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60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9144000" cy="5143500" type="screen16x9"/>
  <p:notesSz cx="6858000" cy="9144000"/>
  <p:embeddedFontLst>
    <p:embeddedFont>
      <p:font typeface="Rubik" panose="020B0604020202020204" charset="-79"/>
      <p:regular r:id="rId34"/>
      <p:bold r:id="rId35"/>
      <p:italic r:id="rId36"/>
      <p:boldItalic r:id="rId3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200" d="100"/>
          <a:sy n="200" d="100"/>
        </p:scale>
        <p:origin x="576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Shape 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Shape 8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Shape 13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hape 14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" name="Shape 14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" name="Shape 1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hape 16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Shape 16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Shape 17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" name="Shape 17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Shape 18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" name="Shape 18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Shape 18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Shape 1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Shape 19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Shape 19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Shape 20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" name="Shape 20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Shape 21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3" name="Shape 21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Shape 21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0" name="Shape 22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Shape 22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Shape 23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Shape 23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Shape 2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Shape 24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5" name="Shape 24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Shape 25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4" name="Shape 25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Shape 26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3" name="Shape 26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Shape 27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3" name="Shape 27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0" name="Shape 28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Shape 29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4" name="Shape 29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Shape 30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5" name="Shape 30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Shape 31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4" name="Shape 31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Shape 31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9" name="Shape 31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Shape 32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6" name="Shape 3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Shape 33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Shape 33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Shape 34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4" name="Shape 3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1341001" y="744575"/>
            <a:ext cx="74913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5200"/>
              <a:buNone/>
              <a:defRPr sz="5200" b="1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1341000" y="2834125"/>
            <a:ext cx="74913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  <p:sp>
        <p:nvSpPr>
          <p:cNvPr id="13" name="Shape 13"/>
          <p:cNvSpPr/>
          <p:nvPr/>
        </p:nvSpPr>
        <p:spPr>
          <a:xfrm>
            <a:off x="0" y="0"/>
            <a:ext cx="774000" cy="51435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2"/>
              </a:solidFill>
            </a:endParaRPr>
          </a:p>
        </p:txBody>
      </p:sp>
      <p:sp>
        <p:nvSpPr>
          <p:cNvPr id="14" name="Shape 14"/>
          <p:cNvSpPr txBox="1"/>
          <p:nvPr/>
        </p:nvSpPr>
        <p:spPr>
          <a:xfrm rot="-5400000">
            <a:off x="-808650" y="1239350"/>
            <a:ext cx="2723400" cy="35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rPr>
              <a:t>PERGAM.RU</a:t>
            </a:r>
            <a:r>
              <a:rPr lang="ru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rPr>
              <a:t>/GASLEAK</a:t>
            </a:r>
            <a:endParaRPr>
              <a:solidFill>
                <a:srgbClr val="FFFFFF"/>
              </a:solidFill>
              <a:latin typeface="Rubik"/>
              <a:ea typeface="Rubik"/>
              <a:cs typeface="Rubik"/>
              <a:sym typeface="Rubik"/>
            </a:endParaRPr>
          </a:p>
        </p:txBody>
      </p:sp>
      <p:pic>
        <p:nvPicPr>
          <p:cNvPr id="15" name="Shape 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5400000">
            <a:off x="-250725" y="4127917"/>
            <a:ext cx="1275450" cy="511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3600"/>
              <a:buFont typeface="Rubik"/>
              <a:buNone/>
              <a:defRPr sz="3600" b="1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3600"/>
              <a:buFont typeface="Rubik"/>
              <a:buNone/>
              <a:defRPr sz="3600" b="1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3600"/>
              <a:buFont typeface="Rubik"/>
              <a:buNone/>
              <a:defRPr sz="3600" b="1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3600"/>
              <a:buFont typeface="Rubik"/>
              <a:buNone/>
              <a:defRPr sz="3600" b="1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3600"/>
              <a:buFont typeface="Rubik"/>
              <a:buNone/>
              <a:defRPr sz="3600" b="1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3600"/>
              <a:buFont typeface="Rubik"/>
              <a:buNone/>
              <a:defRPr sz="3600" b="1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3600"/>
              <a:buFont typeface="Rubik"/>
              <a:buNone/>
              <a:defRPr sz="3600" b="1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3600"/>
              <a:buFont typeface="Rubik"/>
              <a:buNone/>
              <a:defRPr sz="3600" b="1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3600"/>
              <a:buFont typeface="Rubik"/>
              <a:buNone/>
              <a:defRPr sz="3600" b="1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0" y="0"/>
            <a:ext cx="774000" cy="51435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2"/>
              </a:solidFill>
            </a:endParaRPr>
          </a:p>
        </p:txBody>
      </p:sp>
      <p:sp>
        <p:nvSpPr>
          <p:cNvPr id="21" name="Shape 21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r">
              <a:spcBef>
                <a:spcPts val="0"/>
              </a:spcBef>
              <a:spcAft>
                <a:spcPts val="0"/>
              </a:spcAft>
              <a:buSzPts val="2800"/>
              <a:buNone/>
              <a:defRPr sz="3000" b="1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1"/>
          </p:nvPr>
        </p:nvSpPr>
        <p:spPr>
          <a:xfrm>
            <a:off x="1117100" y="1152475"/>
            <a:ext cx="7715400" cy="3684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>
                <a:solidFill>
                  <a:srgbClr val="000000"/>
                </a:solidFill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2pPr>
            <a:lvl3pPr lvl="2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3pPr>
            <a:lvl4pPr lvl="3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4pPr>
            <a:lvl5pPr lvl="4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5pPr>
            <a:lvl6pPr lvl="5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6pPr>
            <a:lvl7pPr lvl="6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7pPr>
            <a:lvl8pPr lvl="7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8pPr>
            <a:lvl9pPr lvl="8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  <p:sp>
        <p:nvSpPr>
          <p:cNvPr id="24" name="Shape 24"/>
          <p:cNvSpPr txBox="1"/>
          <p:nvPr/>
        </p:nvSpPr>
        <p:spPr>
          <a:xfrm rot="-5400000">
            <a:off x="-681300" y="1111975"/>
            <a:ext cx="2468700" cy="35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b="1">
                <a:solidFill>
                  <a:schemeClr val="lt1"/>
                </a:solidFill>
                <a:latin typeface="Rubik"/>
                <a:ea typeface="Rubik"/>
                <a:cs typeface="Rubik"/>
                <a:sym typeface="Rubik"/>
              </a:rPr>
              <a:t>PERGAM.RU</a:t>
            </a:r>
            <a:r>
              <a:rPr lang="ru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rPr>
              <a:t>/GASLEAK</a:t>
            </a:r>
            <a:endParaRPr b="1">
              <a:solidFill>
                <a:srgbClr val="FFFFFF"/>
              </a:solidFill>
              <a:latin typeface="Rubik"/>
              <a:ea typeface="Rubik"/>
              <a:cs typeface="Rubik"/>
              <a:sym typeface="Rubik"/>
            </a:endParaRPr>
          </a:p>
        </p:txBody>
      </p:sp>
      <p:pic>
        <p:nvPicPr>
          <p:cNvPr id="25" name="Shape 2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5400000">
            <a:off x="-250725" y="4127917"/>
            <a:ext cx="1275450" cy="511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 txBox="1">
            <a:spLocks noGrp="1"/>
          </p:cNvSpPr>
          <p:nvPr>
            <p:ph type="body" idx="1"/>
          </p:nvPr>
        </p:nvSpPr>
        <p:spPr>
          <a:xfrm>
            <a:off x="1079450" y="11524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➔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◆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◆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◆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●"/>
              <a:defRPr sz="1200"/>
            </a:lvl9pPr>
          </a:lstStyle>
          <a:p>
            <a:endParaRPr/>
          </a:p>
        </p:txBody>
      </p:sp>
      <p:sp>
        <p:nvSpPr>
          <p:cNvPr id="28" name="Shape 28"/>
          <p:cNvSpPr txBox="1">
            <a:spLocks noGrp="1"/>
          </p:cNvSpPr>
          <p:nvPr>
            <p:ph type="body" idx="2"/>
          </p:nvPr>
        </p:nvSpPr>
        <p:spPr>
          <a:xfrm>
            <a:off x="5217400" y="11524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>
                <a:solidFill>
                  <a:srgbClr val="000000"/>
                </a:solidFill>
              </a:defRPr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0" y="0"/>
            <a:ext cx="774000" cy="51435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2"/>
              </a:solidFill>
            </a:endParaRPr>
          </a:p>
        </p:txBody>
      </p:sp>
      <p:pic>
        <p:nvPicPr>
          <p:cNvPr id="30" name="Shape 3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5400000">
            <a:off x="-250725" y="4127917"/>
            <a:ext cx="1275450" cy="511200"/>
          </a:xfrm>
          <a:prstGeom prst="rect">
            <a:avLst/>
          </a:prstGeom>
          <a:noFill/>
          <a:ln>
            <a:noFill/>
          </a:ln>
        </p:spPr>
      </p:pic>
      <p:sp>
        <p:nvSpPr>
          <p:cNvPr id="31" name="Shape 31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 b="1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2" name="Shape 32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 rtl="0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2pPr>
            <a:lvl3pPr lvl="2" rtl="0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3pPr>
            <a:lvl4pPr lvl="3" rtl="0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4pPr>
            <a:lvl5pPr lvl="4" rtl="0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5pPr>
            <a:lvl6pPr lvl="5" rtl="0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6pPr>
            <a:lvl7pPr lvl="6" rtl="0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7pPr>
            <a:lvl8pPr lvl="7" rtl="0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8pPr>
            <a:lvl9pPr lvl="8" rtl="0">
              <a:buNone/>
              <a:defRPr sz="24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  <p:sp>
        <p:nvSpPr>
          <p:cNvPr id="33" name="Shape 33"/>
          <p:cNvSpPr txBox="1"/>
          <p:nvPr/>
        </p:nvSpPr>
        <p:spPr>
          <a:xfrm rot="-5400000">
            <a:off x="-681300" y="1111975"/>
            <a:ext cx="2468700" cy="35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b="1">
                <a:solidFill>
                  <a:schemeClr val="lt1"/>
                </a:solidFill>
                <a:latin typeface="Rubik"/>
                <a:ea typeface="Rubik"/>
                <a:cs typeface="Rubik"/>
                <a:sym typeface="Rubik"/>
              </a:rPr>
              <a:t>PERGAM.RU</a:t>
            </a:r>
            <a:r>
              <a:rPr lang="ru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rPr>
              <a:t>/GASLEAK</a:t>
            </a:r>
            <a:endParaRPr b="1">
              <a:solidFill>
                <a:srgbClr val="FFFFFF"/>
              </a:solidFill>
              <a:latin typeface="Rubik"/>
              <a:ea typeface="Rubik"/>
              <a:cs typeface="Rubik"/>
              <a:sym typeface="Rubik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6" name="Shape 3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9" name="Shape 39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0" name="Shape 4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>
            <a:spLocks noGrp="1"/>
          </p:cNvSpPr>
          <p:nvPr>
            <p:ph type="title"/>
          </p:nvPr>
        </p:nvSpPr>
        <p:spPr>
          <a:xfrm>
            <a:off x="2104650" y="456425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4800"/>
              <a:buFont typeface="Rubik"/>
              <a:buNone/>
              <a:defRPr sz="4800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4800"/>
              <a:buFont typeface="Rubik"/>
              <a:buNone/>
              <a:defRPr sz="4800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4800"/>
              <a:buFont typeface="Rubik"/>
              <a:buNone/>
              <a:defRPr sz="4800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4800"/>
              <a:buFont typeface="Rubik"/>
              <a:buNone/>
              <a:defRPr sz="4800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4800"/>
              <a:buFont typeface="Rubik"/>
              <a:buNone/>
              <a:defRPr sz="4800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4800"/>
              <a:buFont typeface="Rubik"/>
              <a:buNone/>
              <a:defRPr sz="4800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4800"/>
              <a:buFont typeface="Rubik"/>
              <a:buNone/>
              <a:defRPr sz="4800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4800"/>
              <a:buFont typeface="Rubik"/>
              <a:buNone/>
              <a:defRPr sz="4800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C00B0E"/>
              </a:buClr>
              <a:buSzPts val="4800"/>
              <a:buFont typeface="Rubik"/>
              <a:buNone/>
              <a:defRPr sz="4800">
                <a:solidFill>
                  <a:srgbClr val="C00B0E"/>
                </a:solidFill>
                <a:latin typeface="Rubik"/>
                <a:ea typeface="Rubik"/>
                <a:cs typeface="Rubik"/>
                <a:sym typeface="Rubik"/>
              </a:defRPr>
            </a:lvl9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  <p:sp>
        <p:nvSpPr>
          <p:cNvPr id="44" name="Shape 44"/>
          <p:cNvSpPr/>
          <p:nvPr/>
        </p:nvSpPr>
        <p:spPr>
          <a:xfrm>
            <a:off x="0" y="0"/>
            <a:ext cx="774000" cy="51435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2"/>
              </a:solidFill>
            </a:endParaRPr>
          </a:p>
        </p:txBody>
      </p:sp>
      <p:sp>
        <p:nvSpPr>
          <p:cNvPr id="45" name="Shape 45"/>
          <p:cNvSpPr txBox="1">
            <a:spLocks noGrp="1"/>
          </p:cNvSpPr>
          <p:nvPr>
            <p:ph type="sldNum" idx="2"/>
          </p:nvPr>
        </p:nvSpPr>
        <p:spPr>
          <a:xfrm>
            <a:off x="112658" y="251057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1400" b="1">
                <a:solidFill>
                  <a:srgbClr val="FFFFFF"/>
                </a:solidFill>
              </a:defRPr>
            </a:lvl1pPr>
            <a:lvl2pPr lvl="1" rtl="0">
              <a:buNone/>
              <a:defRPr sz="1400" b="1">
                <a:solidFill>
                  <a:srgbClr val="FFFFFF"/>
                </a:solidFill>
              </a:defRPr>
            </a:lvl2pPr>
            <a:lvl3pPr lvl="2" rtl="0">
              <a:buNone/>
              <a:defRPr sz="1400" b="1">
                <a:solidFill>
                  <a:srgbClr val="FFFFFF"/>
                </a:solidFill>
              </a:defRPr>
            </a:lvl3pPr>
            <a:lvl4pPr lvl="3" rtl="0">
              <a:buNone/>
              <a:defRPr sz="1400" b="1">
                <a:solidFill>
                  <a:srgbClr val="FFFFFF"/>
                </a:solidFill>
              </a:defRPr>
            </a:lvl4pPr>
            <a:lvl5pPr lvl="4" rtl="0">
              <a:buNone/>
              <a:defRPr sz="1400" b="1">
                <a:solidFill>
                  <a:srgbClr val="FFFFFF"/>
                </a:solidFill>
              </a:defRPr>
            </a:lvl5pPr>
            <a:lvl6pPr lvl="5" rtl="0">
              <a:buNone/>
              <a:defRPr sz="1400" b="1">
                <a:solidFill>
                  <a:srgbClr val="FFFFFF"/>
                </a:solidFill>
              </a:defRPr>
            </a:lvl6pPr>
            <a:lvl7pPr lvl="6" rtl="0">
              <a:buNone/>
              <a:defRPr sz="1400" b="1">
                <a:solidFill>
                  <a:srgbClr val="FFFFFF"/>
                </a:solidFill>
              </a:defRPr>
            </a:lvl7pPr>
            <a:lvl8pPr lvl="7" rtl="0">
              <a:buNone/>
              <a:defRPr sz="1400" b="1">
                <a:solidFill>
                  <a:srgbClr val="FFFFFF"/>
                </a:solidFill>
              </a:defRPr>
            </a:lvl8pPr>
            <a:lvl9pPr lvl="8" rtl="0">
              <a:buNone/>
              <a:defRPr sz="1400" b="1">
                <a:solidFill>
                  <a:srgbClr val="FFFFFF"/>
                </a:solidFill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  <p:sp>
        <p:nvSpPr>
          <p:cNvPr id="46" name="Shape 46"/>
          <p:cNvSpPr txBox="1"/>
          <p:nvPr/>
        </p:nvSpPr>
        <p:spPr>
          <a:xfrm rot="-5400000">
            <a:off x="-320100" y="750900"/>
            <a:ext cx="1746300" cy="35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rPr>
              <a:t>PERGAM.RU</a:t>
            </a:r>
            <a:endParaRPr b="1">
              <a:solidFill>
                <a:srgbClr val="FFFFFF"/>
              </a:solidFill>
              <a:latin typeface="Rubik"/>
              <a:ea typeface="Rubik"/>
              <a:cs typeface="Rubik"/>
              <a:sym typeface="Rubik"/>
            </a:endParaRPr>
          </a:p>
        </p:txBody>
      </p:sp>
      <p:pic>
        <p:nvPicPr>
          <p:cNvPr id="47" name="Shape 4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5400000">
            <a:off x="-250725" y="4127917"/>
            <a:ext cx="1275450" cy="511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3" name="Shape 5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56" name="Shape 5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Shape 59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0"/>
              <a:buFont typeface="Rubik"/>
              <a:buNone/>
              <a:defRPr sz="120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Font typeface="Rubik"/>
              <a:buNone/>
              <a:defRPr sz="12000" b="1">
                <a:latin typeface="Rubik"/>
                <a:ea typeface="Rubik"/>
                <a:cs typeface="Rubik"/>
                <a:sym typeface="Rubik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Font typeface="Rubik"/>
              <a:buNone/>
              <a:defRPr sz="12000" b="1">
                <a:latin typeface="Rubik"/>
                <a:ea typeface="Rubik"/>
                <a:cs typeface="Rubik"/>
                <a:sym typeface="Rubik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Font typeface="Rubik"/>
              <a:buNone/>
              <a:defRPr sz="12000" b="1">
                <a:latin typeface="Rubik"/>
                <a:ea typeface="Rubik"/>
                <a:cs typeface="Rubik"/>
                <a:sym typeface="Rubik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Font typeface="Rubik"/>
              <a:buNone/>
              <a:defRPr sz="12000" b="1">
                <a:latin typeface="Rubik"/>
                <a:ea typeface="Rubik"/>
                <a:cs typeface="Rubik"/>
                <a:sym typeface="Rubik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Font typeface="Rubik"/>
              <a:buNone/>
              <a:defRPr sz="12000" b="1">
                <a:latin typeface="Rubik"/>
                <a:ea typeface="Rubik"/>
                <a:cs typeface="Rubik"/>
                <a:sym typeface="Rubik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Font typeface="Rubik"/>
              <a:buNone/>
              <a:defRPr sz="12000" b="1">
                <a:latin typeface="Rubik"/>
                <a:ea typeface="Rubik"/>
                <a:cs typeface="Rubik"/>
                <a:sym typeface="Rubik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Font typeface="Rubik"/>
              <a:buNone/>
              <a:defRPr sz="12000" b="1">
                <a:latin typeface="Rubik"/>
                <a:ea typeface="Rubik"/>
                <a:cs typeface="Rubik"/>
                <a:sym typeface="Rubik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Font typeface="Rubik"/>
              <a:buNone/>
              <a:defRPr sz="12000" b="1">
                <a:latin typeface="Rubik"/>
                <a:ea typeface="Rubik"/>
                <a:cs typeface="Rubik"/>
                <a:sym typeface="Rubik"/>
              </a:defRPr>
            </a:lvl9pPr>
          </a:lstStyle>
          <a:p>
            <a:r>
              <a:t>xx%</a:t>
            </a:r>
          </a:p>
        </p:txBody>
      </p:sp>
      <p:sp>
        <p:nvSpPr>
          <p:cNvPr id="60" name="Shape 60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●"/>
              <a:defRPr>
                <a:solidFill>
                  <a:srgbClr val="FFFFFF"/>
                </a:solidFill>
              </a:defRPr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>
                <a:solidFill>
                  <a:srgbClr val="FFFFFF"/>
                </a:solidFill>
              </a:defRPr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>
                <a:solidFill>
                  <a:srgbClr val="FFFFFF"/>
                </a:solidFill>
              </a:defRPr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Char char="●"/>
              <a:defRPr>
                <a:solidFill>
                  <a:srgbClr val="FFFFFF"/>
                </a:solidFill>
              </a:defRPr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>
                <a:solidFill>
                  <a:srgbClr val="FFFFFF"/>
                </a:solidFill>
              </a:defRPr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>
                <a:solidFill>
                  <a:srgbClr val="FFFFFF"/>
                </a:solidFill>
              </a:defRPr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Char char="●"/>
              <a:defRPr>
                <a:solidFill>
                  <a:srgbClr val="FFFFFF"/>
                </a:solidFill>
              </a:defRPr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>
                <a:solidFill>
                  <a:srgbClr val="FFFFFF"/>
                </a:solidFill>
              </a:defRPr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Clr>
                <a:srgbClr val="FFFFFF"/>
              </a:buClr>
              <a:buSzPts val="1400"/>
              <a:buChar char="■"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61" name="Shape 61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 sz="1300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>
              <a:buNone/>
              <a:defRPr sz="1300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2pPr>
            <a:lvl3pPr lvl="2">
              <a:buNone/>
              <a:defRPr sz="1300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3pPr>
            <a:lvl4pPr lvl="3">
              <a:buNone/>
              <a:defRPr sz="1300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4pPr>
            <a:lvl5pPr lvl="4">
              <a:buNone/>
              <a:defRPr sz="1300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5pPr>
            <a:lvl6pPr lvl="5">
              <a:buNone/>
              <a:defRPr sz="1300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6pPr>
            <a:lvl7pPr lvl="6">
              <a:buNone/>
              <a:defRPr sz="1300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7pPr>
            <a:lvl8pPr lvl="7">
              <a:buNone/>
              <a:defRPr sz="1300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8pPr>
            <a:lvl9pPr lvl="8">
              <a:buNone/>
              <a:defRPr sz="1300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  <p:sp>
        <p:nvSpPr>
          <p:cNvPr id="64" name="Shape 64"/>
          <p:cNvSpPr/>
          <p:nvPr/>
        </p:nvSpPr>
        <p:spPr>
          <a:xfrm>
            <a:off x="0" y="0"/>
            <a:ext cx="774000" cy="51435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2"/>
              </a:solidFill>
            </a:endParaRPr>
          </a:p>
        </p:txBody>
      </p:sp>
      <p:sp>
        <p:nvSpPr>
          <p:cNvPr id="65" name="Shape 65"/>
          <p:cNvSpPr txBox="1">
            <a:spLocks noGrp="1"/>
          </p:cNvSpPr>
          <p:nvPr>
            <p:ph type="sldNum" idx="2"/>
          </p:nvPr>
        </p:nvSpPr>
        <p:spPr>
          <a:xfrm>
            <a:off x="112658" y="251057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1400" b="1">
                <a:solidFill>
                  <a:srgbClr val="FFFFFF"/>
                </a:solidFill>
              </a:defRPr>
            </a:lvl1pPr>
            <a:lvl2pPr lvl="1" rtl="0">
              <a:buNone/>
              <a:defRPr sz="1400" b="1">
                <a:solidFill>
                  <a:srgbClr val="FFFFFF"/>
                </a:solidFill>
              </a:defRPr>
            </a:lvl2pPr>
            <a:lvl3pPr lvl="2" rtl="0">
              <a:buNone/>
              <a:defRPr sz="1400" b="1">
                <a:solidFill>
                  <a:srgbClr val="FFFFFF"/>
                </a:solidFill>
              </a:defRPr>
            </a:lvl3pPr>
            <a:lvl4pPr lvl="3" rtl="0">
              <a:buNone/>
              <a:defRPr sz="1400" b="1">
                <a:solidFill>
                  <a:srgbClr val="FFFFFF"/>
                </a:solidFill>
              </a:defRPr>
            </a:lvl4pPr>
            <a:lvl5pPr lvl="4" rtl="0">
              <a:buNone/>
              <a:defRPr sz="1400" b="1">
                <a:solidFill>
                  <a:srgbClr val="FFFFFF"/>
                </a:solidFill>
              </a:defRPr>
            </a:lvl5pPr>
            <a:lvl6pPr lvl="5" rtl="0">
              <a:buNone/>
              <a:defRPr sz="1400" b="1">
                <a:solidFill>
                  <a:srgbClr val="FFFFFF"/>
                </a:solidFill>
              </a:defRPr>
            </a:lvl6pPr>
            <a:lvl7pPr lvl="6" rtl="0">
              <a:buNone/>
              <a:defRPr sz="1400" b="1">
                <a:solidFill>
                  <a:srgbClr val="FFFFFF"/>
                </a:solidFill>
              </a:defRPr>
            </a:lvl7pPr>
            <a:lvl8pPr lvl="7" rtl="0">
              <a:buNone/>
              <a:defRPr sz="1400" b="1">
                <a:solidFill>
                  <a:srgbClr val="FFFFFF"/>
                </a:solidFill>
              </a:defRPr>
            </a:lvl8pPr>
            <a:lvl9pPr lvl="8" rtl="0">
              <a:buNone/>
              <a:defRPr sz="1400" b="1">
                <a:solidFill>
                  <a:srgbClr val="FFFFFF"/>
                </a:solidFill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  <p:sp>
        <p:nvSpPr>
          <p:cNvPr id="66" name="Shape 66"/>
          <p:cNvSpPr txBox="1"/>
          <p:nvPr/>
        </p:nvSpPr>
        <p:spPr>
          <a:xfrm rot="-5400000">
            <a:off x="-320100" y="750900"/>
            <a:ext cx="1746300" cy="35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rPr>
              <a:t>PERGAM.RU</a:t>
            </a:r>
            <a:endParaRPr b="1">
              <a:solidFill>
                <a:srgbClr val="FFFFFF"/>
              </a:solidFill>
              <a:latin typeface="Rubik"/>
              <a:ea typeface="Rubik"/>
              <a:cs typeface="Rubik"/>
              <a:sym typeface="Rubik"/>
            </a:endParaRPr>
          </a:p>
        </p:txBody>
      </p:sp>
      <p:pic>
        <p:nvPicPr>
          <p:cNvPr id="67" name="Shape 6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5400000">
            <a:off x="-250725" y="4127917"/>
            <a:ext cx="1275450" cy="511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">
  <p:cSld name="AUTOLAYOU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69"/>
          <p:cNvSpPr/>
          <p:nvPr/>
        </p:nvSpPr>
        <p:spPr>
          <a:xfrm>
            <a:off x="821835" y="2765450"/>
            <a:ext cx="638100" cy="72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ctrTitle"/>
          </p:nvPr>
        </p:nvSpPr>
        <p:spPr>
          <a:xfrm>
            <a:off x="714825" y="2998550"/>
            <a:ext cx="4868400" cy="1446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30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30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30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30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30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30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30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30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3000" b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defRPr>
            </a:lvl9pPr>
          </a:lstStyle>
          <a:p>
            <a:endParaRPr/>
          </a:p>
        </p:txBody>
      </p:sp>
      <p:sp>
        <p:nvSpPr>
          <p:cNvPr id="71" name="Shape 7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212121"/>
                </a:solidFill>
              </a:defRPr>
            </a:lvl1pPr>
            <a:lvl2pPr lvl="1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212121"/>
                </a:solidFill>
              </a:defRPr>
            </a:lvl2pPr>
            <a:lvl3pPr lvl="2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212121"/>
                </a:solidFill>
              </a:defRPr>
            </a:lvl3pPr>
            <a:lvl4pPr lvl="3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212121"/>
                </a:solidFill>
              </a:defRPr>
            </a:lvl4pPr>
            <a:lvl5pPr lvl="4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212121"/>
                </a:solidFill>
              </a:defRPr>
            </a:lvl5pPr>
            <a:lvl6pPr lvl="5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212121"/>
                </a:solidFill>
              </a:defRPr>
            </a:lvl6pPr>
            <a:lvl7pPr lvl="6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212121"/>
                </a:solidFill>
              </a:defRPr>
            </a:lvl7pPr>
            <a:lvl8pPr lvl="7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212121"/>
                </a:solidFill>
              </a:defRPr>
            </a:lvl8pPr>
            <a:lvl9pPr lvl="8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212121"/>
                </a:solidFill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ubik"/>
              <a:buChar char="●"/>
              <a:defRPr sz="1800">
                <a:solidFill>
                  <a:schemeClr val="dk2"/>
                </a:solidFill>
                <a:latin typeface="Rubik"/>
                <a:ea typeface="Rubik"/>
                <a:cs typeface="Rubik"/>
                <a:sym typeface="Rubik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ubik"/>
              <a:buChar char="○"/>
              <a:defRPr>
                <a:solidFill>
                  <a:schemeClr val="dk2"/>
                </a:solidFill>
                <a:latin typeface="Rubik"/>
                <a:ea typeface="Rubik"/>
                <a:cs typeface="Rubik"/>
                <a:sym typeface="Rubik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ubik"/>
              <a:buChar char="■"/>
              <a:defRPr>
                <a:solidFill>
                  <a:schemeClr val="dk2"/>
                </a:solidFill>
                <a:latin typeface="Rubik"/>
                <a:ea typeface="Rubik"/>
                <a:cs typeface="Rubik"/>
                <a:sym typeface="Rubik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ubik"/>
              <a:buChar char="●"/>
              <a:defRPr>
                <a:solidFill>
                  <a:schemeClr val="dk2"/>
                </a:solidFill>
                <a:latin typeface="Rubik"/>
                <a:ea typeface="Rubik"/>
                <a:cs typeface="Rubik"/>
                <a:sym typeface="Rubik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ubik"/>
              <a:buChar char="○"/>
              <a:defRPr>
                <a:solidFill>
                  <a:schemeClr val="dk2"/>
                </a:solidFill>
                <a:latin typeface="Rubik"/>
                <a:ea typeface="Rubik"/>
                <a:cs typeface="Rubik"/>
                <a:sym typeface="Rubik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ubik"/>
              <a:buChar char="■"/>
              <a:defRPr>
                <a:solidFill>
                  <a:schemeClr val="dk2"/>
                </a:solidFill>
                <a:latin typeface="Rubik"/>
                <a:ea typeface="Rubik"/>
                <a:cs typeface="Rubik"/>
                <a:sym typeface="Rubik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ubik"/>
              <a:buChar char="●"/>
              <a:defRPr>
                <a:solidFill>
                  <a:schemeClr val="dk2"/>
                </a:solidFill>
                <a:latin typeface="Rubik"/>
                <a:ea typeface="Rubik"/>
                <a:cs typeface="Rubik"/>
                <a:sym typeface="Rubik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ubik"/>
              <a:buChar char="○"/>
              <a:defRPr>
                <a:solidFill>
                  <a:schemeClr val="dk2"/>
                </a:solidFill>
                <a:latin typeface="Rubik"/>
                <a:ea typeface="Rubik"/>
                <a:cs typeface="Rubik"/>
                <a:sym typeface="Rubik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ubik"/>
              <a:buChar char="■"/>
              <a:defRPr>
                <a:solidFill>
                  <a:schemeClr val="dk2"/>
                </a:solidFill>
                <a:latin typeface="Rubik"/>
                <a:ea typeface="Rubik"/>
                <a:cs typeface="Rubik"/>
                <a:sym typeface="Rubik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6.png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6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hyperlink" Target="https://upload.wikimedia.org/wikipedia/commons/thumb/1/18/Bluetooth-logo.svg/2000px-Bluetooth-logo.svg.png" TargetMode="External"/><Relationship Id="rId9" Type="http://schemas.openxmlformats.org/officeDocument/2006/relationships/image" Target="../media/image4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3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6.png"/><Relationship Id="rId4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8.jpg"/><Relationship Id="rId4" Type="http://schemas.openxmlformats.org/officeDocument/2006/relationships/hyperlink" Target="https://get.pxhere.com/photo/rock-waste-dump-landfill-348762.jpg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 txBox="1">
            <a:spLocks noGrp="1"/>
          </p:cNvSpPr>
          <p:nvPr>
            <p:ph type="ctrTitle"/>
          </p:nvPr>
        </p:nvSpPr>
        <p:spPr>
          <a:xfrm>
            <a:off x="1341001" y="746077"/>
            <a:ext cx="74913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ru" sz="4500"/>
              <a:t>ПОИСК УТЕЧЕК МЕТАНА</a:t>
            </a:r>
            <a:endParaRPr sz="4500"/>
          </a:p>
        </p:txBody>
      </p:sp>
      <p:sp>
        <p:nvSpPr>
          <p:cNvPr id="77" name="Shape 77"/>
          <p:cNvSpPr txBox="1">
            <a:spLocks noGrp="1"/>
          </p:cNvSpPr>
          <p:nvPr>
            <p:ph type="subTitle" idx="1"/>
          </p:nvPr>
        </p:nvSpPr>
        <p:spPr>
          <a:xfrm>
            <a:off x="1417200" y="2748047"/>
            <a:ext cx="74913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434343"/>
                </a:solidFill>
              </a:rPr>
              <a:t>Вертолёты. Самолёты. БПЛА.  </a:t>
            </a:r>
            <a:br>
              <a:rPr lang="ru" sz="1800">
                <a:solidFill>
                  <a:srgbClr val="434343"/>
                </a:solidFill>
              </a:rPr>
            </a:br>
            <a:r>
              <a:rPr lang="ru" sz="1800">
                <a:solidFill>
                  <a:srgbClr val="434343"/>
                </a:solidFill>
              </a:rPr>
              <a:t>Стационарные системы. Портативные приборы.</a:t>
            </a:r>
            <a:endParaRPr sz="1800">
              <a:solidFill>
                <a:srgbClr val="434343"/>
              </a:solidFill>
            </a:endParaRP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434343"/>
              </a:solidFill>
            </a:endParaRPr>
          </a:p>
          <a:p>
            <a:pPr marL="0" lv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FFFFFF"/>
                </a:solidFill>
                <a:highlight>
                  <a:srgbClr val="0B5394"/>
                </a:highlight>
              </a:rPr>
              <a:t>Отчёт за 2017 год</a:t>
            </a:r>
            <a:endParaRPr sz="1800">
              <a:solidFill>
                <a:srgbClr val="FFFFFF"/>
              </a:solidFill>
              <a:highlight>
                <a:srgbClr val="0B5394"/>
              </a:highlight>
            </a:endParaRPr>
          </a:p>
        </p:txBody>
      </p:sp>
      <p:sp>
        <p:nvSpPr>
          <p:cNvPr id="78" name="Shape 78"/>
          <p:cNvSpPr txBox="1"/>
          <p:nvPr/>
        </p:nvSpPr>
        <p:spPr>
          <a:xfrm>
            <a:off x="2145650" y="4508775"/>
            <a:ext cx="6686700" cy="33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latin typeface="Rubik"/>
                <a:ea typeface="Rubik"/>
                <a:cs typeface="Rubik"/>
                <a:sym typeface="Rubik"/>
              </a:rPr>
              <a:t>Самара, 16.05.2018</a:t>
            </a:r>
            <a:endParaRPr>
              <a:latin typeface="Rubik"/>
              <a:ea typeface="Rubik"/>
              <a:cs typeface="Rubik"/>
              <a:sym typeface="Rubik"/>
            </a:endParaRPr>
          </a:p>
        </p:txBody>
      </p:sp>
      <p:pic>
        <p:nvPicPr>
          <p:cNvPr id="79" name="Shape 7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108800" y="906125"/>
            <a:ext cx="1636775" cy="650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b="0"/>
              <a:t>Группа компаний</a:t>
            </a:r>
            <a:r>
              <a:rPr lang="ru"/>
              <a:t> ПЕРГАМ</a:t>
            </a:r>
            <a:endParaRPr/>
          </a:p>
        </p:txBody>
      </p:sp>
      <p:sp>
        <p:nvSpPr>
          <p:cNvPr id="85" name="Shape 85"/>
          <p:cNvSpPr txBox="1">
            <a:spLocks noGrp="1"/>
          </p:cNvSpPr>
          <p:nvPr>
            <p:ph type="body" idx="1"/>
          </p:nvPr>
        </p:nvSpPr>
        <p:spPr>
          <a:xfrm>
            <a:off x="1079450" y="12286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solidFill>
                  <a:srgbClr val="000000"/>
                </a:solidFill>
              </a:rPr>
              <a:t>С 2002 года мы занимаемся разработкой и производством дистанционных лазерных детекторов метана, основанных на методе лазерной ИК спектроскопии.</a:t>
            </a:r>
            <a:endParaRPr>
              <a:solidFill>
                <a:srgbClr val="000000"/>
              </a:solidFill>
            </a:endParaRPr>
          </a:p>
          <a:p>
            <a:pPr marL="0" lvl="0" indent="0">
              <a:spcBef>
                <a:spcPts val="1600"/>
              </a:spcBef>
              <a:spcAft>
                <a:spcPts val="0"/>
              </a:spcAft>
              <a:buNone/>
            </a:pPr>
            <a:r>
              <a:rPr lang="ru">
                <a:solidFill>
                  <a:srgbClr val="000000"/>
                </a:solidFill>
              </a:rPr>
              <a:t>В 2004 году осуществлена первая поставка вертолётного комплекса ДЛС-ПЕРГАМ в ООО</a:t>
            </a:r>
            <a:r>
              <a:rPr lang="ru">
                <a:solidFill>
                  <a:schemeClr val="dk1"/>
                </a:solidFill>
              </a:rPr>
              <a:t> </a:t>
            </a:r>
            <a:r>
              <a:rPr lang="ru">
                <a:solidFill>
                  <a:srgbClr val="000000"/>
                </a:solidFill>
              </a:rPr>
              <a:t>«Газпром трансгаз Екатеринбург». </a:t>
            </a:r>
            <a:endParaRPr>
              <a:solidFill>
                <a:srgbClr val="000000"/>
              </a:solidFill>
            </a:endParaRPr>
          </a:p>
          <a:p>
            <a:pPr marL="0" lvl="0" indent="0">
              <a:spcBef>
                <a:spcPts val="1600"/>
              </a:spcBef>
              <a:spcAft>
                <a:spcPts val="1600"/>
              </a:spcAft>
              <a:buNone/>
            </a:pPr>
            <a:endParaRPr>
              <a:solidFill>
                <a:srgbClr val="000000"/>
              </a:solidFill>
            </a:endParaRPr>
          </a:p>
        </p:txBody>
      </p:sp>
      <p:sp>
        <p:nvSpPr>
          <p:cNvPr id="86" name="Shape 86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2</a:t>
            </a:fld>
            <a:endParaRPr/>
          </a:p>
        </p:txBody>
      </p:sp>
      <p:sp>
        <p:nvSpPr>
          <p:cNvPr id="87" name="Shape 87"/>
          <p:cNvSpPr txBox="1">
            <a:spLocks noGrp="1"/>
          </p:cNvSpPr>
          <p:nvPr>
            <p:ph type="body" idx="2"/>
          </p:nvPr>
        </p:nvSpPr>
        <p:spPr>
          <a:xfrm>
            <a:off x="5217400" y="12286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solidFill>
                  <a:schemeClr val="dk1"/>
                </a:solidFill>
              </a:rPr>
              <a:t>На сегодняшний день компания ПЕРГАМ производит: </a:t>
            </a:r>
            <a:endParaRPr>
              <a:solidFill>
                <a:schemeClr val="dk1"/>
              </a:solidFill>
            </a:endParaRPr>
          </a:p>
          <a:p>
            <a:pPr marL="457200" lvl="0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➔"/>
            </a:pPr>
            <a:r>
              <a:rPr lang="ru">
                <a:solidFill>
                  <a:schemeClr val="dk1"/>
                </a:solidFill>
              </a:rPr>
              <a:t>комплексы на базе самолётов и БПЛА, автомобилей и вездеходов,</a:t>
            </a:r>
            <a:br>
              <a:rPr lang="ru">
                <a:solidFill>
                  <a:schemeClr val="dk1"/>
                </a:solidFill>
              </a:rPr>
            </a:br>
            <a:r>
              <a:rPr lang="ru">
                <a:solidFill>
                  <a:schemeClr val="dk1"/>
                </a:solidFill>
              </a:rPr>
              <a:t> </a:t>
            </a:r>
            <a:endParaRPr>
              <a:solidFill>
                <a:schemeClr val="dk1"/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➔"/>
            </a:pPr>
            <a:r>
              <a:rPr lang="ru">
                <a:solidFill>
                  <a:schemeClr val="dk1"/>
                </a:solidFill>
              </a:rPr>
              <a:t>стационарные комплексы мониторинга технологических площадок, а также портативные устройства.</a:t>
            </a:r>
            <a:endParaRPr/>
          </a:p>
        </p:txBody>
      </p:sp>
      <p:pic>
        <p:nvPicPr>
          <p:cNvPr id="88" name="Shape 8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56500" y="4373000"/>
            <a:ext cx="571974" cy="22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9" name="Shape 8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403027" y="4373000"/>
            <a:ext cx="1337278" cy="22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0" name="Shape 9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78372" y="4373000"/>
            <a:ext cx="1314150" cy="22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Shape 9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050803" y="4373000"/>
            <a:ext cx="2124798" cy="227350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Shape 92"/>
          <p:cNvSpPr txBox="1"/>
          <p:nvPr/>
        </p:nvSpPr>
        <p:spPr>
          <a:xfrm>
            <a:off x="1802288" y="4597275"/>
            <a:ext cx="680400" cy="37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ru" sz="800" i="1">
                <a:latin typeface="Rubik"/>
                <a:ea typeface="Rubik"/>
                <a:cs typeface="Rubik"/>
                <a:sym typeface="Rubik"/>
              </a:rPr>
              <a:t>Россия</a:t>
            </a:r>
            <a:endParaRPr sz="800" i="1">
              <a:latin typeface="Rubik"/>
              <a:ea typeface="Rubik"/>
              <a:cs typeface="Rubik"/>
              <a:sym typeface="Rubik"/>
            </a:endParaRPr>
          </a:p>
        </p:txBody>
      </p:sp>
      <p:sp>
        <p:nvSpPr>
          <p:cNvPr id="93" name="Shape 93"/>
          <p:cNvSpPr txBox="1"/>
          <p:nvPr/>
        </p:nvSpPr>
        <p:spPr>
          <a:xfrm>
            <a:off x="3024000" y="4597275"/>
            <a:ext cx="822900" cy="37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800" i="1">
                <a:latin typeface="Rubik"/>
                <a:ea typeface="Rubik"/>
                <a:cs typeface="Rubik"/>
                <a:sym typeface="Rubik"/>
              </a:rPr>
              <a:t>Швейцария</a:t>
            </a:r>
            <a:endParaRPr sz="800" i="1">
              <a:latin typeface="Rubik"/>
              <a:ea typeface="Rubik"/>
              <a:cs typeface="Rubik"/>
              <a:sym typeface="Rubik"/>
            </a:endParaRPr>
          </a:p>
        </p:txBody>
      </p:sp>
      <p:sp>
        <p:nvSpPr>
          <p:cNvPr id="94" name="Shape 94"/>
          <p:cNvSpPr txBox="1"/>
          <p:nvPr/>
        </p:nvSpPr>
        <p:spPr>
          <a:xfrm>
            <a:off x="4731450" y="4597275"/>
            <a:ext cx="680400" cy="37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800" i="1">
                <a:latin typeface="Rubik"/>
                <a:ea typeface="Rubik"/>
                <a:cs typeface="Rubik"/>
                <a:sym typeface="Rubik"/>
              </a:rPr>
              <a:t>Италия</a:t>
            </a:r>
            <a:endParaRPr sz="800" i="1">
              <a:latin typeface="Rubik"/>
              <a:ea typeface="Rubik"/>
              <a:cs typeface="Rubik"/>
              <a:sym typeface="Rubik"/>
            </a:endParaRPr>
          </a:p>
        </p:txBody>
      </p:sp>
      <p:sp>
        <p:nvSpPr>
          <p:cNvPr id="95" name="Shape 95"/>
          <p:cNvSpPr txBox="1"/>
          <p:nvPr/>
        </p:nvSpPr>
        <p:spPr>
          <a:xfrm>
            <a:off x="6744050" y="4597275"/>
            <a:ext cx="680400" cy="37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800" i="1">
                <a:latin typeface="Rubik"/>
                <a:ea typeface="Rubik"/>
                <a:cs typeface="Rubik"/>
                <a:sym typeface="Rubik"/>
              </a:rPr>
              <a:t>США</a:t>
            </a:r>
            <a:endParaRPr sz="800" i="1">
              <a:latin typeface="Rubik"/>
              <a:ea typeface="Rubik"/>
              <a:cs typeface="Rubik"/>
              <a:sym typeface="Rubi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Shape 100"/>
          <p:cNvSpPr txBox="1">
            <a:spLocks noGrp="1"/>
          </p:cNvSpPr>
          <p:nvPr>
            <p:ph type="body" idx="1"/>
          </p:nvPr>
        </p:nvSpPr>
        <p:spPr>
          <a:xfrm>
            <a:off x="1079450" y="13048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solidFill>
                  <a:srgbClr val="000000"/>
                </a:solidFill>
              </a:rPr>
              <a:t>А</a:t>
            </a:r>
            <a:r>
              <a:rPr lang="ru" sz="1400">
                <a:solidFill>
                  <a:srgbClr val="000000"/>
                </a:solidFill>
              </a:rPr>
              <a:t>втоматическими системами мониторинга эмиссии природного газа «ДЛС-КС</a:t>
            </a:r>
            <a:r>
              <a:rPr lang="ru">
                <a:solidFill>
                  <a:srgbClr val="000000"/>
                </a:solidFill>
              </a:rPr>
              <a:t>» </a:t>
            </a:r>
            <a:r>
              <a:rPr lang="ru" b="1">
                <a:solidFill>
                  <a:schemeClr val="dk1"/>
                </a:solidFill>
              </a:rPr>
              <a:t>оборудованы</a:t>
            </a:r>
            <a:r>
              <a:rPr lang="ru">
                <a:solidFill>
                  <a:schemeClr val="dk1"/>
                </a:solidFill>
              </a:rPr>
              <a:t> четыре промышленные площадки компрессорных цехов.</a:t>
            </a:r>
            <a:endParaRPr sz="1400">
              <a:solidFill>
                <a:srgbClr val="000000"/>
              </a:solidFill>
            </a:endParaRPr>
          </a:p>
          <a:p>
            <a:pPr marL="0" lvl="0" indent="0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ru">
                <a:solidFill>
                  <a:schemeClr val="dk1"/>
                </a:solidFill>
              </a:rPr>
              <a:t>В ООО «Газпром трансгаз Сургут» </a:t>
            </a:r>
            <a:r>
              <a:rPr lang="ru" b="1">
                <a:solidFill>
                  <a:srgbClr val="000000"/>
                </a:solidFill>
              </a:rPr>
              <a:t>п</a:t>
            </a:r>
            <a:r>
              <a:rPr lang="ru" sz="1400" b="1">
                <a:solidFill>
                  <a:srgbClr val="000000"/>
                </a:solidFill>
              </a:rPr>
              <a:t>оставлен</a:t>
            </a:r>
            <a:r>
              <a:rPr lang="ru" sz="1400">
                <a:solidFill>
                  <a:srgbClr val="000000"/>
                </a:solidFill>
              </a:rPr>
              <a:t> прибор вертол</a:t>
            </a:r>
            <a:r>
              <a:rPr lang="ru">
                <a:solidFill>
                  <a:srgbClr val="000000"/>
                </a:solidFill>
              </a:rPr>
              <a:t>ё</a:t>
            </a:r>
            <a:r>
              <a:rPr lang="ru" sz="1400">
                <a:solidFill>
                  <a:srgbClr val="000000"/>
                </a:solidFill>
              </a:rPr>
              <a:t>тного базирования «</a:t>
            </a:r>
            <a:r>
              <a:rPr lang="ru">
                <a:solidFill>
                  <a:srgbClr val="000000"/>
                </a:solidFill>
              </a:rPr>
              <a:t>ДЛС-ПЕРГАМ</a:t>
            </a:r>
            <a:r>
              <a:rPr lang="ru" sz="1400">
                <a:solidFill>
                  <a:srgbClr val="000000"/>
                </a:solidFill>
              </a:rPr>
              <a:t>» для инспекции состояния магистрального трубопровода.</a:t>
            </a:r>
            <a:endParaRPr sz="1400">
              <a:solidFill>
                <a:srgbClr val="000000"/>
              </a:solidFill>
            </a:endParaRPr>
          </a:p>
        </p:txBody>
      </p:sp>
      <p:sp>
        <p:nvSpPr>
          <p:cNvPr id="101" name="Shape 101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3</a:t>
            </a:fld>
            <a:endParaRPr/>
          </a:p>
        </p:txBody>
      </p:sp>
      <p:sp>
        <p:nvSpPr>
          <p:cNvPr id="102" name="Shape 102"/>
          <p:cNvSpPr txBox="1">
            <a:spLocks noGrp="1"/>
          </p:cNvSpPr>
          <p:nvPr>
            <p:ph type="body" idx="2"/>
          </p:nvPr>
        </p:nvSpPr>
        <p:spPr>
          <a:xfrm>
            <a:off x="5217400" y="13048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b="1">
                <a:solidFill>
                  <a:srgbClr val="000000"/>
                </a:solidFill>
              </a:rPr>
              <a:t>Разработан</a:t>
            </a:r>
            <a:r>
              <a:rPr lang="ru">
                <a:solidFill>
                  <a:srgbClr val="000000"/>
                </a:solidFill>
              </a:rPr>
              <a:t> комплекс беспилотного обследования магистрального трубопровода «ДЛС-ЛА». </a:t>
            </a:r>
            <a:endParaRPr>
              <a:solidFill>
                <a:srgbClr val="000000"/>
              </a:solidFill>
            </a:endParaRPr>
          </a:p>
          <a:p>
            <a:pPr marL="0" lvl="0" indent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solidFill>
                  <a:srgbClr val="000000"/>
                </a:solidFill>
              </a:rPr>
              <a:t>В декабре 2017-го </a:t>
            </a:r>
            <a:r>
              <a:rPr lang="ru">
                <a:solidFill>
                  <a:srgbClr val="000000"/>
                </a:solidFill>
                <a:highlight>
                  <a:srgbClr val="FFD966"/>
                </a:highlight>
              </a:rPr>
              <a:t>проведены успешные межведомственные испытания</a:t>
            </a:r>
            <a:r>
              <a:rPr lang="ru">
                <a:solidFill>
                  <a:srgbClr val="000000"/>
                </a:solidFill>
              </a:rPr>
              <a:t> этого комплекса</a:t>
            </a:r>
            <a:br>
              <a:rPr lang="ru">
                <a:solidFill>
                  <a:srgbClr val="000000"/>
                </a:solidFill>
              </a:rPr>
            </a:br>
            <a:r>
              <a:rPr lang="ru">
                <a:solidFill>
                  <a:srgbClr val="000000"/>
                </a:solidFill>
              </a:rPr>
              <a:t>комиссией Газпром.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103" name="Shape 103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Результаты работы </a:t>
            </a:r>
            <a:r>
              <a:rPr lang="ru" b="0"/>
              <a:t>за 2017 год</a:t>
            </a:r>
            <a:endParaRPr b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Результаты работы </a:t>
            </a:r>
            <a:r>
              <a:rPr lang="ru" b="0"/>
              <a:t>за 2017 год</a:t>
            </a:r>
            <a:endParaRPr b="0"/>
          </a:p>
        </p:txBody>
      </p:sp>
      <p:sp>
        <p:nvSpPr>
          <p:cNvPr id="109" name="Shape 109"/>
          <p:cNvSpPr txBox="1">
            <a:spLocks noGrp="1"/>
          </p:cNvSpPr>
          <p:nvPr>
            <p:ph type="body" idx="1"/>
          </p:nvPr>
        </p:nvSpPr>
        <p:spPr>
          <a:xfrm>
            <a:off x="1079450" y="13810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solidFill>
                  <a:srgbClr val="000000"/>
                </a:solidFill>
              </a:rPr>
              <a:t>На базе Елшанского УПХГ </a:t>
            </a:r>
            <a:r>
              <a:rPr lang="ru" b="1">
                <a:solidFill>
                  <a:srgbClr val="000000"/>
                </a:solidFill>
              </a:rPr>
              <a:t>проведены испытания</a:t>
            </a:r>
            <a:r>
              <a:rPr lang="ru">
                <a:solidFill>
                  <a:srgbClr val="000000"/>
                </a:solidFill>
              </a:rPr>
              <a:t> комплекса по поиску утечек газа на квадрокоптере (LMC).</a:t>
            </a:r>
            <a:endParaRPr>
              <a:solidFill>
                <a:srgbClr val="000000"/>
              </a:solidFill>
            </a:endParaRPr>
          </a:p>
          <a:p>
            <a:pPr marL="0" lvl="0" indent="0">
              <a:spcBef>
                <a:spcPts val="1600"/>
              </a:spcBef>
              <a:spcAft>
                <a:spcPts val="0"/>
              </a:spcAft>
              <a:buNone/>
            </a:pPr>
            <a:r>
              <a:rPr lang="ru" b="1">
                <a:solidFill>
                  <a:srgbClr val="000000"/>
                </a:solidFill>
              </a:rPr>
              <a:t>Создан опытный образец</a:t>
            </a:r>
            <a:r>
              <a:rPr lang="ru">
                <a:solidFill>
                  <a:srgbClr val="000000"/>
                </a:solidFill>
              </a:rPr>
              <a:t> малогабаритного прибора взрывозащищённого исполнения для поиска утечек газа на объектах малой площади (ГРС, ГРП) с дополнительным ИК каналом для охраны периметра — «ДЛС-КС мини».</a:t>
            </a:r>
            <a:endParaRPr>
              <a:solidFill>
                <a:srgbClr val="000000"/>
              </a:solidFill>
            </a:endParaRPr>
          </a:p>
          <a:p>
            <a:pPr marL="0" lvl="0" indent="0">
              <a:spcBef>
                <a:spcPts val="1600"/>
              </a:spcBef>
              <a:spcAft>
                <a:spcPts val="1600"/>
              </a:spcAft>
              <a:buNone/>
            </a:pPr>
            <a:endParaRPr>
              <a:solidFill>
                <a:srgbClr val="000000"/>
              </a:solidFill>
            </a:endParaRPr>
          </a:p>
        </p:txBody>
      </p:sp>
      <p:sp>
        <p:nvSpPr>
          <p:cNvPr id="110" name="Shape 110"/>
          <p:cNvSpPr txBox="1">
            <a:spLocks noGrp="1"/>
          </p:cNvSpPr>
          <p:nvPr>
            <p:ph type="body" idx="2"/>
          </p:nvPr>
        </p:nvSpPr>
        <p:spPr>
          <a:xfrm>
            <a:off x="5217400" y="13810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b="1">
                <a:solidFill>
                  <a:schemeClr val="dk1"/>
                </a:solidFill>
              </a:rPr>
              <a:t>Завершено создание</a:t>
            </a:r>
            <a:r>
              <a:rPr lang="ru">
                <a:solidFill>
                  <a:schemeClr val="dk1"/>
                </a:solidFill>
              </a:rPr>
              <a:t> мобильной версии системы мониторинга «ДЛС-КС-Пергам-МТ», установленной на телескопической мачте на автомобиле.</a:t>
            </a:r>
            <a:endParaRPr>
              <a:solidFill>
                <a:schemeClr val="dk1"/>
              </a:solidFill>
            </a:endParaRPr>
          </a:p>
          <a:p>
            <a:pPr marL="0" lvl="0" indent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b="1">
                <a:solidFill>
                  <a:schemeClr val="dk1"/>
                </a:solidFill>
              </a:rPr>
              <a:t>Разработана</a:t>
            </a:r>
            <a:r>
              <a:rPr lang="ru">
                <a:solidFill>
                  <a:schemeClr val="dk1"/>
                </a:solidFill>
              </a:rPr>
              <a:t> малогабаритная версия вертолётного прибора «ДЛС-ПЕРГАМ» повышенной чувствительности («ДЛС-АВИА G4») для установки на легкомоторные самолёты.</a:t>
            </a:r>
            <a:endParaRPr/>
          </a:p>
        </p:txBody>
      </p:sp>
      <p:sp>
        <p:nvSpPr>
          <p:cNvPr id="111" name="Shape 111"/>
          <p:cNvSpPr txBox="1">
            <a:spLocks noGrp="1"/>
          </p:cNvSpPr>
          <p:nvPr>
            <p:ph type="sldNum" idx="4294967295"/>
          </p:nvPr>
        </p:nvSpPr>
        <p:spPr>
          <a:xfrm>
            <a:off x="112658" y="251057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4</a:t>
            </a:fld>
            <a:endParaRPr/>
          </a:p>
        </p:txBody>
      </p:sp>
      <p:sp>
        <p:nvSpPr>
          <p:cNvPr id="112" name="Shape 112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4</a:t>
            </a:fld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Shape 117"/>
          <p:cNvPicPr preferRelativeResize="0"/>
          <p:nvPr/>
        </p:nvPicPr>
        <p:blipFill rotWithShape="1">
          <a:blip r:embed="rId3">
            <a:alphaModFix/>
          </a:blip>
          <a:srcRect t="15551" b="9282"/>
          <a:stretch/>
        </p:blipFill>
        <p:spPr>
          <a:xfrm>
            <a:off x="0" y="0"/>
            <a:ext cx="9144001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Shape 118"/>
          <p:cNvSpPr txBox="1">
            <a:spLocks noGrp="1"/>
          </p:cNvSpPr>
          <p:nvPr>
            <p:ph type="ctrTitle"/>
          </p:nvPr>
        </p:nvSpPr>
        <p:spPr>
          <a:xfrm>
            <a:off x="714825" y="2998550"/>
            <a:ext cx="4868400" cy="144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Поиск утечек на линейной части МГ</a:t>
            </a:r>
            <a:endParaRPr/>
          </a:p>
        </p:txBody>
      </p:sp>
      <p:sp>
        <p:nvSpPr>
          <p:cNvPr id="119" name="Shape 119"/>
          <p:cNvSpPr/>
          <p:nvPr/>
        </p:nvSpPr>
        <p:spPr>
          <a:xfrm>
            <a:off x="821835" y="2765450"/>
            <a:ext cx="638100" cy="72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«ДЛС-АВИА»</a:t>
            </a:r>
            <a:endParaRPr/>
          </a:p>
        </p:txBody>
      </p:sp>
      <p:sp>
        <p:nvSpPr>
          <p:cNvPr id="125" name="Shape 125"/>
          <p:cNvSpPr txBox="1">
            <a:spLocks noGrp="1"/>
          </p:cNvSpPr>
          <p:nvPr>
            <p:ph type="body" idx="1"/>
          </p:nvPr>
        </p:nvSpPr>
        <p:spPr>
          <a:xfrm>
            <a:off x="1079450" y="5428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b="1">
                <a:solidFill>
                  <a:srgbClr val="000000"/>
                </a:solidFill>
              </a:rPr>
              <a:t>Разработан для облётов трассы МГ </a:t>
            </a:r>
            <a:br>
              <a:rPr lang="ru" b="1">
                <a:solidFill>
                  <a:srgbClr val="000000"/>
                </a:solidFill>
              </a:rPr>
            </a:br>
            <a:r>
              <a:rPr lang="ru" b="1">
                <a:solidFill>
                  <a:srgbClr val="000000"/>
                </a:solidFill>
              </a:rPr>
              <a:t>на вертолёте.</a:t>
            </a:r>
            <a:endParaRPr b="1">
              <a:solidFill>
                <a:srgbClr val="000000"/>
              </a:solidFill>
            </a:endParaRPr>
          </a:p>
          <a:p>
            <a:pPr marL="457200" lvl="0" indent="-31750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>
                <a:solidFill>
                  <a:srgbClr val="000000"/>
                </a:solidFill>
              </a:rPr>
              <a:t>до 600 км в день</a:t>
            </a:r>
            <a:endParaRPr>
              <a:solidFill>
                <a:srgbClr val="000000"/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>
                <a:solidFill>
                  <a:srgbClr val="000000"/>
                </a:solidFill>
              </a:rPr>
              <a:t>МИ-8, МИ-17, КА-26 и их модификации</a:t>
            </a:r>
            <a:endParaRPr>
              <a:solidFill>
                <a:srgbClr val="000000"/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>
                <a:solidFill>
                  <a:srgbClr val="000000"/>
                </a:solidFill>
              </a:rPr>
              <a:t>составление экспресс-отчёта</a:t>
            </a:r>
            <a:endParaRPr>
              <a:solidFill>
                <a:srgbClr val="000000"/>
              </a:solidFill>
            </a:endParaRPr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>
                <a:solidFill>
                  <a:srgbClr val="000000"/>
                </a:solidFill>
              </a:rPr>
              <a:t>используется при любых погодных условиях</a:t>
            </a:r>
            <a:endParaRPr>
              <a:solidFill>
                <a:srgbClr val="000000"/>
              </a:solidFill>
            </a:endParaRPr>
          </a:p>
          <a:p>
            <a:pPr marL="0" lvl="0" indent="0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ru">
                <a:solidFill>
                  <a:srgbClr val="FFFFFF"/>
                </a:solidFill>
                <a:highlight>
                  <a:srgbClr val="0B5394"/>
                </a:highlight>
              </a:rPr>
              <a:t>Многолетняя успешная эксплуатация доказала высокую эффективность </a:t>
            </a:r>
            <a:br>
              <a:rPr lang="ru">
                <a:solidFill>
                  <a:srgbClr val="FFFFFF"/>
                </a:solidFill>
                <a:highlight>
                  <a:srgbClr val="0B5394"/>
                </a:highlight>
              </a:rPr>
            </a:br>
            <a:r>
              <a:rPr lang="ru">
                <a:solidFill>
                  <a:srgbClr val="FFFFFF"/>
                </a:solidFill>
                <a:highlight>
                  <a:srgbClr val="0B5394"/>
                </a:highlight>
              </a:rPr>
              <a:t>и достоверность обнаружения утечек.</a:t>
            </a:r>
            <a:endParaRPr b="1">
              <a:solidFill>
                <a:srgbClr val="000000"/>
              </a:solidFill>
            </a:endParaRPr>
          </a:p>
        </p:txBody>
      </p:sp>
      <p:sp>
        <p:nvSpPr>
          <p:cNvPr id="126" name="Shape 126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6</a:t>
            </a:fld>
            <a:endParaRPr/>
          </a:p>
        </p:txBody>
      </p:sp>
      <p:pic>
        <p:nvPicPr>
          <p:cNvPr id="127" name="Shape 127"/>
          <p:cNvPicPr preferRelativeResize="0"/>
          <p:nvPr/>
        </p:nvPicPr>
        <p:blipFill rotWithShape="1">
          <a:blip r:embed="rId3">
            <a:alphaModFix/>
          </a:blip>
          <a:srcRect l="34378"/>
          <a:stretch/>
        </p:blipFill>
        <p:spPr>
          <a:xfrm>
            <a:off x="5468050" y="1108175"/>
            <a:ext cx="3675951" cy="4035325"/>
          </a:xfrm>
          <a:prstGeom prst="rect">
            <a:avLst/>
          </a:prstGeom>
          <a:noFill/>
          <a:ln>
            <a:noFill/>
          </a:ln>
        </p:spPr>
      </p:pic>
      <p:sp>
        <p:nvSpPr>
          <p:cNvPr id="128" name="Shape 128"/>
          <p:cNvSpPr txBox="1"/>
          <p:nvPr/>
        </p:nvSpPr>
        <p:spPr>
          <a:xfrm>
            <a:off x="2899200" y="3959275"/>
            <a:ext cx="1746300" cy="103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000" b="1">
                <a:latin typeface="Rubik"/>
                <a:ea typeface="Rubik"/>
                <a:cs typeface="Rubik"/>
                <a:sym typeface="Rubik"/>
              </a:rPr>
              <a:t>РФ </a:t>
            </a:r>
            <a:r>
              <a:rPr lang="ru" sz="1000">
                <a:latin typeface="Rubik"/>
                <a:ea typeface="Rubik"/>
                <a:cs typeface="Rubik"/>
                <a:sym typeface="Rubik"/>
              </a:rPr>
              <a:t>— 180 000 км</a:t>
            </a:r>
            <a:endParaRPr sz="1000">
              <a:latin typeface="Rubik"/>
              <a:ea typeface="Rubik"/>
              <a:cs typeface="Rubik"/>
              <a:sym typeface="Rubik"/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000" b="1">
                <a:latin typeface="Rubik"/>
                <a:ea typeface="Rubik"/>
                <a:cs typeface="Rubik"/>
                <a:sym typeface="Rubik"/>
              </a:rPr>
              <a:t>США </a:t>
            </a:r>
            <a:r>
              <a:rPr lang="ru" sz="1000">
                <a:latin typeface="Rubik"/>
                <a:ea typeface="Rubik"/>
                <a:cs typeface="Rubik"/>
                <a:sym typeface="Rubik"/>
              </a:rPr>
              <a:t>— 25 000 км</a:t>
            </a:r>
            <a:r>
              <a:rPr lang="ru" sz="1000" b="1">
                <a:latin typeface="Rubik"/>
                <a:ea typeface="Rubik"/>
                <a:cs typeface="Rubik"/>
                <a:sym typeface="Rubik"/>
              </a:rPr>
              <a:t/>
            </a:r>
            <a:br>
              <a:rPr lang="ru" sz="1000" b="1">
                <a:latin typeface="Rubik"/>
                <a:ea typeface="Rubik"/>
                <a:cs typeface="Rubik"/>
                <a:sym typeface="Rubik"/>
              </a:rPr>
            </a:br>
            <a:r>
              <a:rPr lang="ru" sz="1000" b="1">
                <a:latin typeface="Rubik"/>
                <a:ea typeface="Rubik"/>
                <a:cs typeface="Rubik"/>
                <a:sym typeface="Rubik"/>
              </a:rPr>
              <a:t>Европа </a:t>
            </a:r>
            <a:r>
              <a:rPr lang="ru" sz="1000">
                <a:latin typeface="Rubik"/>
                <a:ea typeface="Rubik"/>
                <a:cs typeface="Rubik"/>
                <a:sym typeface="Rubik"/>
              </a:rPr>
              <a:t>— 11 000 км</a:t>
            </a:r>
            <a:endParaRPr sz="1000">
              <a:latin typeface="Rubik"/>
              <a:ea typeface="Rubik"/>
              <a:cs typeface="Rubik"/>
              <a:sym typeface="Rubik"/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000" b="1">
                <a:latin typeface="Rubik"/>
                <a:ea typeface="Rubik"/>
                <a:cs typeface="Rubik"/>
                <a:sym typeface="Rubik"/>
              </a:rPr>
              <a:t>Австралия</a:t>
            </a:r>
            <a:r>
              <a:rPr lang="ru" sz="1000">
                <a:latin typeface="Rubik"/>
                <a:ea typeface="Rubik"/>
                <a:cs typeface="Rubik"/>
                <a:sym typeface="Rubik"/>
              </a:rPr>
              <a:t> — 14 000 км</a:t>
            </a:r>
            <a:endParaRPr sz="1000">
              <a:latin typeface="Rubik"/>
              <a:ea typeface="Rubik"/>
              <a:cs typeface="Rubik"/>
              <a:sym typeface="Rubik"/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000" b="1">
                <a:latin typeface="Rubik"/>
                <a:ea typeface="Rubik"/>
                <a:cs typeface="Rubik"/>
                <a:sym typeface="Rubik"/>
              </a:rPr>
              <a:t>Казахстан</a:t>
            </a:r>
            <a:r>
              <a:rPr lang="ru" sz="1000">
                <a:latin typeface="Rubik"/>
                <a:ea typeface="Rubik"/>
                <a:cs typeface="Rubik"/>
                <a:sym typeface="Rubik"/>
              </a:rPr>
              <a:t> — 24 000 км</a:t>
            </a:r>
            <a:endParaRPr sz="1000">
              <a:latin typeface="Rubik"/>
              <a:ea typeface="Rubik"/>
              <a:cs typeface="Rubik"/>
              <a:sym typeface="Rubik"/>
            </a:endParaRPr>
          </a:p>
        </p:txBody>
      </p:sp>
      <p:sp>
        <p:nvSpPr>
          <p:cNvPr id="129" name="Shape 129"/>
          <p:cNvSpPr txBox="1"/>
          <p:nvPr/>
        </p:nvSpPr>
        <p:spPr>
          <a:xfrm>
            <a:off x="1092650" y="3959275"/>
            <a:ext cx="1746300" cy="7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800" b="1">
                <a:solidFill>
                  <a:srgbClr val="0B5394"/>
                </a:solidFill>
                <a:latin typeface="Rubik"/>
                <a:ea typeface="Rubik"/>
                <a:cs typeface="Rubik"/>
                <a:sym typeface="Rubik"/>
              </a:rPr>
              <a:t>ОБЛЁТЫ </a:t>
            </a:r>
            <a:br>
              <a:rPr lang="ru" sz="1800" b="1">
                <a:solidFill>
                  <a:srgbClr val="0B5394"/>
                </a:solidFill>
                <a:latin typeface="Rubik"/>
                <a:ea typeface="Rubik"/>
                <a:cs typeface="Rubik"/>
                <a:sym typeface="Rubik"/>
              </a:rPr>
            </a:br>
            <a:r>
              <a:rPr lang="ru" sz="1800" b="1">
                <a:solidFill>
                  <a:srgbClr val="0B5394"/>
                </a:solidFill>
                <a:latin typeface="Rubik"/>
                <a:ea typeface="Rubik"/>
                <a:cs typeface="Rubik"/>
                <a:sym typeface="Rubik"/>
              </a:rPr>
              <a:t>В 2017 ГОДУ</a:t>
            </a:r>
            <a:endParaRPr sz="1800">
              <a:latin typeface="Rubik"/>
              <a:ea typeface="Rubik"/>
              <a:cs typeface="Rubik"/>
              <a:sym typeface="Rubi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b="0"/>
              <a:t>НОВОЕ ПОКОЛЕНИЕ (G4) </a:t>
            </a:r>
            <a:r>
              <a:rPr lang="ru"/>
              <a:t>«ДЛС-АВИА»</a:t>
            </a:r>
            <a:endParaRPr/>
          </a:p>
        </p:txBody>
      </p:sp>
      <p:pic>
        <p:nvPicPr>
          <p:cNvPr id="135" name="Shape 135"/>
          <p:cNvPicPr preferRelativeResize="0"/>
          <p:nvPr/>
        </p:nvPicPr>
        <p:blipFill rotWithShape="1">
          <a:blip r:embed="rId3">
            <a:alphaModFix/>
          </a:blip>
          <a:srcRect t="18547" b="19065"/>
          <a:stretch/>
        </p:blipFill>
        <p:spPr>
          <a:xfrm>
            <a:off x="5303365" y="2284088"/>
            <a:ext cx="3841385" cy="1521213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Shape 136"/>
          <p:cNvSpPr txBox="1"/>
          <p:nvPr/>
        </p:nvSpPr>
        <p:spPr>
          <a:xfrm>
            <a:off x="7028300" y="3914725"/>
            <a:ext cx="1984500" cy="106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000">
                <a:latin typeface="Rubik"/>
                <a:ea typeface="Rubik"/>
                <a:cs typeface="Rubik"/>
                <a:sym typeface="Rubik"/>
              </a:rPr>
              <a:t>Совместно с партнёрами — Уральским Заводом Гражданской Авиации, разработан комплекс для мониторинга МГ на базе самолета ДА-42</a:t>
            </a:r>
            <a:endParaRPr sz="1000">
              <a:latin typeface="Rubik"/>
              <a:ea typeface="Rubik"/>
              <a:cs typeface="Rubik"/>
              <a:sym typeface="Rubik"/>
            </a:endParaRPr>
          </a:p>
        </p:txBody>
      </p:sp>
      <p:pic>
        <p:nvPicPr>
          <p:cNvPr id="137" name="Shape 137"/>
          <p:cNvPicPr preferRelativeResize="0"/>
          <p:nvPr/>
        </p:nvPicPr>
        <p:blipFill rotWithShape="1">
          <a:blip r:embed="rId4">
            <a:alphaModFix/>
          </a:blip>
          <a:srcRect l="3002" t="4263" r="2879" b="4245"/>
          <a:stretch/>
        </p:blipFill>
        <p:spPr>
          <a:xfrm>
            <a:off x="5049775" y="3639267"/>
            <a:ext cx="1788225" cy="1259975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Shape 138"/>
          <p:cNvSpPr txBox="1">
            <a:spLocks noGrp="1"/>
          </p:cNvSpPr>
          <p:nvPr>
            <p:ph type="body" idx="1"/>
          </p:nvPr>
        </p:nvSpPr>
        <p:spPr>
          <a:xfrm>
            <a:off x="1079450" y="11524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b="1">
                <a:solidFill>
                  <a:schemeClr val="dk1"/>
                </a:solidFill>
              </a:rPr>
              <a:t>Патрулирование трассы МГ на самолёте. </a:t>
            </a:r>
            <a:r>
              <a:rPr lang="ru" b="1">
                <a:solidFill>
                  <a:schemeClr val="dk1"/>
                </a:solidFill>
                <a:highlight>
                  <a:srgbClr val="FFD966"/>
                </a:highlight>
              </a:rPr>
              <a:t>До 1400 км в день.</a:t>
            </a:r>
            <a:endParaRPr>
              <a:solidFill>
                <a:schemeClr val="dk1"/>
              </a:solidFill>
              <a:highlight>
                <a:srgbClr val="FFD966"/>
              </a:highlight>
            </a:endParaRPr>
          </a:p>
          <a:p>
            <a:pPr marL="0" lvl="0" indent="0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solidFill>
                  <a:schemeClr val="dk1"/>
                </a:solidFill>
              </a:rPr>
              <a:t>В 2017 году закончена разработка четвёртого поколения прибора авиационного базирования для поиска утечек из подземных газопроводов.</a:t>
            </a:r>
            <a:endParaRPr>
              <a:solidFill>
                <a:schemeClr val="dk1"/>
              </a:solidFill>
            </a:endParaRPr>
          </a:p>
          <a:p>
            <a:pPr marL="457200" lvl="0" indent="-317500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ubik"/>
              <a:buChar char="➔"/>
            </a:pPr>
            <a:r>
              <a:rPr lang="ru">
                <a:solidFill>
                  <a:schemeClr val="dk1"/>
                </a:solidFill>
              </a:rPr>
              <a:t>В 4 раза уменьшился вес и габариты прибора.</a:t>
            </a:r>
            <a:endParaRPr>
              <a:solidFill>
                <a:schemeClr val="dk1"/>
              </a:solidFill>
            </a:endParaRPr>
          </a:p>
          <a:p>
            <a: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ubik"/>
              <a:buChar char="➔"/>
            </a:pPr>
            <a:r>
              <a:rPr lang="ru">
                <a:solidFill>
                  <a:schemeClr val="dk1"/>
                </a:solidFill>
              </a:rPr>
              <a:t>Чувствительность увеличилась в 2.5 раза (со 100 ppm×m до 40 ppm×m на высоте 100 метров).</a:t>
            </a:r>
            <a:endParaRPr>
              <a:solidFill>
                <a:schemeClr val="dk1"/>
              </a:solidFill>
            </a:endParaRPr>
          </a:p>
          <a:p>
            <a: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ubik"/>
              <a:buChar char="➔"/>
            </a:pPr>
            <a:r>
              <a:rPr lang="ru">
                <a:solidFill>
                  <a:schemeClr val="dk1"/>
                </a:solidFill>
              </a:rPr>
              <a:t>Быстродействие прибора увеличилось в 25 раз (с 0,5 сек </a:t>
            </a:r>
            <a:br>
              <a:rPr lang="ru">
                <a:solidFill>
                  <a:schemeClr val="dk1"/>
                </a:solidFill>
              </a:rPr>
            </a:br>
            <a:r>
              <a:rPr lang="ru">
                <a:solidFill>
                  <a:schemeClr val="dk1"/>
                </a:solidFill>
              </a:rPr>
              <a:t>до 0,08 сек).</a:t>
            </a:r>
            <a:endParaRPr/>
          </a:p>
        </p:txBody>
      </p:sp>
      <p:sp>
        <p:nvSpPr>
          <p:cNvPr id="139" name="Shape 139"/>
          <p:cNvSpPr txBox="1">
            <a:spLocks noGrp="1"/>
          </p:cNvSpPr>
          <p:nvPr>
            <p:ph type="body" idx="2"/>
          </p:nvPr>
        </p:nvSpPr>
        <p:spPr>
          <a:xfrm>
            <a:off x="5217400" y="11524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>
                <a:solidFill>
                  <a:schemeClr val="dk1"/>
                </a:solidFill>
              </a:rPr>
              <a:t>Всё это помогло нам установить комплекс на легкомоторный самолёт, что </a:t>
            </a:r>
            <a:r>
              <a:rPr lang="ru">
                <a:solidFill>
                  <a:schemeClr val="dk1"/>
                </a:solidFill>
                <a:highlight>
                  <a:srgbClr val="FFD966"/>
                </a:highlight>
              </a:rPr>
              <a:t>удешевляет затраты на лётные часы.</a:t>
            </a:r>
            <a:endParaRPr>
              <a:highlight>
                <a:srgbClr val="FFD966"/>
              </a:highlight>
            </a:endParaRPr>
          </a:p>
        </p:txBody>
      </p:sp>
      <p:sp>
        <p:nvSpPr>
          <p:cNvPr id="140" name="Shape 140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7</a:t>
            </a:fld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Shape 145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b="0"/>
              <a:t>ИСПЫТАНИЯ</a:t>
            </a:r>
            <a:r>
              <a:rPr lang="ru"/>
              <a:t> «ДЛС-АВИА» G4</a:t>
            </a:r>
            <a:endParaRPr/>
          </a:p>
        </p:txBody>
      </p:sp>
      <p:sp>
        <p:nvSpPr>
          <p:cNvPr id="146" name="Shape 146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8</a:t>
            </a:fld>
            <a:endParaRPr/>
          </a:p>
        </p:txBody>
      </p:sp>
      <p:pic>
        <p:nvPicPr>
          <p:cNvPr id="147" name="Shape 147"/>
          <p:cNvPicPr preferRelativeResize="0"/>
          <p:nvPr/>
        </p:nvPicPr>
        <p:blipFill rotWithShape="1">
          <a:blip r:embed="rId3">
            <a:alphaModFix/>
          </a:blip>
          <a:srcRect l="4685" t="7017" r="4685" b="6871"/>
          <a:stretch/>
        </p:blipFill>
        <p:spPr>
          <a:xfrm>
            <a:off x="6351075" y="1223600"/>
            <a:ext cx="2792925" cy="1755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8" name="Shape 148"/>
          <p:cNvPicPr preferRelativeResize="0"/>
          <p:nvPr/>
        </p:nvPicPr>
        <p:blipFill rotWithShape="1">
          <a:blip r:embed="rId4">
            <a:alphaModFix/>
          </a:blip>
          <a:srcRect t="19355" b="19684"/>
          <a:stretch/>
        </p:blipFill>
        <p:spPr>
          <a:xfrm>
            <a:off x="775975" y="3198500"/>
            <a:ext cx="4086549" cy="1945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Shape 149"/>
          <p:cNvSpPr txBox="1"/>
          <p:nvPr/>
        </p:nvSpPr>
        <p:spPr>
          <a:xfrm>
            <a:off x="1117100" y="1223600"/>
            <a:ext cx="4053000" cy="79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Возможность установки </a:t>
            </a:r>
            <a:r>
              <a:rPr lang="ru">
                <a:highlight>
                  <a:srgbClr val="FFD966"/>
                </a:highlight>
              </a:rPr>
              <a:t>на любой летательный аппарат</a:t>
            </a:r>
            <a:r>
              <a:rPr lang="ru"/>
              <a:t> (преимущество малых габаритов и веса прибора).</a:t>
            </a:r>
            <a:endParaRPr/>
          </a:p>
        </p:txBody>
      </p:sp>
      <p:pic>
        <p:nvPicPr>
          <p:cNvPr id="150" name="Shape 15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412417" y="3052075"/>
            <a:ext cx="3731582" cy="2091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1" name="Shape 15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619375" y="1847961"/>
            <a:ext cx="2577224" cy="1718825"/>
          </a:xfrm>
          <a:prstGeom prst="rect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52" name="Shape 152"/>
          <p:cNvSpPr txBox="1"/>
          <p:nvPr/>
        </p:nvSpPr>
        <p:spPr>
          <a:xfrm>
            <a:off x="3619375" y="4711100"/>
            <a:ext cx="3425100" cy="39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b="1" i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rPr>
              <a:t>Cessna 172</a:t>
            </a:r>
            <a:endParaRPr b="1" i="1">
              <a:solidFill>
                <a:srgbClr val="FFFFFF"/>
              </a:solidFill>
              <a:latin typeface="Rubik"/>
              <a:ea typeface="Rubik"/>
              <a:cs typeface="Rubik"/>
              <a:sym typeface="Rubik"/>
            </a:endParaRPr>
          </a:p>
        </p:txBody>
      </p:sp>
      <p:sp>
        <p:nvSpPr>
          <p:cNvPr id="153" name="Shape 153"/>
          <p:cNvSpPr txBox="1"/>
          <p:nvPr/>
        </p:nvSpPr>
        <p:spPr>
          <a:xfrm>
            <a:off x="4786325" y="3166700"/>
            <a:ext cx="3425100" cy="39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b="1" i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rPr>
              <a:t>Cessna</a:t>
            </a:r>
            <a:r>
              <a:rPr lang="ru" i="1"/>
              <a:t> </a:t>
            </a:r>
            <a:r>
              <a:rPr lang="ru" b="1" i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rPr>
              <a:t>206H</a:t>
            </a:r>
            <a:endParaRPr i="1"/>
          </a:p>
        </p:txBody>
      </p:sp>
      <p:sp>
        <p:nvSpPr>
          <p:cNvPr id="154" name="Shape 154"/>
          <p:cNvSpPr txBox="1"/>
          <p:nvPr/>
        </p:nvSpPr>
        <p:spPr>
          <a:xfrm>
            <a:off x="7524850" y="2719200"/>
            <a:ext cx="846900" cy="39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b="1" i="1">
                <a:latin typeface="Rubik"/>
                <a:ea typeface="Rubik"/>
                <a:cs typeface="Rubik"/>
                <a:sym typeface="Rubik"/>
              </a:rPr>
              <a:t>DA-42</a:t>
            </a:r>
            <a:endParaRPr b="1" i="1">
              <a:latin typeface="Rubik"/>
              <a:ea typeface="Rubik"/>
              <a:cs typeface="Rubik"/>
              <a:sym typeface="Rubik"/>
            </a:endParaRPr>
          </a:p>
        </p:txBody>
      </p:sp>
      <p:sp>
        <p:nvSpPr>
          <p:cNvPr id="155" name="Shape 155"/>
          <p:cNvSpPr txBox="1"/>
          <p:nvPr/>
        </p:nvSpPr>
        <p:spPr>
          <a:xfrm>
            <a:off x="5565650" y="4711100"/>
            <a:ext cx="3425100" cy="39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b="1" i="1">
                <a:solidFill>
                  <a:srgbClr val="FFFFFF"/>
                </a:solidFill>
                <a:latin typeface="Rubik"/>
                <a:ea typeface="Rubik"/>
                <a:cs typeface="Rubik"/>
                <a:sym typeface="Rubik"/>
              </a:rPr>
              <a:t>Арай</a:t>
            </a:r>
            <a:endParaRPr i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«ДЛС-БПЛА» </a:t>
            </a:r>
            <a:r>
              <a:rPr lang="ru" b="0"/>
              <a:t>— МОНОКРЫЛО</a:t>
            </a:r>
            <a:endParaRPr b="0"/>
          </a:p>
        </p:txBody>
      </p:sp>
      <p:sp>
        <p:nvSpPr>
          <p:cNvPr id="161" name="Shape 161"/>
          <p:cNvSpPr txBox="1">
            <a:spLocks noGrp="1"/>
          </p:cNvSpPr>
          <p:nvPr>
            <p:ph type="body" idx="1"/>
          </p:nvPr>
        </p:nvSpPr>
        <p:spPr>
          <a:xfrm>
            <a:off x="1117100" y="1076275"/>
            <a:ext cx="7715400" cy="36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ru"/>
              <a:t>По просьбе Департамента ПАО Газпром (В.А. Михайленко)  разработан Самолёт-БПЛА для обследования линейной части МГ.</a:t>
            </a:r>
            <a:endParaRPr/>
          </a:p>
        </p:txBody>
      </p:sp>
      <p:sp>
        <p:nvSpPr>
          <p:cNvPr id="162" name="Shape 162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9</a:t>
            </a:fld>
            <a:endParaRPr/>
          </a:p>
        </p:txBody>
      </p:sp>
      <p:pic>
        <p:nvPicPr>
          <p:cNvPr id="163" name="Shape 16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3825" y="2929750"/>
            <a:ext cx="2954774" cy="22137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" name="Shape 164"/>
          <p:cNvPicPr preferRelativeResize="0"/>
          <p:nvPr/>
        </p:nvPicPr>
        <p:blipFill rotWithShape="1">
          <a:blip r:embed="rId4">
            <a:alphaModFix/>
          </a:blip>
          <a:srcRect b="7330"/>
          <a:stretch/>
        </p:blipFill>
        <p:spPr>
          <a:xfrm>
            <a:off x="4897075" y="2519800"/>
            <a:ext cx="4246920" cy="2623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Shape 16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028900" y="1982800"/>
            <a:ext cx="2229975" cy="1445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MF_Gazprom_b_pergam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9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Shape 175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b="0"/>
              <a:t>РЕЗУЛЬТАТЫ</a:t>
            </a:r>
            <a:r>
              <a:rPr lang="ru"/>
              <a:t> МВИ</a:t>
            </a:r>
            <a:endParaRPr/>
          </a:p>
        </p:txBody>
      </p:sp>
      <p:sp>
        <p:nvSpPr>
          <p:cNvPr id="176" name="Shape 176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11</a:t>
            </a:fld>
            <a:endParaRPr/>
          </a:p>
        </p:txBody>
      </p:sp>
      <p:sp>
        <p:nvSpPr>
          <p:cNvPr id="177" name="Shape 177"/>
          <p:cNvSpPr txBox="1"/>
          <p:nvPr/>
        </p:nvSpPr>
        <p:spPr>
          <a:xfrm>
            <a:off x="5093125" y="955875"/>
            <a:ext cx="3890100" cy="248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latin typeface="Rubik"/>
                <a:ea typeface="Rubik"/>
                <a:cs typeface="Rubik"/>
                <a:sym typeface="Rubik"/>
              </a:rPr>
              <a:t>В декабре 2017 года </a:t>
            </a:r>
            <a:r>
              <a:rPr lang="ru" b="1">
                <a:latin typeface="Rubik"/>
                <a:ea typeface="Rubik"/>
                <a:cs typeface="Rubik"/>
                <a:sym typeface="Rubik"/>
              </a:rPr>
              <a:t>прошли успешные испытания</a:t>
            </a:r>
            <a:r>
              <a:rPr lang="ru">
                <a:latin typeface="Rubik"/>
                <a:ea typeface="Rubik"/>
                <a:cs typeface="Rubik"/>
                <a:sym typeface="Rubik"/>
              </a:rPr>
              <a:t> беспилотного комплекса мониторинга ЛЧ МГ.</a:t>
            </a:r>
            <a:endParaRPr>
              <a:latin typeface="Rubik"/>
              <a:ea typeface="Rubik"/>
              <a:cs typeface="Rubik"/>
              <a:sym typeface="Rubik"/>
            </a:endParaRPr>
          </a:p>
          <a:p>
            <a:pPr marL="0" lvl="0" indent="0">
              <a:spcBef>
                <a:spcPts val="1000"/>
              </a:spcBef>
              <a:spcAft>
                <a:spcPts val="1000"/>
              </a:spcAft>
              <a:buNone/>
            </a:pPr>
            <a:r>
              <a:rPr lang="ru">
                <a:latin typeface="Rubik"/>
                <a:ea typeface="Rubik"/>
                <a:cs typeface="Rubik"/>
                <a:sym typeface="Rubik"/>
              </a:rPr>
              <a:t>Комиссия рекомендовала комплекс с системой обнаружения метана к опытно-промышленной эксплуатации на объектах транспортировки газа ПАО</a:t>
            </a:r>
            <a:r>
              <a:rPr lang="ru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rPr>
              <a:t> </a:t>
            </a:r>
            <a:r>
              <a:rPr lang="ru">
                <a:latin typeface="Rubik"/>
                <a:ea typeface="Rubik"/>
                <a:cs typeface="Rubik"/>
                <a:sym typeface="Rubik"/>
              </a:rPr>
              <a:t>«Газпром».</a:t>
            </a:r>
            <a:endParaRPr>
              <a:latin typeface="Rubik"/>
              <a:ea typeface="Rubik"/>
              <a:cs typeface="Rubik"/>
              <a:sym typeface="Rubik"/>
            </a:endParaRPr>
          </a:p>
        </p:txBody>
      </p:sp>
      <p:pic>
        <p:nvPicPr>
          <p:cNvPr id="178" name="Shape 17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4575" y="3027417"/>
            <a:ext cx="8369425" cy="2116083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Shape 17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72094" y="667225"/>
            <a:ext cx="3816851" cy="2484899"/>
          </a:xfrm>
          <a:prstGeom prst="rect">
            <a:avLst/>
          </a:prstGeom>
          <a:noFill/>
          <a:ln>
            <a:noFill/>
          </a:ln>
          <a:effectLst>
            <a:outerShdw blurRad="114300" dist="9525" dir="5400000" algn="bl" rotWithShape="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Shape 184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«ДЛС-БПЛА» </a:t>
            </a:r>
            <a:r>
              <a:rPr lang="ru" b="0"/>
              <a:t>— МУЛЬТИКОПТЕР</a:t>
            </a:r>
            <a:endParaRPr b="0"/>
          </a:p>
        </p:txBody>
      </p:sp>
      <p:sp>
        <p:nvSpPr>
          <p:cNvPr id="185" name="Shape 185"/>
          <p:cNvSpPr txBox="1">
            <a:spLocks noGrp="1"/>
          </p:cNvSpPr>
          <p:nvPr>
            <p:ph type="body" idx="1"/>
          </p:nvPr>
        </p:nvSpPr>
        <p:spPr>
          <a:xfrm>
            <a:off x="1079450" y="11524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 b="1">
                <a:solidFill>
                  <a:srgbClr val="000000"/>
                </a:solidFill>
              </a:rPr>
              <a:t>Обследование площадных объектов с помощью квадрокоптера.</a:t>
            </a:r>
            <a:endParaRPr sz="1400" b="1">
              <a:solidFill>
                <a:srgbClr val="000000"/>
              </a:solidFill>
            </a:endParaRPr>
          </a:p>
          <a:p>
            <a:pPr marL="457200" lvl="0" indent="-31750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 sz="1400">
                <a:solidFill>
                  <a:srgbClr val="000000"/>
                </a:solidFill>
              </a:rPr>
              <a:t>высокая мобильность</a:t>
            </a:r>
            <a:endParaRPr sz="1400">
              <a:solidFill>
                <a:srgbClr val="000000"/>
              </a:solidFill>
            </a:endParaRPr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 sz="1400">
                <a:solidFill>
                  <a:srgbClr val="000000"/>
                </a:solidFill>
              </a:rPr>
              <a:t>быстрота обследования</a:t>
            </a:r>
            <a:endParaRPr sz="1400">
              <a:solidFill>
                <a:srgbClr val="000000"/>
              </a:solidFill>
            </a:endParaRPr>
          </a:p>
          <a:p>
            <a:pPr marL="0" lvl="0" indent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ru">
                <a:solidFill>
                  <a:srgbClr val="FFFFFF"/>
                </a:solidFill>
                <a:highlight>
                  <a:srgbClr val="0B5394"/>
                </a:highlight>
              </a:rPr>
              <a:t>ИСПЫТАНИЯ </a:t>
            </a:r>
            <a:r>
              <a:rPr lang="ru" b="1">
                <a:solidFill>
                  <a:srgbClr val="FFFFFF"/>
                </a:solidFill>
                <a:highlight>
                  <a:srgbClr val="0B5394"/>
                </a:highlight>
              </a:rPr>
              <a:t>2017</a:t>
            </a:r>
            <a:r>
              <a:rPr lang="ru">
                <a:solidFill>
                  <a:srgbClr val="FFFFFF"/>
                </a:solidFill>
                <a:highlight>
                  <a:srgbClr val="0B5394"/>
                </a:highlight>
              </a:rPr>
              <a:t> ГОДА </a:t>
            </a:r>
            <a:endParaRPr sz="1400">
              <a:solidFill>
                <a:srgbClr val="000000"/>
              </a:solidFill>
              <a:highlight>
                <a:srgbClr val="FFD966"/>
              </a:highlight>
            </a:endParaRPr>
          </a:p>
          <a:p>
            <a:pPr marL="457200" lvl="0" indent="-3175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 sz="1400">
                <a:solidFill>
                  <a:srgbClr val="000000"/>
                </a:solidFill>
              </a:rPr>
              <a:t>Елшанское УПХГ (ООО</a:t>
            </a:r>
            <a:r>
              <a:rPr lang="ru">
                <a:solidFill>
                  <a:schemeClr val="dk1"/>
                </a:solidFill>
              </a:rPr>
              <a:t> </a:t>
            </a:r>
            <a:r>
              <a:rPr lang="ru" sz="1400">
                <a:solidFill>
                  <a:srgbClr val="000000"/>
                </a:solidFill>
              </a:rPr>
              <a:t>«Газпром ПХГ»)</a:t>
            </a:r>
            <a:endParaRPr sz="1400">
              <a:solidFill>
                <a:srgbClr val="000000"/>
              </a:solidFill>
            </a:endParaRPr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 sz="1400">
                <a:solidFill>
                  <a:srgbClr val="000000"/>
                </a:solidFill>
              </a:rPr>
              <a:t>ООО</a:t>
            </a:r>
            <a:r>
              <a:rPr lang="ru">
                <a:solidFill>
                  <a:schemeClr val="dk1"/>
                </a:solidFill>
              </a:rPr>
              <a:t> </a:t>
            </a:r>
            <a:r>
              <a:rPr lang="ru" sz="1400">
                <a:solidFill>
                  <a:srgbClr val="000000"/>
                </a:solidFill>
              </a:rPr>
              <a:t>«Газпром трансгаз Нижний Новгород»</a:t>
            </a:r>
            <a:endParaRPr sz="1400">
              <a:solidFill>
                <a:srgbClr val="000000"/>
              </a:solidFill>
            </a:endParaRPr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 sz="1400">
                <a:solidFill>
                  <a:srgbClr val="000000"/>
                </a:solidFill>
              </a:rPr>
              <a:t>Газпром газораспределение Великий Новгород (Газпром Межрегионгаз)</a:t>
            </a:r>
            <a:endParaRPr sz="1400">
              <a:solidFill>
                <a:srgbClr val="000000"/>
              </a:solidFill>
            </a:endParaRPr>
          </a:p>
        </p:txBody>
      </p:sp>
      <p:sp>
        <p:nvSpPr>
          <p:cNvPr id="186" name="Shape 186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12</a:t>
            </a:fld>
            <a:endParaRPr/>
          </a:p>
        </p:txBody>
      </p:sp>
      <p:pic>
        <p:nvPicPr>
          <p:cNvPr id="187" name="Shape 187"/>
          <p:cNvPicPr preferRelativeResize="0"/>
          <p:nvPr/>
        </p:nvPicPr>
        <p:blipFill rotWithShape="1">
          <a:blip r:embed="rId3">
            <a:alphaModFix/>
          </a:blip>
          <a:srcRect l="13336" r="13263"/>
          <a:stretch/>
        </p:blipFill>
        <p:spPr>
          <a:xfrm>
            <a:off x="4749925" y="1152475"/>
            <a:ext cx="4394076" cy="39910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Shape 192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/>
              <a:t>«ДЛС-БПЛА» </a:t>
            </a:r>
            <a:r>
              <a:rPr lang="ru" b="0"/>
              <a:t>— МУЛЬТИКОПТЕР</a:t>
            </a:r>
            <a:endParaRPr b="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Shape 193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13</a:t>
            </a:fld>
            <a:endParaRPr/>
          </a:p>
        </p:txBody>
      </p:sp>
      <p:pic>
        <p:nvPicPr>
          <p:cNvPr id="194" name="Shape 194"/>
          <p:cNvPicPr preferRelativeResize="0"/>
          <p:nvPr/>
        </p:nvPicPr>
        <p:blipFill rotWithShape="1">
          <a:blip r:embed="rId3">
            <a:alphaModFix/>
          </a:blip>
          <a:srcRect t="5958" b="14594"/>
          <a:stretch/>
        </p:blipFill>
        <p:spPr>
          <a:xfrm>
            <a:off x="773600" y="1443475"/>
            <a:ext cx="8370401" cy="3700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Shape 199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/>
              <a:t>«ДЛС-БПЛА» </a:t>
            </a:r>
            <a:r>
              <a:rPr lang="ru" b="0"/>
              <a:t>— МУЛЬТИКОПТЕР</a:t>
            </a:r>
            <a:endParaRPr b="0"/>
          </a:p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0" name="Shape 200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14</a:t>
            </a:fld>
            <a:endParaRPr/>
          </a:p>
        </p:txBody>
      </p:sp>
      <p:pic>
        <p:nvPicPr>
          <p:cNvPr id="201" name="Shape 20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31297" y="1163850"/>
            <a:ext cx="6296162" cy="39796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Shape 206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«ДЛС-БПЛА» </a:t>
            </a:r>
            <a:r>
              <a:rPr lang="ru" b="0"/>
              <a:t>— ДВС</a:t>
            </a:r>
            <a:endParaRPr b="0"/>
          </a:p>
        </p:txBody>
      </p:sp>
      <p:sp>
        <p:nvSpPr>
          <p:cNvPr id="207" name="Shape 207"/>
          <p:cNvSpPr txBox="1">
            <a:spLocks noGrp="1"/>
          </p:cNvSpPr>
          <p:nvPr>
            <p:ph type="body" idx="1"/>
          </p:nvPr>
        </p:nvSpPr>
        <p:spPr>
          <a:xfrm>
            <a:off x="1003175" y="2296300"/>
            <a:ext cx="32898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 sz="1400">
                <a:solidFill>
                  <a:srgbClr val="000000"/>
                </a:solidFill>
              </a:rPr>
              <a:t>Обследование МГ </a:t>
            </a:r>
            <a:br>
              <a:rPr lang="ru" sz="1400">
                <a:solidFill>
                  <a:srgbClr val="000000"/>
                </a:solidFill>
              </a:rPr>
            </a:br>
            <a:r>
              <a:rPr lang="ru" sz="1400">
                <a:solidFill>
                  <a:srgbClr val="000000"/>
                </a:solidFill>
              </a:rPr>
              <a:t>с возможностью «зависания» </a:t>
            </a:r>
            <a:br>
              <a:rPr lang="ru" sz="1400">
                <a:solidFill>
                  <a:srgbClr val="000000"/>
                </a:solidFill>
              </a:rPr>
            </a:br>
            <a:r>
              <a:rPr lang="ru" sz="1400">
                <a:solidFill>
                  <a:srgbClr val="000000"/>
                </a:solidFill>
              </a:rPr>
              <a:t>над</a:t>
            </a:r>
            <a:r>
              <a:rPr lang="ru">
                <a:solidFill>
                  <a:srgbClr val="000000"/>
                </a:solidFill>
              </a:rPr>
              <a:t> </a:t>
            </a:r>
            <a:r>
              <a:rPr lang="ru" sz="1400">
                <a:solidFill>
                  <a:srgbClr val="000000"/>
                </a:solidFill>
              </a:rPr>
              <a:t>объектами.</a:t>
            </a:r>
            <a:endParaRPr sz="1400">
              <a:solidFill>
                <a:srgbClr val="000000"/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>
                <a:solidFill>
                  <a:srgbClr val="000000"/>
                </a:solidFill>
              </a:rPr>
              <a:t>300 км автономного полета</a:t>
            </a:r>
            <a:br>
              <a:rPr lang="ru">
                <a:solidFill>
                  <a:srgbClr val="000000"/>
                </a:solidFill>
              </a:rPr>
            </a:br>
            <a:r>
              <a:rPr lang="ru">
                <a:solidFill>
                  <a:srgbClr val="000000"/>
                </a:solidFill>
              </a:rPr>
              <a:t>от одной заправки.</a:t>
            </a:r>
            <a:endParaRPr>
              <a:solidFill>
                <a:srgbClr val="000000"/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>
                <a:solidFill>
                  <a:srgbClr val="000000"/>
                </a:solidFill>
              </a:rPr>
              <a:t>Система аварийной посадки </a:t>
            </a:r>
            <a:br>
              <a:rPr lang="ru">
                <a:solidFill>
                  <a:srgbClr val="000000"/>
                </a:solidFill>
              </a:rPr>
            </a:br>
            <a:r>
              <a:rPr lang="ru">
                <a:solidFill>
                  <a:srgbClr val="000000"/>
                </a:solidFill>
              </a:rPr>
              <a:t>и контроль зоны перед ЛА.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208" name="Shape 208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15</a:t>
            </a:fld>
            <a:endParaRPr/>
          </a:p>
        </p:txBody>
      </p:sp>
      <p:pic>
        <p:nvPicPr>
          <p:cNvPr id="209" name="Shape 20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69175" y="2296300"/>
            <a:ext cx="4774825" cy="2847200"/>
          </a:xfrm>
          <a:prstGeom prst="rect">
            <a:avLst/>
          </a:prstGeom>
          <a:noFill/>
          <a:ln>
            <a:noFill/>
          </a:ln>
        </p:spPr>
      </p:pic>
      <p:sp>
        <p:nvSpPr>
          <p:cNvPr id="210" name="Shape 210"/>
          <p:cNvSpPr txBox="1"/>
          <p:nvPr/>
        </p:nvSpPr>
        <p:spPr>
          <a:xfrm>
            <a:off x="1003175" y="1318025"/>
            <a:ext cx="3997500" cy="38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rPr>
              <a:t>Высокие показатели грузоподъёмности и автономности благодаря ДВС.</a:t>
            </a:r>
            <a:r>
              <a:rPr lang="ru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rPr>
              <a:t> 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" name="Shape 215"/>
          <p:cNvPicPr preferRelativeResize="0"/>
          <p:nvPr/>
        </p:nvPicPr>
        <p:blipFill rotWithShape="1">
          <a:blip r:embed="rId3">
            <a:alphaModFix/>
          </a:blip>
          <a:srcRect t="15551" b="9282"/>
          <a:stretch/>
        </p:blipFill>
        <p:spPr>
          <a:xfrm>
            <a:off x="0" y="0"/>
            <a:ext cx="9144001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216" name="Shape 216"/>
          <p:cNvSpPr txBox="1">
            <a:spLocks noGrp="1"/>
          </p:cNvSpPr>
          <p:nvPr>
            <p:ph type="ctrTitle"/>
          </p:nvPr>
        </p:nvSpPr>
        <p:spPr>
          <a:xfrm>
            <a:off x="714825" y="2998550"/>
            <a:ext cx="7866300" cy="144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ru"/>
              <a:t>… для более точного определения места утечки и детального документирования</a:t>
            </a:r>
            <a:endParaRPr/>
          </a:p>
        </p:txBody>
      </p:sp>
      <p:sp>
        <p:nvSpPr>
          <p:cNvPr id="217" name="Shape 217"/>
          <p:cNvSpPr/>
          <p:nvPr/>
        </p:nvSpPr>
        <p:spPr>
          <a:xfrm>
            <a:off x="821835" y="2765450"/>
            <a:ext cx="638100" cy="72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2" name="Shape 2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54130" y="1049275"/>
            <a:ext cx="3289871" cy="246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3" name="Shape 223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b="0"/>
              <a:t>АВТОМОБИЛЬНЫЙ КОМПЛЕКС</a:t>
            </a:r>
            <a:r>
              <a:rPr lang="ru"/>
              <a:t> «ПЕГАЗ»</a:t>
            </a:r>
            <a:endParaRPr/>
          </a:p>
        </p:txBody>
      </p:sp>
      <p:sp>
        <p:nvSpPr>
          <p:cNvPr id="224" name="Shape 224"/>
          <p:cNvSpPr txBox="1">
            <a:spLocks noGrp="1"/>
          </p:cNvSpPr>
          <p:nvPr>
            <p:ph type="body" idx="1"/>
          </p:nvPr>
        </p:nvSpPr>
        <p:spPr>
          <a:xfrm>
            <a:off x="1003250" y="11524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 b="1">
                <a:solidFill>
                  <a:srgbClr val="000000"/>
                </a:solidFill>
              </a:rPr>
              <a:t>Разработан для обследования ЛЧ МГ вдоль трассы. В 100 раз </a:t>
            </a:r>
            <a:r>
              <a:rPr lang="ru" b="1">
                <a:solidFill>
                  <a:srgbClr val="000000"/>
                </a:solidFill>
              </a:rPr>
              <a:t>чувстви- тельнее а</a:t>
            </a:r>
            <a:r>
              <a:rPr lang="ru" sz="1400" b="1">
                <a:solidFill>
                  <a:srgbClr val="000000"/>
                </a:solidFill>
              </a:rPr>
              <a:t>виационн</a:t>
            </a:r>
            <a:r>
              <a:rPr lang="ru" b="1">
                <a:solidFill>
                  <a:srgbClr val="000000"/>
                </a:solidFill>
              </a:rPr>
              <a:t>ого</a:t>
            </a:r>
            <a:r>
              <a:rPr lang="ru" sz="1400" b="1">
                <a:solidFill>
                  <a:srgbClr val="000000"/>
                </a:solidFill>
              </a:rPr>
              <a:t> детектора.</a:t>
            </a:r>
            <a:endParaRPr sz="1400">
              <a:solidFill>
                <a:srgbClr val="000000"/>
              </a:solidFill>
            </a:endParaRPr>
          </a:p>
          <a:p>
            <a:pPr marL="457200" lvl="0" indent="-31750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 sz="1400">
                <a:solidFill>
                  <a:srgbClr val="000000"/>
                </a:solidFill>
              </a:rPr>
              <a:t>крышный вариант</a:t>
            </a:r>
            <a:endParaRPr sz="1400">
              <a:solidFill>
                <a:srgbClr val="000000"/>
              </a:solidFill>
            </a:endParaRPr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 sz="1400">
                <a:solidFill>
                  <a:srgbClr val="000000"/>
                </a:solidFill>
              </a:rPr>
              <a:t>бамперный вариант</a:t>
            </a:r>
            <a:endParaRPr sz="1400">
              <a:solidFill>
                <a:srgbClr val="000000"/>
              </a:solidFill>
            </a:endParaRPr>
          </a:p>
          <a:p>
            <a:pPr marL="0" lvl="0" indent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ru">
                <a:solidFill>
                  <a:schemeClr val="lt1"/>
                </a:solidFill>
                <a:highlight>
                  <a:srgbClr val="0B5394"/>
                </a:highlight>
              </a:rPr>
              <a:t>ИСПЫТАНИЯ </a:t>
            </a:r>
            <a:r>
              <a:rPr lang="ru" b="1">
                <a:solidFill>
                  <a:schemeClr val="lt1"/>
                </a:solidFill>
                <a:highlight>
                  <a:srgbClr val="0B5394"/>
                </a:highlight>
              </a:rPr>
              <a:t>2017</a:t>
            </a:r>
            <a:r>
              <a:rPr lang="ru">
                <a:solidFill>
                  <a:schemeClr val="lt1"/>
                </a:solidFill>
                <a:highlight>
                  <a:srgbClr val="0B5394"/>
                </a:highlight>
              </a:rPr>
              <a:t> ГОДА</a:t>
            </a:r>
            <a:endParaRPr sz="1400">
              <a:solidFill>
                <a:srgbClr val="000000"/>
              </a:solidFill>
            </a:endParaRPr>
          </a:p>
          <a:p>
            <a:pPr marL="0" lvl="0" indent="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ООО</a:t>
            </a:r>
            <a:r>
              <a:rPr lang="ru">
                <a:solidFill>
                  <a:schemeClr val="dk1"/>
                </a:solidFill>
              </a:rPr>
              <a:t> </a:t>
            </a:r>
            <a:r>
              <a:rPr lang="ru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«Газпром трансгаз Саратов»</a:t>
            </a: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ООО</a:t>
            </a:r>
            <a:r>
              <a:rPr lang="ru">
                <a:solidFill>
                  <a:schemeClr val="dk1"/>
                </a:solidFill>
              </a:rPr>
              <a:t> </a:t>
            </a:r>
            <a:r>
              <a:rPr lang="ru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«Газпром трансгаз Чайковский»</a:t>
            </a: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ООО</a:t>
            </a:r>
            <a:r>
              <a:rPr lang="ru">
                <a:solidFill>
                  <a:schemeClr val="dk1"/>
                </a:solidFill>
              </a:rPr>
              <a:t> </a:t>
            </a:r>
            <a:r>
              <a:rPr lang="ru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«Газпром трансгаз Краснодар»</a:t>
            </a: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ООО</a:t>
            </a:r>
            <a:r>
              <a:rPr lang="ru">
                <a:solidFill>
                  <a:schemeClr val="dk1"/>
                </a:solidFill>
              </a:rPr>
              <a:t> </a:t>
            </a:r>
            <a:r>
              <a:rPr lang="ru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«Газпром трансгаз Ухта»</a:t>
            </a: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ООО</a:t>
            </a:r>
            <a:r>
              <a:rPr lang="ru">
                <a:solidFill>
                  <a:schemeClr val="dk1"/>
                </a:solidFill>
              </a:rPr>
              <a:t> </a:t>
            </a:r>
            <a:r>
              <a:rPr lang="ru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«Газпром трансгаз Уфа»</a:t>
            </a: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ООО</a:t>
            </a:r>
            <a:r>
              <a:rPr lang="ru">
                <a:solidFill>
                  <a:schemeClr val="dk1"/>
                </a:solidFill>
              </a:rPr>
              <a:t> </a:t>
            </a:r>
            <a:r>
              <a:rPr lang="ru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«Газпром трансгаз Самара»</a:t>
            </a:r>
            <a:endParaRPr sz="1400">
              <a:solidFill>
                <a:srgbClr val="000000"/>
              </a:solidFill>
            </a:endParaRPr>
          </a:p>
        </p:txBody>
      </p:sp>
      <p:sp>
        <p:nvSpPr>
          <p:cNvPr id="225" name="Shape 225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17</a:t>
            </a:fld>
            <a:endParaRPr/>
          </a:p>
        </p:txBody>
      </p:sp>
      <p:pic>
        <p:nvPicPr>
          <p:cNvPr id="226" name="Shape 22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293540" y="3363125"/>
            <a:ext cx="2370514" cy="1777877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Shape 227"/>
          <p:cNvPicPr preferRelativeResize="0"/>
          <p:nvPr/>
        </p:nvPicPr>
        <p:blipFill rotWithShape="1">
          <a:blip r:embed="rId5">
            <a:alphaModFix/>
          </a:blip>
          <a:srcRect l="2571" t="3677" r="2190" b="3230"/>
          <a:stretch/>
        </p:blipFill>
        <p:spPr>
          <a:xfrm>
            <a:off x="6740250" y="3363125"/>
            <a:ext cx="2403751" cy="1777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2" name="Shape 232"/>
          <p:cNvPicPr preferRelativeResize="0"/>
          <p:nvPr/>
        </p:nvPicPr>
        <p:blipFill rotWithShape="1">
          <a:blip r:embed="rId3">
            <a:alphaModFix/>
          </a:blip>
          <a:srcRect t="57016" b="3610"/>
          <a:stretch/>
        </p:blipFill>
        <p:spPr>
          <a:xfrm>
            <a:off x="0" y="0"/>
            <a:ext cx="9144000" cy="5143504"/>
          </a:xfrm>
          <a:prstGeom prst="rect">
            <a:avLst/>
          </a:prstGeom>
          <a:noFill/>
          <a:ln>
            <a:noFill/>
          </a:ln>
        </p:spPr>
      </p:pic>
      <p:sp>
        <p:nvSpPr>
          <p:cNvPr id="233" name="Shape 233"/>
          <p:cNvSpPr txBox="1">
            <a:spLocks noGrp="1"/>
          </p:cNvSpPr>
          <p:nvPr>
            <p:ph type="ctrTitle"/>
          </p:nvPr>
        </p:nvSpPr>
        <p:spPr>
          <a:xfrm>
            <a:off x="714825" y="2998550"/>
            <a:ext cx="7559100" cy="144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Поиск утечек на открытых технологических площадках</a:t>
            </a:r>
            <a:endParaRPr/>
          </a:p>
        </p:txBody>
      </p:sp>
      <p:sp>
        <p:nvSpPr>
          <p:cNvPr id="234" name="Shape 234"/>
          <p:cNvSpPr/>
          <p:nvPr/>
        </p:nvSpPr>
        <p:spPr>
          <a:xfrm>
            <a:off x="821835" y="2765450"/>
            <a:ext cx="638100" cy="72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9" name="Shape 2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54075" y="1329622"/>
            <a:ext cx="4743174" cy="3813875"/>
          </a:xfrm>
          <a:prstGeom prst="rect">
            <a:avLst/>
          </a:prstGeom>
          <a:noFill/>
          <a:ln>
            <a:noFill/>
          </a:ln>
        </p:spPr>
      </p:pic>
      <p:sp>
        <p:nvSpPr>
          <p:cNvPr id="240" name="Shape 240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dirty="0"/>
              <a:t>СИСТЕМА «ДЛС-КС»</a:t>
            </a:r>
            <a:endParaRPr dirty="0"/>
          </a:p>
        </p:txBody>
      </p:sp>
      <p:sp>
        <p:nvSpPr>
          <p:cNvPr id="241" name="Shape 241"/>
          <p:cNvSpPr txBox="1">
            <a:spLocks noGrp="1"/>
          </p:cNvSpPr>
          <p:nvPr>
            <p:ph type="body" idx="1"/>
          </p:nvPr>
        </p:nvSpPr>
        <p:spPr>
          <a:xfrm>
            <a:off x="1079450" y="1152475"/>
            <a:ext cx="37524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1600"/>
              </a:spcAft>
              <a:buNone/>
            </a:pPr>
            <a:r>
              <a:rPr lang="ru" dirty="0">
                <a:solidFill>
                  <a:srgbClr val="000000"/>
                </a:solidFill>
              </a:rPr>
              <a:t>Дистанционная лазерная система обнаружения метана в атмосферном воздухе. </a:t>
            </a:r>
            <a:r>
              <a:rPr lang="ru" dirty="0">
                <a:solidFill>
                  <a:srgbClr val="000000"/>
                </a:solidFill>
                <a:highlight>
                  <a:srgbClr val="FFD966"/>
                </a:highlight>
              </a:rPr>
              <a:t>Применяется на технологических площадках компрессорных </a:t>
            </a:r>
            <a:r>
              <a:rPr lang="ru" dirty="0" smtClean="0">
                <a:solidFill>
                  <a:srgbClr val="000000"/>
                </a:solidFill>
                <a:highlight>
                  <a:srgbClr val="FFD966"/>
                </a:highlight>
              </a:rPr>
              <a:t>станций и ПХГ.</a:t>
            </a:r>
          </a:p>
          <a:p>
            <a:pPr marL="0" lvl="0" indent="0">
              <a:spcAft>
                <a:spcPts val="1600"/>
              </a:spcAft>
              <a:buNone/>
            </a:pPr>
            <a:r>
              <a:rPr lang="ru-RU" dirty="0">
                <a:solidFill>
                  <a:schemeClr val="tx1"/>
                </a:solidFill>
              </a:rPr>
              <a:t>В настоящий момент оборудовано </a:t>
            </a:r>
            <a:r>
              <a:rPr lang="ru-RU" b="1" dirty="0">
                <a:solidFill>
                  <a:schemeClr val="tx1"/>
                </a:solidFill>
              </a:rPr>
              <a:t>11</a:t>
            </a:r>
            <a:r>
              <a:rPr lang="ru-RU" dirty="0">
                <a:solidFill>
                  <a:schemeClr val="tx1"/>
                </a:solidFill>
              </a:rPr>
              <a:t> компрессорных станций и </a:t>
            </a:r>
            <a:r>
              <a:rPr lang="ru-RU" b="1" dirty="0">
                <a:solidFill>
                  <a:schemeClr val="tx1"/>
                </a:solidFill>
              </a:rPr>
              <a:t>3</a:t>
            </a:r>
            <a:r>
              <a:rPr lang="ru-RU" dirty="0">
                <a:solidFill>
                  <a:schemeClr val="tx1"/>
                </a:solidFill>
              </a:rPr>
              <a:t> технологических площадки ПХГ с радиусом действия системы по точечным объектам (скважинам)</a:t>
            </a:r>
            <a:br>
              <a:rPr lang="ru-RU" dirty="0">
                <a:solidFill>
                  <a:schemeClr val="tx1"/>
                </a:solidFill>
              </a:rPr>
            </a:br>
            <a:r>
              <a:rPr lang="ru-RU" dirty="0">
                <a:solidFill>
                  <a:schemeClr val="tx1"/>
                </a:solidFill>
              </a:rPr>
              <a:t>до 1 км.</a:t>
            </a:r>
            <a:endParaRPr dirty="0">
              <a:solidFill>
                <a:schemeClr val="tx1"/>
              </a:solidFill>
              <a:highlight>
                <a:srgbClr val="FFD966"/>
              </a:highlight>
            </a:endParaRPr>
          </a:p>
        </p:txBody>
      </p:sp>
      <p:sp>
        <p:nvSpPr>
          <p:cNvPr id="242" name="Shape 242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19</a:t>
            </a:fld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7" name="Shape 247"/>
          <p:cNvPicPr preferRelativeResize="0"/>
          <p:nvPr/>
        </p:nvPicPr>
        <p:blipFill rotWithShape="1">
          <a:blip r:embed="rId3">
            <a:alphaModFix/>
          </a:blip>
          <a:srcRect l="25988" r="18926" b="1477"/>
          <a:stretch/>
        </p:blipFill>
        <p:spPr>
          <a:xfrm>
            <a:off x="1073750" y="76200"/>
            <a:ext cx="1086875" cy="5067300"/>
          </a:xfrm>
          <a:prstGeom prst="rect">
            <a:avLst/>
          </a:prstGeom>
          <a:noFill/>
          <a:ln>
            <a:noFill/>
          </a:ln>
        </p:spPr>
      </p:pic>
      <p:sp>
        <p:nvSpPr>
          <p:cNvPr id="248" name="Shape 248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«ДЛС-КС» </a:t>
            </a:r>
            <a:r>
              <a:rPr lang="ru" b="0"/>
              <a:t>НА МАЧТЕ</a:t>
            </a:r>
            <a:endParaRPr b="0"/>
          </a:p>
        </p:txBody>
      </p:sp>
      <p:pic>
        <p:nvPicPr>
          <p:cNvPr id="249" name="Shape 249"/>
          <p:cNvPicPr preferRelativeResize="0"/>
          <p:nvPr/>
        </p:nvPicPr>
        <p:blipFill rotWithShape="1">
          <a:blip r:embed="rId4">
            <a:alphaModFix/>
          </a:blip>
          <a:srcRect b="17471"/>
          <a:stretch/>
        </p:blipFill>
        <p:spPr>
          <a:xfrm>
            <a:off x="2273850" y="1750625"/>
            <a:ext cx="2173675" cy="3211050"/>
          </a:xfrm>
          <a:prstGeom prst="rect">
            <a:avLst/>
          </a:prstGeom>
          <a:noFill/>
          <a:ln>
            <a:noFill/>
          </a:ln>
        </p:spPr>
      </p:pic>
      <p:sp>
        <p:nvSpPr>
          <p:cNvPr id="250" name="Shape 250"/>
          <p:cNvSpPr txBox="1">
            <a:spLocks noGrp="1"/>
          </p:cNvSpPr>
          <p:nvPr>
            <p:ph type="body" idx="2"/>
          </p:nvPr>
        </p:nvSpPr>
        <p:spPr>
          <a:xfrm>
            <a:off x="4958700" y="1076275"/>
            <a:ext cx="3873600" cy="361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800" b="1">
                <a:solidFill>
                  <a:srgbClr val="FFFFFF"/>
                </a:solidFill>
                <a:highlight>
                  <a:srgbClr val="C00B0E"/>
                </a:highlight>
              </a:rPr>
              <a:t>НОВИНКА</a:t>
            </a:r>
            <a:endParaRPr/>
          </a:p>
          <a:p>
            <a:pPr marL="0" lvl="0" indent="0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/>
              <a:t>Электромеханические мачты серии Пергам-MT специально разработаны для применения в мобильных комплексах:</a:t>
            </a:r>
            <a:endParaRPr/>
          </a:p>
          <a:p>
            <a:pPr marL="457200" lvl="0" indent="-317500" rtl="0"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/>
              <a:t>Электромеханический привод</a:t>
            </a:r>
            <a:endParaRPr/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/>
              <a:t>Быстрое развертывание</a:t>
            </a:r>
            <a:endParaRPr/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/>
              <a:t>Самофиксирующиеся секции</a:t>
            </a:r>
            <a:endParaRPr/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/>
              <a:t>Крепится на а/м</a:t>
            </a:r>
            <a:endParaRPr/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/>
              <a:t>Не требуется использование оттяжек</a:t>
            </a:r>
            <a:endParaRPr/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/>
              <a:t>Высота подъёма до 20 м</a:t>
            </a:r>
            <a:endParaRPr/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/>
              <a:t>В сложенном положении 1.5 м – 3 м</a:t>
            </a:r>
            <a:endParaRPr/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/>
              <a:t>От 4 до 11 секций</a:t>
            </a:r>
            <a:endParaRPr/>
          </a:p>
        </p:txBody>
      </p:sp>
      <p:sp>
        <p:nvSpPr>
          <p:cNvPr id="251" name="Shape 251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20</a:t>
            </a:fld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Shape 2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22650" y="630450"/>
            <a:ext cx="3436525" cy="2293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7" name="Shape 25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480275" y="2535725"/>
            <a:ext cx="3378900" cy="2521700"/>
          </a:xfrm>
          <a:prstGeom prst="rect">
            <a:avLst/>
          </a:prstGeom>
          <a:noFill/>
          <a:ln>
            <a:noFill/>
          </a:ln>
        </p:spPr>
      </p:pic>
      <p:sp>
        <p:nvSpPr>
          <p:cNvPr id="258" name="Shape 258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«ДЛС-КС МИНИ»</a:t>
            </a:r>
            <a:endParaRPr/>
          </a:p>
        </p:txBody>
      </p:sp>
      <p:sp>
        <p:nvSpPr>
          <p:cNvPr id="259" name="Shape 259"/>
          <p:cNvSpPr txBox="1">
            <a:spLocks noGrp="1"/>
          </p:cNvSpPr>
          <p:nvPr>
            <p:ph type="body" idx="1"/>
          </p:nvPr>
        </p:nvSpPr>
        <p:spPr>
          <a:xfrm>
            <a:off x="1079450" y="1152475"/>
            <a:ext cx="38175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b="1">
                <a:solidFill>
                  <a:srgbClr val="000000"/>
                </a:solidFill>
              </a:rPr>
              <a:t>М</a:t>
            </a:r>
            <a:r>
              <a:rPr lang="ru" sz="1400" b="1">
                <a:solidFill>
                  <a:srgbClr val="000000"/>
                </a:solidFill>
              </a:rPr>
              <a:t>ониторинг утечек метана </a:t>
            </a:r>
            <a:br>
              <a:rPr lang="ru" sz="1400" b="1">
                <a:solidFill>
                  <a:srgbClr val="000000"/>
                </a:solidFill>
              </a:rPr>
            </a:br>
            <a:r>
              <a:rPr lang="ru" sz="1400" b="1">
                <a:solidFill>
                  <a:srgbClr val="000000"/>
                </a:solidFill>
              </a:rPr>
              <a:t>на ГРС</a:t>
            </a:r>
            <a:r>
              <a:rPr lang="ru" b="1">
                <a:solidFill>
                  <a:srgbClr val="000000"/>
                </a:solidFill>
              </a:rPr>
              <a:t> и </a:t>
            </a:r>
            <a:r>
              <a:rPr lang="ru" sz="1400" b="1">
                <a:solidFill>
                  <a:srgbClr val="000000"/>
                </a:solidFill>
              </a:rPr>
              <a:t>ГРП.</a:t>
            </a:r>
            <a:endParaRPr sz="1400" b="1">
              <a:solidFill>
                <a:srgbClr val="000000"/>
              </a:solidFill>
            </a:endParaRPr>
          </a:p>
          <a:p>
            <a:pPr marL="0" lvl="0" indent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ru" sz="1400" b="1">
                <a:solidFill>
                  <a:srgbClr val="FFFFFF"/>
                </a:solidFill>
                <a:highlight>
                  <a:srgbClr val="980000"/>
                </a:highlight>
              </a:rPr>
              <a:t>НОВОЕ</a:t>
            </a:r>
            <a:r>
              <a:rPr lang="ru" sz="1400">
                <a:solidFill>
                  <a:srgbClr val="000000"/>
                </a:solidFill>
              </a:rPr>
              <a:t> Функция охраны периметра при помощи встроенного тепловизора.</a:t>
            </a:r>
            <a:endParaRPr sz="1400">
              <a:solidFill>
                <a:srgbClr val="000000"/>
              </a:solidFill>
            </a:endParaRPr>
          </a:p>
          <a:p>
            <a:pPr marL="0" lvl="0" indent="0">
              <a:spcBef>
                <a:spcPts val="1600"/>
              </a:spcBef>
              <a:spcAft>
                <a:spcPts val="1600"/>
              </a:spcAft>
              <a:buNone/>
            </a:pPr>
            <a:r>
              <a:rPr lang="ru">
                <a:solidFill>
                  <a:srgbClr val="FFFFFF"/>
                </a:solidFill>
                <a:highlight>
                  <a:srgbClr val="0B5394"/>
                </a:highlight>
              </a:rPr>
              <a:t>В мае 2018 года стартовали опытно-промышленные испытания на КРП-16 ООО «Газпром трансгаз Москва».</a:t>
            </a:r>
            <a:endParaRPr sz="1400">
              <a:solidFill>
                <a:srgbClr val="000000"/>
              </a:solidFill>
              <a:highlight>
                <a:srgbClr val="FFD966"/>
              </a:highlight>
            </a:endParaRPr>
          </a:p>
        </p:txBody>
      </p:sp>
      <p:sp>
        <p:nvSpPr>
          <p:cNvPr id="260" name="Shape 260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21</a:t>
            </a:fld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Shape 265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СЕРТИФИКАТЫ И РАЗРЕШЕНИЯ</a:t>
            </a:r>
            <a:endParaRPr/>
          </a:p>
        </p:txBody>
      </p:sp>
      <p:sp>
        <p:nvSpPr>
          <p:cNvPr id="266" name="Shape 266"/>
          <p:cNvSpPr txBox="1">
            <a:spLocks noGrp="1"/>
          </p:cNvSpPr>
          <p:nvPr>
            <p:ph type="body" idx="1"/>
          </p:nvPr>
        </p:nvSpPr>
        <p:spPr>
          <a:xfrm>
            <a:off x="1117100" y="1228675"/>
            <a:ext cx="7715400" cy="170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Системы ДЛС рекомендованы к применению Департаментом </a:t>
            </a:r>
            <a:br>
              <a:rPr lang="ru"/>
            </a:br>
            <a:r>
              <a:rPr lang="ru"/>
              <a:t>ПАО «Газпром» на объектах транспортировки газа.</a:t>
            </a:r>
            <a:endParaRPr/>
          </a:p>
          <a:p>
            <a:pPr marL="0" lvl="0" indent="0" algn="ctr">
              <a:spcBef>
                <a:spcPts val="1600"/>
              </a:spcBef>
              <a:spcAft>
                <a:spcPts val="1600"/>
              </a:spcAft>
              <a:buNone/>
            </a:pPr>
            <a:r>
              <a:rPr lang="ru"/>
              <a:t>Получены все необходимые сертификаты, </a:t>
            </a:r>
            <a:br>
              <a:rPr lang="ru"/>
            </a:br>
            <a:r>
              <a:rPr lang="ru"/>
              <a:t>разрешения и одобрения.</a:t>
            </a:r>
            <a:endParaRPr/>
          </a:p>
        </p:txBody>
      </p:sp>
      <p:sp>
        <p:nvSpPr>
          <p:cNvPr id="267" name="Shape 267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22</a:t>
            </a:fld>
            <a:endParaRPr/>
          </a:p>
        </p:txBody>
      </p:sp>
      <p:pic>
        <p:nvPicPr>
          <p:cNvPr id="268" name="Shape 26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97275" y="3148700"/>
            <a:ext cx="1071142" cy="154660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9" name="Shape 26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414722" y="3148700"/>
            <a:ext cx="1071142" cy="1551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0" name="Shape 27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632170" y="3148700"/>
            <a:ext cx="1202655" cy="15510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5" name="Shape 275"/>
          <p:cNvPicPr preferRelativeResize="0"/>
          <p:nvPr/>
        </p:nvPicPr>
        <p:blipFill rotWithShape="1">
          <a:blip r:embed="rId3">
            <a:alphaModFix/>
          </a:blip>
          <a:srcRect t="15551" b="9282"/>
          <a:stretch/>
        </p:blipFill>
        <p:spPr>
          <a:xfrm>
            <a:off x="0" y="0"/>
            <a:ext cx="9144001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276" name="Shape 276"/>
          <p:cNvSpPr txBox="1">
            <a:spLocks noGrp="1"/>
          </p:cNvSpPr>
          <p:nvPr>
            <p:ph type="ctrTitle"/>
          </p:nvPr>
        </p:nvSpPr>
        <p:spPr>
          <a:xfrm>
            <a:off x="714825" y="2998550"/>
            <a:ext cx="4868400" cy="144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Портативные</a:t>
            </a:r>
            <a:endParaRPr/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приборы</a:t>
            </a:r>
            <a:endParaRPr/>
          </a:p>
        </p:txBody>
      </p:sp>
      <p:sp>
        <p:nvSpPr>
          <p:cNvPr id="277" name="Shape 277"/>
          <p:cNvSpPr/>
          <p:nvPr/>
        </p:nvSpPr>
        <p:spPr>
          <a:xfrm>
            <a:off x="821835" y="2765450"/>
            <a:ext cx="638100" cy="72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2" name="Shape 282"/>
          <p:cNvPicPr preferRelativeResize="0"/>
          <p:nvPr/>
        </p:nvPicPr>
        <p:blipFill rotWithShape="1">
          <a:blip r:embed="rId3">
            <a:alphaModFix/>
          </a:blip>
          <a:srcRect t="7604" r="16338"/>
          <a:stretch/>
        </p:blipFill>
        <p:spPr>
          <a:xfrm>
            <a:off x="777300" y="1122075"/>
            <a:ext cx="4946869" cy="4021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3" name="Shape 283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299579" y="1131275"/>
            <a:ext cx="2544550" cy="2544550"/>
          </a:xfrm>
          <a:prstGeom prst="rect">
            <a:avLst/>
          </a:prstGeom>
          <a:noFill/>
          <a:ln>
            <a:noFill/>
          </a:ln>
        </p:spPr>
      </p:pic>
      <p:sp>
        <p:nvSpPr>
          <p:cNvPr id="284" name="Shape 284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РУЧНЫЕ ПРИБОРЫ</a:t>
            </a:r>
            <a:endParaRPr/>
          </a:p>
        </p:txBody>
      </p:sp>
      <p:sp>
        <p:nvSpPr>
          <p:cNvPr id="285" name="Shape 285"/>
          <p:cNvSpPr txBox="1">
            <a:spLocks noGrp="1"/>
          </p:cNvSpPr>
          <p:nvPr>
            <p:ph type="body" idx="1"/>
          </p:nvPr>
        </p:nvSpPr>
        <p:spPr>
          <a:xfrm>
            <a:off x="786883" y="948341"/>
            <a:ext cx="3654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>
                <a:solidFill>
                  <a:srgbClr val="000000"/>
                </a:solidFill>
              </a:rPr>
              <a:t>Дальность обследования до 30 м</a:t>
            </a:r>
            <a:endParaRPr>
              <a:solidFill>
                <a:srgbClr val="000000"/>
              </a:solidFill>
            </a:endParaRPr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>
                <a:solidFill>
                  <a:srgbClr val="000000"/>
                </a:solidFill>
              </a:rPr>
              <a:t>Загазованность помещений</a:t>
            </a:r>
            <a:endParaRPr>
              <a:solidFill>
                <a:srgbClr val="000000"/>
              </a:solidFill>
            </a:endParaRPr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>
                <a:solidFill>
                  <a:srgbClr val="000000"/>
                </a:solidFill>
              </a:rPr>
              <a:t>Эффективны и при наблюдении снаружи через оконное стекло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286" name="Shape 286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24</a:t>
            </a:fld>
            <a:endParaRPr/>
          </a:p>
        </p:txBody>
      </p:sp>
      <p:pic>
        <p:nvPicPr>
          <p:cNvPr id="287" name="Shape 28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279004" y="3873004"/>
            <a:ext cx="864996" cy="1270496"/>
          </a:xfrm>
          <a:prstGeom prst="rect">
            <a:avLst/>
          </a:prstGeom>
          <a:noFill/>
          <a:ln>
            <a:noFill/>
          </a:ln>
        </p:spPr>
      </p:pic>
      <p:pic>
        <p:nvPicPr>
          <p:cNvPr id="288" name="Shape 28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065175" y="3873000"/>
            <a:ext cx="2151878" cy="127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9" name="Shape 289" descr="https://upload.wikimedia.org/wikipedia/commons/thumb/1/18/Bluetooth-logo.svg/2000px-Bluetooth-logo.svg.png">
            <a:hlinkClick r:id="rId4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 rot="-1642234">
            <a:off x="5667390" y="1446526"/>
            <a:ext cx="1160097" cy="435026"/>
          </a:xfrm>
          <a:prstGeom prst="rect">
            <a:avLst/>
          </a:prstGeom>
          <a:noFill/>
          <a:ln>
            <a:noFill/>
          </a:ln>
        </p:spPr>
      </p:pic>
      <p:sp>
        <p:nvSpPr>
          <p:cNvPr id="290" name="Shape 290"/>
          <p:cNvSpPr txBox="1"/>
          <p:nvPr/>
        </p:nvSpPr>
        <p:spPr>
          <a:xfrm>
            <a:off x="6489450" y="2982675"/>
            <a:ext cx="2605500" cy="71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200">
                <a:latin typeface="Rubik"/>
                <a:ea typeface="Rubik"/>
                <a:cs typeface="Rubik"/>
                <a:sym typeface="Rubik"/>
              </a:rPr>
              <a:t>Передача всех данных обследования (</a:t>
            </a:r>
            <a:r>
              <a:rPr lang="ru" sz="1200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rPr>
              <a:t>с привязкой к координатам</a:t>
            </a:r>
            <a:r>
              <a:rPr lang="ru" sz="1200">
                <a:latin typeface="Rubik"/>
                <a:ea typeface="Rubik"/>
                <a:cs typeface="Rubik"/>
                <a:sym typeface="Rubik"/>
              </a:rPr>
              <a:t>) на смартфон. </a:t>
            </a:r>
            <a:endParaRPr sz="1200">
              <a:latin typeface="Rubik"/>
              <a:ea typeface="Rubik"/>
              <a:cs typeface="Rubik"/>
              <a:sym typeface="Rubik"/>
            </a:endParaRPr>
          </a:p>
        </p:txBody>
      </p:sp>
      <p:pic>
        <p:nvPicPr>
          <p:cNvPr id="291" name="Shape 291">
            <a:hlinkClick r:id="rId4"/>
          </p:cNvPr>
          <p:cNvPicPr preferRelativeResize="0"/>
          <p:nvPr/>
        </p:nvPicPr>
        <p:blipFill rotWithShape="1">
          <a:blip r:embed="rId9">
            <a:alphaModFix/>
          </a:blip>
          <a:srcRect l="25336" t="14321" r="24963" b="10422"/>
          <a:stretch/>
        </p:blipFill>
        <p:spPr>
          <a:xfrm>
            <a:off x="7495929" y="1122063"/>
            <a:ext cx="1215640" cy="1840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/>
          <p:nvPr/>
        </p:nvSpPr>
        <p:spPr>
          <a:xfrm>
            <a:off x="779100" y="1817925"/>
            <a:ext cx="8365200" cy="33255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7" name="Shape 297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РУЧНОЙ ПРИБОР </a:t>
            </a:r>
            <a:r>
              <a:rPr lang="ru" b="0"/>
              <a:t>(РОССИЯ)</a:t>
            </a:r>
            <a:endParaRPr b="0"/>
          </a:p>
        </p:txBody>
      </p:sp>
      <p:sp>
        <p:nvSpPr>
          <p:cNvPr id="298" name="Shape 298"/>
          <p:cNvSpPr txBox="1">
            <a:spLocks noGrp="1"/>
          </p:cNvSpPr>
          <p:nvPr>
            <p:ph type="body" idx="1"/>
          </p:nvPr>
        </p:nvSpPr>
        <p:spPr>
          <a:xfrm>
            <a:off x="1117100" y="1000075"/>
            <a:ext cx="7715400" cy="36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ru"/>
              <a:t>В 2019 году на рынок выходит ручной детектор метана собственной разработки компании ПЕРГАМ.</a:t>
            </a:r>
            <a:endParaRPr/>
          </a:p>
        </p:txBody>
      </p:sp>
      <p:sp>
        <p:nvSpPr>
          <p:cNvPr id="299" name="Shape 299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25</a:t>
            </a:fld>
            <a:endParaRPr/>
          </a:p>
        </p:txBody>
      </p:sp>
      <p:pic>
        <p:nvPicPr>
          <p:cNvPr id="300" name="Shape 30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68125" y="2269400"/>
            <a:ext cx="2147625" cy="2504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01" name="Shape 30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22270" y="2144945"/>
            <a:ext cx="2550225" cy="2845100"/>
          </a:xfrm>
          <a:prstGeom prst="rect">
            <a:avLst/>
          </a:prstGeom>
          <a:noFill/>
          <a:ln>
            <a:noFill/>
          </a:ln>
        </p:spPr>
      </p:pic>
      <p:sp>
        <p:nvSpPr>
          <p:cNvPr id="302" name="Shape 302"/>
          <p:cNvSpPr txBox="1">
            <a:spLocks noGrp="1"/>
          </p:cNvSpPr>
          <p:nvPr>
            <p:ph type="body" idx="1"/>
          </p:nvPr>
        </p:nvSpPr>
        <p:spPr>
          <a:xfrm>
            <a:off x="1117100" y="2306075"/>
            <a:ext cx="7715400" cy="6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 b="1">
                <a:solidFill>
                  <a:srgbClr val="FFFFFF"/>
                </a:solidFill>
              </a:rPr>
              <a:t>Дальность обнаружения</a:t>
            </a:r>
            <a:r>
              <a:rPr lang="ru" sz="1600">
                <a:solidFill>
                  <a:srgbClr val="FFFFFF"/>
                </a:solidFill>
              </a:rPr>
              <a:t/>
            </a:r>
            <a:br>
              <a:rPr lang="ru" sz="1600">
                <a:solidFill>
                  <a:srgbClr val="FFFFFF"/>
                </a:solidFill>
              </a:rPr>
            </a:br>
            <a:r>
              <a:rPr lang="ru" sz="1600">
                <a:solidFill>
                  <a:srgbClr val="FFFFFF"/>
                </a:solidFill>
              </a:rPr>
              <a:t>60 м</a:t>
            </a:r>
            <a:endParaRPr sz="1600">
              <a:solidFill>
                <a:srgbClr val="FFFFFF"/>
              </a:solidFill>
            </a:endParaRPr>
          </a:p>
          <a:p>
            <a:pPr marL="0" lvl="0" indent="0" algn="ctr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ru" sz="1600" b="1">
                <a:solidFill>
                  <a:srgbClr val="FFFFFF"/>
                </a:solidFill>
              </a:rPr>
              <a:t>Чувствительность</a:t>
            </a:r>
            <a:br>
              <a:rPr lang="ru" sz="1600" b="1">
                <a:solidFill>
                  <a:srgbClr val="FFFFFF"/>
                </a:solidFill>
              </a:rPr>
            </a:br>
            <a:r>
              <a:rPr lang="ru" sz="1600">
                <a:solidFill>
                  <a:srgbClr val="FFFFFF"/>
                </a:solidFill>
              </a:rPr>
              <a:t>5 ppm×m</a:t>
            </a:r>
            <a:endParaRPr sz="1600">
              <a:solidFill>
                <a:srgbClr val="FFFFFF"/>
              </a:solidFill>
            </a:endParaRPr>
          </a:p>
          <a:p>
            <a:pPr marL="0" lvl="0" indent="0" algn="ctr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ru" sz="1600" b="1">
                <a:solidFill>
                  <a:srgbClr val="FFFFFF"/>
                </a:solidFill>
              </a:rPr>
              <a:t>Время отклика</a:t>
            </a:r>
            <a:br>
              <a:rPr lang="ru" sz="1600" b="1">
                <a:solidFill>
                  <a:srgbClr val="FFFFFF"/>
                </a:solidFill>
              </a:rPr>
            </a:br>
            <a:r>
              <a:rPr lang="ru" sz="1600">
                <a:solidFill>
                  <a:srgbClr val="FFFFFF"/>
                </a:solidFill>
              </a:rPr>
              <a:t>0.1 сек</a:t>
            </a:r>
            <a:endParaRPr sz="160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" name="Shape 307"/>
          <p:cNvPicPr preferRelativeResize="0"/>
          <p:nvPr/>
        </p:nvPicPr>
        <p:blipFill rotWithShape="1">
          <a:blip r:embed="rId3">
            <a:alphaModFix/>
          </a:blip>
          <a:srcRect b="3521"/>
          <a:stretch/>
        </p:blipFill>
        <p:spPr>
          <a:xfrm rot="-259410">
            <a:off x="3563795" y="1611175"/>
            <a:ext cx="4204075" cy="36085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08" name="Shape 30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277771" y="643725"/>
            <a:ext cx="1746825" cy="4423575"/>
          </a:xfrm>
          <a:prstGeom prst="rect">
            <a:avLst/>
          </a:prstGeom>
          <a:noFill/>
          <a:ln>
            <a:noFill/>
          </a:ln>
        </p:spPr>
      </p:pic>
      <p:sp>
        <p:nvSpPr>
          <p:cNvPr id="309" name="Shape 309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ИК-КАМЕРА</a:t>
            </a:r>
            <a:endParaRPr/>
          </a:p>
        </p:txBody>
      </p:sp>
      <p:sp>
        <p:nvSpPr>
          <p:cNvPr id="310" name="Shape 310"/>
          <p:cNvSpPr txBox="1">
            <a:spLocks noGrp="1"/>
          </p:cNvSpPr>
          <p:nvPr>
            <p:ph type="body" idx="1"/>
          </p:nvPr>
        </p:nvSpPr>
        <p:spPr>
          <a:xfrm>
            <a:off x="1117100" y="1076275"/>
            <a:ext cx="7715400" cy="36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ru"/>
              <a:t>Для визуализации и детектирования выбросов газа. Определяет место утечки широкого спектра летучих углеводородов.</a:t>
            </a:r>
            <a:endParaRPr/>
          </a:p>
        </p:txBody>
      </p:sp>
      <p:sp>
        <p:nvSpPr>
          <p:cNvPr id="311" name="Shape 311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26</a:t>
            </a:fld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LIR GF32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" y="0"/>
            <a:ext cx="6858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C78D8"/>
        </a:solidFill>
        <a:effectLst/>
      </p:bgPr>
    </p:bg>
    <p:spTree>
      <p:nvGrpSpPr>
        <p:cNvPr id="1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1" name="Shape 321"/>
          <p:cNvPicPr preferRelativeResize="0"/>
          <p:nvPr/>
        </p:nvPicPr>
        <p:blipFill rotWithShape="1">
          <a:blip r:embed="rId3">
            <a:alphaModFix/>
          </a:blip>
          <a:srcRect t="15551" b="9282"/>
          <a:stretch/>
        </p:blipFill>
        <p:spPr>
          <a:xfrm>
            <a:off x="0" y="0"/>
            <a:ext cx="9144001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322" name="Shape 322"/>
          <p:cNvSpPr/>
          <p:nvPr/>
        </p:nvSpPr>
        <p:spPr>
          <a:xfrm>
            <a:off x="821835" y="2765450"/>
            <a:ext cx="638100" cy="72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3" name="Shape 323"/>
          <p:cNvSpPr txBox="1">
            <a:spLocks noGrp="1"/>
          </p:cNvSpPr>
          <p:nvPr>
            <p:ph type="ctrTitle"/>
          </p:nvPr>
        </p:nvSpPr>
        <p:spPr>
          <a:xfrm>
            <a:off x="714825" y="2998550"/>
            <a:ext cx="4868400" cy="144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Востребованность </a:t>
            </a:r>
            <a:endParaRPr/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технологии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Shape 328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/>
              <a:t>ЗАГАЗОВАННОСТЬ СВАЛОК</a:t>
            </a:r>
            <a:endParaRPr/>
          </a:p>
        </p:txBody>
      </p:sp>
      <p:sp>
        <p:nvSpPr>
          <p:cNvPr id="329" name="Shape 329"/>
          <p:cNvSpPr txBox="1">
            <a:spLocks noGrp="1"/>
          </p:cNvSpPr>
          <p:nvPr>
            <p:ph type="body" idx="1"/>
          </p:nvPr>
        </p:nvSpPr>
        <p:spPr>
          <a:xfrm>
            <a:off x="1079450" y="1152475"/>
            <a:ext cx="3615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1400">
                <a:solidFill>
                  <a:srgbClr val="000000"/>
                </a:solidFill>
              </a:rPr>
              <a:t>При помощи беспилотного комплекса </a:t>
            </a:r>
            <a:br>
              <a:rPr lang="ru" sz="1400">
                <a:solidFill>
                  <a:srgbClr val="000000"/>
                </a:solidFill>
              </a:rPr>
            </a:br>
            <a:r>
              <a:rPr lang="ru" sz="1400">
                <a:solidFill>
                  <a:srgbClr val="000000"/>
                </a:solidFill>
              </a:rPr>
              <a:t>в 2018 году успешно </a:t>
            </a:r>
            <a:r>
              <a:rPr lang="ru" sz="1400">
                <a:solidFill>
                  <a:srgbClr val="000000"/>
                </a:solidFill>
                <a:highlight>
                  <a:srgbClr val="FFD966"/>
                </a:highlight>
              </a:rPr>
              <a:t>обследованы крупнейшие свалки Московского региона.</a:t>
            </a:r>
            <a:endParaRPr sz="1400">
              <a:solidFill>
                <a:srgbClr val="000000"/>
              </a:solidFill>
              <a:highlight>
                <a:srgbClr val="FFD966"/>
              </a:highlight>
            </a:endParaRPr>
          </a:p>
          <a:p>
            <a:pPr marL="457200" lvl="0" indent="-31750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 sz="1400">
                <a:solidFill>
                  <a:srgbClr val="000000"/>
                </a:solidFill>
              </a:rPr>
              <a:t>Автоматическое нанесение мест утечек на карту</a:t>
            </a:r>
            <a:endParaRPr sz="1400">
              <a:solidFill>
                <a:srgbClr val="000000"/>
              </a:solidFill>
            </a:endParaRPr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 sz="1400">
                <a:solidFill>
                  <a:srgbClr val="000000"/>
                </a:solidFill>
              </a:rPr>
              <a:t>Автоматизированные отчёты с указание концентрации</a:t>
            </a:r>
            <a:endParaRPr>
              <a:solidFill>
                <a:srgbClr val="000000"/>
              </a:solidFill>
            </a:endParaRPr>
          </a:p>
          <a:p>
            <a:pPr marL="0" lvl="0" indent="0" rtl="0">
              <a:spcBef>
                <a:spcPts val="1600"/>
              </a:spcBef>
              <a:spcAft>
                <a:spcPts val="1600"/>
              </a:spcAft>
              <a:buNone/>
            </a:pPr>
            <a:endParaRPr sz="1400">
              <a:solidFill>
                <a:srgbClr val="000000"/>
              </a:solidFill>
            </a:endParaRPr>
          </a:p>
        </p:txBody>
      </p:sp>
      <p:pic>
        <p:nvPicPr>
          <p:cNvPr id="330" name="Shape 3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62575" y="765175"/>
            <a:ext cx="2936524" cy="3672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1" name="Shape 331" descr="https://get.pxhere.com/photo/rock-waste-dump-landfill-348762.jpg">
            <a:hlinkClick r:id="rId4"/>
          </p:cNvPr>
          <p:cNvPicPr preferRelativeResize="0"/>
          <p:nvPr/>
        </p:nvPicPr>
        <p:blipFill rotWithShape="1">
          <a:blip r:embed="rId5">
            <a:alphaModFix/>
          </a:blip>
          <a:srcRect r="17898"/>
          <a:stretch/>
        </p:blipFill>
        <p:spPr>
          <a:xfrm>
            <a:off x="6933125" y="3123775"/>
            <a:ext cx="2210875" cy="2019726"/>
          </a:xfrm>
          <a:prstGeom prst="rect">
            <a:avLst/>
          </a:prstGeom>
          <a:noFill/>
          <a:ln>
            <a:noFill/>
          </a:ln>
        </p:spPr>
      </p:pic>
      <p:sp>
        <p:nvSpPr>
          <p:cNvPr id="332" name="Shape 332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29</a:t>
            </a:fld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Shape 337"/>
          <p:cNvSpPr txBox="1">
            <a:spLocks noGrp="1"/>
          </p:cNvSpPr>
          <p:nvPr>
            <p:ph type="title"/>
          </p:nvPr>
        </p:nvSpPr>
        <p:spPr>
          <a:xfrm>
            <a:off x="1117100" y="286350"/>
            <a:ext cx="7797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2900"/>
              <a:t>ИК-ОБНАРУЖЕНИЕ УТЕЧЕК С ВОЗДУХА</a:t>
            </a:r>
            <a:endParaRPr sz="2900"/>
          </a:p>
        </p:txBody>
      </p:sp>
      <p:sp>
        <p:nvSpPr>
          <p:cNvPr id="338" name="Shape 338"/>
          <p:cNvSpPr txBox="1">
            <a:spLocks noGrp="1"/>
          </p:cNvSpPr>
          <p:nvPr>
            <p:ph type="body" idx="1"/>
          </p:nvPr>
        </p:nvSpPr>
        <p:spPr>
          <a:xfrm>
            <a:off x="1079450" y="1152475"/>
            <a:ext cx="3615000" cy="31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solidFill>
                  <a:srgbClr val="000000"/>
                </a:solidFill>
              </a:rPr>
              <a:t>Гиперспектральная система с гиростабилизированной подвеской</a:t>
            </a:r>
            <a:br>
              <a:rPr lang="ru">
                <a:solidFill>
                  <a:srgbClr val="000000"/>
                </a:solidFill>
              </a:rPr>
            </a:br>
            <a:r>
              <a:rPr lang="ru">
                <a:solidFill>
                  <a:srgbClr val="000000"/>
                </a:solidFill>
                <a:highlight>
                  <a:srgbClr val="FFD966"/>
                </a:highlight>
              </a:rPr>
              <a:t>для картирования трубопроводов и локализации утечек.</a:t>
            </a:r>
            <a:endParaRPr>
              <a:solidFill>
                <a:srgbClr val="000000"/>
              </a:solidFill>
              <a:highlight>
                <a:srgbClr val="FFD966"/>
              </a:highlight>
            </a:endParaRPr>
          </a:p>
          <a:p>
            <a:pPr marL="457200" lvl="0" indent="-3175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>
                <a:solidFill>
                  <a:srgbClr val="000000"/>
                </a:solidFill>
              </a:rPr>
              <a:t>Дистанционный лазерный детектор утечек газа</a:t>
            </a:r>
            <a:endParaRPr>
              <a:solidFill>
                <a:srgbClr val="000000"/>
              </a:solidFill>
            </a:endParaRPr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>
                <a:solidFill>
                  <a:srgbClr val="000000"/>
                </a:solidFill>
              </a:rPr>
              <a:t>ИК-камера высокого разрешения (1024×768)</a:t>
            </a:r>
            <a:endParaRPr>
              <a:solidFill>
                <a:srgbClr val="000000"/>
              </a:solidFill>
            </a:endParaRPr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>
                <a:solidFill>
                  <a:srgbClr val="000000"/>
                </a:solidFill>
              </a:rPr>
              <a:t>4К видеокамера</a:t>
            </a:r>
            <a:endParaRPr>
              <a:solidFill>
                <a:srgbClr val="000000"/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➔"/>
            </a:pPr>
            <a:r>
              <a:rPr lang="ru">
                <a:solidFill>
                  <a:srgbClr val="000000"/>
                </a:solidFill>
              </a:rPr>
              <a:t>Специальное ПО для отображения подземного трубопровода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339" name="Shape 339"/>
          <p:cNvSpPr txBox="1">
            <a:spLocks noGrp="1"/>
          </p:cNvSpPr>
          <p:nvPr>
            <p:ph type="sldNum" idx="12"/>
          </p:nvPr>
        </p:nvSpPr>
        <p:spPr>
          <a:xfrm>
            <a:off x="107498" y="2510575"/>
            <a:ext cx="642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30</a:t>
            </a:fld>
            <a:endParaRPr/>
          </a:p>
        </p:txBody>
      </p:sp>
      <p:pic>
        <p:nvPicPr>
          <p:cNvPr id="340" name="Shape 3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99250" y="1824775"/>
            <a:ext cx="4144750" cy="3318724"/>
          </a:xfrm>
          <a:prstGeom prst="rect">
            <a:avLst/>
          </a:prstGeom>
          <a:noFill/>
          <a:ln>
            <a:noFill/>
          </a:ln>
        </p:spPr>
      </p:pic>
      <p:sp>
        <p:nvSpPr>
          <p:cNvPr id="341" name="Shape 341"/>
          <p:cNvSpPr/>
          <p:nvPr/>
        </p:nvSpPr>
        <p:spPr>
          <a:xfrm rot="2700000">
            <a:off x="6947506" y="3464869"/>
            <a:ext cx="721673" cy="439962"/>
          </a:xfrm>
          <a:prstGeom prst="leftArrow">
            <a:avLst>
              <a:gd name="adj1" fmla="val 50000"/>
              <a:gd name="adj2" fmla="val 50000"/>
            </a:avLst>
          </a:prstGeom>
          <a:solidFill>
            <a:srgbClr val="FFD96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6" name="Shape 346"/>
          <p:cNvPicPr preferRelativeResize="0"/>
          <p:nvPr/>
        </p:nvPicPr>
        <p:blipFill rotWithShape="1">
          <a:blip r:embed="rId3">
            <a:alphaModFix/>
          </a:blip>
          <a:srcRect t="15551" b="9282"/>
          <a:stretch/>
        </p:blipFill>
        <p:spPr>
          <a:xfrm>
            <a:off x="0" y="0"/>
            <a:ext cx="9144001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347" name="Shape 347"/>
          <p:cNvSpPr txBox="1">
            <a:spLocks noGrp="1"/>
          </p:cNvSpPr>
          <p:nvPr>
            <p:ph type="title"/>
          </p:nvPr>
        </p:nvSpPr>
        <p:spPr>
          <a:xfrm>
            <a:off x="311700" y="1917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sz="6000"/>
              <a:t>СПАСИБО</a:t>
            </a:r>
            <a:endParaRPr sz="6000"/>
          </a:p>
        </p:txBody>
      </p:sp>
      <p:sp>
        <p:nvSpPr>
          <p:cNvPr id="348" name="Shape 348"/>
          <p:cNvSpPr txBox="1">
            <a:spLocks noGrp="1"/>
          </p:cNvSpPr>
          <p:nvPr>
            <p:ph type="body" idx="1"/>
          </p:nvPr>
        </p:nvSpPr>
        <p:spPr>
          <a:xfrm>
            <a:off x="311700" y="20854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ru" dirty="0"/>
              <a:t>за внимание.</a:t>
            </a:r>
            <a:br>
              <a:rPr lang="ru" dirty="0"/>
            </a:br>
            <a:endParaRPr dirty="0"/>
          </a:p>
          <a:p>
            <a:pPr marL="0" lvl="0" indent="0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ru" b="1" dirty="0"/>
              <a:t>Климов Алексей Григорьевич</a:t>
            </a:r>
            <a:r>
              <a:rPr lang="ru" dirty="0"/>
              <a:t/>
            </a:r>
            <a:br>
              <a:rPr lang="ru" dirty="0"/>
            </a:br>
            <a:r>
              <a:rPr lang="ru" u="sng" dirty="0">
                <a:solidFill>
                  <a:schemeClr val="bg1"/>
                </a:solidFill>
              </a:rPr>
              <a:t>klimov@pergam.ru</a:t>
            </a:r>
            <a:r>
              <a:rPr lang="ru" dirty="0"/>
              <a:t/>
            </a:r>
            <a:br>
              <a:rPr lang="ru" dirty="0"/>
            </a:br>
            <a:r>
              <a:rPr lang="ru" dirty="0"/>
              <a:t>+7 985 760-77-30</a:t>
            </a:r>
            <a:endParaRPr dirty="0"/>
          </a:p>
        </p:txBody>
      </p:sp>
      <p:sp>
        <p:nvSpPr>
          <p:cNvPr id="349" name="Shape 349"/>
          <p:cNvSpPr txBox="1"/>
          <p:nvPr/>
        </p:nvSpPr>
        <p:spPr>
          <a:xfrm>
            <a:off x="1825350" y="4118225"/>
            <a:ext cx="5493300" cy="41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800" b="1">
                <a:solidFill>
                  <a:schemeClr val="lt1"/>
                </a:solidFill>
                <a:latin typeface="Rubik"/>
                <a:ea typeface="Rubik"/>
                <a:cs typeface="Rubik"/>
                <a:sym typeface="Rubik"/>
              </a:rPr>
              <a:t>PERGAM.RU</a:t>
            </a:r>
            <a:r>
              <a:rPr lang="ru" sz="1800">
                <a:solidFill>
                  <a:schemeClr val="lt1"/>
                </a:solidFill>
                <a:latin typeface="Rubik"/>
                <a:ea typeface="Rubik"/>
                <a:cs typeface="Rubik"/>
                <a:sym typeface="Rubik"/>
              </a:rPr>
              <a:t>/GASLEAK</a:t>
            </a:r>
            <a:endParaRPr>
              <a:solidFill>
                <a:srgbClr val="FFD9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708</Words>
  <Application>Microsoft Office PowerPoint</Application>
  <PresentationFormat>Экран (16:9)</PresentationFormat>
  <Paragraphs>159</Paragraphs>
  <Slides>31</Slides>
  <Notes>31</Notes>
  <HiddenSlides>0</HiddenSlides>
  <MMClips>2</MMClips>
  <ScaleCrop>false</ScaleCrop>
  <HeadingPairs>
    <vt:vector size="6" baseType="variant">
      <vt:variant>
        <vt:lpstr>Использованные шрифты</vt:lpstr>
      </vt:variant>
      <vt:variant>
        <vt:i4>2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31</vt:i4>
      </vt:variant>
    </vt:vector>
  </HeadingPairs>
  <TitlesOfParts>
    <vt:vector size="34" baseType="lpstr">
      <vt:lpstr>Rubik</vt:lpstr>
      <vt:lpstr>Arial</vt:lpstr>
      <vt:lpstr>Simple Light</vt:lpstr>
      <vt:lpstr>ПОИСК УТЕЧЕК МЕТАНА</vt:lpstr>
      <vt:lpstr>Группа компаний ПЕРГАМ</vt:lpstr>
      <vt:lpstr>Результаты работы за 2017 год</vt:lpstr>
      <vt:lpstr>Результаты работы за 2017 год</vt:lpstr>
      <vt:lpstr>Поиск утечек на линейной части МГ</vt:lpstr>
      <vt:lpstr>«ДЛС-АВИА»</vt:lpstr>
      <vt:lpstr>НОВОЕ ПОКОЛЕНИЕ (G4) «ДЛС-АВИА»</vt:lpstr>
      <vt:lpstr>ИСПЫТАНИЯ «ДЛС-АВИА» G4</vt:lpstr>
      <vt:lpstr>«ДЛС-БПЛА» — МОНОКРЫЛО</vt:lpstr>
      <vt:lpstr>Презентация PowerPoint</vt:lpstr>
      <vt:lpstr>РЕЗУЛЬТАТЫ МВИ</vt:lpstr>
      <vt:lpstr>«ДЛС-БПЛА» — МУЛЬТИКОПТЕР</vt:lpstr>
      <vt:lpstr>«ДЛС-БПЛА» — МУЛЬТИКОПТЕР </vt:lpstr>
      <vt:lpstr>«ДЛС-БПЛА» — МУЛЬТИКОПТЕР  </vt:lpstr>
      <vt:lpstr>«ДЛС-БПЛА» — ДВС</vt:lpstr>
      <vt:lpstr>… для более точного определения места утечки и детального документирования</vt:lpstr>
      <vt:lpstr>АВТОМОБИЛЬНЫЙ КОМПЛЕКС «ПЕГАЗ»</vt:lpstr>
      <vt:lpstr>Поиск утечек на открытых технологических площадках</vt:lpstr>
      <vt:lpstr>СИСТЕМА «ДЛС-КС»</vt:lpstr>
      <vt:lpstr>«ДЛС-КС» НА МАЧТЕ</vt:lpstr>
      <vt:lpstr>«ДЛС-КС МИНИ»</vt:lpstr>
      <vt:lpstr>СЕРТИФИКАТЫ И РАЗРЕШЕНИЯ</vt:lpstr>
      <vt:lpstr>Портативные приборы</vt:lpstr>
      <vt:lpstr>РУЧНЫЕ ПРИБОРЫ</vt:lpstr>
      <vt:lpstr>РУЧНОЙ ПРИБОР (РОССИЯ)</vt:lpstr>
      <vt:lpstr>ИК-КАМЕРА</vt:lpstr>
      <vt:lpstr>Презентация PowerPoint</vt:lpstr>
      <vt:lpstr>Востребованность  технологии</vt:lpstr>
      <vt:lpstr>ЗАГАЗОВАННОСТЬ СВАЛОК</vt:lpstr>
      <vt:lpstr>ИК-ОБНАРУЖЕНИЕ УТЕЧЕК С ВОЗДУХА</vt:lpstr>
      <vt:lpstr>СПАСИБО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ПОИСК УТЕЧЕК МЕТАНА</dc:title>
  <cp:lastModifiedBy>Маркин</cp:lastModifiedBy>
  <cp:revision>3</cp:revision>
  <dcterms:modified xsi:type="dcterms:W3CDTF">2018-05-15T10:18:36Z</dcterms:modified>
</cp:coreProperties>
</file>