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58" r:id="rId2"/>
    <p:sldMasterId id="2147483659" r:id="rId3"/>
    <p:sldMasterId id="2147483660" r:id="rId4"/>
    <p:sldMasterId id="2147483661" r:id="rId5"/>
    <p:sldMasterId id="2147483662" r:id="rId6"/>
    <p:sldMasterId id="2147483663" r:id="rId7"/>
    <p:sldMasterId id="2147483655" r:id="rId8"/>
    <p:sldMasterId id="2147483755" r:id="rId9"/>
  </p:sldMasterIdLst>
  <p:notesMasterIdLst>
    <p:notesMasterId r:id="rId35"/>
  </p:notesMasterIdLst>
  <p:handoutMasterIdLst>
    <p:handoutMasterId r:id="rId36"/>
  </p:handoutMasterIdLst>
  <p:sldIdLst>
    <p:sldId id="344" r:id="rId10"/>
    <p:sldId id="374" r:id="rId11"/>
    <p:sldId id="349" r:id="rId12"/>
    <p:sldId id="326" r:id="rId13"/>
    <p:sldId id="329" r:id="rId14"/>
    <p:sldId id="325" r:id="rId15"/>
    <p:sldId id="330" r:id="rId16"/>
    <p:sldId id="375" r:id="rId17"/>
    <p:sldId id="378" r:id="rId18"/>
    <p:sldId id="382" r:id="rId19"/>
    <p:sldId id="383" r:id="rId20"/>
    <p:sldId id="381" r:id="rId21"/>
    <p:sldId id="380" r:id="rId22"/>
    <p:sldId id="376" r:id="rId23"/>
    <p:sldId id="377" r:id="rId24"/>
    <p:sldId id="384" r:id="rId25"/>
    <p:sldId id="342" r:id="rId26"/>
    <p:sldId id="356" r:id="rId27"/>
    <p:sldId id="331" r:id="rId28"/>
    <p:sldId id="347" r:id="rId29"/>
    <p:sldId id="346" r:id="rId30"/>
    <p:sldId id="354" r:id="rId31"/>
    <p:sldId id="351" r:id="rId32"/>
    <p:sldId id="352" r:id="rId33"/>
    <p:sldId id="337" r:id="rId34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66CC"/>
    <a:srgbClr val="3399FF"/>
    <a:srgbClr val="E6AF00"/>
    <a:srgbClr val="66CCFF"/>
    <a:srgbClr val="FC929C"/>
    <a:srgbClr val="0066FF"/>
    <a:srgbClr val="CCECFF"/>
    <a:srgbClr val="EFAA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3" autoAdjust="0"/>
    <p:restoredTop sz="91259" autoAdjust="0"/>
  </p:normalViewPr>
  <p:slideViewPr>
    <p:cSldViewPr snapToGrid="0">
      <p:cViewPr>
        <p:scale>
          <a:sx n="100" d="100"/>
          <a:sy n="100" d="100"/>
        </p:scale>
        <p:origin x="-612" y="462"/>
      </p:cViewPr>
      <p:guideLst>
        <p:guide orient="horz" pos="1780"/>
        <p:guide orient="horz" pos="2812"/>
        <p:guide orient="horz" pos="3875"/>
        <p:guide orient="horz" pos="825"/>
        <p:guide orient="horz" pos="3268"/>
        <p:guide orient="horz" pos="589"/>
        <p:guide orient="horz" pos="1247"/>
        <p:guide pos="141"/>
        <p:guide pos="1089"/>
        <p:guide pos="1558"/>
        <p:guide pos="5423"/>
        <p:guide pos="3763"/>
        <p:guide pos="5626"/>
        <p:guide pos="1363"/>
        <p:guide pos="28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3114" y="-102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2267F-D422-4E1D-9E4E-D9FDD55FE8ED}" type="doc">
      <dgm:prSet loTypeId="urn:microsoft.com/office/officeart/2005/8/layout/cycle7" loCatId="cycl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D31F63A-6882-4088-8D39-29507A0F20F6}">
      <dgm:prSet phldrT="[Текст]"/>
      <dgm:spPr>
        <a:solidFill>
          <a:srgbClr val="3399FF"/>
        </a:solidFill>
      </dgm:spPr>
      <dgm:t>
        <a:bodyPr/>
        <a:lstStyle/>
        <a:p>
          <a:r>
            <a:rPr lang="ru-RU" dirty="0" smtClean="0"/>
            <a:t>НИР</a:t>
          </a:r>
          <a:endParaRPr lang="ru-RU" dirty="0"/>
        </a:p>
      </dgm:t>
    </dgm:pt>
    <dgm:pt modelId="{E81E477B-13CB-4665-AC13-4DE37DF70EB7}" type="parTrans" cxnId="{691DDB92-1C7A-47B6-80E0-F4BC74A91730}">
      <dgm:prSet/>
      <dgm:spPr/>
      <dgm:t>
        <a:bodyPr/>
        <a:lstStyle/>
        <a:p>
          <a:endParaRPr lang="ru-RU"/>
        </a:p>
      </dgm:t>
    </dgm:pt>
    <dgm:pt modelId="{7A9CC946-20FC-4703-875B-44438F9A0B90}" type="sibTrans" cxnId="{691DDB92-1C7A-47B6-80E0-F4BC74A91730}">
      <dgm:prSet/>
      <dgm:spPr>
        <a:solidFill>
          <a:srgbClr val="0066CC"/>
        </a:solidFill>
      </dgm:spPr>
      <dgm:t>
        <a:bodyPr/>
        <a:lstStyle/>
        <a:p>
          <a:endParaRPr lang="ru-RU"/>
        </a:p>
      </dgm:t>
    </dgm:pt>
    <dgm:pt modelId="{0BD3CA39-702B-4C5A-8AEA-3302C2CE2FB5}">
      <dgm:prSet phldrT="[Текст]"/>
      <dgm:spPr>
        <a:solidFill>
          <a:srgbClr val="3399FF"/>
        </a:solidFill>
      </dgm:spPr>
      <dgm:t>
        <a:bodyPr/>
        <a:lstStyle/>
        <a:p>
          <a:r>
            <a:rPr lang="ru-RU" dirty="0" smtClean="0"/>
            <a:t>ПИР</a:t>
          </a:r>
          <a:endParaRPr lang="ru-RU" dirty="0"/>
        </a:p>
      </dgm:t>
    </dgm:pt>
    <dgm:pt modelId="{D125F0A6-6CE9-424D-B0B4-2581210C5F69}" type="parTrans" cxnId="{023ADDE5-0E6D-4CC2-A6EA-A564B6F668A6}">
      <dgm:prSet/>
      <dgm:spPr/>
      <dgm:t>
        <a:bodyPr/>
        <a:lstStyle/>
        <a:p>
          <a:endParaRPr lang="ru-RU"/>
        </a:p>
      </dgm:t>
    </dgm:pt>
    <dgm:pt modelId="{35BFCBB8-5622-4388-A2CA-4E07775A7A64}" type="sibTrans" cxnId="{023ADDE5-0E6D-4CC2-A6EA-A564B6F668A6}">
      <dgm:prSet/>
      <dgm:spPr>
        <a:solidFill>
          <a:srgbClr val="0066CC"/>
        </a:solidFill>
      </dgm:spPr>
      <dgm:t>
        <a:bodyPr/>
        <a:lstStyle/>
        <a:p>
          <a:endParaRPr lang="ru-RU"/>
        </a:p>
      </dgm:t>
    </dgm:pt>
    <dgm:pt modelId="{63E358E8-E880-4AD2-A6C2-0EA23A405F35}">
      <dgm:prSet phldrT="[Текст]"/>
      <dgm:spPr>
        <a:solidFill>
          <a:srgbClr val="3399FF"/>
        </a:solidFill>
      </dgm:spPr>
      <dgm:t>
        <a:bodyPr/>
        <a:lstStyle/>
        <a:p>
          <a:r>
            <a:rPr lang="ru-RU" dirty="0" smtClean="0"/>
            <a:t>Производство</a:t>
          </a:r>
          <a:endParaRPr lang="ru-RU" dirty="0"/>
        </a:p>
      </dgm:t>
    </dgm:pt>
    <dgm:pt modelId="{0611D411-5662-4C4D-B154-1E3F65EC3742}" type="parTrans" cxnId="{0E5610E8-3239-499F-B4D9-391A2D68B169}">
      <dgm:prSet/>
      <dgm:spPr/>
      <dgm:t>
        <a:bodyPr/>
        <a:lstStyle/>
        <a:p>
          <a:endParaRPr lang="ru-RU"/>
        </a:p>
      </dgm:t>
    </dgm:pt>
    <dgm:pt modelId="{A074529C-57F7-4882-B530-A02C08447FA8}" type="sibTrans" cxnId="{0E5610E8-3239-499F-B4D9-391A2D68B169}">
      <dgm:prSet/>
      <dgm:spPr>
        <a:solidFill>
          <a:srgbClr val="0066CC"/>
        </a:solidFill>
      </dgm:spPr>
      <dgm:t>
        <a:bodyPr/>
        <a:lstStyle/>
        <a:p>
          <a:endParaRPr lang="ru-RU"/>
        </a:p>
      </dgm:t>
    </dgm:pt>
    <dgm:pt modelId="{87C8BA9B-F900-4F58-9314-F86FB69333D2}" type="pres">
      <dgm:prSet presAssocID="{9D92267F-D422-4E1D-9E4E-D9FDD55FE8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9AE5EE-1873-4BEE-9D3C-8743476DCEA5}" type="pres">
      <dgm:prSet presAssocID="{1D31F63A-6882-4088-8D39-29507A0F20F6}" presName="node" presStyleLbl="node1" presStyleIdx="0" presStyleCnt="3" custRadScaleRad="103345" custRadScaleInc="1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38B52E-989B-45C2-9CAA-FFA49C4456BD}" type="pres">
      <dgm:prSet presAssocID="{7A9CC946-20FC-4703-875B-44438F9A0B90}" presName="sibTrans" presStyleLbl="sibTrans2D1" presStyleIdx="0" presStyleCnt="3" custScaleX="131955" custLinFactNeighborX="-4603" custLinFactNeighborY="-6211"/>
      <dgm:spPr/>
      <dgm:t>
        <a:bodyPr/>
        <a:lstStyle/>
        <a:p>
          <a:endParaRPr lang="ru-RU"/>
        </a:p>
      </dgm:t>
    </dgm:pt>
    <dgm:pt modelId="{EEDC6F29-02BA-4BD1-8201-3FE2240BE8ED}" type="pres">
      <dgm:prSet presAssocID="{7A9CC946-20FC-4703-875B-44438F9A0B90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C9871456-11A8-4E75-A264-D618B3FD16EF}" type="pres">
      <dgm:prSet presAssocID="{0BD3CA39-702B-4C5A-8AEA-3302C2CE2FB5}" presName="node" presStyleLbl="node1" presStyleIdx="1" presStyleCnt="3" custScaleX="78261" custRadScaleRad="109362" custRadScaleInc="-19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C6512-4DB2-41F2-94FF-E5667FA8C911}" type="pres">
      <dgm:prSet presAssocID="{35BFCBB8-5622-4388-A2CA-4E07775A7A64}" presName="sibTrans" presStyleLbl="sibTrans2D1" presStyleIdx="1" presStyleCnt="3" custScaleX="153511"/>
      <dgm:spPr/>
      <dgm:t>
        <a:bodyPr/>
        <a:lstStyle/>
        <a:p>
          <a:endParaRPr lang="ru-RU"/>
        </a:p>
      </dgm:t>
    </dgm:pt>
    <dgm:pt modelId="{4822B2AA-C852-4B42-B04D-91261606DC75}" type="pres">
      <dgm:prSet presAssocID="{35BFCBB8-5622-4388-A2CA-4E07775A7A64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536B4A07-9324-48C6-8079-C385A8480B9F}" type="pres">
      <dgm:prSet presAssocID="{63E358E8-E880-4AD2-A6C2-0EA23A405F35}" presName="node" presStyleLbl="node1" presStyleIdx="2" presStyleCnt="3" custRadScaleRad="105222" custRadScaleInc="30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BB422D-6F2F-4BD6-A708-1E797080E53C}" type="pres">
      <dgm:prSet presAssocID="{A074529C-57F7-4882-B530-A02C08447FA8}" presName="sibTrans" presStyleLbl="sibTrans2D1" presStyleIdx="2" presStyleCnt="3" custScaleX="115892" custLinFactNeighborX="-15058" custLinFactNeighborY="-1020"/>
      <dgm:spPr/>
      <dgm:t>
        <a:bodyPr/>
        <a:lstStyle/>
        <a:p>
          <a:endParaRPr lang="ru-RU"/>
        </a:p>
      </dgm:t>
    </dgm:pt>
    <dgm:pt modelId="{2A0B919E-671A-4D13-BF46-AD85A2B60585}" type="pres">
      <dgm:prSet presAssocID="{A074529C-57F7-4882-B530-A02C08447FA8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AFB34CA-1FA6-451A-A45B-BF7D18F4227D}" type="presOf" srcId="{35BFCBB8-5622-4388-A2CA-4E07775A7A64}" destId="{FE8C6512-4DB2-41F2-94FF-E5667FA8C911}" srcOrd="0" destOrd="0" presId="urn:microsoft.com/office/officeart/2005/8/layout/cycle7"/>
    <dgm:cxn modelId="{3CF117FB-82DA-4CF9-AD7E-1DD18CFE75FA}" type="presOf" srcId="{A074529C-57F7-4882-B530-A02C08447FA8}" destId="{55BB422D-6F2F-4BD6-A708-1E797080E53C}" srcOrd="0" destOrd="0" presId="urn:microsoft.com/office/officeart/2005/8/layout/cycle7"/>
    <dgm:cxn modelId="{0E5610E8-3239-499F-B4D9-391A2D68B169}" srcId="{9D92267F-D422-4E1D-9E4E-D9FDD55FE8ED}" destId="{63E358E8-E880-4AD2-A6C2-0EA23A405F35}" srcOrd="2" destOrd="0" parTransId="{0611D411-5662-4C4D-B154-1E3F65EC3742}" sibTransId="{A074529C-57F7-4882-B530-A02C08447FA8}"/>
    <dgm:cxn modelId="{023ADDE5-0E6D-4CC2-A6EA-A564B6F668A6}" srcId="{9D92267F-D422-4E1D-9E4E-D9FDD55FE8ED}" destId="{0BD3CA39-702B-4C5A-8AEA-3302C2CE2FB5}" srcOrd="1" destOrd="0" parTransId="{D125F0A6-6CE9-424D-B0B4-2581210C5F69}" sibTransId="{35BFCBB8-5622-4388-A2CA-4E07775A7A64}"/>
    <dgm:cxn modelId="{17BF66C0-C1CB-4997-B55F-7C8CE16D6AF5}" type="presOf" srcId="{1D31F63A-6882-4088-8D39-29507A0F20F6}" destId="{719AE5EE-1873-4BEE-9D3C-8743476DCEA5}" srcOrd="0" destOrd="0" presId="urn:microsoft.com/office/officeart/2005/8/layout/cycle7"/>
    <dgm:cxn modelId="{C0B94E11-A203-4DA4-ABC2-82EF3B5EED30}" type="presOf" srcId="{7A9CC946-20FC-4703-875B-44438F9A0B90}" destId="{DF38B52E-989B-45C2-9CAA-FFA49C4456BD}" srcOrd="0" destOrd="0" presId="urn:microsoft.com/office/officeart/2005/8/layout/cycle7"/>
    <dgm:cxn modelId="{691DDB92-1C7A-47B6-80E0-F4BC74A91730}" srcId="{9D92267F-D422-4E1D-9E4E-D9FDD55FE8ED}" destId="{1D31F63A-6882-4088-8D39-29507A0F20F6}" srcOrd="0" destOrd="0" parTransId="{E81E477B-13CB-4665-AC13-4DE37DF70EB7}" sibTransId="{7A9CC946-20FC-4703-875B-44438F9A0B90}"/>
    <dgm:cxn modelId="{9CC976BB-894D-41A9-809C-C31A690D9045}" type="presOf" srcId="{0BD3CA39-702B-4C5A-8AEA-3302C2CE2FB5}" destId="{C9871456-11A8-4E75-A264-D618B3FD16EF}" srcOrd="0" destOrd="0" presId="urn:microsoft.com/office/officeart/2005/8/layout/cycle7"/>
    <dgm:cxn modelId="{6DE6FC36-3939-4F27-B48C-573C99026824}" type="presOf" srcId="{7A9CC946-20FC-4703-875B-44438F9A0B90}" destId="{EEDC6F29-02BA-4BD1-8201-3FE2240BE8ED}" srcOrd="1" destOrd="0" presId="urn:microsoft.com/office/officeart/2005/8/layout/cycle7"/>
    <dgm:cxn modelId="{F7509636-A01F-4AC5-AAD5-7A9B9926C5B0}" type="presOf" srcId="{63E358E8-E880-4AD2-A6C2-0EA23A405F35}" destId="{536B4A07-9324-48C6-8079-C385A8480B9F}" srcOrd="0" destOrd="0" presId="urn:microsoft.com/office/officeart/2005/8/layout/cycle7"/>
    <dgm:cxn modelId="{0EBA71EC-7F68-4CC4-9A45-C1C497C7D5C2}" type="presOf" srcId="{35BFCBB8-5622-4388-A2CA-4E07775A7A64}" destId="{4822B2AA-C852-4B42-B04D-91261606DC75}" srcOrd="1" destOrd="0" presId="urn:microsoft.com/office/officeart/2005/8/layout/cycle7"/>
    <dgm:cxn modelId="{15BB13BA-5F2B-4374-948B-154ACE23CA57}" type="presOf" srcId="{9D92267F-D422-4E1D-9E4E-D9FDD55FE8ED}" destId="{87C8BA9B-F900-4F58-9314-F86FB69333D2}" srcOrd="0" destOrd="0" presId="urn:microsoft.com/office/officeart/2005/8/layout/cycle7"/>
    <dgm:cxn modelId="{C426E394-78BB-46AC-8998-EA736BB5BB83}" type="presOf" srcId="{A074529C-57F7-4882-B530-A02C08447FA8}" destId="{2A0B919E-671A-4D13-BF46-AD85A2B60585}" srcOrd="1" destOrd="0" presId="urn:microsoft.com/office/officeart/2005/8/layout/cycle7"/>
    <dgm:cxn modelId="{406064B1-322D-4938-81BD-30AA6456BAEB}" type="presParOf" srcId="{87C8BA9B-F900-4F58-9314-F86FB69333D2}" destId="{719AE5EE-1873-4BEE-9D3C-8743476DCEA5}" srcOrd="0" destOrd="0" presId="urn:microsoft.com/office/officeart/2005/8/layout/cycle7"/>
    <dgm:cxn modelId="{11CFE009-1CC8-4930-A86F-35949FC97021}" type="presParOf" srcId="{87C8BA9B-F900-4F58-9314-F86FB69333D2}" destId="{DF38B52E-989B-45C2-9CAA-FFA49C4456BD}" srcOrd="1" destOrd="0" presId="urn:microsoft.com/office/officeart/2005/8/layout/cycle7"/>
    <dgm:cxn modelId="{7E304EB6-3488-4223-A302-3F4EA21B102C}" type="presParOf" srcId="{DF38B52E-989B-45C2-9CAA-FFA49C4456BD}" destId="{EEDC6F29-02BA-4BD1-8201-3FE2240BE8ED}" srcOrd="0" destOrd="0" presId="urn:microsoft.com/office/officeart/2005/8/layout/cycle7"/>
    <dgm:cxn modelId="{5121C3F4-D11C-4209-BD93-99FFC6BE00F0}" type="presParOf" srcId="{87C8BA9B-F900-4F58-9314-F86FB69333D2}" destId="{C9871456-11A8-4E75-A264-D618B3FD16EF}" srcOrd="2" destOrd="0" presId="urn:microsoft.com/office/officeart/2005/8/layout/cycle7"/>
    <dgm:cxn modelId="{BF6C747E-8DD3-48EA-8E4C-AA5FF0BE273A}" type="presParOf" srcId="{87C8BA9B-F900-4F58-9314-F86FB69333D2}" destId="{FE8C6512-4DB2-41F2-94FF-E5667FA8C911}" srcOrd="3" destOrd="0" presId="urn:microsoft.com/office/officeart/2005/8/layout/cycle7"/>
    <dgm:cxn modelId="{87654D95-836B-4942-8299-9BF9B74664A5}" type="presParOf" srcId="{FE8C6512-4DB2-41F2-94FF-E5667FA8C911}" destId="{4822B2AA-C852-4B42-B04D-91261606DC75}" srcOrd="0" destOrd="0" presId="urn:microsoft.com/office/officeart/2005/8/layout/cycle7"/>
    <dgm:cxn modelId="{DC81FEAE-24B1-43EC-B335-9EA67A3B551C}" type="presParOf" srcId="{87C8BA9B-F900-4F58-9314-F86FB69333D2}" destId="{536B4A07-9324-48C6-8079-C385A8480B9F}" srcOrd="4" destOrd="0" presId="urn:microsoft.com/office/officeart/2005/8/layout/cycle7"/>
    <dgm:cxn modelId="{027EEC81-B811-49FE-893B-D8C289E7B5C7}" type="presParOf" srcId="{87C8BA9B-F900-4F58-9314-F86FB69333D2}" destId="{55BB422D-6F2F-4BD6-A708-1E797080E53C}" srcOrd="5" destOrd="0" presId="urn:microsoft.com/office/officeart/2005/8/layout/cycle7"/>
    <dgm:cxn modelId="{98EA34B4-6E6B-4DA3-A97A-A14C74698087}" type="presParOf" srcId="{55BB422D-6F2F-4BD6-A708-1E797080E53C}" destId="{2A0B919E-671A-4D13-BF46-AD85A2B6058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72AD0B-2E14-444E-85DB-A24C21DC415E}" type="doc">
      <dgm:prSet loTypeId="urn:microsoft.com/office/officeart/2005/8/layout/hierarchy1" loCatId="hierarchy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E4957D5-5A67-419D-892C-BFD83DE287D8}">
      <dgm:prSet phldrT="[Текст]" custT="1"/>
      <dgm:spPr>
        <a:solidFill>
          <a:srgbClr val="66CCFF">
            <a:alpha val="90000"/>
          </a:srgbClr>
        </a:solidFill>
      </dgm:spPr>
      <dgm:t>
        <a:bodyPr/>
        <a:lstStyle/>
        <a:p>
          <a:r>
            <a:rPr lang="ru-RU" sz="1800" b="1" dirty="0" smtClean="0">
              <a:solidFill>
                <a:srgbClr val="003366"/>
              </a:solidFill>
            </a:rPr>
            <a:t>Подходы к классификации</a:t>
          </a:r>
          <a:endParaRPr lang="ru-RU" sz="1800" b="1" dirty="0">
            <a:solidFill>
              <a:srgbClr val="003366"/>
            </a:solidFill>
          </a:endParaRPr>
        </a:p>
      </dgm:t>
    </dgm:pt>
    <dgm:pt modelId="{1B28DD47-5CC9-494A-BDBE-8B904CCD34A0}" type="parTrans" cxnId="{68466540-CE86-4422-8FB8-AF3A9BE04215}">
      <dgm:prSet/>
      <dgm:spPr/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2075A40F-84CF-4247-9CEA-7A04BAC8E19D}" type="sibTrans" cxnId="{68466540-CE86-4422-8FB8-AF3A9BE04215}">
      <dgm:prSet/>
      <dgm:spPr/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611C3AC2-7519-4C40-B3FC-FE4F102E3334}">
      <dgm:prSet phldrT="[Текст]" custT="1"/>
      <dgm:spPr>
        <a:solidFill>
          <a:srgbClr val="66CCFF">
            <a:alpha val="90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3366"/>
              </a:solidFill>
            </a:rPr>
            <a:t>Геологический</a:t>
          </a:r>
          <a:endParaRPr lang="ru-RU" sz="1600" b="1" dirty="0">
            <a:solidFill>
              <a:srgbClr val="003366"/>
            </a:solidFill>
          </a:endParaRPr>
        </a:p>
      </dgm:t>
    </dgm:pt>
    <dgm:pt modelId="{D3E373E4-A946-4466-8BE8-193FA98B9B24}" type="parTrans" cxnId="{83DD91F4-7434-4E93-BD80-35BF38212DD8}">
      <dgm:prSet/>
      <dgm:spPr/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EC9A31AD-595A-42D4-8276-A75AB14CCDA4}" type="sibTrans" cxnId="{83DD91F4-7434-4E93-BD80-35BF38212DD8}">
      <dgm:prSet/>
      <dgm:spPr/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6213DEB0-87CF-4DF8-B0D2-38EF27F92B69}">
      <dgm:prSet phldrT="[Текст]" custT="1"/>
      <dgm:spPr>
        <a:solidFill>
          <a:srgbClr val="66CCFF">
            <a:alpha val="90000"/>
          </a:srgbClr>
        </a:solidFill>
      </dgm:spPr>
      <dgm:t>
        <a:bodyPr/>
        <a:lstStyle/>
        <a:p>
          <a:pPr algn="l"/>
          <a:r>
            <a:rPr lang="ru-RU" sz="1400" b="1" dirty="0" smtClean="0">
              <a:solidFill>
                <a:srgbClr val="003366"/>
              </a:solidFill>
            </a:rPr>
            <a:t>- проницаемость</a:t>
          </a:r>
        </a:p>
        <a:p>
          <a:pPr algn="l"/>
          <a:r>
            <a:rPr lang="ru-RU" sz="1400" b="1" dirty="0" smtClean="0">
              <a:solidFill>
                <a:srgbClr val="003366"/>
              </a:solidFill>
            </a:rPr>
            <a:t>- пористость</a:t>
          </a:r>
        </a:p>
        <a:p>
          <a:pPr algn="l"/>
          <a:r>
            <a:rPr lang="ru-RU" sz="1400" b="1" dirty="0" smtClean="0">
              <a:solidFill>
                <a:srgbClr val="003366"/>
              </a:solidFill>
            </a:rPr>
            <a:t>- тип коллектора</a:t>
          </a:r>
        </a:p>
        <a:p>
          <a:pPr algn="l"/>
          <a:r>
            <a:rPr lang="ru-RU" sz="1400" b="1" dirty="0" smtClean="0">
              <a:solidFill>
                <a:srgbClr val="003366"/>
              </a:solidFill>
            </a:rPr>
            <a:t>- происхождение газа</a:t>
          </a:r>
        </a:p>
        <a:p>
          <a:pPr algn="l"/>
          <a:r>
            <a:rPr lang="ru-RU" sz="1400" b="1" dirty="0" smtClean="0">
              <a:solidFill>
                <a:srgbClr val="003366"/>
              </a:solidFill>
            </a:rPr>
            <a:t>- соотношение в системе «материнская порода - коллектор»</a:t>
          </a:r>
        </a:p>
        <a:p>
          <a:pPr algn="l"/>
          <a:r>
            <a:rPr lang="ru-RU" sz="1400" b="1" dirty="0" smtClean="0">
              <a:solidFill>
                <a:srgbClr val="003366"/>
              </a:solidFill>
            </a:rPr>
            <a:t>- фазовое состояние вещества</a:t>
          </a:r>
          <a:endParaRPr lang="ru-RU" sz="1400" b="1" dirty="0">
            <a:solidFill>
              <a:srgbClr val="003366"/>
            </a:solidFill>
          </a:endParaRPr>
        </a:p>
      </dgm:t>
    </dgm:pt>
    <dgm:pt modelId="{50DC7317-FD2D-440E-A8B3-EC1002BCCCF1}" type="parTrans" cxnId="{0214AAA6-B480-4B0A-9A17-DD0C37CABE6B}">
      <dgm:prSet/>
      <dgm:spPr>
        <a:noFill/>
        <a:ln>
          <a:noFill/>
        </a:ln>
      </dgm:spPr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6B3A5E69-1DCF-4FA1-BD17-CA349BB29123}" type="sibTrans" cxnId="{0214AAA6-B480-4B0A-9A17-DD0C37CABE6B}">
      <dgm:prSet/>
      <dgm:spPr/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AB17A343-5640-4BAF-9E4A-659E42C72D70}">
      <dgm:prSet phldrT="[Текст]" custT="1"/>
      <dgm:spPr>
        <a:solidFill>
          <a:srgbClr val="66CCFF">
            <a:alpha val="90000"/>
          </a:srgbClr>
        </a:solidFill>
      </dgm:spPr>
      <dgm:t>
        <a:bodyPr/>
        <a:lstStyle/>
        <a:p>
          <a:pPr algn="ctr"/>
          <a:r>
            <a:rPr lang="ru-RU" sz="1600" b="1" dirty="0" smtClean="0">
              <a:solidFill>
                <a:srgbClr val="003366"/>
              </a:solidFill>
            </a:rPr>
            <a:t>Необходимость применения специальных технологий</a:t>
          </a:r>
          <a:endParaRPr lang="ru-RU" sz="1600" b="1" dirty="0">
            <a:solidFill>
              <a:srgbClr val="003366"/>
            </a:solidFill>
          </a:endParaRPr>
        </a:p>
      </dgm:t>
    </dgm:pt>
    <dgm:pt modelId="{3BD2FCEC-386E-4F44-BF09-7AC8195ADA92}" type="parTrans" cxnId="{423D1746-58D9-45A4-AA22-58E0DE715367}">
      <dgm:prSet/>
      <dgm:spPr>
        <a:ln>
          <a:noFill/>
        </a:ln>
      </dgm:spPr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FC1E1294-B1A8-4E9E-A204-74A47CEEA385}" type="sibTrans" cxnId="{423D1746-58D9-45A4-AA22-58E0DE715367}">
      <dgm:prSet/>
      <dgm:spPr/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3C9BDD16-8D7E-45A6-925E-54BF27723E89}">
      <dgm:prSet phldrT="[Текст]" custT="1"/>
      <dgm:spPr>
        <a:solidFill>
          <a:srgbClr val="66CCFF">
            <a:alpha val="90000"/>
          </a:srgbClr>
        </a:solidFill>
      </dgm:spPr>
      <dgm:t>
        <a:bodyPr/>
        <a:lstStyle/>
        <a:p>
          <a:r>
            <a:rPr lang="ru-RU" sz="1600" b="1" smtClean="0">
              <a:solidFill>
                <a:srgbClr val="003366"/>
              </a:solidFill>
            </a:rPr>
            <a:t>Экономический</a:t>
          </a:r>
          <a:endParaRPr lang="ru-RU" sz="1600" b="1" dirty="0">
            <a:solidFill>
              <a:srgbClr val="003366"/>
            </a:solidFill>
          </a:endParaRPr>
        </a:p>
      </dgm:t>
    </dgm:pt>
    <dgm:pt modelId="{869EF7BC-6FE0-4A16-96C6-A566FA59497A}" type="parTrans" cxnId="{78903C7D-870F-4E2F-99F3-0318B9973609}">
      <dgm:prSet/>
      <dgm:spPr/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CED3FAED-A02D-4A9B-98F9-08E5294F6153}" type="sibTrans" cxnId="{78903C7D-870F-4E2F-99F3-0318B9973609}">
      <dgm:prSet/>
      <dgm:spPr/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0E9E9AF8-CCAE-48EB-9E5E-7DD3EBAFAD85}">
      <dgm:prSet phldrT="[Текст]" custT="1"/>
      <dgm:spPr>
        <a:solidFill>
          <a:srgbClr val="66CCFF">
            <a:alpha val="90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3366"/>
              </a:solidFill>
            </a:rPr>
            <a:t>Рентабельность добычи</a:t>
          </a:r>
          <a:endParaRPr lang="ru-RU" sz="1600" b="1" dirty="0">
            <a:solidFill>
              <a:srgbClr val="003366"/>
            </a:solidFill>
          </a:endParaRPr>
        </a:p>
      </dgm:t>
    </dgm:pt>
    <dgm:pt modelId="{FC6C529E-A23B-4283-A6FB-67E8550A0B05}" type="parTrans" cxnId="{4A8DA8CD-E804-445E-A6D8-4C11463FC644}">
      <dgm:prSet/>
      <dgm:spPr>
        <a:ln>
          <a:noFill/>
        </a:ln>
      </dgm:spPr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9F85FF3B-2968-48E1-8343-8FC2A7054A55}" type="sibTrans" cxnId="{4A8DA8CD-E804-445E-A6D8-4C11463FC644}">
      <dgm:prSet/>
      <dgm:spPr/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819B9749-ADA3-4608-A9A0-F7129B351B6C}">
      <dgm:prSet phldrT="[Текст]" custT="1"/>
      <dgm:spPr>
        <a:solidFill>
          <a:srgbClr val="66CCFF">
            <a:alpha val="90000"/>
          </a:srgbClr>
        </a:solidFill>
      </dgm:spPr>
      <dgm:t>
        <a:bodyPr/>
        <a:lstStyle/>
        <a:p>
          <a:r>
            <a:rPr lang="ru-RU" sz="1600" b="1" dirty="0" smtClean="0">
              <a:solidFill>
                <a:srgbClr val="003366"/>
              </a:solidFill>
            </a:rPr>
            <a:t>Технологический</a:t>
          </a:r>
          <a:endParaRPr lang="ru-RU" sz="1600" b="1" dirty="0">
            <a:solidFill>
              <a:srgbClr val="003366"/>
            </a:solidFill>
          </a:endParaRPr>
        </a:p>
      </dgm:t>
    </dgm:pt>
    <dgm:pt modelId="{BBA83E85-C54A-4EB7-87E7-F1DBA053EF70}" type="parTrans" cxnId="{08F53065-6F18-4BFE-8848-81643C1CF37D}">
      <dgm:prSet/>
      <dgm:spPr/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69C02E63-559F-43CD-9FD3-0F17F1123B1D}" type="sibTrans" cxnId="{08F53065-6F18-4BFE-8848-81643C1CF37D}">
      <dgm:prSet/>
      <dgm:spPr/>
      <dgm:t>
        <a:bodyPr/>
        <a:lstStyle/>
        <a:p>
          <a:endParaRPr lang="ru-RU" b="1">
            <a:solidFill>
              <a:srgbClr val="003366"/>
            </a:solidFill>
          </a:endParaRPr>
        </a:p>
      </dgm:t>
    </dgm:pt>
    <dgm:pt modelId="{BC086B06-7E63-4E60-A421-295AFB816F41}" type="pres">
      <dgm:prSet presAssocID="{A472AD0B-2E14-444E-85DB-A24C21DC41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71DC834-A31F-4116-88B5-8274D511B0AD}" type="pres">
      <dgm:prSet presAssocID="{0E4957D5-5A67-419D-892C-BFD83DE287D8}" presName="hierRoot1" presStyleCnt="0"/>
      <dgm:spPr/>
    </dgm:pt>
    <dgm:pt modelId="{F6ECFB10-E2A3-4E62-BDA8-91B9507B487D}" type="pres">
      <dgm:prSet presAssocID="{0E4957D5-5A67-419D-892C-BFD83DE287D8}" presName="composite" presStyleCnt="0"/>
      <dgm:spPr/>
    </dgm:pt>
    <dgm:pt modelId="{A8886C5F-4594-4918-88A9-278255C05AD4}" type="pres">
      <dgm:prSet presAssocID="{0E4957D5-5A67-419D-892C-BFD83DE287D8}" presName="background" presStyleLbl="node0" presStyleIdx="0" presStyleCnt="2"/>
      <dgm:spPr/>
    </dgm:pt>
    <dgm:pt modelId="{E9C82A50-5E78-49C6-A6C9-4A8A70813635}" type="pres">
      <dgm:prSet presAssocID="{0E4957D5-5A67-419D-892C-BFD83DE287D8}" presName="text" presStyleLbl="fgAcc0" presStyleIdx="0" presStyleCnt="2" custScaleX="3478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4BA80A-4D23-45AC-8CAB-5DD75D252CF4}" type="pres">
      <dgm:prSet presAssocID="{0E4957D5-5A67-419D-892C-BFD83DE287D8}" presName="hierChild2" presStyleCnt="0"/>
      <dgm:spPr/>
    </dgm:pt>
    <dgm:pt modelId="{D2715132-39C4-4EC8-9AF3-971B2ABDD91A}" type="pres">
      <dgm:prSet presAssocID="{D3E373E4-A946-4466-8BE8-193FA98B9B2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A97A6D0-8585-41C7-BE75-BFE0C569C16E}" type="pres">
      <dgm:prSet presAssocID="{611C3AC2-7519-4C40-B3FC-FE4F102E3334}" presName="hierRoot2" presStyleCnt="0"/>
      <dgm:spPr/>
    </dgm:pt>
    <dgm:pt modelId="{C8B7C268-3B82-413E-98B9-89DC01232B43}" type="pres">
      <dgm:prSet presAssocID="{611C3AC2-7519-4C40-B3FC-FE4F102E3334}" presName="composite2" presStyleCnt="0"/>
      <dgm:spPr/>
    </dgm:pt>
    <dgm:pt modelId="{F8BB2D26-9CC2-4024-B89F-F3877D41D684}" type="pres">
      <dgm:prSet presAssocID="{611C3AC2-7519-4C40-B3FC-FE4F102E3334}" presName="background2" presStyleLbl="node2" presStyleIdx="0" presStyleCnt="2"/>
      <dgm:spPr/>
    </dgm:pt>
    <dgm:pt modelId="{2391FE5E-AD8A-4B16-B1F8-FD4C52931E89}" type="pres">
      <dgm:prSet presAssocID="{611C3AC2-7519-4C40-B3FC-FE4F102E3334}" presName="text2" presStyleLbl="fgAcc2" presStyleIdx="0" presStyleCnt="2" custScaleX="1313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7FAEAC-DBBD-426E-B06F-57BE7A66213B}" type="pres">
      <dgm:prSet presAssocID="{611C3AC2-7519-4C40-B3FC-FE4F102E3334}" presName="hierChild3" presStyleCnt="0"/>
      <dgm:spPr/>
    </dgm:pt>
    <dgm:pt modelId="{F19B947F-14DB-49FA-AEF2-E0DE5D66CA65}" type="pres">
      <dgm:prSet presAssocID="{50DC7317-FD2D-440E-A8B3-EC1002BCCCF1}" presName="Name17" presStyleLbl="parChTrans1D3" presStyleIdx="0" presStyleCnt="3"/>
      <dgm:spPr/>
      <dgm:t>
        <a:bodyPr/>
        <a:lstStyle/>
        <a:p>
          <a:endParaRPr lang="ru-RU"/>
        </a:p>
      </dgm:t>
    </dgm:pt>
    <dgm:pt modelId="{C65D4683-3A0B-4162-B321-BF4E578DC7B7}" type="pres">
      <dgm:prSet presAssocID="{6213DEB0-87CF-4DF8-B0D2-38EF27F92B69}" presName="hierRoot3" presStyleCnt="0"/>
      <dgm:spPr/>
    </dgm:pt>
    <dgm:pt modelId="{22952F8A-6134-4BC3-9D74-F248E22D342A}" type="pres">
      <dgm:prSet presAssocID="{6213DEB0-87CF-4DF8-B0D2-38EF27F92B69}" presName="composite3" presStyleCnt="0"/>
      <dgm:spPr/>
    </dgm:pt>
    <dgm:pt modelId="{B2BFF4F6-0F73-4BDA-BAB3-616539E14829}" type="pres">
      <dgm:prSet presAssocID="{6213DEB0-87CF-4DF8-B0D2-38EF27F92B69}" presName="background3" presStyleLbl="node3" presStyleIdx="0" presStyleCnt="3"/>
      <dgm:spPr/>
    </dgm:pt>
    <dgm:pt modelId="{6F159986-DEAD-4858-9316-DE2E3A26D375}" type="pres">
      <dgm:prSet presAssocID="{6213DEB0-87CF-4DF8-B0D2-38EF27F92B69}" presName="text3" presStyleLbl="fgAcc3" presStyleIdx="0" presStyleCnt="3" custScaleX="262115" custScaleY="262476" custLinFactNeighborY="-242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7E8B7E-AC2F-48A6-8FC4-AD0ADBF790D2}" type="pres">
      <dgm:prSet presAssocID="{6213DEB0-87CF-4DF8-B0D2-38EF27F92B69}" presName="hierChild4" presStyleCnt="0"/>
      <dgm:spPr/>
    </dgm:pt>
    <dgm:pt modelId="{91D11DEB-5C56-438F-AD92-D3AE0FB7C942}" type="pres">
      <dgm:prSet presAssocID="{3BD2FCEC-386E-4F44-BF09-7AC8195ADA92}" presName="Name17" presStyleLbl="parChTrans1D3" presStyleIdx="1" presStyleCnt="3"/>
      <dgm:spPr/>
      <dgm:t>
        <a:bodyPr/>
        <a:lstStyle/>
        <a:p>
          <a:endParaRPr lang="ru-RU"/>
        </a:p>
      </dgm:t>
    </dgm:pt>
    <dgm:pt modelId="{2D3D64EF-EDFE-4840-89B1-5236AEAFE8CE}" type="pres">
      <dgm:prSet presAssocID="{AB17A343-5640-4BAF-9E4A-659E42C72D70}" presName="hierRoot3" presStyleCnt="0"/>
      <dgm:spPr/>
    </dgm:pt>
    <dgm:pt modelId="{C5E4D63C-99F1-4D4B-98A0-258A5FC4E782}" type="pres">
      <dgm:prSet presAssocID="{AB17A343-5640-4BAF-9E4A-659E42C72D70}" presName="composite3" presStyleCnt="0"/>
      <dgm:spPr/>
    </dgm:pt>
    <dgm:pt modelId="{FCFD46DB-543F-42BD-AC4B-3C91AD418622}" type="pres">
      <dgm:prSet presAssocID="{AB17A343-5640-4BAF-9E4A-659E42C72D70}" presName="background3" presStyleLbl="node3" presStyleIdx="1" presStyleCnt="3"/>
      <dgm:spPr/>
    </dgm:pt>
    <dgm:pt modelId="{0F0A391D-EA68-46EA-ACB4-FF0EC15CB2CC}" type="pres">
      <dgm:prSet presAssocID="{AB17A343-5640-4BAF-9E4A-659E42C72D70}" presName="text3" presStyleLbl="fgAcc3" presStyleIdx="1" presStyleCnt="3" custScaleX="131349" custScaleY="159559" custLinFactNeighborX="4024" custLinFactNeighborY="-215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9769F4-D66A-45A2-8F85-4250806E6041}" type="pres">
      <dgm:prSet presAssocID="{AB17A343-5640-4BAF-9E4A-659E42C72D70}" presName="hierChild4" presStyleCnt="0"/>
      <dgm:spPr/>
    </dgm:pt>
    <dgm:pt modelId="{EFFCA22B-4E79-4A5A-BE41-17727C7EFE87}" type="pres">
      <dgm:prSet presAssocID="{869EF7BC-6FE0-4A16-96C6-A566FA59497A}" presName="Name10" presStyleLbl="parChTrans1D2" presStyleIdx="1" presStyleCnt="2"/>
      <dgm:spPr/>
      <dgm:t>
        <a:bodyPr/>
        <a:lstStyle/>
        <a:p>
          <a:endParaRPr lang="ru-RU"/>
        </a:p>
      </dgm:t>
    </dgm:pt>
    <dgm:pt modelId="{808B7806-BD32-4D00-92B8-74D46D717D71}" type="pres">
      <dgm:prSet presAssocID="{3C9BDD16-8D7E-45A6-925E-54BF27723E89}" presName="hierRoot2" presStyleCnt="0"/>
      <dgm:spPr/>
    </dgm:pt>
    <dgm:pt modelId="{E55D98D9-4013-4FD5-BF83-3CDAE453AB8A}" type="pres">
      <dgm:prSet presAssocID="{3C9BDD16-8D7E-45A6-925E-54BF27723E89}" presName="composite2" presStyleCnt="0"/>
      <dgm:spPr/>
    </dgm:pt>
    <dgm:pt modelId="{A022FE66-988B-44D8-8C10-6A7614D6389C}" type="pres">
      <dgm:prSet presAssocID="{3C9BDD16-8D7E-45A6-925E-54BF27723E89}" presName="background2" presStyleLbl="node2" presStyleIdx="1" presStyleCnt="2"/>
      <dgm:spPr/>
    </dgm:pt>
    <dgm:pt modelId="{887498F7-136E-4006-B5E2-3A05487ADD66}" type="pres">
      <dgm:prSet presAssocID="{3C9BDD16-8D7E-45A6-925E-54BF27723E89}" presName="text2" presStyleLbl="fgAcc2" presStyleIdx="1" presStyleCnt="2" custScaleX="131349" custLinFactNeighborX="140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04C8D7-974F-4B2D-BABA-E62F271DA059}" type="pres">
      <dgm:prSet presAssocID="{3C9BDD16-8D7E-45A6-925E-54BF27723E89}" presName="hierChild3" presStyleCnt="0"/>
      <dgm:spPr/>
    </dgm:pt>
    <dgm:pt modelId="{74A95841-F92D-4D9F-839B-F54499D3E161}" type="pres">
      <dgm:prSet presAssocID="{FC6C529E-A23B-4283-A6FB-67E8550A0B05}" presName="Name17" presStyleLbl="parChTrans1D3" presStyleIdx="2" presStyleCnt="3"/>
      <dgm:spPr/>
      <dgm:t>
        <a:bodyPr/>
        <a:lstStyle/>
        <a:p>
          <a:endParaRPr lang="ru-RU"/>
        </a:p>
      </dgm:t>
    </dgm:pt>
    <dgm:pt modelId="{1F28E154-2E5B-4E7A-B5E7-EC55456230BA}" type="pres">
      <dgm:prSet presAssocID="{0E9E9AF8-CCAE-48EB-9E5E-7DD3EBAFAD85}" presName="hierRoot3" presStyleCnt="0"/>
      <dgm:spPr/>
    </dgm:pt>
    <dgm:pt modelId="{4E0514F0-3B26-4D2E-BEC5-DFCC1B7A59D7}" type="pres">
      <dgm:prSet presAssocID="{0E9E9AF8-CCAE-48EB-9E5E-7DD3EBAFAD85}" presName="composite3" presStyleCnt="0"/>
      <dgm:spPr/>
    </dgm:pt>
    <dgm:pt modelId="{E57E44F8-CB36-48B5-A120-8735BFB787E1}" type="pres">
      <dgm:prSet presAssocID="{0E9E9AF8-CCAE-48EB-9E5E-7DD3EBAFAD85}" presName="background3" presStyleLbl="node3" presStyleIdx="2" presStyleCnt="3"/>
      <dgm:spPr/>
    </dgm:pt>
    <dgm:pt modelId="{D0807BFF-979A-471A-A2A3-739294D5D470}" type="pres">
      <dgm:prSet presAssocID="{0E9E9AF8-CCAE-48EB-9E5E-7DD3EBAFAD85}" presName="text3" presStyleLbl="fgAcc3" presStyleIdx="2" presStyleCnt="3" custScaleX="131349" custScaleY="159559" custLinFactNeighborX="14084" custLinFactNeighborY="-188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4E06D3-8E36-4B63-AFBF-DDECD9FB29DB}" type="pres">
      <dgm:prSet presAssocID="{0E9E9AF8-CCAE-48EB-9E5E-7DD3EBAFAD85}" presName="hierChild4" presStyleCnt="0"/>
      <dgm:spPr/>
    </dgm:pt>
    <dgm:pt modelId="{B1C6DBAD-168B-42DF-8F42-99628ABF3006}" type="pres">
      <dgm:prSet presAssocID="{819B9749-ADA3-4608-A9A0-F7129B351B6C}" presName="hierRoot1" presStyleCnt="0"/>
      <dgm:spPr/>
    </dgm:pt>
    <dgm:pt modelId="{D46EDD27-314F-4A4E-A9FA-1531319696B8}" type="pres">
      <dgm:prSet presAssocID="{819B9749-ADA3-4608-A9A0-F7129B351B6C}" presName="composite" presStyleCnt="0"/>
      <dgm:spPr/>
    </dgm:pt>
    <dgm:pt modelId="{6C4FE96B-0E9C-4F6B-9C05-5C4E695DA021}" type="pres">
      <dgm:prSet presAssocID="{819B9749-ADA3-4608-A9A0-F7129B351B6C}" presName="background" presStyleLbl="node0" presStyleIdx="1" presStyleCnt="2"/>
      <dgm:spPr/>
    </dgm:pt>
    <dgm:pt modelId="{25033DCE-E3E2-4BE9-943C-DC2C3F5F057F}" type="pres">
      <dgm:prSet presAssocID="{819B9749-ADA3-4608-A9A0-F7129B351B6C}" presName="text" presStyleLbl="fgAcc0" presStyleIdx="1" presStyleCnt="2" custScaleX="131349" custLinFactX="-100000" custLinFactY="47244" custLinFactNeighborX="-16205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9D9BD5-13C3-4816-9114-E19F2B355BC0}" type="pres">
      <dgm:prSet presAssocID="{819B9749-ADA3-4608-A9A0-F7129B351B6C}" presName="hierChild2" presStyleCnt="0"/>
      <dgm:spPr/>
    </dgm:pt>
  </dgm:ptLst>
  <dgm:cxnLst>
    <dgm:cxn modelId="{3B3AC5F0-FC7E-4E1F-8F28-8A7040D5715D}" type="presOf" srcId="{611C3AC2-7519-4C40-B3FC-FE4F102E3334}" destId="{2391FE5E-AD8A-4B16-B1F8-FD4C52931E89}" srcOrd="0" destOrd="0" presId="urn:microsoft.com/office/officeart/2005/8/layout/hierarchy1"/>
    <dgm:cxn modelId="{1287E8C7-7519-40AB-BDE8-B77B863F0981}" type="presOf" srcId="{3C9BDD16-8D7E-45A6-925E-54BF27723E89}" destId="{887498F7-136E-4006-B5E2-3A05487ADD66}" srcOrd="0" destOrd="0" presId="urn:microsoft.com/office/officeart/2005/8/layout/hierarchy1"/>
    <dgm:cxn modelId="{0214AAA6-B480-4B0A-9A17-DD0C37CABE6B}" srcId="{611C3AC2-7519-4C40-B3FC-FE4F102E3334}" destId="{6213DEB0-87CF-4DF8-B0D2-38EF27F92B69}" srcOrd="0" destOrd="0" parTransId="{50DC7317-FD2D-440E-A8B3-EC1002BCCCF1}" sibTransId="{6B3A5E69-1DCF-4FA1-BD17-CA349BB29123}"/>
    <dgm:cxn modelId="{9FE3DD8F-7659-45D3-8554-287DA27AFE65}" type="presOf" srcId="{0E9E9AF8-CCAE-48EB-9E5E-7DD3EBAFAD85}" destId="{D0807BFF-979A-471A-A2A3-739294D5D470}" srcOrd="0" destOrd="0" presId="urn:microsoft.com/office/officeart/2005/8/layout/hierarchy1"/>
    <dgm:cxn modelId="{E290D280-2308-429E-80A5-AAF2326FF7C8}" type="presOf" srcId="{D3E373E4-A946-4466-8BE8-193FA98B9B24}" destId="{D2715132-39C4-4EC8-9AF3-971B2ABDD91A}" srcOrd="0" destOrd="0" presId="urn:microsoft.com/office/officeart/2005/8/layout/hierarchy1"/>
    <dgm:cxn modelId="{4A8DA8CD-E804-445E-A6D8-4C11463FC644}" srcId="{3C9BDD16-8D7E-45A6-925E-54BF27723E89}" destId="{0E9E9AF8-CCAE-48EB-9E5E-7DD3EBAFAD85}" srcOrd="0" destOrd="0" parTransId="{FC6C529E-A23B-4283-A6FB-67E8550A0B05}" sibTransId="{9F85FF3B-2968-48E1-8343-8FC2A7054A55}"/>
    <dgm:cxn modelId="{925E0F4E-27DC-43C0-B89E-40604623281E}" type="presOf" srcId="{0E4957D5-5A67-419D-892C-BFD83DE287D8}" destId="{E9C82A50-5E78-49C6-A6C9-4A8A70813635}" srcOrd="0" destOrd="0" presId="urn:microsoft.com/office/officeart/2005/8/layout/hierarchy1"/>
    <dgm:cxn modelId="{423D1746-58D9-45A4-AA22-58E0DE715367}" srcId="{611C3AC2-7519-4C40-B3FC-FE4F102E3334}" destId="{AB17A343-5640-4BAF-9E4A-659E42C72D70}" srcOrd="1" destOrd="0" parTransId="{3BD2FCEC-386E-4F44-BF09-7AC8195ADA92}" sibTransId="{FC1E1294-B1A8-4E9E-A204-74A47CEEA385}"/>
    <dgm:cxn modelId="{BA12B2BF-FE9D-47FE-AD48-315547DC7AB7}" type="presOf" srcId="{3BD2FCEC-386E-4F44-BF09-7AC8195ADA92}" destId="{91D11DEB-5C56-438F-AD92-D3AE0FB7C942}" srcOrd="0" destOrd="0" presId="urn:microsoft.com/office/officeart/2005/8/layout/hierarchy1"/>
    <dgm:cxn modelId="{68466540-CE86-4422-8FB8-AF3A9BE04215}" srcId="{A472AD0B-2E14-444E-85DB-A24C21DC415E}" destId="{0E4957D5-5A67-419D-892C-BFD83DE287D8}" srcOrd="0" destOrd="0" parTransId="{1B28DD47-5CC9-494A-BDBE-8B904CCD34A0}" sibTransId="{2075A40F-84CF-4247-9CEA-7A04BAC8E19D}"/>
    <dgm:cxn modelId="{83DD91F4-7434-4E93-BD80-35BF38212DD8}" srcId="{0E4957D5-5A67-419D-892C-BFD83DE287D8}" destId="{611C3AC2-7519-4C40-B3FC-FE4F102E3334}" srcOrd="0" destOrd="0" parTransId="{D3E373E4-A946-4466-8BE8-193FA98B9B24}" sibTransId="{EC9A31AD-595A-42D4-8276-A75AB14CCDA4}"/>
    <dgm:cxn modelId="{78903C7D-870F-4E2F-99F3-0318B9973609}" srcId="{0E4957D5-5A67-419D-892C-BFD83DE287D8}" destId="{3C9BDD16-8D7E-45A6-925E-54BF27723E89}" srcOrd="1" destOrd="0" parTransId="{869EF7BC-6FE0-4A16-96C6-A566FA59497A}" sibTransId="{CED3FAED-A02D-4A9B-98F9-08E5294F6153}"/>
    <dgm:cxn modelId="{3FC436B7-8F60-460A-B861-A17B371E2B2B}" type="presOf" srcId="{819B9749-ADA3-4608-A9A0-F7129B351B6C}" destId="{25033DCE-E3E2-4BE9-943C-DC2C3F5F057F}" srcOrd="0" destOrd="0" presId="urn:microsoft.com/office/officeart/2005/8/layout/hierarchy1"/>
    <dgm:cxn modelId="{844E4699-9AF9-4080-8C19-0E0D160348F5}" type="presOf" srcId="{FC6C529E-A23B-4283-A6FB-67E8550A0B05}" destId="{74A95841-F92D-4D9F-839B-F54499D3E161}" srcOrd="0" destOrd="0" presId="urn:microsoft.com/office/officeart/2005/8/layout/hierarchy1"/>
    <dgm:cxn modelId="{FCA2242E-159C-4611-A7D7-3C081F0B8C8B}" type="presOf" srcId="{A472AD0B-2E14-444E-85DB-A24C21DC415E}" destId="{BC086B06-7E63-4E60-A421-295AFB816F41}" srcOrd="0" destOrd="0" presId="urn:microsoft.com/office/officeart/2005/8/layout/hierarchy1"/>
    <dgm:cxn modelId="{FC1C4375-6A2C-4971-88EB-E0CE52B3D117}" type="presOf" srcId="{50DC7317-FD2D-440E-A8B3-EC1002BCCCF1}" destId="{F19B947F-14DB-49FA-AEF2-E0DE5D66CA65}" srcOrd="0" destOrd="0" presId="urn:microsoft.com/office/officeart/2005/8/layout/hierarchy1"/>
    <dgm:cxn modelId="{B92E174C-8223-4D57-9A34-C45F9382D8FD}" type="presOf" srcId="{6213DEB0-87CF-4DF8-B0D2-38EF27F92B69}" destId="{6F159986-DEAD-4858-9316-DE2E3A26D375}" srcOrd="0" destOrd="0" presId="urn:microsoft.com/office/officeart/2005/8/layout/hierarchy1"/>
    <dgm:cxn modelId="{F5359253-5793-4414-B32D-8013CDC29E0A}" type="presOf" srcId="{869EF7BC-6FE0-4A16-96C6-A566FA59497A}" destId="{EFFCA22B-4E79-4A5A-BE41-17727C7EFE87}" srcOrd="0" destOrd="0" presId="urn:microsoft.com/office/officeart/2005/8/layout/hierarchy1"/>
    <dgm:cxn modelId="{08F53065-6F18-4BFE-8848-81643C1CF37D}" srcId="{A472AD0B-2E14-444E-85DB-A24C21DC415E}" destId="{819B9749-ADA3-4608-A9A0-F7129B351B6C}" srcOrd="1" destOrd="0" parTransId="{BBA83E85-C54A-4EB7-87E7-F1DBA053EF70}" sibTransId="{69C02E63-559F-43CD-9FD3-0F17F1123B1D}"/>
    <dgm:cxn modelId="{FDB08844-7829-4351-84B6-EBF4A86B1650}" type="presOf" srcId="{AB17A343-5640-4BAF-9E4A-659E42C72D70}" destId="{0F0A391D-EA68-46EA-ACB4-FF0EC15CB2CC}" srcOrd="0" destOrd="0" presId="urn:microsoft.com/office/officeart/2005/8/layout/hierarchy1"/>
    <dgm:cxn modelId="{49ECA52F-15CF-4870-961C-DB15384103AB}" type="presParOf" srcId="{BC086B06-7E63-4E60-A421-295AFB816F41}" destId="{D71DC834-A31F-4116-88B5-8274D511B0AD}" srcOrd="0" destOrd="0" presId="urn:microsoft.com/office/officeart/2005/8/layout/hierarchy1"/>
    <dgm:cxn modelId="{AA0E1029-2947-45BD-8439-A73E8E042DED}" type="presParOf" srcId="{D71DC834-A31F-4116-88B5-8274D511B0AD}" destId="{F6ECFB10-E2A3-4E62-BDA8-91B9507B487D}" srcOrd="0" destOrd="0" presId="urn:microsoft.com/office/officeart/2005/8/layout/hierarchy1"/>
    <dgm:cxn modelId="{653096C5-AFBF-441C-829B-2FF5EA8C57A4}" type="presParOf" srcId="{F6ECFB10-E2A3-4E62-BDA8-91B9507B487D}" destId="{A8886C5F-4594-4918-88A9-278255C05AD4}" srcOrd="0" destOrd="0" presId="urn:microsoft.com/office/officeart/2005/8/layout/hierarchy1"/>
    <dgm:cxn modelId="{E0C9200D-9830-4887-8634-2D10F94667C3}" type="presParOf" srcId="{F6ECFB10-E2A3-4E62-BDA8-91B9507B487D}" destId="{E9C82A50-5E78-49C6-A6C9-4A8A70813635}" srcOrd="1" destOrd="0" presId="urn:microsoft.com/office/officeart/2005/8/layout/hierarchy1"/>
    <dgm:cxn modelId="{5B5F0025-4BFC-4127-B20D-1EEE7D004033}" type="presParOf" srcId="{D71DC834-A31F-4116-88B5-8274D511B0AD}" destId="{664BA80A-4D23-45AC-8CAB-5DD75D252CF4}" srcOrd="1" destOrd="0" presId="urn:microsoft.com/office/officeart/2005/8/layout/hierarchy1"/>
    <dgm:cxn modelId="{E028F2AB-7F85-430E-A612-5FE51C702E65}" type="presParOf" srcId="{664BA80A-4D23-45AC-8CAB-5DD75D252CF4}" destId="{D2715132-39C4-4EC8-9AF3-971B2ABDD91A}" srcOrd="0" destOrd="0" presId="urn:microsoft.com/office/officeart/2005/8/layout/hierarchy1"/>
    <dgm:cxn modelId="{CBFC385C-709D-44EC-82CA-8AE95F59CA42}" type="presParOf" srcId="{664BA80A-4D23-45AC-8CAB-5DD75D252CF4}" destId="{DA97A6D0-8585-41C7-BE75-BFE0C569C16E}" srcOrd="1" destOrd="0" presId="urn:microsoft.com/office/officeart/2005/8/layout/hierarchy1"/>
    <dgm:cxn modelId="{B8657AF4-1E72-4212-ACB0-7F333C341E12}" type="presParOf" srcId="{DA97A6D0-8585-41C7-BE75-BFE0C569C16E}" destId="{C8B7C268-3B82-413E-98B9-89DC01232B43}" srcOrd="0" destOrd="0" presId="urn:microsoft.com/office/officeart/2005/8/layout/hierarchy1"/>
    <dgm:cxn modelId="{6EC4ED46-3EF7-4038-AC4F-ACC40DB2CE3C}" type="presParOf" srcId="{C8B7C268-3B82-413E-98B9-89DC01232B43}" destId="{F8BB2D26-9CC2-4024-B89F-F3877D41D684}" srcOrd="0" destOrd="0" presId="urn:microsoft.com/office/officeart/2005/8/layout/hierarchy1"/>
    <dgm:cxn modelId="{5CE1C05C-1F98-466C-B35F-B22065C212E4}" type="presParOf" srcId="{C8B7C268-3B82-413E-98B9-89DC01232B43}" destId="{2391FE5E-AD8A-4B16-B1F8-FD4C52931E89}" srcOrd="1" destOrd="0" presId="urn:microsoft.com/office/officeart/2005/8/layout/hierarchy1"/>
    <dgm:cxn modelId="{25E87169-4353-419D-BC2D-DC52CE21A0A6}" type="presParOf" srcId="{DA97A6D0-8585-41C7-BE75-BFE0C569C16E}" destId="{2D7FAEAC-DBBD-426E-B06F-57BE7A66213B}" srcOrd="1" destOrd="0" presId="urn:microsoft.com/office/officeart/2005/8/layout/hierarchy1"/>
    <dgm:cxn modelId="{34187310-6023-4F55-AA28-8CA996E660AF}" type="presParOf" srcId="{2D7FAEAC-DBBD-426E-B06F-57BE7A66213B}" destId="{F19B947F-14DB-49FA-AEF2-E0DE5D66CA65}" srcOrd="0" destOrd="0" presId="urn:microsoft.com/office/officeart/2005/8/layout/hierarchy1"/>
    <dgm:cxn modelId="{E2DC1BD4-9538-41FE-A520-0292835B8C60}" type="presParOf" srcId="{2D7FAEAC-DBBD-426E-B06F-57BE7A66213B}" destId="{C65D4683-3A0B-4162-B321-BF4E578DC7B7}" srcOrd="1" destOrd="0" presId="urn:microsoft.com/office/officeart/2005/8/layout/hierarchy1"/>
    <dgm:cxn modelId="{3DBA9397-95AB-455B-871F-8F74669092EF}" type="presParOf" srcId="{C65D4683-3A0B-4162-B321-BF4E578DC7B7}" destId="{22952F8A-6134-4BC3-9D74-F248E22D342A}" srcOrd="0" destOrd="0" presId="urn:microsoft.com/office/officeart/2005/8/layout/hierarchy1"/>
    <dgm:cxn modelId="{9554EB3B-3044-482D-9B27-1D79CCBB71EC}" type="presParOf" srcId="{22952F8A-6134-4BC3-9D74-F248E22D342A}" destId="{B2BFF4F6-0F73-4BDA-BAB3-616539E14829}" srcOrd="0" destOrd="0" presId="urn:microsoft.com/office/officeart/2005/8/layout/hierarchy1"/>
    <dgm:cxn modelId="{E9FE7A94-273D-484D-9FB1-D7A1AC26A02A}" type="presParOf" srcId="{22952F8A-6134-4BC3-9D74-F248E22D342A}" destId="{6F159986-DEAD-4858-9316-DE2E3A26D375}" srcOrd="1" destOrd="0" presId="urn:microsoft.com/office/officeart/2005/8/layout/hierarchy1"/>
    <dgm:cxn modelId="{59AD74F2-FDA9-441B-AC65-124E8E91DF76}" type="presParOf" srcId="{C65D4683-3A0B-4162-B321-BF4E578DC7B7}" destId="{107E8B7E-AC2F-48A6-8FC4-AD0ADBF790D2}" srcOrd="1" destOrd="0" presId="urn:microsoft.com/office/officeart/2005/8/layout/hierarchy1"/>
    <dgm:cxn modelId="{5AB4D212-B14E-482A-8713-FACA74D87A13}" type="presParOf" srcId="{2D7FAEAC-DBBD-426E-B06F-57BE7A66213B}" destId="{91D11DEB-5C56-438F-AD92-D3AE0FB7C942}" srcOrd="2" destOrd="0" presId="urn:microsoft.com/office/officeart/2005/8/layout/hierarchy1"/>
    <dgm:cxn modelId="{649F9AFF-C478-4BA8-8FD8-4EE1B7CA932F}" type="presParOf" srcId="{2D7FAEAC-DBBD-426E-B06F-57BE7A66213B}" destId="{2D3D64EF-EDFE-4840-89B1-5236AEAFE8CE}" srcOrd="3" destOrd="0" presId="urn:microsoft.com/office/officeart/2005/8/layout/hierarchy1"/>
    <dgm:cxn modelId="{FA052C56-28A3-4315-9836-FC5282AF1474}" type="presParOf" srcId="{2D3D64EF-EDFE-4840-89B1-5236AEAFE8CE}" destId="{C5E4D63C-99F1-4D4B-98A0-258A5FC4E782}" srcOrd="0" destOrd="0" presId="urn:microsoft.com/office/officeart/2005/8/layout/hierarchy1"/>
    <dgm:cxn modelId="{8FB527DE-2E37-4054-B782-383AD1ABDF46}" type="presParOf" srcId="{C5E4D63C-99F1-4D4B-98A0-258A5FC4E782}" destId="{FCFD46DB-543F-42BD-AC4B-3C91AD418622}" srcOrd="0" destOrd="0" presId="urn:microsoft.com/office/officeart/2005/8/layout/hierarchy1"/>
    <dgm:cxn modelId="{3A0A3B4A-CDCA-4FF4-AEEC-7114B6835E7B}" type="presParOf" srcId="{C5E4D63C-99F1-4D4B-98A0-258A5FC4E782}" destId="{0F0A391D-EA68-46EA-ACB4-FF0EC15CB2CC}" srcOrd="1" destOrd="0" presId="urn:microsoft.com/office/officeart/2005/8/layout/hierarchy1"/>
    <dgm:cxn modelId="{2CBF422D-2466-4E54-876A-4F6067EDEDAA}" type="presParOf" srcId="{2D3D64EF-EDFE-4840-89B1-5236AEAFE8CE}" destId="{2B9769F4-D66A-45A2-8F85-4250806E6041}" srcOrd="1" destOrd="0" presId="urn:microsoft.com/office/officeart/2005/8/layout/hierarchy1"/>
    <dgm:cxn modelId="{B8683EBC-E632-487F-B696-DFE9E4E99207}" type="presParOf" srcId="{664BA80A-4D23-45AC-8CAB-5DD75D252CF4}" destId="{EFFCA22B-4E79-4A5A-BE41-17727C7EFE87}" srcOrd="2" destOrd="0" presId="urn:microsoft.com/office/officeart/2005/8/layout/hierarchy1"/>
    <dgm:cxn modelId="{4AFAAC26-39C2-42CA-A384-ACF6D01CD42E}" type="presParOf" srcId="{664BA80A-4D23-45AC-8CAB-5DD75D252CF4}" destId="{808B7806-BD32-4D00-92B8-74D46D717D71}" srcOrd="3" destOrd="0" presId="urn:microsoft.com/office/officeart/2005/8/layout/hierarchy1"/>
    <dgm:cxn modelId="{AD334337-104E-45E2-82D0-A530D032CEC3}" type="presParOf" srcId="{808B7806-BD32-4D00-92B8-74D46D717D71}" destId="{E55D98D9-4013-4FD5-BF83-3CDAE453AB8A}" srcOrd="0" destOrd="0" presId="urn:microsoft.com/office/officeart/2005/8/layout/hierarchy1"/>
    <dgm:cxn modelId="{A048E7D1-2198-4CDA-9E83-0E3D270CC213}" type="presParOf" srcId="{E55D98D9-4013-4FD5-BF83-3CDAE453AB8A}" destId="{A022FE66-988B-44D8-8C10-6A7614D6389C}" srcOrd="0" destOrd="0" presId="urn:microsoft.com/office/officeart/2005/8/layout/hierarchy1"/>
    <dgm:cxn modelId="{4FF2F029-5CAE-44C0-8ED7-C79FBA3D2448}" type="presParOf" srcId="{E55D98D9-4013-4FD5-BF83-3CDAE453AB8A}" destId="{887498F7-136E-4006-B5E2-3A05487ADD66}" srcOrd="1" destOrd="0" presId="urn:microsoft.com/office/officeart/2005/8/layout/hierarchy1"/>
    <dgm:cxn modelId="{987CBAEE-6A4B-412D-B9CD-AD09B5F50A21}" type="presParOf" srcId="{808B7806-BD32-4D00-92B8-74D46D717D71}" destId="{5904C8D7-974F-4B2D-BABA-E62F271DA059}" srcOrd="1" destOrd="0" presId="urn:microsoft.com/office/officeart/2005/8/layout/hierarchy1"/>
    <dgm:cxn modelId="{5264B1D2-F925-4CD9-8D35-E36702539D24}" type="presParOf" srcId="{5904C8D7-974F-4B2D-BABA-E62F271DA059}" destId="{74A95841-F92D-4D9F-839B-F54499D3E161}" srcOrd="0" destOrd="0" presId="urn:microsoft.com/office/officeart/2005/8/layout/hierarchy1"/>
    <dgm:cxn modelId="{B0A3C05F-1A94-4BAC-956C-1655EA660704}" type="presParOf" srcId="{5904C8D7-974F-4B2D-BABA-E62F271DA059}" destId="{1F28E154-2E5B-4E7A-B5E7-EC55456230BA}" srcOrd="1" destOrd="0" presId="urn:microsoft.com/office/officeart/2005/8/layout/hierarchy1"/>
    <dgm:cxn modelId="{A040D5E1-0C15-4B74-9565-100BC6188A20}" type="presParOf" srcId="{1F28E154-2E5B-4E7A-B5E7-EC55456230BA}" destId="{4E0514F0-3B26-4D2E-BEC5-DFCC1B7A59D7}" srcOrd="0" destOrd="0" presId="urn:microsoft.com/office/officeart/2005/8/layout/hierarchy1"/>
    <dgm:cxn modelId="{26382142-4D3C-424A-8775-CDF927C49224}" type="presParOf" srcId="{4E0514F0-3B26-4D2E-BEC5-DFCC1B7A59D7}" destId="{E57E44F8-CB36-48B5-A120-8735BFB787E1}" srcOrd="0" destOrd="0" presId="urn:microsoft.com/office/officeart/2005/8/layout/hierarchy1"/>
    <dgm:cxn modelId="{176ECB2A-636E-46D6-A027-7B82B2AF6136}" type="presParOf" srcId="{4E0514F0-3B26-4D2E-BEC5-DFCC1B7A59D7}" destId="{D0807BFF-979A-471A-A2A3-739294D5D470}" srcOrd="1" destOrd="0" presId="urn:microsoft.com/office/officeart/2005/8/layout/hierarchy1"/>
    <dgm:cxn modelId="{7859880B-ED42-4F33-A57A-D5F227272D5E}" type="presParOf" srcId="{1F28E154-2E5B-4E7A-B5E7-EC55456230BA}" destId="{EE4E06D3-8E36-4B63-AFBF-DDECD9FB29DB}" srcOrd="1" destOrd="0" presId="urn:microsoft.com/office/officeart/2005/8/layout/hierarchy1"/>
    <dgm:cxn modelId="{EC4B8322-BC5D-4A5F-872A-FDAEAEE83901}" type="presParOf" srcId="{BC086B06-7E63-4E60-A421-295AFB816F41}" destId="{B1C6DBAD-168B-42DF-8F42-99628ABF3006}" srcOrd="1" destOrd="0" presId="urn:microsoft.com/office/officeart/2005/8/layout/hierarchy1"/>
    <dgm:cxn modelId="{CD861949-37D5-4046-AC9F-0F68FF7F4F0A}" type="presParOf" srcId="{B1C6DBAD-168B-42DF-8F42-99628ABF3006}" destId="{D46EDD27-314F-4A4E-A9FA-1531319696B8}" srcOrd="0" destOrd="0" presId="urn:microsoft.com/office/officeart/2005/8/layout/hierarchy1"/>
    <dgm:cxn modelId="{A9144E80-A3CB-4762-8C5B-B7DE1A1A58C8}" type="presParOf" srcId="{D46EDD27-314F-4A4E-A9FA-1531319696B8}" destId="{6C4FE96B-0E9C-4F6B-9C05-5C4E695DA021}" srcOrd="0" destOrd="0" presId="urn:microsoft.com/office/officeart/2005/8/layout/hierarchy1"/>
    <dgm:cxn modelId="{B10646D0-5700-4661-9C51-45AD37980877}" type="presParOf" srcId="{D46EDD27-314F-4A4E-A9FA-1531319696B8}" destId="{25033DCE-E3E2-4BE9-943C-DC2C3F5F057F}" srcOrd="1" destOrd="0" presId="urn:microsoft.com/office/officeart/2005/8/layout/hierarchy1"/>
    <dgm:cxn modelId="{B0EB3D51-2A2C-4FDF-ABDE-977E90EBC8ED}" type="presParOf" srcId="{B1C6DBAD-168B-42DF-8F42-99628ABF3006}" destId="{C09D9BD5-13C3-4816-9114-E19F2B355BC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67F335-3BA7-4346-8B04-0B621DE8FF4F}" type="doc">
      <dgm:prSet loTypeId="urn:microsoft.com/office/officeart/2005/8/layout/equation1" loCatId="process" qsTypeId="urn:microsoft.com/office/officeart/2005/8/quickstyle/simple4" qsCatId="simple" csTypeId="urn:microsoft.com/office/officeart/2005/8/colors/accent1_2" csCatId="accent1" phldr="1"/>
      <dgm:spPr/>
    </dgm:pt>
    <dgm:pt modelId="{332A37E8-20FA-42A0-8272-5515BD486387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1000" b="1" dirty="0" smtClean="0"/>
            <a:t>Интервал под направление и кондуктор был пробурен МБУ </a:t>
          </a:r>
          <a:r>
            <a:rPr lang="en-US" sz="1000" b="1" dirty="0" smtClean="0"/>
            <a:t>Atlas </a:t>
          </a:r>
          <a:r>
            <a:rPr lang="en-US" sz="1000" b="1" dirty="0" err="1" smtClean="0"/>
            <a:t>Copco</a:t>
          </a:r>
          <a:r>
            <a:rPr lang="ru-RU" sz="1000" b="1" dirty="0" smtClean="0"/>
            <a:t> </a:t>
          </a:r>
          <a:r>
            <a:rPr lang="en-US" sz="1000" b="1" dirty="0" smtClean="0"/>
            <a:t>T</a:t>
          </a:r>
          <a:r>
            <a:rPr lang="ru-RU" sz="1000" b="1" dirty="0" smtClean="0"/>
            <a:t>3</a:t>
          </a:r>
          <a:r>
            <a:rPr lang="en-US" sz="1000" b="1" dirty="0" smtClean="0"/>
            <a:t>W</a:t>
          </a:r>
          <a:r>
            <a:rPr lang="ru-RU" sz="1000" b="1" dirty="0" smtClean="0"/>
            <a:t> с грузоподъемностью 32 т, при помощи ударно-вращательного способа с продувкой скважины</a:t>
          </a:r>
          <a:endParaRPr lang="ru-RU" sz="1000" b="1" dirty="0"/>
        </a:p>
      </dgm:t>
    </dgm:pt>
    <dgm:pt modelId="{9001F44D-E8FA-4BDE-9271-E2D85B36E3C7}" type="parTrans" cxnId="{AC73C090-50D6-47A3-88F7-C91E8AFAE12C}">
      <dgm:prSet/>
      <dgm:spPr/>
      <dgm:t>
        <a:bodyPr/>
        <a:lstStyle/>
        <a:p>
          <a:endParaRPr lang="ru-RU"/>
        </a:p>
      </dgm:t>
    </dgm:pt>
    <dgm:pt modelId="{D2EA55EC-9B59-4B86-A079-822BF853BFDE}" type="sibTrans" cxnId="{AC73C090-50D6-47A3-88F7-C91E8AFAE12C}">
      <dgm:prSet/>
      <dgm:spPr>
        <a:solidFill>
          <a:srgbClr val="3399FF"/>
        </a:solidFill>
      </dgm:spPr>
      <dgm:t>
        <a:bodyPr/>
        <a:lstStyle/>
        <a:p>
          <a:endParaRPr lang="ru-RU"/>
        </a:p>
      </dgm:t>
    </dgm:pt>
    <dgm:pt modelId="{114AC78C-F186-40D3-9946-4C7A4E92DAC5}">
      <dgm:prSet phldrT="[Текст]"/>
      <dgm:spPr>
        <a:solidFill>
          <a:srgbClr val="3399FF"/>
        </a:solidFill>
      </dgm:spPr>
      <dgm:t>
        <a:bodyPr/>
        <a:lstStyle/>
        <a:p>
          <a:r>
            <a:rPr lang="ru-RU" b="1" dirty="0" smtClean="0"/>
            <a:t>Бурение под ЭК было продолжено МБУ </a:t>
          </a:r>
          <a:r>
            <a:rPr lang="en-US" b="1" dirty="0" err="1" smtClean="0"/>
            <a:t>Satvia</a:t>
          </a:r>
          <a:r>
            <a:rPr lang="en-US" b="1" dirty="0" smtClean="0"/>
            <a:t> </a:t>
          </a:r>
          <a:r>
            <a:rPr lang="ru-RU" b="1" dirty="0" smtClean="0"/>
            <a:t>1300, грузоподъемностью 130 т, с промывкой скважины буровыми растворами</a:t>
          </a:r>
          <a:endParaRPr lang="ru-RU" b="1" dirty="0"/>
        </a:p>
      </dgm:t>
    </dgm:pt>
    <dgm:pt modelId="{37A6FEBC-B434-4EAB-9653-90CFDE102F70}" type="parTrans" cxnId="{F26319A5-6ACC-4A5E-8A0C-42723FB219C7}">
      <dgm:prSet/>
      <dgm:spPr/>
      <dgm:t>
        <a:bodyPr/>
        <a:lstStyle/>
        <a:p>
          <a:endParaRPr lang="ru-RU"/>
        </a:p>
      </dgm:t>
    </dgm:pt>
    <dgm:pt modelId="{A2FBFCC0-FE73-45FD-ADBE-65C49A543206}" type="sibTrans" cxnId="{F26319A5-6ACC-4A5E-8A0C-42723FB219C7}">
      <dgm:prSet/>
      <dgm:spPr>
        <a:solidFill>
          <a:srgbClr val="3399FF"/>
        </a:solidFill>
      </dgm:spPr>
      <dgm:t>
        <a:bodyPr/>
        <a:lstStyle/>
        <a:p>
          <a:endParaRPr lang="ru-RU"/>
        </a:p>
      </dgm:t>
    </dgm:pt>
    <dgm:pt modelId="{0B0E0B08-A96C-4100-A5D7-CC3C32679DD4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1400" b="1" dirty="0" smtClean="0"/>
            <a:t>Уменьшение времени и стоимости строительства скважин</a:t>
          </a:r>
          <a:endParaRPr lang="ru-RU" sz="1400" b="1" dirty="0"/>
        </a:p>
      </dgm:t>
    </dgm:pt>
    <dgm:pt modelId="{1BE5240C-F749-4EA2-B0CC-D13BD85D4E1E}" type="parTrans" cxnId="{7C5D4BA7-691E-48FD-80A5-5B8F5A231C8E}">
      <dgm:prSet/>
      <dgm:spPr/>
      <dgm:t>
        <a:bodyPr/>
        <a:lstStyle/>
        <a:p>
          <a:endParaRPr lang="ru-RU"/>
        </a:p>
      </dgm:t>
    </dgm:pt>
    <dgm:pt modelId="{10D1CAFA-A45F-4932-BB02-9B3CDD851843}" type="sibTrans" cxnId="{7C5D4BA7-691E-48FD-80A5-5B8F5A231C8E}">
      <dgm:prSet/>
      <dgm:spPr/>
      <dgm:t>
        <a:bodyPr/>
        <a:lstStyle/>
        <a:p>
          <a:endParaRPr lang="ru-RU"/>
        </a:p>
      </dgm:t>
    </dgm:pt>
    <dgm:pt modelId="{4031541A-7B34-40E2-BECD-DEE26EBE551A}" type="pres">
      <dgm:prSet presAssocID="{BD67F335-3BA7-4346-8B04-0B621DE8FF4F}" presName="linearFlow" presStyleCnt="0">
        <dgm:presLayoutVars>
          <dgm:dir/>
          <dgm:resizeHandles val="exact"/>
        </dgm:presLayoutVars>
      </dgm:prSet>
      <dgm:spPr/>
    </dgm:pt>
    <dgm:pt modelId="{1D75C351-42B9-44CF-86FC-C02C4D67EB93}" type="pres">
      <dgm:prSet presAssocID="{332A37E8-20FA-42A0-8272-5515BD486387}" presName="node" presStyleLbl="node1" presStyleIdx="0" presStyleCnt="3" custLinFactNeighborX="16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645AF-343A-43AD-AD71-518264867058}" type="pres">
      <dgm:prSet presAssocID="{D2EA55EC-9B59-4B86-A079-822BF853BFDE}" presName="spacerL" presStyleCnt="0"/>
      <dgm:spPr/>
    </dgm:pt>
    <dgm:pt modelId="{A95A74EA-A3E4-4833-8F2B-E553E50EB211}" type="pres">
      <dgm:prSet presAssocID="{D2EA55EC-9B59-4B86-A079-822BF853BFD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56EB055D-7BBC-46A4-8F3B-F704B96F669E}" type="pres">
      <dgm:prSet presAssocID="{D2EA55EC-9B59-4B86-A079-822BF853BFDE}" presName="spacerR" presStyleCnt="0"/>
      <dgm:spPr/>
    </dgm:pt>
    <dgm:pt modelId="{159AF805-2D00-4A9B-BC1B-6599AD73C901}" type="pres">
      <dgm:prSet presAssocID="{114AC78C-F186-40D3-9946-4C7A4E92DAC5}" presName="node" presStyleLbl="node1" presStyleIdx="1" presStyleCnt="3" custLinFactNeighborX="16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1E235-B63A-4600-AF4A-3501E4374733}" type="pres">
      <dgm:prSet presAssocID="{A2FBFCC0-FE73-45FD-ADBE-65C49A543206}" presName="spacerL" presStyleCnt="0"/>
      <dgm:spPr/>
    </dgm:pt>
    <dgm:pt modelId="{A32639E6-DA6B-4C06-A2AB-FB23235E99BA}" type="pres">
      <dgm:prSet presAssocID="{A2FBFCC0-FE73-45FD-ADBE-65C49A54320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3F2247D5-D563-4BDE-BBC5-A0680B16A952}" type="pres">
      <dgm:prSet presAssocID="{A2FBFCC0-FE73-45FD-ADBE-65C49A543206}" presName="spacerR" presStyleCnt="0"/>
      <dgm:spPr/>
    </dgm:pt>
    <dgm:pt modelId="{F1B514B1-CA1C-43C5-9EDB-3FBBBDBE9ED9}" type="pres">
      <dgm:prSet presAssocID="{0B0E0B08-A96C-4100-A5D7-CC3C32679DD4}" presName="node" presStyleLbl="node1" presStyleIdx="2" presStyleCnt="3" custScaleX="109643" custScaleY="113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BFB720-D1DB-4DBF-924B-CC86B47751C6}" type="presOf" srcId="{0B0E0B08-A96C-4100-A5D7-CC3C32679DD4}" destId="{F1B514B1-CA1C-43C5-9EDB-3FBBBDBE9ED9}" srcOrd="0" destOrd="0" presId="urn:microsoft.com/office/officeart/2005/8/layout/equation1"/>
    <dgm:cxn modelId="{E69AE306-24F6-434E-94C8-C68D1C780D77}" type="presOf" srcId="{114AC78C-F186-40D3-9946-4C7A4E92DAC5}" destId="{159AF805-2D00-4A9B-BC1B-6599AD73C901}" srcOrd="0" destOrd="0" presId="urn:microsoft.com/office/officeart/2005/8/layout/equation1"/>
    <dgm:cxn modelId="{AC73C090-50D6-47A3-88F7-C91E8AFAE12C}" srcId="{BD67F335-3BA7-4346-8B04-0B621DE8FF4F}" destId="{332A37E8-20FA-42A0-8272-5515BD486387}" srcOrd="0" destOrd="0" parTransId="{9001F44D-E8FA-4BDE-9271-E2D85B36E3C7}" sibTransId="{D2EA55EC-9B59-4B86-A079-822BF853BFDE}"/>
    <dgm:cxn modelId="{08F07683-9BA6-4D05-B551-6EDA1CB0120F}" type="presOf" srcId="{332A37E8-20FA-42A0-8272-5515BD486387}" destId="{1D75C351-42B9-44CF-86FC-C02C4D67EB93}" srcOrd="0" destOrd="0" presId="urn:microsoft.com/office/officeart/2005/8/layout/equation1"/>
    <dgm:cxn modelId="{3D3BAA8B-06F2-426F-B6A5-6A7A5BAC7729}" type="presOf" srcId="{D2EA55EC-9B59-4B86-A079-822BF853BFDE}" destId="{A95A74EA-A3E4-4833-8F2B-E553E50EB211}" srcOrd="0" destOrd="0" presId="urn:microsoft.com/office/officeart/2005/8/layout/equation1"/>
    <dgm:cxn modelId="{6DDAACC4-F498-4711-AE87-DD360E9898E4}" type="presOf" srcId="{BD67F335-3BA7-4346-8B04-0B621DE8FF4F}" destId="{4031541A-7B34-40E2-BECD-DEE26EBE551A}" srcOrd="0" destOrd="0" presId="urn:microsoft.com/office/officeart/2005/8/layout/equation1"/>
    <dgm:cxn modelId="{3CF3F6FA-5E38-4EC4-B608-ADE163D66CFA}" type="presOf" srcId="{A2FBFCC0-FE73-45FD-ADBE-65C49A543206}" destId="{A32639E6-DA6B-4C06-A2AB-FB23235E99BA}" srcOrd="0" destOrd="0" presId="urn:microsoft.com/office/officeart/2005/8/layout/equation1"/>
    <dgm:cxn modelId="{F26319A5-6ACC-4A5E-8A0C-42723FB219C7}" srcId="{BD67F335-3BA7-4346-8B04-0B621DE8FF4F}" destId="{114AC78C-F186-40D3-9946-4C7A4E92DAC5}" srcOrd="1" destOrd="0" parTransId="{37A6FEBC-B434-4EAB-9653-90CFDE102F70}" sibTransId="{A2FBFCC0-FE73-45FD-ADBE-65C49A543206}"/>
    <dgm:cxn modelId="{7C5D4BA7-691E-48FD-80A5-5B8F5A231C8E}" srcId="{BD67F335-3BA7-4346-8B04-0B621DE8FF4F}" destId="{0B0E0B08-A96C-4100-A5D7-CC3C32679DD4}" srcOrd="2" destOrd="0" parTransId="{1BE5240C-F749-4EA2-B0CC-D13BD85D4E1E}" sibTransId="{10D1CAFA-A45F-4932-BB02-9B3CDD851843}"/>
    <dgm:cxn modelId="{ACD9FF7D-0BFF-4DF5-9CFC-6AD41D9091EF}" type="presParOf" srcId="{4031541A-7B34-40E2-BECD-DEE26EBE551A}" destId="{1D75C351-42B9-44CF-86FC-C02C4D67EB93}" srcOrd="0" destOrd="0" presId="urn:microsoft.com/office/officeart/2005/8/layout/equation1"/>
    <dgm:cxn modelId="{80E677D2-F3A3-4E08-9914-663145B10B97}" type="presParOf" srcId="{4031541A-7B34-40E2-BECD-DEE26EBE551A}" destId="{FF0645AF-343A-43AD-AD71-518264867058}" srcOrd="1" destOrd="0" presId="urn:microsoft.com/office/officeart/2005/8/layout/equation1"/>
    <dgm:cxn modelId="{DDA39F58-E11E-4153-86ED-6A627C9D8AEB}" type="presParOf" srcId="{4031541A-7B34-40E2-BECD-DEE26EBE551A}" destId="{A95A74EA-A3E4-4833-8F2B-E553E50EB211}" srcOrd="2" destOrd="0" presId="urn:microsoft.com/office/officeart/2005/8/layout/equation1"/>
    <dgm:cxn modelId="{B22EB3E9-9306-43F4-9ADE-E81424802D8C}" type="presParOf" srcId="{4031541A-7B34-40E2-BECD-DEE26EBE551A}" destId="{56EB055D-7BBC-46A4-8F3B-F704B96F669E}" srcOrd="3" destOrd="0" presId="urn:microsoft.com/office/officeart/2005/8/layout/equation1"/>
    <dgm:cxn modelId="{B2DCED91-629E-46B0-B019-A6684968A885}" type="presParOf" srcId="{4031541A-7B34-40E2-BECD-DEE26EBE551A}" destId="{159AF805-2D00-4A9B-BC1B-6599AD73C901}" srcOrd="4" destOrd="0" presId="urn:microsoft.com/office/officeart/2005/8/layout/equation1"/>
    <dgm:cxn modelId="{8CEC1D99-77E9-4387-84AC-76AE6F955F55}" type="presParOf" srcId="{4031541A-7B34-40E2-BECD-DEE26EBE551A}" destId="{ED81E235-B63A-4600-AF4A-3501E4374733}" srcOrd="5" destOrd="0" presId="urn:microsoft.com/office/officeart/2005/8/layout/equation1"/>
    <dgm:cxn modelId="{EFF2EE8E-3D49-4B76-80DF-DCF18C108F65}" type="presParOf" srcId="{4031541A-7B34-40E2-BECD-DEE26EBE551A}" destId="{A32639E6-DA6B-4C06-A2AB-FB23235E99BA}" srcOrd="6" destOrd="0" presId="urn:microsoft.com/office/officeart/2005/8/layout/equation1"/>
    <dgm:cxn modelId="{EB3BBFE3-2128-44C4-ACB7-4A6751D6193C}" type="presParOf" srcId="{4031541A-7B34-40E2-BECD-DEE26EBE551A}" destId="{3F2247D5-D563-4BDE-BBC5-A0680B16A952}" srcOrd="7" destOrd="0" presId="urn:microsoft.com/office/officeart/2005/8/layout/equation1"/>
    <dgm:cxn modelId="{23F50414-33DC-4347-A0DE-230B7B04EDF9}" type="presParOf" srcId="{4031541A-7B34-40E2-BECD-DEE26EBE551A}" destId="{F1B514B1-CA1C-43C5-9EDB-3FBBBDBE9ED9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0CB41E-1AA3-4C81-B35B-85BB903DD4B8}" type="doc">
      <dgm:prSet loTypeId="urn:microsoft.com/office/officeart/2005/8/layout/hProcess9" loCatId="process" qsTypeId="urn:microsoft.com/office/officeart/2005/8/quickstyle/3d1" qsCatId="3D" csTypeId="urn:microsoft.com/office/officeart/2005/8/colors/accent2_2" csCatId="accent2" phldr="1"/>
      <dgm:spPr/>
    </dgm:pt>
    <dgm:pt modelId="{F3BCE322-49E4-48E1-8FC8-DAC0D3CE1D02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800" dirty="0" smtClean="0"/>
            <a:t>Разработка </a:t>
          </a:r>
          <a:br>
            <a:rPr lang="ru-RU" sz="800" dirty="0" smtClean="0"/>
          </a:br>
          <a:r>
            <a:rPr lang="ru-RU" sz="800" dirty="0" smtClean="0"/>
            <a:t>Р Газпром 2-3.1-341-2009</a:t>
          </a:r>
        </a:p>
        <a:p>
          <a:r>
            <a:rPr lang="ru-RU" sz="800" dirty="0" smtClean="0"/>
            <a:t>Временные методические рекомендации по подсчету запасов метана в угольных пластах как самостоятельного полезного ископаемого</a:t>
          </a:r>
          <a:endParaRPr lang="ru-RU" sz="800" dirty="0"/>
        </a:p>
      </dgm:t>
    </dgm:pt>
    <dgm:pt modelId="{774A7585-7AF3-46B7-A144-F73E495DA543}" type="parTrans" cxnId="{117D2ABD-552C-41EF-B046-4B92A99028EF}">
      <dgm:prSet/>
      <dgm:spPr/>
      <dgm:t>
        <a:bodyPr/>
        <a:lstStyle/>
        <a:p>
          <a:endParaRPr lang="ru-RU" sz="2400"/>
        </a:p>
      </dgm:t>
    </dgm:pt>
    <dgm:pt modelId="{2B01D4A4-2A04-42A7-84EB-BFF248CDA885}" type="sibTrans" cxnId="{117D2ABD-552C-41EF-B046-4B92A99028EF}">
      <dgm:prSet/>
      <dgm:spPr/>
      <dgm:t>
        <a:bodyPr/>
        <a:lstStyle/>
        <a:p>
          <a:endParaRPr lang="ru-RU" sz="2400"/>
        </a:p>
      </dgm:t>
    </dgm:pt>
    <dgm:pt modelId="{89C0489F-A1BD-46A0-80B7-1BC31689A1B5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800" u="none" dirty="0" smtClean="0"/>
            <a:t>Разработка </a:t>
          </a:r>
          <a:br>
            <a:rPr lang="ru-RU" sz="800" u="none" dirty="0" smtClean="0"/>
          </a:br>
          <a:r>
            <a:rPr lang="ru-RU" sz="800" u="none" dirty="0" smtClean="0"/>
            <a:t>Временных методических рекомендаций по подсчету запасов и оценке ресурсов метана в угольных пластах как самостоятельного полезного ископаемого (утв. Протоколом совместного заседания секции нефти и газа и секции твердых полезных ископаемых Экспертно-технического совета ФБУ ГКЗ от 29.07.2014</a:t>
          </a:r>
          <a:endParaRPr lang="ru-RU" sz="800" u="none" dirty="0"/>
        </a:p>
      </dgm:t>
    </dgm:pt>
    <dgm:pt modelId="{BFA81377-1009-4090-8E26-FAB5651007D1}" type="parTrans" cxnId="{AA061413-0046-40A5-853C-DFFB100C3E0E}">
      <dgm:prSet/>
      <dgm:spPr/>
      <dgm:t>
        <a:bodyPr/>
        <a:lstStyle/>
        <a:p>
          <a:endParaRPr lang="ru-RU" sz="2400"/>
        </a:p>
      </dgm:t>
    </dgm:pt>
    <dgm:pt modelId="{68559D32-C9BE-460D-8C39-1352DB416D1D}" type="sibTrans" cxnId="{AA061413-0046-40A5-853C-DFFB100C3E0E}">
      <dgm:prSet/>
      <dgm:spPr/>
      <dgm:t>
        <a:bodyPr/>
        <a:lstStyle/>
        <a:p>
          <a:endParaRPr lang="ru-RU" sz="2400"/>
        </a:p>
      </dgm:t>
    </dgm:pt>
    <dgm:pt modelId="{87EDD529-9613-4C0E-93F3-A2C8C9444A1F}">
      <dgm:prSet phldrT="[Текст]" custT="1"/>
      <dgm:spPr>
        <a:solidFill>
          <a:srgbClr val="0066CC"/>
        </a:solidFill>
      </dgm:spPr>
      <dgm:t>
        <a:bodyPr/>
        <a:lstStyle/>
        <a:p>
          <a:r>
            <a:rPr lang="ru-RU" sz="800" dirty="0" smtClean="0"/>
            <a:t>Подсчет запасов метана в угольных пластах </a:t>
          </a:r>
          <a:r>
            <a:rPr lang="ru-RU" sz="800" dirty="0" err="1" smtClean="0"/>
            <a:t>Нарыкско-Осташкинской</a:t>
          </a:r>
          <a:r>
            <a:rPr lang="ru-RU" sz="800" dirty="0" smtClean="0"/>
            <a:t> площади (утв. Протоколом ГКЗ </a:t>
          </a:r>
          <a:r>
            <a:rPr lang="ru-RU" sz="800" dirty="0" err="1" smtClean="0"/>
            <a:t>Роснедра</a:t>
          </a:r>
          <a:r>
            <a:rPr lang="ru-RU" sz="800" dirty="0" smtClean="0"/>
            <a:t> № 3955-дсп от 28.11.2014)</a:t>
          </a:r>
          <a:endParaRPr lang="ru-RU" sz="800" dirty="0"/>
        </a:p>
      </dgm:t>
    </dgm:pt>
    <dgm:pt modelId="{B5145FA9-8201-4B81-8871-939921AF02AA}" type="parTrans" cxnId="{F797EDB1-C678-480B-AC75-952EA432D622}">
      <dgm:prSet/>
      <dgm:spPr/>
      <dgm:t>
        <a:bodyPr/>
        <a:lstStyle/>
        <a:p>
          <a:endParaRPr lang="ru-RU" sz="2400"/>
        </a:p>
      </dgm:t>
    </dgm:pt>
    <dgm:pt modelId="{F395468F-4BC0-4D0A-87DA-73C1F0E1DAA9}" type="sibTrans" cxnId="{F797EDB1-C678-480B-AC75-952EA432D622}">
      <dgm:prSet/>
      <dgm:spPr/>
      <dgm:t>
        <a:bodyPr/>
        <a:lstStyle/>
        <a:p>
          <a:endParaRPr lang="ru-RU" sz="2400"/>
        </a:p>
      </dgm:t>
    </dgm:pt>
    <dgm:pt modelId="{F47B4600-2464-4F07-8741-38BEF24E227A}">
      <dgm:prSet custT="1"/>
      <dgm:spPr>
        <a:solidFill>
          <a:srgbClr val="0066CC"/>
        </a:solidFill>
      </dgm:spPr>
      <dgm:t>
        <a:bodyPr/>
        <a:lstStyle/>
        <a:p>
          <a:r>
            <a:rPr lang="ru-RU" sz="800" dirty="0" smtClean="0"/>
            <a:t>Подсчет запасов метана в угольных пластах Юго-Восточного участка </a:t>
          </a:r>
          <a:r>
            <a:rPr lang="ru-RU" sz="800" dirty="0" err="1" smtClean="0"/>
            <a:t>Талдинского</a:t>
          </a:r>
          <a:r>
            <a:rPr lang="ru-RU" sz="800" dirty="0" smtClean="0"/>
            <a:t> </a:t>
          </a:r>
          <a:r>
            <a:rPr lang="ru-RU" sz="800" dirty="0" err="1" smtClean="0"/>
            <a:t>метаноугольного</a:t>
          </a:r>
          <a:r>
            <a:rPr lang="ru-RU" sz="800" dirty="0" smtClean="0"/>
            <a:t> месторождения (утв. Протоколом ГКЗ </a:t>
          </a:r>
          <a:r>
            <a:rPr lang="ru-RU" sz="800" dirty="0" err="1" smtClean="0"/>
            <a:t>Роснедра</a:t>
          </a:r>
          <a:r>
            <a:rPr lang="ru-RU" sz="800" dirty="0" smtClean="0"/>
            <a:t> № 2420-дсп от 25.02.2011)</a:t>
          </a:r>
          <a:endParaRPr lang="ru-RU" sz="800" dirty="0"/>
        </a:p>
      </dgm:t>
    </dgm:pt>
    <dgm:pt modelId="{657BE519-4DB1-4DF5-BFA9-64C856D3F461}" type="parTrans" cxnId="{74ECB8B0-EE56-412A-B2D8-1205F5B5AF35}">
      <dgm:prSet/>
      <dgm:spPr/>
      <dgm:t>
        <a:bodyPr/>
        <a:lstStyle/>
        <a:p>
          <a:endParaRPr lang="ru-RU" sz="2400"/>
        </a:p>
      </dgm:t>
    </dgm:pt>
    <dgm:pt modelId="{976F70D7-5C48-4D65-9295-6FF0070BFBC8}" type="sibTrans" cxnId="{74ECB8B0-EE56-412A-B2D8-1205F5B5AF35}">
      <dgm:prSet/>
      <dgm:spPr/>
      <dgm:t>
        <a:bodyPr/>
        <a:lstStyle/>
        <a:p>
          <a:endParaRPr lang="ru-RU" sz="2400"/>
        </a:p>
      </dgm:t>
    </dgm:pt>
    <dgm:pt modelId="{3B85CED8-0103-44CE-A539-C92967C22709}">
      <dgm:prSet/>
      <dgm:spPr>
        <a:solidFill>
          <a:srgbClr val="FF0000"/>
        </a:solidFill>
      </dgm:spPr>
      <dgm:t>
        <a:bodyPr/>
        <a:lstStyle/>
        <a:p>
          <a:r>
            <a:rPr lang="ru-RU" dirty="0" smtClean="0"/>
            <a:t>Запасы метана угольных пластов категорий С</a:t>
          </a:r>
          <a:r>
            <a:rPr lang="ru-RU" baseline="-25000" dirty="0" smtClean="0"/>
            <a:t>1 </a:t>
          </a:r>
          <a:r>
            <a:rPr lang="ru-RU" dirty="0" smtClean="0"/>
            <a:t>+ С</a:t>
          </a:r>
          <a:r>
            <a:rPr lang="ru-RU" baseline="-25000" dirty="0" smtClean="0"/>
            <a:t>2</a:t>
          </a:r>
          <a:r>
            <a:rPr lang="ru-RU" dirty="0" smtClean="0"/>
            <a:t> , подготовленные для постановки на баланс в объеме 239,5 млрд м</a:t>
          </a:r>
          <a:r>
            <a:rPr lang="ru-RU" baseline="30000" dirty="0" smtClean="0"/>
            <a:t>3</a:t>
          </a:r>
          <a:endParaRPr lang="ru-RU" baseline="30000" dirty="0"/>
        </a:p>
      </dgm:t>
    </dgm:pt>
    <dgm:pt modelId="{961E0496-4DA6-4C72-9A3D-F513A26C05B8}" type="parTrans" cxnId="{56E5B772-BCDB-411F-8C94-B598CFE433E1}">
      <dgm:prSet/>
      <dgm:spPr/>
      <dgm:t>
        <a:bodyPr/>
        <a:lstStyle/>
        <a:p>
          <a:endParaRPr lang="ru-RU"/>
        </a:p>
      </dgm:t>
    </dgm:pt>
    <dgm:pt modelId="{CC17E746-ED10-44F2-A52E-97B6E120581F}" type="sibTrans" cxnId="{56E5B772-BCDB-411F-8C94-B598CFE433E1}">
      <dgm:prSet/>
      <dgm:spPr/>
      <dgm:t>
        <a:bodyPr/>
        <a:lstStyle/>
        <a:p>
          <a:endParaRPr lang="ru-RU"/>
        </a:p>
      </dgm:t>
    </dgm:pt>
    <dgm:pt modelId="{2C415248-4D77-4E1B-8276-E73CAFB8D9BB}" type="pres">
      <dgm:prSet presAssocID="{880CB41E-1AA3-4C81-B35B-85BB903DD4B8}" presName="CompostProcess" presStyleCnt="0">
        <dgm:presLayoutVars>
          <dgm:dir/>
          <dgm:resizeHandles val="exact"/>
        </dgm:presLayoutVars>
      </dgm:prSet>
      <dgm:spPr/>
    </dgm:pt>
    <dgm:pt modelId="{DFC93237-6A5E-4494-A765-1F2824610520}" type="pres">
      <dgm:prSet presAssocID="{880CB41E-1AA3-4C81-B35B-85BB903DD4B8}" presName="arrow" presStyleLbl="bgShp" presStyleIdx="0" presStyleCnt="1"/>
      <dgm:spPr/>
    </dgm:pt>
    <dgm:pt modelId="{4EB4A257-30DB-4D86-9C6F-BA00550569CD}" type="pres">
      <dgm:prSet presAssocID="{880CB41E-1AA3-4C81-B35B-85BB903DD4B8}" presName="linearProcess" presStyleCnt="0"/>
      <dgm:spPr/>
    </dgm:pt>
    <dgm:pt modelId="{21C173E9-A029-4876-AE50-31A46404A67D}" type="pres">
      <dgm:prSet presAssocID="{F3BCE322-49E4-48E1-8FC8-DAC0D3CE1D02}" presName="textNode" presStyleLbl="node1" presStyleIdx="0" presStyleCnt="5" custScaleY="152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0F2A5-5869-4961-83D4-096532782EF0}" type="pres">
      <dgm:prSet presAssocID="{2B01D4A4-2A04-42A7-84EB-BFF248CDA885}" presName="sibTrans" presStyleCnt="0"/>
      <dgm:spPr/>
    </dgm:pt>
    <dgm:pt modelId="{D1A5CEE7-0A48-4C1D-9CBD-AB7C7730DF16}" type="pres">
      <dgm:prSet presAssocID="{F47B4600-2464-4F07-8741-38BEF24E227A}" presName="textNode" presStyleLbl="node1" presStyleIdx="1" presStyleCnt="5" custScaleY="136621" custLinFactNeighborX="21717" custLinFactNeighborY="-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F4AE3-AAA3-4DF3-BA70-54F05470B034}" type="pres">
      <dgm:prSet presAssocID="{976F70D7-5C48-4D65-9295-6FF0070BFBC8}" presName="sibTrans" presStyleCnt="0"/>
      <dgm:spPr/>
    </dgm:pt>
    <dgm:pt modelId="{F40A5A3E-59C3-4366-A14B-60D3F8906265}" type="pres">
      <dgm:prSet presAssocID="{89C0489F-A1BD-46A0-80B7-1BC31689A1B5}" presName="textNode" presStyleLbl="node1" presStyleIdx="2" presStyleCnt="5" custScaleY="222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1F7A1-4F4B-4B58-9355-04A18836BA68}" type="pres">
      <dgm:prSet presAssocID="{68559D32-C9BE-460D-8C39-1352DB416D1D}" presName="sibTrans" presStyleCnt="0"/>
      <dgm:spPr/>
    </dgm:pt>
    <dgm:pt modelId="{5EC9CE65-E29F-4FED-BACC-CBA8B804AB51}" type="pres">
      <dgm:prSet presAssocID="{87EDD529-9613-4C0E-93F3-A2C8C9444A1F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9F43E-A658-43C0-B2D0-1ABBCB3FA1EC}" type="pres">
      <dgm:prSet presAssocID="{F395468F-4BC0-4D0A-87DA-73C1F0E1DAA9}" presName="sibTrans" presStyleCnt="0"/>
      <dgm:spPr/>
    </dgm:pt>
    <dgm:pt modelId="{D5A23D38-A617-4B63-A6E6-B62411A2B05C}" type="pres">
      <dgm:prSet presAssocID="{3B85CED8-0103-44CE-A539-C92967C22709}" presName="textNode" presStyleLbl="node1" presStyleIdx="4" presStyleCnt="5" custScaleY="155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85B4FD-A269-42D2-B7C0-0D36FA4D03C9}" type="presOf" srcId="{87EDD529-9613-4C0E-93F3-A2C8C9444A1F}" destId="{5EC9CE65-E29F-4FED-BACC-CBA8B804AB51}" srcOrd="0" destOrd="0" presId="urn:microsoft.com/office/officeart/2005/8/layout/hProcess9"/>
    <dgm:cxn modelId="{2C873839-FE83-493B-BA5B-04981CB8A93A}" type="presOf" srcId="{3B85CED8-0103-44CE-A539-C92967C22709}" destId="{D5A23D38-A617-4B63-A6E6-B62411A2B05C}" srcOrd="0" destOrd="0" presId="urn:microsoft.com/office/officeart/2005/8/layout/hProcess9"/>
    <dgm:cxn modelId="{F797EDB1-C678-480B-AC75-952EA432D622}" srcId="{880CB41E-1AA3-4C81-B35B-85BB903DD4B8}" destId="{87EDD529-9613-4C0E-93F3-A2C8C9444A1F}" srcOrd="3" destOrd="0" parTransId="{B5145FA9-8201-4B81-8871-939921AF02AA}" sibTransId="{F395468F-4BC0-4D0A-87DA-73C1F0E1DAA9}"/>
    <dgm:cxn modelId="{770FC4B7-38B6-4916-8C0A-FD78CB90BC77}" type="presOf" srcId="{F3BCE322-49E4-48E1-8FC8-DAC0D3CE1D02}" destId="{21C173E9-A029-4876-AE50-31A46404A67D}" srcOrd="0" destOrd="0" presId="urn:microsoft.com/office/officeart/2005/8/layout/hProcess9"/>
    <dgm:cxn modelId="{56E5B772-BCDB-411F-8C94-B598CFE433E1}" srcId="{880CB41E-1AA3-4C81-B35B-85BB903DD4B8}" destId="{3B85CED8-0103-44CE-A539-C92967C22709}" srcOrd="4" destOrd="0" parTransId="{961E0496-4DA6-4C72-9A3D-F513A26C05B8}" sibTransId="{CC17E746-ED10-44F2-A52E-97B6E120581F}"/>
    <dgm:cxn modelId="{AA061413-0046-40A5-853C-DFFB100C3E0E}" srcId="{880CB41E-1AA3-4C81-B35B-85BB903DD4B8}" destId="{89C0489F-A1BD-46A0-80B7-1BC31689A1B5}" srcOrd="2" destOrd="0" parTransId="{BFA81377-1009-4090-8E26-FAB5651007D1}" sibTransId="{68559D32-C9BE-460D-8C39-1352DB416D1D}"/>
    <dgm:cxn modelId="{28E9F14F-43D3-4EC7-A341-C12FC4A6F86A}" type="presOf" srcId="{F47B4600-2464-4F07-8741-38BEF24E227A}" destId="{D1A5CEE7-0A48-4C1D-9CBD-AB7C7730DF16}" srcOrd="0" destOrd="0" presId="urn:microsoft.com/office/officeart/2005/8/layout/hProcess9"/>
    <dgm:cxn modelId="{117D2ABD-552C-41EF-B046-4B92A99028EF}" srcId="{880CB41E-1AA3-4C81-B35B-85BB903DD4B8}" destId="{F3BCE322-49E4-48E1-8FC8-DAC0D3CE1D02}" srcOrd="0" destOrd="0" parTransId="{774A7585-7AF3-46B7-A144-F73E495DA543}" sibTransId="{2B01D4A4-2A04-42A7-84EB-BFF248CDA885}"/>
    <dgm:cxn modelId="{54E8F73E-062E-401F-B3A3-1FFBD8351D6F}" type="presOf" srcId="{880CB41E-1AA3-4C81-B35B-85BB903DD4B8}" destId="{2C415248-4D77-4E1B-8276-E73CAFB8D9BB}" srcOrd="0" destOrd="0" presId="urn:microsoft.com/office/officeart/2005/8/layout/hProcess9"/>
    <dgm:cxn modelId="{E6366DF7-7CA3-44CC-86BE-E50204C22ED5}" type="presOf" srcId="{89C0489F-A1BD-46A0-80B7-1BC31689A1B5}" destId="{F40A5A3E-59C3-4366-A14B-60D3F8906265}" srcOrd="0" destOrd="0" presId="urn:microsoft.com/office/officeart/2005/8/layout/hProcess9"/>
    <dgm:cxn modelId="{74ECB8B0-EE56-412A-B2D8-1205F5B5AF35}" srcId="{880CB41E-1AA3-4C81-B35B-85BB903DD4B8}" destId="{F47B4600-2464-4F07-8741-38BEF24E227A}" srcOrd="1" destOrd="0" parTransId="{657BE519-4DB1-4DF5-BFA9-64C856D3F461}" sibTransId="{976F70D7-5C48-4D65-9295-6FF0070BFBC8}"/>
    <dgm:cxn modelId="{02D77F11-58B6-44E4-AD78-EA4B8BD90BE6}" type="presParOf" srcId="{2C415248-4D77-4E1B-8276-E73CAFB8D9BB}" destId="{DFC93237-6A5E-4494-A765-1F2824610520}" srcOrd="0" destOrd="0" presId="urn:microsoft.com/office/officeart/2005/8/layout/hProcess9"/>
    <dgm:cxn modelId="{DA5E77FA-25AF-4B20-BE65-E9978C987FC1}" type="presParOf" srcId="{2C415248-4D77-4E1B-8276-E73CAFB8D9BB}" destId="{4EB4A257-30DB-4D86-9C6F-BA00550569CD}" srcOrd="1" destOrd="0" presId="urn:microsoft.com/office/officeart/2005/8/layout/hProcess9"/>
    <dgm:cxn modelId="{998BFCC8-8F48-4E9C-9CA3-38D8F451AE9A}" type="presParOf" srcId="{4EB4A257-30DB-4D86-9C6F-BA00550569CD}" destId="{21C173E9-A029-4876-AE50-31A46404A67D}" srcOrd="0" destOrd="0" presId="urn:microsoft.com/office/officeart/2005/8/layout/hProcess9"/>
    <dgm:cxn modelId="{A5BEB6DE-81D9-47B9-A9B8-B22D75E20395}" type="presParOf" srcId="{4EB4A257-30DB-4D86-9C6F-BA00550569CD}" destId="{BF90F2A5-5869-4961-83D4-096532782EF0}" srcOrd="1" destOrd="0" presId="urn:microsoft.com/office/officeart/2005/8/layout/hProcess9"/>
    <dgm:cxn modelId="{52023B1E-C252-4166-BDF5-A9A23BB82DDF}" type="presParOf" srcId="{4EB4A257-30DB-4D86-9C6F-BA00550569CD}" destId="{D1A5CEE7-0A48-4C1D-9CBD-AB7C7730DF16}" srcOrd="2" destOrd="0" presId="urn:microsoft.com/office/officeart/2005/8/layout/hProcess9"/>
    <dgm:cxn modelId="{F871AAB0-96B2-46CE-9D4C-E3BC60A17767}" type="presParOf" srcId="{4EB4A257-30DB-4D86-9C6F-BA00550569CD}" destId="{ECBF4AE3-AAA3-4DF3-BA70-54F05470B034}" srcOrd="3" destOrd="0" presId="urn:microsoft.com/office/officeart/2005/8/layout/hProcess9"/>
    <dgm:cxn modelId="{D3313AA9-09AE-42FF-A61F-A6C8258102B7}" type="presParOf" srcId="{4EB4A257-30DB-4D86-9C6F-BA00550569CD}" destId="{F40A5A3E-59C3-4366-A14B-60D3F8906265}" srcOrd="4" destOrd="0" presId="urn:microsoft.com/office/officeart/2005/8/layout/hProcess9"/>
    <dgm:cxn modelId="{D6B85E2B-ED03-4965-913D-E9478AE55428}" type="presParOf" srcId="{4EB4A257-30DB-4D86-9C6F-BA00550569CD}" destId="{F931F7A1-4F4B-4B58-9355-04A18836BA68}" srcOrd="5" destOrd="0" presId="urn:microsoft.com/office/officeart/2005/8/layout/hProcess9"/>
    <dgm:cxn modelId="{4B1E8537-2329-462F-98EB-C9BCA6DDE457}" type="presParOf" srcId="{4EB4A257-30DB-4D86-9C6F-BA00550569CD}" destId="{5EC9CE65-E29F-4FED-BACC-CBA8B804AB51}" srcOrd="6" destOrd="0" presId="urn:microsoft.com/office/officeart/2005/8/layout/hProcess9"/>
    <dgm:cxn modelId="{94762C06-44DB-45E9-8BA9-24756439141A}" type="presParOf" srcId="{4EB4A257-30DB-4D86-9C6F-BA00550569CD}" destId="{60C9F43E-A658-43C0-B2D0-1ABBCB3FA1EC}" srcOrd="7" destOrd="0" presId="urn:microsoft.com/office/officeart/2005/8/layout/hProcess9"/>
    <dgm:cxn modelId="{0DFE4970-5344-4BCC-85AC-48EFF90EB8A7}" type="presParOf" srcId="{4EB4A257-30DB-4D86-9C6F-BA00550569CD}" destId="{D5A23D38-A617-4B63-A6E6-B62411A2B05C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0CB41E-1AA3-4C81-B35B-85BB903DD4B8}" type="doc">
      <dgm:prSet loTypeId="urn:microsoft.com/office/officeart/2005/8/layout/hProcess9" loCatId="process" qsTypeId="urn:microsoft.com/office/officeart/2005/8/quickstyle/3d1" qsCatId="3D" csTypeId="urn:microsoft.com/office/officeart/2005/8/colors/accent2_2" csCatId="accent2" phldr="1"/>
      <dgm:spPr/>
    </dgm:pt>
    <dgm:pt modelId="{F3BCE322-49E4-48E1-8FC8-DAC0D3CE1D02}">
      <dgm:prSet phldrT="[Текст]" custT="1"/>
      <dgm:spPr>
        <a:solidFill>
          <a:srgbClr val="0066CC"/>
        </a:solidFill>
      </dgm:spPr>
      <dgm:t>
        <a:bodyPr/>
        <a:lstStyle/>
        <a:p>
          <a:r>
            <a:rPr lang="ru-RU" sz="900" dirty="0" smtClean="0"/>
            <a:t>Зональный рабочий проект на строительство экспериментальных газовых скважин (кустовых) на </a:t>
          </a:r>
          <a:r>
            <a:rPr lang="ru-RU" sz="900" dirty="0" err="1" smtClean="0"/>
            <a:t>Талдинской</a:t>
          </a:r>
          <a:r>
            <a:rPr lang="ru-RU" sz="900" dirty="0" smtClean="0"/>
            <a:t> и </a:t>
          </a:r>
          <a:r>
            <a:rPr lang="ru-RU" sz="900" dirty="0" err="1" smtClean="0"/>
            <a:t>Нарыкско-Осташкинской</a:t>
          </a:r>
          <a:r>
            <a:rPr lang="ru-RU" sz="900" dirty="0" smtClean="0"/>
            <a:t> площадях</a:t>
          </a:r>
          <a:endParaRPr lang="ru-RU" sz="900" dirty="0"/>
        </a:p>
      </dgm:t>
    </dgm:pt>
    <dgm:pt modelId="{774A7585-7AF3-46B7-A144-F73E495DA543}" type="parTrans" cxnId="{117D2ABD-552C-41EF-B046-4B92A99028EF}">
      <dgm:prSet/>
      <dgm:spPr/>
      <dgm:t>
        <a:bodyPr/>
        <a:lstStyle/>
        <a:p>
          <a:endParaRPr lang="ru-RU" sz="2800"/>
        </a:p>
      </dgm:t>
    </dgm:pt>
    <dgm:pt modelId="{2B01D4A4-2A04-42A7-84EB-BFF248CDA885}" type="sibTrans" cxnId="{117D2ABD-552C-41EF-B046-4B92A99028EF}">
      <dgm:prSet/>
      <dgm:spPr/>
      <dgm:t>
        <a:bodyPr/>
        <a:lstStyle/>
        <a:p>
          <a:endParaRPr lang="ru-RU" sz="2800"/>
        </a:p>
      </dgm:t>
    </dgm:pt>
    <dgm:pt modelId="{89C0489F-A1BD-46A0-80B7-1BC31689A1B5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900" u="none" dirty="0" smtClean="0"/>
            <a:t>Разработка специального раздела </a:t>
          </a:r>
          <a:r>
            <a:rPr lang="ru-RU" sz="900" dirty="0" smtClean="0"/>
            <a:t>XXVI </a:t>
          </a:r>
          <a:r>
            <a:rPr lang="ru-RU" sz="900" u="none" dirty="0" smtClean="0"/>
            <a:t>в </a:t>
          </a:r>
          <a:r>
            <a:rPr lang="ru-RU" sz="900" dirty="0" smtClean="0"/>
            <a:t>Федеральные нормы и правила в области промышленной безопасности. Правила безопасности в нефтяной и газовой промышленности (утв. Приказом </a:t>
          </a:r>
          <a:r>
            <a:rPr lang="ru-RU" sz="900" dirty="0" err="1" smtClean="0"/>
            <a:t>Ростехнадзора</a:t>
          </a:r>
          <a:r>
            <a:rPr lang="ru-RU" sz="900" dirty="0" smtClean="0"/>
            <a:t> от 12.03.2013 № 101) </a:t>
          </a:r>
          <a:r>
            <a:rPr lang="ru-RU" sz="900" u="none" dirty="0" smtClean="0"/>
            <a:t> </a:t>
          </a:r>
          <a:endParaRPr lang="ru-RU" sz="900" u="none" dirty="0"/>
        </a:p>
      </dgm:t>
    </dgm:pt>
    <dgm:pt modelId="{BFA81377-1009-4090-8E26-FAB5651007D1}" type="parTrans" cxnId="{AA061413-0046-40A5-853C-DFFB100C3E0E}">
      <dgm:prSet/>
      <dgm:spPr/>
      <dgm:t>
        <a:bodyPr/>
        <a:lstStyle/>
        <a:p>
          <a:endParaRPr lang="ru-RU" sz="2800"/>
        </a:p>
      </dgm:t>
    </dgm:pt>
    <dgm:pt modelId="{68559D32-C9BE-460D-8C39-1352DB416D1D}" type="sibTrans" cxnId="{AA061413-0046-40A5-853C-DFFB100C3E0E}">
      <dgm:prSet/>
      <dgm:spPr/>
      <dgm:t>
        <a:bodyPr/>
        <a:lstStyle/>
        <a:p>
          <a:endParaRPr lang="ru-RU" sz="2800"/>
        </a:p>
      </dgm:t>
    </dgm:pt>
    <dgm:pt modelId="{87EDD529-9613-4C0E-93F3-A2C8C9444A1F}">
      <dgm:prSet phldrT="[Текст]" custT="1"/>
      <dgm:spPr>
        <a:solidFill>
          <a:srgbClr val="0066CC"/>
        </a:solidFill>
      </dgm:spPr>
      <dgm:t>
        <a:bodyPr/>
        <a:lstStyle/>
        <a:p>
          <a:r>
            <a:rPr lang="ru-RU" sz="900" dirty="0" smtClean="0"/>
            <a:t>Разработка и согласование в установленном порядке 7 комплектов проектной документации на строительство скважин </a:t>
          </a:r>
          <a:endParaRPr lang="ru-RU" sz="900" dirty="0"/>
        </a:p>
      </dgm:t>
    </dgm:pt>
    <dgm:pt modelId="{B5145FA9-8201-4B81-8871-939921AF02AA}" type="parTrans" cxnId="{F797EDB1-C678-480B-AC75-952EA432D622}">
      <dgm:prSet/>
      <dgm:spPr/>
      <dgm:t>
        <a:bodyPr/>
        <a:lstStyle/>
        <a:p>
          <a:endParaRPr lang="ru-RU" sz="2800"/>
        </a:p>
      </dgm:t>
    </dgm:pt>
    <dgm:pt modelId="{F395468F-4BC0-4D0A-87DA-73C1F0E1DAA9}" type="sibTrans" cxnId="{F797EDB1-C678-480B-AC75-952EA432D622}">
      <dgm:prSet/>
      <dgm:spPr/>
      <dgm:t>
        <a:bodyPr/>
        <a:lstStyle/>
        <a:p>
          <a:endParaRPr lang="ru-RU" sz="2800"/>
        </a:p>
      </dgm:t>
    </dgm:pt>
    <dgm:pt modelId="{077B7ABD-8DE5-453F-AB4C-C7F78430CCCE}">
      <dgm:prSet custT="1"/>
      <dgm:spPr>
        <a:solidFill>
          <a:srgbClr val="00B050"/>
        </a:solidFill>
      </dgm:spPr>
      <dgm:t>
        <a:bodyPr/>
        <a:lstStyle/>
        <a:p>
          <a:r>
            <a:rPr lang="ru-RU" sz="900" dirty="0" smtClean="0"/>
            <a:t>Разработка специальной  нормативно-методической документации по строительству </a:t>
          </a:r>
          <a:r>
            <a:rPr lang="ru-RU" sz="900" dirty="0" err="1" smtClean="0"/>
            <a:t>метаноугольных</a:t>
          </a:r>
          <a:r>
            <a:rPr lang="ru-RU" sz="900" dirty="0" smtClean="0"/>
            <a:t> скважин </a:t>
          </a:r>
          <a:br>
            <a:rPr lang="ru-RU" sz="900" dirty="0" smtClean="0"/>
          </a:br>
          <a:r>
            <a:rPr lang="ru-RU" sz="900" dirty="0" smtClean="0"/>
            <a:t>( 5 Р Газпром и 1 СТО Газпром )</a:t>
          </a:r>
          <a:endParaRPr lang="ru-RU" sz="900" dirty="0"/>
        </a:p>
      </dgm:t>
    </dgm:pt>
    <dgm:pt modelId="{BD919929-8E16-4537-8462-22E695D7E1E1}" type="parTrans" cxnId="{54796B4B-696C-455B-B958-8FB104E776F9}">
      <dgm:prSet/>
      <dgm:spPr/>
      <dgm:t>
        <a:bodyPr/>
        <a:lstStyle/>
        <a:p>
          <a:endParaRPr lang="ru-RU" sz="2800"/>
        </a:p>
      </dgm:t>
    </dgm:pt>
    <dgm:pt modelId="{30C0AEA7-A9EE-4F38-B58F-E0EA36E6D8F1}" type="sibTrans" cxnId="{54796B4B-696C-455B-B958-8FB104E776F9}">
      <dgm:prSet/>
      <dgm:spPr/>
      <dgm:t>
        <a:bodyPr/>
        <a:lstStyle/>
        <a:p>
          <a:endParaRPr lang="ru-RU" sz="2800"/>
        </a:p>
      </dgm:t>
    </dgm:pt>
    <dgm:pt modelId="{F47B4600-2464-4F07-8741-38BEF24E227A}">
      <dgm:prSet custT="1"/>
      <dgm:spPr>
        <a:solidFill>
          <a:srgbClr val="7030A0"/>
        </a:solidFill>
      </dgm:spPr>
      <dgm:t>
        <a:bodyPr/>
        <a:lstStyle/>
        <a:p>
          <a:r>
            <a:rPr lang="ru-RU" sz="900" dirty="0" smtClean="0"/>
            <a:t>Строительство экспериментальных скважин УМ-1.1, УМ-1.2, УМ-5.1, УМ-5.2</a:t>
          </a:r>
          <a:endParaRPr lang="ru-RU" sz="900" dirty="0"/>
        </a:p>
      </dgm:t>
    </dgm:pt>
    <dgm:pt modelId="{657BE519-4DB1-4DF5-BFA9-64C856D3F461}" type="parTrans" cxnId="{74ECB8B0-EE56-412A-B2D8-1205F5B5AF35}">
      <dgm:prSet/>
      <dgm:spPr/>
      <dgm:t>
        <a:bodyPr/>
        <a:lstStyle/>
        <a:p>
          <a:endParaRPr lang="ru-RU" sz="2800"/>
        </a:p>
      </dgm:t>
    </dgm:pt>
    <dgm:pt modelId="{976F70D7-5C48-4D65-9295-6FF0070BFBC8}" type="sibTrans" cxnId="{74ECB8B0-EE56-412A-B2D8-1205F5B5AF35}">
      <dgm:prSet/>
      <dgm:spPr/>
      <dgm:t>
        <a:bodyPr/>
        <a:lstStyle/>
        <a:p>
          <a:endParaRPr lang="ru-RU" sz="2800"/>
        </a:p>
      </dgm:t>
    </dgm:pt>
    <dgm:pt modelId="{3B85CED8-0103-44CE-A539-C92967C22709}">
      <dgm:prSet custT="1"/>
      <dgm:spPr>
        <a:solidFill>
          <a:srgbClr val="FF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900" dirty="0" smtClean="0"/>
            <a:t>Строительство более 30 скважин в рамках реализации проектов геологоразведочных и опытно-промышленных работ</a:t>
          </a:r>
          <a:endParaRPr lang="ru-RU" sz="900" dirty="0"/>
        </a:p>
      </dgm:t>
    </dgm:pt>
    <dgm:pt modelId="{961E0496-4DA6-4C72-9A3D-F513A26C05B8}" type="parTrans" cxnId="{56E5B772-BCDB-411F-8C94-B598CFE433E1}">
      <dgm:prSet/>
      <dgm:spPr/>
      <dgm:t>
        <a:bodyPr/>
        <a:lstStyle/>
        <a:p>
          <a:endParaRPr lang="ru-RU" sz="2000"/>
        </a:p>
      </dgm:t>
    </dgm:pt>
    <dgm:pt modelId="{CC17E746-ED10-44F2-A52E-97B6E120581F}" type="sibTrans" cxnId="{56E5B772-BCDB-411F-8C94-B598CFE433E1}">
      <dgm:prSet/>
      <dgm:spPr/>
      <dgm:t>
        <a:bodyPr/>
        <a:lstStyle/>
        <a:p>
          <a:endParaRPr lang="ru-RU" sz="2000"/>
        </a:p>
      </dgm:t>
    </dgm:pt>
    <dgm:pt modelId="{2C415248-4D77-4E1B-8276-E73CAFB8D9BB}" type="pres">
      <dgm:prSet presAssocID="{880CB41E-1AA3-4C81-B35B-85BB903DD4B8}" presName="CompostProcess" presStyleCnt="0">
        <dgm:presLayoutVars>
          <dgm:dir/>
          <dgm:resizeHandles val="exact"/>
        </dgm:presLayoutVars>
      </dgm:prSet>
      <dgm:spPr/>
    </dgm:pt>
    <dgm:pt modelId="{DFC93237-6A5E-4494-A765-1F2824610520}" type="pres">
      <dgm:prSet presAssocID="{880CB41E-1AA3-4C81-B35B-85BB903DD4B8}" presName="arrow" presStyleLbl="bgShp" presStyleIdx="0" presStyleCnt="1" custLinFactNeighborX="-513" custLinFactNeighborY="2957"/>
      <dgm:spPr/>
    </dgm:pt>
    <dgm:pt modelId="{4EB4A257-30DB-4D86-9C6F-BA00550569CD}" type="pres">
      <dgm:prSet presAssocID="{880CB41E-1AA3-4C81-B35B-85BB903DD4B8}" presName="linearProcess" presStyleCnt="0"/>
      <dgm:spPr/>
    </dgm:pt>
    <dgm:pt modelId="{21C173E9-A029-4876-AE50-31A46404A67D}" type="pres">
      <dgm:prSet presAssocID="{F3BCE322-49E4-48E1-8FC8-DAC0D3CE1D02}" presName="textNode" presStyleLbl="node1" presStyleIdx="0" presStyleCnt="6" custScaleX="1074570" custScaleY="152494" custLinFactX="-7169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0F2A5-5869-4961-83D4-096532782EF0}" type="pres">
      <dgm:prSet presAssocID="{2B01D4A4-2A04-42A7-84EB-BFF248CDA885}" presName="sibTrans" presStyleCnt="0"/>
      <dgm:spPr/>
    </dgm:pt>
    <dgm:pt modelId="{33C28059-1C30-418A-BFF0-4D52127159FD}" type="pres">
      <dgm:prSet presAssocID="{077B7ABD-8DE5-453F-AB4C-C7F78430CCCE}" presName="textNode" presStyleLbl="node1" presStyleIdx="1" presStyleCnt="6" custScaleX="1050410" custScaleY="176539" custLinFactX="721014" custLinFactNeighborX="800000" custLinFactNeighborY="-29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239B46-26FC-4B39-9795-7792AD1F0411}" type="pres">
      <dgm:prSet presAssocID="{30C0AEA7-A9EE-4F38-B58F-E0EA36E6D8F1}" presName="sibTrans" presStyleCnt="0"/>
      <dgm:spPr/>
    </dgm:pt>
    <dgm:pt modelId="{D1A5CEE7-0A48-4C1D-9CBD-AB7C7730DF16}" type="pres">
      <dgm:prSet presAssocID="{F47B4600-2464-4F07-8741-38BEF24E227A}" presName="textNode" presStyleLbl="node1" presStyleIdx="2" presStyleCnt="6" custScaleX="917867" custScaleY="191162" custLinFactX="-973266" custLinFactNeighborX="-1000000" custLinFactNeighborY="5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F4AE3-AAA3-4DF3-BA70-54F05470B034}" type="pres">
      <dgm:prSet presAssocID="{976F70D7-5C48-4D65-9295-6FF0070BFBC8}" presName="sibTrans" presStyleCnt="0"/>
      <dgm:spPr/>
    </dgm:pt>
    <dgm:pt modelId="{F40A5A3E-59C3-4366-A14B-60D3F8906265}" type="pres">
      <dgm:prSet presAssocID="{89C0489F-A1BD-46A0-80B7-1BC31689A1B5}" presName="textNode" presStyleLbl="node1" presStyleIdx="3" presStyleCnt="6" custScaleX="1165787" custScaleY="149371" custLinFactX="-88979" custLinFactNeighborX="-100000" custLinFactNeighborY="46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1F7A1-4F4B-4B58-9355-04A18836BA68}" type="pres">
      <dgm:prSet presAssocID="{68559D32-C9BE-460D-8C39-1352DB416D1D}" presName="sibTrans" presStyleCnt="0"/>
      <dgm:spPr/>
    </dgm:pt>
    <dgm:pt modelId="{5EC9CE65-E29F-4FED-BACC-CBA8B804AB51}" type="pres">
      <dgm:prSet presAssocID="{87EDD529-9613-4C0E-93F3-A2C8C9444A1F}" presName="textNode" presStyleLbl="node1" presStyleIdx="4" presStyleCnt="6" custScaleX="646828" custScaleY="195047" custLinFactX="-58207" custLinFactNeighborX="-100000" custLinFactNeighborY="7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9F43E-A658-43C0-B2D0-1ABBCB3FA1EC}" type="pres">
      <dgm:prSet presAssocID="{F395468F-4BC0-4D0A-87DA-73C1F0E1DAA9}" presName="sibTrans" presStyleCnt="0"/>
      <dgm:spPr/>
    </dgm:pt>
    <dgm:pt modelId="{D5A23D38-A617-4B63-A6E6-B62411A2B05C}" type="pres">
      <dgm:prSet presAssocID="{3B85CED8-0103-44CE-A539-C92967C22709}" presName="textNode" presStyleLbl="node1" presStyleIdx="5" presStyleCnt="6" custScaleX="698773" custScaleY="196354" custLinFactX="-19309" custLinFactNeighborX="-100000" custLinFactNeighborY="-6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2127C4-4330-481A-8707-2A2A46225A6D}" type="presOf" srcId="{87EDD529-9613-4C0E-93F3-A2C8C9444A1F}" destId="{5EC9CE65-E29F-4FED-BACC-CBA8B804AB51}" srcOrd="0" destOrd="0" presId="urn:microsoft.com/office/officeart/2005/8/layout/hProcess9"/>
    <dgm:cxn modelId="{F797EDB1-C678-480B-AC75-952EA432D622}" srcId="{880CB41E-1AA3-4C81-B35B-85BB903DD4B8}" destId="{87EDD529-9613-4C0E-93F3-A2C8C9444A1F}" srcOrd="4" destOrd="0" parTransId="{B5145FA9-8201-4B81-8871-939921AF02AA}" sibTransId="{F395468F-4BC0-4D0A-87DA-73C1F0E1DAA9}"/>
    <dgm:cxn modelId="{D7E00BFD-01E8-4E01-9D64-EB34CFB4B720}" type="presOf" srcId="{89C0489F-A1BD-46A0-80B7-1BC31689A1B5}" destId="{F40A5A3E-59C3-4366-A14B-60D3F8906265}" srcOrd="0" destOrd="0" presId="urn:microsoft.com/office/officeart/2005/8/layout/hProcess9"/>
    <dgm:cxn modelId="{40D41740-6AD1-4003-A6EF-8E297C050594}" type="presOf" srcId="{F47B4600-2464-4F07-8741-38BEF24E227A}" destId="{D1A5CEE7-0A48-4C1D-9CBD-AB7C7730DF16}" srcOrd="0" destOrd="0" presId="urn:microsoft.com/office/officeart/2005/8/layout/hProcess9"/>
    <dgm:cxn modelId="{E37275BA-B259-443B-BA99-21D68D888DDF}" type="presOf" srcId="{3B85CED8-0103-44CE-A539-C92967C22709}" destId="{D5A23D38-A617-4B63-A6E6-B62411A2B05C}" srcOrd="0" destOrd="0" presId="urn:microsoft.com/office/officeart/2005/8/layout/hProcess9"/>
    <dgm:cxn modelId="{54796B4B-696C-455B-B958-8FB104E776F9}" srcId="{880CB41E-1AA3-4C81-B35B-85BB903DD4B8}" destId="{077B7ABD-8DE5-453F-AB4C-C7F78430CCCE}" srcOrd="1" destOrd="0" parTransId="{BD919929-8E16-4537-8462-22E695D7E1E1}" sibTransId="{30C0AEA7-A9EE-4F38-B58F-E0EA36E6D8F1}"/>
    <dgm:cxn modelId="{56E5B772-BCDB-411F-8C94-B598CFE433E1}" srcId="{880CB41E-1AA3-4C81-B35B-85BB903DD4B8}" destId="{3B85CED8-0103-44CE-A539-C92967C22709}" srcOrd="5" destOrd="0" parTransId="{961E0496-4DA6-4C72-9A3D-F513A26C05B8}" sibTransId="{CC17E746-ED10-44F2-A52E-97B6E120581F}"/>
    <dgm:cxn modelId="{AA061413-0046-40A5-853C-DFFB100C3E0E}" srcId="{880CB41E-1AA3-4C81-B35B-85BB903DD4B8}" destId="{89C0489F-A1BD-46A0-80B7-1BC31689A1B5}" srcOrd="3" destOrd="0" parTransId="{BFA81377-1009-4090-8E26-FAB5651007D1}" sibTransId="{68559D32-C9BE-460D-8C39-1352DB416D1D}"/>
    <dgm:cxn modelId="{C3F9CC85-DCC8-4F9C-9DF6-CB8C647DA253}" type="presOf" srcId="{F3BCE322-49E4-48E1-8FC8-DAC0D3CE1D02}" destId="{21C173E9-A029-4876-AE50-31A46404A67D}" srcOrd="0" destOrd="0" presId="urn:microsoft.com/office/officeart/2005/8/layout/hProcess9"/>
    <dgm:cxn modelId="{48F3469C-36D5-473D-AD1A-787FB1C4D361}" type="presOf" srcId="{077B7ABD-8DE5-453F-AB4C-C7F78430CCCE}" destId="{33C28059-1C30-418A-BFF0-4D52127159FD}" srcOrd="0" destOrd="0" presId="urn:microsoft.com/office/officeart/2005/8/layout/hProcess9"/>
    <dgm:cxn modelId="{96AAA341-6389-491A-885F-9588F8E4F51C}" type="presOf" srcId="{880CB41E-1AA3-4C81-B35B-85BB903DD4B8}" destId="{2C415248-4D77-4E1B-8276-E73CAFB8D9BB}" srcOrd="0" destOrd="0" presId="urn:microsoft.com/office/officeart/2005/8/layout/hProcess9"/>
    <dgm:cxn modelId="{117D2ABD-552C-41EF-B046-4B92A99028EF}" srcId="{880CB41E-1AA3-4C81-B35B-85BB903DD4B8}" destId="{F3BCE322-49E4-48E1-8FC8-DAC0D3CE1D02}" srcOrd="0" destOrd="0" parTransId="{774A7585-7AF3-46B7-A144-F73E495DA543}" sibTransId="{2B01D4A4-2A04-42A7-84EB-BFF248CDA885}"/>
    <dgm:cxn modelId="{74ECB8B0-EE56-412A-B2D8-1205F5B5AF35}" srcId="{880CB41E-1AA3-4C81-B35B-85BB903DD4B8}" destId="{F47B4600-2464-4F07-8741-38BEF24E227A}" srcOrd="2" destOrd="0" parTransId="{657BE519-4DB1-4DF5-BFA9-64C856D3F461}" sibTransId="{976F70D7-5C48-4D65-9295-6FF0070BFBC8}"/>
    <dgm:cxn modelId="{8E7B0A1C-EF7B-4CCF-A189-C00F7D125C07}" type="presParOf" srcId="{2C415248-4D77-4E1B-8276-E73CAFB8D9BB}" destId="{DFC93237-6A5E-4494-A765-1F2824610520}" srcOrd="0" destOrd="0" presId="urn:microsoft.com/office/officeart/2005/8/layout/hProcess9"/>
    <dgm:cxn modelId="{EA1482F1-A6D8-4182-9327-44E1E0A007F4}" type="presParOf" srcId="{2C415248-4D77-4E1B-8276-E73CAFB8D9BB}" destId="{4EB4A257-30DB-4D86-9C6F-BA00550569CD}" srcOrd="1" destOrd="0" presId="urn:microsoft.com/office/officeart/2005/8/layout/hProcess9"/>
    <dgm:cxn modelId="{E2BF6375-7853-4886-BDEF-E017AA4010D1}" type="presParOf" srcId="{4EB4A257-30DB-4D86-9C6F-BA00550569CD}" destId="{21C173E9-A029-4876-AE50-31A46404A67D}" srcOrd="0" destOrd="0" presId="urn:microsoft.com/office/officeart/2005/8/layout/hProcess9"/>
    <dgm:cxn modelId="{92AE27B2-856B-43E8-830A-ADCAD2C84C9C}" type="presParOf" srcId="{4EB4A257-30DB-4D86-9C6F-BA00550569CD}" destId="{BF90F2A5-5869-4961-83D4-096532782EF0}" srcOrd="1" destOrd="0" presId="urn:microsoft.com/office/officeart/2005/8/layout/hProcess9"/>
    <dgm:cxn modelId="{1974DEFF-C837-4929-BD26-9125330A484F}" type="presParOf" srcId="{4EB4A257-30DB-4D86-9C6F-BA00550569CD}" destId="{33C28059-1C30-418A-BFF0-4D52127159FD}" srcOrd="2" destOrd="0" presId="urn:microsoft.com/office/officeart/2005/8/layout/hProcess9"/>
    <dgm:cxn modelId="{0C86708B-5E1B-46DF-9BF5-362E1D57A1D6}" type="presParOf" srcId="{4EB4A257-30DB-4D86-9C6F-BA00550569CD}" destId="{DC239B46-26FC-4B39-9795-7792AD1F0411}" srcOrd="3" destOrd="0" presId="urn:microsoft.com/office/officeart/2005/8/layout/hProcess9"/>
    <dgm:cxn modelId="{076286A4-F939-4E1E-921E-1493E96BAAC3}" type="presParOf" srcId="{4EB4A257-30DB-4D86-9C6F-BA00550569CD}" destId="{D1A5CEE7-0A48-4C1D-9CBD-AB7C7730DF16}" srcOrd="4" destOrd="0" presId="urn:microsoft.com/office/officeart/2005/8/layout/hProcess9"/>
    <dgm:cxn modelId="{1F273A69-DA18-45DF-9564-ECF60ECFDFA4}" type="presParOf" srcId="{4EB4A257-30DB-4D86-9C6F-BA00550569CD}" destId="{ECBF4AE3-AAA3-4DF3-BA70-54F05470B034}" srcOrd="5" destOrd="0" presId="urn:microsoft.com/office/officeart/2005/8/layout/hProcess9"/>
    <dgm:cxn modelId="{7806CFC5-E8F4-4C10-870F-2394B8F8CAF4}" type="presParOf" srcId="{4EB4A257-30DB-4D86-9C6F-BA00550569CD}" destId="{F40A5A3E-59C3-4366-A14B-60D3F8906265}" srcOrd="6" destOrd="0" presId="urn:microsoft.com/office/officeart/2005/8/layout/hProcess9"/>
    <dgm:cxn modelId="{2FF555FF-B912-40C1-A7F8-33A09CE5F15C}" type="presParOf" srcId="{4EB4A257-30DB-4D86-9C6F-BA00550569CD}" destId="{F931F7A1-4F4B-4B58-9355-04A18836BA68}" srcOrd="7" destOrd="0" presId="urn:microsoft.com/office/officeart/2005/8/layout/hProcess9"/>
    <dgm:cxn modelId="{6A8C59BA-6EF6-493F-89CB-B9DC12B0AEA7}" type="presParOf" srcId="{4EB4A257-30DB-4D86-9C6F-BA00550569CD}" destId="{5EC9CE65-E29F-4FED-BACC-CBA8B804AB51}" srcOrd="8" destOrd="0" presId="urn:microsoft.com/office/officeart/2005/8/layout/hProcess9"/>
    <dgm:cxn modelId="{58587B2F-F36E-4166-8639-8F5B9F140596}" type="presParOf" srcId="{4EB4A257-30DB-4D86-9C6F-BA00550569CD}" destId="{60C9F43E-A658-43C0-B2D0-1ABBCB3FA1EC}" srcOrd="9" destOrd="0" presId="urn:microsoft.com/office/officeart/2005/8/layout/hProcess9"/>
    <dgm:cxn modelId="{9393B5CF-5A37-4A2E-A359-097328115186}" type="presParOf" srcId="{4EB4A257-30DB-4D86-9C6F-BA00550569CD}" destId="{D5A23D38-A617-4B63-A6E6-B62411A2B05C}" srcOrd="10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0CB41E-1AA3-4C81-B35B-85BB903DD4B8}" type="doc">
      <dgm:prSet loTypeId="urn:microsoft.com/office/officeart/2005/8/layout/hProcess9" loCatId="process" qsTypeId="urn:microsoft.com/office/officeart/2005/8/quickstyle/3d1" qsCatId="3D" csTypeId="urn:microsoft.com/office/officeart/2005/8/colors/accent2_2" csCatId="accent2" phldr="1"/>
      <dgm:spPr/>
    </dgm:pt>
    <dgm:pt modelId="{F3BCE322-49E4-48E1-8FC8-DAC0D3CE1D02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000" dirty="0" smtClean="0"/>
            <a:t>Проведение геолого-геофизических исследований на </a:t>
          </a:r>
          <a:r>
            <a:rPr lang="ru-RU" sz="1000" dirty="0" err="1" smtClean="0"/>
            <a:t>Нарыкско-Осташкинском</a:t>
          </a:r>
          <a:r>
            <a:rPr lang="ru-RU" sz="1000" dirty="0" smtClean="0"/>
            <a:t> и </a:t>
          </a:r>
          <a:r>
            <a:rPr lang="ru-RU" sz="1000" dirty="0" err="1" smtClean="0"/>
            <a:t>Талдинском</a:t>
          </a:r>
          <a:r>
            <a:rPr lang="ru-RU" sz="1000" dirty="0" smtClean="0"/>
            <a:t> </a:t>
          </a:r>
          <a:r>
            <a:rPr lang="ru-RU" sz="1000" dirty="0" err="1" smtClean="0"/>
            <a:t>метаноугольных</a:t>
          </a:r>
          <a:r>
            <a:rPr lang="ru-RU" sz="1000" dirty="0" smtClean="0"/>
            <a:t> месторождениях Кузбасса. Анализ результатов работ</a:t>
          </a:r>
          <a:endParaRPr lang="ru-RU" sz="1000" dirty="0"/>
        </a:p>
      </dgm:t>
    </dgm:pt>
    <dgm:pt modelId="{774A7585-7AF3-46B7-A144-F73E495DA543}" type="parTrans" cxnId="{117D2ABD-552C-41EF-B046-4B92A99028EF}">
      <dgm:prSet/>
      <dgm:spPr/>
      <dgm:t>
        <a:bodyPr/>
        <a:lstStyle/>
        <a:p>
          <a:endParaRPr lang="ru-RU" sz="2400"/>
        </a:p>
      </dgm:t>
    </dgm:pt>
    <dgm:pt modelId="{2B01D4A4-2A04-42A7-84EB-BFF248CDA885}" type="sibTrans" cxnId="{117D2ABD-552C-41EF-B046-4B92A99028EF}">
      <dgm:prSet/>
      <dgm:spPr/>
      <dgm:t>
        <a:bodyPr/>
        <a:lstStyle/>
        <a:p>
          <a:endParaRPr lang="ru-RU" sz="2400"/>
        </a:p>
      </dgm:t>
    </dgm:pt>
    <dgm:pt modelId="{87EDD529-9613-4C0E-93F3-A2C8C9444A1F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000" dirty="0" smtClean="0"/>
            <a:t>Постановка и проведение полевых работ для отработки технологии</a:t>
          </a:r>
          <a:endParaRPr lang="ru-RU" sz="1000" dirty="0"/>
        </a:p>
      </dgm:t>
    </dgm:pt>
    <dgm:pt modelId="{B5145FA9-8201-4B81-8871-939921AF02AA}" type="parTrans" cxnId="{F797EDB1-C678-480B-AC75-952EA432D622}">
      <dgm:prSet/>
      <dgm:spPr/>
      <dgm:t>
        <a:bodyPr/>
        <a:lstStyle/>
        <a:p>
          <a:endParaRPr lang="ru-RU" sz="2400"/>
        </a:p>
      </dgm:t>
    </dgm:pt>
    <dgm:pt modelId="{F395468F-4BC0-4D0A-87DA-73C1F0E1DAA9}" type="sibTrans" cxnId="{F797EDB1-C678-480B-AC75-952EA432D622}">
      <dgm:prSet/>
      <dgm:spPr/>
      <dgm:t>
        <a:bodyPr/>
        <a:lstStyle/>
        <a:p>
          <a:endParaRPr lang="ru-RU" sz="2400"/>
        </a:p>
      </dgm:t>
    </dgm:pt>
    <dgm:pt modelId="{077B7ABD-8DE5-453F-AB4C-C7F78430CCCE}">
      <dgm:prSet custT="1"/>
      <dgm:spPr>
        <a:solidFill>
          <a:srgbClr val="00B050"/>
        </a:solidFill>
      </dgm:spPr>
      <dgm:t>
        <a:bodyPr/>
        <a:lstStyle/>
        <a:p>
          <a:r>
            <a:rPr lang="ru-RU" sz="1000" dirty="0" smtClean="0"/>
            <a:t>Разработка многометодной геофизической технологии для изучения </a:t>
          </a:r>
          <a:r>
            <a:rPr lang="ru-RU" sz="1000" dirty="0" err="1" smtClean="0"/>
            <a:t>метаноугольных</a:t>
          </a:r>
          <a:r>
            <a:rPr lang="ru-RU" sz="1000" dirty="0" smtClean="0"/>
            <a:t> месторождений</a:t>
          </a:r>
          <a:endParaRPr lang="ru-RU" sz="1000" dirty="0"/>
        </a:p>
      </dgm:t>
    </dgm:pt>
    <dgm:pt modelId="{BD919929-8E16-4537-8462-22E695D7E1E1}" type="parTrans" cxnId="{54796B4B-696C-455B-B958-8FB104E776F9}">
      <dgm:prSet/>
      <dgm:spPr/>
      <dgm:t>
        <a:bodyPr/>
        <a:lstStyle/>
        <a:p>
          <a:endParaRPr lang="ru-RU" sz="2400"/>
        </a:p>
      </dgm:t>
    </dgm:pt>
    <dgm:pt modelId="{30C0AEA7-A9EE-4F38-B58F-E0EA36E6D8F1}" type="sibTrans" cxnId="{54796B4B-696C-455B-B958-8FB104E776F9}">
      <dgm:prSet/>
      <dgm:spPr/>
      <dgm:t>
        <a:bodyPr/>
        <a:lstStyle/>
        <a:p>
          <a:endParaRPr lang="ru-RU" sz="2400"/>
        </a:p>
      </dgm:t>
    </dgm:pt>
    <dgm:pt modelId="{3B85CED8-0103-44CE-A539-C92967C22709}">
      <dgm:prSet custT="1"/>
      <dgm:spPr>
        <a:solidFill>
          <a:srgbClr val="FF0000"/>
        </a:solidFill>
      </dgm:spPr>
      <dgm:t>
        <a:bodyPr/>
        <a:lstStyle/>
        <a:p>
          <a:r>
            <a:rPr lang="ru-RU" sz="1000" dirty="0" smtClean="0"/>
            <a:t>Повышение эффективности разработки </a:t>
          </a:r>
          <a:r>
            <a:rPr lang="ru-RU" sz="1000" dirty="0" err="1" smtClean="0"/>
            <a:t>метаноугольных</a:t>
          </a:r>
          <a:r>
            <a:rPr lang="ru-RU" sz="1000" dirty="0" smtClean="0"/>
            <a:t> месторождений, минимизация геологических </a:t>
          </a:r>
          <a:r>
            <a:rPr lang="ru-RU" sz="1000" dirty="0" smtClean="0"/>
            <a:t>рисков при </a:t>
          </a:r>
          <a:r>
            <a:rPr lang="ru-RU" sz="1000" dirty="0" smtClean="0"/>
            <a:t>бурении скважин</a:t>
          </a:r>
          <a:endParaRPr lang="ru-RU" sz="1000" dirty="0"/>
        </a:p>
      </dgm:t>
    </dgm:pt>
    <dgm:pt modelId="{961E0496-4DA6-4C72-9A3D-F513A26C05B8}" type="parTrans" cxnId="{56E5B772-BCDB-411F-8C94-B598CFE433E1}">
      <dgm:prSet/>
      <dgm:spPr/>
      <dgm:t>
        <a:bodyPr/>
        <a:lstStyle/>
        <a:p>
          <a:endParaRPr lang="ru-RU"/>
        </a:p>
      </dgm:t>
    </dgm:pt>
    <dgm:pt modelId="{CC17E746-ED10-44F2-A52E-97B6E120581F}" type="sibTrans" cxnId="{56E5B772-BCDB-411F-8C94-B598CFE433E1}">
      <dgm:prSet/>
      <dgm:spPr/>
      <dgm:t>
        <a:bodyPr/>
        <a:lstStyle/>
        <a:p>
          <a:endParaRPr lang="ru-RU"/>
        </a:p>
      </dgm:t>
    </dgm:pt>
    <dgm:pt modelId="{2C415248-4D77-4E1B-8276-E73CAFB8D9BB}" type="pres">
      <dgm:prSet presAssocID="{880CB41E-1AA3-4C81-B35B-85BB903DD4B8}" presName="CompostProcess" presStyleCnt="0">
        <dgm:presLayoutVars>
          <dgm:dir/>
          <dgm:resizeHandles val="exact"/>
        </dgm:presLayoutVars>
      </dgm:prSet>
      <dgm:spPr/>
    </dgm:pt>
    <dgm:pt modelId="{DFC93237-6A5E-4494-A765-1F2824610520}" type="pres">
      <dgm:prSet presAssocID="{880CB41E-1AA3-4C81-B35B-85BB903DD4B8}" presName="arrow" presStyleLbl="bgShp" presStyleIdx="0" presStyleCnt="1"/>
      <dgm:spPr/>
    </dgm:pt>
    <dgm:pt modelId="{4EB4A257-30DB-4D86-9C6F-BA00550569CD}" type="pres">
      <dgm:prSet presAssocID="{880CB41E-1AA3-4C81-B35B-85BB903DD4B8}" presName="linearProcess" presStyleCnt="0"/>
      <dgm:spPr/>
    </dgm:pt>
    <dgm:pt modelId="{21C173E9-A029-4876-AE50-31A46404A67D}" type="pres">
      <dgm:prSet presAssocID="{F3BCE322-49E4-48E1-8FC8-DAC0D3CE1D02}" presName="textNode" presStyleLbl="node1" presStyleIdx="0" presStyleCnt="4" custScaleY="152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0F2A5-5869-4961-83D4-096532782EF0}" type="pres">
      <dgm:prSet presAssocID="{2B01D4A4-2A04-42A7-84EB-BFF248CDA885}" presName="sibTrans" presStyleCnt="0"/>
      <dgm:spPr/>
    </dgm:pt>
    <dgm:pt modelId="{33C28059-1C30-418A-BFF0-4D52127159FD}" type="pres">
      <dgm:prSet presAssocID="{077B7ABD-8DE5-453F-AB4C-C7F78430CCCE}" presName="textNode" presStyleLbl="node1" presStyleIdx="1" presStyleCnt="4" custScaleX="96790" custScaleY="147959" custLinFactNeighborX="-59106" custLinFactNeighborY="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239B46-26FC-4B39-9795-7792AD1F0411}" type="pres">
      <dgm:prSet presAssocID="{30C0AEA7-A9EE-4F38-B58F-E0EA36E6D8F1}" presName="sibTrans" presStyleCnt="0"/>
      <dgm:spPr/>
    </dgm:pt>
    <dgm:pt modelId="{5EC9CE65-E29F-4FED-BACC-CBA8B804AB51}" type="pres">
      <dgm:prSet presAssocID="{87EDD529-9613-4C0E-93F3-A2C8C9444A1F}" presName="textNode" presStyleLbl="node1" presStyleIdx="2" presStyleCnt="4" custScaleX="68915" custLinFactX="-4125" custLinFactNeighborX="-100000" custLinFactNeighborY="1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9F43E-A658-43C0-B2D0-1ABBCB3FA1EC}" type="pres">
      <dgm:prSet presAssocID="{F395468F-4BC0-4D0A-87DA-73C1F0E1DAA9}" presName="sibTrans" presStyleCnt="0"/>
      <dgm:spPr/>
    </dgm:pt>
    <dgm:pt modelId="{D5A23D38-A617-4B63-A6E6-B62411A2B05C}" type="pres">
      <dgm:prSet presAssocID="{3B85CED8-0103-44CE-A539-C92967C22709}" presName="textNode" presStyleLbl="node1" presStyleIdx="3" presStyleCnt="4" custScaleY="143280" custLinFactX="-5833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7EDB1-C678-480B-AC75-952EA432D622}" srcId="{880CB41E-1AA3-4C81-B35B-85BB903DD4B8}" destId="{87EDD529-9613-4C0E-93F3-A2C8C9444A1F}" srcOrd="2" destOrd="0" parTransId="{B5145FA9-8201-4B81-8871-939921AF02AA}" sibTransId="{F395468F-4BC0-4D0A-87DA-73C1F0E1DAA9}"/>
    <dgm:cxn modelId="{CFB57795-2863-4C22-840A-889BA9566DE5}" type="presOf" srcId="{87EDD529-9613-4C0E-93F3-A2C8C9444A1F}" destId="{5EC9CE65-E29F-4FED-BACC-CBA8B804AB51}" srcOrd="0" destOrd="0" presId="urn:microsoft.com/office/officeart/2005/8/layout/hProcess9"/>
    <dgm:cxn modelId="{5CFB3570-BBA7-4741-8253-FC502E102810}" type="presOf" srcId="{F3BCE322-49E4-48E1-8FC8-DAC0D3CE1D02}" destId="{21C173E9-A029-4876-AE50-31A46404A67D}" srcOrd="0" destOrd="0" presId="urn:microsoft.com/office/officeart/2005/8/layout/hProcess9"/>
    <dgm:cxn modelId="{54796B4B-696C-455B-B958-8FB104E776F9}" srcId="{880CB41E-1AA3-4C81-B35B-85BB903DD4B8}" destId="{077B7ABD-8DE5-453F-AB4C-C7F78430CCCE}" srcOrd="1" destOrd="0" parTransId="{BD919929-8E16-4537-8462-22E695D7E1E1}" sibTransId="{30C0AEA7-A9EE-4F38-B58F-E0EA36E6D8F1}"/>
    <dgm:cxn modelId="{56E5B772-BCDB-411F-8C94-B598CFE433E1}" srcId="{880CB41E-1AA3-4C81-B35B-85BB903DD4B8}" destId="{3B85CED8-0103-44CE-A539-C92967C22709}" srcOrd="3" destOrd="0" parTransId="{961E0496-4DA6-4C72-9A3D-F513A26C05B8}" sibTransId="{CC17E746-ED10-44F2-A52E-97B6E120581F}"/>
    <dgm:cxn modelId="{18EDE54A-3D8A-4EB5-92C5-775416DDF856}" type="presOf" srcId="{077B7ABD-8DE5-453F-AB4C-C7F78430CCCE}" destId="{33C28059-1C30-418A-BFF0-4D52127159FD}" srcOrd="0" destOrd="0" presId="urn:microsoft.com/office/officeart/2005/8/layout/hProcess9"/>
    <dgm:cxn modelId="{5C3C4C20-4CC7-49C7-9D11-DE6B47D6F980}" type="presOf" srcId="{3B85CED8-0103-44CE-A539-C92967C22709}" destId="{D5A23D38-A617-4B63-A6E6-B62411A2B05C}" srcOrd="0" destOrd="0" presId="urn:microsoft.com/office/officeart/2005/8/layout/hProcess9"/>
    <dgm:cxn modelId="{117D2ABD-552C-41EF-B046-4B92A99028EF}" srcId="{880CB41E-1AA3-4C81-B35B-85BB903DD4B8}" destId="{F3BCE322-49E4-48E1-8FC8-DAC0D3CE1D02}" srcOrd="0" destOrd="0" parTransId="{774A7585-7AF3-46B7-A144-F73E495DA543}" sibTransId="{2B01D4A4-2A04-42A7-84EB-BFF248CDA885}"/>
    <dgm:cxn modelId="{A56301EA-BAB3-4174-BF0D-E39C65E091A2}" type="presOf" srcId="{880CB41E-1AA3-4C81-B35B-85BB903DD4B8}" destId="{2C415248-4D77-4E1B-8276-E73CAFB8D9BB}" srcOrd="0" destOrd="0" presId="urn:microsoft.com/office/officeart/2005/8/layout/hProcess9"/>
    <dgm:cxn modelId="{F466E116-A80D-44EA-B7B9-122A7AD5F7A0}" type="presParOf" srcId="{2C415248-4D77-4E1B-8276-E73CAFB8D9BB}" destId="{DFC93237-6A5E-4494-A765-1F2824610520}" srcOrd="0" destOrd="0" presId="urn:microsoft.com/office/officeart/2005/8/layout/hProcess9"/>
    <dgm:cxn modelId="{27B142D7-5A61-4D74-BA0A-881D3993E43A}" type="presParOf" srcId="{2C415248-4D77-4E1B-8276-E73CAFB8D9BB}" destId="{4EB4A257-30DB-4D86-9C6F-BA00550569CD}" srcOrd="1" destOrd="0" presId="urn:microsoft.com/office/officeart/2005/8/layout/hProcess9"/>
    <dgm:cxn modelId="{1DE34E80-A4DA-4E00-B4AF-17A8B7709F99}" type="presParOf" srcId="{4EB4A257-30DB-4D86-9C6F-BA00550569CD}" destId="{21C173E9-A029-4876-AE50-31A46404A67D}" srcOrd="0" destOrd="0" presId="urn:microsoft.com/office/officeart/2005/8/layout/hProcess9"/>
    <dgm:cxn modelId="{34252E8E-1773-4B0C-94F6-2573EC9A812B}" type="presParOf" srcId="{4EB4A257-30DB-4D86-9C6F-BA00550569CD}" destId="{BF90F2A5-5869-4961-83D4-096532782EF0}" srcOrd="1" destOrd="0" presId="urn:microsoft.com/office/officeart/2005/8/layout/hProcess9"/>
    <dgm:cxn modelId="{38D93B0F-1A48-48EC-88EA-3367BA400938}" type="presParOf" srcId="{4EB4A257-30DB-4D86-9C6F-BA00550569CD}" destId="{33C28059-1C30-418A-BFF0-4D52127159FD}" srcOrd="2" destOrd="0" presId="urn:microsoft.com/office/officeart/2005/8/layout/hProcess9"/>
    <dgm:cxn modelId="{B4442E77-E218-43D0-A2B9-B0694594D4C8}" type="presParOf" srcId="{4EB4A257-30DB-4D86-9C6F-BA00550569CD}" destId="{DC239B46-26FC-4B39-9795-7792AD1F0411}" srcOrd="3" destOrd="0" presId="urn:microsoft.com/office/officeart/2005/8/layout/hProcess9"/>
    <dgm:cxn modelId="{5689F5FE-5181-4562-A53A-00D4E46978B2}" type="presParOf" srcId="{4EB4A257-30DB-4D86-9C6F-BA00550569CD}" destId="{5EC9CE65-E29F-4FED-BACC-CBA8B804AB51}" srcOrd="4" destOrd="0" presId="urn:microsoft.com/office/officeart/2005/8/layout/hProcess9"/>
    <dgm:cxn modelId="{4ED4A7A1-2AA4-47EA-9A78-6EA25F9362B1}" type="presParOf" srcId="{4EB4A257-30DB-4D86-9C6F-BA00550569CD}" destId="{60C9F43E-A658-43C0-B2D0-1ABBCB3FA1EC}" srcOrd="5" destOrd="0" presId="urn:microsoft.com/office/officeart/2005/8/layout/hProcess9"/>
    <dgm:cxn modelId="{A203F932-5F61-4FD6-A744-9AD56DFC058D}" type="presParOf" srcId="{4EB4A257-30DB-4D86-9C6F-BA00550569CD}" destId="{D5A23D38-A617-4B63-A6E6-B62411A2B05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396183-BA93-47F7-BD8B-C04B11E97524}" type="doc">
      <dgm:prSet loTypeId="urn:microsoft.com/office/officeart/2005/8/layout/hierarchy4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0F280A7-159A-4065-8246-CF95EF91CE49}" type="pres">
      <dgm:prSet presAssocID="{8D396183-BA93-47F7-BD8B-C04B11E9752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0C54319-7C35-4757-B5BB-19CB20AE177B}" type="presOf" srcId="{8D396183-BA93-47F7-BD8B-C04B11E97524}" destId="{00F280A7-159A-4065-8246-CF95EF91CE49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AE5EE-1873-4BEE-9D3C-8743476DCEA5}">
      <dsp:nvSpPr>
        <dsp:cNvPr id="0" name=""/>
        <dsp:cNvSpPr/>
      </dsp:nvSpPr>
      <dsp:spPr>
        <a:xfrm>
          <a:off x="2668157" y="0"/>
          <a:ext cx="2628886" cy="1314443"/>
        </a:xfrm>
        <a:prstGeom prst="roundRect">
          <a:avLst>
            <a:gd name="adj" fmla="val 10000"/>
          </a:avLst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НИР</a:t>
          </a:r>
          <a:endParaRPr lang="ru-RU" sz="3300" kern="1200" dirty="0"/>
        </a:p>
      </dsp:txBody>
      <dsp:txXfrm>
        <a:off x="2706656" y="38499"/>
        <a:ext cx="2551888" cy="1237445"/>
      </dsp:txXfrm>
    </dsp:sp>
    <dsp:sp modelId="{DF38B52E-989B-45C2-9CAA-FFA49C4456BD}">
      <dsp:nvSpPr>
        <dsp:cNvPr id="0" name=""/>
        <dsp:cNvSpPr/>
      </dsp:nvSpPr>
      <dsp:spPr>
        <a:xfrm rot="3172585">
          <a:off x="3967764" y="2082417"/>
          <a:ext cx="2410567" cy="460055"/>
        </a:xfrm>
        <a:prstGeom prst="leftRightArrow">
          <a:avLst>
            <a:gd name="adj1" fmla="val 60000"/>
            <a:gd name="adj2" fmla="val 50000"/>
          </a:avLst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105781" y="2174428"/>
        <a:ext cx="2134534" cy="276033"/>
      </dsp:txXfrm>
    </dsp:sp>
    <dsp:sp modelId="{C9871456-11A8-4E75-A264-D618B3FD16EF}">
      <dsp:nvSpPr>
        <dsp:cNvPr id="0" name=""/>
        <dsp:cNvSpPr/>
      </dsp:nvSpPr>
      <dsp:spPr>
        <a:xfrm>
          <a:off x="5502976" y="3367595"/>
          <a:ext cx="2057392" cy="1314443"/>
        </a:xfrm>
        <a:prstGeom prst="roundRect">
          <a:avLst>
            <a:gd name="adj" fmla="val 10000"/>
          </a:avLst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ПИР</a:t>
          </a:r>
          <a:endParaRPr lang="ru-RU" sz="3300" kern="1200" dirty="0"/>
        </a:p>
      </dsp:txBody>
      <dsp:txXfrm>
        <a:off x="5541475" y="3406094"/>
        <a:ext cx="1980394" cy="1237445"/>
      </dsp:txXfrm>
    </dsp:sp>
    <dsp:sp modelId="{FE8C6512-4DB2-41F2-94FF-E5667FA8C911}">
      <dsp:nvSpPr>
        <dsp:cNvPr id="0" name=""/>
        <dsp:cNvSpPr/>
      </dsp:nvSpPr>
      <dsp:spPr>
        <a:xfrm rot="11017300">
          <a:off x="2679529" y="3639720"/>
          <a:ext cx="2804354" cy="460055"/>
        </a:xfrm>
        <a:prstGeom prst="leftRightArrow">
          <a:avLst>
            <a:gd name="adj1" fmla="val 60000"/>
            <a:gd name="adj2" fmla="val 50000"/>
          </a:avLst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2817545" y="3731731"/>
        <a:ext cx="2528321" cy="276033"/>
      </dsp:txXfrm>
    </dsp:sp>
    <dsp:sp modelId="{536B4A07-9324-48C6-8079-C385A8480B9F}">
      <dsp:nvSpPr>
        <dsp:cNvPr id="0" name=""/>
        <dsp:cNvSpPr/>
      </dsp:nvSpPr>
      <dsp:spPr>
        <a:xfrm>
          <a:off x="31551" y="3039370"/>
          <a:ext cx="2628886" cy="1314443"/>
        </a:xfrm>
        <a:prstGeom prst="roundRect">
          <a:avLst>
            <a:gd name="adj" fmla="val 10000"/>
          </a:avLst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Производство</a:t>
          </a:r>
          <a:endParaRPr lang="ru-RU" sz="3300" kern="1200" dirty="0"/>
        </a:p>
      </dsp:txBody>
      <dsp:txXfrm>
        <a:off x="70050" y="3077869"/>
        <a:ext cx="2551888" cy="1237445"/>
      </dsp:txXfrm>
    </dsp:sp>
    <dsp:sp modelId="{55BB422D-6F2F-4BD6-A708-1E797080E53C}">
      <dsp:nvSpPr>
        <dsp:cNvPr id="0" name=""/>
        <dsp:cNvSpPr/>
      </dsp:nvSpPr>
      <dsp:spPr>
        <a:xfrm rot="18656467">
          <a:off x="1330652" y="1942186"/>
          <a:ext cx="2117127" cy="460055"/>
        </a:xfrm>
        <a:prstGeom prst="leftRightArrow">
          <a:avLst>
            <a:gd name="adj1" fmla="val 60000"/>
            <a:gd name="adj2" fmla="val 50000"/>
          </a:avLst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1468669" y="2034197"/>
        <a:ext cx="1841094" cy="2760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95841-F92D-4D9F-839B-F54499D3E161}">
      <dsp:nvSpPr>
        <dsp:cNvPr id="0" name=""/>
        <dsp:cNvSpPr/>
      </dsp:nvSpPr>
      <dsp:spPr>
        <a:xfrm>
          <a:off x="6489727" y="2188171"/>
          <a:ext cx="91440" cy="2159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998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FCA22B-4E79-4A5A-BE41-17727C7EFE87}">
      <dsp:nvSpPr>
        <dsp:cNvPr id="0" name=""/>
        <dsp:cNvSpPr/>
      </dsp:nvSpPr>
      <dsp:spPr>
        <a:xfrm>
          <a:off x="4491809" y="1019895"/>
          <a:ext cx="2043638" cy="366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094"/>
              </a:lnTo>
              <a:lnTo>
                <a:pt x="2043638" y="250094"/>
              </a:lnTo>
              <a:lnTo>
                <a:pt x="2043638" y="36699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D11DEB-5C56-438F-AD92-D3AE0FB7C942}">
      <dsp:nvSpPr>
        <dsp:cNvPr id="0" name=""/>
        <dsp:cNvSpPr/>
      </dsp:nvSpPr>
      <dsp:spPr>
        <a:xfrm>
          <a:off x="2625891" y="2188171"/>
          <a:ext cx="1844752" cy="194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30"/>
              </a:lnTo>
              <a:lnTo>
                <a:pt x="1844752" y="77530"/>
              </a:lnTo>
              <a:lnTo>
                <a:pt x="1844752" y="194427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9B947F-14DB-49FA-AEF2-E0DE5D66CA65}">
      <dsp:nvSpPr>
        <dsp:cNvPr id="0" name=""/>
        <dsp:cNvSpPr/>
      </dsp:nvSpPr>
      <dsp:spPr>
        <a:xfrm>
          <a:off x="1656961" y="2188171"/>
          <a:ext cx="968930" cy="172857"/>
        </a:xfrm>
        <a:custGeom>
          <a:avLst/>
          <a:gdLst/>
          <a:ahLst/>
          <a:cxnLst/>
          <a:rect l="0" t="0" r="0" b="0"/>
          <a:pathLst>
            <a:path>
              <a:moveTo>
                <a:pt x="968930" y="0"/>
              </a:moveTo>
              <a:lnTo>
                <a:pt x="968930" y="55959"/>
              </a:lnTo>
              <a:lnTo>
                <a:pt x="0" y="55959"/>
              </a:lnTo>
              <a:lnTo>
                <a:pt x="0" y="172857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15132-39C4-4EC8-9AF3-971B2ABDD91A}">
      <dsp:nvSpPr>
        <dsp:cNvPr id="0" name=""/>
        <dsp:cNvSpPr/>
      </dsp:nvSpPr>
      <dsp:spPr>
        <a:xfrm>
          <a:off x="2625891" y="1019895"/>
          <a:ext cx="1865917" cy="366992"/>
        </a:xfrm>
        <a:custGeom>
          <a:avLst/>
          <a:gdLst/>
          <a:ahLst/>
          <a:cxnLst/>
          <a:rect l="0" t="0" r="0" b="0"/>
          <a:pathLst>
            <a:path>
              <a:moveTo>
                <a:pt x="1865917" y="0"/>
              </a:moveTo>
              <a:lnTo>
                <a:pt x="1865917" y="250094"/>
              </a:lnTo>
              <a:lnTo>
                <a:pt x="0" y="250094"/>
              </a:lnTo>
              <a:lnTo>
                <a:pt x="0" y="36699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86C5F-4594-4918-88A9-278255C05AD4}">
      <dsp:nvSpPr>
        <dsp:cNvPr id="0" name=""/>
        <dsp:cNvSpPr/>
      </dsp:nvSpPr>
      <dsp:spPr>
        <a:xfrm>
          <a:off x="2297118" y="218611"/>
          <a:ext cx="4389381" cy="801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C82A50-5E78-49C6-A6C9-4A8A70813635}">
      <dsp:nvSpPr>
        <dsp:cNvPr id="0" name=""/>
        <dsp:cNvSpPr/>
      </dsp:nvSpPr>
      <dsp:spPr>
        <a:xfrm>
          <a:off x="2437325" y="351808"/>
          <a:ext cx="4389381" cy="801283"/>
        </a:xfrm>
        <a:prstGeom prst="roundRect">
          <a:avLst>
            <a:gd name="adj" fmla="val 10000"/>
          </a:avLst>
        </a:prstGeom>
        <a:solidFill>
          <a:srgbClr val="66CCFF">
            <a:alpha val="90000"/>
          </a:srgb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66"/>
              </a:solidFill>
            </a:rPr>
            <a:t>Подходы к классификации</a:t>
          </a:r>
          <a:endParaRPr lang="ru-RU" sz="1800" b="1" kern="1200" dirty="0">
            <a:solidFill>
              <a:srgbClr val="003366"/>
            </a:solidFill>
          </a:endParaRPr>
        </a:p>
      </dsp:txBody>
      <dsp:txXfrm>
        <a:off x="2460794" y="375277"/>
        <a:ext cx="4342443" cy="754345"/>
      </dsp:txXfrm>
    </dsp:sp>
    <dsp:sp modelId="{F8BB2D26-9CC2-4024-B89F-F3877D41D684}">
      <dsp:nvSpPr>
        <dsp:cNvPr id="0" name=""/>
        <dsp:cNvSpPr/>
      </dsp:nvSpPr>
      <dsp:spPr>
        <a:xfrm>
          <a:off x="1797168" y="1386887"/>
          <a:ext cx="1657445" cy="801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91FE5E-AD8A-4B16-B1F8-FD4C52931E89}">
      <dsp:nvSpPr>
        <dsp:cNvPr id="0" name=""/>
        <dsp:cNvSpPr/>
      </dsp:nvSpPr>
      <dsp:spPr>
        <a:xfrm>
          <a:off x="1937376" y="1520084"/>
          <a:ext cx="1657445" cy="801283"/>
        </a:xfrm>
        <a:prstGeom prst="roundRect">
          <a:avLst>
            <a:gd name="adj" fmla="val 10000"/>
          </a:avLst>
        </a:prstGeom>
        <a:solidFill>
          <a:srgbClr val="66CCFF">
            <a:alpha val="90000"/>
          </a:srgb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366"/>
              </a:solidFill>
            </a:rPr>
            <a:t>Геологический</a:t>
          </a:r>
          <a:endParaRPr lang="ru-RU" sz="1600" b="1" kern="1200" dirty="0">
            <a:solidFill>
              <a:srgbClr val="003366"/>
            </a:solidFill>
          </a:endParaRPr>
        </a:p>
      </dsp:txBody>
      <dsp:txXfrm>
        <a:off x="1960845" y="1543553"/>
        <a:ext cx="1610507" cy="754345"/>
      </dsp:txXfrm>
    </dsp:sp>
    <dsp:sp modelId="{B2BFF4F6-0F73-4BDA-BAB3-616539E14829}">
      <dsp:nvSpPr>
        <dsp:cNvPr id="0" name=""/>
        <dsp:cNvSpPr/>
      </dsp:nvSpPr>
      <dsp:spPr>
        <a:xfrm>
          <a:off x="3194" y="2361028"/>
          <a:ext cx="3307535" cy="21031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159986-DEAD-4858-9316-DE2E3A26D375}">
      <dsp:nvSpPr>
        <dsp:cNvPr id="0" name=""/>
        <dsp:cNvSpPr/>
      </dsp:nvSpPr>
      <dsp:spPr>
        <a:xfrm>
          <a:off x="143401" y="2494225"/>
          <a:ext cx="3307535" cy="2103177"/>
        </a:xfrm>
        <a:prstGeom prst="roundRect">
          <a:avLst>
            <a:gd name="adj" fmla="val 10000"/>
          </a:avLst>
        </a:prstGeom>
        <a:solidFill>
          <a:srgbClr val="66CCFF">
            <a:alpha val="90000"/>
          </a:srgb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66"/>
              </a:solidFill>
            </a:rPr>
            <a:t>- проницаемость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66"/>
              </a:solidFill>
            </a:rPr>
            <a:t>- пористость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66"/>
              </a:solidFill>
            </a:rPr>
            <a:t>- тип коллектора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66"/>
              </a:solidFill>
            </a:rPr>
            <a:t>- происхождение газа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66"/>
              </a:solidFill>
            </a:rPr>
            <a:t>- соотношение в системе «материнская порода - коллектор»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3366"/>
              </a:solidFill>
            </a:rPr>
            <a:t>- фазовое состояние вещества</a:t>
          </a:r>
          <a:endParaRPr lang="ru-RU" sz="1400" b="1" kern="1200" dirty="0">
            <a:solidFill>
              <a:srgbClr val="003366"/>
            </a:solidFill>
          </a:endParaRPr>
        </a:p>
      </dsp:txBody>
      <dsp:txXfrm>
        <a:off x="205001" y="2555825"/>
        <a:ext cx="3184335" cy="1979977"/>
      </dsp:txXfrm>
    </dsp:sp>
    <dsp:sp modelId="{FCFD46DB-543F-42BD-AC4B-3C91AD418622}">
      <dsp:nvSpPr>
        <dsp:cNvPr id="0" name=""/>
        <dsp:cNvSpPr/>
      </dsp:nvSpPr>
      <dsp:spPr>
        <a:xfrm>
          <a:off x="3641921" y="2382599"/>
          <a:ext cx="1657445" cy="1278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0A391D-EA68-46EA-ACB4-FF0EC15CB2CC}">
      <dsp:nvSpPr>
        <dsp:cNvPr id="0" name=""/>
        <dsp:cNvSpPr/>
      </dsp:nvSpPr>
      <dsp:spPr>
        <a:xfrm>
          <a:off x="3782128" y="2515796"/>
          <a:ext cx="1657445" cy="1278520"/>
        </a:xfrm>
        <a:prstGeom prst="roundRect">
          <a:avLst>
            <a:gd name="adj" fmla="val 10000"/>
          </a:avLst>
        </a:prstGeom>
        <a:solidFill>
          <a:srgbClr val="66CCFF">
            <a:alpha val="90000"/>
          </a:srgb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366"/>
              </a:solidFill>
            </a:rPr>
            <a:t>Необходимость применения специальных технологий</a:t>
          </a:r>
          <a:endParaRPr lang="ru-RU" sz="1600" b="1" kern="1200" dirty="0">
            <a:solidFill>
              <a:srgbClr val="003366"/>
            </a:solidFill>
          </a:endParaRPr>
        </a:p>
      </dsp:txBody>
      <dsp:txXfrm>
        <a:off x="3819575" y="2553243"/>
        <a:ext cx="1582551" cy="1203626"/>
      </dsp:txXfrm>
    </dsp:sp>
    <dsp:sp modelId="{A022FE66-988B-44D8-8C10-6A7614D6389C}">
      <dsp:nvSpPr>
        <dsp:cNvPr id="0" name=""/>
        <dsp:cNvSpPr/>
      </dsp:nvSpPr>
      <dsp:spPr>
        <a:xfrm>
          <a:off x="5706724" y="1386887"/>
          <a:ext cx="1657445" cy="801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7498F7-136E-4006-B5E2-3A05487ADD66}">
      <dsp:nvSpPr>
        <dsp:cNvPr id="0" name=""/>
        <dsp:cNvSpPr/>
      </dsp:nvSpPr>
      <dsp:spPr>
        <a:xfrm>
          <a:off x="5846932" y="1520084"/>
          <a:ext cx="1657445" cy="801283"/>
        </a:xfrm>
        <a:prstGeom prst="roundRect">
          <a:avLst>
            <a:gd name="adj" fmla="val 10000"/>
          </a:avLst>
        </a:prstGeom>
        <a:solidFill>
          <a:srgbClr val="66CCFF">
            <a:alpha val="90000"/>
          </a:srgb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rgbClr val="003366"/>
              </a:solidFill>
            </a:rPr>
            <a:t>Экономический</a:t>
          </a:r>
          <a:endParaRPr lang="ru-RU" sz="1600" b="1" kern="1200" dirty="0">
            <a:solidFill>
              <a:srgbClr val="003366"/>
            </a:solidFill>
          </a:endParaRPr>
        </a:p>
      </dsp:txBody>
      <dsp:txXfrm>
        <a:off x="5870401" y="1543553"/>
        <a:ext cx="1610507" cy="754345"/>
      </dsp:txXfrm>
    </dsp:sp>
    <dsp:sp modelId="{E57E44F8-CB36-48B5-A120-8735BFB787E1}">
      <dsp:nvSpPr>
        <dsp:cNvPr id="0" name=""/>
        <dsp:cNvSpPr/>
      </dsp:nvSpPr>
      <dsp:spPr>
        <a:xfrm>
          <a:off x="5706724" y="2404169"/>
          <a:ext cx="1657445" cy="1278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807BFF-979A-471A-A2A3-739294D5D470}">
      <dsp:nvSpPr>
        <dsp:cNvPr id="0" name=""/>
        <dsp:cNvSpPr/>
      </dsp:nvSpPr>
      <dsp:spPr>
        <a:xfrm>
          <a:off x="5846932" y="2537366"/>
          <a:ext cx="1657445" cy="1278520"/>
        </a:xfrm>
        <a:prstGeom prst="roundRect">
          <a:avLst>
            <a:gd name="adj" fmla="val 10000"/>
          </a:avLst>
        </a:prstGeom>
        <a:solidFill>
          <a:srgbClr val="66CCFF">
            <a:alpha val="90000"/>
          </a:srgb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366"/>
              </a:solidFill>
            </a:rPr>
            <a:t>Рентабельность добычи</a:t>
          </a:r>
          <a:endParaRPr lang="ru-RU" sz="1600" b="1" kern="1200" dirty="0">
            <a:solidFill>
              <a:srgbClr val="003366"/>
            </a:solidFill>
          </a:endParaRPr>
        </a:p>
      </dsp:txBody>
      <dsp:txXfrm>
        <a:off x="5884379" y="2574813"/>
        <a:ext cx="1582551" cy="1203626"/>
      </dsp:txXfrm>
    </dsp:sp>
    <dsp:sp modelId="{6C4FE96B-0E9C-4F6B-9C05-5C4E695DA021}">
      <dsp:nvSpPr>
        <dsp:cNvPr id="0" name=""/>
        <dsp:cNvSpPr/>
      </dsp:nvSpPr>
      <dsp:spPr>
        <a:xfrm>
          <a:off x="3660161" y="1398454"/>
          <a:ext cx="1657445" cy="801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033DCE-E3E2-4BE9-943C-DC2C3F5F057F}">
      <dsp:nvSpPr>
        <dsp:cNvPr id="0" name=""/>
        <dsp:cNvSpPr/>
      </dsp:nvSpPr>
      <dsp:spPr>
        <a:xfrm>
          <a:off x="3800368" y="1531650"/>
          <a:ext cx="1657445" cy="801283"/>
        </a:xfrm>
        <a:prstGeom prst="roundRect">
          <a:avLst>
            <a:gd name="adj" fmla="val 10000"/>
          </a:avLst>
        </a:prstGeom>
        <a:solidFill>
          <a:srgbClr val="66CCFF">
            <a:alpha val="90000"/>
          </a:srgb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3366"/>
              </a:solidFill>
            </a:rPr>
            <a:t>Технологический</a:t>
          </a:r>
          <a:endParaRPr lang="ru-RU" sz="1600" b="1" kern="1200" dirty="0">
            <a:solidFill>
              <a:srgbClr val="003366"/>
            </a:solidFill>
          </a:endParaRPr>
        </a:p>
      </dsp:txBody>
      <dsp:txXfrm>
        <a:off x="3823837" y="1555119"/>
        <a:ext cx="1610507" cy="7543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5C351-42B9-44CF-86FC-C02C4D67EB93}">
      <dsp:nvSpPr>
        <dsp:cNvPr id="0" name=""/>
        <dsp:cNvSpPr/>
      </dsp:nvSpPr>
      <dsp:spPr>
        <a:xfrm>
          <a:off x="21543" y="429780"/>
          <a:ext cx="1616585" cy="1616585"/>
        </a:xfrm>
        <a:prstGeom prst="ellipse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Интервал под направление и кондуктор был пробурен МБУ </a:t>
          </a:r>
          <a:r>
            <a:rPr lang="en-US" sz="1000" b="1" kern="1200" dirty="0" smtClean="0"/>
            <a:t>Atlas </a:t>
          </a:r>
          <a:r>
            <a:rPr lang="en-US" sz="1000" b="1" kern="1200" dirty="0" err="1" smtClean="0"/>
            <a:t>Copco</a:t>
          </a:r>
          <a:r>
            <a:rPr lang="ru-RU" sz="1000" b="1" kern="1200" dirty="0" smtClean="0"/>
            <a:t> </a:t>
          </a:r>
          <a:r>
            <a:rPr lang="en-US" sz="1000" b="1" kern="1200" dirty="0" smtClean="0"/>
            <a:t>T</a:t>
          </a:r>
          <a:r>
            <a:rPr lang="ru-RU" sz="1000" b="1" kern="1200" dirty="0" smtClean="0"/>
            <a:t>3</a:t>
          </a:r>
          <a:r>
            <a:rPr lang="en-US" sz="1000" b="1" kern="1200" dirty="0" smtClean="0"/>
            <a:t>W</a:t>
          </a:r>
          <a:r>
            <a:rPr lang="ru-RU" sz="1000" b="1" kern="1200" dirty="0" smtClean="0"/>
            <a:t> с грузоподъемностью 32 т, при помощи ударно-вращательного способа с продувкой скважины</a:t>
          </a:r>
          <a:endParaRPr lang="ru-RU" sz="1000" b="1" kern="1200" dirty="0"/>
        </a:p>
      </dsp:txBody>
      <dsp:txXfrm>
        <a:off x="258286" y="666523"/>
        <a:ext cx="1143099" cy="1143099"/>
      </dsp:txXfrm>
    </dsp:sp>
    <dsp:sp modelId="{A95A74EA-A3E4-4833-8F2B-E553E50EB211}">
      <dsp:nvSpPr>
        <dsp:cNvPr id="0" name=""/>
        <dsp:cNvSpPr/>
      </dsp:nvSpPr>
      <dsp:spPr>
        <a:xfrm>
          <a:off x="1748196" y="769263"/>
          <a:ext cx="937619" cy="937619"/>
        </a:xfrm>
        <a:prstGeom prst="mathPlus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872477" y="1127809"/>
        <a:ext cx="689057" cy="220527"/>
      </dsp:txXfrm>
    </dsp:sp>
    <dsp:sp modelId="{159AF805-2D00-4A9B-BC1B-6599AD73C901}">
      <dsp:nvSpPr>
        <dsp:cNvPr id="0" name=""/>
        <dsp:cNvSpPr/>
      </dsp:nvSpPr>
      <dsp:spPr>
        <a:xfrm>
          <a:off x="2838282" y="429780"/>
          <a:ext cx="1616585" cy="1616585"/>
        </a:xfrm>
        <a:prstGeom prst="ellipse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Бурение под ЭК было продолжено МБУ </a:t>
          </a:r>
          <a:r>
            <a:rPr lang="en-US" sz="1000" b="1" kern="1200" dirty="0" err="1" smtClean="0"/>
            <a:t>Satvia</a:t>
          </a:r>
          <a:r>
            <a:rPr lang="en-US" sz="1000" b="1" kern="1200" dirty="0" smtClean="0"/>
            <a:t> </a:t>
          </a:r>
          <a:r>
            <a:rPr lang="ru-RU" sz="1000" b="1" kern="1200" dirty="0" smtClean="0"/>
            <a:t>1300, грузоподъемностью 130 т, с промывкой скважины буровыми растворами</a:t>
          </a:r>
          <a:endParaRPr lang="ru-RU" sz="1000" b="1" kern="1200" dirty="0"/>
        </a:p>
      </dsp:txBody>
      <dsp:txXfrm>
        <a:off x="3075025" y="666523"/>
        <a:ext cx="1143099" cy="1143099"/>
      </dsp:txXfrm>
    </dsp:sp>
    <dsp:sp modelId="{A32639E6-DA6B-4C06-A2AB-FB23235E99BA}">
      <dsp:nvSpPr>
        <dsp:cNvPr id="0" name=""/>
        <dsp:cNvSpPr/>
      </dsp:nvSpPr>
      <dsp:spPr>
        <a:xfrm>
          <a:off x="4564936" y="769263"/>
          <a:ext cx="937619" cy="937619"/>
        </a:xfrm>
        <a:prstGeom prst="mathEqual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689217" y="962413"/>
        <a:ext cx="689057" cy="551319"/>
      </dsp:txXfrm>
    </dsp:sp>
    <dsp:sp modelId="{F1B514B1-CA1C-43C5-9EDB-3FBBBDBE9ED9}">
      <dsp:nvSpPr>
        <dsp:cNvPr id="0" name=""/>
        <dsp:cNvSpPr/>
      </dsp:nvSpPr>
      <dsp:spPr>
        <a:xfrm>
          <a:off x="5633822" y="323117"/>
          <a:ext cx="1772473" cy="1829910"/>
        </a:xfrm>
        <a:prstGeom prst="ellipse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Уменьшение времени и стоимости строительства скважин</a:t>
          </a:r>
          <a:endParaRPr lang="ru-RU" sz="1400" b="1" kern="1200" dirty="0"/>
        </a:p>
      </dsp:txBody>
      <dsp:txXfrm>
        <a:off x="5893395" y="591101"/>
        <a:ext cx="1253327" cy="12939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93237-6A5E-4494-A765-1F2824610520}">
      <dsp:nvSpPr>
        <dsp:cNvPr id="0" name=""/>
        <dsp:cNvSpPr/>
      </dsp:nvSpPr>
      <dsp:spPr>
        <a:xfrm>
          <a:off x="662202" y="0"/>
          <a:ext cx="7504958" cy="1400174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1C173E9-A029-4876-AE50-31A46404A67D}">
      <dsp:nvSpPr>
        <dsp:cNvPr id="0" name=""/>
        <dsp:cNvSpPr/>
      </dsp:nvSpPr>
      <dsp:spPr>
        <a:xfrm>
          <a:off x="3880" y="273050"/>
          <a:ext cx="1696462" cy="854073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Разработка </a:t>
          </a:r>
          <a:br>
            <a:rPr lang="ru-RU" sz="800" kern="1200" dirty="0" smtClean="0"/>
          </a:br>
          <a:r>
            <a:rPr lang="ru-RU" sz="800" kern="1200" dirty="0" smtClean="0"/>
            <a:t>Р Газпром 2-3.1-341-2009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Временные методические рекомендации по подсчету запасов метана в угольных пластах как самостоятельного полезного ископаемого</a:t>
          </a:r>
          <a:endParaRPr lang="ru-RU" sz="800" kern="1200" dirty="0"/>
        </a:p>
      </dsp:txBody>
      <dsp:txXfrm>
        <a:off x="45572" y="314742"/>
        <a:ext cx="1613078" cy="770689"/>
      </dsp:txXfrm>
    </dsp:sp>
    <dsp:sp modelId="{D1A5CEE7-0A48-4C1D-9CBD-AB7C7730DF16}">
      <dsp:nvSpPr>
        <dsp:cNvPr id="0" name=""/>
        <dsp:cNvSpPr/>
      </dsp:nvSpPr>
      <dsp:spPr>
        <a:xfrm>
          <a:off x="1803586" y="313317"/>
          <a:ext cx="1696462" cy="765173"/>
        </a:xfrm>
        <a:prstGeom prst="roundRect">
          <a:avLst/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Подсчет запасов метана в угольных пластах Юго-Восточного участка </a:t>
          </a:r>
          <a:r>
            <a:rPr lang="ru-RU" sz="800" kern="1200" dirty="0" err="1" smtClean="0"/>
            <a:t>Талдинского</a:t>
          </a:r>
          <a:r>
            <a:rPr lang="ru-RU" sz="800" kern="1200" dirty="0" smtClean="0"/>
            <a:t> </a:t>
          </a:r>
          <a:r>
            <a:rPr lang="ru-RU" sz="800" kern="1200" dirty="0" err="1" smtClean="0"/>
            <a:t>метаноугольного</a:t>
          </a:r>
          <a:r>
            <a:rPr lang="ru-RU" sz="800" kern="1200" dirty="0" smtClean="0"/>
            <a:t> месторождения (утв. Протоколом ГКЗ </a:t>
          </a:r>
          <a:r>
            <a:rPr lang="ru-RU" sz="800" kern="1200" dirty="0" err="1" smtClean="0"/>
            <a:t>Роснедра</a:t>
          </a:r>
          <a:r>
            <a:rPr lang="ru-RU" sz="800" kern="1200" dirty="0" smtClean="0"/>
            <a:t> № 2420-дсп от 25.02.2011)</a:t>
          </a:r>
          <a:endParaRPr lang="ru-RU" sz="800" kern="1200" dirty="0"/>
        </a:p>
      </dsp:txBody>
      <dsp:txXfrm>
        <a:off x="1840939" y="350670"/>
        <a:ext cx="1621756" cy="690467"/>
      </dsp:txXfrm>
    </dsp:sp>
    <dsp:sp modelId="{F40A5A3E-59C3-4366-A14B-60D3F8906265}">
      <dsp:nvSpPr>
        <dsp:cNvPr id="0" name=""/>
        <dsp:cNvSpPr/>
      </dsp:nvSpPr>
      <dsp:spPr>
        <a:xfrm>
          <a:off x="3566450" y="76200"/>
          <a:ext cx="1696462" cy="1247774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u="none" kern="1200" dirty="0" smtClean="0"/>
            <a:t>Разработка </a:t>
          </a:r>
          <a:br>
            <a:rPr lang="ru-RU" sz="800" u="none" kern="1200" dirty="0" smtClean="0"/>
          </a:br>
          <a:r>
            <a:rPr lang="ru-RU" sz="800" u="none" kern="1200" dirty="0" smtClean="0"/>
            <a:t>Временных методических рекомендаций по подсчету запасов и оценке ресурсов метана в угольных пластах как самостоятельного полезного ископаемого (утв. Протоколом совместного заседания секции нефти и газа и секции твердых полезных ископаемых Экспертно-технического совета ФБУ ГКЗ от 29.07.2014</a:t>
          </a:r>
          <a:endParaRPr lang="ru-RU" sz="800" u="none" kern="1200" dirty="0"/>
        </a:p>
      </dsp:txBody>
      <dsp:txXfrm>
        <a:off x="3627361" y="137111"/>
        <a:ext cx="1574640" cy="1125952"/>
      </dsp:txXfrm>
    </dsp:sp>
    <dsp:sp modelId="{5EC9CE65-E29F-4FED-BACC-CBA8B804AB51}">
      <dsp:nvSpPr>
        <dsp:cNvPr id="0" name=""/>
        <dsp:cNvSpPr/>
      </dsp:nvSpPr>
      <dsp:spPr>
        <a:xfrm>
          <a:off x="5347735" y="420052"/>
          <a:ext cx="1696462" cy="560070"/>
        </a:xfrm>
        <a:prstGeom prst="roundRect">
          <a:avLst/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Подсчет запасов метана в угольных пластах </a:t>
          </a:r>
          <a:r>
            <a:rPr lang="ru-RU" sz="800" kern="1200" dirty="0" err="1" smtClean="0"/>
            <a:t>Нарыкско-Осташкинской</a:t>
          </a:r>
          <a:r>
            <a:rPr lang="ru-RU" sz="800" kern="1200" dirty="0" smtClean="0"/>
            <a:t> площади (утв. Протоколом ГКЗ </a:t>
          </a:r>
          <a:r>
            <a:rPr lang="ru-RU" sz="800" kern="1200" dirty="0" err="1" smtClean="0"/>
            <a:t>Роснедра</a:t>
          </a:r>
          <a:r>
            <a:rPr lang="ru-RU" sz="800" kern="1200" dirty="0" smtClean="0"/>
            <a:t> № 3955-дсп от 28.11.2014)</a:t>
          </a:r>
          <a:endParaRPr lang="ru-RU" sz="800" kern="1200" dirty="0"/>
        </a:p>
      </dsp:txBody>
      <dsp:txXfrm>
        <a:off x="5375075" y="447392"/>
        <a:ext cx="1641782" cy="505390"/>
      </dsp:txXfrm>
    </dsp:sp>
    <dsp:sp modelId="{D5A23D38-A617-4B63-A6E6-B62411A2B05C}">
      <dsp:nvSpPr>
        <dsp:cNvPr id="0" name=""/>
        <dsp:cNvSpPr/>
      </dsp:nvSpPr>
      <dsp:spPr>
        <a:xfrm>
          <a:off x="7129020" y="264823"/>
          <a:ext cx="1696462" cy="870528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Запасы метана угольных пластов категорий С</a:t>
          </a:r>
          <a:r>
            <a:rPr lang="ru-RU" sz="900" kern="1200" baseline="-25000" dirty="0" smtClean="0"/>
            <a:t>1 </a:t>
          </a:r>
          <a:r>
            <a:rPr lang="ru-RU" sz="900" kern="1200" dirty="0" smtClean="0"/>
            <a:t>+ С</a:t>
          </a:r>
          <a:r>
            <a:rPr lang="ru-RU" sz="900" kern="1200" baseline="-25000" dirty="0" smtClean="0"/>
            <a:t>2</a:t>
          </a:r>
          <a:r>
            <a:rPr lang="ru-RU" sz="900" kern="1200" dirty="0" smtClean="0"/>
            <a:t> , подготовленные для постановки на баланс в объеме 239,5 млрд м</a:t>
          </a:r>
          <a:r>
            <a:rPr lang="ru-RU" sz="900" kern="1200" baseline="30000" dirty="0" smtClean="0"/>
            <a:t>3</a:t>
          </a:r>
          <a:endParaRPr lang="ru-RU" sz="900" kern="1200" baseline="30000" dirty="0"/>
        </a:p>
      </dsp:txBody>
      <dsp:txXfrm>
        <a:off x="7171516" y="307319"/>
        <a:ext cx="1611470" cy="7855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93237-6A5E-4494-A765-1F2824610520}">
      <dsp:nvSpPr>
        <dsp:cNvPr id="0" name=""/>
        <dsp:cNvSpPr/>
      </dsp:nvSpPr>
      <dsp:spPr>
        <a:xfrm>
          <a:off x="622499" y="0"/>
          <a:ext cx="7490485" cy="1400174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1C173E9-A029-4876-AE50-31A46404A67D}">
      <dsp:nvSpPr>
        <dsp:cNvPr id="0" name=""/>
        <dsp:cNvSpPr/>
      </dsp:nvSpPr>
      <dsp:spPr>
        <a:xfrm>
          <a:off x="0" y="273050"/>
          <a:ext cx="1681434" cy="854073"/>
        </a:xfrm>
        <a:prstGeom prst="roundRect">
          <a:avLst/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Зональный рабочий проект на строительство экспериментальных газовых скважин (кустовых) на </a:t>
          </a:r>
          <a:r>
            <a:rPr lang="ru-RU" sz="900" kern="1200" dirty="0" err="1" smtClean="0"/>
            <a:t>Талдинской</a:t>
          </a:r>
          <a:r>
            <a:rPr lang="ru-RU" sz="900" kern="1200" dirty="0" smtClean="0"/>
            <a:t> и </a:t>
          </a:r>
          <a:r>
            <a:rPr lang="ru-RU" sz="900" kern="1200" dirty="0" err="1" smtClean="0"/>
            <a:t>Нарыкско-Осташкинской</a:t>
          </a:r>
          <a:r>
            <a:rPr lang="ru-RU" sz="900" kern="1200" dirty="0" smtClean="0"/>
            <a:t> площадях</a:t>
          </a:r>
          <a:endParaRPr lang="ru-RU" sz="900" kern="1200" dirty="0"/>
        </a:p>
      </dsp:txBody>
      <dsp:txXfrm>
        <a:off x="41692" y="314742"/>
        <a:ext cx="1598050" cy="770689"/>
      </dsp:txXfrm>
    </dsp:sp>
    <dsp:sp modelId="{33C28059-1C30-418A-BFF0-4D52127159FD}">
      <dsp:nvSpPr>
        <dsp:cNvPr id="0" name=""/>
        <dsp:cNvSpPr/>
      </dsp:nvSpPr>
      <dsp:spPr>
        <a:xfrm>
          <a:off x="3018547" y="41408"/>
          <a:ext cx="1643629" cy="988741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Разработка специальной  нормативно-методической документации по строительству </a:t>
          </a:r>
          <a:r>
            <a:rPr lang="ru-RU" sz="900" kern="1200" dirty="0" err="1" smtClean="0"/>
            <a:t>метаноугольных</a:t>
          </a:r>
          <a:r>
            <a:rPr lang="ru-RU" sz="900" kern="1200" dirty="0" smtClean="0"/>
            <a:t> скважин </a:t>
          </a:r>
          <a:br>
            <a:rPr lang="ru-RU" sz="900" kern="1200" dirty="0" smtClean="0"/>
          </a:br>
          <a:r>
            <a:rPr lang="ru-RU" sz="900" kern="1200" dirty="0" smtClean="0"/>
            <a:t>( 5 Р Газпром и 1 СТО Газпром )</a:t>
          </a:r>
          <a:endParaRPr lang="ru-RU" sz="900" kern="1200" dirty="0"/>
        </a:p>
      </dsp:txBody>
      <dsp:txXfrm>
        <a:off x="3066813" y="89674"/>
        <a:ext cx="1547097" cy="892209"/>
      </dsp:txXfrm>
    </dsp:sp>
    <dsp:sp modelId="{D1A5CEE7-0A48-4C1D-9CBD-AB7C7730DF16}">
      <dsp:nvSpPr>
        <dsp:cNvPr id="0" name=""/>
        <dsp:cNvSpPr/>
      </dsp:nvSpPr>
      <dsp:spPr>
        <a:xfrm>
          <a:off x="1623360" y="195296"/>
          <a:ext cx="1436233" cy="1070641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Строительство экспериментальных скважин УМ-1.1, УМ-1.2, УМ-5.1, УМ-5.2</a:t>
          </a:r>
          <a:endParaRPr lang="ru-RU" sz="900" kern="1200" dirty="0"/>
        </a:p>
      </dsp:txBody>
      <dsp:txXfrm>
        <a:off x="1675624" y="247560"/>
        <a:ext cx="1331705" cy="966113"/>
      </dsp:txXfrm>
    </dsp:sp>
    <dsp:sp modelId="{F40A5A3E-59C3-4366-A14B-60D3F8906265}">
      <dsp:nvSpPr>
        <dsp:cNvPr id="0" name=""/>
        <dsp:cNvSpPr/>
      </dsp:nvSpPr>
      <dsp:spPr>
        <a:xfrm>
          <a:off x="4671335" y="544346"/>
          <a:ext cx="1824166" cy="836582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u="none" kern="1200" dirty="0" smtClean="0"/>
            <a:t>Разработка специального раздела </a:t>
          </a:r>
          <a:r>
            <a:rPr lang="ru-RU" sz="900" kern="1200" dirty="0" smtClean="0"/>
            <a:t>XXVI </a:t>
          </a:r>
          <a:r>
            <a:rPr lang="ru-RU" sz="900" u="none" kern="1200" dirty="0" smtClean="0"/>
            <a:t>в </a:t>
          </a:r>
          <a:r>
            <a:rPr lang="ru-RU" sz="900" kern="1200" dirty="0" smtClean="0"/>
            <a:t>Федеральные нормы и правила в области промышленной безопасности. Правила безопасности в нефтяной и газовой промышленности (утв. Приказом </a:t>
          </a:r>
          <a:r>
            <a:rPr lang="ru-RU" sz="900" kern="1200" dirty="0" err="1" smtClean="0"/>
            <a:t>Ростехнадзора</a:t>
          </a:r>
          <a:r>
            <a:rPr lang="ru-RU" sz="900" kern="1200" dirty="0" smtClean="0"/>
            <a:t> от 12.03.2013 № 101) </a:t>
          </a:r>
          <a:r>
            <a:rPr lang="ru-RU" sz="900" u="none" kern="1200" dirty="0" smtClean="0"/>
            <a:t> </a:t>
          </a:r>
          <a:endParaRPr lang="ru-RU" sz="900" u="none" kern="1200" dirty="0"/>
        </a:p>
      </dsp:txBody>
      <dsp:txXfrm>
        <a:off x="4712174" y="585185"/>
        <a:ext cx="1742488" cy="754904"/>
      </dsp:txXfrm>
    </dsp:sp>
    <dsp:sp modelId="{5EC9CE65-E29F-4FED-BACC-CBA8B804AB51}">
      <dsp:nvSpPr>
        <dsp:cNvPr id="0" name=""/>
        <dsp:cNvSpPr/>
      </dsp:nvSpPr>
      <dsp:spPr>
        <a:xfrm>
          <a:off x="6566457" y="195299"/>
          <a:ext cx="1012124" cy="1092399"/>
        </a:xfrm>
        <a:prstGeom prst="roundRect">
          <a:avLst/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Разработка и согласование в установленном порядке 7 комплектов проектной документации на строительство скважин </a:t>
          </a:r>
          <a:endParaRPr lang="ru-RU" sz="900" kern="1200" dirty="0"/>
        </a:p>
      </dsp:txBody>
      <dsp:txXfrm>
        <a:off x="6615865" y="244707"/>
        <a:ext cx="913308" cy="993583"/>
      </dsp:txXfrm>
    </dsp:sp>
    <dsp:sp modelId="{D5A23D38-A617-4B63-A6E6-B62411A2B05C}">
      <dsp:nvSpPr>
        <dsp:cNvPr id="0" name=""/>
        <dsp:cNvSpPr/>
      </dsp:nvSpPr>
      <dsp:spPr>
        <a:xfrm>
          <a:off x="7662253" y="111728"/>
          <a:ext cx="1093405" cy="1099719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 smtClean="0"/>
            <a:t>Строительство более 30 скважин в рамках реализации проектов геологоразведочных и опытно-промышленных работ</a:t>
          </a:r>
          <a:endParaRPr lang="ru-RU" sz="900" kern="1200" dirty="0"/>
        </a:p>
      </dsp:txBody>
      <dsp:txXfrm>
        <a:off x="7715629" y="165104"/>
        <a:ext cx="986653" cy="9929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93237-6A5E-4494-A765-1F2824610520}">
      <dsp:nvSpPr>
        <dsp:cNvPr id="0" name=""/>
        <dsp:cNvSpPr/>
      </dsp:nvSpPr>
      <dsp:spPr>
        <a:xfrm>
          <a:off x="662202" y="0"/>
          <a:ext cx="7504958" cy="1400174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1C173E9-A029-4876-AE50-31A46404A67D}">
      <dsp:nvSpPr>
        <dsp:cNvPr id="0" name=""/>
        <dsp:cNvSpPr/>
      </dsp:nvSpPr>
      <dsp:spPr>
        <a:xfrm>
          <a:off x="3431" y="273050"/>
          <a:ext cx="2139789" cy="854073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Проведение геолого-геофизических исследований на </a:t>
          </a:r>
          <a:r>
            <a:rPr lang="ru-RU" sz="1000" kern="1200" dirty="0" err="1" smtClean="0"/>
            <a:t>Нарыкско-Осташкинском</a:t>
          </a:r>
          <a:r>
            <a:rPr lang="ru-RU" sz="1000" kern="1200" dirty="0" smtClean="0"/>
            <a:t> и </a:t>
          </a:r>
          <a:r>
            <a:rPr lang="ru-RU" sz="1000" kern="1200" dirty="0" err="1" smtClean="0"/>
            <a:t>Талдинском</a:t>
          </a:r>
          <a:r>
            <a:rPr lang="ru-RU" sz="1000" kern="1200" dirty="0" smtClean="0"/>
            <a:t> </a:t>
          </a:r>
          <a:r>
            <a:rPr lang="ru-RU" sz="1000" kern="1200" dirty="0" err="1" smtClean="0"/>
            <a:t>метаноугольных</a:t>
          </a:r>
          <a:r>
            <a:rPr lang="ru-RU" sz="1000" kern="1200" dirty="0" smtClean="0"/>
            <a:t> месторождениях Кузбасса. Анализ результатов работ</a:t>
          </a:r>
          <a:endParaRPr lang="ru-RU" sz="1000" kern="1200" dirty="0"/>
        </a:p>
      </dsp:txBody>
      <dsp:txXfrm>
        <a:off x="45123" y="314742"/>
        <a:ext cx="2056405" cy="770689"/>
      </dsp:txXfrm>
    </dsp:sp>
    <dsp:sp modelId="{33C28059-1C30-418A-BFF0-4D52127159FD}">
      <dsp:nvSpPr>
        <dsp:cNvPr id="0" name=""/>
        <dsp:cNvSpPr/>
      </dsp:nvSpPr>
      <dsp:spPr>
        <a:xfrm>
          <a:off x="2279150" y="288926"/>
          <a:ext cx="2071102" cy="828673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Разработка многометодной геофизической технологии для изучения </a:t>
          </a:r>
          <a:r>
            <a:rPr lang="ru-RU" sz="1000" kern="1200" dirty="0" err="1" smtClean="0"/>
            <a:t>метаноугольных</a:t>
          </a:r>
          <a:r>
            <a:rPr lang="ru-RU" sz="1000" kern="1200" dirty="0" smtClean="0"/>
            <a:t> месторождений</a:t>
          </a:r>
          <a:endParaRPr lang="ru-RU" sz="1000" kern="1200" dirty="0"/>
        </a:p>
      </dsp:txBody>
      <dsp:txXfrm>
        <a:off x="2319602" y="329378"/>
        <a:ext cx="1990198" cy="747769"/>
      </dsp:txXfrm>
    </dsp:sp>
    <dsp:sp modelId="{5EC9CE65-E29F-4FED-BACC-CBA8B804AB51}">
      <dsp:nvSpPr>
        <dsp:cNvPr id="0" name=""/>
        <dsp:cNvSpPr/>
      </dsp:nvSpPr>
      <dsp:spPr>
        <a:xfrm>
          <a:off x="4458451" y="429579"/>
          <a:ext cx="1474635" cy="560069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Постановка и проведение полевых работ для отработки технологии</a:t>
          </a:r>
          <a:endParaRPr lang="ru-RU" sz="1000" kern="1200" dirty="0"/>
        </a:p>
      </dsp:txBody>
      <dsp:txXfrm>
        <a:off x="4485791" y="456919"/>
        <a:ext cx="1419955" cy="505389"/>
      </dsp:txXfrm>
    </dsp:sp>
    <dsp:sp modelId="{D5A23D38-A617-4B63-A6E6-B62411A2B05C}">
      <dsp:nvSpPr>
        <dsp:cNvPr id="0" name=""/>
        <dsp:cNvSpPr/>
      </dsp:nvSpPr>
      <dsp:spPr>
        <a:xfrm>
          <a:off x="6228933" y="298853"/>
          <a:ext cx="2139789" cy="802468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Повышение эффективности разработки </a:t>
          </a:r>
          <a:r>
            <a:rPr lang="ru-RU" sz="1000" kern="1200" dirty="0" err="1" smtClean="0"/>
            <a:t>метаноугольных</a:t>
          </a:r>
          <a:r>
            <a:rPr lang="ru-RU" sz="1000" kern="1200" dirty="0" smtClean="0"/>
            <a:t> месторождений, минимизация геологических </a:t>
          </a:r>
          <a:r>
            <a:rPr lang="ru-RU" sz="1000" kern="1200" dirty="0" smtClean="0"/>
            <a:t>рисков при </a:t>
          </a:r>
          <a:r>
            <a:rPr lang="ru-RU" sz="1000" kern="1200" dirty="0" smtClean="0"/>
            <a:t>бурении скважин</a:t>
          </a:r>
          <a:endParaRPr lang="ru-RU" sz="1000" kern="1200" dirty="0"/>
        </a:p>
      </dsp:txBody>
      <dsp:txXfrm>
        <a:off x="6268106" y="338026"/>
        <a:ext cx="2061443" cy="7241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577" cy="49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92" tIns="45347" rIns="90692" bIns="45347" numCol="1" anchor="t" anchorCtr="0" compatLnSpc="1">
            <a:prstTxWarp prst="textNoShape">
              <a:avLst/>
            </a:prstTxWarp>
          </a:bodyPr>
          <a:lstStyle>
            <a:lvl1pPr defTabSz="90473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82" y="1"/>
            <a:ext cx="2946576" cy="49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92" tIns="45347" rIns="90692" bIns="45347" numCol="1" anchor="t" anchorCtr="0" compatLnSpc="1">
            <a:prstTxWarp prst="textNoShape">
              <a:avLst/>
            </a:prstTxWarp>
          </a:bodyPr>
          <a:lstStyle>
            <a:lvl1pPr algn="r" defTabSz="90473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6907"/>
            <a:ext cx="2946577" cy="49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92" tIns="45347" rIns="90692" bIns="45347" numCol="1" anchor="b" anchorCtr="0" compatLnSpc="1">
            <a:prstTxWarp prst="textNoShape">
              <a:avLst/>
            </a:prstTxWarp>
          </a:bodyPr>
          <a:lstStyle>
            <a:lvl1pPr defTabSz="90473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82" y="9376907"/>
            <a:ext cx="2946576" cy="49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92" tIns="45347" rIns="90692" bIns="45347" numCol="1" anchor="b" anchorCtr="0" compatLnSpc="1">
            <a:prstTxWarp prst="textNoShape">
              <a:avLst/>
            </a:prstTxWarp>
          </a:bodyPr>
          <a:lstStyle>
            <a:lvl1pPr algn="r" defTabSz="90473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2585B205-0257-44A1-B5E7-A379E751E8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3425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577" cy="49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4" tIns="47827" rIns="95654" bIns="47827" numCol="1" anchor="t" anchorCtr="0" compatLnSpc="1">
            <a:prstTxWarp prst="textNoShape">
              <a:avLst/>
            </a:prstTxWarp>
          </a:bodyPr>
          <a:lstStyle>
            <a:lvl1pPr defTabSz="956877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482" y="1"/>
            <a:ext cx="2946576" cy="49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4" tIns="47827" rIns="95654" bIns="47827" numCol="1" anchor="t" anchorCtr="0" compatLnSpc="1">
            <a:prstTxWarp prst="textNoShape">
              <a:avLst/>
            </a:prstTxWarp>
          </a:bodyPr>
          <a:lstStyle>
            <a:lvl1pPr algn="r" defTabSz="956877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224" y="4690822"/>
            <a:ext cx="5435227" cy="44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4" tIns="47827" rIns="95654" bIns="478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6907"/>
            <a:ext cx="2946577" cy="49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4" tIns="47827" rIns="95654" bIns="47827" numCol="1" anchor="b" anchorCtr="0" compatLnSpc="1">
            <a:prstTxWarp prst="textNoShape">
              <a:avLst/>
            </a:prstTxWarp>
          </a:bodyPr>
          <a:lstStyle>
            <a:lvl1pPr defTabSz="956877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82" y="9376907"/>
            <a:ext cx="2946576" cy="49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4" tIns="47827" rIns="95654" bIns="47827" numCol="1" anchor="b" anchorCtr="0" compatLnSpc="1">
            <a:prstTxWarp prst="textNoShape">
              <a:avLst/>
            </a:prstTxWarp>
          </a:bodyPr>
          <a:lstStyle>
            <a:lvl1pPr algn="r" defTabSz="956877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8C1BEB5-8735-4BFC-AA70-26C449D849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30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1800" dirty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895" indent="-285729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2915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081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248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414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579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8746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5912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EFF372CA-753B-49E2-A8A5-C8945EA8F442}" type="slidenum">
              <a:rPr lang="ru-RU" sz="13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ru-RU" sz="13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Основные  результаты проделанной участниками Проекта работы за последние годы скомпилированы на данном слайде,  два основных этапа (результата) объединены скобкой подтверждены Федеральными структурами  что  в</a:t>
            </a:r>
            <a:r>
              <a:rPr lang="en-US" alt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dirty="0">
                <a:latin typeface="Arial" pitchFamily="34" charset="0"/>
                <a:cs typeface="Arial" pitchFamily="34" charset="0"/>
              </a:rPr>
              <a:t>общем то позволяет констатировать  создание нормативной, ресурсной и технической базы новой </a:t>
            </a:r>
            <a:r>
              <a:rPr lang="ru-RU" altLang="ru-RU" sz="1800" dirty="0" err="1">
                <a:latin typeface="Arial" pitchFamily="34" charset="0"/>
                <a:cs typeface="Arial" pitchFamily="34" charset="0"/>
              </a:rPr>
              <a:t>подотрасли</a:t>
            </a:r>
            <a:r>
              <a:rPr lang="ru-RU" altLang="ru-RU" sz="1800" dirty="0">
                <a:latin typeface="Arial" pitchFamily="34" charset="0"/>
                <a:cs typeface="Arial" pitchFamily="34" charset="0"/>
              </a:rPr>
              <a:t> газовой промышленности.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1073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9637" indent="-288322" defTabSz="961073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53287" indent="-230657" defTabSz="961073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14602" indent="-230657" defTabSz="961073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75917" indent="-230657" defTabSz="961073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37231" indent="-230657" defTabSz="96107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98546" indent="-230657" defTabSz="96107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59861" indent="-230657" defTabSz="96107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921176" indent="-230657" defTabSz="96107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081311FA-9C80-4910-8C5F-5B889AB095B1}" type="slidenum">
              <a:rPr lang="ru-RU" altLang="ru-RU" sz="13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eaLnBrk="1" hangingPunct="1"/>
              <a:t>13</a:t>
            </a:fld>
            <a:endParaRPr lang="ru-RU" altLang="ru-RU" sz="13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1800" dirty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895" indent="-285729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2915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081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248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414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579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8746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5912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EFF372CA-753B-49E2-A8A5-C8945EA8F442}" type="slidenum">
              <a:rPr lang="ru-RU" sz="130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ru-RU" sz="13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1800" dirty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895" indent="-285729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2915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081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248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414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579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8746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5912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EFF372CA-753B-49E2-A8A5-C8945EA8F442}" type="slidenum">
              <a:rPr lang="ru-RU" sz="13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ru-RU" sz="13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1BEB5-8735-4BFC-AA70-26C449D8499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536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1BEB5-8735-4BFC-AA70-26C449D84990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536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1BEB5-8735-4BFC-AA70-26C449D84990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536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1BEB5-8735-4BFC-AA70-26C449D8499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702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1BEB5-8735-4BFC-AA70-26C449D8499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702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1BEB5-8735-4BFC-AA70-26C449D8499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70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1BEB5-8735-4BFC-AA70-26C449D8499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174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1800" dirty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895" indent="-285729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2915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081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248" indent="-228583" defTabSz="95243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414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579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8746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5912" indent="-228583" defTabSz="95243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EFF372CA-753B-49E2-A8A5-C8945EA8F442}" type="slidenum">
              <a:rPr lang="ru-RU" sz="1300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ru-RU" sz="13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1BEB5-8735-4BFC-AA70-26C449D84990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702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1BEB5-8735-4BFC-AA70-26C449D84990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70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Дальнейшую разработку </a:t>
            </a:r>
            <a:r>
              <a:rPr lang="ru-RU" dirty="0" err="1">
                <a:latin typeface="+mn-lt"/>
                <a:cs typeface="+mn-cs"/>
              </a:rPr>
              <a:t>ачимовских</a:t>
            </a:r>
            <a:r>
              <a:rPr lang="ru-RU" dirty="0">
                <a:latin typeface="+mn-lt"/>
                <a:cs typeface="+mn-cs"/>
              </a:rPr>
              <a:t> отложений </a:t>
            </a:r>
            <a:r>
              <a:rPr lang="ru-RU" dirty="0" err="1">
                <a:latin typeface="+mn-lt"/>
                <a:cs typeface="+mn-cs"/>
              </a:rPr>
              <a:t>Уренгойского</a:t>
            </a:r>
            <a:r>
              <a:rPr lang="ru-RU" dirty="0">
                <a:latin typeface="+mn-lt"/>
                <a:cs typeface="+mn-cs"/>
              </a:rPr>
              <a:t>, Северо-</a:t>
            </a:r>
            <a:r>
              <a:rPr lang="ru-RU" dirty="0" err="1">
                <a:latin typeface="+mn-lt"/>
                <a:cs typeface="+mn-cs"/>
              </a:rPr>
              <a:t>Пуровского</a:t>
            </a:r>
            <a:r>
              <a:rPr lang="ru-RU" dirty="0">
                <a:latin typeface="+mn-lt"/>
                <a:cs typeface="+mn-cs"/>
              </a:rPr>
              <a:t> и </a:t>
            </a:r>
            <a:r>
              <a:rPr lang="ru-RU" dirty="0" err="1">
                <a:latin typeface="+mn-lt"/>
                <a:cs typeface="+mn-cs"/>
              </a:rPr>
              <a:t>Ныдинского</a:t>
            </a:r>
            <a:r>
              <a:rPr lang="ru-RU" dirty="0">
                <a:latin typeface="+mn-lt"/>
                <a:cs typeface="+mn-cs"/>
              </a:rPr>
              <a:t> участка Медвежьего месторождения рекомендуется осуществлять скважинами с S-образным профилем (с </a:t>
            </a:r>
            <a:r>
              <a:rPr lang="ru-RU" dirty="0" err="1">
                <a:latin typeface="+mn-lt"/>
                <a:cs typeface="+mn-cs"/>
              </a:rPr>
              <a:t>большеобъемным</a:t>
            </a:r>
            <a:r>
              <a:rPr lang="ru-RU" dirty="0">
                <a:latin typeface="+mn-lt"/>
                <a:cs typeface="+mn-cs"/>
              </a:rPr>
              <a:t> ГРП) и </a:t>
            </a:r>
            <a:r>
              <a:rPr lang="ru-RU" dirty="0" err="1">
                <a:latin typeface="+mn-lt"/>
                <a:cs typeface="+mn-cs"/>
              </a:rPr>
              <a:t>субгоризонтальным</a:t>
            </a:r>
            <a:r>
              <a:rPr lang="ru-RU" dirty="0">
                <a:latin typeface="+mn-lt"/>
                <a:cs typeface="+mn-cs"/>
              </a:rPr>
              <a:t> с МГРП.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7530D-D0CB-4FCB-A351-DE63C980D99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688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6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0" y="1079500"/>
            <a:ext cx="9144000" cy="15287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4342D-1735-44A8-BB9F-74ED56EC97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0A4BA-F388-4373-9497-BC3F01297D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9658B-D551-4B61-BF6C-FE076FA94A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1DC76-CCD6-4698-8DDF-FFBE6BB522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C7FF6-B4E3-4D65-8970-A3E105B28A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3F187-F37F-46B0-9949-04E96A973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5BA7F-4054-4B2D-8206-41C10CAC26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F47C6-66C8-4B34-AEE3-56FE1B0D7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ECD4B-E5FA-4C97-B691-B1A3E28F6F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0C201-01FE-4F7C-A3C5-17B4332A95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BA372-0F71-4DC2-A304-E22C275B0B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DFB59-5520-4367-9B55-ABEC60252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FB83-E2A2-4A4C-B013-3B95D65030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F8F4C-8049-4F77-A836-F757D9873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0B7E6-EA59-4CA0-9190-DD3D05287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E3E51-94F4-4DE5-A38B-75391B19BB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6ABD7-BC25-430D-A732-E6D1B1551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39743-D639-4670-B5F9-1E64C0AD3B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FB8BB-CBBD-4060-9150-5708CA0E9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4741C-3FF3-41BC-A454-8B77770B1A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79FCF-E487-4436-9D8F-29E063817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62A92-5192-4D2E-B821-EA579B1D3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81035-A8CA-439A-87C3-C87F305AF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CE011-01DA-4700-91E4-B413B99C7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45B27-E30E-46E4-945F-BA1D5D1108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50F70-F710-4479-B637-C11474003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50DDD-7210-4712-B184-4A9E692E0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930F-8CFB-43DE-A745-3D09AF5F3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886A-0555-426A-91B7-328CC926A7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02604-7306-47E9-9043-CDEDA9AF4F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97440-C403-4CC4-912F-58C22FE74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4CEA6-3E75-40AF-8DCA-94C52A3A96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15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159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628CC-D9A8-45ED-8074-8DCCEF8687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EE161-BEE6-49E1-9E9E-3FCB84016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3CB2D-1776-40CD-B4AD-C8A877702E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2A0E2-1BDA-486A-9E06-19624962E9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575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6F8D0-B37A-4FAC-A6E7-E935DE2D9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A620D-467D-4EED-9A5F-2CEED274AB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69C93-D5E4-4341-A7C9-E839B8144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51D91-998C-42AD-ACC9-6BB52484D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E6528-B6BB-4F7F-A921-2CE9A6E4C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11E82-7C82-4751-B34D-67BA2E0D3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22293-E4E0-442A-8E8A-544944E97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08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08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52FDD-F592-47E9-B64D-515B45A398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513D7-F346-404E-91BE-5B381E2F9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64921-3F33-4CE0-B24E-491EB6DBC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BB3DB-8209-4365-B403-4D2EC3751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00138"/>
            <a:ext cx="1452563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1100138"/>
            <a:ext cx="1454150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D138C-A19B-47AB-BF99-3737B4346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0D615-46B1-48CF-933A-4F0673104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D96B4-4621-41B2-B957-FACBD0E56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AF42C-84D2-4FA7-A759-B54952507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8D50B-AE58-45A1-98F6-490DC01D1A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4AE0D-58CC-4171-9399-B0446ED79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B8134-3156-444D-8A1D-7F6018C39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6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26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95B8-144C-4F1C-B9CF-BB8F80793A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563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2052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0513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1576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820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414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5738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734023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57788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14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8275" y="128588"/>
            <a:ext cx="15605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9332" name="Rectangle 20"/>
          <p:cNvSpPr>
            <a:spLocks noChangeArrowheads="1"/>
          </p:cNvSpPr>
          <p:nvPr/>
        </p:nvSpPr>
        <p:spPr bwMode="auto">
          <a:xfrm>
            <a:off x="1939925" y="2606675"/>
            <a:ext cx="7204075" cy="3713163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14340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69316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317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318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21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434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93D1085A-CF33-4ABE-AD12-1A1793082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69333" name="Line 21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34" name="Line 22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14349" name="Picture 23" descr="TransGazKaza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275" y="128588"/>
            <a:ext cx="15605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0355" name="Rectangle 19"/>
          <p:cNvSpPr>
            <a:spLocks noChangeArrowheads="1"/>
          </p:cNvSpPr>
          <p:nvPr/>
        </p:nvSpPr>
        <p:spPr bwMode="auto">
          <a:xfrm>
            <a:off x="0" y="2605088"/>
            <a:ext cx="9144000" cy="371316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26628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0340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0341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0342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44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45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63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7586B574-3191-49C0-BD00-C840E59D3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0351" name="Rectangle 15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56" name="Line 20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57" name="Line 21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26638" name="Picture 23" descr="TransGazKaza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275" y="128588"/>
            <a:ext cx="15605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2159000"/>
            <a:ext cx="9144000" cy="4160838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1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1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892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F571979A-1CFC-4B94-9167-35DB954C9A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38926" name="Picture 26" descr="TransGazKaza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275" y="128588"/>
            <a:ext cx="15605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1935163" y="1077913"/>
            <a:ext cx="7208837" cy="526256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2388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2389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2390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393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5120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0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82675"/>
            <a:ext cx="193675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2CFDF69D-68F1-45FB-8BF3-17A1ECAE3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401" name="Line 17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402" name="Line 18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51214" name="Picture 20" descr="TransGazKaza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275" y="128588"/>
            <a:ext cx="15605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/>
        </p:nvSpPr>
        <p:spPr bwMode="auto">
          <a:xfrm>
            <a:off x="3057525" y="1087438"/>
            <a:ext cx="6086475" cy="525145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63491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5460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5461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5462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5463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64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65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6349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349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00138"/>
            <a:ext cx="3059113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76C89A2B-2302-4383-B6F5-484A90F94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5470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72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73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63502" name="Picture 19" descr="TransGazKaza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275" y="128588"/>
            <a:ext cx="15605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75779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762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762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7578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75788" name="Picture 18" descr="TransGazKaza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275" y="128588"/>
            <a:ext cx="15605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8" name="Rectangle 3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0" y="6313488"/>
            <a:ext cx="9144000" cy="54451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41" name="Line 33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42" name="Line 3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88073" name="Picture 35" descr="TransGazKaza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275" y="128588"/>
            <a:ext cx="15605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>
    <p:fade thruBlk="1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0" y="6313488"/>
            <a:ext cx="9144000" cy="544512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8196" name="Rectangle 13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8197" name="Rectangle 14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8198" name="Line 15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>
              <a:defRPr/>
            </a:pPr>
            <a:endParaRPr lang="ru-RU" sz="1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9" name="Line 33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>
              <a:defRPr/>
            </a:pPr>
            <a:endParaRPr lang="ru-RU" sz="1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00" name="Line 3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>
              <a:defRPr/>
            </a:pPr>
            <a:endParaRPr lang="ru-RU" sz="1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01" name="Picture 35" descr="TransGazKaz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28588"/>
            <a:ext cx="15605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71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10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>
              <a:defRPr/>
            </a:pPr>
            <a:endParaRPr lang="ru-RU" sz="1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Line 11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>
              <a:defRPr/>
            </a:pPr>
            <a:endParaRPr lang="ru-RU" sz="1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0" name="Rectangle 12"/>
          <p:cNvSpPr>
            <a:spLocks noChangeArrowheads="1"/>
          </p:cNvSpPr>
          <p:nvPr/>
        </p:nvSpPr>
        <p:spPr bwMode="auto">
          <a:xfrm>
            <a:off x="939800" y="6343650"/>
            <a:ext cx="75628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Arial" pitchFamily="34" charset="0"/>
              </a:rPr>
              <a:t>Санкт-Петербург, 4-7 октября 20</a:t>
            </a:r>
            <a:r>
              <a:rPr lang="en-US" sz="1600" b="1" dirty="0" smtClean="0">
                <a:solidFill>
                  <a:srgbClr val="FFFFFF"/>
                </a:solidFill>
                <a:latin typeface="Arial Cyr" pitchFamily="34" charset="0"/>
              </a:rPr>
              <a:t>1</a:t>
            </a:r>
            <a:r>
              <a:rPr lang="ru-RU" sz="1600" b="1" dirty="0" smtClean="0">
                <a:solidFill>
                  <a:srgbClr val="FFFFFF"/>
                </a:solidFill>
                <a:latin typeface="Arial Cyr" pitchFamily="34" charset="0"/>
              </a:rPr>
              <a:t>6 г.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2194228" y="393082"/>
            <a:ext cx="711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2000" b="1" dirty="0"/>
              <a:t>VI Петербургский Международный Газовый Форум (ПМГФ-2016)</a:t>
            </a: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9525" y="2105025"/>
            <a:ext cx="9144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3000" b="1" cap="all" dirty="0">
                <a:solidFill>
                  <a:srgbClr val="FFFFFF"/>
                </a:solidFill>
              </a:rPr>
              <a:t>Технологический потенциал освоения </a:t>
            </a:r>
            <a:r>
              <a:rPr lang="ru-RU" sz="3000" b="1" cap="all" dirty="0" err="1">
                <a:solidFill>
                  <a:srgbClr val="FFFFFF"/>
                </a:solidFill>
              </a:rPr>
              <a:t>трудноизвлекаемых</a:t>
            </a:r>
            <a:r>
              <a:rPr lang="ru-RU" sz="3000" b="1" cap="all" dirty="0">
                <a:solidFill>
                  <a:srgbClr val="FFFFFF"/>
                </a:solidFill>
              </a:rPr>
              <a:t> ресурсов газа </a:t>
            </a:r>
            <a:r>
              <a:rPr lang="ru-RU" sz="3000" b="1" cap="all" dirty="0" smtClean="0">
                <a:solidFill>
                  <a:srgbClr val="FFFFFF"/>
                </a:solidFill>
              </a:rPr>
              <a:t/>
            </a:r>
            <a:br>
              <a:rPr lang="ru-RU" sz="3000" b="1" cap="all" dirty="0" smtClean="0">
                <a:solidFill>
                  <a:srgbClr val="FFFFFF"/>
                </a:solidFill>
              </a:rPr>
            </a:br>
            <a:r>
              <a:rPr lang="ru-RU" sz="3000" b="1" cap="all" dirty="0" smtClean="0">
                <a:solidFill>
                  <a:srgbClr val="FFFFFF"/>
                </a:solidFill>
              </a:rPr>
              <a:t>в </a:t>
            </a:r>
            <a:r>
              <a:rPr lang="ru-RU" sz="3000" b="1" cap="all" dirty="0">
                <a:solidFill>
                  <a:srgbClr val="FFFFFF"/>
                </a:solidFill>
              </a:rPr>
              <a:t>ПАО «Газпром»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3327401" y="4921250"/>
            <a:ext cx="5664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800" b="1" dirty="0" smtClean="0">
                <a:solidFill>
                  <a:srgbClr val="FFFFFF"/>
                </a:solidFill>
              </a:rPr>
              <a:t>Директор НТЦ</a:t>
            </a:r>
            <a:br>
              <a:rPr lang="ru-RU" sz="1800" b="1" dirty="0" smtClean="0">
                <a:solidFill>
                  <a:srgbClr val="FFFFFF"/>
                </a:solidFill>
              </a:rPr>
            </a:br>
            <a:r>
              <a:rPr lang="ru-RU" sz="1800" b="1" dirty="0" smtClean="0">
                <a:solidFill>
                  <a:srgbClr val="FFFFFF"/>
                </a:solidFill>
              </a:rPr>
              <a:t>«Освоение нетрадиционных ресурсов углеводородов»</a:t>
            </a:r>
          </a:p>
          <a:p>
            <a:pPr algn="r"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Швачко Екатерина Владимировна</a:t>
            </a:r>
            <a:endParaRPr lang="ru-RU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0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E988EF-F9A9-4CCC-86FE-AFD6F08EEF06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103426" name="Номер слайда 2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28CF8DC0-899E-4BA1-B3B1-8A00BFBCBB6F}" type="slidenum">
              <a:rPr lang="ru-RU" sz="2000"/>
              <a:pPr/>
              <a:t>10</a:t>
            </a:fld>
            <a:endParaRPr lang="ru-RU" sz="2000"/>
          </a:p>
        </p:txBody>
      </p:sp>
      <p:sp>
        <p:nvSpPr>
          <p:cNvPr id="103427" name="Rectangle 12"/>
          <p:cNvSpPr txBox="1">
            <a:spLocks noChangeArrowheads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D93248B-76CA-48AD-9B31-567F955F21F3}" type="slidenum">
              <a:rPr lang="ru-RU" sz="2000" b="1"/>
              <a:pPr/>
              <a:t>10</a:t>
            </a:fld>
            <a:endParaRPr lang="ru-RU" sz="2000" b="1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28825" y="247651"/>
            <a:ext cx="71929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Технологии исследования при ГРР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97057"/>
            <a:ext cx="3686400" cy="2714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3" b="28877"/>
          <a:stretch/>
        </p:blipFill>
        <p:spPr bwMode="auto">
          <a:xfrm>
            <a:off x="4824001" y="1397057"/>
            <a:ext cx="4202924" cy="2534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90" b="3897"/>
          <a:stretch/>
        </p:blipFill>
        <p:spPr>
          <a:xfrm>
            <a:off x="1" y="4111200"/>
            <a:ext cx="3242137" cy="2152800"/>
          </a:xfrm>
          <a:prstGeom prst="rect">
            <a:avLst/>
          </a:prstGeom>
        </p:spPr>
      </p:pic>
      <p:pic>
        <p:nvPicPr>
          <p:cNvPr id="10" name="Рисунок 9" descr="Описание: Описание: C:\Documents and Settings\v_shishlyaev\Рабочий стол\9 рус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600" y="4283155"/>
            <a:ext cx="3232800" cy="19808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1094399"/>
            <a:ext cx="354776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Гамма каротаж и акустический каротаж </a:t>
            </a:r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8400" y="1096741"/>
            <a:ext cx="218521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Сейсморазведка 2</a:t>
            </a:r>
            <a:r>
              <a:rPr lang="en-US" dirty="0" smtClean="0">
                <a:solidFill>
                  <a:srgbClr val="003366"/>
                </a:solidFill>
              </a:rPr>
              <a:t>D</a:t>
            </a:r>
            <a:r>
              <a:rPr lang="ru-RU" dirty="0" smtClean="0">
                <a:solidFill>
                  <a:srgbClr val="003366"/>
                </a:solidFill>
              </a:rPr>
              <a:t>,</a:t>
            </a:r>
            <a:r>
              <a:rPr lang="en-US" dirty="0" smtClean="0">
                <a:solidFill>
                  <a:srgbClr val="003366"/>
                </a:solidFill>
              </a:rPr>
              <a:t> 3D</a:t>
            </a:r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2139" y="4283155"/>
            <a:ext cx="15818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Пассивный сейсмический мониторинг </a:t>
            </a:r>
            <a:r>
              <a:rPr lang="ru-RU" dirty="0" err="1" smtClean="0">
                <a:solidFill>
                  <a:srgbClr val="003366"/>
                </a:solidFill>
              </a:rPr>
              <a:t>гидроразрыва</a:t>
            </a:r>
            <a:r>
              <a:rPr lang="ru-RU" dirty="0" smtClean="0">
                <a:solidFill>
                  <a:srgbClr val="003366"/>
                </a:solidFill>
              </a:rPr>
              <a:t> пласта</a:t>
            </a:r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99706" y="3938399"/>
            <a:ext cx="38234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Гидродинамические исследования скважин</a:t>
            </a:r>
            <a:endParaRPr lang="ru-RU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E988EF-F9A9-4CCC-86FE-AFD6F08EEF06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103426" name="Номер слайда 2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28CF8DC0-899E-4BA1-B3B1-8A00BFBCBB6F}" type="slidenum">
              <a:rPr lang="ru-RU" sz="2000"/>
              <a:pPr/>
              <a:t>11</a:t>
            </a:fld>
            <a:endParaRPr lang="ru-RU" sz="2000"/>
          </a:p>
        </p:txBody>
      </p:sp>
      <p:sp>
        <p:nvSpPr>
          <p:cNvPr id="103427" name="Rectangle 12"/>
          <p:cNvSpPr txBox="1">
            <a:spLocks noChangeArrowheads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D93248B-76CA-48AD-9B31-567F955F21F3}" type="slidenum">
              <a:rPr lang="ru-RU" sz="2000" b="1"/>
              <a:pPr/>
              <a:t>11</a:t>
            </a:fld>
            <a:endParaRPr lang="ru-RU" sz="2000" b="1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28825" y="555625"/>
            <a:ext cx="71929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технико-технологические решения применяемые при освоении месторождений нетрадиционных ресурсов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4576" y="1201435"/>
            <a:ext cx="3216434" cy="29624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52016" y="4163921"/>
            <a:ext cx="281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Многостадийный ГРП с набухающими </a:t>
            </a:r>
            <a:r>
              <a:rPr lang="ru-RU" sz="1800" dirty="0" err="1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пакерами</a:t>
            </a:r>
            <a:endParaRPr lang="ru-RU" sz="18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16857" r="8725"/>
          <a:stretch/>
        </p:blipFill>
        <p:spPr>
          <a:xfrm>
            <a:off x="2280139" y="3945054"/>
            <a:ext cx="3400661" cy="2217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80800" y="5229115"/>
            <a:ext cx="34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Бурение многозабойных, наклонно-направленных и горизонтальных скважин</a:t>
            </a:r>
            <a:endParaRPr lang="ru-RU" sz="18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V_Golovachev\Desktop\1\DOC0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0" y="1181256"/>
            <a:ext cx="3754946" cy="248598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4788" y="3702256"/>
            <a:ext cx="34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Бурение </a:t>
            </a:r>
            <a:r>
              <a:rPr lang="ru-RU" sz="18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пластовых скважин, с попаданием в ствол вертикальной</a:t>
            </a:r>
            <a:endParaRPr lang="ru-RU" sz="18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8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2808312" cy="43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889584" cy="1009650"/>
          </a:xfrm>
        </p:spPr>
        <p:txBody>
          <a:bodyPr/>
          <a:lstStyle/>
          <a:p>
            <a:pPr algn="ctr"/>
            <a:r>
              <a:rPr lang="ru-RU" altLang="ru-RU" sz="1600" cap="all" dirty="0" smtClean="0"/>
              <a:t>Анализ эффективности существующих технико-технологических решений по разработке </a:t>
            </a:r>
            <a:r>
              <a:rPr lang="ru-RU" altLang="ru-RU" sz="1600" cap="all" dirty="0" err="1" smtClean="0"/>
              <a:t>ачимовских</a:t>
            </a:r>
            <a:r>
              <a:rPr lang="ru-RU" altLang="ru-RU" sz="1600" cap="all" dirty="0" smtClean="0"/>
              <a:t> отложений по месторождениям предприятий ПАО «ГАЗПРОМ»  и месторождений сторонних </a:t>
            </a:r>
            <a:r>
              <a:rPr lang="ru-RU" altLang="ru-RU" sz="1600" cap="all" dirty="0" err="1" smtClean="0"/>
              <a:t>недропользователей</a:t>
            </a:r>
            <a:endParaRPr lang="ru-RU" altLang="ru-RU" sz="1600" cap="all" dirty="0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250" y="6353175"/>
            <a:ext cx="3762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9E57D2-3E03-45F2-AFE5-C4AFC7F93800}" type="slidenum">
              <a:rPr lang="en-US" altLang="ru-RU" sz="2000" smtClean="0">
                <a:solidFill>
                  <a:srgbClr val="FFFFFF"/>
                </a:solidFill>
              </a:rPr>
              <a:pPr eaLnBrk="1" hangingPunct="1"/>
              <a:t>12</a:t>
            </a:fld>
            <a:endParaRPr lang="ru-RU" altLang="ru-RU" sz="2000" smtClean="0">
              <a:solidFill>
                <a:srgbClr val="FFFFFF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84" y="1628800"/>
            <a:ext cx="2661669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500"/>
          <p:cNvSpPr txBox="1">
            <a:spLocks noChangeArrowheads="1"/>
          </p:cNvSpPr>
          <p:nvPr/>
        </p:nvSpPr>
        <p:spPr bwMode="auto">
          <a:xfrm>
            <a:off x="1043608" y="1177007"/>
            <a:ext cx="3064445" cy="307777"/>
          </a:xfrm>
          <a:prstGeom prst="rect">
            <a:avLst/>
          </a:prstGeom>
          <a:solidFill>
            <a:srgbClr val="D6DFE6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FFFFFF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8F8F">
                  <a:lumMod val="75000"/>
                </a:srgbClr>
              </a:buClr>
              <a:buSzPct val="75000"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366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Профиль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366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366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-образной скважины</a:t>
            </a:r>
          </a:p>
        </p:txBody>
      </p:sp>
      <p:sp>
        <p:nvSpPr>
          <p:cNvPr id="16" name="Text Box 500"/>
          <p:cNvSpPr txBox="1">
            <a:spLocks noChangeArrowheads="1"/>
          </p:cNvSpPr>
          <p:nvPr/>
        </p:nvSpPr>
        <p:spPr bwMode="auto">
          <a:xfrm>
            <a:off x="4860032" y="1177007"/>
            <a:ext cx="3131840" cy="307777"/>
          </a:xfrm>
          <a:prstGeom prst="rect">
            <a:avLst/>
          </a:prstGeom>
          <a:solidFill>
            <a:srgbClr val="D6DFE6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FFFFFF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8F8F">
                  <a:lumMod val="75000"/>
                </a:srgbClr>
              </a:buClr>
              <a:buSzPct val="75000"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366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Профиль СГ скважины с МГРП</a:t>
            </a:r>
          </a:p>
        </p:txBody>
      </p:sp>
    </p:spTree>
    <p:extLst>
      <p:ext uri="{BB962C8B-B14F-4D97-AF65-F5344CB8AC3E}">
        <p14:creationId xmlns:p14="http://schemas.microsoft.com/office/powerpoint/2010/main" val="27341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 bwMode="auto">
          <a:xfrm>
            <a:off x="2043113" y="134938"/>
            <a:ext cx="6985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defRPr/>
            </a:pPr>
            <a:r>
              <a:rPr lang="ru-RU" sz="18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Южно-Русское </a:t>
            </a:r>
            <a:r>
              <a:rPr lang="ru-RU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месторождение (</a:t>
            </a:r>
            <a:r>
              <a:rPr lang="ru-RU" sz="180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туронская</a:t>
            </a:r>
            <a:r>
              <a:rPr lang="ru-RU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газовая залежь)</a:t>
            </a:r>
            <a:br>
              <a:rPr lang="ru-RU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ru-RU" sz="1800" i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Эволюция решений по разработке туронской залежи </a:t>
            </a:r>
            <a:endParaRPr lang="ru-RU" sz="1800" i="1" kern="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14339" name="Группа 53"/>
          <p:cNvGrpSpPr>
            <a:grpSpLocks/>
          </p:cNvGrpSpPr>
          <p:nvPr/>
        </p:nvGrpSpPr>
        <p:grpSpPr bwMode="auto">
          <a:xfrm>
            <a:off x="2830513" y="2414588"/>
            <a:ext cx="1063625" cy="1512887"/>
            <a:chOff x="920552" y="2060846"/>
            <a:chExt cx="1152128" cy="151216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920552" y="2925622"/>
              <a:ext cx="1152128" cy="43159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377964" y="2060846"/>
              <a:ext cx="209790" cy="151216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4415" name="Группа 56"/>
            <p:cNvGrpSpPr>
              <a:grpSpLocks/>
            </p:cNvGrpSpPr>
            <p:nvPr/>
          </p:nvGrpSpPr>
          <p:grpSpPr bwMode="auto">
            <a:xfrm>
              <a:off x="1233383" y="2924944"/>
              <a:ext cx="145211" cy="432048"/>
              <a:chOff x="3080792" y="2780928"/>
              <a:chExt cx="145211" cy="579286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3223654" y="2781838"/>
                <a:ext cx="0" cy="574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 стрелкой 28"/>
              <p:cNvCxnSpPr/>
              <p:nvPr/>
            </p:nvCxnSpPr>
            <p:spPr>
              <a:xfrm flipH="1">
                <a:off x="3080927" y="2781838"/>
                <a:ext cx="1427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 стрелкой 29"/>
              <p:cNvCxnSpPr/>
              <p:nvPr/>
            </p:nvCxnSpPr>
            <p:spPr>
              <a:xfrm flipH="1">
                <a:off x="3080927" y="3360517"/>
                <a:ext cx="1427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 стрелкой 30"/>
              <p:cNvCxnSpPr/>
              <p:nvPr/>
            </p:nvCxnSpPr>
            <p:spPr>
              <a:xfrm flipH="1">
                <a:off x="3080927" y="3081816"/>
                <a:ext cx="1427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 стрелкой 31"/>
              <p:cNvCxnSpPr/>
              <p:nvPr/>
            </p:nvCxnSpPr>
            <p:spPr>
              <a:xfrm flipH="1">
                <a:off x="3082646" y="2975441"/>
                <a:ext cx="14272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 стрелкой 32"/>
              <p:cNvCxnSpPr/>
              <p:nvPr/>
            </p:nvCxnSpPr>
            <p:spPr>
              <a:xfrm flipH="1">
                <a:off x="3082646" y="3262652"/>
                <a:ext cx="14272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16" name="Группа 57"/>
            <p:cNvGrpSpPr>
              <a:grpSpLocks/>
            </p:cNvGrpSpPr>
            <p:nvPr/>
          </p:nvGrpSpPr>
          <p:grpSpPr bwMode="auto">
            <a:xfrm flipH="1">
              <a:off x="1611276" y="2933561"/>
              <a:ext cx="144016" cy="432048"/>
              <a:chOff x="3080792" y="2780928"/>
              <a:chExt cx="144016" cy="579286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3224256" y="2780923"/>
                <a:ext cx="0" cy="574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 стрелкой 22"/>
              <p:cNvCxnSpPr/>
              <p:nvPr/>
            </p:nvCxnSpPr>
            <p:spPr>
              <a:xfrm flipH="1">
                <a:off x="3081530" y="2780923"/>
                <a:ext cx="1427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 стрелкой 63"/>
              <p:cNvCxnSpPr/>
              <p:nvPr/>
            </p:nvCxnSpPr>
            <p:spPr>
              <a:xfrm flipH="1">
                <a:off x="3081530" y="3359602"/>
                <a:ext cx="1427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64"/>
              <p:cNvCxnSpPr/>
              <p:nvPr/>
            </p:nvCxnSpPr>
            <p:spPr>
              <a:xfrm flipH="1">
                <a:off x="3081530" y="3080899"/>
                <a:ext cx="1427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65"/>
              <p:cNvCxnSpPr/>
              <p:nvPr/>
            </p:nvCxnSpPr>
            <p:spPr>
              <a:xfrm flipH="1">
                <a:off x="3081530" y="3251099"/>
                <a:ext cx="1427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/>
              <p:nvPr/>
            </p:nvCxnSpPr>
            <p:spPr>
              <a:xfrm flipH="1">
                <a:off x="3081530" y="2961759"/>
                <a:ext cx="1427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17" name="Группа 58"/>
            <p:cNvGrpSpPr>
              <a:grpSpLocks/>
            </p:cNvGrpSpPr>
            <p:nvPr/>
          </p:nvGrpSpPr>
          <p:grpSpPr bwMode="auto">
            <a:xfrm>
              <a:off x="1418400" y="2060847"/>
              <a:ext cx="144016" cy="1296145"/>
              <a:chOff x="2360712" y="2276870"/>
              <a:chExt cx="144016" cy="1296145"/>
            </a:xfrm>
          </p:grpSpPr>
          <p:sp>
            <p:nvSpPr>
              <p:cNvPr id="20" name="Равнобедренный треугольник 59"/>
              <p:cNvSpPr/>
              <p:nvPr/>
            </p:nvSpPr>
            <p:spPr>
              <a:xfrm>
                <a:off x="2361546" y="3430434"/>
                <a:ext cx="142726" cy="14280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2378742" y="2276869"/>
                <a:ext cx="108334" cy="12344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4479925" y="2460625"/>
            <a:ext cx="6842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  <a:cs typeface="Tahoma" pitchFamily="34" charset="0"/>
              </a:rPr>
              <a:t>№174</a:t>
            </a:r>
          </a:p>
        </p:txBody>
      </p:sp>
      <p:grpSp>
        <p:nvGrpSpPr>
          <p:cNvPr id="14341" name="Группа 32"/>
          <p:cNvGrpSpPr>
            <a:grpSpLocks/>
          </p:cNvGrpSpPr>
          <p:nvPr/>
        </p:nvGrpSpPr>
        <p:grpSpPr bwMode="auto">
          <a:xfrm>
            <a:off x="119063" y="1169988"/>
            <a:ext cx="1063625" cy="1512887"/>
            <a:chOff x="920552" y="2060848"/>
            <a:chExt cx="1152128" cy="1512168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20552" y="2925624"/>
              <a:ext cx="1152128" cy="43159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377964" y="2060848"/>
              <a:ext cx="216669" cy="1512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4400" name="Группа 23"/>
            <p:cNvGrpSpPr>
              <a:grpSpLocks/>
            </p:cNvGrpSpPr>
            <p:nvPr/>
          </p:nvGrpSpPr>
          <p:grpSpPr bwMode="auto">
            <a:xfrm>
              <a:off x="1233383" y="2924944"/>
              <a:ext cx="144016" cy="432048"/>
              <a:chOff x="3080792" y="2780928"/>
              <a:chExt cx="144016" cy="579286"/>
            </a:xfrm>
          </p:grpSpPr>
          <p:cxnSp>
            <p:nvCxnSpPr>
              <p:cNvPr id="49" name="Прямая соединительная линия 48"/>
              <p:cNvCxnSpPr/>
              <p:nvPr/>
            </p:nvCxnSpPr>
            <p:spPr>
              <a:xfrm>
                <a:off x="3225373" y="2781839"/>
                <a:ext cx="0" cy="574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 стрелкой 49"/>
              <p:cNvCxnSpPr/>
              <p:nvPr/>
            </p:nvCxnSpPr>
            <p:spPr>
              <a:xfrm flipH="1">
                <a:off x="3080927" y="2781839"/>
                <a:ext cx="14444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 стрелкой 50"/>
              <p:cNvCxnSpPr/>
              <p:nvPr/>
            </p:nvCxnSpPr>
            <p:spPr>
              <a:xfrm flipH="1">
                <a:off x="3080927" y="3360518"/>
                <a:ext cx="14444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 стрелкой 51"/>
              <p:cNvCxnSpPr/>
              <p:nvPr/>
            </p:nvCxnSpPr>
            <p:spPr>
              <a:xfrm flipH="1">
                <a:off x="3080927" y="3081817"/>
                <a:ext cx="14444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01" name="Группа 24"/>
            <p:cNvGrpSpPr>
              <a:grpSpLocks/>
            </p:cNvGrpSpPr>
            <p:nvPr/>
          </p:nvGrpSpPr>
          <p:grpSpPr bwMode="auto">
            <a:xfrm flipH="1">
              <a:off x="1611276" y="2933561"/>
              <a:ext cx="144016" cy="432048"/>
              <a:chOff x="3080792" y="2780928"/>
              <a:chExt cx="144016" cy="579286"/>
            </a:xfrm>
          </p:grpSpPr>
          <p:cxnSp>
            <p:nvCxnSpPr>
              <p:cNvPr id="45" name="Прямая соединительная линия 44"/>
              <p:cNvCxnSpPr/>
              <p:nvPr/>
            </p:nvCxnSpPr>
            <p:spPr>
              <a:xfrm>
                <a:off x="3224256" y="2780924"/>
                <a:ext cx="0" cy="574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 стрелкой 45"/>
              <p:cNvCxnSpPr/>
              <p:nvPr/>
            </p:nvCxnSpPr>
            <p:spPr>
              <a:xfrm flipH="1">
                <a:off x="3081530" y="2780924"/>
                <a:ext cx="1427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 стрелкой 46"/>
              <p:cNvCxnSpPr/>
              <p:nvPr/>
            </p:nvCxnSpPr>
            <p:spPr>
              <a:xfrm flipH="1">
                <a:off x="3081530" y="3359603"/>
                <a:ext cx="1427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 стрелкой 47"/>
              <p:cNvCxnSpPr/>
              <p:nvPr/>
            </p:nvCxnSpPr>
            <p:spPr>
              <a:xfrm flipH="1">
                <a:off x="3081530" y="3080900"/>
                <a:ext cx="1427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02" name="Группа 31"/>
            <p:cNvGrpSpPr>
              <a:grpSpLocks/>
            </p:cNvGrpSpPr>
            <p:nvPr/>
          </p:nvGrpSpPr>
          <p:grpSpPr bwMode="auto">
            <a:xfrm>
              <a:off x="1418400" y="2060848"/>
              <a:ext cx="144016" cy="862895"/>
              <a:chOff x="2360712" y="2276871"/>
              <a:chExt cx="144016" cy="862895"/>
            </a:xfrm>
          </p:grpSpPr>
          <p:sp>
            <p:nvSpPr>
              <p:cNvPr id="43" name="Равнобедренный треугольник 42"/>
              <p:cNvSpPr/>
              <p:nvPr/>
            </p:nvSpPr>
            <p:spPr>
              <a:xfrm>
                <a:off x="2361546" y="2997254"/>
                <a:ext cx="142726" cy="14280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2378742" y="2276871"/>
                <a:ext cx="108334" cy="80130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grpSp>
        <p:nvGrpSpPr>
          <p:cNvPr id="14342" name="Группа 33"/>
          <p:cNvGrpSpPr>
            <a:grpSpLocks/>
          </p:cNvGrpSpPr>
          <p:nvPr/>
        </p:nvGrpSpPr>
        <p:grpSpPr bwMode="auto">
          <a:xfrm>
            <a:off x="1430338" y="1828800"/>
            <a:ext cx="1062037" cy="1511300"/>
            <a:chOff x="920552" y="2060848"/>
            <a:chExt cx="1152128" cy="1512167"/>
          </a:xfrm>
        </p:grpSpPr>
        <p:sp>
          <p:nvSpPr>
            <p:cNvPr id="54" name="Прямоугольник 28"/>
            <p:cNvSpPr/>
            <p:nvPr/>
          </p:nvSpPr>
          <p:spPr>
            <a:xfrm>
              <a:off x="920552" y="2924943"/>
              <a:ext cx="1152128" cy="43204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5" name="Прямоугольник 29"/>
            <p:cNvSpPr/>
            <p:nvPr/>
          </p:nvSpPr>
          <p:spPr>
            <a:xfrm>
              <a:off x="1378648" y="2060848"/>
              <a:ext cx="215270" cy="151216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4381" name="Группа 36"/>
            <p:cNvGrpSpPr>
              <a:grpSpLocks/>
            </p:cNvGrpSpPr>
            <p:nvPr/>
          </p:nvGrpSpPr>
          <p:grpSpPr bwMode="auto">
            <a:xfrm>
              <a:off x="1233383" y="2924944"/>
              <a:ext cx="145211" cy="432048"/>
              <a:chOff x="3080792" y="2780928"/>
              <a:chExt cx="145211" cy="579286"/>
            </a:xfrm>
          </p:grpSpPr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3224335" y="2780927"/>
                <a:ext cx="0" cy="5750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 стрелкой 67"/>
              <p:cNvCxnSpPr/>
              <p:nvPr/>
            </p:nvCxnSpPr>
            <p:spPr>
              <a:xfrm flipH="1">
                <a:off x="3081395" y="2780927"/>
                <a:ext cx="14293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 стрелкой 43"/>
              <p:cNvCxnSpPr/>
              <p:nvPr/>
            </p:nvCxnSpPr>
            <p:spPr>
              <a:xfrm flipH="1">
                <a:off x="3081395" y="3360213"/>
                <a:ext cx="14293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Прямая со стрелкой 44"/>
              <p:cNvCxnSpPr/>
              <p:nvPr/>
            </p:nvCxnSpPr>
            <p:spPr>
              <a:xfrm flipH="1">
                <a:off x="3081395" y="3081219"/>
                <a:ext cx="14293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 стрелкой 45"/>
              <p:cNvCxnSpPr/>
              <p:nvPr/>
            </p:nvCxnSpPr>
            <p:spPr>
              <a:xfrm flipH="1">
                <a:off x="3083117" y="2974733"/>
                <a:ext cx="14294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 стрелкой 71"/>
              <p:cNvCxnSpPr/>
              <p:nvPr/>
            </p:nvCxnSpPr>
            <p:spPr>
              <a:xfrm flipH="1">
                <a:off x="3083117" y="3262245"/>
                <a:ext cx="14294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82" name="Группа 37"/>
            <p:cNvGrpSpPr>
              <a:grpSpLocks/>
            </p:cNvGrpSpPr>
            <p:nvPr/>
          </p:nvGrpSpPr>
          <p:grpSpPr bwMode="auto">
            <a:xfrm flipH="1">
              <a:off x="1611276" y="2933561"/>
              <a:ext cx="144016" cy="432048"/>
              <a:chOff x="3080792" y="2780928"/>
              <a:chExt cx="144016" cy="579286"/>
            </a:xfrm>
          </p:grpSpPr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3224945" y="2780022"/>
                <a:ext cx="0" cy="5750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 стрелкой 61"/>
              <p:cNvCxnSpPr/>
              <p:nvPr/>
            </p:nvCxnSpPr>
            <p:spPr>
              <a:xfrm flipH="1">
                <a:off x="3080283" y="2780022"/>
                <a:ext cx="14466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 стрелкой 62"/>
              <p:cNvCxnSpPr/>
              <p:nvPr/>
            </p:nvCxnSpPr>
            <p:spPr>
              <a:xfrm flipH="1">
                <a:off x="3080283" y="3359308"/>
                <a:ext cx="14466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 стрелкой 63"/>
              <p:cNvCxnSpPr/>
              <p:nvPr/>
            </p:nvCxnSpPr>
            <p:spPr>
              <a:xfrm flipH="1">
                <a:off x="3080283" y="3080313"/>
                <a:ext cx="14466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 стрелкой 64"/>
              <p:cNvCxnSpPr/>
              <p:nvPr/>
            </p:nvCxnSpPr>
            <p:spPr>
              <a:xfrm flipH="1">
                <a:off x="3080283" y="3250692"/>
                <a:ext cx="14466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 стрелкой 65"/>
              <p:cNvCxnSpPr/>
              <p:nvPr/>
            </p:nvCxnSpPr>
            <p:spPr>
              <a:xfrm flipH="1">
                <a:off x="3080283" y="2961049"/>
                <a:ext cx="14466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83" name="Группа 38"/>
            <p:cNvGrpSpPr>
              <a:grpSpLocks/>
            </p:cNvGrpSpPr>
            <p:nvPr/>
          </p:nvGrpSpPr>
          <p:grpSpPr bwMode="auto">
            <a:xfrm>
              <a:off x="1418400" y="2060848"/>
              <a:ext cx="144016" cy="1296144"/>
              <a:chOff x="2360712" y="2276871"/>
              <a:chExt cx="144016" cy="1296144"/>
            </a:xfrm>
          </p:grpSpPr>
          <p:sp>
            <p:nvSpPr>
              <p:cNvPr id="59" name="Равнобедренный треугольник 58"/>
              <p:cNvSpPr/>
              <p:nvPr/>
            </p:nvSpPr>
            <p:spPr>
              <a:xfrm>
                <a:off x="2360569" y="3430057"/>
                <a:ext cx="144661" cy="14295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2379513" y="2276871"/>
                <a:ext cx="108496" cy="123419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73" name="Стрелка вправо 72"/>
          <p:cNvSpPr/>
          <p:nvPr/>
        </p:nvSpPr>
        <p:spPr>
          <a:xfrm rot="1802562">
            <a:off x="1304925" y="1822450"/>
            <a:ext cx="398463" cy="32543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4156075" y="3959225"/>
            <a:ext cx="1395413" cy="5746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" name="Стрелка углом 74"/>
          <p:cNvSpPr/>
          <p:nvPr/>
        </p:nvSpPr>
        <p:spPr>
          <a:xfrm rot="10800000">
            <a:off x="4160838" y="3525838"/>
            <a:ext cx="750887" cy="792162"/>
          </a:xfrm>
          <a:prstGeom prst="bentArrow">
            <a:avLst>
              <a:gd name="adj1" fmla="val 25000"/>
              <a:gd name="adj2" fmla="val 29103"/>
              <a:gd name="adj3" fmla="val 0"/>
              <a:gd name="adj4" fmla="val 437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6" name="Стрелка углом 75"/>
          <p:cNvSpPr/>
          <p:nvPr/>
        </p:nvSpPr>
        <p:spPr>
          <a:xfrm rot="10800000" flipH="1">
            <a:off x="4733925" y="3814763"/>
            <a:ext cx="719138" cy="792162"/>
          </a:xfrm>
          <a:prstGeom prst="bentArrow">
            <a:avLst>
              <a:gd name="adj1" fmla="val 25000"/>
              <a:gd name="adj2" fmla="val 29103"/>
              <a:gd name="adj3" fmla="val 0"/>
              <a:gd name="adj4" fmla="val 437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7" name="Стрелка углом 76"/>
          <p:cNvSpPr/>
          <p:nvPr/>
        </p:nvSpPr>
        <p:spPr>
          <a:xfrm rot="10800000">
            <a:off x="4252913" y="3922713"/>
            <a:ext cx="566737" cy="206375"/>
          </a:xfrm>
          <a:prstGeom prst="bentArrow">
            <a:avLst>
              <a:gd name="adj1" fmla="val 25000"/>
              <a:gd name="adj2" fmla="val 29103"/>
              <a:gd name="adj3" fmla="val 0"/>
              <a:gd name="adj4" fmla="val 46774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8" name="Стрелка углом 77"/>
          <p:cNvSpPr/>
          <p:nvPr/>
        </p:nvSpPr>
        <p:spPr>
          <a:xfrm rot="10800000" flipH="1">
            <a:off x="4832350" y="4194175"/>
            <a:ext cx="477838" cy="247650"/>
          </a:xfrm>
          <a:prstGeom prst="bentArrow">
            <a:avLst>
              <a:gd name="adj1" fmla="val 16438"/>
              <a:gd name="adj2" fmla="val 28390"/>
              <a:gd name="adj3" fmla="val 0"/>
              <a:gd name="adj4" fmla="val 8339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730750" y="3094038"/>
            <a:ext cx="185738" cy="7112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>
            <a:off x="4773613" y="3094038"/>
            <a:ext cx="44450" cy="828675"/>
          </a:xfrm>
          <a:prstGeom prst="rect">
            <a:avLst/>
          </a:prstGeom>
          <a:solidFill>
            <a:srgbClr val="3C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 flipH="1">
            <a:off x="4832350" y="3094038"/>
            <a:ext cx="39688" cy="10826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6013450" y="4606925"/>
            <a:ext cx="1395413" cy="5762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3" name="Стрелка углом 82"/>
          <p:cNvSpPr/>
          <p:nvPr/>
        </p:nvSpPr>
        <p:spPr>
          <a:xfrm rot="8602770" flipH="1">
            <a:off x="6318250" y="4148138"/>
            <a:ext cx="823913" cy="1131887"/>
          </a:xfrm>
          <a:prstGeom prst="bentArrow">
            <a:avLst>
              <a:gd name="adj1" fmla="val 25000"/>
              <a:gd name="adj2" fmla="val 29103"/>
              <a:gd name="adj3" fmla="val 0"/>
              <a:gd name="adj4" fmla="val 437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 rot="3179562">
            <a:off x="6011069" y="4717256"/>
            <a:ext cx="730250" cy="968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7748588" y="5722938"/>
            <a:ext cx="1395412" cy="5762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6" name="Стрелка углом 85"/>
          <p:cNvSpPr/>
          <p:nvPr/>
        </p:nvSpPr>
        <p:spPr>
          <a:xfrm rot="10800000" flipH="1">
            <a:off x="7880350" y="5434013"/>
            <a:ext cx="1130300" cy="792162"/>
          </a:xfrm>
          <a:prstGeom prst="bentArrow">
            <a:avLst>
              <a:gd name="adj1" fmla="val 25000"/>
              <a:gd name="adj2" fmla="val 29103"/>
              <a:gd name="adj3" fmla="val 0"/>
              <a:gd name="adj4" fmla="val 437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7" name="Стрелка углом 86"/>
          <p:cNvSpPr/>
          <p:nvPr/>
        </p:nvSpPr>
        <p:spPr>
          <a:xfrm rot="10800000" flipH="1">
            <a:off x="7927975" y="5434013"/>
            <a:ext cx="419100" cy="684212"/>
          </a:xfrm>
          <a:prstGeom prst="bentArrow">
            <a:avLst>
              <a:gd name="adj1" fmla="val 21987"/>
              <a:gd name="adj2" fmla="val 28350"/>
              <a:gd name="adj3" fmla="val 0"/>
              <a:gd name="adj4" fmla="val 6334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8347075" y="5940425"/>
            <a:ext cx="598488" cy="101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8848725" y="5667375"/>
            <a:ext cx="96838" cy="647700"/>
          </a:xfrm>
          <a:prstGeom prst="ellipse">
            <a:avLst/>
          </a:prstGeom>
          <a:solidFill>
            <a:srgbClr val="FF0000">
              <a:alpha val="51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2916238" y="3187700"/>
            <a:ext cx="911225" cy="649288"/>
          </a:xfrm>
          <a:prstGeom prst="ellipse">
            <a:avLst/>
          </a:prstGeom>
          <a:solidFill>
            <a:srgbClr val="FF0000">
              <a:alpha val="51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1" name="Стрелка вправо 90"/>
          <p:cNvSpPr/>
          <p:nvPr/>
        </p:nvSpPr>
        <p:spPr>
          <a:xfrm rot="1802562">
            <a:off x="2716213" y="2487613"/>
            <a:ext cx="398462" cy="32385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" name="Стрелка вправо 91"/>
          <p:cNvSpPr/>
          <p:nvPr/>
        </p:nvSpPr>
        <p:spPr>
          <a:xfrm rot="1802562">
            <a:off x="4184650" y="3138488"/>
            <a:ext cx="398463" cy="32385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3" name="Стрелка вправо 92"/>
          <p:cNvSpPr/>
          <p:nvPr/>
        </p:nvSpPr>
        <p:spPr>
          <a:xfrm rot="1802562">
            <a:off x="5816600" y="3929063"/>
            <a:ext cx="398463" cy="32385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4" name="Стрелка вправо 93"/>
          <p:cNvSpPr/>
          <p:nvPr/>
        </p:nvSpPr>
        <p:spPr>
          <a:xfrm rot="1802562">
            <a:off x="7580313" y="5021263"/>
            <a:ext cx="400050" cy="32385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5" name="TextBox 94"/>
          <p:cNvSpPr txBox="1"/>
          <p:nvPr/>
        </p:nvSpPr>
        <p:spPr>
          <a:xfrm>
            <a:off x="3098800" y="1874838"/>
            <a:ext cx="5619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  <a:cs typeface="Tahoma" pitchFamily="34" charset="0"/>
              </a:rPr>
              <a:t>Р-35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697038" y="1276350"/>
            <a:ext cx="5619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  <a:cs typeface="Tahoma" pitchFamily="34" charset="0"/>
              </a:rPr>
              <a:t>Р-35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372225" y="3336925"/>
            <a:ext cx="6826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  <a:cs typeface="Tahoma" pitchFamily="34" charset="0"/>
              </a:rPr>
              <a:t>№184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031163" y="4560888"/>
            <a:ext cx="7826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  <a:cs typeface="Tahoma" pitchFamily="34" charset="0"/>
              </a:rPr>
              <a:t>№1902</a:t>
            </a:r>
          </a:p>
        </p:txBody>
      </p:sp>
      <p:sp>
        <p:nvSpPr>
          <p:cNvPr id="99" name="TextBox 5"/>
          <p:cNvSpPr txBox="1"/>
          <p:nvPr/>
        </p:nvSpPr>
        <p:spPr>
          <a:xfrm>
            <a:off x="1249363" y="3579813"/>
            <a:ext cx="1412875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solidFill>
                  <a:srgbClr val="000000"/>
                </a:solidFill>
                <a:cs typeface="Tahoma" pitchFamily="34" charset="0"/>
              </a:rPr>
              <a:t>Высокоплотная перфорация</a:t>
            </a:r>
          </a:p>
          <a:p>
            <a:pPr algn="ctr" eaLnBrk="1" hangingPunct="1"/>
            <a:r>
              <a:rPr lang="ru-RU" altLang="ru-RU" sz="1200" dirty="0" err="1">
                <a:solidFill>
                  <a:srgbClr val="000000"/>
                </a:solidFill>
                <a:cs typeface="Tahoma" pitchFamily="34" charset="0"/>
              </a:rPr>
              <a:t>Доспуск</a:t>
            </a:r>
            <a:r>
              <a:rPr lang="ru-RU" altLang="ru-RU" sz="1200" dirty="0">
                <a:solidFill>
                  <a:srgbClr val="000000"/>
                </a:solidFill>
                <a:cs typeface="Tahoma" pitchFamily="34" charset="0"/>
              </a:rPr>
              <a:t> НКТ</a:t>
            </a:r>
          </a:p>
          <a:p>
            <a:pPr algn="ctr" eaLnBrk="1" hangingPunct="1"/>
            <a:r>
              <a:rPr lang="ru-RU" altLang="ru-RU" sz="1200" dirty="0">
                <a:solidFill>
                  <a:srgbClr val="000000"/>
                </a:solidFill>
                <a:cs typeface="Tahoma" pitchFamily="34" charset="0"/>
              </a:rPr>
              <a:t>Прогрев ствола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668588" y="4349750"/>
            <a:ext cx="1322387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cs typeface="Tahoma" pitchFamily="34" charset="0"/>
              </a:rPr>
              <a:t>ГРП на водной основе, 80 т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113213" y="4797425"/>
            <a:ext cx="1597025" cy="1200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cs typeface="Tahoma" pitchFamily="34" charset="0"/>
              </a:rPr>
              <a:t>Два забоя</a:t>
            </a:r>
          </a:p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cs typeface="Tahoma" pitchFamily="34" charset="0"/>
              </a:rPr>
              <a:t>Горизонтальное вскрытие – 300 м по пласту</a:t>
            </a:r>
          </a:p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cs typeface="Tahoma" pitchFamily="34" charset="0"/>
              </a:rPr>
              <a:t>Параллельный лифт НКТ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935663" y="5308600"/>
            <a:ext cx="1597025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cs typeface="Tahoma" pitchFamily="34" charset="0"/>
              </a:rPr>
              <a:t>Восходящий профиль</a:t>
            </a:r>
          </a:p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cs typeface="Tahoma" pitchFamily="34" charset="0"/>
              </a:rPr>
              <a:t>Двойное вскрытие пласта – 857 м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667625" y="3716338"/>
            <a:ext cx="15176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cs typeface="Tahoma" pitchFamily="34" charset="0"/>
              </a:rPr>
              <a:t>Горизонтальное вскрытие</a:t>
            </a:r>
          </a:p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cs typeface="Tahoma" pitchFamily="34" charset="0"/>
              </a:rPr>
              <a:t>Многозонный ГРП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6988" y="2792413"/>
            <a:ext cx="1300162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cs typeface="Tahoma" pitchFamily="34" charset="0"/>
              </a:rPr>
              <a:t>Вертикальная </a:t>
            </a:r>
          </a:p>
          <a:p>
            <a:pPr algn="ctr" eaLnBrk="1" hangingPunct="1"/>
            <a:r>
              <a:rPr lang="ru-RU" altLang="ru-RU" sz="1200">
                <a:solidFill>
                  <a:srgbClr val="000000"/>
                </a:solidFill>
                <a:cs typeface="Tahoma" pitchFamily="34" charset="0"/>
              </a:rPr>
              <a:t>Традиционное вскрытие</a:t>
            </a:r>
          </a:p>
        </p:txBody>
      </p:sp>
      <p:sp>
        <p:nvSpPr>
          <p:cNvPr id="105" name="Овал 104"/>
          <p:cNvSpPr/>
          <p:nvPr/>
        </p:nvSpPr>
        <p:spPr>
          <a:xfrm>
            <a:off x="8645525" y="5667375"/>
            <a:ext cx="96838" cy="647700"/>
          </a:xfrm>
          <a:prstGeom prst="ellipse">
            <a:avLst/>
          </a:prstGeom>
          <a:solidFill>
            <a:srgbClr val="FF0000">
              <a:alpha val="51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8445500" y="5667375"/>
            <a:ext cx="98425" cy="647700"/>
          </a:xfrm>
          <a:prstGeom prst="ellipse">
            <a:avLst/>
          </a:prstGeom>
          <a:solidFill>
            <a:srgbClr val="FF0000">
              <a:alpha val="51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8248650" y="5649913"/>
            <a:ext cx="98425" cy="649287"/>
          </a:xfrm>
          <a:prstGeom prst="ellipse">
            <a:avLst/>
          </a:prstGeom>
          <a:solidFill>
            <a:srgbClr val="FF0000">
              <a:alpha val="51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93B78D-1DBD-476B-8E35-F3E4C74274EB}" type="slidenum">
              <a:rPr lang="en-US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108" name="TextBox 107"/>
          <p:cNvSpPr txBox="1"/>
          <p:nvPr/>
        </p:nvSpPr>
        <p:spPr>
          <a:xfrm>
            <a:off x="2074606" y="6364218"/>
            <a:ext cx="370806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 данным ООО </a:t>
            </a:r>
            <a:r>
              <a:rPr lang="ru-RU" b="1" i="1" dirty="0" smtClean="0"/>
              <a:t>«</a:t>
            </a:r>
            <a:r>
              <a:rPr lang="ru-RU" b="1" i="1" dirty="0" err="1" smtClean="0"/>
              <a:t>ТюменНИИгипрогаз</a:t>
            </a:r>
            <a:r>
              <a:rPr lang="ru-RU" b="1" i="1" dirty="0" smtClean="0"/>
              <a:t>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765949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250" y="6353175"/>
            <a:ext cx="3762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970572FE-97C2-45A3-9452-ACDB05AC97DF}" type="slidenum">
              <a:rPr lang="en-US" sz="2000" smtClean="0">
                <a:solidFill>
                  <a:srgbClr val="FFFFFF"/>
                </a:solidFill>
              </a:rPr>
              <a:pPr eaLnBrk="1" hangingPunct="1"/>
              <a:t>14</a:t>
            </a:fld>
            <a:endParaRPr lang="ru-RU" sz="2000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28825" y="164893"/>
            <a:ext cx="6905313" cy="83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Применение комбинированного способа бурения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Documents and Settings\A_Kirilchenko\Desktop\Весы-и-камушки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2"/>
          <a:stretch/>
        </p:blipFill>
        <p:spPr bwMode="auto">
          <a:xfrm flipH="1">
            <a:off x="2799417" y="1621379"/>
            <a:ext cx="3715683" cy="24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17" y="1066123"/>
            <a:ext cx="266793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B050"/>
                </a:solidFill>
              </a:rPr>
              <a:t>– снижение </a:t>
            </a:r>
            <a:r>
              <a:rPr lang="ru-RU" sz="1600" dirty="0">
                <a:solidFill>
                  <a:srgbClr val="00B050"/>
                </a:solidFill>
              </a:rPr>
              <a:t>стоимости строительства </a:t>
            </a:r>
            <a:r>
              <a:rPr lang="ru-RU" sz="1600" dirty="0" smtClean="0">
                <a:solidFill>
                  <a:srgbClr val="00B050"/>
                </a:solidFill>
              </a:rPr>
              <a:t>скважины</a:t>
            </a:r>
            <a:endParaRPr lang="ru-RU" sz="1600" dirty="0">
              <a:solidFill>
                <a:srgbClr val="00B050"/>
              </a:solidFill>
            </a:endParaRPr>
          </a:p>
          <a:p>
            <a:pPr algn="just"/>
            <a:r>
              <a:rPr lang="ru-RU" sz="1600" dirty="0">
                <a:solidFill>
                  <a:srgbClr val="00B050"/>
                </a:solidFill>
              </a:rPr>
              <a:t>– в</a:t>
            </a:r>
            <a:r>
              <a:rPr lang="ru-RU" sz="1600" dirty="0" smtClean="0">
                <a:solidFill>
                  <a:srgbClr val="00B050"/>
                </a:solidFill>
              </a:rPr>
              <a:t>озможность </a:t>
            </a:r>
            <a:r>
              <a:rPr lang="ru-RU" sz="1600" dirty="0">
                <a:solidFill>
                  <a:srgbClr val="00B050"/>
                </a:solidFill>
              </a:rPr>
              <a:t>бурения </a:t>
            </a:r>
            <a:r>
              <a:rPr lang="ru-RU" sz="1600" dirty="0" err="1">
                <a:solidFill>
                  <a:srgbClr val="00B050"/>
                </a:solidFill>
              </a:rPr>
              <a:t>бОльшего</a:t>
            </a:r>
            <a:r>
              <a:rPr lang="ru-RU" sz="1600" dirty="0">
                <a:solidFill>
                  <a:srgbClr val="00B050"/>
                </a:solidFill>
              </a:rPr>
              <a:t> количества скважин, при ограниченном количестве «больших» БУ и существенном количестве скважин</a:t>
            </a:r>
          </a:p>
          <a:p>
            <a:pPr algn="just"/>
            <a:r>
              <a:rPr lang="ru-RU" sz="1600" dirty="0">
                <a:solidFill>
                  <a:srgbClr val="00B050"/>
                </a:solidFill>
              </a:rPr>
              <a:t>– </a:t>
            </a:r>
            <a:r>
              <a:rPr lang="ru-RU" sz="1600" dirty="0" smtClean="0">
                <a:solidFill>
                  <a:srgbClr val="00B050"/>
                </a:solidFill>
              </a:rPr>
              <a:t>удачный </a:t>
            </a:r>
            <a:r>
              <a:rPr lang="ru-RU" sz="1600" dirty="0">
                <a:solidFill>
                  <a:srgbClr val="00B050"/>
                </a:solidFill>
              </a:rPr>
              <a:t>опыт последовательного бурения скважины различными установками в РФ и повсеместный опыт работы в </a:t>
            </a:r>
            <a:r>
              <a:rPr lang="ru-RU" sz="1600" dirty="0" smtClean="0">
                <a:solidFill>
                  <a:srgbClr val="00B050"/>
                </a:solidFill>
              </a:rPr>
              <a:t>США</a:t>
            </a:r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9900" y="923248"/>
            <a:ext cx="80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B050"/>
                </a:solidFill>
              </a:rPr>
              <a:t>+</a:t>
            </a:r>
            <a:endParaRPr lang="ru-RU" sz="60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0401" y="663097"/>
            <a:ext cx="929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-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57950" y="1094698"/>
            <a:ext cx="2667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– </a:t>
            </a:r>
            <a:r>
              <a:rPr lang="ru-RU" sz="1600" dirty="0">
                <a:solidFill>
                  <a:srgbClr val="FF0000"/>
                </a:solidFill>
              </a:rPr>
              <a:t>необходимость дополнительного монтажа и демонтажа </a:t>
            </a:r>
            <a:r>
              <a:rPr lang="ru-RU" sz="1600" dirty="0" smtClean="0">
                <a:solidFill>
                  <a:srgbClr val="FF0000"/>
                </a:solidFill>
              </a:rPr>
              <a:t>МБУ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>
                <a:solidFill>
                  <a:srgbClr val="FF0000"/>
                </a:solidFill>
              </a:rPr>
              <a:t>– </a:t>
            </a:r>
            <a:r>
              <a:rPr lang="ru-RU" sz="1600" dirty="0" smtClean="0">
                <a:solidFill>
                  <a:srgbClr val="FF0000"/>
                </a:solidFill>
              </a:rPr>
              <a:t>ограничения по применению </a:t>
            </a:r>
            <a:r>
              <a:rPr lang="ru-RU" sz="1600" dirty="0">
                <a:solidFill>
                  <a:srgbClr val="FF0000"/>
                </a:solidFill>
              </a:rPr>
              <a:t>ударно-вращательного способа бурения </a:t>
            </a:r>
            <a:r>
              <a:rPr lang="ru-RU" sz="1600" dirty="0" smtClean="0">
                <a:solidFill>
                  <a:srgbClr val="FF0000"/>
                </a:solidFill>
              </a:rPr>
              <a:t>в </a:t>
            </a:r>
            <a:r>
              <a:rPr lang="ru-RU" sz="1600" dirty="0">
                <a:solidFill>
                  <a:srgbClr val="FF0000"/>
                </a:solidFill>
              </a:rPr>
              <a:t>определенных горно-геологических </a:t>
            </a:r>
            <a:r>
              <a:rPr lang="ru-RU" sz="1600" dirty="0" smtClean="0">
                <a:solidFill>
                  <a:srgbClr val="FF0000"/>
                </a:solidFill>
              </a:rPr>
              <a:t>условиях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– необходимость применения </a:t>
            </a:r>
            <a:r>
              <a:rPr lang="ru-RU" sz="1600" dirty="0">
                <a:solidFill>
                  <a:srgbClr val="FF0000"/>
                </a:solidFill>
              </a:rPr>
              <a:t>дополнительного </a:t>
            </a:r>
            <a:r>
              <a:rPr lang="ru-RU" sz="1600" dirty="0" smtClean="0">
                <a:solidFill>
                  <a:srgbClr val="FF0000"/>
                </a:solidFill>
              </a:rPr>
              <a:t>оборудования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– </a:t>
            </a:r>
            <a:r>
              <a:rPr lang="ru-RU" sz="1600" dirty="0">
                <a:solidFill>
                  <a:srgbClr val="FF0000"/>
                </a:solidFill>
              </a:rPr>
              <a:t>отсутствие повсеместного опыта </a:t>
            </a:r>
            <a:r>
              <a:rPr lang="ru-RU" sz="1600" dirty="0" smtClean="0">
                <a:solidFill>
                  <a:srgbClr val="FF0000"/>
                </a:solidFill>
              </a:rPr>
              <a:t>работ</a:t>
            </a:r>
            <a:endParaRPr lang="ru-RU" sz="1600" dirty="0">
              <a:solidFill>
                <a:srgbClr val="FF00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88300024"/>
              </p:ext>
            </p:extLst>
          </p:nvPr>
        </p:nvGraphicFramePr>
        <p:xfrm>
          <a:off x="953938" y="4143829"/>
          <a:ext cx="7406640" cy="2476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917887" y="4159166"/>
            <a:ext cx="6854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3366"/>
                </a:solidFill>
              </a:rPr>
              <a:t>Опыт применения КСБ на </a:t>
            </a:r>
            <a:r>
              <a:rPr lang="ru-RU" sz="1400" b="1" i="1" dirty="0" err="1" smtClean="0">
                <a:solidFill>
                  <a:srgbClr val="003366"/>
                </a:solidFill>
              </a:rPr>
              <a:t>Нарыкско-Осташкинском</a:t>
            </a:r>
            <a:r>
              <a:rPr lang="ru-RU" sz="1400" b="1" i="1" dirty="0" smtClean="0">
                <a:solidFill>
                  <a:srgbClr val="003366"/>
                </a:solidFill>
              </a:rPr>
              <a:t> </a:t>
            </a:r>
            <a:r>
              <a:rPr lang="ru-RU" sz="1400" b="1" i="1" dirty="0" err="1" smtClean="0">
                <a:solidFill>
                  <a:srgbClr val="003366"/>
                </a:solidFill>
              </a:rPr>
              <a:t>метаноугольном</a:t>
            </a:r>
            <a:r>
              <a:rPr lang="ru-RU" sz="1400" b="1" i="1" dirty="0" smtClean="0">
                <a:solidFill>
                  <a:srgbClr val="003366"/>
                </a:solidFill>
              </a:rPr>
              <a:t> месторождении </a:t>
            </a:r>
            <a:endParaRPr lang="ru-RU" sz="1400" b="1" i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250" y="6353175"/>
            <a:ext cx="3762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970572FE-97C2-45A3-9452-ACDB05AC97DF}" type="slidenum">
              <a:rPr lang="en-US" sz="2000" smtClean="0">
                <a:solidFill>
                  <a:srgbClr val="FFFFFF"/>
                </a:solidFill>
              </a:rPr>
              <a:pPr eaLnBrk="1" hangingPunct="1"/>
              <a:t>15</a:t>
            </a:fld>
            <a:endParaRPr lang="ru-RU" sz="2000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38350" y="196436"/>
            <a:ext cx="6905313" cy="83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Реализация технологического потенциала при освоении </a:t>
            </a:r>
            <a:r>
              <a:rPr lang="ru-RU" sz="24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метаноугольных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месторождений </a:t>
            </a:r>
            <a:r>
              <a:rPr lang="ru-RU" sz="24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кузбасса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42786434"/>
              </p:ext>
            </p:extLst>
          </p:nvPr>
        </p:nvGraphicFramePr>
        <p:xfrm>
          <a:off x="114299" y="1188750"/>
          <a:ext cx="8829363" cy="1400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158785392"/>
              </p:ext>
            </p:extLst>
          </p:nvPr>
        </p:nvGraphicFramePr>
        <p:xfrm>
          <a:off x="131327" y="2912879"/>
          <a:ext cx="8812336" cy="1400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31327" y="1165710"/>
            <a:ext cx="35731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3366"/>
                </a:solidFill>
              </a:rPr>
              <a:t>Подсчет запасов метана угольных пластов</a:t>
            </a:r>
            <a:endParaRPr lang="ru-RU" sz="1400" b="1" i="1" dirty="0">
              <a:solidFill>
                <a:srgbClr val="0033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1326" y="2800400"/>
            <a:ext cx="35731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3366"/>
                </a:solidFill>
              </a:rPr>
              <a:t>Строительство скважин</a:t>
            </a:r>
            <a:endParaRPr lang="ru-RU" sz="1400" b="1" i="1" dirty="0">
              <a:solidFill>
                <a:srgbClr val="003366"/>
              </a:solidFill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474961941"/>
              </p:ext>
            </p:extLst>
          </p:nvPr>
        </p:nvGraphicFramePr>
        <p:xfrm>
          <a:off x="173250" y="4720824"/>
          <a:ext cx="8829363" cy="1400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0276" y="4608345"/>
            <a:ext cx="35731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3366"/>
                </a:solidFill>
              </a:rPr>
              <a:t>Сейсморазведочные работы</a:t>
            </a:r>
            <a:endParaRPr lang="ru-RU" sz="1400" b="1" i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E988EF-F9A9-4CCC-86FE-AFD6F08EEF06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103426" name="Номер слайда 2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28CF8DC0-899E-4BA1-B3B1-8A00BFBCBB6F}" type="slidenum">
              <a:rPr lang="ru-RU" sz="2000"/>
              <a:pPr/>
              <a:t>16</a:t>
            </a:fld>
            <a:endParaRPr lang="ru-RU" sz="2000"/>
          </a:p>
        </p:txBody>
      </p:sp>
      <p:sp>
        <p:nvSpPr>
          <p:cNvPr id="103427" name="Rectangle 12"/>
          <p:cNvSpPr txBox="1">
            <a:spLocks noChangeArrowheads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D93248B-76CA-48AD-9B31-567F955F21F3}" type="slidenum">
              <a:rPr lang="ru-RU" sz="2000" b="1"/>
              <a:pPr/>
              <a:t>16</a:t>
            </a:fld>
            <a:endParaRPr lang="ru-RU" sz="2000" b="1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28825" y="555625"/>
            <a:ext cx="71929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ВыВОДЫ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8524875" y="1343025"/>
            <a:ext cx="581025" cy="428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88135" y="1105668"/>
            <a:ext cx="8912645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14375" lvl="1" indent="-352425">
              <a:spcAft>
                <a:spcPts val="600"/>
              </a:spcAft>
              <a:buSzPct val="100000"/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003366"/>
                </a:solidFill>
              </a:rPr>
              <a:t>В ПАО «Газпром» сформирована научно-методическая снова освоения ТРИЗ, но работы в данной области необходимо продолжать</a:t>
            </a:r>
          </a:p>
          <a:p>
            <a:pPr marL="714375" lvl="1" indent="-352425">
              <a:spcAft>
                <a:spcPts val="600"/>
              </a:spcAft>
              <a:buSzPct val="100000"/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003366"/>
                </a:solidFill>
              </a:rPr>
              <a:t>Создание классификатора позволит осуществить упорядочение геолого-экономической информации, на основе которой будут выполнены обеспечение классификации и кодирования, подготовка государственной отчетности о состоянии и использовании ресурсов, ведение государственных и территориальных балансов запасов полезных ископаемых</a:t>
            </a:r>
          </a:p>
          <a:p>
            <a:pPr marL="714375" lvl="1" indent="-352425">
              <a:spcAft>
                <a:spcPts val="600"/>
              </a:spcAft>
              <a:buSzPct val="100000"/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003366"/>
                </a:solidFill>
              </a:rPr>
              <a:t>Практические работы ведутся по освоению метана угольных пластов и газа плотных коллекторов на лицензионных участках в Западной Сибири, при проведении работ разрабатываются и успешно применяются собственные технологии поиска, разведки и освоения</a:t>
            </a:r>
          </a:p>
          <a:p>
            <a:pPr marL="714375" lvl="1" indent="-352425">
              <a:spcAft>
                <a:spcPts val="600"/>
              </a:spcAft>
              <a:buSzPct val="100000"/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003366"/>
                </a:solidFill>
              </a:rPr>
              <a:t>В Западной Сибири на текущий момент лучше всего изучены отложения </a:t>
            </a:r>
            <a:r>
              <a:rPr lang="ru-RU" sz="1600" b="1" dirty="0" err="1" smtClean="0">
                <a:solidFill>
                  <a:srgbClr val="003366"/>
                </a:solidFill>
              </a:rPr>
              <a:t>туронского</a:t>
            </a:r>
            <a:r>
              <a:rPr lang="ru-RU" sz="1600" b="1" dirty="0" smtClean="0">
                <a:solidFill>
                  <a:srgbClr val="003366"/>
                </a:solidFill>
              </a:rPr>
              <a:t> и </a:t>
            </a:r>
            <a:r>
              <a:rPr lang="ru-RU" sz="1600" b="1" dirty="0" err="1" smtClean="0">
                <a:solidFill>
                  <a:srgbClr val="003366"/>
                </a:solidFill>
              </a:rPr>
              <a:t>ачимовского</a:t>
            </a:r>
            <a:r>
              <a:rPr lang="ru-RU" sz="1600" b="1" dirty="0" smtClean="0">
                <a:solidFill>
                  <a:srgbClr val="003366"/>
                </a:solidFill>
              </a:rPr>
              <a:t> продуктивных комплексов, на поисковом этапе изучения находятся отложения средней юры и </a:t>
            </a:r>
            <a:r>
              <a:rPr lang="ru-RU" sz="1600" b="1" dirty="0" err="1" smtClean="0">
                <a:solidFill>
                  <a:srgbClr val="003366"/>
                </a:solidFill>
              </a:rPr>
              <a:t>сенона</a:t>
            </a:r>
            <a:r>
              <a:rPr lang="ru-RU" sz="1600" b="1" dirty="0" smtClean="0">
                <a:solidFill>
                  <a:srgbClr val="003366"/>
                </a:solidFill>
              </a:rPr>
              <a:t>.</a:t>
            </a:r>
          </a:p>
          <a:p>
            <a:pPr marL="714375" lvl="1" indent="-352425">
              <a:spcAft>
                <a:spcPts val="600"/>
              </a:spcAft>
              <a:buSzPct val="100000"/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003366"/>
                </a:solidFill>
              </a:rPr>
              <a:t>Залежи газа в </a:t>
            </a:r>
            <a:r>
              <a:rPr lang="ru-RU" sz="1600" b="1" dirty="0" err="1" smtClean="0">
                <a:solidFill>
                  <a:srgbClr val="003366"/>
                </a:solidFill>
              </a:rPr>
              <a:t>сеноне</a:t>
            </a:r>
            <a:r>
              <a:rPr lang="ru-RU" sz="1600" b="1" dirty="0" smtClean="0">
                <a:solidFill>
                  <a:srgbClr val="003366"/>
                </a:solidFill>
              </a:rPr>
              <a:t>, </a:t>
            </a:r>
            <a:r>
              <a:rPr lang="ru-RU" sz="1600" b="1" dirty="0" err="1" smtClean="0">
                <a:solidFill>
                  <a:srgbClr val="003366"/>
                </a:solidFill>
              </a:rPr>
              <a:t>туроне</a:t>
            </a:r>
            <a:r>
              <a:rPr lang="ru-RU" sz="1600" b="1" dirty="0" smtClean="0">
                <a:solidFill>
                  <a:srgbClr val="003366"/>
                </a:solidFill>
              </a:rPr>
              <a:t>, </a:t>
            </a:r>
            <a:r>
              <a:rPr lang="ru-RU" sz="1600" b="1" dirty="0" err="1" smtClean="0">
                <a:solidFill>
                  <a:srgbClr val="003366"/>
                </a:solidFill>
              </a:rPr>
              <a:t>ачимовских</a:t>
            </a:r>
            <a:r>
              <a:rPr lang="ru-RU" sz="1600" b="1" dirty="0" smtClean="0">
                <a:solidFill>
                  <a:srgbClr val="003366"/>
                </a:solidFill>
              </a:rPr>
              <a:t> и среднеюрских отложениях, находящиеся на месторождениях с развитой инфраструктурой сбора, переработки и транспорта УВ, являются дальнейшим шагом в освоении ресурсной базы севера Западной Сибири</a:t>
            </a:r>
          </a:p>
          <a:p>
            <a:pPr marL="714375" lvl="1" indent="-352425">
              <a:spcAft>
                <a:spcPts val="600"/>
              </a:spcAft>
              <a:buSzPct val="100000"/>
              <a:buFont typeface="Wingdings" pitchFamily="2" charset="2"/>
              <a:buChar char="Ø"/>
              <a:defRPr/>
            </a:pPr>
            <a:endParaRPr lang="ru-RU" sz="1600" b="1" dirty="0" smtClean="0">
              <a:solidFill>
                <a:srgbClr val="003366"/>
              </a:solidFill>
            </a:endParaRPr>
          </a:p>
          <a:p>
            <a:pPr marL="361950" lvl="1">
              <a:spcAft>
                <a:spcPts val="600"/>
              </a:spcAft>
              <a:buSzPct val="100000"/>
              <a:defRPr/>
            </a:pPr>
            <a:endParaRPr lang="ru-RU" sz="1600" b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166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45143" y="2321827"/>
            <a:ext cx="8839199" cy="130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6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</a:t>
            </a:r>
            <a:r>
              <a:rPr lang="ru-RU" sz="60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45465133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1968500" y="-9525"/>
            <a:ext cx="7118350" cy="1009650"/>
          </a:xfrm>
        </p:spPr>
        <p:txBody>
          <a:bodyPr/>
          <a:lstStyle/>
          <a:p>
            <a:pPr>
              <a:defRPr/>
            </a:pPr>
            <a:r>
              <a:rPr lang="ru-RU" sz="2200" b="1" kern="1200" cap="all" dirty="0" smtClean="0"/>
              <a:t/>
            </a:r>
            <a:br>
              <a:rPr lang="ru-RU" sz="2200" b="1" kern="1200" cap="all" dirty="0" smtClean="0"/>
            </a:br>
            <a:r>
              <a:rPr lang="ru-RU" sz="2200" b="1" kern="1200" cap="all" dirty="0"/>
              <a:t>Применимость технологий вскрытия пласта и методов интенсификации увеличения </a:t>
            </a:r>
            <a:r>
              <a:rPr lang="ru-RU" sz="2200" b="1" kern="1200" cap="all" dirty="0" err="1"/>
              <a:t>газоотдачи</a:t>
            </a:r>
            <a:r>
              <a:rPr lang="ru-RU" sz="2200" b="1" kern="1200" cap="all" dirty="0"/>
              <a:t> при разработке </a:t>
            </a:r>
            <a:r>
              <a:rPr lang="ru-RU" sz="2200" b="1" kern="1200" cap="all" dirty="0" smtClean="0"/>
              <a:t>ресурсов </a:t>
            </a:r>
            <a:r>
              <a:rPr lang="ru-RU" sz="2200" b="1" kern="1200" cap="all" dirty="0"/>
              <a:t>газа</a:t>
            </a:r>
            <a:endParaRPr lang="ru-RU" sz="2200" b="1" kern="1200" cap="all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250" y="6353175"/>
            <a:ext cx="3762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280B16FE-62B5-49BA-88DA-059EBA1CE517}" type="slidenum">
              <a:rPr lang="en-US" sz="2000" smtClean="0"/>
              <a:pPr eaLnBrk="1" hangingPunct="1"/>
              <a:t>18</a:t>
            </a:fld>
            <a:endParaRPr lang="ru-RU" sz="2000" dirty="0" smtClean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4552231" y="1720665"/>
          <a:ext cx="42774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365" name="Прямоугольник 12"/>
          <p:cNvSpPr>
            <a:spLocks noChangeArrowheads="1"/>
          </p:cNvSpPr>
          <p:nvPr/>
        </p:nvSpPr>
        <p:spPr bwMode="auto">
          <a:xfrm>
            <a:off x="257175" y="1335088"/>
            <a:ext cx="7764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tabLst>
                <a:tab pos="361950" algn="l"/>
              </a:tabLst>
            </a:pPr>
            <a:endParaRPr lang="ru-RU" sz="1800">
              <a:solidFill>
                <a:srgbClr val="003366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544946"/>
              </p:ext>
            </p:extLst>
          </p:nvPr>
        </p:nvGraphicFramePr>
        <p:xfrm>
          <a:off x="0" y="1085883"/>
          <a:ext cx="9115425" cy="55306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81075"/>
                <a:gridCol w="790575"/>
                <a:gridCol w="647700"/>
                <a:gridCol w="1028700"/>
                <a:gridCol w="914400"/>
                <a:gridCol w="800100"/>
                <a:gridCol w="1057275"/>
                <a:gridCol w="1057275"/>
                <a:gridCol w="981075"/>
                <a:gridCol w="857250"/>
              </a:tblGrid>
              <a:tr h="66017">
                <a:tc rowSpan="3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Виды месторождений углеводородов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400" dirty="0">
                          <a:effectLst/>
                        </a:rPr>
                        <a:t>Технологии вскрытия пласта и методы интенсификации для увеличения притока газа из пластов</a:t>
                      </a:r>
                      <a:endParaRPr lang="ru-RU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Термическое воздействие на пласт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Закачка агентов в пласт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 err="1" smtClean="0">
                          <a:solidFill>
                            <a:schemeClr val="bg1"/>
                          </a:solidFill>
                          <a:effectLst/>
                        </a:rPr>
                        <a:t>Пневмогидро</a:t>
                      </a: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</a:rPr>
                        <a:t>-динамическое 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воздействие на пласт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 err="1">
                          <a:solidFill>
                            <a:schemeClr val="bg1"/>
                          </a:solidFill>
                          <a:effectLst/>
                        </a:rPr>
                        <a:t>Гидроразрыв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 пласта в вертикальных скважинах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Интенсификация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</a:rPr>
                        <a:t>газоотдачи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 пластов с помощью наклонно направленных,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</a:rPr>
                        <a:t>субгоризонтальных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 и горизонтальных (пластовых) скважин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4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Бурение по пласту с поверхности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Скважины с горизонтальным окончанием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Многоствольные скважины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Многозабойные скважины 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Скважины с </a:t>
                      </a: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</a:rPr>
                        <a:t>горизонталь-</a:t>
                      </a:r>
                      <a:r>
                        <a:rPr lang="ru-RU" sz="1050" b="1" dirty="0" err="1" smtClean="0">
                          <a:solidFill>
                            <a:schemeClr val="bg1"/>
                          </a:solidFill>
                          <a:effectLst/>
                        </a:rPr>
                        <a:t>ным</a:t>
                      </a: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окончанием и </a:t>
                      </a:r>
                      <a:r>
                        <a:rPr lang="ru-RU" sz="1050" b="1" dirty="0" err="1" smtClean="0">
                          <a:solidFill>
                            <a:schemeClr val="bg1"/>
                          </a:solidFill>
                          <a:effectLst/>
                        </a:rPr>
                        <a:t>многостадий-ным</a:t>
                      </a: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ГРП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</a:tr>
              <a:tr h="851209"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Газовые и газоконденсатные  месторождения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+*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67847"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Месторождения метана угольных пластов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+*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80283"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Месторождения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сланцевого газа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51209"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Газовые месторождения в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плотных песчаниках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5997"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</a:rPr>
                        <a:t>Газогидраты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>
                          <a:solidFill>
                            <a:srgbClr val="0066CC"/>
                          </a:solidFill>
                          <a:effectLst/>
                        </a:rPr>
                        <a:t>+</a:t>
                      </a:r>
                      <a:endParaRPr lang="ru-RU" sz="2000" b="1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2400" b="1" dirty="0">
                          <a:solidFill>
                            <a:srgbClr val="0066CC"/>
                          </a:solidFill>
                          <a:effectLst/>
                        </a:rPr>
                        <a:t>-</a:t>
                      </a:r>
                      <a:endParaRPr lang="ru-RU" sz="2000" b="1" dirty="0">
                        <a:solidFill>
                          <a:srgbClr val="0066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6017">
                <a:tc gridSpan="10"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</a:rPr>
                        <a:t>* - в </a:t>
                      </a:r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</a:rPr>
                        <a:t>особых горно-геологических условиях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0423" marR="104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3339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E988EF-F9A9-4CCC-86FE-AFD6F08EEF06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103426" name="Номер слайда 2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28CF8DC0-899E-4BA1-B3B1-8A00BFBCBB6F}" type="slidenum">
              <a:rPr lang="ru-RU" sz="2000"/>
              <a:pPr/>
              <a:t>19</a:t>
            </a:fld>
            <a:endParaRPr lang="ru-RU" sz="2000"/>
          </a:p>
        </p:txBody>
      </p:sp>
      <p:sp>
        <p:nvSpPr>
          <p:cNvPr id="103427" name="Rectangle 12"/>
          <p:cNvSpPr txBox="1">
            <a:spLocks noChangeArrowheads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D93248B-76CA-48AD-9B31-567F955F21F3}" type="slidenum">
              <a:rPr lang="ru-RU" sz="2000" b="1"/>
              <a:pPr/>
              <a:t>19</a:t>
            </a:fld>
            <a:endParaRPr lang="ru-RU" sz="2000" b="1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28825" y="555625"/>
            <a:ext cx="71929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добыча Природного газа в </a:t>
            </a:r>
            <a:r>
              <a:rPr lang="ru-RU" sz="24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россии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8524875" y="1343025"/>
            <a:ext cx="581025" cy="428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0" y="6362700"/>
            <a:ext cx="361028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За 2012 г., по данным ИАЦ «Минерал»</a:t>
            </a:r>
            <a:endParaRPr lang="ru-RU" b="1" i="1" dirty="0"/>
          </a:p>
        </p:txBody>
      </p:sp>
      <p:pic>
        <p:nvPicPr>
          <p:cNvPr id="2050" name="Picture 2" descr="C:\Documents and Settings\A_Kirilchenko\Desktop\добыча газа в Росси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131887"/>
            <a:ext cx="7703223" cy="516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254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 bwMode="auto">
          <a:xfrm>
            <a:off x="2038350" y="1571625"/>
            <a:ext cx="5153025" cy="4648200"/>
          </a:xfrm>
          <a:prstGeom prst="ellipse">
            <a:avLst/>
          </a:prstGeom>
          <a:noFill/>
          <a:ln w="28575" cap="flat" cmpd="sng" algn="ctr">
            <a:solidFill>
              <a:srgbClr val="003366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250" y="6353175"/>
            <a:ext cx="3762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970572FE-97C2-45A3-9452-ACDB05AC97DF}" type="slidenum">
              <a:rPr lang="en-US" sz="2000" smtClean="0">
                <a:solidFill>
                  <a:srgbClr val="FFFFFF"/>
                </a:solidFill>
              </a:rPr>
              <a:pPr eaLnBrk="1" hangingPunct="1"/>
              <a:t>2</a:t>
            </a:fld>
            <a:endParaRPr lang="ru-RU" sz="2000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38350" y="196436"/>
            <a:ext cx="6905313" cy="83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Интеграция НИР-ПИР-производство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75532059"/>
              </p:ext>
            </p:extLst>
          </p:nvPr>
        </p:nvGraphicFramePr>
        <p:xfrm>
          <a:off x="990599" y="1143000"/>
          <a:ext cx="7572376" cy="5076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24149" y="2944594"/>
            <a:ext cx="1381125" cy="738664"/>
          </a:xfrm>
          <a:prstGeom prst="rect">
            <a:avLst/>
          </a:prstGeom>
          <a:solidFill>
            <a:srgbClr val="F7F7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66"/>
                </a:solidFill>
              </a:rPr>
              <a:t>Научное</a:t>
            </a:r>
          </a:p>
          <a:p>
            <a:pPr algn="ctr"/>
            <a:r>
              <a:rPr lang="ru-RU" sz="1400" b="1" dirty="0" smtClean="0">
                <a:solidFill>
                  <a:srgbClr val="003366"/>
                </a:solidFill>
              </a:rPr>
              <a:t>сопровождение</a:t>
            </a:r>
          </a:p>
          <a:p>
            <a:pPr algn="ctr"/>
            <a:r>
              <a:rPr lang="ru-RU" sz="1400" b="1" dirty="0" smtClean="0">
                <a:solidFill>
                  <a:srgbClr val="003366"/>
                </a:solidFill>
              </a:rPr>
              <a:t>работ</a:t>
            </a:r>
            <a:endParaRPr lang="ru-RU" sz="1400" b="1" dirty="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9021" y="2944594"/>
            <a:ext cx="1395569" cy="954107"/>
          </a:xfrm>
          <a:prstGeom prst="rect">
            <a:avLst/>
          </a:prstGeom>
          <a:solidFill>
            <a:srgbClr val="F7F7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66"/>
                </a:solidFill>
              </a:rPr>
              <a:t>Нормативно-</a:t>
            </a:r>
          </a:p>
          <a:p>
            <a:pPr algn="ctr"/>
            <a:r>
              <a:rPr lang="ru-RU" sz="1400" b="1" dirty="0" smtClean="0">
                <a:solidFill>
                  <a:srgbClr val="003366"/>
                </a:solidFill>
              </a:rPr>
              <a:t>методическое</a:t>
            </a:r>
          </a:p>
          <a:p>
            <a:pPr algn="ctr"/>
            <a:r>
              <a:rPr lang="ru-RU" sz="1400" b="1" dirty="0" smtClean="0">
                <a:solidFill>
                  <a:srgbClr val="003366"/>
                </a:solidFill>
              </a:rPr>
              <a:t>сопровождение</a:t>
            </a:r>
            <a:br>
              <a:rPr lang="ru-RU" sz="1400" b="1" dirty="0" smtClean="0">
                <a:solidFill>
                  <a:srgbClr val="003366"/>
                </a:solidFill>
              </a:rPr>
            </a:br>
            <a:r>
              <a:rPr lang="ru-RU" sz="1400" b="1" dirty="0" smtClean="0">
                <a:solidFill>
                  <a:srgbClr val="003366"/>
                </a:solidFill>
              </a:rPr>
              <a:t>работ</a:t>
            </a:r>
            <a:endParaRPr lang="ru-RU" sz="1400" b="1" dirty="0">
              <a:solidFill>
                <a:srgbClr val="0033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1401" y="4733955"/>
            <a:ext cx="1721723" cy="523220"/>
          </a:xfrm>
          <a:prstGeom prst="rect">
            <a:avLst/>
          </a:prstGeom>
          <a:solidFill>
            <a:srgbClr val="F7F7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66"/>
                </a:solidFill>
              </a:rPr>
              <a:t>Совершенствование проектных решений</a:t>
            </a:r>
            <a:endParaRPr lang="ru-RU" sz="1400" b="1" dirty="0">
              <a:solidFill>
                <a:srgbClr val="003366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7468" b="5405"/>
          <a:stretch/>
        </p:blipFill>
        <p:spPr>
          <a:xfrm>
            <a:off x="4105273" y="3086100"/>
            <a:ext cx="1385733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E988EF-F9A9-4CCC-86FE-AFD6F08EEF06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103426" name="Номер слайда 2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28CF8DC0-899E-4BA1-B3B1-8A00BFBCBB6F}" type="slidenum">
              <a:rPr lang="ru-RU" sz="2000"/>
              <a:pPr/>
              <a:t>20</a:t>
            </a:fld>
            <a:endParaRPr lang="ru-RU" sz="2000"/>
          </a:p>
        </p:txBody>
      </p:sp>
      <p:sp>
        <p:nvSpPr>
          <p:cNvPr id="103427" name="Rectangle 12"/>
          <p:cNvSpPr txBox="1">
            <a:spLocks noChangeArrowheads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D93248B-76CA-48AD-9B31-567F955F21F3}" type="slidenum">
              <a:rPr lang="ru-RU" sz="2000" b="1"/>
              <a:pPr/>
              <a:t>20</a:t>
            </a:fld>
            <a:endParaRPr lang="ru-RU" sz="2000" b="1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00250" y="555625"/>
            <a:ext cx="72771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3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Распределение и Степень </a:t>
            </a:r>
            <a:r>
              <a:rPr lang="ru-RU" sz="23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выработанности</a:t>
            </a:r>
            <a:r>
              <a:rPr lang="ru-RU" sz="23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разведанных запасов </a:t>
            </a:r>
            <a:r>
              <a:rPr lang="ru-RU" sz="2300" b="1" cap="all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природного газа</a:t>
            </a:r>
          </a:p>
          <a:p>
            <a:pPr>
              <a:lnSpc>
                <a:spcPct val="90000"/>
              </a:lnSpc>
              <a:defRPr/>
            </a:pPr>
            <a:r>
              <a:rPr lang="ru-RU" sz="2300" b="1" cap="all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 </a:t>
            </a:r>
            <a:r>
              <a:rPr lang="ru-RU" sz="23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регионам газодобычи</a:t>
            </a:r>
            <a:endParaRPr lang="ru-RU" sz="23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8524875" y="1343025"/>
            <a:ext cx="581025" cy="428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7900" y="6362700"/>
            <a:ext cx="265329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 данным ИАЦ «Минерал»</a:t>
            </a:r>
            <a:endParaRPr lang="ru-RU" b="1" i="1" dirty="0"/>
          </a:p>
        </p:txBody>
      </p:sp>
      <p:pic>
        <p:nvPicPr>
          <p:cNvPr id="9" name="Picture 3" descr="C:\Documents and Settings\A_Kirilchenko\Desktop\степень выработанности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1" b="646"/>
          <a:stretch/>
        </p:blipFill>
        <p:spPr bwMode="auto">
          <a:xfrm>
            <a:off x="4819650" y="1813796"/>
            <a:ext cx="4146044" cy="39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2341"/>
            <a:ext cx="4021461" cy="40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10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E988EF-F9A9-4CCC-86FE-AFD6F08EEF06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103426" name="Номер слайда 2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28CF8DC0-899E-4BA1-B3B1-8A00BFBCBB6F}" type="slidenum">
              <a:rPr lang="ru-RU" sz="2000"/>
              <a:pPr/>
              <a:t>21</a:t>
            </a:fld>
            <a:endParaRPr lang="ru-RU" sz="2000"/>
          </a:p>
        </p:txBody>
      </p:sp>
      <p:sp>
        <p:nvSpPr>
          <p:cNvPr id="103427" name="Rectangle 12"/>
          <p:cNvSpPr txBox="1">
            <a:spLocks noChangeArrowheads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D93248B-76CA-48AD-9B31-567F955F21F3}" type="slidenum">
              <a:rPr lang="ru-RU" sz="2000" b="1"/>
              <a:pPr/>
              <a:t>21</a:t>
            </a:fld>
            <a:endParaRPr lang="ru-RU" sz="2000" b="1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28825" y="555625"/>
            <a:ext cx="71929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Уникальные 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месторождения газа</a:t>
            </a:r>
          </a:p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Западной </a:t>
            </a:r>
            <a:r>
              <a:rPr lang="ru-RU" sz="24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сибири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8524875" y="1343025"/>
            <a:ext cx="581025" cy="428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4313" y="1243975"/>
            <a:ext cx="4588144" cy="4969803"/>
            <a:chOff x="204788" y="1177158"/>
            <a:chExt cx="4664206" cy="5052191"/>
          </a:xfrm>
        </p:grpSpPr>
        <p:pic>
          <p:nvPicPr>
            <p:cNvPr id="3074" name="Picture 2" descr="C:\Documents and Settings\A_Kirilchenko\Desktop\добыча газа в России_Зап_Сиб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2" r="24057"/>
            <a:stretch/>
          </p:blipFill>
          <p:spPr bwMode="auto">
            <a:xfrm>
              <a:off x="204788" y="1185862"/>
              <a:ext cx="4664206" cy="5043487"/>
            </a:xfrm>
            <a:prstGeom prst="rect">
              <a:avLst/>
            </a:prstGeom>
            <a:noFill/>
            <a:ln>
              <a:solidFill>
                <a:srgbClr val="00336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Documents and Settings\A_Kirilchenko\Desktop\добыча газа в России_Зап_Сиб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03" t="1511" r="1009" b="87535"/>
            <a:stretch/>
          </p:blipFill>
          <p:spPr bwMode="auto">
            <a:xfrm>
              <a:off x="3439053" y="1177158"/>
              <a:ext cx="1428750" cy="552451"/>
            </a:xfrm>
            <a:prstGeom prst="rect">
              <a:avLst/>
            </a:prstGeom>
            <a:noFill/>
            <a:ln>
              <a:solidFill>
                <a:srgbClr val="00336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33" y="1195387"/>
            <a:ext cx="3213763" cy="46870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69528" y="589191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b="1" dirty="0">
                <a:solidFill>
                  <a:srgbClr val="003366"/>
                </a:solidFill>
              </a:rPr>
              <a:t>Карта площадного распространения </a:t>
            </a:r>
            <a:r>
              <a:rPr lang="ru-RU" sz="1100" b="1" dirty="0" err="1">
                <a:solidFill>
                  <a:srgbClr val="003366"/>
                </a:solidFill>
              </a:rPr>
              <a:t>клиноформных</a:t>
            </a:r>
            <a:r>
              <a:rPr lang="ru-RU" sz="1100" b="1" dirty="0">
                <a:solidFill>
                  <a:srgbClr val="003366"/>
                </a:solidFill>
              </a:rPr>
              <a:t> образований </a:t>
            </a:r>
            <a:r>
              <a:rPr lang="ru-RU" sz="1100" b="1" dirty="0" err="1">
                <a:solidFill>
                  <a:srgbClr val="003366"/>
                </a:solidFill>
              </a:rPr>
              <a:t>ачимовской</a:t>
            </a:r>
            <a:r>
              <a:rPr lang="ru-RU" sz="1100" b="1" dirty="0">
                <a:solidFill>
                  <a:srgbClr val="003366"/>
                </a:solidFill>
              </a:rPr>
              <a:t> толщи Западной Сибири </a:t>
            </a:r>
            <a:r>
              <a:rPr lang="ru-RU" sz="1100" b="1" dirty="0" smtClean="0">
                <a:solidFill>
                  <a:srgbClr val="003366"/>
                </a:solidFill>
              </a:rPr>
              <a:t>(В.Н</a:t>
            </a:r>
            <a:r>
              <a:rPr lang="ru-RU" sz="1100" b="1" dirty="0">
                <a:solidFill>
                  <a:srgbClr val="003366"/>
                </a:solidFill>
              </a:rPr>
              <a:t>. </a:t>
            </a:r>
            <a:r>
              <a:rPr lang="ru-RU" sz="1100" b="1" dirty="0" smtClean="0">
                <a:solidFill>
                  <a:srgbClr val="003366"/>
                </a:solidFill>
              </a:rPr>
              <a:t>Бородкин, А.Р. </a:t>
            </a:r>
            <a:r>
              <a:rPr lang="ru-RU" sz="1100" b="1" dirty="0" err="1" smtClean="0">
                <a:solidFill>
                  <a:srgbClr val="003366"/>
                </a:solidFill>
              </a:rPr>
              <a:t>Курчиков</a:t>
            </a:r>
            <a:r>
              <a:rPr lang="ru-RU" sz="1100" b="1" dirty="0" smtClean="0">
                <a:solidFill>
                  <a:srgbClr val="003366"/>
                </a:solidFill>
              </a:rPr>
              <a:t>)</a:t>
            </a:r>
            <a:endParaRPr lang="ru-RU" sz="1100" dirty="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2013" y="5959033"/>
            <a:ext cx="2220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/>
              <a:t>По данным ИАЦ «Минерал»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13805802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6EDA447A-4002-47C8-B7B0-5A9D4CE9DA34}" type="slidenum">
              <a:rPr lang="ru-RU" sz="2000" b="1">
                <a:solidFill>
                  <a:srgbClr val="FFFFFF"/>
                </a:solidFill>
              </a:rPr>
              <a:pPr/>
              <a:t>22</a:t>
            </a:fld>
            <a:endParaRPr lang="ru-RU" sz="2000" b="1" dirty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19398" y="583906"/>
            <a:ext cx="71929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Области распространения нефтегазоносных </a:t>
            </a:r>
            <a:r>
              <a:rPr lang="ru-RU" sz="2400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низкопроницаемых</a:t>
            </a:r>
            <a:r>
              <a:rPr lang="ru-RU" sz="2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коллекторов на территории 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России с </a:t>
            </a:r>
            <a:r>
              <a:rPr lang="ru-RU" sz="2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глубин 2000 м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6362700"/>
            <a:ext cx="357662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 данным ООО «Газпром ВНИИГАЗ»</a:t>
            </a:r>
            <a:endParaRPr lang="ru-RU" b="1" i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203325"/>
            <a:ext cx="8931275" cy="47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4130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" y="1024326"/>
            <a:ext cx="9131054" cy="4809347"/>
          </a:xfrm>
          <a:prstGeom prst="rect">
            <a:avLst/>
          </a:prstGeom>
        </p:spPr>
      </p:pic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275274"/>
              </p:ext>
            </p:extLst>
          </p:nvPr>
        </p:nvGraphicFramePr>
        <p:xfrm>
          <a:off x="10325" y="1095375"/>
          <a:ext cx="1385887" cy="27248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88824"/>
                <a:gridCol w="597063"/>
              </a:tblGrid>
              <a:tr h="4393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Бассейн,</a:t>
                      </a:r>
                      <a:endParaRPr lang="ru-RU" sz="900" b="1" dirty="0">
                        <a:effectLst/>
                        <a:latin typeface="Candar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месторождение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Candara" pitchFamily="34" charset="0"/>
                        </a:rPr>
                        <a:t>Ресурсы метана,</a:t>
                      </a:r>
                      <a:endParaRPr lang="ru-RU" sz="900" b="1">
                        <a:effectLst/>
                        <a:latin typeface="Candar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Candara" pitchFamily="34" charset="0"/>
                        </a:rPr>
                        <a:t>млрд м</a:t>
                      </a:r>
                      <a:r>
                        <a:rPr lang="ru-RU" sz="800" b="1" baseline="30000">
                          <a:effectLst/>
                          <a:latin typeface="Candara" pitchFamily="34" charset="0"/>
                        </a:rPr>
                        <a:t>3</a:t>
                      </a:r>
                      <a:endParaRPr lang="ru-RU" sz="900" b="1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309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Западно-Сибирский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33 000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46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Тунгусский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20 000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46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Кузнецкий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13 100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46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Ленский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7 000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46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Таймырский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4 000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46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Печорский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1 942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46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Южно-Якутский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920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46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Candara" pitchFamily="34" charset="0"/>
                        </a:rPr>
                        <a:t>Буреинский</a:t>
                      </a:r>
                      <a:endParaRPr lang="ru-RU" sz="900" b="1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105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46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Candara" pitchFamily="34" charset="0"/>
                        </a:rPr>
                        <a:t>Камский</a:t>
                      </a:r>
                      <a:endParaRPr lang="ru-RU" sz="900" b="1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100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46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Candara" pitchFamily="34" charset="0"/>
                        </a:rPr>
                        <a:t>Зырянский</a:t>
                      </a:r>
                      <a:endParaRPr lang="ru-RU" sz="900" b="1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99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46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Candara" pitchFamily="34" charset="0"/>
                        </a:rPr>
                        <a:t>Апсатское</a:t>
                      </a:r>
                      <a:endParaRPr lang="ru-RU" sz="900" b="1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55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46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effectLst/>
                          <a:latin typeface="Candara" pitchFamily="34" charset="0"/>
                        </a:rPr>
                        <a:t>Улугхемский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40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664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Канско-Ачинский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5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617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Candara" pitchFamily="34" charset="0"/>
                        </a:rPr>
                        <a:t>Угловский</a:t>
                      </a:r>
                      <a:endParaRPr lang="ru-RU" sz="900" b="1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ndara" pitchFamily="34" charset="0"/>
                        </a:rPr>
                        <a:t>1</a:t>
                      </a:r>
                      <a:endParaRPr lang="ru-RU" sz="900" b="1" dirty="0">
                        <a:effectLst/>
                        <a:latin typeface="Candara" pitchFamily="34" charset="0"/>
                        <a:ea typeface="Times New Roman"/>
                        <a:cs typeface="Times New Roman"/>
                      </a:endParaRPr>
                    </a:p>
                  </a:txBody>
                  <a:tcPr marL="28664" marR="28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999447" y="226278"/>
            <a:ext cx="61356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Ресурсная база метана угольных бассейнов России</a:t>
            </a:r>
          </a:p>
        </p:txBody>
      </p:sp>
      <p:sp>
        <p:nvSpPr>
          <p:cNvPr id="48" name="Номер слайда 5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6EDA447A-4002-47C8-B7B0-5A9D4CE9DA34}" type="slidenum">
              <a:rPr lang="ru-RU" sz="2000" b="1">
                <a:solidFill>
                  <a:srgbClr val="FFFFFF"/>
                </a:solidFill>
              </a:rPr>
              <a:pPr/>
              <a:t>23</a:t>
            </a:fld>
            <a:endParaRPr lang="ru-RU" sz="2000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314" y="6343452"/>
            <a:ext cx="341632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 данным АО «Газпром </a:t>
            </a:r>
            <a:r>
              <a:rPr lang="ru-RU" b="1" i="1" dirty="0" err="1" smtClean="0"/>
              <a:t>промгаз</a:t>
            </a:r>
            <a:r>
              <a:rPr lang="ru-RU" b="1" i="1" dirty="0" smtClean="0"/>
              <a:t>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2323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2025650" y="-28575"/>
            <a:ext cx="7118350" cy="1009650"/>
          </a:xfrm>
        </p:spPr>
        <p:txBody>
          <a:bodyPr/>
          <a:lstStyle/>
          <a:p>
            <a:pPr>
              <a:defRPr/>
            </a:pPr>
            <a:r>
              <a:rPr lang="ru-RU" sz="2200" b="1" kern="1200" cap="all" dirty="0" smtClean="0"/>
              <a:t/>
            </a:r>
            <a:br>
              <a:rPr lang="ru-RU" sz="2200" b="1" kern="1200" cap="all" dirty="0" smtClean="0"/>
            </a:br>
            <a:r>
              <a:rPr lang="ru-RU" sz="2400" b="1" kern="12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ресурсная база сланцевого газа России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250" y="6353175"/>
            <a:ext cx="3762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BC89141E-0372-45C0-9648-59186C7D3B76}" type="slidenum">
              <a:rPr lang="en-US" sz="2000" smtClean="0"/>
              <a:pPr eaLnBrk="1" hangingPunct="1"/>
              <a:t>24</a:t>
            </a:fld>
            <a:endParaRPr lang="ru-RU" sz="2000" smtClean="0"/>
          </a:p>
        </p:txBody>
      </p:sp>
      <p:sp>
        <p:nvSpPr>
          <p:cNvPr id="7" name="TextBox 6"/>
          <p:cNvSpPr txBox="1"/>
          <p:nvPr/>
        </p:nvSpPr>
        <p:spPr>
          <a:xfrm>
            <a:off x="6534512" y="6637563"/>
            <a:ext cx="2392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/>
              <a:t>По данным АО «Газпром </a:t>
            </a:r>
            <a:r>
              <a:rPr lang="ru-RU" sz="1200" b="1" i="1" dirty="0" err="1" smtClean="0"/>
              <a:t>промгаз</a:t>
            </a:r>
            <a:r>
              <a:rPr lang="ru-RU" sz="1200" b="1" i="1" dirty="0" smtClean="0"/>
              <a:t>»</a:t>
            </a:r>
            <a:endParaRPr lang="ru-RU" sz="12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24" y="1093077"/>
            <a:ext cx="6266170" cy="3974264"/>
          </a:xfrm>
          <a:prstGeom prst="rect">
            <a:avLst/>
          </a:prstGeom>
        </p:spPr>
      </p:pic>
      <p:pic>
        <p:nvPicPr>
          <p:cNvPr id="17413" name="Picture 376" descr="Untitled-222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924817"/>
            <a:ext cx="86756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260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распределение_гидратов_РУ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" b="5109"/>
          <a:stretch>
            <a:fillRect/>
          </a:stretch>
        </p:blipFill>
        <p:spPr bwMode="auto">
          <a:xfrm>
            <a:off x="393700" y="1419225"/>
            <a:ext cx="8129588" cy="476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28825" y="555625"/>
            <a:ext cx="71929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Экспертная оценка ресурсов</a:t>
            </a:r>
            <a:b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газовых гидратов </a:t>
            </a:r>
            <a:r>
              <a:rPr lang="ru-RU" sz="24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россии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6362700"/>
            <a:ext cx="357662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 данным ООО «Газпром ВНИИГАЗ»</a:t>
            </a:r>
            <a:endParaRPr lang="ru-RU" b="1" i="1" dirty="0"/>
          </a:p>
        </p:txBody>
      </p:sp>
      <p:sp>
        <p:nvSpPr>
          <p:cNvPr id="9" name="Номер слайда 5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6EDA447A-4002-47C8-B7B0-5A9D4CE9DA34}" type="slidenum">
              <a:rPr lang="ru-RU" sz="2000" b="1">
                <a:solidFill>
                  <a:srgbClr val="FFFFFF"/>
                </a:solidFill>
              </a:rPr>
              <a:pPr/>
              <a:t>25</a:t>
            </a:fld>
            <a:endParaRPr lang="ru-RU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150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E988EF-F9A9-4CCC-86FE-AFD6F08EEF06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103426" name="Номер слайда 2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28CF8DC0-899E-4BA1-B3B1-8A00BFBCBB6F}" type="slidenum">
              <a:rPr lang="ru-RU" sz="2000"/>
              <a:pPr/>
              <a:t>3</a:t>
            </a:fld>
            <a:endParaRPr lang="ru-RU" sz="2000"/>
          </a:p>
        </p:txBody>
      </p:sp>
      <p:sp>
        <p:nvSpPr>
          <p:cNvPr id="103427" name="Rectangle 12"/>
          <p:cNvSpPr txBox="1">
            <a:spLocks noChangeArrowheads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D93248B-76CA-48AD-9B31-567F955F21F3}" type="slidenum">
              <a:rPr lang="ru-RU" sz="2000" b="1"/>
              <a:pPr/>
              <a:t>3</a:t>
            </a:fld>
            <a:endParaRPr lang="ru-RU" sz="2000" b="1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28825" y="555625"/>
            <a:ext cx="71929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ВИДЫ газовых ресурсов,</a:t>
            </a:r>
          </a:p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относимые в мире к  </a:t>
            </a:r>
            <a:r>
              <a:rPr lang="ru-RU" sz="24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ТРУДНОИЗВЛЕКАЕМЫм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1385888"/>
            <a:ext cx="93218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ru-RU" sz="3000" dirty="0" err="1" smtClean="0"/>
              <a:t>Центральнобассейновый</a:t>
            </a:r>
            <a:r>
              <a:rPr lang="ru-RU" sz="3000" dirty="0" smtClean="0"/>
              <a:t> газ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3000" dirty="0" smtClean="0"/>
              <a:t>Угольный метан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3000" dirty="0" smtClean="0"/>
              <a:t>Газ плотных песчаников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3000" dirty="0" smtClean="0"/>
              <a:t>Газ углистых пород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3000" dirty="0" smtClean="0"/>
              <a:t>Газогидраты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3000" dirty="0" smtClean="0"/>
              <a:t>Шельфовый газ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3000" dirty="0" smtClean="0"/>
              <a:t>Газ магматических пород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3000" dirty="0" err="1" smtClean="0"/>
              <a:t>Водорастворенный</a:t>
            </a:r>
            <a:r>
              <a:rPr lang="ru-RU" sz="3000" dirty="0" smtClean="0"/>
              <a:t> газ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3000" dirty="0" smtClean="0"/>
              <a:t>Сланцевый газ</a:t>
            </a:r>
          </a:p>
        </p:txBody>
      </p:sp>
    </p:spTree>
    <p:extLst>
      <p:ext uri="{BB962C8B-B14F-4D97-AF65-F5344CB8AC3E}">
        <p14:creationId xmlns:p14="http://schemas.microsoft.com/office/powerpoint/2010/main" val="32774318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E988EF-F9A9-4CCC-86FE-AFD6F08EEF06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103426" name="Номер слайда 2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28CF8DC0-899E-4BA1-B3B1-8A00BFBCBB6F}" type="slidenum">
              <a:rPr lang="ru-RU" sz="2000"/>
              <a:pPr/>
              <a:t>4</a:t>
            </a:fld>
            <a:endParaRPr lang="ru-RU" sz="2000"/>
          </a:p>
        </p:txBody>
      </p:sp>
      <p:sp>
        <p:nvSpPr>
          <p:cNvPr id="103427" name="Rectangle 12"/>
          <p:cNvSpPr txBox="1">
            <a:spLocks noChangeArrowheads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D93248B-76CA-48AD-9B31-567F955F21F3}" type="slidenum">
              <a:rPr lang="ru-RU" sz="2000" b="1"/>
              <a:pPr/>
              <a:t>4</a:t>
            </a:fld>
            <a:endParaRPr lang="ru-RU" sz="2000" b="1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28825" y="555625"/>
            <a:ext cx="71929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МНОГООБРАЗИЕ классификаций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37" name="Picture 13" descr="C:\Documents and Settings\A_Kirilchenko\Desktop\примеры классификаций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19009" r="7504" b="15415"/>
          <a:stretch/>
        </p:blipFill>
        <p:spPr bwMode="auto">
          <a:xfrm>
            <a:off x="237917" y="1120121"/>
            <a:ext cx="2412399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 descr="C:\Documents and Settings\A_Kirilchenko\Desktop\примеры классификаций\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3"/>
          <a:stretch/>
        </p:blipFill>
        <p:spPr bwMode="auto">
          <a:xfrm>
            <a:off x="3115635" y="1120121"/>
            <a:ext cx="2560027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9" name="Picture 15" descr="C:\Documents and Settings\A_Kirilchenko\Desktop\примеры классификаций\3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11346" r="7454" b="7345"/>
          <a:stretch/>
        </p:blipFill>
        <p:spPr bwMode="auto">
          <a:xfrm>
            <a:off x="5947604" y="1120121"/>
            <a:ext cx="3101538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3" name="Picture 19" descr="C:\Documents and Settings\A_Kirilchenko\Desktop\примеры классификаций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3" y="4678568"/>
            <a:ext cx="2478656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0" name="Picture 16" descr="C:\Documents and Settings\A_Kirilchenko\Desktop\примеры классификаций\4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6" y="2888084"/>
            <a:ext cx="192730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1" name="Picture 17" descr="C:\Documents and Settings\A_Kirilchenko\Desktop\примеры классификаций\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888084"/>
            <a:ext cx="2014086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2" name="Picture 18" descr="C:\Documents and Settings\A_Kirilchenko\Desktop\примеры классификаций\6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06" y="2888084"/>
            <a:ext cx="1596734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4" name="Picture 20" descr="C:\Documents and Settings\A_Kirilchenko\Desktop\примеры классификаций\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41" y="4678568"/>
            <a:ext cx="2371765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5" name="Picture 21" descr="C:\Documents and Settings\A_Kirilchenko\Desktop\примеры классификаций\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91" y="4678568"/>
            <a:ext cx="1924364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" name="Прямоугольник 26"/>
          <p:cNvSpPr/>
          <p:nvPr/>
        </p:nvSpPr>
        <p:spPr>
          <a:xfrm>
            <a:off x="982663" y="2550694"/>
            <a:ext cx="2432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 err="1" smtClean="0">
                <a:solidFill>
                  <a:srgbClr val="003366"/>
                </a:solidFill>
              </a:rPr>
              <a:t>Holditch</a:t>
            </a:r>
            <a:endParaRPr lang="ru-RU" sz="1200" b="1" dirty="0" smtClean="0">
              <a:solidFill>
                <a:srgbClr val="003366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21704" y="2535561"/>
            <a:ext cx="13630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 err="1" smtClean="0">
                <a:solidFill>
                  <a:srgbClr val="003366"/>
                </a:solidFill>
              </a:rPr>
              <a:t>Hasan</a:t>
            </a:r>
            <a:r>
              <a:rPr lang="en-US" sz="1200" b="1" dirty="0" smtClean="0">
                <a:solidFill>
                  <a:srgbClr val="003366"/>
                </a:solidFill>
              </a:rPr>
              <a:t>, </a:t>
            </a:r>
            <a:r>
              <a:rPr lang="en-US" sz="1200" b="1" dirty="0" err="1" smtClean="0">
                <a:solidFill>
                  <a:srgbClr val="003366"/>
                </a:solidFill>
              </a:rPr>
              <a:t>Farooqui</a:t>
            </a:r>
            <a:endParaRPr lang="ru-RU" sz="1200" b="1" dirty="0" smtClean="0">
              <a:solidFill>
                <a:srgbClr val="003366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80523" y="2560121"/>
            <a:ext cx="13630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 smtClean="0">
                <a:solidFill>
                  <a:srgbClr val="003366"/>
                </a:solidFill>
              </a:rPr>
              <a:t>Alberta Energy</a:t>
            </a:r>
            <a:endParaRPr lang="ru-RU" sz="1200" b="1" dirty="0" smtClean="0">
              <a:solidFill>
                <a:srgbClr val="003366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04123" y="4325586"/>
            <a:ext cx="2432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 smtClean="0">
                <a:solidFill>
                  <a:srgbClr val="003366"/>
                </a:solidFill>
              </a:rPr>
              <a:t>Masters</a:t>
            </a:r>
            <a:endParaRPr lang="ru-RU" sz="1200" b="1" dirty="0" smtClean="0">
              <a:solidFill>
                <a:srgbClr val="003366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72805" y="4310453"/>
            <a:ext cx="10006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003366"/>
                </a:solidFill>
              </a:rPr>
              <a:t>Letourneau</a:t>
            </a:r>
            <a:endParaRPr lang="ru-RU" sz="1200" b="1" dirty="0">
              <a:solidFill>
                <a:srgbClr val="003366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515100" y="4335013"/>
            <a:ext cx="25230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 err="1">
                <a:solidFill>
                  <a:srgbClr val="003366"/>
                </a:solidFill>
              </a:rPr>
              <a:t>Kuuskraa</a:t>
            </a:r>
            <a:r>
              <a:rPr lang="en-US" sz="1200" b="1" dirty="0">
                <a:solidFill>
                  <a:srgbClr val="003366"/>
                </a:solidFill>
              </a:rPr>
              <a:t>, </a:t>
            </a:r>
            <a:r>
              <a:rPr lang="en-US" sz="1200" b="1" dirty="0" err="1">
                <a:solidFill>
                  <a:srgbClr val="003366"/>
                </a:solidFill>
              </a:rPr>
              <a:t>Schmoker</a:t>
            </a:r>
            <a:r>
              <a:rPr lang="en-US" sz="1200" b="1" dirty="0">
                <a:solidFill>
                  <a:srgbClr val="003366"/>
                </a:solidFill>
              </a:rPr>
              <a:t>, </a:t>
            </a:r>
            <a:r>
              <a:rPr lang="en-US" sz="1200" b="1" dirty="0" err="1">
                <a:solidFill>
                  <a:srgbClr val="003366"/>
                </a:solidFill>
              </a:rPr>
              <a:t>Dyman</a:t>
            </a:r>
            <a:endParaRPr lang="ru-RU" sz="1200" b="1" dirty="0">
              <a:solidFill>
                <a:srgbClr val="003366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63836" y="6080249"/>
            <a:ext cx="2432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 err="1" smtClean="0">
                <a:solidFill>
                  <a:srgbClr val="003366"/>
                </a:solidFill>
              </a:rPr>
              <a:t>Kloosterman</a:t>
            </a:r>
            <a:r>
              <a:rPr lang="en-US" sz="1200" b="1" dirty="0">
                <a:solidFill>
                  <a:srgbClr val="003366"/>
                </a:solidFill>
              </a:rPr>
              <a:t>, </a:t>
            </a:r>
            <a:r>
              <a:rPr lang="en-US" sz="1200" b="1" dirty="0" err="1">
                <a:solidFill>
                  <a:srgbClr val="003366"/>
                </a:solidFill>
              </a:rPr>
              <a:t>Pichon</a:t>
            </a:r>
            <a:endParaRPr lang="ru-RU" sz="1200" b="1" dirty="0" smtClean="0">
              <a:solidFill>
                <a:srgbClr val="003366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031497" y="6083970"/>
            <a:ext cx="32124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 smtClean="0">
                <a:solidFill>
                  <a:srgbClr val="003366"/>
                </a:solidFill>
              </a:rPr>
              <a:t>Canadian </a:t>
            </a:r>
            <a:r>
              <a:rPr lang="en-US" sz="1200" b="1" dirty="0">
                <a:solidFill>
                  <a:srgbClr val="003366"/>
                </a:solidFill>
              </a:rPr>
              <a:t>Society for Unconventional Resources</a:t>
            </a:r>
            <a:endParaRPr lang="ru-RU" sz="1200" b="1" dirty="0" smtClean="0">
              <a:solidFill>
                <a:srgbClr val="003366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971410" y="6089676"/>
            <a:ext cx="13630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 err="1" smtClean="0">
                <a:solidFill>
                  <a:srgbClr val="003366"/>
                </a:solidFill>
              </a:rPr>
              <a:t>Kuuskraa</a:t>
            </a:r>
            <a:r>
              <a:rPr lang="en-US" sz="1200" b="1" dirty="0">
                <a:solidFill>
                  <a:srgbClr val="003366"/>
                </a:solidFill>
              </a:rPr>
              <a:t>, Stevens</a:t>
            </a:r>
            <a:endParaRPr lang="ru-RU" sz="1200" b="1" dirty="0" smtClean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55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E988EF-F9A9-4CCC-86FE-AFD6F08EEF06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103426" name="Номер слайда 2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28CF8DC0-899E-4BA1-B3B1-8A00BFBCBB6F}" type="slidenum">
              <a:rPr lang="ru-RU" sz="2000"/>
              <a:pPr/>
              <a:t>5</a:t>
            </a:fld>
            <a:endParaRPr lang="ru-RU" sz="2000"/>
          </a:p>
        </p:txBody>
      </p:sp>
      <p:sp>
        <p:nvSpPr>
          <p:cNvPr id="103427" name="Rectangle 12"/>
          <p:cNvSpPr txBox="1">
            <a:spLocks noChangeArrowheads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D93248B-76CA-48AD-9B31-567F955F21F3}" type="slidenum">
              <a:rPr lang="ru-RU" sz="2000" b="1"/>
              <a:pPr/>
              <a:t>5</a:t>
            </a:fld>
            <a:endParaRPr lang="ru-RU" sz="2000" b="1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28825" y="555625"/>
            <a:ext cx="71929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Возможные подходы к классификации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30072406"/>
              </p:ext>
            </p:extLst>
          </p:nvPr>
        </p:nvGraphicFramePr>
        <p:xfrm>
          <a:off x="204788" y="1181100"/>
          <a:ext cx="8767762" cy="501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Соединительная линия уступом 6"/>
          <p:cNvCxnSpPr/>
          <p:nvPr/>
        </p:nvCxnSpPr>
        <p:spPr bwMode="auto">
          <a:xfrm>
            <a:off x="5086350" y="2714625"/>
            <a:ext cx="361950" cy="257175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52732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E988EF-F9A9-4CCC-86FE-AFD6F08EEF06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103426" name="Номер слайда 2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28CF8DC0-899E-4BA1-B3B1-8A00BFBCBB6F}" type="slidenum">
              <a:rPr lang="ru-RU" sz="2000"/>
              <a:pPr/>
              <a:t>6</a:t>
            </a:fld>
            <a:endParaRPr lang="ru-RU" sz="2000"/>
          </a:p>
        </p:txBody>
      </p:sp>
      <p:sp>
        <p:nvSpPr>
          <p:cNvPr id="103427" name="Rectangle 12"/>
          <p:cNvSpPr txBox="1">
            <a:spLocks noChangeArrowheads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D93248B-76CA-48AD-9B31-567F955F21F3}" type="slidenum">
              <a:rPr lang="ru-RU" sz="2000" b="1"/>
              <a:pPr/>
              <a:t>6</a:t>
            </a:fld>
            <a:endParaRPr lang="ru-RU" sz="2000" b="1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28825" y="555625"/>
            <a:ext cx="71929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Предлагаемая АО «Газпром промгаз» Классификация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8524875" y="1343025"/>
            <a:ext cx="581025" cy="428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1026" name="Picture 2" descr="R:\Лаб_ГПИ\Кирильченко А.В\_РАБОЧИЕ\_Освоение нетрадиционных ресурсов\_Этап 1\Схема классификации\Классификация14_без_тради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75" y="1133966"/>
            <a:ext cx="7594703" cy="511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7653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E988EF-F9A9-4CCC-86FE-AFD6F08EEF06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103426" name="Номер слайда 2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28CF8DC0-899E-4BA1-B3B1-8A00BFBCBB6F}" type="slidenum">
              <a:rPr lang="ru-RU" sz="2000"/>
              <a:pPr/>
              <a:t>7</a:t>
            </a:fld>
            <a:endParaRPr lang="ru-RU" sz="2000"/>
          </a:p>
        </p:txBody>
      </p:sp>
      <p:sp>
        <p:nvSpPr>
          <p:cNvPr id="103427" name="Rectangle 12"/>
          <p:cNvSpPr txBox="1">
            <a:spLocks noChangeArrowheads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fld id="{1D93248B-76CA-48AD-9B31-567F955F21F3}" type="slidenum">
              <a:rPr lang="ru-RU" sz="2000" b="1"/>
              <a:pPr/>
              <a:t>7</a:t>
            </a:fld>
            <a:endParaRPr lang="ru-RU" sz="2000" b="1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28825" y="555625"/>
            <a:ext cx="71929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Динамика добычи </a:t>
            </a:r>
            <a:r>
              <a:rPr lang="ru-RU" sz="24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трудноизвлекаемых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ресурсов газа в мире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8524875" y="1343025"/>
            <a:ext cx="581025" cy="428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2" y="1143000"/>
            <a:ext cx="8317750" cy="516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6362700"/>
            <a:ext cx="248337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 данным </a:t>
            </a:r>
            <a:r>
              <a:rPr lang="en-US" b="1" i="1" dirty="0" err="1" smtClean="0"/>
              <a:t>Rystad</a:t>
            </a:r>
            <a:r>
              <a:rPr lang="en-US" b="1" i="1" dirty="0" smtClean="0"/>
              <a:t> Energy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599516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1" y="2143302"/>
            <a:ext cx="4709658" cy="37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5250" y="6353175"/>
            <a:ext cx="3762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970572FE-97C2-45A3-9452-ACDB05AC97DF}" type="slidenum">
              <a:rPr lang="en-US" sz="2000" smtClean="0">
                <a:solidFill>
                  <a:srgbClr val="FFFFFF"/>
                </a:solidFill>
              </a:rPr>
              <a:pPr eaLnBrk="1" hangingPunct="1"/>
              <a:t>8</a:t>
            </a:fld>
            <a:endParaRPr lang="ru-RU" sz="2000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28825" y="164893"/>
            <a:ext cx="6905313" cy="83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Состояние и перспективы освоения ТРИЗ в России</a:t>
            </a:r>
            <a:endParaRPr lang="ru-RU" sz="2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5" t="2782" r="1695" b="6069"/>
          <a:stretch/>
        </p:blipFill>
        <p:spPr bwMode="auto">
          <a:xfrm>
            <a:off x="137956" y="2000166"/>
            <a:ext cx="4344690" cy="386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550940" y="1387791"/>
            <a:ext cx="3176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66"/>
                </a:solidFill>
              </a:rPr>
              <a:t>Перспективы освоения ТРИЗ в России</a:t>
            </a:r>
            <a:endParaRPr lang="ru-RU" sz="2000" b="1" i="1" dirty="0">
              <a:solidFill>
                <a:srgbClr val="0033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1590" y="1391050"/>
            <a:ext cx="3176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66"/>
                </a:solidFill>
              </a:rPr>
              <a:t>Ресурсы ТРИЗ России</a:t>
            </a:r>
            <a:endParaRPr lang="ru-RU" sz="2000" b="1" i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773" y="1198461"/>
            <a:ext cx="4392082" cy="509418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туронские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отложения – ухудшенные ФЕС (Заполярное, Южно-Русское месторождения);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сенонские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отложения – ухудшенные ФЕС, нет дебита без ГРП (Медвежье,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Падинское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месторождения);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ачимовские отложения – большая глубина залегания 3000-4000 м, ухудшенные ФЕС,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дебита без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ГРП, АВПД до 1,8 (Уренгойское,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мбургское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др. месторождения);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среднеюрские отложения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большая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залегания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3800-4500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м, ухудшенные ФЕС, АВПД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2,1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Бованенковское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Уренгойское, и др. месторождения).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ECE1A-E9E2-464B-8BE6-D1F491807FE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74606" y="231574"/>
            <a:ext cx="6744929" cy="63023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Газоносные плотные коллектора в Западной </a:t>
            </a:r>
            <a:r>
              <a:rPr lang="ru-RU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Сибири</a:t>
            </a:r>
            <a:endParaRPr lang="ru-RU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485" r="3483" b="13466"/>
          <a:stretch/>
        </p:blipFill>
        <p:spPr>
          <a:xfrm>
            <a:off x="5000859" y="861805"/>
            <a:ext cx="4143141" cy="5593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074606" y="6364218"/>
            <a:ext cx="370806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 данным ООО </a:t>
            </a:r>
            <a:r>
              <a:rPr lang="ru-RU" b="1" i="1" dirty="0" smtClean="0"/>
              <a:t>«</a:t>
            </a:r>
            <a:r>
              <a:rPr lang="ru-RU" b="1" i="1" dirty="0" err="1" smtClean="0"/>
              <a:t>ТюменНИИгипрогаз</a:t>
            </a:r>
            <a:r>
              <a:rPr lang="ru-RU" b="1" i="1" dirty="0" smtClean="0"/>
              <a:t>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8305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азпром промгаз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Газпром промгаз</Template>
  <TotalTime>10860</TotalTime>
  <Words>1313</Words>
  <Application>Microsoft Office PowerPoint</Application>
  <PresentationFormat>Экран (4:3)</PresentationFormat>
  <Paragraphs>315</Paragraphs>
  <Slides>25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Газпром промгаз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2_Специальное оформление</vt:lpstr>
      <vt:lpstr>3_Специальное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эффективности существующих технико-технологических решений по разработке ачимовских отложений по месторождениям предприятий ПАО «ГАЗПРОМ»  и месторождений сторонних недропользователей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Применимость технологий вскрытия пласта и методов интенсификации увеличения газоотдачи при разработке ресурсов газа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ресурсная база сланцевого газа России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A_Kirilchenko</dc:creator>
  <cp:lastModifiedBy>***</cp:lastModifiedBy>
  <cp:revision>585</cp:revision>
  <cp:lastPrinted>2015-11-09T11:51:23Z</cp:lastPrinted>
  <dcterms:created xsi:type="dcterms:W3CDTF">2011-09-24T06:10:10Z</dcterms:created>
  <dcterms:modified xsi:type="dcterms:W3CDTF">2016-10-05T21:57:50Z</dcterms:modified>
</cp:coreProperties>
</file>