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64" r:id="rId3"/>
    <p:sldMasterId id="2147483656" r:id="rId4"/>
    <p:sldMasterId id="2147483652" r:id="rId5"/>
    <p:sldMasterId id="2147483684" r:id="rId6"/>
  </p:sldMasterIdLst>
  <p:notesMasterIdLst>
    <p:notesMasterId r:id="rId23"/>
  </p:notesMasterIdLst>
  <p:handoutMasterIdLst>
    <p:handoutMasterId r:id="rId24"/>
  </p:handoutMasterIdLst>
  <p:sldIdLst>
    <p:sldId id="303" r:id="rId7"/>
    <p:sldId id="304" r:id="rId8"/>
    <p:sldId id="302" r:id="rId9"/>
    <p:sldId id="332" r:id="rId10"/>
    <p:sldId id="349" r:id="rId11"/>
    <p:sldId id="366" r:id="rId12"/>
    <p:sldId id="365" r:id="rId13"/>
    <p:sldId id="322" r:id="rId14"/>
    <p:sldId id="333" r:id="rId15"/>
    <p:sldId id="329" r:id="rId16"/>
    <p:sldId id="336" r:id="rId17"/>
    <p:sldId id="352" r:id="rId18"/>
    <p:sldId id="355" r:id="rId19"/>
    <p:sldId id="364" r:id="rId20"/>
    <p:sldId id="367" r:id="rId21"/>
    <p:sldId id="315" r:id="rId22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2">
          <p15:clr>
            <a:srgbClr val="A4A3A4"/>
          </p15:clr>
        </p15:guide>
        <p15:guide id="2" orient="horz" pos="3156">
          <p15:clr>
            <a:srgbClr val="A4A3A4"/>
          </p15:clr>
        </p15:guide>
        <p15:guide id="3" pos="132">
          <p15:clr>
            <a:srgbClr val="A4A3A4"/>
          </p15:clr>
        </p15:guide>
        <p15:guide id="4" pos="5628">
          <p15:clr>
            <a:srgbClr val="A4A3A4"/>
          </p15:clr>
        </p15:guide>
        <p15:guide id="5" pos="1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B3"/>
    <a:srgbClr val="CC9B00"/>
    <a:srgbClr val="0E5C91"/>
    <a:srgbClr val="BC817C"/>
    <a:srgbClr val="888548"/>
    <a:srgbClr val="91513F"/>
    <a:srgbClr val="859F81"/>
    <a:srgbClr val="9900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 autoAdjust="0"/>
    <p:restoredTop sz="98300" autoAdjust="0"/>
  </p:normalViewPr>
  <p:slideViewPr>
    <p:cSldViewPr snapToGrid="0" showGuides="1">
      <p:cViewPr varScale="1">
        <p:scale>
          <a:sx n="138" d="100"/>
          <a:sy n="138" d="100"/>
        </p:scale>
        <p:origin x="432" y="-216"/>
      </p:cViewPr>
      <p:guideLst>
        <p:guide orient="horz" pos="592"/>
        <p:guide orient="horz" pos="3156"/>
        <p:guide pos="132"/>
        <p:guide pos="5628"/>
        <p:guide pos="136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27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zabelin\Desktop\&#1087;&#1088;&#1077;&#1079;&#1077;&#1085;&#1090;&#1072;&#1094;&#1080;%20&#1080;%20&#1076;&#1086;&#1082;&#1083;&#1072;&#1076;&#1099;\&#1048;&#1090;&#1086;&#1075;&#1080;%20&#1088;&#1072;&#1073;&#1086;&#1090;&#1099;%20&#1054;&#1073;&#1097;&#1077;&#1089;&#1090;&#1074;&#1072;%202018\&#1040;&#1054;%20&#1089;&#1072;&#1084;&#1086;&#1079;&#1072;&#1078;&#1080;&#1075;&#1072;&#1085;&#1080;&#1077;%20&#1076;&#1086;%20&#1080;%20&#1087;&#1086;&#1089;&#1083;&#1077;%20(&#1087;&#1086;&#1089;&#1083;&#1077;%20&#1079;&#1072;&#1084;&#1077;&#1085;&#1099;%20&#1082;&#1072;&#1084;&#1077;&#1088;%20&#1089;&#1075;&#1086;&#1088;&#1072;&#1085;&#1080;&#1103;%20&#1085;&#1072;%20&#1052;&#1082;3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hq-fs-1\Divisions\POEKS\_&#1055;&#1077;&#1088;&#1089;&#1086;&#1085;&#1072;&#1083;&#1100;&#1085;&#1099;&#1077;%20&#1087;&#1072;&#1087;&#1082;&#1080;\&#1057;&#1048;&#1042;&#1054;&#1042;\&#1057;&#1086;&#1095;&#1080;\&#1047;&#1072;&#1073;&#1077;&#1083;&#1080;&#1085;\&#1057;&#1046;&#1062;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hq-fs-1\Divisions\POEKS\_&#1055;&#1077;&#1088;&#1089;&#1086;&#1085;&#1072;&#1083;&#1100;&#1085;&#1099;&#1077;%20&#1087;&#1072;&#1087;&#1082;&#1080;\&#1057;&#1048;&#1042;&#1054;&#1042;\&#1057;&#1086;&#1095;&#1080;\&#1047;&#1072;&#1073;&#1077;&#1083;&#1080;&#1085;\&#1057;&#1046;&#1062;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hq-fs-1\Divisions\POEKS\_&#1055;&#1077;&#1088;&#1089;&#1086;&#1085;&#1072;&#1083;&#1100;&#1085;&#1099;&#1077;%20&#1087;&#1072;&#1087;&#1082;&#1080;\&#1057;&#1048;&#1042;&#1054;&#1042;\&#1057;&#1086;&#1095;&#1080;\&#1047;&#1072;&#1073;&#1077;&#1083;&#1080;&#1085;\&#1057;&#1046;&#1062;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RB-211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295603674540814"/>
          <c:y val="0.1185610240985672"/>
          <c:w val="0.81648840769903763"/>
          <c:h val="0.56643164702451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Наработка</c:v>
                </c:pt>
              </c:strCache>
            </c:strRef>
          </c:tx>
          <c:spPr>
            <a:solidFill>
              <a:srgbClr val="0070C0"/>
            </a:solidFill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654406874852693E-3"/>
                  <c:y val="2.42298597512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071966733225E-3"/>
                  <c:y val="2.308595261059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024055500697E-3"/>
                  <c:y val="2.2817134432539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276862211146934E-2"/>
                  <c:y val="5.6597344780659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2639334887607E-2"/>
                  <c:y val="2.757044086321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10 месяцев 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5073</c:v>
                </c:pt>
                <c:pt idx="1">
                  <c:v>5588</c:v>
                </c:pt>
                <c:pt idx="2">
                  <c:v>5139</c:v>
                </c:pt>
                <c:pt idx="3">
                  <c:v>6258</c:v>
                </c:pt>
                <c:pt idx="4">
                  <c:v>7576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Наработка на отказ</c:v>
                </c:pt>
              </c:strCache>
            </c:strRef>
          </c:tx>
          <c:spPr>
            <a:solidFill>
              <a:srgbClr val="C00000"/>
            </a:solidFill>
            <a:effectLst>
              <a:outerShdw blurRad="76200" dist="50800" dir="18900000" sx="101000" sy="101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419855447951037E-2"/>
                  <c:y val="2.4206981608451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46667839704395E-2"/>
                  <c:y val="2.5951076145259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11111111111108E-2"/>
                  <c:y val="-4.43793792000696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991698201817372E-2"/>
                  <c:y val="4.8425402288309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10 месяцев 2018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">
                  <c:v>1268.25</c:v>
                </c:pt>
                <c:pt idx="1">
                  <c:v>2794</c:v>
                </c:pt>
                <c:pt idx="2" formatCode="0">
                  <c:v>1284.75</c:v>
                </c:pt>
                <c:pt idx="3" formatCode="0">
                  <c:v>6258</c:v>
                </c:pt>
                <c:pt idx="4" formatCode="0">
                  <c:v>1515.2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9697808"/>
        <c:axId val="318847336"/>
      </c:barChart>
      <c:catAx>
        <c:axId val="27969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8847336"/>
        <c:crosses val="autoZero"/>
        <c:auto val="1"/>
        <c:lblAlgn val="ctr"/>
        <c:lblOffset val="100"/>
        <c:noMultiLvlLbl val="0"/>
      </c:catAx>
      <c:valAx>
        <c:axId val="318847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9697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>
          <a:solidFill>
            <a:schemeClr val="accent2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194991251093617E-2"/>
          <c:y val="7.0561452590581206E-2"/>
          <c:w val="0.81735203412073487"/>
          <c:h val="0.753536118196695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камер сгорания</c:v>
                </c:pt>
              </c:strCache>
            </c:strRef>
          </c:tx>
          <c:spPr>
            <a:solidFill>
              <a:srgbClr val="D6A3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z="1200" dirty="0" smtClean="0"/>
                      <a:t>634,94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335.12</c:v>
                </c:pt>
                <c:pt idx="1">
                  <c:v>385.48</c:v>
                </c:pt>
                <c:pt idx="2">
                  <c:v>636.04000000000008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Приобретение камер сгорания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>
                <c:manualLayout>
                  <c:x val="1.5964240102171138E-3"/>
                  <c:y val="-4.6448522084167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>
                  <c:v>540.22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Оперативный запас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3888888888888889E-3"/>
                  <c:y val="-3.371457220417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9E-3"/>
                  <c:y val="-2.88982047464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165.1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Заводской ремонт 
ГТД Trent 60 DLE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4" formatCode="#,##0.00">
                  <c:v>558.56700000000001</c:v>
                </c:pt>
                <c:pt idx="5" formatCode="#,##0.00">
                  <c:v>435.42599999999999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Заводской ремонт 
ГТД Trent 60 DLE2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4" formatCode="#,##0.00">
                  <c:v>576.34100000000001</c:v>
                </c:pt>
                <c:pt idx="5" formatCode="#,##0.00">
                  <c:v>421.935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Приобретение ГТД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3" formatCode="#,##0.00">
                  <c:v>1431.0840000000001</c:v>
                </c:pt>
                <c:pt idx="5" formatCode="#,##0.00">
                  <c:v>1307.3119999999999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176424"/>
        <c:axId val="320176032"/>
        <c:axId val="0"/>
      </c:bar3DChart>
      <c:catAx>
        <c:axId val="320176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400"/>
                </a:pPr>
                <a:r>
                  <a:rPr lang="ru-RU" sz="1400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08647338622902E-2"/>
              <c:y val="0.8558720754820483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0176032"/>
        <c:crosses val="autoZero"/>
        <c:auto val="1"/>
        <c:lblAlgn val="ctr"/>
        <c:lblOffset val="100"/>
        <c:noMultiLvlLbl val="0"/>
      </c:catAx>
      <c:valAx>
        <c:axId val="32017603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0176424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1273961067366574"/>
          <c:y val="0"/>
          <c:w val="0.18726038932633421"/>
          <c:h val="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>
            <a:alpha val="60000"/>
          </a:srgbClr>
        </a:gs>
        <a:gs pos="70000">
          <a:srgbClr val="C4D6EB">
            <a:alpha val="30000"/>
          </a:srgbClr>
        </a:gs>
        <a:gs pos="100000">
          <a:srgbClr val="FFEBFA">
            <a:alpha val="10000"/>
          </a:srgbClr>
        </a:gs>
      </a:gsLst>
      <a:lin ang="5400000" scaled="0"/>
    </a:gradFill>
  </c:spPr>
  <c:txPr>
    <a:bodyPr/>
    <a:lstStyle/>
    <a:p>
      <a:pPr>
        <a:defRPr sz="16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Плановая поставка ЗИП (Сименс) для ГПА КС «Портовая» в 2018 году</a:t>
            </a:r>
            <a:endParaRPr lang="ru-RU" dirty="0"/>
          </a:p>
        </c:rich>
      </c:tx>
      <c:layout>
        <c:manualLayout>
          <c:xMode val="edge"/>
          <c:yMode val="edge"/>
          <c:x val="0.300597222222222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0949256342958"/>
          <c:y val="0.14229198737406901"/>
          <c:w val="0.62614140419947506"/>
          <c:h val="0.69205282759938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31DB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9B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Перенесенная поставка ЗИП на 01-02.2019 года, млн. руб.</c:v>
                </c:pt>
                <c:pt idx="1">
                  <c:v>Ожидаемая поставка ЗИП до конца 2018 года, млн. руб.</c:v>
                </c:pt>
                <c:pt idx="2">
                  <c:v>Поставлено ЗИП по состоянию на 10.2018 года, млн. руб.</c:v>
                </c:pt>
                <c:pt idx="3">
                  <c:v>Заявлено ЗИП, млн.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32.92</c:v>
                </c:pt>
                <c:pt idx="1">
                  <c:v>13.8</c:v>
                </c:pt>
                <c:pt idx="2">
                  <c:v>6</c:v>
                </c:pt>
                <c:pt idx="3">
                  <c:v>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179952"/>
        <c:axId val="320183480"/>
      </c:barChart>
      <c:catAx>
        <c:axId val="320179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0183480"/>
        <c:crosses val="autoZero"/>
        <c:auto val="1"/>
        <c:lblAlgn val="ctr"/>
        <c:lblOffset val="100"/>
        <c:noMultiLvlLbl val="0"/>
      </c:catAx>
      <c:valAx>
        <c:axId val="32018348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3201799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TRENT</a:t>
            </a:r>
            <a:r>
              <a:rPr lang="ru-RU"/>
              <a:t> </a:t>
            </a:r>
            <a:r>
              <a:rPr lang="en-US"/>
              <a:t>60</a:t>
            </a:r>
            <a:r>
              <a:rPr lang="ru-RU"/>
              <a:t> </a:t>
            </a:r>
            <a:r>
              <a:rPr lang="en-US"/>
              <a:t>DLE</a:t>
            </a:r>
            <a:endParaRPr lang="ru-RU"/>
          </a:p>
        </c:rich>
      </c:tx>
      <c:layout>
        <c:manualLayout>
          <c:xMode val="edge"/>
          <c:yMode val="edge"/>
          <c:x val="0.37910333966874832"/>
          <c:y val="1.9433654345678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6159230096244"/>
          <c:y val="0.11893530610762047"/>
          <c:w val="0.79368285214348722"/>
          <c:h val="0.56506292711468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Наработка</c:v>
                </c:pt>
              </c:strCache>
            </c:strRef>
          </c:tx>
          <c:spPr>
            <a:solidFill>
              <a:srgbClr val="0066CC"/>
            </a:solidFill>
            <a:effectLst>
              <a:outerShdw blurRad="50800" dist="50800" dir="18900000" sx="101000" sy="101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8.3333333333333367E-3"/>
                  <c:y val="-1.214181641573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67E-3"/>
                  <c:y val="-1.6998542982030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-2.4283632831470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2638103432464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10 месяцев 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18467</c:v>
                </c:pt>
                <c:pt idx="1">
                  <c:v>27209</c:v>
                </c:pt>
                <c:pt idx="2">
                  <c:v>30827</c:v>
                </c:pt>
                <c:pt idx="3">
                  <c:v>36431</c:v>
                </c:pt>
                <c:pt idx="4">
                  <c:v>34659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Наработка на отказ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50800" dir="18900000" sx="101000" sy="101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2222134861619714E-2"/>
                  <c:y val="-2.903388843969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5615589761599E-2"/>
                  <c:y val="-1.9348998633221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55462734915391E-2"/>
                  <c:y val="-1.207794354475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81545203760961E-2"/>
                  <c:y val="-1.204191046981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134861619714E-2"/>
                  <c:y val="-2.424530249766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10 месяцев 2018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1025.9444444444443</c:v>
                </c:pt>
                <c:pt idx="1">
                  <c:v>2267.4166666666665</c:v>
                </c:pt>
                <c:pt idx="2">
                  <c:v>2802.4545454545455</c:v>
                </c:pt>
                <c:pt idx="3">
                  <c:v>2143</c:v>
                </c:pt>
                <c:pt idx="4">
                  <c:v>787.7045454545455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844592"/>
        <c:axId val="318845376"/>
      </c:barChart>
      <c:catAx>
        <c:axId val="31884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8845376"/>
        <c:crosses val="autoZero"/>
        <c:auto val="1"/>
        <c:lblAlgn val="ctr"/>
        <c:lblOffset val="100"/>
        <c:noMultiLvlLbl val="0"/>
      </c:catAx>
      <c:valAx>
        <c:axId val="31884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844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>
          <a:solidFill>
            <a:schemeClr val="accent2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Объем транспорта газа по СЕГ, </a:t>
            </a:r>
            <a:r>
              <a:rPr lang="ru-RU" sz="1200" dirty="0" err="1" smtClean="0"/>
              <a:t>млрд.куб.м</a:t>
            </a:r>
            <a:endParaRPr lang="ru-RU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5086895853755"/>
          <c:y val="0.16034048418177874"/>
          <c:w val="0.79557809112436617"/>
          <c:h val="0.66592656874130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35.6</c:v>
                </c:pt>
                <c:pt idx="1">
                  <c:v>39.1</c:v>
                </c:pt>
                <c:pt idx="2">
                  <c:v>43.8</c:v>
                </c:pt>
                <c:pt idx="3">
                  <c:v>53.2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49296"/>
        <c:axId val="318848512"/>
      </c:barChart>
      <c:catAx>
        <c:axId val="31884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8848512"/>
        <c:crosses val="autoZero"/>
        <c:auto val="1"/>
        <c:lblAlgn val="ctr"/>
        <c:lblOffset val="100"/>
        <c:noMultiLvlLbl val="0"/>
      </c:catAx>
      <c:valAx>
        <c:axId val="31884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8492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141923869598913E-2"/>
          <c:y val="8.9512618362627083E-2"/>
          <c:w val="0.700030462773929"/>
          <c:h val="0.50306950089140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65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От систем и оборудования КС</c:v>
                </c:pt>
                <c:pt idx="1">
                  <c:v>АО по причине отказа оборудования поставки Rolls-Royce (Сименс)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416243445018265"/>
          <c:y val="0.60331456601497446"/>
          <c:w val="0.81737056765363669"/>
          <c:h val="0.22030750773025876"/>
        </c:manualLayout>
      </c:layout>
      <c:overlay val="0"/>
      <c:txPr>
        <a:bodyPr anchor="t"/>
        <a:lstStyle/>
        <a:p>
          <a:pPr>
            <a:lnSpc>
              <a:spcPct val="100000"/>
            </a:lnSpc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99005200225817E-2"/>
          <c:y val="0"/>
          <c:w val="0.89068504475233012"/>
          <c:h val="0.53464097317622838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C817C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990000"/>
              </a:solidFill>
            </c:spPr>
          </c:dPt>
          <c:dPt>
            <c:idx val="4"/>
            <c:bubble3D val="0"/>
            <c:spPr>
              <a:solidFill>
                <a:srgbClr val="888548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rgbClr val="CC9B00"/>
              </a:solidFill>
            </c:spPr>
          </c:dPt>
          <c:dPt>
            <c:idx val="7"/>
            <c:bubble3D val="0"/>
            <c:spPr>
              <a:solidFill>
                <a:srgbClr val="BC817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АО по причине отказа оборудования поставки Сименс (Rolls-Royce) </c:v>
                </c:pt>
                <c:pt idx="1">
                  <c:v>АО от систем и оборудования КС</c:v>
                </c:pt>
                <c:pt idx="2">
                  <c:v>Самозажигание в ГТУ</c:v>
                </c:pt>
                <c:pt idx="3">
                  <c:v>При сбое обратной связи двух датчиков плунжера промежуточного давления ГТУ</c:v>
                </c:pt>
                <c:pt idx="4">
                  <c:v>Кратковременный сбой обмена данных между модулями DNB-5</c:v>
                </c:pt>
                <c:pt idx="5">
                  <c:v>Единичные случаи АО по причине отказа оборудования поставки Сименс (Rolls-Royce)  входящего в договор на сервисное обслуживание</c:v>
                </c:pt>
                <c:pt idx="6">
                  <c:v>АО по причине отказа оборудования поставки Сименс (Rolls-Royce)  вне зоны договора на сервисное обслуживание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4</c:v>
                </c:pt>
                <c:pt idx="5">
                  <c:v>8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/>
      </c:ofPieChart>
    </c:plotArea>
    <c:legend>
      <c:legendPos val="b"/>
      <c:layout>
        <c:manualLayout>
          <c:xMode val="edge"/>
          <c:yMode val="edge"/>
          <c:x val="2.8875090729354552E-2"/>
          <c:y val="0.53646920640981477"/>
          <c:w val="0.96363752717670459"/>
          <c:h val="0.46353079359018523"/>
        </c:manualLayout>
      </c:layout>
      <c:overlay val="0"/>
      <c:txPr>
        <a:bodyPr/>
        <a:lstStyle/>
        <a:p>
          <a:pPr>
            <a:lnSpc>
              <a:spcPts val="900"/>
            </a:lnSpc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Лист1!$B$3:$C$14</c:f>
              <c:multiLvlStrCache>
                <c:ptCount val="12"/>
                <c:lvl>
                  <c:pt idx="0">
                    <c:v>до замены ГТД</c:v>
                  </c:pt>
                  <c:pt idx="1">
                    <c:v>после замены ГТД</c:v>
                  </c:pt>
                  <c:pt idx="2">
                    <c:v>до замены ГТД</c:v>
                  </c:pt>
                  <c:pt idx="3">
                    <c:v>после замены ГТД</c:v>
                  </c:pt>
                  <c:pt idx="4">
                    <c:v>до замены ГТД</c:v>
                  </c:pt>
                  <c:pt idx="5">
                    <c:v>после замены ГТД</c:v>
                  </c:pt>
                  <c:pt idx="6">
                    <c:v>до замены ГТД</c:v>
                  </c:pt>
                  <c:pt idx="7">
                    <c:v>после замены ГТД</c:v>
                  </c:pt>
                  <c:pt idx="8">
                    <c:v>до замены ГТД</c:v>
                  </c:pt>
                  <c:pt idx="9">
                    <c:v>после замены ГТД</c:v>
                  </c:pt>
                  <c:pt idx="10">
                    <c:v>до замены ГТД</c:v>
                  </c:pt>
                  <c:pt idx="11">
                    <c:v>после замены ГТД</c:v>
                  </c:pt>
                </c:lvl>
                <c:lvl>
                  <c:pt idx="0">
                    <c:v>ГПА ст. №12
новый ГТД</c:v>
                  </c:pt>
                  <c:pt idx="2">
                    <c:v>ГПА ст. №13
новый ГТД</c:v>
                  </c:pt>
                  <c:pt idx="4">
                    <c:v>ГПА ст. №14
установлен ГТД после ремонта</c:v>
                  </c:pt>
                  <c:pt idx="6">
                    <c:v>ГПА ст. №22
работы по замене ГТД не завершены</c:v>
                  </c:pt>
                  <c:pt idx="8">
                    <c:v>ГПА ст. №23
установлен ГТД после ремонта</c:v>
                  </c:pt>
                  <c:pt idx="10">
                    <c:v>ГПА ст. №24
установлен ГТД после ремонта</c:v>
                  </c:pt>
                </c:lvl>
              </c:multiLvlStrCache>
            </c:multiLvlStrRef>
          </c:cat>
          <c:val>
            <c:numRef>
              <c:f>Лист1!$D$3:$D$14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0</c:v>
                </c:pt>
                <c:pt idx="1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846160"/>
        <c:axId val="318850472"/>
        <c:axId val="0"/>
      </c:bar3DChart>
      <c:catAx>
        <c:axId val="31884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8850472"/>
        <c:crosses val="autoZero"/>
        <c:auto val="1"/>
        <c:lblAlgn val="ctr"/>
        <c:lblOffset val="100"/>
        <c:noMultiLvlLbl val="0"/>
      </c:catAx>
      <c:valAx>
        <c:axId val="318850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8461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ГПА-16М-06
(16МВт)</c:v>
                </c:pt>
              </c:strCache>
            </c:strRef>
          </c:tx>
          <c:spPr>
            <a:solidFill>
              <a:srgbClr val="0E5C91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800" dirty="0"/>
                      <a:t> 1 852 109   </a:t>
                    </a:r>
                    <a:endParaRPr lang="en-US" sz="10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Лист1!$E$6:$E$8</c:f>
              <c:strCache>
                <c:ptCount val="1"/>
                <c:pt idx="0">
                  <c:v>Стоимость жизненного цикла, тыс. руб.</c:v>
                </c:pt>
              </c:strCache>
            </c:strRef>
          </c:cat>
          <c:val>
            <c:numRef>
              <c:f>Лист1!$F$6:$F$8</c:f>
              <c:numCache>
                <c:formatCode>General</c:formatCode>
                <c:ptCount val="3"/>
                <c:pt idx="0" formatCode="_-* #,##0_р_._-;\-* #,##0_р_._-;_-* &quot;-&quot;??_р_._-;_-@_-">
                  <c:v>1852108.7519249078</c:v>
                </c:pt>
              </c:numCache>
            </c:numRef>
          </c:val>
        </c:ser>
        <c:ser>
          <c:idx val="1"/>
          <c:order val="1"/>
          <c:tx>
            <c:strRef>
              <c:f>Лист1!$G$5</c:f>
              <c:strCache>
                <c:ptCount val="1"/>
                <c:pt idx="0">
                  <c:v>Балтика-25
(25МВт)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800" dirty="0"/>
                      <a:t> 2 634 134   </a:t>
                    </a:r>
                    <a:endParaRPr lang="en-US" sz="10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Лист1!$E$6:$E$8</c:f>
              <c:strCache>
                <c:ptCount val="1"/>
                <c:pt idx="0">
                  <c:v>Стоимость жизненного цикла, тыс. руб.</c:v>
                </c:pt>
              </c:strCache>
            </c:strRef>
          </c:cat>
          <c:val>
            <c:numRef>
              <c:f>Лист1!$G$6:$G$8</c:f>
              <c:numCache>
                <c:formatCode>General</c:formatCode>
                <c:ptCount val="3"/>
                <c:pt idx="0" formatCode="_-* #,##0_р_._-;\-* #,##0_р_._-;_-* &quot;-&quot;??_р_._-;_-@_-">
                  <c:v>2634134.0354040768</c:v>
                </c:pt>
              </c:numCache>
            </c:numRef>
          </c:val>
        </c:ser>
        <c:ser>
          <c:idx val="2"/>
          <c:order val="2"/>
          <c:tx>
            <c:strRef>
              <c:f>Лист1!$H$5</c:f>
              <c:strCache>
                <c:ptCount val="1"/>
                <c:pt idx="0">
                  <c:v>RB-211
(25МВт)</c:v>
                </c:pt>
              </c:strCache>
            </c:strRef>
          </c:tx>
          <c:spPr>
            <a:solidFill>
              <a:srgbClr val="D6A3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Лист1!$E$6:$E$8</c:f>
              <c:strCache>
                <c:ptCount val="1"/>
                <c:pt idx="0">
                  <c:v>Стоимость жизненного цикла, тыс. руб.</c:v>
                </c:pt>
              </c:strCache>
            </c:strRef>
          </c:cat>
          <c:val>
            <c:numRef>
              <c:f>Лист1!$H$6:$H$8</c:f>
              <c:numCache>
                <c:formatCode>General</c:formatCode>
                <c:ptCount val="3"/>
                <c:pt idx="0" formatCode="_-* #,##0_р_._-;\-* #,##0_р_._-;_-* &quot;-&quot;??_р_._-;_-@_-">
                  <c:v>3964291</c:v>
                </c:pt>
              </c:numCache>
            </c:numRef>
          </c:val>
        </c:ser>
        <c:ser>
          <c:idx val="3"/>
          <c:order val="3"/>
          <c:tx>
            <c:strRef>
              <c:f>Лист1!$I$5</c:f>
              <c:strCache>
                <c:ptCount val="1"/>
                <c:pt idx="0">
                  <c:v>Ладога-32
(32МВт)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Лист1!$E$6:$E$8</c:f>
              <c:strCache>
                <c:ptCount val="1"/>
                <c:pt idx="0">
                  <c:v>Стоимость жизненного цикла, тыс. руб.</c:v>
                </c:pt>
              </c:strCache>
            </c:strRef>
          </c:cat>
          <c:val>
            <c:numRef>
              <c:f>Лист1!$I$6:$I$8</c:f>
              <c:numCache>
                <c:formatCode>General</c:formatCode>
                <c:ptCount val="3"/>
                <c:pt idx="0" formatCode="_-* #,##0_р_._-;\-* #,##0_р_._-;_-* &quot;-&quot;??_р_._-;_-@_-">
                  <c:v>3222579</c:v>
                </c:pt>
              </c:numCache>
            </c:numRef>
          </c:val>
        </c:ser>
        <c:ser>
          <c:idx val="4"/>
          <c:order val="4"/>
          <c:tx>
            <c:strRef>
              <c:f>Лист1!$J$5</c:f>
              <c:strCache>
                <c:ptCount val="1"/>
                <c:pt idx="0">
                  <c:v>TRENT 60
(50МВт)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Лист1!$E$6:$E$8</c:f>
              <c:strCache>
                <c:ptCount val="1"/>
                <c:pt idx="0">
                  <c:v>Стоимость жизненного цикла, тыс. руб.</c:v>
                </c:pt>
              </c:strCache>
            </c:strRef>
          </c:cat>
          <c:val>
            <c:numRef>
              <c:f>Лист1!$J$6:$J$8</c:f>
              <c:numCache>
                <c:formatCode>General</c:formatCode>
                <c:ptCount val="3"/>
                <c:pt idx="0" formatCode="_-* #,##0_р_._-;\-* #,##0_р_._-;_-* &quot;-&quot;??_р_._-;_-@_-">
                  <c:v>9143897.644785285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10"/>
        <c:axId val="318844984"/>
        <c:axId val="318851648"/>
      </c:barChart>
      <c:catAx>
        <c:axId val="31884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ru-RU"/>
          </a:p>
        </c:txPr>
        <c:crossAx val="318851648"/>
        <c:crosses val="autoZero"/>
        <c:auto val="1"/>
        <c:lblAlgn val="ctr"/>
        <c:lblOffset val="100"/>
        <c:noMultiLvlLbl val="0"/>
      </c:catAx>
      <c:valAx>
        <c:axId val="318851648"/>
        <c:scaling>
          <c:orientation val="minMax"/>
        </c:scaling>
        <c:delete val="1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3188449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E5C91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Лист1!$E$10</c:f>
              <c:strCache>
                <c:ptCount val="1"/>
                <c:pt idx="0">
                  <c:v>Капитальные (CAPEX) затраты, тыс.руб.</c:v>
                </c:pt>
              </c:strCache>
            </c:strRef>
          </c:cat>
          <c:val>
            <c:numRef>
              <c:f>Лист1!$F$10</c:f>
              <c:numCache>
                <c:formatCode>_-* #,##0_р_._-;\-* #,##0_р_._-;_-* "-"??_р_._-;_-@_-</c:formatCode>
                <c:ptCount val="1"/>
                <c:pt idx="0">
                  <c:v>570466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Лист1!$E$10</c:f>
              <c:strCache>
                <c:ptCount val="1"/>
                <c:pt idx="0">
                  <c:v>Капитальные (CAPEX) затраты, тыс.руб.</c:v>
                </c:pt>
              </c:strCache>
            </c:strRef>
          </c:cat>
          <c:val>
            <c:numRef>
              <c:f>Лист1!$G$10</c:f>
              <c:numCache>
                <c:formatCode>_-* #,##0_р_._-;\-* #,##0_р_._-;_-* "-"??_р_._-;_-@_-</c:formatCode>
                <c:ptCount val="1"/>
                <c:pt idx="0">
                  <c:v>1333333</c:v>
                </c:pt>
              </c:numCache>
            </c:numRef>
          </c:val>
        </c:ser>
        <c:ser>
          <c:idx val="2"/>
          <c:order val="2"/>
          <c:spPr>
            <a:solidFill>
              <a:srgbClr val="D6A3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Лист1!$E$10</c:f>
              <c:strCache>
                <c:ptCount val="1"/>
                <c:pt idx="0">
                  <c:v>Капитальные (CAPEX) затраты, тыс.руб.</c:v>
                </c:pt>
              </c:strCache>
            </c:strRef>
          </c:cat>
          <c:val>
            <c:numRef>
              <c:f>Лист1!$H$10</c:f>
              <c:numCache>
                <c:formatCode>_-* #,##0_р_._-;\-* #,##0_р_._-;_-* "-"??_р_._-;_-@_-</c:formatCode>
                <c:ptCount val="1"/>
                <c:pt idx="0">
                  <c:v>1800000</c:v>
                </c:pt>
              </c:numCache>
            </c:numRef>
          </c:val>
        </c:ser>
        <c:ser>
          <c:idx val="3"/>
          <c:order val="3"/>
          <c:spPr>
            <a:solidFill>
              <a:srgbClr val="7030A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Лист1!$E$10</c:f>
              <c:strCache>
                <c:ptCount val="1"/>
                <c:pt idx="0">
                  <c:v>Капитальные (CAPEX) затраты, тыс.руб.</c:v>
                </c:pt>
              </c:strCache>
            </c:strRef>
          </c:cat>
          <c:val>
            <c:numRef>
              <c:f>Лист1!$I$10</c:f>
              <c:numCache>
                <c:formatCode>_-* #,##0_р_._-;\-* #,##0_р_._-;_-* "-"??_р_._-;_-@_-</c:formatCode>
                <c:ptCount val="1"/>
                <c:pt idx="0">
                  <c:v>1396000</c:v>
                </c:pt>
              </c:numCache>
            </c:numRef>
          </c:val>
        </c:ser>
        <c:ser>
          <c:idx val="4"/>
          <c:order val="4"/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Лист1!$E$10</c:f>
              <c:strCache>
                <c:ptCount val="1"/>
                <c:pt idx="0">
                  <c:v>Капитальные (CAPEX) затраты, тыс.руб.</c:v>
                </c:pt>
              </c:strCache>
            </c:strRef>
          </c:cat>
          <c:val>
            <c:numRef>
              <c:f>Лист1!$J$10</c:f>
              <c:numCache>
                <c:formatCode>_-* #,##0_р_._-;\-* #,##0_р_._-;_-* "-"??_р_._-;_-@_-</c:formatCode>
                <c:ptCount val="1"/>
                <c:pt idx="0">
                  <c:v>2500000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10"/>
        <c:axId val="320177992"/>
        <c:axId val="320180344"/>
      </c:barChart>
      <c:catAx>
        <c:axId val="32017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ru-RU"/>
          </a:p>
        </c:txPr>
        <c:crossAx val="320180344"/>
        <c:crosses val="autoZero"/>
        <c:auto val="1"/>
        <c:lblAlgn val="ctr"/>
        <c:lblOffset val="100"/>
        <c:noMultiLvlLbl val="0"/>
      </c:catAx>
      <c:valAx>
        <c:axId val="320180344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320177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E5C91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5.228846394200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Лист1!$E$12</c:f>
              <c:strCache>
                <c:ptCount val="1"/>
                <c:pt idx="0">
                  <c:v>Среднегодовые эксплуатационные затраты, тыс. руб</c:v>
                </c:pt>
              </c:strCache>
            </c:strRef>
          </c:cat>
          <c:val>
            <c:numRef>
              <c:f>Лист1!$F$12</c:f>
              <c:numCache>
                <c:formatCode>_-* #,##0_р_._-;\-* #,##0_р_._-;_-* "-"??_р_._-;_-@_-</c:formatCode>
                <c:ptCount val="1"/>
                <c:pt idx="0">
                  <c:v>64082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6.0224971878515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Лист1!$E$12</c:f>
              <c:strCache>
                <c:ptCount val="1"/>
                <c:pt idx="0">
                  <c:v>Среднегодовые эксплуатационные затраты, тыс. руб</c:v>
                </c:pt>
              </c:strCache>
            </c:strRef>
          </c:cat>
          <c:val>
            <c:numRef>
              <c:f>Лист1!$G$12</c:f>
              <c:numCache>
                <c:formatCode>_-* #,##0_р_._-;\-* #,##0_р_._-;_-* "-"??_р_._-;_-@_-</c:formatCode>
                <c:ptCount val="1"/>
                <c:pt idx="0">
                  <c:v>65040</c:v>
                </c:pt>
              </c:numCache>
            </c:numRef>
          </c:val>
        </c:ser>
        <c:ser>
          <c:idx val="2"/>
          <c:order val="2"/>
          <c:spPr>
            <a:solidFill>
              <a:srgbClr val="D6A3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3.9063660674491163E-3"/>
                  <c:y val="6.81614798150232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Лист1!$E$12</c:f>
              <c:strCache>
                <c:ptCount val="1"/>
                <c:pt idx="0">
                  <c:v>Среднегодовые эксплуатационные затраты, тыс. руб</c:v>
                </c:pt>
              </c:strCache>
            </c:strRef>
          </c:cat>
          <c:val>
            <c:numRef>
              <c:f>Лист1!$H$12</c:f>
              <c:numCache>
                <c:formatCode>_-* #,##0_р_._-;\-* #,##0_р_._-;_-* "-"??_р_._-;_-@_-</c:formatCode>
                <c:ptCount val="1"/>
                <c:pt idx="0">
                  <c:v>108214</c:v>
                </c:pt>
              </c:numCache>
            </c:numRef>
          </c:val>
        </c:ser>
        <c:ser>
          <c:idx val="3"/>
          <c:order val="3"/>
          <c:spPr>
            <a:solidFill>
              <a:srgbClr val="7030A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3.9308176100628931E-3"/>
                  <c:y val="5.7579469233012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Лист1!$E$12</c:f>
              <c:strCache>
                <c:ptCount val="1"/>
                <c:pt idx="0">
                  <c:v>Среднегодовые эксплуатационные затраты, тыс. руб</c:v>
                </c:pt>
              </c:strCache>
            </c:strRef>
          </c:cat>
          <c:val>
            <c:numRef>
              <c:f>Лист1!$I$12</c:f>
              <c:numCache>
                <c:formatCode>_-* #,##0_р_._-;\-* #,##0_р_._-;_-* "-"??_р_._-;_-@_-</c:formatCode>
                <c:ptCount val="1"/>
                <c:pt idx="0">
                  <c:v>91328</c:v>
                </c:pt>
              </c:numCache>
            </c:numRef>
          </c:val>
        </c:ser>
        <c:ser>
          <c:idx val="4"/>
          <c:order val="4"/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4.699745865100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Лист1!$E$12</c:f>
              <c:strCache>
                <c:ptCount val="1"/>
                <c:pt idx="0">
                  <c:v>Среднегодовые эксплуатационные затраты, тыс. руб</c:v>
                </c:pt>
              </c:strCache>
            </c:strRef>
          </c:cat>
          <c:val>
            <c:numRef>
              <c:f>Лист1!$J$12</c:f>
              <c:numCache>
                <c:formatCode>_-* #,##0_р_._-;\-* #,##0_р_._-;_-* "-"??_р_._-;_-@_-</c:formatCode>
                <c:ptCount val="1"/>
                <c:pt idx="0">
                  <c:v>332194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10"/>
        <c:axId val="320176816"/>
        <c:axId val="320179168"/>
      </c:barChart>
      <c:catAx>
        <c:axId val="32017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ru-RU"/>
          </a:p>
        </c:txPr>
        <c:crossAx val="320179168"/>
        <c:crosses val="autoZero"/>
        <c:auto val="1"/>
        <c:lblAlgn val="ctr"/>
        <c:lblOffset val="100"/>
        <c:noMultiLvlLbl val="0"/>
      </c:catAx>
      <c:valAx>
        <c:axId val="320179168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320176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0.15098</cdr:x>
      <cdr:y>0.43702</cdr:y>
    </cdr:from>
    <cdr:to>
      <cdr:x>0.97035</cdr:x>
      <cdr:y>0.43813</cdr:y>
    </cdr:to>
    <cdr:cxnSp macro="">
      <cdr:nvCxnSpPr>
        <cdr:cNvPr id="9" name="Прямая соединительная линия 8"/>
        <cdr:cNvCxnSpPr/>
      </cdr:nvCxnSpPr>
      <cdr:spPr bwMode="auto">
        <a:xfrm xmlns:a="http://schemas.openxmlformats.org/drawingml/2006/main" flipV="1">
          <a:off x="686423" y="1709395"/>
          <a:ext cx="3725348" cy="43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0.01727</cdr:x>
      <cdr:y>0.87267</cdr:y>
    </cdr:from>
    <cdr:to>
      <cdr:x>0.91283</cdr:x>
      <cdr:y>0.87378</cdr:y>
    </cdr:to>
    <cdr:cxnSp macro="">
      <cdr:nvCxnSpPr>
        <cdr:cNvPr id="11" name="Прямая соединительная линия 10"/>
        <cdr:cNvCxnSpPr/>
      </cdr:nvCxnSpPr>
      <cdr:spPr bwMode="auto">
        <a:xfrm xmlns:a="http://schemas.openxmlformats.org/drawingml/2006/main" flipV="1">
          <a:off x="79957" y="3413438"/>
          <a:ext cx="4145682" cy="43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0.75749</cdr:y>
    </cdr:from>
    <cdr:to>
      <cdr:x>0.8</cdr:x>
      <cdr:y>0.88102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0" y="2962945"/>
          <a:ext cx="3637280" cy="483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Гарантированная наработка на отказ </a:t>
          </a:r>
        </a:p>
        <a:p xmlns:a="http://schemas.openxmlformats.org/drawingml/2006/main">
          <a:r>
            <a:rPr lang="ru-RU" sz="1200" dirty="0" smtClean="0"/>
            <a:t>в соответствии с ГОСТ 28775-90 </a:t>
          </a:r>
          <a:r>
            <a:rPr lang="ru-RU" sz="1200" b="1" u="sng" dirty="0" smtClean="0"/>
            <a:t>– 3500 часов</a:t>
          </a:r>
          <a:endParaRPr lang="ru-RU" sz="1200" b="1" u="sng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0.17446</cdr:x>
      <cdr:y>0.63408</cdr:y>
    </cdr:from>
    <cdr:to>
      <cdr:x>0.97637</cdr:x>
      <cdr:y>0.6365</cdr:y>
    </cdr:to>
    <cdr:cxnSp macro="">
      <cdr:nvCxnSpPr>
        <cdr:cNvPr id="2" name="Прямая соединительная линия 1"/>
        <cdr:cNvCxnSpPr/>
      </cdr:nvCxnSpPr>
      <cdr:spPr bwMode="auto">
        <a:xfrm xmlns:a="http://schemas.openxmlformats.org/drawingml/2006/main" flipV="1">
          <a:off x="798804" y="3325886"/>
          <a:ext cx="3671724" cy="1269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0.03521</cdr:x>
      <cdr:y>0.87363</cdr:y>
    </cdr:from>
    <cdr:to>
      <cdr:x>0.93076</cdr:x>
      <cdr:y>0.87474</cdr:y>
    </cdr:to>
    <cdr:cxnSp macro="">
      <cdr:nvCxnSpPr>
        <cdr:cNvPr id="8" name="Прямая соединительная линия 7"/>
        <cdr:cNvCxnSpPr/>
      </cdr:nvCxnSpPr>
      <cdr:spPr bwMode="auto">
        <a:xfrm xmlns:a="http://schemas.openxmlformats.org/drawingml/2006/main" flipV="1">
          <a:off x="158524" y="3425526"/>
          <a:ext cx="4032235" cy="43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0.01672</cdr:x>
      <cdr:y>0.7637</cdr:y>
    </cdr:from>
    <cdr:to>
      <cdr:x>0.81672</cdr:x>
      <cdr:y>0.83353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76969" y="2994490"/>
          <a:ext cx="3683000" cy="273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Гарантированная наработка на отказ </a:t>
          </a:r>
        </a:p>
        <a:p xmlns:a="http://schemas.openxmlformats.org/drawingml/2006/main">
          <a:r>
            <a:rPr lang="ru-RU" sz="1200" dirty="0"/>
            <a:t>в соответствии с </a:t>
          </a:r>
          <a:r>
            <a:rPr lang="ru-RU" sz="1200" dirty="0" smtClean="0"/>
            <a:t>ГОСТ 28775-90 </a:t>
          </a:r>
          <a:r>
            <a:rPr lang="ru-RU" sz="1200" b="1" u="sng" dirty="0" smtClean="0"/>
            <a:t>– 3500 часов</a:t>
          </a:r>
          <a:endParaRPr lang="ru-RU" sz="1200" b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0.92341</cdr:x>
      <cdr:y>0.14062</cdr:y>
    </cdr:from>
    <cdr:to>
      <cdr:x>1</cdr:x>
      <cdr:y>0.31542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43703" y="204523"/>
          <a:ext cx="700297" cy="25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(100%)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0.41756</cdr:x>
      <cdr:y>0.31355</cdr:y>
    </cdr:from>
    <cdr:to>
      <cdr:x>0.49415</cdr:x>
      <cdr:y>0.48835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8176" y="456045"/>
          <a:ext cx="700297" cy="25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(11,3%)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0.51629</cdr:x>
      <cdr:y>0.48954</cdr:y>
    </cdr:from>
    <cdr:to>
      <cdr:x>0.59287</cdr:x>
      <cdr:y>0.66435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20928" y="712027"/>
          <a:ext cx="700297" cy="25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(26,1%)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0.72214</cdr:x>
      <cdr:y>0.66128</cdr:y>
    </cdr:from>
    <cdr:to>
      <cdr:x>0.79873</cdr:x>
      <cdr:y>0.83609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03255" y="961815"/>
          <a:ext cx="700297" cy="25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(62,6%)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0.37282</cdr:x>
      <cdr:y>0.81126</cdr:y>
    </cdr:from>
    <cdr:to>
      <cdr:x>0.4494</cdr:x>
      <cdr:y>0.98606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09051" y="1179945"/>
          <a:ext cx="700297" cy="25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/>
            <a:t>10 мес.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0.45407</cdr:x>
      <cdr:y>0.8121</cdr:y>
    </cdr:from>
    <cdr:to>
      <cdr:x>0.53065</cdr:x>
      <cdr:y>0.9869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52001" y="1181169"/>
          <a:ext cx="700297" cy="25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/>
            <a:t>12 мес.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0.69306</cdr:x>
      <cdr:y>0.7088</cdr:y>
    </cdr:from>
    <cdr:to>
      <cdr:x>0.69375</cdr:x>
      <cdr:y>0.84414</cdr:y>
    </cdr:to>
    <cdr:cxnSp macro="">
      <cdr:nvCxnSpPr>
        <cdr:cNvPr id="9" name="Прямая со стрелкой 8"/>
        <cdr:cNvCxnSpPr/>
      </cdr:nvCxnSpPr>
      <cdr:spPr bwMode="auto">
        <a:xfrm xmlns:a="http://schemas.openxmlformats.org/drawingml/2006/main">
          <a:off x="6337300" y="1030922"/>
          <a:ext cx="6350" cy="19685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0.66032</cdr:x>
      <cdr:y>0.82231</cdr:y>
    </cdr:from>
    <cdr:to>
      <cdr:x>0.7369</cdr:x>
      <cdr:y>0.99711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037951" y="1196022"/>
          <a:ext cx="700297" cy="25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/>
            <a:t>02.2019 года</a:t>
          </a:r>
          <a:endParaRPr lang="ru-RU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7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3ED24-6427-4DAB-821B-DC422392620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6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3ED24-6427-4DAB-821B-DC422392620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3ED24-6427-4DAB-821B-DC422392620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9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3ED24-6427-4DAB-821B-DC422392620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3ED24-6427-4DAB-821B-DC422392620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3ED24-6427-4DAB-821B-DC422392620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17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3ED24-6427-4DAB-821B-DC422392620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17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494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" name="Рисунок 7" descr="GP En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180121"/>
            <a:ext cx="1576065" cy="776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57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809626"/>
            <a:ext cx="4495800" cy="1146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9" y="4772025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FFFF"/>
                </a:solidFill>
              </a:rPr>
              <a:t>&lt;#&gt;</a:t>
            </a:r>
            <a:endParaRPr lang="ru-RU" sz="1500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103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8525" y="1200150"/>
            <a:ext cx="6756399" cy="3280410"/>
          </a:xfrm>
        </p:spPr>
        <p:txBody>
          <a:bodyPr lIns="0" tIns="0" rIns="0" bIns="0" anchor="ctr" anchorCtr="0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778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w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1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Рисунок 11" descr="GP Ru.wm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66" r:id="rId3"/>
    <p:sldLayoutId id="2147483667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2" name="Рисунок 21" descr="GP Ru.wm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58" r:id="rId3"/>
    <p:sldLayoutId id="2147483670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54" r:id="rId3"/>
    <p:sldLayoutId id="2147483669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7180" name="Picture 19" descr="рус лого для презентации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2"/>
            <a:ext cx="19351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jpe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>
            <a:off x="0" y="473154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l"/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9219" name="Line 11"/>
          <p:cNvSpPr>
            <a:spLocks noChangeShapeType="1"/>
          </p:cNvSpPr>
          <p:nvPr/>
        </p:nvSpPr>
        <p:spPr bwMode="auto">
          <a:xfrm>
            <a:off x="0" y="8120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l"/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1938338" y="4772025"/>
            <a:ext cx="72056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0" y="971282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Опыт эксплуатации ГПА </a:t>
            </a:r>
            <a:r>
              <a:rPr lang="ru-RU" sz="2400" dirty="0" smtClean="0"/>
              <a:t>Trent</a:t>
            </a:r>
            <a:r>
              <a:rPr lang="en-US" sz="2400" dirty="0" smtClean="0"/>
              <a:t> </a:t>
            </a:r>
            <a:r>
              <a:rPr lang="ru-RU" sz="2400" dirty="0" smtClean="0"/>
              <a:t>60</a:t>
            </a:r>
            <a:r>
              <a:rPr lang="en-US" sz="2400" dirty="0" smtClean="0"/>
              <a:t> DLE.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Проблемные </a:t>
            </a:r>
            <a:r>
              <a:rPr lang="ru-RU" sz="2400" dirty="0"/>
              <a:t>вопросы.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l"/>
            <a:r>
              <a:rPr lang="ru-RU" sz="1800" dirty="0"/>
              <a:t>З</a:t>
            </a:r>
            <a:r>
              <a:rPr lang="ru-RU" sz="1800" dirty="0" smtClean="0"/>
              <a:t>аместитель генерального </a:t>
            </a:r>
          </a:p>
          <a:p>
            <a:pPr algn="l"/>
            <a:r>
              <a:rPr lang="ru-RU" sz="1800" dirty="0" smtClean="0"/>
              <a:t>директора по производству</a:t>
            </a:r>
            <a:endParaRPr lang="ru-RU" sz="1800" dirty="0"/>
          </a:p>
          <a:p>
            <a:pPr algn="l"/>
            <a:r>
              <a:rPr lang="ru-RU" sz="1800" dirty="0"/>
              <a:t>ООО «Газпром трансгаз Санкт-Петербург» </a:t>
            </a:r>
          </a:p>
          <a:p>
            <a:pPr algn="l"/>
            <a:r>
              <a:rPr lang="ru-RU" sz="1800" dirty="0" smtClean="0"/>
              <a:t>И.С. Харисов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556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958975" y="214282"/>
            <a:ext cx="7185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качества заводских ремонта ГТД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Trent 60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DLE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10</a:t>
            </a:fld>
            <a:endParaRPr lang="ru-RU" dirty="0" smtClean="0"/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0" y="752025"/>
            <a:ext cx="9144000" cy="307777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результатам разборки выявлены дефекты подшипниковых узлов высокого и промежуточного давления модуля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71" y="1059800"/>
            <a:ext cx="2066061" cy="15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94" y="1062727"/>
            <a:ext cx="2141979" cy="159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94" y="2676155"/>
            <a:ext cx="2141979" cy="159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72" y="2676155"/>
            <a:ext cx="2066060" cy="159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4794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 из строя ГТД сер. номер 077 связан с разрушением элементов подшипника ПД модуля 03. Для установления окончательных причин отказа подшипниковых узлов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провести исследование в независимой лаборатории.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40" y="1059800"/>
            <a:ext cx="3553132" cy="159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9" y="2676156"/>
            <a:ext cx="3553133" cy="15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69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901063"/>
              </p:ext>
            </p:extLst>
          </p:nvPr>
        </p:nvGraphicFramePr>
        <p:xfrm>
          <a:off x="0" y="811530"/>
          <a:ext cx="9067800" cy="392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017142"/>
              </p:ext>
            </p:extLst>
          </p:nvPr>
        </p:nvGraphicFramePr>
        <p:xfrm>
          <a:off x="2928937" y="728661"/>
          <a:ext cx="3211512" cy="348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322833"/>
              </p:ext>
            </p:extLst>
          </p:nvPr>
        </p:nvGraphicFramePr>
        <p:xfrm>
          <a:off x="5862637" y="781050"/>
          <a:ext cx="3200401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33575" y="171420"/>
            <a:ext cx="7210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ru-RU"/>
              <a:t>Стоимость жизненного цикла (20 лет) по Р Газпром 2-3.5-281-2008</a:t>
            </a:r>
            <a:endParaRPr lang="ru-RU" dirty="0"/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11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33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5013081"/>
              </p:ext>
            </p:extLst>
          </p:nvPr>
        </p:nvGraphicFramePr>
        <p:xfrm>
          <a:off x="0" y="816527"/>
          <a:ext cx="9144000" cy="217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34880"/>
              </p:ext>
            </p:extLst>
          </p:nvPr>
        </p:nvGraphicFramePr>
        <p:xfrm>
          <a:off x="0" y="3087255"/>
          <a:ext cx="9144007" cy="16300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7250"/>
                <a:gridCol w="1752600"/>
                <a:gridCol w="1747838"/>
                <a:gridCol w="1871664"/>
                <a:gridCol w="1504950"/>
                <a:gridCol w="1409705"/>
              </a:tblGrid>
              <a:tr h="40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Замена камер сгорания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Mark3B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Mark3B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Заводской ремонт и замена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Mark3B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Mark3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Е, млн.руб.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Приобретение камер сгорания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Mark3E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Mark3B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Заводской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ремонт ГТД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Trent 60 DLE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 руб.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Приобретение ГТД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0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Trent 60 DLE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</a:t>
                      </a:r>
                      <a:endParaRPr lang="en-US" sz="10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  <a:tr h="166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335,12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  <a:tr h="166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165,1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385,06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  <a:tr h="166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634,94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540,22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  <a:tr h="1662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1 431,082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  <a:tr h="1662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1134,909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  <a:tr h="1662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857,362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1 307,312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  <a:tr h="166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500,22</a:t>
                      </a:r>
                      <a:endParaRPr lang="ru-RU" sz="1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1020</a:t>
                      </a:r>
                      <a:endParaRPr lang="ru-RU" sz="1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540,22</a:t>
                      </a:r>
                      <a:endParaRPr lang="ru-RU" sz="1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1 992,271</a:t>
                      </a:r>
                      <a:endParaRPr lang="ru-RU" sz="1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2 738,394</a:t>
                      </a:r>
                      <a:endParaRPr lang="ru-RU" sz="1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8"/>
          <p:cNvSpPr txBox="1">
            <a:spLocks/>
          </p:cNvSpPr>
          <p:nvPr/>
        </p:nvSpPr>
        <p:spPr bwMode="auto">
          <a:xfrm>
            <a:off x="1959428" y="20916"/>
            <a:ext cx="7146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ru-RU" dirty="0" smtClean="0"/>
              <a:t>Затраты на приобретение и ремонт крупных узлов и оборудования</a:t>
            </a:r>
          </a:p>
          <a:p>
            <a:r>
              <a:rPr lang="ru-RU" dirty="0" smtClean="0"/>
              <a:t>ГПА </a:t>
            </a:r>
            <a:r>
              <a:rPr lang="en-US" dirty="0" smtClean="0"/>
              <a:t>Trent 60</a:t>
            </a:r>
            <a:r>
              <a:rPr lang="ru-RU" dirty="0" smtClean="0"/>
              <a:t> </a:t>
            </a:r>
            <a:r>
              <a:rPr lang="en-US" dirty="0"/>
              <a:t>DLE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2315845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Обществом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компанией Сименс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критических позиций ЗИП ГПА Trent 60 DLE и RB211 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«Портовая» имеющих длительный срок изготовления (246 позиций) в целях пополнения оборотного фонда Общества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перечень прошел этап расценки стоимостных параметров у централизованного поставщика 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«Газэнергосервис». 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стоимость перечня ЗИП составляет ~ 187 млн. руб. (2,88 млн. </a:t>
            </a: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США).</a:t>
            </a:r>
            <a:endParaRPr lang="ru-RU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Справочно</a:t>
            </a:r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оперативном запасе Общества находится 594 позиции ЗИП ГПА различного назначения, стоимостью </a:t>
            </a:r>
            <a:r>
              <a:rPr lang="en-US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130 млн. руб. </a:t>
            </a:r>
          </a:p>
          <a:p>
            <a:pPr algn="ctr"/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(4,3 млн. $ США по курсу на момент поставки в 2010 году (средний курс доллара США в 2010 года – 30,37 руб.).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935162" y="218682"/>
            <a:ext cx="7208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перечня критических позиций ЗИП для ГПА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93070402"/>
              </p:ext>
            </p:extLst>
          </p:nvPr>
        </p:nvGraphicFramePr>
        <p:xfrm>
          <a:off x="0" y="816928"/>
          <a:ext cx="9144000" cy="145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13</a:t>
            </a:fld>
            <a:endParaRPr lang="ru-RU" dirty="0" smtClean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759200" y="1390650"/>
            <a:ext cx="0" cy="6540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>
            <a:off x="4502150" y="1651000"/>
            <a:ext cx="0" cy="3937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66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935162" y="218682"/>
            <a:ext cx="7208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Повреждение и ремонт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СПЧ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Dresser-Rand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D14R6B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2017-2018 году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9" y="848784"/>
            <a:ext cx="902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Ремонт СПЧ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Dresser-Rand D14R6B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48893"/>
            <a:ext cx="2109732" cy="158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2906790"/>
            <a:ext cx="2109734" cy="158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a.reva\Documents\Проекты\СПЧ Дрессер\18.06.2018 фото\IMG-20180618-WA00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5397" y="2515472"/>
            <a:ext cx="3209647" cy="148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372980" y="4008947"/>
            <a:ext cx="33988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Стоимость ремонта ротора СПЧ 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D14R6B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заменой РК 1 ступени:</a:t>
            </a:r>
          </a:p>
          <a:p>
            <a:pPr algn="ctr" eaLnBrk="0" hangingPunct="0"/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АО «РЭПХ» – 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,8 млн. руб.</a:t>
            </a:r>
            <a:endParaRPr lang="ru-RU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Аналогичный ремонт 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Dresser Rand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2012 году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658,79 тыс. Евро</a:t>
            </a:r>
          </a:p>
        </p:txBody>
      </p:sp>
      <p:pic>
        <p:nvPicPr>
          <p:cNvPr id="17" name="Рисунок 16" descr="C:\Users\a.reva\AppData\Local\Temp\TemporaryInternetFiles\Content.Word\IMG_18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962670" y="1365870"/>
            <a:ext cx="1203340" cy="9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00105" y="4123182"/>
            <a:ext cx="3251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Наработка СПЧ после ремонта – 1184 часа.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861" y="2515471"/>
            <a:ext cx="2627203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36" y="1248893"/>
            <a:ext cx="1604090" cy="120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IMG_183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93" y="1248896"/>
            <a:ext cx="1561170" cy="120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DSCN44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01" y="1248896"/>
            <a:ext cx="1615193" cy="12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935162" y="218682"/>
            <a:ext cx="7208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Постановочные вопросы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89551"/>
            <a:ext cx="9143998" cy="3600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AutoNum type="arabicPeriod"/>
            </a:pP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изменений в контракт на КР ГТД в части увеличения срока гарантийных обязательств исполнителя на отремонтированное изделие по сроку отгрузки с 18 (24 месяцев) на 36 месяцев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AutoNum type="arabicPeriod"/>
            </a:pPr>
            <a:endParaRPr lang="ru-RU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источника финансирования и порядка обращения с фондом критических запасных частей (МТР складского хранения), рекомендованных компанией </a:t>
            </a: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Siemens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обеспечения неплановых ремонтов и оперативной ликвидации нештатных ситуаций на </a:t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ГПА КС «Портовая».</a:t>
            </a:r>
          </a:p>
          <a:p>
            <a:pPr marL="342900" indent="-342900">
              <a:buFontTx/>
              <a:buAutoNum type="arabicPeriod"/>
            </a:pPr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первоочередных сроков формирования и согласования конкурентных закупок, связанных с поставкой МТР зарубежного изготовления и ТОиР оборудования включающих использование импортных комплектующих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4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16</a:t>
            </a:fld>
            <a:endParaRPr lang="ru-RU" dirty="0" smtClean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220816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7099"/>
            <a:ext cx="9144000" cy="3895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807099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dirty="0"/>
              <a:t>ГПА </a:t>
            </a:r>
            <a:r>
              <a:rPr lang="en-US" dirty="0"/>
              <a:t>Trent60 DLE </a:t>
            </a:r>
            <a:r>
              <a:rPr lang="ru-RU" dirty="0"/>
              <a:t>введены в эксплуатацию</a:t>
            </a:r>
          </a:p>
          <a:p>
            <a:r>
              <a:rPr lang="ru-RU" dirty="0"/>
              <a:t>1-я очередь в 2011 году, 2-я очередь в 2012 году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31746" y="178564"/>
            <a:ext cx="7212254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n-ea"/>
                <a:cs typeface="+mn-cs"/>
              </a:rPr>
              <a:t>Эксплуатация </a:t>
            </a:r>
            <a:r>
              <a:rPr lang="ru-RU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n-ea"/>
                <a:cs typeface="+mn-cs"/>
              </a:rPr>
              <a:t>ГПА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Trent60 DLE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RB-211</a:t>
            </a:r>
            <a:r>
              <a:rPr lang="ru-RU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n-ea"/>
                <a:cs typeface="+mn-cs"/>
              </a:rPr>
              <a:t> на </a:t>
            </a:r>
            <a:r>
              <a:rPr lang="ru-RU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n-ea"/>
                <a:cs typeface="+mn-cs"/>
              </a:rPr>
              <a:t>КС «Портовая»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628113" y="4118304"/>
            <a:ext cx="6515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Суммарная наработка ГПА Trent60 DLE и RB-211 составляет ~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223 721часов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Наработка ГПА Trent60 DLE ~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185 308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часов.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3989"/>
              </p:ext>
            </p:extLst>
          </p:nvPr>
        </p:nvGraphicFramePr>
        <p:xfrm>
          <a:off x="0" y="2521268"/>
          <a:ext cx="2106853" cy="214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47"/>
                <a:gridCol w="803069"/>
                <a:gridCol w="733237"/>
              </a:tblGrid>
              <a:tr h="37307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ГПА ст. №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Наработка ГПА,</a:t>
                      </a:r>
                      <a:r>
                        <a:rPr lang="ru-RU" sz="100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час.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Наработка ГТД, час.</a:t>
                      </a:r>
                      <a:endParaRPr lang="ru-RU" sz="1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17976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17976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35020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11200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37359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13144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29291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5243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20507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20507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25801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25700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6546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32137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7873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199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958975" y="176182"/>
            <a:ext cx="7185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Показатели надежности ГПА </a:t>
            </a:r>
            <a:r>
              <a:rPr lang="ru-RU" sz="2000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КС «Портовая»</a:t>
            </a:r>
            <a:endParaRPr lang="ru-RU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09562642"/>
              </p:ext>
            </p:extLst>
          </p:nvPr>
        </p:nvGraphicFramePr>
        <p:xfrm>
          <a:off x="2629852" y="807178"/>
          <a:ext cx="3114040" cy="393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37299330"/>
              </p:ext>
            </p:extLst>
          </p:nvPr>
        </p:nvGraphicFramePr>
        <p:xfrm>
          <a:off x="5730240" y="808131"/>
          <a:ext cx="3413760" cy="392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3712299"/>
              </p:ext>
            </p:extLst>
          </p:nvPr>
        </p:nvGraphicFramePr>
        <p:xfrm>
          <a:off x="0" y="806451"/>
          <a:ext cx="2640172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2819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958975" y="214282"/>
            <a:ext cx="7185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Распределение отказов по КС «Портовая»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2018 году 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-1" y="810324"/>
            <a:ext cx="3971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За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месяцев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2018 года произошло 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+mj-cs"/>
              </a:rPr>
              <a:t>49 неплановых остановок ГПА КС «Портовая»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4</a:t>
            </a:fld>
            <a:endParaRPr lang="ru-RU" dirty="0" smtClean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89103359"/>
              </p:ext>
            </p:extLst>
          </p:nvPr>
        </p:nvGraphicFramePr>
        <p:xfrm>
          <a:off x="-10318" y="1154027"/>
          <a:ext cx="3919538" cy="3030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3670272"/>
            <a:ext cx="3054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</a:rPr>
              <a:t>АО ГПА </a:t>
            </a:r>
            <a:r>
              <a:rPr lang="en-US" sz="1200" dirty="0" smtClean="0">
                <a:solidFill>
                  <a:schemeClr val="bg1"/>
                </a:solidFill>
              </a:rPr>
              <a:t>RB211 – </a:t>
            </a:r>
            <a:r>
              <a:rPr lang="ru-RU" sz="1200" dirty="0">
                <a:solidFill>
                  <a:schemeClr val="bg1"/>
                </a:solidFill>
              </a:rPr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шт.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ea typeface="+mj-ea"/>
                <a:cs typeface="+mj-cs"/>
              </a:rPr>
              <a:t>АО ГПА </a:t>
            </a:r>
            <a:r>
              <a:rPr lang="en-US" sz="1200" dirty="0" smtClean="0">
                <a:solidFill>
                  <a:schemeClr val="bg1"/>
                </a:solidFill>
                <a:ea typeface="+mj-ea"/>
                <a:cs typeface="+mj-cs"/>
              </a:rPr>
              <a:t>Trent 60 DLE – </a:t>
            </a:r>
            <a:r>
              <a:rPr lang="ru-RU" sz="1200" dirty="0" smtClean="0">
                <a:solidFill>
                  <a:schemeClr val="bg1"/>
                </a:solidFill>
                <a:ea typeface="+mj-ea"/>
                <a:cs typeface="+mj-cs"/>
              </a:rPr>
              <a:t>37 шт.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ea typeface="+mj-ea"/>
                <a:cs typeface="+mj-cs"/>
              </a:rPr>
              <a:t>Из них типовых </a:t>
            </a:r>
            <a:r>
              <a:rPr lang="en-US" sz="1200" dirty="0">
                <a:solidFill>
                  <a:schemeClr val="bg1"/>
                </a:solidFill>
              </a:rPr>
              <a:t>–</a:t>
            </a:r>
            <a:r>
              <a:rPr lang="en-US" sz="1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a typeface="+mj-ea"/>
                <a:cs typeface="+mj-cs"/>
              </a:rPr>
              <a:t>24 шт.</a:t>
            </a:r>
            <a:endParaRPr lang="ru-RU" sz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91130883"/>
              </p:ext>
            </p:extLst>
          </p:nvPr>
        </p:nvGraphicFramePr>
        <p:xfrm>
          <a:off x="3632199" y="1358900"/>
          <a:ext cx="5344191" cy="337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425950" y="933434"/>
            <a:ext cx="3651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Распределение отказов ГПА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Trent 60 DLE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767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935162" y="218682"/>
            <a:ext cx="7208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Типовые аварийные остановы ГПА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КС «Портовая»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5</a:t>
            </a:fld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2" y="810358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Однотипные </a:t>
            </a:r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ГПА по сигналу «АО при самозажигании в ГТУ»</a:t>
            </a:r>
            <a:endParaRPr lang="ru-RU" sz="14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исполнения перечня первоочередных мероприятий, направленных на снижение количества аварийных остановов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ГПА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Trent 60 DLE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причине самозажигания </a:t>
            </a:r>
            <a:r>
              <a:rPr lang="ru-RU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топливновоздушной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смеси в период планового ППР КС «Портовая» силами ООО «Сименс»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выполнена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участка трубопровода топливного газа на ГПА ст. №14 и №24.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974" y="1888623"/>
            <a:ext cx="1696475" cy="23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2138" y="2182373"/>
            <a:ext cx="2324586" cy="174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2223" y="4092559"/>
            <a:ext cx="171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Частицы на </a:t>
            </a:r>
            <a:r>
              <a:rPr lang="ru-RU" sz="1200" dirty="0">
                <a:solidFill>
                  <a:schemeClr val="bg1"/>
                </a:solidFill>
              </a:rPr>
              <a:t>фильтре камеры сгорания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2" y="1668955"/>
            <a:ext cx="1714498" cy="138196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3" y="3069968"/>
            <a:ext cx="1714498" cy="1301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3850" y="4308217"/>
            <a:ext cx="2119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Место </a:t>
            </a:r>
            <a:r>
              <a:rPr lang="ru-RU" sz="1200" dirty="0" smtClean="0">
                <a:solidFill>
                  <a:schemeClr val="bg1"/>
                </a:solidFill>
              </a:rPr>
              <a:t>смешения </a:t>
            </a:r>
            <a:r>
              <a:rPr lang="ru-RU" sz="1200" dirty="0">
                <a:solidFill>
                  <a:schemeClr val="bg1"/>
                </a:solidFill>
              </a:rPr>
              <a:t>газа и воздуха в первичной зоне смешивания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18443" y="2056456"/>
            <a:ext cx="2468068" cy="1699419"/>
          </a:xfrm>
          <a:prstGeom prst="rect">
            <a:avLst/>
          </a:prstGeom>
        </p:spPr>
      </p:pic>
      <p:pic>
        <p:nvPicPr>
          <p:cNvPr id="4098" name="Picture 2" descr="C:\Users\nzabelin\Desktop\Прт\ГПА\Топливный газ\Акты осмотра\Фото\ГПА 22\1711220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10" y="1668955"/>
            <a:ext cx="1804227" cy="13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zabelin\Desktop\Прт\ГПА\Топливный газ\Акты осмотра\Фото\ГПА 24\1710240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10" y="3069969"/>
            <a:ext cx="180422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37300" y="4230816"/>
            <a:ext cx="2119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Новый трубопровод топливного газа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3210" y="4308216"/>
            <a:ext cx="1804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Состояние трубопровода топливного газа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935162" y="218682"/>
            <a:ext cx="7208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Типовые аварийные остановы ГПА КС «Портовая»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6</a:t>
            </a:fld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-2" y="757971"/>
            <a:ext cx="91440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</a:t>
            </a:r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ГПА по сигналу «АО при самозажигании в ГТУ</a:t>
            </a: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перевода ГТД </a:t>
            </a:r>
            <a:r>
              <a:rPr lang="en-US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Trent 60 DLE </a:t>
            </a: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камер сгорания </a:t>
            </a:r>
            <a:r>
              <a:rPr lang="en-US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Mark3B </a:t>
            </a: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Mark3E2</a:t>
            </a:r>
            <a:endParaRPr lang="ru-RU" sz="14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962195"/>
              </p:ext>
            </p:extLst>
          </p:nvPr>
        </p:nvGraphicFramePr>
        <p:xfrm>
          <a:off x="-2" y="1231900"/>
          <a:ext cx="9144002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52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935162" y="218682"/>
            <a:ext cx="7208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Программа повышения надежности эксплуатации ГПА КС «Портовая»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7</a:t>
            </a:fld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7013"/>
            <a:ext cx="9143999" cy="388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0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958975" y="214282"/>
            <a:ext cx="7185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качества заводских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ремонта ГТД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Trent 60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DLE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8" y="4786312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8</a:t>
            </a:fld>
            <a:endParaRPr lang="ru-RU" dirty="0" smtClean="0"/>
          </a:p>
        </p:txBody>
      </p:sp>
      <p:pic>
        <p:nvPicPr>
          <p:cNvPr id="28" name="Рисунок 27" descr="C:\Users\nzabelin\AppData\Local\Microsoft\Windows\Temporary Internet Files\Content.Word\Поврежденный болт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940" y="2531635"/>
            <a:ext cx="1835151" cy="14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18584" y="3995946"/>
            <a:ext cx="2260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резьбового соединения крепления задней левой цапфы к корпусу ГТД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744" y="4097300"/>
            <a:ext cx="1806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Отказы датчиков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скорости КВД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1700" y="2372010"/>
            <a:ext cx="19872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Неисправность термопар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ТГТ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42" y="945514"/>
            <a:ext cx="1721606" cy="14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nzabelin\AppData\Local\Microsoft\Windows\Temporary Internet Files\Content.Word\Фланец с поврежденной резьбой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290" y="945514"/>
            <a:ext cx="1600200" cy="1564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P:\_Персональные папки\Степанов\зав. №077\Дефекты при монтаже\IMG_61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6" y="945513"/>
            <a:ext cx="823676" cy="14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:\_Персональные папки\Степанов\зав. №077\Дефекты при монтаже\IMG_616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9191" y="945514"/>
            <a:ext cx="1439371" cy="14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24262" y="945514"/>
            <a:ext cx="2337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Утечки масла по разъемному соединению линии датчиков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скорости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роторов низкого и промежуточного давления на присоединительной плите ВРЕ2 и по разъемному соединению Р3 на корпусе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двигателя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00" y="2732726"/>
            <a:ext cx="1806879" cy="135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0453" y="2903244"/>
            <a:ext cx="1356048" cy="103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56" y="2732728"/>
            <a:ext cx="1766110" cy="13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5"/>
          <p:cNvSpPr>
            <a:spLocks noChangeArrowheads="1"/>
          </p:cNvSpPr>
          <p:nvPr/>
        </p:nvSpPr>
        <p:spPr bwMode="auto">
          <a:xfrm>
            <a:off x="3988724" y="4097300"/>
            <a:ext cx="2906510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Некачественное присоединение полукольца трубы кабельной проводки термопар системы на панели ВРЕ3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06" y="2732726"/>
            <a:ext cx="1930399" cy="13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984806" y="4158855"/>
            <a:ext cx="1930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Утечка масла по передней опоре ГТД</a:t>
            </a:r>
          </a:p>
        </p:txBody>
      </p:sp>
    </p:spTree>
    <p:extLst>
      <p:ext uri="{BB962C8B-B14F-4D97-AF65-F5344CB8AC3E}">
        <p14:creationId xmlns:p14="http://schemas.microsoft.com/office/powerpoint/2010/main" val="587274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3CE067C-F566-4CD5-A7D2-D75BE16F0EA4}" type="slidenum">
              <a:rPr lang="ru-RU" smtClean="0"/>
              <a:pPr>
                <a:defRPr/>
              </a:pPr>
              <a:t>9</a:t>
            </a:fld>
            <a:endParaRPr lang="ru-RU" dirty="0" smtClean="0"/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" y="875488"/>
            <a:ext cx="9143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 </a:t>
            </a: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локальный ремонт рабочих </a:t>
            </a:r>
            <a:r>
              <a:rPr lang="ru-RU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направляющих лопаток КВД на ГПА ст. № 12 и №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8" y="1183190"/>
            <a:ext cx="2076564" cy="15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53" y="1175386"/>
            <a:ext cx="2076564" cy="15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8" y="2826252"/>
            <a:ext cx="2076564" cy="15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53" y="2789873"/>
            <a:ext cx="2097624" cy="15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4044906" y="4409924"/>
            <a:ext cx="2076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ремонта</a:t>
            </a:r>
            <a:endParaRPr lang="ru-RU" sz="1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6338670" y="4409924"/>
            <a:ext cx="20976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ремонта</a:t>
            </a:r>
            <a:endParaRPr lang="ru-RU" sz="1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0" y="2835853"/>
            <a:ext cx="2927970" cy="17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8"/>
          <p:cNvSpPr txBox="1">
            <a:spLocks/>
          </p:cNvSpPr>
          <p:nvPr/>
        </p:nvSpPr>
        <p:spPr bwMode="auto">
          <a:xfrm>
            <a:off x="1958975" y="214282"/>
            <a:ext cx="7185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20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 качества заводских ремонта ГТД </a:t>
            </a:r>
            <a:r>
              <a:rPr lang="en-US" sz="20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Trent 60</a:t>
            </a:r>
            <a:r>
              <a:rPr lang="ru-RU" sz="20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DLE</a:t>
            </a:r>
            <a:endParaRPr lang="ru-RU" sz="2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1" y="1183190"/>
            <a:ext cx="2927970" cy="164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6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9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9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9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868</Words>
  <Application>Microsoft Office PowerPoint</Application>
  <PresentationFormat>Экран (16:9)</PresentationFormat>
  <Paragraphs>192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3_Тема Office</vt:lpstr>
      <vt:lpstr>5_Тема Office</vt:lpstr>
      <vt:lpstr>4_Тема Office</vt:lpstr>
      <vt:lpstr>2_Тема Office</vt:lpstr>
      <vt:lpstr>1_Тема Office</vt:lpstr>
      <vt:lpstr>26_Специальное оформление</vt:lpstr>
      <vt:lpstr>Презентация PowerPoint</vt:lpstr>
      <vt:lpstr>Эксплуатация ГПА Trent60 DLE и RB-211 на КС «Портовая»</vt:lpstr>
      <vt:lpstr>Показатели надежности ГПА КС «Портовая»</vt:lpstr>
      <vt:lpstr>Распределение отказов по КС «Портовая» в 2018 году </vt:lpstr>
      <vt:lpstr>Презентация PowerPoint</vt:lpstr>
      <vt:lpstr>Презентация PowerPoint</vt:lpstr>
      <vt:lpstr>Презентация PowerPoint</vt:lpstr>
      <vt:lpstr>Вопрос качества заводских ремонта ГТД Trent 60 DLE</vt:lpstr>
      <vt:lpstr>Презентация PowerPoint</vt:lpstr>
      <vt:lpstr>Вопрос качества заводских ремонта ГТД Trent 60 DLE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KhIS</cp:lastModifiedBy>
  <cp:revision>423</cp:revision>
  <cp:lastPrinted>2018-12-04T16:22:40Z</cp:lastPrinted>
  <dcterms:created xsi:type="dcterms:W3CDTF">2016-02-05T10:31:15Z</dcterms:created>
  <dcterms:modified xsi:type="dcterms:W3CDTF">2018-12-04T18:04:58Z</dcterms:modified>
</cp:coreProperties>
</file>