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77" r:id="rId2"/>
    <p:sldId id="353" r:id="rId3"/>
    <p:sldId id="319" r:id="rId4"/>
    <p:sldId id="329" r:id="rId5"/>
    <p:sldId id="328" r:id="rId6"/>
    <p:sldId id="289" r:id="rId7"/>
    <p:sldId id="323" r:id="rId8"/>
    <p:sldId id="324" r:id="rId9"/>
    <p:sldId id="350" r:id="rId10"/>
    <p:sldId id="374" r:id="rId11"/>
    <p:sldId id="341" r:id="rId12"/>
    <p:sldId id="376" r:id="rId13"/>
    <p:sldId id="373" r:id="rId14"/>
    <p:sldId id="349" r:id="rId15"/>
    <p:sldId id="357" r:id="rId16"/>
    <p:sldId id="358" r:id="rId17"/>
    <p:sldId id="356" r:id="rId18"/>
    <p:sldId id="378" r:id="rId19"/>
    <p:sldId id="379" r:id="rId20"/>
    <p:sldId id="292" r:id="rId21"/>
  </p:sldIdLst>
  <p:sldSz cx="9144000" cy="6858000" type="screen4x3"/>
  <p:notesSz cx="6799263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1344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0F76DD-636D-4F7C-B7F9-BBAB997301E7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1344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C3121-6051-4927-9BE2-F4A179AB359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1C3121-6051-4927-9BE2-F4A179AB3590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4691-940B-4FEF-8E6B-334008FCC0CF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8D6A-8268-4A73-BC33-FADAFDEFCF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4691-940B-4FEF-8E6B-334008FCC0CF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8D6A-8268-4A73-BC33-FADAFDEFCF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4691-940B-4FEF-8E6B-334008FCC0CF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8D6A-8268-4A73-BC33-FADAFDEFCF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4691-940B-4FEF-8E6B-334008FCC0CF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8D6A-8268-4A73-BC33-FADAFDEFCF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4691-940B-4FEF-8E6B-334008FCC0CF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8D6A-8268-4A73-BC33-FADAFDEFCF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4691-940B-4FEF-8E6B-334008FCC0CF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8D6A-8268-4A73-BC33-FADAFDEFCF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4691-940B-4FEF-8E6B-334008FCC0CF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8D6A-8268-4A73-BC33-FADAFDEFCF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4691-940B-4FEF-8E6B-334008FCC0CF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8D6A-8268-4A73-BC33-FADAFDEFCF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4691-940B-4FEF-8E6B-334008FCC0CF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8D6A-8268-4A73-BC33-FADAFDEFCF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4691-940B-4FEF-8E6B-334008FCC0CF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8D6A-8268-4A73-BC33-FADAFDEFCF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4691-940B-4FEF-8E6B-334008FCC0CF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18D6A-8268-4A73-BC33-FADAFDEFCF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04691-940B-4FEF-8E6B-334008FCC0CF}" type="datetimeFigureOut">
              <a:rPr lang="ru-RU" smtClean="0"/>
              <a:pPr/>
              <a:t>12.04.2017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18D6A-8268-4A73-BC33-FADAFDEFCFF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3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10" Type="http://schemas.openxmlformats.org/officeDocument/2006/relationships/image" Target="../media/image8.jpeg"/><Relationship Id="rId4" Type="http://schemas.openxmlformats.org/officeDocument/2006/relationships/image" Target="../media/image50.png"/><Relationship Id="rId9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6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gif"/><Relationship Id="rId5" Type="http://schemas.openxmlformats.org/officeDocument/2006/relationships/image" Target="../media/image54.jpe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3.jpeg"/><Relationship Id="rId7" Type="http://schemas.openxmlformats.org/officeDocument/2006/relationships/image" Target="../media/image60.gi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9.jpeg"/><Relationship Id="rId4" Type="http://schemas.openxmlformats.org/officeDocument/2006/relationships/image" Target="../media/image52.jpeg"/><Relationship Id="rId9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jpeg"/><Relationship Id="rId7" Type="http://schemas.openxmlformats.org/officeDocument/2006/relationships/image" Target="../media/image24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image" Target="../media/image8.jpeg"/><Relationship Id="rId5" Type="http://schemas.openxmlformats.org/officeDocument/2006/relationships/image" Target="../media/image28.jpeg"/><Relationship Id="rId10" Type="http://schemas.openxmlformats.org/officeDocument/2006/relationships/image" Target="../media/image33.tiff"/><Relationship Id="rId4" Type="http://schemas.openxmlformats.org/officeDocument/2006/relationships/image" Target="../media/image27.jpeg"/><Relationship Id="rId9" Type="http://schemas.openxmlformats.org/officeDocument/2006/relationships/image" Target="../media/image3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jpeg"/><Relationship Id="rId7" Type="http://schemas.openxmlformats.org/officeDocument/2006/relationships/image" Target="../media/image8.jpeg"/><Relationship Id="rId12" Type="http://schemas.openxmlformats.org/officeDocument/2006/relationships/image" Target="../media/image4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11" Type="http://schemas.openxmlformats.org/officeDocument/2006/relationships/image" Target="../media/image41.jpeg"/><Relationship Id="rId5" Type="http://schemas.openxmlformats.org/officeDocument/2006/relationships/image" Target="../media/image36.png"/><Relationship Id="rId10" Type="http://schemas.openxmlformats.org/officeDocument/2006/relationships/image" Target="../media/image40.jpeg"/><Relationship Id="rId4" Type="http://schemas.openxmlformats.org/officeDocument/2006/relationships/image" Target="../media/image35.jpe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артика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00" y="0"/>
            <a:ext cx="9140200" cy="6858000"/>
          </a:xfrm>
          <a:prstGeom prst="rect">
            <a:avLst/>
          </a:prstGeom>
        </p:spPr>
      </p:pic>
      <p:pic>
        <p:nvPicPr>
          <p:cNvPr id="7" name="Рисунок 6" descr="Газпром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0" y="0"/>
            <a:ext cx="91402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1520" y="2996952"/>
            <a:ext cx="8568952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Доклад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к заседанию Комиссии газовой промышленности </a:t>
            </a:r>
          </a:p>
          <a:p>
            <a:pPr>
              <a:spcAft>
                <a:spcPts val="1200"/>
              </a:spcAft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по разработке месторождений и использованию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недр:</a:t>
            </a:r>
          </a:p>
          <a:p>
            <a:pPr>
              <a:spcAft>
                <a:spcPts val="1200"/>
              </a:spcAft>
            </a:pPr>
            <a:endParaRPr lang="ru-RU" sz="2400" b="1" dirty="0" smtClean="0">
              <a:solidFill>
                <a:schemeClr val="bg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r"/>
            <a:r>
              <a:rPr lang="ru-RU" sz="2800" b="1" dirty="0" smtClean="0"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«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Импортозамещение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дозировочного </a:t>
            </a:r>
            <a:endParaRPr lang="ru-RU" sz="2800" b="1" dirty="0" smtClean="0">
              <a:solidFill>
                <a:schemeClr val="bg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r"/>
            <a:r>
              <a:rPr lang="ru-RU" sz="2800" b="1" dirty="0" smtClean="0"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оборудования в газовой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отрасли».</a:t>
            </a:r>
          </a:p>
          <a:p>
            <a:pPr algn="r"/>
            <a:endParaRPr lang="ru-RU" sz="2800" b="1" dirty="0" smtClean="0">
              <a:solidFill>
                <a:schemeClr val="bg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r"/>
            <a:r>
              <a:rPr lang="ru-RU" sz="2400" b="1" dirty="0" smtClean="0"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докладчик Марочкин И. В.</a:t>
            </a:r>
          </a:p>
          <a:p>
            <a:pPr algn="r"/>
            <a:r>
              <a:rPr lang="ru-RU" b="1" dirty="0" smtClean="0"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10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- 14 апреля  2017 года, г.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Санкт-Петербург</a:t>
            </a:r>
            <a:endParaRPr lang="ru-RU" sz="2800" b="1" spc="200" dirty="0" smtClean="0">
              <a:ln w="11430"/>
              <a:solidFill>
                <a:schemeClr val="bg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Плашка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980728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788024" y="0"/>
            <a:ext cx="4499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cs typeface="Times New Roman" pitchFamily="18" charset="0"/>
              </a:rPr>
              <a:t>Насосы для точечной подачи метанола</a:t>
            </a:r>
            <a:endParaRPr lang="ru-RU" sz="28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6056" y="1988840"/>
            <a:ext cx="3923928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Агрегат с мощностью электродвигателя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до 15 кВт.</a:t>
            </a:r>
          </a:p>
          <a:p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Аналоги насосов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LEWA, Prominent.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180975" indent="-180975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Производительность – до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500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0 л/ч;</a:t>
            </a:r>
          </a:p>
          <a:p>
            <a:pPr marL="180975" indent="-180975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Давление – до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63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МПа;</a:t>
            </a:r>
          </a:p>
          <a:p>
            <a:pPr marL="180975" indent="-180975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Возможность установки до 6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</a:rPr>
              <a:t>гидроголовок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на одну раму. 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7041" name="Picture 1" descr="C:\Users\Менеджер_продажи2\Desktop\Рендер\АР31\Ap-185 49.png"/>
          <p:cNvPicPr>
            <a:picLocks noChangeAspect="1" noChangeArrowheads="1"/>
          </p:cNvPicPr>
          <p:nvPr/>
        </p:nvPicPr>
        <p:blipFill>
          <a:blip r:embed="rId3" cstate="print"/>
          <a:srcRect l="17337" t="29727" r="20375"/>
          <a:stretch>
            <a:fillRect/>
          </a:stretch>
        </p:blipFill>
        <p:spPr bwMode="auto">
          <a:xfrm>
            <a:off x="155607" y="1916832"/>
            <a:ext cx="4905055" cy="3744416"/>
          </a:xfrm>
          <a:prstGeom prst="rect">
            <a:avLst/>
          </a:prstGeom>
          <a:noFill/>
        </p:spPr>
      </p:pic>
      <p:pic>
        <p:nvPicPr>
          <p:cNvPr id="8" name="Рисунок 7" descr="лого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128896"/>
            <a:ext cx="1620000" cy="707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Плашка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980728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48064" y="2564904"/>
            <a:ext cx="3600400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</a:rPr>
              <a:t>Трехплунжерный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насосный агрегат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для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закачки сточных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вод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, метанола,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</a:rPr>
              <a:t>ДЭГа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</a:rPr>
              <a:t>МЭГа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algn="just"/>
            <a:endParaRPr lang="ru-RU" b="1" dirty="0" smtClean="0">
              <a:solidFill>
                <a:schemeClr val="tx2"/>
              </a:solidFill>
            </a:endParaRPr>
          </a:p>
          <a:p>
            <a:pPr marL="180975" indent="-180975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Максимальная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производительность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агрегата – до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20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000 л/ч;</a:t>
            </a:r>
          </a:p>
          <a:p>
            <a:pPr marL="180975" indent="-180975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Максимальное рабочее давление –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35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МПа.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88024" y="0"/>
            <a:ext cx="4499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cs typeface="Times New Roman" pitchFamily="18" charset="0"/>
              </a:rPr>
              <a:t>Насосы для подачи метанола, </a:t>
            </a:r>
            <a:r>
              <a:rPr lang="ru-RU" sz="2800" dirty="0" err="1" smtClean="0">
                <a:solidFill>
                  <a:schemeClr val="bg1"/>
                </a:solidFill>
                <a:cs typeface="Times New Roman" pitchFamily="18" charset="0"/>
              </a:rPr>
              <a:t>ДЭГа</a:t>
            </a:r>
            <a:r>
              <a:rPr lang="ru-RU" sz="2800" dirty="0" smtClean="0">
                <a:solidFill>
                  <a:schemeClr val="bg1"/>
                </a:solidFill>
                <a:cs typeface="Times New Roman" pitchFamily="18" charset="0"/>
              </a:rPr>
              <a:t>, </a:t>
            </a:r>
            <a:r>
              <a:rPr lang="ru-RU" sz="2800" dirty="0" err="1" smtClean="0">
                <a:solidFill>
                  <a:schemeClr val="bg1"/>
                </a:solidFill>
                <a:cs typeface="Times New Roman" pitchFamily="18" charset="0"/>
              </a:rPr>
              <a:t>МЭГа</a:t>
            </a:r>
            <a:endParaRPr lang="ru-RU" sz="2800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9" name="Рисунок 8" descr="лог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128896"/>
            <a:ext cx="1620000" cy="707816"/>
          </a:xfrm>
          <a:prstGeom prst="rect">
            <a:avLst/>
          </a:prstGeom>
        </p:spPr>
      </p:pic>
      <p:pic>
        <p:nvPicPr>
          <p:cNvPr id="1026" name="Рисунок 2" descr="image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348880"/>
            <a:ext cx="4608512" cy="2948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Плашка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980728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788024" y="1340768"/>
            <a:ext cx="393960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Мембранный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</a:rPr>
              <a:t>трехголовочный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насосный агрегат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для закачки 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сточных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вод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, метанола, 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</a:rPr>
              <a:t>ДЭГа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</a:rPr>
              <a:t>МЭГа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b="1" dirty="0" smtClean="0">
              <a:solidFill>
                <a:schemeClr val="tx2"/>
              </a:solidFill>
            </a:endParaRPr>
          </a:p>
          <a:p>
            <a:pPr marL="180975" indent="-180975" algn="just">
              <a:spcBef>
                <a:spcPts val="600"/>
              </a:spcBef>
              <a:buClr>
                <a:srgbClr val="C00000"/>
              </a:buCl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Максимальная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производительность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агрегата – до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20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000 л/ч;</a:t>
            </a:r>
          </a:p>
          <a:p>
            <a:pPr marL="180975" indent="-180975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Максимальное рабочее давление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– 35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МПа.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88024" y="0"/>
            <a:ext cx="4499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cs typeface="Times New Roman" pitchFamily="18" charset="0"/>
              </a:rPr>
              <a:t>Насосы для подачи метанола, </a:t>
            </a:r>
            <a:r>
              <a:rPr lang="ru-RU" sz="2800" dirty="0" err="1" smtClean="0">
                <a:solidFill>
                  <a:schemeClr val="bg1"/>
                </a:solidFill>
                <a:cs typeface="Times New Roman" pitchFamily="18" charset="0"/>
              </a:rPr>
              <a:t>ДЭГа</a:t>
            </a:r>
            <a:r>
              <a:rPr lang="ru-RU" sz="2800" dirty="0" smtClean="0">
                <a:solidFill>
                  <a:schemeClr val="bg1"/>
                </a:solidFill>
                <a:cs typeface="Times New Roman" pitchFamily="18" charset="0"/>
              </a:rPr>
              <a:t>, </a:t>
            </a:r>
            <a:r>
              <a:rPr lang="ru-RU" sz="2800" dirty="0" err="1" smtClean="0">
                <a:solidFill>
                  <a:schemeClr val="bg1"/>
                </a:solidFill>
                <a:cs typeface="Times New Roman" pitchFamily="18" charset="0"/>
              </a:rPr>
              <a:t>МЭГа</a:t>
            </a:r>
            <a:endParaRPr lang="ru-RU" sz="2800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9" name="Рисунок 8" descr="лог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128896"/>
            <a:ext cx="1620000" cy="707816"/>
          </a:xfrm>
          <a:prstGeom prst="rect">
            <a:avLst/>
          </a:prstGeom>
        </p:spPr>
      </p:pic>
      <p:pic>
        <p:nvPicPr>
          <p:cNvPr id="12" name="Рисунок 2" descr="image0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4184" y="3717032"/>
            <a:ext cx="4830304" cy="279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Рисунок 2" descr="image0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412776"/>
            <a:ext cx="4079776" cy="367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Плашка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980728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932040" y="1556792"/>
            <a:ext cx="3816424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Times New Roman" pitchFamily="18" charset="0"/>
              </a:rPr>
              <a:t>Агрегат с мощностью электродвигателя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Times New Roman" pitchFamily="18" charset="0"/>
              </a:rPr>
              <a:t> до 37 кВт.</a:t>
            </a:r>
          </a:p>
          <a:p>
            <a:pPr algn="just"/>
            <a:endParaRPr lang="ru-RU" b="1" dirty="0" smtClean="0">
              <a:solidFill>
                <a:schemeClr val="tx2"/>
              </a:solidFill>
              <a:ea typeface="+mj-ea"/>
              <a:cs typeface="Times New Roman" pitchFamily="18" charset="0"/>
            </a:endParaRPr>
          </a:p>
          <a:p>
            <a:pPr algn="just"/>
            <a:r>
              <a:rPr lang="ru-RU" b="1" dirty="0" smtClean="0">
                <a:solidFill>
                  <a:schemeClr val="tx2"/>
                </a:solidFill>
                <a:ea typeface="+mj-ea"/>
                <a:cs typeface="Times New Roman" pitchFamily="18" charset="0"/>
              </a:rPr>
              <a:t>    </a:t>
            </a:r>
            <a:r>
              <a:rPr lang="ru-RU" b="1" dirty="0" smtClean="0">
                <a:solidFill>
                  <a:srgbClr val="C00000"/>
                </a:solidFill>
                <a:ea typeface="+mj-ea"/>
                <a:cs typeface="Times New Roman" pitchFamily="18" charset="0"/>
              </a:rPr>
              <a:t>Преимущества:</a:t>
            </a:r>
          </a:p>
          <a:p>
            <a:pPr marL="177800" indent="-1778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Times New Roman" pitchFamily="18" charset="0"/>
              </a:rPr>
              <a:t>Производительность агрегатов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Times New Roman" pitchFamily="18" charset="0"/>
              </a:rPr>
              <a:t> -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Times New Roman" pitchFamily="18" charset="0"/>
              </a:rPr>
              <a:t>  до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Times New Roman" pitchFamily="18" charset="0"/>
              </a:rPr>
              <a:t>45 000 л/час;</a:t>
            </a:r>
            <a:endParaRPr lang="en-US" b="1" dirty="0" smtClean="0">
              <a:solidFill>
                <a:schemeClr val="accent1">
                  <a:lumMod val="75000"/>
                </a:schemeClr>
              </a:solidFill>
              <a:ea typeface="+mj-ea"/>
              <a:cs typeface="Times New Roman" pitchFamily="18" charset="0"/>
            </a:endParaRPr>
          </a:p>
          <a:p>
            <a:pPr marL="177800" indent="-1778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Давление – до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63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МПа;</a:t>
            </a:r>
          </a:p>
          <a:p>
            <a:pPr marL="177800" indent="-1778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ea typeface="+mj-ea"/>
                <a:cs typeface="Times New Roman" pitchFamily="18" charset="0"/>
              </a:rPr>
              <a:t>Многовариантность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Times New Roman" pitchFamily="18" charset="0"/>
              </a:rPr>
              <a:t> сборки    обеспечивает оптимальную компоновку оборудования;</a:t>
            </a:r>
          </a:p>
          <a:p>
            <a:pPr marL="177800" indent="-177800" algn="just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Times New Roman" pitchFamily="18" charset="0"/>
              </a:rPr>
              <a:t>Снижение пульсаций в нагнетательной линии при  работе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ea typeface="+mj-ea"/>
                <a:cs typeface="Times New Roman" pitchFamily="18" charset="0"/>
              </a:rPr>
              <a:t>двухплунжерных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ea typeface="+mj-ea"/>
                <a:cs typeface="Times New Roman" pitchFamily="18" charset="0"/>
              </a:rPr>
              <a:t> агрегатов.</a:t>
            </a:r>
            <a:endParaRPr lang="ru-RU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4788024" y="0"/>
            <a:ext cx="4499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cs typeface="Times New Roman" pitchFamily="18" charset="0"/>
              </a:rPr>
              <a:t>Насосы для подачи метанола, </a:t>
            </a:r>
            <a:r>
              <a:rPr lang="ru-RU" sz="2800" dirty="0" err="1" smtClean="0">
                <a:solidFill>
                  <a:schemeClr val="bg1"/>
                </a:solidFill>
                <a:cs typeface="Times New Roman" pitchFamily="18" charset="0"/>
              </a:rPr>
              <a:t>ДЭГа</a:t>
            </a:r>
            <a:r>
              <a:rPr lang="ru-RU" sz="2800" dirty="0" smtClean="0">
                <a:solidFill>
                  <a:schemeClr val="bg1"/>
                </a:solidFill>
                <a:cs typeface="Times New Roman" pitchFamily="18" charset="0"/>
              </a:rPr>
              <a:t>, </a:t>
            </a:r>
            <a:r>
              <a:rPr lang="ru-RU" sz="2800" dirty="0" err="1" smtClean="0">
                <a:solidFill>
                  <a:schemeClr val="bg1"/>
                </a:solidFill>
                <a:cs typeface="Times New Roman" pitchFamily="18" charset="0"/>
              </a:rPr>
              <a:t>МЭГа</a:t>
            </a:r>
            <a:endParaRPr lang="ru-RU" sz="2800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38914" name="Picture 2" descr="C:\Users\Менеджер_продажи2\Desktop\Рендер\Project 4.15.jpg"/>
          <p:cNvPicPr>
            <a:picLocks noChangeAspect="1" noChangeArrowheads="1"/>
          </p:cNvPicPr>
          <p:nvPr/>
        </p:nvPicPr>
        <p:blipFill>
          <a:blip r:embed="rId3" cstate="print"/>
          <a:srcRect l="13188" r="16298"/>
          <a:stretch>
            <a:fillRect/>
          </a:stretch>
        </p:blipFill>
        <p:spPr bwMode="auto">
          <a:xfrm>
            <a:off x="467544" y="1412776"/>
            <a:ext cx="3888432" cy="4616786"/>
          </a:xfrm>
          <a:prstGeom prst="round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Рисунок 9" descr="лого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128896"/>
            <a:ext cx="1620000" cy="707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лашка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980728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860033" y="188640"/>
            <a:ext cx="4283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cs typeface="Times New Roman" pitchFamily="18" charset="0"/>
              </a:rPr>
              <a:t>МБРХ</a:t>
            </a:r>
            <a:endParaRPr lang="ru-RU" sz="28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39952" y="949072"/>
            <a:ext cx="4752528" cy="543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C00000"/>
              </a:buClr>
            </a:pPr>
            <a:endParaRPr lang="ru-RU" b="1" dirty="0" smtClean="0">
              <a:solidFill>
                <a:schemeClr val="tx2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indent="177800" algn="just">
              <a:buClr>
                <a:srgbClr val="C00000"/>
              </a:buClr>
            </a:pPr>
            <a:r>
              <a:rPr lang="ru-RU" b="1" dirty="0" smtClean="0">
                <a:solidFill>
                  <a:schemeClr val="tx2"/>
                </a:solidFill>
                <a:ea typeface="+mj-ea"/>
                <a:cs typeface="Times New Roman" pitchFamily="18" charset="0"/>
              </a:rPr>
              <a:t>Мобильный блок </a:t>
            </a:r>
            <a:r>
              <a:rPr lang="ru-RU" b="1" dirty="0" err="1" smtClean="0">
                <a:solidFill>
                  <a:schemeClr val="tx2"/>
                </a:solidFill>
                <a:ea typeface="+mj-ea"/>
                <a:cs typeface="Times New Roman" pitchFamily="18" charset="0"/>
              </a:rPr>
              <a:t>реагентного</a:t>
            </a:r>
            <a:r>
              <a:rPr lang="ru-RU" b="1" dirty="0" smtClean="0">
                <a:solidFill>
                  <a:schemeClr val="tx2"/>
                </a:solidFill>
                <a:ea typeface="+mj-ea"/>
                <a:cs typeface="Times New Roman" pitchFamily="18" charset="0"/>
              </a:rPr>
              <a:t> хозяйства (МБРХ)  на шасси КАМАЗ 43118 .</a:t>
            </a:r>
          </a:p>
          <a:p>
            <a:pPr>
              <a:buClr>
                <a:srgbClr val="C00000"/>
              </a:buClr>
            </a:pPr>
            <a:endParaRPr lang="ru-RU" b="1" dirty="0" smtClean="0">
              <a:solidFill>
                <a:schemeClr val="tx2"/>
              </a:solidFill>
              <a:ea typeface="+mj-ea"/>
              <a:cs typeface="Times New Roman" pitchFamily="18" charset="0"/>
            </a:endParaRPr>
          </a:p>
          <a:p>
            <a:pPr indent="177800">
              <a:buClr>
                <a:srgbClr val="C00000"/>
              </a:buClr>
            </a:pPr>
            <a:r>
              <a:rPr lang="ru-RU" b="1" dirty="0" smtClean="0">
                <a:solidFill>
                  <a:srgbClr val="C00000"/>
                </a:solidFill>
                <a:ea typeface="+mj-ea"/>
                <a:cs typeface="Times New Roman" pitchFamily="18" charset="0"/>
              </a:rPr>
              <a:t>Назначение:</a:t>
            </a:r>
          </a:p>
          <a:p>
            <a:pPr marL="177800" indent="-177800"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tx2"/>
                </a:solidFill>
                <a:ea typeface="+mj-ea"/>
                <a:cs typeface="Times New Roman" pitchFamily="18" charset="0"/>
              </a:rPr>
              <a:t>МБРХ предназначен для приготовления, перевозки и дозирования  химических реагентов и метанола в </a:t>
            </a:r>
            <a:r>
              <a:rPr lang="ru-RU" b="1" dirty="0" err="1" smtClean="0">
                <a:solidFill>
                  <a:schemeClr val="tx2"/>
                </a:solidFill>
                <a:ea typeface="+mj-ea"/>
                <a:cs typeface="Times New Roman" pitchFamily="18" charset="0"/>
              </a:rPr>
              <a:t>затрубное</a:t>
            </a:r>
            <a:r>
              <a:rPr lang="ru-RU" b="1" dirty="0" smtClean="0">
                <a:solidFill>
                  <a:schemeClr val="tx2"/>
                </a:solidFill>
                <a:ea typeface="+mj-ea"/>
                <a:cs typeface="Times New Roman" pitchFamily="18" charset="0"/>
              </a:rPr>
              <a:t> пространство нефтяных и газовых скважин и в трубопроводы для защиты от </a:t>
            </a:r>
            <a:r>
              <a:rPr lang="ru-RU" b="1" dirty="0" err="1" smtClean="0">
                <a:solidFill>
                  <a:schemeClr val="tx2"/>
                </a:solidFill>
                <a:ea typeface="+mj-ea"/>
                <a:cs typeface="Times New Roman" pitchFamily="18" charset="0"/>
              </a:rPr>
              <a:t>солеотложений</a:t>
            </a:r>
            <a:r>
              <a:rPr lang="ru-RU" b="1" dirty="0" smtClean="0">
                <a:solidFill>
                  <a:schemeClr val="tx2"/>
                </a:solidFill>
                <a:ea typeface="+mj-ea"/>
                <a:cs typeface="Times New Roman" pitchFamily="18" charset="0"/>
              </a:rPr>
              <a:t> и гидратов.</a:t>
            </a:r>
          </a:p>
          <a:p>
            <a:pPr indent="177800">
              <a:spcBef>
                <a:spcPts val="600"/>
              </a:spcBef>
              <a:buClr>
                <a:srgbClr val="C00000"/>
              </a:buClr>
            </a:pPr>
            <a:r>
              <a:rPr lang="ru-RU" b="1" dirty="0" smtClean="0">
                <a:solidFill>
                  <a:srgbClr val="C00000"/>
                </a:solidFill>
                <a:ea typeface="+mj-ea"/>
                <a:cs typeface="Times New Roman" pitchFamily="18" charset="0"/>
              </a:rPr>
              <a:t>Исполнение:</a:t>
            </a:r>
          </a:p>
          <a:p>
            <a:pPr marL="177800" indent="-177800"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tx2"/>
                </a:solidFill>
                <a:ea typeface="+mj-ea"/>
                <a:cs typeface="Times New Roman" pitchFamily="18" charset="0"/>
              </a:rPr>
              <a:t>МБРХ может быть изготовлен на шасси любого транспортного средства, а также на прицепе.</a:t>
            </a:r>
          </a:p>
          <a:p>
            <a:pPr marL="177800" indent="-177800" algn="just">
              <a:buClr>
                <a:srgbClr val="C00000"/>
              </a:buCl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tx2"/>
                </a:solidFill>
                <a:ea typeface="+mj-ea"/>
                <a:cs typeface="Times New Roman" pitchFamily="18" charset="0"/>
              </a:rPr>
              <a:t>Привод насосного оборудования может быть электрическим или  гидравлическим от трансмиссии ТС или от переносного генератора.</a:t>
            </a:r>
            <a:endParaRPr lang="ru-RU" b="1" dirty="0">
              <a:solidFill>
                <a:schemeClr val="tx2"/>
              </a:solidFill>
              <a:ea typeface="+mj-ea"/>
              <a:cs typeface="Times New Roman" pitchFamily="18" charset="0"/>
            </a:endParaRPr>
          </a:p>
        </p:txBody>
      </p:sp>
      <p:pic>
        <p:nvPicPr>
          <p:cNvPr id="20481" name="Picture 1" descr="\\BIGSERV\userhomedir\Инжиниринг\Общая\МБРХ\Мобильный БРХ\_MG_31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05064"/>
            <a:ext cx="3744416" cy="2664296"/>
          </a:xfrm>
          <a:prstGeom prst="flowChartAlternateProcess">
            <a:avLst/>
          </a:prstGeom>
          <a:noFill/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Рисунок 10" descr="_MG_3232.jpg"/>
          <p:cNvPicPr>
            <a:picLocks noChangeAspect="1"/>
          </p:cNvPicPr>
          <p:nvPr/>
        </p:nvPicPr>
        <p:blipFill>
          <a:blip r:embed="rId4" cstate="print"/>
          <a:srcRect l="12200" t="16932" r="13776" b="6304"/>
          <a:stretch>
            <a:fillRect/>
          </a:stretch>
        </p:blipFill>
        <p:spPr>
          <a:xfrm>
            <a:off x="179512" y="1271824"/>
            <a:ext cx="3744416" cy="2589224"/>
          </a:xfrm>
          <a:prstGeom prst="flowChartAlternateProcess">
            <a:avLst/>
          </a:prstGeom>
          <a:ln w="127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Рисунок 9" descr="лого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3608" y="128896"/>
            <a:ext cx="1620000" cy="707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ашка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9807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16016" y="0"/>
            <a:ext cx="4427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cs typeface="Times New Roman" pitchFamily="18" charset="0"/>
              </a:rPr>
              <a:t>Примеры замены импортного оборудования</a:t>
            </a:r>
            <a:endParaRPr lang="ru-RU" sz="2800" dirty="0">
              <a:solidFill>
                <a:schemeClr val="bg1"/>
              </a:solidFill>
              <a:cs typeface="Times New Roman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815" name="Picture 7" descr="C:\Users\Менеджер_продажи2\Desktop\Рендер\АР31\Ap-185 49.png"/>
          <p:cNvPicPr>
            <a:picLocks noChangeAspect="1" noChangeArrowheads="1"/>
          </p:cNvPicPr>
          <p:nvPr/>
        </p:nvPicPr>
        <p:blipFill>
          <a:blip r:embed="rId4" cstate="print"/>
          <a:srcRect l="16457" t="31394" r="19975" b="-1381"/>
          <a:stretch>
            <a:fillRect/>
          </a:stretch>
        </p:blipFill>
        <p:spPr bwMode="auto">
          <a:xfrm>
            <a:off x="509257" y="4077072"/>
            <a:ext cx="3534881" cy="2633368"/>
          </a:xfrm>
          <a:prstGeom prst="rect">
            <a:avLst/>
          </a:prstGeom>
          <a:noFill/>
        </p:spPr>
      </p:pic>
      <p:pic>
        <p:nvPicPr>
          <p:cNvPr id="93186" name="Picture 2" descr="C:\Users\Менеджер_продажи2\Desktop\АР310.1.png"/>
          <p:cNvPicPr>
            <a:picLocks noChangeAspect="1" noChangeArrowheads="1"/>
          </p:cNvPicPr>
          <p:nvPr/>
        </p:nvPicPr>
        <p:blipFill>
          <a:blip r:embed="rId5" cstate="print"/>
          <a:srcRect l="4953" t="26818" r="17085"/>
          <a:stretch>
            <a:fillRect/>
          </a:stretch>
        </p:blipFill>
        <p:spPr bwMode="auto">
          <a:xfrm>
            <a:off x="955036" y="1628800"/>
            <a:ext cx="3256923" cy="2048375"/>
          </a:xfrm>
          <a:prstGeom prst="rect">
            <a:avLst/>
          </a:prstGeom>
          <a:noFill/>
        </p:spPr>
      </p:pic>
      <p:pic>
        <p:nvPicPr>
          <p:cNvPr id="12" name="Picture 1" descr="C:\Users\Менеджер_продажи2\Desktop\Александра\клиенты\LEW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2320" y="4005064"/>
            <a:ext cx="1224136" cy="267780"/>
          </a:xfrm>
          <a:prstGeom prst="rect">
            <a:avLst/>
          </a:prstGeom>
          <a:noFill/>
        </p:spPr>
      </p:pic>
      <p:pic>
        <p:nvPicPr>
          <p:cNvPr id="93185" name="Picture 1" descr="C:\Users\Менеджер_продажи2\Desktop\ecodos_beschreibung.png"/>
          <p:cNvPicPr>
            <a:picLocks noChangeAspect="1" noChangeArrowheads="1"/>
          </p:cNvPicPr>
          <p:nvPr/>
        </p:nvPicPr>
        <p:blipFill>
          <a:blip r:embed="rId7" cstate="print"/>
          <a:srcRect t="17322" b="9174"/>
          <a:stretch>
            <a:fillRect/>
          </a:stretch>
        </p:blipFill>
        <p:spPr bwMode="auto">
          <a:xfrm>
            <a:off x="4860032" y="4509120"/>
            <a:ext cx="3972008" cy="2048812"/>
          </a:xfrm>
          <a:prstGeom prst="rect">
            <a:avLst/>
          </a:prstGeom>
          <a:noFill/>
        </p:spPr>
      </p:pic>
      <p:pic>
        <p:nvPicPr>
          <p:cNvPr id="14" name="Picture 3" descr="C:\Users\Менеджер_продажи2\Desktop\Александра\клиенты\MiltonRoy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4288" y="1196752"/>
            <a:ext cx="1512168" cy="186575"/>
          </a:xfrm>
          <a:prstGeom prst="rect">
            <a:avLst/>
          </a:prstGeom>
          <a:noFill/>
        </p:spPr>
      </p:pic>
      <p:pic>
        <p:nvPicPr>
          <p:cNvPr id="2" name="Picture 1" descr="C:\Users\Менеджер_продажи2\Desktop\Schermata 2014-02-27 alle 08.55.31.jpg"/>
          <p:cNvPicPr>
            <a:picLocks noChangeAspect="1" noChangeArrowheads="1"/>
          </p:cNvPicPr>
          <p:nvPr/>
        </p:nvPicPr>
        <p:blipFill>
          <a:blip r:embed="rId9" cstate="print"/>
          <a:srcRect l="12770" t="-347" r="8796" b="8348"/>
          <a:stretch>
            <a:fillRect/>
          </a:stretch>
        </p:blipFill>
        <p:spPr bwMode="auto">
          <a:xfrm>
            <a:off x="6156176" y="1484784"/>
            <a:ext cx="2448272" cy="2035310"/>
          </a:xfrm>
          <a:prstGeom prst="rect">
            <a:avLst/>
          </a:prstGeom>
          <a:noFill/>
        </p:spPr>
      </p:pic>
      <p:pic>
        <p:nvPicPr>
          <p:cNvPr id="15" name="Рисунок 14" descr="лого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43608" y="128896"/>
            <a:ext cx="1620000" cy="707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ашка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9807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16016" y="0"/>
            <a:ext cx="4427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cs typeface="Times New Roman" pitchFamily="18" charset="0"/>
              </a:rPr>
              <a:t>Примеры замены импортного оборудования</a:t>
            </a:r>
            <a:endParaRPr lang="ru-RU" sz="2800" dirty="0">
              <a:solidFill>
                <a:schemeClr val="bg1"/>
              </a:solidFill>
              <a:cs typeface="Times New Roman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0834" name="Picture 2" descr="C:\Users\Менеджер_продажи2\Desktop\bredel_spx_hose_pum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420888"/>
            <a:ext cx="3846665" cy="3630290"/>
          </a:xfrm>
          <a:prstGeom prst="rect">
            <a:avLst/>
          </a:prstGeom>
          <a:noFill/>
        </p:spPr>
      </p:pic>
      <p:pic>
        <p:nvPicPr>
          <p:cNvPr id="120835" name="Picture 3" descr="C:\Users\Менеджер_продажи2\Desktop\bredel_000_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1484784"/>
            <a:ext cx="1494557" cy="736694"/>
          </a:xfrm>
          <a:prstGeom prst="rect">
            <a:avLst/>
          </a:prstGeom>
          <a:noFill/>
        </p:spPr>
      </p:pic>
      <p:pic>
        <p:nvPicPr>
          <p:cNvPr id="120836" name="Picture 4" descr="C:\Users\Менеджер_продажи2\Desktop\Рендер\АР31\np_25.55.png"/>
          <p:cNvPicPr>
            <a:picLocks noChangeAspect="1" noChangeArrowheads="1"/>
          </p:cNvPicPr>
          <p:nvPr/>
        </p:nvPicPr>
        <p:blipFill>
          <a:blip r:embed="rId5" cstate="print"/>
          <a:srcRect l="32703" t="12976" r="32103" b="643"/>
          <a:stretch>
            <a:fillRect/>
          </a:stretch>
        </p:blipFill>
        <p:spPr bwMode="auto">
          <a:xfrm>
            <a:off x="683568" y="1556792"/>
            <a:ext cx="2664296" cy="4424725"/>
          </a:xfrm>
          <a:prstGeom prst="rect">
            <a:avLst/>
          </a:prstGeom>
          <a:noFill/>
        </p:spPr>
      </p:pic>
      <p:pic>
        <p:nvPicPr>
          <p:cNvPr id="9" name="Рисунок 8" descr="лого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43608" y="128896"/>
            <a:ext cx="1620000" cy="707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ашка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9807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16016" y="0"/>
            <a:ext cx="4427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cs typeface="Times New Roman" pitchFamily="18" charset="0"/>
              </a:rPr>
              <a:t>Примеры замены импортного оборудования</a:t>
            </a:r>
            <a:endParaRPr lang="ru-RU" sz="2800" dirty="0">
              <a:solidFill>
                <a:schemeClr val="bg1"/>
              </a:solidFill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51520" y="1340768"/>
          <a:ext cx="8712968" cy="5298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464"/>
                <a:gridCol w="4536504"/>
              </a:tblGrid>
              <a:tr h="57008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Импортный </a:t>
                      </a:r>
                      <a:r>
                        <a:rPr lang="ru-RU" dirty="0" smtClean="0"/>
                        <a:t>производитель</a:t>
                      </a:r>
                      <a:endParaRPr lang="ru-RU" dirty="0"/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Аналог производства ООО «ЗДТ «Ареопаг»</a:t>
                      </a:r>
                      <a:endParaRPr lang="ru-RU" b="1" dirty="0"/>
                    </a:p>
                  </a:txBody>
                  <a:tcPr anchor="ctr"/>
                </a:tc>
              </a:tr>
              <a:tr h="570080">
                <a:tc>
                  <a:txBody>
                    <a:bodyPr/>
                    <a:lstStyle/>
                    <a:p>
                      <a:r>
                        <a:rPr lang="en-US" sz="1800" b="1" i="0" kern="1200" dirty="0" err="1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ProMinent</a:t>
                      </a:r>
                      <a:r>
                        <a:rPr lang="en-US" sz="1800" b="0" i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DLTA 0450 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i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НД 1,0 63/16 К14А</a:t>
                      </a:r>
                      <a:endParaRPr lang="ru-RU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570080">
                <a:tc>
                  <a:txBody>
                    <a:bodyPr/>
                    <a:lstStyle/>
                    <a:p>
                      <a:r>
                        <a:rPr lang="en-US" sz="1800" b="1" i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GRUNDFOS</a:t>
                      </a:r>
                      <a:r>
                        <a:rPr lang="ru-RU" sz="1800" b="0" i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DMH 251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i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НДМ-2-1,0Р 100/10 К1А</a:t>
                      </a:r>
                      <a:endParaRPr lang="ru-RU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738032">
                <a:tc>
                  <a:txBody>
                    <a:bodyPr/>
                    <a:lstStyle/>
                    <a:p>
                      <a:r>
                        <a:rPr lang="en-US" sz="1800" b="1" i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Milton Roy</a:t>
                      </a:r>
                      <a:r>
                        <a:rPr lang="ru-RU" sz="1800" b="0" i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MilroyalD</a:t>
                      </a:r>
                      <a:r>
                        <a:rPr lang="en-US" sz="1800" b="0" i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тип </a:t>
                      </a:r>
                      <a:r>
                        <a:rPr lang="en-US" sz="1800" b="0" i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MD46F3.2N18/1.ZN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i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НДР 0,63/100 К14В</a:t>
                      </a:r>
                      <a:endParaRPr lang="ru-RU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570080">
                <a:tc>
                  <a:txBody>
                    <a:bodyPr/>
                    <a:lstStyle/>
                    <a:p>
                      <a:r>
                        <a:rPr lang="en-US" sz="1800" b="1" i="0" kern="1200" dirty="0" err="1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Bran+Luebbe</a:t>
                      </a:r>
                      <a:r>
                        <a:rPr lang="ru-RU" sz="1800" b="0" i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DS500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i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НДМ-2С-2,5Р 400/10 К1А</a:t>
                      </a:r>
                      <a:endParaRPr lang="ru-RU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570080">
                <a:tc>
                  <a:txBody>
                    <a:bodyPr/>
                    <a:lstStyle/>
                    <a:p>
                      <a:r>
                        <a:rPr lang="en-US" sz="1800" b="1" i="0" kern="1200" dirty="0" err="1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Bredel</a:t>
                      </a:r>
                      <a:r>
                        <a:rPr lang="en-US" sz="1800" b="1" i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Hose Pumps</a:t>
                      </a:r>
                      <a:r>
                        <a:rPr lang="ru-RU" sz="1800" b="1" i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SPX80 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i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НП 80-3/5-К1-201ЦК</a:t>
                      </a:r>
                      <a:endParaRPr lang="ru-RU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570080">
                <a:tc>
                  <a:txBody>
                    <a:bodyPr/>
                    <a:lstStyle/>
                    <a:p>
                      <a:r>
                        <a:rPr lang="en-US" sz="1800" b="1" i="0" kern="1200" dirty="0" err="1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Wilo</a:t>
                      </a:r>
                      <a:r>
                        <a:rPr lang="ru-RU" sz="1800" b="0" i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Wilo-COR-1 MHIE 205/GE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i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НДЭ 2000/4 К14АЧ</a:t>
                      </a:r>
                      <a:endParaRPr lang="ru-RU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570080">
                <a:tc>
                  <a:txBody>
                    <a:bodyPr/>
                    <a:lstStyle/>
                    <a:p>
                      <a:r>
                        <a:rPr lang="en-US" sz="1800" b="1" i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SEKO</a:t>
                      </a:r>
                      <a:r>
                        <a:rPr lang="ru-RU" sz="1800" b="0" i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PSE089C 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i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НД 200/250 К14В</a:t>
                      </a:r>
                      <a:endParaRPr lang="ru-RU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570080">
                <a:tc>
                  <a:txBody>
                    <a:bodyPr/>
                    <a:lstStyle/>
                    <a:p>
                      <a:r>
                        <a:rPr lang="en-US" sz="1800" b="1" i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LEWA</a:t>
                      </a:r>
                      <a:r>
                        <a:rPr lang="ru-RU" sz="1800" b="0" i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LDE1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1" i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НДМ-2С-2,5Р 160/250 К1В </a:t>
                      </a:r>
                      <a:endParaRPr lang="ru-RU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4" name="Прямая соединительная линия 3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61" name="Picture 1" descr="C:\Users\Менеджер_продажи2\Desktop\Александра\клиенты\LEW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63887"/>
            <a:ext cx="1224136" cy="267780"/>
          </a:xfrm>
          <a:prstGeom prst="rect">
            <a:avLst/>
          </a:prstGeom>
          <a:noFill/>
        </p:spPr>
      </p:pic>
      <p:pic>
        <p:nvPicPr>
          <p:cNvPr id="92162" name="Picture 2" descr="C:\Users\Менеджер_продажи2\Desktop\Александра\клиенты\ProMinent_Logo_rg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137602"/>
            <a:ext cx="1440036" cy="267062"/>
          </a:xfrm>
          <a:prstGeom prst="rect">
            <a:avLst/>
          </a:prstGeom>
          <a:noFill/>
        </p:spPr>
      </p:pic>
      <p:pic>
        <p:nvPicPr>
          <p:cNvPr id="92163" name="Picture 3" descr="C:\Users\Менеджер_продажи2\Desktop\Александра\клиенты\MiltonRo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578128"/>
            <a:ext cx="1512168" cy="186575"/>
          </a:xfrm>
          <a:prstGeom prst="rect">
            <a:avLst/>
          </a:prstGeom>
          <a:noFill/>
        </p:spPr>
      </p:pic>
      <p:pic>
        <p:nvPicPr>
          <p:cNvPr id="92164" name="Picture 4" descr="C:\Users\Менеджер_продажи2\Desktop\Александра\клиенты\Wilo_logo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116632"/>
            <a:ext cx="962199" cy="333599"/>
          </a:xfrm>
          <a:prstGeom prst="rect">
            <a:avLst/>
          </a:prstGeom>
          <a:noFill/>
        </p:spPr>
      </p:pic>
      <p:pic>
        <p:nvPicPr>
          <p:cNvPr id="92165" name="Picture 5" descr="C:\Users\Менеджер_продажи2\Desktop\Александра\клиенты\Grundfos-Logo-Horiz-Blu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5736" y="476672"/>
            <a:ext cx="1727767" cy="288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ЗИП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5976" y="3889259"/>
            <a:ext cx="3024336" cy="2655055"/>
          </a:xfrm>
          <a:prstGeom prst="rect">
            <a:avLst/>
          </a:prstGeom>
        </p:spPr>
      </p:pic>
      <p:pic>
        <p:nvPicPr>
          <p:cNvPr id="3" name="Рисунок 2" descr="Плашка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9807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2448" y="16168"/>
            <a:ext cx="55801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dirty="0" smtClean="0">
                <a:solidFill>
                  <a:schemeClr val="bg1"/>
                </a:solidFill>
                <a:cs typeface="Times New Roman" pitchFamily="18" charset="0"/>
              </a:rPr>
              <a:t>Запасные  части по</a:t>
            </a:r>
          </a:p>
          <a:p>
            <a:pPr algn="ctr"/>
            <a:r>
              <a:rPr lang="ru-RU" sz="2600" dirty="0" smtClean="0">
                <a:solidFill>
                  <a:schemeClr val="bg1"/>
                </a:solidFill>
                <a:cs typeface="Times New Roman" pitchFamily="18" charset="0"/>
              </a:rPr>
              <a:t> программе импортозамещения</a:t>
            </a:r>
            <a:endParaRPr lang="ru-RU" sz="2600" dirty="0">
              <a:solidFill>
                <a:schemeClr val="bg1"/>
              </a:solidFill>
              <a:cs typeface="Times New Roman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61" name="Picture 1" descr="C:\Users\Менеджер_продажи2\Desktop\Александра\клиенты\LEW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63887"/>
            <a:ext cx="1224136" cy="267780"/>
          </a:xfrm>
          <a:prstGeom prst="rect">
            <a:avLst/>
          </a:prstGeom>
          <a:noFill/>
        </p:spPr>
      </p:pic>
      <p:pic>
        <p:nvPicPr>
          <p:cNvPr id="92162" name="Picture 2" descr="C:\Users\Менеджер_продажи2\Desktop\Александра\клиенты\ProMinent_Logo_rg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137602"/>
            <a:ext cx="1440036" cy="267062"/>
          </a:xfrm>
          <a:prstGeom prst="rect">
            <a:avLst/>
          </a:prstGeom>
          <a:noFill/>
        </p:spPr>
      </p:pic>
      <p:pic>
        <p:nvPicPr>
          <p:cNvPr id="92163" name="Picture 3" descr="C:\Users\Менеджер_продажи2\Desktop\Александра\клиенты\MiltonRo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578128"/>
            <a:ext cx="1512168" cy="186575"/>
          </a:xfrm>
          <a:prstGeom prst="rect">
            <a:avLst/>
          </a:prstGeom>
          <a:noFill/>
        </p:spPr>
      </p:pic>
      <p:pic>
        <p:nvPicPr>
          <p:cNvPr id="92164" name="Picture 4" descr="C:\Users\Менеджер_продажи2\Desktop\Александра\клиенты\Wilo_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0" y="116632"/>
            <a:ext cx="962199" cy="333599"/>
          </a:xfrm>
          <a:prstGeom prst="rect">
            <a:avLst/>
          </a:prstGeom>
          <a:noFill/>
        </p:spPr>
      </p:pic>
      <p:pic>
        <p:nvPicPr>
          <p:cNvPr id="92165" name="Picture 5" descr="C:\Users\Менеджер_продажи2\Desktop\Александра\клиенты\Grundfos-Logo-Horiz-Blu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95736" y="476672"/>
            <a:ext cx="1727767" cy="288032"/>
          </a:xfrm>
          <a:prstGeom prst="rect">
            <a:avLst/>
          </a:prstGeom>
          <a:noFill/>
        </p:spPr>
      </p:pic>
      <p:pic>
        <p:nvPicPr>
          <p:cNvPr id="11" name="Рисунок 10" descr="ЗИП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91680" y="3861048"/>
            <a:ext cx="2304256" cy="271910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1560" y="1268760"/>
            <a:ext cx="7992888" cy="2162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 eaLnBrk="0" fontAlgn="base" hangingPunct="0">
              <a:spcBef>
                <a:spcPts val="6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cs typeface="Calibri" pitchFamily="34" charset="0"/>
              </a:rPr>
              <a:t>ООО «Газпром добыча Ямбург» изготовление и замена </a:t>
            </a: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cs typeface="Calibri" pitchFamily="34" charset="0"/>
              </a:rPr>
              <a:t>запасных </a:t>
            </a: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cs typeface="Calibri" pitchFamily="34" charset="0"/>
              </a:rPr>
              <a:t>частей для дозировочных насосов </a:t>
            </a:r>
            <a:r>
              <a:rPr lang="en-US" sz="1700" b="1" dirty="0" smtClean="0">
                <a:solidFill>
                  <a:schemeClr val="accent1">
                    <a:lumMod val="75000"/>
                  </a:schemeClr>
                </a:solidFill>
                <a:cs typeface="Calibri" pitchFamily="34" charset="0"/>
              </a:rPr>
              <a:t>Milton </a:t>
            </a:r>
            <a:r>
              <a:rPr lang="en-US" sz="1700" b="1" dirty="0" smtClean="0">
                <a:solidFill>
                  <a:schemeClr val="accent1">
                    <a:lumMod val="75000"/>
                  </a:schemeClr>
                </a:solidFill>
                <a:cs typeface="Calibri" pitchFamily="34" charset="0"/>
              </a:rPr>
              <a:t>Roy</a:t>
            </a: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cs typeface="Calibri" pitchFamily="34" charset="0"/>
              </a:rPr>
              <a:t> </a:t>
            </a:r>
            <a:r>
              <a:rPr lang="en-US" sz="1700" b="1" dirty="0" smtClean="0">
                <a:solidFill>
                  <a:schemeClr val="accent1">
                    <a:lumMod val="75000"/>
                  </a:schemeClr>
                </a:solidFill>
                <a:cs typeface="Calibri" pitchFamily="34" charset="0"/>
              </a:rPr>
              <a:t>(</a:t>
            </a: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cs typeface="Calibri" pitchFamily="34" charset="0"/>
              </a:rPr>
              <a:t>Франция</a:t>
            </a: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cs typeface="Calibri" pitchFamily="34" charset="0"/>
              </a:rPr>
              <a:t>);</a:t>
            </a:r>
            <a:endParaRPr lang="ru-RU" sz="1700" b="1" dirty="0" smtClean="0">
              <a:solidFill>
                <a:schemeClr val="accent1">
                  <a:lumMod val="75000"/>
                </a:schemeClr>
              </a:solidFill>
              <a:cs typeface="Calibri" pitchFamily="34" charset="0"/>
            </a:endParaRPr>
          </a:p>
          <a:p>
            <a:pPr marL="361950" indent="-361950" eaLnBrk="0" fontAlgn="base" hangingPunct="0">
              <a:spcBef>
                <a:spcPts val="600"/>
              </a:spcBef>
              <a:spcAft>
                <a:spcPts val="1800"/>
              </a:spcAft>
              <a:buFont typeface="Wingdings" pitchFamily="2" charset="2"/>
              <a:buChar char="ü"/>
            </a:pP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cs typeface="Calibri" pitchFamily="34" charset="0"/>
              </a:rPr>
              <a:t>ООО «Газпром добыча </a:t>
            </a: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cs typeface="Calibri" pitchFamily="34" charset="0"/>
              </a:rPr>
              <a:t>Оренбург</a:t>
            </a: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cs typeface="Calibri" pitchFamily="34" charset="0"/>
              </a:rPr>
              <a:t>» изготовление и замена </a:t>
            </a: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cs typeface="Calibri" pitchFamily="34" charset="0"/>
              </a:rPr>
              <a:t>запасных </a:t>
            </a: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cs typeface="Calibri" pitchFamily="34" charset="0"/>
              </a:rPr>
              <a:t>частей для дозировочных насосов </a:t>
            </a:r>
            <a:r>
              <a:rPr lang="en-US" sz="1700" b="1" dirty="0" err="1" smtClean="0">
                <a:solidFill>
                  <a:schemeClr val="accent1">
                    <a:lumMod val="75000"/>
                  </a:schemeClr>
                </a:solidFill>
                <a:cs typeface="Calibri" pitchFamily="34" charset="0"/>
              </a:rPr>
              <a:t>Bran+Luebbe</a:t>
            </a: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cs typeface="Calibri" pitchFamily="34" charset="0"/>
              </a:rPr>
              <a:t> </a:t>
            </a:r>
            <a:r>
              <a:rPr lang="en-US" sz="1700" b="1" dirty="0" smtClean="0">
                <a:solidFill>
                  <a:schemeClr val="accent1">
                    <a:lumMod val="75000"/>
                  </a:schemeClr>
                </a:solidFill>
                <a:cs typeface="Calibri" pitchFamily="34" charset="0"/>
              </a:rPr>
              <a:t>(</a:t>
            </a: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cs typeface="Calibri" pitchFamily="34" charset="0"/>
              </a:rPr>
              <a:t>Германия</a:t>
            </a: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cs typeface="Calibri" pitchFamily="34" charset="0"/>
              </a:rPr>
              <a:t>);</a:t>
            </a:r>
            <a:endParaRPr lang="ru-RU" sz="1700" b="1" dirty="0" smtClean="0">
              <a:solidFill>
                <a:schemeClr val="accent1">
                  <a:lumMod val="75000"/>
                </a:schemeClr>
              </a:solidFill>
              <a:cs typeface="Calibri" pitchFamily="34" charset="0"/>
            </a:endParaRPr>
          </a:p>
          <a:p>
            <a:pPr marL="361950" indent="-361950" eaLnBrk="0" fontAlgn="base" hangingPunct="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cs typeface="Calibri" pitchFamily="34" charset="0"/>
              </a:rPr>
              <a:t>ООО «Газпром добыча Шельф </a:t>
            </a:r>
            <a:r>
              <a:rPr lang="ru-RU" sz="1700" b="1" dirty="0" err="1" smtClean="0">
                <a:solidFill>
                  <a:schemeClr val="accent1">
                    <a:lumMod val="75000"/>
                  </a:schemeClr>
                </a:solidFill>
                <a:cs typeface="Calibri" pitchFamily="34" charset="0"/>
              </a:rPr>
              <a:t>Южно-Салахинск</a:t>
            </a: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cs typeface="Calibri" pitchFamily="34" charset="0"/>
              </a:rPr>
              <a:t>» </a:t>
            </a: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cs typeface="Calibri" pitchFamily="34" charset="0"/>
              </a:rPr>
              <a:t>изготовление и замена </a:t>
            </a: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cs typeface="Calibri" pitchFamily="34" charset="0"/>
              </a:rPr>
              <a:t>запасных </a:t>
            </a: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cs typeface="Calibri" pitchFamily="34" charset="0"/>
              </a:rPr>
              <a:t>частей для дозировочных насосов </a:t>
            </a:r>
            <a:r>
              <a:rPr lang="en-US" sz="1700" b="1" dirty="0" err="1" smtClean="0">
                <a:solidFill>
                  <a:schemeClr val="accent1">
                    <a:lumMod val="75000"/>
                  </a:schemeClr>
                </a:solidFill>
                <a:cs typeface="Calibri" pitchFamily="34" charset="0"/>
              </a:rPr>
              <a:t>ProMinent</a:t>
            </a:r>
            <a:r>
              <a:rPr lang="en-US" sz="1700" b="1" dirty="0" smtClean="0">
                <a:solidFill>
                  <a:schemeClr val="accent1">
                    <a:lumMod val="75000"/>
                  </a:schemeClr>
                </a:solidFill>
                <a:cs typeface="Calibri" pitchFamily="34" charset="0"/>
              </a:rPr>
              <a:t> (</a:t>
            </a: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cs typeface="Calibri" pitchFamily="34" charset="0"/>
              </a:rPr>
              <a:t>Германия).</a:t>
            </a:r>
            <a:endParaRPr lang="ru-RU" sz="1700" b="1" dirty="0">
              <a:solidFill>
                <a:schemeClr val="accent1">
                  <a:lumMod val="75000"/>
                </a:schemeClr>
              </a:solidFill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ашка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980728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716016" y="0"/>
            <a:ext cx="4427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cs typeface="Times New Roman" pitchFamily="18" charset="0"/>
              </a:rPr>
              <a:t>Программа </a:t>
            </a:r>
            <a:r>
              <a:rPr lang="ru-RU" sz="2800" dirty="0" err="1" smtClean="0">
                <a:solidFill>
                  <a:schemeClr val="bg1"/>
                </a:solidFill>
                <a:cs typeface="Times New Roman" pitchFamily="18" charset="0"/>
              </a:rPr>
              <a:t>импортозамещения</a:t>
            </a:r>
            <a:endParaRPr lang="ru-RU" sz="2800" dirty="0">
              <a:solidFill>
                <a:schemeClr val="bg1"/>
              </a:solidFill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0" y="1124744"/>
          <a:ext cx="8964488" cy="5678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9791"/>
                <a:gridCol w="5854697"/>
              </a:tblGrid>
              <a:tr h="115212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marR="0" indent="-180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endParaRPr lang="ru-RU" sz="1800" b="1" i="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ru-RU" sz="1800" b="1" i="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2012 г. Реконструкция «</a:t>
                      </a:r>
                      <a:r>
                        <a:rPr lang="ru-RU" sz="1800" b="1" i="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Губкинский</a:t>
                      </a:r>
                      <a:r>
                        <a:rPr lang="ru-RU" sz="1800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i="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ГПЗ</a:t>
                      </a:r>
                      <a:r>
                        <a:rPr lang="ru-RU" sz="1800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lang="ru-RU" sz="1600" b="1" i="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80975" indent="0">
                        <a:buFont typeface="Wingdings" pitchFamily="2" charset="2"/>
                        <a:buNone/>
                      </a:pPr>
                      <a:r>
                        <a:rPr lang="ru-RU" sz="1800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Замена оборудования </a:t>
                      </a:r>
                      <a:r>
                        <a:rPr lang="en-US" sz="1800" b="1" i="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LEWA</a:t>
                      </a:r>
                      <a:r>
                        <a:rPr lang="en-US" sz="1800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sz="1800" b="1" i="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G3K</a:t>
                      </a:r>
                      <a:r>
                        <a:rPr lang="en-US" sz="1800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1" i="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110MS</a:t>
                      </a:r>
                      <a:r>
                        <a:rPr lang="en-US" sz="1800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ru-RU" sz="1800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на </a:t>
                      </a:r>
                    </a:p>
                    <a:p>
                      <a:pPr marL="180975" indent="0">
                        <a:buFont typeface="Wingdings" pitchFamily="2" charset="2"/>
                        <a:buNone/>
                      </a:pPr>
                      <a:r>
                        <a:rPr lang="ru-RU" sz="1800" b="1" i="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БНДР-Ч-П-10000</a:t>
                      </a:r>
                      <a:r>
                        <a:rPr lang="ru-RU" sz="1800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ru-RU" sz="1800" b="1" i="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100-К-3</a:t>
                      </a:r>
                      <a:r>
                        <a:rPr lang="ru-RU" sz="1800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(Насосы для подачи </a:t>
                      </a:r>
                      <a:r>
                        <a:rPr lang="ru-RU" sz="1800" b="1" i="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ДЭГ</a:t>
                      </a:r>
                      <a:r>
                        <a:rPr lang="ru-RU" sz="1800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, ТЭГ).</a:t>
                      </a:r>
                      <a:endParaRPr lang="ru-RU" sz="1800" b="1" i="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41728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marR="0" indent="-180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endParaRPr lang="ru-RU" sz="1800" b="1" i="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80975" marR="0" indent="-180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ru-RU" sz="1800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2015 г. Успешно завершена программа </a:t>
                      </a:r>
                      <a:r>
                        <a:rPr lang="ru-RU" sz="1800" b="1" i="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ОПИ</a:t>
                      </a:r>
                      <a:r>
                        <a:rPr lang="ru-RU" sz="1800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на объекте СП-5 филиала «Невское </a:t>
                      </a:r>
                      <a:r>
                        <a:rPr lang="ru-RU" sz="1800" b="1" i="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УПХГ</a:t>
                      </a:r>
                      <a:r>
                        <a:rPr lang="ru-RU" sz="1800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» </a:t>
                      </a:r>
                    </a:p>
                    <a:p>
                      <a:pPr marL="180975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800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Замена дозировочных насосов «</a:t>
                      </a:r>
                      <a:r>
                        <a:rPr lang="ru-RU" sz="1800" b="1" i="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РИГАХИММАШ</a:t>
                      </a:r>
                      <a:r>
                        <a:rPr lang="ru-RU" sz="1800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».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008112">
                <a:tc>
                  <a:txBody>
                    <a:bodyPr/>
                    <a:lstStyle/>
                    <a:p>
                      <a:r>
                        <a:rPr lang="ru-RU" dirty="0" smtClean="0"/>
                        <a:t>   </a:t>
                      </a:r>
                      <a:endParaRPr lang="ru-RU" dirty="0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endParaRPr lang="ru-RU" sz="1800" b="1" i="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ru-RU" sz="1800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1" i="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2016г</a:t>
                      </a:r>
                      <a:r>
                        <a:rPr lang="ru-RU" sz="1800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 Успешно пройдено </a:t>
                      </a:r>
                      <a:r>
                        <a:rPr lang="ru-RU" sz="1800" b="1" i="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ОПИ</a:t>
                      </a:r>
                      <a:r>
                        <a:rPr lang="ru-RU" sz="1800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на </a:t>
                      </a:r>
                      <a:r>
                        <a:rPr lang="ru-RU" sz="1800" b="1" i="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УППГ-4</a:t>
                      </a:r>
                      <a:r>
                        <a:rPr lang="ru-RU" sz="1800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по замене насосов </a:t>
                      </a:r>
                      <a:r>
                        <a:rPr lang="en-US" sz="1800" b="1" i="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DKM</a:t>
                      </a:r>
                      <a:r>
                        <a:rPr lang="en-US" sz="1800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(Франция).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ru-RU" sz="1800" b="1" i="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8375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Ø"/>
                      </a:pPr>
                      <a:endParaRPr lang="ru-RU" sz="1800" b="1" i="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buFont typeface="Wingdings" pitchFamily="2" charset="2"/>
                        <a:buChar char="Ø"/>
                      </a:pPr>
                      <a:r>
                        <a:rPr lang="ru-RU" sz="1800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2016 </a:t>
                      </a:r>
                      <a:r>
                        <a:rPr lang="ru-RU" sz="1800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г. </a:t>
                      </a:r>
                      <a:r>
                        <a:rPr lang="ru-RU" sz="1800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Успешно </a:t>
                      </a:r>
                      <a:r>
                        <a:rPr lang="ru-RU" sz="1800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завершена программа ОПЭ комплекта запасных частей к насосному агрегату </a:t>
                      </a:r>
                      <a:r>
                        <a:rPr lang="ru-RU" sz="1800" b="1" i="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Milton</a:t>
                      </a:r>
                      <a:r>
                        <a:rPr lang="ru-RU" sz="1800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i="0" kern="120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Roy</a:t>
                      </a:r>
                      <a:r>
                        <a:rPr lang="ru-RU" sz="1800" b="1" i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" name="Рисунок 11" descr="лог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128896"/>
            <a:ext cx="1620000" cy="707816"/>
          </a:xfrm>
          <a:prstGeom prst="rect">
            <a:avLst/>
          </a:prstGeom>
        </p:spPr>
      </p:pic>
      <p:pic>
        <p:nvPicPr>
          <p:cNvPr id="1026" name="Picture 2" descr="C:\Documents and Settings\Инженер_проекта2\Рабочий стол\12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5157192"/>
            <a:ext cx="2088232" cy="1148528"/>
          </a:xfrm>
          <a:prstGeom prst="rect">
            <a:avLst/>
          </a:prstGeom>
          <a:noFill/>
        </p:spPr>
      </p:pic>
      <p:pic>
        <p:nvPicPr>
          <p:cNvPr id="15" name="Picture 3" descr="C:\Users\Менеджер_продажи2\YandexDisk\Скриншоты\2014-12-19 16-37-18 Скриншот экрана.png"/>
          <p:cNvPicPr>
            <a:picLocks noChangeAspect="1" noChangeArrowheads="1"/>
          </p:cNvPicPr>
          <p:nvPr/>
        </p:nvPicPr>
        <p:blipFill>
          <a:blip r:embed="rId5" cstate="print"/>
          <a:srcRect l="2291"/>
          <a:stretch>
            <a:fillRect/>
          </a:stretch>
        </p:blipFill>
        <p:spPr bwMode="auto">
          <a:xfrm>
            <a:off x="539552" y="1556792"/>
            <a:ext cx="2376264" cy="742655"/>
          </a:xfrm>
          <a:prstGeom prst="rect">
            <a:avLst/>
          </a:prstGeom>
          <a:noFill/>
        </p:spPr>
      </p:pic>
      <p:pic>
        <p:nvPicPr>
          <p:cNvPr id="16" name="Picture 2" descr="C:\Documents and Settings\Инженер_проекта2\Рабочий стол\gd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4077072"/>
            <a:ext cx="2016224" cy="1008115"/>
          </a:xfrm>
          <a:prstGeom prst="rect">
            <a:avLst/>
          </a:prstGeom>
          <a:noFill/>
        </p:spPr>
      </p:pic>
      <p:pic>
        <p:nvPicPr>
          <p:cNvPr id="17" name="Picture 4" descr="C:\Users\Менеджер_продажи2\Desktop\Александра\клиенты\gazprom phg.jpg"/>
          <p:cNvPicPr>
            <a:picLocks noChangeAspect="1" noChangeArrowheads="1"/>
          </p:cNvPicPr>
          <p:nvPr/>
        </p:nvPicPr>
        <p:blipFill>
          <a:blip r:embed="rId7" cstate="print"/>
          <a:srcRect t="12907" b="12907"/>
          <a:stretch>
            <a:fillRect/>
          </a:stretch>
        </p:blipFill>
        <p:spPr bwMode="auto">
          <a:xfrm>
            <a:off x="755576" y="2780928"/>
            <a:ext cx="1944216" cy="11780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ашка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980728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235397" y="188640"/>
            <a:ext cx="1445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cs typeface="Times New Roman" pitchFamily="18" charset="0"/>
              </a:rPr>
              <a:t>История</a:t>
            </a:r>
            <a:endParaRPr lang="ru-RU" sz="28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7584" y="1556792"/>
            <a:ext cx="8064896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400" b="1" dirty="0" smtClean="0">
                <a:solidFill>
                  <a:srgbClr val="C00000"/>
                </a:solidFill>
              </a:rPr>
              <a:t>       1991  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г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од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основания предприятия</a:t>
            </a:r>
          </a:p>
          <a:p>
            <a:pPr>
              <a:spcAft>
                <a:spcPts val="600"/>
              </a:spcAft>
            </a:pPr>
            <a:r>
              <a:rPr lang="ru-RU" sz="2400" b="1" dirty="0" smtClean="0">
                <a:solidFill>
                  <a:srgbClr val="C00000"/>
                </a:solidFill>
              </a:rPr>
              <a:t>1992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– </a:t>
            </a:r>
            <a:r>
              <a:rPr lang="ru-RU" sz="2400" b="1" dirty="0" smtClean="0">
                <a:solidFill>
                  <a:srgbClr val="C00000"/>
                </a:solidFill>
              </a:rPr>
              <a:t>2007	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выпуск серийной продукции типа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</a:rPr>
              <a:t>НД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ru-RU" sz="2400" b="1" dirty="0" smtClean="0">
                <a:solidFill>
                  <a:srgbClr val="C00000"/>
                </a:solidFill>
              </a:rPr>
              <a:t>2008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ru-RU" sz="2400" b="1" dirty="0" smtClean="0">
                <a:solidFill>
                  <a:srgbClr val="C00000"/>
                </a:solidFill>
              </a:rPr>
              <a:t>2010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	переход на экологически безопасное оборудование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</a:rPr>
              <a:t>М8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ru-RU" sz="2400" b="1" dirty="0" smtClean="0">
                <a:solidFill>
                  <a:srgbClr val="C00000"/>
                </a:solidFill>
              </a:rPr>
              <a:t>2010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ru-RU" sz="2400" b="1" dirty="0" smtClean="0">
                <a:solidFill>
                  <a:srgbClr val="C00000"/>
                </a:solidFill>
              </a:rPr>
              <a:t>2012	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освоение мембранных насосов 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ru-RU" sz="2400" b="1" dirty="0" smtClean="0">
                <a:solidFill>
                  <a:srgbClr val="C00000"/>
                </a:solidFill>
              </a:rPr>
              <a:t>2010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– </a:t>
            </a:r>
            <a:r>
              <a:rPr lang="ru-RU" sz="2400" b="1" dirty="0" smtClean="0">
                <a:solidFill>
                  <a:srgbClr val="C00000"/>
                </a:solidFill>
              </a:rPr>
              <a:t>2014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изготовление блочного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оборудования</a:t>
            </a:r>
          </a:p>
          <a:p>
            <a:pPr>
              <a:spcAft>
                <a:spcPts val="600"/>
              </a:spcAft>
            </a:pPr>
            <a:r>
              <a:rPr lang="ru-RU" sz="2400" b="1" dirty="0" smtClean="0">
                <a:solidFill>
                  <a:srgbClr val="C00000"/>
                </a:solidFill>
              </a:rPr>
              <a:t>2010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ru-RU" sz="2400" b="1" dirty="0" smtClean="0">
                <a:solidFill>
                  <a:srgbClr val="C00000"/>
                </a:solidFill>
              </a:rPr>
              <a:t>2017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программа импортозамещения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1" name="Picture 3" descr="C:\Users\Менеджер_продажи2\Desktop\Рендер\АР31\М8.png"/>
          <p:cNvPicPr>
            <a:picLocks noChangeAspect="1" noChangeArrowheads="1"/>
          </p:cNvPicPr>
          <p:nvPr/>
        </p:nvPicPr>
        <p:blipFill>
          <a:blip r:embed="rId3" cstate="print"/>
          <a:srcRect l="29201" t="16653" r="32527" b="12121"/>
          <a:stretch>
            <a:fillRect/>
          </a:stretch>
        </p:blipFill>
        <p:spPr bwMode="auto">
          <a:xfrm>
            <a:off x="683568" y="5679028"/>
            <a:ext cx="736478" cy="918324"/>
          </a:xfrm>
          <a:prstGeom prst="rect">
            <a:avLst/>
          </a:prstGeom>
          <a:noFill/>
        </p:spPr>
      </p:pic>
      <p:pic>
        <p:nvPicPr>
          <p:cNvPr id="2053" name="Picture 5" descr="C:\Users\Менеджер_продажи2\Desktop\Рендер\АР31\ndm.52.png"/>
          <p:cNvPicPr>
            <a:picLocks noChangeAspect="1" noChangeArrowheads="1"/>
          </p:cNvPicPr>
          <p:nvPr/>
        </p:nvPicPr>
        <p:blipFill>
          <a:blip r:embed="rId4" cstate="print"/>
          <a:srcRect l="26427" t="14080" r="29203" b="3322"/>
          <a:stretch>
            <a:fillRect/>
          </a:stretch>
        </p:blipFill>
        <p:spPr bwMode="auto">
          <a:xfrm>
            <a:off x="1835696" y="5301208"/>
            <a:ext cx="1064729" cy="1341149"/>
          </a:xfrm>
          <a:prstGeom prst="rect">
            <a:avLst/>
          </a:prstGeom>
          <a:noFill/>
        </p:spPr>
      </p:pic>
      <p:pic>
        <p:nvPicPr>
          <p:cNvPr id="2056" name="Picture 8" descr="C:\Users\Менеджер_продажи2\Desktop\Рендер\АР31\Ap-185 49.png"/>
          <p:cNvPicPr>
            <a:picLocks noChangeAspect="1" noChangeArrowheads="1"/>
          </p:cNvPicPr>
          <p:nvPr/>
        </p:nvPicPr>
        <p:blipFill>
          <a:blip r:embed="rId5" cstate="print"/>
          <a:srcRect l="16822" t="29685" r="20464"/>
          <a:stretch>
            <a:fillRect/>
          </a:stretch>
        </p:blipFill>
        <p:spPr bwMode="auto">
          <a:xfrm>
            <a:off x="5148064" y="4005064"/>
            <a:ext cx="3606873" cy="2736304"/>
          </a:xfrm>
          <a:prstGeom prst="rect">
            <a:avLst/>
          </a:prstGeom>
          <a:noFill/>
        </p:spPr>
      </p:pic>
      <p:pic>
        <p:nvPicPr>
          <p:cNvPr id="1026" name="Picture 2" descr="C:\Users\Менеджер_продажи2\Desktop\Рендер\АР31\56.png"/>
          <p:cNvPicPr>
            <a:picLocks noChangeAspect="1" noChangeArrowheads="1"/>
          </p:cNvPicPr>
          <p:nvPr/>
        </p:nvPicPr>
        <p:blipFill>
          <a:blip r:embed="rId6" cstate="print"/>
          <a:srcRect l="25156" t="27735" r="39880"/>
          <a:stretch>
            <a:fillRect/>
          </a:stretch>
        </p:blipFill>
        <p:spPr bwMode="auto">
          <a:xfrm>
            <a:off x="3555865" y="5085184"/>
            <a:ext cx="1264312" cy="1750768"/>
          </a:xfrm>
          <a:prstGeom prst="rect">
            <a:avLst/>
          </a:prstGeom>
          <a:noFill/>
        </p:spPr>
      </p:pic>
      <p:pic>
        <p:nvPicPr>
          <p:cNvPr id="11" name="Рисунок 10" descr="лого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43608" y="128896"/>
            <a:ext cx="1620000" cy="707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764704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</a:rPr>
              <a:t>Благодарим за внимание!</a:t>
            </a:r>
            <a:endParaRPr lang="ru-RU" sz="5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Рисунок 6" descr="плашка1 гл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37312"/>
            <a:ext cx="9144000" cy="6206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4759984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Россия,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97374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, г.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Санкт-Петербург, ул. Оптиков, д. 4, корп.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3, литер А  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</a:rPr>
              <a:t>БЦ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«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</a:rPr>
              <a:t>Лахта-2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», 6-й 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этаж)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Контактный телефон/факс: (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812) 643-35-01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</a:rPr>
              <a:t>E-mail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: 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info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@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</a:rPr>
              <a:t>areopag-spb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</a:rPr>
              <a:t>ru</a:t>
            </a:r>
            <a:endParaRPr lang="en-US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www.areopag-spb.ru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ru-RU" dirty="0">
              <a:solidFill>
                <a:schemeClr val="tx2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 descr="плашка1 гл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20688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Менеджер_продажи2\Desktop\Рендер\АР31\MBRH_02.85.png"/>
          <p:cNvPicPr>
            <a:picLocks noChangeAspect="1" noChangeArrowheads="1"/>
          </p:cNvPicPr>
          <p:nvPr/>
        </p:nvPicPr>
        <p:blipFill>
          <a:blip r:embed="rId3" cstate="print"/>
          <a:srcRect l="10555"/>
          <a:stretch>
            <a:fillRect/>
          </a:stretch>
        </p:blipFill>
        <p:spPr bwMode="auto">
          <a:xfrm>
            <a:off x="2315076" y="1628800"/>
            <a:ext cx="4201140" cy="31780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Менеджер_продажи2\YandexDisk\Скриншоты\2016-03-18 14-48-41 Скриншот экрана.png"/>
          <p:cNvPicPr>
            <a:picLocks noChangeAspect="1" noChangeArrowheads="1"/>
          </p:cNvPicPr>
          <p:nvPr/>
        </p:nvPicPr>
        <p:blipFill>
          <a:blip r:embed="rId2" cstate="print"/>
          <a:srcRect l="15194" t="4081" r="2662" b="16729"/>
          <a:stretch>
            <a:fillRect/>
          </a:stretch>
        </p:blipFill>
        <p:spPr bwMode="auto">
          <a:xfrm>
            <a:off x="2699792" y="1628800"/>
            <a:ext cx="6444208" cy="4600818"/>
          </a:xfrm>
          <a:prstGeom prst="rect">
            <a:avLst/>
          </a:prstGeom>
          <a:noFill/>
        </p:spPr>
      </p:pic>
      <p:pic>
        <p:nvPicPr>
          <p:cNvPr id="3" name="Рисунок 2" descr="Плашка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980728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20532" y="188640"/>
            <a:ext cx="3275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cs typeface="Times New Roman" pitchFamily="18" charset="0"/>
              </a:rPr>
              <a:t>Состав предприятия</a:t>
            </a:r>
            <a:endParaRPr lang="ru-RU" sz="28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2" name="Скругленная прямоугольная выноска 21"/>
          <p:cNvSpPr/>
          <p:nvPr/>
        </p:nvSpPr>
        <p:spPr>
          <a:xfrm>
            <a:off x="2699792" y="1412776"/>
            <a:ext cx="2160240" cy="936104"/>
          </a:xfrm>
          <a:prstGeom prst="wedgeRoundRectCallout">
            <a:avLst>
              <a:gd name="adj1" fmla="val -19287"/>
              <a:gd name="adj2" fmla="val 50047"/>
              <a:gd name="adj3" fmla="val 16667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Проектно-конструкторское бюро</a:t>
            </a:r>
            <a:endParaRPr lang="ru-RU" sz="2000" b="1" dirty="0"/>
          </a:p>
        </p:txBody>
      </p:sp>
      <p:sp>
        <p:nvSpPr>
          <p:cNvPr id="23" name="Скругленная прямоугольная выноска 22"/>
          <p:cNvSpPr/>
          <p:nvPr/>
        </p:nvSpPr>
        <p:spPr>
          <a:xfrm>
            <a:off x="6588224" y="1412776"/>
            <a:ext cx="2304256" cy="936104"/>
          </a:xfrm>
          <a:prstGeom prst="wedgeRoundRectCallout">
            <a:avLst>
              <a:gd name="adj1" fmla="val 19252"/>
              <a:gd name="adj2" fmla="val 47879"/>
              <a:gd name="adj3" fmla="val 16667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Производство</a:t>
            </a:r>
            <a:endParaRPr lang="ru-RU" sz="2000" b="1" dirty="0"/>
          </a:p>
        </p:txBody>
      </p:sp>
      <p:sp>
        <p:nvSpPr>
          <p:cNvPr id="25" name="Скругленная прямоугольная выноска 24"/>
          <p:cNvSpPr/>
          <p:nvPr/>
        </p:nvSpPr>
        <p:spPr>
          <a:xfrm>
            <a:off x="5004048" y="1412776"/>
            <a:ext cx="1440160" cy="936104"/>
          </a:xfrm>
          <a:prstGeom prst="wedgeRoundRectCallout">
            <a:avLst>
              <a:gd name="adj1" fmla="val -23737"/>
              <a:gd name="adj2" fmla="val 51007"/>
              <a:gd name="adj3" fmla="val 16667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Комплекс НИОКР</a:t>
            </a:r>
            <a:endParaRPr lang="ru-RU" sz="2000" b="1" dirty="0"/>
          </a:p>
        </p:txBody>
      </p:sp>
      <p:sp>
        <p:nvSpPr>
          <p:cNvPr id="32" name="Скругленная прямоугольная выноска 31"/>
          <p:cNvSpPr/>
          <p:nvPr/>
        </p:nvSpPr>
        <p:spPr>
          <a:xfrm>
            <a:off x="2699792" y="5301208"/>
            <a:ext cx="1872208" cy="864096"/>
          </a:xfrm>
          <a:prstGeom prst="wedgeRoundRectCallout">
            <a:avLst>
              <a:gd name="adj1" fmla="val -27171"/>
              <a:gd name="adj2" fmla="val -50643"/>
              <a:gd name="adj3" fmla="val 16667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Инжиниринг</a:t>
            </a:r>
            <a:endParaRPr lang="ru-RU" sz="2000" b="1" dirty="0"/>
          </a:p>
        </p:txBody>
      </p:sp>
      <p:sp>
        <p:nvSpPr>
          <p:cNvPr id="33" name="Скругленная прямоугольная выноска 32"/>
          <p:cNvSpPr/>
          <p:nvPr/>
        </p:nvSpPr>
        <p:spPr>
          <a:xfrm>
            <a:off x="4716016" y="5301208"/>
            <a:ext cx="1224136" cy="864096"/>
          </a:xfrm>
          <a:prstGeom prst="wedgeRoundRectCallout">
            <a:avLst>
              <a:gd name="adj1" fmla="val -19473"/>
              <a:gd name="adj2" fmla="val -50433"/>
              <a:gd name="adj3" fmla="val 16667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АСУ ТП</a:t>
            </a:r>
            <a:endParaRPr lang="ru-RU" sz="2000" b="1" dirty="0"/>
          </a:p>
        </p:txBody>
      </p:sp>
      <p:sp>
        <p:nvSpPr>
          <p:cNvPr id="34" name="Скругленная прямоугольная выноска 33"/>
          <p:cNvSpPr/>
          <p:nvPr/>
        </p:nvSpPr>
        <p:spPr>
          <a:xfrm>
            <a:off x="6084168" y="5301208"/>
            <a:ext cx="1152128" cy="864096"/>
          </a:xfrm>
          <a:prstGeom prst="wedgeRoundRectCallout">
            <a:avLst>
              <a:gd name="adj1" fmla="val -27582"/>
              <a:gd name="adj2" fmla="val -50634"/>
              <a:gd name="adj3" fmla="val 16667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ОМТС</a:t>
            </a:r>
            <a:endParaRPr lang="ru-RU" sz="2000" b="1" dirty="0"/>
          </a:p>
        </p:txBody>
      </p:sp>
      <p:sp>
        <p:nvSpPr>
          <p:cNvPr id="35" name="Скругленная прямоугольная выноска 34"/>
          <p:cNvSpPr/>
          <p:nvPr/>
        </p:nvSpPr>
        <p:spPr>
          <a:xfrm>
            <a:off x="7380312" y="5301208"/>
            <a:ext cx="1368152" cy="864096"/>
          </a:xfrm>
          <a:prstGeom prst="wedgeRoundRectCallout">
            <a:avLst>
              <a:gd name="adj1" fmla="val -23947"/>
              <a:gd name="adj2" fmla="val -49371"/>
              <a:gd name="adj3" fmla="val 16667"/>
            </a:avLst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Сервис</a:t>
            </a:r>
            <a:endParaRPr lang="ru-RU" sz="2000" b="1" dirty="0"/>
          </a:p>
        </p:txBody>
      </p:sp>
      <p:pic>
        <p:nvPicPr>
          <p:cNvPr id="5125" name="Picture 5" descr="C:\Users\Менеджер_продажи2\Desktop\ФОТО\Для ГП\IMG_52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268760"/>
            <a:ext cx="2282400" cy="1521600"/>
          </a:xfrm>
          <a:prstGeom prst="rect">
            <a:avLst/>
          </a:prstGeom>
          <a:noFill/>
        </p:spPr>
      </p:pic>
      <p:pic>
        <p:nvPicPr>
          <p:cNvPr id="5126" name="Picture 6" descr="C:\Users\Менеджер_продажи2\Desktop\ФОТО\Для ГП\DJI_0001.JPG"/>
          <p:cNvPicPr>
            <a:picLocks noChangeAspect="1" noChangeArrowheads="1"/>
          </p:cNvPicPr>
          <p:nvPr/>
        </p:nvPicPr>
        <p:blipFill>
          <a:blip r:embed="rId5" cstate="print"/>
          <a:srcRect l="14719" t="6542" r="21967" b="2739"/>
          <a:stretch>
            <a:fillRect/>
          </a:stretch>
        </p:blipFill>
        <p:spPr bwMode="auto">
          <a:xfrm>
            <a:off x="251519" y="2957605"/>
            <a:ext cx="2282400" cy="1839547"/>
          </a:xfrm>
          <a:prstGeom prst="rect">
            <a:avLst/>
          </a:prstGeom>
          <a:noFill/>
        </p:spPr>
      </p:pic>
      <p:pic>
        <p:nvPicPr>
          <p:cNvPr id="5127" name="Picture 7" descr="C:\Users\Менеджер_продажи2\Desktop\ФОТО\Для ГП\DJI_0027.JPG"/>
          <p:cNvPicPr>
            <a:picLocks noChangeAspect="1" noChangeArrowheads="1"/>
          </p:cNvPicPr>
          <p:nvPr/>
        </p:nvPicPr>
        <p:blipFill>
          <a:blip r:embed="rId6" cstate="print"/>
          <a:srcRect r="16280"/>
          <a:stretch>
            <a:fillRect/>
          </a:stretch>
        </p:blipFill>
        <p:spPr bwMode="auto">
          <a:xfrm>
            <a:off x="251519" y="4991380"/>
            <a:ext cx="2283073" cy="1533964"/>
          </a:xfrm>
          <a:prstGeom prst="rect">
            <a:avLst/>
          </a:prstGeom>
          <a:noFill/>
        </p:spPr>
      </p:pic>
      <p:pic>
        <p:nvPicPr>
          <p:cNvPr id="17" name="Рисунок 16" descr="лого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43608" y="128896"/>
            <a:ext cx="1620000" cy="707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ашка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9807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52120" y="0"/>
            <a:ext cx="30137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700" dirty="0" smtClean="0">
                <a:solidFill>
                  <a:schemeClr val="bg1"/>
                </a:solidFill>
                <a:cs typeface="Times New Roman" pitchFamily="18" charset="0"/>
              </a:rPr>
              <a:t>Производственные</a:t>
            </a:r>
          </a:p>
          <a:p>
            <a:pPr algn="r"/>
            <a:r>
              <a:rPr lang="ru-RU" sz="2700" dirty="0" smtClean="0">
                <a:solidFill>
                  <a:schemeClr val="bg1"/>
                </a:solidFill>
                <a:cs typeface="Times New Roman" pitchFamily="18" charset="0"/>
              </a:rPr>
              <a:t>площадки</a:t>
            </a:r>
            <a:endParaRPr lang="ru-RU" sz="2700" dirty="0" smtClean="0">
              <a:solidFill>
                <a:schemeClr val="bg1"/>
              </a:solidFill>
              <a:cs typeface="Times New Roman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980728"/>
            <a:ext cx="918051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Менеджер_продажи2\Desktop\ФОТО\Для ГП\Луга.jpg"/>
          <p:cNvPicPr>
            <a:picLocks noChangeAspect="1" noChangeArrowheads="1"/>
          </p:cNvPicPr>
          <p:nvPr/>
        </p:nvPicPr>
        <p:blipFill>
          <a:blip r:embed="rId3" cstate="print"/>
          <a:srcRect l="16300" t="7408" r="9991" b="32113"/>
          <a:stretch>
            <a:fillRect/>
          </a:stretch>
        </p:blipFill>
        <p:spPr bwMode="auto">
          <a:xfrm>
            <a:off x="251521" y="1412777"/>
            <a:ext cx="3627403" cy="2232248"/>
          </a:xfrm>
          <a:prstGeom prst="rect">
            <a:avLst/>
          </a:prstGeom>
          <a:noFill/>
        </p:spPr>
      </p:pic>
      <p:pic>
        <p:nvPicPr>
          <p:cNvPr id="8" name="Рисунок 7" descr="лого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128896"/>
            <a:ext cx="1620000" cy="707816"/>
          </a:xfrm>
          <a:prstGeom prst="rect">
            <a:avLst/>
          </a:prstGeom>
        </p:spPr>
      </p:pic>
      <p:pic>
        <p:nvPicPr>
          <p:cNvPr id="7" name="Рисунок 6" descr="DSC015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2160" y="4005064"/>
            <a:ext cx="2664296" cy="1998222"/>
          </a:xfrm>
          <a:prstGeom prst="rect">
            <a:avLst/>
          </a:prstGeom>
        </p:spPr>
      </p:pic>
      <p:pic>
        <p:nvPicPr>
          <p:cNvPr id="9" name="Рисунок 8" descr="DSC0155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848" y="4005064"/>
            <a:ext cx="2664295" cy="1998221"/>
          </a:xfrm>
          <a:prstGeom prst="rect">
            <a:avLst/>
          </a:prstGeom>
        </p:spPr>
      </p:pic>
      <p:pic>
        <p:nvPicPr>
          <p:cNvPr id="10" name="Рисунок 9" descr="IMG_871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67944" y="1412776"/>
            <a:ext cx="1488165" cy="2232248"/>
          </a:xfrm>
          <a:prstGeom prst="rect">
            <a:avLst/>
          </a:prstGeom>
        </p:spPr>
      </p:pic>
      <p:pic>
        <p:nvPicPr>
          <p:cNvPr id="11" name="Рисунок 10" descr="P104034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3528" y="4005064"/>
            <a:ext cx="2664296" cy="1998222"/>
          </a:xfrm>
          <a:prstGeom prst="rect">
            <a:avLst/>
          </a:prstGeom>
        </p:spPr>
      </p:pic>
      <p:pic>
        <p:nvPicPr>
          <p:cNvPr id="12" name="Рисунок 11" descr="ЗДТ00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24128" y="1412776"/>
            <a:ext cx="2808312" cy="2229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ашка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980728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232528" y="188640"/>
            <a:ext cx="3451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cs typeface="Times New Roman" pitchFamily="18" charset="0"/>
              </a:rPr>
              <a:t>Сборочная площадка</a:t>
            </a:r>
            <a:endParaRPr lang="ru-RU" sz="2800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1026" name="Picture 2" descr="\\BIGSERV\userhomedir\Инжиниринг\Малышева_АЕ\фото нп80\ГП\_DSC03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274756"/>
            <a:ext cx="8610788" cy="4962556"/>
          </a:xfrm>
          <a:prstGeom prst="rect">
            <a:avLst/>
          </a:prstGeom>
          <a:noFill/>
        </p:spPr>
      </p:pic>
      <p:pic>
        <p:nvPicPr>
          <p:cNvPr id="8" name="Рисунок 7" descr="лого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8" y="128896"/>
            <a:ext cx="1620000" cy="707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АРПГА-02-000-192 краска.tif"/>
          <p:cNvPicPr>
            <a:picLocks noChangeAspect="1"/>
          </p:cNvPicPr>
          <p:nvPr/>
        </p:nvPicPr>
        <p:blipFill>
          <a:blip r:embed="rId2" cstate="print"/>
          <a:srcRect l="26236" t="20497" r="11455" b="5679"/>
          <a:stretch>
            <a:fillRect/>
          </a:stretch>
        </p:blipFill>
        <p:spPr>
          <a:xfrm>
            <a:off x="7308304" y="2852936"/>
            <a:ext cx="915606" cy="8678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 descr="Плашка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980728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292080" y="188640"/>
            <a:ext cx="2987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cs typeface="Times New Roman" pitchFamily="18" charset="0"/>
              </a:rPr>
              <a:t>Продукция завода</a:t>
            </a:r>
            <a:endParaRPr lang="ru-RU" sz="28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4077072"/>
            <a:ext cx="8784976" cy="347787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58775" indent="-358775"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Плунжерные агрегаты      </a:t>
            </a:r>
          </a:p>
          <a:p>
            <a:pPr marL="358775" indent="-358775">
              <a:buClr>
                <a:srgbClr val="C00000"/>
              </a:buCl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Герметичные плунжерные </a:t>
            </a:r>
          </a:p>
          <a:p>
            <a:pPr marL="358775" indent="-3175">
              <a:buClr>
                <a:srgbClr val="C00000"/>
              </a:buClr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агрегаты</a:t>
            </a:r>
          </a:p>
          <a:p>
            <a:pPr marL="358775" indent="-358775"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Мембранные агрегаты</a:t>
            </a:r>
          </a:p>
          <a:p>
            <a:pPr marL="358775" indent="-358775"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Агрегат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микродозирования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cs typeface="Times New Roman" pitchFamily="18" charset="0"/>
            </a:endParaRPr>
          </a:p>
          <a:p>
            <a:pPr marL="358775" indent="-358775"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Перистальтические агрегаты</a:t>
            </a:r>
          </a:p>
          <a:p>
            <a:pPr marL="358775" indent="-358775"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Блочные дозировочные агрегаты</a:t>
            </a:r>
          </a:p>
          <a:p>
            <a:pPr marL="358775" indent="-358775"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endParaRPr lang="ru-RU" b="1" dirty="0" smtClean="0">
              <a:solidFill>
                <a:schemeClr val="accent1">
                  <a:lumMod val="75000"/>
                </a:schemeClr>
              </a:solidFill>
              <a:cs typeface="Times New Roman" pitchFamily="18" charset="0"/>
            </a:endParaRPr>
          </a:p>
          <a:p>
            <a:pPr marL="358775" indent="-358775"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endParaRPr lang="ru-RU" b="1" dirty="0" smtClean="0">
              <a:solidFill>
                <a:schemeClr val="accent1">
                  <a:lumMod val="75000"/>
                </a:schemeClr>
              </a:solidFill>
              <a:cs typeface="Times New Roman" pitchFamily="18" charset="0"/>
            </a:endParaRPr>
          </a:p>
          <a:p>
            <a:pPr marL="358775" indent="-358775">
              <a:spcAft>
                <a:spcPts val="600"/>
              </a:spcAft>
              <a:buClr>
                <a:srgbClr val="C00000"/>
              </a:buClr>
            </a:pPr>
            <a:endParaRPr lang="ru-RU" b="1" dirty="0" smtClean="0">
              <a:solidFill>
                <a:schemeClr val="accent1">
                  <a:lumMod val="75000"/>
                </a:schemeClr>
              </a:solidFill>
              <a:cs typeface="Times New Roman" pitchFamily="18" charset="0"/>
            </a:endParaRPr>
          </a:p>
          <a:p>
            <a:pPr marL="358775" indent="-358775"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Блочно-модульное оборудование (БНДР)</a:t>
            </a:r>
          </a:p>
          <a:p>
            <a:pPr marL="358775" indent="-358775"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Мобильный блок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реагентного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 хозяйства (МБРХ)</a:t>
            </a:r>
          </a:p>
          <a:p>
            <a:pPr marL="358775" indent="-358775"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Предохранительная и защитная арматура (ПГА, КП, КО)</a:t>
            </a:r>
          </a:p>
          <a:p>
            <a:pPr marL="358775" indent="-358775"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Фильтры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58775" indent="-358775">
              <a:buClr>
                <a:srgbClr val="C00000"/>
              </a:buClr>
            </a:pPr>
            <a:endParaRPr lang="ru-RU" sz="2400" b="1" dirty="0" smtClean="0">
              <a:solidFill>
                <a:schemeClr val="tx2"/>
              </a:solidFill>
            </a:endParaRPr>
          </a:p>
        </p:txBody>
      </p:sp>
      <p:pic>
        <p:nvPicPr>
          <p:cNvPr id="33797" name="Picture 5" descr="C:\Users\Менеджер_продажи2\Desktop\ФОТО\Изображения насосов\ПГА, КП\filtr.jpg"/>
          <p:cNvPicPr>
            <a:picLocks noChangeAspect="1" noChangeArrowheads="1"/>
          </p:cNvPicPr>
          <p:nvPr/>
        </p:nvPicPr>
        <p:blipFill>
          <a:blip r:embed="rId4" cstate="print"/>
          <a:srcRect l="15273" r="8365"/>
          <a:stretch>
            <a:fillRect/>
          </a:stretch>
        </p:blipFill>
        <p:spPr bwMode="auto">
          <a:xfrm>
            <a:off x="7380312" y="2064604"/>
            <a:ext cx="363833" cy="617225"/>
          </a:xfrm>
          <a:prstGeom prst="rect">
            <a:avLst/>
          </a:prstGeom>
          <a:noFill/>
        </p:spPr>
      </p:pic>
      <p:pic>
        <p:nvPicPr>
          <p:cNvPr id="33798" name="Picture 6" descr="C:\Users\Менеджер_продажи2\Desktop\ФОТО\Изображения насосов\ПГА, КП\АРКП02-10-000-11.jpg"/>
          <p:cNvPicPr>
            <a:picLocks noChangeAspect="1" noChangeArrowheads="1"/>
          </p:cNvPicPr>
          <p:nvPr/>
        </p:nvPicPr>
        <p:blipFill>
          <a:blip r:embed="rId5" cstate="print"/>
          <a:srcRect l="50639" t="7012" r="20285" b="3268"/>
          <a:stretch>
            <a:fillRect/>
          </a:stretch>
        </p:blipFill>
        <p:spPr bwMode="auto">
          <a:xfrm>
            <a:off x="7812360" y="1848580"/>
            <a:ext cx="360040" cy="888849"/>
          </a:xfrm>
          <a:prstGeom prst="rect">
            <a:avLst/>
          </a:prstGeom>
          <a:noFill/>
        </p:spPr>
      </p:pic>
      <p:pic>
        <p:nvPicPr>
          <p:cNvPr id="90113" name="Picture 1" descr="C:\Users\Менеджер_продажи2\Desktop\Рендер\АР31\ndm.52.png"/>
          <p:cNvPicPr>
            <a:picLocks noChangeAspect="1" noChangeArrowheads="1"/>
          </p:cNvPicPr>
          <p:nvPr/>
        </p:nvPicPr>
        <p:blipFill>
          <a:blip r:embed="rId6" cstate="print"/>
          <a:srcRect l="27475" t="16226" r="29427" b="2070"/>
          <a:stretch>
            <a:fillRect/>
          </a:stretch>
        </p:blipFill>
        <p:spPr bwMode="auto">
          <a:xfrm>
            <a:off x="3419872" y="1808592"/>
            <a:ext cx="1656184" cy="2124464"/>
          </a:xfrm>
          <a:prstGeom prst="rect">
            <a:avLst/>
          </a:prstGeom>
          <a:noFill/>
        </p:spPr>
      </p:pic>
      <p:pic>
        <p:nvPicPr>
          <p:cNvPr id="90114" name="Picture 2" descr="C:\Users\Менеджер_продажи2\Desktop\Рендер\АР31\np_25.55.png"/>
          <p:cNvPicPr>
            <a:picLocks noChangeAspect="1" noChangeArrowheads="1"/>
          </p:cNvPicPr>
          <p:nvPr/>
        </p:nvPicPr>
        <p:blipFill>
          <a:blip r:embed="rId7" cstate="print"/>
          <a:srcRect l="32355" t="13570" r="31381" b="680"/>
          <a:stretch>
            <a:fillRect/>
          </a:stretch>
        </p:blipFill>
        <p:spPr bwMode="auto">
          <a:xfrm>
            <a:off x="5481100" y="1628800"/>
            <a:ext cx="1395156" cy="2232250"/>
          </a:xfrm>
          <a:prstGeom prst="rect">
            <a:avLst/>
          </a:prstGeom>
          <a:noFill/>
        </p:spPr>
      </p:pic>
      <p:pic>
        <p:nvPicPr>
          <p:cNvPr id="1026" name="Picture 2" descr="C:\Users\Менеджер_продажи2\Desktop\Рендер\АР31\установка.74.png"/>
          <p:cNvPicPr>
            <a:picLocks noChangeAspect="1" noChangeArrowheads="1"/>
          </p:cNvPicPr>
          <p:nvPr/>
        </p:nvPicPr>
        <p:blipFill>
          <a:blip r:embed="rId8" cstate="print"/>
          <a:srcRect l="16079" t="15299" r="19073"/>
          <a:stretch>
            <a:fillRect/>
          </a:stretch>
        </p:blipFill>
        <p:spPr bwMode="auto">
          <a:xfrm>
            <a:off x="467544" y="1483619"/>
            <a:ext cx="2880320" cy="2545581"/>
          </a:xfrm>
          <a:prstGeom prst="rect">
            <a:avLst/>
          </a:prstGeom>
          <a:noFill/>
        </p:spPr>
      </p:pic>
      <p:pic>
        <p:nvPicPr>
          <p:cNvPr id="17" name="Рисунок 16" descr="лого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43608" y="128896"/>
            <a:ext cx="1620000" cy="707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ашка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980728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932040" y="0"/>
            <a:ext cx="39837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cs typeface="Times New Roman" pitchFamily="18" charset="0"/>
              </a:rPr>
              <a:t>Сертификаты. Лицензии.</a:t>
            </a:r>
          </a:p>
          <a:p>
            <a:pPr algn="ctr"/>
            <a:r>
              <a:rPr lang="ru-RU" sz="2800" dirty="0" smtClean="0">
                <a:solidFill>
                  <a:schemeClr val="bg1"/>
                </a:solidFill>
                <a:cs typeface="Times New Roman" pitchFamily="18" charset="0"/>
              </a:rPr>
              <a:t>Разрешения. Патенты</a:t>
            </a:r>
            <a:endParaRPr lang="ru-RU" sz="28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74753" name="Rectangle 1"/>
          <p:cNvSpPr>
            <a:spLocks noChangeArrowheads="1"/>
          </p:cNvSpPr>
          <p:nvPr/>
        </p:nvSpPr>
        <p:spPr bwMode="auto">
          <a:xfrm>
            <a:off x="0" y="1052736"/>
            <a:ext cx="9144000" cy="3793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61950" marR="0" lvl="0" indent="-3619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17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ea typeface="Calibri" pitchFamily="34" charset="0"/>
                <a:cs typeface="Calibri" pitchFamily="34" charset="0"/>
              </a:rPr>
              <a:t>Сертификаты </a:t>
            </a: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ea typeface="Calibri" pitchFamily="34" charset="0"/>
                <a:cs typeface="Calibri" pitchFamily="34" charset="0"/>
              </a:rPr>
              <a:t>соответствия Техническому регламенту Таможенного союза;</a:t>
            </a:r>
            <a:endParaRPr kumimoji="0" lang="ru-RU" sz="1700" b="1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ea typeface="Calibri" pitchFamily="34" charset="0"/>
              <a:cs typeface="Calibri" pitchFamily="34" charset="0"/>
            </a:endParaRPr>
          </a:p>
          <a:p>
            <a:pPr marL="361950" indent="-361950" fontAlgn="base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cs typeface="Calibri" pitchFamily="34" charset="0"/>
              </a:rPr>
              <a:t>Сертификат соответствия </a:t>
            </a:r>
            <a:r>
              <a:rPr lang="ru-RU" sz="1700" b="1" dirty="0" err="1" smtClean="0">
                <a:solidFill>
                  <a:schemeClr val="accent1">
                    <a:lumMod val="75000"/>
                  </a:schemeClr>
                </a:solidFill>
                <a:cs typeface="Calibri" pitchFamily="34" charset="0"/>
              </a:rPr>
              <a:t>Газпромсерт</a:t>
            </a: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cs typeface="Calibri" pitchFamily="34" charset="0"/>
              </a:rPr>
              <a:t>;</a:t>
            </a:r>
          </a:p>
          <a:p>
            <a:pPr marL="361950" marR="0" lvl="0" indent="-36195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1700" b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ea typeface="Calibri" pitchFamily="34" charset="0"/>
                <a:cs typeface="Calibri" pitchFamily="34" charset="0"/>
              </a:rPr>
              <a:t>Лицензии на конструирование и изготовление оборудования для ядерных установок;</a:t>
            </a:r>
            <a:endParaRPr kumimoji="0" lang="ru-RU" sz="1700" b="1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cs typeface="Arial" pitchFamily="34" charset="0"/>
            </a:endParaRPr>
          </a:p>
          <a:p>
            <a:pPr marL="361950" marR="0" lvl="0" indent="-361950" algn="l" defTabSz="914400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cs typeface="Calibri" pitchFamily="34" charset="0"/>
              </a:rPr>
              <a:t>Сертификаты соответствия по системе менеджмента качества;</a:t>
            </a:r>
          </a:p>
          <a:p>
            <a:pPr marL="361950" indent="-361950" eaLnBrk="0" fontAlgn="base" hangingPunct="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</a:rPr>
              <a:t>Свидетельства СРО;</a:t>
            </a:r>
          </a:p>
          <a:p>
            <a:pPr marL="361950" indent="-361950" eaLnBrk="0" fontAlgn="base" hangingPunct="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</a:rPr>
              <a:t>Свидетельство об аттестации лаборатории неразрушающего контроля.</a:t>
            </a:r>
          </a:p>
          <a:p>
            <a:pPr marL="361950" indent="-361950" eaLnBrk="0" fontAlgn="base" hangingPunct="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</a:rPr>
              <a:t>Патенты № 147442, № 126754, № 88076.</a:t>
            </a:r>
          </a:p>
          <a:p>
            <a:pPr marL="361950" indent="-361950" eaLnBrk="0" fontAlgn="base" hangingPunct="0">
              <a:spcBef>
                <a:spcPts val="3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</a:rPr>
              <a:t>Согласование в ПАО «Газпром»: ТУ 3632-003-46919837-2007 «Агрегаты </a:t>
            </a:r>
            <a:r>
              <a:rPr lang="ru-RU" sz="1700" b="1" dirty="0" err="1" smtClean="0">
                <a:solidFill>
                  <a:schemeClr val="accent1">
                    <a:lumMod val="75000"/>
                  </a:schemeClr>
                </a:solidFill>
              </a:rPr>
              <a:t>электронасосные</a:t>
            </a: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</a:rPr>
              <a:t> дозировочные типа НД, НДУ, НДМ, НДМУ, НДС, НДСУ и запасные части к ним» и ТУ 3632-001-46919837-2009 «Блоки непрерывного дозирования реагентов регулируемые типа БНДР»</a:t>
            </a:r>
          </a:p>
          <a:p>
            <a:pPr marL="361950" marR="0" lvl="0" indent="-361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endParaRPr kumimoji="0" lang="ru-RU" sz="1600" b="1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cs typeface="Arial" pitchFamily="34" charset="0"/>
            </a:endParaRPr>
          </a:p>
        </p:txBody>
      </p:sp>
      <p:pic>
        <p:nvPicPr>
          <p:cNvPr id="74754" name="Picture 2" descr="C:\Users\Менеджер_продажи2\Desktop\Бурданову\bndr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194" y="4581128"/>
            <a:ext cx="1273486" cy="1800000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</p:pic>
      <p:pic>
        <p:nvPicPr>
          <p:cNvPr id="74756" name="Picture 4" descr="C:\Users\Менеджер_продажи2\Desktop\jekologicheskij_menedzhment.jpg"/>
          <p:cNvPicPr>
            <a:picLocks noChangeAspect="1" noChangeArrowheads="1"/>
          </p:cNvPicPr>
          <p:nvPr/>
        </p:nvPicPr>
        <p:blipFill>
          <a:blip r:embed="rId4" cstate="print"/>
          <a:srcRect r="3309"/>
          <a:stretch>
            <a:fillRect/>
          </a:stretch>
        </p:blipFill>
        <p:spPr bwMode="auto">
          <a:xfrm>
            <a:off x="4314340" y="4581128"/>
            <a:ext cx="1265772" cy="1800000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</p:pic>
      <p:pic>
        <p:nvPicPr>
          <p:cNvPr id="74757" name="Picture 5" descr="C:\Users\Менеджер_продажи2\Desktop\Бурданову\сертификаты\svidetelstvo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9981" y="4581128"/>
            <a:ext cx="1273987" cy="1800000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</p:pic>
      <p:pic>
        <p:nvPicPr>
          <p:cNvPr id="52226" name="Picture 2" descr="C:\Users\Менеджер_продажи2\Desktop\NP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11948" y="4581128"/>
            <a:ext cx="1275876" cy="1800000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</p:pic>
      <p:pic>
        <p:nvPicPr>
          <p:cNvPr id="18" name="Picture 2" descr="C:\Users\Менеджер_продажи2\YandexDisk\Скриншоты\2015-08-06 15-24-59 Скриншот экрана.png"/>
          <p:cNvPicPr>
            <a:picLocks noChangeAspect="1" noChangeArrowheads="1"/>
          </p:cNvPicPr>
          <p:nvPr/>
        </p:nvPicPr>
        <p:blipFill>
          <a:blip r:embed="rId7" cstate="print"/>
          <a:srcRect l="2167" t="1530" r="2488" b="2752"/>
          <a:stretch>
            <a:fillRect/>
          </a:stretch>
        </p:blipFill>
        <p:spPr bwMode="auto">
          <a:xfrm>
            <a:off x="5631868" y="4509120"/>
            <a:ext cx="1316396" cy="1872208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</p:pic>
      <p:pic>
        <p:nvPicPr>
          <p:cNvPr id="21" name="Picture 1" descr="C:\Users\Менеджер_продажи2\Desktop\Patent.jpg"/>
          <p:cNvPicPr>
            <a:picLocks noChangeAspect="1" noChangeArrowheads="1"/>
          </p:cNvPicPr>
          <p:nvPr/>
        </p:nvPicPr>
        <p:blipFill>
          <a:blip r:embed="rId8" cstate="print"/>
          <a:srcRect l="1525" t="2842" r="9535" b="4175"/>
          <a:stretch>
            <a:fillRect/>
          </a:stretch>
        </p:blipFill>
        <p:spPr bwMode="auto">
          <a:xfrm>
            <a:off x="7214380" y="4509120"/>
            <a:ext cx="1286751" cy="184970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scene3d>
            <a:camera prst="perspectiveLeft"/>
            <a:lightRig rig="threePt" dir="t"/>
          </a:scene3d>
        </p:spPr>
      </p:pic>
      <p:pic>
        <p:nvPicPr>
          <p:cNvPr id="19" name="Picture 3" descr="C:\Users\Менеджер_продажи2\Desktop\_MG_3139.tif"/>
          <p:cNvPicPr>
            <a:picLocks noChangeAspect="1" noChangeArrowheads="1"/>
          </p:cNvPicPr>
          <p:nvPr/>
        </p:nvPicPr>
        <p:blipFill>
          <a:blip r:embed="rId9" cstate="print"/>
          <a:srcRect l="2631" r="3920" b="1227"/>
          <a:stretch>
            <a:fillRect/>
          </a:stretch>
        </p:blipFill>
        <p:spPr bwMode="auto">
          <a:xfrm>
            <a:off x="7740352" y="5373216"/>
            <a:ext cx="1178146" cy="1008112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scene3d>
            <a:camera prst="perspectiveLeft"/>
            <a:lightRig rig="threePt" dir="t"/>
          </a:scene3d>
        </p:spPr>
      </p:pic>
      <p:pic>
        <p:nvPicPr>
          <p:cNvPr id="20" name="Рисунок 19" descr="М8-2.tif"/>
          <p:cNvPicPr>
            <a:picLocks noChangeAspect="1"/>
          </p:cNvPicPr>
          <p:nvPr/>
        </p:nvPicPr>
        <p:blipFill>
          <a:blip r:embed="rId10" cstate="print"/>
          <a:srcRect l="32609" r="10326" b="2381"/>
          <a:stretch>
            <a:fillRect/>
          </a:stretch>
        </p:blipFill>
        <p:spPr>
          <a:xfrm flipH="1">
            <a:off x="6516216" y="5473733"/>
            <a:ext cx="720080" cy="923858"/>
          </a:xfrm>
          <a:prstGeom prst="rect">
            <a:avLst/>
          </a:prstGeom>
          <a:effectLst/>
        </p:spPr>
      </p:pic>
      <p:pic>
        <p:nvPicPr>
          <p:cNvPr id="15" name="Рисунок 14" descr="лого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43608" y="128896"/>
            <a:ext cx="1620000" cy="7078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ашка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980728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716016" y="188640"/>
            <a:ext cx="4427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cs typeface="Times New Roman" pitchFamily="18" charset="0"/>
              </a:rPr>
              <a:t>C</a:t>
            </a:r>
            <a:r>
              <a:rPr lang="ru-RU" sz="2800" dirty="0" err="1" smtClean="0">
                <a:solidFill>
                  <a:schemeClr val="bg1"/>
                </a:solidFill>
                <a:cs typeface="Times New Roman" pitchFamily="18" charset="0"/>
              </a:rPr>
              <a:t>тандарт</a:t>
            </a:r>
            <a:r>
              <a:rPr lang="ru-RU" sz="2800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cs typeface="Times New Roman" pitchFamily="18" charset="0"/>
              </a:rPr>
              <a:t>API</a:t>
            </a:r>
            <a:r>
              <a:rPr lang="ru-RU" sz="2800" dirty="0" smtClean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cs typeface="Times New Roman" pitchFamily="18" charset="0"/>
              </a:rPr>
              <a:t>675</a:t>
            </a:r>
            <a:endParaRPr lang="ru-RU" sz="2800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54" name="Рисунок 53" descr="лог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128896"/>
            <a:ext cx="1620000" cy="707816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467544" y="1412776"/>
            <a:ext cx="8280920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</a:pPr>
            <a:r>
              <a:rPr lang="ru-RU" b="1" dirty="0" smtClean="0">
                <a:solidFill>
                  <a:schemeClr val="tx2"/>
                </a:solidFill>
              </a:rPr>
              <a:t>ЗДТ «Ареопаг» соблюдает основные требования стандарта </a:t>
            </a:r>
            <a:r>
              <a:rPr lang="ru-RU" b="1" dirty="0" err="1" smtClean="0">
                <a:solidFill>
                  <a:schemeClr val="tx2"/>
                </a:solidFill>
              </a:rPr>
              <a:t>API</a:t>
            </a:r>
            <a:r>
              <a:rPr lang="ru-RU" b="1" dirty="0" smtClean="0">
                <a:solidFill>
                  <a:schemeClr val="tx2"/>
                </a:solidFill>
              </a:rPr>
              <a:t> 675, </a:t>
            </a:r>
            <a:r>
              <a:rPr lang="ru-RU" b="1" dirty="0" smtClean="0">
                <a:solidFill>
                  <a:schemeClr val="tx2"/>
                </a:solidFill>
              </a:rPr>
              <a:t>влияющие на </a:t>
            </a:r>
            <a:r>
              <a:rPr lang="ru-RU" b="1" dirty="0" smtClean="0">
                <a:solidFill>
                  <a:schemeClr val="tx2"/>
                </a:solidFill>
              </a:rPr>
              <a:t>качество производимой продукции: </a:t>
            </a:r>
          </a:p>
          <a:p>
            <a:pPr marL="342900" indent="-342900"/>
            <a:r>
              <a:rPr lang="en-US" dirty="0" smtClean="0">
                <a:solidFill>
                  <a:schemeClr val="tx2"/>
                </a:solidFill>
              </a:rPr>
              <a:t>	</a:t>
            </a:r>
            <a:r>
              <a:rPr lang="ru-RU" dirty="0" smtClean="0">
                <a:solidFill>
                  <a:schemeClr val="tx2"/>
                </a:solidFill>
              </a:rPr>
              <a:t>• Расчетная </a:t>
            </a:r>
            <a:r>
              <a:rPr lang="ru-RU" dirty="0" smtClean="0">
                <a:solidFill>
                  <a:schemeClr val="tx2"/>
                </a:solidFill>
              </a:rPr>
              <a:t>производительность должна быть не менее 110% от установленной максимальной. </a:t>
            </a:r>
          </a:p>
          <a:p>
            <a:pPr marL="342900" indent="-342900"/>
            <a:r>
              <a:rPr lang="en-US" dirty="0" smtClean="0">
                <a:solidFill>
                  <a:schemeClr val="tx2"/>
                </a:solidFill>
              </a:rPr>
              <a:t>	</a:t>
            </a:r>
            <a:r>
              <a:rPr lang="ru-RU" dirty="0" smtClean="0">
                <a:solidFill>
                  <a:schemeClr val="tx2"/>
                </a:solidFill>
              </a:rPr>
              <a:t>• Точность </a:t>
            </a:r>
            <a:r>
              <a:rPr lang="ru-RU" dirty="0" smtClean="0">
                <a:solidFill>
                  <a:schemeClr val="tx2"/>
                </a:solidFill>
              </a:rPr>
              <a:t>расхода в устойчивом состоянии в пределах ± 1% расчетного при коэффициенте снижения подачи не менее 10:1. </a:t>
            </a:r>
          </a:p>
          <a:p>
            <a:pPr marL="342900" indent="-342900"/>
            <a:r>
              <a:rPr lang="en-US" dirty="0" smtClean="0">
                <a:solidFill>
                  <a:schemeClr val="tx2"/>
                </a:solidFill>
              </a:rPr>
              <a:t>	</a:t>
            </a:r>
            <a:r>
              <a:rPr lang="ru-RU" dirty="0" smtClean="0">
                <a:solidFill>
                  <a:schemeClr val="tx2"/>
                </a:solidFill>
              </a:rPr>
              <a:t>• Отклонение </a:t>
            </a:r>
            <a:r>
              <a:rPr lang="ru-RU" dirty="0" smtClean="0">
                <a:solidFill>
                  <a:schemeClr val="tx2"/>
                </a:solidFill>
              </a:rPr>
              <a:t>от линейности не должно превышать ± 3% от расчетного при заданном коэффициенте снижения подачи. </a:t>
            </a:r>
          </a:p>
          <a:p>
            <a:pPr marL="342900" indent="-342900"/>
            <a:r>
              <a:rPr lang="en-US" dirty="0" smtClean="0">
                <a:solidFill>
                  <a:schemeClr val="tx2"/>
                </a:solidFill>
              </a:rPr>
              <a:t>	</a:t>
            </a:r>
            <a:r>
              <a:rPr lang="ru-RU" dirty="0" smtClean="0">
                <a:solidFill>
                  <a:schemeClr val="tx2"/>
                </a:solidFill>
              </a:rPr>
              <a:t>• Повторяемость </a:t>
            </a:r>
            <a:r>
              <a:rPr lang="ru-RU" dirty="0" smtClean="0">
                <a:solidFill>
                  <a:schemeClr val="tx2"/>
                </a:solidFill>
              </a:rPr>
              <a:t>расхода в пределах ± 3% от расчетного при заданном коэффициенте снижения подачи. </a:t>
            </a:r>
          </a:p>
          <a:p>
            <a:pPr marL="342900" indent="-342900"/>
            <a:r>
              <a:rPr lang="en-US" dirty="0" smtClean="0">
                <a:solidFill>
                  <a:schemeClr val="tx2"/>
                </a:solidFill>
              </a:rPr>
              <a:t>	</a:t>
            </a:r>
            <a:r>
              <a:rPr lang="ru-RU" dirty="0" smtClean="0">
                <a:solidFill>
                  <a:schemeClr val="tx2"/>
                </a:solidFill>
              </a:rPr>
              <a:t>• Номинальная </a:t>
            </a:r>
            <a:r>
              <a:rPr lang="ru-RU" dirty="0" smtClean="0">
                <a:solidFill>
                  <a:schemeClr val="tx2"/>
                </a:solidFill>
              </a:rPr>
              <a:t>мощность двигателя не менее 110% от наибольшей мощности, необходимой для любых из установленных условий эксплуатации. </a:t>
            </a:r>
          </a:p>
          <a:p>
            <a:pPr marL="342900" indent="-342900"/>
            <a:r>
              <a:rPr lang="en-US" dirty="0" smtClean="0">
                <a:solidFill>
                  <a:schemeClr val="tx2"/>
                </a:solidFill>
              </a:rPr>
              <a:t>	</a:t>
            </a:r>
            <a:r>
              <a:rPr lang="ru-RU" dirty="0" smtClean="0">
                <a:solidFill>
                  <a:schemeClr val="tx2"/>
                </a:solidFill>
              </a:rPr>
              <a:t>• Подвижные </a:t>
            </a:r>
            <a:r>
              <a:rPr lang="ru-RU" dirty="0" smtClean="0">
                <a:solidFill>
                  <a:schemeClr val="tx2"/>
                </a:solidFill>
              </a:rPr>
              <a:t>механизмы должны иметь защитные кожуха, предохраняя персонал от контакта. </a:t>
            </a:r>
            <a:endParaRPr lang="en-US" dirty="0" smtClean="0">
              <a:solidFill>
                <a:schemeClr val="tx2"/>
              </a:solidFill>
            </a:endParaRPr>
          </a:p>
          <a:p>
            <a:pPr marL="342900" indent="-342900"/>
            <a:endParaRPr lang="ru-RU" dirty="0" smtClean="0">
              <a:solidFill>
                <a:schemeClr val="tx2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Плашка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980728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0" y="980728"/>
            <a:ext cx="9144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716016" y="188640"/>
            <a:ext cx="4427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cs typeface="Times New Roman" pitchFamily="18" charset="0"/>
              </a:rPr>
              <a:t>Технический аудит</a:t>
            </a:r>
            <a:endParaRPr lang="ru-RU" sz="2800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124744"/>
            <a:ext cx="87849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За период с 2010 по 2015 г. на предприятии проведен технический аудит следующими компаниями: </a:t>
            </a:r>
          </a:p>
          <a:p>
            <a:endParaRPr lang="ru-RU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                          ДКР ПАО ГАЗПРОМ                                                 ООО «ГАЗПРОМ ПХГ»</a:t>
            </a:r>
          </a:p>
          <a:p>
            <a:pPr marL="1163638">
              <a:lnSpc>
                <a:spcPct val="200000"/>
              </a:lnSpc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   ООО «Газпром добыча Ямбург»                         ООО «Газпром </a:t>
            </a:r>
            <a:r>
              <a:rPr lang="ru-RU" b="1" dirty="0" err="1" smtClean="0">
                <a:solidFill>
                  <a:schemeClr val="accent1">
                    <a:lumMod val="75000"/>
                  </a:schemeClr>
                </a:solidFill>
              </a:rPr>
              <a:t>инвест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»                  </a:t>
            </a:r>
          </a:p>
          <a:p>
            <a:pPr marL="1163638">
              <a:lnSpc>
                <a:spcPct val="200000"/>
              </a:lnSpc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  ООО «Газпром добыча Уренгой»                        ООО « Г. Д. Астрахань»</a:t>
            </a:r>
          </a:p>
          <a:p>
            <a:pPr marL="1163638">
              <a:lnSpc>
                <a:spcPct val="200000"/>
              </a:lnSpc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  ООО «Газпром добыча шельф Южно-Сахалинск»</a:t>
            </a:r>
          </a:p>
          <a:p>
            <a:pPr marL="1163638">
              <a:lnSpc>
                <a:spcPct val="200000"/>
              </a:lnSpc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     ООО «Газпром добыча Иркутск»</a:t>
            </a:r>
          </a:p>
          <a:p>
            <a:pPr marL="1163638">
              <a:lnSpc>
                <a:spcPct val="200000"/>
              </a:lnSpc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     ООО «Газпром добыча  Ноябрьск»</a:t>
            </a:r>
          </a:p>
          <a:p>
            <a:pPr marL="1163638">
              <a:lnSpc>
                <a:spcPct val="200000"/>
              </a:lnSpc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           </a:t>
            </a:r>
          </a:p>
        </p:txBody>
      </p:sp>
      <p:pic>
        <p:nvPicPr>
          <p:cNvPr id="13" name="Picture 7" descr="C:\Users\Менеджер_продажи2\Desktop\Александра\клиенты\gazprom phg.jpg"/>
          <p:cNvPicPr>
            <a:picLocks noChangeAspect="1" noChangeArrowheads="1"/>
          </p:cNvPicPr>
          <p:nvPr/>
        </p:nvPicPr>
        <p:blipFill>
          <a:blip r:embed="rId3" cstate="print"/>
          <a:srcRect t="12907" b="23505"/>
          <a:stretch>
            <a:fillRect/>
          </a:stretch>
        </p:blipFill>
        <p:spPr bwMode="auto">
          <a:xfrm>
            <a:off x="5004048" y="1916832"/>
            <a:ext cx="831851" cy="432048"/>
          </a:xfrm>
          <a:prstGeom prst="rect">
            <a:avLst/>
          </a:prstGeom>
          <a:noFill/>
        </p:spPr>
      </p:pic>
      <p:pic>
        <p:nvPicPr>
          <p:cNvPr id="14" name="Picture 2" descr="C:\Users\Менеджер_продажи2\Desktop\Александра\клиенты\72369560.jpg"/>
          <p:cNvPicPr>
            <a:picLocks noChangeAspect="1" noChangeArrowheads="1"/>
          </p:cNvPicPr>
          <p:nvPr/>
        </p:nvPicPr>
        <p:blipFill>
          <a:blip r:embed="rId4" cstate="print"/>
          <a:srcRect l="5469" t="11124" r="7436" b="13499"/>
          <a:stretch>
            <a:fillRect/>
          </a:stretch>
        </p:blipFill>
        <p:spPr bwMode="auto">
          <a:xfrm>
            <a:off x="467544" y="2348880"/>
            <a:ext cx="883187" cy="509077"/>
          </a:xfrm>
          <a:prstGeom prst="rect">
            <a:avLst/>
          </a:prstGeom>
          <a:noFill/>
        </p:spPr>
      </p:pic>
      <p:pic>
        <p:nvPicPr>
          <p:cNvPr id="15" name="Picture 3" descr="C:\Users\Менеджер_продажи2\Desktop\Александра\клиенты\шельф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429000"/>
            <a:ext cx="796677" cy="432306"/>
          </a:xfrm>
          <a:prstGeom prst="rect">
            <a:avLst/>
          </a:prstGeom>
          <a:noFill/>
        </p:spPr>
      </p:pic>
      <p:pic>
        <p:nvPicPr>
          <p:cNvPr id="47105" name="Picture 1" descr="C:\Users\Менеджер_продажи2\Desktop\Александра\клиенты\801b9b06e402c3d3e83e6082364bb9d7.jpg"/>
          <p:cNvPicPr>
            <a:picLocks noChangeAspect="1" noChangeArrowheads="1"/>
          </p:cNvPicPr>
          <p:nvPr/>
        </p:nvPicPr>
        <p:blipFill>
          <a:blip r:embed="rId6" cstate="print"/>
          <a:srcRect l="7270" t="19252" r="11937" b="10189"/>
          <a:stretch>
            <a:fillRect/>
          </a:stretch>
        </p:blipFill>
        <p:spPr bwMode="auto">
          <a:xfrm>
            <a:off x="5004048" y="2348880"/>
            <a:ext cx="900000" cy="450000"/>
          </a:xfrm>
          <a:prstGeom prst="rect">
            <a:avLst/>
          </a:prstGeom>
          <a:noFill/>
        </p:spPr>
      </p:pic>
      <p:pic>
        <p:nvPicPr>
          <p:cNvPr id="17" name="Рисунок 16" descr="лого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43608" y="128896"/>
            <a:ext cx="1620000" cy="707816"/>
          </a:xfrm>
          <a:prstGeom prst="rect">
            <a:avLst/>
          </a:prstGeom>
        </p:spPr>
      </p:pic>
      <p:pic>
        <p:nvPicPr>
          <p:cNvPr id="1027" name="Picture 3" descr="C:\Documents and Settings\Инженер_проекта2\Рабочий стол\2993187049755851426846249_source_2dad6489c5a56e9047dc5ef9195f7e3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9552" y="2780928"/>
            <a:ext cx="864096" cy="524077"/>
          </a:xfrm>
          <a:prstGeom prst="rect">
            <a:avLst/>
          </a:prstGeom>
          <a:noFill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9552" y="4437112"/>
            <a:ext cx="936104" cy="530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Инженер_проекта2\Рабочий стол\gda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04048" y="2924944"/>
            <a:ext cx="792088" cy="396045"/>
          </a:xfrm>
          <a:prstGeom prst="rect">
            <a:avLst/>
          </a:prstGeom>
          <a:noFill/>
        </p:spPr>
      </p:pic>
      <p:pic>
        <p:nvPicPr>
          <p:cNvPr id="2" name="Picture 3" descr="C:\Documents and Settings\Инженер_проекта2\Рабочий стол\i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7544" y="1844823"/>
            <a:ext cx="1093462" cy="462505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39552" y="3933056"/>
            <a:ext cx="822970" cy="482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8238</TotalTime>
  <Words>735</Words>
  <Application>Microsoft Office PowerPoint</Application>
  <PresentationFormat>Экран (4:3)</PresentationFormat>
  <Paragraphs>150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Менеджер_продажи2</dc:creator>
  <cp:lastModifiedBy>Полякова А А</cp:lastModifiedBy>
  <cp:revision>734</cp:revision>
  <dcterms:created xsi:type="dcterms:W3CDTF">2014-01-10T11:01:57Z</dcterms:created>
  <dcterms:modified xsi:type="dcterms:W3CDTF">2017-04-12T10:26:20Z</dcterms:modified>
</cp:coreProperties>
</file>