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7" r:id="rId1"/>
    <p:sldMasterId id="2147483779" r:id="rId2"/>
    <p:sldMasterId id="2147483782" r:id="rId3"/>
    <p:sldMasterId id="2147483785" r:id="rId4"/>
    <p:sldMasterId id="2147483764" r:id="rId5"/>
    <p:sldMasterId id="2147483770" r:id="rId6"/>
  </p:sldMasterIdLst>
  <p:notesMasterIdLst>
    <p:notesMasterId r:id="rId17"/>
  </p:notesMasterIdLst>
  <p:handoutMasterIdLst>
    <p:handoutMasterId r:id="rId18"/>
  </p:handoutMasterIdLst>
  <p:sldIdLst>
    <p:sldId id="279" r:id="rId7"/>
    <p:sldId id="281" r:id="rId8"/>
    <p:sldId id="257" r:id="rId9"/>
    <p:sldId id="258" r:id="rId10"/>
    <p:sldId id="282" r:id="rId11"/>
    <p:sldId id="283" r:id="rId12"/>
    <p:sldId id="284" r:id="rId13"/>
    <p:sldId id="259" r:id="rId14"/>
    <p:sldId id="260" r:id="rId15"/>
    <p:sldId id="275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pos="145" userDrawn="1">
          <p15:clr>
            <a:srgbClr val="A4A3A4"/>
          </p15:clr>
        </p15:guide>
        <p15:guide id="4" pos="5628">
          <p15:clr>
            <a:srgbClr val="A4A3A4"/>
          </p15:clr>
        </p15:guide>
        <p15:guide id="7" pos="5057" userDrawn="1">
          <p15:clr>
            <a:srgbClr val="A4A3A4"/>
          </p15:clr>
        </p15:guide>
        <p15:guide id="8" orient="horz" pos="604">
          <p15:clr>
            <a:srgbClr val="A4A3A4"/>
          </p15:clr>
        </p15:guide>
        <p15:guide id="10" orient="horz" pos="384">
          <p15:clr>
            <a:srgbClr val="A4A3A4"/>
          </p15:clr>
        </p15:guide>
        <p15:guide id="12" orient="horz" pos="2881">
          <p15:clr>
            <a:srgbClr val="A4A3A4"/>
          </p15:clr>
        </p15:guide>
        <p15:guide id="13" orient="horz" pos="1746">
          <p15:clr>
            <a:srgbClr val="A4A3A4"/>
          </p15:clr>
        </p15:guide>
        <p15:guide id="15" pos="1878">
          <p15:clr>
            <a:srgbClr val="A4A3A4"/>
          </p15:clr>
        </p15:guide>
        <p15:guide id="16" pos="2015">
          <p15:clr>
            <a:srgbClr val="A4A3A4"/>
          </p15:clr>
        </p15:guide>
        <p15:guide id="17">
          <p15:clr>
            <a:srgbClr val="A4A3A4"/>
          </p15:clr>
        </p15:guide>
        <p15:guide id="18" pos="3751">
          <p15:clr>
            <a:srgbClr val="A4A3A4"/>
          </p15:clr>
        </p15:guide>
        <p15:guide id="19" pos="3891">
          <p15:clr>
            <a:srgbClr val="A4A3A4"/>
          </p15:clr>
        </p15:guide>
        <p15:guide id="20" pos="1073">
          <p15:clr>
            <a:srgbClr val="A4A3A4"/>
          </p15:clr>
        </p15:guide>
        <p15:guide id="21" orient="horz" pos="314">
          <p15:clr>
            <a:srgbClr val="A4A3A4"/>
          </p15:clr>
        </p15:guide>
        <p15:guide id="22" orient="horz" pos="2899">
          <p15:clr>
            <a:srgbClr val="A4A3A4"/>
          </p15:clr>
        </p15:guide>
        <p15:guide id="23" orient="horz" pos="1409">
          <p15:clr>
            <a:srgbClr val="A4A3A4"/>
          </p15:clr>
        </p15:guide>
        <p15:guide id="24" orient="horz" pos="617">
          <p15:clr>
            <a:srgbClr val="A4A3A4"/>
          </p15:clr>
        </p15:guide>
        <p15:guide id="25" orient="horz" pos="430">
          <p15:clr>
            <a:srgbClr val="A4A3A4"/>
          </p15:clr>
        </p15:guide>
        <p15:guide id="26" orient="horz" pos="1306">
          <p15:clr>
            <a:srgbClr val="A4A3A4"/>
          </p15:clr>
        </p15:guide>
        <p15:guide id="27" orient="horz" pos="2099">
          <p15:clr>
            <a:srgbClr val="A4A3A4"/>
          </p15:clr>
        </p15:guide>
        <p15:guide id="28" orient="horz" pos="2205">
          <p15:clr>
            <a:srgbClr val="A4A3A4"/>
          </p15:clr>
        </p15:guide>
        <p15:guide id="29" pos="107">
          <p15:clr>
            <a:srgbClr val="A4A3A4"/>
          </p15:clr>
        </p15:guide>
        <p15:guide id="30" pos="5656">
          <p15:clr>
            <a:srgbClr val="A4A3A4"/>
          </p15:clr>
        </p15:guide>
        <p15:guide id="31" pos="1888">
          <p15:clr>
            <a:srgbClr val="A4A3A4"/>
          </p15:clr>
        </p15:guide>
        <p15:guide id="32" pos="1991">
          <p15:clr>
            <a:srgbClr val="A4A3A4"/>
          </p15:clr>
        </p15:guide>
        <p15:guide id="33" pos="3775">
          <p15:clr>
            <a:srgbClr val="A4A3A4"/>
          </p15:clr>
        </p15:guide>
        <p15:guide id="34" pos="3879">
          <p15:clr>
            <a:srgbClr val="A4A3A4"/>
          </p15:clr>
        </p15:guide>
        <p15:guide id="35" pos="104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>
    <p:restoredLeft sz="34587" autoAdjust="0"/>
    <p:restoredTop sz="94700" autoAdjust="0"/>
  </p:normalViewPr>
  <p:slideViewPr>
    <p:cSldViewPr snapToGrid="0" showGuides="1">
      <p:cViewPr>
        <p:scale>
          <a:sx n="125" d="100"/>
          <a:sy n="125" d="100"/>
        </p:scale>
        <p:origin x="-1140" y="-408"/>
      </p:cViewPr>
      <p:guideLst>
        <p:guide orient="horz" pos="604"/>
        <p:guide orient="horz" pos="384"/>
        <p:guide orient="horz" pos="2881"/>
        <p:guide orient="horz" pos="1746"/>
        <p:guide orient="horz" pos="314"/>
        <p:guide orient="horz" pos="2899"/>
        <p:guide orient="horz" pos="1409"/>
        <p:guide orient="horz" pos="617"/>
        <p:guide orient="horz" pos="430"/>
        <p:guide orient="horz" pos="1306"/>
        <p:guide orient="horz" pos="2099"/>
        <p:guide orient="horz" pos="2205"/>
        <p:guide pos="145"/>
        <p:guide pos="5628"/>
        <p:guide pos="5057"/>
        <p:guide pos="1878"/>
        <p:guide pos="2015"/>
        <p:guide/>
        <p:guide pos="3751"/>
        <p:guide pos="3891"/>
        <p:guide pos="1073"/>
        <p:guide pos="107"/>
        <p:guide pos="5656"/>
        <p:guide pos="1888"/>
        <p:guide pos="1991"/>
        <p:guide pos="3775"/>
        <p:guide pos="3879"/>
        <p:guide pos="1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-3486" y="540"/>
      </p:cViewPr>
      <p:guideLst>
        <p:guide orient="horz" pos="2880"/>
        <p:guide orient="horz" pos="3127"/>
        <p:guide pos="216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lang="ru-RU" sz="1600" b="0" i="0" u="none" strike="noStrike" kern="1200" baseline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lang="ru-RU" sz="1600" b="0" i="0" u="none" strike="noStrike" kern="1200" baseline="0" dirty="0" smtClean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rPr>
              <a:t>тыс. м</a:t>
            </a:r>
            <a:r>
              <a:rPr lang="ru-RU" sz="1600" b="0" i="0" u="none" strike="noStrike" kern="1200" baseline="30000" dirty="0" smtClean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rPr>
              <a:t>3</a:t>
            </a:r>
            <a:endParaRPr lang="ru-RU" sz="1600" b="0" i="0" u="none" strike="noStrike" kern="1200" baseline="30000" dirty="0">
              <a:solidFill>
                <a:prstClr val="white"/>
              </a:solidFill>
              <a:latin typeface="Arial Narrow" pitchFamily="34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6542355643044621"/>
          <c:y val="2.366255335719462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207983377077867"/>
          <c:y val="5.2057617385828182E-2"/>
          <c:w val="0.82264238845144366"/>
          <c:h val="0.64091311371254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Собственный транспорт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white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
ожидаемое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257</c:v>
                </c:pt>
                <c:pt idx="1">
                  <c:v>945</c:v>
                </c:pt>
                <c:pt idx="2">
                  <c:v>2622</c:v>
                </c:pt>
                <c:pt idx="3">
                  <c:v>3832</c:v>
                </c:pt>
                <c:pt idx="4">
                  <c:v>4481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Сторонний транспорт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4.1666666666666918E-3"/>
                  <c:y val="-4.73251067143892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white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
ожидаемое</c:v>
                </c:pt>
              </c:strCache>
            </c:strRef>
          </c:cat>
          <c:val>
            <c:numRef>
              <c:f>Лист1!$C$3:$C$7</c:f>
              <c:numCache>
                <c:formatCode>0</c:formatCode>
                <c:ptCount val="5"/>
                <c:pt idx="0">
                  <c:v>3124</c:v>
                </c:pt>
                <c:pt idx="1">
                  <c:v>2844</c:v>
                </c:pt>
                <c:pt idx="2">
                  <c:v>3600</c:v>
                </c:pt>
                <c:pt idx="3">
                  <c:v>5012</c:v>
                </c:pt>
                <c:pt idx="4">
                  <c:v>5831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Общая реализация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4.1666666666666666E-3"/>
                  <c:y val="-6.15230113673415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white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
ожидаемое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3381</c:v>
                </c:pt>
                <c:pt idx="1">
                  <c:v>3789</c:v>
                </c:pt>
                <c:pt idx="2">
                  <c:v>6222</c:v>
                </c:pt>
                <c:pt idx="3">
                  <c:v>8844</c:v>
                </c:pt>
                <c:pt idx="4">
                  <c:v>10312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2059648"/>
        <c:axId val="22069632"/>
      </c:barChart>
      <c:catAx>
        <c:axId val="2205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lang="ru-RU" sz="1600" b="0" i="0" u="none" strike="noStrike" kern="1200" baseline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22069632"/>
        <c:crosses val="autoZero"/>
        <c:auto val="0"/>
        <c:lblAlgn val="ctr"/>
        <c:lblOffset val="100"/>
        <c:noMultiLvlLbl val="0"/>
      </c:catAx>
      <c:valAx>
        <c:axId val="22069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059648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 algn="l">
              <a:defRPr lang="ru-RU" sz="1600" b="0" i="0" u="none" strike="noStrike" kern="1200" baseline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  <a:latin typeface="Arial Narrow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algn="l">
              <a:defRPr lang="ru-RU" sz="1600" b="0" i="0" u="none" strike="noStrike" kern="1200" baseline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4.4601118288545346E-3"/>
          <c:w val="0.14680205599300086"/>
          <c:h val="0.98634689303221645"/>
        </c:manualLayout>
      </c:layout>
      <c:overlay val="0"/>
      <c:spPr>
        <a:noFill/>
      </c:spPr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066CC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0.14797</cdr:x>
      <cdr:y>0.00247</cdr:y>
    </cdr:from>
    <cdr:to>
      <cdr:x>0.14938</cdr:x>
      <cdr:y>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353026" y="6626"/>
          <a:ext cx="12942" cy="267693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2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 коллеги, Вашему вниманию представляется доклад на тему «Развитие газозаправочной инфраструктуры ООО «Газпром трансгаз Ухта»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523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9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2148" y="4715155"/>
            <a:ext cx="5438140" cy="4466987"/>
          </a:xfrm>
        </p:spPr>
        <p:txBody>
          <a:bodyPr/>
          <a:lstStyle/>
          <a:p>
            <a:r>
              <a:rPr lang="ru-RU" dirty="0" smtClean="0"/>
              <a:t>Развитие газозаправочной инфраструктуры ООО «Газпром трансгаз Ухта» происходило в 3 этапа:</a:t>
            </a:r>
          </a:p>
          <a:p>
            <a:pPr marL="228581" indent="-228581">
              <a:buAutoNum type="arabicPeriod"/>
            </a:pPr>
            <a:r>
              <a:rPr lang="ru-RU" dirty="0" smtClean="0"/>
              <a:t>Строительство АГНКС большой производительности в крупных населенных пунктах (Ухта, Сыктывкар, Череповец, Рыбинск), проведенное в 1980-1990 гг.</a:t>
            </a:r>
          </a:p>
          <a:p>
            <a:pPr marL="228581" indent="-228581">
              <a:buAutoNum type="arabicPeriod"/>
            </a:pPr>
            <a:r>
              <a:rPr lang="ru-RU" dirty="0" smtClean="0"/>
              <a:t>Строительство АГНКС малой производительности (до 3,2 млн. м3/год), организованное в рамках строительства магистральных газопроводов СРТО-Торжок и СЕГ-1, проведенное в 2008 – 2014 гг.</a:t>
            </a:r>
          </a:p>
          <a:p>
            <a:pPr marL="228581" indent="-228581">
              <a:buAutoNum type="arabicPeriod"/>
            </a:pPr>
            <a:r>
              <a:rPr lang="ru-RU" dirty="0" smtClean="0"/>
              <a:t>Строительство АГНКС  и поставка мобильных АГНКС в рамках реализации целевых программ ПАО «Газпром» принятых в 2015-2018 годах.</a:t>
            </a:r>
          </a:p>
          <a:p>
            <a:r>
              <a:rPr lang="ru-RU" dirty="0" smtClean="0"/>
              <a:t>В настоящее время газозаправочная инфраструктура Общества состоит из 10 АГНКС, 7 МАГНКС и 3 ПАГЗ. </a:t>
            </a:r>
            <a:r>
              <a:rPr lang="ru-RU" dirty="0"/>
              <a:t>Перечисленная газозаправочная инфраструктура обеспечивает заправку компримированным природным газом 654 газобаллонных автомобилей Общества, а также сторонних потребителей.</a:t>
            </a:r>
            <a:endParaRPr lang="ru-RU" dirty="0" smtClean="0"/>
          </a:p>
          <a:p>
            <a:pPr marL="228581" indent="-228581">
              <a:buAutoNum type="arabicPeriod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491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рамках выполнения целевых программ ПАО «Газпром» согласно Приказам № 336 от  23.05.2016, № 805 от 30.11.2017 и Постановления Правления №42 от 26.10.2016 Обществом достигнут многократный (более чем в 17 раз) рост потребления КПГ собственным транспортом. Кроме того, Общества на сторонних АГНКС дополнительно приобретается КПГ до 5%  (4677 м3) от общего потребления газа собственным транспортом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 </a:t>
            </a:r>
            <a:r>
              <a:rPr lang="ru-RU" dirty="0" smtClean="0"/>
              <a:t>результатам выполнения мероприятий по популяризации КПГ в качестве моторного топлива в период 2015 - 2018 годы потребление газа сторонними потребителями увеличилось более чем на 86%.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87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22775"/>
            <a:ext cx="5438140" cy="4466987"/>
          </a:xfrm>
        </p:spPr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еализация целевых программ позволила создать транспортные мосты для автомобилей на КПГ вдоль  трасс МГ от городов Печора и Вуктыл в северной части зоны производственной деятельности Общества до Москвы и Череповца в центральных регионах Российской Федерации. Ранее существовавшая  транспортная схема движения ГБА требовала проезда через города Киров, Йошкар-Ола, Чебоксары и Нижний Новгород,  что удлиняло маршрут более чем на 700 км.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977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реализации программ выявлены следующие проблемные вопросы:</a:t>
            </a:r>
          </a:p>
          <a:p>
            <a:pPr marL="228581" indent="-228581">
              <a:buAutoNum type="arabicPeriod"/>
            </a:pPr>
            <a:r>
              <a:rPr lang="ru-RU" dirty="0" smtClean="0"/>
              <a:t>Малая часовая производительность АГНКС, введенных в эксплуатацию в </a:t>
            </a:r>
            <a:r>
              <a:rPr lang="ru-RU" dirty="0"/>
              <a:t>рамках строительства магистральных газопроводов СРТО-Торжок и </a:t>
            </a:r>
            <a:r>
              <a:rPr lang="ru-RU" dirty="0" smtClean="0"/>
              <a:t>СЕГ-1, приводит к длительным простоям газомоторного транспорта на заправках. Длительность заправки автомобилей КамАЗ и автобусов </a:t>
            </a:r>
            <a:r>
              <a:rPr lang="ru-RU" dirty="0" err="1" smtClean="0"/>
              <a:t>НефАЗ</a:t>
            </a:r>
            <a:r>
              <a:rPr lang="ru-RU" dirty="0" smtClean="0"/>
              <a:t> составляет до 50 минут.</a:t>
            </a:r>
          </a:p>
          <a:p>
            <a:pPr marL="228581" indent="-228581">
              <a:buAutoNum type="arabicPeriod"/>
            </a:pPr>
            <a:r>
              <a:rPr lang="ru-RU" dirty="0" smtClean="0"/>
              <a:t>Отсутствие газозаправочной инфраструктуры вдоль МГ «Бованенково-Ухта», расположенной в условиях Крайнего Севера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0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3. Недостаток и отсутствие гаражей и боксов, оборудованных для стоянки газомоторной техники, приводит к необходимости ее хранения на открытых площадках, что в условиях северных регионов снижает срок службы  оборудования.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8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4. Необеспеченность сервисной инфраструктуры в том числе постами дегазации газобаллонного оборудования и пунктами освидетельствования баллонов КПГ.</a:t>
            </a:r>
          </a:p>
          <a:p>
            <a:r>
              <a:rPr lang="ru-RU" dirty="0" smtClean="0"/>
              <a:t>Отсутствие постов дегазации снижает экономическую эффективность использования КПГ, в связи с потерями на стравливание газа при проведении ремонта и технического обслуживания ГБА, так же снижается безопасность работ при проведении обслуживания и ремонта топливных систем газомоторной техники.</a:t>
            </a:r>
          </a:p>
          <a:p>
            <a:r>
              <a:rPr lang="ru-RU" dirty="0" smtClean="0"/>
              <a:t>Отсутствие пунктов освидетельствования баллонов КПГ требует вывода из эксплуатации ГБА </a:t>
            </a:r>
            <a:r>
              <a:rPr lang="ru-RU" dirty="0"/>
              <a:t>с истекшим сроком технического </a:t>
            </a:r>
            <a:r>
              <a:rPr lang="ru-RU" dirty="0" smtClean="0"/>
              <a:t>освидетельствования баллонов на период освидетельствования, а также приводит к финансовым издержкам на проведение работ подрядным способом. </a:t>
            </a:r>
          </a:p>
          <a:p>
            <a:r>
              <a:rPr lang="ru-RU" dirty="0" smtClean="0"/>
              <a:t>Несоблюдение требований  по техническому обслуживанию топливных систем ГБА и техническому ремонту может привести к авариям, полностью разрушающим транспортные средства. Подобные случаи приведены на нижних фото.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20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целью решения выявленных проблем, организации работ по развитию газозаправочной  и газомоторной инфраструктуры Общества, в ООО «Газпром трансгаз Ухта» разработана и согласована с ПАО «Газпром» «Программа </a:t>
            </a:r>
            <a:r>
              <a:rPr lang="ru-RU" dirty="0"/>
              <a:t>по созданию автотранспортной и газозаправочной инфраструктуры на промышленных площадках ООО «Газпром трансгаз </a:t>
            </a:r>
            <a:r>
              <a:rPr lang="ru-RU" dirty="0" smtClean="0"/>
              <a:t>Ухта» на 2018 -2024 гг., в которой рассмотрены вопросы размещения и сроков строительства и расширения объектов газозаправочной инфраструктуры (АГНКС, МАГНКС, ПАГЗ), а также объектов сервисной инфраструктуры (пункты освидетельствования баллонов, стояночные боксы и гаражи, посты дегазации), </a:t>
            </a:r>
            <a:r>
              <a:rPr lang="ru-RU" dirty="0"/>
              <a:t>не охваченной целевыми программами ПАО «Газпром». </a:t>
            </a:r>
            <a:r>
              <a:rPr lang="ru-RU" dirty="0" smtClean="0"/>
              <a:t>Программа Общества является основанием для включения в </a:t>
            </a:r>
            <a:r>
              <a:rPr lang="ru-RU" dirty="0"/>
              <a:t>инвестиционную программу ООО «Газпром </a:t>
            </a:r>
            <a:r>
              <a:rPr lang="ru-RU" dirty="0" err="1"/>
              <a:t>трансгаз</a:t>
            </a:r>
            <a:r>
              <a:rPr lang="ru-RU" dirty="0"/>
              <a:t> Ухта» за счет собственных </a:t>
            </a:r>
            <a:r>
              <a:rPr lang="ru-RU" dirty="0" smtClean="0"/>
              <a:t>средств с целью проектирования объектов газозаправочной и газомоторной инфраструктуры.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545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67161" y="4715156"/>
            <a:ext cx="5903088" cy="3618619"/>
          </a:xfrm>
        </p:spPr>
        <p:txBody>
          <a:bodyPr/>
          <a:lstStyle/>
          <a:p>
            <a:r>
              <a:rPr lang="ru-RU" dirty="0" smtClean="0"/>
              <a:t>Также программой Общества акцентированы решения по  вопросам развития газозаправочной инфраструктуры на Крайнем Севере вдоль системы МГ Бованенково – Ухта. Данный вопрос имеет высокую актуальность для Общества в связи с имеющимися проблемами по доставке </a:t>
            </a:r>
            <a:r>
              <a:rPr lang="ru-RU" dirty="0"/>
              <a:t>и значительным расходом </a:t>
            </a:r>
            <a:r>
              <a:rPr lang="ru-RU" dirty="0" smtClean="0"/>
              <a:t>жидкого моторного топлива на удаленных объектах, расположенных в районах Крайнего Севера. </a:t>
            </a:r>
          </a:p>
          <a:p>
            <a:r>
              <a:rPr lang="ru-RU" dirty="0" smtClean="0"/>
              <a:t>Обустройство объектов ГЗИ рассматривается в 2 вариантах:</a:t>
            </a:r>
          </a:p>
          <a:p>
            <a:pPr marL="228581" indent="-228581">
              <a:buAutoNum type="arabicPeriod"/>
            </a:pPr>
            <a:r>
              <a:rPr lang="ru-RU" dirty="0" smtClean="0"/>
              <a:t>В соответствии с поручением </a:t>
            </a:r>
            <a:r>
              <a:rPr lang="ru-RU" dirty="0"/>
              <a:t>Департамента 308 в проект </a:t>
            </a:r>
            <a:r>
              <a:rPr lang="ru-RU" dirty="0" smtClean="0"/>
              <a:t>технических заданий проектирование объектов </a:t>
            </a:r>
            <a:r>
              <a:rPr lang="en-US" dirty="0"/>
              <a:t>III</a:t>
            </a:r>
            <a:r>
              <a:rPr lang="ru-RU" dirty="0"/>
              <a:t> очереди МГ Бованенково - Ухта включены </a:t>
            </a:r>
            <a:r>
              <a:rPr lang="ru-RU" dirty="0" smtClean="0"/>
              <a:t>требования о необходимости размещения АГНКС </a:t>
            </a:r>
            <a:r>
              <a:rPr lang="ru-RU" dirty="0"/>
              <a:t>на территории </a:t>
            </a:r>
            <a:r>
              <a:rPr lang="ru-RU" dirty="0" smtClean="0"/>
              <a:t>промышленных площадок компрессорных станций</a:t>
            </a:r>
            <a:r>
              <a:rPr lang="en-US" dirty="0" smtClean="0"/>
              <a:t>;</a:t>
            </a:r>
            <a:endParaRPr lang="ru-RU" dirty="0" smtClean="0"/>
          </a:p>
          <a:p>
            <a:pPr marL="228581" indent="-228581">
              <a:buFontTx/>
              <a:buAutoNum type="arabicPeriod"/>
            </a:pPr>
            <a:r>
              <a:rPr lang="ru-RU" dirty="0"/>
              <a:t>Проработка типовых проектов систем заправки внутриплощадочного транспорта без АГНКС Департаментом 308 поручена «Газпром – ВНИИГАЗ</a:t>
            </a:r>
            <a:r>
              <a:rPr lang="ru-RU" dirty="0" smtClean="0"/>
              <a:t>». Заправка подготовленным газом в данном случае должна производиться непосредственно из магистрального газопровода давлением до 12 М</a:t>
            </a:r>
            <a:r>
              <a:rPr lang="ru-RU" dirty="0"/>
              <a:t>П</a:t>
            </a:r>
            <a:r>
              <a:rPr lang="ru-RU" dirty="0" smtClean="0"/>
              <a:t>а без дополнительного компримирования.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87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2664000" cy="369125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687053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8"/>
            <a:ext cx="7321550" cy="3622675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9667" y="2175308"/>
            <a:ext cx="7429100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1" r:id="rId3"/>
    <p:sldLayoutId id="2147483730" r:id="rId4"/>
    <p:sldLayoutId id="2147483743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2073275"/>
            <a:ext cx="9143999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9"/>
            <a:ext cx="8828087" cy="11623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1386161" y="2079099"/>
            <a:ext cx="7753075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2997200" y="1"/>
            <a:ext cx="61467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301750" y="4776788"/>
            <a:ext cx="7842249" cy="366711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75200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2665539" cy="3691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74513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1600" y="979488"/>
            <a:ext cx="7418013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ЕЖЕГОДНОЕ СОВЕЩАНИЕ ПО ВОПРОСАМ РАСШИРЕНИЯ ИСПОЛЬЗОВАНИЯ ПРИРОДНОГО ГАЗА</a:t>
            </a:r>
            <a:endParaRPr lang="ru-RU" dirty="0"/>
          </a:p>
        </p:txBody>
      </p:sp>
      <p:sp>
        <p:nvSpPr>
          <p:cNvPr id="4" name="Заголовок 5"/>
          <p:cNvSpPr>
            <a:spLocks noGrp="1"/>
          </p:cNvSpPr>
          <p:nvPr>
            <p:ph type="body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Доклад заместителя генерального директора по общим вопросам ООО «Газпром трансгаз Ухта»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Блохина Владимира Ивановича</a:t>
            </a:r>
          </a:p>
          <a:p>
            <a:pPr algn="l"/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РАЗВИТИЕ</a:t>
            </a:r>
            <a:br>
              <a:rPr lang="ru-RU" sz="36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ГАЗОЗАПРАВОЧНОЙ ИНФРАСТРУКТУРЫ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ООО «ГАЗПРОМ ТРАНСГАЗ УХТА»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ru-RU" sz="2600" b="1" dirty="0"/>
              <a:t>СПАСИБО ЗА ВНИМАНИЕ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ru-RU" sz="2200" dirty="0" smtClean="0">
                <a:solidFill>
                  <a:schemeClr val="bg1"/>
                </a:solidFill>
              </a:rPr>
              <a:t>Блохин Владимир Иванович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Заместитель генерального директора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по общим вопросам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ООО </a:t>
            </a:r>
            <a:r>
              <a:rPr lang="ru-RU" sz="2200" dirty="0">
                <a:solidFill>
                  <a:schemeClr val="bg1"/>
                </a:solidFill>
              </a:rPr>
              <a:t>«Газпром трансгаз Ухта»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Тел</a:t>
            </a:r>
            <a:r>
              <a:rPr lang="ru-RU" sz="2200" dirty="0">
                <a:solidFill>
                  <a:schemeClr val="bg1"/>
                </a:solidFill>
              </a:rPr>
              <a:t>. : (8216) </a:t>
            </a:r>
            <a:r>
              <a:rPr lang="ru-RU" sz="2200" dirty="0" smtClean="0">
                <a:solidFill>
                  <a:schemeClr val="bg1"/>
                </a:solidFill>
              </a:rPr>
              <a:t>77-2</a:t>
            </a:r>
            <a:r>
              <a:rPr lang="en-US" sz="2200" dirty="0" smtClean="0">
                <a:solidFill>
                  <a:schemeClr val="bg1"/>
                </a:solidFill>
              </a:rPr>
              <a:t>3</a:t>
            </a:r>
            <a:r>
              <a:rPr lang="ru-RU" sz="2200" dirty="0" smtClean="0">
                <a:solidFill>
                  <a:schemeClr val="bg1"/>
                </a:solidFill>
              </a:rPr>
              <a:t>-</a:t>
            </a:r>
            <a:r>
              <a:rPr lang="en-US" sz="2200" dirty="0" smtClean="0">
                <a:solidFill>
                  <a:schemeClr val="bg1"/>
                </a:solidFill>
              </a:rPr>
              <a:t>13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Е-</a:t>
            </a:r>
            <a:r>
              <a:rPr lang="ru-RU" sz="2200" dirty="0" err="1" smtClean="0">
                <a:solidFill>
                  <a:schemeClr val="bg1"/>
                </a:solidFill>
              </a:rPr>
              <a:t>mail</a:t>
            </a:r>
            <a:r>
              <a:rPr lang="ru-RU" sz="2200" dirty="0">
                <a:solidFill>
                  <a:schemeClr val="bg1"/>
                </a:solidFill>
              </a:rPr>
              <a:t>:  </a:t>
            </a:r>
            <a:r>
              <a:rPr lang="en-US" sz="2200" dirty="0" smtClean="0">
                <a:solidFill>
                  <a:schemeClr val="bg1"/>
                </a:solidFill>
              </a:rPr>
              <a:t>vblohin@sgp.gazprom.ru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5" name="Текст 10"/>
          <p:cNvSpPr>
            <a:spLocks noGrp="1"/>
          </p:cNvSpPr>
          <p:nvPr>
            <p:ph type="body" sz="quarter" idx="11"/>
          </p:nvPr>
        </p:nvSpPr>
        <p:spPr>
          <a:xfrm>
            <a:off x="1551600" y="4859755"/>
            <a:ext cx="7321550" cy="215444"/>
          </a:xfrm>
        </p:spPr>
        <p:txBody>
          <a:bodyPr/>
          <a:lstStyle/>
          <a:p>
            <a:r>
              <a:rPr lang="ru-RU" dirty="0"/>
              <a:t>РАЗВИТИЕ ГАЗОЗАПРАВОЧНОЙ ИНФРАСТРУКТУРЫ ООО «ГАЗПРОМ ТРАНСГАЗ УХТА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газозаправочной инфраструктуры ООО «Газпром трансгаз Ухта»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1"/>
          </p:nvPr>
        </p:nvSpPr>
        <p:spPr>
          <a:xfrm>
            <a:off x="1551600" y="4859755"/>
            <a:ext cx="7321550" cy="215444"/>
          </a:xfrm>
        </p:spPr>
        <p:txBody>
          <a:bodyPr/>
          <a:lstStyle/>
          <a:p>
            <a:r>
              <a:rPr lang="ru-RU" dirty="0" smtClean="0"/>
              <a:t>РАЗВИТИЕ ГАЗОЗАПРАВОЧНОЙ ИНФРАСТРУКТУРЫ ООО «ГАЗПРОМ ТРАНСГАЗ УХТА»</a:t>
            </a:r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quarter" idx="15"/>
          </p:nvPr>
        </p:nvSpPr>
        <p:spPr/>
        <p:txBody>
          <a:bodyPr anchor="ctr"/>
          <a:lstStyle/>
          <a:p>
            <a:r>
              <a:rPr lang="ru-RU" dirty="0"/>
              <a:t>10 АГНКС</a:t>
            </a:r>
          </a:p>
          <a:p>
            <a:r>
              <a:rPr lang="ru-RU" dirty="0"/>
              <a:t>7 МАГНКС</a:t>
            </a:r>
          </a:p>
          <a:p>
            <a:r>
              <a:rPr lang="ru-RU" dirty="0"/>
              <a:t>3 ПАГЗ</a:t>
            </a:r>
          </a:p>
          <a:p>
            <a:r>
              <a:rPr lang="ru-RU" dirty="0"/>
              <a:t>654 ГБА</a:t>
            </a:r>
          </a:p>
          <a:p>
            <a:r>
              <a:rPr lang="ru-RU" dirty="0" smtClean="0"/>
              <a:t>1 пункт </a:t>
            </a:r>
            <a:r>
              <a:rPr lang="ru-RU" dirty="0"/>
              <a:t>освидетельствования баллонов</a:t>
            </a:r>
          </a:p>
          <a:p>
            <a:endParaRPr lang="ru-RU" dirty="0"/>
          </a:p>
        </p:txBody>
      </p:sp>
      <p:sp>
        <p:nvSpPr>
          <p:cNvPr id="28" name="Объект 2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D:\PF\Ogm6693\Desktop\Факт 2017 в пр.jpg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90" y="808383"/>
            <a:ext cx="6138310" cy="39642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ru-RU" sz="2600" b="1" dirty="0" smtClean="0"/>
              <a:t>Рост целевых показателей потребления реализации КПГ</a:t>
            </a:r>
            <a:endParaRPr lang="ru-RU" sz="2600" b="1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КПГ на АГНКС ООО «Газпром трансгаз Ухта»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/>
          </p:nvPr>
        </p:nvSpPr>
        <p:spPr>
          <a:xfrm>
            <a:off x="1551600" y="4859755"/>
            <a:ext cx="7321550" cy="215444"/>
          </a:xfrm>
        </p:spPr>
        <p:txBody>
          <a:bodyPr/>
          <a:lstStyle/>
          <a:p>
            <a:r>
              <a:rPr lang="ru-RU" dirty="0"/>
              <a:t>РАЗВИТИЕ ГАЗОЗАПРАВОЧНОЙ ИНФРАСТРУКТУРЫ ООО «ГАЗПРОМ ТРАНСГАЗ УХТА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566713408"/>
              </p:ext>
            </p:extLst>
          </p:nvPr>
        </p:nvGraphicFramePr>
        <p:xfrm>
          <a:off x="0" y="2060713"/>
          <a:ext cx="9144000" cy="268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ru-RU" sz="2600" b="1" dirty="0" smtClean="0"/>
              <a:t>Организация транспортных мостов</a:t>
            </a:r>
            <a:endParaRPr lang="ru-RU" sz="2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Состояние газозаправочной инфраструктуры ООО «Газпром трансгаз Ухта» по результатам реализации целевых программ ПАО «Газпром»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РАЗВИТИЕ ГАЗОЗАПРАВОЧНОЙ ИНФРАСТРУКТУРЫ ООО «ГАЗПРОМ ТРАНСГАЗ УХТА»</a:t>
            </a: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2956560" y="4194313"/>
            <a:ext cx="6187440" cy="568187"/>
          </a:xfrm>
          <a:prstGeom prst="rect">
            <a:avLst/>
          </a:prstGeom>
          <a:solidFill>
            <a:srgbClr val="003366"/>
          </a:solidFill>
        </p:spPr>
        <p:txBody>
          <a:bodyPr vert="horz" wrap="square" lIns="0" tIns="0" rIns="0" bIns="0" rtlCol="0">
            <a:noAutofit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9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</a:rPr>
              <a:t>              АГНКС ООО «Газпром газомоторное топливо</a:t>
            </a:r>
          </a:p>
          <a:p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            АГНКС ООО «Газпром трансгаз Ухта»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12381" y="4257772"/>
            <a:ext cx="137160" cy="1295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312381" y="4569031"/>
            <a:ext cx="137160" cy="1295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 descr="D:\PF\Ogm6693\Desktop\Карта автопробега 2017 с мг и поволжь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60" y="793110"/>
            <a:ext cx="6187440" cy="340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Малая часовая производительность АГНКС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32685109"/>
              </p:ext>
            </p:extLst>
          </p:nvPr>
        </p:nvGraphicFramePr>
        <p:xfrm>
          <a:off x="3008243" y="808383"/>
          <a:ext cx="6135756" cy="3982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252"/>
                <a:gridCol w="2045252"/>
                <a:gridCol w="2045252"/>
              </a:tblGrid>
              <a:tr h="14721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Тип АГНКС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Часовая производительность, нм</a:t>
                      </a:r>
                      <a:r>
                        <a:rPr lang="ru-RU" baseline="300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3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/час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Время заправки грузового автомобиля КамАЗ, автобуса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НефАЗ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, мин.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79C2"/>
                    </a:solidFill>
                  </a:tcPr>
                </a:tc>
              </a:tr>
              <a:tr h="4592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МКЗ-50У 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180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40-50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79C2"/>
                    </a:solidFill>
                  </a:tcPr>
                </a:tc>
              </a:tr>
              <a:tr h="4592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БИ-100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330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35-40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79C2"/>
                    </a:solidFill>
                  </a:tcPr>
                </a:tc>
              </a:tr>
              <a:tr h="4592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Борец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1400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10-15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79C2"/>
                    </a:solidFill>
                  </a:tcPr>
                </a:tc>
              </a:tr>
              <a:tr h="11324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МАГНКС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ООО «Тегас»,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ООО «Барренс»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500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15-20</a:t>
                      </a:r>
                      <a:endParaRPr lang="ru-RU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79C2"/>
                    </a:solidFill>
                  </a:tcPr>
                </a:tc>
              </a:tr>
            </a:tbl>
          </a:graphicData>
        </a:graphic>
      </p:graphicFrame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ru-RU" sz="2600" b="1" dirty="0" smtClean="0"/>
              <a:t>Снизить простои на заправку при использовании </a:t>
            </a:r>
            <a:r>
              <a:rPr lang="ru-RU" sz="2600" b="1" dirty="0"/>
              <a:t>газомоторного транспорта</a:t>
            </a:r>
          </a:p>
        </p:txBody>
      </p:sp>
      <p:sp>
        <p:nvSpPr>
          <p:cNvPr id="6" name="Текст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РАЗВИТИЕ ГАЗОЗАПРАВОЧНОЙ ИНФРАСТРУКТУРЫ ООО «ГАЗПРОМ ТРАНСГАЗ УХТА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99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Отсутствие оборудованных стояночных боксов для газомоторного транспорта</a:t>
            </a:r>
            <a:endParaRPr lang="ru-RU" dirty="0"/>
          </a:p>
        </p:txBody>
      </p:sp>
      <p:sp>
        <p:nvSpPr>
          <p:cNvPr id="6" name="Текст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РАЗВИТИЕ ГАЗОЗАПРАВОЧНОЙ ИНФРАСТРУКТУРЫ ООО «ГАЗПРОМ ТРАНСГАЗ УХТА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ru-RU" sz="2600" b="1" dirty="0" smtClean="0"/>
              <a:t>Обеспечить безопасную стоянку газомоторного транспорта</a:t>
            </a:r>
            <a:endParaRPr lang="ru-RU" sz="2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0854" y="815340"/>
            <a:ext cx="3059230" cy="174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0558" y="813946"/>
            <a:ext cx="3083442" cy="174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9900" y="2557463"/>
            <a:ext cx="6136931" cy="22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580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Нехватка сервисной инфраструктуры</a:t>
            </a:r>
            <a:endParaRPr lang="ru-RU" dirty="0"/>
          </a:p>
        </p:txBody>
      </p:sp>
      <p:sp>
        <p:nvSpPr>
          <p:cNvPr id="6" name="Текст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РАЗВИТИЕ ГАЗОЗАПРАВОЧНОЙ ИНФРАСТРУКТУРЫ ООО «ГАЗПРОМ ТРАНСГАЗ УХТА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ru-RU" sz="2600" b="1" dirty="0" smtClean="0"/>
              <a:t>Обеспечить безопасную эксплуатацию и техническое обслуживание газомоторного транспорта</a:t>
            </a:r>
            <a:endParaRPr lang="ru-RU" sz="2600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981" y="804306"/>
            <a:ext cx="3437088" cy="193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419" y="808789"/>
            <a:ext cx="2693580" cy="193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1139" y="2743201"/>
            <a:ext cx="3134480" cy="202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5619" y="2743201"/>
            <a:ext cx="2998381" cy="20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173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0"/>
          </p:nvPr>
        </p:nvSpPr>
        <p:spPr>
          <a:xfrm>
            <a:off x="150813" y="871152"/>
            <a:ext cx="8828087" cy="1162367"/>
          </a:xfrm>
        </p:spPr>
        <p:txBody>
          <a:bodyPr/>
          <a:lstStyle/>
          <a:p>
            <a:r>
              <a:rPr lang="ru-RU" sz="2600" b="1" dirty="0"/>
              <a:t>Программа по созданию автотранспортной и газозаправочной инфраструктуры на промышленных площадках ООО «Газпром трансгаз Ухта»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по созданию автотранспортной и газозаправочной инфраструктуры на промышленных площадках ООО «Газпром трансгаз Ухта»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РАЗВИТИЕ ГАЗОЗАПРАВОЧНОЙ ИНФРАСТРУКТУРЫ ООО «ГАЗПРОМ ТРАНСГАЗ УХТА»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АГНКС и МАГНКС				          15 объектов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ПАГЗ					              3 объекта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Топливозаправочные пункты			            5 объектов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Пункты освидетельствования баллонов</a:t>
            </a:r>
            <a:r>
              <a:rPr lang="ru-RU" sz="2200" dirty="0">
                <a:solidFill>
                  <a:schemeClr val="bg1"/>
                </a:solidFill>
              </a:rPr>
              <a:t>	 </a:t>
            </a:r>
            <a:r>
              <a:rPr lang="ru-RU" sz="2200" dirty="0" smtClean="0">
                <a:solidFill>
                  <a:schemeClr val="bg1"/>
                </a:solidFill>
              </a:rPr>
              <a:t>             2 объекта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Стояночные боксы и </a:t>
            </a:r>
            <a:r>
              <a:rPr lang="ru-RU" sz="2200" dirty="0">
                <a:solidFill>
                  <a:schemeClr val="bg1"/>
                </a:solidFill>
              </a:rPr>
              <a:t>гаражи			</a:t>
            </a:r>
            <a:r>
              <a:rPr lang="ru-RU" sz="2200" dirty="0" smtClean="0">
                <a:solidFill>
                  <a:schemeClr val="bg1"/>
                </a:solidFill>
              </a:rPr>
              <a:t>          19 </a:t>
            </a:r>
            <a:r>
              <a:rPr lang="ru-RU" sz="2200" dirty="0">
                <a:solidFill>
                  <a:schemeClr val="bg1"/>
                </a:solidFill>
              </a:rPr>
              <a:t>объектов</a:t>
            </a:r>
            <a:endParaRPr lang="ru-RU" sz="22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Посты дегазации газобаллонного оборудования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         24 объекта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потребления КПГ на Крайнем Севере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РАЗВИТИЕ ГАЗОЗАПРАВОЧНОЙ ИНФРАСТРУКТУРЫ ООО «ГАЗПРОМ ТРАНСГАЗ УХТА»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indent="0" algn="ctr"/>
            <a:r>
              <a:rPr lang="ru-RU" sz="2600" b="1" dirty="0"/>
              <a:t>Снижение потребления ЖМТ на Крайнем Севере</a:t>
            </a:r>
          </a:p>
        </p:txBody>
      </p:sp>
      <p:pic>
        <p:nvPicPr>
          <p:cNvPr id="11" name="Объект 10" descr="D:\PF\Ogm6693\AppData\Local\Microsoft\Windows\Temporary Internet Files\Content.Word\D___PF__Ogm6693__Desktop__Временная__карты 2016__карта Model _(1_).jpg"/>
          <p:cNvPicPr>
            <a:picLocks noGrp="1"/>
          </p:cNvPicPr>
          <p:nvPr>
            <p:ph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1387" r="1139" b="1373"/>
          <a:stretch/>
        </p:blipFill>
        <p:spPr bwMode="auto">
          <a:xfrm>
            <a:off x="2968487" y="808383"/>
            <a:ext cx="6175513" cy="395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1106</Words>
  <Application>Microsoft Office PowerPoint</Application>
  <PresentationFormat>Экран (16:9)</PresentationFormat>
  <Paragraphs>100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4_Специальное оформление</vt:lpstr>
      <vt:lpstr>5_Специальное оформление</vt:lpstr>
      <vt:lpstr>7_Специальное оформление</vt:lpstr>
      <vt:lpstr>9_Специальное оформление</vt:lpstr>
      <vt:lpstr>6_Специальное оформление</vt:lpstr>
      <vt:lpstr>8_Специальное оформление</vt:lpstr>
      <vt:lpstr>Презентация PowerPoint</vt:lpstr>
      <vt:lpstr>Состав газозаправочной инфраструктуры ООО «Газпром трансгаз Ухта»</vt:lpstr>
      <vt:lpstr>Реализация КПГ на АГНКС ООО «Газпром трансгаз Ухта»</vt:lpstr>
      <vt:lpstr>Состояние газозаправочной инфраструктуры ООО «Газпром трансгаз Ухта» по результатам реализации целевых программ ПАО «Газпром»</vt:lpstr>
      <vt:lpstr>Малая часовая производительность АГНКС</vt:lpstr>
      <vt:lpstr>Отсутствие оборудованных стояночных боксов для газомоторного транспорта</vt:lpstr>
      <vt:lpstr>Нехватка сервисной инфраструктуры</vt:lpstr>
      <vt:lpstr>Программа по созданию автотранспортной и газозаправочной инфраструктуры на промышленных площадках ООО «Газпром трансгаз Ухта»</vt:lpstr>
      <vt:lpstr>Развитие потребления КПГ на Крайнем Севере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Посталатий</cp:lastModifiedBy>
  <cp:revision>157</cp:revision>
  <cp:lastPrinted>2018-10-01T07:41:03Z</cp:lastPrinted>
  <dcterms:created xsi:type="dcterms:W3CDTF">2016-02-05T10:31:15Z</dcterms:created>
  <dcterms:modified xsi:type="dcterms:W3CDTF">2018-10-01T07:46:03Z</dcterms:modified>
</cp:coreProperties>
</file>