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5"/>
    <p:sldMasterId id="2147483747" r:id="rId6"/>
    <p:sldMasterId id="2147483755" r:id="rId7"/>
  </p:sldMasterIdLst>
  <p:notesMasterIdLst>
    <p:notesMasterId r:id="rId25"/>
  </p:notesMasterIdLst>
  <p:handoutMasterIdLst>
    <p:handoutMasterId r:id="rId26"/>
  </p:handoutMasterIdLst>
  <p:sldIdLst>
    <p:sldId id="258" r:id="rId8"/>
    <p:sldId id="323" r:id="rId9"/>
    <p:sldId id="268" r:id="rId10"/>
    <p:sldId id="329" r:id="rId11"/>
    <p:sldId id="278" r:id="rId12"/>
    <p:sldId id="324" r:id="rId13"/>
    <p:sldId id="330" r:id="rId14"/>
    <p:sldId id="328" r:id="rId15"/>
    <p:sldId id="314" r:id="rId16"/>
    <p:sldId id="326" r:id="rId17"/>
    <p:sldId id="316" r:id="rId18"/>
    <p:sldId id="319" r:id="rId19"/>
    <p:sldId id="317" r:id="rId20"/>
    <p:sldId id="276" r:id="rId21"/>
    <p:sldId id="309" r:id="rId22"/>
    <p:sldId id="332" r:id="rId23"/>
    <p:sldId id="281" r:id="rId2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EEB"/>
    <a:srgbClr val="003366"/>
    <a:srgbClr val="0099FF"/>
    <a:srgbClr val="009900"/>
    <a:srgbClr val="0079C2"/>
    <a:srgbClr val="D6C8CE"/>
    <a:srgbClr val="FF7C80"/>
    <a:srgbClr val="FFCCCC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8" autoAdjust="0"/>
    <p:restoredTop sz="94686"/>
  </p:normalViewPr>
  <p:slideViewPr>
    <p:cSldViewPr snapToGrid="0" showGuides="1">
      <p:cViewPr>
        <p:scale>
          <a:sx n="81" d="100"/>
          <a:sy n="81" d="100"/>
        </p:scale>
        <p:origin x="-1122" y="-294"/>
      </p:cViewPr>
      <p:guideLst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07"/>
        <p:guide pos="5656"/>
        <p:guide pos="1888"/>
        <p:guide pos="1991"/>
        <p:guide/>
        <p:guide pos="3775"/>
        <p:guide pos="3879"/>
        <p:guide pos="97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3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88" y="979488"/>
            <a:ext cx="7427912" cy="3622675"/>
          </a:xfrm>
        </p:spPr>
        <p:txBody>
          <a:bodyPr anchor="ctr" anchorCtr="0"/>
          <a:lstStyle>
            <a:lvl1pPr>
              <a:defRPr b="1"/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50988" y="979488"/>
            <a:ext cx="7427912" cy="3622675"/>
          </a:xfrm>
        </p:spPr>
        <p:txBody>
          <a:bodyPr anchor="ctr" anchorCtr="0"/>
          <a:lstStyle>
            <a:lvl1pPr>
              <a:defRPr b="1"/>
            </a:lvl1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0988" y="75600"/>
            <a:ext cx="7427913" cy="66103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50988" y="4859755"/>
            <a:ext cx="7427912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796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1420544" y="4783500"/>
            <a:ext cx="7723455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9863" y="4859755"/>
            <a:ext cx="95646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87" y="76199"/>
            <a:ext cx="7427913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25732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2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3" name="Line 9"/>
          <p:cNvSpPr>
            <a:spLocks noChangeShapeType="1"/>
          </p:cNvSpPr>
          <p:nvPr userDrawn="1"/>
        </p:nvSpPr>
        <p:spPr bwMode="auto">
          <a:xfrm>
            <a:off x="1371442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0400" y="108000"/>
            <a:ext cx="1058400" cy="5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2875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987" y="76199"/>
            <a:ext cx="7427913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2813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Line 9"/>
          <p:cNvSpPr>
            <a:spLocks noChangeShapeType="1"/>
          </p:cNvSpPr>
          <p:nvPr userDrawn="1"/>
        </p:nvSpPr>
        <p:spPr bwMode="auto">
          <a:xfrm>
            <a:off x="1371442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25732" y="4765675"/>
            <a:ext cx="0" cy="3778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9863" y="4859755"/>
            <a:ext cx="956463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40400" y="108000"/>
            <a:ext cx="1058400" cy="5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37477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0988" y="979488"/>
            <a:ext cx="7427912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1371442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0400" y="108000"/>
            <a:ext cx="1058400" cy="56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1550988" y="4875144"/>
            <a:ext cx="7427912" cy="184666"/>
          </a:xfrm>
        </p:spPr>
        <p:txBody>
          <a:bodyPr/>
          <a:lstStyle/>
          <a:p>
            <a:r>
              <a:rPr lang="en-US" sz="1200" dirty="0" smtClean="0"/>
              <a:t>X </a:t>
            </a:r>
            <a:r>
              <a:rPr lang="ru-RU" sz="1200" dirty="0" smtClean="0"/>
              <a:t>Международная научно-практическая конференция «Газораспределительные станции и системы газоснабжения», 2018 г.</a:t>
            </a:r>
            <a:endParaRPr lang="ru-RU" sz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indent="0" fontAlgn="base">
              <a:spcBef>
                <a:spcPts val="0"/>
              </a:spcBef>
              <a:spcAft>
                <a:spcPct val="0"/>
              </a:spcAft>
            </a:pPr>
            <a:r>
              <a:rPr lang="ru-RU" sz="3200" kern="0" dirty="0">
                <a:latin typeface="Arial Narrow"/>
              </a:rPr>
              <a:t>КОМПЛЕКС </a:t>
            </a: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3200" kern="0" dirty="0">
                <a:latin typeface="Arial Narrow"/>
              </a:rPr>
              <a:t>ПО ОБЕЗВРЕЖИВАНИЮ </a:t>
            </a: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3200" kern="0" dirty="0">
                <a:latin typeface="Arial Narrow"/>
              </a:rPr>
              <a:t>ЕМКОСТЕЙ ХРАНЕНИЯ </a:t>
            </a: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3200" kern="0" dirty="0">
                <a:latin typeface="Arial Narrow"/>
              </a:rPr>
              <a:t>ОДОРАНТА</a:t>
            </a: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endParaRPr lang="ru-RU" sz="1800" b="0" kern="0" dirty="0">
              <a:solidFill>
                <a:srgbClr val="FFFFFF"/>
              </a:solidFill>
              <a:latin typeface="Arial Narrow"/>
            </a:endParaRP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1500" b="0" kern="0" dirty="0" smtClean="0">
                <a:latin typeface="Arial Narrow"/>
              </a:rPr>
              <a:t>Неретин Денис Анатольевич</a:t>
            </a:r>
            <a:endParaRPr lang="ru-RU" sz="1500" b="0" kern="0" dirty="0">
              <a:latin typeface="Arial Narrow"/>
            </a:endParaRP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1500" b="0" kern="0" dirty="0">
                <a:latin typeface="Arial Narrow"/>
              </a:rPr>
              <a:t>ООО «Газпром </a:t>
            </a:r>
            <a:r>
              <a:rPr lang="ru-RU" sz="1500" b="0" kern="0" dirty="0" err="1">
                <a:latin typeface="Arial Narrow"/>
              </a:rPr>
              <a:t>трансгаз</a:t>
            </a:r>
            <a:r>
              <a:rPr lang="ru-RU" sz="1500" b="0" kern="0" dirty="0">
                <a:latin typeface="Arial Narrow"/>
              </a:rPr>
              <a:t> Самара»</a:t>
            </a:r>
            <a:endParaRPr lang="en-US" sz="1500" b="0" kern="0" dirty="0">
              <a:latin typeface="Arial Narrow"/>
            </a:endParaRPr>
          </a:p>
          <a:p>
            <a:pPr lvl="0" indent="0" fontAlgn="base">
              <a:spcBef>
                <a:spcPts val="600"/>
              </a:spcBef>
              <a:spcAft>
                <a:spcPct val="0"/>
              </a:spcAft>
            </a:pPr>
            <a:r>
              <a:rPr lang="ru-RU" sz="1500" b="0" kern="0" dirty="0">
                <a:latin typeface="Arial Narrow"/>
              </a:rPr>
              <a:t>Начальник </a:t>
            </a:r>
            <a:r>
              <a:rPr lang="ru-RU" sz="1500" b="0" kern="0" dirty="0" smtClean="0">
                <a:latin typeface="Arial Narrow"/>
              </a:rPr>
              <a:t>отдела </a:t>
            </a:r>
            <a:r>
              <a:rPr lang="ru-RU" sz="1500" b="0" kern="0" dirty="0" err="1" smtClean="0">
                <a:latin typeface="Arial Narrow"/>
              </a:rPr>
              <a:t>ООСиЭ</a:t>
            </a:r>
            <a:r>
              <a:rPr lang="ru-RU" sz="1500" b="0" kern="0" dirty="0" smtClean="0">
                <a:latin typeface="Arial Narrow"/>
              </a:rPr>
              <a:t>, </a:t>
            </a:r>
            <a:r>
              <a:rPr lang="ru-RU" sz="1500" b="0" kern="0" dirty="0" err="1" smtClean="0">
                <a:latin typeface="Arial Narrow"/>
              </a:rPr>
              <a:t>к.т.н</a:t>
            </a:r>
            <a:endParaRPr lang="ru-RU" sz="1500" b="0" kern="0" dirty="0">
              <a:latin typeface="Arial Narrow"/>
            </a:endParaRPr>
          </a:p>
        </p:txBody>
      </p:sp>
      <p:pic>
        <p:nvPicPr>
          <p:cNvPr id="5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15"/>
            <a:ext cx="2366520" cy="7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3744" y="119490"/>
            <a:ext cx="6455157" cy="661039"/>
          </a:xfrm>
        </p:spPr>
        <p:txBody>
          <a:bodyPr/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СТЕПЕНЬ ИСПОЛЬЗОВАНИЯ ОТЕЧЕСТВЕННЫХ МАТЕРИАЛОВ И ОБОРУДОВАНИЯ 100%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Picture 2" descr="V:\ОООС\Газпром\Премия\Премия в области науки и техники, материалы ООО Газпром трансгаз Самара\Презентация\Материалы для презентации\Схема без надпис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1" y="1050878"/>
            <a:ext cx="7765576" cy="35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7037" y="948518"/>
            <a:ext cx="2740879" cy="1589965"/>
          </a:xfrm>
          <a:prstGeom prst="roundRect">
            <a:avLst>
              <a:gd name="adj" fmla="val 7787"/>
            </a:avLst>
          </a:prstGeom>
          <a:solidFill>
            <a:srgbClr val="FFFFFF">
              <a:alpha val="57000"/>
            </a:srgbClr>
          </a:solidFill>
          <a:ln w="12700" cap="flat" cmpd="sng" algn="ctr">
            <a:solidFill>
              <a:srgbClr val="0079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СИСТЕМА ЭЛЕКТРО-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ПИТАНИЯ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Россия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ООО «</a:t>
            </a:r>
            <a:r>
              <a:rPr kumimoji="0" lang="ru-RU" sz="1400" i="0" u="none" strike="noStrike" kern="0" cap="none" spc="15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Сарансккабель</a:t>
            </a: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Aharoni" panose="02010803020104030203" pitchFamily="2" charset="-79"/>
              </a:rPr>
              <a:t>ЗАО «ГК «Электрощит»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038" y="2913797"/>
            <a:ext cx="2740878" cy="1712794"/>
          </a:xfrm>
          <a:prstGeom prst="roundRect">
            <a:avLst>
              <a:gd name="adj" fmla="val 7787"/>
            </a:avLst>
          </a:prstGeom>
          <a:solidFill>
            <a:srgbClr val="FFFFFF">
              <a:alpha val="55000"/>
            </a:srgbClr>
          </a:solidFill>
          <a:ln w="12700" cap="flat" cmpd="sng" algn="ctr">
            <a:solidFill>
              <a:srgbClr val="0079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БЛОК НАСОСНОГО ОБОРУДОВАНИЯ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Россия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ООО «СПМ Емкости»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АО «ГК «ХИМАГРЕГАТ»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ООО «</a:t>
            </a:r>
            <a:r>
              <a:rPr kumimoji="0" lang="ru-RU" sz="1400" i="0" u="none" strike="noStrike" kern="0" cap="none" spc="15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Тимис</a:t>
            </a: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15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77821" y="948519"/>
            <a:ext cx="2552132" cy="3678072"/>
          </a:xfrm>
          <a:prstGeom prst="roundRect">
            <a:avLst>
              <a:gd name="adj" fmla="val 7787"/>
            </a:avLst>
          </a:prstGeom>
          <a:solidFill>
            <a:srgbClr val="FFFFFF">
              <a:alpha val="66000"/>
            </a:srgbClr>
          </a:solidFill>
          <a:ln w="12700" cap="flat" cmpd="sng" algn="ctr">
            <a:solidFill>
              <a:srgbClr val="0079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3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АВТОМАТИЧЕСКАЯ</a:t>
            </a: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 СИСТЕМА УПРАВЛЕНИЯ ТЕХНОЛОГИЧЕСКИМ ПРОЦЕССОМ</a:t>
            </a:r>
            <a:endParaRPr lang="ru-RU" sz="1600" b="1" kern="0" spc="150" dirty="0">
              <a:solidFill>
                <a:srgbClr val="003366"/>
              </a:solidFill>
              <a:latin typeface="Arial Narrow"/>
              <a:cs typeface="Aharoni" panose="02010803020104030203" pitchFamily="2" charset="-79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cs typeface="Aharoni" panose="02010803020104030203" pitchFamily="2" charset="-79"/>
              </a:rPr>
              <a:t>Россия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cs typeface="Aharoni" panose="02010803020104030203" pitchFamily="2" charset="-79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ФГБОУ ВО «</a:t>
            </a:r>
            <a:r>
              <a:rPr kumimoji="0" lang="ru-RU" sz="1400" i="0" u="none" strike="noStrike" kern="0" cap="none" spc="15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СамГТУ</a:t>
            </a: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»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40415" y="948519"/>
            <a:ext cx="2613805" cy="1589965"/>
          </a:xfrm>
          <a:prstGeom prst="roundRect">
            <a:avLst>
              <a:gd name="adj" fmla="val 7787"/>
            </a:avLst>
          </a:prstGeom>
          <a:solidFill>
            <a:srgbClr val="FFFFFF">
              <a:alpha val="55000"/>
            </a:srgbClr>
          </a:solidFill>
          <a:ln w="12700" cap="flat" cmpd="sng" algn="ctr">
            <a:solidFill>
              <a:srgbClr val="0079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БЛОК СИСТЕМЫ ОХЛАЖДЕНИЯ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Россия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ООО «</a:t>
            </a:r>
            <a:r>
              <a:rPr kumimoji="0" lang="ru-RU" sz="1400" i="0" u="none" strike="noStrike" kern="0" cap="none" spc="15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Стронг</a:t>
            </a: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Сервис»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0415" y="2913797"/>
            <a:ext cx="2613806" cy="1712794"/>
          </a:xfrm>
          <a:prstGeom prst="roundRect">
            <a:avLst>
              <a:gd name="adj" fmla="val 7787"/>
            </a:avLst>
          </a:prstGeom>
          <a:solidFill>
            <a:srgbClr val="FFFFFF">
              <a:alpha val="55000"/>
            </a:srgbClr>
          </a:solidFill>
          <a:ln w="12700" cap="flat" cmpd="sng" algn="ctr">
            <a:solidFill>
              <a:srgbClr val="0079C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БЛОК ГЕНЕРАЦИИ ОЗОНА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Россия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15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15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ООО «ТК Позитрон»</a:t>
            </a:r>
          </a:p>
        </p:txBody>
      </p:sp>
      <p:pic>
        <p:nvPicPr>
          <p:cNvPr id="11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04" y="900403"/>
            <a:ext cx="1969796" cy="26896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75600"/>
            <a:ext cx="6634886" cy="661039"/>
          </a:xfrm>
        </p:spPr>
        <p:txBody>
          <a:bodyPr/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ТЕХНИЧЕСКАЯ ДОКУМЕНТАЦИЯ</a:t>
            </a:r>
            <a:endParaRPr lang="ru-RU" sz="2000" b="1" kern="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/>
          <a:stretch/>
        </p:blipFill>
        <p:spPr bwMode="auto">
          <a:xfrm>
            <a:off x="5581826" y="1427008"/>
            <a:ext cx="1888830" cy="2579094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10" y="3125691"/>
            <a:ext cx="688932" cy="5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Изображение 4" descr="CA0J096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7" y="862477"/>
            <a:ext cx="4691542" cy="38262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054" y="2020367"/>
            <a:ext cx="1959591" cy="2675716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75600"/>
            <a:ext cx="6634886" cy="661039"/>
          </a:xfrm>
        </p:spPr>
        <p:txBody>
          <a:bodyPr/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ПРИЁМОЧНЫЕ ИСПЫТАНИЯ КОМПЛЕКСА</a:t>
            </a:r>
            <a:br>
              <a:rPr lang="ru-RU" sz="2000" b="1" kern="0" dirty="0" smtClean="0">
                <a:solidFill>
                  <a:srgbClr val="FFFFFF"/>
                </a:solidFill>
                <a:latin typeface="Arial Narrow"/>
              </a:rPr>
            </a:br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СТО ГАЗПРОМ </a:t>
            </a:r>
            <a:r>
              <a:rPr lang="ru-RU" sz="2000" b="1" kern="0" dirty="0" smtClean="0">
                <a:latin typeface="Arial Narrow"/>
              </a:rPr>
              <a:t>2-3.5-046-2006</a:t>
            </a:r>
            <a:endParaRPr lang="ru-RU" sz="2000" b="1" kern="0" dirty="0"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ОООС\!Презентация\Совещание ПОЭМГиГРС 2018\Материалы для презентации\программа испытаний_ - копия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0" y="921775"/>
            <a:ext cx="2722345" cy="3782646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:\ОООС\Газпром\Премия\Премия в области науки и техники, материалы ООО Газпром трансгаз Самара\Презентация\Материалы для презентации\Фото комплекса (04.07.2018)\вид_фон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66" y="850830"/>
            <a:ext cx="5820334" cy="39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r>
              <a:rPr lang="ru-RU" dirty="0"/>
              <a:t>КОМПЛЕКС ПО ОБЕЗВРЕЖИВАНИЮ ЕМКОСТЕЙ ХРАНЕНИЯ </a:t>
            </a:r>
            <a:r>
              <a:rPr lang="ru-RU" dirty="0" smtClean="0"/>
              <a:t>ОДОРАНТА</a:t>
            </a:r>
            <a:endParaRPr lang="ru-RU" dirty="0"/>
          </a:p>
        </p:txBody>
      </p:sp>
      <p:pic>
        <p:nvPicPr>
          <p:cNvPr id="6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2501798" y="75600"/>
            <a:ext cx="6477103" cy="661039"/>
          </a:xfrm>
        </p:spPr>
        <p:txBody>
          <a:bodyPr/>
          <a:lstStyle/>
          <a:p>
            <a:r>
              <a:rPr lang="ru-RU" altLang="ru-RU" sz="2000" b="1" kern="0" dirty="0" smtClean="0">
                <a:latin typeface="Arial Narrow"/>
              </a:rPr>
              <a:t>ЦЕЛЬ ИСПЫТАНИЙ</a:t>
            </a:r>
            <a:endParaRPr lang="ru-RU" altLang="ru-RU" sz="2000" b="1" kern="0" dirty="0">
              <a:latin typeface="Arial Narro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809" y="984010"/>
            <a:ext cx="882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489" y="3763538"/>
            <a:ext cx="8681612" cy="781266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</a:rPr>
              <a:t>Соответствие Комплекса </a:t>
            </a:r>
            <a:r>
              <a:rPr lang="ru-RU" sz="2000" dirty="0" smtClean="0">
                <a:solidFill>
                  <a:srgbClr val="1F497D"/>
                </a:solidFill>
              </a:rPr>
              <a:t>СТО </a:t>
            </a:r>
            <a:r>
              <a:rPr lang="ru-RU" sz="2000" dirty="0">
                <a:solidFill>
                  <a:srgbClr val="1F497D"/>
                </a:solidFill>
              </a:rPr>
              <a:t>Газпром 2-2.3-1122-2017 «Газораспределительные станции. </a:t>
            </a:r>
            <a:r>
              <a:rPr lang="ru-RU" sz="2000" dirty="0" smtClean="0">
                <a:solidFill>
                  <a:srgbClr val="1F497D"/>
                </a:solidFill>
              </a:rPr>
              <a:t>Правила </a:t>
            </a:r>
            <a:r>
              <a:rPr lang="ru-RU" sz="2000" dirty="0">
                <a:solidFill>
                  <a:srgbClr val="1F497D"/>
                </a:solidFill>
              </a:rPr>
              <a:t>эксплуатации»</a:t>
            </a:r>
            <a:endParaRPr lang="ru-RU" sz="2000" b="1" kern="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5112" y="2587431"/>
            <a:ext cx="8681612" cy="972247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chemeClr val="tx2"/>
                </a:solidFill>
              </a:rPr>
              <a:t>Соответствие Комплекса </a:t>
            </a:r>
            <a:r>
              <a:rPr lang="ru-RU" sz="2000" dirty="0" smtClean="0">
                <a:solidFill>
                  <a:srgbClr val="1F497D"/>
                </a:solidFill>
              </a:rPr>
              <a:t>ТУ </a:t>
            </a:r>
            <a:r>
              <a:rPr lang="ru-RU" sz="2000" dirty="0">
                <a:solidFill>
                  <a:srgbClr val="1F497D"/>
                </a:solidFill>
              </a:rPr>
              <a:t>361470-001-156306-16 на «Опытно-промышленный комплекс обезвреживания отходов и остатков одоранта природного газа»</a:t>
            </a:r>
            <a:endParaRPr lang="ru-RU" sz="2000" b="1" kern="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414" y="1003612"/>
            <a:ext cx="8681612" cy="1379962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Соответствие Комплекса ТЗ </a:t>
            </a:r>
            <a:r>
              <a:rPr lang="ru-RU" sz="2000" dirty="0">
                <a:solidFill>
                  <a:schemeClr val="tx2"/>
                </a:solidFill>
              </a:rPr>
              <a:t>к договору на </a:t>
            </a:r>
            <a:r>
              <a:rPr lang="ru-RU" sz="2000" dirty="0" smtClean="0">
                <a:solidFill>
                  <a:schemeClr val="tx2"/>
                </a:solidFill>
              </a:rPr>
              <a:t>«</a:t>
            </a:r>
            <a:r>
              <a:rPr lang="ru-RU" sz="2000" dirty="0">
                <a:solidFill>
                  <a:schemeClr val="tx2"/>
                </a:solidFill>
              </a:rPr>
              <a:t>Выполнение работ по конструированию, проектированию и монтажу опытно-промышленного комплекса обезвреживания отходов и остатков одоранта природного газа» от 29.07.2014 № 16-14-</a:t>
            </a:r>
            <a:r>
              <a:rPr lang="ru-RU" sz="2000" dirty="0" smtClean="0">
                <a:solidFill>
                  <a:schemeClr val="tx2"/>
                </a:solidFill>
              </a:rPr>
              <a:t>01913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642" y="75600"/>
            <a:ext cx="6471259" cy="66103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FFFF"/>
                </a:solidFill>
              </a:rPr>
              <a:t>РЕЗУЛЬТАТЫ ПРИЕМОЧНЫХ ИСПЫТАНИЙ</a:t>
            </a: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76954" y="876302"/>
            <a:ext cx="4655505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chemeClr val="tx2"/>
                </a:solidFill>
                <a:latin typeface="Arial Narrow"/>
              </a:rPr>
              <a:t>М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</a:rPr>
              <a:t>обильность комплекса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1277" y="2850602"/>
            <a:ext cx="4655505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Время обезвреживания емкости составило 50 часов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1276" y="3493536"/>
            <a:ext cx="4655507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rgbClr val="1F497D"/>
                </a:solidFill>
                <a:latin typeface="Arial Narrow"/>
              </a:rPr>
              <a:t>Низкие э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</a:rPr>
              <a:t>ксплуатационные расходы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76950" y="4161617"/>
            <a:ext cx="4655505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1F497D"/>
                </a:solidFill>
                <a:latin typeface="Arial Narrow"/>
              </a:rPr>
              <a:t>Использование </a:t>
            </a:r>
            <a:r>
              <a:rPr lang="ru-RU" sz="1600" b="1" kern="0" dirty="0">
                <a:solidFill>
                  <a:srgbClr val="1F497D"/>
                </a:solidFill>
                <a:latin typeface="Arial Narrow"/>
              </a:rPr>
              <a:t>комплекса на объектах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1F497D"/>
                </a:solidFill>
                <a:latin typeface="Arial Narrow"/>
              </a:rPr>
              <a:t>ПАО «Газпром» и сторонних организаций</a:t>
            </a:r>
          </a:p>
        </p:txBody>
      </p:sp>
      <p:pic>
        <p:nvPicPr>
          <p:cNvPr id="12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:\ОООС\Газпром\Премия\Премия в области науки и техники, материалы ООО Газпром трансгаз Самара\Презентация\Материалы для презентации\Схема комплекса\Вид сверх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9" b="20509"/>
          <a:stretch/>
        </p:blipFill>
        <p:spPr bwMode="auto">
          <a:xfrm>
            <a:off x="55576" y="852861"/>
            <a:ext cx="4114798" cy="18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ОООС\Газпром\Премия\Премия в области науки и техники, материалы ООО Газпром трансгаз Самара\Презентация\Материалы для презентации\Схема комплекса\Вид со стороны двер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 b="20120"/>
          <a:stretch/>
        </p:blipFill>
        <p:spPr bwMode="auto">
          <a:xfrm>
            <a:off x="0" y="2895641"/>
            <a:ext cx="4232970" cy="18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0004" y="2188872"/>
            <a:ext cx="4655504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1F497D"/>
                </a:solidFill>
                <a:latin typeface="Arial Narrow"/>
              </a:rPr>
              <a:t>Отсутствие сигнального запаха одоранта</a:t>
            </a:r>
            <a:endParaRPr lang="ru-RU" sz="1600" b="1" kern="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76952" y="1513017"/>
            <a:ext cx="4655507" cy="54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1F497D"/>
                </a:solidFill>
                <a:latin typeface="Arial Narrow"/>
              </a:rPr>
              <a:t>Обезврежена </a:t>
            </a:r>
            <a:r>
              <a:rPr lang="ru-RU" sz="1600" b="1" kern="0" dirty="0">
                <a:solidFill>
                  <a:srgbClr val="1F497D"/>
                </a:solidFill>
                <a:latin typeface="Arial Narrow"/>
              </a:rPr>
              <a:t>емкость хранения одоранта, выведенная из эксплуатации</a:t>
            </a:r>
          </a:p>
        </p:txBody>
      </p:sp>
    </p:spTree>
    <p:extLst>
      <p:ext uri="{BB962C8B-B14F-4D97-AF65-F5344CB8AC3E}">
        <p14:creationId xmlns:p14="http://schemas.microsoft.com/office/powerpoint/2010/main" val="4825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82915"/>
            <a:ext cx="6634886" cy="661039"/>
          </a:xfrm>
        </p:spPr>
        <p:txBody>
          <a:bodyPr/>
          <a:lstStyle/>
          <a:p>
            <a:pPr lvl="0"/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ПРОДУКТЫ ОБЕЗВРЕЖИВАНИЯ </a:t>
            </a:r>
            <a:endParaRPr lang="ru-RU" sz="2000" b="1" kern="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795601"/>
            <a:ext cx="3997805" cy="3981116"/>
          </a:xfrm>
          <a:prstGeom prst="roundRect">
            <a:avLst>
              <a:gd name="adj" fmla="val 7787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 smtClean="0">
              <a:solidFill>
                <a:srgbClr val="003366"/>
              </a:solidFill>
              <a:latin typeface="Arial Narrow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 smtClean="0">
              <a:solidFill>
                <a:srgbClr val="003366"/>
              </a:solidFill>
              <a:latin typeface="Arial Narrow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 smtClean="0">
                <a:solidFill>
                  <a:srgbClr val="003366"/>
                </a:solidFill>
                <a:latin typeface="Arial Narrow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 smtClean="0">
              <a:solidFill>
                <a:srgbClr val="003366"/>
              </a:solidFill>
              <a:latin typeface="Arial Narrow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kern="0" dirty="0" smtClean="0">
              <a:solidFill>
                <a:srgbClr val="003366"/>
              </a:solidFill>
              <a:latin typeface="Arial Narrow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0" dirty="0">
              <a:solidFill>
                <a:srgbClr val="003366"/>
              </a:solidFill>
              <a:latin typeface="Arial Narrow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kern="0" dirty="0">
              <a:solidFill>
                <a:srgbClr val="003366"/>
              </a:solidFill>
              <a:latin typeface="Arial Narrow"/>
            </a:endParaRPr>
          </a:p>
        </p:txBody>
      </p:sp>
      <p:pic>
        <p:nvPicPr>
          <p:cNvPr id="6" name="Изображение 5" descr="IMG_20181005_105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2" y="831113"/>
            <a:ext cx="5193228" cy="389492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8133" y="1048796"/>
            <a:ext cx="3558830" cy="895697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003366"/>
                </a:solidFill>
                <a:latin typeface="Arial Narrow"/>
              </a:rPr>
              <a:t>Металлолом </a:t>
            </a:r>
            <a:r>
              <a:rPr lang="ru-RU" sz="2000" kern="0" dirty="0" smtClean="0">
                <a:solidFill>
                  <a:srgbClr val="003366"/>
                </a:solidFill>
                <a:latin typeface="Arial Narrow"/>
              </a:rPr>
              <a:t>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3366"/>
                </a:solidFill>
                <a:latin typeface="Arial Narrow"/>
              </a:rPr>
              <a:t>V </a:t>
            </a:r>
            <a:r>
              <a:rPr lang="ru-RU" sz="2000" kern="0" dirty="0">
                <a:solidFill>
                  <a:srgbClr val="003366"/>
                </a:solidFill>
                <a:latin typeface="Arial Narrow"/>
              </a:rPr>
              <a:t>класс опасности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406" y="2193539"/>
            <a:ext cx="3577558" cy="1083873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003366"/>
                </a:solidFill>
                <a:latin typeface="Arial Narrow"/>
              </a:rPr>
              <a:t>Донный шлам ёмкости хранения после обработки озоном </a:t>
            </a:r>
            <a:r>
              <a:rPr lang="ru-RU" sz="2000" kern="0" dirty="0" smtClean="0">
                <a:solidFill>
                  <a:srgbClr val="003366"/>
                </a:solidFill>
                <a:latin typeface="Arial Narrow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 smtClean="0">
                <a:solidFill>
                  <a:srgbClr val="003366"/>
                </a:solidFill>
                <a:latin typeface="Arial Narrow"/>
              </a:rPr>
              <a:t>V </a:t>
            </a:r>
            <a:r>
              <a:rPr lang="ru-RU" sz="2000" kern="0" dirty="0">
                <a:solidFill>
                  <a:srgbClr val="003366"/>
                </a:solidFill>
                <a:latin typeface="Arial Narrow"/>
              </a:rPr>
              <a:t>класс </a:t>
            </a:r>
            <a:r>
              <a:rPr lang="ru-RU" sz="2000" kern="0" dirty="0" smtClean="0">
                <a:solidFill>
                  <a:srgbClr val="003366"/>
                </a:solidFill>
                <a:latin typeface="Arial Narrow"/>
              </a:rPr>
              <a:t>опасности</a:t>
            </a:r>
            <a:endParaRPr lang="ru-RU" sz="2000" kern="0" dirty="0">
              <a:solidFill>
                <a:srgbClr val="003366"/>
              </a:solidFill>
              <a:latin typeface="Arial Narrow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456" y="3526459"/>
            <a:ext cx="3574508" cy="958422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kern="0" dirty="0">
                <a:solidFill>
                  <a:srgbClr val="003366"/>
                </a:solidFill>
                <a:latin typeface="Arial Narrow"/>
              </a:rPr>
              <a:t>Технологический раствор – промышленные сточные </a:t>
            </a:r>
            <a:r>
              <a:rPr lang="ru-RU" sz="2000" kern="0" dirty="0" smtClean="0">
                <a:solidFill>
                  <a:srgbClr val="003366"/>
                </a:solidFill>
                <a:latin typeface="Arial Narrow"/>
              </a:rPr>
              <a:t>воды</a:t>
            </a:r>
            <a:endParaRPr lang="ru-RU" sz="2000" kern="0" dirty="0">
              <a:solidFill>
                <a:srgbClr val="003366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463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75600"/>
            <a:ext cx="6634886" cy="661039"/>
          </a:xfrm>
        </p:spPr>
        <p:txBody>
          <a:bodyPr/>
          <a:lstStyle/>
          <a:p>
            <a:r>
              <a:rPr lang="ru-RU" sz="2000" b="1" kern="0" dirty="0" smtClean="0">
                <a:latin typeface="Arial Narrow"/>
              </a:rPr>
              <a:t>ПРЕДЛОЖЕНИЯ ПО ВНЕДРЕНИЮ</a:t>
            </a:r>
            <a:endParaRPr lang="ru-RU" sz="2000" b="1" kern="0" dirty="0"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950" y="1163936"/>
            <a:ext cx="8787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144" y="1191787"/>
            <a:ext cx="8681612" cy="862476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1F497D"/>
                </a:solidFill>
              </a:rPr>
              <a:t>Разработка и утверждение Р Газпром «Утилизация емкостей хранения и рабочих емкостей одоранта</a:t>
            </a:r>
            <a:r>
              <a:rPr lang="ru-RU" sz="2000" dirty="0" smtClean="0">
                <a:solidFill>
                  <a:srgbClr val="1F497D"/>
                </a:solidFill>
              </a:rPr>
              <a:t>»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445" y="2426205"/>
            <a:ext cx="8681612" cy="1164836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1F497D"/>
                </a:solidFill>
              </a:rPr>
              <a:t>Внесение дополнительных технических требований к конструкции и изготовлению новых емкостей хранения одоранта с целью использования унифицированных узлов ввода</a:t>
            </a:r>
          </a:p>
        </p:txBody>
      </p:sp>
    </p:spTree>
    <p:extLst>
      <p:ext uri="{BB962C8B-B14F-4D97-AF65-F5344CB8AC3E}">
        <p14:creationId xmlns:p14="http://schemas.microsoft.com/office/powerpoint/2010/main" val="3627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433778" y="1108096"/>
            <a:ext cx="7007225" cy="64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827088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5075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3063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СПАСИБО ЗА ВНИМАНИЕ!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3778" y="2070202"/>
            <a:ext cx="7710221" cy="2684679"/>
          </a:xfrm>
          <a:prstGeom prst="rect">
            <a:avLst/>
          </a:prstGeom>
          <a:solidFill>
            <a:srgbClr val="0079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097" y="4842662"/>
            <a:ext cx="373076" cy="219456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3778" y="2070202"/>
            <a:ext cx="618310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Адрес: г. </a:t>
            </a:r>
            <a:r>
              <a:rPr lang="ru-RU" sz="2000" dirty="0">
                <a:solidFill>
                  <a:srgbClr val="FFFFFF"/>
                </a:solidFill>
                <a:latin typeface="Arial Narrow"/>
              </a:rPr>
              <a:t>Самара, 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443068, ул. Ново-Садовая</a:t>
            </a:r>
            <a:r>
              <a:rPr lang="ru-RU" sz="2000" dirty="0">
                <a:solidFill>
                  <a:srgbClr val="FFFFFF"/>
                </a:solidFill>
                <a:latin typeface="Arial Narrow"/>
              </a:rPr>
              <a:t>, 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д. 106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А, стр. 1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Arial Narrow"/>
              </a:rPr>
              <a:t>Тел.: 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+ 7 (846) 212-39-55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Факс: + 7 (846) 212-37-55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Arial Narrow"/>
              </a:rPr>
              <a:t>E-mail: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</a:rPr>
              <a:t>samstg@samaratransgaz.gazprom.ru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Сайт: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</a:rPr>
              <a:t> http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://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</a:rPr>
              <a:t>samara-tr.gazprom.ru </a:t>
            </a:r>
            <a:r>
              <a:rPr lang="ru-RU" sz="2000" dirty="0" smtClean="0">
                <a:solidFill>
                  <a:srgbClr val="FFFFFF"/>
                </a:solidFill>
                <a:latin typeface="Arial Narrow"/>
              </a:rPr>
              <a:t> </a:t>
            </a:r>
            <a:endParaRPr lang="en-US" sz="2000" dirty="0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6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3744" y="75600"/>
            <a:ext cx="6455157" cy="661039"/>
          </a:xfrm>
        </p:spPr>
        <p:txBody>
          <a:bodyPr/>
          <a:lstStyle/>
          <a:p>
            <a:r>
              <a:rPr lang="ru-RU" altLang="ru-RU" sz="2000" b="1" kern="0" dirty="0" smtClean="0">
                <a:solidFill>
                  <a:srgbClr val="FFFFFF"/>
                </a:solidFill>
                <a:latin typeface="Arial Narrow"/>
              </a:rPr>
              <a:t>АКТУАЛЬНОСТЬ РАЗРАБОТКИ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7623" y="989381"/>
            <a:ext cx="4264326" cy="1168056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009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Безрезультативность</a:t>
            </a:r>
            <a:r>
              <a:rPr kumimoji="0" lang="ru-RU" sz="2000" b="1" i="0" u="none" strike="noStrike" kern="0" cap="none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утилизации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по технологиям предписываемым нормативными документами</a:t>
            </a:r>
            <a:endParaRPr kumimoji="0" lang="ru-RU" sz="2000" b="1" i="0" u="none" strike="noStrike" kern="0" cap="none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5481" y="3497682"/>
            <a:ext cx="4250626" cy="1096263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3366"/>
                </a:solidFill>
                <a:latin typeface="Arial Narrow"/>
              </a:rPr>
              <a:t>А</a:t>
            </a:r>
            <a:r>
              <a:rPr lang="ru-RU" sz="2000" b="1" kern="0" dirty="0" smtClean="0">
                <a:solidFill>
                  <a:srgbClr val="003366"/>
                </a:solidFill>
                <a:latin typeface="Arial Narrow"/>
              </a:rPr>
              <a:t>льтернативные способы очистки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3366"/>
                </a:solidFill>
                <a:latin typeface="Arial Narrow"/>
              </a:rPr>
              <a:t>емкостей не имеют заключения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3366"/>
                </a:solidFill>
                <a:latin typeface="Arial Narrow"/>
              </a:rPr>
              <a:t>экологической экспертизы</a:t>
            </a:r>
            <a:endParaRPr lang="ru-RU" sz="2000" b="1" kern="0" dirty="0">
              <a:solidFill>
                <a:srgbClr val="003366"/>
              </a:solidFill>
              <a:latin typeface="Arial Narrow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2651" y="2452303"/>
            <a:ext cx="4263455" cy="750514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0033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noProof="0" dirty="0" smtClean="0">
                <a:solidFill>
                  <a:srgbClr val="003366"/>
                </a:solidFill>
                <a:latin typeface="Arial Narrow"/>
              </a:rPr>
              <a:t>С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жигание запрещено </a:t>
            </a: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:\ОООС\!Презентация\Совещание ПОЭМГиГРС 2018\Материалы для 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1" y="1115199"/>
            <a:ext cx="4329869" cy="31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1798" y="75600"/>
            <a:ext cx="6477103" cy="661039"/>
          </a:xfrm>
        </p:spPr>
        <p:txBody>
          <a:bodyPr/>
          <a:lstStyle/>
          <a:p>
            <a:r>
              <a:rPr lang="ru-RU" sz="2000" b="1" dirty="0" smtClean="0"/>
              <a:t>ЭКСПЕРИМЕНТАЛЬНЫЕ ИССЛЕДОВАНИЯ</a:t>
            </a:r>
            <a:endParaRPr lang="ru-RU" sz="2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6" y="1630407"/>
            <a:ext cx="4098486" cy="299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4480560" y="860606"/>
            <a:ext cx="4504720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>
                <a:solidFill>
                  <a:srgbClr val="003366"/>
                </a:solidFill>
                <a:latin typeface="Arial Narrow"/>
              </a:rPr>
              <a:t>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ыполнено моделирование</a:t>
            </a:r>
            <a:r>
              <a:rPr lang="ru-RU" sz="1600" b="1" kern="0" dirty="0">
                <a:solidFill>
                  <a:srgbClr val="003366"/>
                </a:solidFill>
                <a:latin typeface="Arial Narrow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процесса утилизации,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в соответствии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lang="ru-RU" sz="1600" b="1" kern="0" dirty="0" smtClean="0">
                <a:solidFill>
                  <a:srgbClr val="003366"/>
                </a:solidFill>
                <a:latin typeface="Arial Narrow"/>
              </a:rPr>
              <a:t>СТО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 </a:t>
            </a:r>
            <a:r>
              <a:rPr lang="ru-RU" sz="1600" b="1" kern="0" noProof="0" dirty="0" smtClean="0">
                <a:solidFill>
                  <a:srgbClr val="003366"/>
                </a:solidFill>
                <a:latin typeface="Arial Narrow"/>
              </a:rPr>
              <a:t>Г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азпром 2-3.5-187-2008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68490" y="1848467"/>
            <a:ext cx="4516790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marR="0" lv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noProof="0" dirty="0" smtClean="0">
                <a:solidFill>
                  <a:srgbClr val="003366"/>
                </a:solidFill>
                <a:latin typeface="Arial Narrow"/>
              </a:rPr>
              <a:t>О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пределены причины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 в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ысокой устойчивости отходов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одоранта</a:t>
            </a:r>
            <a:r>
              <a:rPr lang="ru-RU" sz="1600" b="1" kern="0" dirty="0">
                <a:solidFill>
                  <a:srgbClr val="003366"/>
                </a:solidFill>
                <a:latin typeface="Arial Narrow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к действию обезвреживающих реагентов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81708" y="2836328"/>
            <a:ext cx="4515642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3366"/>
                </a:solidFill>
                <a:latin typeface="Arial Narrow"/>
              </a:rPr>
              <a:t>Н</a:t>
            </a:r>
            <a:r>
              <a:rPr lang="ru-RU" sz="1600" b="1" kern="0" dirty="0" smtClean="0">
                <a:solidFill>
                  <a:srgbClr val="003366"/>
                </a:solidFill>
                <a:latin typeface="Arial Narrow"/>
              </a:rPr>
              <a:t>аучно обоснован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способ озонирования отходов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одоранта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81708" y="3824188"/>
            <a:ext cx="4504720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noProof="0" dirty="0" smtClean="0">
                <a:solidFill>
                  <a:srgbClr val="003366"/>
                </a:solidFill>
                <a:latin typeface="Arial Narrow"/>
              </a:rPr>
              <a:t>Э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кологически безопасные вещества в процессе обезвреживания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/>
              </a:rPr>
              <a:t>одоранта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3475" y="1028441"/>
            <a:ext cx="4030732" cy="377082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9525" cap="flat" cmpd="sng" algn="ctr">
            <a:solidFill>
              <a:srgbClr val="CC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5" name="Правая фигурная скобка 34"/>
          <p:cNvSpPr/>
          <p:nvPr/>
        </p:nvSpPr>
        <p:spPr bwMode="auto">
          <a:xfrm rot="5400000" flipH="1">
            <a:off x="2499101" y="1528375"/>
            <a:ext cx="128820" cy="2264379"/>
          </a:xfrm>
          <a:prstGeom prst="rightBrace">
            <a:avLst>
              <a:gd name="adj1" fmla="val 96770"/>
              <a:gd name="adj2" fmla="val 50000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b="1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25543" y="2175086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Дисульфиды</a:t>
            </a:r>
            <a:endParaRPr lang="ru-RU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6088" y="1063093"/>
            <a:ext cx="4030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C6600"/>
                </a:solidFill>
                <a:latin typeface="Arial Narrow" pitchFamily="34" charset="0"/>
              </a:rPr>
              <a:t>СОДЕРЖАНИЕ ДИСУЛЬФИДОВ  ДО 70% </a:t>
            </a:r>
            <a:endParaRPr lang="ru-RU" sz="1400" b="1" dirty="0">
              <a:solidFill>
                <a:srgbClr val="CC6600"/>
              </a:solidFill>
              <a:latin typeface="Arial Narrow" pitchFamily="34" charset="0"/>
            </a:endParaRPr>
          </a:p>
        </p:txBody>
      </p:sp>
      <p:pic>
        <p:nvPicPr>
          <p:cNvPr id="15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7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1798" y="109720"/>
            <a:ext cx="6477103" cy="661039"/>
          </a:xfrm>
        </p:spPr>
        <p:txBody>
          <a:bodyPr/>
          <a:lstStyle/>
          <a:p>
            <a:r>
              <a:rPr lang="ru-RU" altLang="ru-RU" sz="2000" b="1" kern="0" dirty="0" smtClean="0">
                <a:solidFill>
                  <a:srgbClr val="FFFFFF"/>
                </a:solidFill>
                <a:latin typeface="Arial Narrow"/>
              </a:rPr>
              <a:t>ПРОЦЕСС НЕЙТРАЛИЗАЦИИ ОСТАТКОВ ОДОРАНТА</a:t>
            </a:r>
            <a:endParaRPr lang="ru-RU" altLang="ru-RU" sz="2000" b="1" kern="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5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7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066081" y="970375"/>
            <a:ext cx="7243083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Синтез озона:</a:t>
            </a:r>
          </a:p>
          <a:p>
            <a:pPr algn="ctr">
              <a:lnSpc>
                <a:spcPct val="120000"/>
              </a:lnSpc>
            </a:pP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O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2  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=2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O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endParaRPr lang="ru-RU" sz="2200" b="1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6081" y="1975856"/>
            <a:ext cx="7243083" cy="1411327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Окисление 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меркаптанов и дисульфидов озоном:</a:t>
            </a:r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RSH  +  3O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 =   RSO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H  +  3O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2</a:t>
            </a:r>
            <a:endParaRPr lang="ru-RU" sz="2200" b="1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RSSR  +H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2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O +  5O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 =   2RSO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H  +  5O</a:t>
            </a:r>
            <a:r>
              <a:rPr lang="en-US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2</a:t>
            </a:r>
            <a:endParaRPr lang="ru-RU" sz="2200" b="1" dirty="0">
              <a:solidFill>
                <a:schemeClr val="tx2"/>
              </a:solidFill>
              <a:latin typeface="Arial Narrow"/>
              <a:cs typeface="Arial Narrow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6081" y="3533298"/>
            <a:ext cx="7243083" cy="1077036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Связывание </a:t>
            </a:r>
            <a:r>
              <a:rPr lang="ru-RU" sz="2200" b="1" dirty="0" err="1">
                <a:solidFill>
                  <a:schemeClr val="tx2"/>
                </a:solidFill>
                <a:latin typeface="Arial Narrow"/>
                <a:cs typeface="Arial Narrow"/>
              </a:rPr>
              <a:t>алкилсульфокислот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 щелочным агентом:</a:t>
            </a:r>
          </a:p>
          <a:p>
            <a:pPr algn="ctr">
              <a:lnSpc>
                <a:spcPct val="120000"/>
              </a:lnSpc>
            </a:pP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RSO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H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 + К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2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СО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 = </a:t>
            </a:r>
            <a:r>
              <a:rPr lang="en-US" sz="2200" b="1" dirty="0">
                <a:solidFill>
                  <a:schemeClr val="tx2"/>
                </a:solidFill>
                <a:latin typeface="Arial Narrow"/>
                <a:cs typeface="Arial Narrow"/>
              </a:rPr>
              <a:t>RSO</a:t>
            </a:r>
            <a:r>
              <a:rPr lang="ru-RU" sz="2200" b="1" baseline="-25000" dirty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r>
              <a:rPr lang="ru-RU" sz="2200" b="1" dirty="0">
                <a:solidFill>
                  <a:schemeClr val="tx2"/>
                </a:solidFill>
                <a:latin typeface="Arial Narrow"/>
                <a:cs typeface="Arial Narrow"/>
              </a:rPr>
              <a:t>К + </a:t>
            </a:r>
            <a:r>
              <a:rPr lang="ru-RU" sz="2200" b="1" dirty="0" smtClean="0">
                <a:solidFill>
                  <a:schemeClr val="tx2"/>
                </a:solidFill>
                <a:latin typeface="Arial Narrow"/>
                <a:cs typeface="Arial Narrow"/>
              </a:rPr>
              <a:t>КНСО</a:t>
            </a:r>
            <a:r>
              <a:rPr lang="ru-RU" sz="2200" b="1" baseline="-25000" dirty="0" smtClean="0">
                <a:solidFill>
                  <a:schemeClr val="tx2"/>
                </a:solidFill>
                <a:latin typeface="Arial Narrow"/>
                <a:cs typeface="Arial Narrow"/>
              </a:rPr>
              <a:t>3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122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70" y="799751"/>
            <a:ext cx="6497206" cy="39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6429" y="75600"/>
            <a:ext cx="6462472" cy="661039"/>
          </a:xfrm>
        </p:spPr>
        <p:txBody>
          <a:bodyPr/>
          <a:lstStyle/>
          <a:p>
            <a:r>
              <a:rPr lang="ru-RU" altLang="ru-RU" sz="2000" b="1" kern="0" dirty="0" smtClean="0">
                <a:latin typeface="Arial Narrow"/>
              </a:rPr>
              <a:t>ПРИНЦИПИАЛЬНАЯ ТЕХНОЛОГИЧЕСКАЯ  СХЕМА КОМПЛЕКСА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3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1798" y="109720"/>
            <a:ext cx="6477103" cy="661039"/>
          </a:xfrm>
        </p:spPr>
        <p:txBody>
          <a:bodyPr/>
          <a:lstStyle/>
          <a:p>
            <a:r>
              <a:rPr lang="ru-RU" altLang="ru-RU" sz="2000" b="1" kern="0" dirty="0" smtClean="0">
                <a:solidFill>
                  <a:srgbClr val="FFFFFF"/>
                </a:solidFill>
                <a:latin typeface="Arial Narrow"/>
              </a:rPr>
              <a:t>ТРЕБОВАНИЯ К КОМПЛЕКСУ ПО ОБЕЗВРЕЖИВАНИЮ ЕМКОСТЕЙ ХРАНЕНИЯ ОДОРАНТА</a:t>
            </a:r>
            <a:endParaRPr lang="ru-RU" altLang="ru-RU" sz="2000" b="1" kern="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5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47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5164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454" y="2773737"/>
            <a:ext cx="8763818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000" dirty="0">
                <a:solidFill>
                  <a:srgbClr val="003366"/>
                </a:solidFill>
                <a:latin typeface="Arial Narrow" panose="020B0606020202030204" pitchFamily="34" charset="0"/>
              </a:rPr>
              <a:t>В результате обезвреживания должны образовываться отходы IV или </a:t>
            </a:r>
            <a:r>
              <a:rPr lang="ru-RU" sz="2000" dirty="0" err="1">
                <a:solidFill>
                  <a:srgbClr val="003366"/>
                </a:solidFill>
                <a:latin typeface="Arial Narrow" panose="020B0606020202030204" pitchFamily="34" charset="0"/>
              </a:rPr>
              <a:t>V</a:t>
            </a:r>
            <a:r>
              <a:rPr lang="ru-RU" sz="2000" dirty="0">
                <a:solidFill>
                  <a:srgbClr val="003366"/>
                </a:solidFill>
                <a:latin typeface="Arial Narrow" panose="020B0606020202030204" pitchFamily="34" charset="0"/>
              </a:rPr>
              <a:t> классов опасности для окружающей </a:t>
            </a:r>
            <a:r>
              <a:rPr lang="ru-RU" sz="20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среды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8132" y="3835657"/>
            <a:ext cx="8748139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Конструктивные особенности комплекса должны позволять его изготовление в эргономичном мобильно-модульном варианте, предназначенном для перевозки автомобильным транспортом к месту использования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055" y="1902431"/>
            <a:ext cx="8756894" cy="747727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В </a:t>
            </a:r>
            <a:r>
              <a:rPr lang="ru-RU" sz="2000" dirty="0">
                <a:solidFill>
                  <a:srgbClr val="003366"/>
                </a:solidFill>
                <a:latin typeface="Arial Narrow" panose="020B0606020202030204" pitchFamily="34" charset="0"/>
              </a:rPr>
              <a:t>процессе обезвреживания должны соблюдаться все нормативные требования      ПАО «Газпром» и Российской </a:t>
            </a:r>
            <a:r>
              <a:rPr lang="ru-RU" sz="20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Федерации</a:t>
            </a:r>
            <a:endParaRPr lang="ru-RU" sz="20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5055" y="867458"/>
            <a:ext cx="8756893" cy="900000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12700" cap="flat" cmpd="sng" algn="ctr">
            <a:solidFill>
              <a:srgbClr val="64BEEB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Обезвреживание </a:t>
            </a:r>
            <a:r>
              <a:rPr lang="ru-RU" sz="2200" dirty="0">
                <a:solidFill>
                  <a:srgbClr val="003366"/>
                </a:solidFill>
                <a:latin typeface="Arial Narrow" panose="020B0606020202030204" pitchFamily="34" charset="0"/>
              </a:rPr>
              <a:t>должно проходить до полного и необратимого исчезновения характерного сигнального запаха </a:t>
            </a:r>
            <a:r>
              <a:rPr lang="ru-RU" sz="22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одоранта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:\ОООС\Газпром\Премия\Премия в области науки и техники, материалы ООО Газпром трансгаз Самара\Презентация\Материалы для презентации\Схема комплекса\Вид диагональ сзади (без подписей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1" y="1032488"/>
            <a:ext cx="4965379" cy="351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75600"/>
            <a:ext cx="6469787" cy="661039"/>
          </a:xfrm>
        </p:spPr>
        <p:txBody>
          <a:bodyPr/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ЭКСПЕРТИЗА ПРОЕКТНОЙ ДОКУМЕНТАЦИИ 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1069" y="909640"/>
            <a:ext cx="5424986" cy="673501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9525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 smtClean="0">
                <a:solidFill>
                  <a:srgbClr val="009900"/>
                </a:solidFill>
                <a:latin typeface="Arial Narrow"/>
              </a:rPr>
              <a:t>П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Narrow"/>
              </a:rPr>
              <a:t>оложительное заключение государственной экологической экспертизы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1069" y="4027030"/>
            <a:ext cx="5424986" cy="606554"/>
          </a:xfrm>
          <a:prstGeom prst="roundRect">
            <a:avLst>
              <a:gd name="adj" fmla="val 7787"/>
            </a:avLst>
          </a:prstGeom>
          <a:solidFill>
            <a:srgbClr val="FFFFFF"/>
          </a:solidFill>
          <a:ln w="9525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Эксплуатация на всей территории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Российской Федерации</a:t>
            </a:r>
          </a:p>
        </p:txBody>
      </p:sp>
      <p:pic>
        <p:nvPicPr>
          <p:cNvPr id="9" name="Picture 2" descr="V:\ОООС\Газпром\Премия\Премия в области науки и техники, материалы ООО Газпром трансгаз Самара\Презентация\Материалы для презентации\Заключение ГЭЭ -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71"/>
          <a:stretch/>
        </p:blipFill>
        <p:spPr bwMode="auto">
          <a:xfrm>
            <a:off x="5997498" y="909640"/>
            <a:ext cx="2943018" cy="3723944"/>
          </a:xfrm>
          <a:prstGeom prst="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75600"/>
            <a:ext cx="6634886" cy="661039"/>
          </a:xfrm>
        </p:spPr>
        <p:txBody>
          <a:bodyPr/>
          <a:lstStyle/>
          <a:p>
            <a:r>
              <a:rPr lang="ru-RU" altLang="ru-RU" sz="2000" b="1" kern="0" dirty="0" smtClean="0">
                <a:latin typeface="Arial Narrow"/>
              </a:rPr>
              <a:t>ОСНОВНЫЕ УЗЛЫ И БЛОКИ КОМПЛЕКСА </a:t>
            </a:r>
            <a:endParaRPr lang="ru-RU" sz="2000" b="1" kern="0" dirty="0">
              <a:solidFill>
                <a:srgbClr val="FF0000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:\ОООС\Газпром\Премия\Премия в области науки и техники, материалы ООО Газпром трансгаз Самара\Презентация\Материалы для презентации\Схема комплекса\Вид сверх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9" b="20509"/>
          <a:stretch/>
        </p:blipFill>
        <p:spPr bwMode="auto">
          <a:xfrm>
            <a:off x="369128" y="931267"/>
            <a:ext cx="8316299" cy="37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114" y="112175"/>
            <a:ext cx="6634886" cy="661039"/>
          </a:xfrm>
        </p:spPr>
        <p:txBody>
          <a:bodyPr/>
          <a:lstStyle/>
          <a:p>
            <a:r>
              <a:rPr lang="ru-RU" sz="2000" b="1" kern="0" dirty="0" smtClean="0">
                <a:solidFill>
                  <a:srgbClr val="FFFFFF"/>
                </a:solidFill>
                <a:latin typeface="Arial Narrow"/>
              </a:rPr>
              <a:t>АВТОМАТИЧЕСКАЯ СИСТЕМА УПРАВЛЕНИЯ ТЕХНОЛОГИЧЕСКИМ ПРОЦЕССОМ </a:t>
            </a:r>
            <a:endParaRPr lang="ru-RU" sz="2000" b="1" kern="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550988" y="4859755"/>
            <a:ext cx="7427912" cy="215444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КОМПЛЕКС ПО ОБЕЗВРЕЖИВАНИЮ ЕМКОСТЕЙ ХРАНЕНИЯ </a:t>
            </a:r>
            <a:r>
              <a:rPr lang="ru-RU" dirty="0" smtClean="0">
                <a:solidFill>
                  <a:srgbClr val="FFFFFF"/>
                </a:solidFill>
              </a:rPr>
              <a:t>ОДОРАНТА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8" name="Picture 2" descr="V:\ОООС\Газпром\Премия\Премия в области науки и техники, материалы ООО Газпром трансгаз Самара\Презентация\Материалы для презентации\лого коп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5860" cy="7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:\ОООС\Фонд Вернадского\Конкурс Вернадский 2017\Материалы для презентации\Автоматиз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12" y="854755"/>
            <a:ext cx="6810975" cy="38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3a840fa-7669-4b92-8de1-ee501749140f">ZM6P4VP4USYZ-584-1071</_dlc_DocId>
    <_dlc_DocIdUrl xmlns="43a840fa-7669-4b92-8de1-ee501749140f">
      <Url>http://portal/CCOiCMI/_layouts/15/DocIdRedir.aspx?ID=ZM6P4VP4USYZ-584-1071</Url>
      <Description>ZM6P4VP4USYZ-584-1071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F018DC949D6CE44AC5A77C2C14B78D2" ma:contentTypeVersion="0" ma:contentTypeDescription="Создание документа." ma:contentTypeScope="" ma:versionID="db23119801961f14dc36909b273f20bd">
  <xsd:schema xmlns:xsd="http://www.w3.org/2001/XMLSchema" xmlns:xs="http://www.w3.org/2001/XMLSchema" xmlns:p="http://schemas.microsoft.com/office/2006/metadata/properties" xmlns:ns2="43a840fa-7669-4b92-8de1-ee501749140f" targetNamespace="http://schemas.microsoft.com/office/2006/metadata/properties" ma:root="true" ma:fieldsID="f621bcfbf4153bfa549cb78376659747" ns2:_="">
    <xsd:import namespace="43a840fa-7669-4b92-8de1-ee501749140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840fa-7669-4b92-8de1-ee50174914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3C105F7-98F1-4224-94E0-557CEE6D136E}">
  <ds:schemaRefs>
    <ds:schemaRef ds:uri="43a840fa-7669-4b92-8de1-ee501749140f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15555BD-E596-4A32-B18E-0BE15C19F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840fa-7669-4b92-8de1-ee5017491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B9362D-D818-4891-B083-69FE0D2237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EF57D2-D17C-47BC-9631-121E8C8A6E8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7491</TotalTime>
  <Words>620</Words>
  <Application>Microsoft Office PowerPoint</Application>
  <PresentationFormat>Экран (16:9)</PresentationFormat>
  <Paragraphs>126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4_Специальное оформление</vt:lpstr>
      <vt:lpstr>5_Специальное оформление</vt:lpstr>
      <vt:lpstr>7_Специальное оформление</vt:lpstr>
      <vt:lpstr>Презентация PowerPoint</vt:lpstr>
      <vt:lpstr>АКТУАЛЬНОСТЬ РАЗРАБОТКИ</vt:lpstr>
      <vt:lpstr>ЭКСПЕРИМЕНТАЛЬНЫЕ ИССЛЕДОВАНИЯ</vt:lpstr>
      <vt:lpstr>ПРОЦЕСС НЕЙТРАЛИЗАЦИИ ОСТАТКОВ ОДОРАНТА</vt:lpstr>
      <vt:lpstr>ПРИНЦИПИАЛЬНАЯ ТЕХНОЛОГИЧЕСКАЯ  СХЕМА КОМПЛЕКСА </vt:lpstr>
      <vt:lpstr>ТРЕБОВАНИЯ К КОМПЛЕКСУ ПО ОБЕЗВРЕЖИВАНИЮ ЕМКОСТЕЙ ХРАНЕНИЯ ОДОРАНТА</vt:lpstr>
      <vt:lpstr>ЭКСПЕРТИЗА ПРОЕКТНОЙ ДОКУМЕНТАЦИИ </vt:lpstr>
      <vt:lpstr>ОСНОВНЫЕ УЗЛЫ И БЛОКИ КОМПЛЕКСА </vt:lpstr>
      <vt:lpstr>АВТОМАТИЧЕСКАЯ СИСТЕМА УПРАВЛЕНИЯ ТЕХНОЛОГИЧЕСКИМ ПРОЦЕССОМ </vt:lpstr>
      <vt:lpstr>СТЕПЕНЬ ИСПОЛЬЗОВАНИЯ ОТЕЧЕСТВЕННЫХ МАТЕРИАЛОВ И ОБОРУДОВАНИЯ 100%</vt:lpstr>
      <vt:lpstr>ТЕХНИЧЕСКАЯ ДОКУМЕНТАЦИЯ</vt:lpstr>
      <vt:lpstr>ПРИЁМОЧНЫЕ ИСПЫТАНИЯ КОМПЛЕКСА СТО ГАЗПРОМ 2-3.5-046-2006</vt:lpstr>
      <vt:lpstr>ЦЕЛЬ ИСПЫТАНИЙ</vt:lpstr>
      <vt:lpstr>РЕЗУЛЬТАТЫ ПРИЕМОЧНЫХ ИСПЫТАНИЙ</vt:lpstr>
      <vt:lpstr>ПРОДУКТЫ ОБЕЗВРЕЖИВАНИЯ </vt:lpstr>
      <vt:lpstr>ПРЕДЛОЖЕНИЯ ПО ВНЕДРЕНИЮ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User</cp:lastModifiedBy>
  <cp:revision>364</cp:revision>
  <cp:lastPrinted>2018-07-04T04:36:54Z</cp:lastPrinted>
  <dcterms:created xsi:type="dcterms:W3CDTF">2016-02-05T10:31:15Z</dcterms:created>
  <dcterms:modified xsi:type="dcterms:W3CDTF">2018-10-23T04:06:35Z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0x010100DF018DC949D6CE44AC5A77C2C14B78D2</vt:lpwstr>
  </property>
  <property fmtid="{D5CDD505-2E9C-101B-9397-08002B2CF9AE}" pid="3" name="_dlc_DocIdItemGuid">
    <vt:lpwstr>409db074-fd25-4799-ad6f-27403b833b11</vt:lpwstr>
  </property>
</Properties>
</file>