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9" r:id="rId2"/>
    <p:sldId id="288" r:id="rId3"/>
    <p:sldId id="276" r:id="rId4"/>
    <p:sldId id="287" r:id="rId5"/>
    <p:sldId id="289" r:id="rId6"/>
    <p:sldId id="277" r:id="rId7"/>
    <p:sldId id="290" r:id="rId8"/>
    <p:sldId id="285" r:id="rId9"/>
    <p:sldId id="280" r:id="rId10"/>
    <p:sldId id="282" r:id="rId11"/>
    <p:sldId id="291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5D06"/>
    <a:srgbClr val="11AB05"/>
    <a:srgbClr val="0066CC"/>
    <a:srgbClr val="FCD904"/>
    <a:srgbClr val="FDCD03"/>
    <a:srgbClr val="BDA203"/>
    <a:srgbClr val="C0A900"/>
    <a:srgbClr val="01B6BF"/>
    <a:srgbClr val="345EA2"/>
    <a:srgbClr val="DA9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12" autoAdjust="0"/>
    <p:restoredTop sz="94660" autoAdjust="0"/>
  </p:normalViewPr>
  <p:slideViewPr>
    <p:cSldViewPr>
      <p:cViewPr varScale="1">
        <p:scale>
          <a:sx n="74" d="100"/>
          <a:sy n="74" d="100"/>
        </p:scale>
        <p:origin x="-912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6E5E8-C0A9-4BBD-BC69-2F22F16B3323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773C1-663E-4482-BCA0-C2648EDE54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9428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6E5E8-C0A9-4BBD-BC69-2F22F16B3323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773C1-663E-4482-BCA0-C2648EDE54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4634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6E5E8-C0A9-4BBD-BC69-2F22F16B3323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773C1-663E-4482-BCA0-C2648EDE54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7674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6E5E8-C0A9-4BBD-BC69-2F22F16B3323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773C1-663E-4482-BCA0-C2648EDE54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496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6E5E8-C0A9-4BBD-BC69-2F22F16B3323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773C1-663E-4482-BCA0-C2648EDE54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336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6E5E8-C0A9-4BBD-BC69-2F22F16B3323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773C1-663E-4482-BCA0-C2648EDE54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0525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6E5E8-C0A9-4BBD-BC69-2F22F16B3323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773C1-663E-4482-BCA0-C2648EDE54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9729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6E5E8-C0A9-4BBD-BC69-2F22F16B3323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773C1-663E-4482-BCA0-C2648EDE54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0611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6E5E8-C0A9-4BBD-BC69-2F22F16B3323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773C1-663E-4482-BCA0-C2648EDE54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298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6E5E8-C0A9-4BBD-BC69-2F22F16B3323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773C1-663E-4482-BCA0-C2648EDE54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134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6E5E8-C0A9-4BBD-BC69-2F22F16B3323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E773C1-663E-4482-BCA0-C2648EDE54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7084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06E5E8-C0A9-4BBD-BC69-2F22F16B3323}" type="datetimeFigureOut">
              <a:rPr lang="ru-RU" smtClean="0"/>
              <a:t>04.10.2018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E773C1-663E-4482-BCA0-C2648EDE54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8868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178465" y="-119365"/>
            <a:ext cx="5617628" cy="92333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	</a:t>
            </a:r>
          </a:p>
          <a:p>
            <a:r>
              <a:rPr lang="ru-RU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Институт систем энергетики им. Л. А. </a:t>
            </a:r>
            <a:r>
              <a:rPr lang="ru-RU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Мелентьева </a:t>
            </a:r>
            <a:endParaRPr lang="ru-RU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Сибирского </a:t>
            </a:r>
            <a:r>
              <a:rPr lang="ru-RU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отделения Российской академии наук </a:t>
            </a:r>
          </a:p>
        </p:txBody>
      </p:sp>
      <p:pic>
        <p:nvPicPr>
          <p:cNvPr id="1031" name="Picture 7" descr="C:\Secretary\Логотипы\Логотип института\LOGO1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673191" cy="430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403648" y="2132856"/>
            <a:ext cx="6336704" cy="255454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320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Развитие рыночных институтов в газовой отрасли России в контексте сотрудничества со странами Северо-Восточной Азии</a:t>
            </a:r>
            <a:endParaRPr lang="ru-RU" sz="32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17262" y="4889542"/>
            <a:ext cx="25922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Д. Максакова</a:t>
            </a:r>
            <a:r>
              <a:rPr lang="en-US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7893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92099" y="97758"/>
            <a:ext cx="5617628" cy="92333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Институт систем энергетики им. Л. А. Мелентьева </a:t>
            </a:r>
          </a:p>
          <a:p>
            <a:r>
              <a:rPr lang="ru-RU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Сибирского отделения Российской академии наук </a:t>
            </a:r>
          </a:p>
          <a:p>
            <a:r>
              <a:rPr lang="en-US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	</a:t>
            </a:r>
          </a:p>
        </p:txBody>
      </p:sp>
      <p:pic>
        <p:nvPicPr>
          <p:cNvPr id="1031" name="Picture 7" descr="C:\Secretary\Логотипы\Логотип института\LOGO1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673191" cy="430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403648" y="2132856"/>
            <a:ext cx="5976665" cy="5847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Спасибо за внимание</a:t>
            </a:r>
            <a:r>
              <a:rPr lang="en-US" sz="32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!</a:t>
            </a:r>
            <a:endParaRPr lang="en-US" sz="32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31840" y="4941168"/>
            <a:ext cx="56741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Дарья Максакова</a:t>
            </a:r>
            <a:r>
              <a:rPr lang="en-US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инженер Отдела комплексных и региональных проблем энергетики ИСЭМ СО РАН</a:t>
            </a:r>
            <a:r>
              <a:rPr lang="en-US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6489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002060"/>
                </a:solidFill>
              </a:rPr>
              <a:t>Эффективность проекта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9782" y="1340768"/>
            <a:ext cx="8892480" cy="4737125"/>
          </a:xfrm>
        </p:spPr>
        <p:txBody>
          <a:bodyPr>
            <a:noAutofit/>
          </a:bodyPr>
          <a:lstStyle/>
          <a:p>
            <a:pPr>
              <a:buClr>
                <a:srgbClr val="002060"/>
              </a:buClr>
            </a:pPr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Создание условий для формирования газового </a:t>
            </a:r>
            <a:r>
              <a:rPr lang="ru-RU" sz="2800" b="1" dirty="0" err="1" smtClean="0">
                <a:solidFill>
                  <a:schemeClr val="accent2">
                    <a:lumMod val="50000"/>
                  </a:schemeClr>
                </a:solidFill>
              </a:rPr>
              <a:t>хаба</a:t>
            </a:r>
            <a:endParaRPr lang="en-US" sz="28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>
              <a:lnSpc>
                <a:spcPct val="70000"/>
              </a:lnSpc>
              <a:spcBef>
                <a:spcPts val="2400"/>
              </a:spcBef>
              <a:buClr>
                <a:srgbClr val="002060"/>
              </a:buClr>
            </a:pPr>
            <a:r>
              <a:rPr lang="ru-RU" sz="2800" b="1" dirty="0" smtClean="0"/>
              <a:t>Чистый приведенный эффект (</a:t>
            </a:r>
            <a:r>
              <a:rPr lang="en-US" sz="2800" b="1" dirty="0" smtClean="0"/>
              <a:t>NPV</a:t>
            </a:r>
            <a:r>
              <a:rPr lang="ru-RU" sz="2800" b="1" dirty="0" smtClean="0"/>
              <a:t>)</a:t>
            </a:r>
            <a:r>
              <a:rPr lang="en-US" sz="2800" b="1" dirty="0" smtClean="0"/>
              <a:t>=73 </a:t>
            </a:r>
            <a:r>
              <a:rPr lang="ru-RU" sz="2800" b="1" dirty="0" smtClean="0"/>
              <a:t>млрд руб.</a:t>
            </a:r>
            <a:r>
              <a:rPr lang="en-US" sz="2800" b="1" dirty="0" smtClean="0"/>
              <a:t> 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en-US" sz="2800" b="1" dirty="0" smtClean="0"/>
              <a:t>(1</a:t>
            </a:r>
            <a:r>
              <a:rPr lang="ru-RU" sz="2800" b="1" dirty="0" smtClean="0"/>
              <a:t>,</a:t>
            </a:r>
            <a:r>
              <a:rPr lang="en-US" sz="2800" b="1" dirty="0" smtClean="0"/>
              <a:t>3 </a:t>
            </a:r>
            <a:r>
              <a:rPr lang="ru-RU" sz="2800" b="1" dirty="0" smtClean="0"/>
              <a:t>млрд долл. США</a:t>
            </a:r>
            <a:r>
              <a:rPr lang="en-US" sz="2800" b="1" dirty="0" smtClean="0"/>
              <a:t> (1USD=58RUB)) </a:t>
            </a:r>
          </a:p>
          <a:p>
            <a:pPr>
              <a:lnSpc>
                <a:spcPct val="70000"/>
              </a:lnSpc>
              <a:buClr>
                <a:srgbClr val="002060"/>
              </a:buClr>
            </a:pPr>
            <a:r>
              <a:rPr lang="ru-RU" sz="2800" b="1" dirty="0" smtClean="0"/>
              <a:t>Индекс доходности (</a:t>
            </a:r>
            <a:r>
              <a:rPr lang="en-US" sz="2800" b="1" dirty="0" smtClean="0"/>
              <a:t>PI</a:t>
            </a:r>
            <a:r>
              <a:rPr lang="ru-RU" sz="2800" b="1" dirty="0" smtClean="0"/>
              <a:t>)</a:t>
            </a:r>
            <a:r>
              <a:rPr lang="en-US" sz="2800" b="1" dirty="0" smtClean="0"/>
              <a:t>=1</a:t>
            </a:r>
            <a:r>
              <a:rPr lang="ru-RU" sz="2800" b="1" dirty="0" smtClean="0"/>
              <a:t>,</a:t>
            </a:r>
            <a:r>
              <a:rPr lang="en-US" sz="2800" b="1" dirty="0" smtClean="0"/>
              <a:t>06</a:t>
            </a:r>
          </a:p>
          <a:p>
            <a:pPr>
              <a:lnSpc>
                <a:spcPct val="70000"/>
              </a:lnSpc>
              <a:buClr>
                <a:srgbClr val="002060"/>
              </a:buClr>
            </a:pPr>
            <a:r>
              <a:rPr lang="ru-RU" sz="2800" b="1" dirty="0" smtClean="0"/>
              <a:t>Внутренняя норма доходности (</a:t>
            </a:r>
            <a:r>
              <a:rPr lang="en-US" sz="2800" b="1" dirty="0" smtClean="0"/>
              <a:t>IRR</a:t>
            </a:r>
            <a:r>
              <a:rPr lang="ru-RU" sz="2800" b="1" dirty="0" smtClean="0"/>
              <a:t>)</a:t>
            </a:r>
            <a:r>
              <a:rPr lang="en-US" sz="2800" b="1" dirty="0" smtClean="0"/>
              <a:t>=7</a:t>
            </a:r>
            <a:r>
              <a:rPr lang="ru-RU" sz="2800" b="1" dirty="0" smtClean="0"/>
              <a:t>,</a:t>
            </a:r>
            <a:r>
              <a:rPr lang="en-US" sz="2800" b="1" dirty="0" smtClean="0"/>
              <a:t>19</a:t>
            </a:r>
          </a:p>
          <a:p>
            <a:pPr>
              <a:lnSpc>
                <a:spcPct val="70000"/>
              </a:lnSpc>
              <a:buClr>
                <a:srgbClr val="002060"/>
              </a:buClr>
            </a:pPr>
            <a:r>
              <a:rPr lang="ru-RU" sz="2800" b="1" dirty="0" smtClean="0"/>
              <a:t>Срок окупаемости</a:t>
            </a:r>
            <a:r>
              <a:rPr lang="ru-RU" sz="2800" b="1" dirty="0"/>
              <a:t> </a:t>
            </a:r>
            <a:r>
              <a:rPr lang="en-US" sz="2800" b="1" dirty="0" smtClean="0"/>
              <a:t>13 </a:t>
            </a:r>
            <a:r>
              <a:rPr lang="ru-RU" sz="2800" b="1" dirty="0" smtClean="0"/>
              <a:t>лет</a:t>
            </a:r>
            <a:endParaRPr lang="en-US" sz="2800" b="1" dirty="0" smtClean="0"/>
          </a:p>
          <a:p>
            <a:pPr>
              <a:lnSpc>
                <a:spcPct val="70000"/>
              </a:lnSpc>
              <a:buClr>
                <a:srgbClr val="002060"/>
              </a:buClr>
            </a:pPr>
            <a:r>
              <a:rPr lang="ru-RU" sz="2800" b="1" dirty="0" smtClean="0"/>
              <a:t>Дисконтированный срок окупаемости </a:t>
            </a:r>
            <a:r>
              <a:rPr lang="en-US" sz="2800" b="1" dirty="0" smtClean="0"/>
              <a:t>19 </a:t>
            </a:r>
            <a:r>
              <a:rPr lang="ru-RU" sz="2800" b="1" dirty="0" smtClean="0"/>
              <a:t>лет</a:t>
            </a:r>
            <a:endParaRPr lang="en-US" sz="2800" b="1" dirty="0" smtClean="0"/>
          </a:p>
          <a:p>
            <a:pPr>
              <a:lnSpc>
                <a:spcPct val="70000"/>
              </a:lnSpc>
              <a:spcBef>
                <a:spcPts val="2400"/>
              </a:spcBef>
              <a:buClr>
                <a:srgbClr val="002060"/>
              </a:buClr>
            </a:pP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3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тыс. новых рабочих мест</a:t>
            </a:r>
            <a:endParaRPr lang="en-US" sz="28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lnSpc>
                <a:spcPct val="70000"/>
              </a:lnSpc>
              <a:buClr>
                <a:srgbClr val="002060"/>
              </a:buClr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Накопленный прирост ВВП за 20 лет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 (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напрямую обусловленный проектом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) = 1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,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2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трлн. руб.</a:t>
            </a:r>
            <a:b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(21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млрд долл. США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)</a:t>
            </a: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397787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95536" y="836712"/>
            <a:ext cx="7344816" cy="70788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ru-RU" sz="40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Содержание</a:t>
            </a:r>
            <a:endParaRPr lang="en-US" sz="40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03648" y="2132856"/>
            <a:ext cx="6336704" cy="267765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514350" indent="-514350">
              <a:spcAft>
                <a:spcPts val="2400"/>
              </a:spcAft>
              <a:buFontTx/>
              <a:buAutoNum type="arabicPeriod"/>
            </a:pPr>
            <a:r>
              <a:rPr lang="ru-RU" sz="32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Трансформация газовых рынков в странах СВА</a:t>
            </a:r>
          </a:p>
          <a:p>
            <a:pPr marL="514350" indent="-514350">
              <a:spcAft>
                <a:spcPts val="2400"/>
              </a:spcAft>
              <a:buFontTx/>
              <a:buAutoNum type="arabicPeriod"/>
            </a:pPr>
            <a:r>
              <a:rPr lang="ru-RU" sz="32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Вызовы для России</a:t>
            </a:r>
            <a:endParaRPr lang="en-US" sz="32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spcAft>
                <a:spcPts val="2400"/>
              </a:spcAft>
              <a:buFontTx/>
              <a:buAutoNum type="arabicPeriod"/>
            </a:pPr>
            <a:r>
              <a:rPr lang="ru-RU" sz="32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Выводы</a:t>
            </a:r>
            <a:endParaRPr lang="en-US" sz="32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8909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7886700" cy="1325563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002060"/>
                </a:solidFill>
              </a:rPr>
              <a:t>Трансформация газовых рынков стран СВА</a:t>
            </a:r>
            <a:r>
              <a:rPr lang="en-US" sz="4400" b="1" dirty="0" smtClean="0">
                <a:solidFill>
                  <a:srgbClr val="002060"/>
                </a:solidFill>
              </a:rPr>
              <a:t>:</a:t>
            </a:r>
            <a:endParaRPr lang="ru-RU" sz="4400" b="1" dirty="0">
              <a:solidFill>
                <a:srgbClr val="00206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2615497"/>
              </p:ext>
            </p:extLst>
          </p:nvPr>
        </p:nvGraphicFramePr>
        <p:xfrm>
          <a:off x="323528" y="1628800"/>
          <a:ext cx="8568952" cy="4550648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4536504"/>
                <a:gridCol w="216024"/>
                <a:gridCol w="3816424"/>
              </a:tblGrid>
              <a:tr h="792088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kumimoji="0" lang="ru-RU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</a:rPr>
                        <a:t>Либерализация газовой отрасли</a:t>
                      </a:r>
                      <a:endParaRPr lang="ru-RU" sz="28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0" dirty="0" smtClean="0">
                          <a:solidFill>
                            <a:schemeClr val="tx1"/>
                          </a:solidFill>
                        </a:rPr>
                        <a:t>Япония</a:t>
                      </a:r>
                      <a:r>
                        <a:rPr lang="en-US" sz="2800" b="0" dirty="0" smtClean="0">
                          <a:solidFill>
                            <a:schemeClr val="tx1"/>
                          </a:solidFill>
                        </a:rPr>
                        <a:t>,</a:t>
                      </a:r>
                      <a:r>
                        <a:rPr lang="en-US" sz="2800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sz="2800" b="0" baseline="0" dirty="0" smtClean="0">
                          <a:solidFill>
                            <a:schemeClr val="tx1"/>
                          </a:solidFill>
                        </a:rPr>
                        <a:t>Китай</a:t>
                      </a:r>
                      <a:endParaRPr lang="en-US" sz="28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152128">
                <a:tc>
                  <a:txBody>
                    <a:bodyPr/>
                    <a:lstStyle/>
                    <a:p>
                      <a:pPr marL="457200" marR="0" lvl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18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kumimoji="0" lang="ru-RU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</a:rPr>
                        <a:t>Усиление конкуренции между продавцами</a:t>
                      </a:r>
                      <a:endParaRPr kumimoji="0" lang="en-US" sz="2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sz="2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66CC"/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0" dirty="0" smtClean="0">
                          <a:solidFill>
                            <a:schemeClr val="tx1"/>
                          </a:solidFill>
                        </a:rPr>
                        <a:t>Рынок</a:t>
                      </a:r>
                      <a:r>
                        <a:rPr lang="ru-RU" sz="2800" b="0" baseline="0" dirty="0" smtClean="0">
                          <a:solidFill>
                            <a:schemeClr val="tx1"/>
                          </a:solidFill>
                        </a:rPr>
                        <a:t> АТР</a:t>
                      </a:r>
                      <a:endParaRPr lang="ru-RU" sz="28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kumimoji="0" lang="en-US" sz="2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kumimoji="0" lang="ru-RU" sz="2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+mn-lt"/>
                        </a:rPr>
                        <a:t>Развитие биржевой торговли</a:t>
                      </a:r>
                      <a:endParaRPr kumimoji="0" lang="en-US" sz="2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+mn-lt"/>
                      </a:endParaRPr>
                    </a:p>
                    <a:p>
                      <a:endParaRPr lang="ru-RU" sz="28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1800"/>
                        </a:spcAft>
                      </a:pPr>
                      <a:r>
                        <a:rPr lang="en-US" sz="2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Japan OTC Exchange</a:t>
                      </a:r>
                      <a:r>
                        <a:rPr lang="ru-RU" sz="2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(филиал Токийской</a:t>
                      </a:r>
                      <a:r>
                        <a:rPr lang="ru-RU" sz="28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товарной биржи)</a:t>
                      </a:r>
                      <a:endParaRPr lang="en-US" sz="2800" b="0" i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2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Шанхайская нефтегазовая биржа</a:t>
                      </a:r>
                      <a:endParaRPr lang="en-US" sz="2800" b="0" i="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0431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282" y="415796"/>
            <a:ext cx="8785097" cy="598679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88640"/>
            <a:ext cx="7699402" cy="968495"/>
          </a:xfrm>
        </p:spPr>
        <p:txBody>
          <a:bodyPr>
            <a:normAutofit/>
          </a:bodyPr>
          <a:lstStyle/>
          <a:p>
            <a:r>
              <a:rPr lang="ru-RU" sz="3600" dirty="0" smtClean="0"/>
              <a:t>Эволюция газового рынка Китая</a:t>
            </a:r>
            <a:endParaRPr lang="ru-RU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5418485" y="3927303"/>
            <a:ext cx="104186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Реформа 2013 г.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83768" y="5661248"/>
            <a:ext cx="20962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i="1" dirty="0" smtClean="0">
                <a:solidFill>
                  <a:srgbClr val="FF33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Издержки плюс</a:t>
            </a:r>
            <a:endParaRPr lang="ru-RU" sz="1400" b="1" i="1" dirty="0">
              <a:solidFill>
                <a:srgbClr val="FF33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0964" y="4637629"/>
            <a:ext cx="219475" cy="237765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795916" y="4380512"/>
            <a:ext cx="175183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Пилотный проект (</a:t>
            </a:r>
            <a:r>
              <a:rPr lang="ru-RU" sz="1100" b="1" dirty="0" err="1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Гуандун</a:t>
            </a:r>
            <a:r>
              <a:rPr lang="ru-RU" sz="11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ru-RU" sz="1100" b="1" dirty="0" err="1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Гуанси</a:t>
            </a:r>
            <a:r>
              <a:rPr lang="ru-RU" sz="11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0107" y="4315913"/>
            <a:ext cx="219475" cy="23776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1943" y="4142747"/>
            <a:ext cx="219475" cy="23776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406031" y="3571332"/>
            <a:ext cx="147830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kern="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Либерализация цен по прямым поставкам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4601" y="3871414"/>
            <a:ext cx="219475" cy="23776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7044047" y="2664960"/>
            <a:ext cx="1866162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Либерализация цен для предприятий по производству удобрений, реформа </a:t>
            </a:r>
            <a:r>
              <a:rPr lang="ru-RU" sz="1050" b="1" dirty="0" err="1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тарифообразования</a:t>
            </a:r>
            <a:endParaRPr lang="ru-RU" sz="105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2112511"/>
              </p:ext>
            </p:extLst>
          </p:nvPr>
        </p:nvGraphicFramePr>
        <p:xfrm>
          <a:off x="1396281" y="980728"/>
          <a:ext cx="3408040" cy="1723944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1704020"/>
                <a:gridCol w="1704020"/>
              </a:tblGrid>
              <a:tr h="413304">
                <a:tc gridSpan="2">
                  <a:txBody>
                    <a:bodyPr/>
                    <a:lstStyle/>
                    <a:p>
                      <a:r>
                        <a:rPr lang="ru-RU" sz="1800" dirty="0" smtClean="0"/>
                        <a:t>Доля газа в первичном потреблении энергии</a:t>
                      </a:r>
                      <a:r>
                        <a:rPr lang="en-US" sz="1800" baseline="0" dirty="0" smtClean="0"/>
                        <a:t>, %</a:t>
                      </a:r>
                      <a:endParaRPr lang="ru-RU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06652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2000</a:t>
                      </a:r>
                      <a:endParaRPr lang="ru-RU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2</a:t>
                      </a:r>
                      <a:r>
                        <a:rPr lang="ru-RU" sz="1600" b="1" dirty="0" smtClean="0"/>
                        <a:t>,</a:t>
                      </a:r>
                      <a:r>
                        <a:rPr lang="en-US" sz="1600" b="1" dirty="0" smtClean="0"/>
                        <a:t>7</a:t>
                      </a:r>
                      <a:endParaRPr lang="ru-RU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206652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/>
                        <a:t>2006</a:t>
                      </a:r>
                      <a:endParaRPr lang="ru-RU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2</a:t>
                      </a:r>
                      <a:r>
                        <a:rPr lang="ru-RU" sz="1600" b="1" dirty="0" smtClean="0"/>
                        <a:t>,</a:t>
                      </a:r>
                      <a:r>
                        <a:rPr lang="en-US" sz="1600" b="1" dirty="0" smtClean="0"/>
                        <a:t>9</a:t>
                      </a:r>
                      <a:endParaRPr lang="ru-RU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</a:tr>
              <a:tr h="413304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2017</a:t>
                      </a:r>
                      <a:endParaRPr lang="ru-RU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/>
                        <a:t>6</a:t>
                      </a:r>
                      <a:r>
                        <a:rPr lang="ru-RU" sz="1600" b="1" dirty="0" smtClean="0"/>
                        <a:t>,</a:t>
                      </a:r>
                      <a:r>
                        <a:rPr lang="en-US" sz="1600" b="1" dirty="0" smtClean="0"/>
                        <a:t>6</a:t>
                      </a:r>
                      <a:endParaRPr lang="ru-RU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9176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2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95536" y="836712"/>
            <a:ext cx="7344816" cy="70788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ru-RU" sz="40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Содержание</a:t>
            </a:r>
            <a:endParaRPr lang="en-US" sz="40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03648" y="2132856"/>
            <a:ext cx="6336704" cy="280076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514350" indent="-514350">
              <a:spcAft>
                <a:spcPts val="2400"/>
              </a:spcAft>
              <a:buFontTx/>
              <a:buAutoNum type="arabicPeriod"/>
            </a:pPr>
            <a:r>
              <a:rPr lang="ru-RU" sz="32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Трансформация газовых рынков в странах СВА</a:t>
            </a:r>
          </a:p>
          <a:p>
            <a:pPr marL="514350" indent="-514350">
              <a:spcAft>
                <a:spcPts val="2400"/>
              </a:spcAft>
              <a:buFontTx/>
              <a:buAutoNum type="arabicPeriod"/>
            </a:pPr>
            <a:r>
              <a:rPr lang="ru-RU" sz="40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Вызовы для России</a:t>
            </a:r>
          </a:p>
          <a:p>
            <a:pPr marL="514350" indent="-514350">
              <a:spcAft>
                <a:spcPts val="2400"/>
              </a:spcAft>
              <a:buFontTx/>
              <a:buAutoNum type="arabicPeriod"/>
            </a:pPr>
            <a:r>
              <a:rPr lang="ru-RU" sz="32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Выводы</a:t>
            </a:r>
            <a:endParaRPr lang="en-US" sz="32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7232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525"/>
            <a:ext cx="7886700" cy="1325563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chemeClr val="accent5">
                    <a:lumMod val="50000"/>
                  </a:schemeClr>
                </a:solidFill>
              </a:rPr>
              <a:t>Вызовы для России</a:t>
            </a:r>
            <a:endParaRPr lang="ru-RU" sz="5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" y="1340768"/>
            <a:ext cx="9004300" cy="4938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97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95536" y="836712"/>
            <a:ext cx="7344816" cy="70788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ru-RU" sz="40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Содержание</a:t>
            </a:r>
            <a:endParaRPr lang="en-US" sz="40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99592" y="2132856"/>
            <a:ext cx="7344816" cy="280076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514350" indent="-514350">
              <a:spcAft>
                <a:spcPts val="2400"/>
              </a:spcAft>
              <a:buFontTx/>
              <a:buAutoNum type="arabicPeriod"/>
            </a:pPr>
            <a:r>
              <a:rPr lang="ru-RU" sz="32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Трансформация газовых рынков в странах СВА</a:t>
            </a:r>
          </a:p>
          <a:p>
            <a:pPr marL="514350" indent="-514350">
              <a:spcAft>
                <a:spcPts val="2400"/>
              </a:spcAft>
              <a:buFontTx/>
              <a:buAutoNum type="arabicPeriod"/>
            </a:pPr>
            <a:r>
              <a:rPr lang="ru-RU" sz="32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Вызовы для России</a:t>
            </a:r>
            <a:endParaRPr lang="en-US" sz="32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spcAft>
                <a:spcPts val="2400"/>
              </a:spcAft>
              <a:buFontTx/>
              <a:buAutoNum type="arabicPeriod"/>
            </a:pPr>
            <a:r>
              <a:rPr lang="ru-RU" sz="40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Выводы</a:t>
            </a:r>
            <a:endParaRPr lang="en-US" sz="4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5788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Адаптация России к последствиям трансформации газовых рынков СВА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82292"/>
            <a:ext cx="8229600" cy="5112568"/>
          </a:xfrm>
        </p:spPr>
        <p:txBody>
          <a:bodyPr>
            <a:normAutofit fontScale="85000" lnSpcReduction="10000"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Новый формат торговли газом</a:t>
            </a:r>
            <a:endParaRPr lang="en-US" sz="32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spcBef>
                <a:spcPts val="600"/>
              </a:spcBef>
              <a:buFontTx/>
              <a:buChar char="-"/>
            </a:pP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СПГ </a:t>
            </a:r>
            <a:r>
              <a:rPr lang="ru-RU" sz="3200" b="1" dirty="0" err="1" smtClean="0">
                <a:solidFill>
                  <a:schemeClr val="accent2">
                    <a:lumMod val="50000"/>
                  </a:schemeClr>
                </a:solidFill>
              </a:rPr>
              <a:t>хаб</a:t>
            </a:r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</a:rPr>
              <a:t> (</a:t>
            </a: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Камчатка</a:t>
            </a:r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</a:rPr>
              <a:t>)</a:t>
            </a:r>
          </a:p>
          <a:p>
            <a:pPr>
              <a:spcBef>
                <a:spcPts val="600"/>
              </a:spcBef>
              <a:spcAft>
                <a:spcPts val="1800"/>
              </a:spcAft>
              <a:buFontTx/>
              <a:buChar char="-"/>
            </a:pPr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Хаб в газотранспортной системе Восточной Сибири</a:t>
            </a:r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  <a:p>
            <a:pPr marL="628650" indent="-457200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Clr>
                <a:srgbClr val="7C1414"/>
              </a:buClr>
              <a:buFont typeface="Wingdings" panose="05000000000000000000" pitchFamily="2" charset="2"/>
              <a:buChar char="Ø"/>
            </a:pPr>
            <a:r>
              <a:rPr lang="ru-RU" sz="3200" dirty="0" smtClean="0">
                <a:solidFill>
                  <a:srgbClr val="002060"/>
                </a:solidFill>
              </a:rPr>
              <a:t>Газовый </a:t>
            </a:r>
            <a:r>
              <a:rPr lang="ru-RU" sz="3200" dirty="0" err="1" smtClean="0">
                <a:solidFill>
                  <a:srgbClr val="002060"/>
                </a:solidFill>
              </a:rPr>
              <a:t>хаб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>
                <a:solidFill>
                  <a:srgbClr val="002060"/>
                </a:solidFill>
              </a:rPr>
              <a:t>– </a:t>
            </a:r>
            <a:r>
              <a:rPr lang="ru-RU" sz="3200" dirty="0" smtClean="0">
                <a:solidFill>
                  <a:srgbClr val="002060"/>
                </a:solidFill>
              </a:rPr>
              <a:t>один пункт  поставки для множества сделок</a:t>
            </a:r>
            <a:endParaRPr lang="en-US" sz="3200" dirty="0">
              <a:solidFill>
                <a:srgbClr val="002060"/>
              </a:solidFill>
            </a:endParaRPr>
          </a:p>
          <a:p>
            <a:pPr marL="628650" indent="-457200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Clr>
                <a:srgbClr val="7C1414"/>
              </a:buClr>
              <a:buFont typeface="Wingdings" panose="05000000000000000000" pitchFamily="2" charset="2"/>
              <a:buChar char="Ø"/>
            </a:pPr>
            <a:r>
              <a:rPr lang="ru-RU" sz="3200" dirty="0" smtClean="0">
                <a:solidFill>
                  <a:srgbClr val="002060"/>
                </a:solidFill>
              </a:rPr>
              <a:t>Взаимосвязь с Единой Системой Газоснабжения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endParaRPr lang="en-US" sz="3200" dirty="0">
              <a:solidFill>
                <a:srgbClr val="002060"/>
              </a:solidFill>
            </a:endParaRPr>
          </a:p>
          <a:p>
            <a:pPr marL="628650" indent="-457200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Clr>
                <a:srgbClr val="7C1414"/>
              </a:buClr>
              <a:buFont typeface="Wingdings" panose="05000000000000000000" pitchFamily="2" charset="2"/>
              <a:buChar char="Ø"/>
            </a:pPr>
            <a:r>
              <a:rPr lang="ru-RU" sz="3200" dirty="0" smtClean="0">
                <a:solidFill>
                  <a:srgbClr val="002060"/>
                </a:solidFill>
              </a:rPr>
              <a:t>Взаимосвязь между действующими и будущими центрами газодобычи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endParaRPr lang="en-US" sz="3200" dirty="0">
              <a:solidFill>
                <a:srgbClr val="002060"/>
              </a:solidFill>
            </a:endParaRPr>
          </a:p>
          <a:p>
            <a:pPr marL="628650" indent="-457200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Clr>
                <a:srgbClr val="7C1414"/>
              </a:buClr>
              <a:buFont typeface="Wingdings" panose="05000000000000000000" pitchFamily="2" charset="2"/>
              <a:buChar char="Ø"/>
            </a:pPr>
            <a:r>
              <a:rPr lang="ru-RU" sz="3200" dirty="0" smtClean="0">
                <a:solidFill>
                  <a:srgbClr val="002060"/>
                </a:solidFill>
              </a:rPr>
              <a:t>Доступ перспективных центров роста потребления в Восточной Сибири к инфраструктуре</a:t>
            </a:r>
            <a:endParaRPr lang="en-US" sz="3200" dirty="0">
              <a:solidFill>
                <a:srgbClr val="002060"/>
              </a:solidFill>
            </a:endParaRPr>
          </a:p>
          <a:p>
            <a:pPr marL="628650" indent="-457200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Clr>
                <a:srgbClr val="7C1414"/>
              </a:buClr>
              <a:buFont typeface="Wingdings" panose="05000000000000000000" pitchFamily="2" charset="2"/>
              <a:buChar char="Ø"/>
            </a:pPr>
            <a:r>
              <a:rPr lang="ru-RU" sz="3200" dirty="0" smtClean="0">
                <a:solidFill>
                  <a:srgbClr val="002060"/>
                </a:solidFill>
              </a:rPr>
              <a:t>Доступ к экспортным рынкам</a:t>
            </a:r>
            <a:endParaRPr lang="en-US" sz="3200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7024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4625"/>
            <a:ext cx="7886700" cy="1080120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Схема возможных газовых </a:t>
            </a:r>
            <a:r>
              <a:rPr lang="ru-RU" sz="3600" b="1" dirty="0" err="1">
                <a:solidFill>
                  <a:srgbClr val="002060"/>
                </a:solidFill>
              </a:rPr>
              <a:t>хабов</a:t>
            </a:r>
            <a:r>
              <a:rPr lang="ru-RU" sz="3600" b="1" dirty="0">
                <a:solidFill>
                  <a:srgbClr val="002060"/>
                </a:solidFill>
              </a:rPr>
              <a:t> в Восточной Сибири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124744"/>
            <a:ext cx="7318178" cy="5112000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4853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4173</TotalTime>
  <Words>251</Words>
  <Application>Microsoft Office PowerPoint</Application>
  <PresentationFormat>Экран (4:3)</PresentationFormat>
  <Paragraphs>64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Трансформация газовых рынков стран СВА:</vt:lpstr>
      <vt:lpstr>Эволюция газового рынка Китая</vt:lpstr>
      <vt:lpstr>Презентация PowerPoint</vt:lpstr>
      <vt:lpstr>Вызовы для России</vt:lpstr>
      <vt:lpstr>Презентация PowerPoint</vt:lpstr>
      <vt:lpstr>Адаптация России к последствиям трансформации газовых рынков СВА</vt:lpstr>
      <vt:lpstr>Схема возможных газовых хабов в Восточной Сибири</vt:lpstr>
      <vt:lpstr>Презентация PowerPoint</vt:lpstr>
      <vt:lpstr>Эффективность проекта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*</dc:creator>
  <cp:lastModifiedBy>Дарья</cp:lastModifiedBy>
  <cp:revision>198</cp:revision>
  <dcterms:created xsi:type="dcterms:W3CDTF">2011-08-14T12:37:15Z</dcterms:created>
  <dcterms:modified xsi:type="dcterms:W3CDTF">2018-10-04T08:02:33Z</dcterms:modified>
</cp:coreProperties>
</file>