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257" r:id="rId3"/>
    <p:sldId id="266" r:id="rId4"/>
    <p:sldId id="294" r:id="rId5"/>
    <p:sldId id="296" r:id="rId6"/>
    <p:sldId id="297" r:id="rId7"/>
    <p:sldId id="330" r:id="rId8"/>
    <p:sldId id="331" r:id="rId9"/>
    <p:sldId id="332" r:id="rId10"/>
    <p:sldId id="349" r:id="rId11"/>
    <p:sldId id="337" r:id="rId12"/>
    <p:sldId id="345" r:id="rId13"/>
    <p:sldId id="339" r:id="rId14"/>
    <p:sldId id="338" r:id="rId15"/>
    <p:sldId id="340" r:id="rId16"/>
    <p:sldId id="350" r:id="rId17"/>
    <p:sldId id="343" r:id="rId18"/>
    <p:sldId id="346" r:id="rId19"/>
    <p:sldId id="293" r:id="rId20"/>
    <p:sldId id="348" r:id="rId21"/>
    <p:sldId id="347" r:id="rId22"/>
    <p:sldId id="315" r:id="rId23"/>
    <p:sldId id="316" r:id="rId24"/>
    <p:sldId id="312" r:id="rId25"/>
    <p:sldId id="313" r:id="rId26"/>
    <p:sldId id="307" r:id="rId27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3B2A"/>
    <a:srgbClr val="E07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90" autoAdjust="0"/>
    <p:restoredTop sz="95667" autoAdjust="0"/>
  </p:normalViewPr>
  <p:slideViewPr>
    <p:cSldViewPr>
      <p:cViewPr varScale="1">
        <p:scale>
          <a:sx n="127" d="100"/>
          <a:sy n="127" d="100"/>
        </p:scale>
        <p:origin x="1740" y="114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02A50F-AD10-42AB-9753-EE0BC5357C6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01651F-8E02-46B7-8464-49D84AD23AB6}">
      <dgm:prSet custT="1"/>
      <dgm:spPr/>
      <dgm:t>
        <a:bodyPr/>
        <a:lstStyle/>
        <a:p>
          <a:pPr rtl="0"/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Снижение рисков возникновения  чрезвычайных ситуаций</a:t>
          </a:r>
          <a:r>
            <a:rPr lang="en-US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 инцидентов       через ограничение и ликвидацию МКД</a:t>
          </a:r>
          <a:endParaRPr lang="ru-RU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2BC2A7-31AF-43FE-87DA-BEC6B02504BE}" type="parTrans" cxnId="{D4E5E03A-6B27-41E2-B36D-27B3F6675F56}">
      <dgm:prSet/>
      <dgm:spPr/>
      <dgm:t>
        <a:bodyPr/>
        <a:lstStyle/>
        <a:p>
          <a:endParaRPr lang="ru-RU"/>
        </a:p>
      </dgm:t>
    </dgm:pt>
    <dgm:pt modelId="{C60E400F-0902-4E77-983D-343EEE383B2B}" type="sibTrans" cxnId="{D4E5E03A-6B27-41E2-B36D-27B3F6675F56}">
      <dgm:prSet/>
      <dgm:spPr/>
      <dgm:t>
        <a:bodyPr/>
        <a:lstStyle/>
        <a:p>
          <a:endParaRPr lang="ru-RU"/>
        </a:p>
      </dgm:t>
    </dgm:pt>
    <dgm:pt modelId="{90BAB533-FF39-4FEE-9886-918E7F1766BC}">
      <dgm:prSet custT="1"/>
      <dgm:spPr/>
      <dgm:t>
        <a:bodyPr/>
        <a:lstStyle/>
        <a:p>
          <a:pPr rtl="0"/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качества цементирования обсадных колонн</a:t>
          </a:r>
          <a:endParaRPr lang="ru-RU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1A4353-13B2-43B9-AA63-AF8B2461FF94}" type="parTrans" cxnId="{EF2862B9-3EFF-4010-BB2B-4C3428EAE982}">
      <dgm:prSet/>
      <dgm:spPr/>
      <dgm:t>
        <a:bodyPr/>
        <a:lstStyle/>
        <a:p>
          <a:endParaRPr lang="ru-RU"/>
        </a:p>
      </dgm:t>
    </dgm:pt>
    <dgm:pt modelId="{4BCFD870-D644-4CDB-9498-B75031B34E65}" type="sibTrans" cxnId="{EF2862B9-3EFF-4010-BB2B-4C3428EAE982}">
      <dgm:prSet/>
      <dgm:spPr/>
      <dgm:t>
        <a:bodyPr/>
        <a:lstStyle/>
        <a:p>
          <a:endParaRPr lang="ru-RU"/>
        </a:p>
      </dgm:t>
    </dgm:pt>
    <dgm:pt modelId="{1C693EED-8C3E-4A7B-A29E-F4A55F1AD792}">
      <dgm:prSet custT="1"/>
      <dgm:spPr/>
      <dgm:t>
        <a:bodyPr/>
        <a:lstStyle/>
        <a:p>
          <a:pPr rtl="0"/>
          <a:r>
            <a:rPr lang="en-US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Новое направление в геофизике-</a:t>
          </a:r>
          <a:r>
            <a:rPr lang="en-US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</a:t>
          </a:r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спектральный трехкомпонентный каротаж микровибраций </a:t>
          </a:r>
          <a:r>
            <a:rPr lang="ru-RU" sz="2000" b="1" i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геосреды</a:t>
          </a:r>
          <a:endParaRPr lang="ru-RU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9F09CC-12AD-4D46-A938-0C4DC013950A}" type="parTrans" cxnId="{3F97C841-93E2-433D-B658-09D6C9DE4332}">
      <dgm:prSet/>
      <dgm:spPr/>
      <dgm:t>
        <a:bodyPr/>
        <a:lstStyle/>
        <a:p>
          <a:endParaRPr lang="ru-RU"/>
        </a:p>
      </dgm:t>
    </dgm:pt>
    <dgm:pt modelId="{05C69A10-ABA7-45BD-BDD6-E787EF4D3F48}" type="sibTrans" cxnId="{3F97C841-93E2-433D-B658-09D6C9DE4332}">
      <dgm:prSet/>
      <dgm:spPr/>
      <dgm:t>
        <a:bodyPr/>
        <a:lstStyle/>
        <a:p>
          <a:endParaRPr lang="ru-RU"/>
        </a:p>
      </dgm:t>
    </dgm:pt>
    <dgm:pt modelId="{8317DF3A-F784-4645-8581-0D9105B8EB06}">
      <dgm:prSet custT="1"/>
      <dgm:spPr/>
      <dgm:t>
        <a:bodyPr/>
        <a:lstStyle/>
        <a:p>
          <a:pPr rtl="0"/>
          <a:r>
            <a:rPr 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Интенсификация притока  волновыми технологиями</a:t>
          </a:r>
          <a:endParaRPr lang="ru-RU" sz="2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8B65B0-427A-4815-8E96-83E254FE7033}" type="parTrans" cxnId="{E13D9C8C-6D0F-4D0A-BF6C-14A9C264D420}">
      <dgm:prSet/>
      <dgm:spPr/>
      <dgm:t>
        <a:bodyPr/>
        <a:lstStyle/>
        <a:p>
          <a:endParaRPr lang="ru-RU"/>
        </a:p>
      </dgm:t>
    </dgm:pt>
    <dgm:pt modelId="{B101CF40-CFDC-4093-BF41-F5DD9B70E53A}" type="sibTrans" cxnId="{E13D9C8C-6D0F-4D0A-BF6C-14A9C264D420}">
      <dgm:prSet/>
      <dgm:spPr/>
      <dgm:t>
        <a:bodyPr/>
        <a:lstStyle/>
        <a:p>
          <a:endParaRPr lang="ru-RU"/>
        </a:p>
      </dgm:t>
    </dgm:pt>
    <dgm:pt modelId="{C98EB053-82ED-44CC-8548-1036C60552D1}" type="pres">
      <dgm:prSet presAssocID="{F202A50F-AD10-42AB-9753-EE0BC5357C6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59747A-E9FF-46E1-939D-0BBF7F539E46}" type="pres">
      <dgm:prSet presAssocID="{9601651F-8E02-46B7-8464-49D84AD23AB6}" presName="composite" presStyleCnt="0"/>
      <dgm:spPr/>
    </dgm:pt>
    <dgm:pt modelId="{84944522-A1AF-478D-8199-E6708FC69ED0}" type="pres">
      <dgm:prSet presAssocID="{9601651F-8E02-46B7-8464-49D84AD23AB6}" presName="imgShp" presStyleLbl="fgImgPlace1" presStyleIdx="0" presStyleCnt="4" custLinFactNeighborX="-29545" custLinFactNeighborY="149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E495911-21C6-4B18-8413-2DBFD3336234}" type="pres">
      <dgm:prSet presAssocID="{9601651F-8E02-46B7-8464-49D84AD23AB6}" presName="txShp" presStyleLbl="node1" presStyleIdx="0" presStyleCnt="4" custScaleX="139091" custLinFactNeighborX="2988" custLinFactNeighborY="14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2C42F-6B54-4291-9A76-DF0AE1004168}" type="pres">
      <dgm:prSet presAssocID="{C60E400F-0902-4E77-983D-343EEE383B2B}" presName="spacing" presStyleCnt="0"/>
      <dgm:spPr/>
    </dgm:pt>
    <dgm:pt modelId="{04933A78-3286-4752-AB3C-A004741ECC82}" type="pres">
      <dgm:prSet presAssocID="{90BAB533-FF39-4FEE-9886-918E7F1766BC}" presName="composite" presStyleCnt="0"/>
      <dgm:spPr/>
    </dgm:pt>
    <dgm:pt modelId="{8FF05A3C-9A06-4891-A60D-EE8C08C67357}" type="pres">
      <dgm:prSet presAssocID="{90BAB533-FF39-4FEE-9886-918E7F1766BC}" presName="imgShp" presStyleLbl="fgImgPlace1" presStyleIdx="1" presStyleCnt="4" custLinFactNeighborX="-46847" custLinFactNeighborY="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118EFC-F5BE-43D5-B07F-192FE005DDB6}" type="pres">
      <dgm:prSet presAssocID="{90BAB533-FF39-4FEE-9886-918E7F1766BC}" presName="txShp" presStyleLbl="node1" presStyleIdx="1" presStyleCnt="4" custScaleX="141071" custLinFactNeighborX="1998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F184F4-1742-4B87-B21C-7040CC418846}" type="pres">
      <dgm:prSet presAssocID="{4BCFD870-D644-4CDB-9498-B75031B34E65}" presName="spacing" presStyleCnt="0"/>
      <dgm:spPr/>
    </dgm:pt>
    <dgm:pt modelId="{1D7673DD-6A92-47C6-BAD0-A657464A3A63}" type="pres">
      <dgm:prSet presAssocID="{1C693EED-8C3E-4A7B-A29E-F4A55F1AD792}" presName="composite" presStyleCnt="0"/>
      <dgm:spPr/>
    </dgm:pt>
    <dgm:pt modelId="{3CC775B3-99F8-4991-A7CA-71A17A052609}" type="pres">
      <dgm:prSet presAssocID="{1C693EED-8C3E-4A7B-A29E-F4A55F1AD792}" presName="imgShp" presStyleLbl="fgImgPlace1" presStyleIdx="2" presStyleCnt="4" custLinFactNeighborX="-60605" custLinFactNeighborY="-1678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02BC54-EF50-49DC-8C1C-F9F2F895398C}" type="pres">
      <dgm:prSet presAssocID="{1C693EED-8C3E-4A7B-A29E-F4A55F1AD792}" presName="txShp" presStyleLbl="node1" presStyleIdx="2" presStyleCnt="4" custScaleX="140501" custLinFactNeighborX="2283" custLinFactNeighborY="-16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DCD8F-4DCD-4A35-BC52-622E054ED9BE}" type="pres">
      <dgm:prSet presAssocID="{05C69A10-ABA7-45BD-BDD6-E787EF4D3F48}" presName="spacing" presStyleCnt="0"/>
      <dgm:spPr/>
    </dgm:pt>
    <dgm:pt modelId="{2D0A9AD7-B8C5-4E85-BBEE-8007B476D16B}" type="pres">
      <dgm:prSet presAssocID="{8317DF3A-F784-4645-8581-0D9105B8EB06}" presName="composite" presStyleCnt="0"/>
      <dgm:spPr/>
    </dgm:pt>
    <dgm:pt modelId="{AE255287-647B-4C00-80E5-259B561F4E7C}" type="pres">
      <dgm:prSet presAssocID="{8317DF3A-F784-4645-8581-0D9105B8EB06}" presName="imgShp" presStyleLbl="fgImgPlace1" presStyleIdx="3" presStyleCnt="4" custLinFactNeighborX="-88610" custLinFactNeighborY="-3310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2EA96202-2AC6-46FE-983C-35F20ED0229F}" type="pres">
      <dgm:prSet presAssocID="{8317DF3A-F784-4645-8581-0D9105B8EB06}" presName="txShp" presStyleLbl="node1" presStyleIdx="3" presStyleCnt="4" custScaleX="145561" custLinFactNeighborX="-247" custLinFactNeighborY="-33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2862B9-3EFF-4010-BB2B-4C3428EAE982}" srcId="{F202A50F-AD10-42AB-9753-EE0BC5357C6B}" destId="{90BAB533-FF39-4FEE-9886-918E7F1766BC}" srcOrd="1" destOrd="0" parTransId="{5E1A4353-13B2-43B9-AA63-AF8B2461FF94}" sibTransId="{4BCFD870-D644-4CDB-9498-B75031B34E65}"/>
    <dgm:cxn modelId="{36B2B0A2-17AC-4288-91F6-B5B8630730D6}" type="presOf" srcId="{9601651F-8E02-46B7-8464-49D84AD23AB6}" destId="{EE495911-21C6-4B18-8413-2DBFD3336234}" srcOrd="0" destOrd="0" presId="urn:microsoft.com/office/officeart/2005/8/layout/vList3#1"/>
    <dgm:cxn modelId="{10B009B8-5976-4FEE-A07C-5155A21FD148}" type="presOf" srcId="{8317DF3A-F784-4645-8581-0D9105B8EB06}" destId="{2EA96202-2AC6-46FE-983C-35F20ED0229F}" srcOrd="0" destOrd="0" presId="urn:microsoft.com/office/officeart/2005/8/layout/vList3#1"/>
    <dgm:cxn modelId="{C881FF13-237D-425E-9B88-983D75A8B860}" type="presOf" srcId="{1C693EED-8C3E-4A7B-A29E-F4A55F1AD792}" destId="{7702BC54-EF50-49DC-8C1C-F9F2F895398C}" srcOrd="0" destOrd="0" presId="urn:microsoft.com/office/officeart/2005/8/layout/vList3#1"/>
    <dgm:cxn modelId="{8B76D6E3-6E5B-4A83-B708-B5BE4679EE54}" type="presOf" srcId="{90BAB533-FF39-4FEE-9886-918E7F1766BC}" destId="{01118EFC-F5BE-43D5-B07F-192FE005DDB6}" srcOrd="0" destOrd="0" presId="urn:microsoft.com/office/officeart/2005/8/layout/vList3#1"/>
    <dgm:cxn modelId="{3F97C841-93E2-433D-B658-09D6C9DE4332}" srcId="{F202A50F-AD10-42AB-9753-EE0BC5357C6B}" destId="{1C693EED-8C3E-4A7B-A29E-F4A55F1AD792}" srcOrd="2" destOrd="0" parTransId="{719F09CC-12AD-4D46-A938-0C4DC013950A}" sibTransId="{05C69A10-ABA7-45BD-BDD6-E787EF4D3F48}"/>
    <dgm:cxn modelId="{468488CE-E809-454F-B460-F6702556B2D5}" type="presOf" srcId="{F202A50F-AD10-42AB-9753-EE0BC5357C6B}" destId="{C98EB053-82ED-44CC-8548-1036C60552D1}" srcOrd="0" destOrd="0" presId="urn:microsoft.com/office/officeart/2005/8/layout/vList3#1"/>
    <dgm:cxn modelId="{D4E5E03A-6B27-41E2-B36D-27B3F6675F56}" srcId="{F202A50F-AD10-42AB-9753-EE0BC5357C6B}" destId="{9601651F-8E02-46B7-8464-49D84AD23AB6}" srcOrd="0" destOrd="0" parTransId="{332BC2A7-31AF-43FE-87DA-BEC6B02504BE}" sibTransId="{C60E400F-0902-4E77-983D-343EEE383B2B}"/>
    <dgm:cxn modelId="{E13D9C8C-6D0F-4D0A-BF6C-14A9C264D420}" srcId="{F202A50F-AD10-42AB-9753-EE0BC5357C6B}" destId="{8317DF3A-F784-4645-8581-0D9105B8EB06}" srcOrd="3" destOrd="0" parTransId="{718B65B0-427A-4815-8E96-83E254FE7033}" sibTransId="{B101CF40-CFDC-4093-BF41-F5DD9B70E53A}"/>
    <dgm:cxn modelId="{1CCA23FD-DD9E-43FC-BC83-CD8117D70B6D}" type="presParOf" srcId="{C98EB053-82ED-44CC-8548-1036C60552D1}" destId="{6659747A-E9FF-46E1-939D-0BBF7F539E46}" srcOrd="0" destOrd="0" presId="urn:microsoft.com/office/officeart/2005/8/layout/vList3#1"/>
    <dgm:cxn modelId="{4F82BB8F-8196-44E7-BFA7-7BDD582EC47C}" type="presParOf" srcId="{6659747A-E9FF-46E1-939D-0BBF7F539E46}" destId="{84944522-A1AF-478D-8199-E6708FC69ED0}" srcOrd="0" destOrd="0" presId="urn:microsoft.com/office/officeart/2005/8/layout/vList3#1"/>
    <dgm:cxn modelId="{9C97B61E-23E6-455A-8C4F-1A0769FD102B}" type="presParOf" srcId="{6659747A-E9FF-46E1-939D-0BBF7F539E46}" destId="{EE495911-21C6-4B18-8413-2DBFD3336234}" srcOrd="1" destOrd="0" presId="urn:microsoft.com/office/officeart/2005/8/layout/vList3#1"/>
    <dgm:cxn modelId="{E908E406-8F53-4EE7-9924-00E849250AEE}" type="presParOf" srcId="{C98EB053-82ED-44CC-8548-1036C60552D1}" destId="{B182C42F-6B54-4291-9A76-DF0AE1004168}" srcOrd="1" destOrd="0" presId="urn:microsoft.com/office/officeart/2005/8/layout/vList3#1"/>
    <dgm:cxn modelId="{621053B3-1D89-4EE9-9B80-50C036348601}" type="presParOf" srcId="{C98EB053-82ED-44CC-8548-1036C60552D1}" destId="{04933A78-3286-4752-AB3C-A004741ECC82}" srcOrd="2" destOrd="0" presId="urn:microsoft.com/office/officeart/2005/8/layout/vList3#1"/>
    <dgm:cxn modelId="{3F6856E4-0E38-4B77-9333-580430122730}" type="presParOf" srcId="{04933A78-3286-4752-AB3C-A004741ECC82}" destId="{8FF05A3C-9A06-4891-A60D-EE8C08C67357}" srcOrd="0" destOrd="0" presId="urn:microsoft.com/office/officeart/2005/8/layout/vList3#1"/>
    <dgm:cxn modelId="{FBA77DF1-31E7-4EFC-820D-75B647395E24}" type="presParOf" srcId="{04933A78-3286-4752-AB3C-A004741ECC82}" destId="{01118EFC-F5BE-43D5-B07F-192FE005DDB6}" srcOrd="1" destOrd="0" presId="urn:microsoft.com/office/officeart/2005/8/layout/vList3#1"/>
    <dgm:cxn modelId="{BD6A7534-9990-4BAC-AB46-F19BC7CC469E}" type="presParOf" srcId="{C98EB053-82ED-44CC-8548-1036C60552D1}" destId="{28F184F4-1742-4B87-B21C-7040CC418846}" srcOrd="3" destOrd="0" presId="urn:microsoft.com/office/officeart/2005/8/layout/vList3#1"/>
    <dgm:cxn modelId="{8EE0A745-272D-43A5-B3A8-EF6F1F380208}" type="presParOf" srcId="{C98EB053-82ED-44CC-8548-1036C60552D1}" destId="{1D7673DD-6A92-47C6-BAD0-A657464A3A63}" srcOrd="4" destOrd="0" presId="urn:microsoft.com/office/officeart/2005/8/layout/vList3#1"/>
    <dgm:cxn modelId="{7B18E470-32F6-48C1-B700-2DA7952351E2}" type="presParOf" srcId="{1D7673DD-6A92-47C6-BAD0-A657464A3A63}" destId="{3CC775B3-99F8-4991-A7CA-71A17A052609}" srcOrd="0" destOrd="0" presId="urn:microsoft.com/office/officeart/2005/8/layout/vList3#1"/>
    <dgm:cxn modelId="{49839F86-1EF9-4D47-B0F8-71C71D0B69D9}" type="presParOf" srcId="{1D7673DD-6A92-47C6-BAD0-A657464A3A63}" destId="{7702BC54-EF50-49DC-8C1C-F9F2F895398C}" srcOrd="1" destOrd="0" presId="urn:microsoft.com/office/officeart/2005/8/layout/vList3#1"/>
    <dgm:cxn modelId="{8CC7BDAD-820E-41D1-82DC-E8C830ADCCE2}" type="presParOf" srcId="{C98EB053-82ED-44CC-8548-1036C60552D1}" destId="{CC2DCD8F-4DCD-4A35-BC52-622E054ED9BE}" srcOrd="5" destOrd="0" presId="urn:microsoft.com/office/officeart/2005/8/layout/vList3#1"/>
    <dgm:cxn modelId="{4E86F7B0-9639-4979-B7AF-EDF11AB73B68}" type="presParOf" srcId="{C98EB053-82ED-44CC-8548-1036C60552D1}" destId="{2D0A9AD7-B8C5-4E85-BBEE-8007B476D16B}" srcOrd="6" destOrd="0" presId="urn:microsoft.com/office/officeart/2005/8/layout/vList3#1"/>
    <dgm:cxn modelId="{6610E2D8-4CDE-4DFD-BC52-F29EB7695289}" type="presParOf" srcId="{2D0A9AD7-B8C5-4E85-BBEE-8007B476D16B}" destId="{AE255287-647B-4C00-80E5-259B561F4E7C}" srcOrd="0" destOrd="0" presId="urn:microsoft.com/office/officeart/2005/8/layout/vList3#1"/>
    <dgm:cxn modelId="{267F9796-3D59-41AF-BE0C-4FA2B3A94A98}" type="presParOf" srcId="{2D0A9AD7-B8C5-4E85-BBEE-8007B476D16B}" destId="{2EA96202-2AC6-46FE-983C-35F20ED0229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8487B2-591B-4DBE-B6B8-A76030DE1712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08C567-D1FE-493D-A1AB-6559B2BC020D}">
      <dgm:prSet/>
      <dgm:spPr/>
      <dgm:t>
        <a:bodyPr/>
        <a:lstStyle/>
        <a:p>
          <a:pPr algn="ctr" rtl="0"/>
          <a:r>
            <a:rPr lang="ru-RU" b="1" i="1" dirty="0" smtClean="0"/>
            <a:t>Диагностирование межколонных и </a:t>
          </a:r>
          <a:r>
            <a:rPr lang="ru-RU" b="1" i="1" dirty="0" err="1" smtClean="0"/>
            <a:t>заколонных</a:t>
          </a:r>
          <a:r>
            <a:rPr lang="ru-RU" b="1" i="1" dirty="0" smtClean="0"/>
            <a:t> перетоков на скважинах ПХГ методом СТК МГС</a:t>
          </a:r>
          <a:endParaRPr lang="ru-RU" dirty="0"/>
        </a:p>
      </dgm:t>
    </dgm:pt>
    <dgm:pt modelId="{2B65F077-15D7-4A10-AA59-48DB34D0E42C}" type="parTrans" cxnId="{D55FC6BB-4C6E-4AFF-80CB-198947DFC8C5}">
      <dgm:prSet/>
      <dgm:spPr/>
      <dgm:t>
        <a:bodyPr/>
        <a:lstStyle/>
        <a:p>
          <a:endParaRPr lang="ru-RU"/>
        </a:p>
      </dgm:t>
    </dgm:pt>
    <dgm:pt modelId="{A3F98534-26F1-4121-AF99-6A3E557C3162}" type="sibTrans" cxnId="{D55FC6BB-4C6E-4AFF-80CB-198947DFC8C5}">
      <dgm:prSet/>
      <dgm:spPr/>
      <dgm:t>
        <a:bodyPr/>
        <a:lstStyle/>
        <a:p>
          <a:endParaRPr lang="ru-RU"/>
        </a:p>
      </dgm:t>
    </dgm:pt>
    <dgm:pt modelId="{E5E9DB83-0C43-4C60-B5C2-0D2098BD99D6}">
      <dgm:prSet custT="1"/>
      <dgm:spPr/>
      <dgm:t>
        <a:bodyPr/>
        <a:lstStyle/>
        <a:p>
          <a:pPr rtl="0"/>
          <a:r>
            <a:rPr lang="ru-RU" sz="1600" b="1" i="1" dirty="0" smtClean="0">
              <a:effectLst/>
              <a:latin typeface="+mn-lt"/>
              <a:cs typeface="Arial"/>
            </a:rPr>
            <a:t>Ликвидация межколонных давлений</a:t>
          </a:r>
          <a:endParaRPr lang="ru-RU" sz="1600" dirty="0">
            <a:effectLst/>
          </a:endParaRPr>
        </a:p>
      </dgm:t>
    </dgm:pt>
    <dgm:pt modelId="{4C1EC445-F79F-42C2-8752-4DCA85B89D37}" type="parTrans" cxnId="{7C8C38A9-15BC-4A74-9BC9-EC4EA6837B10}">
      <dgm:prSet/>
      <dgm:spPr/>
      <dgm:t>
        <a:bodyPr/>
        <a:lstStyle/>
        <a:p>
          <a:endParaRPr lang="ru-RU"/>
        </a:p>
      </dgm:t>
    </dgm:pt>
    <dgm:pt modelId="{87CA531E-1D0C-427B-AE33-4B508D7A1CF5}" type="sibTrans" cxnId="{7C8C38A9-15BC-4A74-9BC9-EC4EA6837B10}">
      <dgm:prSet/>
      <dgm:spPr/>
      <dgm:t>
        <a:bodyPr/>
        <a:lstStyle/>
        <a:p>
          <a:endParaRPr lang="ru-RU"/>
        </a:p>
      </dgm:t>
    </dgm:pt>
    <dgm:pt modelId="{9E687B51-F36E-4B0E-A0D2-F840590608B4}">
      <dgm:prSet/>
      <dgm:spPr/>
      <dgm:t>
        <a:bodyPr/>
        <a:lstStyle/>
        <a:p>
          <a:pPr rtl="0"/>
          <a:r>
            <a:rPr lang="ru-RU" b="1" i="1" dirty="0" smtClean="0"/>
            <a:t>Предупреждение появления межколонного давления МКД</a:t>
          </a:r>
          <a:endParaRPr lang="ru-RU" dirty="0"/>
        </a:p>
      </dgm:t>
    </dgm:pt>
    <dgm:pt modelId="{1C61ECB0-9273-4FE2-A341-917F1E0A229E}" type="parTrans" cxnId="{32A36781-9FED-4470-A3D3-79212D40158E}">
      <dgm:prSet/>
      <dgm:spPr/>
      <dgm:t>
        <a:bodyPr/>
        <a:lstStyle/>
        <a:p>
          <a:endParaRPr lang="ru-RU"/>
        </a:p>
      </dgm:t>
    </dgm:pt>
    <dgm:pt modelId="{9050DA8F-C46A-4F04-8B59-EFC232B1EF22}" type="sibTrans" cxnId="{32A36781-9FED-4470-A3D3-79212D40158E}">
      <dgm:prSet/>
      <dgm:spPr/>
      <dgm:t>
        <a:bodyPr/>
        <a:lstStyle/>
        <a:p>
          <a:endParaRPr lang="ru-RU"/>
        </a:p>
      </dgm:t>
    </dgm:pt>
    <dgm:pt modelId="{BBF34327-A485-4DF3-8C3C-09DE0164BE6B}">
      <dgm:prSet/>
      <dgm:spPr/>
      <dgm:t>
        <a:bodyPr/>
        <a:lstStyle/>
        <a:p>
          <a:pPr rtl="0"/>
          <a:r>
            <a:rPr lang="ru-RU" b="1" i="1" dirty="0" smtClean="0"/>
            <a:t>Интенсификация притока и увеличение приемистости с использованием УГСВ</a:t>
          </a:r>
          <a:endParaRPr lang="ru-RU" dirty="0"/>
        </a:p>
      </dgm:t>
    </dgm:pt>
    <dgm:pt modelId="{87EB4869-A625-4167-B632-96333C09E267}" type="parTrans" cxnId="{1DAED0F9-9036-4257-A055-D3F49A36CA3E}">
      <dgm:prSet/>
      <dgm:spPr/>
      <dgm:t>
        <a:bodyPr/>
        <a:lstStyle/>
        <a:p>
          <a:endParaRPr lang="ru-RU"/>
        </a:p>
      </dgm:t>
    </dgm:pt>
    <dgm:pt modelId="{B8902A64-C78F-4773-B066-2E0934C25329}" type="sibTrans" cxnId="{1DAED0F9-9036-4257-A055-D3F49A36CA3E}">
      <dgm:prSet/>
      <dgm:spPr/>
      <dgm:t>
        <a:bodyPr/>
        <a:lstStyle/>
        <a:p>
          <a:endParaRPr lang="ru-RU"/>
        </a:p>
      </dgm:t>
    </dgm:pt>
    <dgm:pt modelId="{6039675A-E04D-4CED-B106-1FCF96D6E331}" type="pres">
      <dgm:prSet presAssocID="{438487B2-591B-4DBE-B6B8-A76030DE171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BEBD9E-EAD5-43EC-A8A4-DDFD58505206}" type="pres">
      <dgm:prSet presAssocID="{6308C567-D1FE-493D-A1AB-6559B2BC020D}" presName="circle1" presStyleLbl="node1" presStyleIdx="0" presStyleCnt="4"/>
      <dgm:spPr/>
    </dgm:pt>
    <dgm:pt modelId="{10B4A61D-A224-4266-9D5E-36D40FD16843}" type="pres">
      <dgm:prSet presAssocID="{6308C567-D1FE-493D-A1AB-6559B2BC020D}" presName="space" presStyleCnt="0"/>
      <dgm:spPr/>
    </dgm:pt>
    <dgm:pt modelId="{6401069C-5BEB-4717-A4F1-5FDBFFE54F21}" type="pres">
      <dgm:prSet presAssocID="{6308C567-D1FE-493D-A1AB-6559B2BC020D}" presName="rect1" presStyleLbl="alignAcc1" presStyleIdx="0" presStyleCnt="4"/>
      <dgm:spPr/>
      <dgm:t>
        <a:bodyPr/>
        <a:lstStyle/>
        <a:p>
          <a:endParaRPr lang="ru-RU"/>
        </a:p>
      </dgm:t>
    </dgm:pt>
    <dgm:pt modelId="{90CD1D8D-FB16-414F-A940-A6F352904C58}" type="pres">
      <dgm:prSet presAssocID="{E5E9DB83-0C43-4C60-B5C2-0D2098BD99D6}" presName="vertSpace2" presStyleLbl="node1" presStyleIdx="0" presStyleCnt="4"/>
      <dgm:spPr/>
    </dgm:pt>
    <dgm:pt modelId="{03222387-99F1-46C8-87F7-2605F15DBCD2}" type="pres">
      <dgm:prSet presAssocID="{E5E9DB83-0C43-4C60-B5C2-0D2098BD99D6}" presName="circle2" presStyleLbl="node1" presStyleIdx="1" presStyleCnt="4"/>
      <dgm:spPr/>
    </dgm:pt>
    <dgm:pt modelId="{C0DB6B82-199C-444A-9266-EE6830FB516E}" type="pres">
      <dgm:prSet presAssocID="{E5E9DB83-0C43-4C60-B5C2-0D2098BD99D6}" presName="rect2" presStyleLbl="alignAcc1" presStyleIdx="1" presStyleCnt="4"/>
      <dgm:spPr/>
      <dgm:t>
        <a:bodyPr/>
        <a:lstStyle/>
        <a:p>
          <a:endParaRPr lang="ru-RU"/>
        </a:p>
      </dgm:t>
    </dgm:pt>
    <dgm:pt modelId="{F98B8F0F-D089-4427-A9E2-5356C7B4232E}" type="pres">
      <dgm:prSet presAssocID="{9E687B51-F36E-4B0E-A0D2-F840590608B4}" presName="vertSpace3" presStyleLbl="node1" presStyleIdx="1" presStyleCnt="4"/>
      <dgm:spPr/>
    </dgm:pt>
    <dgm:pt modelId="{73AE7134-02EB-42FB-934E-03B49AABC101}" type="pres">
      <dgm:prSet presAssocID="{9E687B51-F36E-4B0E-A0D2-F840590608B4}" presName="circle3" presStyleLbl="node1" presStyleIdx="2" presStyleCnt="4"/>
      <dgm:spPr/>
    </dgm:pt>
    <dgm:pt modelId="{18D7E908-7A5A-4F1E-9F9A-7E958BE28D69}" type="pres">
      <dgm:prSet presAssocID="{9E687B51-F36E-4B0E-A0D2-F840590608B4}" presName="rect3" presStyleLbl="alignAcc1" presStyleIdx="2" presStyleCnt="4"/>
      <dgm:spPr/>
      <dgm:t>
        <a:bodyPr/>
        <a:lstStyle/>
        <a:p>
          <a:endParaRPr lang="ru-RU"/>
        </a:p>
      </dgm:t>
    </dgm:pt>
    <dgm:pt modelId="{2ABC67EF-77BF-4364-B62D-116F44084EFA}" type="pres">
      <dgm:prSet presAssocID="{BBF34327-A485-4DF3-8C3C-09DE0164BE6B}" presName="vertSpace4" presStyleLbl="node1" presStyleIdx="2" presStyleCnt="4"/>
      <dgm:spPr/>
    </dgm:pt>
    <dgm:pt modelId="{2EBE600E-C230-4E46-834C-7053045B0425}" type="pres">
      <dgm:prSet presAssocID="{BBF34327-A485-4DF3-8C3C-09DE0164BE6B}" presName="circle4" presStyleLbl="node1" presStyleIdx="3" presStyleCnt="4"/>
      <dgm:spPr/>
    </dgm:pt>
    <dgm:pt modelId="{6F8B89FB-E58F-4EAC-98D7-B5A74E06A9E7}" type="pres">
      <dgm:prSet presAssocID="{BBF34327-A485-4DF3-8C3C-09DE0164BE6B}" presName="rect4" presStyleLbl="alignAcc1" presStyleIdx="3" presStyleCnt="4"/>
      <dgm:spPr/>
      <dgm:t>
        <a:bodyPr/>
        <a:lstStyle/>
        <a:p>
          <a:endParaRPr lang="ru-RU"/>
        </a:p>
      </dgm:t>
    </dgm:pt>
    <dgm:pt modelId="{9A2EFDC5-F9EC-4442-B5D3-0DA4A90EF70F}" type="pres">
      <dgm:prSet presAssocID="{6308C567-D1FE-493D-A1AB-6559B2BC020D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1FF4-825B-4FB2-8BE4-E9AF7185C941}" type="pres">
      <dgm:prSet presAssocID="{E5E9DB83-0C43-4C60-B5C2-0D2098BD99D6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BCE31-B86A-41CC-927A-66F176A8E2E3}" type="pres">
      <dgm:prSet presAssocID="{9E687B51-F36E-4B0E-A0D2-F840590608B4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447E6B-5ECE-4DE0-8802-146E1A5E856E}" type="pres">
      <dgm:prSet presAssocID="{BBF34327-A485-4DF3-8C3C-09DE0164BE6B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CF8BBB-7C9E-4104-9B43-F1D7193D75E0}" type="presOf" srcId="{BBF34327-A485-4DF3-8C3C-09DE0164BE6B}" destId="{6F8B89FB-E58F-4EAC-98D7-B5A74E06A9E7}" srcOrd="0" destOrd="0" presId="urn:microsoft.com/office/officeart/2005/8/layout/target3"/>
    <dgm:cxn modelId="{32A36781-9FED-4470-A3D3-79212D40158E}" srcId="{438487B2-591B-4DBE-B6B8-A76030DE1712}" destId="{9E687B51-F36E-4B0E-A0D2-F840590608B4}" srcOrd="2" destOrd="0" parTransId="{1C61ECB0-9273-4FE2-A341-917F1E0A229E}" sibTransId="{9050DA8F-C46A-4F04-8B59-EFC232B1EF22}"/>
    <dgm:cxn modelId="{CD1D3961-07D1-43CD-802E-3E51E973B617}" type="presOf" srcId="{9E687B51-F36E-4B0E-A0D2-F840590608B4}" destId="{7C6BCE31-B86A-41CC-927A-66F176A8E2E3}" srcOrd="1" destOrd="0" presId="urn:microsoft.com/office/officeart/2005/8/layout/target3"/>
    <dgm:cxn modelId="{D943D3DF-82A0-4500-9DFA-7AB4A38BD39D}" type="presOf" srcId="{6308C567-D1FE-493D-A1AB-6559B2BC020D}" destId="{9A2EFDC5-F9EC-4442-B5D3-0DA4A90EF70F}" srcOrd="1" destOrd="0" presId="urn:microsoft.com/office/officeart/2005/8/layout/target3"/>
    <dgm:cxn modelId="{7C8C38A9-15BC-4A74-9BC9-EC4EA6837B10}" srcId="{438487B2-591B-4DBE-B6B8-A76030DE1712}" destId="{E5E9DB83-0C43-4C60-B5C2-0D2098BD99D6}" srcOrd="1" destOrd="0" parTransId="{4C1EC445-F79F-42C2-8752-4DCA85B89D37}" sibTransId="{87CA531E-1D0C-427B-AE33-4B508D7A1CF5}"/>
    <dgm:cxn modelId="{9C4A7E8D-4E85-4822-8A3E-F74F3B201B27}" type="presOf" srcId="{E5E9DB83-0C43-4C60-B5C2-0D2098BD99D6}" destId="{1C831FF4-825B-4FB2-8BE4-E9AF7185C941}" srcOrd="1" destOrd="0" presId="urn:microsoft.com/office/officeart/2005/8/layout/target3"/>
    <dgm:cxn modelId="{533EA8CE-C287-49E0-8EC8-19CA73BA7368}" type="presOf" srcId="{9E687B51-F36E-4B0E-A0D2-F840590608B4}" destId="{18D7E908-7A5A-4F1E-9F9A-7E958BE28D69}" srcOrd="0" destOrd="0" presId="urn:microsoft.com/office/officeart/2005/8/layout/target3"/>
    <dgm:cxn modelId="{D55FC6BB-4C6E-4AFF-80CB-198947DFC8C5}" srcId="{438487B2-591B-4DBE-B6B8-A76030DE1712}" destId="{6308C567-D1FE-493D-A1AB-6559B2BC020D}" srcOrd="0" destOrd="0" parTransId="{2B65F077-15D7-4A10-AA59-48DB34D0E42C}" sibTransId="{A3F98534-26F1-4121-AF99-6A3E557C3162}"/>
    <dgm:cxn modelId="{E0F537AD-0980-48BB-8C5D-FF19B7419364}" type="presOf" srcId="{BBF34327-A485-4DF3-8C3C-09DE0164BE6B}" destId="{D3447E6B-5ECE-4DE0-8802-146E1A5E856E}" srcOrd="1" destOrd="0" presId="urn:microsoft.com/office/officeart/2005/8/layout/target3"/>
    <dgm:cxn modelId="{C58FDE63-1A7C-4B30-BA7A-451F3B523997}" type="presOf" srcId="{E5E9DB83-0C43-4C60-B5C2-0D2098BD99D6}" destId="{C0DB6B82-199C-444A-9266-EE6830FB516E}" srcOrd="0" destOrd="0" presId="urn:microsoft.com/office/officeart/2005/8/layout/target3"/>
    <dgm:cxn modelId="{A326113A-1930-445B-9FE5-9675C867259B}" type="presOf" srcId="{438487B2-591B-4DBE-B6B8-A76030DE1712}" destId="{6039675A-E04D-4CED-B106-1FCF96D6E331}" srcOrd="0" destOrd="0" presId="urn:microsoft.com/office/officeart/2005/8/layout/target3"/>
    <dgm:cxn modelId="{9D04AECD-BF8A-4CB9-B72C-2523AF17C2C7}" type="presOf" srcId="{6308C567-D1FE-493D-A1AB-6559B2BC020D}" destId="{6401069C-5BEB-4717-A4F1-5FDBFFE54F21}" srcOrd="0" destOrd="0" presId="urn:microsoft.com/office/officeart/2005/8/layout/target3"/>
    <dgm:cxn modelId="{1DAED0F9-9036-4257-A055-D3F49A36CA3E}" srcId="{438487B2-591B-4DBE-B6B8-A76030DE1712}" destId="{BBF34327-A485-4DF3-8C3C-09DE0164BE6B}" srcOrd="3" destOrd="0" parTransId="{87EB4869-A625-4167-B632-96333C09E267}" sibTransId="{B8902A64-C78F-4773-B066-2E0934C25329}"/>
    <dgm:cxn modelId="{F67548F9-1191-4924-B018-7065C488D6D3}" type="presParOf" srcId="{6039675A-E04D-4CED-B106-1FCF96D6E331}" destId="{95BEBD9E-EAD5-43EC-A8A4-DDFD58505206}" srcOrd="0" destOrd="0" presId="urn:microsoft.com/office/officeart/2005/8/layout/target3"/>
    <dgm:cxn modelId="{CC61F05B-FB24-4B66-BB34-B12FA963ABA4}" type="presParOf" srcId="{6039675A-E04D-4CED-B106-1FCF96D6E331}" destId="{10B4A61D-A224-4266-9D5E-36D40FD16843}" srcOrd="1" destOrd="0" presId="urn:microsoft.com/office/officeart/2005/8/layout/target3"/>
    <dgm:cxn modelId="{4DCE94DE-92EF-4859-9BBD-4F7AC6DFE0DF}" type="presParOf" srcId="{6039675A-E04D-4CED-B106-1FCF96D6E331}" destId="{6401069C-5BEB-4717-A4F1-5FDBFFE54F21}" srcOrd="2" destOrd="0" presId="urn:microsoft.com/office/officeart/2005/8/layout/target3"/>
    <dgm:cxn modelId="{A4FECC9A-FA32-4EAB-983F-87D68B507C97}" type="presParOf" srcId="{6039675A-E04D-4CED-B106-1FCF96D6E331}" destId="{90CD1D8D-FB16-414F-A940-A6F352904C58}" srcOrd="3" destOrd="0" presId="urn:microsoft.com/office/officeart/2005/8/layout/target3"/>
    <dgm:cxn modelId="{C4C6A3AC-6BE9-48AB-9EE8-2C77EC2612F8}" type="presParOf" srcId="{6039675A-E04D-4CED-B106-1FCF96D6E331}" destId="{03222387-99F1-46C8-87F7-2605F15DBCD2}" srcOrd="4" destOrd="0" presId="urn:microsoft.com/office/officeart/2005/8/layout/target3"/>
    <dgm:cxn modelId="{CE268A87-448A-495D-9C8C-44B076643BF1}" type="presParOf" srcId="{6039675A-E04D-4CED-B106-1FCF96D6E331}" destId="{C0DB6B82-199C-444A-9266-EE6830FB516E}" srcOrd="5" destOrd="0" presId="urn:microsoft.com/office/officeart/2005/8/layout/target3"/>
    <dgm:cxn modelId="{0349B821-BE33-4C9C-965F-BF62BB375052}" type="presParOf" srcId="{6039675A-E04D-4CED-B106-1FCF96D6E331}" destId="{F98B8F0F-D089-4427-A9E2-5356C7B4232E}" srcOrd="6" destOrd="0" presId="urn:microsoft.com/office/officeart/2005/8/layout/target3"/>
    <dgm:cxn modelId="{8ABFA5A3-6B27-4FAB-97E6-4FD89E933453}" type="presParOf" srcId="{6039675A-E04D-4CED-B106-1FCF96D6E331}" destId="{73AE7134-02EB-42FB-934E-03B49AABC101}" srcOrd="7" destOrd="0" presId="urn:microsoft.com/office/officeart/2005/8/layout/target3"/>
    <dgm:cxn modelId="{D68D0FD9-443B-40D7-AFB3-C04F31AEBDF3}" type="presParOf" srcId="{6039675A-E04D-4CED-B106-1FCF96D6E331}" destId="{18D7E908-7A5A-4F1E-9F9A-7E958BE28D69}" srcOrd="8" destOrd="0" presId="urn:microsoft.com/office/officeart/2005/8/layout/target3"/>
    <dgm:cxn modelId="{DF7E4D16-C400-4409-8D3B-EE21569DC00C}" type="presParOf" srcId="{6039675A-E04D-4CED-B106-1FCF96D6E331}" destId="{2ABC67EF-77BF-4364-B62D-116F44084EFA}" srcOrd="9" destOrd="0" presId="urn:microsoft.com/office/officeart/2005/8/layout/target3"/>
    <dgm:cxn modelId="{8DEB8B60-0ABA-4D43-B2C9-4F1AD8ECFE03}" type="presParOf" srcId="{6039675A-E04D-4CED-B106-1FCF96D6E331}" destId="{2EBE600E-C230-4E46-834C-7053045B0425}" srcOrd="10" destOrd="0" presId="urn:microsoft.com/office/officeart/2005/8/layout/target3"/>
    <dgm:cxn modelId="{D37E3B00-8992-418C-B440-09A2CF59B306}" type="presParOf" srcId="{6039675A-E04D-4CED-B106-1FCF96D6E331}" destId="{6F8B89FB-E58F-4EAC-98D7-B5A74E06A9E7}" srcOrd="11" destOrd="0" presId="urn:microsoft.com/office/officeart/2005/8/layout/target3"/>
    <dgm:cxn modelId="{73CF64D1-E67F-446C-9257-9AC639EC1328}" type="presParOf" srcId="{6039675A-E04D-4CED-B106-1FCF96D6E331}" destId="{9A2EFDC5-F9EC-4442-B5D3-0DA4A90EF70F}" srcOrd="12" destOrd="0" presId="urn:microsoft.com/office/officeart/2005/8/layout/target3"/>
    <dgm:cxn modelId="{62FF9714-75D2-405E-9FB1-1C858599B963}" type="presParOf" srcId="{6039675A-E04D-4CED-B106-1FCF96D6E331}" destId="{1C831FF4-825B-4FB2-8BE4-E9AF7185C941}" srcOrd="13" destOrd="0" presId="urn:microsoft.com/office/officeart/2005/8/layout/target3"/>
    <dgm:cxn modelId="{664A1A5B-33F7-45FF-B17A-2EC0C652EEE8}" type="presParOf" srcId="{6039675A-E04D-4CED-B106-1FCF96D6E331}" destId="{7C6BCE31-B86A-41CC-927A-66F176A8E2E3}" srcOrd="14" destOrd="0" presId="urn:microsoft.com/office/officeart/2005/8/layout/target3"/>
    <dgm:cxn modelId="{28CE24C8-891C-4EEF-BEAF-B058CE2B4DE5}" type="presParOf" srcId="{6039675A-E04D-4CED-B106-1FCF96D6E331}" destId="{D3447E6B-5ECE-4DE0-8802-146E1A5E856E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95911-21C6-4B18-8413-2DBFD3336234}">
      <dsp:nvSpPr>
        <dsp:cNvPr id="0" name=""/>
        <dsp:cNvSpPr/>
      </dsp:nvSpPr>
      <dsp:spPr>
        <a:xfrm rot="10800000">
          <a:off x="378583" y="126222"/>
          <a:ext cx="6101360" cy="8642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123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Снижение рисков возникновения  чрезвычайных ситуаций</a:t>
          </a:r>
          <a:r>
            <a:rPr lang="en-US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 инцидентов       через ограничение и ликвидацию МКД</a:t>
          </a:r>
          <a:endParaRPr lang="ru-RU" sz="2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94652" y="126222"/>
        <a:ext cx="5885291" cy="864277"/>
      </dsp:txXfrm>
    </dsp:sp>
    <dsp:sp modelId="{84944522-A1AF-478D-8199-E6708FC69ED0}">
      <dsp:nvSpPr>
        <dsp:cNvPr id="0" name=""/>
        <dsp:cNvSpPr/>
      </dsp:nvSpPr>
      <dsp:spPr>
        <a:xfrm>
          <a:off x="417404" y="131693"/>
          <a:ext cx="864277" cy="8642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118EFC-F5BE-43D5-B07F-192FE005DDB6}">
      <dsp:nvSpPr>
        <dsp:cNvPr id="0" name=""/>
        <dsp:cNvSpPr/>
      </dsp:nvSpPr>
      <dsp:spPr>
        <a:xfrm rot="10800000">
          <a:off x="291729" y="1124797"/>
          <a:ext cx="6188214" cy="8642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123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качества цементирования обсадных колонн</a:t>
          </a:r>
          <a:endParaRPr lang="ru-RU" sz="2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07798" y="1124797"/>
        <a:ext cx="5972145" cy="864277"/>
      </dsp:txXfrm>
    </dsp:sp>
    <dsp:sp modelId="{8FF05A3C-9A06-4891-A60D-EE8C08C67357}">
      <dsp:nvSpPr>
        <dsp:cNvPr id="0" name=""/>
        <dsp:cNvSpPr/>
      </dsp:nvSpPr>
      <dsp:spPr>
        <a:xfrm>
          <a:off x="267867" y="1124797"/>
          <a:ext cx="864277" cy="86427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2BC54-EF50-49DC-8C1C-F9F2F895398C}">
      <dsp:nvSpPr>
        <dsp:cNvPr id="0" name=""/>
        <dsp:cNvSpPr/>
      </dsp:nvSpPr>
      <dsp:spPr>
        <a:xfrm rot="10800000">
          <a:off x="316732" y="2101974"/>
          <a:ext cx="6163211" cy="8642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123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Новое направление в геофизике-</a:t>
          </a:r>
          <a:r>
            <a:rPr lang="en-US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</a:t>
          </a:r>
          <a:r>
            <a:rPr lang="ru-RU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спектральный трехкомпонентный каротаж микровибраций </a:t>
          </a:r>
          <a:r>
            <a:rPr lang="ru-RU" sz="2000" b="1" i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геосреды</a:t>
          </a:r>
          <a:endParaRPr lang="ru-RU" sz="2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532801" y="2101974"/>
        <a:ext cx="5947142" cy="864277"/>
      </dsp:txXfrm>
    </dsp:sp>
    <dsp:sp modelId="{3CC775B3-99F8-4991-A7CA-71A17A052609}">
      <dsp:nvSpPr>
        <dsp:cNvPr id="0" name=""/>
        <dsp:cNvSpPr/>
      </dsp:nvSpPr>
      <dsp:spPr>
        <a:xfrm>
          <a:off x="148960" y="2101965"/>
          <a:ext cx="864277" cy="86427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A96202-2AC6-46FE-983C-35F20ED0229F}">
      <dsp:nvSpPr>
        <dsp:cNvPr id="0" name=""/>
        <dsp:cNvSpPr/>
      </dsp:nvSpPr>
      <dsp:spPr>
        <a:xfrm rot="10800000">
          <a:off x="94771" y="3083195"/>
          <a:ext cx="6385173" cy="86427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123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Интенсификация притока  волновыми технологиями</a:t>
          </a:r>
          <a:endParaRPr lang="ru-RU" sz="2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0840" y="3083195"/>
        <a:ext cx="6169104" cy="864277"/>
      </dsp:txXfrm>
    </dsp:sp>
    <dsp:sp modelId="{AE255287-647B-4C00-80E5-259B561F4E7C}">
      <dsp:nvSpPr>
        <dsp:cNvPr id="0" name=""/>
        <dsp:cNvSpPr/>
      </dsp:nvSpPr>
      <dsp:spPr>
        <a:xfrm>
          <a:off x="0" y="3083195"/>
          <a:ext cx="864277" cy="864277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EBD9E-EAD5-43EC-A8A4-DDFD58505206}">
      <dsp:nvSpPr>
        <dsp:cNvPr id="0" name=""/>
        <dsp:cNvSpPr/>
      </dsp:nvSpPr>
      <dsp:spPr>
        <a:xfrm>
          <a:off x="0" y="0"/>
          <a:ext cx="2862321" cy="286232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1069C-5BEB-4717-A4F1-5FDBFFE54F21}">
      <dsp:nvSpPr>
        <dsp:cNvPr id="0" name=""/>
        <dsp:cNvSpPr/>
      </dsp:nvSpPr>
      <dsp:spPr>
        <a:xfrm>
          <a:off x="1431160" y="0"/>
          <a:ext cx="5099813" cy="28623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Диагностирование межколонных и </a:t>
          </a:r>
          <a:r>
            <a:rPr lang="ru-RU" sz="1600" b="1" i="1" kern="1200" dirty="0" err="1" smtClean="0"/>
            <a:t>заколонных</a:t>
          </a:r>
          <a:r>
            <a:rPr lang="ru-RU" sz="1600" b="1" i="1" kern="1200" dirty="0" smtClean="0"/>
            <a:t> перетоков на скважинах ПХГ методом СТК МГС</a:t>
          </a:r>
          <a:endParaRPr lang="ru-RU" sz="1600" kern="1200" dirty="0"/>
        </a:p>
      </dsp:txBody>
      <dsp:txXfrm>
        <a:off x="1431160" y="0"/>
        <a:ext cx="5099813" cy="608243"/>
      </dsp:txXfrm>
    </dsp:sp>
    <dsp:sp modelId="{03222387-99F1-46C8-87F7-2605F15DBCD2}">
      <dsp:nvSpPr>
        <dsp:cNvPr id="0" name=""/>
        <dsp:cNvSpPr/>
      </dsp:nvSpPr>
      <dsp:spPr>
        <a:xfrm>
          <a:off x="375679" y="608243"/>
          <a:ext cx="2110962" cy="211096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B6B82-199C-444A-9266-EE6830FB516E}">
      <dsp:nvSpPr>
        <dsp:cNvPr id="0" name=""/>
        <dsp:cNvSpPr/>
      </dsp:nvSpPr>
      <dsp:spPr>
        <a:xfrm>
          <a:off x="1431160" y="608243"/>
          <a:ext cx="5099813" cy="21109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effectLst/>
              <a:latin typeface="+mn-lt"/>
              <a:cs typeface="Arial"/>
            </a:rPr>
            <a:t>Ликвидация межколонных давлений</a:t>
          </a:r>
          <a:endParaRPr lang="ru-RU" sz="1600" kern="1200" dirty="0">
            <a:effectLst/>
          </a:endParaRPr>
        </a:p>
      </dsp:txBody>
      <dsp:txXfrm>
        <a:off x="1431160" y="608243"/>
        <a:ext cx="5099813" cy="608243"/>
      </dsp:txXfrm>
    </dsp:sp>
    <dsp:sp modelId="{73AE7134-02EB-42FB-934E-03B49AABC101}">
      <dsp:nvSpPr>
        <dsp:cNvPr id="0" name=""/>
        <dsp:cNvSpPr/>
      </dsp:nvSpPr>
      <dsp:spPr>
        <a:xfrm>
          <a:off x="751359" y="1216486"/>
          <a:ext cx="1359602" cy="135960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7E908-7A5A-4F1E-9F9A-7E958BE28D69}">
      <dsp:nvSpPr>
        <dsp:cNvPr id="0" name=""/>
        <dsp:cNvSpPr/>
      </dsp:nvSpPr>
      <dsp:spPr>
        <a:xfrm>
          <a:off x="1431160" y="1216486"/>
          <a:ext cx="5099813" cy="13596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Предупреждение появления межколонного давления МКД</a:t>
          </a:r>
          <a:endParaRPr lang="ru-RU" sz="1600" kern="1200" dirty="0"/>
        </a:p>
      </dsp:txBody>
      <dsp:txXfrm>
        <a:off x="1431160" y="1216486"/>
        <a:ext cx="5099813" cy="608243"/>
      </dsp:txXfrm>
    </dsp:sp>
    <dsp:sp modelId="{2EBE600E-C230-4E46-834C-7053045B0425}">
      <dsp:nvSpPr>
        <dsp:cNvPr id="0" name=""/>
        <dsp:cNvSpPr/>
      </dsp:nvSpPr>
      <dsp:spPr>
        <a:xfrm>
          <a:off x="1127039" y="1824730"/>
          <a:ext cx="608243" cy="60824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B89FB-E58F-4EAC-98D7-B5A74E06A9E7}">
      <dsp:nvSpPr>
        <dsp:cNvPr id="0" name=""/>
        <dsp:cNvSpPr/>
      </dsp:nvSpPr>
      <dsp:spPr>
        <a:xfrm>
          <a:off x="1431160" y="1824730"/>
          <a:ext cx="5099813" cy="6082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Интенсификация притока и увеличение приемистости с использованием УГСВ</a:t>
          </a:r>
          <a:endParaRPr lang="ru-RU" sz="1600" kern="1200" dirty="0"/>
        </a:p>
      </dsp:txBody>
      <dsp:txXfrm>
        <a:off x="1431160" y="1824730"/>
        <a:ext cx="5099813" cy="608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D7D46-4CE1-4EA3-8287-E34E976B5455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9D9CE-EBD3-4B0C-B628-1DE70011AE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013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8AFBD-D768-4BE0-9120-6A0BD0B336A4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3507-AF12-438E-A7E8-FE0FC205C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74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B5BE2-7AA9-44DD-8B7E-84324E7B2082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4BD72-96BA-459D-98DF-14D8EF7C1F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2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870B1-3A7C-462D-867D-143CAC0EAF4C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3A648-0D2E-49A4-8054-CE796161FC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14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9551D-08A0-4A50-8008-434FD5700BB8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163AC-8225-4162-B56C-6A0B77E9B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0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A4CBD-4FA5-415C-85FD-A9E9E4098ECD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0931-6088-41BF-B903-7EDEF9E15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45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7D85-0265-42D5-A1C4-BD97C17EE128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8CFD-36F0-4D43-B32F-AB3D18761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49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9B527-3796-41DF-8E68-34B5CF144222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3D3C2-336A-4038-AD0D-F92B685644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46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34797-C287-4B39-8633-77C0452A58AC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66EDD-4926-49E3-BA0C-ED6841BE2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21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66E6A-82C8-4C9C-92F0-0D29AAB3948E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F70A5-64A1-401A-BDEE-289D4A349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887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66DEC-02E8-40A1-AB3B-4DA7A105C03C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DCF49-7FF8-458A-8682-0FB799CF5D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FD9F9-D191-4C81-8D07-3A1FA0A1E9D3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67568-C8A9-47B8-B4CB-BC98767E8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47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A9C897-D1A0-48EB-9375-A6965D0C7C56}" type="datetimeFigureOut">
              <a:rPr lang="ru-RU"/>
              <a:pPr>
                <a:defRPr/>
              </a:pPr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F84692-E84E-4FB0-B31B-528DE5095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36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2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P103gg0737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896" y="-5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1571625" y="0"/>
            <a:ext cx="100790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2428875" y="114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811015849"/>
              </p:ext>
            </p:extLst>
          </p:nvPr>
        </p:nvGraphicFramePr>
        <p:xfrm>
          <a:off x="2224087" y="1785143"/>
          <a:ext cx="6596385" cy="4236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714375"/>
            <a:ext cx="5143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028" y="385668"/>
            <a:ext cx="4619625" cy="647233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827584" y="346772"/>
            <a:ext cx="9741911" cy="656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412655" y="41547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20474" y="6132064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10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65" y="6389255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-49615" y="-22561"/>
            <a:ext cx="928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Определение источников МКД</a:t>
            </a:r>
            <a:endParaRPr lang="ru-RU" dirty="0"/>
          </a:p>
        </p:txBody>
      </p:sp>
      <p:pic>
        <p:nvPicPr>
          <p:cNvPr id="30" name="Рисунок 29" descr="\\192.168.0.195\personal\Кашкапеев С.В\Контроль за закачкой\ТК ГАК до закачки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138" y="268689"/>
            <a:ext cx="3986029" cy="647267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Овал 30"/>
          <p:cNvSpPr/>
          <p:nvPr/>
        </p:nvSpPr>
        <p:spPr>
          <a:xfrm>
            <a:off x="5508104" y="1700808"/>
            <a:ext cx="21924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3" name="Стрелка вправо 42"/>
          <p:cNvSpPr/>
          <p:nvPr/>
        </p:nvSpPr>
        <p:spPr>
          <a:xfrm rot="9339791">
            <a:off x="5004841" y="1903692"/>
            <a:ext cx="500429" cy="1216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95050" y="3736532"/>
            <a:ext cx="219246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Стрелка вправо 44"/>
          <p:cNvSpPr/>
          <p:nvPr/>
        </p:nvSpPr>
        <p:spPr>
          <a:xfrm rot="9339791">
            <a:off x="5191787" y="3939416"/>
            <a:ext cx="500429" cy="12165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6442338" y="750732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02023" y="747084"/>
            <a:ext cx="2273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-аномалии связанные с </a:t>
            </a:r>
          </a:p>
          <a:p>
            <a:r>
              <a:rPr lang="ru-RU" sz="1600" dirty="0" smtClean="0"/>
              <a:t>накоплением флюида </a:t>
            </a:r>
          </a:p>
          <a:p>
            <a:r>
              <a:rPr lang="ru-RU" sz="1600" dirty="0" smtClean="0"/>
              <a:t>в МКП</a:t>
            </a:r>
            <a:endParaRPr lang="ru-RU" sz="1600" dirty="0"/>
          </a:p>
        </p:txBody>
      </p:sp>
      <p:sp>
        <p:nvSpPr>
          <p:cNvPr id="49" name="Овал 48"/>
          <p:cNvSpPr/>
          <p:nvPr/>
        </p:nvSpPr>
        <p:spPr>
          <a:xfrm>
            <a:off x="6430804" y="1811600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02023" y="1761809"/>
            <a:ext cx="2190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-источник МКД на глубине 662м, </a:t>
            </a:r>
          </a:p>
          <a:p>
            <a:r>
              <a:rPr lang="ru-RU" sz="1600" dirty="0" smtClean="0"/>
              <a:t>отметился после стравливания МКД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583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0" y="-53975"/>
            <a:ext cx="9215438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92868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2428875" y="114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13025" y="1071102"/>
            <a:ext cx="5357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Ликвидация межколонных давлений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71750" y="2000250"/>
            <a:ext cx="5357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ru-RU" sz="1200" b="1" dirty="0">
                <a:cs typeface="Arial" pitchFamily="34" charset="0"/>
              </a:rPr>
              <a:t>В скважинах с наличием межколонных давлений,  ООО ПКФ «Недра-С» предлагает  проведение комплекса работ, включающих в </a:t>
            </a:r>
            <a:r>
              <a:rPr lang="ru-RU" sz="1200" b="1" dirty="0" smtClean="0">
                <a:cs typeface="Arial" pitchFamily="34" charset="0"/>
              </a:rPr>
              <a:t>себя исследовательские работы по выявлению источников МКД методом СТК МГС и гидродинамические исследования, ликвидацию </a:t>
            </a:r>
            <a:r>
              <a:rPr lang="ru-RU" sz="1200" b="1" dirty="0">
                <a:cs typeface="Arial" pitchFamily="34" charset="0"/>
              </a:rPr>
              <a:t>межколонного давления путем закачки на устье </a:t>
            </a:r>
            <a:r>
              <a:rPr lang="ru-RU" sz="1200" b="1" dirty="0" smtClean="0">
                <a:cs typeface="Arial" pitchFamily="34" charset="0"/>
              </a:rPr>
              <a:t>скважины специальных </a:t>
            </a:r>
            <a:r>
              <a:rPr lang="ru-RU" sz="1200" b="1" dirty="0">
                <a:cs typeface="Arial" pitchFamily="34" charset="0"/>
              </a:rPr>
              <a:t>герметизирующих </a:t>
            </a:r>
            <a:r>
              <a:rPr lang="ru-RU" sz="1200" b="1" dirty="0" smtClean="0">
                <a:cs typeface="Arial" pitchFamily="34" charset="0"/>
              </a:rPr>
              <a:t>составов. Контрольное исследование состояния МКП после проведенных работ методом СТК МГС</a:t>
            </a:r>
            <a:endParaRPr lang="ru-RU" sz="1200" b="1" dirty="0">
              <a:cs typeface="Arial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71750" y="3434323"/>
            <a:ext cx="5357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r>
              <a:rPr lang="ru-RU" sz="1200" b="1" dirty="0" smtClean="0">
                <a:cs typeface="Arial" pitchFamily="34" charset="0"/>
              </a:rPr>
              <a:t>Для ликвидации МКД применяются специальные составы, имеющие все необходимые свойства, прошедшие испытания и не имеющие </a:t>
            </a:r>
            <a:r>
              <a:rPr lang="ru-RU" sz="1200" b="1" dirty="0">
                <a:cs typeface="Arial" pitchFamily="34" charset="0"/>
              </a:rPr>
              <a:t>в своем составе коррозионно-активных </a:t>
            </a:r>
            <a:r>
              <a:rPr lang="ru-RU" sz="1200" b="1" dirty="0" smtClean="0">
                <a:cs typeface="Arial" pitchFamily="34" charset="0"/>
              </a:rPr>
              <a:t>компонентов. Выбор состава для закачки и способ определяется по результатам исследовательских работ и текущего состояния скважины. </a:t>
            </a:r>
          </a:p>
          <a:p>
            <a:pPr algn="ctr" eaLnBrk="0" hangingPunct="0"/>
            <a:endParaRPr lang="ru-RU" sz="1200" b="1" dirty="0">
              <a:cs typeface="Arial" pitchFamily="34" charset="0"/>
            </a:endParaRPr>
          </a:p>
          <a:p>
            <a:pPr eaLnBrk="0" hangingPunct="0"/>
            <a:endParaRPr lang="ru-RU" sz="1200" b="1" dirty="0"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64999" y="6227882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11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6465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9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438" y="0"/>
            <a:ext cx="9197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lum bright="40000"/>
          </a:blip>
          <a:srcRect/>
          <a:stretch>
            <a:fillRect/>
          </a:stretch>
        </p:blipFill>
        <p:spPr bwMode="auto">
          <a:xfrm>
            <a:off x="92868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884369" y="6252533"/>
            <a:ext cx="576064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</a:rPr>
              <a:t>1</a:t>
            </a:r>
            <a:r>
              <a:rPr lang="ru-RU" dirty="0" smtClean="0">
                <a:solidFill>
                  <a:srgbClr val="1F497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</a:rPr>
              <a:t>2</a:t>
            </a:r>
            <a:endParaRPr lang="ru-RU" dirty="0">
              <a:solidFill>
                <a:srgbClr val="1F497D">
                  <a:lumMod val="75000"/>
                </a:srgb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64912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1355552" y="438304"/>
            <a:ext cx="8137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Гидродинамические исследования МКП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2123729" y="908720"/>
            <a:ext cx="6601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Данные работы направленны на определение текущего состояния МКП и включают в себя решение следующих задач:</a:t>
            </a:r>
            <a:endParaRPr lang="ru-RU" sz="1600" dirty="0">
              <a:latin typeface="+mj-lt"/>
            </a:endParaRPr>
          </a:p>
        </p:txBody>
      </p:sp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2129161" y="1916832"/>
            <a:ext cx="66011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+mn-lt"/>
              </a:rPr>
              <a:t>Определение приемистости в МКП;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+mn-lt"/>
              </a:rPr>
              <a:t>Определение динамики стравливания и набора давления с регистрацией на цифровые автономные манометры;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+mn-lt"/>
              </a:rPr>
              <a:t>Отбор проб межколонного флюида;</a:t>
            </a:r>
            <a:endParaRPr lang="ru-RU" sz="1600" dirty="0"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42" y="4817311"/>
            <a:ext cx="4205764" cy="17942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14" y="3998624"/>
            <a:ext cx="3515097" cy="163737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71247" y="3077210"/>
            <a:ext cx="4104455" cy="16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9411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43092" cy="731837"/>
          </a:xfrm>
        </p:spPr>
        <p:txBody>
          <a:bodyPr/>
          <a:lstStyle/>
          <a:p>
            <a:pPr algn="ctr"/>
            <a:r>
              <a:rPr lang="ru-RU" altLang="ru-RU" sz="1800" b="1" i="1" dirty="0" smtClean="0"/>
              <a:t>Свойства</a:t>
            </a:r>
            <a:r>
              <a:rPr lang="ru-RU" altLang="ru-RU" sz="2000" b="1" i="1" dirty="0" smtClean="0"/>
              <a:t> герметизирующих составов</a:t>
            </a:r>
            <a:endParaRPr altLang="ru-RU" sz="2000" b="1" i="1" dirty="0"/>
          </a:p>
        </p:txBody>
      </p:sp>
      <p:graphicFrame>
        <p:nvGraphicFramePr>
          <p:cNvPr id="8" name="Содержимое 11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41415" y="1083848"/>
          <a:ext cx="6795716" cy="363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1542"/>
                <a:gridCol w="1068989"/>
                <a:gridCol w="916276"/>
                <a:gridCol w="992633"/>
                <a:gridCol w="916276"/>
              </a:tblGrid>
              <a:tr h="288032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r>
                        <a:rPr lang="ru-RU" sz="1200" b="1" kern="1200" dirty="0" smtClean="0"/>
                        <a:t>Состав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r>
                        <a:rPr lang="en-US" sz="1200" b="1" kern="1200" dirty="0" smtClean="0"/>
                        <a:t>WARP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r>
                        <a:rPr lang="en-US" sz="1200" dirty="0" smtClean="0">
                          <a:latin typeface="+mn-lt"/>
                          <a:cs typeface="Times New Roman" panose="02020603050405020304" pitchFamily="18" charset="0"/>
                        </a:rPr>
                        <a:t>HW</a:t>
                      </a:r>
                      <a:r>
                        <a:rPr lang="ru-RU" sz="1200" dirty="0" smtClean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dirty="0" smtClean="0">
                          <a:latin typeface="+mn-lt"/>
                          <a:cs typeface="Times New Roman" panose="02020603050405020304" pitchFamily="18" charset="0"/>
                        </a:rPr>
                        <a:t>FLUID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r>
                        <a:rPr lang="en-US" sz="1200" b="1" kern="1200" dirty="0" smtClean="0"/>
                        <a:t>LBP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Bef>
                          <a:spcPct val="20000"/>
                        </a:spcBef>
                        <a:buSzPct val="80000"/>
                        <a:buFontTx/>
                        <a:buNone/>
                      </a:pPr>
                      <a:r>
                        <a:rPr lang="ru-RU" sz="1200" b="1" kern="1200" dirty="0" smtClean="0"/>
                        <a:t>ЩВПС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112904">
                <a:tc gridSpan="5">
                  <a:txBody>
                    <a:bodyPr/>
                    <a:lstStyle/>
                    <a:p>
                      <a:endParaRPr lang="ru-RU" sz="100" b="1" spc="0" dirty="0">
                        <a:ln>
                          <a:solidFill>
                            <a:srgbClr val="BCBCBC"/>
                          </a:solidFill>
                        </a:ln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/>
                        <a:t>Не растворим в воде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2366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/>
                        <a:t>Не</a:t>
                      </a:r>
                      <a:r>
                        <a:rPr lang="ru-RU" sz="1200" b="1" kern="1200" baseline="0" dirty="0" smtClean="0"/>
                        <a:t> растворим в нефти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18523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err="1" smtClean="0"/>
                        <a:t>Антикорозионный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2778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/>
                        <a:t>Высокая адгезионная способность</a:t>
                      </a:r>
                      <a:endParaRPr lang="ru-RU" sz="1200" b="1" kern="120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25371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/>
                        <a:t>Работа</a:t>
                      </a:r>
                      <a:r>
                        <a:rPr lang="ru-RU" sz="1200" b="1" kern="1200" baseline="0" dirty="0" smtClean="0"/>
                        <a:t> в любое время года</a:t>
                      </a:r>
                      <a:endParaRPr lang="ru-RU" sz="1200" b="1" kern="1200" baseline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1758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baseline="0" dirty="0" smtClean="0"/>
                        <a:t>Экологически безопасен</a:t>
                      </a:r>
                      <a:endParaRPr lang="ru-RU" sz="1200" b="1" kern="1200" baseline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2023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baseline="0" dirty="0" err="1" smtClean="0"/>
                        <a:t>Цементаж</a:t>
                      </a:r>
                      <a:r>
                        <a:rPr lang="ru-RU" sz="1200" b="1" kern="1200" baseline="0" dirty="0" smtClean="0"/>
                        <a:t> до устья</a:t>
                      </a:r>
                      <a:endParaRPr lang="ru-RU" sz="1200" b="1" kern="1200" baseline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15562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baseline="0" dirty="0" err="1" smtClean="0"/>
                        <a:t>Цементаж</a:t>
                      </a:r>
                      <a:r>
                        <a:rPr lang="ru-RU" sz="1200" b="1" kern="1200" baseline="0" dirty="0" smtClean="0"/>
                        <a:t> не до устья</a:t>
                      </a:r>
                      <a:endParaRPr lang="ru-RU" sz="1200" b="1" kern="1200" baseline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+**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+**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17623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baseline="0" dirty="0" smtClean="0"/>
                        <a:t>Не дает усадку</a:t>
                      </a:r>
                      <a:endParaRPr lang="ru-RU" sz="1200" b="1" kern="1200" baseline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</a:t>
                      </a:r>
                      <a:endParaRPr lang="ru-RU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+***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005" marR="86005" marT="42271" marB="42271" anchor="ctr"/>
                </a:tc>
              </a:tr>
              <a:tr h="360040">
                <a:tc gridSpan="5"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charset="0"/>
                        <a:buNone/>
                      </a:pPr>
                      <a:r>
                        <a:rPr lang="ru-RU" sz="1200" b="1" kern="1200" baseline="0" dirty="0" smtClean="0"/>
                        <a:t>*- смешивается с нефтью, тем самым изменяется реология составов.</a:t>
                      </a:r>
                    </a:p>
                    <a:p>
                      <a:pPr marL="0" indent="0" algn="l" defTabSz="914400" rtl="0" eaLnBrk="1" latinLnBrk="0" hangingPunct="1">
                        <a:buFont typeface="Arial" charset="0"/>
                        <a:buNone/>
                      </a:pPr>
                      <a:r>
                        <a:rPr lang="ru-RU" sz="1200" b="1" kern="1200" baseline="0" dirty="0" smtClean="0"/>
                        <a:t>**- применяется, когда зацементировано не до устья, либо имеются значительные трещины и каналы в цементном камне.</a:t>
                      </a:r>
                    </a:p>
                    <a:p>
                      <a:pPr marL="0" indent="0" algn="l" defTabSz="914400" rtl="0" eaLnBrk="1" latinLnBrk="0" hangingPunct="1">
                        <a:buFont typeface="Arial" charset="0"/>
                        <a:buNone/>
                      </a:pPr>
                      <a:r>
                        <a:rPr lang="ru-RU" sz="1200" b="1" kern="1200" baseline="0" dirty="0" smtClean="0"/>
                        <a:t>***- применимо при незначительных каналах и </a:t>
                      </a:r>
                      <a:r>
                        <a:rPr lang="ru-RU" sz="1200" b="1" kern="1200" baseline="0" smtClean="0"/>
                        <a:t>трещинах.</a:t>
                      </a:r>
                      <a:endParaRPr lang="ru-RU" sz="1200" b="1" kern="1200" baseline="0" dirty="0" smtClean="0"/>
                    </a:p>
                  </a:txBody>
                  <a:tcPr marL="86005" marR="86005" marT="42271" marB="4227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3172" marR="93172" marT="42271" marB="42271" anchor="ctr">
                    <a:lnL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BC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46" name="Рисунок 8" descr="C:\Users\Лаборант2\Desktop\DSC02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739" y="1633539"/>
            <a:ext cx="1880089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12" descr="D:\Фото1 ВСН\DSC02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59" y="3840164"/>
            <a:ext cx="1894742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44" y="5013325"/>
            <a:ext cx="1894742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Box 1"/>
          <p:cNvSpPr txBox="1">
            <a:spLocks noChangeArrowheads="1"/>
          </p:cNvSpPr>
          <p:nvPr/>
        </p:nvSpPr>
        <p:spPr bwMode="auto">
          <a:xfrm>
            <a:off x="6937131" y="1052514"/>
            <a:ext cx="21687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1100" b="1" dirty="0">
                <a:latin typeface="Arial" charset="0"/>
              </a:rPr>
              <a:t>ЩВПС (Щелочной Вязко- пластичный Состав) </a:t>
            </a:r>
          </a:p>
        </p:txBody>
      </p:sp>
      <p:sp>
        <p:nvSpPr>
          <p:cNvPr id="10250" name="TextBox 12"/>
          <p:cNvSpPr txBox="1">
            <a:spLocks noChangeArrowheads="1"/>
          </p:cNvSpPr>
          <p:nvPr/>
        </p:nvSpPr>
        <p:spPr bwMode="auto">
          <a:xfrm>
            <a:off x="7080739" y="3141663"/>
            <a:ext cx="186103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en-US" altLang="ru-RU" sz="1100" b="1" dirty="0">
                <a:latin typeface="Arial" charset="0"/>
              </a:rPr>
              <a:t>WARP (Weighting Agent Research Project) </a:t>
            </a:r>
            <a:r>
              <a:rPr lang="en-US" altLang="ru-RU" sz="1100" b="1" dirty="0" smtClean="0">
                <a:latin typeface="Arial" charset="0"/>
              </a:rPr>
              <a:t>MI-SWACO</a:t>
            </a:r>
            <a:endParaRPr lang="ru-RU" altLang="ru-RU" sz="10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52" name="TextBox 15"/>
          <p:cNvSpPr txBox="1">
            <a:spLocks noChangeArrowheads="1"/>
          </p:cNvSpPr>
          <p:nvPr/>
        </p:nvSpPr>
        <p:spPr bwMode="auto">
          <a:xfrm>
            <a:off x="2987824" y="5167352"/>
            <a:ext cx="13628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en-US" altLang="ru-RU" sz="1100" b="1" dirty="0">
                <a:latin typeface="Arial" charset="0"/>
              </a:rPr>
              <a:t>LBP (Liquid Bridge Plug) (</a:t>
            </a:r>
            <a:r>
              <a:rPr lang="ru-RU" altLang="ru-RU" sz="1100" b="1" dirty="0">
                <a:latin typeface="Arial" charset="0"/>
              </a:rPr>
              <a:t>Смола) </a:t>
            </a:r>
            <a:r>
              <a:rPr lang="en-US" altLang="ru-RU" sz="1100" b="1" dirty="0">
                <a:latin typeface="Arial" charset="0"/>
              </a:rPr>
              <a:t>NBS SOLUTIONS AS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06900" y="6328240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13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65674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1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75" y="0"/>
            <a:ext cx="314325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92868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48301" y="1414463"/>
            <a:ext cx="3695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Times New Roman" pitchFamily="18" charset="0"/>
              </a:rPr>
              <a:t>Специальные </a:t>
            </a:r>
            <a:r>
              <a:rPr lang="ru-RU" sz="1200" dirty="0" err="1" smtClean="0">
                <a:latin typeface="+mn-lt"/>
                <a:cs typeface="Times New Roman" pitchFamily="18" charset="0"/>
              </a:rPr>
              <a:t>кольматирующие</a:t>
            </a:r>
            <a:r>
              <a:rPr lang="ru-RU" sz="1200" dirty="0" smtClean="0">
                <a:latin typeface="+mn-lt"/>
                <a:cs typeface="Times New Roman" pitchFamily="18" charset="0"/>
              </a:rPr>
              <a:t> составы (ЩВПС,</a:t>
            </a:r>
            <a:r>
              <a:rPr lang="en-US" sz="1200" dirty="0" smtClean="0">
                <a:latin typeface="+mn-lt"/>
                <a:cs typeface="Times New Roman" pitchFamily="18" charset="0"/>
              </a:rPr>
              <a:t> LBP</a:t>
            </a:r>
            <a:r>
              <a:rPr lang="ru-RU" sz="1200" dirty="0" smtClean="0">
                <a:latin typeface="+mn-lt"/>
                <a:cs typeface="Times New Roman" pitchFamily="18" charset="0"/>
              </a:rPr>
              <a:t>) закачивается в </a:t>
            </a:r>
            <a:r>
              <a:rPr lang="ru-RU" sz="1200" dirty="0">
                <a:latin typeface="+mn-lt"/>
                <a:cs typeface="Times New Roman" pitchFamily="18" charset="0"/>
              </a:rPr>
              <a:t>межколонные </a:t>
            </a:r>
            <a:endParaRPr lang="ru-RU" sz="1200" dirty="0" smtClean="0">
              <a:latin typeface="+mn-lt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Times New Roman" pitchFamily="18" charset="0"/>
              </a:rPr>
              <a:t>пространства </a:t>
            </a:r>
            <a:r>
              <a:rPr lang="ru-RU" sz="1200" dirty="0">
                <a:latin typeface="+mn-lt"/>
                <a:cs typeface="Times New Roman" pitchFamily="18" charset="0"/>
              </a:rPr>
              <a:t>с подъемом цементного камня </a:t>
            </a:r>
            <a:endParaRPr lang="ru-RU" sz="1200" dirty="0" smtClean="0">
              <a:latin typeface="+mn-lt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  <a:cs typeface="Times New Roman" pitchFamily="18" charset="0"/>
              </a:rPr>
              <a:t>до устья с наличием незначительной </a:t>
            </a:r>
            <a:r>
              <a:rPr lang="ru-RU" sz="1200" dirty="0" err="1" smtClean="0">
                <a:latin typeface="+mn-lt"/>
                <a:cs typeface="Times New Roman" pitchFamily="18" charset="0"/>
              </a:rPr>
              <a:t>трещиноватости</a:t>
            </a:r>
            <a:r>
              <a:rPr lang="ru-RU" sz="1200" dirty="0" smtClean="0">
                <a:latin typeface="+mn-lt"/>
                <a:cs typeface="Times New Roman" pitchFamily="18" charset="0"/>
              </a:rPr>
              <a:t> и </a:t>
            </a:r>
            <a:r>
              <a:rPr lang="ru-RU" sz="1200" dirty="0" err="1" smtClean="0">
                <a:latin typeface="+mn-lt"/>
                <a:cs typeface="Times New Roman" pitchFamily="18" charset="0"/>
              </a:rPr>
              <a:t>кавернозности</a:t>
            </a:r>
            <a:r>
              <a:rPr lang="ru-RU" sz="1200" dirty="0" smtClean="0">
                <a:latin typeface="+mn-lt"/>
                <a:cs typeface="Times New Roman" pitchFamily="18" charset="0"/>
              </a:rPr>
              <a:t> цементного камня</a:t>
            </a:r>
            <a:endParaRPr lang="ru-RU" sz="1200" dirty="0">
              <a:latin typeface="+mn-lt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85938" y="722313"/>
            <a:ext cx="36893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Гравитационный</a:t>
            </a:r>
            <a:r>
              <a:rPr lang="ru-RU" dirty="0">
                <a:latin typeface="+mn-lt"/>
              </a:rPr>
              <a:t> </a:t>
            </a:r>
            <a:r>
              <a:rPr lang="ru-RU" b="1" dirty="0" smtClean="0">
                <a:latin typeface="+mn-lt"/>
              </a:rPr>
              <a:t>способ</a:t>
            </a:r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843088" y="1091406"/>
            <a:ext cx="35750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Times New Roman" pitchFamily="18" charset="0"/>
              </a:rPr>
              <a:t>И</a:t>
            </a:r>
            <a:r>
              <a:rPr lang="ru-RU" sz="1200" dirty="0" smtClean="0">
                <a:latin typeface="+mn-lt"/>
                <a:cs typeface="Times New Roman" pitchFamily="18" charset="0"/>
              </a:rPr>
              <a:t>спользуется </a:t>
            </a:r>
            <a:r>
              <a:rPr lang="ru-RU" sz="1200" dirty="0">
                <a:latin typeface="+mn-lt"/>
                <a:cs typeface="Times New Roman" pitchFamily="18" charset="0"/>
              </a:rPr>
              <a:t>при </a:t>
            </a:r>
            <a:r>
              <a:rPr lang="ru-RU" sz="1200" dirty="0" smtClean="0">
                <a:latin typeface="+mn-lt"/>
                <a:cs typeface="Times New Roman" pitchFamily="18" charset="0"/>
              </a:rPr>
              <a:t>ликвидации </a:t>
            </a:r>
            <a:r>
              <a:rPr lang="ru-RU" sz="1200" dirty="0">
                <a:latin typeface="+mn-lt"/>
                <a:cs typeface="Times New Roman" pitchFamily="18" charset="0"/>
              </a:rPr>
              <a:t>МКД с </a:t>
            </a:r>
            <a:r>
              <a:rPr lang="ru-RU" sz="1200" dirty="0" err="1" smtClean="0">
                <a:latin typeface="+mn-lt"/>
                <a:cs typeface="Times New Roman" pitchFamily="18" charset="0"/>
              </a:rPr>
              <a:t>недоподъемом</a:t>
            </a:r>
            <a:r>
              <a:rPr lang="ru-RU" sz="1200" dirty="0" smtClean="0">
                <a:latin typeface="+mn-lt"/>
                <a:cs typeface="Times New Roman" pitchFamily="18" charset="0"/>
              </a:rPr>
              <a:t> цемента до устья или при наличии значительной </a:t>
            </a:r>
            <a:r>
              <a:rPr lang="ru-RU" sz="1200" dirty="0" err="1" smtClean="0">
                <a:latin typeface="+mn-lt"/>
                <a:cs typeface="Times New Roman" pitchFamily="18" charset="0"/>
              </a:rPr>
              <a:t>трещиноватости</a:t>
            </a:r>
            <a:r>
              <a:rPr lang="ru-RU" sz="1200" dirty="0" smtClean="0">
                <a:latin typeface="+mn-lt"/>
                <a:cs typeface="Times New Roman" pitchFamily="18" charset="0"/>
              </a:rPr>
              <a:t> и пустот в цементном камне. Производится </a:t>
            </a:r>
            <a:r>
              <a:rPr lang="ru-RU" sz="1200" dirty="0">
                <a:latin typeface="+mn-lt"/>
                <a:cs typeface="Times New Roman" pitchFamily="18" charset="0"/>
              </a:rPr>
              <a:t>закачка составов </a:t>
            </a:r>
            <a:r>
              <a:rPr lang="en-US" sz="1200" dirty="0">
                <a:latin typeface="+mn-lt"/>
                <a:cs typeface="Times New Roman" panose="02020603050405020304" pitchFamily="18" charset="0"/>
              </a:rPr>
              <a:t>HW</a:t>
            </a:r>
            <a:r>
              <a:rPr lang="ru-RU" sz="1200" dirty="0">
                <a:latin typeface="+mn-lt"/>
                <a:cs typeface="Times New Roman" panose="02020603050405020304" pitchFamily="18" charset="0"/>
              </a:rPr>
              <a:t>-</a:t>
            </a:r>
            <a:r>
              <a:rPr lang="en-US" sz="1200" dirty="0">
                <a:latin typeface="+mn-lt"/>
                <a:cs typeface="Times New Roman" panose="02020603050405020304" pitchFamily="18" charset="0"/>
              </a:rPr>
              <a:t>FLUID</a:t>
            </a:r>
            <a:r>
              <a:rPr lang="ru-RU" sz="1200" dirty="0" smtClean="0">
                <a:latin typeface="+mn-lt"/>
                <a:cs typeface="Times New Roman" pitchFamily="18" charset="0"/>
              </a:rPr>
              <a:t>, </a:t>
            </a:r>
            <a:r>
              <a:rPr lang="en-US" sz="1200" dirty="0">
                <a:latin typeface="+mn-lt"/>
                <a:cs typeface="Times New Roman" pitchFamily="18" charset="0"/>
              </a:rPr>
              <a:t>WARP</a:t>
            </a:r>
            <a:r>
              <a:rPr lang="ru-RU" sz="1200" dirty="0">
                <a:latin typeface="+mn-lt"/>
                <a:cs typeface="Times New Roman" pitchFamily="18" charset="0"/>
              </a:rPr>
              <a:t>  и т.д</a:t>
            </a:r>
            <a:r>
              <a:rPr lang="ru-RU" sz="1200" dirty="0" smtClean="0">
                <a:latin typeface="+mn-lt"/>
                <a:cs typeface="Times New Roman" pitchFamily="18" charset="0"/>
              </a:rPr>
              <a:t>., имеющих высокую плотность </a:t>
            </a:r>
            <a:r>
              <a:rPr lang="en-US" sz="1200" dirty="0" smtClean="0">
                <a:latin typeface="+mn-lt"/>
                <a:cs typeface="Times New Roman" pitchFamily="18" charset="0"/>
              </a:rPr>
              <a:t>&gt;</a:t>
            </a:r>
            <a:r>
              <a:rPr lang="ru-RU" sz="1200" dirty="0" smtClean="0">
                <a:latin typeface="+mn-lt"/>
                <a:cs typeface="Times New Roman" pitchFamily="18" charset="0"/>
              </a:rPr>
              <a:t>2.0 г/см3 </a:t>
            </a:r>
            <a:endParaRPr lang="ru-RU" sz="1200" dirty="0">
              <a:latin typeface="+mn-lt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68131" y="768350"/>
            <a:ext cx="369093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Кольматирующий </a:t>
            </a:r>
            <a:r>
              <a:rPr lang="ru-RU" b="1" dirty="0" smtClean="0">
                <a:latin typeface="+mn-lt"/>
              </a:rPr>
              <a:t>способ </a:t>
            </a:r>
            <a:endParaRPr lang="ru-RU" b="1" dirty="0"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84875" y="2471207"/>
            <a:ext cx="360363" cy="3837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27313" y="6278563"/>
            <a:ext cx="5945187" cy="60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106900" y="6328240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14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65674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278856" y="75982"/>
            <a:ext cx="6522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+mn-lt"/>
              </a:rPr>
              <a:t>Для ликвидации МКД применяются два способа закачки специальных составов</a:t>
            </a:r>
            <a:endParaRPr lang="ru-RU" b="1" dirty="0"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463081"/>
            <a:ext cx="2978944" cy="3815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04" y="2503010"/>
            <a:ext cx="3433118" cy="382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3" y="0"/>
            <a:ext cx="30130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92868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43188" y="142875"/>
            <a:ext cx="5429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+mn-lt"/>
              </a:rPr>
              <a:t>Применение волновой технологии при ликвидации МКД</a:t>
            </a:r>
            <a:endParaRPr lang="ru-RU" b="1" dirty="0">
              <a:latin typeface="+mn-lt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57460" y="980728"/>
            <a:ext cx="54292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+mn-lt"/>
              </a:rPr>
              <a:t>В процессе работ по ликвидации МКД производится </a:t>
            </a:r>
            <a:r>
              <a:rPr lang="ru-RU" sz="1600" b="1" dirty="0" err="1" smtClean="0">
                <a:latin typeface="+mn-lt"/>
              </a:rPr>
              <a:t>вибро</a:t>
            </a:r>
            <a:r>
              <a:rPr lang="ru-RU" sz="1600" b="1" dirty="0" smtClean="0">
                <a:latin typeface="+mn-lt"/>
              </a:rPr>
              <a:t>-акустическое воздействие на МКП установкой УГСВ-1, что увеличивает глубину проникновения состава в МКП, способствует равномерному распределению состава в МКП и улучшает его контакт с колонной и цементом.   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8229600" cy="7810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+mn-lt"/>
                <a:cs typeface="Times New Roman" pitchFamily="18" charset="0"/>
              </a:rPr>
              <a:t>Схема обвязки УГСВ-1</a:t>
            </a:r>
            <a:r>
              <a:rPr lang="ru-RU" sz="1600" b="1" dirty="0">
                <a:latin typeface="+mn-lt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при работах по ликвидации МКД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2857500"/>
            <a:ext cx="5000625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786710" y="6215281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15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6453188"/>
            <a:ext cx="121443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5805264"/>
            <a:ext cx="576064" cy="144016"/>
          </a:xfrm>
          <a:prstGeom prst="rect">
            <a:avLst/>
          </a:prstGeom>
          <a:solidFill>
            <a:srgbClr val="B83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2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6063" y="-71438"/>
            <a:ext cx="8545513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92868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357438" y="214313"/>
            <a:ext cx="6429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+mj-lt"/>
                <a:cs typeface="Arial"/>
              </a:rPr>
              <a:t>Проведение контрольного комплекса ГИС методом </a:t>
            </a:r>
            <a:r>
              <a:rPr lang="en-US" sz="1600" b="1" i="1" dirty="0" smtClean="0">
                <a:latin typeface="+mj-lt"/>
                <a:cs typeface="Arial"/>
              </a:rPr>
              <a:t>C</a:t>
            </a:r>
            <a:r>
              <a:rPr lang="ru-RU" sz="1600" b="1" i="1" dirty="0" smtClean="0">
                <a:latin typeface="+mj-lt"/>
                <a:cs typeface="Arial"/>
              </a:rPr>
              <a:t>ТК МГС после проведенных работ по ликвидации МКД</a:t>
            </a:r>
            <a:endParaRPr lang="ru-RU" sz="1600" b="1" i="1" dirty="0">
              <a:latin typeface="+mj-lt"/>
              <a:cs typeface="Arial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951163" y="5051425"/>
            <a:ext cx="1809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00313" y="1071563"/>
            <a:ext cx="64293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dirty="0" smtClean="0">
                <a:latin typeface="+mn-lt"/>
                <a:cs typeface="Arial"/>
              </a:rPr>
              <a:t>На данных примерах показаны исследования СТК МГС до закачки спец. состава (слева) и контрольное исследование после проведенной работы (справа). О качестве проведенной работы говорит отсутствие аномалий</a:t>
            </a:r>
            <a:r>
              <a:rPr lang="en-US" sz="1200" b="1" i="1" dirty="0" smtClean="0">
                <a:latin typeface="+mn-lt"/>
                <a:cs typeface="Arial"/>
              </a:rPr>
              <a:t>,</a:t>
            </a:r>
            <a:r>
              <a:rPr lang="ru-RU" sz="1200" b="1" i="1" dirty="0" smtClean="0">
                <a:latin typeface="+mn-lt"/>
                <a:cs typeface="Arial"/>
              </a:rPr>
              <a:t> свидетельствующих о движении флюида в МКП и уровня сигнала по всему стволу.</a:t>
            </a:r>
            <a:endParaRPr lang="ru-RU" sz="1200" b="1" i="1" dirty="0">
              <a:latin typeface="+mn-lt"/>
              <a:cs typeface="Arial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64999" y="6340414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16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6578600"/>
            <a:ext cx="1214437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\\192.168.0.195\personal\Кашкапеев С.В\Контроль за закачкой\ТК ГАК до закачки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01825"/>
            <a:ext cx="2957885" cy="445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\\192.168.0.195\personal\Кашкапеев С.В\Контроль за закачкой\ТК ГАК после I этапа закачки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25" y="1886748"/>
            <a:ext cx="3149423" cy="447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30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478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lum bright="40000"/>
          </a:blip>
          <a:srcRect/>
          <a:stretch>
            <a:fillRect/>
          </a:stretch>
        </p:blipFill>
        <p:spPr bwMode="auto">
          <a:xfrm>
            <a:off x="92868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39975" y="14288"/>
            <a:ext cx="66500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prstClr val="black"/>
                </a:solidFill>
                <a:latin typeface="Calibri"/>
                <a:cs typeface="Arial"/>
              </a:rPr>
              <a:t>Результаты проведенных работ по ликвидации МКД в скважинах с </a:t>
            </a:r>
            <a:r>
              <a:rPr lang="ru-RU" sz="1600" b="1" i="1" dirty="0" err="1" smtClean="0">
                <a:solidFill>
                  <a:prstClr val="black"/>
                </a:solidFill>
                <a:latin typeface="Calibri"/>
                <a:cs typeface="Arial"/>
              </a:rPr>
              <a:t>газопроявлениями</a:t>
            </a:r>
            <a:r>
              <a:rPr lang="ru-RU" sz="1600" b="1" i="1" dirty="0" smtClean="0">
                <a:solidFill>
                  <a:prstClr val="black"/>
                </a:solidFill>
                <a:latin typeface="Calibri"/>
                <a:cs typeface="Arial"/>
              </a:rPr>
              <a:t> в МКП</a:t>
            </a:r>
            <a:endParaRPr lang="ru-RU" sz="1600" b="1" i="1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2123730" y="612373"/>
          <a:ext cx="6984774" cy="559695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36102"/>
                <a:gridCol w="766853"/>
                <a:gridCol w="1033347"/>
                <a:gridCol w="1152128"/>
                <a:gridCol w="936104"/>
                <a:gridCol w="936104"/>
                <a:gridCol w="1224136"/>
              </a:tblGrid>
              <a:tr h="679499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Номер скважины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МКП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(тип флюида в МКП)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Использование дополнительных</a:t>
                      </a:r>
                      <a:r>
                        <a:rPr lang="ru-RU" sz="1000" baseline="0" dirty="0" smtClean="0">
                          <a:latin typeface="+mn-lt"/>
                        </a:rPr>
                        <a:t> методов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Объем</a:t>
                      </a:r>
                      <a:r>
                        <a:rPr lang="ru-RU" sz="1000" baseline="0" dirty="0" smtClean="0">
                          <a:latin typeface="+mn-lt"/>
                        </a:rPr>
                        <a:t> закаченного состава </a:t>
                      </a:r>
                      <a:r>
                        <a:rPr lang="ru-RU" sz="1000" dirty="0" smtClean="0">
                          <a:latin typeface="+mn-lt"/>
                        </a:rPr>
                        <a:t>(л)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Давление до начала работ (мПа)</a:t>
                      </a:r>
                    </a:p>
                    <a:p>
                      <a:pPr algn="ctr"/>
                      <a:endParaRPr lang="ru-RU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Давление</a:t>
                      </a:r>
                      <a:r>
                        <a:rPr lang="ru-RU" sz="1000" baseline="0" dirty="0" smtClean="0">
                          <a:latin typeface="+mn-lt"/>
                        </a:rPr>
                        <a:t> после проведенных работ м</a:t>
                      </a:r>
                      <a:r>
                        <a:rPr lang="ru-RU" sz="1000" dirty="0" smtClean="0">
                          <a:latin typeface="+mn-lt"/>
                        </a:rPr>
                        <a:t>Па)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28" marR="91428"/>
                </a:tc>
              </a:tr>
              <a:tr h="354521">
                <a:tc rowSpan="6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Скважины</a:t>
                      </a:r>
                      <a:r>
                        <a:rPr lang="ru-RU" sz="800" baseline="0" dirty="0" smtClean="0">
                          <a:latin typeface="+mn-lt"/>
                        </a:rPr>
                        <a:t> шельфа Каспийского моря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«1 пример»</a:t>
                      </a:r>
                      <a:endParaRPr lang="ru-RU" sz="8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</a:rPr>
                        <a:t>508</a:t>
                      </a:r>
                      <a:r>
                        <a:rPr lang="en-US" sz="800" dirty="0" smtClean="0">
                          <a:latin typeface="+mn-lt"/>
                        </a:rPr>
                        <a:t>x</a:t>
                      </a:r>
                      <a:r>
                        <a:rPr lang="ru-RU" sz="800" dirty="0" smtClean="0">
                          <a:latin typeface="+mn-lt"/>
                        </a:rPr>
                        <a:t>339,7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(газ)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533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5,7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0,1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  <a:tr h="3545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339,7</a:t>
                      </a:r>
                      <a:r>
                        <a:rPr lang="en-US" sz="800" dirty="0" smtClean="0">
                          <a:latin typeface="+mn-lt"/>
                        </a:rPr>
                        <a:t>x</a:t>
                      </a:r>
                      <a:r>
                        <a:rPr lang="ru-RU" sz="800" dirty="0" smtClean="0">
                          <a:latin typeface="+mn-lt"/>
                        </a:rPr>
                        <a:t>244,5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газ+мин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.</a:t>
                      </a:r>
                      <a:r>
                        <a:rPr lang="ru-RU" sz="800" baseline="0" dirty="0" smtClean="0">
                          <a:latin typeface="+mn-lt"/>
                          <a:cs typeface="Times New Roman" pitchFamily="18" charset="0"/>
                        </a:rPr>
                        <a:t> вода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12935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1,4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  <a:tr h="488067">
                <a:tc vMerge="1"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«2 пример»</a:t>
                      </a:r>
                      <a:endParaRPr lang="ru-RU" sz="8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</a:rPr>
                        <a:t>508</a:t>
                      </a:r>
                      <a:r>
                        <a:rPr lang="en-US" sz="800" dirty="0" smtClean="0">
                          <a:latin typeface="+mn-lt"/>
                        </a:rPr>
                        <a:t>x</a:t>
                      </a:r>
                      <a:r>
                        <a:rPr lang="ru-RU" sz="800" dirty="0" smtClean="0">
                          <a:latin typeface="+mn-lt"/>
                        </a:rPr>
                        <a:t>339,7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(газ)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334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0,2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0,15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  <a:tr h="488067">
                <a:tc vMerge="1"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«3 пример»</a:t>
                      </a:r>
                      <a:endParaRPr lang="ru-RU" sz="8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</a:rPr>
                        <a:t>339,7</a:t>
                      </a:r>
                      <a:r>
                        <a:rPr lang="en-US" sz="800" dirty="0" smtClean="0">
                          <a:latin typeface="+mn-lt"/>
                        </a:rPr>
                        <a:t>x</a:t>
                      </a:r>
                      <a:r>
                        <a:rPr lang="ru-RU" sz="800" dirty="0" smtClean="0">
                          <a:latin typeface="+mn-lt"/>
                        </a:rPr>
                        <a:t>244,5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</a:rPr>
                        <a:t>(газ)</a:t>
                      </a:r>
                    </a:p>
                    <a:p>
                      <a:pPr algn="ctr"/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2597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4,1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2,2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  <a:tr h="488067">
                <a:tc vMerge="1"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«4 пример»</a:t>
                      </a:r>
                      <a:endParaRPr lang="ru-RU" sz="8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</a:rPr>
                        <a:t>339,7</a:t>
                      </a:r>
                      <a:r>
                        <a:rPr lang="en-US" sz="800" dirty="0" smtClean="0">
                          <a:latin typeface="+mn-lt"/>
                        </a:rPr>
                        <a:t>x</a:t>
                      </a:r>
                      <a:r>
                        <a:rPr lang="ru-RU" sz="800" dirty="0" smtClean="0">
                          <a:latin typeface="+mn-lt"/>
                        </a:rPr>
                        <a:t>244,5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газ+тех.жидкость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Вибро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-акустическое воздействие УГСВ-1</a:t>
                      </a:r>
                      <a:endParaRPr lang="ru-RU" sz="800" dirty="0"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2320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2,2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  <a:tr h="540038">
                <a:tc vMerge="1">
                  <a:txBody>
                    <a:bodyPr/>
                    <a:lstStyle/>
                    <a:p>
                      <a:pPr algn="ctr"/>
                      <a:endParaRPr lang="ru-RU" sz="1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«5 пример»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</a:rPr>
                        <a:t>339,7</a:t>
                      </a:r>
                      <a:r>
                        <a:rPr lang="en-US" sz="800" dirty="0" smtClean="0">
                          <a:latin typeface="+mn-lt"/>
                        </a:rPr>
                        <a:t>x</a:t>
                      </a:r>
                      <a:r>
                        <a:rPr lang="ru-RU" sz="800" dirty="0" smtClean="0">
                          <a:latin typeface="+mn-lt"/>
                        </a:rPr>
                        <a:t>244,5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</a:rPr>
                        <a:t>(</a:t>
                      </a:r>
                      <a:r>
                        <a:rPr lang="ru-RU" sz="800" dirty="0" err="1" smtClean="0">
                          <a:latin typeface="+mn-lt"/>
                        </a:rPr>
                        <a:t>газ+мин.вода</a:t>
                      </a:r>
                      <a:r>
                        <a:rPr lang="ru-RU" sz="800" dirty="0" smtClean="0">
                          <a:latin typeface="+mn-lt"/>
                        </a:rPr>
                        <a:t>)</a:t>
                      </a:r>
                    </a:p>
                    <a:p>
                      <a:pPr algn="ctr"/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Вибро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-акустическое воздействие УГСВ-1</a:t>
                      </a:r>
                      <a:endParaRPr lang="ru-RU" sz="800" dirty="0"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2610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2,6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</a:rPr>
                        <a:t>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  <a:tr h="54003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Скважина Волгоградской области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«6 пример»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244,5х168,3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(газ)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Вибро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-акустическое воздействие УГСВ-1</a:t>
                      </a:r>
                      <a:endParaRPr lang="ru-RU" sz="8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5000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11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1,8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  <a:tr h="540038"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Скважины</a:t>
                      </a:r>
                      <a:r>
                        <a:rPr lang="ru-RU" sz="800" baseline="0" dirty="0" smtClean="0">
                          <a:latin typeface="+mn-lt"/>
                          <a:cs typeface="Times New Roman" pitchFamily="18" charset="0"/>
                        </a:rPr>
                        <a:t> Астраханской области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«7 пример»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426х324</a:t>
                      </a:r>
                    </a:p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(газ)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Вибро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-акустическое воздействие УГСВ-1</a:t>
                      </a:r>
                      <a:endParaRPr lang="ru-RU" sz="8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1000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0,23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  <a:tr h="540038">
                <a:tc vMerge="1">
                  <a:txBody>
                    <a:bodyPr/>
                    <a:lstStyle/>
                    <a:p>
                      <a:pPr algn="ctr"/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«8 пример»</a:t>
                      </a:r>
                    </a:p>
                    <a:p>
                      <a:pPr algn="ctr"/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324х244,5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Вибро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-акустическое воздействие УГСВ-1</a:t>
                      </a:r>
                      <a:endParaRPr lang="ru-RU" sz="8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2000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2,3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0,6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  <a:tr h="540038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Скважина Краснодарского края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«9 пример»</a:t>
                      </a:r>
                    </a:p>
                    <a:p>
                      <a:pPr algn="ctr"/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324х244,5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 err="1" smtClean="0">
                          <a:latin typeface="+mn-lt"/>
                          <a:cs typeface="Times New Roman" pitchFamily="18" charset="0"/>
                        </a:rPr>
                        <a:t>Вибро</a:t>
                      </a:r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-акустическое воздействие УГСВ-1</a:t>
                      </a:r>
                      <a:endParaRPr lang="ru-RU" sz="8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>
                        <a:latin typeface="+mn-lt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2000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2,5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+mn-lt"/>
                          <a:cs typeface="Times New Roman" pitchFamily="18" charset="0"/>
                        </a:rPr>
                        <a:t>0,22</a:t>
                      </a:r>
                      <a:endParaRPr lang="ru-RU" sz="8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28" marR="91428"/>
                </a:tc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8368460" y="6313564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1F497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</a:rPr>
              <a:t>17</a:t>
            </a:r>
            <a:endParaRPr lang="ru-RU" dirty="0">
              <a:solidFill>
                <a:srgbClr val="1F497D">
                  <a:lumMod val="75000"/>
                </a:srgb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551613"/>
            <a:ext cx="121443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4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438" y="0"/>
            <a:ext cx="9197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2428875" y="114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lum bright="40000"/>
          </a:blip>
          <a:srcRect/>
          <a:stretch>
            <a:fillRect/>
          </a:stretch>
        </p:blipFill>
        <p:spPr bwMode="auto">
          <a:xfrm>
            <a:off x="92868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48746" y="655707"/>
            <a:ext cx="5357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Предупреждение появления межколонного давления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57438" y="1928813"/>
            <a:ext cx="535781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+mn-lt"/>
              </a:rPr>
              <a:t>Наиболее часто применяемый метод цементирования обсадных и эксплуатационных колонн — это подъём цемента за колонной до устья. Плохое сцепление на границах колонна – цемент и цемент – стенка скважины, появление микротрещин в процессе эксплуатации скважины под действием колебаний температуры и давления - все это приводит к появлению МКД.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+mn-lt"/>
              </a:rPr>
              <a:t>Предлагается технология предупреждения появления МКД, включающая в себя уплотнение </a:t>
            </a:r>
            <a:r>
              <a:rPr lang="ru-RU" sz="1600" b="1" dirty="0" err="1" smtClean="0">
                <a:latin typeface="+mn-lt"/>
              </a:rPr>
              <a:t>тампонажного</a:t>
            </a:r>
            <a:r>
              <a:rPr lang="ru-RU" sz="1600" b="1" dirty="0" smtClean="0">
                <a:latin typeface="+mn-lt"/>
              </a:rPr>
              <a:t> раствора с применением устьевого генератора силовых волн (УГСВ-3) сразу после окончания процесса цементирования колонны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48017" y="6298314"/>
            <a:ext cx="54162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18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64912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9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687387" y="1169194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40352" y="6336880"/>
            <a:ext cx="576064" cy="1313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19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67" y="6533069"/>
            <a:ext cx="966393" cy="18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" y="1046114"/>
            <a:ext cx="233362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/>
          </p:cNvSpPr>
          <p:nvPr>
            <p:ph type="title"/>
          </p:nvPr>
        </p:nvSpPr>
        <p:spPr>
          <a:xfrm>
            <a:off x="240506" y="0"/>
            <a:ext cx="8388350" cy="596900"/>
          </a:xfrm>
        </p:spPr>
        <p:txBody>
          <a:bodyPr/>
          <a:lstStyle/>
          <a:p>
            <a:pPr algn="ctr" eaLnBrk="0" hangingPunct="0"/>
            <a:r>
              <a:rPr lang="ru-RU" altLang="ru-RU" sz="1800" b="1" i="1" dirty="0" smtClean="0">
                <a:latin typeface="Calibri" pitchFamily="34" charset="0"/>
                <a:cs typeface="Calibri" pitchFamily="34" charset="0"/>
              </a:rPr>
              <a:t>Причины межколонных давлений</a:t>
            </a:r>
            <a:endParaRPr altLang="ru-RU" sz="1800" b="1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341" y="1809107"/>
            <a:ext cx="1517175" cy="76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54" y="2976400"/>
            <a:ext cx="1508331" cy="7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179" y="2980188"/>
            <a:ext cx="1508331" cy="7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04" y="4199199"/>
            <a:ext cx="1523491" cy="75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942" y="5408550"/>
            <a:ext cx="1513384" cy="72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804" y="5408550"/>
            <a:ext cx="1470434" cy="75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691" y="4229038"/>
            <a:ext cx="1479277" cy="75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941" y="1814160"/>
            <a:ext cx="1500752" cy="75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56" y="3774232"/>
            <a:ext cx="15938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 descr="C:\Users\Павел\Desktop\obvjazka-kolonnaja-okk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43" y="1502520"/>
            <a:ext cx="2667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2522246" y="464717"/>
            <a:ext cx="72294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altLang="ru-RU" sz="1400" b="1" i="1" dirty="0">
                <a:solidFill>
                  <a:srgbClr val="606060"/>
                </a:solidFill>
                <a:latin typeface="+mn-lt"/>
              </a:rPr>
              <a:t>1). </a:t>
            </a:r>
            <a:r>
              <a:rPr lang="ru-RU" altLang="ru-RU" sz="1400" b="1" i="1" dirty="0" err="1">
                <a:solidFill>
                  <a:srgbClr val="606060"/>
                </a:solidFill>
                <a:latin typeface="+mn-lt"/>
              </a:rPr>
              <a:t>Негерметичность</a:t>
            </a:r>
            <a:r>
              <a:rPr lang="ru-RU" altLang="ru-RU" sz="1400" b="1" i="1" dirty="0">
                <a:solidFill>
                  <a:srgbClr val="606060"/>
                </a:solidFill>
                <a:latin typeface="+mn-lt"/>
              </a:rPr>
              <a:t> </a:t>
            </a:r>
            <a:r>
              <a:rPr lang="ru-RU" altLang="ru-RU" sz="1400" b="1" i="1" dirty="0" smtClean="0">
                <a:solidFill>
                  <a:srgbClr val="606060"/>
                </a:solidFill>
                <a:latin typeface="+mn-lt"/>
              </a:rPr>
              <a:t>уплотнений обвязки устья скважины;</a:t>
            </a:r>
            <a:endParaRPr lang="ru-RU" altLang="ru-RU" sz="1400" b="1" i="1" dirty="0">
              <a:solidFill>
                <a:srgbClr val="606060"/>
              </a:solidFill>
              <a:latin typeface="+mn-lt"/>
            </a:endParaRPr>
          </a:p>
          <a:p>
            <a:r>
              <a:rPr lang="ru-RU" altLang="ru-RU" sz="1400" b="1" i="1" dirty="0">
                <a:solidFill>
                  <a:srgbClr val="606060"/>
                </a:solidFill>
                <a:latin typeface="+mn-lt"/>
              </a:rPr>
              <a:t>2). </a:t>
            </a:r>
            <a:r>
              <a:rPr lang="ru-RU" altLang="ru-RU" sz="1400" b="1" i="1" dirty="0" smtClean="0">
                <a:solidFill>
                  <a:srgbClr val="606060"/>
                </a:solidFill>
                <a:latin typeface="+mn-lt"/>
              </a:rPr>
              <a:t>Нарушение монолитности цементного камня в МКП;</a:t>
            </a:r>
            <a:endParaRPr lang="ru-RU" altLang="ru-RU" sz="1400" b="1" i="1" dirty="0">
              <a:solidFill>
                <a:srgbClr val="606060"/>
              </a:solidFill>
              <a:latin typeface="+mn-lt"/>
            </a:endParaRPr>
          </a:p>
          <a:p>
            <a:r>
              <a:rPr lang="ru-RU" altLang="ru-RU" sz="1400" b="1" i="1" dirty="0">
                <a:solidFill>
                  <a:srgbClr val="606060"/>
                </a:solidFill>
                <a:latin typeface="+mn-lt"/>
              </a:rPr>
              <a:t>3). </a:t>
            </a:r>
            <a:r>
              <a:rPr lang="ru-RU" altLang="ru-RU" sz="1400" b="1" i="1" dirty="0" err="1">
                <a:solidFill>
                  <a:srgbClr val="606060"/>
                </a:solidFill>
                <a:latin typeface="+mn-lt"/>
              </a:rPr>
              <a:t>Негерметичность</a:t>
            </a:r>
            <a:r>
              <a:rPr lang="ru-RU" altLang="ru-RU" sz="1400" b="1" i="1" dirty="0">
                <a:solidFill>
                  <a:srgbClr val="606060"/>
                </a:solidFill>
                <a:latin typeface="+mn-lt"/>
              </a:rPr>
              <a:t> резьбовых соединений колонны;</a:t>
            </a:r>
          </a:p>
          <a:p>
            <a:r>
              <a:rPr lang="ru-RU" altLang="ru-RU" sz="1400" b="1" i="1" dirty="0">
                <a:solidFill>
                  <a:srgbClr val="606060"/>
                </a:solidFill>
                <a:latin typeface="+mn-lt"/>
              </a:rPr>
              <a:t>4). Нарушение целостности обсадной </a:t>
            </a:r>
            <a:r>
              <a:rPr lang="ru-RU" altLang="ru-RU" sz="1400" b="1" i="1" dirty="0" smtClean="0">
                <a:solidFill>
                  <a:srgbClr val="606060"/>
                </a:solidFill>
                <a:latin typeface="+mn-lt"/>
              </a:rPr>
              <a:t>колонны и ряд других факторов.</a:t>
            </a:r>
            <a:endParaRPr lang="ru-RU" altLang="ru-RU" sz="1400" b="1" i="1" dirty="0">
              <a:solidFill>
                <a:srgbClr val="606060"/>
              </a:solidFill>
              <a:latin typeface="+mn-lt"/>
            </a:endParaRPr>
          </a:p>
          <a:p>
            <a:endParaRPr lang="ru-RU" altLang="ru-RU" sz="1600" dirty="0">
              <a:solidFill>
                <a:schemeClr val="tx1"/>
              </a:solidFill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956" y="5141070"/>
            <a:ext cx="1593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Прямая со стрелкой 28"/>
          <p:cNvCxnSpPr>
            <a:stCxn id="23" idx="1"/>
          </p:cNvCxnSpPr>
          <p:nvPr/>
        </p:nvCxnSpPr>
        <p:spPr>
          <a:xfrm flipH="1" flipV="1">
            <a:off x="1607344" y="4427489"/>
            <a:ext cx="1203612" cy="30162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1724821" y="3290839"/>
            <a:ext cx="2754567" cy="852487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1724819" y="2155776"/>
            <a:ext cx="1365248" cy="307975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-21909" y="476672"/>
            <a:ext cx="9165909" cy="4603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none" lIns="97718" tIns="48860" rIns="97718" bIns="48860" anchor="ctr"/>
          <a:lstStyle/>
          <a:p>
            <a:endParaRPr lang="ru-RU" altLang="ru-RU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2489995" y="1419920"/>
            <a:ext cx="6654006" cy="457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endParaRPr lang="ru-RU" altLang="ru-RU"/>
          </a:p>
        </p:txBody>
      </p:sp>
      <p:sp>
        <p:nvSpPr>
          <p:cNvPr id="34" name="Freeform 25"/>
          <p:cNvSpPr>
            <a:spLocks/>
          </p:cNvSpPr>
          <p:nvPr>
            <p:custDataLst>
              <p:tags r:id="rId1"/>
            </p:custDataLst>
          </p:nvPr>
        </p:nvSpPr>
        <p:spPr bwMode="auto">
          <a:xfrm rot="10800000">
            <a:off x="2362199" y="490439"/>
            <a:ext cx="1455737" cy="952500"/>
          </a:xfrm>
          <a:custGeom>
            <a:avLst/>
            <a:gdLst>
              <a:gd name="T0" fmla="*/ 2147483647 w 3240"/>
              <a:gd name="T1" fmla="*/ 0 h 3031"/>
              <a:gd name="T2" fmla="*/ 2147483647 w 3240"/>
              <a:gd name="T3" fmla="*/ 0 h 3031"/>
              <a:gd name="T4" fmla="*/ 2147483647 w 3240"/>
              <a:gd name="T5" fmla="*/ 2147483647 h 3031"/>
              <a:gd name="T6" fmla="*/ 2147483647 w 3240"/>
              <a:gd name="T7" fmla="*/ 2147483647 h 3031"/>
              <a:gd name="T8" fmla="*/ 0 w 3240"/>
              <a:gd name="T9" fmla="*/ 2147483647 h 30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40"/>
              <a:gd name="T16" fmla="*/ 0 h 3031"/>
              <a:gd name="T17" fmla="*/ 3240 w 3240"/>
              <a:gd name="T18" fmla="*/ 3031 h 30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40" h="3031">
                <a:moveTo>
                  <a:pt x="8" y="0"/>
                </a:moveTo>
                <a:lnTo>
                  <a:pt x="2938" y="0"/>
                </a:lnTo>
                <a:lnTo>
                  <a:pt x="3240" y="1562"/>
                </a:lnTo>
                <a:lnTo>
                  <a:pt x="2938" y="3031"/>
                </a:lnTo>
                <a:lnTo>
                  <a:pt x="0" y="3031"/>
                </a:lnTo>
              </a:path>
            </a:pathLst>
          </a:custGeom>
          <a:noFill/>
          <a:ln w="28575" cmpd="sng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523" tIns="50261" rIns="100523" bIns="50261"/>
          <a:lstStyle/>
          <a:p>
            <a:endParaRPr lang="ru-RU"/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1080293" y="3873451"/>
            <a:ext cx="433388" cy="1588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27" idx="1"/>
          </p:cNvCxnSpPr>
          <p:nvPr/>
        </p:nvCxnSpPr>
        <p:spPr>
          <a:xfrm flipH="1" flipV="1">
            <a:off x="1080293" y="5735588"/>
            <a:ext cx="1730663" cy="1190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080293" y="3851226"/>
            <a:ext cx="0" cy="188860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TextBox 7186"/>
          <p:cNvSpPr txBox="1">
            <a:spLocks noChangeArrowheads="1"/>
          </p:cNvSpPr>
          <p:nvPr/>
        </p:nvSpPr>
        <p:spPr bwMode="auto">
          <a:xfrm>
            <a:off x="162718" y="3017789"/>
            <a:ext cx="8302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altLang="ru-RU" sz="800">
                <a:solidFill>
                  <a:schemeClr val="tx1"/>
                </a:solidFill>
              </a:rPr>
              <a:t>Направление</a:t>
            </a:r>
          </a:p>
        </p:txBody>
      </p:sp>
      <p:sp>
        <p:nvSpPr>
          <p:cNvPr id="39" name="TextBox 62"/>
          <p:cNvSpPr txBox="1">
            <a:spLocks noChangeArrowheads="1"/>
          </p:cNvSpPr>
          <p:nvPr/>
        </p:nvSpPr>
        <p:spPr bwMode="auto">
          <a:xfrm>
            <a:off x="240506" y="3763914"/>
            <a:ext cx="6746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altLang="ru-RU" sz="800">
                <a:solidFill>
                  <a:schemeClr val="tx1"/>
                </a:solidFill>
              </a:rPr>
              <a:t>Кондуктор</a:t>
            </a:r>
          </a:p>
        </p:txBody>
      </p:sp>
      <p:sp>
        <p:nvSpPr>
          <p:cNvPr id="40" name="TextBox 63"/>
          <p:cNvSpPr txBox="1">
            <a:spLocks noChangeArrowheads="1"/>
          </p:cNvSpPr>
          <p:nvPr/>
        </p:nvSpPr>
        <p:spPr bwMode="auto">
          <a:xfrm>
            <a:off x="269081" y="5162501"/>
            <a:ext cx="57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800">
                <a:solidFill>
                  <a:schemeClr val="tx1"/>
                </a:solidFill>
              </a:rPr>
              <a:t>Экспл.</a:t>
            </a:r>
          </a:p>
          <a:p>
            <a:pPr algn="ctr"/>
            <a:r>
              <a:rPr lang="ru-RU" altLang="ru-RU" sz="800">
                <a:solidFill>
                  <a:schemeClr val="tx1"/>
                </a:solidFill>
              </a:rPr>
              <a:t>колонна</a:t>
            </a:r>
          </a:p>
        </p:txBody>
      </p:sp>
      <p:cxnSp>
        <p:nvCxnSpPr>
          <p:cNvPr id="41" name="Прямая со стрелкой 7188"/>
          <p:cNvCxnSpPr>
            <a:stCxn id="38" idx="2"/>
          </p:cNvCxnSpPr>
          <p:nvPr/>
        </p:nvCxnSpPr>
        <p:spPr>
          <a:xfrm>
            <a:off x="578643" y="3233689"/>
            <a:ext cx="336550" cy="114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635793" y="3740101"/>
            <a:ext cx="414338" cy="682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746918" y="5332364"/>
            <a:ext cx="4079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Овал 43"/>
          <p:cNvSpPr/>
          <p:nvPr/>
        </p:nvSpPr>
        <p:spPr>
          <a:xfrm>
            <a:off x="4479388" y="3017736"/>
            <a:ext cx="504825" cy="5461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>
                <a:solidFill>
                  <a:srgbClr val="606060"/>
                </a:solidFill>
              </a:rPr>
              <a:t>2</a:t>
            </a:r>
          </a:p>
        </p:txBody>
      </p:sp>
      <p:sp>
        <p:nvSpPr>
          <p:cNvPr id="45" name="Овал 44"/>
          <p:cNvSpPr/>
          <p:nvPr/>
        </p:nvSpPr>
        <p:spPr>
          <a:xfrm>
            <a:off x="4479388" y="2209654"/>
            <a:ext cx="504825" cy="5461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>
                <a:solidFill>
                  <a:srgbClr val="606060"/>
                </a:solidFill>
              </a:rPr>
              <a:t>1</a:t>
            </a:r>
          </a:p>
        </p:txBody>
      </p:sp>
      <p:sp>
        <p:nvSpPr>
          <p:cNvPr id="46" name="Овал 45"/>
          <p:cNvSpPr/>
          <p:nvPr/>
        </p:nvSpPr>
        <p:spPr>
          <a:xfrm>
            <a:off x="4510604" y="4058126"/>
            <a:ext cx="503237" cy="5461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>
                <a:solidFill>
                  <a:srgbClr val="606060"/>
                </a:solidFill>
              </a:rPr>
              <a:t>3</a:t>
            </a:r>
          </a:p>
        </p:txBody>
      </p:sp>
      <p:sp>
        <p:nvSpPr>
          <p:cNvPr id="47" name="Овал 46"/>
          <p:cNvSpPr/>
          <p:nvPr/>
        </p:nvSpPr>
        <p:spPr>
          <a:xfrm>
            <a:off x="4576269" y="5458899"/>
            <a:ext cx="503237" cy="5461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dirty="0">
                <a:solidFill>
                  <a:srgbClr val="606060"/>
                </a:solidFill>
              </a:rPr>
              <a:t>4</a:t>
            </a:r>
          </a:p>
        </p:txBody>
      </p:sp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7281330" y="1504376"/>
            <a:ext cx="1725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800" b="1">
                <a:latin typeface="Arial" charset="0"/>
              </a:rPr>
              <a:t>Неправильно подобранная плотность</a:t>
            </a:r>
            <a:endParaRPr lang="ru-RU" altLang="ru-RU" sz="800">
              <a:latin typeface="Arial" charset="0"/>
            </a:endParaRPr>
          </a:p>
        </p:txBody>
      </p:sp>
      <p:sp>
        <p:nvSpPr>
          <p:cNvPr id="49" name="TextBox 5"/>
          <p:cNvSpPr txBox="1">
            <a:spLocks noChangeArrowheads="1"/>
          </p:cNvSpPr>
          <p:nvPr/>
        </p:nvSpPr>
        <p:spPr bwMode="auto">
          <a:xfrm>
            <a:off x="4908016" y="1495580"/>
            <a:ext cx="1815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800" b="1">
                <a:latin typeface="Arial" charset="0"/>
              </a:rPr>
              <a:t>Некачественное удаление бур. раствора</a:t>
            </a:r>
            <a:endParaRPr lang="ru-RU" altLang="ru-RU" sz="800">
              <a:latin typeface="Arial" charset="0"/>
            </a:endParaRPr>
          </a:p>
        </p:txBody>
      </p:sp>
      <p:sp>
        <p:nvSpPr>
          <p:cNvPr id="50" name="TextBox 39"/>
          <p:cNvSpPr txBox="1">
            <a:spLocks noChangeArrowheads="1"/>
          </p:cNvSpPr>
          <p:nvPr/>
        </p:nvSpPr>
        <p:spPr bwMode="auto">
          <a:xfrm>
            <a:off x="5196942" y="2681443"/>
            <a:ext cx="13984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altLang="ru-RU" sz="800" b="1">
                <a:latin typeface="Arial" charset="0"/>
              </a:rPr>
              <a:t>Преждевременное загустение</a:t>
            </a:r>
            <a:endParaRPr lang="ru-RU" altLang="ru-RU" sz="800">
              <a:latin typeface="Arial" charset="0"/>
            </a:endParaRPr>
          </a:p>
        </p:txBody>
      </p:sp>
      <p:sp>
        <p:nvSpPr>
          <p:cNvPr id="51" name="TextBox 40"/>
          <p:cNvSpPr txBox="1">
            <a:spLocks noChangeArrowheads="1"/>
          </p:cNvSpPr>
          <p:nvPr/>
        </p:nvSpPr>
        <p:spPr bwMode="auto">
          <a:xfrm>
            <a:off x="7581366" y="2691826"/>
            <a:ext cx="11344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altLang="ru-RU" sz="800" b="1">
                <a:latin typeface="Arial" charset="0"/>
              </a:rPr>
              <a:t>Чрезмерная водоотдача</a:t>
            </a:r>
            <a:endParaRPr lang="ru-RU" altLang="ru-RU" sz="800">
              <a:latin typeface="Arial" charset="0"/>
            </a:endParaRPr>
          </a:p>
        </p:txBody>
      </p:sp>
      <p:sp>
        <p:nvSpPr>
          <p:cNvPr id="52" name="TextBox 41"/>
          <p:cNvSpPr txBox="1">
            <a:spLocks noChangeArrowheads="1"/>
          </p:cNvSpPr>
          <p:nvPr/>
        </p:nvSpPr>
        <p:spPr bwMode="auto">
          <a:xfrm>
            <a:off x="4925479" y="3871056"/>
            <a:ext cx="18153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800" b="1">
                <a:latin typeface="Arial" charset="0"/>
              </a:rPr>
              <a:t>Высокая проницаемость цементного раствора</a:t>
            </a:r>
            <a:endParaRPr lang="ru-RU" altLang="ru-RU" sz="800">
              <a:latin typeface="Arial" charset="0"/>
            </a:endParaRPr>
          </a:p>
        </p:txBody>
      </p:sp>
      <p:sp>
        <p:nvSpPr>
          <p:cNvPr id="53" name="TextBox 42"/>
          <p:cNvSpPr txBox="1">
            <a:spLocks noChangeArrowheads="1"/>
          </p:cNvSpPr>
          <p:nvPr/>
        </p:nvSpPr>
        <p:spPr bwMode="auto">
          <a:xfrm>
            <a:off x="7182904" y="3861531"/>
            <a:ext cx="18153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800" b="1">
                <a:latin typeface="Arial" charset="0"/>
              </a:rPr>
              <a:t>Некачественное сцепление на границах разделов</a:t>
            </a:r>
            <a:endParaRPr lang="ru-RU" altLang="ru-RU" sz="800">
              <a:latin typeface="Arial" charset="0"/>
            </a:endParaRPr>
          </a:p>
        </p:txBody>
      </p:sp>
      <p:sp>
        <p:nvSpPr>
          <p:cNvPr id="54" name="TextBox 44"/>
          <p:cNvSpPr txBox="1">
            <a:spLocks noChangeArrowheads="1"/>
          </p:cNvSpPr>
          <p:nvPr/>
        </p:nvSpPr>
        <p:spPr bwMode="auto">
          <a:xfrm>
            <a:off x="5196942" y="5099205"/>
            <a:ext cx="13984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800" b="1">
                <a:latin typeface="Arial" charset="0"/>
              </a:rPr>
              <a:t>Сильная усадка</a:t>
            </a:r>
            <a:endParaRPr lang="ru-RU" altLang="ru-RU" sz="800">
              <a:latin typeface="Arial" charset="0"/>
            </a:endParaRPr>
          </a:p>
        </p:txBody>
      </p:sp>
      <p:sp>
        <p:nvSpPr>
          <p:cNvPr id="55" name="TextBox 45"/>
          <p:cNvSpPr txBox="1">
            <a:spLocks noChangeArrowheads="1"/>
          </p:cNvSpPr>
          <p:nvPr/>
        </p:nvSpPr>
        <p:spPr bwMode="auto">
          <a:xfrm>
            <a:off x="7281329" y="5099205"/>
            <a:ext cx="1642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800" b="1">
                <a:latin typeface="Arial" charset="0"/>
              </a:rPr>
              <a:t>Усталостное разрушение цемента</a:t>
            </a:r>
            <a:endParaRPr lang="ru-RU" altLang="ru-RU" sz="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8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4"/>
          <p:cNvSpPr txBox="1">
            <a:spLocks noChangeArrowheads="1"/>
          </p:cNvSpPr>
          <p:nvPr/>
        </p:nvSpPr>
        <p:spPr bwMode="auto">
          <a:xfrm>
            <a:off x="546100" y="958850"/>
            <a:ext cx="20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7334" y="1456226"/>
            <a:ext cx="6602413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1269" y="3493396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1888" y="4387850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7425" y="4135438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5013" y="4171950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0550" y="4279900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0550" y="4532313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6700" y="4459288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908175" y="4616450"/>
            <a:ext cx="7635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056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Астрахань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612528" y="3577575"/>
            <a:ext cx="7985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056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Губкинский</a:t>
            </a:r>
            <a:endParaRPr lang="ru-RU" sz="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447925" y="4473575"/>
            <a:ext cx="711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056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Оренбург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2293938" y="4184650"/>
            <a:ext cx="6238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056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Самара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960438" y="4495800"/>
            <a:ext cx="8445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056" rIns="90000" bIns="45000"/>
          <a:lstStyle>
            <a:lvl1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Ставрополь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1655763" y="4400550"/>
            <a:ext cx="7508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056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Волгоград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1933575" y="4279900"/>
            <a:ext cx="6556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056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Саратов</a:t>
            </a:r>
          </a:p>
        </p:txBody>
      </p:sp>
      <p:grpSp>
        <p:nvGrpSpPr>
          <p:cNvPr id="26" name="Group 20"/>
          <p:cNvGrpSpPr>
            <a:grpSpLocks/>
          </p:cNvGrpSpPr>
          <p:nvPr/>
        </p:nvGrpSpPr>
        <p:grpSpPr bwMode="auto">
          <a:xfrm>
            <a:off x="526790" y="958850"/>
            <a:ext cx="6308725" cy="3211512"/>
            <a:chOff x="1587" y="795"/>
            <a:chExt cx="3504" cy="1699"/>
          </a:xfrm>
        </p:grpSpPr>
        <p:pic>
          <p:nvPicPr>
            <p:cNvPr id="27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87" y="2046"/>
              <a:ext cx="407" cy="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8" name="Picture 2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67" y="1286"/>
              <a:ext cx="682" cy="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9" name="Picture 2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48" y="795"/>
              <a:ext cx="64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" name="Picture 2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60" y="984"/>
              <a:ext cx="933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142875" y="214313"/>
            <a:ext cx="9070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lIns="0" tIns="29105" rIns="0" bIns="0" anchor="ctr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DejaVu San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DejaVu San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DejaVu San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DejaVu San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3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3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3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3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eaLnBrk="1"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партнеры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878473" y="6100133"/>
            <a:ext cx="288009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7510491" y="3068960"/>
            <a:ext cx="7985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056" rIns="90000" bIns="45000"/>
          <a:lstStyle/>
          <a:p>
            <a:r>
              <a:rPr lang="ru-RU" sz="800" dirty="0"/>
              <a:t>Петропавловск-Камчатский</a:t>
            </a: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2320" y="2937769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3568816" y="3359042"/>
            <a:ext cx="7985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52056" rIns="90000" bIns="45000"/>
          <a:lstStyle/>
          <a:p>
            <a:r>
              <a:rPr lang="ru-RU" sz="800" dirty="0" smtClean="0"/>
              <a:t>Новый-Уренгой</a:t>
            </a:r>
            <a:endParaRPr lang="ru-RU" sz="800" dirty="0"/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5569" y="3327888"/>
            <a:ext cx="2571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1835696" y="114526"/>
            <a:ext cx="5864225" cy="6492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tIns="24695" rtlCol="0">
            <a:normAutofit fontScale="90000"/>
          </a:bodyPr>
          <a:lstStyle/>
          <a:p>
            <a:pPr fontAlgn="auto">
              <a:spcAft>
                <a:spcPts val="0"/>
              </a:spcAft>
              <a:buFont typeface="Times New Roman" charset="0"/>
              <a:buNone/>
              <a:defRPr/>
            </a:pPr>
            <a:r>
              <a:rPr lang="ru-RU" sz="2000" b="1" i="1" dirty="0" smtClean="0"/>
              <a:t>Получаемые эффекты от волнового воздействия на цемент генератором УГСВ</a:t>
            </a:r>
            <a:endParaRPr lang="ru-RU" sz="2000" b="1" i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25352" y="6105340"/>
            <a:ext cx="498138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0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90094"/>
            <a:ext cx="8640960" cy="51072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752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33" y="2006599"/>
            <a:ext cx="4207967" cy="48175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2428875" y="114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08288" y="4248150"/>
            <a:ext cx="1809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>
          <a:xfrm>
            <a:off x="1763688" y="0"/>
            <a:ext cx="5864225" cy="6492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tIns="24695" rtlCol="0">
            <a:normAutofit/>
          </a:bodyPr>
          <a:lstStyle/>
          <a:p>
            <a:pPr fontAlgn="auto">
              <a:spcAft>
                <a:spcPts val="0"/>
              </a:spcAft>
              <a:buFont typeface="Times New Roman" charset="0"/>
              <a:buNone/>
              <a:defRPr/>
            </a:pPr>
            <a:r>
              <a:rPr lang="ru-RU" sz="1800" b="1" i="1" dirty="0"/>
              <a:t>Улучшение качества цементирования колонн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030" y="548680"/>
            <a:ext cx="890945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  <a:cs typeface="Arial"/>
              </a:rPr>
              <a:t>Для получения лучшего контакта на границах колонна/цемент, </a:t>
            </a:r>
            <a:r>
              <a:rPr lang="ru-RU" sz="1200" b="1" dirty="0" smtClean="0">
                <a:latin typeface="+mn-lt"/>
                <a:cs typeface="Arial"/>
              </a:rPr>
              <a:t>порода/цемент</a:t>
            </a:r>
            <a:r>
              <a:rPr lang="ru-RU" sz="1200" b="1" dirty="0">
                <a:latin typeface="+mn-lt"/>
                <a:cs typeface="Arial"/>
              </a:rPr>
              <a:t>, а также для улучшения качества цементного </a:t>
            </a:r>
            <a:r>
              <a:rPr lang="ru-RU" sz="1200" b="1" dirty="0" smtClean="0">
                <a:latin typeface="+mn-lt"/>
                <a:cs typeface="Arial"/>
              </a:rPr>
              <a:t>камня предлагается применять </a:t>
            </a:r>
            <a:r>
              <a:rPr lang="ru-RU" sz="1200" b="1" dirty="0">
                <a:latin typeface="+mn-lt"/>
                <a:cs typeface="Arial"/>
              </a:rPr>
              <a:t>волновое воздействие на цементный раствор с применением </a:t>
            </a:r>
            <a:r>
              <a:rPr lang="ru-RU" sz="1200" b="1" dirty="0" smtClean="0">
                <a:latin typeface="+mn-lt"/>
                <a:cs typeface="Arial"/>
              </a:rPr>
              <a:t>УГСВ-3.</a:t>
            </a:r>
            <a:br>
              <a:rPr lang="ru-RU" sz="1200" b="1" dirty="0" smtClean="0">
                <a:latin typeface="+mn-lt"/>
                <a:cs typeface="Arial"/>
              </a:rPr>
            </a:br>
            <a:endParaRPr lang="ru-RU" sz="1200" b="1" dirty="0">
              <a:latin typeface="+mn-lt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+mn-lt"/>
                <a:cs typeface="Arial"/>
              </a:rPr>
              <a:t>УГСВ-3 запускается </a:t>
            </a:r>
            <a:r>
              <a:rPr lang="ru-RU" sz="1200" b="1" dirty="0">
                <a:latin typeface="+mn-lt"/>
                <a:cs typeface="Arial"/>
              </a:rPr>
              <a:t>в работу после окончания закачки цементного раствора и промывочной жидкости в скважину. Обработка упругими </a:t>
            </a:r>
            <a:r>
              <a:rPr lang="ru-RU" sz="1200" b="1" dirty="0" smtClean="0">
                <a:latin typeface="+mn-lt"/>
                <a:cs typeface="Arial"/>
              </a:rPr>
              <a:t>волнами </a:t>
            </a:r>
            <a:r>
              <a:rPr lang="ru-RU" sz="1200" b="1" dirty="0">
                <a:latin typeface="+mn-lt"/>
                <a:cs typeface="Arial"/>
              </a:rPr>
              <a:t>производится в течении 15-20 минут. В результате происходит </a:t>
            </a:r>
            <a:r>
              <a:rPr lang="ru-RU" sz="1200" b="1" dirty="0" smtClean="0">
                <a:latin typeface="+mn-lt"/>
                <a:cs typeface="Arial"/>
              </a:rPr>
              <a:t>замещение </a:t>
            </a:r>
            <a:r>
              <a:rPr lang="ru-RU" sz="1200" b="1" dirty="0">
                <a:latin typeface="+mn-lt"/>
                <a:cs typeface="Arial"/>
              </a:rPr>
              <a:t>глинистого раствора цементом и улучшается контакт.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25352" y="6105340"/>
            <a:ext cx="498138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75" y="2006599"/>
            <a:ext cx="3836049" cy="49603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698822"/>
            <a:ext cx="1266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До обработки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91036" y="1726368"/>
            <a:ext cx="1520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После обработки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491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0" y="0"/>
            <a:ext cx="421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500063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4313" y="107299"/>
            <a:ext cx="70981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Интенсификация притока и увеличение приемистости с использованием УГСВ-3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/>
            </a:endParaRPr>
          </a:p>
        </p:txBody>
      </p:sp>
      <p:grpSp>
        <p:nvGrpSpPr>
          <p:cNvPr id="22534" name="Группа 68"/>
          <p:cNvGrpSpPr>
            <a:grpSpLocks/>
          </p:cNvGrpSpPr>
          <p:nvPr/>
        </p:nvGrpSpPr>
        <p:grpSpPr bwMode="auto">
          <a:xfrm>
            <a:off x="1979713" y="2059635"/>
            <a:ext cx="2720688" cy="4639615"/>
            <a:chOff x="827584" y="826446"/>
            <a:chExt cx="1524691" cy="5346193"/>
          </a:xfrm>
        </p:grpSpPr>
        <p:pic>
          <p:nvPicPr>
            <p:cNvPr id="22541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970823"/>
              <a:ext cx="1387151" cy="520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 flipH="1" flipV="1">
              <a:off x="1449245" y="1163325"/>
              <a:ext cx="63345" cy="1056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 flipV="1">
              <a:off x="1449245" y="1163325"/>
              <a:ext cx="241593" cy="2172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188502" y="1163325"/>
              <a:ext cx="2607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H="1" flipV="1">
              <a:off x="1403579" y="1701532"/>
              <a:ext cx="142893" cy="2152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188502" y="1701532"/>
              <a:ext cx="2150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620128" y="1053689"/>
              <a:ext cx="70710" cy="1435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1692312" y="1053689"/>
              <a:ext cx="2150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49" name="TextBox 25"/>
            <p:cNvSpPr txBox="1">
              <a:spLocks noChangeArrowheads="1"/>
            </p:cNvSpPr>
            <p:nvPr/>
          </p:nvSpPr>
          <p:spPr bwMode="auto">
            <a:xfrm>
              <a:off x="1133618" y="938737"/>
              <a:ext cx="3960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1200"/>
                <a:t>3,4</a:t>
              </a:r>
            </a:p>
          </p:txBody>
        </p:sp>
        <p:sp>
          <p:nvSpPr>
            <p:cNvPr id="22550" name="TextBox 26"/>
            <p:cNvSpPr txBox="1">
              <a:spLocks noChangeArrowheads="1"/>
            </p:cNvSpPr>
            <p:nvPr/>
          </p:nvSpPr>
          <p:spPr bwMode="auto">
            <a:xfrm>
              <a:off x="1752787" y="826446"/>
              <a:ext cx="9381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1200"/>
                <a:t>2</a:t>
              </a:r>
            </a:p>
          </p:txBody>
        </p:sp>
        <p:sp>
          <p:nvSpPr>
            <p:cNvPr id="22551" name="TextBox 31"/>
            <p:cNvSpPr txBox="1">
              <a:spLocks noChangeArrowheads="1"/>
            </p:cNvSpPr>
            <p:nvPr/>
          </p:nvSpPr>
          <p:spPr bwMode="auto">
            <a:xfrm>
              <a:off x="1223628" y="1490299"/>
              <a:ext cx="1440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1200"/>
                <a:t>1</a:t>
              </a: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 flipH="1" flipV="1">
              <a:off x="1303406" y="2034422"/>
              <a:ext cx="145840" cy="2172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H="1">
              <a:off x="1088329" y="2034422"/>
              <a:ext cx="2150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54" name="TextBox 37"/>
            <p:cNvSpPr txBox="1">
              <a:spLocks noChangeArrowheads="1"/>
            </p:cNvSpPr>
            <p:nvPr/>
          </p:nvSpPr>
          <p:spPr bwMode="auto">
            <a:xfrm>
              <a:off x="1124000" y="1824780"/>
              <a:ext cx="1440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1200"/>
                <a:t>6</a:t>
              </a:r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620128" y="2630438"/>
              <a:ext cx="378595" cy="275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1998724" y="2630438"/>
              <a:ext cx="2150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57" name="TextBox 40"/>
            <p:cNvSpPr txBox="1">
              <a:spLocks noChangeArrowheads="1"/>
            </p:cNvSpPr>
            <p:nvPr/>
          </p:nvSpPr>
          <p:spPr bwMode="auto">
            <a:xfrm>
              <a:off x="2034715" y="2420888"/>
              <a:ext cx="1440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1200"/>
                <a:t>5</a:t>
              </a:r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 flipH="1" flipV="1">
              <a:off x="1593612" y="5588585"/>
              <a:ext cx="542112" cy="3289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2135724" y="5917489"/>
              <a:ext cx="216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60" name="TextBox 46"/>
            <p:cNvSpPr txBox="1">
              <a:spLocks noChangeArrowheads="1"/>
            </p:cNvSpPr>
            <p:nvPr/>
          </p:nvSpPr>
          <p:spPr bwMode="auto">
            <a:xfrm>
              <a:off x="2172255" y="5706891"/>
              <a:ext cx="1440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1200"/>
                <a:t>7</a:t>
              </a:r>
            </a:p>
          </p:txBody>
        </p: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1044135" y="4940742"/>
              <a:ext cx="405111" cy="360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827584" y="4940742"/>
              <a:ext cx="216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63" name="TextBox 52"/>
            <p:cNvSpPr txBox="1">
              <a:spLocks noChangeArrowheads="1"/>
            </p:cNvSpPr>
            <p:nvPr/>
          </p:nvSpPr>
          <p:spPr bwMode="auto">
            <a:xfrm>
              <a:off x="863588" y="4730659"/>
              <a:ext cx="1440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1200"/>
                <a:t>8</a:t>
              </a:r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1044135" y="3338080"/>
              <a:ext cx="575994" cy="4524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flipH="1">
              <a:off x="827584" y="3338080"/>
              <a:ext cx="216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66" name="TextBox 56"/>
            <p:cNvSpPr txBox="1">
              <a:spLocks noChangeArrowheads="1"/>
            </p:cNvSpPr>
            <p:nvPr/>
          </p:nvSpPr>
          <p:spPr bwMode="auto">
            <a:xfrm>
              <a:off x="863588" y="3127537"/>
              <a:ext cx="1440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1200"/>
                <a:t>9</a:t>
              </a:r>
            </a:p>
          </p:txBody>
        </p:sp>
      </p:grpSp>
      <p:sp>
        <p:nvSpPr>
          <p:cNvPr id="41" name="Заголовок 1"/>
          <p:cNvSpPr txBox="1">
            <a:spLocks/>
          </p:cNvSpPr>
          <p:nvPr/>
        </p:nvSpPr>
        <p:spPr bwMode="auto">
          <a:xfrm>
            <a:off x="5147688" y="4042689"/>
            <a:ext cx="3023195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Спецификация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корпус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генератора; 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гидромолот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(пневмомолот);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3,4.   подача/сброс масла (воздуха)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 станции управления;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5. устье скважины;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6. подача рабочего агента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ЦА-320; ЦН-10;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7. контейнер-отражатель;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8. зона перфорации;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 startAt="9"/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волновод (НКТ)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864999" y="6227882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22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6465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Заголовок 1"/>
          <p:cNvSpPr txBox="1">
            <a:spLocks/>
          </p:cNvSpPr>
          <p:nvPr/>
        </p:nvSpPr>
        <p:spPr bwMode="auto">
          <a:xfrm>
            <a:off x="1794313" y="752405"/>
            <a:ext cx="6706750" cy="133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sz="1400" dirty="0" smtClean="0"/>
              <a:t>      Метод </a:t>
            </a:r>
            <a:r>
              <a:rPr lang="ru-RU" sz="1400" dirty="0"/>
              <a:t>основан на акустическом воздействии на продуктивные пласты  волновой  </a:t>
            </a:r>
            <a:r>
              <a:rPr lang="ru-RU" sz="1400" dirty="0" smtClean="0"/>
              <a:t>энергии.  Создаваемая генератором УГСВ-3 волна по </a:t>
            </a:r>
            <a:r>
              <a:rPr lang="ru-RU" sz="1400" dirty="0"/>
              <a:t>непрерывному потоку жидкости </a:t>
            </a:r>
            <a:r>
              <a:rPr lang="ru-RU" sz="1400" dirty="0" smtClean="0"/>
              <a:t>передается в </a:t>
            </a:r>
            <a:r>
              <a:rPr lang="ru-RU" sz="1400" dirty="0"/>
              <a:t>продуктивный пласт  </a:t>
            </a:r>
            <a:r>
              <a:rPr lang="ru-RU" sz="1400" dirty="0" smtClean="0"/>
              <a:t>и позволяет </a:t>
            </a:r>
            <a:r>
              <a:rPr lang="ru-RU" sz="1400" dirty="0" err="1"/>
              <a:t>раcкольматировать</a:t>
            </a:r>
            <a:r>
              <a:rPr lang="ru-RU" sz="1400" dirty="0"/>
              <a:t>   </a:t>
            </a:r>
            <a:r>
              <a:rPr lang="ru-RU" sz="1400" dirty="0" err="1"/>
              <a:t>прискважинную</a:t>
            </a:r>
            <a:r>
              <a:rPr lang="ru-RU" sz="1400" dirty="0"/>
              <a:t> зону </a:t>
            </a:r>
            <a:r>
              <a:rPr lang="ru-RU" sz="1400" dirty="0" smtClean="0"/>
              <a:t>пласта-коллектора, расширить естественные трещины и поры, создать новые фильтрационные</a:t>
            </a:r>
            <a:r>
              <a:rPr lang="ru-RU" sz="1400" dirty="0"/>
              <a:t> </a:t>
            </a:r>
            <a:r>
              <a:rPr lang="ru-RU" sz="1400" dirty="0" smtClean="0"/>
              <a:t> каналы</a:t>
            </a:r>
            <a:r>
              <a:rPr lang="ru-RU" sz="1400" dirty="0"/>
              <a:t>. </a:t>
            </a:r>
            <a:r>
              <a:rPr lang="ru-RU" sz="1400" dirty="0" smtClean="0"/>
              <a:t> Генератор  упругих  </a:t>
            </a:r>
            <a:r>
              <a:rPr lang="ru-RU" sz="1400" dirty="0"/>
              <a:t>волн</a:t>
            </a:r>
            <a:r>
              <a:rPr lang="ru-RU" sz="1400" dirty="0" smtClean="0"/>
              <a:t>,  </a:t>
            </a:r>
            <a:r>
              <a:rPr lang="ru-RU" sz="1400" dirty="0"/>
              <a:t>смонтированный </a:t>
            </a:r>
            <a:r>
              <a:rPr lang="ru-RU" sz="1400" dirty="0" smtClean="0"/>
              <a:t> на  устье</a:t>
            </a:r>
            <a:endParaRPr lang="ru-RU" sz="1400" b="1" dirty="0">
              <a:cs typeface="Times New Roman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 bwMode="auto">
          <a:xfrm>
            <a:off x="5495161" y="1327621"/>
            <a:ext cx="3005901" cy="315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ru-RU" sz="1400" dirty="0"/>
              <a:t>скважины, </a:t>
            </a:r>
            <a:r>
              <a:rPr lang="ru-RU" sz="1400" dirty="0" smtClean="0"/>
              <a:t>по </a:t>
            </a:r>
            <a:r>
              <a:rPr lang="ru-RU" sz="1400" dirty="0"/>
              <a:t>волноводу, которым является НКТ, заполненные технологической жидкостью, посылает упругую волну на обрабатываемый участок продуктивной толщи. Генерируемая  волна проходит по волноводу, разворачивается на отражателе и попадает в пласт.</a:t>
            </a:r>
            <a:endParaRPr lang="ru-RU" sz="14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5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813" y="-19050"/>
            <a:ext cx="5133976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121443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2428875" y="114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878473" y="6100133"/>
            <a:ext cx="509951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1F497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</a:rPr>
              <a:t>23</a:t>
            </a:r>
            <a:endParaRPr lang="ru-RU" dirty="0">
              <a:solidFill>
                <a:srgbClr val="1F497D">
                  <a:lumMod val="75000"/>
                </a:srgb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3"/>
          <p:cNvSpPr>
            <a:spLocks noChangeArrowheads="1"/>
          </p:cNvSpPr>
          <p:nvPr/>
        </p:nvSpPr>
        <p:spPr bwMode="auto">
          <a:xfrm>
            <a:off x="1331640" y="500996"/>
            <a:ext cx="835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0000"/>
                </a:solidFill>
                <a:latin typeface="Arial" pitchFamily="34" charset="0"/>
              </a:rPr>
              <a:t>Характеристики </a:t>
            </a: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</a:rPr>
              <a:t>генератора </a:t>
            </a:r>
            <a:r>
              <a:rPr lang="ru-RU" b="1" i="1" dirty="0">
                <a:solidFill>
                  <a:srgbClr val="000000"/>
                </a:solidFill>
                <a:latin typeface="Arial" pitchFamily="34" charset="0"/>
              </a:rPr>
              <a:t>силовых </a:t>
            </a:r>
            <a:r>
              <a:rPr lang="ru-RU" b="1" i="1" dirty="0" smtClean="0">
                <a:solidFill>
                  <a:srgbClr val="000000"/>
                </a:solidFill>
                <a:latin typeface="Arial" pitchFamily="34" charset="0"/>
              </a:rPr>
              <a:t>волн УГСВ-3</a:t>
            </a:r>
            <a:endParaRPr lang="ru-RU" i="1" dirty="0">
              <a:latin typeface="Arial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475632"/>
              </p:ext>
            </p:extLst>
          </p:nvPr>
        </p:nvGraphicFramePr>
        <p:xfrm>
          <a:off x="2339752" y="1180026"/>
          <a:ext cx="6232748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33524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УГСВ-3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Мощность единичного импульса (кДж)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Энергия волны (Вт)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500 - 1500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Глубина скважины (м)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до 5000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Рабочий агент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Жидкость, неспособная</a:t>
                      </a:r>
                      <a:r>
                        <a:rPr lang="ru-RU" sz="14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кольматировать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пласт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Радиус действия волны (м)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до </a:t>
                      </a:r>
                      <a:r>
                        <a:rPr lang="en-US" sz="1400" b="0" smtClean="0"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Шаг обработки (м)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0,5 - 1,5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Интервал  обработки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Без ограничений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Привод генератора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Компрессор 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 = 0,7 - 1,0Мпа,</a:t>
                      </a:r>
                      <a:b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Q=10-20 м³/мин</a:t>
                      </a:r>
                    </a:p>
                  </a:txBody>
                  <a:tcPr marL="91436" marR="91436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16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813" y="-19050"/>
            <a:ext cx="5133976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121443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2428875" y="114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878473" y="6100133"/>
            <a:ext cx="509951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1F497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</a:rPr>
              <a:t>24</a:t>
            </a:r>
            <a:endParaRPr lang="ru-RU" dirty="0">
              <a:solidFill>
                <a:srgbClr val="1F497D">
                  <a:lumMod val="75000"/>
                </a:srgb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Прямоугольник 3"/>
          <p:cNvSpPr>
            <a:spLocks noChangeArrowheads="1"/>
          </p:cNvSpPr>
          <p:nvPr/>
        </p:nvSpPr>
        <p:spPr bwMode="auto">
          <a:xfrm>
            <a:off x="1475656" y="131664"/>
            <a:ext cx="83518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000000"/>
                </a:solidFill>
                <a:latin typeface="Arial" charset="0"/>
              </a:rPr>
              <a:t>Сведения по результатам обработки </a:t>
            </a:r>
            <a:r>
              <a:rPr lang="ru-RU" b="1" i="1" dirty="0" smtClean="0">
                <a:solidFill>
                  <a:srgbClr val="000000"/>
                </a:solidFill>
                <a:latin typeface="Arial" charset="0"/>
              </a:rPr>
              <a:t>водозаборных</a:t>
            </a:r>
          </a:p>
          <a:p>
            <a:pPr algn="ctr"/>
            <a:r>
              <a:rPr lang="ru-RU" b="1" i="1" dirty="0" smtClean="0">
                <a:solidFill>
                  <a:srgbClr val="000000"/>
                </a:solidFill>
                <a:latin typeface="Arial" charset="0"/>
              </a:rPr>
              <a:t> скважин генератором </a:t>
            </a:r>
            <a:r>
              <a:rPr lang="ru-RU" b="1" i="1" dirty="0">
                <a:solidFill>
                  <a:srgbClr val="000000"/>
                </a:solidFill>
                <a:latin typeface="Arial" charset="0"/>
              </a:rPr>
              <a:t>силовых волн для </a:t>
            </a:r>
            <a:r>
              <a:rPr lang="ru-RU" b="1" i="1" dirty="0" smtClean="0">
                <a:solidFill>
                  <a:srgbClr val="000000"/>
                </a:solidFill>
                <a:latin typeface="Arial" charset="0"/>
              </a:rPr>
              <a:t>восстановления</a:t>
            </a:r>
          </a:p>
          <a:p>
            <a:pPr algn="ctr"/>
            <a:r>
              <a:rPr lang="ru-RU" b="1" i="1" dirty="0" smtClean="0">
                <a:solidFill>
                  <a:srgbClr val="000000"/>
                </a:solidFill>
                <a:latin typeface="Arial" charset="0"/>
              </a:rPr>
              <a:t> дебита</a:t>
            </a:r>
            <a:endParaRPr lang="ru-RU" i="1" dirty="0">
              <a:latin typeface="Arial" charset="0"/>
            </a:endParaRPr>
          </a:p>
        </p:txBody>
      </p:sp>
      <p:graphicFrame>
        <p:nvGraphicFramePr>
          <p:cNvPr id="45" name="Таблица 44"/>
          <p:cNvGraphicFramePr>
            <a:graphicFrameLocks noGrp="1"/>
          </p:cNvGraphicFramePr>
          <p:nvPr>
            <p:extLst/>
          </p:nvPr>
        </p:nvGraphicFramePr>
        <p:xfrm>
          <a:off x="2267745" y="1143000"/>
          <a:ext cx="6696744" cy="470580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90533"/>
                <a:gridCol w="897698"/>
                <a:gridCol w="716783"/>
                <a:gridCol w="733929"/>
                <a:gridCol w="879130"/>
                <a:gridCol w="982651"/>
                <a:gridCol w="1296020"/>
              </a:tblGrid>
              <a:tr h="29747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kern="150" dirty="0">
                          <a:effectLst/>
                        </a:rPr>
                        <a:t>№№ </a:t>
                      </a:r>
                      <a:r>
                        <a:rPr lang="de-DE" sz="1200" kern="150" dirty="0" err="1">
                          <a:effectLst/>
                        </a:rPr>
                        <a:t>скв</a:t>
                      </a:r>
                      <a:r>
                        <a:rPr lang="de-DE" sz="1200" kern="150" dirty="0">
                          <a:effectLst/>
                        </a:rPr>
                        <a:t>. </a:t>
                      </a:r>
                      <a:endParaRPr lang="ru-RU" sz="1200" kern="15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kern="150" dirty="0" err="1" smtClean="0">
                          <a:effectLst/>
                        </a:rPr>
                        <a:t>Район</a:t>
                      </a:r>
                      <a:endParaRPr lang="ru-RU" sz="1200" b="1" kern="1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kern="150" dirty="0" err="1">
                          <a:effectLst/>
                        </a:rPr>
                        <a:t>Интервал</a:t>
                      </a:r>
                      <a:r>
                        <a:rPr lang="de-DE" sz="1200" kern="150" dirty="0">
                          <a:effectLst/>
                        </a:rPr>
                        <a:t> </a:t>
                      </a:r>
                      <a:r>
                        <a:rPr lang="de-DE" sz="1200" kern="150" dirty="0" err="1">
                          <a:effectLst/>
                        </a:rPr>
                        <a:t>обработки</a:t>
                      </a:r>
                      <a:endParaRPr lang="ru-RU" sz="1200" b="1" kern="1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kern="150" dirty="0" err="1">
                          <a:effectLst/>
                        </a:rPr>
                        <a:t>Тип</a:t>
                      </a:r>
                      <a:r>
                        <a:rPr lang="de-DE" sz="1200" kern="150" dirty="0">
                          <a:effectLst/>
                        </a:rPr>
                        <a:t> </a:t>
                      </a:r>
                      <a:r>
                        <a:rPr lang="de-DE" sz="1200" kern="150" dirty="0" err="1" smtClean="0">
                          <a:effectLst/>
                        </a:rPr>
                        <a:t>кол</a:t>
                      </a:r>
                      <a:r>
                        <a:rPr lang="ru-RU" sz="1200" kern="150" dirty="0" smtClean="0">
                          <a:effectLst/>
                        </a:rPr>
                        <a:t>-</a:t>
                      </a:r>
                      <a:r>
                        <a:rPr lang="de-DE" sz="1200" kern="150" dirty="0" err="1" smtClean="0">
                          <a:effectLst/>
                        </a:rPr>
                        <a:t>лектора</a:t>
                      </a:r>
                      <a:endParaRPr lang="ru-RU" sz="1200" b="1" kern="1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kern="150" dirty="0" err="1">
                          <a:effectLst/>
                        </a:rPr>
                        <a:t>Наличие</a:t>
                      </a:r>
                      <a:r>
                        <a:rPr lang="de-DE" sz="1200" kern="150" dirty="0">
                          <a:effectLst/>
                        </a:rPr>
                        <a:t> </a:t>
                      </a:r>
                      <a:r>
                        <a:rPr lang="de-DE" sz="1200" kern="150" dirty="0" err="1">
                          <a:effectLst/>
                        </a:rPr>
                        <a:t>фильт</a:t>
                      </a:r>
                      <a:r>
                        <a:rPr lang="de-DE" sz="1200" kern="150" dirty="0">
                          <a:effectLst/>
                        </a:rPr>
                        <a:t>.</a:t>
                      </a:r>
                      <a:endParaRPr lang="ru-RU" sz="1200" b="1" kern="1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</a:rPr>
                        <a:t>Дебит, м</a:t>
                      </a:r>
                      <a:r>
                        <a:rPr lang="ru-RU" sz="1200" kern="1200" baseline="30000" dirty="0" smtClean="0">
                          <a:effectLst/>
                        </a:rPr>
                        <a:t>3</a:t>
                      </a:r>
                      <a:r>
                        <a:rPr lang="ru-RU" sz="1200" kern="1200" dirty="0" smtClean="0">
                          <a:effectLst/>
                        </a:rPr>
                        <a:t>/час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19" marB="45719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Первонач.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До обработки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После </a:t>
                      </a:r>
                    </a:p>
                    <a:p>
                      <a:pPr algn="ctr"/>
                      <a:r>
                        <a:rPr lang="ru-RU" sz="1200" dirty="0" smtClean="0"/>
                        <a:t>обработки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9" marR="91429" marT="45719" marB="45719"/>
                </a:tc>
              </a:tr>
              <a:tr h="2313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1-Солодча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64-71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песч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Фильтр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 err="1" smtClean="0"/>
                        <a:t>нет</a:t>
                      </a:r>
                      <a:r>
                        <a:rPr lang="de-DE" sz="1000" dirty="0" smtClean="0"/>
                        <a:t> </a:t>
                      </a:r>
                      <a:r>
                        <a:rPr lang="de-DE" sz="1000" dirty="0" err="1" smtClean="0"/>
                        <a:t>данных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 anchor="ctr"/>
                </a:tc>
              </a:tr>
              <a:tr h="363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2- </a:t>
                      </a:r>
                      <a:r>
                        <a:rPr lang="de-DE" sz="1400" dirty="0" err="1"/>
                        <a:t>Старо-Полт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6-12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песч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Фильтр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9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2,7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</a:tr>
              <a:tr h="363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3- </a:t>
                      </a:r>
                      <a:r>
                        <a:rPr lang="de-DE" sz="1400" dirty="0" err="1"/>
                        <a:t>Старо-Полт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6-12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песч.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Фильтр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3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12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</a:tr>
              <a:tr h="363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4- </a:t>
                      </a:r>
                      <a:r>
                        <a:rPr lang="de-DE" sz="1400" dirty="0" err="1"/>
                        <a:t>Старо-Полт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6-12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песч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Фильтр.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2,3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8,7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</a:tr>
              <a:tr h="363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5- Старо-Полт.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6-12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песч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Фильтр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10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</a:tr>
              <a:tr h="363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6- </a:t>
                      </a:r>
                      <a:r>
                        <a:rPr lang="de-DE" sz="1400" dirty="0" err="1"/>
                        <a:t>Старо-Полт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6-12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песч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Фильтр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9,58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</a:tr>
              <a:tr h="363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7- </a:t>
                      </a:r>
                      <a:r>
                        <a:rPr lang="de-DE" sz="1400" dirty="0" err="1"/>
                        <a:t>Старо-Полт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6-12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песч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Фильтр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10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3,5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8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</a:tr>
              <a:tr h="2313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1-Николаевск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39-53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песч.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 err="1"/>
                        <a:t>Фильтр</a:t>
                      </a:r>
                      <a:r>
                        <a:rPr lang="de-DE" sz="1400" dirty="0"/>
                        <a:t>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75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120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</a:tr>
              <a:tr h="363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3- Николаевск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38-49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песч.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Фильтр.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40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120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</a:tr>
              <a:tr h="462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1-Красногорск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89,8-95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300" dirty="0" err="1"/>
                        <a:t>ср</a:t>
                      </a:r>
                      <a:r>
                        <a:rPr lang="de-DE" sz="1300" dirty="0"/>
                        <a:t>. </a:t>
                      </a:r>
                      <a:r>
                        <a:rPr lang="de-DE" sz="1300" dirty="0" err="1"/>
                        <a:t>карб</a:t>
                      </a:r>
                      <a:endParaRPr lang="ru-RU" sz="1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Фильтр.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60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/>
                        <a:t>0</a:t>
                      </a: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dirty="0"/>
                        <a:t>63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1" marR="685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7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7438" y="0"/>
            <a:ext cx="91979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lum bright="40000"/>
          </a:blip>
          <a:srcRect/>
          <a:stretch>
            <a:fillRect/>
          </a:stretch>
        </p:blipFill>
        <p:spPr bwMode="auto">
          <a:xfrm>
            <a:off x="928688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884369" y="6252533"/>
            <a:ext cx="576064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1F497D">
                    <a:lumMod val="75000"/>
                  </a:srgbClr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</a:rPr>
              <a:t>25</a:t>
            </a:r>
            <a:endParaRPr lang="ru-RU" dirty="0">
              <a:solidFill>
                <a:srgbClr val="1F497D">
                  <a:lumMod val="75000"/>
                </a:srgbClr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463" y="64912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1475655" y="0"/>
            <a:ext cx="81375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0000"/>
                </a:solidFill>
                <a:latin typeface="Arial" charset="0"/>
              </a:rPr>
              <a:t>Сведения по результатам обработки </a:t>
            </a:r>
            <a:r>
              <a:rPr lang="ru-RU" sz="2000" b="1" i="1" dirty="0" smtClean="0">
                <a:solidFill>
                  <a:srgbClr val="000000"/>
                </a:solidFill>
                <a:latin typeface="Arial" charset="0"/>
              </a:rPr>
              <a:t>силовыми</a:t>
            </a:r>
          </a:p>
          <a:p>
            <a:pPr algn="ctr"/>
            <a:r>
              <a:rPr lang="ru-RU" sz="2000" b="1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2000" b="1" i="1" dirty="0">
                <a:solidFill>
                  <a:srgbClr val="000000"/>
                </a:solidFill>
                <a:latin typeface="Arial" charset="0"/>
              </a:rPr>
              <a:t>волнами продуктивных горизонтов в нефтяных </a:t>
            </a:r>
            <a:endParaRPr lang="ru-RU" sz="2000" b="1" i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ru-RU" sz="2000" b="1" i="1" dirty="0" smtClean="0">
                <a:solidFill>
                  <a:srgbClr val="000000"/>
                </a:solidFill>
                <a:latin typeface="Arial" charset="0"/>
              </a:rPr>
              <a:t>скважинах </a:t>
            </a:r>
            <a:endParaRPr lang="ru-RU" sz="2000" i="1" dirty="0">
              <a:latin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088034" y="1015663"/>
          <a:ext cx="6912766" cy="464025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79909"/>
                <a:gridCol w="2620249"/>
                <a:gridCol w="2312608"/>
              </a:tblGrid>
              <a:tr h="359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№ № скважины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</a:rPr>
                        <a:t>Дебит/приемистость </a:t>
                      </a:r>
                      <a:r>
                        <a:rPr lang="ru-RU" sz="1400" kern="50" dirty="0">
                          <a:effectLst/>
                        </a:rPr>
                        <a:t>до обработки,м</a:t>
                      </a:r>
                      <a:r>
                        <a:rPr lang="ru-RU" sz="1400" kern="50" baseline="30000" dirty="0">
                          <a:effectLst/>
                        </a:rPr>
                        <a:t>3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Дебит после </a:t>
                      </a:r>
                      <a:r>
                        <a:rPr lang="ru-RU" sz="1400" kern="50" dirty="0" smtClean="0">
                          <a:effectLst/>
                        </a:rPr>
                        <a:t>обработки/приемистость,</a:t>
                      </a:r>
                      <a:r>
                        <a:rPr lang="ru-RU" sz="1400" kern="50" baseline="0" dirty="0" smtClean="0">
                          <a:effectLst/>
                        </a:rPr>
                        <a:t> </a:t>
                      </a:r>
                      <a:r>
                        <a:rPr lang="ru-RU" sz="1400" kern="50" dirty="0" smtClean="0">
                          <a:effectLst/>
                        </a:rPr>
                        <a:t>м</a:t>
                      </a:r>
                      <a:r>
                        <a:rPr lang="ru-RU" sz="1400" kern="50" baseline="30000" dirty="0" smtClean="0">
                          <a:effectLst/>
                        </a:rPr>
                        <a:t>3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17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200 </a:t>
                      </a:r>
                      <a:r>
                        <a:rPr lang="ru-RU" sz="1400" kern="50" dirty="0" err="1">
                          <a:effectLst/>
                        </a:rPr>
                        <a:t>Кудиновская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2,5-3,0 </a:t>
                      </a:r>
                      <a:r>
                        <a:rPr lang="ru-RU" sz="1400" kern="50" dirty="0">
                          <a:effectLst/>
                        </a:rPr>
                        <a:t>насосный</a:t>
                      </a:r>
                      <a:r>
                        <a:rPr lang="en-US" sz="1400" kern="50" dirty="0">
                          <a:effectLst/>
                        </a:rPr>
                        <a:t>/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23-24 </a:t>
                      </a:r>
                      <a:r>
                        <a:rPr lang="ru-RU" sz="1400" kern="50">
                          <a:effectLst/>
                        </a:rPr>
                        <a:t>фонтанный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359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127 </a:t>
                      </a:r>
                      <a:r>
                        <a:rPr lang="ru-RU" sz="1400" kern="50" dirty="0" err="1">
                          <a:effectLst/>
                        </a:rPr>
                        <a:t>Арчединская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  <a:endParaRPr lang="en-US" sz="1400" kern="5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</a:rPr>
                        <a:t>(</a:t>
                      </a:r>
                      <a:r>
                        <a:rPr lang="ru-RU" sz="1400" kern="50" dirty="0">
                          <a:effectLst/>
                        </a:rPr>
                        <a:t>нагнетательная)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200 (Рн=80ат)</a:t>
                      </a:r>
                      <a:r>
                        <a:rPr lang="en-US" sz="1400" kern="50">
                          <a:effectLst/>
                        </a:rPr>
                        <a:t>/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432 (Рн=60ат)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17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12 </a:t>
                      </a:r>
                      <a:r>
                        <a:rPr lang="ru-RU" sz="1400" kern="50" dirty="0" err="1">
                          <a:effectLst/>
                        </a:rPr>
                        <a:t>Зеленовская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7,9</a:t>
                      </a:r>
                      <a:r>
                        <a:rPr lang="en-US" sz="1400" kern="50" dirty="0">
                          <a:effectLst/>
                        </a:rPr>
                        <a:t>/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25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17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1364Восточно-Тарко-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>
                          <a:effectLst/>
                        </a:rPr>
                        <a:t>0/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10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17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3491 </a:t>
                      </a:r>
                      <a:r>
                        <a:rPr lang="ru-RU" sz="1400" kern="50" dirty="0" err="1">
                          <a:effectLst/>
                        </a:rPr>
                        <a:t>Ромашкинская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2,7/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15,8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17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6357 </a:t>
                      </a:r>
                      <a:r>
                        <a:rPr lang="ru-RU" sz="1400" kern="50" dirty="0" err="1">
                          <a:effectLst/>
                        </a:rPr>
                        <a:t>Ромашкинская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0/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5,0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17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6361 </a:t>
                      </a:r>
                      <a:r>
                        <a:rPr lang="ru-RU" sz="1400" kern="50" dirty="0" err="1">
                          <a:effectLst/>
                        </a:rPr>
                        <a:t>Ромашкинская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2,0/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5,0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17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3530 </a:t>
                      </a:r>
                      <a:r>
                        <a:rPr lang="ru-RU" sz="1400" kern="50" dirty="0" err="1">
                          <a:effectLst/>
                        </a:rPr>
                        <a:t>Ромашкинская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0,8/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>
                          <a:effectLst/>
                        </a:rPr>
                        <a:t>21,0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17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3491 ЦДНГ-1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>
                          <a:effectLst/>
                        </a:rPr>
                        <a:t>2,7/</a:t>
                      </a:r>
                      <a:endParaRPr lang="ru-RU" sz="1400" kern="5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10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359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17 Пушкарская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20м</a:t>
                      </a:r>
                      <a:r>
                        <a:rPr lang="ru-RU" sz="1400" kern="50" baseline="30000" dirty="0">
                          <a:effectLst/>
                        </a:rPr>
                        <a:t>3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  <a:r>
                        <a:rPr lang="ru-RU" sz="1400" kern="50" dirty="0" err="1">
                          <a:effectLst/>
                        </a:rPr>
                        <a:t>сут</a:t>
                      </a:r>
                      <a:r>
                        <a:rPr lang="ru-RU" sz="1400" kern="50" dirty="0">
                          <a:effectLst/>
                        </a:rPr>
                        <a:t>. Вода 54% /240м</a:t>
                      </a:r>
                      <a:r>
                        <a:rPr lang="ru-RU" sz="1400" kern="50" baseline="30000" dirty="0">
                          <a:effectLst/>
                        </a:rPr>
                        <a:t>3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  <a:r>
                        <a:rPr lang="ru-RU" sz="1400" kern="50" dirty="0" err="1">
                          <a:effectLst/>
                        </a:rPr>
                        <a:t>сут</a:t>
                      </a:r>
                      <a:r>
                        <a:rPr lang="ru-RU" sz="1400" kern="50" dirty="0">
                          <a:effectLst/>
                        </a:rPr>
                        <a:t>.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50 м</a:t>
                      </a:r>
                      <a:r>
                        <a:rPr lang="ru-RU" sz="1400" kern="50" baseline="30000" dirty="0">
                          <a:effectLst/>
                        </a:rPr>
                        <a:t>3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  <a:r>
                        <a:rPr lang="ru-RU" sz="1400" kern="50" dirty="0" err="1">
                          <a:effectLst/>
                        </a:rPr>
                        <a:t>сут</a:t>
                      </a:r>
                      <a:r>
                        <a:rPr lang="ru-RU" sz="1400" kern="50" dirty="0">
                          <a:effectLst/>
                        </a:rPr>
                        <a:t>. Вода51,2% / 560 м</a:t>
                      </a:r>
                      <a:r>
                        <a:rPr lang="ru-RU" sz="1400" kern="50" baseline="30000" dirty="0">
                          <a:effectLst/>
                        </a:rPr>
                        <a:t>3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  <a:r>
                        <a:rPr lang="ru-RU" sz="1400" kern="50" dirty="0" err="1">
                          <a:effectLst/>
                        </a:rPr>
                        <a:t>сут</a:t>
                      </a:r>
                      <a:r>
                        <a:rPr lang="ru-RU" sz="1400" kern="50" dirty="0">
                          <a:effectLst/>
                        </a:rPr>
                        <a:t>.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17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41 </a:t>
                      </a:r>
                      <a:r>
                        <a:rPr lang="ru-RU" sz="1400" kern="50" dirty="0" err="1">
                          <a:effectLst/>
                        </a:rPr>
                        <a:t>Урожайненская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15,5м</a:t>
                      </a:r>
                      <a:r>
                        <a:rPr lang="ru-RU" sz="1400" kern="50" baseline="30000" dirty="0">
                          <a:effectLst/>
                        </a:rPr>
                        <a:t>3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  <a:r>
                        <a:rPr lang="ru-RU" sz="1400" kern="50" dirty="0" err="1">
                          <a:effectLst/>
                        </a:rPr>
                        <a:t>сут</a:t>
                      </a:r>
                      <a:r>
                        <a:rPr lang="ru-RU" sz="1400" kern="50" dirty="0">
                          <a:effectLst/>
                        </a:rPr>
                        <a:t>. Вода 56% 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Освоение </a:t>
                      </a:r>
                      <a:r>
                        <a:rPr lang="ru-RU" sz="1400" kern="50" dirty="0" smtClean="0">
                          <a:effectLst/>
                        </a:rPr>
                        <a:t>( </a:t>
                      </a:r>
                      <a:r>
                        <a:rPr lang="ru-RU" sz="1400" kern="50" dirty="0">
                          <a:effectLst/>
                        </a:rPr>
                        <a:t>324 м</a:t>
                      </a:r>
                      <a:r>
                        <a:rPr lang="ru-RU" sz="1400" kern="50" baseline="30000" dirty="0">
                          <a:effectLst/>
                        </a:rPr>
                        <a:t>3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  <a:r>
                        <a:rPr lang="ru-RU" sz="1400" kern="50" dirty="0" err="1">
                          <a:effectLst/>
                        </a:rPr>
                        <a:t>сут</a:t>
                      </a:r>
                      <a:r>
                        <a:rPr lang="ru-RU" sz="1400" kern="50" dirty="0" smtClean="0">
                          <a:effectLst/>
                        </a:rPr>
                        <a:t>.)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359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4 Западно-</a:t>
                      </a:r>
                      <a:r>
                        <a:rPr lang="ru-RU" sz="1400" kern="50" dirty="0" err="1">
                          <a:effectLst/>
                        </a:rPr>
                        <a:t>Серафимовская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Не эксплуатировалась / 144м</a:t>
                      </a:r>
                      <a:r>
                        <a:rPr lang="ru-RU" sz="1400" kern="50" baseline="30000" dirty="0">
                          <a:effectLst/>
                        </a:rPr>
                        <a:t>3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  <a:r>
                        <a:rPr lang="ru-RU" sz="1400" kern="50" dirty="0" err="1">
                          <a:effectLst/>
                        </a:rPr>
                        <a:t>сут</a:t>
                      </a:r>
                      <a:r>
                        <a:rPr lang="ru-RU" sz="1400" kern="50" dirty="0">
                          <a:effectLst/>
                        </a:rPr>
                        <a:t>.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effectLst/>
                        </a:rPr>
                        <a:t>Освоение </a:t>
                      </a:r>
                      <a:r>
                        <a:rPr lang="ru-RU" sz="1400" kern="50" dirty="0" smtClean="0">
                          <a:effectLst/>
                        </a:rPr>
                        <a:t>(180 </a:t>
                      </a:r>
                      <a:r>
                        <a:rPr lang="ru-RU" sz="1400" kern="50" dirty="0">
                          <a:effectLst/>
                        </a:rPr>
                        <a:t>м</a:t>
                      </a:r>
                      <a:r>
                        <a:rPr lang="ru-RU" sz="1400" kern="50" baseline="30000" dirty="0">
                          <a:effectLst/>
                        </a:rPr>
                        <a:t>3</a:t>
                      </a:r>
                      <a:r>
                        <a:rPr lang="ru-RU" sz="1400" kern="50" dirty="0">
                          <a:effectLst/>
                        </a:rPr>
                        <a:t> </a:t>
                      </a:r>
                      <a:r>
                        <a:rPr lang="ru-RU" sz="1400" kern="50" dirty="0" err="1">
                          <a:effectLst/>
                        </a:rPr>
                        <a:t>сут</a:t>
                      </a:r>
                      <a:r>
                        <a:rPr lang="ru-RU" sz="1400" kern="50" dirty="0" smtClean="0">
                          <a:effectLst/>
                        </a:rPr>
                        <a:t>.)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298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  <a:latin typeface="Times New Roman"/>
                          <a:ea typeface="Andale Sans UI"/>
                        </a:rPr>
                        <a:t>232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  <a:latin typeface="Times New Roman"/>
                          <a:ea typeface="Andale Sans UI"/>
                        </a:rPr>
                        <a:t>7,5/720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  <a:latin typeface="Times New Roman"/>
                          <a:ea typeface="Andale Sans UI"/>
                        </a:rPr>
                        <a:t>30/поглощение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effectLst/>
                          <a:latin typeface="Times New Roman"/>
                          <a:ea typeface="Andale Sans UI"/>
                        </a:rPr>
                        <a:t>20*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effectLst/>
                          <a:latin typeface="Times New Roman"/>
                          <a:ea typeface="Andale Sans UI"/>
                        </a:rPr>
                        <a:t>11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  <a:latin typeface="Times New Roman"/>
                          <a:ea typeface="Andale Sans UI"/>
                        </a:rPr>
                        <a:t>На 12.04г. -19, на 05.05г.-41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  <a:tr h="3594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  <a:latin typeface="Times New Roman"/>
                          <a:ea typeface="Andale Sans UI"/>
                        </a:rPr>
                        <a:t>17*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  <a:latin typeface="Times New Roman"/>
                          <a:ea typeface="Andale Sans UI"/>
                        </a:rPr>
                        <a:t>6,6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effectLst/>
                          <a:latin typeface="Times New Roman"/>
                          <a:ea typeface="Andale Sans UI"/>
                        </a:rPr>
                        <a:t>48 (волновая</a:t>
                      </a:r>
                      <a:r>
                        <a:rPr lang="ru-RU" sz="1400" kern="50" baseline="0" dirty="0" smtClean="0">
                          <a:effectLst/>
                          <a:latin typeface="Times New Roman"/>
                          <a:ea typeface="Andale Sans UI"/>
                        </a:rPr>
                        <a:t> </a:t>
                      </a:r>
                      <a:r>
                        <a:rPr lang="ru-RU" sz="1400" kern="50" dirty="0" smtClean="0">
                          <a:effectLst/>
                          <a:latin typeface="Times New Roman"/>
                          <a:ea typeface="Andale Sans UI"/>
                        </a:rPr>
                        <a:t>обработка не проводилась)</a:t>
                      </a:r>
                      <a:endParaRPr lang="ru-RU" sz="1400" kern="50" dirty="0">
                        <a:effectLst/>
                        <a:latin typeface="Times New Roman"/>
                        <a:ea typeface="Andale Sans UI"/>
                      </a:endParaRPr>
                    </a:p>
                  </a:txBody>
                  <a:tcPr marL="6350" marR="6350" marT="0" marB="0"/>
                </a:tc>
              </a:tr>
            </a:tbl>
          </a:graphicData>
        </a:graphic>
      </p:graphicFrame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2051720" y="5630406"/>
            <a:ext cx="81375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 i="1" dirty="0" smtClean="0">
                <a:solidFill>
                  <a:srgbClr val="000000"/>
                </a:solidFill>
                <a:latin typeface="+mj-lt"/>
              </a:rPr>
              <a:t>* После проведенных работ УГСВ на </a:t>
            </a:r>
            <a:r>
              <a:rPr lang="ru-RU" sz="1400" b="1" i="1" dirty="0" err="1" smtClean="0">
                <a:solidFill>
                  <a:srgbClr val="000000"/>
                </a:solidFill>
                <a:latin typeface="+mj-lt"/>
              </a:rPr>
              <a:t>скв</a:t>
            </a:r>
            <a:r>
              <a:rPr lang="ru-RU" sz="1400" b="1" i="1" dirty="0" smtClean="0">
                <a:solidFill>
                  <a:srgbClr val="000000"/>
                </a:solidFill>
                <a:latin typeface="+mj-lt"/>
              </a:rPr>
              <a:t>. № 20 отметилось увеличение </a:t>
            </a:r>
          </a:p>
          <a:p>
            <a:pPr algn="just"/>
            <a:r>
              <a:rPr lang="ru-RU" sz="1400" b="1" i="1" dirty="0" smtClean="0">
                <a:solidFill>
                  <a:srgbClr val="000000"/>
                </a:solidFill>
                <a:latin typeface="+mj-lt"/>
              </a:rPr>
              <a:t>дебита соседней скважины №17 (расстояние между скважинами-500м)</a:t>
            </a:r>
            <a:endParaRPr lang="ru-RU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28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Untitled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3175"/>
            <a:ext cx="305911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2195736" y="0"/>
            <a:ext cx="83833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07904" y="2214728"/>
            <a:ext cx="583264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7780" cmpd="sng">
                  <a:solidFill>
                    <a:srgbClr val="00CC99">
                      <a:tint val="3000"/>
                    </a:srgbClr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Спасибо </a:t>
            </a:r>
            <a:endParaRPr lang="ru-RU" sz="4000" b="1" dirty="0" smtClean="0">
              <a:ln w="17780" cmpd="sng">
                <a:solidFill>
                  <a:srgbClr val="00CC99">
                    <a:tint val="3000"/>
                  </a:srgbClr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7780" cmpd="sng">
                  <a:solidFill>
                    <a:srgbClr val="00CC99">
                      <a:tint val="3000"/>
                    </a:srgbClr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/>
              </a:rPr>
              <a:t>за внимание!</a:t>
            </a:r>
            <a:endParaRPr lang="ru-RU" sz="4000" b="1" dirty="0">
              <a:ln w="17780" cmpd="sng">
                <a:solidFill>
                  <a:srgbClr val="00CC99">
                    <a:tint val="3000"/>
                  </a:srgbClr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32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2987675" cy="812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1643063" y="0"/>
            <a:ext cx="10079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428875" y="114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11903780"/>
              </p:ext>
            </p:extLst>
          </p:nvPr>
        </p:nvGraphicFramePr>
        <p:xfrm>
          <a:off x="2476657" y="1738283"/>
          <a:ext cx="6530975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7878473" y="6100133"/>
            <a:ext cx="288009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64848" y="163112"/>
            <a:ext cx="90709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lIns="0" tIns="29105" rIns="0" bIns="0" anchor="ctr"/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DejaVu Sans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DejaVu Sans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DejaVu Sans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300">
                <a:solidFill>
                  <a:srgbClr val="000000"/>
                </a:solidFill>
                <a:latin typeface="Arial" charset="0"/>
                <a:ea typeface="MS PGothic" panose="020B0600070205080204" pitchFamily="34" charset="-128"/>
                <a:cs typeface="DejaVu Sans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3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3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3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30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eaLnBrk="1">
              <a:buFont typeface="Times New Roman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06098" y="722540"/>
            <a:ext cx="8229600" cy="623515"/>
          </a:xfrm>
        </p:spPr>
        <p:txBody>
          <a:bodyPr/>
          <a:lstStyle/>
          <a:p>
            <a:pPr algn="ctr"/>
            <a:r>
              <a:rPr lang="ru-RU" altLang="ru-RU" sz="1600" b="1" dirty="0" smtClean="0"/>
              <a:t>Последствия от межколонных давлений, межпластовых и </a:t>
            </a:r>
            <a:r>
              <a:rPr lang="ru-RU" altLang="ru-RU" sz="1600" b="1" dirty="0" err="1" smtClean="0"/>
              <a:t>заколонных</a:t>
            </a:r>
            <a:r>
              <a:rPr lang="ru-RU" altLang="ru-RU" sz="1600" b="1" dirty="0" smtClean="0"/>
              <a:t> </a:t>
            </a:r>
            <a:r>
              <a:rPr lang="ru-RU" altLang="ru-RU" sz="1600" b="1" dirty="0" err="1" smtClean="0"/>
              <a:t>перетоков</a:t>
            </a:r>
            <a:r>
              <a:rPr lang="ru-RU" altLang="ru-RU" sz="1600" b="1" dirty="0" smtClean="0"/>
              <a:t> </a:t>
            </a:r>
            <a:endParaRPr altLang="ru-RU" sz="16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15807" y="1311084"/>
            <a:ext cx="3323492" cy="68284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3D464A"/>
                </a:solidFill>
              </a:rPr>
              <a:t>ГНВП, образование техногенных </a:t>
            </a:r>
            <a:r>
              <a:rPr lang="ru-RU" sz="1400" b="1" dirty="0" smtClean="0">
                <a:solidFill>
                  <a:srgbClr val="3D464A"/>
                </a:solidFill>
              </a:rPr>
              <a:t>залежей, </a:t>
            </a:r>
            <a:r>
              <a:rPr lang="ru-RU" sz="1400" b="1" dirty="0">
                <a:solidFill>
                  <a:srgbClr val="3D464A"/>
                </a:solidFill>
              </a:rPr>
              <a:t>грифонов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17272" y="2921851"/>
            <a:ext cx="3322027" cy="56862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3D464A"/>
                </a:solidFill>
              </a:rPr>
              <a:t>Потеря рассчитанных объемов закаченного продукта</a:t>
            </a:r>
            <a:endParaRPr lang="ru-RU" sz="1400" b="1" dirty="0">
              <a:solidFill>
                <a:srgbClr val="3D464A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95292" y="2111184"/>
            <a:ext cx="3341077" cy="68284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3D464A"/>
                </a:solidFill>
              </a:rPr>
              <a:t>Негативное влияние на окружающую среду и экологию недр</a:t>
            </a:r>
          </a:p>
        </p:txBody>
      </p:sp>
      <p:pic>
        <p:nvPicPr>
          <p:cNvPr id="8200" name="Picture 3" descr="C:\Users\Павел\Desktop\работа РНТК\2-z8-d7e101f8-3756-4b23-8991-e42a1ccc02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25" y="1804027"/>
            <a:ext cx="2470026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4" descr="C:\Users\Павел\Desktop\работа РНТК\f7pzNYHhB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95" y="4401712"/>
            <a:ext cx="2757854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2" descr="C:\Users\Павел\Desktop\работа РНТК\zo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633" y="4401712"/>
            <a:ext cx="2817934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5" descr="C:\Users\Павел\Desktop\Untitled Export\Новая папка\965YOKDJ\IMG_17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" y="1500044"/>
            <a:ext cx="2127738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1"/>
          <p:cNvSpPr txBox="1">
            <a:spLocks noChangeArrowheads="1"/>
          </p:cNvSpPr>
          <p:nvPr/>
        </p:nvSpPr>
        <p:spPr bwMode="auto">
          <a:xfrm>
            <a:off x="7385347" y="3968322"/>
            <a:ext cx="7632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r>
              <a:rPr lang="ru-RU" altLang="ru-RU" sz="1400" b="1" dirty="0">
                <a:latin typeface="+mn-lt"/>
              </a:rPr>
              <a:t>Грифон</a:t>
            </a:r>
          </a:p>
        </p:txBody>
      </p:sp>
      <p:sp>
        <p:nvSpPr>
          <p:cNvPr id="8208" name="TextBox 15"/>
          <p:cNvSpPr txBox="1">
            <a:spLocks noChangeArrowheads="1"/>
          </p:cNvSpPr>
          <p:nvPr/>
        </p:nvSpPr>
        <p:spPr bwMode="auto">
          <a:xfrm>
            <a:off x="160461" y="3968322"/>
            <a:ext cx="214678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1400" b="1" dirty="0">
                <a:latin typeface="+mn-lt"/>
              </a:rPr>
              <a:t>Ликвидированная скважина</a:t>
            </a:r>
          </a:p>
        </p:txBody>
      </p:sp>
      <p:sp>
        <p:nvSpPr>
          <p:cNvPr id="8209" name="TextBox 16"/>
          <p:cNvSpPr txBox="1">
            <a:spLocks noChangeArrowheads="1"/>
          </p:cNvSpPr>
          <p:nvPr/>
        </p:nvSpPr>
        <p:spPr bwMode="auto">
          <a:xfrm>
            <a:off x="2399375" y="6233687"/>
            <a:ext cx="444304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3D464A"/>
                </a:solidFill>
                <a:latin typeface="Europe" pitchFamily="2" charset="0"/>
              </a:defRPr>
            </a:lvl1pPr>
            <a:lvl2pPr>
              <a:defRPr sz="1200">
                <a:solidFill>
                  <a:srgbClr val="3D464A"/>
                </a:solidFill>
                <a:latin typeface="Europe" pitchFamily="2" charset="0"/>
              </a:defRPr>
            </a:lvl2pPr>
            <a:lvl3pPr>
              <a:defRPr sz="1200">
                <a:solidFill>
                  <a:srgbClr val="3D464A"/>
                </a:solidFill>
                <a:latin typeface="Europe" pitchFamily="2" charset="0"/>
              </a:defRPr>
            </a:lvl3pPr>
            <a:lvl4pPr>
              <a:defRPr sz="1200">
                <a:solidFill>
                  <a:srgbClr val="3D464A"/>
                </a:solidFill>
                <a:latin typeface="Europe" pitchFamily="2" charset="0"/>
              </a:defRPr>
            </a:lvl4pPr>
            <a:lvl5pPr>
              <a:defRPr sz="1200">
                <a:solidFill>
                  <a:srgbClr val="3D464A"/>
                </a:solidFill>
                <a:latin typeface="Europe" pitchFamily="2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1200"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altLang="ru-RU" sz="1400" b="1">
                <a:latin typeface="+mn-lt"/>
              </a:rPr>
              <a:t>Негативное влияние на экологию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19385" y="6349502"/>
            <a:ext cx="229184" cy="1262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4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67" y="6533069"/>
            <a:ext cx="966393" cy="18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917272" y="3661639"/>
            <a:ext cx="3322027" cy="56862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3D464A"/>
                </a:solidFill>
              </a:rPr>
              <a:t>Ликвидация скважины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467544" y="65088"/>
            <a:ext cx="8229600" cy="56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i="1" dirty="0" smtClean="0"/>
              <a:t>Диагностирование межколонных и </a:t>
            </a:r>
            <a:r>
              <a:rPr lang="ru-RU" sz="2000" b="1" i="1" dirty="0" err="1" smtClean="0"/>
              <a:t>заколонных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перетоков</a:t>
            </a:r>
            <a:r>
              <a:rPr lang="ru-RU" sz="2000" b="1" i="1" dirty="0" smtClean="0"/>
              <a:t> на скважинах ПХГ методом СТК МГС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028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0" y="-571500"/>
            <a:ext cx="3789363" cy="796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1403648" y="-103187"/>
            <a:ext cx="100790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2428875" y="114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808288" y="4248150"/>
            <a:ext cx="1809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2430848" y="4279901"/>
            <a:ext cx="1022350" cy="1727200"/>
            <a:chOff x="1704" y="2381"/>
            <a:chExt cx="644" cy="1088"/>
          </a:xfrm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31" y="2381"/>
              <a:ext cx="499" cy="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04" y="2767"/>
              <a:ext cx="644" cy="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4" name="Группа 10"/>
          <p:cNvGrpSpPr>
            <a:grpSpLocks/>
          </p:cNvGrpSpPr>
          <p:nvPr/>
        </p:nvGrpSpPr>
        <p:grpSpPr bwMode="auto">
          <a:xfrm>
            <a:off x="7342233" y="4484755"/>
            <a:ext cx="1360487" cy="1558925"/>
            <a:chOff x="6348838" y="1279222"/>
            <a:chExt cx="2773363" cy="3192199"/>
          </a:xfrm>
        </p:grpSpPr>
        <p:pic>
          <p:nvPicPr>
            <p:cNvPr id="5136" name="Рисунок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838" y="1736800"/>
              <a:ext cx="2773363" cy="2734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34" descr="C:\Users\Пользователь\Desktop\гидрофон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1279222"/>
              <a:ext cx="854432" cy="2248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396126" y="2351128"/>
            <a:ext cx="6384925" cy="8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+mn-lt"/>
              </a:rPr>
              <a:t>Для измерения используются ортогонально</a:t>
            </a:r>
            <a:r>
              <a:rPr lang="en-US" sz="1400" b="1" i="1" dirty="0" smtClean="0">
                <a:latin typeface="+mn-lt"/>
              </a:rPr>
              <a:t> </a:t>
            </a:r>
            <a:r>
              <a:rPr lang="ru-RU" sz="1400" b="1" i="1" dirty="0" smtClean="0">
                <a:latin typeface="+mn-lt"/>
              </a:rPr>
              <a:t>расположенные акселерометры</a:t>
            </a:r>
            <a:br>
              <a:rPr lang="ru-RU" sz="1400" b="1" i="1" dirty="0" smtClean="0">
                <a:latin typeface="+mn-lt"/>
              </a:rPr>
            </a:br>
            <a:r>
              <a:rPr lang="ru-RU" sz="1400" b="1" i="1" dirty="0" smtClean="0">
                <a:latin typeface="+mn-lt"/>
              </a:rPr>
              <a:t>(датчики </a:t>
            </a:r>
            <a:r>
              <a:rPr lang="ru-RU" sz="1400" b="1" i="1" dirty="0" err="1" smtClean="0">
                <a:latin typeface="+mn-lt"/>
              </a:rPr>
              <a:t>механическои</a:t>
            </a:r>
            <a:r>
              <a:rPr lang="ru-RU" sz="1400" b="1" i="1" dirty="0" smtClean="0">
                <a:latin typeface="+mn-lt"/>
              </a:rPr>
              <a:t>̆ вибрации), регистрирующие</a:t>
            </a:r>
            <a:r>
              <a:rPr lang="en-US" sz="1400" b="1" i="1" dirty="0" smtClean="0">
                <a:latin typeface="+mn-lt"/>
              </a:rPr>
              <a:t> </a:t>
            </a:r>
            <a:r>
              <a:rPr lang="ru-RU" sz="1400" b="1" i="1" dirty="0" smtClean="0">
                <a:latin typeface="+mn-lt"/>
              </a:rPr>
              <a:t>вибрацию в диапазоне </a:t>
            </a:r>
            <a:endParaRPr lang="en-US" sz="1400" b="1" i="1" dirty="0" smtClean="0">
              <a:latin typeface="+mn-lt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+mn-lt"/>
              </a:rPr>
              <a:t>от 100 Гц до 10 кГц</a:t>
            </a:r>
            <a:endParaRPr lang="ru-RU" sz="1400" b="1" i="1" dirty="0">
              <a:latin typeface="+mn-lt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835696" y="3149588"/>
            <a:ext cx="7272338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>
                <a:latin typeface="+mj-lt"/>
              </a:rPr>
              <a:t>Отличия акселерометров от датчиков </a:t>
            </a:r>
            <a:r>
              <a:rPr lang="ru-RU" sz="1800" b="1" i="1" dirty="0" err="1">
                <a:latin typeface="+mj-lt"/>
              </a:rPr>
              <a:t>шумометрии</a:t>
            </a:r>
            <a:r>
              <a:rPr lang="ru-RU" sz="1800" b="1" i="1" dirty="0">
                <a:latin typeface="+mj-lt"/>
              </a:rPr>
              <a:t> </a:t>
            </a:r>
            <a:endParaRPr lang="en-US" sz="1800" b="1" i="1" dirty="0" smtClean="0">
              <a:latin typeface="+mj-lt"/>
            </a:endParaRPr>
          </a:p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latin typeface="+mj-lt"/>
              </a:rPr>
              <a:t>(</a:t>
            </a:r>
            <a:r>
              <a:rPr lang="ru-RU" sz="1800" b="1" i="1" dirty="0">
                <a:latin typeface="+mj-lt"/>
              </a:rPr>
              <a:t>гидрофонов)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123728" y="4056465"/>
            <a:ext cx="1801812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+mj-lt"/>
              </a:rPr>
              <a:t>Акселерометр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494969" y="4023898"/>
            <a:ext cx="13430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0876" rIns="90000" bIns="45000"/>
          <a:lstStyle>
            <a:lvl1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latin typeface="+mj-lt"/>
              </a:rPr>
              <a:t>Гидрофон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838552" y="3826567"/>
            <a:ext cx="3500075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7347" rIns="90000" bIns="45000"/>
          <a:lstStyle>
            <a:lvl1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55600" algn="l"/>
                <a:tab pos="711200" algn="l"/>
                <a:tab pos="1065213" algn="l"/>
                <a:tab pos="1420813" algn="l"/>
                <a:tab pos="1778000" algn="l"/>
                <a:tab pos="2133600" algn="l"/>
                <a:tab pos="2487613" algn="l"/>
                <a:tab pos="2843213" algn="l"/>
                <a:tab pos="3200400" algn="l"/>
                <a:tab pos="3556000" algn="l"/>
                <a:tab pos="3911600" algn="l"/>
                <a:tab pos="42656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ru-RU" sz="1400" b="1" i="1" dirty="0">
                <a:latin typeface="+mj-lt"/>
              </a:rPr>
              <a:t>Отличия акселерометров от датчиков </a:t>
            </a:r>
            <a:r>
              <a:rPr lang="ru-RU" sz="1400" b="1" i="1" dirty="0" err="1">
                <a:latin typeface="+mj-lt"/>
              </a:rPr>
              <a:t>шумометрии</a:t>
            </a:r>
            <a:r>
              <a:rPr lang="ru-RU" sz="1400" b="1" i="1" dirty="0">
                <a:latin typeface="+mj-lt"/>
              </a:rPr>
              <a:t> (гидрофонов):</a:t>
            </a:r>
            <a:endParaRPr lang="ru-RU" sz="1400" i="1" dirty="0">
              <a:latin typeface="+mj-lt"/>
            </a:endParaRPr>
          </a:p>
          <a:p>
            <a:pPr algn="ctr"/>
            <a:r>
              <a:rPr lang="ru-RU" sz="1400" b="1" i="1" dirty="0">
                <a:latin typeface="+mj-lt"/>
              </a:rPr>
              <a:t>Акселерометры, имея более высокую чувствительность, регистрируют вибрацию, направленную вдоль оси датчика, а не общее звуковое давление, как гидрофоны, что позволяет делить поток по направлению движения относительно оси прибора</a:t>
            </a:r>
            <a:endParaRPr lang="ru-RU" sz="1400" i="1" dirty="0">
              <a:latin typeface="+mj-lt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878473" y="6100133"/>
            <a:ext cx="288009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5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428875" y="873802"/>
            <a:ext cx="6552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Метод СТК МГС основан на изучении тонкой структуры амплитудно-частотного спектра геоакустических сигналов, вызванных, в основном,  за счет движения пластовых флюидов (минерализованной воды, углеводородной жидкости, газа или их смеси) в пористых средах (пластах-коллекторах), в </a:t>
            </a:r>
            <a:r>
              <a:rPr lang="ru-RU" sz="1400" b="1" dirty="0" err="1" smtClean="0"/>
              <a:t>заколонном</a:t>
            </a:r>
            <a:r>
              <a:rPr lang="ru-RU" sz="1400" b="1" dirty="0" smtClean="0"/>
              <a:t> и межколонном пространстве по каналам различной природы и при движении в стволе скважины</a:t>
            </a:r>
            <a:endParaRPr lang="ru-RU" sz="1400" b="1" dirty="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517820" y="5379"/>
            <a:ext cx="6429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Спектральный трехкомпонентный каротаж микровибраций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геосреды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 (СТК МГС)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29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625" y="0"/>
            <a:ext cx="6643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428875" y="1143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pic>
        <p:nvPicPr>
          <p:cNvPr id="6148" name="Рисунок 6" descr="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6286500"/>
            <a:ext cx="192881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lum bright="40000"/>
          </a:blip>
          <a:srcRect/>
          <a:stretch>
            <a:fillRect/>
          </a:stretch>
        </p:blipFill>
        <p:spPr bwMode="auto">
          <a:xfrm>
            <a:off x="1115616" y="0"/>
            <a:ext cx="100790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6947" r="6158"/>
          <a:stretch>
            <a:fillRect/>
          </a:stretch>
        </p:blipFill>
        <p:spPr bwMode="auto">
          <a:xfrm>
            <a:off x="4277519" y="1737259"/>
            <a:ext cx="2500312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7"/>
          <p:cNvSpPr/>
          <p:nvPr/>
        </p:nvSpPr>
        <p:spPr>
          <a:xfrm>
            <a:off x="2228850" y="565104"/>
            <a:ext cx="69151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ea typeface="SimSun" pitchFamily="2"/>
                <a:cs typeface="Times New Roman" pitchFamily="18" charset="0"/>
              </a:rPr>
              <a:t>Для проведения измерений используется аппаратура в автономном  исполнении, прибор </a:t>
            </a:r>
            <a:r>
              <a:rPr lang="en-US" sz="1400" b="1" dirty="0">
                <a:ea typeface="SimSun" pitchFamily="2"/>
                <a:cs typeface="Times New Roman" pitchFamily="18" charset="0"/>
              </a:rPr>
              <a:t>ASMT-12</a:t>
            </a:r>
            <a:r>
              <a:rPr lang="ru-RU" sz="1400" b="1" dirty="0">
                <a:ea typeface="SimSun" pitchFamily="2"/>
                <a:cs typeface="Times New Roman" pitchFamily="18" charset="0"/>
              </a:rPr>
              <a:t> спускается на проволоке через лубрикатор.</a:t>
            </a:r>
          </a:p>
          <a:p>
            <a:pPr algn="ctr"/>
            <a:r>
              <a:rPr lang="ru-RU" sz="1400" b="1" dirty="0">
                <a:ea typeface="SimSun" pitchFamily="2"/>
                <a:cs typeface="Times New Roman" pitchFamily="18" charset="0"/>
              </a:rPr>
              <a:t>Прибор имеет возможность проводить исследования в агрессивных средах с содержанием </a:t>
            </a:r>
            <a:r>
              <a:rPr lang="en-US" sz="1400" b="1" dirty="0">
                <a:ea typeface="SimSun" pitchFamily="2"/>
                <a:cs typeface="Times New Roman" pitchFamily="18" charset="0"/>
              </a:rPr>
              <a:t>H2S </a:t>
            </a:r>
            <a:r>
              <a:rPr lang="ru-RU" sz="1400" b="1" dirty="0">
                <a:ea typeface="SimSun" pitchFamily="2"/>
                <a:cs typeface="Times New Roman" pitchFamily="18" charset="0"/>
              </a:rPr>
              <a:t>до 30%</a:t>
            </a:r>
            <a:r>
              <a:rPr lang="en-US" sz="1400" b="1" dirty="0">
                <a:ea typeface="SimSun" pitchFamily="2"/>
                <a:cs typeface="Times New Roman" pitchFamily="18" charset="0"/>
              </a:rPr>
              <a:t> </a:t>
            </a:r>
            <a:r>
              <a:rPr lang="ru-RU" sz="1400" b="1" dirty="0">
                <a:ea typeface="SimSun"/>
                <a:cs typeface="Times New Roman" pitchFamily="18" charset="0"/>
              </a:rPr>
              <a:t> и не является</a:t>
            </a:r>
          </a:p>
          <a:p>
            <a:pPr algn="ctr"/>
            <a:r>
              <a:rPr lang="ru-RU" sz="1400" b="1" dirty="0">
                <a:ea typeface="SimSun"/>
                <a:cs typeface="Times New Roman" pitchFamily="18" charset="0"/>
              </a:rPr>
              <a:t> источником каких-либо видов ионизирующих </a:t>
            </a:r>
            <a:r>
              <a:rPr lang="ru-RU" sz="1400" b="1" dirty="0" smtClean="0">
                <a:ea typeface="SimSun"/>
                <a:cs typeface="Times New Roman" pitchFamily="18" charset="0"/>
              </a:rPr>
              <a:t>излучений</a:t>
            </a:r>
            <a:endParaRPr lang="ru-RU" sz="1400" b="1" dirty="0">
              <a:ea typeface="SimSun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878473" y="6100133"/>
            <a:ext cx="288009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6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633888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174332"/>
              </p:ext>
            </p:extLst>
          </p:nvPr>
        </p:nvGraphicFramePr>
        <p:xfrm>
          <a:off x="1866158" y="4039520"/>
          <a:ext cx="7063530" cy="19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6088"/>
                <a:gridCol w="2897442"/>
              </a:tblGrid>
              <a:tr h="22652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Тип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ASMT-12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автономный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 anchor="ctr"/>
                </a:tc>
              </a:tr>
              <a:tr h="2101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Размеры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1260 х 42 мм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</a:tr>
              <a:tr h="2239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Рабочие температуры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-10...120°С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</a:tr>
              <a:tr h="16567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Рабочее давление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0...70 МПа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</a:tr>
              <a:tr h="179430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Диапазон рабочих частот, Гц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100-10000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</a:tr>
              <a:tr h="121174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спектральных каналов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512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</a:tr>
              <a:tr h="206934"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Дискретизация, бит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00" marB="457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380" y="623770"/>
            <a:ext cx="3615268" cy="6239118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827584" y="455492"/>
            <a:ext cx="9741911" cy="64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412655" y="41547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792068" y="3520626"/>
            <a:ext cx="180975" cy="3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977843" y="6422454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7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4" y="6605118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Пользователь\Desktop\Безымянный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86" y="474769"/>
            <a:ext cx="6810502" cy="52357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трелка вправо 18"/>
          <p:cNvSpPr/>
          <p:nvPr/>
        </p:nvSpPr>
        <p:spPr>
          <a:xfrm rot="9624801">
            <a:off x="3928273" y="3307291"/>
            <a:ext cx="775486" cy="1284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7715013">
            <a:off x="5202761" y="4427779"/>
            <a:ext cx="712949" cy="1397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715383" y="2996272"/>
            <a:ext cx="269227" cy="280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834152" y="3895194"/>
            <a:ext cx="269227" cy="280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966032" y="5662030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453991" y="5648995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89119" y="5609754"/>
            <a:ext cx="3262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cs typeface="Courier New" pitchFamily="49" charset="0"/>
              </a:rPr>
              <a:t>-на низких частотах (до 300 Гц) отмечается повышенный уровень микровибраций </a:t>
            </a:r>
            <a:r>
              <a:rPr lang="ru-RU" sz="1200" dirty="0" err="1">
                <a:cs typeface="Courier New" pitchFamily="49" charset="0"/>
              </a:rPr>
              <a:t>геосреды</a:t>
            </a:r>
            <a:r>
              <a:rPr lang="ru-RU" sz="1200" dirty="0">
                <a:cs typeface="Courier New" pitchFamily="49" charset="0"/>
              </a:rPr>
              <a:t> (интервал 55-545 м), обусловленный </a:t>
            </a:r>
            <a:r>
              <a:rPr lang="ru-RU" sz="1200" dirty="0" err="1">
                <a:cs typeface="Courier New" pitchFamily="49" charset="0"/>
              </a:rPr>
              <a:t>заколонным</a:t>
            </a:r>
            <a:r>
              <a:rPr lang="ru-RU" sz="1200" dirty="0">
                <a:cs typeface="Courier New" pitchFamily="49" charset="0"/>
              </a:rPr>
              <a:t> межпластовым </a:t>
            </a:r>
            <a:r>
              <a:rPr lang="ru-RU" sz="1200" dirty="0" err="1">
                <a:cs typeface="Courier New" pitchFamily="49" charset="0"/>
              </a:rPr>
              <a:t>перетоком</a:t>
            </a:r>
            <a:r>
              <a:rPr lang="ru-RU" sz="1200" dirty="0">
                <a:cs typeface="Courier New" pitchFamily="49" charset="0"/>
              </a:rPr>
              <a:t> флюида в коллекторах четвертичного возраста. </a:t>
            </a:r>
            <a:endParaRPr lang="en-US" sz="1200" dirty="0">
              <a:cs typeface="Courier New" pitchFamily="49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9162" y="5579206"/>
            <a:ext cx="3686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cs typeface="Courier New" pitchFamily="49" charset="0"/>
              </a:rPr>
              <a:t>-в интервале 545-615 м аномалия на всем регистрируемом частотном диапазоне указывает на то, что в пласте 570-584 м апшеронского возраста происходят интенсивные динамические </a:t>
            </a:r>
            <a:r>
              <a:rPr lang="ru-RU" sz="1200" dirty="0" smtClean="0">
                <a:cs typeface="Courier New" pitchFamily="49" charset="0"/>
              </a:rPr>
              <a:t>процессы (техногенное скопление).</a:t>
            </a:r>
            <a:endParaRPr lang="ru-RU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-49615" y="-22561"/>
            <a:ext cx="9289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Выявление </a:t>
            </a:r>
            <a:r>
              <a:rPr lang="ru-RU" b="1" dirty="0" err="1" smtClean="0"/>
              <a:t>заколонных</a:t>
            </a:r>
            <a:r>
              <a:rPr lang="ru-RU" b="1" dirty="0" smtClean="0"/>
              <a:t> и межпластовых </a:t>
            </a:r>
            <a:r>
              <a:rPr lang="ru-RU" b="1" dirty="0" err="1" smtClean="0"/>
              <a:t>перетоков</a:t>
            </a:r>
            <a:r>
              <a:rPr lang="ru-RU" b="1" dirty="0" smtClean="0"/>
              <a:t>. Определение интервалов техногенного скопления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9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550466"/>
            <a:ext cx="4302469" cy="630753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827584" y="463771"/>
            <a:ext cx="9741911" cy="64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412655" y="41547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20474" y="6132064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8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65" y="6389255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-49615" y="-22561"/>
            <a:ext cx="928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Определение мест </a:t>
            </a:r>
            <a:r>
              <a:rPr lang="ru-RU" b="1" dirty="0" err="1" smtClean="0"/>
              <a:t>негереметичности</a:t>
            </a:r>
            <a:r>
              <a:rPr lang="ru-RU" b="1" dirty="0" smtClean="0"/>
              <a:t> </a:t>
            </a:r>
            <a:r>
              <a:rPr lang="ru-RU" b="1" dirty="0"/>
              <a:t>НКТ</a:t>
            </a:r>
            <a:r>
              <a:rPr lang="ru-RU" b="1" dirty="0" smtClean="0"/>
              <a:t>, подземного оборудования и колонн</a:t>
            </a:r>
            <a:endParaRPr lang="ru-RU" dirty="0"/>
          </a:p>
        </p:txBody>
      </p:sp>
      <p:sp>
        <p:nvSpPr>
          <p:cNvPr id="28" name="Овал 27"/>
          <p:cNvSpPr/>
          <p:nvPr/>
        </p:nvSpPr>
        <p:spPr>
          <a:xfrm>
            <a:off x="2556570" y="6057131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12655" y="6019923"/>
            <a:ext cx="3694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100" dirty="0" smtClean="0">
                <a:cs typeface="Times New Roman" pitchFamily="18" charset="0"/>
              </a:rPr>
              <a:t>-</a:t>
            </a:r>
            <a:r>
              <a:rPr lang="ru-RU" sz="1600" spc="-100" dirty="0" smtClean="0">
                <a:cs typeface="Times New Roman" pitchFamily="18" charset="0"/>
              </a:rPr>
              <a:t>место </a:t>
            </a:r>
            <a:r>
              <a:rPr lang="ru-RU" sz="1600" spc="-100" dirty="0" err="1" smtClean="0">
                <a:cs typeface="Times New Roman" pitchFamily="18" charset="0"/>
              </a:rPr>
              <a:t>негерметичности</a:t>
            </a:r>
            <a:r>
              <a:rPr lang="ru-RU" sz="1600" spc="-100" dirty="0" smtClean="0">
                <a:cs typeface="Times New Roman" pitchFamily="18" charset="0"/>
              </a:rPr>
              <a:t> НКТ</a:t>
            </a:r>
            <a:endParaRPr lang="ru-RU" sz="1600" spc="-100" dirty="0"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30" y="539056"/>
            <a:ext cx="6048672" cy="5326806"/>
          </a:xfrm>
          <a:prstGeom prst="rect">
            <a:avLst/>
          </a:prstGeom>
        </p:spPr>
      </p:pic>
      <p:sp>
        <p:nvSpPr>
          <p:cNvPr id="30" name="Стрелка вправо 29"/>
          <p:cNvSpPr/>
          <p:nvPr/>
        </p:nvSpPr>
        <p:spPr>
          <a:xfrm rot="8242185">
            <a:off x="5021401" y="3715696"/>
            <a:ext cx="775486" cy="1397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698539" y="3202459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088" y="395067"/>
            <a:ext cx="4335893" cy="646293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lum bright="40000"/>
          </a:blip>
          <a:srcRect/>
          <a:stretch>
            <a:fillRect/>
          </a:stretch>
        </p:blipFill>
        <p:spPr bwMode="auto">
          <a:xfrm>
            <a:off x="827584" y="415476"/>
            <a:ext cx="9741911" cy="649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412655" y="415476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720474" y="6132064"/>
            <a:ext cx="451417" cy="2335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9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65" y="6389255"/>
            <a:ext cx="12144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-49615" y="-22561"/>
            <a:ext cx="9289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Выделение работающих и принимающих интервалов с уточнением типа флюида 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70" y="376579"/>
            <a:ext cx="4332860" cy="5860734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12482418">
            <a:off x="5342690" y="1806624"/>
            <a:ext cx="608940" cy="1468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950405" y="1911181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трелка вправо 20"/>
          <p:cNvSpPr/>
          <p:nvPr/>
        </p:nvSpPr>
        <p:spPr>
          <a:xfrm rot="12482418">
            <a:off x="4977039" y="2195089"/>
            <a:ext cx="775486" cy="1397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9154731">
            <a:off x="4956172" y="2902386"/>
            <a:ext cx="775486" cy="1397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720266" y="2459330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5695308" y="3447040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Стрелка вправо 24"/>
          <p:cNvSpPr/>
          <p:nvPr/>
        </p:nvSpPr>
        <p:spPr>
          <a:xfrm rot="9901634">
            <a:off x="5129793" y="3625408"/>
            <a:ext cx="473192" cy="1466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6417322">
            <a:off x="5319508" y="4064251"/>
            <a:ext cx="643288" cy="1619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467613" y="4986302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Стрелка вправо 32"/>
          <p:cNvSpPr/>
          <p:nvPr/>
        </p:nvSpPr>
        <p:spPr>
          <a:xfrm rot="12468697">
            <a:off x="4014338" y="4801771"/>
            <a:ext cx="503310" cy="1308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1759579">
            <a:off x="3754865" y="5033494"/>
            <a:ext cx="705280" cy="1042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7145587" y="650640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Овал 35"/>
          <p:cNvSpPr/>
          <p:nvPr/>
        </p:nvSpPr>
        <p:spPr>
          <a:xfrm>
            <a:off x="7145588" y="1353951"/>
            <a:ext cx="294272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Овал 36"/>
          <p:cNvSpPr/>
          <p:nvPr/>
        </p:nvSpPr>
        <p:spPr>
          <a:xfrm>
            <a:off x="7140777" y="2554280"/>
            <a:ext cx="299082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Овал 37"/>
          <p:cNvSpPr/>
          <p:nvPr/>
        </p:nvSpPr>
        <p:spPr>
          <a:xfrm>
            <a:off x="7175630" y="3654678"/>
            <a:ext cx="269227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7439859" y="600698"/>
            <a:ext cx="145262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-</a:t>
            </a:r>
            <a:r>
              <a:rPr lang="ru-RU" sz="1600" dirty="0"/>
              <a:t>движение газа в НКТ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14814" y="1299423"/>
            <a:ext cx="169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-</a:t>
            </a:r>
            <a:r>
              <a:rPr lang="ru-RU" sz="1600" dirty="0" smtClean="0"/>
              <a:t>интенсивно работающие газом интервалы</a:t>
            </a:r>
            <a:endParaRPr lang="ru-RU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7440288" y="2499010"/>
            <a:ext cx="1588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-слабо работающие газом интервалы</a:t>
            </a:r>
            <a:endParaRPr lang="ru-RU" sz="16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7439859" y="3614699"/>
            <a:ext cx="1452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-интервалы поступления воды в скважину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08264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t_qeu7_N0q1l4XGWgS6O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</TotalTime>
  <Words>1883</Words>
  <Application>Microsoft Office PowerPoint</Application>
  <PresentationFormat>Экран (4:3)</PresentationFormat>
  <Paragraphs>478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MS PGothic</vt:lpstr>
      <vt:lpstr>MS PGothic</vt:lpstr>
      <vt:lpstr>SimSun</vt:lpstr>
      <vt:lpstr>Andale Sans UI</vt:lpstr>
      <vt:lpstr>Arial</vt:lpstr>
      <vt:lpstr>Calibri</vt:lpstr>
      <vt:lpstr>Courier New</vt:lpstr>
      <vt:lpstr>Europe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Последствия от межколонных давлений, межпластовых и заколонных перетоков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Свойства герметизирующих составов</vt:lpstr>
      <vt:lpstr>Презентация PowerPoint</vt:lpstr>
      <vt:lpstr>Схема обвязки УГСВ-1 при работах по ликвидации МКД</vt:lpstr>
      <vt:lpstr>Презентация PowerPoint</vt:lpstr>
      <vt:lpstr>Презентация PowerPoint</vt:lpstr>
      <vt:lpstr>Презентация PowerPoint</vt:lpstr>
      <vt:lpstr>Причины межколонных давлений</vt:lpstr>
      <vt:lpstr>Получаемые эффекты от волнового воздействия на цемент генератором УГСВ</vt:lpstr>
      <vt:lpstr>Улучшение качества цементирования колонн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Geo</dc:creator>
  <cp:lastModifiedBy>Serg</cp:lastModifiedBy>
  <cp:revision>160</cp:revision>
  <cp:lastPrinted>2016-05-17T14:12:57Z</cp:lastPrinted>
  <dcterms:created xsi:type="dcterms:W3CDTF">2013-05-23T11:59:25Z</dcterms:created>
  <dcterms:modified xsi:type="dcterms:W3CDTF">2017-04-10T14:27:29Z</dcterms:modified>
</cp:coreProperties>
</file>