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75" r:id="rId3"/>
    <p:sldId id="267" r:id="rId4"/>
    <p:sldId id="266" r:id="rId5"/>
    <p:sldId id="279" r:id="rId6"/>
    <p:sldId id="278" r:id="rId7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66FF"/>
    <a:srgbClr val="0078A2"/>
    <a:srgbClr val="0000FF"/>
    <a:srgbClr val="33CC33"/>
    <a:srgbClr val="FFCC00"/>
    <a:srgbClr val="0099CC"/>
    <a:srgbClr val="008BBC"/>
    <a:srgbClr val="00B6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5217" autoAdjust="0"/>
  </p:normalViewPr>
  <p:slideViewPr>
    <p:cSldViewPr>
      <p:cViewPr>
        <p:scale>
          <a:sx n="100" d="100"/>
          <a:sy n="100" d="100"/>
        </p:scale>
        <p:origin x="-70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805237819353266E-2"/>
          <c:y val="1.4797915656437384E-2"/>
          <c:w val="0.9627160347880227"/>
          <c:h val="0.749443431008078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годовые значения выявленных нарушений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txPr>
              <a:bodyPr/>
              <a:lstStyle/>
              <a:p>
                <a:pPr>
                  <a:defRPr sz="18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3579</c:v>
                </c:pt>
                <c:pt idx="1">
                  <c:v>2630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значения выявленных нарушений за 8 месяцев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dLbls>
            <c:txPr>
              <a:bodyPr/>
              <a:lstStyle/>
              <a:p>
                <a:pPr>
                  <a:defRPr sz="1800" b="1">
                    <a:solidFill>
                      <a:srgbClr val="0066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2447</c:v>
                </c:pt>
                <c:pt idx="1">
                  <c:v>1723</c:v>
                </c:pt>
                <c:pt idx="2">
                  <c:v>1848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38"/>
        <c:overlap val="-8"/>
        <c:axId val="147311104"/>
        <c:axId val="114730688"/>
      </c:barChart>
      <c:catAx>
        <c:axId val="14731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4730688"/>
        <c:crosses val="autoZero"/>
        <c:auto val="1"/>
        <c:lblAlgn val="ctr"/>
        <c:lblOffset val="100"/>
        <c:noMultiLvlLbl val="0"/>
      </c:catAx>
      <c:valAx>
        <c:axId val="114730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47311104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5450298450587164"/>
          <c:y val="0.84817099797553364"/>
          <c:w val="0.59365968258375568"/>
          <c:h val="0.12333583305558649"/>
        </c:manualLayout>
      </c:layout>
      <c:overlay val="0"/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32B46-25D8-44AB-89F7-B83B53C2AFE6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35ADB-7093-49A3-A4B6-7AE420C5502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12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E35ADB-7093-49A3-A4B6-7AE420C5502A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94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245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53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348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8044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617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0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4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926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278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814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3420D-0A72-4528-859B-17C5BCD48BB2}" type="datetimeFigureOut">
              <a:rPr lang="ru-RU" smtClean="0"/>
              <a:pPr/>
              <a:t>20.10.2016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6BC77-F5FE-4331-A79D-54CAE69C9F4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51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043608" y="404664"/>
            <a:ext cx="709228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900" dirty="0" smtClean="0">
                <a:solidFill>
                  <a:srgbClr val="008BBC"/>
                </a:solidFill>
                <a:latin typeface="Times New Roman" pitchFamily="18" charset="0"/>
                <a:cs typeface="Times New Roman" pitchFamily="18" charset="0"/>
              </a:rPr>
              <a:t>Совещание специалистов дочерних обществ ПАО «Газпром»</a:t>
            </a:r>
          </a:p>
          <a:p>
            <a:pPr algn="ctr"/>
            <a:r>
              <a:rPr lang="ru-RU" sz="1900" dirty="0" smtClean="0">
                <a:solidFill>
                  <a:srgbClr val="008BBC"/>
                </a:solidFill>
                <a:latin typeface="Times New Roman" pitchFamily="18" charset="0"/>
                <a:cs typeface="Times New Roman" pitchFamily="18" charset="0"/>
              </a:rPr>
              <a:t>по вопросам эксплуатации газораспределительных станций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1700808"/>
            <a:ext cx="78488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Результаты корпоративного контроля за эксплуатацией ГРС по итогам работ за 8 месяцев 2016 года. Проблемные вопросы.</a:t>
            </a:r>
          </a:p>
        </p:txBody>
      </p:sp>
      <p:pic>
        <p:nvPicPr>
          <p:cNvPr id="10" name="Рисунок 3" descr="Газпром газнадзор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3429000"/>
            <a:ext cx="2632291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83568" y="4941168"/>
            <a:ext cx="784887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8BBC"/>
                </a:solidFill>
                <a:latin typeface="Calibri" pitchFamily="34" charset="0"/>
                <a:cs typeface="Arial" charset="0"/>
              </a:rPr>
              <a:t>Зарецких Анатолий Дмитриевич</a:t>
            </a:r>
          </a:p>
          <a:p>
            <a:pPr algn="ctr"/>
            <a:r>
              <a:rPr lang="ru-RU" dirty="0" smtClean="0">
                <a:solidFill>
                  <a:srgbClr val="008BBC"/>
                </a:solidFill>
                <a:latin typeface="Calibri" pitchFamily="34" charset="0"/>
                <a:cs typeface="Arial" charset="0"/>
              </a:rPr>
              <a:t>заместитель начальника Управления – начальник отдела</a:t>
            </a:r>
          </a:p>
          <a:p>
            <a:pPr algn="ctr"/>
            <a:r>
              <a:rPr lang="ru-RU" dirty="0" smtClean="0">
                <a:solidFill>
                  <a:srgbClr val="008BBC"/>
                </a:solidFill>
                <a:latin typeface="Calibri" pitchFamily="34" charset="0"/>
                <a:cs typeface="Arial" charset="0"/>
              </a:rPr>
              <a:t>по контролю за объектами газораспределения и газопотребления</a:t>
            </a:r>
          </a:p>
          <a:p>
            <a:pPr algn="ctr"/>
            <a:endParaRPr lang="ru-RU" dirty="0" smtClean="0">
              <a:solidFill>
                <a:srgbClr val="0070C0"/>
              </a:solidFill>
              <a:latin typeface="Calibri" pitchFamily="34" charset="0"/>
              <a:cs typeface="Arial" charset="0"/>
            </a:endParaRPr>
          </a:p>
          <a:p>
            <a:pPr algn="ctr"/>
            <a:endParaRPr lang="ru-RU" dirty="0" smtClean="0">
              <a:solidFill>
                <a:srgbClr val="0070C0"/>
              </a:solidFill>
              <a:latin typeface="Calibri" pitchFamily="34" charset="0"/>
              <a:cs typeface="Arial" charset="0"/>
            </a:endParaRPr>
          </a:p>
          <a:p>
            <a:pPr algn="ctr"/>
            <a:r>
              <a:rPr lang="ru-RU" sz="16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Москва, 2016</a:t>
            </a:r>
            <a:endParaRPr lang="ru-RU" sz="16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617705"/>
              </p:ext>
            </p:extLst>
          </p:nvPr>
        </p:nvGraphicFramePr>
        <p:xfrm>
          <a:off x="87998" y="6248400"/>
          <a:ext cx="897980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8"/>
                <a:gridCol w="928694"/>
                <a:gridCol w="3643338"/>
                <a:gridCol w="1357322"/>
                <a:gridCol w="1836000"/>
              </a:tblGrid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201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Результаты корпоративного контроля за эксплуатацией ГРС по итогам работ за 8 месяцев 2016 года.</a:t>
                      </a:r>
                      <a:r>
                        <a:rPr lang="ru-RU" sz="900" b="1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Проблемные вопросы.</a:t>
                      </a:r>
                      <a:endParaRPr lang="ru-RU" sz="900" b="1" kern="1200" dirty="0" smtClean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Слайд № 1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Совещание специалистов дочерних обществ ПАО «Газпром»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вопросам эксплуатации газораспределительных станций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8" name="Рисунок 18" descr="Газпром газнадзор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5" y="63627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633412" y="908720"/>
            <a:ext cx="8043044" cy="45365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31.03.1999 №69</a:t>
            </a:r>
          </a:p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ГАЗОСНАБЖЕНИИ В РОССИЙСКОЙ ФЕДЕРАЦИИ</a:t>
            </a:r>
          </a:p>
          <a:p>
            <a:endParaRPr lang="ru-RU" sz="20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32</a:t>
            </a:r>
          </a:p>
          <a:p>
            <a:pPr algn="l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«Организация - собственник системы газоснабжения кроме мер, предусмотренных законодательством Российской Федерации в области промышленной безопасности, обязана обеспечить на стадиях проектирования, строительства и эксплуатации объектов системы газоснабжения осуществление комплекса специальных мер по безопасному функционированию таких объектов, локализации и уменьшению последствий аварий, катастроф…….»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96704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886934"/>
              </p:ext>
            </p:extLst>
          </p:nvPr>
        </p:nvGraphicFramePr>
        <p:xfrm>
          <a:off x="87998" y="6248400"/>
          <a:ext cx="897980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8"/>
                <a:gridCol w="928694"/>
                <a:gridCol w="3643338"/>
                <a:gridCol w="1357322"/>
                <a:gridCol w="1836000"/>
              </a:tblGrid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201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Результаты корпоративного контроля за эксплуатацией ГРС по итогам работ за 8 месяцев 2016 года.</a:t>
                      </a:r>
                      <a:r>
                        <a:rPr lang="ru-RU" sz="900" b="1" kern="12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Проблемные вопросы.</a:t>
                      </a:r>
                      <a:endParaRPr lang="ru-RU" sz="900" b="1" kern="1200" dirty="0" smtClean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Слайд № 2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Совещание специалистов дочерних обществ ПАО «Газпром»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вопросам эксплуатации газораспределительных станций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8" name="Рисунок 18" descr="Газпром газнадзор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5" y="63627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35001575"/>
              </p:ext>
            </p:extLst>
          </p:nvPr>
        </p:nvGraphicFramePr>
        <p:xfrm>
          <a:off x="276225" y="980728"/>
          <a:ext cx="8442101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476672"/>
            <a:ext cx="76328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Динамика выявления нарушений за период контроля 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2014-2016 </a:t>
            </a:r>
            <a:r>
              <a:rPr lang="ru-RU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г.г.</a:t>
            </a:r>
          </a:p>
        </p:txBody>
      </p:sp>
    </p:spTree>
    <p:extLst>
      <p:ext uri="{BB962C8B-B14F-4D97-AF65-F5344CB8AC3E}">
        <p14:creationId xmlns:p14="http://schemas.microsoft.com/office/powerpoint/2010/main" val="285285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33412" y="436891"/>
            <a:ext cx="79710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Корпоративного контроля за период с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2014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г.г.</a:t>
            </a:r>
            <a:endParaRPr lang="ru-RU" sz="16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8486310"/>
              </p:ext>
            </p:extLst>
          </p:nvPr>
        </p:nvGraphicFramePr>
        <p:xfrm>
          <a:off x="87998" y="6248400"/>
          <a:ext cx="897980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8"/>
                <a:gridCol w="928694"/>
                <a:gridCol w="3643338"/>
                <a:gridCol w="1357322"/>
                <a:gridCol w="1836000"/>
              </a:tblGrid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201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Результаты корпоративного контроля за эксплуатацией ГРС по итогам работ за 8 месяцев 2016 года. Проблемные вопросы.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Слайд </a:t>
                      </a:r>
                      <a:r>
                        <a:rPr lang="ru-RU" sz="140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3 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Совещание специалистов дочерних обществ ПАО «Газпром»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вопросам эксплуатации газораспределительных станций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8" name="Рисунок 18" descr="Газпром газнадзор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5" y="63627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037575"/>
              </p:ext>
            </p:extLst>
          </p:nvPr>
        </p:nvGraphicFramePr>
        <p:xfrm>
          <a:off x="179512" y="826924"/>
          <a:ext cx="8856986" cy="4955195"/>
        </p:xfrm>
        <a:graphic>
          <a:graphicData uri="http://schemas.openxmlformats.org/drawingml/2006/table">
            <a:tbl>
              <a:tblPr firstRow="1" firstCol="1" bandRow="1"/>
              <a:tblGrid>
                <a:gridCol w="3278063"/>
                <a:gridCol w="1114425"/>
                <a:gridCol w="1123950"/>
                <a:gridCol w="1104900"/>
                <a:gridCol w="1133475"/>
                <a:gridCol w="1102173"/>
              </a:tblGrid>
              <a:tr h="27534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нарушения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2014</a:t>
                      </a:r>
                      <a:r>
                        <a:rPr lang="en-US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 год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8 месяцев 2016 года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753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Выявлено</a:t>
                      </a:r>
                      <a:endParaRPr lang="ru-RU" sz="11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Устранено</a:t>
                      </a:r>
                      <a:endParaRPr lang="ru-RU" sz="11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Выявлено</a:t>
                      </a:r>
                      <a:endParaRPr lang="ru-RU" sz="11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Устранено</a:t>
                      </a:r>
                      <a:endParaRPr lang="ru-RU" sz="11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Выявлено</a:t>
                      </a:r>
                      <a:endParaRPr lang="ru-RU" sz="115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917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Нарушения по ведению исполнительной и производственной документации (схемы, инструкции, журналы, акты, распорядительные документы</a:t>
                      </a:r>
                      <a:endParaRPr lang="ru-RU" sz="145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612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7255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dirty="0">
                          <a:latin typeface="Times New Roman"/>
                          <a:ea typeface="Calibri"/>
                          <a:cs typeface="Times New Roman"/>
                        </a:rPr>
                        <a:t>Нарушения антикоррозийного покрытия от атмосферной коррозии</a:t>
                      </a:r>
                      <a:endParaRPr lang="ru-RU" sz="14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5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dirty="0">
                          <a:latin typeface="Times New Roman"/>
                          <a:ea typeface="Calibri"/>
                          <a:cs typeface="Times New Roman"/>
                        </a:rPr>
                        <a:t>Нарушения по информационным знакам и знакам безопасности</a:t>
                      </a:r>
                      <a:endParaRPr lang="ru-RU" sz="14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5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dirty="0">
                          <a:latin typeface="Times New Roman"/>
                          <a:ea typeface="Calibri"/>
                          <a:cs typeface="Times New Roman"/>
                        </a:rPr>
                        <a:t>Нарушения по содержанию территорий, зданий и оборудования</a:t>
                      </a:r>
                      <a:endParaRPr lang="ru-RU" sz="14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833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377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4207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Нарушение регламента при ТО и </a:t>
                      </a:r>
                      <a:r>
                        <a:rPr lang="ru-RU" sz="145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</a:t>
                      </a:r>
                      <a:endParaRPr lang="ru-RU" sz="1450" b="1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475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820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50" b="1" dirty="0">
                          <a:latin typeface="Times New Roman"/>
                          <a:ea typeface="Calibri"/>
                          <a:cs typeface="Times New Roman"/>
                        </a:rPr>
                        <a:t>Утечки газа из технологического оборудования</a:t>
                      </a:r>
                      <a:endParaRPr lang="ru-RU" sz="145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33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33412" y="436891"/>
            <a:ext cx="79710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нарушения на ПДК и ЦПДК </a:t>
            </a:r>
            <a:endParaRPr lang="ru-RU" sz="1600" b="1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382662"/>
              </p:ext>
            </p:extLst>
          </p:nvPr>
        </p:nvGraphicFramePr>
        <p:xfrm>
          <a:off x="87998" y="6248400"/>
          <a:ext cx="897980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448"/>
                <a:gridCol w="928694"/>
                <a:gridCol w="3643338"/>
                <a:gridCol w="1357322"/>
                <a:gridCol w="1836000"/>
              </a:tblGrid>
              <a:tr h="5334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201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4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Результаты корпоративного контроля за эксплуатацией ГРС по итогам работ за 8 месяцев 2016 года. </a:t>
                      </a:r>
                      <a:r>
                        <a:rPr lang="ru-RU" sz="900" b="1" kern="1200" smtClean="0">
                          <a:solidFill>
                            <a:srgbClr val="0070C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Проблемные вопросы.</a:t>
                      </a:r>
                      <a:endParaRPr lang="ru-RU" sz="900" b="1" kern="1200" dirty="0" smtClean="0">
                        <a:solidFill>
                          <a:srgbClr val="0070C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rgbClr val="0070C0"/>
                          </a:solidFill>
                        </a:rPr>
                        <a:t>  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Слайд № 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Совещание специалистов дочерних обществ ПАО «Газпром»</a:t>
                      </a:r>
                    </a:p>
                    <a:p>
                      <a:pPr algn="ctr"/>
                      <a:r>
                        <a:rPr lang="ru-RU" sz="800" dirty="0" smtClean="0">
                          <a:solidFill>
                            <a:srgbClr val="008BB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 вопросам эксплуатации газораспределительных станций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pic>
        <p:nvPicPr>
          <p:cNvPr id="18" name="Рисунок 18" descr="Газпром газнадзор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6225" y="63627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436879"/>
              </p:ext>
            </p:extLst>
          </p:nvPr>
        </p:nvGraphicFramePr>
        <p:xfrm>
          <a:off x="179512" y="349540"/>
          <a:ext cx="8856986" cy="5743756"/>
        </p:xfrm>
        <a:graphic>
          <a:graphicData uri="http://schemas.openxmlformats.org/drawingml/2006/table">
            <a:tbl>
              <a:tblPr firstRow="1" firstCol="1" bandRow="1"/>
              <a:tblGrid>
                <a:gridCol w="4428493"/>
                <a:gridCol w="4428493"/>
              </a:tblGrid>
              <a:tr h="1063236">
                <a:tc>
                  <a:txBody>
                    <a:bodyPr/>
                    <a:lstStyle/>
                    <a:p>
                      <a:pPr algn="ctr">
                        <a:spcAft>
                          <a:spcPts val="150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Нарушения, выявляемые на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III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IV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уровне производственного контроля</a:t>
                      </a:r>
                    </a:p>
                    <a:p>
                      <a:pPr algn="ctr">
                        <a:spcAft>
                          <a:spcPts val="15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ПДК (УРОВЕНЬ ЛПУМГ)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1000"/>
                        </a:spcAft>
                      </a:pP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Нарушения, выявляемые на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IV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уровне производственного контроля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1000"/>
                        </a:spcAft>
                      </a:pP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ЦПДК (УРОВЕНЬ АДМИНИСТРАЦИИ ОБЩЕСТВА)</a:t>
                      </a: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41396"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на штуцерах запорной арматуры необходимо восстановить указатели направлений закрытия и открытия;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короткие шпильки на фланцевых соединениях пылеуловителей;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отсутствуют изолирующие вставки на опорах газопровода подогревателя газа;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не обновлены таблички настройки предохранительных клапанов;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просрочена технологическая схема ГРС;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отсутствует нумерация на ЗРА газовых трубопроводов в подогревателе газа;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на импульсных линиях узла учёта расхода газа и измерительном трубопроводе нарушена антикоррозийная защита;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 подогревателе газа не вывешена актуальная режимная карта.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на манометрах регуляторов давления блока редуцирования красная черта установлена ниже значения рабочего давления;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при осмотре узлов редуцирования и переключения газа на ГРС возле крана на газопроводе выявлены следы очаговой коррозии под лакокрасочным покрытием;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 технологическом </a:t>
                      </a:r>
                      <a:r>
                        <a:rPr lang="ru-RU" sz="1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блок-боксе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трубопроводах не обновлены стрелки направления потока газа;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нумерация кранов на мониторе САУ ГРС не соответствует технологической схеме и табличкам вывешенным в ТПА;</a:t>
                      </a:r>
                    </a:p>
                    <a:p>
                      <a:pPr algn="just">
                        <a:spcAft>
                          <a:spcPts val="1000"/>
                        </a:spcAft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 службе ГРС и на ГРС отсутствует производственная инструкция по режиму работы и безопасному обслуживанию сосудов;</a:t>
                      </a:r>
                    </a:p>
                    <a:p>
                      <a:pPr marL="0" indent="0" algn="just"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стрелочный термометр, установленный на выходном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трубопроводе, не исправен;</a:t>
                      </a:r>
                    </a:p>
                    <a:p>
                      <a:pPr marL="0" indent="0" algn="just"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в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блоке переключения нет нумерации датчиков телеметрии согласно технологической схемы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95" marR="58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33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8" descr="Газпром газнадзор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630932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87624" y="1700808"/>
            <a:ext cx="67744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78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600" b="1" dirty="0">
              <a:solidFill>
                <a:srgbClr val="0078A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2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ПР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Тема1ПР</Template>
  <TotalTime>1848</TotalTime>
  <Words>633</Words>
  <Application>Microsoft Office PowerPoint</Application>
  <PresentationFormat>Экран (4:3)</PresentationFormat>
  <Paragraphs>104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Тема1ПР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Газпром газнадзор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Lyubetskiy</dc:creator>
  <cp:lastModifiedBy>Зарецких Анатолий Дмитриевич</cp:lastModifiedBy>
  <cp:revision>124</cp:revision>
  <cp:lastPrinted>2015-04-24T09:33:38Z</cp:lastPrinted>
  <dcterms:created xsi:type="dcterms:W3CDTF">2013-10-07T06:42:14Z</dcterms:created>
  <dcterms:modified xsi:type="dcterms:W3CDTF">2016-10-20T06:34:33Z</dcterms:modified>
</cp:coreProperties>
</file>