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1"/>
  </p:sldMasterIdLst>
  <p:notesMasterIdLst>
    <p:notesMasterId r:id="rId33"/>
  </p:notesMasterIdLst>
  <p:handoutMasterIdLst>
    <p:handoutMasterId r:id="rId34"/>
  </p:handoutMasterIdLst>
  <p:sldIdLst>
    <p:sldId id="437" r:id="rId2"/>
    <p:sldId id="488" r:id="rId3"/>
    <p:sldId id="489" r:id="rId4"/>
    <p:sldId id="491" r:id="rId5"/>
    <p:sldId id="492" r:id="rId6"/>
    <p:sldId id="493" r:id="rId7"/>
    <p:sldId id="494" r:id="rId8"/>
    <p:sldId id="495" r:id="rId9"/>
    <p:sldId id="425" r:id="rId10"/>
    <p:sldId id="543" r:id="rId11"/>
    <p:sldId id="519" r:id="rId12"/>
    <p:sldId id="520" r:id="rId13"/>
    <p:sldId id="544" r:id="rId14"/>
    <p:sldId id="545" r:id="rId15"/>
    <p:sldId id="546" r:id="rId16"/>
    <p:sldId id="521" r:id="rId17"/>
    <p:sldId id="542" r:id="rId18"/>
    <p:sldId id="523" r:id="rId19"/>
    <p:sldId id="524" r:id="rId20"/>
    <p:sldId id="525" r:id="rId21"/>
    <p:sldId id="526" r:id="rId22"/>
    <p:sldId id="527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540" r:id="rId31"/>
    <p:sldId id="541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875ABCF-6A25-475D-96EA-FCFA00282953}">
          <p14:sldIdLst>
            <p14:sldId id="437"/>
            <p14:sldId id="488"/>
            <p14:sldId id="489"/>
            <p14:sldId id="491"/>
            <p14:sldId id="492"/>
            <p14:sldId id="493"/>
            <p14:sldId id="494"/>
            <p14:sldId id="495"/>
            <p14:sldId id="425"/>
            <p14:sldId id="543"/>
            <p14:sldId id="519"/>
            <p14:sldId id="520"/>
            <p14:sldId id="544"/>
            <p14:sldId id="545"/>
            <p14:sldId id="546"/>
            <p14:sldId id="521"/>
            <p14:sldId id="54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40"/>
            <p14:sldId id="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DFF"/>
    <a:srgbClr val="171E60"/>
    <a:srgbClr val="F0F1FE"/>
    <a:srgbClr val="CDCDDE"/>
    <a:srgbClr val="FF9900"/>
    <a:srgbClr val="000000"/>
    <a:srgbClr val="E36B6B"/>
    <a:srgbClr val="0099FF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455" autoAdjust="0"/>
  </p:normalViewPr>
  <p:slideViewPr>
    <p:cSldViewPr snapToObjects="1">
      <p:cViewPr varScale="1">
        <p:scale>
          <a:sx n="58" d="100"/>
          <a:sy n="58" d="100"/>
        </p:scale>
        <p:origin x="20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BFAF3-3454-4561-9F81-21F14D44963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86DF73-A1DC-476D-8024-AEB3DD59EEDA}">
      <dgm:prSet phldrT="[Текст]"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Основная площадка на ул. </a:t>
          </a:r>
          <a:r>
            <a:rPr lang="ru-RU" dirty="0" err="1" smtClean="0">
              <a:solidFill>
                <a:srgbClr val="171E60"/>
              </a:solidFill>
              <a:latin typeface="Myriad Pro" pitchFamily="34" charset="0"/>
            </a:rPr>
            <a:t>Новосельковской</a:t>
          </a:r>
          <a:endParaRPr lang="ru-RU" baseline="0" dirty="0">
            <a:solidFill>
              <a:srgbClr val="171E60"/>
            </a:solidFill>
            <a:latin typeface="Myriad Pro" pitchFamily="34" charset="0"/>
          </a:endParaRPr>
        </a:p>
      </dgm:t>
    </dgm:pt>
    <dgm:pt modelId="{B9AC75B9-8055-4EE7-BAF7-2D1D361C0DF3}" type="parTrans" cxnId="{116055C6-0C9D-4FE6-833D-AFAE151D16F1}">
      <dgm:prSet/>
      <dgm:spPr>
        <a:solidFill>
          <a:srgbClr val="171E60"/>
        </a:solidFill>
        <a:ln w="19050">
          <a:solidFill>
            <a:srgbClr val="FFFFFF"/>
          </a:solidFill>
        </a:ln>
      </dgm:spPr>
      <dgm:t>
        <a:bodyPr/>
        <a:lstStyle/>
        <a:p>
          <a:endParaRPr lang="ru-RU">
            <a:latin typeface="Myriad Pro" pitchFamily="34" charset="0"/>
          </a:endParaRPr>
        </a:p>
      </dgm:t>
    </dgm:pt>
    <dgm:pt modelId="{1D840AAD-2E4C-4D58-8F80-DC26C0DBEA9C}" type="sibTrans" cxnId="{116055C6-0C9D-4FE6-833D-AFAE151D16F1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3DAC62CB-F3FC-41A9-B563-D0E48C482C3A}">
      <dgm:prSet phldrT="[Текст]"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Научно-образовательный комплекс на ул. </a:t>
          </a:r>
          <a:r>
            <a:rPr lang="ru-RU" dirty="0" err="1" smtClean="0">
              <a:solidFill>
                <a:srgbClr val="171E60"/>
              </a:solidFill>
              <a:latin typeface="Myriad Pro" pitchFamily="34" charset="0"/>
            </a:rPr>
            <a:t>Репищева</a:t>
          </a:r>
          <a:endParaRPr lang="ru-RU" dirty="0">
            <a:solidFill>
              <a:srgbClr val="171E60"/>
            </a:solidFill>
            <a:latin typeface="Myriad Pro" pitchFamily="34" charset="0"/>
          </a:endParaRPr>
        </a:p>
      </dgm:t>
    </dgm:pt>
    <dgm:pt modelId="{ADB2D06D-871F-4017-8C82-9AC7F6796E62}" type="parTrans" cxnId="{6E9147D3-F441-4171-9D82-6FBEE215725C}">
      <dgm:prSet/>
      <dgm:spPr>
        <a:solidFill>
          <a:srgbClr val="171E60"/>
        </a:solidFill>
        <a:ln w="19050">
          <a:solidFill>
            <a:srgbClr val="FFFFFF"/>
          </a:solidFill>
        </a:ln>
      </dgm:spPr>
      <dgm:t>
        <a:bodyPr/>
        <a:lstStyle/>
        <a:p>
          <a:endParaRPr lang="ru-RU">
            <a:latin typeface="Myriad Pro" pitchFamily="34" charset="0"/>
          </a:endParaRPr>
        </a:p>
      </dgm:t>
    </dgm:pt>
    <dgm:pt modelId="{30AB69D9-5245-48F2-8169-AC248661C253}" type="sibTrans" cxnId="{6E9147D3-F441-4171-9D82-6FBEE215725C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71B303AB-BD1A-402A-908C-3205001EBD82}">
      <dgm:prSet phldrT="[Текст]"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Летно-испытательный комплекс в пос. </a:t>
          </a:r>
          <a:r>
            <a:rPr lang="ru-RU" dirty="0" err="1" smtClean="0">
              <a:solidFill>
                <a:srgbClr val="171E60"/>
              </a:solidFill>
              <a:latin typeface="Myriad Pro" pitchFamily="34" charset="0"/>
            </a:rPr>
            <a:t>Левашово</a:t>
          </a:r>
          <a:endParaRPr lang="ru-RU" dirty="0">
            <a:solidFill>
              <a:srgbClr val="171E60"/>
            </a:solidFill>
            <a:latin typeface="Myriad Pro" pitchFamily="34" charset="0"/>
          </a:endParaRPr>
        </a:p>
      </dgm:t>
    </dgm:pt>
    <dgm:pt modelId="{0531A90A-6E9A-4116-9198-F3671A87A3A4}" type="parTrans" cxnId="{8F933CB7-0298-4DB7-9ECB-84B8CA52FD9C}">
      <dgm:prSet/>
      <dgm:spPr>
        <a:solidFill>
          <a:srgbClr val="171E60"/>
        </a:solidFill>
        <a:ln w="19050">
          <a:solidFill>
            <a:srgbClr val="FFFFFF"/>
          </a:solidFill>
        </a:ln>
      </dgm:spPr>
      <dgm:t>
        <a:bodyPr/>
        <a:lstStyle/>
        <a:p>
          <a:endParaRPr lang="ru-RU">
            <a:latin typeface="Myriad Pro" pitchFamily="34" charset="0"/>
          </a:endParaRPr>
        </a:p>
      </dgm:t>
    </dgm:pt>
    <dgm:pt modelId="{969460E9-ECBF-4B7D-88B4-25BFCE699822}" type="sibTrans" cxnId="{8F933CB7-0298-4DB7-9ECB-84B8CA52FD9C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8ECE5788-7706-4EC0-BDA1-261000E8207B}">
      <dgm:prSet phldrT="[Текст]"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Филиал в Москве</a:t>
          </a:r>
          <a:endParaRPr lang="ru-RU" dirty="0">
            <a:solidFill>
              <a:srgbClr val="171E60"/>
            </a:solidFill>
            <a:latin typeface="Myriad Pro" pitchFamily="34" charset="0"/>
          </a:endParaRPr>
        </a:p>
      </dgm:t>
    </dgm:pt>
    <dgm:pt modelId="{92322A93-8506-4BAE-A33A-70AD20E5D016}" type="parTrans" cxnId="{572110F9-E682-4B1F-949E-5C6892B5068F}">
      <dgm:prSet/>
      <dgm:spPr>
        <a:solidFill>
          <a:srgbClr val="171E60"/>
        </a:solidFill>
        <a:ln w="19050">
          <a:solidFill>
            <a:srgbClr val="FFFFFF"/>
          </a:solidFill>
        </a:ln>
      </dgm:spPr>
      <dgm:t>
        <a:bodyPr/>
        <a:lstStyle/>
        <a:p>
          <a:endParaRPr lang="ru-RU">
            <a:latin typeface="Myriad Pro" pitchFamily="34" charset="0"/>
          </a:endParaRPr>
        </a:p>
      </dgm:t>
    </dgm:pt>
    <dgm:pt modelId="{A9B22CAC-B2D6-435A-A3CB-F3CF2BDDF3F0}" type="sibTrans" cxnId="{572110F9-E682-4B1F-949E-5C6892B5068F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D15E0565-D20B-43E8-B094-0BE1FBCB9A48}">
      <dgm:prSet/>
      <dgm:spPr>
        <a:solidFill>
          <a:srgbClr val="FF9900"/>
        </a:solidFill>
      </dgm:spPr>
      <dgm:t>
        <a:bodyPr/>
        <a:lstStyle/>
        <a:p>
          <a:r>
            <a:rPr lang="ru-RU" smtClean="0">
              <a:solidFill>
                <a:srgbClr val="171E60"/>
              </a:solidFill>
              <a:latin typeface="Myriad Pro" pitchFamily="34" charset="0"/>
            </a:rPr>
            <a:t>Научный центр в Самаре</a:t>
          </a:r>
          <a:endParaRPr lang="ru-RU" dirty="0">
            <a:solidFill>
              <a:srgbClr val="171E60"/>
            </a:solidFill>
            <a:latin typeface="Myriad Pro" pitchFamily="34" charset="0"/>
          </a:endParaRPr>
        </a:p>
      </dgm:t>
    </dgm:pt>
    <dgm:pt modelId="{29A95920-541A-44E7-84AB-DFB764A276DF}" type="parTrans" cxnId="{F13BAE2C-D11C-450E-A93E-65E665ACBA86}">
      <dgm:prSet/>
      <dgm:spPr>
        <a:solidFill>
          <a:srgbClr val="171E60"/>
        </a:solidFill>
        <a:ln w="19050">
          <a:solidFill>
            <a:srgbClr val="FFFFFF"/>
          </a:solidFill>
        </a:ln>
      </dgm:spPr>
      <dgm:t>
        <a:bodyPr/>
        <a:lstStyle/>
        <a:p>
          <a:endParaRPr lang="ru-RU">
            <a:latin typeface="Myriad Pro" pitchFamily="34" charset="0"/>
          </a:endParaRPr>
        </a:p>
      </dgm:t>
    </dgm:pt>
    <dgm:pt modelId="{A2F42913-7042-4997-A902-194C49BC1382}" type="sibTrans" cxnId="{F13BAE2C-D11C-450E-A93E-65E665ACBA86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3FEBC78E-6B9B-4297-B1BA-D81808C699E4}">
      <dgm:prSet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Научно-производственный комплекс в Красном Селе</a:t>
          </a:r>
          <a:endParaRPr lang="ru-RU" dirty="0">
            <a:solidFill>
              <a:srgbClr val="171E60"/>
            </a:solidFill>
            <a:latin typeface="Myriad Pro" pitchFamily="34" charset="0"/>
          </a:endParaRPr>
        </a:p>
      </dgm:t>
    </dgm:pt>
    <dgm:pt modelId="{75C30CEC-4762-4AD8-8FEE-47EC4D999A1F}" type="parTrans" cxnId="{3BABE462-BC87-4054-B1A3-CBBA31D9414C}">
      <dgm:prSet/>
      <dgm:spPr>
        <a:solidFill>
          <a:srgbClr val="171E60"/>
        </a:solidFill>
        <a:ln w="19050">
          <a:solidFill>
            <a:srgbClr val="FFFFFF"/>
          </a:solidFill>
        </a:ln>
      </dgm:spPr>
      <dgm:t>
        <a:bodyPr/>
        <a:lstStyle/>
        <a:p>
          <a:endParaRPr lang="ru-RU">
            <a:latin typeface="Myriad Pro" pitchFamily="34" charset="0"/>
          </a:endParaRPr>
        </a:p>
      </dgm:t>
    </dgm:pt>
    <dgm:pt modelId="{A9755066-56CD-46F7-9CC1-5B1853E97CB7}" type="sibTrans" cxnId="{3BABE462-BC87-4054-B1A3-CBBA31D9414C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FBC5624D-AF35-4250-88C7-12A7998EC13D}">
      <dgm:prSet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Научно-исследовательский центр на Альпийском пер.</a:t>
          </a:r>
          <a:endParaRPr lang="ru-RU" dirty="0">
            <a:solidFill>
              <a:srgbClr val="171E60"/>
            </a:solidFill>
            <a:latin typeface="Myriad Pro" pitchFamily="34" charset="0"/>
          </a:endParaRPr>
        </a:p>
      </dgm:t>
    </dgm:pt>
    <dgm:pt modelId="{C9CD1FE7-5DE2-4A62-9656-2C90B07BE41E}" type="parTrans" cxnId="{435641B6-F382-4059-B74C-9697A611D639}">
      <dgm:prSet/>
      <dgm:spPr>
        <a:solidFill>
          <a:srgbClr val="171E60"/>
        </a:solidFill>
        <a:ln w="19050">
          <a:solidFill>
            <a:srgbClr val="FFFFFF"/>
          </a:solidFill>
        </a:ln>
      </dgm:spPr>
      <dgm:t>
        <a:bodyPr/>
        <a:lstStyle/>
        <a:p>
          <a:endParaRPr lang="ru-RU">
            <a:latin typeface="Myriad Pro" pitchFamily="34" charset="0"/>
          </a:endParaRPr>
        </a:p>
      </dgm:t>
    </dgm:pt>
    <dgm:pt modelId="{347A5195-1693-4B15-A599-66F64F6B554A}" type="sibTrans" cxnId="{435641B6-F382-4059-B74C-9697A611D639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DD752669-FBAA-4925-B3E0-FAA40B6E1867}">
      <dgm:prSet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Экспериментально-производственная база в Чкаловске</a:t>
          </a:r>
          <a:endParaRPr lang="ru-RU" dirty="0">
            <a:solidFill>
              <a:srgbClr val="171E60"/>
            </a:solidFill>
            <a:latin typeface="Myriad Pro" pitchFamily="34" charset="0"/>
          </a:endParaRPr>
        </a:p>
      </dgm:t>
    </dgm:pt>
    <dgm:pt modelId="{E30C6ED1-404A-47B5-972A-26C00149E385}" type="parTrans" cxnId="{2D9593CB-B4CE-4768-8825-5967A1B4F01F}">
      <dgm:prSet/>
      <dgm:spPr>
        <a:solidFill>
          <a:srgbClr val="171E60"/>
        </a:solidFill>
        <a:ln w="1905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C94A0058-F9A1-4E2D-B051-129B8B91B685}" type="sibTrans" cxnId="{2D9593CB-B4CE-4768-8825-5967A1B4F01F}">
      <dgm:prSet/>
      <dgm:spPr/>
      <dgm:t>
        <a:bodyPr/>
        <a:lstStyle/>
        <a:p>
          <a:endParaRPr lang="ru-RU"/>
        </a:p>
      </dgm:t>
    </dgm:pt>
    <dgm:pt modelId="{ABEAEB27-3034-4FDC-A7AC-9DA29E25C744}">
      <dgm:prSet/>
      <dgm:spPr>
        <a:solidFill>
          <a:srgbClr val="FF9900"/>
        </a:solidFill>
      </dgm:spPr>
      <dgm:t>
        <a:bodyPr/>
        <a:lstStyle/>
        <a:p>
          <a:r>
            <a:rPr lang="ru-RU" dirty="0" smtClean="0">
              <a:solidFill>
                <a:srgbClr val="171E60"/>
              </a:solidFill>
              <a:latin typeface="Myriad Pro" pitchFamily="34" charset="0"/>
            </a:rPr>
            <a:t>Филиал в Нижнем Новгороде</a:t>
          </a:r>
        </a:p>
      </dgm:t>
    </dgm:pt>
    <dgm:pt modelId="{4C848859-C4D3-431F-9BBD-E756D0899D43}" type="parTrans" cxnId="{E2E306C2-42F8-463E-A1DF-B339F73797E4}">
      <dgm:prSet/>
      <dgm:spPr>
        <a:solidFill>
          <a:srgbClr val="171E60"/>
        </a:solidFill>
        <a:ln w="1905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E36C2B7-0B43-4FD2-BDAB-72813430B3AD}" type="sibTrans" cxnId="{E2E306C2-42F8-463E-A1DF-B339F73797E4}">
      <dgm:prSet/>
      <dgm:spPr/>
      <dgm:t>
        <a:bodyPr/>
        <a:lstStyle/>
        <a:p>
          <a:endParaRPr lang="ru-RU"/>
        </a:p>
      </dgm:t>
    </dgm:pt>
    <dgm:pt modelId="{EEC67087-31DD-4AA4-A5F7-A57646DFDCDE}">
      <dgm:prSet phldrT="[Текст]" custT="1"/>
      <dgm:spPr>
        <a:solidFill>
          <a:srgbClr val="171E60"/>
        </a:solidFill>
      </dgm:spPr>
      <dgm:t>
        <a:bodyPr/>
        <a:lstStyle/>
        <a:p>
          <a:endParaRPr lang="ru-RU" sz="1800" b="1" dirty="0">
            <a:latin typeface="Myriad Pro" pitchFamily="34" charset="0"/>
          </a:endParaRPr>
        </a:p>
      </dgm:t>
    </dgm:pt>
    <dgm:pt modelId="{F2510B37-648C-41F2-9AFE-5CB829851BE5}" type="sibTrans" cxnId="{4352745E-E45F-4460-8493-25D6E3AE0039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EA73A62E-A839-481C-8950-2947D7302E5E}" type="parTrans" cxnId="{4352745E-E45F-4460-8493-25D6E3AE0039}">
      <dgm:prSet/>
      <dgm:spPr/>
      <dgm:t>
        <a:bodyPr/>
        <a:lstStyle/>
        <a:p>
          <a:endParaRPr lang="ru-RU">
            <a:latin typeface="Myriad Pro" pitchFamily="34" charset="0"/>
          </a:endParaRPr>
        </a:p>
      </dgm:t>
    </dgm:pt>
    <dgm:pt modelId="{F2151742-C87B-4025-8562-6245A5CED650}" type="pres">
      <dgm:prSet presAssocID="{EDABFAF3-3454-4561-9F81-21F14D4496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2609A-79E5-4231-B5DB-3639E38C0092}" type="pres">
      <dgm:prSet presAssocID="{EEC67087-31DD-4AA4-A5F7-A57646DFDCDE}" presName="centerShape" presStyleLbl="node0" presStyleIdx="0" presStyleCnt="1" custScaleX="160748" custScaleY="116582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71EA9F5-DD6B-436B-AF08-02E6B8A1EBD8}" type="pres">
      <dgm:prSet presAssocID="{B9AC75B9-8055-4EE7-BAF7-2D1D361C0DF3}" presName="parTrans" presStyleLbl="sibTrans2D1" presStyleIdx="0" presStyleCnt="9" custScaleY="60991"/>
      <dgm:spPr/>
      <dgm:t>
        <a:bodyPr/>
        <a:lstStyle/>
        <a:p>
          <a:endParaRPr lang="ru-RU"/>
        </a:p>
      </dgm:t>
    </dgm:pt>
    <dgm:pt modelId="{A9312825-358D-42DB-9E1D-C8416FCBAAA3}" type="pres">
      <dgm:prSet presAssocID="{B9AC75B9-8055-4EE7-BAF7-2D1D361C0DF3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9237C366-05D7-45DD-81E5-9695660AA890}" type="pres">
      <dgm:prSet presAssocID="{BC86DF73-A1DC-476D-8024-AEB3DD59EEDA}" presName="node" presStyleLbl="node1" presStyleIdx="0" presStyleCnt="9" custScaleX="120980" custScaleY="7140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70EB13-EC26-48EE-84F7-0EB8362DD556}" type="pres">
      <dgm:prSet presAssocID="{29A95920-541A-44E7-84AB-DFB764A276DF}" presName="parTrans" presStyleLbl="sibTrans2D1" presStyleIdx="1" presStyleCnt="9" custScaleY="60991"/>
      <dgm:spPr/>
      <dgm:t>
        <a:bodyPr/>
        <a:lstStyle/>
        <a:p>
          <a:endParaRPr lang="ru-RU"/>
        </a:p>
      </dgm:t>
    </dgm:pt>
    <dgm:pt modelId="{A3167549-1D88-436F-B46C-BD35D5B820CB}" type="pres">
      <dgm:prSet presAssocID="{29A95920-541A-44E7-84AB-DFB764A276DF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CAF7788E-7F14-4CD7-84E2-27A1013917A4}" type="pres">
      <dgm:prSet presAssocID="{D15E0565-D20B-43E8-B094-0BE1FBCB9A48}" presName="node" presStyleLbl="node1" presStyleIdx="1" presStyleCnt="9" custScaleX="120980" custScaleY="71401" custRadScaleRad="114483" custRadScaleInc="2167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704901F-483B-4A0F-94CB-D40C6159C9A5}" type="pres">
      <dgm:prSet presAssocID="{C9CD1FE7-5DE2-4A62-9656-2C90B07BE41E}" presName="parTrans" presStyleLbl="sibTrans2D1" presStyleIdx="2" presStyleCnt="9" custAng="101628" custScaleY="60991"/>
      <dgm:spPr/>
      <dgm:t>
        <a:bodyPr/>
        <a:lstStyle/>
        <a:p>
          <a:endParaRPr lang="ru-RU"/>
        </a:p>
      </dgm:t>
    </dgm:pt>
    <dgm:pt modelId="{5BC565CE-9688-47BA-A5A0-7D2577753DCF}" type="pres">
      <dgm:prSet presAssocID="{C9CD1FE7-5DE2-4A62-9656-2C90B07BE41E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C6701BA9-C3C3-44CB-8D2D-A7E965105A56}" type="pres">
      <dgm:prSet presAssocID="{FBC5624D-AF35-4250-88C7-12A7998EC13D}" presName="node" presStyleLbl="node1" presStyleIdx="2" presStyleCnt="9" custScaleX="120980" custScaleY="71401" custRadScaleRad="115399" custRadScaleInc="290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F2E0AF-AB2B-4F2C-B5BF-96B09112CB90}" type="pres">
      <dgm:prSet presAssocID="{75C30CEC-4762-4AD8-8FEE-47EC4D999A1F}" presName="parTrans" presStyleLbl="sibTrans2D1" presStyleIdx="3" presStyleCnt="9" custScaleY="60991"/>
      <dgm:spPr/>
      <dgm:t>
        <a:bodyPr/>
        <a:lstStyle/>
        <a:p>
          <a:endParaRPr lang="ru-RU"/>
        </a:p>
      </dgm:t>
    </dgm:pt>
    <dgm:pt modelId="{BA083CA4-30BF-4768-A100-2AE1C8BDA1DF}" type="pres">
      <dgm:prSet presAssocID="{75C30CEC-4762-4AD8-8FEE-47EC4D999A1F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F69EE54B-488E-4D58-B7B3-EE4DFACA7D8F}" type="pres">
      <dgm:prSet presAssocID="{3FEBC78E-6B9B-4297-B1BA-D81808C699E4}" presName="node" presStyleLbl="node1" presStyleIdx="3" presStyleCnt="9" custScaleX="120980" custScaleY="71401" custRadScaleRad="108928" custRadScaleInc="-3298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3CEAEB4-060F-4E64-A536-9DDAB91941C4}" type="pres">
      <dgm:prSet presAssocID="{E30C6ED1-404A-47B5-972A-26C00149E385}" presName="parTrans" presStyleLbl="sibTrans2D1" presStyleIdx="4" presStyleCnt="9" custScaleY="60991"/>
      <dgm:spPr/>
      <dgm:t>
        <a:bodyPr/>
        <a:lstStyle/>
        <a:p>
          <a:endParaRPr lang="ru-RU"/>
        </a:p>
      </dgm:t>
    </dgm:pt>
    <dgm:pt modelId="{A38950E4-9AB9-41D1-A7C1-0F2BC13BE6EA}" type="pres">
      <dgm:prSet presAssocID="{E30C6ED1-404A-47B5-972A-26C00149E385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27D9CC31-C29E-4C99-A692-45B8701026AD}" type="pres">
      <dgm:prSet presAssocID="{DD752669-FBAA-4925-B3E0-FAA40B6E1867}" presName="node" presStyleLbl="node1" presStyleIdx="4" presStyleCnt="9" custScaleX="120980" custScaleY="71401" custRadScaleRad="114698" custRadScaleInc="-3962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22A9712-A956-4767-9D8F-EDCFD77051B8}" type="pres">
      <dgm:prSet presAssocID="{4C848859-C4D3-431F-9BBD-E756D0899D43}" presName="parTrans" presStyleLbl="sibTrans2D1" presStyleIdx="5" presStyleCnt="9" custScaleY="60991"/>
      <dgm:spPr/>
      <dgm:t>
        <a:bodyPr/>
        <a:lstStyle/>
        <a:p>
          <a:endParaRPr lang="ru-RU"/>
        </a:p>
      </dgm:t>
    </dgm:pt>
    <dgm:pt modelId="{5A040FF4-54B1-44D6-943E-F3F6C196E8A7}" type="pres">
      <dgm:prSet presAssocID="{4C848859-C4D3-431F-9BBD-E756D0899D43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3446FCE6-F866-4682-AA9C-21C9EAB7DDDB}" type="pres">
      <dgm:prSet presAssocID="{ABEAEB27-3034-4FDC-A7AC-9DA29E25C744}" presName="node" presStyleLbl="node1" presStyleIdx="5" presStyleCnt="9" custScaleX="120980" custScaleY="71401" custRadScaleRad="114208" custRadScaleInc="3554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304A726-DC81-4C70-B01F-685AE18DF39A}" type="pres">
      <dgm:prSet presAssocID="{ADB2D06D-871F-4017-8C82-9AC7F6796E62}" presName="parTrans" presStyleLbl="sibTrans2D1" presStyleIdx="6" presStyleCnt="9" custScaleY="60991"/>
      <dgm:spPr/>
      <dgm:t>
        <a:bodyPr/>
        <a:lstStyle/>
        <a:p>
          <a:endParaRPr lang="ru-RU"/>
        </a:p>
      </dgm:t>
    </dgm:pt>
    <dgm:pt modelId="{EE59E6F9-E8EB-4961-A9CF-6DE54A331858}" type="pres">
      <dgm:prSet presAssocID="{ADB2D06D-871F-4017-8C82-9AC7F6796E62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6C97B94A-F6A4-4A22-A1DC-C34F8C64E816}" type="pres">
      <dgm:prSet presAssocID="{3DAC62CB-F3FC-41A9-B563-D0E48C482C3A}" presName="node" presStyleLbl="node1" presStyleIdx="6" presStyleCnt="9" custScaleX="120980" custScaleY="71401" custRadScaleRad="108928" custRadScaleInc="3298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7401917-36E4-49B3-8F0A-AF3296E2A983}" type="pres">
      <dgm:prSet presAssocID="{0531A90A-6E9A-4116-9198-F3671A87A3A4}" presName="parTrans" presStyleLbl="sibTrans2D1" presStyleIdx="7" presStyleCnt="9" custAng="21498372" custScaleY="60991"/>
      <dgm:spPr/>
      <dgm:t>
        <a:bodyPr/>
        <a:lstStyle/>
        <a:p>
          <a:endParaRPr lang="ru-RU"/>
        </a:p>
      </dgm:t>
    </dgm:pt>
    <dgm:pt modelId="{BC452E90-14CB-4B84-9C2F-B3E424A27B2A}" type="pres">
      <dgm:prSet presAssocID="{0531A90A-6E9A-4116-9198-F3671A87A3A4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E869AD34-C29A-413D-AC6C-A6A1315BB68C}" type="pres">
      <dgm:prSet presAssocID="{71B303AB-BD1A-402A-908C-3205001EBD82}" presName="node" presStyleLbl="node1" presStyleIdx="7" presStyleCnt="9" custScaleX="120980" custScaleY="71401" custRadScaleRad="115399" custRadScaleInc="-290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E8379AC-C403-4099-B3C4-E6DC6D04684C}" type="pres">
      <dgm:prSet presAssocID="{92322A93-8506-4BAE-A33A-70AD20E5D016}" presName="parTrans" presStyleLbl="sibTrans2D1" presStyleIdx="8" presStyleCnt="9" custScaleY="60991"/>
      <dgm:spPr/>
      <dgm:t>
        <a:bodyPr/>
        <a:lstStyle/>
        <a:p>
          <a:endParaRPr lang="ru-RU"/>
        </a:p>
      </dgm:t>
    </dgm:pt>
    <dgm:pt modelId="{455DB1C2-B9C6-47B5-900D-127412B1CF50}" type="pres">
      <dgm:prSet presAssocID="{92322A93-8506-4BAE-A33A-70AD20E5D016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CE8C103E-78FC-4FE4-9764-C0EAFCC38E85}" type="pres">
      <dgm:prSet presAssocID="{8ECE5788-7706-4EC0-BDA1-261000E8207B}" presName="node" presStyleLbl="node1" presStyleIdx="8" presStyleCnt="9" custScaleX="120980" custScaleY="71401" custRadScaleRad="114482" custRadScaleInc="-2167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7D93968A-D40F-498D-9E1A-63916BB552BE}" type="presOf" srcId="{ADB2D06D-871F-4017-8C82-9AC7F6796E62}" destId="{3304A726-DC81-4C70-B01F-685AE18DF39A}" srcOrd="0" destOrd="0" presId="urn:microsoft.com/office/officeart/2005/8/layout/radial5"/>
    <dgm:cxn modelId="{74B63BB7-A2FC-4A97-8152-FE15BF2680D2}" type="presOf" srcId="{92322A93-8506-4BAE-A33A-70AD20E5D016}" destId="{8E8379AC-C403-4099-B3C4-E6DC6D04684C}" srcOrd="0" destOrd="0" presId="urn:microsoft.com/office/officeart/2005/8/layout/radial5"/>
    <dgm:cxn modelId="{1B3678AC-9191-4490-B91B-A58A04A3881D}" type="presOf" srcId="{ABEAEB27-3034-4FDC-A7AC-9DA29E25C744}" destId="{3446FCE6-F866-4682-AA9C-21C9EAB7DDDB}" srcOrd="0" destOrd="0" presId="urn:microsoft.com/office/officeart/2005/8/layout/radial5"/>
    <dgm:cxn modelId="{5571715A-E769-45AF-B575-851D7FBA0384}" type="presOf" srcId="{75C30CEC-4762-4AD8-8FEE-47EC4D999A1F}" destId="{BA083CA4-30BF-4768-A100-2AE1C8BDA1DF}" srcOrd="1" destOrd="0" presId="urn:microsoft.com/office/officeart/2005/8/layout/radial5"/>
    <dgm:cxn modelId="{5AC71D00-6152-4050-98BD-A85FEAE2C43F}" type="presOf" srcId="{D15E0565-D20B-43E8-B094-0BE1FBCB9A48}" destId="{CAF7788E-7F14-4CD7-84E2-27A1013917A4}" srcOrd="0" destOrd="0" presId="urn:microsoft.com/office/officeart/2005/8/layout/radial5"/>
    <dgm:cxn modelId="{C9BEDCBD-DBDF-4857-8805-B0A7BFDCEEA4}" type="presOf" srcId="{71B303AB-BD1A-402A-908C-3205001EBD82}" destId="{E869AD34-C29A-413D-AC6C-A6A1315BB68C}" srcOrd="0" destOrd="0" presId="urn:microsoft.com/office/officeart/2005/8/layout/radial5"/>
    <dgm:cxn modelId="{18D43DF4-4C03-4B5D-9BD5-F937CBF4BABC}" type="presOf" srcId="{C9CD1FE7-5DE2-4A62-9656-2C90B07BE41E}" destId="{8704901F-483B-4A0F-94CB-D40C6159C9A5}" srcOrd="0" destOrd="0" presId="urn:microsoft.com/office/officeart/2005/8/layout/radial5"/>
    <dgm:cxn modelId="{EFAA3098-6691-4DEF-8681-0A9CDB065EE8}" type="presOf" srcId="{FBC5624D-AF35-4250-88C7-12A7998EC13D}" destId="{C6701BA9-C3C3-44CB-8D2D-A7E965105A56}" srcOrd="0" destOrd="0" presId="urn:microsoft.com/office/officeart/2005/8/layout/radial5"/>
    <dgm:cxn modelId="{39CF4508-F812-4A2C-B161-EBD5018F2B80}" type="presOf" srcId="{4C848859-C4D3-431F-9BBD-E756D0899D43}" destId="{422A9712-A956-4767-9D8F-EDCFD77051B8}" srcOrd="0" destOrd="0" presId="urn:microsoft.com/office/officeart/2005/8/layout/radial5"/>
    <dgm:cxn modelId="{30830057-AEDB-42F8-8207-FC1F9216DC57}" type="presOf" srcId="{B9AC75B9-8055-4EE7-BAF7-2D1D361C0DF3}" destId="{371EA9F5-DD6B-436B-AF08-02E6B8A1EBD8}" srcOrd="0" destOrd="0" presId="urn:microsoft.com/office/officeart/2005/8/layout/radial5"/>
    <dgm:cxn modelId="{1B9BCFA5-509D-4F3B-8888-182BD61CCEF9}" type="presOf" srcId="{29A95920-541A-44E7-84AB-DFB764A276DF}" destId="{A3167549-1D88-436F-B46C-BD35D5B820CB}" srcOrd="1" destOrd="0" presId="urn:microsoft.com/office/officeart/2005/8/layout/radial5"/>
    <dgm:cxn modelId="{12D36183-6D83-4366-A501-4F5E920033A0}" type="presOf" srcId="{C9CD1FE7-5DE2-4A62-9656-2C90B07BE41E}" destId="{5BC565CE-9688-47BA-A5A0-7D2577753DCF}" srcOrd="1" destOrd="0" presId="urn:microsoft.com/office/officeart/2005/8/layout/radial5"/>
    <dgm:cxn modelId="{76E4C616-4A98-4C36-A28C-05E6FBFC95E4}" type="presOf" srcId="{3FEBC78E-6B9B-4297-B1BA-D81808C699E4}" destId="{F69EE54B-488E-4D58-B7B3-EE4DFACA7D8F}" srcOrd="0" destOrd="0" presId="urn:microsoft.com/office/officeart/2005/8/layout/radial5"/>
    <dgm:cxn modelId="{CF81D9F5-F814-4FDF-A0A9-8CE4B1268273}" type="presOf" srcId="{0531A90A-6E9A-4116-9198-F3671A87A3A4}" destId="{77401917-36E4-49B3-8F0A-AF3296E2A983}" srcOrd="0" destOrd="0" presId="urn:microsoft.com/office/officeart/2005/8/layout/radial5"/>
    <dgm:cxn modelId="{2F141FE0-BAEC-4B32-94DF-6C59BD83E0D0}" type="presOf" srcId="{75C30CEC-4762-4AD8-8FEE-47EC4D999A1F}" destId="{E1F2E0AF-AB2B-4F2C-B5BF-96B09112CB90}" srcOrd="0" destOrd="0" presId="urn:microsoft.com/office/officeart/2005/8/layout/radial5"/>
    <dgm:cxn modelId="{22BEABD4-F826-498E-9330-415FCA90B0F1}" type="presOf" srcId="{E30C6ED1-404A-47B5-972A-26C00149E385}" destId="{A38950E4-9AB9-41D1-A7C1-0F2BC13BE6EA}" srcOrd="1" destOrd="0" presId="urn:microsoft.com/office/officeart/2005/8/layout/radial5"/>
    <dgm:cxn modelId="{572110F9-E682-4B1F-949E-5C6892B5068F}" srcId="{EEC67087-31DD-4AA4-A5F7-A57646DFDCDE}" destId="{8ECE5788-7706-4EC0-BDA1-261000E8207B}" srcOrd="8" destOrd="0" parTransId="{92322A93-8506-4BAE-A33A-70AD20E5D016}" sibTransId="{A9B22CAC-B2D6-435A-A3CB-F3CF2BDDF3F0}"/>
    <dgm:cxn modelId="{E2E306C2-42F8-463E-A1DF-B339F73797E4}" srcId="{EEC67087-31DD-4AA4-A5F7-A57646DFDCDE}" destId="{ABEAEB27-3034-4FDC-A7AC-9DA29E25C744}" srcOrd="5" destOrd="0" parTransId="{4C848859-C4D3-431F-9BBD-E756D0899D43}" sibTransId="{BE36C2B7-0B43-4FD2-BDAB-72813430B3AD}"/>
    <dgm:cxn modelId="{37E98DF3-CC03-49D2-A8EC-2AFAD58964EF}" type="presOf" srcId="{BC86DF73-A1DC-476D-8024-AEB3DD59EEDA}" destId="{9237C366-05D7-45DD-81E5-9695660AA890}" srcOrd="0" destOrd="0" presId="urn:microsoft.com/office/officeart/2005/8/layout/radial5"/>
    <dgm:cxn modelId="{16CC9557-4B0D-4701-8A97-19F458AE24C2}" type="presOf" srcId="{DD752669-FBAA-4925-B3E0-FAA40B6E1867}" destId="{27D9CC31-C29E-4C99-A692-45B8701026AD}" srcOrd="0" destOrd="0" presId="urn:microsoft.com/office/officeart/2005/8/layout/radial5"/>
    <dgm:cxn modelId="{F13BAE2C-D11C-450E-A93E-65E665ACBA86}" srcId="{EEC67087-31DD-4AA4-A5F7-A57646DFDCDE}" destId="{D15E0565-D20B-43E8-B094-0BE1FBCB9A48}" srcOrd="1" destOrd="0" parTransId="{29A95920-541A-44E7-84AB-DFB764A276DF}" sibTransId="{A2F42913-7042-4997-A902-194C49BC1382}"/>
    <dgm:cxn modelId="{A03797B7-C7E5-49DE-B56F-F1C6688EB7A4}" type="presOf" srcId="{E30C6ED1-404A-47B5-972A-26C00149E385}" destId="{D3CEAEB4-060F-4E64-A536-9DDAB91941C4}" srcOrd="0" destOrd="0" presId="urn:microsoft.com/office/officeart/2005/8/layout/radial5"/>
    <dgm:cxn modelId="{8F933CB7-0298-4DB7-9ECB-84B8CA52FD9C}" srcId="{EEC67087-31DD-4AA4-A5F7-A57646DFDCDE}" destId="{71B303AB-BD1A-402A-908C-3205001EBD82}" srcOrd="7" destOrd="0" parTransId="{0531A90A-6E9A-4116-9198-F3671A87A3A4}" sibTransId="{969460E9-ECBF-4B7D-88B4-25BFCE699822}"/>
    <dgm:cxn modelId="{2D9593CB-B4CE-4768-8825-5967A1B4F01F}" srcId="{EEC67087-31DD-4AA4-A5F7-A57646DFDCDE}" destId="{DD752669-FBAA-4925-B3E0-FAA40B6E1867}" srcOrd="4" destOrd="0" parTransId="{E30C6ED1-404A-47B5-972A-26C00149E385}" sibTransId="{C94A0058-F9A1-4E2D-B051-129B8B91B685}"/>
    <dgm:cxn modelId="{6E9147D3-F441-4171-9D82-6FBEE215725C}" srcId="{EEC67087-31DD-4AA4-A5F7-A57646DFDCDE}" destId="{3DAC62CB-F3FC-41A9-B563-D0E48C482C3A}" srcOrd="6" destOrd="0" parTransId="{ADB2D06D-871F-4017-8C82-9AC7F6796E62}" sibTransId="{30AB69D9-5245-48F2-8169-AC248661C253}"/>
    <dgm:cxn modelId="{435641B6-F382-4059-B74C-9697A611D639}" srcId="{EEC67087-31DD-4AA4-A5F7-A57646DFDCDE}" destId="{FBC5624D-AF35-4250-88C7-12A7998EC13D}" srcOrd="2" destOrd="0" parTransId="{C9CD1FE7-5DE2-4A62-9656-2C90B07BE41E}" sibTransId="{347A5195-1693-4B15-A599-66F64F6B554A}"/>
    <dgm:cxn modelId="{AE047D6D-E8C7-4564-80F0-57A933C06B28}" type="presOf" srcId="{92322A93-8506-4BAE-A33A-70AD20E5D016}" destId="{455DB1C2-B9C6-47B5-900D-127412B1CF50}" srcOrd="1" destOrd="0" presId="urn:microsoft.com/office/officeart/2005/8/layout/radial5"/>
    <dgm:cxn modelId="{C695B1F6-057C-46ED-8602-90D15C674839}" type="presOf" srcId="{4C848859-C4D3-431F-9BBD-E756D0899D43}" destId="{5A040FF4-54B1-44D6-943E-F3F6C196E8A7}" srcOrd="1" destOrd="0" presId="urn:microsoft.com/office/officeart/2005/8/layout/radial5"/>
    <dgm:cxn modelId="{62B77AA7-376D-40B6-B862-810F1F1E9BC4}" type="presOf" srcId="{B9AC75B9-8055-4EE7-BAF7-2D1D361C0DF3}" destId="{A9312825-358D-42DB-9E1D-C8416FCBAAA3}" srcOrd="1" destOrd="0" presId="urn:microsoft.com/office/officeart/2005/8/layout/radial5"/>
    <dgm:cxn modelId="{3E77494E-6FBF-4A1D-827A-221073AFC5E1}" type="presOf" srcId="{ADB2D06D-871F-4017-8C82-9AC7F6796E62}" destId="{EE59E6F9-E8EB-4961-A9CF-6DE54A331858}" srcOrd="1" destOrd="0" presId="urn:microsoft.com/office/officeart/2005/8/layout/radial5"/>
    <dgm:cxn modelId="{BC0687A1-AAF9-4F80-A417-F44335542B1C}" type="presOf" srcId="{EDABFAF3-3454-4561-9F81-21F14D449634}" destId="{F2151742-C87B-4025-8562-6245A5CED650}" srcOrd="0" destOrd="0" presId="urn:microsoft.com/office/officeart/2005/8/layout/radial5"/>
    <dgm:cxn modelId="{3BABE462-BC87-4054-B1A3-CBBA31D9414C}" srcId="{EEC67087-31DD-4AA4-A5F7-A57646DFDCDE}" destId="{3FEBC78E-6B9B-4297-B1BA-D81808C699E4}" srcOrd="3" destOrd="0" parTransId="{75C30CEC-4762-4AD8-8FEE-47EC4D999A1F}" sibTransId="{A9755066-56CD-46F7-9CC1-5B1853E97CB7}"/>
    <dgm:cxn modelId="{4352745E-E45F-4460-8493-25D6E3AE0039}" srcId="{EDABFAF3-3454-4561-9F81-21F14D449634}" destId="{EEC67087-31DD-4AA4-A5F7-A57646DFDCDE}" srcOrd="0" destOrd="0" parTransId="{EA73A62E-A839-481C-8950-2947D7302E5E}" sibTransId="{F2510B37-648C-41F2-9AFE-5CB829851BE5}"/>
    <dgm:cxn modelId="{CDEFEF3F-F03C-4905-90D7-BA43B94FB7FD}" type="presOf" srcId="{8ECE5788-7706-4EC0-BDA1-261000E8207B}" destId="{CE8C103E-78FC-4FE4-9764-C0EAFCC38E85}" srcOrd="0" destOrd="0" presId="urn:microsoft.com/office/officeart/2005/8/layout/radial5"/>
    <dgm:cxn modelId="{589B5A6C-E748-44B6-8743-7838FDE5F9E0}" type="presOf" srcId="{29A95920-541A-44E7-84AB-DFB764A276DF}" destId="{9D70EB13-EC26-48EE-84F7-0EB8362DD556}" srcOrd="0" destOrd="0" presId="urn:microsoft.com/office/officeart/2005/8/layout/radial5"/>
    <dgm:cxn modelId="{116055C6-0C9D-4FE6-833D-AFAE151D16F1}" srcId="{EEC67087-31DD-4AA4-A5F7-A57646DFDCDE}" destId="{BC86DF73-A1DC-476D-8024-AEB3DD59EEDA}" srcOrd="0" destOrd="0" parTransId="{B9AC75B9-8055-4EE7-BAF7-2D1D361C0DF3}" sibTransId="{1D840AAD-2E4C-4D58-8F80-DC26C0DBEA9C}"/>
    <dgm:cxn modelId="{5CF56741-6691-4E16-BE50-1DF59630F780}" type="presOf" srcId="{0531A90A-6E9A-4116-9198-F3671A87A3A4}" destId="{BC452E90-14CB-4B84-9C2F-B3E424A27B2A}" srcOrd="1" destOrd="0" presId="urn:microsoft.com/office/officeart/2005/8/layout/radial5"/>
    <dgm:cxn modelId="{88C77DF1-9AEE-4C2C-B2FB-A56BBD89327D}" type="presOf" srcId="{3DAC62CB-F3FC-41A9-B563-D0E48C482C3A}" destId="{6C97B94A-F6A4-4A22-A1DC-C34F8C64E816}" srcOrd="0" destOrd="0" presId="urn:microsoft.com/office/officeart/2005/8/layout/radial5"/>
    <dgm:cxn modelId="{4E3CCB71-D40D-48ED-B1D5-A0B558D8DA01}" type="presOf" srcId="{EEC67087-31DD-4AA4-A5F7-A57646DFDCDE}" destId="{7962609A-79E5-4231-B5DB-3639E38C0092}" srcOrd="0" destOrd="0" presId="urn:microsoft.com/office/officeart/2005/8/layout/radial5"/>
    <dgm:cxn modelId="{C2333C1D-F6D2-41B6-A8B5-6839F766A21F}" type="presParOf" srcId="{F2151742-C87B-4025-8562-6245A5CED650}" destId="{7962609A-79E5-4231-B5DB-3639E38C0092}" srcOrd="0" destOrd="0" presId="urn:microsoft.com/office/officeart/2005/8/layout/radial5"/>
    <dgm:cxn modelId="{851FA384-957D-4A20-8D89-6866163091EF}" type="presParOf" srcId="{F2151742-C87B-4025-8562-6245A5CED650}" destId="{371EA9F5-DD6B-436B-AF08-02E6B8A1EBD8}" srcOrd="1" destOrd="0" presId="urn:microsoft.com/office/officeart/2005/8/layout/radial5"/>
    <dgm:cxn modelId="{59D0DB97-0997-4D3F-BCC8-0D4473F74AB8}" type="presParOf" srcId="{371EA9F5-DD6B-436B-AF08-02E6B8A1EBD8}" destId="{A9312825-358D-42DB-9E1D-C8416FCBAAA3}" srcOrd="0" destOrd="0" presId="urn:microsoft.com/office/officeart/2005/8/layout/radial5"/>
    <dgm:cxn modelId="{955A07F0-F015-48BC-944A-35199CD37342}" type="presParOf" srcId="{F2151742-C87B-4025-8562-6245A5CED650}" destId="{9237C366-05D7-45DD-81E5-9695660AA890}" srcOrd="2" destOrd="0" presId="urn:microsoft.com/office/officeart/2005/8/layout/radial5"/>
    <dgm:cxn modelId="{113B91BF-6799-4054-A79F-568434351254}" type="presParOf" srcId="{F2151742-C87B-4025-8562-6245A5CED650}" destId="{9D70EB13-EC26-48EE-84F7-0EB8362DD556}" srcOrd="3" destOrd="0" presId="urn:microsoft.com/office/officeart/2005/8/layout/radial5"/>
    <dgm:cxn modelId="{22468912-29F3-48B1-9B92-8B857F7B0F33}" type="presParOf" srcId="{9D70EB13-EC26-48EE-84F7-0EB8362DD556}" destId="{A3167549-1D88-436F-B46C-BD35D5B820CB}" srcOrd="0" destOrd="0" presId="urn:microsoft.com/office/officeart/2005/8/layout/radial5"/>
    <dgm:cxn modelId="{876F1233-8F09-40A8-8ACE-048DC9870FDD}" type="presParOf" srcId="{F2151742-C87B-4025-8562-6245A5CED650}" destId="{CAF7788E-7F14-4CD7-84E2-27A1013917A4}" srcOrd="4" destOrd="0" presId="urn:microsoft.com/office/officeart/2005/8/layout/radial5"/>
    <dgm:cxn modelId="{B5C9627C-31EB-4BD7-930E-E2FF498137BD}" type="presParOf" srcId="{F2151742-C87B-4025-8562-6245A5CED650}" destId="{8704901F-483B-4A0F-94CB-D40C6159C9A5}" srcOrd="5" destOrd="0" presId="urn:microsoft.com/office/officeart/2005/8/layout/radial5"/>
    <dgm:cxn modelId="{B74C2235-711D-4B52-B83A-63B0F8C462F3}" type="presParOf" srcId="{8704901F-483B-4A0F-94CB-D40C6159C9A5}" destId="{5BC565CE-9688-47BA-A5A0-7D2577753DCF}" srcOrd="0" destOrd="0" presId="urn:microsoft.com/office/officeart/2005/8/layout/radial5"/>
    <dgm:cxn modelId="{C16CBAFD-3FE0-479D-9648-8AC3950E7A5D}" type="presParOf" srcId="{F2151742-C87B-4025-8562-6245A5CED650}" destId="{C6701BA9-C3C3-44CB-8D2D-A7E965105A56}" srcOrd="6" destOrd="0" presId="urn:microsoft.com/office/officeart/2005/8/layout/radial5"/>
    <dgm:cxn modelId="{5D44CE96-4005-4E20-B59E-F62326BAE5C4}" type="presParOf" srcId="{F2151742-C87B-4025-8562-6245A5CED650}" destId="{E1F2E0AF-AB2B-4F2C-B5BF-96B09112CB90}" srcOrd="7" destOrd="0" presId="urn:microsoft.com/office/officeart/2005/8/layout/radial5"/>
    <dgm:cxn modelId="{3661CE74-B44A-4EC2-9136-B6AE8908B1B8}" type="presParOf" srcId="{E1F2E0AF-AB2B-4F2C-B5BF-96B09112CB90}" destId="{BA083CA4-30BF-4768-A100-2AE1C8BDA1DF}" srcOrd="0" destOrd="0" presId="urn:microsoft.com/office/officeart/2005/8/layout/radial5"/>
    <dgm:cxn modelId="{BA2D4910-07A6-411C-B3C4-31F3E7070158}" type="presParOf" srcId="{F2151742-C87B-4025-8562-6245A5CED650}" destId="{F69EE54B-488E-4D58-B7B3-EE4DFACA7D8F}" srcOrd="8" destOrd="0" presId="urn:microsoft.com/office/officeart/2005/8/layout/radial5"/>
    <dgm:cxn modelId="{B40B8D37-ADA9-42EA-A954-D2C12D1E7FBD}" type="presParOf" srcId="{F2151742-C87B-4025-8562-6245A5CED650}" destId="{D3CEAEB4-060F-4E64-A536-9DDAB91941C4}" srcOrd="9" destOrd="0" presId="urn:microsoft.com/office/officeart/2005/8/layout/radial5"/>
    <dgm:cxn modelId="{07361C39-F69D-46CC-8D2B-E3D43C17CB68}" type="presParOf" srcId="{D3CEAEB4-060F-4E64-A536-9DDAB91941C4}" destId="{A38950E4-9AB9-41D1-A7C1-0F2BC13BE6EA}" srcOrd="0" destOrd="0" presId="urn:microsoft.com/office/officeart/2005/8/layout/radial5"/>
    <dgm:cxn modelId="{3B7DA692-AC96-4B13-9666-735BD1429AA7}" type="presParOf" srcId="{F2151742-C87B-4025-8562-6245A5CED650}" destId="{27D9CC31-C29E-4C99-A692-45B8701026AD}" srcOrd="10" destOrd="0" presId="urn:microsoft.com/office/officeart/2005/8/layout/radial5"/>
    <dgm:cxn modelId="{3EA6FECC-3530-4E1F-A4C1-A136FAC9742D}" type="presParOf" srcId="{F2151742-C87B-4025-8562-6245A5CED650}" destId="{422A9712-A956-4767-9D8F-EDCFD77051B8}" srcOrd="11" destOrd="0" presId="urn:microsoft.com/office/officeart/2005/8/layout/radial5"/>
    <dgm:cxn modelId="{52A984A1-B74E-46DB-B28E-05AF018FB48C}" type="presParOf" srcId="{422A9712-A956-4767-9D8F-EDCFD77051B8}" destId="{5A040FF4-54B1-44D6-943E-F3F6C196E8A7}" srcOrd="0" destOrd="0" presId="urn:microsoft.com/office/officeart/2005/8/layout/radial5"/>
    <dgm:cxn modelId="{276D0770-F546-4AFA-A0B9-9369CBB77A35}" type="presParOf" srcId="{F2151742-C87B-4025-8562-6245A5CED650}" destId="{3446FCE6-F866-4682-AA9C-21C9EAB7DDDB}" srcOrd="12" destOrd="0" presId="urn:microsoft.com/office/officeart/2005/8/layout/radial5"/>
    <dgm:cxn modelId="{CC644A71-8183-421F-8211-D3136070AFBF}" type="presParOf" srcId="{F2151742-C87B-4025-8562-6245A5CED650}" destId="{3304A726-DC81-4C70-B01F-685AE18DF39A}" srcOrd="13" destOrd="0" presId="urn:microsoft.com/office/officeart/2005/8/layout/radial5"/>
    <dgm:cxn modelId="{A19101BF-EC71-4D1A-980C-8B1EB1019760}" type="presParOf" srcId="{3304A726-DC81-4C70-B01F-685AE18DF39A}" destId="{EE59E6F9-E8EB-4961-A9CF-6DE54A331858}" srcOrd="0" destOrd="0" presId="urn:microsoft.com/office/officeart/2005/8/layout/radial5"/>
    <dgm:cxn modelId="{4F851B0E-F388-449C-A834-BF518B4D928F}" type="presParOf" srcId="{F2151742-C87B-4025-8562-6245A5CED650}" destId="{6C97B94A-F6A4-4A22-A1DC-C34F8C64E816}" srcOrd="14" destOrd="0" presId="urn:microsoft.com/office/officeart/2005/8/layout/radial5"/>
    <dgm:cxn modelId="{9A877AB5-D129-4F82-92B0-100049FC1993}" type="presParOf" srcId="{F2151742-C87B-4025-8562-6245A5CED650}" destId="{77401917-36E4-49B3-8F0A-AF3296E2A983}" srcOrd="15" destOrd="0" presId="urn:microsoft.com/office/officeart/2005/8/layout/radial5"/>
    <dgm:cxn modelId="{10E38F85-9F45-4CC7-8CD5-88C7BDF83ADC}" type="presParOf" srcId="{77401917-36E4-49B3-8F0A-AF3296E2A983}" destId="{BC452E90-14CB-4B84-9C2F-B3E424A27B2A}" srcOrd="0" destOrd="0" presId="urn:microsoft.com/office/officeart/2005/8/layout/radial5"/>
    <dgm:cxn modelId="{6918209B-6F40-4623-BCC5-EF02A4F4AD7E}" type="presParOf" srcId="{F2151742-C87B-4025-8562-6245A5CED650}" destId="{E869AD34-C29A-413D-AC6C-A6A1315BB68C}" srcOrd="16" destOrd="0" presId="urn:microsoft.com/office/officeart/2005/8/layout/radial5"/>
    <dgm:cxn modelId="{96354B2A-B6FC-4328-938C-20FE77C43B13}" type="presParOf" srcId="{F2151742-C87B-4025-8562-6245A5CED650}" destId="{8E8379AC-C403-4099-B3C4-E6DC6D04684C}" srcOrd="17" destOrd="0" presId="urn:microsoft.com/office/officeart/2005/8/layout/radial5"/>
    <dgm:cxn modelId="{ADBFD7A2-57FF-43F0-9ED9-C7B275EB2714}" type="presParOf" srcId="{8E8379AC-C403-4099-B3C4-E6DC6D04684C}" destId="{455DB1C2-B9C6-47B5-900D-127412B1CF50}" srcOrd="0" destOrd="0" presId="urn:microsoft.com/office/officeart/2005/8/layout/radial5"/>
    <dgm:cxn modelId="{12D2CEFD-3B2F-4111-91FD-34CF54C78BCC}" type="presParOf" srcId="{F2151742-C87B-4025-8562-6245A5CED650}" destId="{CE8C103E-78FC-4FE4-9764-C0EAFCC38E85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0C553-B566-43A5-ABB7-EBCE384837C0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36F174F-EC68-4406-97D4-6916B1846DA6}">
      <dgm:prSet phldrT="[Текст]"/>
      <dgm:spPr>
        <a:solidFill>
          <a:srgbClr val="FF9900"/>
        </a:solidFill>
      </dgm:spPr>
      <dgm:t>
        <a:bodyPr/>
        <a:lstStyle/>
        <a:p>
          <a:r>
            <a:rPr lang="en-US" b="1" dirty="0" smtClean="0">
              <a:solidFill>
                <a:srgbClr val="171E60"/>
              </a:solidFill>
              <a:latin typeface="Myriad Pro" pitchFamily="34" charset="0"/>
            </a:rPr>
            <a:t>PDM</a:t>
          </a:r>
          <a:endParaRPr lang="ru-RU" b="1" dirty="0">
            <a:solidFill>
              <a:srgbClr val="171E60"/>
            </a:solidFill>
            <a:latin typeface="Myriad Pro" pitchFamily="34" charset="0"/>
          </a:endParaRPr>
        </a:p>
      </dgm:t>
    </dgm:pt>
    <dgm:pt modelId="{16CDEE36-D188-48CE-ACEC-8348147021A2}" type="parTrans" cxnId="{9F2465EB-241B-43DD-A714-337219ABD7EE}">
      <dgm:prSet/>
      <dgm:spPr/>
      <dgm:t>
        <a:bodyPr/>
        <a:lstStyle/>
        <a:p>
          <a:endParaRPr lang="ru-RU" b="1">
            <a:latin typeface="Myriad Pro" pitchFamily="34" charset="0"/>
          </a:endParaRPr>
        </a:p>
      </dgm:t>
    </dgm:pt>
    <dgm:pt modelId="{E41FFB9A-06F9-44E4-869B-48B580C8856F}" type="sibTrans" cxnId="{9F2465EB-241B-43DD-A714-337219ABD7EE}">
      <dgm:prSet/>
      <dgm:spPr>
        <a:solidFill>
          <a:srgbClr val="171E60"/>
        </a:solidFill>
      </dgm:spPr>
      <dgm:t>
        <a:bodyPr/>
        <a:lstStyle/>
        <a:p>
          <a:endParaRPr lang="ru-RU" b="1">
            <a:latin typeface="Myriad Pro" pitchFamily="34" charset="0"/>
          </a:endParaRPr>
        </a:p>
      </dgm:t>
    </dgm:pt>
    <dgm:pt modelId="{B0E8E9E5-AF05-496D-AB42-206368D5427B}">
      <dgm:prSet phldrT="[Текст]"/>
      <dgm:spPr>
        <a:solidFill>
          <a:srgbClr val="FF9900"/>
        </a:solidFill>
      </dgm:spPr>
      <dgm:t>
        <a:bodyPr/>
        <a:lstStyle/>
        <a:p>
          <a:r>
            <a:rPr lang="en-US" b="1" dirty="0" smtClean="0">
              <a:solidFill>
                <a:srgbClr val="171E60"/>
              </a:solidFill>
              <a:latin typeface="Myriad Pro" pitchFamily="34" charset="0"/>
            </a:rPr>
            <a:t>ERP</a:t>
          </a:r>
          <a:endParaRPr lang="ru-RU" b="1" dirty="0">
            <a:solidFill>
              <a:srgbClr val="171E60"/>
            </a:solidFill>
            <a:latin typeface="Myriad Pro" pitchFamily="34" charset="0"/>
          </a:endParaRPr>
        </a:p>
      </dgm:t>
    </dgm:pt>
    <dgm:pt modelId="{268BD78D-382D-4435-9DB6-52163D739DEE}" type="parTrans" cxnId="{A472383F-BCC1-42E1-9B1C-61CFEE80557C}">
      <dgm:prSet/>
      <dgm:spPr/>
      <dgm:t>
        <a:bodyPr/>
        <a:lstStyle/>
        <a:p>
          <a:endParaRPr lang="ru-RU" b="1">
            <a:latin typeface="Myriad Pro" pitchFamily="34" charset="0"/>
          </a:endParaRPr>
        </a:p>
      </dgm:t>
    </dgm:pt>
    <dgm:pt modelId="{4BE8D8F4-7C9F-4BE5-83DC-60731FAFC481}" type="sibTrans" cxnId="{A472383F-BCC1-42E1-9B1C-61CFEE80557C}">
      <dgm:prSet/>
      <dgm:spPr>
        <a:solidFill>
          <a:srgbClr val="171E60"/>
        </a:solidFill>
      </dgm:spPr>
      <dgm:t>
        <a:bodyPr/>
        <a:lstStyle/>
        <a:p>
          <a:endParaRPr lang="ru-RU" b="1">
            <a:latin typeface="Myriad Pro" pitchFamily="34" charset="0"/>
          </a:endParaRPr>
        </a:p>
      </dgm:t>
    </dgm:pt>
    <dgm:pt modelId="{C7AF4B82-B02E-4174-AEEB-53665AF1C80F}" type="pres">
      <dgm:prSet presAssocID="{AFA0C553-B566-43A5-ABB7-EBCE384837C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2C89A83-2399-431F-9456-EA7B42FDA818}" type="pres">
      <dgm:prSet presAssocID="{936F174F-EC68-4406-97D4-6916B1846DA6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EDCBCF-C1E1-4641-A214-6EC1460DB2AB}" type="pres">
      <dgm:prSet presAssocID="{936F174F-EC68-4406-97D4-6916B1846DA6}" presName="gear1srcNode" presStyleLbl="node1" presStyleIdx="0" presStyleCnt="2"/>
      <dgm:spPr/>
      <dgm:t>
        <a:bodyPr/>
        <a:lstStyle/>
        <a:p>
          <a:endParaRPr lang="ru-RU"/>
        </a:p>
      </dgm:t>
    </dgm:pt>
    <dgm:pt modelId="{B2849B35-D5EE-4C4B-8DE0-AEB24DF545CE}" type="pres">
      <dgm:prSet presAssocID="{936F174F-EC68-4406-97D4-6916B1846DA6}" presName="gear1dstNode" presStyleLbl="node1" presStyleIdx="0" presStyleCnt="2"/>
      <dgm:spPr/>
      <dgm:t>
        <a:bodyPr/>
        <a:lstStyle/>
        <a:p>
          <a:endParaRPr lang="ru-RU"/>
        </a:p>
      </dgm:t>
    </dgm:pt>
    <dgm:pt modelId="{8A99EFD3-60D2-423D-A808-7B124691974B}" type="pres">
      <dgm:prSet presAssocID="{B0E8E9E5-AF05-496D-AB42-206368D5427B}" presName="gear2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C2D19-3D4C-4E4E-A4EC-AD820D8CE99A}" type="pres">
      <dgm:prSet presAssocID="{B0E8E9E5-AF05-496D-AB42-206368D5427B}" presName="gear2srcNode" presStyleLbl="node1" presStyleIdx="1" presStyleCnt="2"/>
      <dgm:spPr/>
      <dgm:t>
        <a:bodyPr/>
        <a:lstStyle/>
        <a:p>
          <a:endParaRPr lang="ru-RU"/>
        </a:p>
      </dgm:t>
    </dgm:pt>
    <dgm:pt modelId="{735A7434-AAA6-422C-B336-165C732A7A0D}" type="pres">
      <dgm:prSet presAssocID="{B0E8E9E5-AF05-496D-AB42-206368D5427B}" presName="gear2dstNode" presStyleLbl="node1" presStyleIdx="1" presStyleCnt="2"/>
      <dgm:spPr/>
      <dgm:t>
        <a:bodyPr/>
        <a:lstStyle/>
        <a:p>
          <a:endParaRPr lang="ru-RU"/>
        </a:p>
      </dgm:t>
    </dgm:pt>
    <dgm:pt modelId="{B3FE9F53-4459-474E-BDBF-0263135DDC0F}" type="pres">
      <dgm:prSet presAssocID="{E41FFB9A-06F9-44E4-869B-48B580C8856F}" presName="connector1" presStyleLbl="sibTrans2D1" presStyleIdx="0" presStyleCnt="2"/>
      <dgm:spPr/>
      <dgm:t>
        <a:bodyPr/>
        <a:lstStyle/>
        <a:p>
          <a:endParaRPr lang="ru-RU"/>
        </a:p>
      </dgm:t>
    </dgm:pt>
    <dgm:pt modelId="{3423640C-5599-47B4-80D7-9E3E82C0016A}" type="pres">
      <dgm:prSet presAssocID="{4BE8D8F4-7C9F-4BE5-83DC-60731FAFC481}" presName="connector2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8969BC96-BCF8-4585-833F-969FD3AFA980}" type="presOf" srcId="{B0E8E9E5-AF05-496D-AB42-206368D5427B}" destId="{735A7434-AAA6-422C-B336-165C732A7A0D}" srcOrd="2" destOrd="0" presId="urn:microsoft.com/office/officeart/2005/8/layout/gear1"/>
    <dgm:cxn modelId="{E514B237-DE2E-452A-AFF3-9F772332A663}" type="presOf" srcId="{936F174F-EC68-4406-97D4-6916B1846DA6}" destId="{7FEDCBCF-C1E1-4641-A214-6EC1460DB2AB}" srcOrd="1" destOrd="0" presId="urn:microsoft.com/office/officeart/2005/8/layout/gear1"/>
    <dgm:cxn modelId="{FC600E28-4526-40F7-9019-922939AFD3F2}" type="presOf" srcId="{B0E8E9E5-AF05-496D-AB42-206368D5427B}" destId="{A5EC2D19-3D4C-4E4E-A4EC-AD820D8CE99A}" srcOrd="1" destOrd="0" presId="urn:microsoft.com/office/officeart/2005/8/layout/gear1"/>
    <dgm:cxn modelId="{613A422F-6FEE-4CE4-A31F-6A7E815BC970}" type="presOf" srcId="{AFA0C553-B566-43A5-ABB7-EBCE384837C0}" destId="{C7AF4B82-B02E-4174-AEEB-53665AF1C80F}" srcOrd="0" destOrd="0" presId="urn:microsoft.com/office/officeart/2005/8/layout/gear1"/>
    <dgm:cxn modelId="{B8234D53-4BDB-4E6D-ADA6-BF2B3CCAD319}" type="presOf" srcId="{B0E8E9E5-AF05-496D-AB42-206368D5427B}" destId="{8A99EFD3-60D2-423D-A808-7B124691974B}" srcOrd="0" destOrd="0" presId="urn:microsoft.com/office/officeart/2005/8/layout/gear1"/>
    <dgm:cxn modelId="{BDFAB9D5-DA43-444A-B443-B8E7697D6AA9}" type="presOf" srcId="{936F174F-EC68-4406-97D4-6916B1846DA6}" destId="{B2849B35-D5EE-4C4B-8DE0-AEB24DF545CE}" srcOrd="2" destOrd="0" presId="urn:microsoft.com/office/officeart/2005/8/layout/gear1"/>
    <dgm:cxn modelId="{C8845FFC-5932-4751-AD33-AFD64FD9E886}" type="presOf" srcId="{4BE8D8F4-7C9F-4BE5-83DC-60731FAFC481}" destId="{3423640C-5599-47B4-80D7-9E3E82C0016A}" srcOrd="0" destOrd="0" presId="urn:microsoft.com/office/officeart/2005/8/layout/gear1"/>
    <dgm:cxn modelId="{9F2465EB-241B-43DD-A714-337219ABD7EE}" srcId="{AFA0C553-B566-43A5-ABB7-EBCE384837C0}" destId="{936F174F-EC68-4406-97D4-6916B1846DA6}" srcOrd="0" destOrd="0" parTransId="{16CDEE36-D188-48CE-ACEC-8348147021A2}" sibTransId="{E41FFB9A-06F9-44E4-869B-48B580C8856F}"/>
    <dgm:cxn modelId="{C29E7696-4B0C-4B22-A38C-DC1D7C3FE0D4}" type="presOf" srcId="{936F174F-EC68-4406-97D4-6916B1846DA6}" destId="{32C89A83-2399-431F-9456-EA7B42FDA818}" srcOrd="0" destOrd="0" presId="urn:microsoft.com/office/officeart/2005/8/layout/gear1"/>
    <dgm:cxn modelId="{39D10AE5-B0D2-4D5B-A671-71444BDD2475}" type="presOf" srcId="{E41FFB9A-06F9-44E4-869B-48B580C8856F}" destId="{B3FE9F53-4459-474E-BDBF-0263135DDC0F}" srcOrd="0" destOrd="0" presId="urn:microsoft.com/office/officeart/2005/8/layout/gear1"/>
    <dgm:cxn modelId="{A472383F-BCC1-42E1-9B1C-61CFEE80557C}" srcId="{AFA0C553-B566-43A5-ABB7-EBCE384837C0}" destId="{B0E8E9E5-AF05-496D-AB42-206368D5427B}" srcOrd="1" destOrd="0" parTransId="{268BD78D-382D-4435-9DB6-52163D739DEE}" sibTransId="{4BE8D8F4-7C9F-4BE5-83DC-60731FAFC481}"/>
    <dgm:cxn modelId="{74ACA224-2F25-492C-A5C6-B5ABC90856BB}" type="presParOf" srcId="{C7AF4B82-B02E-4174-AEEB-53665AF1C80F}" destId="{32C89A83-2399-431F-9456-EA7B42FDA818}" srcOrd="0" destOrd="0" presId="urn:microsoft.com/office/officeart/2005/8/layout/gear1"/>
    <dgm:cxn modelId="{79AC1DBE-F3B5-4183-93B3-449DF4A22098}" type="presParOf" srcId="{C7AF4B82-B02E-4174-AEEB-53665AF1C80F}" destId="{7FEDCBCF-C1E1-4641-A214-6EC1460DB2AB}" srcOrd="1" destOrd="0" presId="urn:microsoft.com/office/officeart/2005/8/layout/gear1"/>
    <dgm:cxn modelId="{4E59A2EB-37D1-4018-AF05-50580963F10A}" type="presParOf" srcId="{C7AF4B82-B02E-4174-AEEB-53665AF1C80F}" destId="{B2849B35-D5EE-4C4B-8DE0-AEB24DF545CE}" srcOrd="2" destOrd="0" presId="urn:microsoft.com/office/officeart/2005/8/layout/gear1"/>
    <dgm:cxn modelId="{783EC038-4774-4F96-B083-47C9087023C9}" type="presParOf" srcId="{C7AF4B82-B02E-4174-AEEB-53665AF1C80F}" destId="{8A99EFD3-60D2-423D-A808-7B124691974B}" srcOrd="3" destOrd="0" presId="urn:microsoft.com/office/officeart/2005/8/layout/gear1"/>
    <dgm:cxn modelId="{A3D338EF-897B-4260-935B-F8EF47E1925F}" type="presParOf" srcId="{C7AF4B82-B02E-4174-AEEB-53665AF1C80F}" destId="{A5EC2D19-3D4C-4E4E-A4EC-AD820D8CE99A}" srcOrd="4" destOrd="0" presId="urn:microsoft.com/office/officeart/2005/8/layout/gear1"/>
    <dgm:cxn modelId="{CF452A35-8161-40FA-BCF4-8B1D19A5E1B1}" type="presParOf" srcId="{C7AF4B82-B02E-4174-AEEB-53665AF1C80F}" destId="{735A7434-AAA6-422C-B336-165C732A7A0D}" srcOrd="5" destOrd="0" presId="urn:microsoft.com/office/officeart/2005/8/layout/gear1"/>
    <dgm:cxn modelId="{457BAC3A-AC39-45FF-968D-29BD899F4E6A}" type="presParOf" srcId="{C7AF4B82-B02E-4174-AEEB-53665AF1C80F}" destId="{B3FE9F53-4459-474E-BDBF-0263135DDC0F}" srcOrd="6" destOrd="0" presId="urn:microsoft.com/office/officeart/2005/8/layout/gear1"/>
    <dgm:cxn modelId="{1DDA2F79-1B2F-4FD8-899F-75216EE04A92}" type="presParOf" srcId="{C7AF4B82-B02E-4174-AEEB-53665AF1C80F}" destId="{3423640C-5599-47B4-80D7-9E3E82C0016A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2609A-79E5-4231-B5DB-3639E38C0092}">
      <dsp:nvSpPr>
        <dsp:cNvPr id="0" name=""/>
        <dsp:cNvSpPr/>
      </dsp:nvSpPr>
      <dsp:spPr>
        <a:xfrm>
          <a:off x="3427792" y="2191009"/>
          <a:ext cx="1533346" cy="1112054"/>
        </a:xfrm>
        <a:prstGeom prst="ellipse">
          <a:avLst/>
        </a:prstGeom>
        <a:solidFill>
          <a:srgbClr val="171E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latin typeface="Myriad Pro" pitchFamily="34" charset="0"/>
          </a:endParaRPr>
        </a:p>
      </dsp:txBody>
      <dsp:txXfrm>
        <a:off x="3652345" y="2353866"/>
        <a:ext cx="1084240" cy="786340"/>
      </dsp:txXfrm>
    </dsp:sp>
    <dsp:sp modelId="{371EA9F5-DD6B-436B-AF08-02E6B8A1EBD8}">
      <dsp:nvSpPr>
        <dsp:cNvPr id="0" name=""/>
        <dsp:cNvSpPr/>
      </dsp:nvSpPr>
      <dsp:spPr>
        <a:xfrm rot="16200000">
          <a:off x="3885672" y="1526956"/>
          <a:ext cx="617586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Myriad Pro" pitchFamily="34" charset="0"/>
          </a:endParaRPr>
        </a:p>
      </dsp:txBody>
      <dsp:txXfrm>
        <a:off x="3915343" y="1596188"/>
        <a:ext cx="558245" cy="118683"/>
      </dsp:txXfrm>
    </dsp:sp>
    <dsp:sp modelId="{9237C366-05D7-45DD-81E5-9695660AA890}">
      <dsp:nvSpPr>
        <dsp:cNvPr id="0" name=""/>
        <dsp:cNvSpPr/>
      </dsp:nvSpPr>
      <dsp:spPr>
        <a:xfrm>
          <a:off x="3473211" y="174399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Основная площадка на ул. </a:t>
          </a:r>
          <a:r>
            <a:rPr lang="ru-RU" sz="1100" kern="1200" dirty="0" err="1" smtClean="0">
              <a:solidFill>
                <a:srgbClr val="171E60"/>
              </a:solidFill>
              <a:latin typeface="Myriad Pro" pitchFamily="34" charset="0"/>
            </a:rPr>
            <a:t>Новосельковской</a:t>
          </a:r>
          <a:endParaRPr lang="ru-RU" sz="1100" kern="1200" baseline="0" dirty="0">
            <a:solidFill>
              <a:srgbClr val="171E60"/>
            </a:solidFill>
            <a:latin typeface="Myriad Pro" pitchFamily="34" charset="0"/>
          </a:endParaRPr>
        </a:p>
      </dsp:txBody>
      <dsp:txXfrm>
        <a:off x="3514771" y="215959"/>
        <a:ext cx="1359388" cy="768231"/>
      </dsp:txXfrm>
    </dsp:sp>
    <dsp:sp modelId="{9D70EB13-EC26-48EE-84F7-0EB8362DD556}">
      <dsp:nvSpPr>
        <dsp:cNvPr id="0" name=""/>
        <dsp:cNvSpPr/>
      </dsp:nvSpPr>
      <dsp:spPr>
        <a:xfrm rot="18860064">
          <a:off x="4734442" y="1740672"/>
          <a:ext cx="693284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Myriad Pro" pitchFamily="34" charset="0"/>
          </a:endParaRPr>
        </a:p>
      </dsp:txBody>
      <dsp:txXfrm>
        <a:off x="4743377" y="1801456"/>
        <a:ext cx="633943" cy="118683"/>
      </dsp:txXfrm>
    </dsp:sp>
    <dsp:sp modelId="{CAF7788E-7F14-4CD7-84E2-27A1013917A4}">
      <dsp:nvSpPr>
        <dsp:cNvPr id="0" name=""/>
        <dsp:cNvSpPr/>
      </dsp:nvSpPr>
      <dsp:spPr>
        <a:xfrm>
          <a:off x="5190906" y="563286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>
              <a:solidFill>
                <a:srgbClr val="171E60"/>
              </a:solidFill>
              <a:latin typeface="Myriad Pro" pitchFamily="34" charset="0"/>
            </a:rPr>
            <a:t>Научный центр в Самаре</a:t>
          </a:r>
          <a:endParaRPr lang="ru-RU" sz="1100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5232466" y="604846"/>
        <a:ext cx="1359388" cy="768231"/>
      </dsp:txXfrm>
    </dsp:sp>
    <dsp:sp modelId="{8704901F-483B-4A0F-94CB-D40C6159C9A5}">
      <dsp:nvSpPr>
        <dsp:cNvPr id="0" name=""/>
        <dsp:cNvSpPr/>
      </dsp:nvSpPr>
      <dsp:spPr>
        <a:xfrm rot="21449808">
          <a:off x="5174866" y="2556838"/>
          <a:ext cx="527390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Myriad Pro" pitchFamily="34" charset="0"/>
          </a:endParaRPr>
        </a:p>
      </dsp:txBody>
      <dsp:txXfrm>
        <a:off x="5174894" y="2597695"/>
        <a:ext cx="468049" cy="118683"/>
      </dsp:txXfrm>
    </dsp:sp>
    <dsp:sp modelId="{C6701BA9-C3C3-44CB-8D2D-A7E965105A56}">
      <dsp:nvSpPr>
        <dsp:cNvPr id="0" name=""/>
        <dsp:cNvSpPr/>
      </dsp:nvSpPr>
      <dsp:spPr>
        <a:xfrm>
          <a:off x="5944140" y="2140037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Научно-исследовательский центр на Альпийском пер.</a:t>
          </a:r>
          <a:endParaRPr lang="ru-RU" sz="1100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5985700" y="2181597"/>
        <a:ext cx="1359388" cy="768231"/>
      </dsp:txXfrm>
    </dsp:sp>
    <dsp:sp modelId="{E1F2E0AF-AB2B-4F2C-B5BF-96B09112CB90}">
      <dsp:nvSpPr>
        <dsp:cNvPr id="0" name=""/>
        <dsp:cNvSpPr/>
      </dsp:nvSpPr>
      <dsp:spPr>
        <a:xfrm rot="1404204">
          <a:off x="5030668" y="3123312"/>
          <a:ext cx="523382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Myriad Pro" pitchFamily="34" charset="0"/>
          </a:endParaRPr>
        </a:p>
      </dsp:txBody>
      <dsp:txXfrm>
        <a:off x="5033109" y="3151088"/>
        <a:ext cx="464041" cy="118683"/>
      </dsp:txXfrm>
    </dsp:sp>
    <dsp:sp modelId="{F69EE54B-488E-4D58-B7B3-EE4DFACA7D8F}">
      <dsp:nvSpPr>
        <dsp:cNvPr id="0" name=""/>
        <dsp:cNvSpPr/>
      </dsp:nvSpPr>
      <dsp:spPr>
        <a:xfrm>
          <a:off x="5619456" y="3250275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Научно-производственный комплекс в Красном Селе</a:t>
          </a:r>
          <a:endParaRPr lang="ru-RU" sz="1100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5661016" y="3291835"/>
        <a:ext cx="1359388" cy="768231"/>
      </dsp:txXfrm>
    </dsp:sp>
    <dsp:sp modelId="{D3CEAEB4-060F-4E64-A536-9DDAB91941C4}">
      <dsp:nvSpPr>
        <dsp:cNvPr id="0" name=""/>
        <dsp:cNvSpPr/>
      </dsp:nvSpPr>
      <dsp:spPr>
        <a:xfrm rot="3724476">
          <a:off x="4415967" y="3773636"/>
          <a:ext cx="750120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431742" y="3786981"/>
        <a:ext cx="690779" cy="118683"/>
      </dsp:txXfrm>
    </dsp:sp>
    <dsp:sp modelId="{27D9CC31-C29E-4C99-A692-45B8701026AD}">
      <dsp:nvSpPr>
        <dsp:cNvPr id="0" name=""/>
        <dsp:cNvSpPr/>
      </dsp:nvSpPr>
      <dsp:spPr>
        <a:xfrm>
          <a:off x="4626464" y="4497142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Экспериментально-производственная база в Чкаловске</a:t>
          </a:r>
          <a:endParaRPr lang="ru-RU" sz="1100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4668024" y="4538702"/>
        <a:ext cx="1359388" cy="768231"/>
      </dsp:txXfrm>
    </dsp:sp>
    <dsp:sp modelId="{422A9712-A956-4767-9D8F-EDCFD77051B8}">
      <dsp:nvSpPr>
        <dsp:cNvPr id="0" name=""/>
        <dsp:cNvSpPr/>
      </dsp:nvSpPr>
      <dsp:spPr>
        <a:xfrm rot="7026516">
          <a:off x="3243021" y="3777532"/>
          <a:ext cx="746577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286212" y="3790682"/>
        <a:ext cx="687236" cy="118683"/>
      </dsp:txXfrm>
    </dsp:sp>
    <dsp:sp modelId="{3446FCE6-F866-4682-AA9C-21C9EAB7DDDB}">
      <dsp:nvSpPr>
        <dsp:cNvPr id="0" name=""/>
        <dsp:cNvSpPr/>
      </dsp:nvSpPr>
      <dsp:spPr>
        <a:xfrm>
          <a:off x="2355887" y="4503996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Филиал в Нижнем Новгороде</a:t>
          </a:r>
        </a:p>
      </dsp:txBody>
      <dsp:txXfrm>
        <a:off x="2397447" y="4545556"/>
        <a:ext cx="1359388" cy="768231"/>
      </dsp:txXfrm>
    </dsp:sp>
    <dsp:sp modelId="{3304A726-DC81-4C70-B01F-685AE18DF39A}">
      <dsp:nvSpPr>
        <dsp:cNvPr id="0" name=""/>
        <dsp:cNvSpPr/>
      </dsp:nvSpPr>
      <dsp:spPr>
        <a:xfrm rot="9395784">
          <a:off x="2834882" y="3123316"/>
          <a:ext cx="523383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Myriad Pro" pitchFamily="34" charset="0"/>
          </a:endParaRPr>
        </a:p>
      </dsp:txBody>
      <dsp:txXfrm rot="10800000">
        <a:off x="2891782" y="3151092"/>
        <a:ext cx="464042" cy="118683"/>
      </dsp:txXfrm>
    </dsp:sp>
    <dsp:sp modelId="{6C97B94A-F6A4-4A22-A1DC-C34F8C64E816}">
      <dsp:nvSpPr>
        <dsp:cNvPr id="0" name=""/>
        <dsp:cNvSpPr/>
      </dsp:nvSpPr>
      <dsp:spPr>
        <a:xfrm>
          <a:off x="1326970" y="3250282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Научно-образовательный комплекс на ул. </a:t>
          </a:r>
          <a:r>
            <a:rPr lang="ru-RU" sz="1100" kern="1200" dirty="0" err="1" smtClean="0">
              <a:solidFill>
                <a:srgbClr val="171E60"/>
              </a:solidFill>
              <a:latin typeface="Myriad Pro" pitchFamily="34" charset="0"/>
            </a:rPr>
            <a:t>Репищева</a:t>
          </a:r>
          <a:endParaRPr lang="ru-RU" sz="1100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1368530" y="3291842"/>
        <a:ext cx="1359388" cy="768231"/>
      </dsp:txXfrm>
    </dsp:sp>
    <dsp:sp modelId="{77401917-36E4-49B3-8F0A-AF3296E2A983}">
      <dsp:nvSpPr>
        <dsp:cNvPr id="0" name=""/>
        <dsp:cNvSpPr/>
      </dsp:nvSpPr>
      <dsp:spPr>
        <a:xfrm rot="10950192">
          <a:off x="2686675" y="2556838"/>
          <a:ext cx="527390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Myriad Pro" pitchFamily="34" charset="0"/>
          </a:endParaRPr>
        </a:p>
      </dsp:txBody>
      <dsp:txXfrm rot="10800000">
        <a:off x="2745988" y="2597695"/>
        <a:ext cx="468049" cy="118683"/>
      </dsp:txXfrm>
    </dsp:sp>
    <dsp:sp modelId="{E869AD34-C29A-413D-AC6C-A6A1315BB68C}">
      <dsp:nvSpPr>
        <dsp:cNvPr id="0" name=""/>
        <dsp:cNvSpPr/>
      </dsp:nvSpPr>
      <dsp:spPr>
        <a:xfrm>
          <a:off x="1002283" y="2140037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Летно-испытательный комплекс в пос. </a:t>
          </a:r>
          <a:r>
            <a:rPr lang="ru-RU" sz="1100" kern="1200" dirty="0" err="1" smtClean="0">
              <a:solidFill>
                <a:srgbClr val="171E60"/>
              </a:solidFill>
              <a:latin typeface="Myriad Pro" pitchFamily="34" charset="0"/>
            </a:rPr>
            <a:t>Левашово</a:t>
          </a:r>
          <a:endParaRPr lang="ru-RU" sz="1100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1043843" y="2181597"/>
        <a:ext cx="1359388" cy="768231"/>
      </dsp:txXfrm>
    </dsp:sp>
    <dsp:sp modelId="{8E8379AC-C403-4099-B3C4-E6DC6D04684C}">
      <dsp:nvSpPr>
        <dsp:cNvPr id="0" name=""/>
        <dsp:cNvSpPr/>
      </dsp:nvSpPr>
      <dsp:spPr>
        <a:xfrm rot="13539936">
          <a:off x="2961218" y="1740680"/>
          <a:ext cx="693272" cy="197805"/>
        </a:xfrm>
        <a:prstGeom prst="rightArrow">
          <a:avLst>
            <a:gd name="adj1" fmla="val 60000"/>
            <a:gd name="adj2" fmla="val 50000"/>
          </a:avLst>
        </a:prstGeom>
        <a:solidFill>
          <a:srgbClr val="171E60"/>
        </a:solidFill>
        <a:ln w="19050">
          <a:solidFill>
            <a:srgbClr val="FFFF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Myriad Pro" pitchFamily="34" charset="0"/>
          </a:endParaRPr>
        </a:p>
      </dsp:txBody>
      <dsp:txXfrm rot="10800000">
        <a:off x="3011624" y="1801464"/>
        <a:ext cx="633931" cy="118683"/>
      </dsp:txXfrm>
    </dsp:sp>
    <dsp:sp modelId="{CE8C103E-78FC-4FE4-9764-C0EAFCC38E85}">
      <dsp:nvSpPr>
        <dsp:cNvPr id="0" name=""/>
        <dsp:cNvSpPr/>
      </dsp:nvSpPr>
      <dsp:spPr>
        <a:xfrm>
          <a:off x="1755531" y="563301"/>
          <a:ext cx="1442508" cy="851351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171E60"/>
              </a:solidFill>
              <a:latin typeface="Myriad Pro" pitchFamily="34" charset="0"/>
            </a:rPr>
            <a:t>Филиал в Москве</a:t>
          </a:r>
          <a:endParaRPr lang="ru-RU" sz="1100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1797091" y="604861"/>
        <a:ext cx="1359388" cy="768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89A83-2399-431F-9456-EA7B42FDA818}">
      <dsp:nvSpPr>
        <dsp:cNvPr id="0" name=""/>
        <dsp:cNvSpPr/>
      </dsp:nvSpPr>
      <dsp:spPr>
        <a:xfrm>
          <a:off x="1659909" y="970307"/>
          <a:ext cx="1524769" cy="1524769"/>
        </a:xfrm>
        <a:prstGeom prst="gear9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171E60"/>
              </a:solidFill>
              <a:latin typeface="Myriad Pro" pitchFamily="34" charset="0"/>
            </a:rPr>
            <a:t>PDM</a:t>
          </a:r>
          <a:endParaRPr lang="ru-RU" sz="1900" b="1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1966455" y="1327477"/>
        <a:ext cx="911677" cy="783763"/>
      </dsp:txXfrm>
    </dsp:sp>
    <dsp:sp modelId="{8A99EFD3-60D2-423D-A808-7B124691974B}">
      <dsp:nvSpPr>
        <dsp:cNvPr id="0" name=""/>
        <dsp:cNvSpPr/>
      </dsp:nvSpPr>
      <dsp:spPr>
        <a:xfrm>
          <a:off x="772771" y="609907"/>
          <a:ext cx="1108923" cy="1108923"/>
        </a:xfrm>
        <a:prstGeom prst="gear6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171E60"/>
              </a:solidFill>
              <a:latin typeface="Myriad Pro" pitchFamily="34" charset="0"/>
            </a:rPr>
            <a:t>ERP</a:t>
          </a:r>
          <a:endParaRPr lang="ru-RU" sz="1900" b="1" kern="1200" dirty="0">
            <a:solidFill>
              <a:srgbClr val="171E60"/>
            </a:solidFill>
            <a:latin typeface="Myriad Pro" pitchFamily="34" charset="0"/>
          </a:endParaRPr>
        </a:p>
      </dsp:txBody>
      <dsp:txXfrm>
        <a:off x="1051946" y="890769"/>
        <a:ext cx="550573" cy="547199"/>
      </dsp:txXfrm>
    </dsp:sp>
    <dsp:sp modelId="{B3FE9F53-4459-474E-BDBF-0263135DDC0F}">
      <dsp:nvSpPr>
        <dsp:cNvPr id="0" name=""/>
        <dsp:cNvSpPr/>
      </dsp:nvSpPr>
      <dsp:spPr>
        <a:xfrm>
          <a:off x="1696833" y="728744"/>
          <a:ext cx="1875466" cy="1875466"/>
        </a:xfrm>
        <a:prstGeom prst="circularArrow">
          <a:avLst>
            <a:gd name="adj1" fmla="val 4878"/>
            <a:gd name="adj2" fmla="val 312630"/>
            <a:gd name="adj3" fmla="val 3009083"/>
            <a:gd name="adj4" fmla="val 15413751"/>
            <a:gd name="adj5" fmla="val 5691"/>
          </a:avLst>
        </a:prstGeom>
        <a:solidFill>
          <a:srgbClr val="171E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3640C-5599-47B4-80D7-9E3E82C0016A}">
      <dsp:nvSpPr>
        <dsp:cNvPr id="0" name=""/>
        <dsp:cNvSpPr/>
      </dsp:nvSpPr>
      <dsp:spPr>
        <a:xfrm>
          <a:off x="576382" y="370647"/>
          <a:ext cx="1418035" cy="14180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171E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59C17-87D9-4C33-B306-8D8443AFA877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54EBF-8B1C-46AC-97C8-2D80C89B85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7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22601D2D-BE42-4382-BD89-804C4F487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37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Использование беспилотных авиационных систем в нефтегазовой отрасли. Существующий опыт, перспективы развития.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Е.В.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Сиваев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(АО «НПП «Радар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ммс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»)</a:t>
            </a:r>
            <a:endParaRPr lang="ru-RU" dirty="0" smtClean="0">
              <a:effectLst/>
            </a:endParaRPr>
          </a:p>
          <a:p>
            <a:r>
              <a:rPr lang="en-US" dirty="0" smtClean="0"/>
              <a:t> 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7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Освоены технологии формовки деталей из композитных материалов, проектирования беспилотных авиационных комплексов в 3D с помощью современных CAD/CAM систем,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583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сегодняшний день беспилотные авиационные системы у предприятия представлены следующими типами: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•	БВС вертолетного типов взлетной массы 30 кг, 37 кг, 45 кг, 500 кг;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•	БВС самолетного типов для проведения аэрофотосъемочных работ весом 6 и 7,5 кг.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96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72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разработан универсальный блок для аппаратуры целевой нагрузки, создано специальное программное обеспечение для обработки данных целевой нагрузки, наработаны компетенции и получен большой задел в области создания беспилотных авиационных воздушных судов: механики, бортового радиоэлектронного оборудования, систем интеллектуального управления беспилотным вертолетом с возможность движения без GPS/ГЛОНАСС сигналов и обеспечения автономности полета беспилотного воздушного судна.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Разработанная архитектура БРЭО обеспечивает универсальность, масштабируемость и интеллектуальность системы.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713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124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92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82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предприятии создана широкая номенклатура оборудования полезной нагрузки для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беспилотников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» - системы газоанализаторов, радиолокационные системы и т.д.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92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интересах заказчиков были проведены работы: 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 проведению экологического мониторинга в г. Тольятти;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Лужский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район, Л.О. – кимберлитовая трубка;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регулярный мониторинг горнодобывающих объектов совместно с Горным университетом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поиск и сопровождение судна в акватории;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обнаружение и выявление нарушителей по несанкционированному ловлю рыбы;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совместно с  всероссийским научно исследовательским институтом  минерального сырья проведены опытно-методические работы в забайкальском районе по поиску и разведки месторождений полезных ископаемых (на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байкале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– рудные материалы;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нижнеудинская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область – ураносодержащие породы);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Тестовые работы – подземный трубопровод;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впервые в нефтегазодобывающей отрасли была отработана технология беспилотной доставки грузов на промышленные объекты с применением беспилотного вертолета «БРИЗ» взлетной массой 37 кг. «Бриз» совершил полет на расстояние 40 км полностью в автоматическом режиме. Время в пути беспилотного вертолета «Бриз» составило 45 мин. Температура воздуха была 12°С, скорость ветра - 5м/с, в порывах до 7м/с. Оборудование, необходимое для бесперебойной работы скважины весом 4,5 кг, было доставлено по маршруту из 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Газпромнефть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-Снабжение» (логистическая база) до нефтяного месторождения АО «Газпром-Нефть Пограничное»;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регулярно проводятся работы по мониторингу оперативной обстановки в рамках соглашения с МЧС. Во время проведения совместных операций с МЧС по мониторингу акватории Финского залива были зафиксированы нарушители запрета выхода на лед и определены  точные координаты их месторасположения. Данные с борта БЛА были переданы на пульт управления в  режиме реального времени с отображением позиции на карте, что способствовало оперативному задержанию нарушителей сотрудниками полиции.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347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546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АО «НПП «Радар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ммс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» - известный во всем мире производитель высокоточных систем самонаведения, уже более 65 лет остается одним из передовиков радиоэлектронной промышленности России. Все эти годы предприятие постоянно развивалось, рос его научный потенциал и производственные мощности.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674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5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10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C2E74-909F-4C2C-9385-F59B40FE40E1}" type="slidenum">
              <a:rPr lang="ru-RU" smtClean="0"/>
              <a:pPr/>
              <a:t>22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39456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C2E74-909F-4C2C-9385-F59B40FE40E1}" type="slidenum">
              <a:rPr lang="ru-RU" smtClean="0"/>
              <a:pPr/>
              <a:t>23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43350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выполнение работ на полигоне жидких отходов ГУП «Водоканал СПб» (мультиспектральная камера);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26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Для Минатом создана БВС с детектором метана и детектором гамма излучения;</a:t>
            </a:r>
            <a:endParaRPr lang="ru-RU" sz="105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82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32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Тенденции развития 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Поиски и разведка, полезных ископаемых всегда были и будут главнейшими задачами, стоящими перед геологической службой. Значение геологоразведочных работ постоянно увеличивается в связи с тем, что они призваны обеспечить ресурсами и запасами не только действующие горнодобывающие отрасли промышленности, но и оперативно решать проблемы освоения новых видов полезных ископаемых.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данном ключе использование беспилотных воздушных судов вертикального взлета с грузоподъемностью более 50кг и продолжительностью полета более 6 часов с ресурсом не менее 5000 часов, позволит существенно упростить задачу и сэкономить деньги геологоразведочным организациям. Приведенными ранее характеристиками может обладать аппарат со взлетным весом более 150 кг, а в качестве силовой установки должен быть  использован двигатель внутреннего сгорания или гибрид.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00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0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сегодняшний день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беспилотники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обладающие такими летно-техническими характеристиками с целевой нагрузкой адаптированной под решение геологических задач- отсутствуют. Прежде всего это связано со сложностью комплексирования нескольких систем и проведением качественной онлайн компенсации электромагнитных помех для предотвращения сбоев в работе высокочувствительного оборудования.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связи с этим, ведется проработка беспилотной авиационной системы для решения комплексных геофизических задач основанной на принципах открытой архитектуры с продолжительностью полета не менее 6 часов и возможностью работы в сложных метеорологических условиях.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Основными преимуществами данной системы будут являться: </a:t>
            </a:r>
            <a:endParaRPr lang="ru-RU" dirty="0" smtClean="0">
              <a:effectLst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Продолжительность полета (не менее 6 часов)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Вертикальный взлет в труднодоступных местах с ограниченной площадки;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Масса целевой нагрузки (не менее 50кг);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Ресурс 5000часов с возможностью продления;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Возможность съемки продольного/поперечного/вертикального градиента магнитного поля;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Возможность размещения и подключение дополнительного геофизического оборудования;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Конструктивное исполнение;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Простота транспортировки;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Простота в эксплуатации;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Запланированы работы по мониторингу «зимников» в районах месторождений и контроля работ, мониторинг пожаров в интересах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Оборонлес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Магнитометрическая сьемка для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Газпромнефть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НТЦ.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5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Несколько лет назад руководством «Радар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ммс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» было принято решение взять курс на увеличение доли гражданской продукции, поскольку на предприятии были созданы все необходимые для этого условия. Началась активная реализация программы по диверсификации производства. Сегодня на «Радар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ммс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» проводится полный цикл работ, включая механические и гальванические, а также работы в области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микроэлектронники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219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74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0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Испытательная база полностью обеспечивает нужды предприятия при выпуске продукции любого назначения. Лаборатория включает: авиатехнику, катер-лабораторию, наземные комплексы, цеха для климатических и механических испытаний.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4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08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5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814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96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 2004 года предприятие активно работает в области создания беспилотных летательных аппаратов (БЛА). На сегодняшний день разработано несколько типов легких самолетных БЛА. Один из них создан по схеме "летающее крыло", со взлетной массой до 8 кг. Другой - классический планер,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бесколлекторным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электродвигателем. Его взлетная масса - 4,5 кг, при этом он может нести порядка 1 кг полезной нагрузки.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АО «НПП «Радар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ммс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» является членом профессионального сообщества разработчиков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эксплуатантов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беспилотных авиационных систем с 2015 года. Разработкой беспилотных авиационных систем предприятие занимается с 2008 года. За этот период был проведен большой объем научно-исследовательских, технологических и опытно-конструкторских работ в области создания беспилотных авиационных систем, бортового радиоэлектронного оборудования, систем автоматического управления движения беспилотного воздушного судна и интеллектуальных систем управления целевым оборудованием и местоположением БВС в условиях отсутствия GPS/ГЛОНАСС сигналов.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01D2D-BE42-4382-BD89-804C4F48708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0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00000"/>
                </a:solidFill>
              </a:rPr>
              <a:pPr/>
              <a:t>16.05.2018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0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40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33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171E60"/>
                </a:solidFill>
                <a:latin typeface="Myriad Pro" pitchFamily="34" charset="0"/>
                <a:cs typeface="Arial" pitchFamily="34" charset="0"/>
              </a:defRPr>
            </a:lvl1pPr>
          </a:lstStyle>
          <a:p>
            <a:fld id="{AB4C3DB2-FE64-4220-B089-F1EE077466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43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0307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C45F-B68B-47FA-8472-0D953286EC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62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C45F-B68B-47FA-8472-0D953286EC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C45F-B68B-47FA-8472-0D953286E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925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67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C45F-B68B-47FA-8472-0D953286EC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1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166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96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171E60"/>
                </a:solidFill>
                <a:latin typeface="Myriad Pro" pitchFamily="34" charset="0"/>
                <a:cs typeface="Arial" pitchFamily="34" charset="0"/>
              </a:defRPr>
            </a:lvl1pPr>
          </a:lstStyle>
          <a:p>
            <a:fld id="{AB4C3DB2-FE64-4220-B089-F1EE077466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37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99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75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171E60"/>
                </a:solidFill>
                <a:latin typeface="Myriad Pro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4C3DB2-FE64-4220-B089-F1EE077466D6}" type="slidenum">
              <a:rPr lang="ru-RU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39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152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564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7632340" y="0"/>
            <a:ext cx="1511660" cy="238125"/>
          </a:xfrm>
          <a:prstGeom prst="rect">
            <a:avLst/>
          </a:prstGeom>
        </p:spPr>
        <p:txBody>
          <a:bodyPr/>
          <a:lstStyle>
            <a:lvl1pPr>
              <a:defRPr sz="1200" b="0"/>
            </a:lvl1pPr>
          </a:lstStyle>
          <a:p>
            <a:pPr algn="r">
              <a:defRPr/>
            </a:pPr>
            <a:r>
              <a:rPr lang="ru-RU" dirty="0" smtClean="0">
                <a:solidFill>
                  <a:srgbClr val="000000"/>
                </a:solidFill>
              </a:rPr>
              <a:t>ПУ 520сс - 45 л.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3797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fonabstr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171E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23812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0" y="7938"/>
            <a:ext cx="914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b="1" dirty="0" smtClean="0">
                <a:solidFill>
                  <a:srgbClr val="171E60"/>
                </a:solidFill>
                <a:cs typeface="Arial" pitchFamily="34" charset="0"/>
              </a:rPr>
              <a:t>АКЦИОНЕРНОЕ </a:t>
            </a:r>
            <a:r>
              <a:rPr lang="ru-RU" sz="900" b="1" dirty="0">
                <a:solidFill>
                  <a:srgbClr val="171E60"/>
                </a:solidFill>
                <a:cs typeface="Arial" pitchFamily="34" charset="0"/>
              </a:rPr>
              <a:t>ОБЩЕСТВО «НАУЧНО-ПРОИЗВОДСТВЕННОЕ ПРЕДПРИЯТИЕ «РАДАР ММС»</a:t>
            </a: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0" y="6536209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900" spc="-10" dirty="0">
                <a:solidFill>
                  <a:srgbClr val="FFFFFF"/>
                </a:solidFill>
                <a:cs typeface="Arial" pitchFamily="34" charset="0"/>
              </a:rPr>
              <a:t>197375, Санкт-Петербург, ул. </a:t>
            </a:r>
            <a:r>
              <a:rPr lang="ru-RU" sz="900" spc="-10" dirty="0" err="1">
                <a:solidFill>
                  <a:srgbClr val="FFFFFF"/>
                </a:solidFill>
                <a:cs typeface="Arial" pitchFamily="34" charset="0"/>
              </a:rPr>
              <a:t>Новосельковская</a:t>
            </a:r>
            <a:r>
              <a:rPr lang="ru-RU" sz="900" spc="-10" dirty="0">
                <a:solidFill>
                  <a:srgbClr val="FFFFFF"/>
                </a:solidFill>
                <a:cs typeface="Arial" pitchFamily="34" charset="0"/>
              </a:rPr>
              <a:t>, </a:t>
            </a:r>
            <a:r>
              <a:rPr lang="ru-RU" sz="900" spc="-10" dirty="0" smtClean="0">
                <a:solidFill>
                  <a:srgbClr val="FFFFFF"/>
                </a:solidFill>
                <a:cs typeface="Arial" pitchFamily="34" charset="0"/>
              </a:rPr>
              <a:t>37,  лит. А   </a:t>
            </a:r>
            <a:r>
              <a:rPr lang="en-US" sz="900" spc="-1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900" spc="-10" dirty="0">
                <a:solidFill>
                  <a:srgbClr val="FFFFFF"/>
                </a:solidFill>
                <a:cs typeface="Arial" pitchFamily="34" charset="0"/>
              </a:rPr>
              <a:t>Тел.: +7 (812) </a:t>
            </a:r>
            <a:r>
              <a:rPr lang="ru-RU" sz="900" spc="-10" dirty="0" smtClean="0">
                <a:solidFill>
                  <a:srgbClr val="FFFFFF"/>
                </a:solidFill>
                <a:cs typeface="Arial" pitchFamily="34" charset="0"/>
              </a:rPr>
              <a:t>777</a:t>
            </a:r>
            <a:r>
              <a:rPr lang="pt-BR" sz="900" spc="-10" dirty="0" smtClean="0">
                <a:solidFill>
                  <a:srgbClr val="FFFFFF"/>
                </a:solidFill>
                <a:cs typeface="Arial" pitchFamily="34" charset="0"/>
              </a:rPr>
              <a:t>-</a:t>
            </a:r>
            <a:r>
              <a:rPr lang="ru-RU" sz="900" spc="-10" dirty="0" smtClean="0">
                <a:solidFill>
                  <a:srgbClr val="FFFFFF"/>
                </a:solidFill>
                <a:cs typeface="Arial" pitchFamily="34" charset="0"/>
              </a:rPr>
              <a:t>50</a:t>
            </a:r>
            <a:r>
              <a:rPr lang="pt-BR" sz="900" spc="-10" dirty="0" smtClean="0">
                <a:solidFill>
                  <a:srgbClr val="FFFFFF"/>
                </a:solidFill>
                <a:cs typeface="Arial" pitchFamily="34" charset="0"/>
              </a:rPr>
              <a:t>-</a:t>
            </a:r>
            <a:r>
              <a:rPr lang="ru-RU" sz="900" spc="-10" dirty="0" smtClean="0">
                <a:solidFill>
                  <a:srgbClr val="FFFFFF"/>
                </a:solidFill>
                <a:cs typeface="Arial" pitchFamily="34" charset="0"/>
              </a:rPr>
              <a:t>51</a:t>
            </a:r>
            <a:r>
              <a:rPr lang="pt-BR" sz="900" spc="-10" dirty="0" smtClean="0">
                <a:solidFill>
                  <a:srgbClr val="FFFFFF"/>
                </a:solidFill>
                <a:cs typeface="Arial" pitchFamily="34" charset="0"/>
              </a:rPr>
              <a:t>    </a:t>
            </a:r>
            <a:r>
              <a:rPr lang="pt-BR" sz="900" spc="-10" dirty="0">
                <a:solidFill>
                  <a:srgbClr val="FFFFFF"/>
                </a:solidFill>
                <a:cs typeface="Arial" pitchFamily="34" charset="0"/>
              </a:rPr>
              <a:t>Факс: +7 (812) </a:t>
            </a:r>
            <a:r>
              <a:rPr lang="ru-RU" sz="900" spc="-10" dirty="0" smtClean="0">
                <a:solidFill>
                  <a:srgbClr val="FFFFFF"/>
                </a:solidFill>
                <a:cs typeface="Arial" pitchFamily="34" charset="0"/>
              </a:rPr>
              <a:t>600</a:t>
            </a:r>
            <a:r>
              <a:rPr lang="pt-BR" sz="900" spc="-10" dirty="0" smtClean="0">
                <a:solidFill>
                  <a:srgbClr val="FFFFFF"/>
                </a:solidFill>
                <a:cs typeface="Arial" pitchFamily="34" charset="0"/>
              </a:rPr>
              <a:t>-</a:t>
            </a:r>
            <a:r>
              <a:rPr lang="ru-RU" sz="900" spc="-10" dirty="0" smtClean="0">
                <a:solidFill>
                  <a:srgbClr val="FFFFFF"/>
                </a:solidFill>
                <a:cs typeface="Arial" pitchFamily="34" charset="0"/>
              </a:rPr>
              <a:t>04</a:t>
            </a:r>
            <a:r>
              <a:rPr lang="pt-BR" sz="900" spc="-10" dirty="0" smtClean="0">
                <a:solidFill>
                  <a:srgbClr val="FFFFFF"/>
                </a:solidFill>
                <a:cs typeface="Arial" pitchFamily="34" charset="0"/>
              </a:rPr>
              <a:t>-</a:t>
            </a:r>
            <a:r>
              <a:rPr lang="ru-RU" sz="900" spc="-10" dirty="0" smtClean="0">
                <a:solidFill>
                  <a:srgbClr val="FFFFFF"/>
                </a:solidFill>
                <a:cs typeface="Arial" pitchFamily="34" charset="0"/>
              </a:rPr>
              <a:t>49</a:t>
            </a:r>
            <a:r>
              <a:rPr lang="pt-BR" sz="900" spc="-10" dirty="0" smtClean="0">
                <a:solidFill>
                  <a:srgbClr val="FFFFFF"/>
                </a:solidFill>
                <a:cs typeface="Arial" pitchFamily="34" charset="0"/>
              </a:rPr>
              <a:t>    </a:t>
            </a:r>
            <a:r>
              <a:rPr lang="pt-BR" sz="900" spc="-10" dirty="0">
                <a:solidFill>
                  <a:srgbClr val="FFFFFF"/>
                </a:solidFill>
                <a:cs typeface="Arial" pitchFamily="34" charset="0"/>
              </a:rPr>
              <a:t>E-mail: radar@radar-mms.com    www.radar-mms.com</a:t>
            </a:r>
            <a:endParaRPr lang="ru-RU" sz="900" spc="-1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031" name="Picture 28" descr="logo(obv)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81975" y="6503988"/>
            <a:ext cx="841375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87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63" r:id="rId17"/>
    <p:sldLayoutId id="2147483664" r:id="rId18"/>
    <p:sldLayoutId id="2147483689" r:id="rId19"/>
    <p:sldLayoutId id="2147483690" r:id="rId20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emf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10" Type="http://schemas.openxmlformats.org/officeDocument/2006/relationships/image" Target="../media/image126.jpe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2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1.jpe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Work\Презентации\НОВЫЙ СТИЛЬ\Обложка с самолетом\Portla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704"/>
            <a:ext cx="9143999" cy="68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3969060"/>
            <a:ext cx="9144000" cy="2012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2600" b="1" spc="8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ИСПОЛЬЗОВАНИЕ БЕСПИЛОТНЫХ АВИАЦИОННЫХ СИСТЕМ В НЕФТЕГАЗОВОЙ ОТРАСЛИ. </a:t>
            </a:r>
            <a:endParaRPr lang="en-US" sz="2600" b="1" spc="80" dirty="0" smtClean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defRPr/>
            </a:pPr>
            <a:r>
              <a:rPr lang="ru-RU" sz="2600" b="1" spc="8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СУЩЕСТВУЮЩИЙ ОПЫТ, ПЕРСПЕКТИВЫ РАЗВИТИЯ</a:t>
            </a:r>
          </a:p>
          <a:p>
            <a:pPr algn="ctr">
              <a:lnSpc>
                <a:spcPct val="120000"/>
              </a:lnSpc>
              <a:defRPr/>
            </a:pPr>
            <a:endParaRPr lang="en-US" sz="2600" b="1" spc="80" dirty="0" smtClean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1957" y="6401264"/>
            <a:ext cx="3060086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b="1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WWW.RADAR-MMS.COM</a:t>
            </a:r>
            <a:endParaRPr lang="ru-RU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2" descr="D:\Work\Презентации\НОВЫЙ СТИЛЬ\Обложка с самолето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492" y="368660"/>
            <a:ext cx="2963017" cy="12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161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0" y="239389"/>
            <a:ext cx="91440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Разработка элементов конструкции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rgbClr val="00000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2052" name="Picture 4" descr="D:\Презентации\Э076.140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3576093"/>
            <a:ext cx="3707904" cy="2621684"/>
          </a:xfrm>
          <a:prstGeom prst="roundRect">
            <a:avLst>
              <a:gd name="adj" fmla="val 249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Y:\NETWORK\мБПВ-37\2\20151113-AR4Z12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388" y="4580733"/>
            <a:ext cx="2425323" cy="1617044"/>
          </a:xfrm>
          <a:prstGeom prst="roundRect">
            <a:avLst>
              <a:gd name="adj" fmla="val 870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8_ПАПКА ОБМЕНА ДАННЫМИ\Фокина Е.А\ПРЕЗЕНТАЦИИ\isat_303131_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15511" r="30454" b="29456"/>
          <a:stretch/>
        </p:blipFill>
        <p:spPr bwMode="auto">
          <a:xfrm>
            <a:off x="6461388" y="2543910"/>
            <a:ext cx="2425323" cy="1795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X:\8_ПАПКА ОБМЕНА ДАННЫМИ\Фокина Е.А\ПРЕЗЕНТАЦИИ\isat_303353_001_ser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24158" r="29308" b="27211"/>
          <a:stretch/>
        </p:blipFill>
        <p:spPr bwMode="auto">
          <a:xfrm>
            <a:off x="5310012" y="664121"/>
            <a:ext cx="2730539" cy="1683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X:\8_ПАПКА ОБМЕНА ДАННЫМИ\Фокина Е.А\ПРЕЗЕНТАЦИИ\isat_303811_0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3" t="38227" r="31093" b="25964"/>
          <a:stretch/>
        </p:blipFill>
        <p:spPr bwMode="auto">
          <a:xfrm>
            <a:off x="4247964" y="4580733"/>
            <a:ext cx="2078452" cy="1617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X:\8_ПАПКА ОБМЕНА ДАННЫМИ\Фокина Е.А\ПРЕЗЕНТАЦИИ\isat_304165_0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9" t="26610" r="24798" b="26610"/>
          <a:stretch/>
        </p:blipFill>
        <p:spPr bwMode="auto">
          <a:xfrm>
            <a:off x="4293608" y="2543910"/>
            <a:ext cx="2032808" cy="1733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X:\8_ПАПКА ОБМЕНА ДАННЫМИ\Фокина Е.А\ПРЕЗЕНТАЦИИ\колес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0" y="792008"/>
            <a:ext cx="3700512" cy="2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44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468" y="2055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Линейка БАС разработки АО «НПП «Радар </a:t>
            </a:r>
            <a:r>
              <a:rPr lang="ru-RU" sz="2400" b="1" dirty="0" err="1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ммс</a:t>
            </a: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»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40135" y="1224807"/>
            <a:ext cx="7638973" cy="5139702"/>
            <a:chOff x="1360231" y="1670815"/>
            <a:chExt cx="6313201" cy="4247687"/>
          </a:xfrm>
        </p:grpSpPr>
        <p:sp>
          <p:nvSpPr>
            <p:cNvPr id="29" name="Шестиугольник 28"/>
            <p:cNvSpPr/>
            <p:nvPr/>
          </p:nvSpPr>
          <p:spPr>
            <a:xfrm>
              <a:off x="3759442" y="4169276"/>
              <a:ext cx="1620180" cy="139670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Picture 2" descr="D:\Work\PNG\Беспилотники\500\IMG_7975_lq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012" y="3246149"/>
              <a:ext cx="3952864" cy="263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Шестиугольник 32"/>
            <p:cNvSpPr/>
            <p:nvPr/>
          </p:nvSpPr>
          <p:spPr>
            <a:xfrm>
              <a:off x="1972683" y="1670815"/>
              <a:ext cx="1620180" cy="139670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Picture 5" descr="F:\2015-02-28 Бриз (МЧС)\IMG_8529_res - 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74" b="77473" l="9709" r="98544">
                          <a14:foregroundMark x1="48665" y1="37912" x2="48665" y2="37912"/>
                          <a14:foregroundMark x1="47937" y1="38462" x2="47937" y2="38462"/>
                          <a14:foregroundMark x1="49393" y1="37912" x2="49393" y2="37912"/>
                          <a14:backgroundMark x1="45874" y1="65110" x2="45874" y2="65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231" y="1757253"/>
              <a:ext cx="2670934" cy="117801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Шестиугольник 38"/>
            <p:cNvSpPr/>
            <p:nvPr/>
          </p:nvSpPr>
          <p:spPr>
            <a:xfrm>
              <a:off x="5547447" y="1670815"/>
              <a:ext cx="1620180" cy="139670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Picture 3" descr="D:\Work\PNG\Беспилотники\37\AR4Z8576_2_lq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587" y="1677110"/>
              <a:ext cx="2969845" cy="128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657208" y="3068960"/>
              <a:ext cx="1440160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171E60"/>
                  </a:solidFill>
                </a:rPr>
                <a:t>БВС ВТ </a:t>
              </a:r>
              <a:r>
                <a:rPr lang="en-US" sz="1600" b="1" dirty="0" smtClean="0">
                  <a:solidFill>
                    <a:srgbClr val="171E60"/>
                  </a:solidFill>
                </a:rPr>
                <a:t>«</a:t>
              </a:r>
              <a:r>
                <a:rPr lang="ru-RU" sz="1600" b="1" dirty="0" smtClean="0">
                  <a:solidFill>
                    <a:srgbClr val="171E60"/>
                  </a:solidFill>
                </a:rPr>
                <a:t>Бриз</a:t>
              </a:r>
              <a:r>
                <a:rPr lang="en-US" sz="1600" b="1" dirty="0" smtClean="0">
                  <a:solidFill>
                    <a:srgbClr val="171E60"/>
                  </a:solidFill>
                </a:rPr>
                <a:t>»</a:t>
              </a:r>
              <a:endParaRPr lang="ru-RU" sz="1600" b="1" dirty="0" smtClean="0">
                <a:solidFill>
                  <a:srgbClr val="171E6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17274" y="3068960"/>
              <a:ext cx="9309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171E60"/>
                  </a:solidFill>
                </a:rPr>
                <a:t>БВС СТ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05656" y="5579948"/>
              <a:ext cx="2327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171E60"/>
                  </a:solidFill>
                </a:rPr>
                <a:t>БВС-</a:t>
              </a:r>
              <a:r>
                <a:rPr lang="en-US" sz="1600" b="1" dirty="0" smtClean="0">
                  <a:solidFill>
                    <a:srgbClr val="171E60"/>
                  </a:solidFill>
                </a:rPr>
                <a:t>500</a:t>
              </a:r>
              <a:r>
                <a:rPr lang="ru-RU" sz="1600" b="1" dirty="0" smtClean="0">
                  <a:solidFill>
                    <a:srgbClr val="171E60"/>
                  </a:solidFill>
                </a:rPr>
                <a:t> (прототип)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088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055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Малогабаритный беспилотный вертолет «Бриз»</a:t>
            </a:r>
          </a:p>
        </p:txBody>
      </p:sp>
      <p:graphicFrame>
        <p:nvGraphicFramePr>
          <p:cNvPr id="5" name="Group 111"/>
          <p:cNvGraphicFramePr>
            <a:graphicFrameLocks noGrp="1"/>
          </p:cNvGraphicFramePr>
          <p:nvPr>
            <p:extLst/>
          </p:nvPr>
        </p:nvGraphicFramePr>
        <p:xfrm>
          <a:off x="611560" y="980728"/>
          <a:ext cx="4824536" cy="54254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4376"/>
                <a:gridCol w="1440160"/>
              </a:tblGrid>
              <a:tr h="4750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Myriad Pro" pitchFamily="34" charset="0"/>
                        </a:rPr>
                        <a:t>Характеристики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1E6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 horzOverflow="overflow">
                    <a:solidFill>
                      <a:srgbClr val="171E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Myriad Pro" pitchFamily="34" charset="0"/>
                        </a:rPr>
                        <a:t>Значения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1E6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 horzOverflow="overflow">
                    <a:solidFill>
                      <a:srgbClr val="171E60"/>
                    </a:solidFill>
                  </a:tcPr>
                </a:tc>
              </a:tr>
              <a:tr h="424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Длина, м</a:t>
                      </a:r>
                    </a:p>
                  </a:txBody>
                  <a:tcPr marL="91432" marR="91432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91432" marR="91432" marT="45711" marB="45711" anchor="ctr" horzOverflow="overflow"/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Диаметр ротора, м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2,14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взлетная масса, кг</a:t>
                      </a:r>
                    </a:p>
                  </a:txBody>
                  <a:tcPr marL="91432" marR="91432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1432" marR="91432" marT="45711" marB="45711" anchor="ctr" horzOverflow="overflow"/>
                </a:tc>
              </a:tr>
              <a:tr h="503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масса аппаратуры целевой нагрузки, кг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Радиус действия (по радиоканалу), км</a:t>
                      </a:r>
                    </a:p>
                  </a:txBody>
                  <a:tcPr marL="91432" marR="91432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1432" marR="91432" marT="45711" marB="45711" anchor="ctr" horzOverflow="overflow"/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высота полета, м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2500 (3500)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</a:tr>
              <a:tr h="433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продолжительность полета, час</a:t>
                      </a:r>
                    </a:p>
                  </a:txBody>
                  <a:tcPr marL="91432" marR="91432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1432" marR="91432" marT="45711" marB="45711" anchor="ctr" horzOverflow="overflow"/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Диапазон скоростей полета,  км/час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0…95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Крейсерская скорость, км/ч</a:t>
                      </a:r>
                    </a:p>
                  </a:txBody>
                  <a:tcPr marL="91432" marR="91432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1432" marR="91432" marT="45711" marB="45711" anchor="ctr" horzOverflow="overflow"/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Тип двигателя (используемое топливо)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ДВС (АИ-95)</a:t>
                      </a:r>
                    </a:p>
                  </a:txBody>
                  <a:tcPr marL="91432" marR="91432" marT="45711" marB="45711" anchor="ctr" horzOverflow="overflow">
                    <a:solidFill>
                      <a:srgbClr val="F0F1FE"/>
                    </a:solidFill>
                  </a:tcPr>
                </a:tc>
              </a:tr>
              <a:tr h="4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Навигация</a:t>
                      </a:r>
                    </a:p>
                  </a:txBody>
                  <a:tcPr marL="91432" marR="91432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GPS</a:t>
                      </a: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/ГЛОНАСС</a:t>
                      </a:r>
                    </a:p>
                  </a:txBody>
                  <a:tcPr marL="91432" marR="91432" marT="45711" marB="45711" anchor="ctr" horzOverflow="overflow"/>
                </a:tc>
              </a:tr>
            </a:tbl>
          </a:graphicData>
        </a:graphic>
      </p:graphicFrame>
      <p:pic>
        <p:nvPicPr>
          <p:cNvPr id="6" name="Picture 2" descr="G:\NETWORK\Тетушка\БПВ-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21" r="3106" b="3715"/>
          <a:stretch>
            <a:fillRect/>
          </a:stretch>
        </p:blipFill>
        <p:spPr bwMode="auto">
          <a:xfrm>
            <a:off x="5544367" y="1556792"/>
            <a:ext cx="3455693" cy="20162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F:\Design\PSD &amp; PNG\Отрисовки\Бриз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12" y="3583512"/>
            <a:ext cx="3254279" cy="21497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99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0" y="202456"/>
            <a:ext cx="9144000" cy="46166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Система автоматического управления движением БЛА</a:t>
            </a:r>
            <a:endParaRPr lang="ru-RU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2" descr="G:\PHOTO ARCHIVE\ТЕХНИКА\САУД\7T7A66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12"/>
          <a:stretch/>
        </p:blipFill>
        <p:spPr bwMode="auto">
          <a:xfrm>
            <a:off x="287524" y="1016732"/>
            <a:ext cx="3132348" cy="1908470"/>
          </a:xfrm>
          <a:prstGeom prst="roundRect">
            <a:avLst>
              <a:gd name="adj" fmla="val 568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PHOTO ARCHIVE\ТЕХНИКА\САУД\7T7A6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67" y="1035448"/>
            <a:ext cx="2834365" cy="1889754"/>
          </a:xfrm>
          <a:prstGeom prst="roundRect">
            <a:avLst>
              <a:gd name="adj" fmla="val 618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87524" y="3032956"/>
            <a:ext cx="3132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71E60"/>
                </a:solidFill>
              </a:rPr>
              <a:t>Блок БУО-45 САУД БЛА</a:t>
            </a:r>
            <a:endParaRPr lang="ru-RU" dirty="0">
              <a:solidFill>
                <a:srgbClr val="171E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25867" y="3032956"/>
            <a:ext cx="5028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71E60"/>
                </a:solidFill>
              </a:rPr>
              <a:t>Система СВС РДДСВ САУД БЛА</a:t>
            </a:r>
            <a:endParaRPr lang="ru-RU" dirty="0">
              <a:solidFill>
                <a:srgbClr val="171E60"/>
              </a:solidFill>
            </a:endParaRPr>
          </a:p>
        </p:txBody>
      </p:sp>
      <p:pic>
        <p:nvPicPr>
          <p:cNvPr id="1028" name="Picture 4" descr="G:\PHOTO ARCHIVE\ТЕХНИКА\САУД\7T7A66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9" b="16554"/>
          <a:stretch/>
        </p:blipFill>
        <p:spPr bwMode="auto">
          <a:xfrm>
            <a:off x="6849743" y="1035448"/>
            <a:ext cx="2006733" cy="1889754"/>
          </a:xfrm>
          <a:prstGeom prst="roundRect">
            <a:avLst>
              <a:gd name="adj" fmla="val 718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5516" y="3717032"/>
            <a:ext cx="8604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71E60"/>
                </a:solidFill>
              </a:rPr>
              <a:t>САУ предназначена </a:t>
            </a:r>
            <a:r>
              <a:rPr lang="ru-RU" dirty="0">
                <a:solidFill>
                  <a:srgbClr val="171E60"/>
                </a:solidFill>
              </a:rPr>
              <a:t>для управления летательным аппаратом вертолетного </a:t>
            </a:r>
            <a:r>
              <a:rPr lang="ru-RU" dirty="0" smtClean="0">
                <a:solidFill>
                  <a:srgbClr val="171E60"/>
                </a:solidFill>
              </a:rPr>
              <a:t>типа в </a:t>
            </a:r>
            <a:r>
              <a:rPr lang="ru-RU" dirty="0">
                <a:solidFill>
                  <a:srgbClr val="171E60"/>
                </a:solidFill>
              </a:rPr>
              <a:t>автоматическом, полуавтоматическом и ручном режимах управления.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4678107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71E60"/>
                </a:solidFill>
              </a:rPr>
              <a:t>Система ДИСС РВ предназначена для обеспечения САУ автономной пилотажно-навигационной информацией.</a:t>
            </a:r>
          </a:p>
        </p:txBody>
      </p:sp>
    </p:spTree>
    <p:extLst>
      <p:ext uri="{BB962C8B-B14F-4D97-AF65-F5344CB8AC3E}">
        <p14:creationId xmlns:p14="http://schemas.microsoft.com/office/powerpoint/2010/main" val="1511632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1714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Специальное программное обеспечение</a:t>
            </a:r>
            <a:b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наземной станции управления из состава комплекса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1016732"/>
            <a:ext cx="5040561" cy="373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171E60"/>
                </a:solidFill>
              </a:rPr>
              <a:t>Автоматизированное </a:t>
            </a:r>
            <a:r>
              <a:rPr lang="ru-RU" sz="1400" dirty="0">
                <a:solidFill>
                  <a:srgbClr val="171E60"/>
                </a:solidFill>
              </a:rPr>
              <a:t>формирование маршрута полета </a:t>
            </a:r>
            <a:r>
              <a:rPr lang="ru-RU" sz="1400" dirty="0" smtClean="0">
                <a:solidFill>
                  <a:srgbClr val="171E60"/>
                </a:solidFill>
              </a:rPr>
              <a:t>БЛА.</a:t>
            </a:r>
            <a:endParaRPr lang="ru-RU" sz="1400" dirty="0">
              <a:solidFill>
                <a:srgbClr val="171E60"/>
              </a:solidFill>
            </a:endParaRP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171E60"/>
                </a:solidFill>
              </a:rPr>
              <a:t>Построение </a:t>
            </a:r>
            <a:r>
              <a:rPr lang="ru-RU" sz="1400" dirty="0">
                <a:solidFill>
                  <a:srgbClr val="171E60"/>
                </a:solidFill>
              </a:rPr>
              <a:t>пространственной (трёхмерной) модели местности района </a:t>
            </a:r>
            <a:r>
              <a:rPr lang="ru-RU" sz="1400" dirty="0" smtClean="0">
                <a:solidFill>
                  <a:srgbClr val="171E60"/>
                </a:solidFill>
              </a:rPr>
              <a:t>работ.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171E60"/>
                </a:solidFill>
              </a:rPr>
              <a:t>Отображение </a:t>
            </a:r>
            <a:r>
              <a:rPr lang="ru-RU" sz="1400" dirty="0">
                <a:solidFill>
                  <a:srgbClr val="171E60"/>
                </a:solidFill>
              </a:rPr>
              <a:t>структуры воздушного пространства в районе выполнения полетов </a:t>
            </a:r>
            <a:r>
              <a:rPr lang="ru-RU" sz="1400" dirty="0" smtClean="0">
                <a:solidFill>
                  <a:srgbClr val="171E60"/>
                </a:solidFill>
              </a:rPr>
              <a:t>БЛА.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171E60"/>
                </a:solidFill>
              </a:rPr>
              <a:t>Моделирование </a:t>
            </a:r>
            <a:r>
              <a:rPr lang="ru-RU" sz="1400" dirty="0">
                <a:solidFill>
                  <a:srgbClr val="171E60"/>
                </a:solidFill>
              </a:rPr>
              <a:t>полёта с учетом сформированной пространственной модели </a:t>
            </a:r>
            <a:r>
              <a:rPr lang="ru-RU" sz="1400" dirty="0" smtClean="0">
                <a:solidFill>
                  <a:srgbClr val="171E60"/>
                </a:solidFill>
              </a:rPr>
              <a:t>местности.</a:t>
            </a:r>
            <a:endParaRPr lang="en-US" sz="1400" dirty="0" smtClean="0">
              <a:solidFill>
                <a:srgbClr val="171E60"/>
              </a:solidFill>
            </a:endParaRP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</a:rPr>
              <a:t>Отображение </a:t>
            </a:r>
            <a:r>
              <a:rPr lang="ru-RU" sz="1400" dirty="0">
                <a:solidFill>
                  <a:srgbClr val="002060"/>
                </a:solidFill>
              </a:rPr>
              <a:t>данных телеметрии, формирование команд управления БЛА и аппаратурой целевой нагрузки.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</a:rPr>
              <a:t>Отображение </a:t>
            </a:r>
            <a:r>
              <a:rPr lang="ru-RU" sz="1400" dirty="0">
                <a:solidFill>
                  <a:srgbClr val="002060"/>
                </a:solidFill>
              </a:rPr>
              <a:t>данных от аппаратуры целевой нагрузки </a:t>
            </a:r>
            <a:r>
              <a:rPr lang="ru-RU" sz="1400" dirty="0" err="1">
                <a:solidFill>
                  <a:srgbClr val="002060"/>
                </a:solidFill>
              </a:rPr>
              <a:t>мБПВ</a:t>
            </a:r>
            <a:r>
              <a:rPr lang="ru-RU" sz="1400" dirty="0">
                <a:solidFill>
                  <a:srgbClr val="002060"/>
                </a:solidFill>
              </a:rPr>
              <a:t> с привязкой к цифровой карте местности.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</a:rPr>
              <a:t>Возможность </a:t>
            </a:r>
            <a:r>
              <a:rPr lang="ru-RU" sz="1400" dirty="0">
                <a:solidFill>
                  <a:srgbClr val="002060"/>
                </a:solidFill>
              </a:rPr>
              <a:t>послеполетной обработки данных (в </a:t>
            </a:r>
            <a:r>
              <a:rPr lang="ru-RU" sz="1400" dirty="0" err="1">
                <a:solidFill>
                  <a:srgbClr val="002060"/>
                </a:solidFill>
              </a:rPr>
              <a:t>т.ч</a:t>
            </a:r>
            <a:r>
              <a:rPr lang="ru-RU" sz="1400" dirty="0">
                <a:solidFill>
                  <a:srgbClr val="002060"/>
                </a:solidFill>
              </a:rPr>
              <a:t>. «сшивки» фотоматериалов).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</a:rPr>
              <a:t>Возможность </a:t>
            </a:r>
            <a:r>
              <a:rPr lang="ru-RU" sz="1400" dirty="0">
                <a:solidFill>
                  <a:srgbClr val="002060"/>
                </a:solidFill>
              </a:rPr>
              <a:t>задания оператором пользовательских настроек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9" name="Picture 2" descr="IMG_16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72" y="4993550"/>
            <a:ext cx="1650806" cy="1382377"/>
          </a:xfrm>
          <a:prstGeom prst="roundRect">
            <a:avLst>
              <a:gd name="adj" fmla="val 762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Picture 3" descr="H:\100PHOTO1\SAM_0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0536" y="4993550"/>
            <a:ext cx="1683774" cy="1382377"/>
          </a:xfrm>
          <a:prstGeom prst="roundRect">
            <a:avLst>
              <a:gd name="adj" fmla="val 622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" name="Picture 2" descr="G:\картинки\Мудаков\Нагрузка\НС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1019" y="3363907"/>
            <a:ext cx="705962" cy="82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G:\картинки\Мудаков\Нагрузка\Мачтовое-устройство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364" y="3356992"/>
            <a:ext cx="656764" cy="97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436097" y="2852936"/>
            <a:ext cx="364540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rgbClr val="171E60"/>
                </a:solidFill>
              </a:rPr>
              <a:t>Наземная станция управления на базе автомобиля </a:t>
            </a:r>
            <a:r>
              <a:rPr lang="en-US" sz="1400" b="1" dirty="0" smtClean="0">
                <a:solidFill>
                  <a:srgbClr val="171E60"/>
                </a:solidFill>
              </a:rPr>
              <a:t>Volkswagen Crafter</a:t>
            </a:r>
            <a:endParaRPr lang="ru-RU" sz="1400" b="1" dirty="0">
              <a:solidFill>
                <a:srgbClr val="171E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3673" y="4244345"/>
            <a:ext cx="234065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rgbClr val="171E60"/>
                </a:solidFill>
              </a:rPr>
              <a:t>Наземная станция управления</a:t>
            </a:r>
          </a:p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rgbClr val="171E60"/>
                </a:solidFill>
              </a:rPr>
              <a:t>в выносном исполнении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4735" y="4378090"/>
            <a:ext cx="148402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rgbClr val="171E60"/>
                </a:solidFill>
              </a:rPr>
              <a:t>Мачтовое устройство</a:t>
            </a:r>
          </a:p>
        </p:txBody>
      </p:sp>
      <p:pic>
        <p:nvPicPr>
          <p:cNvPr id="2050" name="Picture 2" descr="C:\Users\Tarasenko_kv\Desktop\20160727-AR4Z84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68" y="4993550"/>
            <a:ext cx="2073219" cy="1382377"/>
          </a:xfrm>
          <a:prstGeom prst="roundRect">
            <a:avLst>
              <a:gd name="adj" fmla="val 771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arasenko_kv\Desktop\AR4Z70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44" y="4993550"/>
            <a:ext cx="2034241" cy="1382377"/>
          </a:xfrm>
          <a:prstGeom prst="roundRect">
            <a:avLst>
              <a:gd name="adj" fmla="val 702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rasenko_kv\Desktop\AR4Z70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b="3996"/>
          <a:stretch/>
        </p:blipFill>
        <p:spPr bwMode="auto">
          <a:xfrm>
            <a:off x="5734716" y="1047586"/>
            <a:ext cx="3048170" cy="1704265"/>
          </a:xfrm>
          <a:prstGeom prst="roundRect">
            <a:avLst>
              <a:gd name="adj" fmla="val 548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1598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Специальное программное обеспечение</a:t>
            </a:r>
            <a:br>
              <a:rPr lang="ru-RU" sz="2400" b="1" dirty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2400" b="1" dirty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наземной станции управления из состава комплекса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0" y="1186643"/>
            <a:ext cx="9144215" cy="5258571"/>
            <a:chOff x="0" y="1186643"/>
            <a:chExt cx="9144215" cy="5258571"/>
          </a:xfrm>
        </p:grpSpPr>
        <p:pic>
          <p:nvPicPr>
            <p:cNvPr id="8" name="Picture 2" descr="Y:\NET\Новая папка\РКС-0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6643"/>
              <a:ext cx="9144000" cy="525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Tarasenko_kv\Desktop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703" y="1897685"/>
              <a:ext cx="6823512" cy="420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9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r="3402"/>
          <a:stretch/>
        </p:blipFill>
        <p:spPr>
          <a:xfrm>
            <a:off x="0" y="726450"/>
            <a:ext cx="9144000" cy="53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2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0" y="224644"/>
            <a:ext cx="9144000" cy="46166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Аппаратура целевой нагрузки БВС «Бриз»</a:t>
            </a:r>
            <a:endParaRPr lang="ru-RU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yriad Pro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2576" y="560078"/>
            <a:ext cx="5939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1600" b="1" dirty="0" smtClean="0">
                <a:solidFill>
                  <a:srgbClr val="171E60"/>
                </a:solidFill>
              </a:rPr>
              <a:t>Гиро стабилизированные оптико-электронные </a:t>
            </a:r>
            <a:r>
              <a:rPr lang="ru-RU" sz="1600" b="1" dirty="0">
                <a:solidFill>
                  <a:srgbClr val="171E60"/>
                </a:solidFill>
              </a:rPr>
              <a:t>системы</a:t>
            </a:r>
            <a:endParaRPr lang="ru-RU" sz="16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69069" y="1899661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 err="1">
                <a:solidFill>
                  <a:srgbClr val="171E60"/>
                </a:solidFill>
              </a:rPr>
              <a:t>Тепловизор</a:t>
            </a:r>
            <a:r>
              <a:rPr lang="ru-RU" sz="1000" b="1" dirty="0">
                <a:solidFill>
                  <a:srgbClr val="171E60"/>
                </a:solidFill>
              </a:rPr>
              <a:t>,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камера </a:t>
            </a:r>
            <a:r>
              <a:rPr lang="en-US" sz="1000" b="1" dirty="0">
                <a:solidFill>
                  <a:srgbClr val="171E60"/>
                </a:solidFill>
              </a:rPr>
              <a:t>HD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1392" y="1923242"/>
            <a:ext cx="8691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 smtClean="0">
                <a:solidFill>
                  <a:srgbClr val="171E60"/>
                </a:solidFill>
                <a:effectLst/>
              </a:rPr>
              <a:t>Камера </a:t>
            </a:r>
            <a:r>
              <a:rPr lang="en-US" sz="1000" b="1" dirty="0" smtClean="0">
                <a:solidFill>
                  <a:srgbClr val="171E60"/>
                </a:solidFill>
                <a:effectLst/>
              </a:rPr>
              <a:t>HD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01110" y="5740545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Квантовый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четырехкамерный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магнитометр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3524" y="3894551"/>
            <a:ext cx="1146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Газоанализатор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69992" y="3889716"/>
            <a:ext cx="12442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Детектор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гамма излучения 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96605" y="3879162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Лазерный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детектор </a:t>
            </a:r>
            <a:r>
              <a:rPr lang="ru-RU" sz="1000" b="1" dirty="0" smtClean="0">
                <a:solidFill>
                  <a:srgbClr val="171E60"/>
                </a:solidFill>
              </a:rPr>
              <a:t/>
            </a:r>
            <a:br>
              <a:rPr lang="ru-RU" sz="1000" b="1" dirty="0" smtClean="0">
                <a:solidFill>
                  <a:srgbClr val="171E60"/>
                </a:solidFill>
              </a:rPr>
            </a:br>
            <a:r>
              <a:rPr lang="ru-RU" sz="1000" b="1" dirty="0" smtClean="0">
                <a:solidFill>
                  <a:srgbClr val="171E60"/>
                </a:solidFill>
              </a:rPr>
              <a:t>метана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65680" y="5778336"/>
            <a:ext cx="11737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РЛС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малогабаритная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1138" y="5754742"/>
            <a:ext cx="1083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Светодиодный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прожектор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4097" y="5754742"/>
            <a:ext cx="1313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Активный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громкоговоритель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9568" y="2244649"/>
            <a:ext cx="4946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600" b="1" dirty="0">
                <a:solidFill>
                  <a:srgbClr val="171E60"/>
                </a:solidFill>
              </a:rPr>
              <a:t>Д</a:t>
            </a:r>
            <a:r>
              <a:rPr lang="ru-RU" sz="1600" b="1" dirty="0" smtClean="0">
                <a:solidFill>
                  <a:srgbClr val="171E60"/>
                </a:solidFill>
              </a:rPr>
              <a:t>атчики </a:t>
            </a:r>
            <a:r>
              <a:rPr lang="ru-RU" sz="1600" b="1" dirty="0">
                <a:solidFill>
                  <a:srgbClr val="171E60"/>
                </a:solidFill>
              </a:rPr>
              <a:t>и </a:t>
            </a:r>
            <a:r>
              <a:rPr lang="ru-RU" sz="1600" b="1" dirty="0" smtClean="0">
                <a:solidFill>
                  <a:srgbClr val="171E60"/>
                </a:solidFill>
              </a:rPr>
              <a:t>устройства для проведения </a:t>
            </a:r>
          </a:p>
          <a:p>
            <a:pPr algn="ctr" fontAlgn="t"/>
            <a:r>
              <a:rPr lang="ru-RU" sz="1600" b="1" dirty="0" smtClean="0">
                <a:solidFill>
                  <a:srgbClr val="171E60"/>
                </a:solidFill>
              </a:rPr>
              <a:t>экологического и радиационного мониторинга</a:t>
            </a:r>
            <a:endParaRPr lang="ru-RU" sz="16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70486" y="4257092"/>
            <a:ext cx="27646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t"/>
            <a:r>
              <a:rPr lang="ru-RU" sz="1600" b="1" dirty="0">
                <a:solidFill>
                  <a:srgbClr val="171E60"/>
                </a:solidFill>
              </a:rPr>
              <a:t>Акустические системы и </a:t>
            </a:r>
            <a:endParaRPr lang="ru-RU" sz="1600" b="1" dirty="0" smtClean="0">
              <a:solidFill>
                <a:srgbClr val="171E60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srgbClr val="171E60"/>
                </a:solidFill>
              </a:rPr>
              <a:t>световые </a:t>
            </a:r>
            <a:r>
              <a:rPr lang="ru-RU" sz="1600" b="1" dirty="0">
                <a:solidFill>
                  <a:srgbClr val="171E60"/>
                </a:solidFill>
              </a:rPr>
              <a:t>устройства</a:t>
            </a:r>
          </a:p>
        </p:txBody>
      </p:sp>
      <p:pic>
        <p:nvPicPr>
          <p:cNvPr id="23" name="Picture 2" descr="C:\Users\Tarasenko_kv\Desktop\BPV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42" y="2849305"/>
            <a:ext cx="948322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Tarasenko_kv\Desktop\BPV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05" y="4707558"/>
            <a:ext cx="948868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Tarasenko_kv\Desktop\BPV-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36" y="4784579"/>
            <a:ext cx="948868" cy="94832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Tarasenko_kv\Desktop\BPV-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49" y="4784579"/>
            <a:ext cx="948868" cy="94832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Tarasenko_kv\Desktop\BPV-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04" y="843432"/>
            <a:ext cx="948322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Tarasenko_kv\Desktop\BPV-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20" y="2894345"/>
            <a:ext cx="948322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:\Users\Tarasenko_kv\Desktop\BPV-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28" y="852982"/>
            <a:ext cx="948868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:\Users\Tarasenko_kv\Desktop\BPV-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88" y="4720334"/>
            <a:ext cx="948322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C:\Users\Tarasenko_kv\Desktop\BPV-0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93" y="2846080"/>
            <a:ext cx="948868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C:\Users\Tarasenko_kv\Desktop\BPV-0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70" y="2846080"/>
            <a:ext cx="948868" cy="9488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0" y="6170106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171E60"/>
                </a:solidFill>
              </a:rPr>
              <a:t>Возможна разработка и производство собственных целевых нагрузок</a:t>
            </a:r>
            <a:endParaRPr lang="ru-RU" sz="1200" dirty="0">
              <a:solidFill>
                <a:srgbClr val="171E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66" y="800708"/>
            <a:ext cx="914830" cy="95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2286258" y="1776551"/>
            <a:ext cx="1569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 smtClean="0">
                <a:solidFill>
                  <a:srgbClr val="171E60"/>
                </a:solidFill>
                <a:effectLst/>
              </a:rPr>
              <a:t>Камера </a:t>
            </a:r>
            <a:r>
              <a:rPr lang="en-US" sz="1000" b="1" dirty="0" smtClean="0">
                <a:solidFill>
                  <a:srgbClr val="171E60"/>
                </a:solidFill>
                <a:effectLst/>
              </a:rPr>
              <a:t>HD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 err="1" smtClean="0">
                <a:solidFill>
                  <a:srgbClr val="171E60"/>
                </a:solidFill>
              </a:rPr>
              <a:t>Тепловизор</a:t>
            </a:r>
            <a:endParaRPr lang="ru-RU" sz="1000" b="1" dirty="0" smtClean="0">
              <a:solidFill>
                <a:srgbClr val="171E60"/>
              </a:solidFill>
            </a:endParaRPr>
          </a:p>
          <a:p>
            <a:pPr algn="ctr" fontAlgn="t">
              <a:lnSpc>
                <a:spcPct val="80000"/>
              </a:lnSpc>
            </a:pPr>
            <a:r>
              <a:rPr lang="ru-RU" sz="1000" b="1" dirty="0" smtClean="0">
                <a:solidFill>
                  <a:srgbClr val="171E60"/>
                </a:solidFill>
                <a:effectLst/>
              </a:rPr>
              <a:t>Лазерный дальномер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 smtClean="0">
                <a:solidFill>
                  <a:srgbClr val="171E60"/>
                </a:solidFill>
              </a:rPr>
              <a:t>Спектральная камера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139952" y="4122783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srgbClr val="171E60"/>
                </a:solidFill>
                <a:effectLst/>
              </a:rPr>
              <a:t>Специализированные  всепогодные </a:t>
            </a:r>
          </a:p>
          <a:p>
            <a:pPr algn="ctr" fontAlgn="t"/>
            <a:r>
              <a:rPr lang="ru-RU" sz="1600" b="1" dirty="0" smtClean="0">
                <a:solidFill>
                  <a:srgbClr val="171E60"/>
                </a:solidFill>
                <a:effectLst/>
              </a:rPr>
              <a:t>поисковые системы </a:t>
            </a:r>
            <a:endParaRPr lang="ru-RU" sz="1600" b="1" dirty="0">
              <a:solidFill>
                <a:srgbClr val="171E60"/>
              </a:soli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904" y="3916832"/>
            <a:ext cx="10001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14" y="4719089"/>
            <a:ext cx="961635" cy="96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5671545" y="580210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>
                <a:solidFill>
                  <a:srgbClr val="171E60"/>
                </a:solidFill>
              </a:rPr>
              <a:t>Квантовый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 smtClean="0">
                <a:solidFill>
                  <a:srgbClr val="171E60"/>
                </a:solidFill>
              </a:rPr>
              <a:t>магнитометр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pic>
        <p:nvPicPr>
          <p:cNvPr id="32" name="Рисунок 31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8" r="10403"/>
          <a:stretch/>
        </p:blipFill>
        <p:spPr>
          <a:xfrm>
            <a:off x="6283556" y="2910648"/>
            <a:ext cx="1044116" cy="950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Прямоугольник 40"/>
          <p:cNvSpPr/>
          <p:nvPr/>
        </p:nvSpPr>
        <p:spPr>
          <a:xfrm>
            <a:off x="5983522" y="3924717"/>
            <a:ext cx="154080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80000"/>
              </a:lnSpc>
            </a:pPr>
            <a:r>
              <a:rPr lang="ru-RU" sz="1000" b="1" dirty="0" smtClean="0">
                <a:solidFill>
                  <a:srgbClr val="171E60"/>
                </a:solidFill>
              </a:rPr>
              <a:t>Мультиспектральная</a:t>
            </a:r>
          </a:p>
          <a:p>
            <a:pPr algn="ctr" fontAlgn="t">
              <a:lnSpc>
                <a:spcPct val="80000"/>
              </a:lnSpc>
            </a:pPr>
            <a:r>
              <a:rPr lang="ru-RU" sz="1000" b="1" dirty="0" smtClean="0">
                <a:solidFill>
                  <a:srgbClr val="171E60"/>
                </a:solidFill>
              </a:rPr>
              <a:t>камера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1701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rasenko_kv\Desktop\Слайд-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89437"/>
            <a:ext cx="1920371" cy="1920371"/>
          </a:xfrm>
          <a:prstGeom prst="rect">
            <a:avLst/>
          </a:prstGeom>
          <a:noFill/>
          <a:ln w="190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rasenko_kv\Desktop\Слайд-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1382"/>
            <a:ext cx="1920371" cy="1920371"/>
          </a:xfrm>
          <a:prstGeom prst="rect">
            <a:avLst/>
          </a:prstGeom>
          <a:noFill/>
          <a:ln w="190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rasenko_kv\Desktop\Слайд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64849"/>
            <a:ext cx="1920371" cy="1920371"/>
          </a:xfrm>
          <a:prstGeom prst="rect">
            <a:avLst/>
          </a:prstGeom>
          <a:noFill/>
          <a:ln w="190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arasenko_kv\Desktop\Слайд-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3689437"/>
            <a:ext cx="1920371" cy="1920371"/>
          </a:xfrm>
          <a:prstGeom prst="rect">
            <a:avLst/>
          </a:prstGeom>
          <a:noFill/>
          <a:ln w="190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Tarasenko_kv\Desktop\Слайд-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66" y="3689437"/>
            <a:ext cx="1920371" cy="1920371"/>
          </a:xfrm>
          <a:prstGeom prst="rect">
            <a:avLst/>
          </a:prstGeom>
          <a:noFill/>
          <a:ln w="190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16022" y="2913311"/>
            <a:ext cx="12234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ДОСТАВКА ГРУЗА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55776" y="2913311"/>
            <a:ext cx="19203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ПОИСК И РАЗВЕДКА МЕСТОНАХОЖДЕНИЯ</a:t>
            </a:r>
            <a:br>
              <a:rPr lang="ru-RU" sz="1000" b="1" dirty="0" smtClean="0">
                <a:solidFill>
                  <a:srgbClr val="171E60"/>
                </a:solidFill>
              </a:rPr>
            </a:br>
            <a:r>
              <a:rPr lang="ru-RU" sz="1000" b="1" dirty="0" smtClean="0">
                <a:solidFill>
                  <a:srgbClr val="171E60"/>
                </a:solidFill>
              </a:rPr>
              <a:t>ПОЛЕЗНЫХ ИСКОПАЕМЫХ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60660" y="2913311"/>
            <a:ext cx="1879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МОНИТОРИНГ </a:t>
            </a:r>
            <a:br>
              <a:rPr lang="ru-RU" sz="1000" b="1" dirty="0" smtClean="0">
                <a:solidFill>
                  <a:srgbClr val="171E60"/>
                </a:solidFill>
              </a:rPr>
            </a:br>
            <a:r>
              <a:rPr lang="ru-RU" sz="1000" b="1" dirty="0" smtClean="0">
                <a:solidFill>
                  <a:srgbClr val="171E60"/>
                </a:solidFill>
              </a:rPr>
              <a:t>ИНФРАСТРУКТУРНЫХ ОБЪЕКТОВ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60660" y="5647310"/>
            <a:ext cx="19001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КАРТИРОВАНИЕ/</a:t>
            </a:r>
            <a:br>
              <a:rPr lang="ru-RU" sz="1000" b="1" dirty="0" smtClean="0">
                <a:solidFill>
                  <a:srgbClr val="171E60"/>
                </a:solidFill>
              </a:rPr>
            </a:br>
            <a:r>
              <a:rPr lang="ru-RU" sz="1000" b="1" dirty="0" smtClean="0">
                <a:solidFill>
                  <a:srgbClr val="171E60"/>
                </a:solidFill>
              </a:rPr>
              <a:t>ДЕФЕКТОСКОПИЯ ТРУБОПРОВОДОВ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55775" y="5647310"/>
            <a:ext cx="19203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СОЗДАНИЕ ОРТОФОТОПЛАНА</a:t>
            </a:r>
            <a:br>
              <a:rPr lang="ru-RU" sz="1000" b="1" dirty="0" smtClean="0">
                <a:solidFill>
                  <a:srgbClr val="171E60"/>
                </a:solidFill>
              </a:rPr>
            </a:br>
            <a:r>
              <a:rPr lang="ru-RU" sz="1000" b="1" dirty="0" smtClean="0">
                <a:solidFill>
                  <a:srgbClr val="171E60"/>
                </a:solidFill>
              </a:rPr>
              <a:t>МЕСТНОСТИ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7694" y="5647310"/>
            <a:ext cx="20400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ТЕПЛОВИЗИОННЫЙ МОНИТОРИНГ</a:t>
            </a:r>
          </a:p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ТРУБОПРОВОДОВ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66422" y="2625286"/>
            <a:ext cx="1185186" cy="215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fontAlgn="t"/>
            <a:r>
              <a:rPr lang="ru-RU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СЪЕМКА С БВС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73955" y="1673793"/>
            <a:ext cx="1185186" cy="215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fontAlgn="t"/>
            <a:r>
              <a:rPr lang="ru-RU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НАЗЕМНАЯ СЪЕМКА</a:t>
            </a:r>
          </a:p>
        </p:txBody>
      </p:sp>
      <p:sp>
        <p:nvSpPr>
          <p:cNvPr id="22" name="Text Box 80"/>
          <p:cNvSpPr txBox="1">
            <a:spLocks noChangeArrowheads="1"/>
          </p:cNvSpPr>
          <p:nvPr/>
        </p:nvSpPr>
        <p:spPr bwMode="auto">
          <a:xfrm>
            <a:off x="0" y="197900"/>
            <a:ext cx="9144000" cy="46166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36000" rIns="36000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-20" dirty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cs typeface="Arial" pitchFamily="34" charset="0"/>
              </a:rPr>
              <a:t>Результаты применения беспилотных авиационных систем </a:t>
            </a:r>
            <a:endParaRPr lang="ru-RU" sz="2400" b="1" spc="-20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rgbClr val="000000">
                    <a:tint val="80000"/>
                    <a:satMod val="250000"/>
                    <a:alpha val="45000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5"/>
          <a:stretch/>
        </p:blipFill>
        <p:spPr bwMode="auto">
          <a:xfrm>
            <a:off x="4644008" y="964849"/>
            <a:ext cx="1913288" cy="192690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9" cstate="print"/>
          <a:srcRect l="8462" t="13063" r="27281" b="10569"/>
          <a:stretch/>
        </p:blipFill>
        <p:spPr bwMode="auto">
          <a:xfrm>
            <a:off x="6745412" y="3689437"/>
            <a:ext cx="1913474" cy="192037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745412" y="5647310"/>
            <a:ext cx="1931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  <a:effectLst/>
              </a:rPr>
              <a:t>ЭКОЛОГИЧЕСКИЙ МОНИТОРИНГ</a:t>
            </a:r>
            <a:endParaRPr lang="ru-RU" sz="1000" b="1" dirty="0">
              <a:solidFill>
                <a:srgbClr val="171E60"/>
              </a:solidFill>
              <a:effectLst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5165" r="39089" b="7088"/>
          <a:stretch/>
        </p:blipFill>
        <p:spPr bwMode="auto">
          <a:xfrm>
            <a:off x="6727842" y="964850"/>
            <a:ext cx="1948614" cy="1926904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727842" y="2913311"/>
            <a:ext cx="19486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000" b="1" dirty="0" smtClean="0">
                <a:solidFill>
                  <a:srgbClr val="171E60"/>
                </a:solidFill>
              </a:rPr>
              <a:t>МОНИТОРИНГ </a:t>
            </a:r>
            <a:br>
              <a:rPr lang="ru-RU" sz="1000" b="1" dirty="0" smtClean="0">
                <a:solidFill>
                  <a:srgbClr val="171E60"/>
                </a:solidFill>
              </a:rPr>
            </a:br>
            <a:r>
              <a:rPr lang="ru-RU" sz="1000" b="1" dirty="0" smtClean="0">
                <a:solidFill>
                  <a:srgbClr val="171E60"/>
                </a:solidFill>
              </a:rPr>
              <a:t>НЕСАНКЦИОНИРОВАННОЙ </a:t>
            </a:r>
            <a:br>
              <a:rPr lang="ru-RU" sz="1000" b="1" dirty="0" smtClean="0">
                <a:solidFill>
                  <a:srgbClr val="171E60"/>
                </a:solidFill>
              </a:rPr>
            </a:br>
            <a:r>
              <a:rPr lang="ru-RU" sz="1000" b="1" dirty="0" smtClean="0">
                <a:solidFill>
                  <a:srgbClr val="171E60"/>
                </a:solidFill>
              </a:rPr>
              <a:t>ЛОВЛИ РЫБ</a:t>
            </a:r>
            <a:endParaRPr lang="ru-RU" sz="1000" b="1" dirty="0">
              <a:solidFill>
                <a:srgbClr val="171E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0"/>
          <p:cNvSpPr txBox="1">
            <a:spLocks noChangeArrowheads="1"/>
          </p:cNvSpPr>
          <p:nvPr/>
        </p:nvSpPr>
        <p:spPr bwMode="auto">
          <a:xfrm>
            <a:off x="0" y="198165"/>
            <a:ext cx="9144000" cy="46166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Выполнение работ в интересах МЧС   </a:t>
            </a:r>
            <a:endParaRPr lang="ru-RU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000" y="2743822"/>
            <a:ext cx="2430000" cy="1620000"/>
          </a:xfrm>
          <a:prstGeom prst="roundRect">
            <a:avLst>
              <a:gd name="adj" fmla="val 961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822" y="836712"/>
            <a:ext cx="2429999" cy="1620000"/>
          </a:xfrm>
          <a:prstGeom prst="roundRect">
            <a:avLst>
              <a:gd name="adj" fmla="val 784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86" y="836712"/>
            <a:ext cx="2430000" cy="1620000"/>
          </a:xfrm>
          <a:prstGeom prst="roundRect">
            <a:avLst>
              <a:gd name="adj" fmla="val 784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86" y="2743822"/>
            <a:ext cx="2430000" cy="1620000"/>
          </a:xfrm>
          <a:prstGeom prst="roundRect">
            <a:avLst>
              <a:gd name="adj" fmla="val 843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000" y="836712"/>
            <a:ext cx="2430000" cy="1620000"/>
          </a:xfrm>
          <a:prstGeom prst="roundRect">
            <a:avLst>
              <a:gd name="adj" fmla="val 843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457" y="2743822"/>
            <a:ext cx="2430000" cy="1620000"/>
          </a:xfrm>
          <a:prstGeom prst="roundRect">
            <a:avLst>
              <a:gd name="adj" fmla="val 784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:\ФОТО МВ-37\DSC004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536" y="4650931"/>
            <a:ext cx="2437841" cy="1620000"/>
          </a:xfrm>
          <a:prstGeom prst="roundRect">
            <a:avLst>
              <a:gd name="adj" fmla="val 843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ФОТО МВ-37\DSC0047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65" y="4650931"/>
            <a:ext cx="2437841" cy="1620000"/>
          </a:xfrm>
          <a:prstGeom prst="roundRect">
            <a:avLst>
              <a:gd name="adj" fmla="val 1078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Мои рисунки\MOVI0020.AVI_snapshot_01.45_[2013.08.22_14.50.52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727" y="4650931"/>
            <a:ext cx="2437841" cy="1620000"/>
          </a:xfrm>
          <a:prstGeom prst="roundRect">
            <a:avLst>
              <a:gd name="adj" fmla="val 784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915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картинки\PAINT\Слайд о компании\фоновый_слай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" y="234906"/>
            <a:ext cx="9144000" cy="622776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484" y="3176972"/>
            <a:ext cx="4928024" cy="32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с двумя скругленными соседними углами 21"/>
          <p:cNvSpPr/>
          <p:nvPr/>
        </p:nvSpPr>
        <p:spPr>
          <a:xfrm rot="5400000">
            <a:off x="3926671" y="678621"/>
            <a:ext cx="341321" cy="2701962"/>
          </a:xfrm>
          <a:prstGeom prst="round2SameRect">
            <a:avLst>
              <a:gd name="adj1" fmla="val 45262"/>
              <a:gd name="adj2" fmla="val 0"/>
            </a:avLst>
          </a:prstGeom>
          <a:solidFill>
            <a:srgbClr val="FF990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72000" rIns="72000" bIns="576000" rtlCol="0" anchor="ctr"/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rgbClr val="171E60"/>
                </a:solidFill>
                <a:latin typeface="Myriad Pro" pitchFamily="34" charset="0"/>
              </a:rPr>
              <a:t>МИССИЯ</a:t>
            </a:r>
          </a:p>
        </p:txBody>
      </p:sp>
      <p:pic>
        <p:nvPicPr>
          <p:cNvPr id="1028" name="Picture 4" descr="F:\картинки\PAINT\Слайд о компании\оранж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" y="257130"/>
            <a:ext cx="9144000" cy="6205538"/>
          </a:xfrm>
          <a:prstGeom prst="rect">
            <a:avLst/>
          </a:prstGeom>
          <a:noFill/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5400000">
            <a:off x="1179814" y="1847038"/>
            <a:ext cx="341321" cy="2701964"/>
          </a:xfrm>
          <a:prstGeom prst="round2SameRect">
            <a:avLst>
              <a:gd name="adj1" fmla="val 45262"/>
              <a:gd name="adj2" fmla="val 0"/>
            </a:avLst>
          </a:prstGeom>
          <a:solidFill>
            <a:srgbClr val="171E6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72000" rIns="72000" bIns="180000" rtlCol="0" anchor="ctr"/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КАДРОВЫЙ СОСТАВ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9585" y="3471647"/>
            <a:ext cx="5049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71E60"/>
                </a:solidFill>
              </a:rPr>
              <a:t>Более 2500 </a:t>
            </a:r>
            <a:r>
              <a:rPr lang="ru-RU" sz="1400" dirty="0">
                <a:solidFill>
                  <a:srgbClr val="171E60"/>
                </a:solidFill>
              </a:rPr>
              <a:t>квалифицированных </a:t>
            </a:r>
            <a:r>
              <a:rPr lang="ru-RU" sz="1400" dirty="0" smtClean="0">
                <a:solidFill>
                  <a:srgbClr val="171E60"/>
                </a:solidFill>
              </a:rPr>
              <a:t>специалистов,</a:t>
            </a:r>
          </a:p>
          <a:p>
            <a:r>
              <a:rPr lang="ru-RU" sz="1400" dirty="0" smtClean="0">
                <a:solidFill>
                  <a:srgbClr val="171E60"/>
                </a:solidFill>
              </a:rPr>
              <a:t>среди которых Герой России, 3 Лауреата Государственной премии, 5 Лауреатов премии Ленинского комсомола,</a:t>
            </a:r>
          </a:p>
          <a:p>
            <a:r>
              <a:rPr lang="en-US" sz="1400" dirty="0" smtClean="0">
                <a:solidFill>
                  <a:srgbClr val="171E60"/>
                </a:solidFill>
              </a:rPr>
              <a:t>2</a:t>
            </a:r>
            <a:r>
              <a:rPr lang="ru-RU" sz="1400" dirty="0" smtClean="0">
                <a:solidFill>
                  <a:srgbClr val="171E60"/>
                </a:solidFill>
              </a:rPr>
              <a:t>5 докторов наук, 16 профессоров, 75 кандидатов наук,</a:t>
            </a:r>
          </a:p>
          <a:p>
            <a:r>
              <a:rPr lang="ru-RU" sz="1400" dirty="0" smtClean="0">
                <a:solidFill>
                  <a:srgbClr val="171E60"/>
                </a:solidFill>
              </a:rPr>
              <a:t>10 доцентов. Свыше 180 сотрудников награждены орденами и медалями РФ. Предприятие ведет подготовку специалистов на базовых кафедрах ведущих вузов Санкт-Петербурга.</a:t>
            </a:r>
            <a:endParaRPr lang="ru-RU" sz="1400" dirty="0">
              <a:solidFill>
                <a:srgbClr val="171E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9585" y="5583267"/>
            <a:ext cx="5586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71E60"/>
                </a:solidFill>
              </a:rPr>
              <a:t>Более </a:t>
            </a:r>
            <a:r>
              <a:rPr lang="en-US" sz="1400" dirty="0" smtClean="0">
                <a:solidFill>
                  <a:srgbClr val="171E60"/>
                </a:solidFill>
              </a:rPr>
              <a:t>50</a:t>
            </a:r>
            <a:r>
              <a:rPr lang="ru-RU" sz="1400" dirty="0" smtClean="0">
                <a:solidFill>
                  <a:srgbClr val="171E60"/>
                </a:solidFill>
              </a:rPr>
              <a:t> предприятий России и стран ближнего</a:t>
            </a:r>
          </a:p>
          <a:p>
            <a:r>
              <a:rPr lang="ru-RU" sz="1400" dirty="0" smtClean="0">
                <a:solidFill>
                  <a:srgbClr val="171E60"/>
                </a:solidFill>
              </a:rPr>
              <a:t>и дальнего зарубежья</a:t>
            </a:r>
            <a:endParaRPr lang="ru-RU" sz="1400" dirty="0">
              <a:solidFill>
                <a:srgbClr val="171E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4007" y="692696"/>
            <a:ext cx="7712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АО «НПП «Радар ммс» основано в 1950 году. Предприятие  дважды (в 2010 и 2015 гг.) удостоено Благодарности Президента Российской федерации «За большой вклад в  	развитие радиоэлектронной промышленности,  укрепление 	обороноспособности страны и достигнутые трудовые успехи».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 rot="5400000">
            <a:off x="1189338" y="4058073"/>
            <a:ext cx="341321" cy="2721013"/>
          </a:xfrm>
          <a:prstGeom prst="round2SameRect">
            <a:avLst>
              <a:gd name="adj1" fmla="val 45262"/>
              <a:gd name="adj2" fmla="val 0"/>
            </a:avLst>
          </a:prstGeom>
          <a:solidFill>
            <a:srgbClr val="171E6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72000" rIns="72000" bIns="180000" rtlCol="0" anchor="ctr"/>
          <a:lstStyle/>
          <a:p>
            <a:pPr>
              <a:lnSpc>
                <a:spcPct val="9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Myriad Pro" pitchFamily="34" charset="0"/>
              </a:rPr>
              <a:t>ПАРТНЕРЫ И ПОТРЕБИТЕЛИ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86149" y="2224071"/>
            <a:ext cx="5549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Обеспечение Министерства обороны, силовых ведомств и  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гражданских секторов экономики радиоэлектронными   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     интеллектуальными комплексами и продукцией точного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           приборостроения на основе наукоемких технологий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3" name="Picture 4" descr="F:\картинки\PAINT\Слайд о компании\самолет.png"/>
          <p:cNvPicPr>
            <a:picLocks noChangeAspect="1" noChangeArrowheads="1"/>
          </p:cNvPicPr>
          <p:nvPr/>
        </p:nvPicPr>
        <p:blipFill>
          <a:blip r:embed="rId6" cstate="print"/>
          <a:srcRect l="236"/>
          <a:stretch>
            <a:fillRect/>
          </a:stretch>
        </p:blipFill>
        <p:spPr bwMode="auto">
          <a:xfrm>
            <a:off x="-60" y="683409"/>
            <a:ext cx="3770918" cy="2044700"/>
          </a:xfrm>
          <a:prstGeom prst="rect">
            <a:avLst/>
          </a:prstGeom>
          <a:noFill/>
        </p:spPr>
      </p:pic>
      <p:sp>
        <p:nvSpPr>
          <p:cNvPr id="14" name="Text Box 80"/>
          <p:cNvSpPr txBox="1">
            <a:spLocks noChangeArrowheads="1"/>
          </p:cNvSpPr>
          <p:nvPr/>
        </p:nvSpPr>
        <p:spPr bwMode="auto">
          <a:xfrm>
            <a:off x="0" y="267035"/>
            <a:ext cx="9144000" cy="46166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 anchorCtr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АО «НПП «Радар ммс»</a:t>
            </a:r>
            <a:endParaRPr lang="ru-RU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2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РАДАР\Ржевка 2013\31072013\IMG_31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12" t="-2" r="5394"/>
          <a:stretch/>
        </p:blipFill>
        <p:spPr bwMode="auto">
          <a:xfrm>
            <a:off x="4846962" y="3650651"/>
            <a:ext cx="3403934" cy="2663853"/>
          </a:xfrm>
          <a:prstGeom prst="roundRect">
            <a:avLst>
              <a:gd name="adj" fmla="val 737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F:\Мои рисунки\20130719_144621_E1C8_00408CC61DE4.mkv_snapshot_02.11_[2013.08.22_14.49.06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6961" y="1124744"/>
            <a:ext cx="3403934" cy="2377956"/>
          </a:xfrm>
          <a:prstGeom prst="roundRect">
            <a:avLst>
              <a:gd name="adj" fmla="val 785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I:\РАДАР\Ржевка 2013\31072013\IMG_31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588" y="1117103"/>
            <a:ext cx="3566935" cy="2377957"/>
          </a:xfrm>
          <a:prstGeom prst="roundRect">
            <a:avLst>
              <a:gd name="adj" fmla="val 705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F:\Мои рисунки\MOVI0024.AVI_snapshot_04.09_[2013.08.22_15.29.46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1976" y="3639551"/>
            <a:ext cx="3566934" cy="2675201"/>
          </a:xfrm>
          <a:prstGeom prst="roundRect">
            <a:avLst>
              <a:gd name="adj" fmla="val 563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2782" y="244623"/>
            <a:ext cx="9144000" cy="75713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Отработка доставки и сброса грузов</a:t>
            </a:r>
            <a:b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</a:b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в ходе участия в учениях на полигоне МЧС</a:t>
            </a:r>
            <a:endParaRPr lang="ru-RU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yriad Pro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61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75" y="1952625"/>
            <a:ext cx="2335213" cy="36337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850" y="1509713"/>
            <a:ext cx="1733550" cy="359886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Прямоугольник 12"/>
          <p:cNvSpPr>
            <a:spLocks noChangeArrowheads="1"/>
          </p:cNvSpPr>
          <p:nvPr/>
        </p:nvSpPr>
        <p:spPr bwMode="auto">
          <a:xfrm>
            <a:off x="4900613" y="5732463"/>
            <a:ext cx="3914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71E60"/>
                </a:solidFill>
              </a:rPr>
              <a:t>Фотопланы участков территории</a:t>
            </a:r>
          </a:p>
        </p:txBody>
      </p:sp>
      <p:sp>
        <p:nvSpPr>
          <p:cNvPr id="22535" name="Прямоугольник 14"/>
          <p:cNvSpPr>
            <a:spLocks noChangeArrowheads="1"/>
          </p:cNvSpPr>
          <p:nvPr/>
        </p:nvSpPr>
        <p:spPr bwMode="auto">
          <a:xfrm>
            <a:off x="415925" y="5732463"/>
            <a:ext cx="4048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rgbClr val="171E60"/>
                </a:solidFill>
              </a:rPr>
              <a:t>Видеоизображения  и фотоснимки объектов мониторинга</a:t>
            </a:r>
          </a:p>
        </p:txBody>
      </p:sp>
      <p:pic>
        <p:nvPicPr>
          <p:cNvPr id="22536" name="Picture 5" descr="IMGP15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388" y="2241550"/>
            <a:ext cx="1744662" cy="251936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12" descr="C:\Users\user\Desktop\SAM_74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" y="1376772"/>
            <a:ext cx="1679575" cy="251936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520950" cy="168116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7937" y="30199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Результаты применения</a:t>
            </a:r>
            <a:r>
              <a:rPr lang="ru-RU" sz="2000" b="1" dirty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20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 интересах Комитета по природопользованию,</a:t>
            </a:r>
            <a:br>
              <a:rPr lang="ru-RU" sz="20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20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охране окружающей среды и экологической безопасности</a:t>
            </a:r>
            <a:br>
              <a:rPr lang="ru-RU" sz="20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20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при Правительстве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2527147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0" y="242527"/>
            <a:ext cx="9144000" cy="75713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Ортофотоплан</a:t>
            </a: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 района мониторинга</a:t>
            </a:r>
            <a:b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</a:b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в высоком разрешении</a:t>
            </a:r>
          </a:p>
        </p:txBody>
      </p:sp>
      <p:pic>
        <p:nvPicPr>
          <p:cNvPr id="1027" name="Picture 3" descr="F:\СОБЫТИЯ\ЯкМскНН(24_07)\bridge_min(res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414" y="1036193"/>
            <a:ext cx="8917048" cy="257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СОБЫТИЯ\ЯкМскНН(24_07)\Вантовый мост\DSC02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23396" y="3250875"/>
            <a:ext cx="2678557" cy="3294316"/>
          </a:xfrm>
          <a:prstGeom prst="roundRect">
            <a:avLst>
              <a:gd name="adj" fmla="val 351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5630877" y="2460198"/>
            <a:ext cx="255591" cy="255591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509833" y="2707056"/>
            <a:ext cx="2192486" cy="2190976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Мероприятия\Визиты\Полтавченко\ИТС\К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044" y="3720111"/>
            <a:ext cx="3931684" cy="2517201"/>
          </a:xfrm>
          <a:prstGeom prst="roundRect">
            <a:avLst>
              <a:gd name="adj" fmla="val 531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365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Мероприятия\Выступления и доклады\Якутск\Вантовый мост\3D\editor3d-ss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1380" y="3777346"/>
            <a:ext cx="3784661" cy="2592288"/>
          </a:xfrm>
          <a:prstGeom prst="roundRect">
            <a:avLst>
              <a:gd name="adj" fmla="val 490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80"/>
          <p:cNvSpPr txBox="1">
            <a:spLocks noChangeArrowheads="1"/>
          </p:cNvSpPr>
          <p:nvPr/>
        </p:nvSpPr>
        <p:spPr bwMode="auto">
          <a:xfrm>
            <a:off x="0" y="242527"/>
            <a:ext cx="9144000" cy="75713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Мониторинг дорожной обстановки с помощью БЛА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и </a:t>
            </a:r>
            <a:r>
              <a:rPr lang="en-US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3D-</a:t>
            </a: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моделирование</a:t>
            </a: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yriad Pro" pitchFamily="34" charset="0"/>
                <a:cs typeface="Arial" pitchFamily="34" charset="0"/>
              </a:rPr>
              <a:t> района мониторинга</a:t>
            </a:r>
          </a:p>
        </p:txBody>
      </p:sp>
      <p:pic>
        <p:nvPicPr>
          <p:cNvPr id="5123" name="Picture 3" descr="F:\Мероприятия\Выступления и доклады\Якутск\Вантовый мост\3D\editor3d-ss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565" y="3789040"/>
            <a:ext cx="3810998" cy="2584448"/>
          </a:xfrm>
          <a:prstGeom prst="roundRect">
            <a:avLst>
              <a:gd name="adj" fmla="val 413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F:\Мероприятия\Выступления и доклады\Якутск\Мост фото\DSC02155_r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8766" y="1091643"/>
            <a:ext cx="3780420" cy="2589383"/>
          </a:xfrm>
          <a:prstGeom prst="roundRect">
            <a:avLst>
              <a:gd name="adj" fmla="val 342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F:\Мероприятия\Выступления и доклады\Якутск\Мост фото\DSC02131_re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565" y="1091644"/>
            <a:ext cx="3810998" cy="2589383"/>
          </a:xfrm>
          <a:prstGeom prst="roundRect">
            <a:avLst>
              <a:gd name="adj" fmla="val 52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810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0"/>
          <p:cNvSpPr txBox="1">
            <a:spLocks noChangeArrowheads="1"/>
          </p:cNvSpPr>
          <p:nvPr/>
        </p:nvSpPr>
        <p:spPr bwMode="auto">
          <a:xfrm>
            <a:off x="0" y="244040"/>
            <a:ext cx="9144000" cy="108952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Выполнение работ на полигоне жидких отходов</a:t>
            </a:r>
            <a:r>
              <a:rPr lang="en-US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/>
            </a:r>
            <a:br>
              <a:rPr lang="en-US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</a:b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ГУП «Водоканал Санкт-Петербурга»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   </a:t>
            </a:r>
            <a:endParaRPr lang="ru-RU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16" name="Picture 6" descr="G:\ФОТО МВ-37\SAM_0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876056"/>
            <a:ext cx="3270244" cy="2305222"/>
          </a:xfrm>
          <a:prstGeom prst="roundRect">
            <a:avLst>
              <a:gd name="adj" fmla="val 633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G:\ФОТО МВ-37\SAM_00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196752"/>
            <a:ext cx="3270244" cy="2448272"/>
          </a:xfrm>
          <a:prstGeom prst="roundRect">
            <a:avLst>
              <a:gd name="adj" fmla="val 499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!!!Мероприятия\Выставки\МАКС-2013\Доклады\Рыбаков\SAM_0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841" y="1196752"/>
            <a:ext cx="4352483" cy="2448272"/>
          </a:xfrm>
          <a:prstGeom prst="roundRect">
            <a:avLst>
              <a:gd name="adj" fmla="val 499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!!!Мероприятия\Выставки\МАКС-2013\Доклады\Рыбаков\SAM_00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2495" y="3876056"/>
            <a:ext cx="4352484" cy="2305222"/>
          </a:xfrm>
          <a:prstGeom prst="roundRect">
            <a:avLst>
              <a:gd name="adj" fmla="val 633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7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0"/>
          <p:cNvSpPr txBox="1">
            <a:spLocks noChangeArrowheads="1"/>
          </p:cNvSpPr>
          <p:nvPr/>
        </p:nvSpPr>
        <p:spPr bwMode="auto">
          <a:xfrm>
            <a:off x="-4564" y="235098"/>
            <a:ext cx="9144000" cy="75713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Беспилотный авиационный комплекс,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созданный в интересах ФГУП «АТЦ Минатома России»</a:t>
            </a:r>
            <a:endParaRPr lang="ru-RU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7" name="Рисунок 6" descr="Y:\8_ПАПКА ОБМЕНА ДАННЫМИ\Дмитриев\- Регламент ТО -\!!! Фото\IMG_14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709" y="1196753"/>
            <a:ext cx="1836204" cy="2448036"/>
          </a:xfrm>
          <a:prstGeom prst="roundRect">
            <a:avLst>
              <a:gd name="adj" fmla="val 525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Y:\8_ПАПКА ОБМЕНА ДАННЫМИ\Дмитриев\- Регламент ТО -\!!! Фото\IMG_145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708" y="3782911"/>
            <a:ext cx="1836204" cy="2448272"/>
          </a:xfrm>
          <a:prstGeom prst="roundRect">
            <a:avLst>
              <a:gd name="adj" fmla="val 681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--- Испытания - все ---\Аэродром Куммолово 17.02.-20.02.2015\Sony\100MSDCF\DSC005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1112" y="4249075"/>
            <a:ext cx="4282594" cy="1989386"/>
          </a:xfrm>
          <a:prstGeom prst="roundRect">
            <a:avLst>
              <a:gd name="adj" fmla="val 6612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652" y="1196752"/>
            <a:ext cx="4294054" cy="2898889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321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45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Результаты  работы ОЭС 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1" y="728700"/>
            <a:ext cx="863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71E60"/>
                </a:solidFill>
              </a:rPr>
              <a:t>Видеоизображение с высоты </a:t>
            </a:r>
            <a:r>
              <a:rPr lang="ru-RU" dirty="0" smtClean="0">
                <a:solidFill>
                  <a:srgbClr val="171E60"/>
                </a:solidFill>
              </a:rPr>
              <a:t> 400 </a:t>
            </a:r>
            <a:r>
              <a:rPr lang="ru-RU" dirty="0">
                <a:solidFill>
                  <a:srgbClr val="171E60"/>
                </a:solidFill>
              </a:rPr>
              <a:t>метров позволяет классифицировать </a:t>
            </a:r>
            <a:endParaRPr lang="ru-RU" dirty="0" smtClean="0">
              <a:solidFill>
                <a:srgbClr val="171E60"/>
              </a:solidFill>
            </a:endParaRPr>
          </a:p>
          <a:p>
            <a:pPr algn="ctr"/>
            <a:r>
              <a:rPr lang="ru-RU" dirty="0" smtClean="0">
                <a:solidFill>
                  <a:srgbClr val="171E60"/>
                </a:solidFill>
              </a:rPr>
              <a:t>объекты  типа </a:t>
            </a:r>
            <a:r>
              <a:rPr lang="ru-RU" dirty="0">
                <a:solidFill>
                  <a:srgbClr val="171E60"/>
                </a:solidFill>
              </a:rPr>
              <a:t>«человек» и «автомобиль»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6036" y="4511885"/>
            <a:ext cx="395998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 err="1" smtClean="0">
                <a:solidFill>
                  <a:srgbClr val="171E60"/>
                </a:solidFill>
              </a:rPr>
              <a:t>Тепловизионное</a:t>
            </a:r>
            <a:r>
              <a:rPr lang="ru-RU" sz="1600" dirty="0" smtClean="0">
                <a:solidFill>
                  <a:srgbClr val="171E60"/>
                </a:solidFill>
              </a:rPr>
              <a:t> изображение тех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171E60"/>
                </a:solidFill>
              </a:rPr>
              <a:t> же объектов  с высоты 400 метров</a:t>
            </a:r>
            <a:endParaRPr lang="ru-RU" sz="1600" dirty="0">
              <a:solidFill>
                <a:srgbClr val="171E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061" y="5265204"/>
            <a:ext cx="8415124" cy="815709"/>
          </a:xfrm>
          <a:prstGeom prst="roundRect">
            <a:avLst>
              <a:gd name="adj" fmla="val 12569"/>
            </a:avLst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171E60"/>
                </a:solidFill>
              </a:rPr>
              <a:t>Последующая обработка ИК и видеоизображения позволяет сопоставить их</a:t>
            </a:r>
          </a:p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rgbClr val="171E60"/>
                </a:solidFill>
              </a:rPr>
              <a:t>с</a:t>
            </a:r>
            <a:r>
              <a:rPr lang="ru-RU" sz="1600" dirty="0" smtClean="0">
                <a:solidFill>
                  <a:srgbClr val="171E60"/>
                </a:solidFill>
              </a:rPr>
              <a:t>о снимками, получаемыми с различного рода систем </a:t>
            </a:r>
            <a:r>
              <a:rPr lang="ru-RU" sz="1600" dirty="0">
                <a:solidFill>
                  <a:srgbClr val="171E60"/>
                </a:solidFill>
              </a:rPr>
              <a:t>дистанционного зондирования </a:t>
            </a:r>
            <a:endParaRPr lang="ru-RU" sz="1600" dirty="0" smtClean="0">
              <a:solidFill>
                <a:srgbClr val="171E6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171E60"/>
                </a:solidFill>
              </a:rPr>
              <a:t>объектов в </a:t>
            </a:r>
            <a:r>
              <a:rPr lang="ru-RU" sz="1600" dirty="0">
                <a:solidFill>
                  <a:srgbClr val="171E60"/>
                </a:solidFill>
              </a:rPr>
              <a:t>тепловом инфракрасном </a:t>
            </a:r>
            <a:r>
              <a:rPr lang="ru-RU" sz="1600" dirty="0" smtClean="0">
                <a:solidFill>
                  <a:srgbClr val="171E60"/>
                </a:solidFill>
              </a:rPr>
              <a:t>диапазоне</a:t>
            </a:r>
            <a:endParaRPr lang="ru-RU" sz="1600" dirty="0">
              <a:solidFill>
                <a:srgbClr val="171E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0" t="5466" r="2616" b="6834"/>
          <a:stretch/>
        </p:blipFill>
        <p:spPr bwMode="auto">
          <a:xfrm>
            <a:off x="336651" y="1451545"/>
            <a:ext cx="4221745" cy="3394820"/>
          </a:xfrm>
          <a:prstGeom prst="roundRect">
            <a:avLst>
              <a:gd name="adj" fmla="val 348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18552" y="2194849"/>
            <a:ext cx="396044" cy="39604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36370" y="2842921"/>
            <a:ext cx="504056" cy="61206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36370" y="2338865"/>
            <a:ext cx="683836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36" t="18766" r="25156" b="23265"/>
          <a:stretch/>
        </p:blipFill>
        <p:spPr bwMode="auto">
          <a:xfrm>
            <a:off x="4896776" y="1454209"/>
            <a:ext cx="3959247" cy="3022155"/>
          </a:xfrm>
          <a:prstGeom prst="roundRect">
            <a:avLst>
              <a:gd name="adj" fmla="val 487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57040" y="3626289"/>
            <a:ext cx="520302" cy="53272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61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r="2341"/>
          <a:stretch/>
        </p:blipFill>
        <p:spPr bwMode="auto">
          <a:xfrm>
            <a:off x="1439" y="241598"/>
            <a:ext cx="9142053" cy="427575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x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508" y="198165"/>
            <a:ext cx="9144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Летательный образец БПВ-500</a:t>
            </a:r>
            <a:endParaRPr lang="ru-RU" sz="2400" b="1" dirty="0">
              <a:ln>
                <a:prstDash val="solid"/>
              </a:ln>
              <a:solidFill>
                <a:schemeClr val="bg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" y="4401379"/>
            <a:ext cx="9142561" cy="205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187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" y="242648"/>
            <a:ext cx="9144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Аппаратура целевой </a:t>
            </a: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нагрузки летательного образца </a:t>
            </a:r>
            <a:endParaRPr lang="en-US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БПВ-500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6" name="Picture 2" descr="X:\10. Видеоролики\Drones\Drone_500\V2_JPEG\001_Cam_Rot_001_0000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47" r="2431" b="5"/>
          <a:stretch/>
        </p:blipFill>
        <p:spPr bwMode="auto">
          <a:xfrm>
            <a:off x="172083" y="1699857"/>
            <a:ext cx="2895037" cy="1879405"/>
          </a:xfrm>
          <a:prstGeom prst="roundRect">
            <a:avLst>
              <a:gd name="adj" fmla="val 450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67" y="1178497"/>
            <a:ext cx="318306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rgbClr val="171E60"/>
                </a:solidFill>
              </a:rPr>
              <a:t>Вариант исполнения 1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171E60"/>
                </a:solidFill>
              </a:rPr>
              <a:t>Поисково-прицельный комплекс</a:t>
            </a:r>
            <a:endParaRPr lang="ru-RU" sz="1600" dirty="0">
              <a:solidFill>
                <a:srgbClr val="171E60"/>
              </a:solidFill>
            </a:endParaRPr>
          </a:p>
        </p:txBody>
      </p:sp>
      <p:pic>
        <p:nvPicPr>
          <p:cNvPr id="5" name="Picture 2" descr="X:\10. Видеоролики\Drones\Drone_500\V2_JPEG\004_Cam_Rot_002_0003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7398"/>
            <a:ext cx="2895037" cy="1740966"/>
          </a:xfrm>
          <a:prstGeom prst="roundRect">
            <a:avLst>
              <a:gd name="adj" fmla="val 572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88520" y="3478224"/>
            <a:ext cx="28950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rgbClr val="171E60"/>
                </a:solidFill>
              </a:rPr>
              <a:t>Вариант исполнения 3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171E60"/>
                </a:solidFill>
              </a:rPr>
              <a:t>Полезная нагрузка под требования Заказчика</a:t>
            </a:r>
            <a:endParaRPr lang="ru-RU" sz="1600" dirty="0">
              <a:solidFill>
                <a:srgbClr val="171E60"/>
              </a:solidFill>
            </a:endParaRPr>
          </a:p>
        </p:txBody>
      </p:sp>
      <p:pic>
        <p:nvPicPr>
          <p:cNvPr id="7" name="Picture 2" descr="X:\10. Видеоролики\Drones\Drone_500\V2_JPEG\004_Cam_Rot_002_0000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20" y="4235354"/>
            <a:ext cx="2895037" cy="1893946"/>
          </a:xfrm>
          <a:prstGeom prst="roundRect">
            <a:avLst>
              <a:gd name="adj" fmla="val 5832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2463205"/>
            <a:ext cx="28950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rgbClr val="171E60"/>
                </a:solidFill>
              </a:rPr>
              <a:t>Вариант исполнения 2</a:t>
            </a:r>
            <a:endParaRPr lang="en-US" sz="1600" b="1" dirty="0" smtClean="0">
              <a:solidFill>
                <a:srgbClr val="171E6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171E60"/>
                </a:solidFill>
              </a:rPr>
              <a:t>Доставка </a:t>
            </a:r>
            <a:r>
              <a:rPr lang="ru-RU" sz="1600" dirty="0">
                <a:solidFill>
                  <a:srgbClr val="171E60"/>
                </a:solidFill>
              </a:rPr>
              <a:t>грузов</a:t>
            </a:r>
          </a:p>
        </p:txBody>
      </p:sp>
    </p:spTree>
    <p:extLst>
      <p:ext uri="{BB962C8B-B14F-4D97-AF65-F5344CB8AC3E}">
        <p14:creationId xmlns:p14="http://schemas.microsoft.com/office/powerpoint/2010/main" val="10211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0"/>
          <p:cNvSpPr txBox="1">
            <a:spLocks noChangeArrowheads="1"/>
          </p:cNvSpPr>
          <p:nvPr/>
        </p:nvSpPr>
        <p:spPr bwMode="auto">
          <a:xfrm>
            <a:off x="0" y="235512"/>
            <a:ext cx="9144000" cy="75713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Универсальный подход к решению задач поиска </a:t>
            </a:r>
            <a:endParaRPr lang="en-US" sz="2400" b="1" dirty="0" smtClean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и разведки полезных ископаемых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14" y="1227920"/>
            <a:ext cx="4712772" cy="3187378"/>
          </a:xfrm>
          <a:prstGeom prst="roundRect">
            <a:avLst>
              <a:gd name="adj" fmla="val 436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83354" y="5481227"/>
            <a:ext cx="2012382" cy="576064"/>
          </a:xfrm>
          <a:prstGeom prst="roundRect">
            <a:avLst/>
          </a:prstGeom>
          <a:solidFill>
            <a:srgbClr val="171E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Гравиметр</a:t>
            </a:r>
            <a:endParaRPr lang="ru-RU" sz="14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69637" y="5481227"/>
            <a:ext cx="1944216" cy="576064"/>
          </a:xfrm>
          <a:prstGeom prst="roundRect">
            <a:avLst/>
          </a:prstGeom>
          <a:solidFill>
            <a:srgbClr val="171E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Магнитометр</a:t>
            </a:r>
            <a:endParaRPr lang="ru-RU" sz="14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87754" y="5481228"/>
            <a:ext cx="2016224" cy="576064"/>
          </a:xfrm>
          <a:prstGeom prst="roundRect">
            <a:avLst/>
          </a:prstGeom>
          <a:solidFill>
            <a:srgbClr val="171E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Спектрограф</a:t>
            </a:r>
            <a:endParaRPr lang="ru-RU" sz="14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77879" y="5481228"/>
            <a:ext cx="1979712" cy="576064"/>
          </a:xfrm>
          <a:prstGeom prst="roundRect">
            <a:avLst/>
          </a:prstGeom>
          <a:solidFill>
            <a:srgbClr val="171E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Индукционные датчики</a:t>
            </a:r>
            <a:endParaRPr lang="ru-RU" sz="14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64818" y="4648300"/>
            <a:ext cx="2412268" cy="616903"/>
          </a:xfrm>
          <a:prstGeom prst="roundRect">
            <a:avLst/>
          </a:prstGeom>
          <a:solidFill>
            <a:srgbClr val="171E6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Myriad Pro" pitchFamily="34" charset="0"/>
              </a:rPr>
              <a:t>Единый пакет программного обеспечения</a:t>
            </a:r>
            <a:endParaRPr lang="ru-RU" sz="140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4"/>
          <p:cNvSpPr>
            <a:spLocks noGrp="1"/>
          </p:cNvSpPr>
          <p:nvPr>
            <p:ph type="sldNum" sz="quarter" idx="4"/>
          </p:nvPr>
        </p:nvSpPr>
        <p:spPr>
          <a:xfrm>
            <a:off x="8515404" y="1"/>
            <a:ext cx="628596" cy="238770"/>
          </a:xfrm>
          <a:prstGeom prst="rect">
            <a:avLst/>
          </a:prstGeom>
        </p:spPr>
        <p:txBody>
          <a:bodyPr/>
          <a:lstStyle/>
          <a:p>
            <a:fld id="{AB4C3DB2-FE64-4220-B089-F1EE077466D6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2" name="Picture 2" descr="F:\Презентация предприятия\Материалы\Соты\soto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82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44259"/>
            <a:ext cx="9144000" cy="62090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243678"/>
            <a:ext cx="9144000" cy="4247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Наши </a:t>
            </a: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заказчики и партнеры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Picture 11" descr="C:\Users\Екатерина\Desktop\логотипы\logo-gazprom-n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9" y="4545124"/>
            <a:ext cx="2184339" cy="112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C:\Users\Екатерина\Desktop\логотипы\logo-rosa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27" y="4490981"/>
            <a:ext cx="1220841" cy="15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:\Users\Екатерина\Desktop\логотипы\YfyPW0UO0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1088740"/>
            <a:ext cx="1641956" cy="164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Екатерина\Desktop\логотипы\горны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71" y="1340768"/>
            <a:ext cx="3325091" cy="96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Екатерина\Desktop\логотипы\росгеолог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4" y="1160748"/>
            <a:ext cx="1371711" cy="137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69" y="2750464"/>
            <a:ext cx="2725223" cy="136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04" y="4509120"/>
            <a:ext cx="2474056" cy="164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63" y="2785891"/>
            <a:ext cx="1276505" cy="127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530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HOTO ARCHIVE\ТЕРРИТОРИЯ\Радар ммс\Радар XXI\Новые планировки\Cam_View_02.jpg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422"/>
          <a:stretch/>
        </p:blipFill>
        <p:spPr bwMode="auto">
          <a:xfrm>
            <a:off x="1" y="224644"/>
            <a:ext cx="9144000" cy="62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4340" name="Text Box 4"/>
          <p:cNvSpPr txBox="1">
            <a:spLocks noChangeArrowheads="1"/>
          </p:cNvSpPr>
          <p:nvPr/>
        </p:nvSpPr>
        <p:spPr bwMode="auto">
          <a:xfrm>
            <a:off x="0" y="1475853"/>
            <a:ext cx="9144000" cy="90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4000" b="1" dirty="0" smtClean="0">
                <a:ln w="11430"/>
                <a:solidFill>
                  <a:srgbClr val="171E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000" b="1" dirty="0">
              <a:ln w="11430"/>
              <a:solidFill>
                <a:srgbClr val="171E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183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HOTO ARCHIVE\ТЕХНИКА\Испытания\2006-05-12-14 Левашово\0100.JPG"/>
          <p:cNvPicPr>
            <a:picLocks noChangeAspect="1" noChangeArrowheads="1"/>
          </p:cNvPicPr>
          <p:nvPr/>
        </p:nvPicPr>
        <p:blipFill>
          <a:blip r:embed="rId3" cstate="print"/>
          <a:srcRect l="2348"/>
          <a:stretch>
            <a:fillRect/>
          </a:stretch>
        </p:blipFill>
        <p:spPr bwMode="auto">
          <a:xfrm>
            <a:off x="0" y="1852773"/>
            <a:ext cx="3336448" cy="2224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PHOTO ARCHIVE\ТЕРРИТОРИЯ\Альпийский\2011-10-09\IMG_0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552" y="1924781"/>
            <a:ext cx="3336448" cy="2224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0978" y="764705"/>
            <a:ext cx="3402043" cy="2268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G:\PHOTO ARCHIVE\ТЕРРИТОРИЯ\ЦКБ Алексеева (2012-07-26)\Обработано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4" y="4113076"/>
            <a:ext cx="3456386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80"/>
          <p:cNvSpPr txBox="1">
            <a:spLocks noChangeArrowheads="1"/>
          </p:cNvSpPr>
          <p:nvPr/>
        </p:nvSpPr>
        <p:spPr bwMode="auto">
          <a:xfrm>
            <a:off x="-1" y="234953"/>
            <a:ext cx="9144000" cy="68210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200" b="1" spc="-20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Территориальное размещение подразделений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200" b="1" spc="-20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ru-RU" sz="2200" b="1" spc="-20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АО «НПП «Радар </a:t>
            </a:r>
            <a:r>
              <a:rPr lang="ru-RU" sz="2200" b="1" spc="-20" dirty="0" err="1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ммс</a:t>
            </a:r>
            <a:r>
              <a:rPr lang="ru-RU" sz="2200" b="1" spc="-20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Arial" pitchFamily="34" charset="0"/>
              </a:rPr>
              <a:t>»</a:t>
            </a:r>
            <a:endParaRPr lang="ru-RU" sz="2200" b="1" spc="-20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Arial" pitchFamily="34" charset="0"/>
            </a:endParaRPr>
          </a:p>
        </p:txBody>
      </p:sp>
      <p:pic>
        <p:nvPicPr>
          <p:cNvPr id="10" name="Picture 2" descr="D:\Мои документы\Кузнецово (НижНовгород)\Фото территории\Кузнецово_Акимов В.М\общий вид\Территория с самолета.png"/>
          <p:cNvPicPr>
            <a:picLocks noChangeAspect="1" noChangeArrowheads="1"/>
          </p:cNvPicPr>
          <p:nvPr/>
        </p:nvPicPr>
        <p:blipFill rotWithShape="1">
          <a:blip r:embed="rId7"/>
          <a:srcRect b="11379"/>
          <a:stretch/>
        </p:blipFill>
        <p:spPr bwMode="auto">
          <a:xfrm>
            <a:off x="5514785" y="4113076"/>
            <a:ext cx="3466433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04138274"/>
              </p:ext>
            </p:extLst>
          </p:nvPr>
        </p:nvGraphicFramePr>
        <p:xfrm>
          <a:off x="377534" y="908720"/>
          <a:ext cx="8388932" cy="5364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2" descr="F:\Design\Логотипы\Radar\Graphics\радар_на синем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35" y="3429000"/>
            <a:ext cx="1227930" cy="48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652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ozenberg_sg\Рабочий стол\Новая папка\IMG_2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14" y="946176"/>
            <a:ext cx="6572250" cy="4381500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96997" name="Rectangle 5"/>
          <p:cNvSpPr>
            <a:spLocks noChangeArrowheads="1"/>
          </p:cNvSpPr>
          <p:nvPr/>
        </p:nvSpPr>
        <p:spPr bwMode="auto">
          <a:xfrm>
            <a:off x="1" y="196069"/>
            <a:ext cx="9144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Механическое производство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96998" name="Picture 6" descr="IMG_0697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388" y="3429000"/>
            <a:ext cx="4262437" cy="2841625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85542267"/>
              </p:ext>
            </p:extLst>
          </p:nvPr>
        </p:nvGraphicFramePr>
        <p:xfrm>
          <a:off x="5547458" y="512676"/>
          <a:ext cx="3597050" cy="2772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68956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картинки\2011-09-08 Гермозона\IMG_6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00" y="873090"/>
            <a:ext cx="6873845" cy="4582492"/>
          </a:xfrm>
          <a:prstGeom prst="roundRect">
            <a:avLst>
              <a:gd name="adj" fmla="val 151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200671"/>
            <a:ext cx="9144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Микроэлектронное производство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" name="Picture 2" descr="F:\картинки\2011-09-08 Гермозона\IMG_6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2208" y="872716"/>
            <a:ext cx="3844287" cy="2562393"/>
          </a:xfrm>
          <a:prstGeom prst="roundRect">
            <a:avLst>
              <a:gd name="adj" fmla="val 2137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5" name="Picture 3" descr="G:\PHOTO ARCHIVE\ТЕРРИТОРИЯ\НПК ММСН\2013-09-23 Станки\Обработано\IMG_68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21" b="35439"/>
          <a:stretch/>
        </p:blipFill>
        <p:spPr bwMode="auto">
          <a:xfrm>
            <a:off x="5112060" y="3142822"/>
            <a:ext cx="3348372" cy="3094490"/>
          </a:xfrm>
          <a:prstGeom prst="roundRect">
            <a:avLst>
              <a:gd name="adj" fmla="val 2137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>
              <a:rot lat="300000" lon="9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  <p:extLst>
      <p:ext uri="{BB962C8B-B14F-4D97-AF65-F5344CB8AC3E}">
        <p14:creationId xmlns:p14="http://schemas.microsoft.com/office/powerpoint/2010/main" val="399246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артинки\2009-12-07\026L0689_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052736"/>
            <a:ext cx="6572340" cy="4381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05190" name="Rectangle 6"/>
          <p:cNvSpPr>
            <a:spLocks noChangeArrowheads="1"/>
          </p:cNvSpPr>
          <p:nvPr/>
        </p:nvSpPr>
        <p:spPr bwMode="auto">
          <a:xfrm>
            <a:off x="0" y="198165"/>
            <a:ext cx="9144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Сборочно-монтажное производство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9" name="Picture 2" descr="F:\Презентация предприятия\026L3095_res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934586" y="872716"/>
            <a:ext cx="4097331" cy="3483298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G:\PHOTO ARCHIVE\ТЕРРИТОРИЯ\ПТКП\2014-07-14 Установщик компонентов\IMG_9050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77" y="3243517"/>
            <a:ext cx="4408851" cy="2939452"/>
          </a:xfrm>
          <a:prstGeom prst="round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 fov="2700000">
              <a:rot lat="600000" lon="12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75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9816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Испытательное оборудование</a:t>
            </a:r>
            <a:endParaRPr lang="ru-RU" sz="2400" b="1" dirty="0">
              <a:ln>
                <a:prstDash val="solid"/>
              </a:ln>
              <a:solidFill>
                <a:srgbClr val="171E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6" name="Picture 2" descr="G:\PHOTO ARCHIVE\ТЕХНИКА\Динамический стенд (Acutronic)\2009-12-23\026L3288_r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0286"/>
          <a:stretch/>
        </p:blipFill>
        <p:spPr bwMode="auto">
          <a:xfrm>
            <a:off x="3722962" y="1088740"/>
            <a:ext cx="5241526" cy="4531412"/>
          </a:xfrm>
          <a:prstGeom prst="roundRect">
            <a:avLst>
              <a:gd name="adj" fmla="val 2137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8" name="Picture 2" descr="G:\PHOTO ARCHIVE\ТЕРРИТОРИЯ\ПТКП\2012-12-30 Помещения\IMG_3943_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26547"/>
          <a:stretch/>
        </p:blipFill>
        <p:spPr bwMode="auto">
          <a:xfrm>
            <a:off x="71500" y="1017240"/>
            <a:ext cx="4163786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  <p:extLst>
      <p:ext uri="{BB962C8B-B14F-4D97-AF65-F5344CB8AC3E}">
        <p14:creationId xmlns:p14="http://schemas.microsoft.com/office/powerpoint/2010/main" val="102741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0"/>
          <p:cNvSpPr txBox="1">
            <a:spLocks noChangeArrowheads="1"/>
          </p:cNvSpPr>
          <p:nvPr/>
        </p:nvSpPr>
        <p:spPr bwMode="auto">
          <a:xfrm>
            <a:off x="0" y="105453"/>
            <a:ext cx="9144000" cy="80021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36000" rIns="36000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3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cs typeface="Arial" pitchFamily="34" charset="0"/>
              </a:rPr>
              <a:t>Разработка и серийное производство </a:t>
            </a:r>
          </a:p>
          <a:p>
            <a:pPr algn="ctr">
              <a:defRPr/>
            </a:pPr>
            <a:r>
              <a:rPr lang="ru-RU" sz="2300" b="1" dirty="0" smtClean="0">
                <a:ln>
                  <a:prstDash val="solid"/>
                </a:ln>
                <a:solidFill>
                  <a:srgbClr val="171E60"/>
                </a:soli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  <a:cs typeface="Arial" pitchFamily="34" charset="0"/>
              </a:rPr>
              <a:t>беспилотных комплексов</a:t>
            </a:r>
          </a:p>
        </p:txBody>
      </p:sp>
      <p:pic>
        <p:nvPicPr>
          <p:cNvPr id="3074" name="Picture 2" descr="G:\PHOTO ARCHIVE\ТЕХНИКА\БЛА\2014-09-19 6-й корпус\IMG_9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3669027"/>
            <a:ext cx="3960440" cy="2640293"/>
          </a:xfrm>
          <a:prstGeom prst="roundRect">
            <a:avLst>
              <a:gd name="adj" fmla="val 512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PHOTO ARCHIVE\ТЕХНИКА\БЛА\2014-09-19 6-й корпус\IMG_9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819725"/>
            <a:ext cx="3960440" cy="2640489"/>
          </a:xfrm>
          <a:prstGeom prst="roundRect">
            <a:avLst>
              <a:gd name="adj" fmla="val 404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PHOTO ARCHIVE\ТЕХНИКА\БЛА\2014-09-19 6-й корпус\IMG_9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819725"/>
            <a:ext cx="3960440" cy="2640398"/>
          </a:xfrm>
          <a:prstGeom prst="roundRect">
            <a:avLst>
              <a:gd name="adj" fmla="val 404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PHOTO ARCHIVE\ТЕХНИКА\БЛА\2014-09-19 6-й корпус\IMG_91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669026"/>
            <a:ext cx="3960440" cy="2640189"/>
          </a:xfrm>
          <a:prstGeom prst="roundRect">
            <a:avLst>
              <a:gd name="adj" fmla="val 440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327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11740</TotalTime>
  <Words>1666</Words>
  <Application>Microsoft Office PowerPoint</Application>
  <PresentationFormat>Экран (4:3)</PresentationFormat>
  <Paragraphs>248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Myriad Pro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РАДАР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РСГ</dc:creator>
  <cp:lastModifiedBy>Evgeny Sivaev</cp:lastModifiedBy>
  <cp:revision>989</cp:revision>
  <cp:lastPrinted>2018-05-16T10:31:02Z</cp:lastPrinted>
  <dcterms:created xsi:type="dcterms:W3CDTF">2010-02-02T08:18:10Z</dcterms:created>
  <dcterms:modified xsi:type="dcterms:W3CDTF">2018-05-16T10:34:14Z</dcterms:modified>
</cp:coreProperties>
</file>