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Override1.xml" ContentType="application/vnd.openxmlformats-officedocument.themeOverrid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12.jpg" ContentType="image/jpg"/>
  <Override PartName="/ppt/media/image13.jpg" ContentType="image/jpg"/>
  <Override PartName="/ppt/media/image14.jpg" ContentType="image/jpg"/>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9.jpg" ContentType="image/jpg"/>
  <Override PartName="/ppt/media/image20.jpg" ContentType="image/jpg"/>
  <Override PartName="/ppt/media/image28.jpg" ContentType="image/jpg"/>
  <Override PartName="/ppt/media/image29.jpg" ContentType="image/jpg"/>
  <Override PartName="/ppt/media/image30.jpg" ContentType="image/jpg"/>
  <Override PartName="/ppt/media/image31.jpg" ContentType="image/jp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media/image51.jpg" ContentType="image/jpg"/>
  <Override PartName="/ppt/media/image52.jpg" ContentType="image/jpg"/>
  <Override PartName="/ppt/media/image53.jpg" ContentType="image/jpg"/>
  <Override PartName="/ppt/media/image54.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10" r:id="rId2"/>
  </p:sldMasterIdLst>
  <p:notesMasterIdLst>
    <p:notesMasterId r:id="rId24"/>
  </p:notesMasterIdLst>
  <p:handoutMasterIdLst>
    <p:handoutMasterId r:id="rId25"/>
  </p:handoutMasterIdLst>
  <p:sldIdLst>
    <p:sldId id="356" r:id="rId3"/>
    <p:sldId id="363" r:id="rId4"/>
    <p:sldId id="378" r:id="rId5"/>
    <p:sldId id="379" r:id="rId6"/>
    <p:sldId id="369" r:id="rId7"/>
    <p:sldId id="387" r:id="rId8"/>
    <p:sldId id="339" r:id="rId9"/>
    <p:sldId id="373" r:id="rId10"/>
    <p:sldId id="377" r:id="rId11"/>
    <p:sldId id="376" r:id="rId12"/>
    <p:sldId id="374" r:id="rId13"/>
    <p:sldId id="375" r:id="rId14"/>
    <p:sldId id="380" r:id="rId15"/>
    <p:sldId id="382" r:id="rId16"/>
    <p:sldId id="383" r:id="rId17"/>
    <p:sldId id="384" r:id="rId18"/>
    <p:sldId id="381" r:id="rId19"/>
    <p:sldId id="385" r:id="rId20"/>
    <p:sldId id="386" r:id="rId21"/>
    <p:sldId id="371" r:id="rId22"/>
    <p:sldId id="368" r:id="rId23"/>
  </p:sldIdLst>
  <p:sldSz cx="12192000" cy="6858000"/>
  <p:notesSz cx="68580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464" userDrawn="1">
          <p15:clr>
            <a:srgbClr val="A4A3A4"/>
          </p15:clr>
        </p15:guide>
        <p15:guide id="2" orient="horz" pos="264" userDrawn="1">
          <p15:clr>
            <a:srgbClr val="A4A3A4"/>
          </p15:clr>
        </p15:guide>
        <p15:guide id="3" orient="horz" pos="3456" userDrawn="1">
          <p15:clr>
            <a:srgbClr val="A4A3A4"/>
          </p15:clr>
        </p15:guide>
        <p15:guide id="4" pos="25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5E8E9"/>
    <a:srgbClr val="62646D"/>
    <a:srgbClr val="808080"/>
    <a:srgbClr val="D69398"/>
    <a:srgbClr val="7CA212"/>
    <a:srgbClr val="00577E"/>
    <a:srgbClr val="8FDCFF"/>
    <a:srgbClr val="BD042B"/>
    <a:srgbClr val="96C115"/>
    <a:srgbClr val="3378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4" autoAdjust="0"/>
    <p:restoredTop sz="94660"/>
  </p:normalViewPr>
  <p:slideViewPr>
    <p:cSldViewPr snapToGrid="0" showGuides="1">
      <p:cViewPr varScale="1">
        <p:scale>
          <a:sx n="92" d="100"/>
          <a:sy n="92" d="100"/>
        </p:scale>
        <p:origin x="618" y="90"/>
      </p:cViewPr>
      <p:guideLst>
        <p:guide pos="7464"/>
        <p:guide orient="horz" pos="264"/>
        <p:guide orient="horz" pos="3456"/>
        <p:guide pos="257"/>
      </p:guideLst>
    </p:cSldViewPr>
  </p:slideViewPr>
  <p:notesTextViewPr>
    <p:cViewPr>
      <p:scale>
        <a:sx n="1" d="1"/>
        <a:sy n="1" d="1"/>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ppe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45294344242126"/>
          <c:y val="3.4643976721826723E-2"/>
          <c:w val="0.84216590160802485"/>
          <c:h val="0.80322221222002421"/>
        </c:manualLayout>
      </c:layout>
      <c:scatterChart>
        <c:scatterStyle val="lineMarker"/>
        <c:varyColors val="0"/>
        <c:ser>
          <c:idx val="0"/>
          <c:order val="0"/>
          <c:tx>
            <c:strRef>
              <c:f>Tabelle1!$C$8</c:f>
              <c:strCache>
                <c:ptCount val="1"/>
                <c:pt idx="0">
                  <c:v>T</c:v>
                </c:pt>
              </c:strCache>
            </c:strRef>
          </c:tx>
          <c:spPr>
            <a:ln w="19050" cap="rnd">
              <a:solidFill>
                <a:schemeClr val="accent1"/>
              </a:solidFill>
              <a:round/>
            </a:ln>
            <a:effectLst/>
          </c:spPr>
          <c:marker>
            <c:symbol val="none"/>
          </c:marker>
          <c:xVal>
            <c:numRef>
              <c:f>Tabelle1!$B$9:$B$33</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xVal>
          <c:yVal>
            <c:numRef>
              <c:f>Tabelle1!$C$9:$C$33</c:f>
              <c:numCache>
                <c:formatCode>General</c:formatCode>
                <c:ptCount val="25"/>
                <c:pt idx="0">
                  <c:v>5</c:v>
                </c:pt>
                <c:pt idx="1">
                  <c:v>5</c:v>
                </c:pt>
                <c:pt idx="2">
                  <c:v>5</c:v>
                </c:pt>
                <c:pt idx="3">
                  <c:v>5</c:v>
                </c:pt>
                <c:pt idx="4">
                  <c:v>13.3</c:v>
                </c:pt>
                <c:pt idx="5">
                  <c:v>21.6</c:v>
                </c:pt>
                <c:pt idx="6">
                  <c:v>29.900000000000002</c:v>
                </c:pt>
                <c:pt idx="7">
                  <c:v>38.200000000000003</c:v>
                </c:pt>
                <c:pt idx="8">
                  <c:v>46.5</c:v>
                </c:pt>
                <c:pt idx="9">
                  <c:v>54.8</c:v>
                </c:pt>
                <c:pt idx="10">
                  <c:v>63.100000000000009</c:v>
                </c:pt>
                <c:pt idx="11">
                  <c:v>71.399999999999991</c:v>
                </c:pt>
                <c:pt idx="12">
                  <c:v>79.7</c:v>
                </c:pt>
                <c:pt idx="13">
                  <c:v>80</c:v>
                </c:pt>
                <c:pt idx="14">
                  <c:v>80</c:v>
                </c:pt>
                <c:pt idx="15">
                  <c:v>80</c:v>
                </c:pt>
                <c:pt idx="16">
                  <c:v>71.7</c:v>
                </c:pt>
                <c:pt idx="17">
                  <c:v>63.400000000000006</c:v>
                </c:pt>
                <c:pt idx="18">
                  <c:v>55.100000000000009</c:v>
                </c:pt>
                <c:pt idx="19">
                  <c:v>46.800000000000004</c:v>
                </c:pt>
                <c:pt idx="20">
                  <c:v>38.500000000000014</c:v>
                </c:pt>
                <c:pt idx="21">
                  <c:v>30.200000000000014</c:v>
                </c:pt>
                <c:pt idx="22">
                  <c:v>21.900000000000013</c:v>
                </c:pt>
                <c:pt idx="23">
                  <c:v>13.600000000000012</c:v>
                </c:pt>
                <c:pt idx="24">
                  <c:v>5.3000000000000105</c:v>
                </c:pt>
              </c:numCache>
            </c:numRef>
          </c:yVal>
          <c:smooth val="0"/>
          <c:extLst xmlns:c16r2="http://schemas.microsoft.com/office/drawing/2015/06/chart">
            <c:ext xmlns:c16="http://schemas.microsoft.com/office/drawing/2014/chart" uri="{C3380CC4-5D6E-409C-BE32-E72D297353CC}">
              <c16:uniqueId val="{00000000-90B1-4260-B004-0C1249E7587E}"/>
            </c:ext>
          </c:extLst>
        </c:ser>
        <c:dLbls>
          <c:showLegendKey val="0"/>
          <c:showVal val="0"/>
          <c:showCatName val="0"/>
          <c:showSerName val="0"/>
          <c:showPercent val="0"/>
          <c:showBubbleSize val="0"/>
        </c:dLbls>
        <c:axId val="7579128"/>
        <c:axId val="320290200"/>
      </c:scatterChart>
      <c:valAx>
        <c:axId val="7579128"/>
        <c:scaling>
          <c:orientation val="minMax"/>
          <c:max val="24"/>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t [h]</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0290200"/>
        <c:crosses val="autoZero"/>
        <c:crossBetween val="midCat"/>
        <c:majorUnit val="3"/>
      </c:valAx>
      <c:valAx>
        <c:axId val="3202902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T [°C]</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79128"/>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sz="quarter" idx="1"/>
          </p:nvPr>
        </p:nvSpPr>
        <p:spPr>
          <a:xfrm>
            <a:off x="3884613" y="0"/>
            <a:ext cx="2971800" cy="498056"/>
          </a:xfrm>
          <a:prstGeom prst="rect">
            <a:avLst/>
          </a:prstGeom>
        </p:spPr>
        <p:txBody>
          <a:bodyPr vert="horz" lIns="91440" tIns="45720" rIns="91440" bIns="45720" rtlCol="0"/>
          <a:lstStyle>
            <a:lvl1pPr algn="r">
              <a:defRPr sz="1200"/>
            </a:lvl1pPr>
          </a:lstStyle>
          <a:p>
            <a:fld id="{4D863107-8531-4123-B246-B8335F71EE72}" type="datetimeFigureOut">
              <a:rPr lang="en-US" smtClean="0"/>
              <a:t>4/26/2018</a:t>
            </a:fld>
            <a:endParaRPr lang="en-US"/>
          </a:p>
        </p:txBody>
      </p:sp>
      <p:sp>
        <p:nvSpPr>
          <p:cNvPr id="4" name="Fußzeilenplatzhalter 3"/>
          <p:cNvSpPr>
            <a:spLocks noGrp="1"/>
          </p:cNvSpPr>
          <p:nvPr>
            <p:ph type="ftr" sz="quarter" idx="2"/>
          </p:nvPr>
        </p:nvSpPr>
        <p:spPr>
          <a:xfrm>
            <a:off x="0" y="9428584"/>
            <a:ext cx="2971800" cy="498055"/>
          </a:xfrm>
          <a:prstGeom prst="rect">
            <a:avLst/>
          </a:prstGeom>
        </p:spPr>
        <p:txBody>
          <a:bodyPr vert="horz" lIns="91440" tIns="45720" rIns="91440" bIns="45720" rtlCol="0" anchor="b"/>
          <a:lstStyle>
            <a:lvl1pPr algn="l">
              <a:defRPr sz="1200"/>
            </a:lvl1pPr>
          </a:lstStyle>
          <a:p>
            <a:endParaRPr lang="en-US"/>
          </a:p>
        </p:txBody>
      </p:sp>
      <p:sp>
        <p:nvSpPr>
          <p:cNvPr id="5" name="Foliennummernplatzhalter 4"/>
          <p:cNvSpPr>
            <a:spLocks noGrp="1"/>
          </p:cNvSpPr>
          <p:nvPr>
            <p:ph type="sldNum" sz="quarter" idx="3"/>
          </p:nvPr>
        </p:nvSpPr>
        <p:spPr>
          <a:xfrm>
            <a:off x="3884613" y="9428584"/>
            <a:ext cx="2971800" cy="498055"/>
          </a:xfrm>
          <a:prstGeom prst="rect">
            <a:avLst/>
          </a:prstGeom>
        </p:spPr>
        <p:txBody>
          <a:bodyPr vert="horz" lIns="91440" tIns="45720" rIns="91440" bIns="45720" rtlCol="0" anchor="b"/>
          <a:lstStyle>
            <a:lvl1pPr algn="r">
              <a:defRPr sz="1200"/>
            </a:lvl1pPr>
          </a:lstStyle>
          <a:p>
            <a:fld id="{18F7D035-8433-457F-B432-F5235658676F}" type="slidenum">
              <a:rPr lang="en-US" smtClean="0"/>
              <a:t>‹#›</a:t>
            </a:fld>
            <a:endParaRPr lang="en-US"/>
          </a:p>
        </p:txBody>
      </p:sp>
    </p:spTree>
    <p:extLst>
      <p:ext uri="{BB962C8B-B14F-4D97-AF65-F5344CB8AC3E}">
        <p14:creationId xmlns:p14="http://schemas.microsoft.com/office/powerpoint/2010/main" val="41990649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98056"/>
          </a:xfrm>
          <a:prstGeom prst="rect">
            <a:avLst/>
          </a:prstGeom>
        </p:spPr>
        <p:txBody>
          <a:bodyPr vert="horz" lIns="91440" tIns="45720" rIns="91440" bIns="45720" rtlCol="0"/>
          <a:lstStyle>
            <a:lvl1pPr algn="r">
              <a:defRPr sz="1200"/>
            </a:lvl1pPr>
          </a:lstStyle>
          <a:p>
            <a:fld id="{745BE95E-DC88-4507-980E-5AE7964AC47E}" type="datetimeFigureOut">
              <a:rPr lang="en-US" smtClean="0"/>
              <a:t>4/26/2018</a:t>
            </a:fld>
            <a:endParaRPr lang="en-US"/>
          </a:p>
        </p:txBody>
      </p:sp>
      <p:sp>
        <p:nvSpPr>
          <p:cNvPr id="4" name="Folienbildplatzhalter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Fußzeilenplatzhalter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a:defRPr sz="1200"/>
            </a:lvl1pPr>
          </a:lstStyle>
          <a:p>
            <a:fld id="{FDBBAB90-FD2D-448C-9226-2777AC9F255E}" type="slidenum">
              <a:rPr lang="en-US" smtClean="0"/>
              <a:t>‹#›</a:t>
            </a:fld>
            <a:endParaRPr lang="en-US"/>
          </a:p>
        </p:txBody>
      </p:sp>
    </p:spTree>
    <p:extLst>
      <p:ext uri="{BB962C8B-B14F-4D97-AF65-F5344CB8AC3E}">
        <p14:creationId xmlns:p14="http://schemas.microsoft.com/office/powerpoint/2010/main" val="35155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smtClean="0"/>
          </a:p>
        </p:txBody>
      </p:sp>
    </p:spTree>
    <p:extLst>
      <p:ext uri="{BB962C8B-B14F-4D97-AF65-F5344CB8AC3E}">
        <p14:creationId xmlns:p14="http://schemas.microsoft.com/office/powerpoint/2010/main" val="1350383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9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ru-RU" smtClean="0"/>
          </a:p>
        </p:txBody>
      </p:sp>
    </p:spTree>
    <p:extLst>
      <p:ext uri="{BB962C8B-B14F-4D97-AF65-F5344CB8AC3E}">
        <p14:creationId xmlns:p14="http://schemas.microsoft.com/office/powerpoint/2010/main" val="2752779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Протестированные системы включают</a:t>
            </a:r>
            <a:r>
              <a:rPr lang="ru-RU" baseline="0" dirty="0" smtClean="0"/>
              <a:t> в себя</a:t>
            </a:r>
            <a:r>
              <a:rPr lang="en-GB" baseline="0" dirty="0" smtClean="0"/>
              <a:t>: </a:t>
            </a:r>
          </a:p>
          <a:p>
            <a:pPr marL="171450" indent="-171450">
              <a:buFont typeface="Arial" panose="020B0604020202020204" pitchFamily="34" charset="0"/>
              <a:buChar char="•"/>
            </a:pPr>
            <a:r>
              <a:rPr lang="ru-RU" baseline="0" dirty="0" smtClean="0"/>
              <a:t>Вспененный каучук </a:t>
            </a:r>
            <a:r>
              <a:rPr lang="en-GB" baseline="0" dirty="0" smtClean="0"/>
              <a:t>(HT/</a:t>
            </a:r>
            <a:r>
              <a:rPr lang="en-GB" baseline="0" dirty="0" err="1" smtClean="0"/>
              <a:t>Armaflex</a:t>
            </a:r>
            <a:r>
              <a:rPr lang="en-GB" baseline="0" dirty="0" smtClean="0"/>
              <a:t>), </a:t>
            </a:r>
          </a:p>
          <a:p>
            <a:pPr marL="171450" indent="-171450">
              <a:buFont typeface="Arial" panose="020B0604020202020204" pitchFamily="34" charset="0"/>
              <a:buChar char="•"/>
            </a:pPr>
            <a:r>
              <a:rPr lang="ru-RU" baseline="0" dirty="0" smtClean="0"/>
              <a:t>Стекловату </a:t>
            </a:r>
            <a:r>
              <a:rPr lang="en-GB" baseline="0" dirty="0" smtClean="0"/>
              <a:t>(</a:t>
            </a:r>
            <a:r>
              <a:rPr lang="ru-RU" baseline="0" dirty="0" smtClean="0"/>
              <a:t>цилиндр </a:t>
            </a:r>
            <a:r>
              <a:rPr lang="en-US" baseline="0" dirty="0" smtClean="0"/>
              <a:t>ISOVER</a:t>
            </a:r>
            <a:r>
              <a:rPr lang="ru-RU" sz="1200" dirty="0" smtClean="0"/>
              <a:t> </a:t>
            </a:r>
            <a:r>
              <a:rPr lang="en-GB" baseline="0" dirty="0" smtClean="0"/>
              <a:t>Ultimate Protect 1000s), </a:t>
            </a:r>
          </a:p>
          <a:p>
            <a:pPr marL="171450" indent="-171450">
              <a:buFont typeface="Arial" panose="020B0604020202020204" pitchFamily="34" charset="0"/>
              <a:buChar char="•"/>
            </a:pPr>
            <a:r>
              <a:rPr lang="ru-RU" baseline="0" dirty="0" err="1" smtClean="0"/>
              <a:t>Пенополиуретан</a:t>
            </a:r>
            <a:r>
              <a:rPr lang="ru-RU" baseline="0" dirty="0" smtClean="0"/>
              <a:t> </a:t>
            </a:r>
            <a:r>
              <a:rPr lang="en-GB" baseline="0" dirty="0" smtClean="0"/>
              <a:t>(</a:t>
            </a:r>
            <a:r>
              <a:rPr lang="en-US" sz="1200" baseline="0" dirty="0" err="1" smtClean="0"/>
              <a:t>Korff</a:t>
            </a:r>
            <a:r>
              <a:rPr lang="en-US" sz="1200" baseline="0" dirty="0" smtClean="0"/>
              <a:t> PUR</a:t>
            </a:r>
            <a:r>
              <a:rPr lang="ru-RU" sz="1200" baseline="0" dirty="0" smtClean="0"/>
              <a:t> </a:t>
            </a:r>
            <a:r>
              <a:rPr lang="en-GB" baseline="0" dirty="0" smtClean="0"/>
              <a:t>RG40) </a:t>
            </a:r>
            <a:r>
              <a:rPr lang="ru-RU" baseline="0" dirty="0" smtClean="0"/>
              <a:t>и</a:t>
            </a:r>
            <a:endParaRPr lang="en-GB" baseline="0" dirty="0" smtClean="0"/>
          </a:p>
          <a:p>
            <a:pPr marL="171450" indent="-171450">
              <a:buFont typeface="Arial" panose="020B0604020202020204" pitchFamily="34" charset="0"/>
              <a:buChar char="•"/>
            </a:pPr>
            <a:r>
              <a:rPr lang="ru-RU" baseline="0" dirty="0" smtClean="0"/>
              <a:t>Минеральную вату </a:t>
            </a:r>
            <a:r>
              <a:rPr lang="en-GB" baseline="0" dirty="0" smtClean="0"/>
              <a:t>(Rockwool 800)</a:t>
            </a:r>
            <a:endParaRPr lang="en-GB" dirty="0"/>
          </a:p>
        </p:txBody>
      </p:sp>
      <p:sp>
        <p:nvSpPr>
          <p:cNvPr id="4" name="Slide Number Placeholder 3"/>
          <p:cNvSpPr>
            <a:spLocks noGrp="1"/>
          </p:cNvSpPr>
          <p:nvPr>
            <p:ph type="sldNum" sz="quarter" idx="10"/>
          </p:nvPr>
        </p:nvSpPr>
        <p:spPr/>
        <p:txBody>
          <a:bodyPr/>
          <a:lstStyle/>
          <a:p>
            <a:pPr>
              <a:defRPr/>
            </a:pPr>
            <a:fld id="{B92C1889-8E0D-4D26-B8AA-E6693DB618E3}" type="slidenum">
              <a:rPr lang="de-DE" smtClean="0"/>
              <a:pPr>
                <a:defRPr/>
              </a:pPr>
              <a:t>14</a:t>
            </a:fld>
            <a:endParaRPr lang="de-DE"/>
          </a:p>
        </p:txBody>
      </p:sp>
    </p:spTree>
    <p:extLst>
      <p:ext uri="{BB962C8B-B14F-4D97-AF65-F5344CB8AC3E}">
        <p14:creationId xmlns:p14="http://schemas.microsoft.com/office/powerpoint/2010/main" val="223809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ru-RU" dirty="0" smtClean="0"/>
              <a:t>Все монтажные работы, выполненные </a:t>
            </a:r>
            <a:r>
              <a:rPr lang="ru-RU" b="1" dirty="0" smtClean="0"/>
              <a:t>местным независимым подрядчиком, работающим в сфере теплоизоляционных материалов</a:t>
            </a:r>
            <a:r>
              <a:rPr lang="ru-RU" dirty="0" smtClean="0"/>
              <a:t>, имеющим опыт установки всех типов изоляции</a:t>
            </a:r>
            <a:endParaRPr lang="en-GB" dirty="0"/>
          </a:p>
        </p:txBody>
      </p:sp>
      <p:sp>
        <p:nvSpPr>
          <p:cNvPr id="4" name="Slide Number Placeholder 3"/>
          <p:cNvSpPr>
            <a:spLocks noGrp="1"/>
          </p:cNvSpPr>
          <p:nvPr>
            <p:ph type="sldNum" sz="quarter" idx="10"/>
          </p:nvPr>
        </p:nvSpPr>
        <p:spPr/>
        <p:txBody>
          <a:bodyPr/>
          <a:lstStyle/>
          <a:p>
            <a:pPr>
              <a:defRPr/>
            </a:pPr>
            <a:fld id="{B92C1889-8E0D-4D26-B8AA-E6693DB618E3}" type="slidenum">
              <a:rPr lang="de-DE" smtClean="0"/>
              <a:pPr>
                <a:defRPr/>
              </a:pPr>
              <a:t>15</a:t>
            </a:fld>
            <a:endParaRPr lang="de-DE"/>
          </a:p>
        </p:txBody>
      </p:sp>
    </p:spTree>
    <p:extLst>
      <p:ext uri="{BB962C8B-B14F-4D97-AF65-F5344CB8AC3E}">
        <p14:creationId xmlns:p14="http://schemas.microsoft.com/office/powerpoint/2010/main" val="2474167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77500" lnSpcReduction="20000"/>
          </a:bodyPr>
          <a:lstStyle/>
          <a:p>
            <a:r>
              <a:rPr lang="ru-RU" b="1" dirty="0" smtClean="0"/>
              <a:t>Краткое описание </a:t>
            </a:r>
            <a:r>
              <a:rPr lang="es-ES" b="1" dirty="0" smtClean="0"/>
              <a:t>ISO 10289:</a:t>
            </a:r>
            <a:r>
              <a:rPr lang="es-ES" b="1" baseline="0" dirty="0" smtClean="0"/>
              <a:t> </a:t>
            </a:r>
            <a:endParaRPr lang="es-ES" b="1" baseline="0" dirty="0"/>
          </a:p>
          <a:p>
            <a:pPr defTabSz="914275">
              <a:defRPr/>
            </a:pPr>
            <a:r>
              <a:rPr lang="ru-RU" dirty="0" smtClean="0"/>
              <a:t>Методы испытаний на коррозию металлических и других неорганических покрытий на металлических</a:t>
            </a:r>
            <a:r>
              <a:rPr lang="ru-RU" baseline="0" dirty="0" smtClean="0"/>
              <a:t> подложка</a:t>
            </a:r>
            <a:r>
              <a:rPr lang="ru-RU" dirty="0" smtClean="0"/>
              <a:t>х. - Оценка испытательных образцов и изделий, подвергшихся коррозионным испытаниям</a:t>
            </a:r>
          </a:p>
          <a:p>
            <a:pPr defTabSz="914275">
              <a:defRPr/>
            </a:pPr>
            <a:endParaRPr lang="ru-RU" dirty="0" smtClean="0"/>
          </a:p>
          <a:p>
            <a:pPr defTabSz="914275">
              <a:defRPr/>
            </a:pPr>
            <a:r>
              <a:rPr lang="ru-RU" dirty="0" smtClean="0"/>
              <a:t>Испытание часто используют в лакокрасочной промышленности.</a:t>
            </a:r>
          </a:p>
          <a:p>
            <a:pPr defTabSz="914275">
              <a:defRPr/>
            </a:pPr>
            <a:endParaRPr lang="en-US" dirty="0" smtClean="0"/>
          </a:p>
          <a:p>
            <a:r>
              <a:rPr lang="ru-RU" b="1" dirty="0" smtClean="0"/>
              <a:t>Введение к </a:t>
            </a:r>
            <a:r>
              <a:rPr lang="en-US" b="1" dirty="0" smtClean="0"/>
              <a:t>ISO </a:t>
            </a:r>
            <a:r>
              <a:rPr lang="en-US" b="1" dirty="0"/>
              <a:t>10289</a:t>
            </a:r>
          </a:p>
          <a:p>
            <a:r>
              <a:rPr lang="ru-RU" dirty="0" smtClean="0"/>
              <a:t>Метод оценки, описанный в этом Международном Стандарте, признает, что декоративные и защитные металлические и неорганические покрытия на металлических основах могут быть либо анодными, либо катодными к основе. При оценке этих покрытий на предмет воздействия коррозии должны быть сделаны две оценки:</a:t>
            </a:r>
            <a:endParaRPr lang="en-US" dirty="0"/>
          </a:p>
          <a:p>
            <a:r>
              <a:rPr lang="en-US" dirty="0"/>
              <a:t>— </a:t>
            </a:r>
            <a:r>
              <a:rPr lang="ru-RU" dirty="0" smtClean="0"/>
              <a:t>способность покрытия защищать основу от коррозии и, таким образом, предотвращать разрушение металлической заготовки</a:t>
            </a:r>
            <a:r>
              <a:rPr lang="en-US" dirty="0" smtClean="0"/>
              <a:t>;</a:t>
            </a:r>
            <a:endParaRPr lang="en-US" dirty="0"/>
          </a:p>
          <a:p>
            <a:r>
              <a:rPr lang="en-US" dirty="0"/>
              <a:t>— </a:t>
            </a:r>
            <a:r>
              <a:rPr lang="ru-RU" dirty="0" smtClean="0"/>
              <a:t>способность покрытия сохранять свою целостность и, таким образом, поддерживать удовлетворительный внешний вид.</a:t>
            </a:r>
          </a:p>
          <a:p>
            <a:r>
              <a:rPr lang="ru-RU" dirty="0" smtClean="0"/>
              <a:t>Хотя эти функции взаимно пересекаются, их можно оценивать раздельно с точки зрения</a:t>
            </a:r>
            <a:r>
              <a:rPr lang="en-US" dirty="0" smtClean="0"/>
              <a:t>:</a:t>
            </a:r>
            <a:endParaRPr lang="en-US" dirty="0"/>
          </a:p>
          <a:p>
            <a:r>
              <a:rPr lang="en-US" dirty="0"/>
              <a:t>— </a:t>
            </a:r>
            <a:r>
              <a:rPr lang="ru-RU" dirty="0" smtClean="0"/>
              <a:t>степени защиты </a:t>
            </a:r>
            <a:r>
              <a:rPr lang="en-US" dirty="0" smtClean="0"/>
              <a:t>(</a:t>
            </a:r>
            <a:r>
              <a:rPr lang="en-US" i="1" dirty="0" err="1" smtClean="0"/>
              <a:t>R</a:t>
            </a:r>
            <a:r>
              <a:rPr lang="en-US" baseline="-25000" dirty="0" err="1" smtClean="0"/>
              <a:t>p</a:t>
            </a:r>
            <a:r>
              <a:rPr lang="en-US" dirty="0" smtClean="0"/>
              <a:t>)</a:t>
            </a:r>
            <a:r>
              <a:rPr lang="ru-RU" dirty="0" smtClean="0"/>
              <a:t> от коррозии металлической основы</a:t>
            </a:r>
            <a:r>
              <a:rPr lang="en-US" dirty="0" smtClean="0"/>
              <a:t>;</a:t>
            </a:r>
            <a:endParaRPr lang="en-US" dirty="0"/>
          </a:p>
          <a:p>
            <a:r>
              <a:rPr lang="en-US" dirty="0"/>
              <a:t>— </a:t>
            </a:r>
            <a:r>
              <a:rPr lang="ru-RU" dirty="0" smtClean="0"/>
              <a:t>степени состояния</a:t>
            </a:r>
            <a:r>
              <a:rPr lang="ru-RU" baseline="0" dirty="0" smtClean="0"/>
              <a:t> внешнего вида </a:t>
            </a:r>
            <a:r>
              <a:rPr lang="en-US" dirty="0" smtClean="0"/>
              <a:t>(</a:t>
            </a:r>
            <a:r>
              <a:rPr lang="en-US" i="1" dirty="0" smtClean="0"/>
              <a:t>R</a:t>
            </a:r>
            <a:r>
              <a:rPr lang="en-US" baseline="-25000" dirty="0" smtClean="0"/>
              <a:t>A</a:t>
            </a:r>
            <a:r>
              <a:rPr lang="en-US" dirty="0"/>
              <a:t>) </a:t>
            </a:r>
            <a:r>
              <a:rPr lang="ru-RU" dirty="0" smtClean="0"/>
              <a:t>в отношении поврежденности покрытия</a:t>
            </a:r>
            <a:r>
              <a:rPr lang="en-US" dirty="0" smtClean="0"/>
              <a:t>.</a:t>
            </a:r>
            <a:endParaRPr lang="en-US" dirty="0"/>
          </a:p>
          <a:p>
            <a:r>
              <a:rPr lang="ru-RU" dirty="0" smtClean="0"/>
              <a:t>Степень защиты </a:t>
            </a:r>
            <a:r>
              <a:rPr lang="en-US" dirty="0" smtClean="0"/>
              <a:t>(</a:t>
            </a:r>
            <a:r>
              <a:rPr lang="en-US" i="1" dirty="0" err="1" smtClean="0"/>
              <a:t>R</a:t>
            </a:r>
            <a:r>
              <a:rPr lang="en-US" baseline="-25000" dirty="0" err="1" smtClean="0"/>
              <a:t>p</a:t>
            </a:r>
            <a:r>
              <a:rPr lang="en-US" dirty="0"/>
              <a:t>) </a:t>
            </a:r>
            <a:r>
              <a:rPr lang="ru-RU" dirty="0" smtClean="0"/>
              <a:t>определяет число,</a:t>
            </a:r>
            <a:r>
              <a:rPr lang="ru-RU" baseline="0" dirty="0" smtClean="0"/>
              <a:t> </a:t>
            </a:r>
            <a:r>
              <a:rPr lang="ru-RU" dirty="0" smtClean="0"/>
              <a:t>отражающее способность покрытия защищать металлическую основу от коррозии</a:t>
            </a:r>
            <a:r>
              <a:rPr lang="en-US" dirty="0" smtClean="0"/>
              <a:t>.</a:t>
            </a:r>
            <a:endParaRPr lang="en-US" dirty="0"/>
          </a:p>
          <a:p>
            <a:r>
              <a:rPr lang="ru-RU" dirty="0" smtClean="0"/>
              <a:t>Степень состояния внешнего вида</a:t>
            </a:r>
            <a:r>
              <a:rPr lang="ru-RU" baseline="0" dirty="0" smtClean="0"/>
              <a:t> </a:t>
            </a:r>
            <a:r>
              <a:rPr lang="en-US" dirty="0" smtClean="0"/>
              <a:t>(</a:t>
            </a:r>
            <a:r>
              <a:rPr lang="en-US" i="1" dirty="0"/>
              <a:t>R</a:t>
            </a:r>
            <a:r>
              <a:rPr lang="en-US" baseline="-25000" dirty="0"/>
              <a:t>A</a:t>
            </a:r>
            <a:r>
              <a:rPr lang="en-US" dirty="0"/>
              <a:t>) </a:t>
            </a:r>
            <a:r>
              <a:rPr lang="ru-RU" dirty="0" smtClean="0"/>
              <a:t>определяет последовательность букв и цифр к общему виду образца, который включает все повреждения, вызванные испытанием на коррозию или окружающей средой.</a:t>
            </a:r>
            <a:endParaRPr lang="en-US" dirty="0"/>
          </a:p>
          <a:p>
            <a:endParaRPr lang="en-US" dirty="0"/>
          </a:p>
          <a:p>
            <a:r>
              <a:rPr lang="ru-RU" dirty="0" smtClean="0"/>
              <a:t>ПРИМЕЧАНИЕ 1. Дефекты на изделии перед испытанием должны быть задокументированы</a:t>
            </a:r>
            <a:r>
              <a:rPr lang="ru-RU" baseline="0" dirty="0" smtClean="0"/>
              <a:t> </a:t>
            </a:r>
            <a:r>
              <a:rPr lang="ru-RU" dirty="0" smtClean="0"/>
              <a:t>и должным образом учтены при оценке результатов исследования. Преднамеренно нанесённые дефекты</a:t>
            </a:r>
            <a:r>
              <a:rPr lang="ru-RU" baseline="0" dirty="0" smtClean="0"/>
              <a:t> </a:t>
            </a:r>
            <a:r>
              <a:rPr lang="ru-RU" dirty="0" smtClean="0"/>
              <a:t>также могут быть введены как часть программы тестовых испытаний.</a:t>
            </a:r>
          </a:p>
          <a:p>
            <a:r>
              <a:rPr lang="ru-RU" dirty="0" smtClean="0"/>
              <a:t>О системе покрытия должно быть известно и сообщено, если применяется эта система оценок. Особенно важно знать, если это возможно, является ли покрытие анодным или катодным к металлической основе.</a:t>
            </a:r>
          </a:p>
          <a:p>
            <a:r>
              <a:rPr lang="ru-RU" dirty="0" smtClean="0"/>
              <a:t>ПРИМЕЧАНИЕ 2. Определение анодных и катодных коррозионных механизмов может быть чрезвычайно трудным в некоторых случаях (хромированный цинк на стальных или многослойных покрытиях). Для целей настоящего документа знание этих механизмов не является обязательным.</a:t>
            </a:r>
            <a:endParaRPr lang="es-ES" dirty="0"/>
          </a:p>
        </p:txBody>
      </p:sp>
      <p:sp>
        <p:nvSpPr>
          <p:cNvPr id="4" name="3 Marcador de número de diapositiva"/>
          <p:cNvSpPr>
            <a:spLocks noGrp="1"/>
          </p:cNvSpPr>
          <p:nvPr>
            <p:ph type="sldNum" sz="quarter" idx="10"/>
          </p:nvPr>
        </p:nvSpPr>
        <p:spPr/>
        <p:txBody>
          <a:bodyPr/>
          <a:lstStyle/>
          <a:p>
            <a:pPr>
              <a:defRPr/>
            </a:pPr>
            <a:fld id="{B92C1889-8E0D-4D26-B8AA-E6693DB618E3}" type="slidenum">
              <a:rPr lang="de-DE" smtClean="0"/>
              <a:pPr>
                <a:defRPr/>
              </a:pPr>
              <a:t>16</a:t>
            </a:fld>
            <a:endParaRPr lang="de-DE"/>
          </a:p>
        </p:txBody>
      </p:sp>
    </p:spTree>
    <p:extLst>
      <p:ext uri="{BB962C8B-B14F-4D97-AF65-F5344CB8AC3E}">
        <p14:creationId xmlns:p14="http://schemas.microsoft.com/office/powerpoint/2010/main" val="1494654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ru-RU" dirty="0" smtClean="0"/>
              <a:t>Показывает температурный режим поверхности трубы в течение каждого 24-часового цикла</a:t>
            </a:r>
            <a:r>
              <a:rPr lang="es-ES" baseline="0" dirty="0" smtClean="0"/>
              <a:t>.</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ru-RU" baseline="0" dirty="0" smtClean="0"/>
              <a:t>Цикл непрерывно повторялся в течение 65 дней</a:t>
            </a:r>
            <a:endParaRPr lang="es-ES" dirty="0"/>
          </a:p>
        </p:txBody>
      </p:sp>
      <p:sp>
        <p:nvSpPr>
          <p:cNvPr id="4" name="3 Marcador de número de diapositiva"/>
          <p:cNvSpPr>
            <a:spLocks noGrp="1"/>
          </p:cNvSpPr>
          <p:nvPr>
            <p:ph type="sldNum" sz="quarter" idx="10"/>
          </p:nvPr>
        </p:nvSpPr>
        <p:spPr/>
        <p:txBody>
          <a:bodyPr/>
          <a:lstStyle/>
          <a:p>
            <a:pPr>
              <a:defRPr/>
            </a:pPr>
            <a:fld id="{B92C1889-8E0D-4D26-B8AA-E6693DB618E3}" type="slidenum">
              <a:rPr lang="de-DE" smtClean="0"/>
              <a:pPr>
                <a:defRPr/>
              </a:pPr>
              <a:t>17</a:t>
            </a:fld>
            <a:endParaRPr lang="de-DE"/>
          </a:p>
        </p:txBody>
      </p:sp>
    </p:spTree>
    <p:extLst>
      <p:ext uri="{BB962C8B-B14F-4D97-AF65-F5344CB8AC3E}">
        <p14:creationId xmlns:p14="http://schemas.microsoft.com/office/powerpoint/2010/main" val="442788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ru-RU" dirty="0" smtClean="0"/>
              <a:t>Сводная таблица </a:t>
            </a:r>
            <a:r>
              <a:rPr lang="en-GB" dirty="0" smtClean="0"/>
              <a:t>(</a:t>
            </a:r>
            <a:r>
              <a:rPr lang="ru-RU" dirty="0" smtClean="0"/>
              <a:t>по всем результатам</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B92C1889-8E0D-4D26-B8AA-E6693DB618E3}" type="slidenum">
              <a:rPr lang="de-DE" smtClean="0"/>
              <a:pPr>
                <a:defRPr/>
              </a:pPr>
              <a:t>18</a:t>
            </a:fld>
            <a:endParaRPr lang="de-DE"/>
          </a:p>
        </p:txBody>
      </p:sp>
    </p:spTree>
    <p:extLst>
      <p:ext uri="{BB962C8B-B14F-4D97-AF65-F5344CB8AC3E}">
        <p14:creationId xmlns:p14="http://schemas.microsoft.com/office/powerpoint/2010/main" val="31200148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blipFill dpi="0" rotWithShape="1">
          <a:blip r:embed="rId2">
            <a:lum/>
          </a:blip>
          <a:srcRect/>
          <a:stretch>
            <a:fillRect l="-1000" t="-9000" b="-9000"/>
          </a:stretch>
        </a:blipFill>
        <a:effectLst/>
      </p:bgPr>
    </p:bg>
    <p:spTree>
      <p:nvGrpSpPr>
        <p:cNvPr id="1" name=""/>
        <p:cNvGrpSpPr/>
        <p:nvPr/>
      </p:nvGrpSpPr>
      <p:grpSpPr>
        <a:xfrm>
          <a:off x="0" y="0"/>
          <a:ext cx="0" cy="0"/>
          <a:chOff x="0" y="0"/>
          <a:chExt cx="0" cy="0"/>
        </a:xfrm>
      </p:grpSpPr>
      <p:sp>
        <p:nvSpPr>
          <p:cNvPr id="9" name="Rectangle 7"/>
          <p:cNvSpPr/>
          <p:nvPr userDrawn="1"/>
        </p:nvSpPr>
        <p:spPr>
          <a:xfrm>
            <a:off x="0" y="502013"/>
            <a:ext cx="3414532" cy="4410778"/>
          </a:xfrm>
          <a:prstGeom prst="rect">
            <a:avLst/>
          </a:prstGeom>
          <a:solidFill>
            <a:srgbClr val="96C1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p:cNvSpPr/>
          <p:nvPr userDrawn="1"/>
        </p:nvSpPr>
        <p:spPr>
          <a:xfrm>
            <a:off x="0" y="4025425"/>
            <a:ext cx="3414532" cy="685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7195" y="4200088"/>
            <a:ext cx="2171912" cy="338328"/>
          </a:xfrm>
          <a:prstGeom prst="rect">
            <a:avLst/>
          </a:prstGeom>
        </p:spPr>
      </p:pic>
      <p:sp>
        <p:nvSpPr>
          <p:cNvPr id="12" name="Title Placeholder 1"/>
          <p:cNvSpPr>
            <a:spLocks noGrp="1"/>
          </p:cNvSpPr>
          <p:nvPr>
            <p:ph type="title" hasCustomPrompt="1"/>
          </p:nvPr>
        </p:nvSpPr>
        <p:spPr>
          <a:xfrm>
            <a:off x="414976" y="3425979"/>
            <a:ext cx="2443349" cy="536420"/>
          </a:xfrm>
          <a:prstGeom prst="rect">
            <a:avLst/>
          </a:prstGeom>
        </p:spPr>
        <p:txBody>
          <a:bodyPr vert="horz" lIns="91440" tIns="45720" rIns="91440" bIns="45720" rtlCol="0" anchor="t">
            <a:noAutofit/>
          </a:bodyPr>
          <a:lstStyle>
            <a:lvl1pPr>
              <a:defRPr sz="1400" i="1" cap="none" baseline="0">
                <a:solidFill>
                  <a:schemeClr val="bg1"/>
                </a:solidFill>
                <a:latin typeface="Arial" panose="020B0604020202020204" pitchFamily="34" charset="0"/>
                <a:cs typeface="Arial" panose="020B0604020202020204" pitchFamily="34" charset="0"/>
              </a:defRPr>
            </a:lvl1pPr>
          </a:lstStyle>
          <a:p>
            <a:r>
              <a:rPr lang="en-US" dirty="0" smtClean="0"/>
              <a:t>Name</a:t>
            </a:r>
            <a:endParaRPr lang="en-GB" dirty="0"/>
          </a:p>
        </p:txBody>
      </p:sp>
      <p:sp>
        <p:nvSpPr>
          <p:cNvPr id="8" name="Text Placeholder 7"/>
          <p:cNvSpPr>
            <a:spLocks noGrp="1"/>
          </p:cNvSpPr>
          <p:nvPr>
            <p:ph type="body" sz="quarter" idx="13" hasCustomPrompt="1"/>
          </p:nvPr>
        </p:nvSpPr>
        <p:spPr>
          <a:xfrm>
            <a:off x="423863" y="992477"/>
            <a:ext cx="2819400" cy="1654175"/>
          </a:xfrm>
        </p:spPr>
        <p:txBody>
          <a:bodyPr/>
          <a:lstStyle>
            <a:lvl1pPr marL="0" indent="0">
              <a:buNone/>
              <a:defRPr sz="3200" cap="all" baseline="0">
                <a:solidFill>
                  <a:schemeClr val="bg1"/>
                </a:solidFill>
                <a:latin typeface="+mj-lt"/>
              </a:defRPr>
            </a:lvl1pPr>
            <a:lvl4pPr marL="1828800" marR="0" indent="-457200" algn="l" defTabSz="914400" rtl="0" eaLnBrk="1" fontAlgn="auto" latinLnBrk="0" hangingPunct="1">
              <a:lnSpc>
                <a:spcPct val="90000"/>
              </a:lnSpc>
              <a:spcBef>
                <a:spcPts val="500"/>
              </a:spcBef>
              <a:spcAft>
                <a:spcPts val="0"/>
              </a:spcAft>
              <a:buClrTx/>
              <a:buSzPct val="100000"/>
              <a:buFontTx/>
              <a:buBlip>
                <a:blip r:embed="rId4"/>
              </a:buBlip>
              <a:tabLst/>
              <a:defRPr/>
            </a:lvl4pPr>
          </a:lstStyle>
          <a:p>
            <a:pPr lvl="0"/>
            <a:r>
              <a:rPr lang="de-DE" dirty="0" smtClean="0"/>
              <a:t>Click </a:t>
            </a:r>
            <a:r>
              <a:rPr lang="de-DE" dirty="0" err="1" smtClean="0"/>
              <a:t>to</a:t>
            </a:r>
            <a:r>
              <a:rPr lang="de-DE" dirty="0" smtClean="0"/>
              <a:t> </a:t>
            </a:r>
            <a:r>
              <a:rPr lang="de-DE" dirty="0" err="1" smtClean="0"/>
              <a:t>add</a:t>
            </a:r>
            <a:r>
              <a:rPr lang="de-DE" dirty="0" smtClean="0"/>
              <a:t> title</a:t>
            </a:r>
            <a:endParaRPr lang="en-GB" dirty="0"/>
          </a:p>
        </p:txBody>
      </p:sp>
      <p:sp>
        <p:nvSpPr>
          <p:cNvPr id="14" name="Subtitle 2"/>
          <p:cNvSpPr>
            <a:spLocks noGrp="1"/>
          </p:cNvSpPr>
          <p:nvPr>
            <p:ph type="subTitle" idx="1" hasCustomPrompt="1"/>
          </p:nvPr>
        </p:nvSpPr>
        <p:spPr>
          <a:xfrm>
            <a:off x="424213" y="2655783"/>
            <a:ext cx="2443348" cy="751724"/>
          </a:xfrm>
        </p:spPr>
        <p:txBody>
          <a:bodyPr anchor="ctr">
            <a:noAutofit/>
          </a:bodyPr>
          <a:lstStyle>
            <a:lvl1pPr marL="0" indent="0" algn="l">
              <a:buNone/>
              <a:defRPr sz="16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smtClean="0"/>
              <a:t>DD </a:t>
            </a:r>
            <a:r>
              <a:rPr lang="de-DE" dirty="0" err="1" smtClean="0"/>
              <a:t>Month</a:t>
            </a:r>
            <a:r>
              <a:rPr lang="de-DE" dirty="0" smtClean="0"/>
              <a:t> YYYY</a:t>
            </a:r>
            <a:endParaRPr lang="en-GB" dirty="0"/>
          </a:p>
        </p:txBody>
      </p:sp>
    </p:spTree>
    <p:extLst>
      <p:ext uri="{BB962C8B-B14F-4D97-AF65-F5344CB8AC3E}">
        <p14:creationId xmlns:p14="http://schemas.microsoft.com/office/powerpoint/2010/main" val="1570334409"/>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pecial Text and Pic_Green">
    <p:bg>
      <p:bgPr>
        <a:solidFill>
          <a:srgbClr val="96C115"/>
        </a:solidFill>
        <a:effectLst/>
      </p:bgPr>
    </p:bg>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09600" y="1371600"/>
            <a:ext cx="5868318" cy="4648200"/>
          </a:xfrm>
        </p:spPr>
        <p:txBody>
          <a:bodyPr anchor="ctr">
            <a:noAutofit/>
          </a:bodyPr>
          <a:lstStyle>
            <a:lvl1pPr marL="0" indent="0" algn="ctr">
              <a:buFont typeface="Arial" panose="020B0604020202020204" pitchFamily="34" charset="0"/>
              <a:buNone/>
              <a:defRPr sz="2800" b="0" i="1" cap="none" baseline="0">
                <a:solidFill>
                  <a:schemeClr val="bg1"/>
                </a:solidFill>
                <a:latin typeface="Arial" panose="020B0604020202020204" pitchFamily="34" charset="0"/>
                <a:cs typeface="Arial" panose="020B0604020202020204" pitchFamily="34" charset="0"/>
              </a:defRPr>
            </a:lvl1pPr>
          </a:lstStyle>
          <a:p>
            <a:r>
              <a:rPr lang="de-DE" noProof="0" dirty="0" smtClean="0"/>
              <a:t>Click </a:t>
            </a:r>
            <a:r>
              <a:rPr lang="de-DE" noProof="0" dirty="0" err="1" smtClean="0"/>
              <a:t>to</a:t>
            </a:r>
            <a:r>
              <a:rPr lang="de-DE" noProof="0" dirty="0" smtClean="0"/>
              <a:t> </a:t>
            </a:r>
            <a:r>
              <a:rPr lang="de-DE" noProof="0" dirty="0" err="1" smtClean="0"/>
              <a:t>add</a:t>
            </a:r>
            <a:r>
              <a:rPr lang="de-DE" noProof="0" dirty="0" smtClean="0"/>
              <a:t> </a:t>
            </a:r>
            <a:r>
              <a:rPr lang="de-DE" noProof="0" dirty="0" err="1" smtClean="0"/>
              <a:t>text</a:t>
            </a:r>
            <a:endParaRPr lang="de-DE" dirty="0"/>
          </a:p>
        </p:txBody>
      </p:sp>
      <p:sp>
        <p:nvSpPr>
          <p:cNvPr id="22" name="Text Placeholder 2"/>
          <p:cNvSpPr>
            <a:spLocks noGrp="1"/>
          </p:cNvSpPr>
          <p:nvPr>
            <p:ph type="body" idx="1" hasCustomPrompt="1"/>
          </p:nvPr>
        </p:nvSpPr>
        <p:spPr>
          <a:xfrm>
            <a:off x="7908227" y="4377865"/>
            <a:ext cx="1798320" cy="1122689"/>
          </a:xfrm>
          <a:prstGeom prst="rect">
            <a:avLst/>
          </a:prstGeom>
        </p:spPr>
        <p:txBody>
          <a:bodyPr>
            <a:noAutofit/>
          </a:bodyPr>
          <a:lstStyle>
            <a:lvl1pPr marL="0" indent="0" algn="ctr">
              <a:buNone/>
              <a:defRPr sz="1200" cap="none"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z="1200" dirty="0" smtClean="0"/>
              <a:t>Click to add caption</a:t>
            </a:r>
            <a:endParaRPr lang="en-US" dirty="0" smtClean="0"/>
          </a:p>
        </p:txBody>
      </p:sp>
      <p:sp>
        <p:nvSpPr>
          <p:cNvPr id="24" name="Picture Placeholder 23"/>
          <p:cNvSpPr>
            <a:spLocks noGrp="1"/>
          </p:cNvSpPr>
          <p:nvPr>
            <p:ph type="pic" sz="quarter" idx="13" hasCustomPrompt="1"/>
          </p:nvPr>
        </p:nvSpPr>
        <p:spPr>
          <a:xfrm>
            <a:off x="7435787" y="1371600"/>
            <a:ext cx="2743200" cy="2743200"/>
          </a:xfrm>
          <a:prstGeom prst="ellipse">
            <a:avLst/>
          </a:prstGeom>
          <a:noFill/>
          <a:ln w="15875">
            <a:solidFill>
              <a:schemeClr val="bg1"/>
            </a:solidFill>
          </a:ln>
        </p:spPr>
        <p:txBody>
          <a:bodyPr>
            <a:noAutofit/>
          </a:bodyPr>
          <a:lstStyle>
            <a:lvl1pPr marL="0" indent="0">
              <a:buFont typeface="Arial" panose="020B0604020202020204" pitchFamily="34" charset="0"/>
              <a:buNone/>
              <a:defRPr/>
            </a:lvl1pPr>
          </a:lstStyle>
          <a:p>
            <a:r>
              <a:rPr lang="de-DE" dirty="0" smtClean="0"/>
              <a:t>Click </a:t>
            </a:r>
            <a:r>
              <a:rPr lang="de-DE" dirty="0" err="1" smtClean="0"/>
              <a:t>to</a:t>
            </a:r>
            <a:r>
              <a:rPr lang="de-DE" dirty="0" smtClean="0"/>
              <a:t> </a:t>
            </a:r>
            <a:r>
              <a:rPr lang="de-DE" dirty="0" err="1" smtClean="0"/>
              <a:t>add</a:t>
            </a:r>
            <a:r>
              <a:rPr lang="de-DE" dirty="0" smtClean="0"/>
              <a:t> </a:t>
            </a:r>
            <a:r>
              <a:rPr lang="de-DE" dirty="0" err="1" smtClean="0"/>
              <a:t>picture</a:t>
            </a:r>
            <a:endParaRPr lang="de-DE" dirty="0"/>
          </a:p>
        </p:txBody>
      </p:sp>
    </p:spTree>
    <p:extLst>
      <p:ext uri="{BB962C8B-B14F-4D97-AF65-F5344CB8AC3E}">
        <p14:creationId xmlns:p14="http://schemas.microsoft.com/office/powerpoint/2010/main" val="59456858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_Blue">
    <p:bg>
      <p:bgPr>
        <a:solidFill>
          <a:srgbClr val="0097D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39702" y="732957"/>
            <a:ext cx="10515600" cy="2852737"/>
          </a:xfrm>
        </p:spPr>
        <p:txBody>
          <a:bodyPr anchor="b">
            <a:noAutofit/>
          </a:bodyPr>
          <a:lstStyle>
            <a:lvl1pPr algn="l">
              <a:defRPr sz="11600" b="1" cap="all" baseline="0">
                <a:solidFill>
                  <a:schemeClr val="bg1"/>
                </a:solidFill>
                <a:latin typeface="Arial" panose="020B0604020202020204" pitchFamily="34" charset="0"/>
                <a:cs typeface="Arial" panose="020B0604020202020204" pitchFamily="34" charset="0"/>
              </a:defRPr>
            </a:lvl1pPr>
          </a:lstStyle>
          <a:p>
            <a:r>
              <a:rPr lang="de-DE" dirty="0" smtClean="0"/>
              <a:t>Header</a:t>
            </a:r>
            <a:endParaRPr lang="de-DE" dirty="0"/>
          </a:p>
        </p:txBody>
      </p:sp>
      <p:sp>
        <p:nvSpPr>
          <p:cNvPr id="3" name="Text Placeholder 2"/>
          <p:cNvSpPr>
            <a:spLocks noGrp="1"/>
          </p:cNvSpPr>
          <p:nvPr>
            <p:ph type="body" idx="1" hasCustomPrompt="1"/>
          </p:nvPr>
        </p:nvSpPr>
        <p:spPr>
          <a:xfrm>
            <a:off x="1339702" y="3897004"/>
            <a:ext cx="10504170" cy="1176161"/>
          </a:xfrm>
          <a:prstGeom prst="rect">
            <a:avLst/>
          </a:prstGeom>
          <a:noFill/>
        </p:spPr>
        <p:txBody>
          <a:bodyPr anchor="b">
            <a:noAutofit/>
          </a:bodyPr>
          <a:lstStyle>
            <a:lvl1pPr marL="0" indent="0">
              <a:buNone/>
              <a:defRPr sz="4400" cap="all"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Add text</a:t>
            </a:r>
          </a:p>
        </p:txBody>
      </p:sp>
      <p:cxnSp>
        <p:nvCxnSpPr>
          <p:cNvPr id="7" name="Straight Connector 6"/>
          <p:cNvCxnSpPr/>
          <p:nvPr userDrawn="1"/>
        </p:nvCxnSpPr>
        <p:spPr>
          <a:xfrm>
            <a:off x="1328272" y="5071833"/>
            <a:ext cx="10852298"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96047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ecial Text and Pic_Blue">
    <p:bg>
      <p:bgPr>
        <a:solidFill>
          <a:srgbClr val="0097D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371600"/>
            <a:ext cx="5868318" cy="4648200"/>
          </a:xfrm>
        </p:spPr>
        <p:txBody>
          <a:bodyPr anchor="ctr">
            <a:noAutofit/>
          </a:bodyPr>
          <a:lstStyle>
            <a:lvl1pPr marL="0" indent="0" algn="ctr">
              <a:buFont typeface="Arial" panose="020B0604020202020204" pitchFamily="34" charset="0"/>
              <a:buNone/>
              <a:defRPr sz="2800" b="0" i="1" cap="none" baseline="0">
                <a:solidFill>
                  <a:schemeClr val="bg1"/>
                </a:solidFill>
                <a:latin typeface="Arial" panose="020B0604020202020204" pitchFamily="34" charset="0"/>
                <a:cs typeface="Arial" panose="020B0604020202020204" pitchFamily="34" charset="0"/>
              </a:defRPr>
            </a:lvl1pPr>
          </a:lstStyle>
          <a:p>
            <a:r>
              <a:rPr lang="de-DE" noProof="0" dirty="0" smtClean="0"/>
              <a:t>Click </a:t>
            </a:r>
            <a:r>
              <a:rPr lang="de-DE" noProof="0" dirty="0" err="1" smtClean="0"/>
              <a:t>to</a:t>
            </a:r>
            <a:r>
              <a:rPr lang="de-DE" noProof="0" dirty="0" smtClean="0"/>
              <a:t> </a:t>
            </a:r>
            <a:r>
              <a:rPr lang="de-DE" noProof="0" dirty="0" err="1" smtClean="0"/>
              <a:t>add</a:t>
            </a:r>
            <a:r>
              <a:rPr lang="de-DE" noProof="0" dirty="0" smtClean="0"/>
              <a:t> </a:t>
            </a:r>
            <a:r>
              <a:rPr lang="de-DE" noProof="0" dirty="0" err="1" smtClean="0"/>
              <a:t>text</a:t>
            </a:r>
            <a:endParaRPr lang="de-DE" dirty="0"/>
          </a:p>
        </p:txBody>
      </p:sp>
      <p:sp>
        <p:nvSpPr>
          <p:cNvPr id="3" name="Text Placeholder 2"/>
          <p:cNvSpPr>
            <a:spLocks noGrp="1"/>
          </p:cNvSpPr>
          <p:nvPr>
            <p:ph type="body" idx="1" hasCustomPrompt="1"/>
          </p:nvPr>
        </p:nvSpPr>
        <p:spPr>
          <a:xfrm>
            <a:off x="7908227" y="4377865"/>
            <a:ext cx="1798320" cy="1122689"/>
          </a:xfrm>
          <a:prstGeom prst="rect">
            <a:avLst/>
          </a:prstGeom>
        </p:spPr>
        <p:txBody>
          <a:bodyPr>
            <a:noAutofit/>
          </a:bodyPr>
          <a:lstStyle>
            <a:lvl1pPr marL="0" indent="0" algn="ctr">
              <a:buNone/>
              <a:defRPr sz="1200" cap="none"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z="1200" dirty="0" smtClean="0"/>
              <a:t>Click to add caption</a:t>
            </a:r>
            <a:endParaRPr lang="en-US" dirty="0" smtClean="0"/>
          </a:p>
        </p:txBody>
      </p:sp>
      <p:sp>
        <p:nvSpPr>
          <p:cNvPr id="24" name="Picture Placeholder 23"/>
          <p:cNvSpPr>
            <a:spLocks noGrp="1"/>
          </p:cNvSpPr>
          <p:nvPr>
            <p:ph type="pic" sz="quarter" idx="13" hasCustomPrompt="1"/>
          </p:nvPr>
        </p:nvSpPr>
        <p:spPr>
          <a:xfrm>
            <a:off x="7435787" y="1371600"/>
            <a:ext cx="2743200" cy="2743200"/>
          </a:xfrm>
          <a:prstGeom prst="ellipse">
            <a:avLst/>
          </a:prstGeom>
          <a:noFill/>
          <a:ln w="15875">
            <a:solidFill>
              <a:schemeClr val="bg1"/>
            </a:solidFill>
          </a:ln>
        </p:spPr>
        <p:txBody>
          <a:bodyPr>
            <a:noAutofit/>
          </a:bodyPr>
          <a:lstStyle>
            <a:lvl1pPr marL="0" indent="0">
              <a:buFont typeface="Arial" panose="020B0604020202020204" pitchFamily="34" charset="0"/>
              <a:buNone/>
              <a:defRPr/>
            </a:lvl1pPr>
          </a:lstStyle>
          <a:p>
            <a:r>
              <a:rPr lang="de-DE" dirty="0" smtClean="0"/>
              <a:t>Click </a:t>
            </a:r>
            <a:r>
              <a:rPr lang="de-DE" dirty="0" err="1" smtClean="0"/>
              <a:t>to</a:t>
            </a:r>
            <a:r>
              <a:rPr lang="de-DE" dirty="0" smtClean="0"/>
              <a:t> </a:t>
            </a:r>
            <a:r>
              <a:rPr lang="de-DE" dirty="0" err="1" smtClean="0"/>
              <a:t>add</a:t>
            </a:r>
            <a:r>
              <a:rPr lang="de-DE" dirty="0" smtClean="0"/>
              <a:t> </a:t>
            </a:r>
            <a:r>
              <a:rPr lang="de-DE" dirty="0" err="1" smtClean="0"/>
              <a:t>picture</a:t>
            </a:r>
            <a:endParaRPr lang="de-DE" dirty="0"/>
          </a:p>
        </p:txBody>
      </p:sp>
    </p:spTree>
    <p:extLst>
      <p:ext uri="{BB962C8B-B14F-4D97-AF65-F5344CB8AC3E}">
        <p14:creationId xmlns:p14="http://schemas.microsoft.com/office/powerpoint/2010/main" val="316636858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698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claimer_Green">
    <p:bg>
      <p:bgPr>
        <a:solidFill>
          <a:srgbClr val="96C115"/>
        </a:solidFill>
        <a:effectLst/>
      </p:bgPr>
    </p:bg>
    <p:spTree>
      <p:nvGrpSpPr>
        <p:cNvPr id="1" name=""/>
        <p:cNvGrpSpPr/>
        <p:nvPr/>
      </p:nvGrpSpPr>
      <p:grpSpPr>
        <a:xfrm>
          <a:off x="0" y="0"/>
          <a:ext cx="0" cy="0"/>
          <a:chOff x="0" y="0"/>
          <a:chExt cx="0" cy="0"/>
        </a:xfrm>
      </p:grpSpPr>
      <p:sp>
        <p:nvSpPr>
          <p:cNvPr id="5" name="Rectangle 4"/>
          <p:cNvSpPr/>
          <p:nvPr userDrawn="1"/>
        </p:nvSpPr>
        <p:spPr>
          <a:xfrm>
            <a:off x="609600" y="5860425"/>
            <a:ext cx="10972800" cy="784830"/>
          </a:xfrm>
          <a:prstGeom prst="rect">
            <a:avLst/>
          </a:prstGeom>
        </p:spPr>
        <p:txBody>
          <a:bodyPr wrap="square">
            <a:spAutoFit/>
          </a:bodyPr>
          <a:lstStyle/>
          <a:p>
            <a:pPr algn="just"/>
            <a:r>
              <a:rPr lang="en-GB" sz="900" dirty="0">
                <a:solidFill>
                  <a:schemeClr val="bg1"/>
                </a:solidFill>
              </a:rPr>
              <a:t>All data and technical information are based on results achieved under typical application conditions. It is the customer‘s responsibility to verify if the product is suitable for the intended application. The responsibility for professional and correct installation and compliance with relevant building regulations lies with the customer. By ordering/receiving product you accept the </a:t>
            </a:r>
            <a:r>
              <a:rPr lang="en-GB" sz="900" b="1" dirty="0">
                <a:solidFill>
                  <a:schemeClr val="bg1"/>
                </a:solidFill>
              </a:rPr>
              <a:t>Armacell General Terms and Conditions of Sale </a:t>
            </a:r>
            <a:r>
              <a:rPr lang="en-GB" sz="900" dirty="0">
                <a:solidFill>
                  <a:schemeClr val="bg1"/>
                </a:solidFill>
              </a:rPr>
              <a:t>applicable in the region. Please request a copy if you have not received </a:t>
            </a:r>
            <a:r>
              <a:rPr lang="en-GB" sz="900" dirty="0" smtClean="0">
                <a:solidFill>
                  <a:schemeClr val="bg1"/>
                </a:solidFill>
              </a:rPr>
              <a:t>these.</a:t>
            </a:r>
          </a:p>
          <a:p>
            <a:endParaRPr lang="de-DE" sz="900" dirty="0">
              <a:solidFill>
                <a:schemeClr val="bg1"/>
              </a:solidFill>
            </a:endParaRPr>
          </a:p>
          <a:p>
            <a:r>
              <a:rPr lang="de-DE" sz="900" dirty="0" err="1" smtClean="0">
                <a:solidFill>
                  <a:schemeClr val="bg1"/>
                </a:solidFill>
              </a:rPr>
              <a:t>For</a:t>
            </a:r>
            <a:r>
              <a:rPr lang="de-DE" sz="900" dirty="0" smtClean="0">
                <a:solidFill>
                  <a:schemeClr val="bg1"/>
                </a:solidFill>
              </a:rPr>
              <a:t> </a:t>
            </a:r>
            <a:r>
              <a:rPr lang="de-DE" sz="900" dirty="0" err="1" smtClean="0">
                <a:solidFill>
                  <a:schemeClr val="bg1"/>
                </a:solidFill>
              </a:rPr>
              <a:t>more</a:t>
            </a:r>
            <a:r>
              <a:rPr lang="de-DE" sz="900" dirty="0" smtClean="0">
                <a:solidFill>
                  <a:schemeClr val="bg1"/>
                </a:solidFill>
              </a:rPr>
              <a:t> </a:t>
            </a:r>
            <a:r>
              <a:rPr lang="de-DE" sz="900" dirty="0" err="1" smtClean="0">
                <a:solidFill>
                  <a:schemeClr val="bg1"/>
                </a:solidFill>
              </a:rPr>
              <a:t>information</a:t>
            </a:r>
            <a:r>
              <a:rPr lang="de-DE" sz="900" dirty="0" smtClean="0">
                <a:solidFill>
                  <a:schemeClr val="bg1"/>
                </a:solidFill>
              </a:rPr>
              <a:t> </a:t>
            </a:r>
            <a:r>
              <a:rPr lang="de-DE" sz="900" dirty="0" err="1" smtClean="0">
                <a:solidFill>
                  <a:schemeClr val="bg1"/>
                </a:solidFill>
              </a:rPr>
              <a:t>about</a:t>
            </a:r>
            <a:r>
              <a:rPr lang="de-DE" sz="900" dirty="0" smtClean="0">
                <a:solidFill>
                  <a:schemeClr val="bg1"/>
                </a:solidFill>
              </a:rPr>
              <a:t> </a:t>
            </a:r>
            <a:r>
              <a:rPr lang="de-DE" sz="900" dirty="0" err="1" smtClean="0">
                <a:solidFill>
                  <a:schemeClr val="bg1"/>
                </a:solidFill>
              </a:rPr>
              <a:t>Armacell</a:t>
            </a:r>
            <a:r>
              <a:rPr lang="de-DE" sz="900" dirty="0" smtClean="0">
                <a:solidFill>
                  <a:schemeClr val="bg1"/>
                </a:solidFill>
              </a:rPr>
              <a:t>, </a:t>
            </a:r>
            <a:r>
              <a:rPr lang="de-DE" sz="900" dirty="0" err="1" smtClean="0">
                <a:solidFill>
                  <a:schemeClr val="bg1"/>
                </a:solidFill>
              </a:rPr>
              <a:t>please</a:t>
            </a:r>
            <a:r>
              <a:rPr lang="de-DE" sz="900" dirty="0" smtClean="0">
                <a:solidFill>
                  <a:schemeClr val="bg1"/>
                </a:solidFill>
              </a:rPr>
              <a:t> </a:t>
            </a:r>
            <a:r>
              <a:rPr lang="de-DE" sz="900" dirty="0" err="1" smtClean="0">
                <a:solidFill>
                  <a:schemeClr val="bg1"/>
                </a:solidFill>
              </a:rPr>
              <a:t>visit</a:t>
            </a:r>
            <a:r>
              <a:rPr lang="de-DE" sz="900" dirty="0" smtClean="0">
                <a:solidFill>
                  <a:schemeClr val="bg1"/>
                </a:solidFill>
              </a:rPr>
              <a:t> </a:t>
            </a:r>
            <a:r>
              <a:rPr lang="de-DE" sz="900" u="sng" dirty="0" smtClean="0">
                <a:solidFill>
                  <a:schemeClr val="bg1"/>
                </a:solidFill>
              </a:rPr>
              <a:t>www.armacell.com</a:t>
            </a:r>
            <a:r>
              <a:rPr lang="de-DE" sz="900" u="none" baseline="0" dirty="0" smtClean="0">
                <a:solidFill>
                  <a:schemeClr val="bg1"/>
                </a:solidFill>
              </a:rPr>
              <a:t> 							                        </a:t>
            </a:r>
            <a:r>
              <a:rPr lang="en-GB" sz="900" dirty="0" smtClean="0">
                <a:solidFill>
                  <a:schemeClr val="bg1"/>
                </a:solidFill>
              </a:rPr>
              <a:t>© </a:t>
            </a:r>
            <a:r>
              <a:rPr lang="en-GB" sz="900" dirty="0" err="1">
                <a:solidFill>
                  <a:schemeClr val="bg1"/>
                </a:solidFill>
              </a:rPr>
              <a:t>Armacell</a:t>
            </a:r>
            <a:r>
              <a:rPr lang="en-GB" sz="900" dirty="0">
                <a:solidFill>
                  <a:schemeClr val="bg1"/>
                </a:solidFill>
              </a:rPr>
              <a:t>, </a:t>
            </a:r>
            <a:r>
              <a:rPr lang="en-GB" sz="900" dirty="0" smtClean="0">
                <a:solidFill>
                  <a:schemeClr val="bg1"/>
                </a:solidFill>
              </a:rPr>
              <a:t>2018</a:t>
            </a:r>
            <a:endParaRPr lang="en-GB" sz="900" dirty="0">
              <a:solidFill>
                <a:schemeClr val="bg1"/>
              </a:solidFill>
            </a:endParaRPr>
          </a:p>
        </p:txBody>
      </p:sp>
    </p:spTree>
    <p:extLst>
      <p:ext uri="{BB962C8B-B14F-4D97-AF65-F5344CB8AC3E}">
        <p14:creationId xmlns:p14="http://schemas.microsoft.com/office/powerpoint/2010/main" val="42057523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9095969" y="6341496"/>
            <a:ext cx="2743200" cy="365125"/>
          </a:xfrm>
          <a:prstGeom prst="rect">
            <a:avLst/>
          </a:prstGeom>
        </p:spPr>
        <p:txBody>
          <a:bodyPr anchor="b">
            <a:noAutofit/>
          </a:bodyPr>
          <a:lstStyle>
            <a:lvl1pPr algn="r">
              <a:defRPr sz="1100">
                <a:solidFill>
                  <a:srgbClr val="808080"/>
                </a:solidFill>
              </a:defRPr>
            </a:lvl1pPr>
          </a:lstStyle>
          <a:p>
            <a:fld id="{120570A7-2F0F-4D47-8692-92DE6DAB43E4}" type="slidenum">
              <a:rPr lang="de-DE" smtClean="0"/>
              <a:pPr/>
              <a:t>‹#›</a:t>
            </a:fld>
            <a:endParaRPr lang="de-DE" dirty="0"/>
          </a:p>
        </p:txBody>
      </p:sp>
    </p:spTree>
    <p:extLst>
      <p:ext uri="{BB962C8B-B14F-4D97-AF65-F5344CB8AC3E}">
        <p14:creationId xmlns:p14="http://schemas.microsoft.com/office/powerpoint/2010/main" val="358332094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ntro-Topic">
    <p:spTree>
      <p:nvGrpSpPr>
        <p:cNvPr id="1" name=""/>
        <p:cNvGrpSpPr/>
        <p:nvPr/>
      </p:nvGrpSpPr>
      <p:grpSpPr>
        <a:xfrm>
          <a:off x="0" y="0"/>
          <a:ext cx="0" cy="0"/>
          <a:chOff x="0" y="0"/>
          <a:chExt cx="0" cy="0"/>
        </a:xfrm>
      </p:grpSpPr>
      <p:sp>
        <p:nvSpPr>
          <p:cNvPr id="3" name="Rechteck 6"/>
          <p:cNvSpPr/>
          <p:nvPr userDrawn="1"/>
        </p:nvSpPr>
        <p:spPr>
          <a:xfrm>
            <a:off x="8208434" y="333375"/>
            <a:ext cx="3983567" cy="6191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800"/>
          </a:p>
        </p:txBody>
      </p:sp>
      <p:sp>
        <p:nvSpPr>
          <p:cNvPr id="4" name="Rechteck 7"/>
          <p:cNvSpPr/>
          <p:nvPr userDrawn="1"/>
        </p:nvSpPr>
        <p:spPr>
          <a:xfrm>
            <a:off x="0" y="333375"/>
            <a:ext cx="8113184" cy="619125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800"/>
          </a:p>
        </p:txBody>
      </p:sp>
      <p:pic>
        <p:nvPicPr>
          <p:cNvPr id="6" name="Picture 3" descr="\\psf\Home\Documents\_Firma\_Jobs\Armacell\PowerPoint_Vorlage\ReDesign 06-2011\input\Armacell_Logo_frei.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98151" y="6611938"/>
            <a:ext cx="1176867"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psf\Home\Documents\_Firma\_Jobs\Armacell\PowerPoint_Vorlage\-ReDesign-Nov 2011\Arm-Logo-Bug.png"/>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0" y="6516688"/>
            <a:ext cx="2973917"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platzhalter 4"/>
          <p:cNvSpPr>
            <a:spLocks noGrp="1"/>
          </p:cNvSpPr>
          <p:nvPr>
            <p:ph type="body" sz="quarter" idx="11"/>
          </p:nvPr>
        </p:nvSpPr>
        <p:spPr>
          <a:xfrm>
            <a:off x="719667" y="836613"/>
            <a:ext cx="7392557" cy="5472112"/>
          </a:xfrm>
        </p:spPr>
        <p:txBody>
          <a:bodyPr/>
          <a:lstStyle>
            <a:lvl1pPr marL="0" indent="0">
              <a:spcBef>
                <a:spcPts val="1400"/>
              </a:spcBef>
              <a:buFont typeface="+mj-lt"/>
              <a:buNone/>
              <a:defRPr sz="3600" b="1" cap="all" baseline="0">
                <a:solidFill>
                  <a:schemeClr val="accent2"/>
                </a:solidFill>
              </a:defRPr>
            </a:lvl1pPr>
            <a:lvl2pPr marL="0" indent="0">
              <a:spcBef>
                <a:spcPts val="0"/>
              </a:spcBef>
              <a:spcAft>
                <a:spcPts val="1400"/>
              </a:spcAft>
              <a:buNone/>
              <a:defRPr sz="3000" b="1">
                <a:solidFill>
                  <a:schemeClr val="accent1"/>
                </a:solidFill>
              </a:defRPr>
            </a:lvl2pPr>
            <a:lvl3pPr marL="0" indent="0">
              <a:buNone/>
              <a:defRPr/>
            </a:lvl3pPr>
            <a:lvl4pPr marL="182563" indent="-182563">
              <a:defRPr>
                <a:solidFill>
                  <a:schemeClr val="tx1"/>
                </a:solidFill>
              </a:defRPr>
            </a:lvl4pPr>
            <a:lvl5pPr marL="354013" indent="-173038">
              <a:defRPr>
                <a:solidFill>
                  <a:schemeClr val="accent2"/>
                </a:solidFill>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8" name="Foliennummernplatzhalter 2"/>
          <p:cNvSpPr>
            <a:spLocks noGrp="1"/>
          </p:cNvSpPr>
          <p:nvPr>
            <p:ph type="sldNum" sz="quarter" idx="12"/>
          </p:nvPr>
        </p:nvSpPr>
        <p:spPr/>
        <p:txBody>
          <a:bodyPr/>
          <a:lstStyle>
            <a:lvl1pPr>
              <a:defRPr/>
            </a:lvl1pPr>
          </a:lstStyle>
          <a:p>
            <a:pPr>
              <a:defRPr/>
            </a:pPr>
            <a:fld id="{D589E5A6-0164-4241-8B4E-A11775A8F46F}" type="slidenum">
              <a:rPr lang="de-DE" altLang="ru-RU"/>
              <a:pPr>
                <a:defRPr/>
              </a:pPr>
              <a:t>‹#›</a:t>
            </a:fld>
            <a:endParaRPr lang="de-DE" altLang="ru-RU"/>
          </a:p>
        </p:txBody>
      </p:sp>
    </p:spTree>
    <p:extLst>
      <p:ext uri="{BB962C8B-B14F-4D97-AF65-F5344CB8AC3E}">
        <p14:creationId xmlns:p14="http://schemas.microsoft.com/office/powerpoint/2010/main" val="359819456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pytext">
    <p:spTree>
      <p:nvGrpSpPr>
        <p:cNvPr id="1" name=""/>
        <p:cNvGrpSpPr/>
        <p:nvPr/>
      </p:nvGrpSpPr>
      <p:grpSpPr>
        <a:xfrm>
          <a:off x="0" y="0"/>
          <a:ext cx="0" cy="0"/>
          <a:chOff x="0" y="0"/>
          <a:chExt cx="0" cy="0"/>
        </a:xfrm>
      </p:grpSpPr>
      <p:sp>
        <p:nvSpPr>
          <p:cNvPr id="4" name="Rechteck 5"/>
          <p:cNvSpPr/>
          <p:nvPr userDrawn="1"/>
        </p:nvSpPr>
        <p:spPr>
          <a:xfrm>
            <a:off x="0" y="327025"/>
            <a:ext cx="12192000" cy="619125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800">
              <a:solidFill>
                <a:prstClr val="white"/>
              </a:solidFill>
            </a:endParaRPr>
          </a:p>
        </p:txBody>
      </p:sp>
      <p:sp>
        <p:nvSpPr>
          <p:cNvPr id="2" name="Titel 1"/>
          <p:cNvSpPr>
            <a:spLocks noGrp="1"/>
          </p:cNvSpPr>
          <p:nvPr>
            <p:ph type="title"/>
          </p:nvPr>
        </p:nvSpPr>
        <p:spPr>
          <a:xfrm>
            <a:off x="719667" y="548606"/>
            <a:ext cx="11040533" cy="792162"/>
          </a:xfrm>
        </p:spPr>
        <p:txBody>
          <a:bodyPr/>
          <a:lstStyle/>
          <a:p>
            <a:r>
              <a:rPr lang="de-DE" dirty="0" smtClean="0"/>
              <a:t>Titelmasterformat durch Klicken bearbeiten</a:t>
            </a:r>
            <a:endParaRPr lang="de-DE" dirty="0"/>
          </a:p>
        </p:txBody>
      </p:sp>
      <p:sp>
        <p:nvSpPr>
          <p:cNvPr id="5" name="Textplatzhalter 4"/>
          <p:cNvSpPr>
            <a:spLocks noGrp="1"/>
          </p:cNvSpPr>
          <p:nvPr>
            <p:ph type="body" sz="quarter" idx="11"/>
          </p:nvPr>
        </p:nvSpPr>
        <p:spPr>
          <a:xfrm>
            <a:off x="719667" y="1700213"/>
            <a:ext cx="11040533" cy="4608512"/>
          </a:xfrm>
        </p:spPr>
        <p:txBody>
          <a:bodyPr/>
          <a:lstStyle>
            <a:lvl4pPr>
              <a:defRPr>
                <a:solidFill>
                  <a:schemeClr val="accent2"/>
                </a:solidFill>
              </a:defRPr>
            </a:lvl4pPr>
            <a:lvl5pPr>
              <a:defRPr>
                <a:solidFill>
                  <a:schemeClr val="accent2"/>
                </a:solidFill>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Foliennummernplatzhalter 2"/>
          <p:cNvSpPr>
            <a:spLocks noGrp="1"/>
          </p:cNvSpPr>
          <p:nvPr>
            <p:ph type="sldNum" sz="quarter" idx="12"/>
          </p:nvPr>
        </p:nvSpPr>
        <p:spPr/>
        <p:txBody>
          <a:bodyPr rIns="324000"/>
          <a:lstStyle>
            <a:lvl1pPr>
              <a:defRPr/>
            </a:lvl1pPr>
          </a:lstStyle>
          <a:p>
            <a:pPr>
              <a:defRPr/>
            </a:pPr>
            <a:fld id="{D9C0AF53-546A-4246-89C5-612D1B69219B}" type="slidenum">
              <a:rPr lang="de-DE" altLang="ru-RU"/>
              <a:pPr>
                <a:defRPr/>
              </a:pPr>
              <a:t>‹#›</a:t>
            </a:fld>
            <a:endParaRPr lang="de-DE" altLang="ru-RU"/>
          </a:p>
        </p:txBody>
      </p:sp>
    </p:spTree>
    <p:extLst>
      <p:ext uri="{BB962C8B-B14F-4D97-AF65-F5344CB8AC3E}">
        <p14:creationId xmlns:p14="http://schemas.microsoft.com/office/powerpoint/2010/main" val="4172346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95C115"/>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1" i="0">
                <a:solidFill>
                  <a:srgbClr val="7E7E7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4/26/2018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37262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598911" y="6612634"/>
            <a:ext cx="1176528" cy="150876"/>
          </a:xfrm>
          <a:prstGeom prst="rect">
            <a:avLst/>
          </a:prstGeom>
          <a:blipFill>
            <a:blip r:embed="rId2" cstate="print"/>
            <a:stretch>
              <a:fillRect/>
            </a:stretch>
          </a:blipFill>
        </p:spPr>
        <p:txBody>
          <a:bodyPr wrap="square" lIns="0" tIns="0" rIns="0" bIns="0" rtlCol="0"/>
          <a:lstStyle/>
          <a:p>
            <a:endParaRPr sz="1800"/>
          </a:p>
        </p:txBody>
      </p:sp>
      <p:sp>
        <p:nvSpPr>
          <p:cNvPr id="17" name="bk object 17"/>
          <p:cNvSpPr/>
          <p:nvPr/>
        </p:nvSpPr>
        <p:spPr>
          <a:xfrm>
            <a:off x="0" y="6516622"/>
            <a:ext cx="2974848" cy="341374"/>
          </a:xfrm>
          <a:prstGeom prst="rect">
            <a:avLst/>
          </a:prstGeom>
          <a:blipFill>
            <a:blip r:embed="rId3" cstate="print"/>
            <a:stretch>
              <a:fillRect/>
            </a:stretch>
          </a:blipFill>
        </p:spPr>
        <p:txBody>
          <a:bodyPr wrap="square" lIns="0" tIns="0" rIns="0" bIns="0" rtlCol="0"/>
          <a:lstStyle/>
          <a:p>
            <a:endParaRPr sz="1800"/>
          </a:p>
        </p:txBody>
      </p:sp>
      <p:sp>
        <p:nvSpPr>
          <p:cNvPr id="18" name="bk object 18"/>
          <p:cNvSpPr/>
          <p:nvPr/>
        </p:nvSpPr>
        <p:spPr>
          <a:xfrm>
            <a:off x="0" y="327660"/>
            <a:ext cx="12192000" cy="6190615"/>
          </a:xfrm>
          <a:custGeom>
            <a:avLst/>
            <a:gdLst/>
            <a:ahLst/>
            <a:cxnLst/>
            <a:rect l="l" t="t" r="r" b="b"/>
            <a:pathLst>
              <a:path w="9144000" h="6190615">
                <a:moveTo>
                  <a:pt x="0" y="6190488"/>
                </a:moveTo>
                <a:lnTo>
                  <a:pt x="9144000" y="6190488"/>
                </a:lnTo>
                <a:lnTo>
                  <a:pt x="9144000" y="0"/>
                </a:lnTo>
                <a:lnTo>
                  <a:pt x="0" y="0"/>
                </a:lnTo>
                <a:lnTo>
                  <a:pt x="0" y="6190488"/>
                </a:lnTo>
                <a:close/>
              </a:path>
            </a:pathLst>
          </a:custGeom>
          <a:solidFill>
            <a:srgbClr val="E8E8E8"/>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2800" b="1" i="0">
                <a:solidFill>
                  <a:srgbClr val="95C115"/>
                </a:solidFill>
                <a:latin typeface="Calibri"/>
                <a:cs typeface="Calibri"/>
              </a:defRPr>
            </a:lvl1pPr>
          </a:lstStyle>
          <a:p>
            <a:endParaRPr/>
          </a:p>
        </p:txBody>
      </p:sp>
      <p:sp>
        <p:nvSpPr>
          <p:cNvPr id="3" name="Holder 3"/>
          <p:cNvSpPr>
            <a:spLocks noGrp="1"/>
          </p:cNvSpPr>
          <p:nvPr>
            <p:ph sz="half" idx="2"/>
          </p:nvPr>
        </p:nvSpPr>
        <p:spPr>
          <a:xfrm>
            <a:off x="609600" y="1577340"/>
            <a:ext cx="5303520" cy="2492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492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4/26/2018</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9793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1" name="Rechteck 6"/>
          <p:cNvSpPr/>
          <p:nvPr userDrawn="1"/>
        </p:nvSpPr>
        <p:spPr>
          <a:xfrm>
            <a:off x="0" y="4508503"/>
            <a:ext cx="12192000" cy="1800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050"/>
          </a:p>
        </p:txBody>
      </p:sp>
      <p:sp>
        <p:nvSpPr>
          <p:cNvPr id="12" name="Textplatzhalter 4"/>
          <p:cNvSpPr>
            <a:spLocks noGrp="1"/>
          </p:cNvSpPr>
          <p:nvPr>
            <p:ph type="body" sz="quarter" idx="11" hasCustomPrompt="1"/>
          </p:nvPr>
        </p:nvSpPr>
        <p:spPr>
          <a:xfrm>
            <a:off x="719667" y="4725144"/>
            <a:ext cx="11040533" cy="623248"/>
          </a:xfrm>
          <a:prstGeom prst="rect">
            <a:avLst/>
          </a:prstGeom>
        </p:spPr>
        <p:txBody>
          <a:bodyPr lIns="0" rIns="0"/>
          <a:lstStyle>
            <a:lvl1pPr>
              <a:defRPr sz="2250" b="1">
                <a:solidFill>
                  <a:schemeClr val="bg1"/>
                </a:solidFill>
              </a:defRPr>
            </a:lvl1pPr>
            <a:lvl2pPr marL="0" indent="0">
              <a:buNone/>
              <a:defRPr>
                <a:solidFill>
                  <a:schemeClr val="tx2"/>
                </a:solidFill>
              </a:defRPr>
            </a:lvl2pPr>
            <a:lvl3pPr marL="266700" indent="-135731">
              <a:defRPr>
                <a:solidFill>
                  <a:schemeClr val="bg1"/>
                </a:solidFill>
              </a:defRPr>
            </a:lvl3pPr>
            <a:lvl4pPr marL="403622" indent="-135731">
              <a:defRPr>
                <a:solidFill>
                  <a:schemeClr val="bg1"/>
                </a:solidFill>
              </a:defRPr>
            </a:lvl4pPr>
            <a:lvl5pPr marL="538163" indent="-129779">
              <a:defRPr/>
            </a:lvl5pPr>
          </a:lstStyle>
          <a:p>
            <a:pPr lvl="0"/>
            <a:r>
              <a:rPr lang="de-DE" dirty="0"/>
              <a:t>Textmasterformat bearbeiten</a:t>
            </a:r>
          </a:p>
          <a:p>
            <a:pPr lvl="1"/>
            <a:r>
              <a:rPr lang="de-DE" dirty="0"/>
              <a:t>Zweite Ebene</a:t>
            </a:r>
          </a:p>
        </p:txBody>
      </p:sp>
      <p:sp>
        <p:nvSpPr>
          <p:cNvPr id="13" name="Bildplatzhalter 5"/>
          <p:cNvSpPr>
            <a:spLocks noGrp="1"/>
          </p:cNvSpPr>
          <p:nvPr>
            <p:ph type="pic" sz="quarter" idx="12"/>
          </p:nvPr>
        </p:nvSpPr>
        <p:spPr>
          <a:xfrm>
            <a:off x="0" y="0"/>
            <a:ext cx="12192000" cy="4432056"/>
          </a:xfrm>
          <a:prstGeom prst="rect">
            <a:avLst/>
          </a:prstGeom>
        </p:spPr>
        <p:txBody>
          <a:bodyPr rtlCol="0">
            <a:normAutofit/>
          </a:bodyPr>
          <a:lstStyle/>
          <a:p>
            <a:pPr lvl="0"/>
            <a:endParaRPr lang="de-DE" noProof="0"/>
          </a:p>
        </p:txBody>
      </p:sp>
      <p:sp>
        <p:nvSpPr>
          <p:cNvPr id="14" name="Rechteck 13"/>
          <p:cNvSpPr/>
          <p:nvPr userDrawn="1"/>
        </p:nvSpPr>
        <p:spPr>
          <a:xfrm>
            <a:off x="0" y="4437112"/>
            <a:ext cx="12192000"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50"/>
          </a:p>
        </p:txBody>
      </p:sp>
    </p:spTree>
    <p:extLst>
      <p:ext uri="{BB962C8B-B14F-4D97-AF65-F5344CB8AC3E}">
        <p14:creationId xmlns:p14="http://schemas.microsoft.com/office/powerpoint/2010/main" val="1928282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200" kern="1200">
                <a:solidFill>
                  <a:schemeClr val="bg2">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20570A7-2F0F-4D47-8692-92DE6DAB43E4}" type="slidenum">
              <a:rPr lang="de-DE" smtClean="0"/>
              <a:pPr/>
              <a:t>‹#›</a:t>
            </a:fld>
            <a:endParaRPr lang="de-DE" dirty="0"/>
          </a:p>
        </p:txBody>
      </p:sp>
      <p:sp>
        <p:nvSpPr>
          <p:cNvPr id="13" name="Rectangle 7"/>
          <p:cNvSpPr/>
          <p:nvPr userDrawn="1"/>
        </p:nvSpPr>
        <p:spPr>
          <a:xfrm>
            <a:off x="0" y="502013"/>
            <a:ext cx="3414532" cy="4410778"/>
          </a:xfrm>
          <a:prstGeom prst="rect">
            <a:avLst/>
          </a:prstGeom>
          <a:solidFill>
            <a:srgbClr val="96C1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9"/>
          <p:cNvSpPr/>
          <p:nvPr userDrawn="1"/>
        </p:nvSpPr>
        <p:spPr>
          <a:xfrm>
            <a:off x="0" y="4025425"/>
            <a:ext cx="3414532" cy="685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7195" y="4200088"/>
            <a:ext cx="2171912" cy="338328"/>
          </a:xfrm>
          <a:prstGeom prst="rect">
            <a:avLst/>
          </a:prstGeom>
        </p:spPr>
      </p:pic>
      <p:sp>
        <p:nvSpPr>
          <p:cNvPr id="17" name="Title Placeholder 1"/>
          <p:cNvSpPr>
            <a:spLocks noGrp="1"/>
          </p:cNvSpPr>
          <p:nvPr>
            <p:ph type="title" hasCustomPrompt="1"/>
          </p:nvPr>
        </p:nvSpPr>
        <p:spPr>
          <a:xfrm>
            <a:off x="414976" y="3425979"/>
            <a:ext cx="2443349" cy="536420"/>
          </a:xfrm>
          <a:prstGeom prst="rect">
            <a:avLst/>
          </a:prstGeom>
        </p:spPr>
        <p:txBody>
          <a:bodyPr vert="horz" lIns="91440" tIns="45720" rIns="91440" bIns="45720" rtlCol="0" anchor="t">
            <a:noAutofit/>
          </a:bodyPr>
          <a:lstStyle>
            <a:lvl1pPr>
              <a:defRPr sz="1400" i="1" cap="none" baseline="0">
                <a:solidFill>
                  <a:schemeClr val="bg1"/>
                </a:solidFill>
                <a:latin typeface="Arial" panose="020B0604020202020204" pitchFamily="34" charset="0"/>
                <a:cs typeface="Arial" panose="020B0604020202020204" pitchFamily="34" charset="0"/>
              </a:defRPr>
            </a:lvl1pPr>
          </a:lstStyle>
          <a:p>
            <a:r>
              <a:rPr lang="en-US" dirty="0" smtClean="0"/>
              <a:t>Name</a:t>
            </a:r>
            <a:endParaRPr lang="en-GB" dirty="0"/>
          </a:p>
        </p:txBody>
      </p:sp>
      <p:sp>
        <p:nvSpPr>
          <p:cNvPr id="18" name="Text Placeholder 7"/>
          <p:cNvSpPr>
            <a:spLocks noGrp="1"/>
          </p:cNvSpPr>
          <p:nvPr>
            <p:ph type="body" sz="quarter" idx="13" hasCustomPrompt="1"/>
          </p:nvPr>
        </p:nvSpPr>
        <p:spPr>
          <a:xfrm>
            <a:off x="423863" y="992477"/>
            <a:ext cx="2819400" cy="1654175"/>
          </a:xfrm>
        </p:spPr>
        <p:txBody>
          <a:bodyPr/>
          <a:lstStyle>
            <a:lvl1pPr marL="0" indent="0">
              <a:buNone/>
              <a:defRPr sz="3200" cap="all" baseline="0">
                <a:solidFill>
                  <a:schemeClr val="bg1"/>
                </a:solidFill>
                <a:latin typeface="+mj-lt"/>
              </a:defRPr>
            </a:lvl1pPr>
            <a:lvl4pPr marL="1828800" marR="0" indent="-457200" algn="l" defTabSz="914400" rtl="0" eaLnBrk="1" fontAlgn="auto" latinLnBrk="0" hangingPunct="1">
              <a:lnSpc>
                <a:spcPct val="90000"/>
              </a:lnSpc>
              <a:spcBef>
                <a:spcPts val="500"/>
              </a:spcBef>
              <a:spcAft>
                <a:spcPts val="0"/>
              </a:spcAft>
              <a:buClrTx/>
              <a:buSzPct val="100000"/>
              <a:buFontTx/>
              <a:buBlip>
                <a:blip r:embed="rId4"/>
              </a:buBlip>
              <a:tabLst/>
              <a:defRPr/>
            </a:lvl4pPr>
          </a:lstStyle>
          <a:p>
            <a:pPr lvl="0"/>
            <a:r>
              <a:rPr lang="de-DE" dirty="0" smtClean="0"/>
              <a:t>Click </a:t>
            </a:r>
            <a:r>
              <a:rPr lang="de-DE" dirty="0" err="1" smtClean="0"/>
              <a:t>to</a:t>
            </a:r>
            <a:r>
              <a:rPr lang="de-DE" dirty="0" smtClean="0"/>
              <a:t> </a:t>
            </a:r>
            <a:r>
              <a:rPr lang="de-DE" dirty="0" err="1" smtClean="0"/>
              <a:t>add</a:t>
            </a:r>
            <a:r>
              <a:rPr lang="de-DE" dirty="0" smtClean="0"/>
              <a:t> title</a:t>
            </a:r>
            <a:endParaRPr lang="en-GB" dirty="0"/>
          </a:p>
        </p:txBody>
      </p:sp>
      <p:sp>
        <p:nvSpPr>
          <p:cNvPr id="23" name="Subtitle 2"/>
          <p:cNvSpPr>
            <a:spLocks noGrp="1"/>
          </p:cNvSpPr>
          <p:nvPr>
            <p:ph type="subTitle" idx="1" hasCustomPrompt="1"/>
          </p:nvPr>
        </p:nvSpPr>
        <p:spPr>
          <a:xfrm>
            <a:off x="424213" y="2655783"/>
            <a:ext cx="2443348" cy="751724"/>
          </a:xfrm>
        </p:spPr>
        <p:txBody>
          <a:bodyPr anchor="ctr">
            <a:noAutofit/>
          </a:bodyPr>
          <a:lstStyle>
            <a:lvl1pPr marL="0" indent="0" algn="l">
              <a:buNone/>
              <a:defRPr sz="16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smtClean="0"/>
              <a:t>DD </a:t>
            </a:r>
            <a:r>
              <a:rPr lang="de-DE" dirty="0" err="1" smtClean="0"/>
              <a:t>Month</a:t>
            </a:r>
            <a:r>
              <a:rPr lang="de-DE" dirty="0" smtClean="0"/>
              <a:t> YYYY</a:t>
            </a:r>
            <a:endParaRPr lang="en-GB" dirty="0"/>
          </a:p>
        </p:txBody>
      </p:sp>
    </p:spTree>
    <p:extLst>
      <p:ext uri="{BB962C8B-B14F-4D97-AF65-F5344CB8AC3E}">
        <p14:creationId xmlns:p14="http://schemas.microsoft.com/office/powerpoint/2010/main" val="34455153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9" name="Bildplatzhalter 8"/>
          <p:cNvSpPr>
            <a:spLocks noGrp="1"/>
          </p:cNvSpPr>
          <p:nvPr>
            <p:ph type="pic" sz="quarter" idx="12"/>
          </p:nvPr>
        </p:nvSpPr>
        <p:spPr>
          <a:xfrm>
            <a:off x="0" y="0"/>
            <a:ext cx="12192000" cy="6858000"/>
          </a:xfrm>
          <a:solidFill>
            <a:schemeClr val="bg1"/>
          </a:solidFill>
        </p:spPr>
        <p:txBody>
          <a:bodyPr rtlCol="0">
            <a:normAutofit/>
          </a:bodyPr>
          <a:lstStyle/>
          <a:p>
            <a:pPr lvl="0"/>
            <a:endParaRPr lang="de-DE" noProof="0"/>
          </a:p>
        </p:txBody>
      </p:sp>
      <p:sp>
        <p:nvSpPr>
          <p:cNvPr id="2" name="Titel 1"/>
          <p:cNvSpPr>
            <a:spLocks noGrp="1"/>
          </p:cNvSpPr>
          <p:nvPr>
            <p:ph type="title"/>
          </p:nvPr>
        </p:nvSpPr>
        <p:spPr>
          <a:xfrm>
            <a:off x="797494" y="4292998"/>
            <a:ext cx="11040533" cy="792187"/>
          </a:xfrm>
        </p:spPr>
        <p:txBody>
          <a:bodyPr/>
          <a:lstStyle>
            <a:lvl1pPr>
              <a:defRPr>
                <a:solidFill>
                  <a:schemeClr val="bg1"/>
                </a:solidFill>
              </a:defRPr>
            </a:lvl1pPr>
          </a:lstStyle>
          <a:p>
            <a:r>
              <a:rPr lang="de-DE" dirty="0" smtClean="0"/>
              <a:t>Titelmasterformat durch Klicken bearbeiten</a:t>
            </a:r>
            <a:endParaRPr lang="de-DE" dirty="0"/>
          </a:p>
        </p:txBody>
      </p:sp>
      <p:sp>
        <p:nvSpPr>
          <p:cNvPr id="5" name="Textplatzhalter 4"/>
          <p:cNvSpPr>
            <a:spLocks noGrp="1"/>
          </p:cNvSpPr>
          <p:nvPr>
            <p:ph type="body" sz="quarter" idx="11"/>
          </p:nvPr>
        </p:nvSpPr>
        <p:spPr>
          <a:xfrm>
            <a:off x="780058" y="4932000"/>
            <a:ext cx="11076583" cy="873264"/>
          </a:xfrm>
        </p:spPr>
        <p:txBody>
          <a:bodyPr>
            <a:noAutofit/>
          </a:bodyPr>
          <a:lstStyle>
            <a:lvl1pPr marL="0" indent="0">
              <a:spcBef>
                <a:spcPts val="1400"/>
              </a:spcBef>
              <a:buFont typeface="Arial" pitchFamily="34" charset="0"/>
              <a:buNone/>
              <a:defRPr sz="1800" b="1" cap="none" baseline="0">
                <a:solidFill>
                  <a:schemeClr val="tx1"/>
                </a:solidFill>
              </a:defRPr>
            </a:lvl1pPr>
            <a:lvl2pPr marL="0" indent="0">
              <a:buNone/>
              <a:defRPr sz="1800" cap="none">
                <a:solidFill>
                  <a:schemeClr val="tx1"/>
                </a:solidFill>
              </a:defRPr>
            </a:lvl2pPr>
            <a:lvl3pPr marL="0" indent="0">
              <a:buNone/>
              <a:defRPr sz="1800">
                <a:solidFill>
                  <a:schemeClr val="tx1"/>
                </a:solidFill>
              </a:defRPr>
            </a:lvl3pPr>
            <a:lvl4pPr marL="0" indent="0">
              <a:buNone/>
              <a:defRPr sz="1800">
                <a:solidFill>
                  <a:schemeClr val="tx1"/>
                </a:solidFill>
              </a:defRPr>
            </a:lvl4pPr>
            <a:lvl5pPr marL="0" indent="0">
              <a:buNone/>
              <a:defRPr sz="1800">
                <a:solidFill>
                  <a:schemeClr val="tx1"/>
                </a:solidFill>
              </a:defRPr>
            </a:lvl5pPr>
          </a:lstStyle>
          <a:p>
            <a:pPr lvl="0"/>
            <a:r>
              <a:rPr lang="de-DE" dirty="0" smtClean="0"/>
              <a:t>Textmasterformat bearbeiten</a:t>
            </a:r>
          </a:p>
          <a:p>
            <a:pPr lvl="1"/>
            <a:r>
              <a:rPr lang="de-DE" dirty="0" smtClean="0"/>
              <a:t>Zweite Ebene</a:t>
            </a:r>
          </a:p>
        </p:txBody>
      </p:sp>
    </p:spTree>
    <p:extLst>
      <p:ext uri="{BB962C8B-B14F-4D97-AF65-F5344CB8AC3E}">
        <p14:creationId xmlns:p14="http://schemas.microsoft.com/office/powerpoint/2010/main" val="3030879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Rechteck 6"/>
          <p:cNvSpPr/>
          <p:nvPr userDrawn="1"/>
        </p:nvSpPr>
        <p:spPr>
          <a:xfrm>
            <a:off x="8208434" y="327025"/>
            <a:ext cx="3983567" cy="6191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6" name="Rechteck 5"/>
          <p:cNvSpPr/>
          <p:nvPr userDrawn="1"/>
        </p:nvSpPr>
        <p:spPr>
          <a:xfrm>
            <a:off x="0" y="327025"/>
            <a:ext cx="8113184" cy="619125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2" name="Titel 1"/>
          <p:cNvSpPr>
            <a:spLocks noGrp="1"/>
          </p:cNvSpPr>
          <p:nvPr>
            <p:ph type="title"/>
          </p:nvPr>
        </p:nvSpPr>
        <p:spPr>
          <a:xfrm>
            <a:off x="8208433" y="836613"/>
            <a:ext cx="3551767" cy="2520379"/>
          </a:xfrm>
        </p:spPr>
        <p:txBody>
          <a:bodyPr/>
          <a:lstStyle>
            <a:lvl1pPr>
              <a:defRPr>
                <a:solidFill>
                  <a:schemeClr val="bg1"/>
                </a:solidFill>
                <a:latin typeface="Calibri" pitchFamily="34" charset="0"/>
                <a:cs typeface="Calibri" pitchFamily="34" charset="0"/>
              </a:defRPr>
            </a:lvl1pPr>
          </a:lstStyle>
          <a:p>
            <a:r>
              <a:rPr lang="de-DE" dirty="0" smtClean="0"/>
              <a:t>Titelmasterformat durch Klicken bearbeiten</a:t>
            </a:r>
            <a:endParaRPr lang="de-DE" dirty="0"/>
          </a:p>
        </p:txBody>
      </p:sp>
      <p:sp>
        <p:nvSpPr>
          <p:cNvPr id="5" name="Textplatzhalter 4"/>
          <p:cNvSpPr>
            <a:spLocks noGrp="1"/>
          </p:cNvSpPr>
          <p:nvPr>
            <p:ph type="body" sz="quarter" idx="11"/>
          </p:nvPr>
        </p:nvSpPr>
        <p:spPr>
          <a:xfrm>
            <a:off x="719667" y="836613"/>
            <a:ext cx="7296547" cy="5472112"/>
          </a:xfrm>
        </p:spPr>
        <p:txBody>
          <a:bodyPr/>
          <a:lstStyle>
            <a:lvl1pPr marL="180975" indent="-180975">
              <a:spcBef>
                <a:spcPts val="1400"/>
              </a:spcBef>
              <a:buFont typeface="+mj-lt"/>
              <a:buAutoNum type="arabicPeriod"/>
              <a:defRPr b="1" cap="all" baseline="0">
                <a:solidFill>
                  <a:schemeClr val="accent1"/>
                </a:solidFill>
                <a:latin typeface="Calibri" pitchFamily="34" charset="0"/>
                <a:cs typeface="Calibri" pitchFamily="34" charset="0"/>
              </a:defRPr>
            </a:lvl1pPr>
            <a:lvl2pPr>
              <a:defRPr>
                <a:solidFill>
                  <a:schemeClr val="tx1"/>
                </a:solidFill>
                <a:latin typeface="Calibri" pitchFamily="34" charset="0"/>
                <a:cs typeface="Calibri" pitchFamily="34" charset="0"/>
              </a:defRPr>
            </a:lvl2pPr>
            <a:lvl3pPr>
              <a:defRPr>
                <a:latin typeface="Calibri" pitchFamily="34" charset="0"/>
                <a:cs typeface="Calibri" pitchFamily="34" charset="0"/>
              </a:defRPr>
            </a:lvl3pPr>
            <a:lvl4pPr>
              <a:defRPr>
                <a:solidFill>
                  <a:schemeClr val="accent2"/>
                </a:solidFill>
                <a:latin typeface="Calibri" pitchFamily="34" charset="0"/>
                <a:cs typeface="Calibri" pitchFamily="34" charset="0"/>
              </a:defRPr>
            </a:lvl4pPr>
            <a:lvl5pPr>
              <a:defRPr>
                <a:solidFill>
                  <a:schemeClr val="accent2"/>
                </a:solidFill>
                <a:latin typeface="Calibri" pitchFamily="34" charset="0"/>
                <a:cs typeface="Calibri" pitchFamily="34" charset="0"/>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7" name="Foliennummernplatzhalter 2"/>
          <p:cNvSpPr>
            <a:spLocks noGrp="1"/>
          </p:cNvSpPr>
          <p:nvPr>
            <p:ph type="sldNum" sz="quarter" idx="12"/>
          </p:nvPr>
        </p:nvSpPr>
        <p:spPr/>
        <p:txBody>
          <a:bodyPr/>
          <a:lstStyle>
            <a:lvl1pPr>
              <a:defRPr/>
            </a:lvl1pPr>
          </a:lstStyle>
          <a:p>
            <a:pPr>
              <a:defRPr/>
            </a:pPr>
            <a:fld id="{3A219FCE-057C-4104-9ADC-9DA713863E0F}" type="slidenum">
              <a:rPr lang="de-DE" altLang="ru-RU"/>
              <a:pPr>
                <a:defRPr/>
              </a:pPr>
              <a:t>‹#›</a:t>
            </a:fld>
            <a:endParaRPr lang="de-DE" altLang="ru-RU"/>
          </a:p>
        </p:txBody>
      </p:sp>
    </p:spTree>
    <p:extLst>
      <p:ext uri="{BB962C8B-B14F-4D97-AF65-F5344CB8AC3E}">
        <p14:creationId xmlns:p14="http://schemas.microsoft.com/office/powerpoint/2010/main" val="4243283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tro-Topic">
    <p:spTree>
      <p:nvGrpSpPr>
        <p:cNvPr id="1" name=""/>
        <p:cNvGrpSpPr/>
        <p:nvPr/>
      </p:nvGrpSpPr>
      <p:grpSpPr>
        <a:xfrm>
          <a:off x="0" y="0"/>
          <a:ext cx="0" cy="0"/>
          <a:chOff x="0" y="0"/>
          <a:chExt cx="0" cy="0"/>
        </a:xfrm>
      </p:grpSpPr>
      <p:sp>
        <p:nvSpPr>
          <p:cNvPr id="3" name="Rechteck 6"/>
          <p:cNvSpPr/>
          <p:nvPr userDrawn="1"/>
        </p:nvSpPr>
        <p:spPr>
          <a:xfrm>
            <a:off x="8208434" y="327025"/>
            <a:ext cx="3983567" cy="6191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4" name="Rechteck 5"/>
          <p:cNvSpPr/>
          <p:nvPr userDrawn="1"/>
        </p:nvSpPr>
        <p:spPr>
          <a:xfrm>
            <a:off x="0" y="327025"/>
            <a:ext cx="8113184" cy="619125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5" name="Textplatzhalter 4"/>
          <p:cNvSpPr>
            <a:spLocks noGrp="1"/>
          </p:cNvSpPr>
          <p:nvPr>
            <p:ph type="body" sz="quarter" idx="11"/>
          </p:nvPr>
        </p:nvSpPr>
        <p:spPr>
          <a:xfrm>
            <a:off x="719667" y="836613"/>
            <a:ext cx="7392557" cy="5472112"/>
          </a:xfrm>
        </p:spPr>
        <p:txBody>
          <a:bodyPr/>
          <a:lstStyle>
            <a:lvl1pPr marL="0" indent="0">
              <a:spcBef>
                <a:spcPts val="1400"/>
              </a:spcBef>
              <a:buFont typeface="+mj-lt"/>
              <a:buNone/>
              <a:defRPr sz="3600" b="1" cap="all" baseline="0">
                <a:solidFill>
                  <a:schemeClr val="accent2"/>
                </a:solidFill>
                <a:latin typeface="Calibri" pitchFamily="34" charset="0"/>
                <a:cs typeface="Calibri" pitchFamily="34" charset="0"/>
              </a:defRPr>
            </a:lvl1pPr>
            <a:lvl2pPr marL="0" indent="0">
              <a:spcBef>
                <a:spcPts val="0"/>
              </a:spcBef>
              <a:spcAft>
                <a:spcPts val="1400"/>
              </a:spcAft>
              <a:buNone/>
              <a:defRPr sz="3000" b="1">
                <a:solidFill>
                  <a:schemeClr val="accent1"/>
                </a:solidFill>
                <a:latin typeface="Calibri" pitchFamily="34" charset="0"/>
                <a:cs typeface="Calibri" pitchFamily="34" charset="0"/>
              </a:defRPr>
            </a:lvl2pPr>
            <a:lvl3pPr marL="0" indent="0">
              <a:buNone/>
              <a:defRPr>
                <a:latin typeface="Calibri" pitchFamily="34" charset="0"/>
                <a:cs typeface="Calibri" pitchFamily="34" charset="0"/>
              </a:defRPr>
            </a:lvl3pPr>
            <a:lvl4pPr marL="182563" indent="-182563">
              <a:defRPr>
                <a:solidFill>
                  <a:schemeClr val="tx1"/>
                </a:solidFill>
                <a:latin typeface="Calibri" pitchFamily="34" charset="0"/>
                <a:cs typeface="Calibri" pitchFamily="34" charset="0"/>
              </a:defRPr>
            </a:lvl4pPr>
            <a:lvl5pPr marL="354013" indent="-173038">
              <a:defRPr>
                <a:solidFill>
                  <a:schemeClr val="accent2"/>
                </a:solidFill>
                <a:latin typeface="Calibri" pitchFamily="34" charset="0"/>
                <a:cs typeface="Calibri" pitchFamily="34" charset="0"/>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Foliennummernplatzhalter 2"/>
          <p:cNvSpPr>
            <a:spLocks noGrp="1"/>
          </p:cNvSpPr>
          <p:nvPr>
            <p:ph type="sldNum" sz="quarter" idx="12"/>
          </p:nvPr>
        </p:nvSpPr>
        <p:spPr/>
        <p:txBody>
          <a:bodyPr/>
          <a:lstStyle>
            <a:lvl1pPr>
              <a:defRPr/>
            </a:lvl1pPr>
          </a:lstStyle>
          <a:p>
            <a:pPr>
              <a:defRPr/>
            </a:pPr>
            <a:fld id="{C7870C11-7643-4C5D-B0C9-835AF9CDF7B8}" type="slidenum">
              <a:rPr lang="de-DE" altLang="ru-RU"/>
              <a:pPr>
                <a:defRPr/>
              </a:pPr>
              <a:t>‹#›</a:t>
            </a:fld>
            <a:endParaRPr lang="de-DE" altLang="ru-RU"/>
          </a:p>
        </p:txBody>
      </p:sp>
    </p:spTree>
    <p:extLst>
      <p:ext uri="{BB962C8B-B14F-4D97-AF65-F5344CB8AC3E}">
        <p14:creationId xmlns:p14="http://schemas.microsoft.com/office/powerpoint/2010/main" val="1118078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pytext">
    <p:spTree>
      <p:nvGrpSpPr>
        <p:cNvPr id="1" name=""/>
        <p:cNvGrpSpPr/>
        <p:nvPr/>
      </p:nvGrpSpPr>
      <p:grpSpPr>
        <a:xfrm>
          <a:off x="0" y="0"/>
          <a:ext cx="0" cy="0"/>
          <a:chOff x="0" y="0"/>
          <a:chExt cx="0" cy="0"/>
        </a:xfrm>
      </p:grpSpPr>
      <p:sp>
        <p:nvSpPr>
          <p:cNvPr id="4" name="Rechteck 5"/>
          <p:cNvSpPr/>
          <p:nvPr userDrawn="1"/>
        </p:nvSpPr>
        <p:spPr>
          <a:xfrm>
            <a:off x="0" y="327025"/>
            <a:ext cx="12192000" cy="619125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2" name="Titel 1"/>
          <p:cNvSpPr>
            <a:spLocks noGrp="1"/>
          </p:cNvSpPr>
          <p:nvPr>
            <p:ph type="title"/>
          </p:nvPr>
        </p:nvSpPr>
        <p:spPr>
          <a:xfrm>
            <a:off x="719667" y="548606"/>
            <a:ext cx="11040533" cy="792162"/>
          </a:xfrm>
        </p:spPr>
        <p:txBody>
          <a:bodyPr/>
          <a:lstStyle/>
          <a:p>
            <a:r>
              <a:rPr lang="de-DE" dirty="0" smtClean="0"/>
              <a:t>Titelmasterformat durch Klicken bearbeiten</a:t>
            </a:r>
            <a:endParaRPr lang="de-DE" dirty="0"/>
          </a:p>
        </p:txBody>
      </p:sp>
      <p:sp>
        <p:nvSpPr>
          <p:cNvPr id="5" name="Textplatzhalter 4"/>
          <p:cNvSpPr>
            <a:spLocks noGrp="1"/>
          </p:cNvSpPr>
          <p:nvPr>
            <p:ph type="body" sz="quarter" idx="11"/>
          </p:nvPr>
        </p:nvSpPr>
        <p:spPr>
          <a:xfrm>
            <a:off x="719667" y="1700213"/>
            <a:ext cx="11040533" cy="4608512"/>
          </a:xfrm>
        </p:spPr>
        <p:txBody>
          <a:bodyPr/>
          <a:lstStyle>
            <a:lvl4pPr>
              <a:defRPr>
                <a:solidFill>
                  <a:schemeClr val="accent2"/>
                </a:solidFill>
              </a:defRPr>
            </a:lvl4pPr>
            <a:lvl5pPr>
              <a:defRPr>
                <a:solidFill>
                  <a:schemeClr val="accent2"/>
                </a:solidFill>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Foliennummernplatzhalter 2"/>
          <p:cNvSpPr>
            <a:spLocks noGrp="1"/>
          </p:cNvSpPr>
          <p:nvPr>
            <p:ph type="sldNum" sz="quarter" idx="12"/>
          </p:nvPr>
        </p:nvSpPr>
        <p:spPr/>
        <p:txBody>
          <a:bodyPr rIns="324000"/>
          <a:lstStyle>
            <a:lvl1pPr>
              <a:defRPr/>
            </a:lvl1pPr>
          </a:lstStyle>
          <a:p>
            <a:pPr>
              <a:defRPr/>
            </a:pPr>
            <a:fld id="{D9C0AF53-546A-4246-89C5-612D1B69219B}" type="slidenum">
              <a:rPr lang="de-DE" altLang="ru-RU"/>
              <a:pPr>
                <a:defRPr/>
              </a:pPr>
              <a:t>‹#›</a:t>
            </a:fld>
            <a:endParaRPr lang="de-DE" altLang="ru-RU"/>
          </a:p>
        </p:txBody>
      </p:sp>
    </p:spTree>
    <p:extLst>
      <p:ext uri="{BB962C8B-B14F-4D97-AF65-F5344CB8AC3E}">
        <p14:creationId xmlns:p14="http://schemas.microsoft.com/office/powerpoint/2010/main" val="23198410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ext-vertical">
    <p:spTree>
      <p:nvGrpSpPr>
        <p:cNvPr id="1" name=""/>
        <p:cNvGrpSpPr/>
        <p:nvPr/>
      </p:nvGrpSpPr>
      <p:grpSpPr>
        <a:xfrm>
          <a:off x="0" y="0"/>
          <a:ext cx="0" cy="0"/>
          <a:chOff x="0" y="0"/>
          <a:chExt cx="0" cy="0"/>
        </a:xfrm>
      </p:grpSpPr>
      <p:sp>
        <p:nvSpPr>
          <p:cNvPr id="4" name="Rechteck 8"/>
          <p:cNvSpPr/>
          <p:nvPr userDrawn="1"/>
        </p:nvSpPr>
        <p:spPr>
          <a:xfrm>
            <a:off x="8208434" y="327025"/>
            <a:ext cx="3983567" cy="619283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5" name="Textplatzhalter 4"/>
          <p:cNvSpPr>
            <a:spLocks noGrp="1"/>
          </p:cNvSpPr>
          <p:nvPr>
            <p:ph type="body" sz="quarter" idx="11"/>
          </p:nvPr>
        </p:nvSpPr>
        <p:spPr>
          <a:xfrm>
            <a:off x="8208433" y="908721"/>
            <a:ext cx="3551767" cy="5400005"/>
          </a:xfrm>
        </p:spPr>
        <p:txBody>
          <a:bodyPr lIns="180000" rIns="0"/>
          <a:lstStyle>
            <a:lvl1pPr>
              <a:defRPr sz="3000" b="1">
                <a:solidFill>
                  <a:schemeClr val="accent1"/>
                </a:solidFill>
              </a:defRPr>
            </a:lvl1pPr>
            <a:lvl2pPr marL="0" indent="0">
              <a:buNone/>
              <a:defRPr>
                <a:solidFill>
                  <a:schemeClr val="tx1"/>
                </a:solidFill>
              </a:defRPr>
            </a:lvl2pPr>
            <a:lvl3pPr marL="354013" indent="-180975">
              <a:defRPr>
                <a:solidFill>
                  <a:schemeClr val="accent1"/>
                </a:solidFill>
              </a:defRPr>
            </a:lvl3pPr>
            <a:lvl4pPr marL="539750" indent="-182563">
              <a:defRPr>
                <a:solidFill>
                  <a:schemeClr val="tx1"/>
                </a:solidFill>
              </a:defRPr>
            </a:lvl4pPr>
            <a:lvl5pPr marL="717550" indent="-173038">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Bildplatzhalter 5"/>
          <p:cNvSpPr>
            <a:spLocks noGrp="1"/>
          </p:cNvSpPr>
          <p:nvPr>
            <p:ph type="pic" sz="quarter" idx="12"/>
          </p:nvPr>
        </p:nvSpPr>
        <p:spPr>
          <a:xfrm>
            <a:off x="1" y="327600"/>
            <a:ext cx="8112225" cy="6192000"/>
          </a:xfrm>
        </p:spPr>
        <p:txBody>
          <a:bodyPr rtlCol="0">
            <a:normAutofit/>
          </a:bodyPr>
          <a:lstStyle/>
          <a:p>
            <a:pPr lvl="0"/>
            <a:endParaRPr lang="de-DE" noProof="0"/>
          </a:p>
        </p:txBody>
      </p:sp>
      <p:sp>
        <p:nvSpPr>
          <p:cNvPr id="7" name="Foliennummernplatzhalter 2"/>
          <p:cNvSpPr>
            <a:spLocks noGrp="1"/>
          </p:cNvSpPr>
          <p:nvPr>
            <p:ph type="sldNum" sz="quarter" idx="13"/>
          </p:nvPr>
        </p:nvSpPr>
        <p:spPr/>
        <p:txBody>
          <a:bodyPr/>
          <a:lstStyle>
            <a:lvl1pPr>
              <a:defRPr/>
            </a:lvl1pPr>
          </a:lstStyle>
          <a:p>
            <a:pPr>
              <a:defRPr/>
            </a:pPr>
            <a:fld id="{24496D58-32BE-4017-9180-0E4BD36D181C}" type="slidenum">
              <a:rPr lang="de-DE" altLang="ru-RU"/>
              <a:pPr>
                <a:defRPr/>
              </a:pPr>
              <a:t>‹#›</a:t>
            </a:fld>
            <a:endParaRPr lang="de-DE" altLang="ru-RU"/>
          </a:p>
        </p:txBody>
      </p:sp>
    </p:spTree>
    <p:extLst>
      <p:ext uri="{BB962C8B-B14F-4D97-AF65-F5344CB8AC3E}">
        <p14:creationId xmlns:p14="http://schemas.microsoft.com/office/powerpoint/2010/main" val="1718723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ext-horizontal">
    <p:spTree>
      <p:nvGrpSpPr>
        <p:cNvPr id="1" name=""/>
        <p:cNvGrpSpPr/>
        <p:nvPr/>
      </p:nvGrpSpPr>
      <p:grpSpPr>
        <a:xfrm>
          <a:off x="0" y="0"/>
          <a:ext cx="0" cy="0"/>
          <a:chOff x="0" y="0"/>
          <a:chExt cx="0" cy="0"/>
        </a:xfrm>
      </p:grpSpPr>
      <p:sp>
        <p:nvSpPr>
          <p:cNvPr id="4" name="Rechteck 6"/>
          <p:cNvSpPr/>
          <p:nvPr userDrawn="1"/>
        </p:nvSpPr>
        <p:spPr>
          <a:xfrm>
            <a:off x="0" y="4508501"/>
            <a:ext cx="12192000" cy="20050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5" name="Textplatzhalter 4"/>
          <p:cNvSpPr>
            <a:spLocks noGrp="1"/>
          </p:cNvSpPr>
          <p:nvPr>
            <p:ph type="body" sz="quarter" idx="11"/>
          </p:nvPr>
        </p:nvSpPr>
        <p:spPr>
          <a:xfrm>
            <a:off x="719667" y="4725145"/>
            <a:ext cx="11040532" cy="1583581"/>
          </a:xfrm>
        </p:spPr>
        <p:txBody>
          <a:bodyPr lIns="180000" rIns="0"/>
          <a:lstStyle>
            <a:lvl1pPr>
              <a:defRPr sz="3000" b="1">
                <a:solidFill>
                  <a:schemeClr val="accent1"/>
                </a:solidFill>
              </a:defRPr>
            </a:lvl1pPr>
            <a:lvl2pPr marL="0" indent="0">
              <a:buNone/>
              <a:defRPr>
                <a:solidFill>
                  <a:schemeClr val="tx1"/>
                </a:solidFill>
              </a:defRPr>
            </a:lvl2pPr>
            <a:lvl3pPr marL="355600" indent="-180975">
              <a:defRPr>
                <a:solidFill>
                  <a:schemeClr val="accent1"/>
                </a:solidFill>
              </a:defRPr>
            </a:lvl3pPr>
            <a:lvl4pPr marL="538163" indent="-180975">
              <a:defRPr>
                <a:solidFill>
                  <a:schemeClr val="tx1"/>
                </a:solidFill>
              </a:defRPr>
            </a:lvl4pPr>
            <a:lvl5pPr marL="717550" indent="-173038">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Bildplatzhalter 5"/>
          <p:cNvSpPr>
            <a:spLocks noGrp="1"/>
          </p:cNvSpPr>
          <p:nvPr>
            <p:ph type="pic" sz="quarter" idx="12"/>
          </p:nvPr>
        </p:nvSpPr>
        <p:spPr>
          <a:xfrm>
            <a:off x="0" y="327600"/>
            <a:ext cx="12192000" cy="4104456"/>
          </a:xfrm>
        </p:spPr>
        <p:txBody>
          <a:bodyPr rtlCol="0">
            <a:normAutofit/>
          </a:bodyPr>
          <a:lstStyle/>
          <a:p>
            <a:pPr lvl="0"/>
            <a:endParaRPr lang="de-DE" noProof="0"/>
          </a:p>
        </p:txBody>
      </p:sp>
      <p:sp>
        <p:nvSpPr>
          <p:cNvPr id="7" name="Foliennummernplatzhalter 2"/>
          <p:cNvSpPr>
            <a:spLocks noGrp="1"/>
          </p:cNvSpPr>
          <p:nvPr>
            <p:ph type="sldNum" sz="quarter" idx="13"/>
          </p:nvPr>
        </p:nvSpPr>
        <p:spPr/>
        <p:txBody>
          <a:bodyPr/>
          <a:lstStyle>
            <a:lvl1pPr>
              <a:defRPr/>
            </a:lvl1pPr>
          </a:lstStyle>
          <a:p>
            <a:pPr>
              <a:defRPr/>
            </a:pPr>
            <a:fld id="{E7C4EE51-258F-4BC3-8B4A-404F0D97EC15}" type="slidenum">
              <a:rPr lang="de-DE" altLang="ru-RU"/>
              <a:pPr>
                <a:defRPr/>
              </a:pPr>
              <a:t>‹#›</a:t>
            </a:fld>
            <a:endParaRPr lang="de-DE" altLang="ru-RU"/>
          </a:p>
        </p:txBody>
      </p:sp>
    </p:spTree>
    <p:extLst>
      <p:ext uri="{BB962C8B-B14F-4D97-AF65-F5344CB8AC3E}">
        <p14:creationId xmlns:p14="http://schemas.microsoft.com/office/powerpoint/2010/main" val="3031961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Pic-Text-vertical">
    <p:spTree>
      <p:nvGrpSpPr>
        <p:cNvPr id="1" name=""/>
        <p:cNvGrpSpPr/>
        <p:nvPr/>
      </p:nvGrpSpPr>
      <p:grpSpPr>
        <a:xfrm>
          <a:off x="0" y="0"/>
          <a:ext cx="0" cy="0"/>
          <a:chOff x="0" y="0"/>
          <a:chExt cx="0" cy="0"/>
        </a:xfrm>
      </p:grpSpPr>
      <p:sp>
        <p:nvSpPr>
          <p:cNvPr id="7" name="Rechteck 6"/>
          <p:cNvSpPr/>
          <p:nvPr userDrawn="1"/>
        </p:nvSpPr>
        <p:spPr>
          <a:xfrm>
            <a:off x="1" y="327025"/>
            <a:ext cx="8064500" cy="619283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cxnSp>
        <p:nvCxnSpPr>
          <p:cNvPr id="8" name="Gerade Verbindung 7"/>
          <p:cNvCxnSpPr/>
          <p:nvPr userDrawn="1"/>
        </p:nvCxnSpPr>
        <p:spPr>
          <a:xfrm>
            <a:off x="8159751" y="188914"/>
            <a:ext cx="0" cy="6480175"/>
          </a:xfrm>
          <a:prstGeom prst="line">
            <a:avLst/>
          </a:prstGeom>
          <a:ln w="7239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platzhalter 4"/>
          <p:cNvSpPr>
            <a:spLocks noGrp="1"/>
          </p:cNvSpPr>
          <p:nvPr>
            <p:ph type="body" sz="quarter" idx="11"/>
          </p:nvPr>
        </p:nvSpPr>
        <p:spPr>
          <a:xfrm>
            <a:off x="719668" y="1918800"/>
            <a:ext cx="7104525" cy="4462528"/>
          </a:xfrm>
        </p:spPr>
        <p:txBody>
          <a:bodyPr rIns="0"/>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Bildplatzhalter 5"/>
          <p:cNvSpPr>
            <a:spLocks noGrp="1"/>
          </p:cNvSpPr>
          <p:nvPr>
            <p:ph type="pic" sz="quarter" idx="12"/>
          </p:nvPr>
        </p:nvSpPr>
        <p:spPr>
          <a:xfrm>
            <a:off x="8208433" y="327600"/>
            <a:ext cx="3983567" cy="1980000"/>
          </a:xfrm>
        </p:spPr>
        <p:txBody>
          <a:bodyPr rtlCol="0">
            <a:normAutofit/>
          </a:bodyPr>
          <a:lstStyle/>
          <a:p>
            <a:pPr lvl="0"/>
            <a:endParaRPr lang="de-DE" noProof="0"/>
          </a:p>
        </p:txBody>
      </p:sp>
      <p:sp>
        <p:nvSpPr>
          <p:cNvPr id="9" name="Bildplatzhalter 5"/>
          <p:cNvSpPr>
            <a:spLocks noGrp="1"/>
          </p:cNvSpPr>
          <p:nvPr>
            <p:ph type="pic" sz="quarter" idx="13"/>
          </p:nvPr>
        </p:nvSpPr>
        <p:spPr>
          <a:xfrm>
            <a:off x="8208433" y="2433599"/>
            <a:ext cx="3983567" cy="1980000"/>
          </a:xfrm>
        </p:spPr>
        <p:txBody>
          <a:bodyPr rtlCol="0">
            <a:normAutofit/>
          </a:bodyPr>
          <a:lstStyle/>
          <a:p>
            <a:pPr lvl="0"/>
            <a:endParaRPr lang="de-DE" noProof="0"/>
          </a:p>
        </p:txBody>
      </p:sp>
      <p:sp>
        <p:nvSpPr>
          <p:cNvPr id="10" name="Bildplatzhalter 5"/>
          <p:cNvSpPr>
            <a:spLocks noGrp="1"/>
          </p:cNvSpPr>
          <p:nvPr>
            <p:ph type="pic" sz="quarter" idx="14"/>
          </p:nvPr>
        </p:nvSpPr>
        <p:spPr>
          <a:xfrm>
            <a:off x="8208434" y="4539599"/>
            <a:ext cx="3983567" cy="1980000"/>
          </a:xfrm>
        </p:spPr>
        <p:txBody>
          <a:bodyPr rtlCol="0">
            <a:normAutofit/>
          </a:bodyPr>
          <a:lstStyle/>
          <a:p>
            <a:pPr lvl="0"/>
            <a:endParaRPr lang="de-DE" noProof="0"/>
          </a:p>
        </p:txBody>
      </p:sp>
      <p:sp>
        <p:nvSpPr>
          <p:cNvPr id="2" name="Titel 1"/>
          <p:cNvSpPr>
            <a:spLocks noGrp="1"/>
          </p:cNvSpPr>
          <p:nvPr>
            <p:ph type="title"/>
          </p:nvPr>
        </p:nvSpPr>
        <p:spPr>
          <a:xfrm>
            <a:off x="719667" y="836613"/>
            <a:ext cx="7104525" cy="720080"/>
          </a:xfrm>
        </p:spPr>
        <p:txBody>
          <a:bodyPr/>
          <a:lstStyle/>
          <a:p>
            <a:r>
              <a:rPr lang="de-DE" dirty="0" smtClean="0"/>
              <a:t>Titelmasterformat durch Klicken bearbeiten</a:t>
            </a:r>
            <a:endParaRPr lang="de-DE" dirty="0"/>
          </a:p>
        </p:txBody>
      </p:sp>
      <p:sp>
        <p:nvSpPr>
          <p:cNvPr id="11" name="Foliennummernplatzhalter 2"/>
          <p:cNvSpPr>
            <a:spLocks noGrp="1"/>
          </p:cNvSpPr>
          <p:nvPr>
            <p:ph type="sldNum" sz="quarter" idx="15"/>
          </p:nvPr>
        </p:nvSpPr>
        <p:spPr/>
        <p:txBody>
          <a:bodyPr/>
          <a:lstStyle>
            <a:lvl1pPr>
              <a:defRPr/>
            </a:lvl1pPr>
          </a:lstStyle>
          <a:p>
            <a:pPr>
              <a:defRPr/>
            </a:pPr>
            <a:fld id="{64BE00E3-D8FD-4D26-961F-3B1680EB7CF4}" type="slidenum">
              <a:rPr lang="de-DE" altLang="ru-RU"/>
              <a:pPr>
                <a:defRPr/>
              </a:pPr>
              <a:t>‹#›</a:t>
            </a:fld>
            <a:endParaRPr lang="de-DE" altLang="ru-RU"/>
          </a:p>
        </p:txBody>
      </p:sp>
    </p:spTree>
    <p:extLst>
      <p:ext uri="{BB962C8B-B14F-4D97-AF65-F5344CB8AC3E}">
        <p14:creationId xmlns:p14="http://schemas.microsoft.com/office/powerpoint/2010/main" val="29058218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Pic-Text-horizontal">
    <p:spTree>
      <p:nvGrpSpPr>
        <p:cNvPr id="1" name=""/>
        <p:cNvGrpSpPr/>
        <p:nvPr/>
      </p:nvGrpSpPr>
      <p:grpSpPr>
        <a:xfrm>
          <a:off x="0" y="0"/>
          <a:ext cx="0" cy="0"/>
          <a:chOff x="0" y="0"/>
          <a:chExt cx="0" cy="0"/>
        </a:xfrm>
      </p:grpSpPr>
      <p:sp>
        <p:nvSpPr>
          <p:cNvPr id="8" name="Rechteck 6"/>
          <p:cNvSpPr/>
          <p:nvPr userDrawn="1"/>
        </p:nvSpPr>
        <p:spPr>
          <a:xfrm>
            <a:off x="1" y="2420939"/>
            <a:ext cx="3983567" cy="409257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cxnSp>
        <p:nvCxnSpPr>
          <p:cNvPr id="9" name="Gerade Verbindung 7"/>
          <p:cNvCxnSpPr/>
          <p:nvPr userDrawn="1"/>
        </p:nvCxnSpPr>
        <p:spPr>
          <a:xfrm>
            <a:off x="8159751" y="188914"/>
            <a:ext cx="0" cy="6480175"/>
          </a:xfrm>
          <a:prstGeom prst="line">
            <a:avLst/>
          </a:prstGeom>
          <a:ln w="7239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hteck 14"/>
          <p:cNvSpPr/>
          <p:nvPr userDrawn="1"/>
        </p:nvSpPr>
        <p:spPr>
          <a:xfrm>
            <a:off x="8214784" y="2420939"/>
            <a:ext cx="3985683" cy="409257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15" name="Rechteck 16"/>
          <p:cNvSpPr/>
          <p:nvPr userDrawn="1"/>
        </p:nvSpPr>
        <p:spPr>
          <a:xfrm>
            <a:off x="4108451" y="2420939"/>
            <a:ext cx="3983567" cy="409257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5" name="Textplatzhalter 4"/>
          <p:cNvSpPr>
            <a:spLocks noGrp="1"/>
          </p:cNvSpPr>
          <p:nvPr>
            <p:ph type="body" sz="quarter" idx="11"/>
          </p:nvPr>
        </p:nvSpPr>
        <p:spPr>
          <a:xfrm>
            <a:off x="335360" y="2492896"/>
            <a:ext cx="3360373" cy="3815829"/>
          </a:xfrm>
        </p:spPr>
        <p:txBody>
          <a:bodyPr rIns="0">
            <a:normAutofit/>
          </a:bodyPr>
          <a:lstStyle>
            <a:lvl1pPr>
              <a:defRPr sz="2000" b="1">
                <a:solidFill>
                  <a:schemeClr val="accent1"/>
                </a:solidFill>
              </a:defRPr>
            </a:lvl1pPr>
            <a:lvl2pPr marL="0" indent="0">
              <a:buNone/>
              <a:defRPr sz="1400">
                <a:solidFill>
                  <a:schemeClr val="tx1"/>
                </a:solidFill>
              </a:defRPr>
            </a:lvl2pPr>
            <a:lvl3pPr marL="354013" indent="-180975">
              <a:defRPr sz="1400">
                <a:solidFill>
                  <a:schemeClr val="accent1"/>
                </a:solidFill>
              </a:defRPr>
            </a:lvl3pPr>
            <a:lvl4pPr marL="538163" indent="-180975">
              <a:tabLst/>
              <a:defRPr sz="1400">
                <a:solidFill>
                  <a:schemeClr val="tx1"/>
                </a:solidFill>
              </a:defRPr>
            </a:lvl4pPr>
            <a:lvl5pPr marL="717550" indent="-173038">
              <a:defRPr sz="1400"/>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Bildplatzhalter 5"/>
          <p:cNvSpPr>
            <a:spLocks noGrp="1"/>
          </p:cNvSpPr>
          <p:nvPr>
            <p:ph type="pic" sz="quarter" idx="12"/>
          </p:nvPr>
        </p:nvSpPr>
        <p:spPr>
          <a:xfrm>
            <a:off x="0" y="327600"/>
            <a:ext cx="3984000" cy="2016000"/>
          </a:xfrm>
        </p:spPr>
        <p:txBody>
          <a:bodyPr rtlCol="0">
            <a:normAutofit/>
          </a:bodyPr>
          <a:lstStyle/>
          <a:p>
            <a:pPr lvl="0"/>
            <a:endParaRPr lang="de-DE" noProof="0"/>
          </a:p>
        </p:txBody>
      </p:sp>
      <p:sp>
        <p:nvSpPr>
          <p:cNvPr id="11" name="Bildplatzhalter 5"/>
          <p:cNvSpPr>
            <a:spLocks noGrp="1"/>
          </p:cNvSpPr>
          <p:nvPr>
            <p:ph type="pic" sz="quarter" idx="15"/>
          </p:nvPr>
        </p:nvSpPr>
        <p:spPr>
          <a:xfrm>
            <a:off x="4104217" y="327600"/>
            <a:ext cx="3984000" cy="2016000"/>
          </a:xfrm>
        </p:spPr>
        <p:txBody>
          <a:bodyPr rtlCol="0">
            <a:normAutofit/>
          </a:bodyPr>
          <a:lstStyle/>
          <a:p>
            <a:pPr lvl="0"/>
            <a:endParaRPr lang="de-DE" noProof="0"/>
          </a:p>
        </p:txBody>
      </p:sp>
      <p:sp>
        <p:nvSpPr>
          <p:cNvPr id="12" name="Bildplatzhalter 5"/>
          <p:cNvSpPr>
            <a:spLocks noGrp="1"/>
          </p:cNvSpPr>
          <p:nvPr>
            <p:ph type="pic" sz="quarter" idx="16"/>
          </p:nvPr>
        </p:nvSpPr>
        <p:spPr>
          <a:xfrm>
            <a:off x="8208433" y="327600"/>
            <a:ext cx="3984000" cy="2016000"/>
          </a:xfrm>
        </p:spPr>
        <p:txBody>
          <a:bodyPr rtlCol="0">
            <a:normAutofit/>
          </a:bodyPr>
          <a:lstStyle/>
          <a:p>
            <a:pPr lvl="0"/>
            <a:endParaRPr lang="de-DE" noProof="0"/>
          </a:p>
        </p:txBody>
      </p:sp>
      <p:sp>
        <p:nvSpPr>
          <p:cNvPr id="13" name="Textplatzhalter 4"/>
          <p:cNvSpPr>
            <a:spLocks noGrp="1"/>
          </p:cNvSpPr>
          <p:nvPr>
            <p:ph type="body" sz="quarter" idx="18"/>
          </p:nvPr>
        </p:nvSpPr>
        <p:spPr>
          <a:xfrm>
            <a:off x="4443197" y="2492896"/>
            <a:ext cx="3360373" cy="3815829"/>
          </a:xfrm>
        </p:spPr>
        <p:txBody>
          <a:bodyPr rIns="0">
            <a:normAutofit/>
          </a:bodyPr>
          <a:lstStyle>
            <a:lvl1pPr>
              <a:defRPr sz="2000" b="1">
                <a:solidFill>
                  <a:schemeClr val="accent1"/>
                </a:solidFill>
              </a:defRPr>
            </a:lvl1pPr>
            <a:lvl2pPr marL="0" indent="0">
              <a:buNone/>
              <a:defRPr sz="1400">
                <a:solidFill>
                  <a:schemeClr val="tx1"/>
                </a:solidFill>
              </a:defRPr>
            </a:lvl2pPr>
            <a:lvl3pPr marL="354013" indent="-180975">
              <a:defRPr sz="1400">
                <a:solidFill>
                  <a:schemeClr val="accent1"/>
                </a:solidFill>
              </a:defRPr>
            </a:lvl3pPr>
            <a:lvl4pPr marL="538163" indent="-180975">
              <a:tabLst/>
              <a:defRPr sz="1400">
                <a:solidFill>
                  <a:schemeClr val="tx1"/>
                </a:solidFill>
              </a:defRPr>
            </a:lvl4pPr>
            <a:lvl5pPr marL="717550" indent="-173038">
              <a:defRPr sz="1400"/>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4" name="Textplatzhalter 4"/>
          <p:cNvSpPr>
            <a:spLocks noGrp="1"/>
          </p:cNvSpPr>
          <p:nvPr>
            <p:ph type="body" sz="quarter" idx="19"/>
          </p:nvPr>
        </p:nvSpPr>
        <p:spPr>
          <a:xfrm>
            <a:off x="8551034" y="2492896"/>
            <a:ext cx="3360373" cy="3960441"/>
          </a:xfrm>
        </p:spPr>
        <p:txBody>
          <a:bodyPr rIns="0">
            <a:normAutofit/>
          </a:bodyPr>
          <a:lstStyle>
            <a:lvl1pPr>
              <a:defRPr sz="2000" b="1">
                <a:solidFill>
                  <a:schemeClr val="accent1"/>
                </a:solidFill>
              </a:defRPr>
            </a:lvl1pPr>
            <a:lvl2pPr marL="0" indent="0">
              <a:buNone/>
              <a:defRPr sz="1400">
                <a:solidFill>
                  <a:schemeClr val="tx1"/>
                </a:solidFill>
              </a:defRPr>
            </a:lvl2pPr>
            <a:lvl3pPr marL="354013" indent="-180975">
              <a:defRPr sz="1400">
                <a:solidFill>
                  <a:schemeClr val="accent1"/>
                </a:solidFill>
              </a:defRPr>
            </a:lvl3pPr>
            <a:lvl4pPr marL="538163" indent="-180975">
              <a:tabLst/>
              <a:defRPr sz="1400">
                <a:solidFill>
                  <a:schemeClr val="tx1"/>
                </a:solidFill>
              </a:defRPr>
            </a:lvl4pPr>
            <a:lvl5pPr marL="717550" indent="-173038">
              <a:defRPr sz="1400"/>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6" name="Foliennummernplatzhalter 2"/>
          <p:cNvSpPr>
            <a:spLocks noGrp="1"/>
          </p:cNvSpPr>
          <p:nvPr>
            <p:ph type="sldNum" sz="quarter" idx="20"/>
          </p:nvPr>
        </p:nvSpPr>
        <p:spPr/>
        <p:txBody>
          <a:bodyPr/>
          <a:lstStyle>
            <a:lvl1pPr>
              <a:defRPr/>
            </a:lvl1pPr>
          </a:lstStyle>
          <a:p>
            <a:pPr>
              <a:defRPr/>
            </a:pPr>
            <a:fld id="{19AF6B93-93A5-4F58-9273-124A4607ABCB}" type="slidenum">
              <a:rPr lang="de-DE" altLang="ru-RU"/>
              <a:pPr>
                <a:defRPr/>
              </a:pPr>
              <a:t>‹#›</a:t>
            </a:fld>
            <a:endParaRPr lang="de-DE" altLang="ru-RU"/>
          </a:p>
        </p:txBody>
      </p:sp>
    </p:spTree>
    <p:extLst>
      <p:ext uri="{BB962C8B-B14F-4D97-AF65-F5344CB8AC3E}">
        <p14:creationId xmlns:p14="http://schemas.microsoft.com/office/powerpoint/2010/main" val="424632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agramm grey background">
    <p:spTree>
      <p:nvGrpSpPr>
        <p:cNvPr id="1" name=""/>
        <p:cNvGrpSpPr/>
        <p:nvPr/>
      </p:nvGrpSpPr>
      <p:grpSpPr>
        <a:xfrm>
          <a:off x="0" y="0"/>
          <a:ext cx="0" cy="0"/>
          <a:chOff x="0" y="0"/>
          <a:chExt cx="0" cy="0"/>
        </a:xfrm>
      </p:grpSpPr>
      <p:sp>
        <p:nvSpPr>
          <p:cNvPr id="4" name="Rechteck 6"/>
          <p:cNvSpPr/>
          <p:nvPr userDrawn="1"/>
        </p:nvSpPr>
        <p:spPr>
          <a:xfrm>
            <a:off x="8208434" y="327025"/>
            <a:ext cx="3983567" cy="619283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6" name="Rechteck 5"/>
          <p:cNvSpPr/>
          <p:nvPr userDrawn="1"/>
        </p:nvSpPr>
        <p:spPr>
          <a:xfrm>
            <a:off x="1" y="327025"/>
            <a:ext cx="8064500" cy="619283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2" name="Titel 1"/>
          <p:cNvSpPr>
            <a:spLocks noGrp="1"/>
          </p:cNvSpPr>
          <p:nvPr>
            <p:ph type="title"/>
          </p:nvPr>
        </p:nvSpPr>
        <p:spPr>
          <a:xfrm>
            <a:off x="719667" y="836614"/>
            <a:ext cx="7344333" cy="792187"/>
          </a:xfrm>
        </p:spPr>
        <p:txBody>
          <a:bodyPr/>
          <a:lstStyle/>
          <a:p>
            <a:r>
              <a:rPr lang="de-DE" dirty="0" smtClean="0"/>
              <a:t>Titelmasterformat durch Klicken bearbeiten</a:t>
            </a:r>
            <a:endParaRPr lang="de-DE" dirty="0"/>
          </a:p>
        </p:txBody>
      </p:sp>
      <p:sp>
        <p:nvSpPr>
          <p:cNvPr id="5" name="Diagrammplatzhalter 4"/>
          <p:cNvSpPr>
            <a:spLocks noGrp="1"/>
          </p:cNvSpPr>
          <p:nvPr>
            <p:ph type="chart" sz="quarter" idx="11"/>
          </p:nvPr>
        </p:nvSpPr>
        <p:spPr>
          <a:xfrm>
            <a:off x="719667" y="1916832"/>
            <a:ext cx="11040533" cy="3888432"/>
          </a:xfrm>
        </p:spPr>
        <p:txBody>
          <a:bodyPr rtlCol="0">
            <a:normAutofit/>
          </a:bodyPr>
          <a:lstStyle/>
          <a:p>
            <a:pPr lvl="0"/>
            <a:endParaRPr lang="de-DE" noProof="0"/>
          </a:p>
        </p:txBody>
      </p:sp>
      <p:sp>
        <p:nvSpPr>
          <p:cNvPr id="7" name="Foliennummernplatzhalter 2"/>
          <p:cNvSpPr>
            <a:spLocks noGrp="1"/>
          </p:cNvSpPr>
          <p:nvPr>
            <p:ph type="sldNum" sz="quarter" idx="12"/>
          </p:nvPr>
        </p:nvSpPr>
        <p:spPr/>
        <p:txBody>
          <a:bodyPr/>
          <a:lstStyle>
            <a:lvl1pPr>
              <a:defRPr/>
            </a:lvl1pPr>
          </a:lstStyle>
          <a:p>
            <a:pPr>
              <a:defRPr/>
            </a:pPr>
            <a:fld id="{DB6AA98D-E3D2-48D8-867B-9880DE5566D7}" type="slidenum">
              <a:rPr lang="de-DE" altLang="ru-RU"/>
              <a:pPr>
                <a:defRPr/>
              </a:pPr>
              <a:t>‹#›</a:t>
            </a:fld>
            <a:endParaRPr lang="de-DE" altLang="ru-RU"/>
          </a:p>
        </p:txBody>
      </p:sp>
    </p:spTree>
    <p:extLst>
      <p:ext uri="{BB962C8B-B14F-4D97-AF65-F5344CB8AC3E}">
        <p14:creationId xmlns:p14="http://schemas.microsoft.com/office/powerpoint/2010/main" val="12536094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agramm white background">
    <p:spTree>
      <p:nvGrpSpPr>
        <p:cNvPr id="1" name=""/>
        <p:cNvGrpSpPr/>
        <p:nvPr/>
      </p:nvGrpSpPr>
      <p:grpSpPr>
        <a:xfrm>
          <a:off x="0" y="0"/>
          <a:ext cx="0" cy="0"/>
          <a:chOff x="0" y="0"/>
          <a:chExt cx="0" cy="0"/>
        </a:xfrm>
      </p:grpSpPr>
      <p:sp>
        <p:nvSpPr>
          <p:cNvPr id="4" name="Rechteck 6"/>
          <p:cNvSpPr/>
          <p:nvPr userDrawn="1"/>
        </p:nvSpPr>
        <p:spPr>
          <a:xfrm>
            <a:off x="8208434" y="327025"/>
            <a:ext cx="3983567" cy="619283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6" name="Rechteck 5"/>
          <p:cNvSpPr/>
          <p:nvPr userDrawn="1"/>
        </p:nvSpPr>
        <p:spPr>
          <a:xfrm>
            <a:off x="25401" y="347664"/>
            <a:ext cx="8039100" cy="6148387"/>
          </a:xfrm>
          <a:prstGeom prst="rect">
            <a:avLst/>
          </a:prstGeom>
          <a:noFill/>
          <a:ln w="38100">
            <a:solidFill>
              <a:srgbClr val="E8E8E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2" name="Titel 1"/>
          <p:cNvSpPr>
            <a:spLocks noGrp="1"/>
          </p:cNvSpPr>
          <p:nvPr>
            <p:ph type="title"/>
          </p:nvPr>
        </p:nvSpPr>
        <p:spPr>
          <a:xfrm>
            <a:off x="719667" y="836614"/>
            <a:ext cx="7344333" cy="792187"/>
          </a:xfrm>
        </p:spPr>
        <p:txBody>
          <a:bodyPr/>
          <a:lstStyle/>
          <a:p>
            <a:r>
              <a:rPr lang="de-DE" dirty="0" smtClean="0"/>
              <a:t>Titelmasterformat durch Klicken bearbeiten</a:t>
            </a:r>
            <a:endParaRPr lang="de-DE" dirty="0"/>
          </a:p>
        </p:txBody>
      </p:sp>
      <p:sp>
        <p:nvSpPr>
          <p:cNvPr id="5" name="Diagrammplatzhalter 4"/>
          <p:cNvSpPr>
            <a:spLocks noGrp="1"/>
          </p:cNvSpPr>
          <p:nvPr>
            <p:ph type="chart" sz="quarter" idx="11"/>
          </p:nvPr>
        </p:nvSpPr>
        <p:spPr>
          <a:xfrm>
            <a:off x="719667" y="1916832"/>
            <a:ext cx="11040533" cy="3888432"/>
          </a:xfrm>
        </p:spPr>
        <p:txBody>
          <a:bodyPr rtlCol="0">
            <a:normAutofit/>
          </a:bodyPr>
          <a:lstStyle/>
          <a:p>
            <a:pPr lvl="0"/>
            <a:endParaRPr lang="de-DE" noProof="0"/>
          </a:p>
        </p:txBody>
      </p:sp>
      <p:sp>
        <p:nvSpPr>
          <p:cNvPr id="7" name="Foliennummernplatzhalter 2"/>
          <p:cNvSpPr>
            <a:spLocks noGrp="1"/>
          </p:cNvSpPr>
          <p:nvPr>
            <p:ph type="sldNum" sz="quarter" idx="12"/>
          </p:nvPr>
        </p:nvSpPr>
        <p:spPr/>
        <p:txBody>
          <a:bodyPr/>
          <a:lstStyle>
            <a:lvl1pPr>
              <a:defRPr/>
            </a:lvl1pPr>
          </a:lstStyle>
          <a:p>
            <a:pPr>
              <a:defRPr/>
            </a:pPr>
            <a:fld id="{89B20B56-78D9-4EDE-9A1A-00B6E07E6264}" type="slidenum">
              <a:rPr lang="de-DE" altLang="ru-RU"/>
              <a:pPr>
                <a:defRPr/>
              </a:pPr>
              <a:t>‹#›</a:t>
            </a:fld>
            <a:endParaRPr lang="de-DE" altLang="ru-RU"/>
          </a:p>
        </p:txBody>
      </p:sp>
    </p:spTree>
    <p:extLst>
      <p:ext uri="{BB962C8B-B14F-4D97-AF65-F5344CB8AC3E}">
        <p14:creationId xmlns:p14="http://schemas.microsoft.com/office/powerpoint/2010/main" val="3396005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9" name="Rectangle 7"/>
          <p:cNvSpPr/>
          <p:nvPr userDrawn="1"/>
        </p:nvSpPr>
        <p:spPr>
          <a:xfrm>
            <a:off x="0" y="502013"/>
            <a:ext cx="3414532" cy="4410778"/>
          </a:xfrm>
          <a:prstGeom prst="rect">
            <a:avLst/>
          </a:prstGeom>
          <a:solidFill>
            <a:srgbClr val="96C1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4025425"/>
            <a:ext cx="3414532" cy="685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7195" y="4200088"/>
            <a:ext cx="2171912" cy="338328"/>
          </a:xfrm>
          <a:prstGeom prst="rect">
            <a:avLst/>
          </a:prstGeom>
        </p:spPr>
      </p:pic>
      <p:sp>
        <p:nvSpPr>
          <p:cNvPr id="12" name="Title Placeholder 1"/>
          <p:cNvSpPr>
            <a:spLocks noGrp="1"/>
          </p:cNvSpPr>
          <p:nvPr>
            <p:ph type="title" hasCustomPrompt="1"/>
          </p:nvPr>
        </p:nvSpPr>
        <p:spPr>
          <a:xfrm>
            <a:off x="414976" y="3425979"/>
            <a:ext cx="2443349" cy="536420"/>
          </a:xfrm>
          <a:prstGeom prst="rect">
            <a:avLst/>
          </a:prstGeom>
        </p:spPr>
        <p:txBody>
          <a:bodyPr vert="horz" lIns="91440" tIns="45720" rIns="91440" bIns="45720" rtlCol="0" anchor="t">
            <a:noAutofit/>
          </a:bodyPr>
          <a:lstStyle>
            <a:lvl1pPr>
              <a:defRPr sz="1400" i="1" cap="none" baseline="0">
                <a:solidFill>
                  <a:schemeClr val="bg1"/>
                </a:solidFill>
                <a:latin typeface="Arial" panose="020B0604020202020204" pitchFamily="34" charset="0"/>
                <a:cs typeface="Arial" panose="020B0604020202020204" pitchFamily="34" charset="0"/>
              </a:defRPr>
            </a:lvl1pPr>
          </a:lstStyle>
          <a:p>
            <a:r>
              <a:rPr lang="en-US" dirty="0" smtClean="0"/>
              <a:t>Name</a:t>
            </a:r>
            <a:endParaRPr lang="en-GB" dirty="0"/>
          </a:p>
        </p:txBody>
      </p:sp>
      <p:sp>
        <p:nvSpPr>
          <p:cNvPr id="13" name="Text Placeholder 7"/>
          <p:cNvSpPr>
            <a:spLocks noGrp="1"/>
          </p:cNvSpPr>
          <p:nvPr>
            <p:ph type="body" sz="quarter" idx="13" hasCustomPrompt="1"/>
          </p:nvPr>
        </p:nvSpPr>
        <p:spPr>
          <a:xfrm>
            <a:off x="423863" y="992477"/>
            <a:ext cx="2819400" cy="1654175"/>
          </a:xfrm>
        </p:spPr>
        <p:txBody>
          <a:bodyPr/>
          <a:lstStyle>
            <a:lvl1pPr marL="0" indent="0">
              <a:buNone/>
              <a:defRPr sz="3200" cap="all" baseline="0">
                <a:solidFill>
                  <a:schemeClr val="bg1"/>
                </a:solidFill>
                <a:latin typeface="+mj-lt"/>
              </a:defRPr>
            </a:lvl1pPr>
            <a:lvl4pPr marL="1828800" marR="0" indent="-457200" algn="l" defTabSz="914400" rtl="0" eaLnBrk="1" fontAlgn="auto" latinLnBrk="0" hangingPunct="1">
              <a:lnSpc>
                <a:spcPct val="90000"/>
              </a:lnSpc>
              <a:spcBef>
                <a:spcPts val="500"/>
              </a:spcBef>
              <a:spcAft>
                <a:spcPts val="0"/>
              </a:spcAft>
              <a:buClrTx/>
              <a:buSzPct val="100000"/>
              <a:buFontTx/>
              <a:buBlip>
                <a:blip r:embed="rId4"/>
              </a:buBlip>
              <a:tabLst/>
              <a:defRPr/>
            </a:lvl4pPr>
          </a:lstStyle>
          <a:p>
            <a:pPr lvl="0"/>
            <a:r>
              <a:rPr lang="de-DE" dirty="0" smtClean="0"/>
              <a:t>Click </a:t>
            </a:r>
            <a:r>
              <a:rPr lang="de-DE" dirty="0" err="1" smtClean="0"/>
              <a:t>to</a:t>
            </a:r>
            <a:r>
              <a:rPr lang="de-DE" dirty="0" smtClean="0"/>
              <a:t> </a:t>
            </a:r>
            <a:r>
              <a:rPr lang="de-DE" dirty="0" err="1" smtClean="0"/>
              <a:t>add</a:t>
            </a:r>
            <a:r>
              <a:rPr lang="de-DE" dirty="0" smtClean="0"/>
              <a:t> title</a:t>
            </a:r>
            <a:endParaRPr lang="en-GB" dirty="0"/>
          </a:p>
        </p:txBody>
      </p:sp>
      <p:sp>
        <p:nvSpPr>
          <p:cNvPr id="15" name="Subtitle 2"/>
          <p:cNvSpPr>
            <a:spLocks noGrp="1"/>
          </p:cNvSpPr>
          <p:nvPr>
            <p:ph type="subTitle" idx="1" hasCustomPrompt="1"/>
          </p:nvPr>
        </p:nvSpPr>
        <p:spPr>
          <a:xfrm>
            <a:off x="424213" y="2655783"/>
            <a:ext cx="2443348" cy="751724"/>
          </a:xfrm>
        </p:spPr>
        <p:txBody>
          <a:bodyPr anchor="ctr">
            <a:noAutofit/>
          </a:bodyPr>
          <a:lstStyle>
            <a:lvl1pPr marL="0" indent="0" algn="l">
              <a:buNone/>
              <a:defRPr sz="16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smtClean="0"/>
              <a:t>DD </a:t>
            </a:r>
            <a:r>
              <a:rPr lang="de-DE" dirty="0" err="1" smtClean="0"/>
              <a:t>Month</a:t>
            </a:r>
            <a:r>
              <a:rPr lang="de-DE" dirty="0" smtClean="0"/>
              <a:t> YYYY</a:t>
            </a:r>
            <a:endParaRPr lang="en-GB" dirty="0"/>
          </a:p>
        </p:txBody>
      </p:sp>
    </p:spTree>
    <p:extLst>
      <p:ext uri="{BB962C8B-B14F-4D97-AF65-F5344CB8AC3E}">
        <p14:creationId xmlns:p14="http://schemas.microsoft.com/office/powerpoint/2010/main" val="128831656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e chart">
    <p:spTree>
      <p:nvGrpSpPr>
        <p:cNvPr id="1" name=""/>
        <p:cNvGrpSpPr/>
        <p:nvPr/>
      </p:nvGrpSpPr>
      <p:grpSpPr>
        <a:xfrm>
          <a:off x="0" y="0"/>
          <a:ext cx="0" cy="0"/>
          <a:chOff x="0" y="0"/>
          <a:chExt cx="0" cy="0"/>
        </a:xfrm>
      </p:grpSpPr>
      <p:sp>
        <p:nvSpPr>
          <p:cNvPr id="4" name="Rechteck 7"/>
          <p:cNvSpPr/>
          <p:nvPr userDrawn="1"/>
        </p:nvSpPr>
        <p:spPr>
          <a:xfrm>
            <a:off x="0" y="327025"/>
            <a:ext cx="12192000" cy="619125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a:solidFill>
                <a:prstClr val="white"/>
              </a:solidFill>
            </a:endParaRPr>
          </a:p>
        </p:txBody>
      </p:sp>
      <p:sp>
        <p:nvSpPr>
          <p:cNvPr id="2" name="Titel 1"/>
          <p:cNvSpPr>
            <a:spLocks noGrp="1"/>
          </p:cNvSpPr>
          <p:nvPr>
            <p:ph type="title"/>
          </p:nvPr>
        </p:nvSpPr>
        <p:spPr>
          <a:xfrm>
            <a:off x="719667" y="836614"/>
            <a:ext cx="7344333" cy="792187"/>
          </a:xfrm>
        </p:spPr>
        <p:txBody>
          <a:bodyPr/>
          <a:lstStyle/>
          <a:p>
            <a:r>
              <a:rPr lang="de-DE" dirty="0" smtClean="0"/>
              <a:t>Titelmasterformat durch Klicken bearbeiten</a:t>
            </a:r>
            <a:endParaRPr lang="de-DE" dirty="0"/>
          </a:p>
        </p:txBody>
      </p:sp>
      <p:sp>
        <p:nvSpPr>
          <p:cNvPr id="5" name="Diagrammplatzhalter 4"/>
          <p:cNvSpPr>
            <a:spLocks noGrp="1"/>
          </p:cNvSpPr>
          <p:nvPr>
            <p:ph type="chart" sz="quarter" idx="11"/>
          </p:nvPr>
        </p:nvSpPr>
        <p:spPr>
          <a:xfrm>
            <a:off x="719667" y="1916832"/>
            <a:ext cx="11040533" cy="3888432"/>
          </a:xfrm>
        </p:spPr>
        <p:txBody>
          <a:bodyPr rtlCol="0">
            <a:normAutofit/>
          </a:bodyPr>
          <a:lstStyle/>
          <a:p>
            <a:pPr lvl="0"/>
            <a:endParaRPr lang="de-DE" noProof="0"/>
          </a:p>
        </p:txBody>
      </p:sp>
      <p:sp>
        <p:nvSpPr>
          <p:cNvPr id="6" name="Foliennummernplatzhalter 2"/>
          <p:cNvSpPr>
            <a:spLocks noGrp="1"/>
          </p:cNvSpPr>
          <p:nvPr>
            <p:ph type="sldNum" sz="quarter" idx="12"/>
          </p:nvPr>
        </p:nvSpPr>
        <p:spPr/>
        <p:txBody>
          <a:bodyPr/>
          <a:lstStyle>
            <a:lvl1pPr>
              <a:defRPr/>
            </a:lvl1pPr>
          </a:lstStyle>
          <a:p>
            <a:pPr>
              <a:defRPr/>
            </a:pPr>
            <a:fld id="{391A8F0A-FD78-4D2D-9610-092F8F670C5C}" type="slidenum">
              <a:rPr lang="de-DE" altLang="ru-RU"/>
              <a:pPr>
                <a:defRPr/>
              </a:pPr>
              <a:t>‹#›</a:t>
            </a:fld>
            <a:endParaRPr lang="de-DE" altLang="ru-RU"/>
          </a:p>
        </p:txBody>
      </p:sp>
    </p:spTree>
    <p:extLst>
      <p:ext uri="{BB962C8B-B14F-4D97-AF65-F5344CB8AC3E}">
        <p14:creationId xmlns:p14="http://schemas.microsoft.com/office/powerpoint/2010/main" val="32832067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sz="quarter" idx="10"/>
          </p:nvPr>
        </p:nvSpPr>
        <p:spPr/>
        <p:txBody>
          <a:bodyPr/>
          <a:lstStyle>
            <a:lvl1pPr>
              <a:defRPr/>
            </a:lvl1pPr>
          </a:lstStyle>
          <a:p>
            <a:pPr>
              <a:defRPr/>
            </a:pPr>
            <a:fld id="{57457965-EFB5-40A0-AE36-5E792210348C}" type="slidenum">
              <a:rPr lang="en-GB" altLang="ru-RU"/>
              <a:pPr>
                <a:defRPr/>
              </a:pPr>
              <a:t>‹#›</a:t>
            </a:fld>
            <a:endParaRPr lang="en-GB" altLang="ru-RU"/>
          </a:p>
        </p:txBody>
      </p:sp>
    </p:spTree>
    <p:extLst>
      <p:ext uri="{BB962C8B-B14F-4D97-AF65-F5344CB8AC3E}">
        <p14:creationId xmlns:p14="http://schemas.microsoft.com/office/powerpoint/2010/main" val="3950765327"/>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p:spPr>
        <p:txBody>
          <a:bodyPr/>
          <a:lstStyle>
            <a:lvl1pPr eaLnBrk="1" hangingPunct="1">
              <a:defRPr>
                <a:solidFill>
                  <a:prstClr val="black"/>
                </a:solidFill>
                <a:latin typeface="Arial" charset="0"/>
                <a:cs typeface="Arial" charset="0"/>
              </a:defRPr>
            </a:lvl1pPr>
          </a:lstStyle>
          <a:p>
            <a:pPr fontAlgn="base">
              <a:spcBef>
                <a:spcPct val="0"/>
              </a:spcBef>
              <a:spcAft>
                <a:spcPct val="0"/>
              </a:spcAft>
              <a:defRPr/>
            </a:pPr>
            <a:endParaRPr lang="en-US"/>
          </a:p>
        </p:txBody>
      </p:sp>
      <p:sp>
        <p:nvSpPr>
          <p:cNvPr id="3" name="Rectangle 5"/>
          <p:cNvSpPr>
            <a:spLocks noGrp="1" noChangeArrowheads="1"/>
          </p:cNvSpPr>
          <p:nvPr>
            <p:ph type="ftr" sz="quarter" idx="11"/>
          </p:nvPr>
        </p:nvSpPr>
        <p:spPr>
          <a:xfrm>
            <a:off x="4165600" y="6245225"/>
            <a:ext cx="3860800" cy="476250"/>
          </a:xfrm>
          <a:prstGeom prst="rect">
            <a:avLst/>
          </a:prstGeom>
        </p:spPr>
        <p:txBody>
          <a:bodyPr/>
          <a:lstStyle>
            <a:lvl1pPr eaLnBrk="1" hangingPunct="1">
              <a:defRPr>
                <a:solidFill>
                  <a:prstClr val="black"/>
                </a:solidFill>
                <a:latin typeface="Arial" charset="0"/>
                <a:cs typeface="Arial" charset="0"/>
              </a:defRPr>
            </a:lvl1pPr>
          </a:lstStyle>
          <a:p>
            <a:pPr fontAlgn="base">
              <a:spcBef>
                <a:spcPct val="0"/>
              </a:spcBef>
              <a:spcAft>
                <a:spcPct val="0"/>
              </a:spcAft>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0B079D34-5056-4664-8045-6D8A8C008F2A}" type="slidenum">
              <a:rPr lang="en-US" altLang="ru-RU"/>
              <a:pPr>
                <a:defRPr/>
              </a:pPr>
              <a:t>‹#›</a:t>
            </a:fld>
            <a:endParaRPr lang="en-US" altLang="ru-RU"/>
          </a:p>
        </p:txBody>
      </p:sp>
    </p:spTree>
    <p:extLst>
      <p:ext uri="{BB962C8B-B14F-4D97-AF65-F5344CB8AC3E}">
        <p14:creationId xmlns:p14="http://schemas.microsoft.com/office/powerpoint/2010/main" val="23279155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6"/>
          <p:cNvSpPr>
            <a:spLocks noGrp="1" noChangeArrowheads="1"/>
          </p:cNvSpPr>
          <p:nvPr>
            <p:ph type="sldNum" sz="quarter" idx="10"/>
          </p:nvPr>
        </p:nvSpPr>
        <p:spPr/>
        <p:txBody>
          <a:bodyPr/>
          <a:lstStyle>
            <a:lvl1pPr>
              <a:defRPr/>
            </a:lvl1pPr>
          </a:lstStyle>
          <a:p>
            <a:pPr>
              <a:defRPr/>
            </a:pPr>
            <a:fld id="{38123BB2-5FBF-481C-BDE1-783A1CC98CF8}" type="slidenum">
              <a:rPr lang="ca-ES" altLang="ru-RU"/>
              <a:pPr>
                <a:defRPr/>
              </a:pPr>
              <a:t>‹#›</a:t>
            </a:fld>
            <a:endParaRPr lang="ca-ES" altLang="ru-RU"/>
          </a:p>
        </p:txBody>
      </p:sp>
    </p:spTree>
    <p:extLst>
      <p:ext uri="{BB962C8B-B14F-4D97-AF65-F5344CB8AC3E}">
        <p14:creationId xmlns:p14="http://schemas.microsoft.com/office/powerpoint/2010/main" val="1565729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7" name="Rectangle 7"/>
          <p:cNvSpPr/>
          <p:nvPr userDrawn="1"/>
        </p:nvSpPr>
        <p:spPr>
          <a:xfrm>
            <a:off x="0" y="0"/>
            <a:ext cx="12211050" cy="1219200"/>
          </a:xfrm>
          <a:prstGeom prst="rect">
            <a:avLst/>
          </a:prstGeom>
          <a:solidFill>
            <a:srgbClr val="96C1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a:endParaRPr lang="en-US" dirty="0"/>
          </a:p>
        </p:txBody>
      </p:sp>
      <p:sp>
        <p:nvSpPr>
          <p:cNvPr id="18" name="Title 1"/>
          <p:cNvSpPr txBox="1">
            <a:spLocks/>
          </p:cNvSpPr>
          <p:nvPr userDrawn="1"/>
        </p:nvSpPr>
        <p:spPr>
          <a:xfrm>
            <a:off x="628163" y="25399"/>
            <a:ext cx="7315453" cy="12052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kern="1200" cap="all" baseline="0">
                <a:solidFill>
                  <a:schemeClr val="bg1"/>
                </a:solidFill>
                <a:latin typeface="Arial" panose="020B0604020202020204" pitchFamily="34" charset="0"/>
                <a:ea typeface="+mj-ea"/>
                <a:cs typeface="Arial" panose="020B0604020202020204" pitchFamily="34" charset="0"/>
              </a:defRPr>
            </a:lvl1pPr>
          </a:lstStyle>
          <a:p>
            <a:r>
              <a:rPr lang="en-US" dirty="0" smtClean="0"/>
              <a:t>// Agenda</a:t>
            </a:r>
            <a:endParaRPr lang="de-DE" dirty="0"/>
          </a:p>
        </p:txBody>
      </p:sp>
      <p:sp>
        <p:nvSpPr>
          <p:cNvPr id="15" name="Text Placeholder 14"/>
          <p:cNvSpPr>
            <a:spLocks noGrp="1"/>
          </p:cNvSpPr>
          <p:nvPr>
            <p:ph type="body" sz="quarter" idx="10" hasCustomPrompt="1"/>
          </p:nvPr>
        </p:nvSpPr>
        <p:spPr>
          <a:xfrm>
            <a:off x="620233" y="1648933"/>
            <a:ext cx="10962167" cy="4370867"/>
          </a:xfrm>
          <a:prstGeom prst="rect">
            <a:avLst/>
          </a:prstGeom>
        </p:spPr>
        <p:txBody>
          <a:bodyPr>
            <a:noAutofit/>
          </a:bodyPr>
          <a:lstStyle>
            <a:lvl1pPr marL="0" indent="0">
              <a:buClr>
                <a:schemeClr val="tx1"/>
              </a:buClr>
              <a:buFont typeface="+mj-lt"/>
              <a:buNone/>
              <a:defRPr/>
            </a:lvl1pPr>
            <a:lvl2pPr marL="457200" indent="0">
              <a:buFont typeface="+mj-lt"/>
              <a:buNone/>
              <a:defRPr/>
            </a:lvl2pPr>
            <a:lvl3pPr marL="914400" indent="0">
              <a:buFont typeface="+mj-lt"/>
              <a:buNone/>
              <a:defRPr/>
            </a:lvl3pPr>
            <a:lvl4pPr marL="1371600" indent="0">
              <a:buFont typeface="+mj-lt"/>
              <a:buNone/>
              <a:defRPr/>
            </a:lvl4pPr>
            <a:lvl5pPr marL="1828800" indent="0">
              <a:buFont typeface="+mj-lt"/>
              <a:buNone/>
              <a:defRPr/>
            </a:lvl5pPr>
          </a:lstStyle>
          <a:p>
            <a:pPr lvl="0"/>
            <a:r>
              <a:rPr lang="en-US" dirty="0" smtClean="0"/>
              <a:t>Click to edit agenda</a:t>
            </a:r>
          </a:p>
          <a:p>
            <a:pPr lvl="0"/>
            <a:endParaRPr lang="en-US" dirty="0" smtClean="0"/>
          </a:p>
        </p:txBody>
      </p:sp>
      <p:sp>
        <p:nvSpPr>
          <p:cNvPr id="16" name="Slide Number Placeholder 5"/>
          <p:cNvSpPr>
            <a:spLocks noGrp="1"/>
          </p:cNvSpPr>
          <p:nvPr>
            <p:ph type="sldNum" sz="quarter" idx="12"/>
          </p:nvPr>
        </p:nvSpPr>
        <p:spPr>
          <a:xfrm>
            <a:off x="9095969" y="6341496"/>
            <a:ext cx="2743200" cy="365125"/>
          </a:xfrm>
          <a:prstGeom prst="rect">
            <a:avLst/>
          </a:prstGeom>
        </p:spPr>
        <p:txBody>
          <a:bodyPr anchor="b">
            <a:noAutofit/>
          </a:bodyPr>
          <a:lstStyle>
            <a:lvl1pPr algn="r">
              <a:defRPr sz="1100">
                <a:solidFill>
                  <a:srgbClr val="808080"/>
                </a:solidFill>
              </a:defRPr>
            </a:lvl1pPr>
          </a:lstStyle>
          <a:p>
            <a:fld id="{120570A7-2F0F-4D47-8692-92DE6DAB43E4}" type="slidenum">
              <a:rPr lang="de-DE" smtClean="0"/>
              <a:pPr/>
              <a:t>‹#›</a:t>
            </a:fld>
            <a:endParaRPr lang="de-DE" dirty="0"/>
          </a:p>
        </p:txBody>
      </p:sp>
      <p:cxnSp>
        <p:nvCxnSpPr>
          <p:cNvPr id="9" name="Straight Connector 8"/>
          <p:cNvCxnSpPr/>
          <p:nvPr userDrawn="1"/>
        </p:nvCxnSpPr>
        <p:spPr>
          <a:xfrm>
            <a:off x="426720" y="6244004"/>
            <a:ext cx="11338560" cy="0"/>
          </a:xfrm>
          <a:prstGeom prst="line">
            <a:avLst/>
          </a:prstGeom>
          <a:ln>
            <a:solidFill>
              <a:srgbClr val="96C115"/>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4651" y="6341496"/>
            <a:ext cx="2603731" cy="256032"/>
          </a:xfrm>
          <a:prstGeom prst="rect">
            <a:avLst/>
          </a:prstGeom>
        </p:spPr>
      </p:pic>
    </p:spTree>
    <p:extLst>
      <p:ext uri="{BB962C8B-B14F-4D97-AF65-F5344CB8AC3E}">
        <p14:creationId xmlns:p14="http://schemas.microsoft.com/office/powerpoint/2010/main" val="4209757398"/>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_Green">
    <p:spTree>
      <p:nvGrpSpPr>
        <p:cNvPr id="1" name=""/>
        <p:cNvGrpSpPr/>
        <p:nvPr/>
      </p:nvGrpSpPr>
      <p:grpSpPr>
        <a:xfrm>
          <a:off x="0" y="0"/>
          <a:ext cx="0" cy="0"/>
          <a:chOff x="0" y="0"/>
          <a:chExt cx="0" cy="0"/>
        </a:xfrm>
      </p:grpSpPr>
      <p:cxnSp>
        <p:nvCxnSpPr>
          <p:cNvPr id="9" name="Straight Connector 8"/>
          <p:cNvCxnSpPr/>
          <p:nvPr userDrawn="1"/>
        </p:nvCxnSpPr>
        <p:spPr>
          <a:xfrm>
            <a:off x="426720" y="6244004"/>
            <a:ext cx="11338560" cy="0"/>
          </a:xfrm>
          <a:prstGeom prst="line">
            <a:avLst/>
          </a:prstGeom>
          <a:ln>
            <a:solidFill>
              <a:srgbClr val="96C115"/>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4651" y="6341496"/>
            <a:ext cx="2603731" cy="256032"/>
          </a:xfrm>
          <a:prstGeom prst="rect">
            <a:avLst/>
          </a:prstGeom>
        </p:spPr>
      </p:pic>
      <p:sp>
        <p:nvSpPr>
          <p:cNvPr id="11" name="Title Placeholder 1"/>
          <p:cNvSpPr>
            <a:spLocks noGrp="1"/>
          </p:cNvSpPr>
          <p:nvPr>
            <p:ph type="title" hasCustomPrompt="1"/>
          </p:nvPr>
        </p:nvSpPr>
        <p:spPr>
          <a:xfrm>
            <a:off x="617220" y="129600"/>
            <a:ext cx="10965180" cy="460800"/>
          </a:xfrm>
          <a:prstGeom prst="rect">
            <a:avLst/>
          </a:prstGeom>
        </p:spPr>
        <p:txBody>
          <a:bodyPr vert="horz" lIns="91440" tIns="45720" rIns="91440" bIns="45720" rtlCol="0" anchor="ctr">
            <a:noAutofit/>
          </a:bodyPr>
          <a:lstStyle/>
          <a:p>
            <a:r>
              <a:rPr lang="en-US" dirty="0" smtClean="0"/>
              <a:t>// Click to add title</a:t>
            </a:r>
            <a:endParaRPr lang="en-GB" dirty="0"/>
          </a:p>
        </p:txBody>
      </p:sp>
      <p:sp>
        <p:nvSpPr>
          <p:cNvPr id="5" name="Content Placeholder 4"/>
          <p:cNvSpPr>
            <a:spLocks noGrp="1"/>
          </p:cNvSpPr>
          <p:nvPr>
            <p:ph sz="quarter" idx="13"/>
          </p:nvPr>
        </p:nvSpPr>
        <p:spPr>
          <a:xfrm>
            <a:off x="619200" y="1645106"/>
            <a:ext cx="10965600" cy="4377489"/>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Subtitle 2"/>
          <p:cNvSpPr>
            <a:spLocks noGrp="1"/>
          </p:cNvSpPr>
          <p:nvPr>
            <p:ph type="subTitle" idx="1" hasCustomPrompt="1"/>
          </p:nvPr>
        </p:nvSpPr>
        <p:spPr>
          <a:xfrm>
            <a:off x="618840" y="603466"/>
            <a:ext cx="10965600" cy="396000"/>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add subtitle</a:t>
            </a:r>
            <a:endParaRPr lang="en-GB" dirty="0"/>
          </a:p>
        </p:txBody>
      </p:sp>
      <p:sp>
        <p:nvSpPr>
          <p:cNvPr id="12" name="Slide Number Placeholder 5"/>
          <p:cNvSpPr>
            <a:spLocks noGrp="1"/>
          </p:cNvSpPr>
          <p:nvPr>
            <p:ph type="sldNum" sz="quarter" idx="12"/>
          </p:nvPr>
        </p:nvSpPr>
        <p:spPr>
          <a:xfrm>
            <a:off x="9095969" y="6341496"/>
            <a:ext cx="2743200" cy="365125"/>
          </a:xfrm>
          <a:prstGeom prst="rect">
            <a:avLst/>
          </a:prstGeom>
        </p:spPr>
        <p:txBody>
          <a:bodyPr anchor="b">
            <a:noAutofit/>
          </a:bodyPr>
          <a:lstStyle>
            <a:lvl1pPr algn="r">
              <a:defRPr sz="1100">
                <a:solidFill>
                  <a:srgbClr val="808080"/>
                </a:solidFill>
              </a:defRPr>
            </a:lvl1pPr>
          </a:lstStyle>
          <a:p>
            <a:fld id="{120570A7-2F0F-4D47-8692-92DE6DAB43E4}" type="slidenum">
              <a:rPr lang="de-DE" smtClean="0"/>
              <a:pPr/>
              <a:t>‹#›</a:t>
            </a:fld>
            <a:endParaRPr lang="de-DE" dirty="0"/>
          </a:p>
        </p:txBody>
      </p:sp>
    </p:spTree>
    <p:extLst>
      <p:ext uri="{BB962C8B-B14F-4D97-AF65-F5344CB8AC3E}">
        <p14:creationId xmlns:p14="http://schemas.microsoft.com/office/powerpoint/2010/main" val="31680191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_Blue">
    <p:spTree>
      <p:nvGrpSpPr>
        <p:cNvPr id="1" name=""/>
        <p:cNvGrpSpPr/>
        <p:nvPr/>
      </p:nvGrpSpPr>
      <p:grpSpPr>
        <a:xfrm>
          <a:off x="0" y="0"/>
          <a:ext cx="0" cy="0"/>
          <a:chOff x="0" y="0"/>
          <a:chExt cx="0" cy="0"/>
        </a:xfrm>
      </p:grpSpPr>
      <p:cxnSp>
        <p:nvCxnSpPr>
          <p:cNvPr id="9" name="Straight Connector 8"/>
          <p:cNvCxnSpPr/>
          <p:nvPr userDrawn="1"/>
        </p:nvCxnSpPr>
        <p:spPr>
          <a:xfrm>
            <a:off x="426720" y="6244004"/>
            <a:ext cx="11338560" cy="0"/>
          </a:xfrm>
          <a:prstGeom prst="line">
            <a:avLst/>
          </a:prstGeom>
          <a:ln>
            <a:solidFill>
              <a:srgbClr val="96C115"/>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4651" y="6341496"/>
            <a:ext cx="2603731" cy="256032"/>
          </a:xfrm>
          <a:prstGeom prst="rect">
            <a:avLst/>
          </a:prstGeom>
        </p:spPr>
      </p:pic>
      <p:sp>
        <p:nvSpPr>
          <p:cNvPr id="11" name="Title Placeholder 1"/>
          <p:cNvSpPr>
            <a:spLocks noGrp="1"/>
          </p:cNvSpPr>
          <p:nvPr>
            <p:ph type="title" hasCustomPrompt="1"/>
          </p:nvPr>
        </p:nvSpPr>
        <p:spPr>
          <a:xfrm>
            <a:off x="619200" y="129600"/>
            <a:ext cx="10965179" cy="460800"/>
          </a:xfrm>
          <a:prstGeom prst="rect">
            <a:avLst/>
          </a:prstGeom>
        </p:spPr>
        <p:txBody>
          <a:bodyPr vert="horz" lIns="91440" tIns="45720" rIns="91440" bIns="45720" rtlCol="0" anchor="ctr">
            <a:noAutofit/>
          </a:bodyPr>
          <a:lstStyle>
            <a:lvl1pPr>
              <a:defRPr>
                <a:solidFill>
                  <a:schemeClr val="accent2"/>
                </a:solidFill>
              </a:defRPr>
            </a:lvl1pPr>
          </a:lstStyle>
          <a:p>
            <a:r>
              <a:rPr lang="en-US" dirty="0" smtClean="0"/>
              <a:t>// Click to add title</a:t>
            </a:r>
            <a:endParaRPr lang="en-GB" dirty="0"/>
          </a:p>
        </p:txBody>
      </p:sp>
      <p:sp>
        <p:nvSpPr>
          <p:cNvPr id="5" name="Content Placeholder 4"/>
          <p:cNvSpPr>
            <a:spLocks noGrp="1"/>
          </p:cNvSpPr>
          <p:nvPr>
            <p:ph sz="quarter" idx="13"/>
          </p:nvPr>
        </p:nvSpPr>
        <p:spPr>
          <a:xfrm>
            <a:off x="619200" y="1645200"/>
            <a:ext cx="10965600" cy="4377489"/>
          </a:xfrm>
        </p:spPr>
        <p:txBody>
          <a:bodyPr/>
          <a:lstStyle>
            <a:lvl1pPr>
              <a:buClr>
                <a:schemeClr val="accent2"/>
              </a:buClr>
              <a:defRPr sz="1800"/>
            </a:lvl1pPr>
            <a:lvl2pPr>
              <a:buClr>
                <a:schemeClr val="tx2"/>
              </a:buClr>
              <a:defRPr sz="1600"/>
            </a:lvl2pPr>
            <a:lvl3pPr>
              <a:buClr>
                <a:schemeClr val="tx2"/>
              </a:buClr>
              <a:defRPr sz="1400"/>
            </a:lvl3pPr>
            <a:lvl4pPr>
              <a:buClr>
                <a:schemeClr val="tx2"/>
              </a:buClr>
              <a:defRPr sz="1200"/>
            </a:lvl4pPr>
            <a:lvl5pPr>
              <a:buClr>
                <a:schemeClr val="tx2"/>
              </a:buCl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Slide Number Placeholder 5"/>
          <p:cNvSpPr>
            <a:spLocks noGrp="1"/>
          </p:cNvSpPr>
          <p:nvPr>
            <p:ph type="sldNum" sz="quarter" idx="12"/>
          </p:nvPr>
        </p:nvSpPr>
        <p:spPr>
          <a:xfrm>
            <a:off x="9095969" y="6341496"/>
            <a:ext cx="2743200" cy="365125"/>
          </a:xfrm>
          <a:prstGeom prst="rect">
            <a:avLst/>
          </a:prstGeom>
        </p:spPr>
        <p:txBody>
          <a:bodyPr anchor="b">
            <a:noAutofit/>
          </a:bodyPr>
          <a:lstStyle>
            <a:lvl1pPr algn="r">
              <a:defRPr sz="1100">
                <a:solidFill>
                  <a:srgbClr val="808080"/>
                </a:solidFill>
              </a:defRPr>
            </a:lvl1pPr>
          </a:lstStyle>
          <a:p>
            <a:fld id="{120570A7-2F0F-4D47-8692-92DE6DAB43E4}" type="slidenum">
              <a:rPr lang="de-DE" smtClean="0"/>
              <a:pPr/>
              <a:t>‹#›</a:t>
            </a:fld>
            <a:endParaRPr lang="de-DE" dirty="0"/>
          </a:p>
        </p:txBody>
      </p:sp>
      <p:sp>
        <p:nvSpPr>
          <p:cNvPr id="8" name="Subtitle 2"/>
          <p:cNvSpPr>
            <a:spLocks noGrp="1"/>
          </p:cNvSpPr>
          <p:nvPr>
            <p:ph type="subTitle" idx="1" hasCustomPrompt="1"/>
          </p:nvPr>
        </p:nvSpPr>
        <p:spPr>
          <a:xfrm>
            <a:off x="618840" y="603466"/>
            <a:ext cx="10965600" cy="396000"/>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add subtitle</a:t>
            </a:r>
            <a:endParaRPr lang="en-GB" dirty="0"/>
          </a:p>
        </p:txBody>
      </p:sp>
    </p:spTree>
    <p:extLst>
      <p:ext uri="{BB962C8B-B14F-4D97-AF65-F5344CB8AC3E}">
        <p14:creationId xmlns:p14="http://schemas.microsoft.com/office/powerpoint/2010/main" val="200051922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
    <p:spTree>
      <p:nvGrpSpPr>
        <p:cNvPr id="1" name=""/>
        <p:cNvGrpSpPr/>
        <p:nvPr/>
      </p:nvGrpSpPr>
      <p:grpSpPr>
        <a:xfrm>
          <a:off x="0" y="0"/>
          <a:ext cx="0" cy="0"/>
          <a:chOff x="0" y="0"/>
          <a:chExt cx="0" cy="0"/>
        </a:xfrm>
      </p:grpSpPr>
      <p:sp>
        <p:nvSpPr>
          <p:cNvPr id="18" name="Title 1"/>
          <p:cNvSpPr>
            <a:spLocks noGrp="1"/>
          </p:cNvSpPr>
          <p:nvPr>
            <p:ph type="title" hasCustomPrompt="1"/>
          </p:nvPr>
        </p:nvSpPr>
        <p:spPr>
          <a:xfrm>
            <a:off x="619200" y="129600"/>
            <a:ext cx="10965600" cy="460800"/>
          </a:xfrm>
        </p:spPr>
        <p:txBody>
          <a:bodyPr>
            <a:noAutofit/>
          </a:bodyPr>
          <a:lstStyle>
            <a:lvl1pPr>
              <a:defRPr sz="2400" cap="none" baseline="0"/>
            </a:lvl1pPr>
          </a:lstStyle>
          <a:p>
            <a:r>
              <a:rPr lang="de-DE" baseline="0" dirty="0" smtClean="0"/>
              <a:t>// Click </a:t>
            </a:r>
            <a:r>
              <a:rPr lang="de-DE" baseline="0" dirty="0" err="1" smtClean="0"/>
              <a:t>to</a:t>
            </a:r>
            <a:r>
              <a:rPr lang="de-DE" baseline="0" dirty="0" smtClean="0"/>
              <a:t> </a:t>
            </a:r>
            <a:r>
              <a:rPr lang="de-DE" baseline="0" dirty="0" err="1" smtClean="0"/>
              <a:t>add</a:t>
            </a:r>
            <a:r>
              <a:rPr lang="de-DE" baseline="0" dirty="0" smtClean="0"/>
              <a:t> title</a:t>
            </a:r>
            <a:endParaRPr lang="en-GB" dirty="0"/>
          </a:p>
        </p:txBody>
      </p:sp>
      <p:sp>
        <p:nvSpPr>
          <p:cNvPr id="19" name="Text Placeholder 2"/>
          <p:cNvSpPr>
            <a:spLocks noGrp="1"/>
          </p:cNvSpPr>
          <p:nvPr>
            <p:ph type="body" idx="1"/>
          </p:nvPr>
        </p:nvSpPr>
        <p:spPr>
          <a:xfrm>
            <a:off x="616500" y="1413236"/>
            <a:ext cx="5212080" cy="793062"/>
          </a:xfrm>
          <a:noFill/>
          <a:ln w="12700">
            <a:solidFill>
              <a:srgbClr val="96C115"/>
            </a:solidFill>
          </a:ln>
        </p:spPr>
        <p:txBody>
          <a:bodyPr anchor="ctr">
            <a:noAutofit/>
          </a:bodyPr>
          <a:lstStyle>
            <a:lvl1pPr marL="0" indent="0" algn="ctr">
              <a:buNone/>
              <a:defRPr sz="1800" b="1" cap="none"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smtClean="0"/>
          </a:p>
        </p:txBody>
      </p:sp>
      <p:sp>
        <p:nvSpPr>
          <p:cNvPr id="20" name="Content Placeholder 3"/>
          <p:cNvSpPr>
            <a:spLocks noGrp="1"/>
          </p:cNvSpPr>
          <p:nvPr>
            <p:ph sz="half" idx="2" hasCustomPrompt="1"/>
          </p:nvPr>
        </p:nvSpPr>
        <p:spPr>
          <a:xfrm>
            <a:off x="616500" y="2232000"/>
            <a:ext cx="5212080" cy="3796948"/>
          </a:xfrm>
        </p:spPr>
        <p:txBody>
          <a:bodyPr>
            <a:noAutofit/>
          </a:bodyPr>
          <a:lstStyle>
            <a:lvl1pPr marL="228600" indent="-228600">
              <a:buClr>
                <a:schemeClr val="tx2"/>
              </a:buClr>
              <a:buFont typeface="Arial" panose="020B0604020202020204" pitchFamily="34" charset="0"/>
              <a:buChar char="•"/>
              <a:defRPr>
                <a:latin typeface="Arial" panose="020B0604020202020204" pitchFamily="34" charset="0"/>
                <a:cs typeface="Arial" panose="020B0604020202020204" pitchFamily="34" charset="0"/>
              </a:defRPr>
            </a:lvl1pPr>
            <a:lvl2pPr marL="685800" indent="-228600">
              <a:buClr>
                <a:schemeClr val="accent2"/>
              </a:buClr>
              <a:buFont typeface="Arial" panose="020B0604020202020204" pitchFamily="34" charset="0"/>
              <a:buChar char="•"/>
              <a:defRPr>
                <a:latin typeface="Arial" panose="020B0604020202020204" pitchFamily="34" charset="0"/>
                <a:cs typeface="Arial" panose="020B0604020202020204" pitchFamily="34" charset="0"/>
              </a:defRPr>
            </a:lvl2pPr>
            <a:lvl3pPr marL="1143000" indent="-228600">
              <a:buClr>
                <a:schemeClr val="accent2"/>
              </a:buClr>
              <a:buFont typeface="Arial" panose="020B0604020202020204" pitchFamily="34" charset="0"/>
              <a:buChar char="•"/>
              <a:defRPr>
                <a:solidFill>
                  <a:srgbClr val="62646D"/>
                </a:solidFill>
                <a:latin typeface="Arial" panose="020B0604020202020204" pitchFamily="34" charset="0"/>
                <a:cs typeface="Arial" panose="020B0604020202020204" pitchFamily="34" charset="0"/>
              </a:defRPr>
            </a:lvl3pPr>
            <a:lvl4pPr marL="1600200" indent="-228600">
              <a:buClr>
                <a:schemeClr val="accent2"/>
              </a:buClr>
              <a:buFont typeface="Arial" panose="020B0604020202020204" pitchFamily="34" charset="0"/>
              <a:buChar char="•"/>
              <a:defRPr>
                <a:solidFill>
                  <a:srgbClr val="62646D"/>
                </a:solidFill>
                <a:latin typeface="Arial" panose="020B0604020202020204" pitchFamily="34" charset="0"/>
                <a:cs typeface="Arial" panose="020B0604020202020204" pitchFamily="34" charset="0"/>
              </a:defRPr>
            </a:lvl4pPr>
            <a:lvl5pPr marL="2057400" indent="-228600">
              <a:buClr>
                <a:schemeClr val="accent2"/>
              </a:buClr>
              <a:buFont typeface="Arial" panose="020B0604020202020204" pitchFamily="34" charset="0"/>
              <a:buChar char="•"/>
              <a:defRPr>
                <a:solidFill>
                  <a:srgbClr val="62646D"/>
                </a:solidFill>
                <a:latin typeface="Arial" panose="020B0604020202020204" pitchFamily="34" charset="0"/>
                <a:cs typeface="Arial" panose="020B0604020202020204" pitchFamily="34" charset="0"/>
              </a:defRPr>
            </a:lvl5pPr>
          </a:lstStyle>
          <a:p>
            <a:pPr lvl="0"/>
            <a:r>
              <a:rPr lang="en-US" dirty="0" smtClean="0"/>
              <a:t> Click to edit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DE" dirty="0"/>
          </a:p>
        </p:txBody>
      </p:sp>
      <p:sp>
        <p:nvSpPr>
          <p:cNvPr id="21" name="Text Placeholder 4"/>
          <p:cNvSpPr>
            <a:spLocks noGrp="1"/>
          </p:cNvSpPr>
          <p:nvPr>
            <p:ph type="body" sz="quarter" idx="3"/>
          </p:nvPr>
        </p:nvSpPr>
        <p:spPr>
          <a:xfrm>
            <a:off x="6368901" y="1413236"/>
            <a:ext cx="5212079" cy="797817"/>
          </a:xfrm>
          <a:noFill/>
          <a:ln w="12700">
            <a:solidFill>
              <a:srgbClr val="96C115"/>
            </a:solidFill>
          </a:ln>
        </p:spPr>
        <p:txBody>
          <a:bodyPr anchor="ctr">
            <a:noAutofit/>
          </a:bodyPr>
          <a:lstStyle>
            <a:lvl1pPr marL="0" indent="0" algn="ctr">
              <a:buNone/>
              <a:defRPr sz="1800" b="1" cap="none"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smtClean="0"/>
          </a:p>
        </p:txBody>
      </p:sp>
      <p:sp>
        <p:nvSpPr>
          <p:cNvPr id="22" name="Content Placeholder 3"/>
          <p:cNvSpPr>
            <a:spLocks noGrp="1"/>
          </p:cNvSpPr>
          <p:nvPr>
            <p:ph sz="half" idx="13" hasCustomPrompt="1"/>
          </p:nvPr>
        </p:nvSpPr>
        <p:spPr>
          <a:xfrm>
            <a:off x="6368901" y="2232000"/>
            <a:ext cx="5212079" cy="3798790"/>
          </a:xfrm>
        </p:spPr>
        <p:txBody>
          <a:bodyPr>
            <a:noAutofit/>
          </a:bodyPr>
          <a:lstStyle>
            <a:lvl1pPr marL="228600" indent="-228600">
              <a:buClr>
                <a:schemeClr val="tx2"/>
              </a:buClr>
              <a:buFont typeface="Arial" panose="020B0604020202020204" pitchFamily="34" charset="0"/>
              <a:buChar char="•"/>
              <a:defRPr>
                <a:latin typeface="Arial" panose="020B0604020202020204" pitchFamily="34" charset="0"/>
                <a:cs typeface="Arial" panose="020B0604020202020204" pitchFamily="34" charset="0"/>
              </a:defRPr>
            </a:lvl1pPr>
            <a:lvl2pPr marL="685800" indent="-228600">
              <a:buClr>
                <a:schemeClr val="accent2"/>
              </a:buClr>
              <a:buFont typeface="Arial" panose="020B0604020202020204" pitchFamily="34" charset="0"/>
              <a:buChar char="•"/>
              <a:defRPr>
                <a:latin typeface="Arial" panose="020B0604020202020204" pitchFamily="34" charset="0"/>
                <a:cs typeface="Arial" panose="020B0604020202020204" pitchFamily="34" charset="0"/>
              </a:defRPr>
            </a:lvl2pPr>
            <a:lvl3pPr marL="1143000" indent="-228600">
              <a:buClr>
                <a:schemeClr val="accent2"/>
              </a:buClr>
              <a:buFont typeface="Arial" panose="020B0604020202020204" pitchFamily="34" charset="0"/>
              <a:buChar char="•"/>
              <a:defRPr>
                <a:solidFill>
                  <a:srgbClr val="62646D"/>
                </a:solidFill>
                <a:latin typeface="Arial" panose="020B0604020202020204" pitchFamily="34" charset="0"/>
                <a:cs typeface="Arial" panose="020B0604020202020204" pitchFamily="34" charset="0"/>
              </a:defRPr>
            </a:lvl3pPr>
            <a:lvl4pPr marL="1600200" indent="-228600">
              <a:buClr>
                <a:schemeClr val="accent2"/>
              </a:buClr>
              <a:buFont typeface="Arial" panose="020B0604020202020204" pitchFamily="34" charset="0"/>
              <a:buChar char="•"/>
              <a:defRPr>
                <a:solidFill>
                  <a:srgbClr val="62646D"/>
                </a:solidFill>
                <a:latin typeface="Arial" panose="020B0604020202020204" pitchFamily="34" charset="0"/>
                <a:cs typeface="Arial" panose="020B0604020202020204" pitchFamily="34" charset="0"/>
              </a:defRPr>
            </a:lvl4pPr>
            <a:lvl5pPr marL="2057400" indent="-228600">
              <a:buClr>
                <a:schemeClr val="accent2"/>
              </a:buClr>
              <a:buFont typeface="Arial" panose="020B0604020202020204" pitchFamily="34" charset="0"/>
              <a:buChar char="•"/>
              <a:defRPr>
                <a:solidFill>
                  <a:srgbClr val="62646D"/>
                </a:solidFill>
                <a:latin typeface="Arial" panose="020B0604020202020204" pitchFamily="34" charset="0"/>
                <a:cs typeface="Arial" panose="020B0604020202020204" pitchFamily="34" charset="0"/>
              </a:defRPr>
            </a:lvl5pPr>
          </a:lstStyle>
          <a:p>
            <a:pPr lvl="0"/>
            <a:r>
              <a:rPr lang="en-US" dirty="0" smtClean="0"/>
              <a:t> Click to edit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DE" dirty="0"/>
          </a:p>
        </p:txBody>
      </p:sp>
      <p:cxnSp>
        <p:nvCxnSpPr>
          <p:cNvPr id="12" name="Straight Connector 11"/>
          <p:cNvCxnSpPr/>
          <p:nvPr userDrawn="1"/>
        </p:nvCxnSpPr>
        <p:spPr>
          <a:xfrm>
            <a:off x="426720" y="6244004"/>
            <a:ext cx="11338560" cy="0"/>
          </a:xfrm>
          <a:prstGeom prst="line">
            <a:avLst/>
          </a:prstGeom>
          <a:ln>
            <a:solidFill>
              <a:srgbClr val="96C115"/>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4651" y="6341496"/>
            <a:ext cx="2603731" cy="256032"/>
          </a:xfrm>
          <a:prstGeom prst="rect">
            <a:avLst/>
          </a:prstGeom>
        </p:spPr>
      </p:pic>
      <p:sp>
        <p:nvSpPr>
          <p:cNvPr id="14" name="Slide Number Placeholder 5"/>
          <p:cNvSpPr>
            <a:spLocks noGrp="1"/>
          </p:cNvSpPr>
          <p:nvPr>
            <p:ph type="sldNum" sz="quarter" idx="12"/>
          </p:nvPr>
        </p:nvSpPr>
        <p:spPr>
          <a:xfrm>
            <a:off x="9095969" y="6341496"/>
            <a:ext cx="2743200" cy="365125"/>
          </a:xfrm>
          <a:prstGeom prst="rect">
            <a:avLst/>
          </a:prstGeom>
        </p:spPr>
        <p:txBody>
          <a:bodyPr anchor="b">
            <a:noAutofit/>
          </a:bodyPr>
          <a:lstStyle>
            <a:lvl1pPr algn="r">
              <a:defRPr sz="1100">
                <a:solidFill>
                  <a:srgbClr val="808080"/>
                </a:solidFill>
              </a:defRPr>
            </a:lvl1pPr>
          </a:lstStyle>
          <a:p>
            <a:fld id="{120570A7-2F0F-4D47-8692-92DE6DAB43E4}" type="slidenum">
              <a:rPr lang="de-DE" smtClean="0"/>
              <a:pPr/>
              <a:t>‹#›</a:t>
            </a:fld>
            <a:endParaRPr lang="de-DE" dirty="0"/>
          </a:p>
        </p:txBody>
      </p:sp>
      <p:sp>
        <p:nvSpPr>
          <p:cNvPr id="11" name="Subtitle 2"/>
          <p:cNvSpPr>
            <a:spLocks noGrp="1"/>
          </p:cNvSpPr>
          <p:nvPr>
            <p:ph type="subTitle" idx="14" hasCustomPrompt="1"/>
          </p:nvPr>
        </p:nvSpPr>
        <p:spPr>
          <a:xfrm>
            <a:off x="618840" y="603466"/>
            <a:ext cx="10965600" cy="396000"/>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add subtitle</a:t>
            </a:r>
            <a:endParaRPr lang="en-GB" dirty="0"/>
          </a:p>
        </p:txBody>
      </p:sp>
    </p:spTree>
    <p:extLst>
      <p:ext uri="{BB962C8B-B14F-4D97-AF65-F5344CB8AC3E}">
        <p14:creationId xmlns:p14="http://schemas.microsoft.com/office/powerpoint/2010/main" val="3266190642"/>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200" y="129600"/>
            <a:ext cx="10965600" cy="460800"/>
          </a:xfrm>
        </p:spPr>
        <p:txBody>
          <a:bodyPr/>
          <a:lstStyle/>
          <a:p>
            <a:r>
              <a:rPr lang="en-US" dirty="0" smtClean="0"/>
              <a:t>// Click to add title</a:t>
            </a:r>
            <a:endParaRPr lang="en-GB" dirty="0"/>
          </a:p>
        </p:txBody>
      </p:sp>
      <p:sp>
        <p:nvSpPr>
          <p:cNvPr id="3" name="Content Placeholder 2"/>
          <p:cNvSpPr>
            <a:spLocks noGrp="1"/>
          </p:cNvSpPr>
          <p:nvPr>
            <p:ph sz="half" idx="1"/>
          </p:nvPr>
        </p:nvSpPr>
        <p:spPr>
          <a:xfrm>
            <a:off x="618911" y="1645249"/>
            <a:ext cx="5181600" cy="435133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400800" y="1645602"/>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9" name="Straight Connector 8"/>
          <p:cNvCxnSpPr/>
          <p:nvPr userDrawn="1"/>
        </p:nvCxnSpPr>
        <p:spPr>
          <a:xfrm>
            <a:off x="426720" y="6244004"/>
            <a:ext cx="11338560" cy="0"/>
          </a:xfrm>
          <a:prstGeom prst="line">
            <a:avLst/>
          </a:prstGeom>
          <a:ln>
            <a:solidFill>
              <a:srgbClr val="96C115"/>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4651" y="6341496"/>
            <a:ext cx="2603731" cy="256032"/>
          </a:xfrm>
          <a:prstGeom prst="rect">
            <a:avLst/>
          </a:prstGeom>
        </p:spPr>
      </p:pic>
      <p:sp>
        <p:nvSpPr>
          <p:cNvPr id="12" name="Slide Number Placeholder 5"/>
          <p:cNvSpPr>
            <a:spLocks noGrp="1"/>
          </p:cNvSpPr>
          <p:nvPr>
            <p:ph type="sldNum" sz="quarter" idx="12"/>
          </p:nvPr>
        </p:nvSpPr>
        <p:spPr>
          <a:xfrm>
            <a:off x="9095969" y="6341496"/>
            <a:ext cx="2743200" cy="365125"/>
          </a:xfrm>
          <a:prstGeom prst="rect">
            <a:avLst/>
          </a:prstGeom>
        </p:spPr>
        <p:txBody>
          <a:bodyPr anchor="b">
            <a:noAutofit/>
          </a:bodyPr>
          <a:lstStyle>
            <a:lvl1pPr algn="r">
              <a:defRPr sz="1100">
                <a:solidFill>
                  <a:srgbClr val="808080"/>
                </a:solidFill>
              </a:defRPr>
            </a:lvl1pPr>
          </a:lstStyle>
          <a:p>
            <a:fld id="{120570A7-2F0F-4D47-8692-92DE6DAB43E4}" type="slidenum">
              <a:rPr lang="de-DE" smtClean="0"/>
              <a:pPr/>
              <a:t>‹#›</a:t>
            </a:fld>
            <a:endParaRPr lang="de-DE" dirty="0"/>
          </a:p>
        </p:txBody>
      </p:sp>
      <p:sp>
        <p:nvSpPr>
          <p:cNvPr id="13" name="Subtitle 2"/>
          <p:cNvSpPr>
            <a:spLocks noGrp="1"/>
          </p:cNvSpPr>
          <p:nvPr>
            <p:ph type="subTitle" idx="13" hasCustomPrompt="1"/>
          </p:nvPr>
        </p:nvSpPr>
        <p:spPr>
          <a:xfrm>
            <a:off x="618840" y="603466"/>
            <a:ext cx="10965600" cy="396000"/>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add subtitle</a:t>
            </a:r>
            <a:endParaRPr lang="en-GB" dirty="0"/>
          </a:p>
        </p:txBody>
      </p:sp>
    </p:spTree>
    <p:extLst>
      <p:ext uri="{BB962C8B-B14F-4D97-AF65-F5344CB8AC3E}">
        <p14:creationId xmlns:p14="http://schemas.microsoft.com/office/powerpoint/2010/main" val="952357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Header_Green">
    <p:bg>
      <p:bgPr>
        <a:solidFill>
          <a:srgbClr val="96C115"/>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339702" y="732957"/>
            <a:ext cx="10515600" cy="2852737"/>
          </a:xfrm>
        </p:spPr>
        <p:txBody>
          <a:bodyPr anchor="b">
            <a:noAutofit/>
          </a:bodyPr>
          <a:lstStyle>
            <a:lvl1pPr algn="l">
              <a:defRPr sz="11600" b="1" cap="all" baseline="0">
                <a:solidFill>
                  <a:schemeClr val="bg1"/>
                </a:solidFill>
                <a:latin typeface="Arial" panose="020B0604020202020204" pitchFamily="34" charset="0"/>
                <a:cs typeface="Arial" panose="020B0604020202020204" pitchFamily="34" charset="0"/>
              </a:defRPr>
            </a:lvl1pPr>
          </a:lstStyle>
          <a:p>
            <a:r>
              <a:rPr lang="de-DE" dirty="0" smtClean="0"/>
              <a:t>Header</a:t>
            </a:r>
            <a:endParaRPr lang="de-DE" dirty="0"/>
          </a:p>
        </p:txBody>
      </p:sp>
      <p:sp>
        <p:nvSpPr>
          <p:cNvPr id="6" name="Text Placeholder 2"/>
          <p:cNvSpPr>
            <a:spLocks noGrp="1"/>
          </p:cNvSpPr>
          <p:nvPr>
            <p:ph type="body" idx="1" hasCustomPrompt="1"/>
          </p:nvPr>
        </p:nvSpPr>
        <p:spPr>
          <a:xfrm>
            <a:off x="1339702" y="3897004"/>
            <a:ext cx="10504170" cy="1176161"/>
          </a:xfrm>
          <a:prstGeom prst="rect">
            <a:avLst/>
          </a:prstGeom>
          <a:noFill/>
        </p:spPr>
        <p:txBody>
          <a:bodyPr anchor="b">
            <a:noAutofit/>
          </a:bodyPr>
          <a:lstStyle>
            <a:lvl1pPr marL="0" indent="0">
              <a:buNone/>
              <a:defRPr sz="4400" cap="all"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Add text</a:t>
            </a:r>
          </a:p>
        </p:txBody>
      </p:sp>
      <p:cxnSp>
        <p:nvCxnSpPr>
          <p:cNvPr id="8" name="Straight Connector 7"/>
          <p:cNvCxnSpPr/>
          <p:nvPr userDrawn="1"/>
        </p:nvCxnSpPr>
        <p:spPr>
          <a:xfrm>
            <a:off x="1328272" y="5071833"/>
            <a:ext cx="10852298"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204305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8.png"/><Relationship Id="rId2" Type="http://schemas.openxmlformats.org/officeDocument/2006/relationships/slideLayout" Target="../slideLayouts/slideLayout21.xml"/><Relationship Id="rId16"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9200" y="131206"/>
            <a:ext cx="10965180" cy="460800"/>
          </a:xfrm>
          <a:prstGeom prst="rect">
            <a:avLst/>
          </a:prstGeom>
        </p:spPr>
        <p:txBody>
          <a:bodyPr vert="horz" lIns="91440" tIns="45720" rIns="91440" bIns="45720" rtlCol="0" anchor="ctr">
            <a:noAutofit/>
          </a:bodyPr>
          <a:lstStyle/>
          <a:p>
            <a:r>
              <a:rPr lang="en-US" dirty="0" smtClean="0"/>
              <a:t>// Click to add title</a:t>
            </a:r>
            <a:endParaRPr lang="en-GB" dirty="0"/>
          </a:p>
        </p:txBody>
      </p:sp>
      <p:sp>
        <p:nvSpPr>
          <p:cNvPr id="7" name="Text Placeholder 2"/>
          <p:cNvSpPr>
            <a:spLocks noGrp="1"/>
          </p:cNvSpPr>
          <p:nvPr>
            <p:ph type="body" idx="1"/>
          </p:nvPr>
        </p:nvSpPr>
        <p:spPr>
          <a:xfrm>
            <a:off x="617220" y="1638300"/>
            <a:ext cx="10965180" cy="4380649"/>
          </a:xfrm>
          <a:prstGeom prst="rect">
            <a:avLst/>
          </a:prstGeom>
        </p:spPr>
        <p:txBody>
          <a:bodyPr vert="horz" lIns="91440" tIns="45720" rIns="91440" bIns="45720" rtlCol="0">
            <a:noAutofit/>
          </a:bodyPr>
          <a:lstStyle/>
          <a:p>
            <a:pPr lvl="0"/>
            <a:r>
              <a:rPr lang="en-US" dirty="0" smtClean="0"/>
              <a:t>Click to edit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Slide Number Placeholder 5"/>
          <p:cNvSpPr>
            <a:spLocks noGrp="1"/>
          </p:cNvSpPr>
          <p:nvPr>
            <p:ph type="sldNum" sz="quarter" idx="4"/>
          </p:nvPr>
        </p:nvSpPr>
        <p:spPr>
          <a:xfrm>
            <a:off x="9095969" y="6341496"/>
            <a:ext cx="2743200" cy="365125"/>
          </a:xfrm>
          <a:prstGeom prst="rect">
            <a:avLst/>
          </a:prstGeom>
        </p:spPr>
        <p:txBody>
          <a:bodyPr anchor="b">
            <a:noAutofit/>
          </a:bodyPr>
          <a:lstStyle>
            <a:lvl1pPr algn="r">
              <a:defRPr sz="1100">
                <a:solidFill>
                  <a:srgbClr val="808080"/>
                </a:solidFill>
              </a:defRPr>
            </a:lvl1pPr>
          </a:lstStyle>
          <a:p>
            <a:fld id="{120570A7-2F0F-4D47-8692-92DE6DAB43E4}" type="slidenum">
              <a:rPr lang="de-DE" smtClean="0"/>
              <a:pPr/>
              <a:t>‹#›</a:t>
            </a:fld>
            <a:endParaRPr lang="de-DE" dirty="0"/>
          </a:p>
        </p:txBody>
      </p:sp>
    </p:spTree>
    <p:extLst>
      <p:ext uri="{BB962C8B-B14F-4D97-AF65-F5344CB8AC3E}">
        <p14:creationId xmlns:p14="http://schemas.microsoft.com/office/powerpoint/2010/main" val="3675529534"/>
      </p:ext>
    </p:extLst>
  </p:cSld>
  <p:clrMap bg1="lt1" tx1="dk1" bg2="lt2" tx2="dk2" accent1="accent1" accent2="accent2" accent3="accent3" accent4="accent4" accent5="accent5" accent6="accent6" hlink="hlink" folHlink="folHlink"/>
  <p:sldLayoutIdLst>
    <p:sldLayoutId id="2147483660" r:id="rId1"/>
    <p:sldLayoutId id="2147483688" r:id="rId2"/>
    <p:sldLayoutId id="2147483665" r:id="rId3"/>
    <p:sldLayoutId id="2147483667" r:id="rId4"/>
    <p:sldLayoutId id="2147483684" r:id="rId5"/>
    <p:sldLayoutId id="2147483703" r:id="rId6"/>
    <p:sldLayoutId id="2147483671" r:id="rId7"/>
    <p:sldLayoutId id="2147483702" r:id="rId8"/>
    <p:sldLayoutId id="2147483676" r:id="rId9"/>
    <p:sldLayoutId id="2147483677" r:id="rId10"/>
    <p:sldLayoutId id="2147483674" r:id="rId11"/>
    <p:sldLayoutId id="2147483675" r:id="rId12"/>
    <p:sldLayoutId id="2147483704" r:id="rId13"/>
    <p:sldLayoutId id="2147483655" r:id="rId14"/>
    <p:sldLayoutId id="2147483705" r:id="rId15"/>
    <p:sldLayoutId id="2147483706" r:id="rId16"/>
    <p:sldLayoutId id="2147483707" r:id="rId17"/>
    <p:sldLayoutId id="2147483708" r:id="rId18"/>
    <p:sldLayoutId id="2147483709" r:id="rId19"/>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kern="1200" cap="none" baseline="0">
          <a:solidFill>
            <a:srgbClr val="96C115"/>
          </a:solidFill>
          <a:latin typeface="Arial" panose="020B0604020202020204" pitchFamily="34" charset="0"/>
          <a:ea typeface="+mj-ea"/>
          <a:cs typeface="Arial" panose="020B0604020202020204" pitchFamily="34" charset="0"/>
        </a:defRPr>
      </a:lvl1pPr>
    </p:titleStyle>
    <p:bodyStyle>
      <a:lvl1pPr marL="514350" marR="0" indent="-514350" algn="l" defTabSz="914400" rtl="0" eaLnBrk="1" fontAlgn="auto" latinLnBrk="0" hangingPunct="1">
        <a:lnSpc>
          <a:spcPct val="90000"/>
        </a:lnSpc>
        <a:spcBef>
          <a:spcPts val="1000"/>
        </a:spcBef>
        <a:spcAft>
          <a:spcPts val="0"/>
        </a:spcAft>
        <a:buClr>
          <a:schemeClr val="tx2"/>
        </a:buClr>
        <a:buSzPct val="100000"/>
        <a:buFont typeface="Arial" panose="020B0604020202020204" pitchFamily="34" charset="0"/>
        <a:buChar char="•"/>
        <a:tabLst/>
        <a:defRPr sz="1800" kern="1200" baseline="0">
          <a:solidFill>
            <a:schemeClr val="tx1"/>
          </a:solidFill>
          <a:latin typeface="Arial" panose="020B0604020202020204" pitchFamily="34" charset="0"/>
          <a:ea typeface="+mn-ea"/>
          <a:cs typeface="Arial" panose="020B0604020202020204" pitchFamily="34" charset="0"/>
        </a:defRPr>
      </a:lvl1pPr>
      <a:lvl2pPr marL="914400" marR="0" indent="-457200" algn="l" defTabSz="914400" rtl="0" eaLnBrk="1" fontAlgn="auto" latinLnBrk="0" hangingPunct="1">
        <a:lnSpc>
          <a:spcPct val="90000"/>
        </a:lnSpc>
        <a:spcBef>
          <a:spcPts val="500"/>
        </a:spcBef>
        <a:spcAft>
          <a:spcPts val="0"/>
        </a:spcAft>
        <a:buClr>
          <a:schemeClr val="accent2"/>
        </a:buClr>
        <a:buSzPct val="100000"/>
        <a:buFont typeface="Arial" panose="020B0604020202020204" pitchFamily="34" charset="0"/>
        <a:buChar char="•"/>
        <a:tabLst/>
        <a:defRPr sz="1600" kern="1200">
          <a:solidFill>
            <a:schemeClr val="tx1"/>
          </a:solidFill>
          <a:latin typeface="Arial" panose="020B0604020202020204" pitchFamily="34" charset="0"/>
          <a:ea typeface="+mn-ea"/>
          <a:cs typeface="Arial" panose="020B0604020202020204" pitchFamily="34" charset="0"/>
        </a:defRPr>
      </a:lvl2pPr>
      <a:lvl3pPr marL="1371600" marR="0" indent="-457200" algn="l" defTabSz="914400" rtl="0" eaLnBrk="1" fontAlgn="auto" latinLnBrk="0" hangingPunct="1">
        <a:lnSpc>
          <a:spcPct val="90000"/>
        </a:lnSpc>
        <a:spcBef>
          <a:spcPts val="500"/>
        </a:spcBef>
        <a:spcAft>
          <a:spcPts val="0"/>
        </a:spcAft>
        <a:buClr>
          <a:schemeClr val="accent2"/>
        </a:buClr>
        <a:buSzPct val="100000"/>
        <a:buFont typeface="Arial" panose="020B0604020202020204" pitchFamily="34" charset="0"/>
        <a:buChar char="•"/>
        <a:tabLst/>
        <a:defRPr sz="1400" kern="1200">
          <a:solidFill>
            <a:srgbClr val="62646D"/>
          </a:solidFill>
          <a:latin typeface="Arial" panose="020B0604020202020204" pitchFamily="34" charset="0"/>
          <a:ea typeface="+mn-ea"/>
          <a:cs typeface="Arial" panose="020B0604020202020204" pitchFamily="34" charset="0"/>
        </a:defRPr>
      </a:lvl3pPr>
      <a:lvl4pPr marL="1828800" marR="0" indent="-457200" algn="l" defTabSz="914400" rtl="0" eaLnBrk="1" fontAlgn="auto" latinLnBrk="0" hangingPunct="1">
        <a:lnSpc>
          <a:spcPct val="90000"/>
        </a:lnSpc>
        <a:spcBef>
          <a:spcPts val="500"/>
        </a:spcBef>
        <a:spcAft>
          <a:spcPts val="0"/>
        </a:spcAft>
        <a:buClr>
          <a:schemeClr val="accent2"/>
        </a:buClr>
        <a:buSzPct val="100000"/>
        <a:buFont typeface="Arial" panose="020B0604020202020204" pitchFamily="34" charset="0"/>
        <a:buChar char="•"/>
        <a:tabLst/>
        <a:defRPr sz="1200" kern="1200">
          <a:solidFill>
            <a:srgbClr val="62646D"/>
          </a:solidFill>
          <a:latin typeface="Arial" panose="020B0604020202020204" pitchFamily="34" charset="0"/>
          <a:ea typeface="+mn-ea"/>
          <a:cs typeface="Arial" panose="020B0604020202020204" pitchFamily="34" charset="0"/>
        </a:defRPr>
      </a:lvl4pPr>
      <a:lvl5pPr marL="2286000" marR="0" indent="-457200" algn="l" defTabSz="914400" rtl="0" eaLnBrk="1" fontAlgn="auto" latinLnBrk="0" hangingPunct="1">
        <a:lnSpc>
          <a:spcPct val="90000"/>
        </a:lnSpc>
        <a:spcBef>
          <a:spcPts val="500"/>
        </a:spcBef>
        <a:spcAft>
          <a:spcPts val="0"/>
        </a:spcAft>
        <a:buClr>
          <a:schemeClr val="accent2"/>
        </a:buClr>
        <a:buSzPct val="100000"/>
        <a:buFont typeface="Arial" panose="020B0604020202020204" pitchFamily="34" charset="0"/>
        <a:buChar char="•"/>
        <a:tabLst/>
        <a:defRPr sz="1200" kern="1200">
          <a:solidFill>
            <a:srgbClr val="62646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560" userDrawn="1">
          <p15:clr>
            <a:srgbClr val="F26B43"/>
          </p15:clr>
        </p15:guide>
        <p15:guide id="2" pos="384" userDrawn="1">
          <p15:clr>
            <a:srgbClr val="C35EA4"/>
          </p15:clr>
        </p15:guide>
        <p15:guide id="3" pos="7296" userDrawn="1">
          <p15:clr>
            <a:srgbClr val="C35EA4"/>
          </p15:clr>
        </p15:guide>
        <p15:guide id="4" orient="horz" pos="890" userDrawn="1">
          <p15:clr>
            <a:srgbClr val="C35EA4"/>
          </p15:clr>
        </p15:guide>
        <p15:guide id="5" orient="horz" pos="1032" userDrawn="1">
          <p15:clr>
            <a:srgbClr val="C35EA4"/>
          </p15:clr>
        </p15:guide>
        <p15:guide id="6" orient="horz" pos="3792"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elplatzhalter 1"/>
          <p:cNvSpPr>
            <a:spLocks noGrp="1"/>
          </p:cNvSpPr>
          <p:nvPr>
            <p:ph type="title"/>
          </p:nvPr>
        </p:nvSpPr>
        <p:spPr bwMode="auto">
          <a:xfrm>
            <a:off x="719667" y="333376"/>
            <a:ext cx="1104053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36000" rIns="72000" bIns="36000" numCol="1" anchor="t" anchorCtr="0" compatLnSpc="1">
            <a:prstTxWarp prst="textNoShape">
              <a:avLst/>
            </a:prstTxWarp>
          </a:bodyPr>
          <a:lstStyle/>
          <a:p>
            <a:pPr lvl="0"/>
            <a:r>
              <a:rPr lang="de-DE" altLang="ru-RU" smtClean="0"/>
              <a:t>Titelmasterformat durch Klicken bearbeiten</a:t>
            </a:r>
          </a:p>
        </p:txBody>
      </p:sp>
      <p:sp>
        <p:nvSpPr>
          <p:cNvPr id="2051" name="Textplatzhalter 2"/>
          <p:cNvSpPr>
            <a:spLocks noGrp="1"/>
          </p:cNvSpPr>
          <p:nvPr>
            <p:ph type="body" idx="1"/>
          </p:nvPr>
        </p:nvSpPr>
        <p:spPr bwMode="auto">
          <a:xfrm>
            <a:off x="719667" y="1268413"/>
            <a:ext cx="1104053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36000" rIns="72000" bIns="36000" numCol="1" anchor="t" anchorCtr="0" compatLnSpc="1">
            <a:prstTxWarp prst="textNoShape">
              <a:avLst/>
            </a:prstTxWarp>
          </a:bodyPr>
          <a:lstStyle/>
          <a:p>
            <a:pPr lvl="0"/>
            <a:r>
              <a:rPr lang="de-DE" altLang="ru-RU" smtClean="0"/>
              <a:t>Textmasterformat bearbeiten</a:t>
            </a:r>
          </a:p>
          <a:p>
            <a:pPr lvl="1"/>
            <a:r>
              <a:rPr lang="de-DE" altLang="ru-RU" smtClean="0"/>
              <a:t>Zweite Ebene</a:t>
            </a:r>
          </a:p>
          <a:p>
            <a:pPr lvl="2"/>
            <a:r>
              <a:rPr lang="de-DE" altLang="ru-RU" smtClean="0"/>
              <a:t>Dritte Ebene</a:t>
            </a:r>
          </a:p>
          <a:p>
            <a:pPr lvl="3"/>
            <a:r>
              <a:rPr lang="de-DE" altLang="ru-RU" smtClean="0"/>
              <a:t>Vierte Ebene</a:t>
            </a:r>
          </a:p>
          <a:p>
            <a:pPr lvl="4"/>
            <a:r>
              <a:rPr lang="de-DE" altLang="ru-RU" smtClean="0"/>
              <a:t>Fünfte Ebene</a:t>
            </a:r>
          </a:p>
        </p:txBody>
      </p:sp>
      <p:sp>
        <p:nvSpPr>
          <p:cNvPr id="6" name="Foliennummernplatzhalter 5"/>
          <p:cNvSpPr>
            <a:spLocks noGrp="1"/>
          </p:cNvSpPr>
          <p:nvPr>
            <p:ph type="sldNum" sz="quarter" idx="4"/>
          </p:nvPr>
        </p:nvSpPr>
        <p:spPr>
          <a:xfrm>
            <a:off x="10655301" y="-4763"/>
            <a:ext cx="1536700" cy="328613"/>
          </a:xfrm>
          <a:custGeom>
            <a:avLst/>
            <a:gdLst>
              <a:gd name="connsiteX0" fmla="*/ 0 w 2133600"/>
              <a:gd name="connsiteY0" fmla="*/ 0 h 365125"/>
              <a:gd name="connsiteX1" fmla="*/ 2133600 w 2133600"/>
              <a:gd name="connsiteY1" fmla="*/ 0 h 365125"/>
              <a:gd name="connsiteX2" fmla="*/ 2133600 w 2133600"/>
              <a:gd name="connsiteY2" fmla="*/ 365125 h 365125"/>
              <a:gd name="connsiteX3" fmla="*/ 0 w 2133600"/>
              <a:gd name="connsiteY3" fmla="*/ 365125 h 365125"/>
              <a:gd name="connsiteX4" fmla="*/ 0 w 2133600"/>
              <a:gd name="connsiteY4" fmla="*/ 0 h 365125"/>
              <a:gd name="connsiteX0" fmla="*/ 581025 w 2133600"/>
              <a:gd name="connsiteY0" fmla="*/ 0 h 365125"/>
              <a:gd name="connsiteX1" fmla="*/ 2133600 w 2133600"/>
              <a:gd name="connsiteY1" fmla="*/ 0 h 365125"/>
              <a:gd name="connsiteX2" fmla="*/ 2133600 w 2133600"/>
              <a:gd name="connsiteY2" fmla="*/ 365125 h 365125"/>
              <a:gd name="connsiteX3" fmla="*/ 0 w 2133600"/>
              <a:gd name="connsiteY3" fmla="*/ 365125 h 365125"/>
              <a:gd name="connsiteX4" fmla="*/ 581025 w 2133600"/>
              <a:gd name="connsiteY4" fmla="*/ 0 h 365125"/>
              <a:gd name="connsiteX0" fmla="*/ 651589 w 2133600"/>
              <a:gd name="connsiteY0" fmla="*/ 0 h 370493"/>
              <a:gd name="connsiteX1" fmla="*/ 2133600 w 2133600"/>
              <a:gd name="connsiteY1" fmla="*/ 5368 h 370493"/>
              <a:gd name="connsiteX2" fmla="*/ 2133600 w 2133600"/>
              <a:gd name="connsiteY2" fmla="*/ 370493 h 370493"/>
              <a:gd name="connsiteX3" fmla="*/ 0 w 2133600"/>
              <a:gd name="connsiteY3" fmla="*/ 370493 h 370493"/>
              <a:gd name="connsiteX4" fmla="*/ 651589 w 2133600"/>
              <a:gd name="connsiteY4" fmla="*/ 0 h 370493"/>
              <a:gd name="connsiteX0" fmla="*/ 594256 w 2133600"/>
              <a:gd name="connsiteY0" fmla="*/ 0 h 370493"/>
              <a:gd name="connsiteX1" fmla="*/ 2133600 w 2133600"/>
              <a:gd name="connsiteY1" fmla="*/ 5368 h 370493"/>
              <a:gd name="connsiteX2" fmla="*/ 2133600 w 2133600"/>
              <a:gd name="connsiteY2" fmla="*/ 370493 h 370493"/>
              <a:gd name="connsiteX3" fmla="*/ 0 w 2133600"/>
              <a:gd name="connsiteY3" fmla="*/ 370493 h 370493"/>
              <a:gd name="connsiteX4" fmla="*/ 594256 w 2133600"/>
              <a:gd name="connsiteY4" fmla="*/ 0 h 370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0" h="370493">
                <a:moveTo>
                  <a:pt x="594256" y="0"/>
                </a:moveTo>
                <a:lnTo>
                  <a:pt x="2133600" y="5368"/>
                </a:lnTo>
                <a:lnTo>
                  <a:pt x="2133600" y="370493"/>
                </a:lnTo>
                <a:lnTo>
                  <a:pt x="0" y="370493"/>
                </a:lnTo>
                <a:lnTo>
                  <a:pt x="594256" y="0"/>
                </a:lnTo>
                <a:close/>
              </a:path>
            </a:pathLst>
          </a:custGeom>
          <a:solidFill>
            <a:schemeClr val="accent3"/>
          </a:solidFill>
          <a:ln>
            <a:noFill/>
          </a:ln>
        </p:spPr>
        <p:txBody>
          <a:bodyPr vert="horz" wrap="square" lIns="0" tIns="45720" rIns="266400" bIns="45720" numCol="1" anchor="ctr" anchorCtr="0" compatLnSpc="1">
            <a:prstTxWarp prst="textNoShape">
              <a:avLst/>
            </a:prstTxWarp>
          </a:bodyPr>
          <a:lstStyle>
            <a:lvl1pPr algn="r" eaLnBrk="1" hangingPunct="1">
              <a:defRPr sz="1600" b="1">
                <a:solidFill>
                  <a:srgbClr val="FFFFFF"/>
                </a:solidFill>
              </a:defRPr>
            </a:lvl1pPr>
          </a:lstStyle>
          <a:p>
            <a:pPr fontAlgn="base">
              <a:spcBef>
                <a:spcPct val="0"/>
              </a:spcBef>
              <a:spcAft>
                <a:spcPct val="0"/>
              </a:spcAft>
              <a:defRPr/>
            </a:pPr>
            <a:fld id="{8FFDBE80-E849-4377-B829-4E6A37BD7B77}" type="slidenum">
              <a:rPr lang="de-DE" altLang="ru-RU">
                <a:cs typeface="Arial" panose="020B0604020202020204" pitchFamily="34" charset="0"/>
              </a:rPr>
              <a:pPr fontAlgn="base">
                <a:spcBef>
                  <a:spcPct val="0"/>
                </a:spcBef>
                <a:spcAft>
                  <a:spcPct val="0"/>
                </a:spcAft>
                <a:defRPr/>
              </a:pPr>
              <a:t>‹#›</a:t>
            </a:fld>
            <a:endParaRPr lang="de-DE" altLang="ru-RU">
              <a:cs typeface="Arial" panose="020B0604020202020204" pitchFamily="34" charset="0"/>
            </a:endParaRPr>
          </a:p>
        </p:txBody>
      </p:sp>
      <p:pic>
        <p:nvPicPr>
          <p:cNvPr id="2053" name="Picture 3" descr="\\psf\Home\Documents\_Firma\_Jobs\Armacell\PowerPoint_Vorlage\ReDesign 06-2011\input\Armacell_Logo_frei.pn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0598151" y="6611938"/>
            <a:ext cx="1176867"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descr="\\psf\Home\Documents\_Firma\_Jobs\Armacell\PowerPoint_Vorlage\-ReDesign-Nov 2011\Arm-Logo-Bug.png"/>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0" y="6516688"/>
            <a:ext cx="2973917"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234651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Lst>
  <p:timing>
    <p:tnLst>
      <p:par>
        <p:cTn id="1" dur="indefinite" restart="never" nodeType="tmRoot"/>
      </p:par>
    </p:tnLst>
  </p:timing>
  <p:hf hdr="0" ftr="0" dt="0"/>
  <p:txStyles>
    <p:titleStyle>
      <a:lvl1pPr algn="l" rtl="0" eaLnBrk="0" fontAlgn="base" hangingPunct="0">
        <a:spcBef>
          <a:spcPct val="0"/>
        </a:spcBef>
        <a:spcAft>
          <a:spcPct val="0"/>
        </a:spcAft>
        <a:defRPr sz="3000" b="1" kern="1200">
          <a:solidFill>
            <a:schemeClr val="accent1"/>
          </a:solidFill>
          <a:latin typeface="Calibri" pitchFamily="34" charset="0"/>
          <a:ea typeface="Calibri" pitchFamily="34" charset="0"/>
          <a:cs typeface="Calibri" pitchFamily="34" charset="0"/>
        </a:defRPr>
      </a:lvl1pPr>
      <a:lvl2pPr algn="l" rtl="0" eaLnBrk="0" fontAlgn="base" hangingPunct="0">
        <a:spcBef>
          <a:spcPct val="0"/>
        </a:spcBef>
        <a:spcAft>
          <a:spcPct val="0"/>
        </a:spcAft>
        <a:defRPr sz="3000" b="1">
          <a:solidFill>
            <a:schemeClr val="accent1"/>
          </a:solidFill>
          <a:latin typeface="Calibri" pitchFamily="34" charset="0"/>
          <a:ea typeface="Calibri" pitchFamily="34" charset="0"/>
          <a:cs typeface="Calibri" pitchFamily="34" charset="0"/>
        </a:defRPr>
      </a:lvl2pPr>
      <a:lvl3pPr algn="l" rtl="0" eaLnBrk="0" fontAlgn="base" hangingPunct="0">
        <a:spcBef>
          <a:spcPct val="0"/>
        </a:spcBef>
        <a:spcAft>
          <a:spcPct val="0"/>
        </a:spcAft>
        <a:defRPr sz="3000" b="1">
          <a:solidFill>
            <a:schemeClr val="accent1"/>
          </a:solidFill>
          <a:latin typeface="Calibri" pitchFamily="34" charset="0"/>
          <a:ea typeface="Calibri" pitchFamily="34" charset="0"/>
          <a:cs typeface="Calibri" pitchFamily="34" charset="0"/>
        </a:defRPr>
      </a:lvl3pPr>
      <a:lvl4pPr algn="l" rtl="0" eaLnBrk="0" fontAlgn="base" hangingPunct="0">
        <a:spcBef>
          <a:spcPct val="0"/>
        </a:spcBef>
        <a:spcAft>
          <a:spcPct val="0"/>
        </a:spcAft>
        <a:defRPr sz="3000" b="1">
          <a:solidFill>
            <a:schemeClr val="accent1"/>
          </a:solidFill>
          <a:latin typeface="Calibri" pitchFamily="34" charset="0"/>
          <a:ea typeface="Calibri" pitchFamily="34" charset="0"/>
          <a:cs typeface="Calibri" pitchFamily="34" charset="0"/>
        </a:defRPr>
      </a:lvl4pPr>
      <a:lvl5pPr algn="l" rtl="0" eaLnBrk="0" fontAlgn="base" hangingPunct="0">
        <a:spcBef>
          <a:spcPct val="0"/>
        </a:spcBef>
        <a:spcAft>
          <a:spcPct val="0"/>
        </a:spcAft>
        <a:defRPr sz="3000" b="1">
          <a:solidFill>
            <a:schemeClr val="accent1"/>
          </a:solidFill>
          <a:latin typeface="Calibri" pitchFamily="34" charset="0"/>
          <a:ea typeface="Calibri" pitchFamily="34" charset="0"/>
          <a:cs typeface="Calibri" pitchFamily="34" charset="0"/>
        </a:defRPr>
      </a:lvl5pPr>
      <a:lvl6pPr marL="457200" algn="l" rtl="0" fontAlgn="base">
        <a:spcBef>
          <a:spcPct val="0"/>
        </a:spcBef>
        <a:spcAft>
          <a:spcPct val="0"/>
        </a:spcAft>
        <a:defRPr sz="3000" b="1">
          <a:solidFill>
            <a:schemeClr val="accent1"/>
          </a:solidFill>
          <a:latin typeface="Arial" charset="0"/>
        </a:defRPr>
      </a:lvl6pPr>
      <a:lvl7pPr marL="914400" algn="l" rtl="0" fontAlgn="base">
        <a:spcBef>
          <a:spcPct val="0"/>
        </a:spcBef>
        <a:spcAft>
          <a:spcPct val="0"/>
        </a:spcAft>
        <a:defRPr sz="3000" b="1">
          <a:solidFill>
            <a:schemeClr val="accent1"/>
          </a:solidFill>
          <a:latin typeface="Arial" charset="0"/>
        </a:defRPr>
      </a:lvl7pPr>
      <a:lvl8pPr marL="1371600" algn="l" rtl="0" fontAlgn="base">
        <a:spcBef>
          <a:spcPct val="0"/>
        </a:spcBef>
        <a:spcAft>
          <a:spcPct val="0"/>
        </a:spcAft>
        <a:defRPr sz="3000" b="1">
          <a:solidFill>
            <a:schemeClr val="accent1"/>
          </a:solidFill>
          <a:latin typeface="Arial" charset="0"/>
        </a:defRPr>
      </a:lvl8pPr>
      <a:lvl9pPr marL="1828800" algn="l" rtl="0" fontAlgn="base">
        <a:spcBef>
          <a:spcPct val="0"/>
        </a:spcBef>
        <a:spcAft>
          <a:spcPct val="0"/>
        </a:spcAft>
        <a:defRPr sz="3000" b="1">
          <a:solidFill>
            <a:schemeClr val="accent1"/>
          </a:solidFill>
          <a:latin typeface="Arial" charset="0"/>
        </a:defRPr>
      </a:lvl9pPr>
    </p:titleStyle>
    <p:bodyStyle>
      <a:lvl1pPr marL="342900" indent="-342900" algn="l" rtl="0" eaLnBrk="0" fontAlgn="base" hangingPunct="0">
        <a:spcBef>
          <a:spcPct val="20000"/>
        </a:spcBef>
        <a:spcAft>
          <a:spcPct val="0"/>
        </a:spcAft>
        <a:buFont typeface="Arial" panose="020B0604020202020204" pitchFamily="34" charset="0"/>
        <a:defRPr sz="2000" kern="1200">
          <a:solidFill>
            <a:schemeClr val="tx1"/>
          </a:solidFill>
          <a:latin typeface="Calibri" pitchFamily="34" charset="0"/>
          <a:ea typeface="Calibri" pitchFamily="34" charset="0"/>
          <a:cs typeface="Calibri" pitchFamily="34" charset="0"/>
        </a:defRPr>
      </a:lvl1pPr>
      <a:lvl2pPr marL="355600" indent="-174625" algn="l" rtl="0" eaLnBrk="0" fontAlgn="base" hangingPunct="0">
        <a:spcBef>
          <a:spcPct val="20000"/>
        </a:spcBef>
        <a:spcAft>
          <a:spcPct val="0"/>
        </a:spcAft>
        <a:buFont typeface="Arial" panose="020B0604020202020204" pitchFamily="34" charset="0"/>
        <a:buChar char="+"/>
        <a:defRPr sz="2000" kern="1200">
          <a:solidFill>
            <a:schemeClr val="accent1"/>
          </a:solidFill>
          <a:latin typeface="Calibri" pitchFamily="34" charset="0"/>
          <a:ea typeface="Calibri" pitchFamily="34" charset="0"/>
          <a:cs typeface="Calibri" pitchFamily="34" charset="0"/>
        </a:defRPr>
      </a:lvl2pPr>
      <a:lvl3pPr marL="536575" indent="-180975"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itchFamily="34" charset="0"/>
          <a:ea typeface="Calibri" pitchFamily="34" charset="0"/>
          <a:cs typeface="Calibri" pitchFamily="34" charset="0"/>
        </a:defRPr>
      </a:lvl3pPr>
      <a:lvl4pPr marL="720725" indent="-182563" algn="l" rtl="0" eaLnBrk="0" fontAlgn="base" hangingPunct="0">
        <a:spcBef>
          <a:spcPct val="20000"/>
        </a:spcBef>
        <a:spcAft>
          <a:spcPct val="0"/>
        </a:spcAft>
        <a:buFont typeface="Arial" panose="020B0604020202020204" pitchFamily="34" charset="0"/>
        <a:buChar char="+"/>
        <a:defRPr sz="2000" kern="1200">
          <a:solidFill>
            <a:schemeClr val="accent2"/>
          </a:solidFill>
          <a:latin typeface="Calibri" pitchFamily="34" charset="0"/>
          <a:ea typeface="Calibri" pitchFamily="34" charset="0"/>
          <a:cs typeface="Calibri" pitchFamily="34" charset="0"/>
        </a:defRPr>
      </a:lvl4pPr>
      <a:lvl5pPr marL="892175" indent="-173038" algn="l" rtl="0" eaLnBrk="0" fontAlgn="base" hangingPunct="0">
        <a:spcBef>
          <a:spcPct val="20000"/>
        </a:spcBef>
        <a:spcAft>
          <a:spcPct val="0"/>
        </a:spcAft>
        <a:buFont typeface="Arial" panose="020B0604020202020204" pitchFamily="34" charset="0"/>
        <a:buChar char="+"/>
        <a:defRPr sz="2000" kern="1200">
          <a:solidFill>
            <a:schemeClr val="accent2"/>
          </a:solidFill>
          <a:latin typeface="Calibri" pitchFamily="34" charset="0"/>
          <a:ea typeface="Calibri" pitchFamily="34" charset="0"/>
          <a:cs typeface="Calibr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9.xml"/><Relationship Id="rId4" Type="http://schemas.openxmlformats.org/officeDocument/2006/relationships/image" Target="../media/image31.jp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6.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6.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17.xml"/><Relationship Id="rId5" Type="http://schemas.openxmlformats.org/officeDocument/2006/relationships/image" Target="../media/image54.jpg"/><Relationship Id="rId4" Type="http://schemas.openxmlformats.org/officeDocument/2006/relationships/image" Target="../media/image53.jpg"/></Relationships>
</file>

<file path=ppt/slides/_rels/slide21.xml.rels><?xml version="1.0" encoding="UTF-8" standalone="yes"?>
<Relationships xmlns="http://schemas.openxmlformats.org/package/2006/relationships"><Relationship Id="rId2" Type="http://schemas.openxmlformats.org/officeDocument/2006/relationships/hyperlink" Target="mailto:Dmitriy.Lunev@armacell.com"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7.xm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oleObject" Target="../embeddings/oleObject1.bin"/><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Дмитрий Лунев</a:t>
            </a:r>
            <a:endParaRPr lang="en-GB" dirty="0"/>
          </a:p>
        </p:txBody>
      </p:sp>
      <p:sp>
        <p:nvSpPr>
          <p:cNvPr id="4" name="Text Placeholder 3"/>
          <p:cNvSpPr>
            <a:spLocks noGrp="1"/>
          </p:cNvSpPr>
          <p:nvPr>
            <p:ph type="body" sz="quarter" idx="13"/>
          </p:nvPr>
        </p:nvSpPr>
        <p:spPr>
          <a:xfrm>
            <a:off x="423863" y="992477"/>
            <a:ext cx="2991460" cy="1654175"/>
          </a:xfrm>
        </p:spPr>
        <p:txBody>
          <a:bodyPr/>
          <a:lstStyle/>
          <a:p>
            <a:r>
              <a:rPr lang="ru-RU" sz="1400" dirty="0" smtClean="0"/>
              <a:t>Современные </a:t>
            </a:r>
            <a:r>
              <a:rPr lang="ru-RU" sz="1400" dirty="0" err="1" smtClean="0"/>
              <a:t>энергоэффективные</a:t>
            </a:r>
            <a:r>
              <a:rPr lang="en-US" sz="1400" dirty="0" smtClean="0"/>
              <a:t> </a:t>
            </a:r>
            <a:r>
              <a:rPr lang="ru-RU" sz="1400" dirty="0" smtClean="0"/>
              <a:t>решения в области теплоизоляции</a:t>
            </a:r>
            <a:r>
              <a:rPr lang="en-US" sz="1400" dirty="0" smtClean="0"/>
              <a:t> </a:t>
            </a:r>
            <a:r>
              <a:rPr lang="ru-RU" sz="1400" dirty="0" smtClean="0"/>
              <a:t>на основе материала </a:t>
            </a:r>
            <a:r>
              <a:rPr lang="en-US" sz="1400" dirty="0" err="1" smtClean="0"/>
              <a:t>Armaflex</a:t>
            </a:r>
            <a:r>
              <a:rPr lang="en-US" sz="1400" dirty="0"/>
              <a:t> </a:t>
            </a:r>
            <a:r>
              <a:rPr lang="ru-RU" sz="1400" dirty="0" smtClean="0"/>
              <a:t>для предприятий нефтегазовой промышленности</a:t>
            </a:r>
            <a:endParaRPr lang="en-GB" sz="1400" dirty="0"/>
          </a:p>
        </p:txBody>
      </p:sp>
      <p:sp>
        <p:nvSpPr>
          <p:cNvPr id="3" name="Subtitle 2"/>
          <p:cNvSpPr>
            <a:spLocks noGrp="1"/>
          </p:cNvSpPr>
          <p:nvPr>
            <p:ph type="subTitle" idx="1"/>
          </p:nvPr>
        </p:nvSpPr>
        <p:spPr/>
        <p:txBody>
          <a:bodyPr/>
          <a:lstStyle/>
          <a:p>
            <a:r>
              <a:rPr lang="ru-RU" dirty="0" smtClean="0"/>
              <a:t>26 апреля 2018</a:t>
            </a:r>
            <a:endParaRPr lang="en-GB" dirty="0"/>
          </a:p>
        </p:txBody>
      </p:sp>
    </p:spTree>
    <p:extLst>
      <p:ext uri="{BB962C8B-B14F-4D97-AF65-F5344CB8AC3E}">
        <p14:creationId xmlns:p14="http://schemas.microsoft.com/office/powerpoint/2010/main" val="40701362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z="4000" dirty="0" smtClean="0"/>
              <a:t>Основные причины </a:t>
            </a:r>
            <a:r>
              <a:rPr lang="ru-RU" sz="4000" dirty="0" err="1" smtClean="0"/>
              <a:t>энергопотерь</a:t>
            </a:r>
            <a:endParaRPr lang="en-GB" sz="4000" dirty="0"/>
          </a:p>
        </p:txBody>
      </p:sp>
      <p:sp>
        <p:nvSpPr>
          <p:cNvPr id="7" name="Text Placeholder 6"/>
          <p:cNvSpPr>
            <a:spLocks noGrp="1"/>
          </p:cNvSpPr>
          <p:nvPr>
            <p:ph type="body" idx="1"/>
          </p:nvPr>
        </p:nvSpPr>
        <p:spPr/>
        <p:txBody>
          <a:bodyPr/>
          <a:lstStyle/>
          <a:p>
            <a:r>
              <a:rPr lang="ru-RU" sz="4000" dirty="0" smtClean="0"/>
              <a:t>2. Коррозия </a:t>
            </a:r>
          </a:p>
          <a:p>
            <a:r>
              <a:rPr lang="ru-RU" sz="4000" dirty="0" smtClean="0"/>
              <a:t>Под изоляцией</a:t>
            </a:r>
          </a:p>
        </p:txBody>
      </p:sp>
      <p:sp>
        <p:nvSpPr>
          <p:cNvPr id="8" name="object 8"/>
          <p:cNvSpPr/>
          <p:nvPr/>
        </p:nvSpPr>
        <p:spPr>
          <a:xfrm>
            <a:off x="-1" y="-1"/>
            <a:ext cx="4395355" cy="2826327"/>
          </a:xfrm>
          <a:prstGeom prst="rect">
            <a:avLst/>
          </a:prstGeom>
          <a:blipFill>
            <a:blip r:embed="rId2" cstate="print"/>
            <a:stretch>
              <a:fillRect/>
            </a:stretch>
          </a:blipFill>
        </p:spPr>
        <p:txBody>
          <a:bodyPr wrap="square" lIns="0" tIns="0" rIns="0" bIns="0" rtlCol="0"/>
          <a:lstStyle/>
          <a:p>
            <a:endParaRPr/>
          </a:p>
        </p:txBody>
      </p:sp>
      <p:sp>
        <p:nvSpPr>
          <p:cNvPr id="9" name="object 7"/>
          <p:cNvSpPr/>
          <p:nvPr/>
        </p:nvSpPr>
        <p:spPr>
          <a:xfrm>
            <a:off x="7834745" y="4010891"/>
            <a:ext cx="4357255" cy="2847109"/>
          </a:xfrm>
          <a:prstGeom prst="rect">
            <a:avLst/>
          </a:prstGeom>
          <a:blipFill>
            <a:blip r:embed="rId3" cstate="print"/>
            <a:stretch>
              <a:fillRect/>
            </a:stretch>
          </a:blipFill>
        </p:spPr>
        <p:txBody>
          <a:bodyPr wrap="square" lIns="0" tIns="0" rIns="0" bIns="0" rtlCol="0"/>
          <a:lstStyle/>
          <a:p>
            <a:endParaRPr/>
          </a:p>
        </p:txBody>
      </p:sp>
      <p:sp>
        <p:nvSpPr>
          <p:cNvPr id="10" name="object 6"/>
          <p:cNvSpPr/>
          <p:nvPr/>
        </p:nvSpPr>
        <p:spPr>
          <a:xfrm>
            <a:off x="7367154" y="0"/>
            <a:ext cx="4824845" cy="2826326"/>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3860680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1 Título"/>
          <p:cNvSpPr>
            <a:spLocks noGrp="1"/>
          </p:cNvSpPr>
          <p:nvPr>
            <p:ph type="title"/>
          </p:nvPr>
        </p:nvSpPr>
        <p:spPr>
          <a:xfrm>
            <a:off x="1699644" y="159544"/>
            <a:ext cx="8926513" cy="792163"/>
          </a:xfrm>
        </p:spPr>
        <p:txBody>
          <a:bodyPr/>
          <a:lstStyle/>
          <a:p>
            <a:r>
              <a:rPr lang="ru-RU" altLang="ru-RU" dirty="0" smtClean="0">
                <a:latin typeface="Arial" panose="020B0604020202020204" pitchFamily="34" charset="0"/>
              </a:rPr>
              <a:t>Работа изоляции с открытыми порами</a:t>
            </a:r>
            <a:endParaRPr lang="en-GB" altLang="ru-RU" dirty="0" smtClean="0">
              <a:latin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C655638F-35E1-4360-A5A5-E98CB09653E2}" type="slidenum">
              <a:rPr lang="de-DE" smtClean="0">
                <a:latin typeface="Calibri" panose="020F0502020204030204" pitchFamily="34" charset="0"/>
              </a:rPr>
              <a:pPr>
                <a:defRPr/>
              </a:pPr>
              <a:t>11</a:t>
            </a:fld>
            <a:endParaRPr lang="de-DE">
              <a:latin typeface="Calibri" panose="020F0502020204030204" pitchFamily="34" charset="0"/>
            </a:endParaRPr>
          </a:p>
        </p:txBody>
      </p:sp>
      <p:pic>
        <p:nvPicPr>
          <p:cNvPr id="249860" name="Picture 61" descr="M:\ACC_Central Dev\002 CD Roms\_CD08x New\Illustrations new\ac-AF-steelpipe-.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49800" y="4087813"/>
            <a:ext cx="2846388" cy="243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861" name="Picture 62" descr="M:\ACC_Central Dev\002 CD Roms\_CD08x New\Illustrations new\ac-mineral-wool-steelpipe-.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49800" y="1820863"/>
            <a:ext cx="2846388"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2" name="Arc 51"/>
          <p:cNvSpPr>
            <a:spLocks/>
          </p:cNvSpPr>
          <p:nvPr/>
        </p:nvSpPr>
        <p:spPr bwMode="auto">
          <a:xfrm>
            <a:off x="4738689" y="2860953"/>
            <a:ext cx="2078037" cy="369332"/>
          </a:xfrm>
          <a:custGeom>
            <a:avLst/>
            <a:gdLst>
              <a:gd name="T0" fmla="*/ 0 w 21600"/>
              <a:gd name="T1" fmla="*/ 0 h 21852"/>
              <a:gd name="T2" fmla="*/ 2147483646 w 21600"/>
              <a:gd name="T3" fmla="*/ 2147483646 h 21852"/>
              <a:gd name="T4" fmla="*/ 0 w 21600"/>
              <a:gd name="T5" fmla="*/ 2147483646 h 21852"/>
              <a:gd name="T6" fmla="*/ 0 60000 65536"/>
              <a:gd name="T7" fmla="*/ 0 60000 65536"/>
              <a:gd name="T8" fmla="*/ 0 60000 65536"/>
              <a:gd name="T9" fmla="*/ 0 w 21600"/>
              <a:gd name="T10" fmla="*/ 0 h 21852"/>
              <a:gd name="T11" fmla="*/ 21600 w 21600"/>
              <a:gd name="T12" fmla="*/ 21852 h 21852"/>
            </a:gdLst>
            <a:ahLst/>
            <a:cxnLst>
              <a:cxn ang="T6">
                <a:pos x="T0" y="T1"/>
              </a:cxn>
              <a:cxn ang="T7">
                <a:pos x="T2" y="T3"/>
              </a:cxn>
              <a:cxn ang="T8">
                <a:pos x="T4" y="T5"/>
              </a:cxn>
            </a:cxnLst>
            <a:rect l="T9" t="T10" r="T11" b="T12"/>
            <a:pathLst>
              <a:path w="21600" h="21852" fill="none" extrusionOk="0">
                <a:moveTo>
                  <a:pt x="-1" y="0"/>
                </a:moveTo>
                <a:cubicBezTo>
                  <a:pt x="11929" y="0"/>
                  <a:pt x="21600" y="9670"/>
                  <a:pt x="21600" y="21600"/>
                </a:cubicBezTo>
                <a:cubicBezTo>
                  <a:pt x="21600" y="21684"/>
                  <a:pt x="21599" y="21767"/>
                  <a:pt x="21598" y="21851"/>
                </a:cubicBezTo>
              </a:path>
              <a:path w="21600" h="21852" stroke="0" extrusionOk="0">
                <a:moveTo>
                  <a:pt x="-1" y="0"/>
                </a:moveTo>
                <a:cubicBezTo>
                  <a:pt x="11929" y="0"/>
                  <a:pt x="21600" y="9670"/>
                  <a:pt x="21600" y="21600"/>
                </a:cubicBezTo>
                <a:cubicBezTo>
                  <a:pt x="21600" y="21684"/>
                  <a:pt x="21599" y="21767"/>
                  <a:pt x="21598" y="21851"/>
                </a:cubicBezTo>
                <a:lnTo>
                  <a:pt x="0" y="21600"/>
                </a:lnTo>
                <a:lnTo>
                  <a:pt x="-1" y="0"/>
                </a:lnTo>
                <a:close/>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ru-RU"/>
          </a:p>
        </p:txBody>
      </p:sp>
      <p:sp>
        <p:nvSpPr>
          <p:cNvPr id="249863" name="Line 15"/>
          <p:cNvSpPr>
            <a:spLocks noChangeShapeType="1"/>
          </p:cNvSpPr>
          <p:nvPr/>
        </p:nvSpPr>
        <p:spPr bwMode="auto">
          <a:xfrm>
            <a:off x="4791075" y="4162425"/>
            <a:ext cx="3733800" cy="0"/>
          </a:xfrm>
          <a:prstGeom prst="line">
            <a:avLst/>
          </a:prstGeom>
          <a:noFill/>
          <a:ln w="28575">
            <a:solidFill>
              <a:srgbClr val="1F006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249864" name="Text Box 53"/>
          <p:cNvSpPr txBox="1">
            <a:spLocks noChangeArrowheads="1"/>
          </p:cNvSpPr>
          <p:nvPr/>
        </p:nvSpPr>
        <p:spPr bwMode="auto">
          <a:xfrm>
            <a:off x="4727576" y="2347914"/>
            <a:ext cx="13684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000" b="1">
                <a:latin typeface="Calibri" panose="020F0502020204030204" pitchFamily="34" charset="0"/>
              </a:rPr>
              <a:t>Изоляция с</a:t>
            </a:r>
            <a:r>
              <a:rPr lang="es-ES_tradnl" altLang="ru-RU" sz="1000" b="1">
                <a:latin typeface="Calibri" panose="020F0502020204030204" pitchFamily="34" charset="0"/>
              </a:rPr>
              <a:t> </a:t>
            </a:r>
            <a:r>
              <a:rPr lang="ru-RU" altLang="ru-RU" sz="1000" b="1">
                <a:latin typeface="Calibri" panose="020F0502020204030204" pitchFamily="34" charset="0"/>
              </a:rPr>
              <a:t>открытопористой</a:t>
            </a:r>
            <a:r>
              <a:rPr lang="es-ES_tradnl" altLang="ru-RU" sz="1000" b="1">
                <a:latin typeface="Calibri" panose="020F0502020204030204" pitchFamily="34" charset="0"/>
              </a:rPr>
              <a:t> </a:t>
            </a:r>
            <a:r>
              <a:rPr lang="ru-RU" altLang="ru-RU" sz="1000" b="1">
                <a:latin typeface="Calibri" panose="020F0502020204030204" pitchFamily="34" charset="0"/>
              </a:rPr>
              <a:t>структурой</a:t>
            </a:r>
            <a:endParaRPr lang="es-ES" altLang="ru-RU" sz="1000" b="1">
              <a:latin typeface="Calibri" panose="020F0502020204030204" pitchFamily="34" charset="0"/>
            </a:endParaRPr>
          </a:p>
        </p:txBody>
      </p:sp>
      <p:sp>
        <p:nvSpPr>
          <p:cNvPr id="249865" name="Text Box 54"/>
          <p:cNvSpPr txBox="1">
            <a:spLocks noChangeArrowheads="1"/>
          </p:cNvSpPr>
          <p:nvPr/>
        </p:nvSpPr>
        <p:spPr bwMode="auto">
          <a:xfrm>
            <a:off x="4800601" y="5229225"/>
            <a:ext cx="14398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000" b="1">
                <a:solidFill>
                  <a:schemeClr val="bg1"/>
                </a:solidFill>
                <a:latin typeface="Calibri" panose="020F0502020204030204" pitchFamily="34" charset="0"/>
              </a:rPr>
              <a:t>Изоляция с закрытоячеистой </a:t>
            </a:r>
            <a:r>
              <a:rPr lang="es-ES_tradnl" altLang="ru-RU" sz="1000" b="1">
                <a:solidFill>
                  <a:schemeClr val="bg1"/>
                </a:solidFill>
                <a:latin typeface="Calibri" panose="020F0502020204030204" pitchFamily="34" charset="0"/>
              </a:rPr>
              <a:t>  </a:t>
            </a:r>
            <a:r>
              <a:rPr lang="ru-RU" altLang="ru-RU" sz="1000" b="1">
                <a:solidFill>
                  <a:schemeClr val="bg1"/>
                </a:solidFill>
                <a:latin typeface="Calibri" panose="020F0502020204030204" pitchFamily="34" charset="0"/>
              </a:rPr>
              <a:t>структурой</a:t>
            </a:r>
            <a:endParaRPr lang="es-ES" altLang="ru-RU" sz="1000" b="1">
              <a:solidFill>
                <a:schemeClr val="bg1"/>
              </a:solidFill>
              <a:latin typeface="Calibri" panose="020F0502020204030204" pitchFamily="34" charset="0"/>
            </a:endParaRPr>
          </a:p>
        </p:txBody>
      </p:sp>
      <p:sp>
        <p:nvSpPr>
          <p:cNvPr id="249866" name="Text Box 55"/>
          <p:cNvSpPr txBox="1">
            <a:spLocks noChangeArrowheads="1"/>
          </p:cNvSpPr>
          <p:nvPr/>
        </p:nvSpPr>
        <p:spPr bwMode="auto">
          <a:xfrm>
            <a:off x="7119535" y="1642269"/>
            <a:ext cx="3960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200" b="1" dirty="0">
                <a:latin typeface="Calibri" panose="020F0502020204030204" pitchFamily="34" charset="0"/>
              </a:rPr>
              <a:t>Внешняя </a:t>
            </a:r>
            <a:r>
              <a:rPr lang="ru-RU" altLang="ru-RU" sz="1200" b="1" dirty="0" err="1">
                <a:latin typeface="Calibri" panose="020F0502020204030204" pitchFamily="34" charset="0"/>
              </a:rPr>
              <a:t>пароизоляция</a:t>
            </a:r>
            <a:r>
              <a:rPr lang="es-ES_tradnl" altLang="ru-RU" sz="1200" b="1" dirty="0">
                <a:latin typeface="Calibri" panose="020F0502020204030204" pitchFamily="34" charset="0"/>
              </a:rPr>
              <a:t> = </a:t>
            </a:r>
            <a:r>
              <a:rPr lang="ru-RU" altLang="ru-RU" sz="1200" b="1" dirty="0">
                <a:latin typeface="Calibri" panose="020F0502020204030204" pitchFamily="34" charset="0"/>
              </a:rPr>
              <a:t>концентрированное сопротивление </a:t>
            </a:r>
            <a:r>
              <a:rPr lang="ru-RU" altLang="ru-RU" sz="1200" b="1" dirty="0" err="1">
                <a:latin typeface="Calibri" panose="020F0502020204030204" pitchFamily="34" charset="0"/>
              </a:rPr>
              <a:t>дифффузии</a:t>
            </a:r>
            <a:r>
              <a:rPr lang="ru-RU" altLang="ru-RU" sz="1200" b="1" dirty="0">
                <a:latin typeface="Calibri" panose="020F0502020204030204" pitchFamily="34" charset="0"/>
              </a:rPr>
              <a:t> пара</a:t>
            </a:r>
            <a:endParaRPr lang="es-ES" altLang="ru-RU" sz="1200" b="1" dirty="0">
              <a:latin typeface="Calibri" panose="020F0502020204030204" pitchFamily="34" charset="0"/>
            </a:endParaRPr>
          </a:p>
        </p:txBody>
      </p:sp>
      <p:sp>
        <p:nvSpPr>
          <p:cNvPr id="249867" name="Text Box 56"/>
          <p:cNvSpPr txBox="1">
            <a:spLocks noChangeArrowheads="1"/>
          </p:cNvSpPr>
          <p:nvPr/>
        </p:nvSpPr>
        <p:spPr bwMode="auto">
          <a:xfrm>
            <a:off x="8688389" y="4014788"/>
            <a:ext cx="1368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200" b="1">
                <a:latin typeface="Calibri" panose="020F0502020204030204" pitchFamily="34" charset="0"/>
              </a:rPr>
              <a:t>Окружающий воздух</a:t>
            </a:r>
            <a:endParaRPr lang="es-ES" altLang="ru-RU" sz="1200" b="1">
              <a:latin typeface="Calibri" panose="020F0502020204030204" pitchFamily="34" charset="0"/>
            </a:endParaRPr>
          </a:p>
        </p:txBody>
      </p:sp>
      <p:sp>
        <p:nvSpPr>
          <p:cNvPr id="249868" name="Text Box 57"/>
          <p:cNvSpPr txBox="1">
            <a:spLocks noChangeArrowheads="1"/>
          </p:cNvSpPr>
          <p:nvPr/>
        </p:nvSpPr>
        <p:spPr bwMode="auto">
          <a:xfrm>
            <a:off x="6962776" y="4221164"/>
            <a:ext cx="13684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000" b="1">
                <a:latin typeface="Calibri" panose="020F0502020204030204" pitchFamily="34" charset="0"/>
              </a:rPr>
              <a:t>Парциальное давление водяного пара</a:t>
            </a:r>
            <a:endParaRPr lang="es-ES" altLang="ru-RU" sz="1000" b="1">
              <a:latin typeface="Calibri" panose="020F0502020204030204" pitchFamily="34" charset="0"/>
            </a:endParaRPr>
          </a:p>
        </p:txBody>
      </p:sp>
      <p:sp>
        <p:nvSpPr>
          <p:cNvPr id="36" name="Text Box 58"/>
          <p:cNvSpPr txBox="1">
            <a:spLocks noChangeArrowheads="1"/>
          </p:cNvSpPr>
          <p:nvPr/>
        </p:nvSpPr>
        <p:spPr bwMode="auto">
          <a:xfrm>
            <a:off x="6467476" y="5953126"/>
            <a:ext cx="4213225" cy="646113"/>
          </a:xfrm>
          <a:prstGeom prst="rect">
            <a:avLst/>
          </a:prstGeom>
          <a:noFill/>
          <a:ln w="9525" algn="ctr">
            <a:noFill/>
            <a:miter lim="800000"/>
            <a:headEnd/>
            <a:tailEnd/>
          </a:ln>
        </p:spPr>
        <p:txBody>
          <a:bodyPr>
            <a:spAutoFit/>
          </a:bodyPr>
          <a:lstStyle/>
          <a:p>
            <a:pPr>
              <a:spcBef>
                <a:spcPct val="50000"/>
              </a:spcBef>
              <a:defRPr/>
            </a:pPr>
            <a:r>
              <a:rPr lang="ru-RU" sz="1200" b="1" dirty="0">
                <a:latin typeface="Calibri" panose="020F0502020204030204" pitchFamily="34" charset="0"/>
              </a:rPr>
              <a:t>Закрытые ячейки </a:t>
            </a:r>
            <a:r>
              <a:rPr lang="es-ES_tradnl" sz="1200" b="1" dirty="0">
                <a:latin typeface="Calibri" panose="020F0502020204030204" pitchFamily="34" charset="0"/>
              </a:rPr>
              <a:t> = </a:t>
            </a:r>
            <a:r>
              <a:rPr lang="ru-RU" sz="1200" b="1" dirty="0">
                <a:latin typeface="Calibri" panose="020F0502020204030204" pitchFamily="34" charset="0"/>
              </a:rPr>
              <a:t>распределенное по толщине изоляции сопротивление диффузии пара</a:t>
            </a:r>
            <a:r>
              <a:rPr lang="pl-PL" sz="1200" b="1" dirty="0">
                <a:latin typeface="Calibri" panose="020F0502020204030204" pitchFamily="34" charset="0"/>
              </a:rPr>
              <a:t>: </a:t>
            </a:r>
          </a:p>
          <a:p>
            <a:pPr marL="171450" indent="-171450">
              <a:buFont typeface="Arial" panose="020B0604020202020204" pitchFamily="34" charset="0"/>
              <a:buChar char="•"/>
              <a:defRPr/>
            </a:pPr>
            <a:r>
              <a:rPr lang="ru-RU" sz="1200" b="1" dirty="0">
                <a:latin typeface="Calibri" panose="020F0502020204030204" pitchFamily="34" charset="0"/>
              </a:rPr>
              <a:t>Встроенный барьер – стенки ячеек </a:t>
            </a:r>
            <a:r>
              <a:rPr lang="pl-PL" sz="1200" b="1" dirty="0">
                <a:latin typeface="Calibri" panose="020F0502020204030204" pitchFamily="34" charset="0"/>
              </a:rPr>
              <a:t> / </a:t>
            </a:r>
            <a:r>
              <a:rPr lang="ru-RU" sz="1200" b="1" dirty="0">
                <a:latin typeface="Calibri" panose="020F0502020204030204" pitchFamily="34" charset="0"/>
              </a:rPr>
              <a:t>не плёнка  </a:t>
            </a:r>
            <a:endParaRPr lang="pl-PL" sz="1200" b="1" dirty="0">
              <a:latin typeface="Calibri" panose="020F0502020204030204" pitchFamily="34" charset="0"/>
            </a:endParaRPr>
          </a:p>
        </p:txBody>
      </p:sp>
      <p:sp>
        <p:nvSpPr>
          <p:cNvPr id="249870" name="Line 59"/>
          <p:cNvSpPr>
            <a:spLocks noChangeShapeType="1"/>
          </p:cNvSpPr>
          <p:nvPr/>
        </p:nvSpPr>
        <p:spPr bwMode="auto">
          <a:xfrm flipH="1">
            <a:off x="6096000" y="1693070"/>
            <a:ext cx="1027113" cy="79771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ru-RU"/>
          </a:p>
        </p:txBody>
      </p:sp>
      <p:sp>
        <p:nvSpPr>
          <p:cNvPr id="38" name="Rectangle 16"/>
          <p:cNvSpPr>
            <a:spLocks noChangeArrowheads="1"/>
          </p:cNvSpPr>
          <p:nvPr/>
        </p:nvSpPr>
        <p:spPr bwMode="auto">
          <a:xfrm>
            <a:off x="7185617" y="2144714"/>
            <a:ext cx="289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600" b="1" dirty="0">
                <a:solidFill>
                  <a:srgbClr val="1F0062"/>
                </a:solidFill>
                <a:latin typeface="Calibri" panose="020F0502020204030204" pitchFamily="34" charset="0"/>
              </a:rPr>
              <a:t>Риск волокнистой и </a:t>
            </a:r>
            <a:r>
              <a:rPr lang="ru-RU" altLang="ru-RU" sz="1600" b="1" dirty="0" err="1">
                <a:solidFill>
                  <a:srgbClr val="1F0062"/>
                </a:solidFill>
                <a:latin typeface="Calibri" panose="020F0502020204030204" pitchFamily="34" charset="0"/>
              </a:rPr>
              <a:t>открытоячеистой</a:t>
            </a:r>
            <a:r>
              <a:rPr lang="ru-RU" altLang="ru-RU" sz="1600" b="1" dirty="0">
                <a:solidFill>
                  <a:srgbClr val="1F0062"/>
                </a:solidFill>
                <a:latin typeface="Calibri" panose="020F0502020204030204" pitchFamily="34" charset="0"/>
              </a:rPr>
              <a:t> изоляции</a:t>
            </a:r>
            <a:endParaRPr lang="en-US" altLang="ru-RU" sz="3200" b="1" dirty="0">
              <a:solidFill>
                <a:srgbClr val="1F0062"/>
              </a:solidFill>
              <a:latin typeface="Calibri" panose="020F0502020204030204" pitchFamily="34" charset="0"/>
            </a:endParaRPr>
          </a:p>
        </p:txBody>
      </p:sp>
      <p:sp>
        <p:nvSpPr>
          <p:cNvPr id="39" name="Text Box 18"/>
          <p:cNvSpPr txBox="1">
            <a:spLocks noChangeArrowheads="1"/>
          </p:cNvSpPr>
          <p:nvPr/>
        </p:nvSpPr>
        <p:spPr bwMode="auto">
          <a:xfrm>
            <a:off x="1660526" y="3768726"/>
            <a:ext cx="30591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600" b="1">
                <a:solidFill>
                  <a:srgbClr val="1F0062"/>
                </a:solidFill>
                <a:latin typeface="Calibri" panose="020F0502020204030204" pitchFamily="34" charset="0"/>
              </a:rPr>
              <a:t>Риск протечек носителя</a:t>
            </a:r>
            <a:r>
              <a:rPr lang="pl-PL" altLang="ru-RU" sz="1600" b="1">
                <a:solidFill>
                  <a:srgbClr val="1F0062"/>
                </a:solidFill>
                <a:latin typeface="Calibri" panose="020F0502020204030204" pitchFamily="34" charset="0"/>
              </a:rPr>
              <a:t> </a:t>
            </a:r>
            <a:r>
              <a:rPr lang="en-GB" altLang="ru-RU" sz="1600" b="1">
                <a:solidFill>
                  <a:srgbClr val="1F0062"/>
                </a:solidFill>
                <a:latin typeface="Calibri" panose="020F0502020204030204" pitchFamily="34" charset="0"/>
              </a:rPr>
              <a:t>/</a:t>
            </a:r>
            <a:r>
              <a:rPr lang="ru-RU" altLang="ru-RU" sz="1600" b="1">
                <a:solidFill>
                  <a:srgbClr val="1F0062"/>
                </a:solidFill>
                <a:latin typeface="Calibri" panose="020F0502020204030204" pitchFamily="34" charset="0"/>
              </a:rPr>
              <a:t> потери</a:t>
            </a:r>
            <a:r>
              <a:rPr lang="pl-PL" altLang="ru-RU" sz="1600" b="1">
                <a:solidFill>
                  <a:srgbClr val="1F0062"/>
                </a:solidFill>
                <a:latin typeface="Calibri" panose="020F0502020204030204" pitchFamily="34" charset="0"/>
              </a:rPr>
              <a:t> </a:t>
            </a:r>
            <a:r>
              <a:rPr lang="ru-RU" altLang="ru-RU" sz="1600" b="1">
                <a:solidFill>
                  <a:srgbClr val="1F0062"/>
                </a:solidFill>
                <a:latin typeface="Calibri" panose="020F0502020204030204" pitchFamily="34" charset="0"/>
              </a:rPr>
              <a:t>давления</a:t>
            </a:r>
            <a:endParaRPr lang="en-US" altLang="ru-RU" sz="1600" b="1">
              <a:latin typeface="Calibri" panose="020F0502020204030204" pitchFamily="34" charset="0"/>
            </a:endParaRPr>
          </a:p>
        </p:txBody>
      </p:sp>
      <p:sp>
        <p:nvSpPr>
          <p:cNvPr id="40" name="Line 19"/>
          <p:cNvSpPr>
            <a:spLocks noChangeShapeType="1"/>
          </p:cNvSpPr>
          <p:nvPr/>
        </p:nvSpPr>
        <p:spPr bwMode="auto">
          <a:xfrm>
            <a:off x="2205038" y="4249738"/>
            <a:ext cx="2514600" cy="0"/>
          </a:xfrm>
          <a:prstGeom prst="line">
            <a:avLst/>
          </a:prstGeom>
          <a:noFill/>
          <a:ln w="9525">
            <a:solidFill>
              <a:srgbClr val="1F0062"/>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41" name="AutoShape 20"/>
          <p:cNvSpPr>
            <a:spLocks noChangeArrowheads="1"/>
          </p:cNvSpPr>
          <p:nvPr/>
        </p:nvSpPr>
        <p:spPr bwMode="auto">
          <a:xfrm>
            <a:off x="4943475" y="2779713"/>
            <a:ext cx="1714500" cy="711200"/>
          </a:xfrm>
          <a:custGeom>
            <a:avLst/>
            <a:gdLst>
              <a:gd name="T0" fmla="*/ 2147483646 w 21600"/>
              <a:gd name="T1" fmla="*/ 2147483646 h 21600"/>
              <a:gd name="T2" fmla="*/ 2147483646 w 21600"/>
              <a:gd name="T3" fmla="*/ 2147483646 h 21600"/>
              <a:gd name="T4" fmla="*/ 0 w 21600"/>
              <a:gd name="T5" fmla="*/ 2147483646 h 21600"/>
              <a:gd name="T6" fmla="*/ 2147483646 w 21600"/>
              <a:gd name="T7" fmla="*/ 0 h 21600"/>
              <a:gd name="T8" fmla="*/ 0 60000 65536"/>
              <a:gd name="T9" fmla="*/ 5898240 60000 65536"/>
              <a:gd name="T10" fmla="*/ 11796480 60000 65536"/>
              <a:gd name="T11" fmla="*/ 1769472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4500" y="4500"/>
                </a:moveTo>
                <a:lnTo>
                  <a:pt x="10800" y="4500"/>
                </a:lnTo>
                <a:lnTo>
                  <a:pt x="10800" y="2700"/>
                </a:lnTo>
                <a:lnTo>
                  <a:pt x="6621" y="2700"/>
                </a:lnTo>
                <a:lnTo>
                  <a:pt x="10800" y="0"/>
                </a:lnTo>
                <a:lnTo>
                  <a:pt x="14979" y="2700"/>
                </a:lnTo>
                <a:lnTo>
                  <a:pt x="10800" y="2700"/>
                </a:lnTo>
                <a:lnTo>
                  <a:pt x="10800" y="4500"/>
                </a:lnTo>
                <a:lnTo>
                  <a:pt x="17100" y="4500"/>
                </a:lnTo>
                <a:lnTo>
                  <a:pt x="17100" y="10800"/>
                </a:lnTo>
                <a:lnTo>
                  <a:pt x="18900" y="10800"/>
                </a:lnTo>
                <a:lnTo>
                  <a:pt x="18900" y="6621"/>
                </a:lnTo>
                <a:lnTo>
                  <a:pt x="21600" y="10800"/>
                </a:lnTo>
                <a:lnTo>
                  <a:pt x="18900" y="14979"/>
                </a:lnTo>
                <a:lnTo>
                  <a:pt x="18900" y="10800"/>
                </a:lnTo>
                <a:lnTo>
                  <a:pt x="17100" y="10800"/>
                </a:lnTo>
                <a:lnTo>
                  <a:pt x="17100" y="17100"/>
                </a:lnTo>
                <a:lnTo>
                  <a:pt x="10800" y="17100"/>
                </a:lnTo>
                <a:lnTo>
                  <a:pt x="10800" y="18900"/>
                </a:lnTo>
                <a:lnTo>
                  <a:pt x="14979" y="18900"/>
                </a:lnTo>
                <a:lnTo>
                  <a:pt x="10800" y="21600"/>
                </a:lnTo>
                <a:lnTo>
                  <a:pt x="6621" y="18900"/>
                </a:lnTo>
                <a:lnTo>
                  <a:pt x="10800" y="18900"/>
                </a:lnTo>
                <a:lnTo>
                  <a:pt x="10800" y="17100"/>
                </a:lnTo>
                <a:lnTo>
                  <a:pt x="4500" y="17100"/>
                </a:lnTo>
                <a:lnTo>
                  <a:pt x="4500" y="10800"/>
                </a:lnTo>
                <a:lnTo>
                  <a:pt x="2700" y="10800"/>
                </a:lnTo>
                <a:lnTo>
                  <a:pt x="2700" y="14979"/>
                </a:lnTo>
                <a:lnTo>
                  <a:pt x="0" y="10800"/>
                </a:lnTo>
                <a:lnTo>
                  <a:pt x="2700" y="6621"/>
                </a:lnTo>
                <a:lnTo>
                  <a:pt x="2700" y="10800"/>
                </a:lnTo>
                <a:lnTo>
                  <a:pt x="4500" y="10800"/>
                </a:lnTo>
                <a:lnTo>
                  <a:pt x="4500" y="4500"/>
                </a:lnTo>
                <a:close/>
              </a:path>
            </a:pathLst>
          </a:custGeom>
          <a:solidFill>
            <a:schemeClr val="accent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500" b="1">
                <a:solidFill>
                  <a:schemeClr val="bg1"/>
                </a:solidFill>
                <a:latin typeface="Calibri" panose="020F0502020204030204" pitchFamily="34" charset="0"/>
              </a:rPr>
              <a:t>Капилляры</a:t>
            </a:r>
            <a:endParaRPr lang="en-US" altLang="ru-RU" sz="1500" b="1">
              <a:latin typeface="Calibri" panose="020F0502020204030204" pitchFamily="34" charset="0"/>
            </a:endParaRPr>
          </a:p>
        </p:txBody>
      </p:sp>
      <p:sp>
        <p:nvSpPr>
          <p:cNvPr id="42" name="AutoShape 21"/>
          <p:cNvSpPr>
            <a:spLocks noChangeArrowheads="1"/>
          </p:cNvSpPr>
          <p:nvPr/>
        </p:nvSpPr>
        <p:spPr bwMode="auto">
          <a:xfrm>
            <a:off x="6467475" y="3124200"/>
            <a:ext cx="381000" cy="533400"/>
          </a:xfrm>
          <a:prstGeom prst="star4">
            <a:avLst>
              <a:gd name="adj" fmla="val 10000"/>
            </a:avLst>
          </a:prstGeom>
          <a:solidFill>
            <a:srgbClr val="0066CC"/>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ES" altLang="ru-RU" sz="1600" b="1">
              <a:latin typeface="Calibri" panose="020F0502020204030204" pitchFamily="34" charset="0"/>
            </a:endParaRPr>
          </a:p>
        </p:txBody>
      </p:sp>
      <p:sp>
        <p:nvSpPr>
          <p:cNvPr id="43" name="AutoShape 22"/>
          <p:cNvSpPr>
            <a:spLocks noChangeArrowheads="1"/>
          </p:cNvSpPr>
          <p:nvPr/>
        </p:nvSpPr>
        <p:spPr bwMode="auto">
          <a:xfrm>
            <a:off x="6402388" y="2492375"/>
            <a:ext cx="2430462" cy="655638"/>
          </a:xfrm>
          <a:prstGeom prst="leftArrow">
            <a:avLst>
              <a:gd name="adj1" fmla="val 50000"/>
              <a:gd name="adj2" fmla="val 87184"/>
            </a:avLst>
          </a:prstGeom>
          <a:solidFill>
            <a:srgbClr val="FF99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000" b="1" dirty="0">
                <a:solidFill>
                  <a:schemeClr val="bg1"/>
                </a:solidFill>
                <a:latin typeface="Calibri" panose="020F0502020204030204" pitchFamily="34" charset="0"/>
              </a:rPr>
              <a:t>Гальваническая коррозия металла</a:t>
            </a:r>
            <a:endParaRPr lang="en-US" altLang="ru-RU" sz="1000" b="1" dirty="0">
              <a:solidFill>
                <a:srgbClr val="060014"/>
              </a:solidFill>
              <a:latin typeface="Calibri" panose="020F0502020204030204" pitchFamily="34" charset="0"/>
            </a:endParaRPr>
          </a:p>
        </p:txBody>
      </p:sp>
      <p:sp>
        <p:nvSpPr>
          <p:cNvPr id="44" name="AutoShape 23"/>
          <p:cNvSpPr>
            <a:spLocks noChangeArrowheads="1"/>
          </p:cNvSpPr>
          <p:nvPr/>
        </p:nvSpPr>
        <p:spPr bwMode="auto">
          <a:xfrm>
            <a:off x="6084888" y="3189289"/>
            <a:ext cx="3124200" cy="358775"/>
          </a:xfrm>
          <a:prstGeom prst="leftArrow">
            <a:avLst>
              <a:gd name="adj1" fmla="val 50000"/>
              <a:gd name="adj2" fmla="val 474544"/>
            </a:avLst>
          </a:prstGeom>
          <a:solidFill>
            <a:srgbClr val="0066CC"/>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000" b="1">
                <a:solidFill>
                  <a:schemeClr val="bg1"/>
                </a:solidFill>
                <a:latin typeface="Calibri" panose="020F0502020204030204" pitchFamily="34" charset="0"/>
              </a:rPr>
              <a:t>Пар /</a:t>
            </a:r>
            <a:r>
              <a:rPr lang="en-GB" altLang="ru-RU" sz="1000" b="1">
                <a:solidFill>
                  <a:schemeClr val="bg1"/>
                </a:solidFill>
                <a:latin typeface="Calibri" panose="020F0502020204030204" pitchFamily="34" charset="0"/>
              </a:rPr>
              <a:t> </a:t>
            </a:r>
            <a:r>
              <a:rPr lang="ru-RU" altLang="ru-RU" sz="1000" b="1">
                <a:solidFill>
                  <a:schemeClr val="bg1"/>
                </a:solidFill>
                <a:latin typeface="Calibri" panose="020F0502020204030204" pitchFamily="34" charset="0"/>
              </a:rPr>
              <a:t>Влага</a:t>
            </a:r>
            <a:r>
              <a:rPr lang="en-GB" altLang="ru-RU" sz="1000" b="1">
                <a:solidFill>
                  <a:schemeClr val="bg1"/>
                </a:solidFill>
                <a:latin typeface="Calibri" panose="020F0502020204030204" pitchFamily="34" charset="0"/>
              </a:rPr>
              <a:t> / </a:t>
            </a:r>
            <a:r>
              <a:rPr lang="ru-RU" altLang="ru-RU" sz="1000" b="1">
                <a:solidFill>
                  <a:schemeClr val="bg1"/>
                </a:solidFill>
                <a:latin typeface="Calibri" panose="020F0502020204030204" pitchFamily="34" charset="0"/>
              </a:rPr>
              <a:t>Вода</a:t>
            </a:r>
            <a:endParaRPr lang="en-US" altLang="ru-RU" sz="1000" b="1">
              <a:solidFill>
                <a:srgbClr val="060014"/>
              </a:solidFill>
              <a:latin typeface="Calibri" panose="020F0502020204030204" pitchFamily="34" charset="0"/>
            </a:endParaRPr>
          </a:p>
        </p:txBody>
      </p:sp>
      <p:sp>
        <p:nvSpPr>
          <p:cNvPr id="45" name="AutoShape 24"/>
          <p:cNvSpPr>
            <a:spLocks noChangeArrowheads="1"/>
          </p:cNvSpPr>
          <p:nvPr/>
        </p:nvSpPr>
        <p:spPr bwMode="auto">
          <a:xfrm>
            <a:off x="6831014" y="3524251"/>
            <a:ext cx="2592387" cy="644525"/>
          </a:xfrm>
          <a:prstGeom prst="leftArrow">
            <a:avLst>
              <a:gd name="adj1" fmla="val 50000"/>
              <a:gd name="adj2" fmla="val 89773"/>
            </a:avLst>
          </a:prstGeom>
          <a:solidFill>
            <a:srgbClr val="80808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000" b="1">
                <a:solidFill>
                  <a:schemeClr val="bg1"/>
                </a:solidFill>
                <a:latin typeface="Calibri" panose="020F0502020204030204" pitchFamily="34" charset="0"/>
              </a:rPr>
              <a:t>Защита от пара,  обеспечиваемая </a:t>
            </a:r>
            <a:endParaRPr lang="en-GB" altLang="ru-RU" sz="1000" b="1">
              <a:solidFill>
                <a:schemeClr val="bg1"/>
              </a:solidFill>
              <a:latin typeface="Calibri" panose="020F0502020204030204" pitchFamily="34" charset="0"/>
            </a:endParaRPr>
          </a:p>
          <a:p>
            <a:r>
              <a:rPr lang="ru-RU" altLang="ru-RU" sz="1000" b="1">
                <a:solidFill>
                  <a:schemeClr val="bg1"/>
                </a:solidFill>
                <a:latin typeface="Calibri" panose="020F0502020204030204" pitchFamily="34" charset="0"/>
              </a:rPr>
              <a:t>только металлическим  покрытием</a:t>
            </a:r>
            <a:endParaRPr lang="en-US" altLang="ru-RU" sz="1000" b="1">
              <a:solidFill>
                <a:srgbClr val="060014"/>
              </a:solidFill>
              <a:latin typeface="Calibri" panose="020F0502020204030204" pitchFamily="34" charset="0"/>
            </a:endParaRPr>
          </a:p>
        </p:txBody>
      </p:sp>
      <p:sp>
        <p:nvSpPr>
          <p:cNvPr id="249879" name="Line 59"/>
          <p:cNvSpPr>
            <a:spLocks noChangeShapeType="1"/>
          </p:cNvSpPr>
          <p:nvPr/>
        </p:nvSpPr>
        <p:spPr bwMode="auto">
          <a:xfrm flipH="1" flipV="1">
            <a:off x="6096000" y="5688013"/>
            <a:ext cx="357188" cy="4762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ru-RU"/>
          </a:p>
        </p:txBody>
      </p:sp>
      <p:sp>
        <p:nvSpPr>
          <p:cNvPr id="249880" name="Rectangle 60"/>
          <p:cNvSpPr>
            <a:spLocks noChangeArrowheads="1"/>
          </p:cNvSpPr>
          <p:nvPr/>
        </p:nvSpPr>
        <p:spPr bwMode="auto">
          <a:xfrm>
            <a:off x="7119534" y="1243014"/>
            <a:ext cx="3024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200" b="1" dirty="0" err="1">
                <a:latin typeface="Calibri" panose="020F0502020204030204" pitchFamily="34" charset="0"/>
              </a:rPr>
              <a:t>Открытоячеистая</a:t>
            </a:r>
            <a:r>
              <a:rPr lang="ru-RU" altLang="ru-RU" sz="1200" b="1" dirty="0">
                <a:latin typeface="Calibri" panose="020F0502020204030204" pitchFamily="34" charset="0"/>
              </a:rPr>
              <a:t> изоляция не оказывает сопротивления диффузии водяного пара</a:t>
            </a:r>
            <a:endParaRPr lang="de-DE" altLang="ru-RU" sz="1200" b="1" dirty="0">
              <a:latin typeface="Calibri" panose="020F0502020204030204" pitchFamily="34" charset="0"/>
            </a:endParaRPr>
          </a:p>
        </p:txBody>
      </p:sp>
      <p:sp>
        <p:nvSpPr>
          <p:cNvPr id="249881" name="Rectangle 8"/>
          <p:cNvSpPr>
            <a:spLocks noChangeArrowheads="1"/>
          </p:cNvSpPr>
          <p:nvPr/>
        </p:nvSpPr>
        <p:spPr bwMode="auto">
          <a:xfrm>
            <a:off x="1589088" y="909639"/>
            <a:ext cx="8266112"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Clr>
                <a:srgbClr val="1C1A38"/>
              </a:buClr>
              <a:buSzPct val="80000"/>
              <a:buFont typeface="Arial" panose="020B0604020202020204" pitchFamily="34" charset="0"/>
              <a:buNone/>
            </a:pPr>
            <a:r>
              <a:rPr lang="ru-RU" altLang="ru-RU" sz="2400" b="1" dirty="0">
                <a:latin typeface="Calibri" panose="020F0502020204030204" pitchFamily="34" charset="0"/>
              </a:rPr>
              <a:t>Риски – увлажнение теплоизоляции, </a:t>
            </a:r>
          </a:p>
          <a:p>
            <a:pPr>
              <a:spcBef>
                <a:spcPct val="20000"/>
              </a:spcBef>
              <a:buClr>
                <a:srgbClr val="1C1A38"/>
              </a:buClr>
              <a:buSzPct val="80000"/>
              <a:buFont typeface="Arial" panose="020B0604020202020204" pitchFamily="34" charset="0"/>
              <a:buNone/>
            </a:pPr>
            <a:r>
              <a:rPr lang="ru-RU" altLang="ru-RU" sz="2400" b="1" dirty="0">
                <a:latin typeface="Calibri" panose="020F0502020204030204" pitchFamily="34" charset="0"/>
              </a:rPr>
              <a:t>ухудшение теплоизоляции, коррозия</a:t>
            </a:r>
            <a:endParaRPr lang="es-ES" altLang="ru-RU" sz="2400" b="1" dirty="0">
              <a:latin typeface="Calibri" panose="020F0502020204030204" pitchFamily="34" charset="0"/>
            </a:endParaRPr>
          </a:p>
        </p:txBody>
      </p:sp>
      <p:pic>
        <p:nvPicPr>
          <p:cNvPr id="26" name="Picture 4" descr="cui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63373" y="1967357"/>
            <a:ext cx="1656184" cy="15284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366809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1+#ppt_w/2"/>
                                          </p:val>
                                        </p:tav>
                                        <p:tav tm="100000">
                                          <p:val>
                                            <p:strVal val="#ppt_x"/>
                                          </p:val>
                                        </p:tav>
                                      </p:tavLst>
                                    </p:anim>
                                    <p:anim calcmode="lin" valueType="num">
                                      <p:cBhvr additive="base">
                                        <p:cTn id="8"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2"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p:cTn id="13" dur="500" fill="hold"/>
                                        <p:tgtEl>
                                          <p:spTgt spid="45"/>
                                        </p:tgtEl>
                                        <p:attrNameLst>
                                          <p:attrName>ppt_x</p:attrName>
                                        </p:attrNameLst>
                                      </p:cBhvr>
                                      <p:tavLst>
                                        <p:tav tm="0">
                                          <p:val>
                                            <p:strVal val="#ppt_x+#ppt_w/2"/>
                                          </p:val>
                                        </p:tav>
                                        <p:tav tm="100000">
                                          <p:val>
                                            <p:strVal val="#ppt_x"/>
                                          </p:val>
                                        </p:tav>
                                      </p:tavLst>
                                    </p:anim>
                                    <p:anim calcmode="lin" valueType="num">
                                      <p:cBhvr>
                                        <p:cTn id="14" dur="500" fill="hold"/>
                                        <p:tgtEl>
                                          <p:spTgt spid="45"/>
                                        </p:tgtEl>
                                        <p:attrNameLst>
                                          <p:attrName>ppt_y</p:attrName>
                                        </p:attrNameLst>
                                      </p:cBhvr>
                                      <p:tavLst>
                                        <p:tav tm="0">
                                          <p:val>
                                            <p:strVal val="#ppt_y"/>
                                          </p:val>
                                        </p:tav>
                                        <p:tav tm="100000">
                                          <p:val>
                                            <p:strVal val="#ppt_y"/>
                                          </p:val>
                                        </p:tav>
                                      </p:tavLst>
                                    </p:anim>
                                    <p:anim calcmode="lin" valueType="num">
                                      <p:cBhvr>
                                        <p:cTn id="15" dur="500" fill="hold"/>
                                        <p:tgtEl>
                                          <p:spTgt spid="45"/>
                                        </p:tgtEl>
                                        <p:attrNameLst>
                                          <p:attrName>ppt_w</p:attrName>
                                        </p:attrNameLst>
                                      </p:cBhvr>
                                      <p:tavLst>
                                        <p:tav tm="0">
                                          <p:val>
                                            <p:fltVal val="0"/>
                                          </p:val>
                                        </p:tav>
                                        <p:tav tm="100000">
                                          <p:val>
                                            <p:strVal val="#ppt_w"/>
                                          </p:val>
                                        </p:tav>
                                      </p:tavLst>
                                    </p:anim>
                                    <p:anim calcmode="lin" valueType="num">
                                      <p:cBhvr>
                                        <p:cTn id="16" dur="500" fill="hold"/>
                                        <p:tgtEl>
                                          <p:spTgt spid="45"/>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45"/>
                                        </p:tgtEl>
                                        <p:attrNameLst>
                                          <p:attrName>style.visibility</p:attrName>
                                        </p:attrNameLst>
                                      </p:cBhvr>
                                      <p:to>
                                        <p:strVal val="hidden"/>
                                      </p:to>
                                    </p:set>
                                  </p:sub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500" fill="hold"/>
                                        <p:tgtEl>
                                          <p:spTgt spid="42"/>
                                        </p:tgtEl>
                                        <p:attrNameLst>
                                          <p:attrName>ppt_w</p:attrName>
                                        </p:attrNameLst>
                                      </p:cBhvr>
                                      <p:tavLst>
                                        <p:tav tm="0">
                                          <p:val>
                                            <p:fltVal val="0"/>
                                          </p:val>
                                        </p:tav>
                                        <p:tav tm="100000">
                                          <p:val>
                                            <p:strVal val="#ppt_w"/>
                                          </p:val>
                                        </p:tav>
                                      </p:tavLst>
                                    </p:anim>
                                    <p:anim calcmode="lin" valueType="num">
                                      <p:cBhvr>
                                        <p:cTn id="22" dur="500" fill="hold"/>
                                        <p:tgtEl>
                                          <p:spTgt spid="42"/>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7" presetClass="entr" presetSubtype="2"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ppt_x</p:attrName>
                                        </p:attrNameLst>
                                      </p:cBhvr>
                                      <p:tavLst>
                                        <p:tav tm="0">
                                          <p:val>
                                            <p:strVal val="#ppt_x+#ppt_w/2"/>
                                          </p:val>
                                        </p:tav>
                                        <p:tav tm="100000">
                                          <p:val>
                                            <p:strVal val="#ppt_x"/>
                                          </p:val>
                                        </p:tav>
                                      </p:tavLst>
                                    </p:anim>
                                    <p:anim calcmode="lin" valueType="num">
                                      <p:cBhvr>
                                        <p:cTn id="28" dur="500" fill="hold"/>
                                        <p:tgtEl>
                                          <p:spTgt spid="44"/>
                                        </p:tgtEl>
                                        <p:attrNameLst>
                                          <p:attrName>ppt_y</p:attrName>
                                        </p:attrNameLst>
                                      </p:cBhvr>
                                      <p:tavLst>
                                        <p:tav tm="0">
                                          <p:val>
                                            <p:strVal val="#ppt_y"/>
                                          </p:val>
                                        </p:tav>
                                        <p:tav tm="100000">
                                          <p:val>
                                            <p:strVal val="#ppt_y"/>
                                          </p:val>
                                        </p:tav>
                                      </p:tavLst>
                                    </p:anim>
                                    <p:anim calcmode="lin" valueType="num">
                                      <p:cBhvr>
                                        <p:cTn id="29" dur="500" fill="hold"/>
                                        <p:tgtEl>
                                          <p:spTgt spid="44"/>
                                        </p:tgtEl>
                                        <p:attrNameLst>
                                          <p:attrName>ppt_w</p:attrName>
                                        </p:attrNameLst>
                                      </p:cBhvr>
                                      <p:tavLst>
                                        <p:tav tm="0">
                                          <p:val>
                                            <p:fltVal val="0"/>
                                          </p:val>
                                        </p:tav>
                                        <p:tav tm="100000">
                                          <p:val>
                                            <p:strVal val="#ppt_w"/>
                                          </p:val>
                                        </p:tav>
                                      </p:tavLst>
                                    </p:anim>
                                    <p:anim calcmode="lin" valueType="num">
                                      <p:cBhvr>
                                        <p:cTn id="30" dur="500" fill="hold"/>
                                        <p:tgtEl>
                                          <p:spTgt spid="44"/>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p:cTn id="35" dur="500" fill="hold"/>
                                        <p:tgtEl>
                                          <p:spTgt spid="41"/>
                                        </p:tgtEl>
                                        <p:attrNameLst>
                                          <p:attrName>ppt_w</p:attrName>
                                        </p:attrNameLst>
                                      </p:cBhvr>
                                      <p:tavLst>
                                        <p:tav tm="0">
                                          <p:val>
                                            <p:fltVal val="0"/>
                                          </p:val>
                                        </p:tav>
                                        <p:tav tm="100000">
                                          <p:val>
                                            <p:strVal val="#ppt_w"/>
                                          </p:val>
                                        </p:tav>
                                      </p:tavLst>
                                    </p:anim>
                                    <p:anim calcmode="lin" valueType="num">
                                      <p:cBhvr>
                                        <p:cTn id="36" dur="500" fill="hold"/>
                                        <p:tgtEl>
                                          <p:spTgt spid="41"/>
                                        </p:tgtEl>
                                        <p:attrNameLst>
                                          <p:attrName>ppt_h</p:attrName>
                                        </p:attrNameLst>
                                      </p:cBhvr>
                                      <p:tavLst>
                                        <p:tav tm="0">
                                          <p:val>
                                            <p:fltVal val="0"/>
                                          </p:val>
                                        </p:tav>
                                        <p:tav tm="100000">
                                          <p:val>
                                            <p:strVal val="#ppt_h"/>
                                          </p:val>
                                        </p:tav>
                                      </p:tavLst>
                                    </p:anim>
                                  </p:childTnLst>
                                </p:cTn>
                              </p:par>
                            </p:childTnLst>
                          </p:cTn>
                        </p:par>
                        <p:par>
                          <p:cTn id="37" fill="hold" nodeType="afterGroup">
                            <p:stCondLst>
                              <p:cond delay="500"/>
                            </p:stCondLst>
                            <p:childTnLst>
                              <p:par>
                                <p:cTn id="38" presetID="17" presetClass="entr" presetSubtype="8" fill="hold" grpId="0" nodeType="afterEffect">
                                  <p:stCondLst>
                                    <p:cond delay="0"/>
                                  </p:stCondLst>
                                  <p:childTnLst>
                                    <p:set>
                                      <p:cBhvr>
                                        <p:cTn id="39" dur="1" fill="hold">
                                          <p:stCondLst>
                                            <p:cond delay="0"/>
                                          </p:stCondLst>
                                        </p:cTn>
                                        <p:tgtEl>
                                          <p:spTgt spid="40"/>
                                        </p:tgtEl>
                                        <p:attrNameLst>
                                          <p:attrName>style.visibility</p:attrName>
                                        </p:attrNameLst>
                                      </p:cBhvr>
                                      <p:to>
                                        <p:strVal val="visible"/>
                                      </p:to>
                                    </p:set>
                                    <p:anim calcmode="lin" valueType="num">
                                      <p:cBhvr>
                                        <p:cTn id="40" dur="500" fill="hold"/>
                                        <p:tgtEl>
                                          <p:spTgt spid="40"/>
                                        </p:tgtEl>
                                        <p:attrNameLst>
                                          <p:attrName>ppt_x</p:attrName>
                                        </p:attrNameLst>
                                      </p:cBhvr>
                                      <p:tavLst>
                                        <p:tav tm="0">
                                          <p:val>
                                            <p:strVal val="#ppt_x-#ppt_w/2"/>
                                          </p:val>
                                        </p:tav>
                                        <p:tav tm="100000">
                                          <p:val>
                                            <p:strVal val="#ppt_x"/>
                                          </p:val>
                                        </p:tav>
                                      </p:tavLst>
                                    </p:anim>
                                    <p:anim calcmode="lin" valueType="num">
                                      <p:cBhvr>
                                        <p:cTn id="41" dur="500" fill="hold"/>
                                        <p:tgtEl>
                                          <p:spTgt spid="40"/>
                                        </p:tgtEl>
                                        <p:attrNameLst>
                                          <p:attrName>ppt_y</p:attrName>
                                        </p:attrNameLst>
                                      </p:cBhvr>
                                      <p:tavLst>
                                        <p:tav tm="0">
                                          <p:val>
                                            <p:strVal val="#ppt_y"/>
                                          </p:val>
                                        </p:tav>
                                        <p:tav tm="100000">
                                          <p:val>
                                            <p:strVal val="#ppt_y"/>
                                          </p:val>
                                        </p:tav>
                                      </p:tavLst>
                                    </p:anim>
                                    <p:anim calcmode="lin" valueType="num">
                                      <p:cBhvr>
                                        <p:cTn id="42" dur="500" fill="hold"/>
                                        <p:tgtEl>
                                          <p:spTgt spid="40"/>
                                        </p:tgtEl>
                                        <p:attrNameLst>
                                          <p:attrName>ppt_w</p:attrName>
                                        </p:attrNameLst>
                                      </p:cBhvr>
                                      <p:tavLst>
                                        <p:tav tm="0">
                                          <p:val>
                                            <p:fltVal val="0"/>
                                          </p:val>
                                        </p:tav>
                                        <p:tav tm="100000">
                                          <p:val>
                                            <p:strVal val="#ppt_w"/>
                                          </p:val>
                                        </p:tav>
                                      </p:tavLst>
                                    </p:anim>
                                    <p:anim calcmode="lin" valueType="num">
                                      <p:cBhvr>
                                        <p:cTn id="43" dur="500" fill="hold"/>
                                        <p:tgtEl>
                                          <p:spTgt spid="40"/>
                                        </p:tgtEl>
                                        <p:attrNameLst>
                                          <p:attrName>ppt_h</p:attrName>
                                        </p:attrNameLst>
                                      </p:cBhvr>
                                      <p:tavLst>
                                        <p:tav tm="0">
                                          <p:val>
                                            <p:strVal val="#ppt_h"/>
                                          </p:val>
                                        </p:tav>
                                        <p:tav tm="100000">
                                          <p:val>
                                            <p:strVal val="#ppt_h"/>
                                          </p:val>
                                        </p:tav>
                                      </p:tavLst>
                                    </p:anim>
                                  </p:childTnLst>
                                </p:cTn>
                              </p:par>
                            </p:childTnLst>
                          </p:cTn>
                        </p:par>
                        <p:par>
                          <p:cTn id="44" fill="hold" nodeType="afterGroup">
                            <p:stCondLst>
                              <p:cond delay="1000"/>
                            </p:stCondLst>
                            <p:childTnLst>
                              <p:par>
                                <p:cTn id="45" presetID="2" presetClass="entr" presetSubtype="8" fill="hold" grpId="0" nodeType="after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500" fill="hold"/>
                                        <p:tgtEl>
                                          <p:spTgt spid="39"/>
                                        </p:tgtEl>
                                        <p:attrNameLst>
                                          <p:attrName>ppt_x</p:attrName>
                                        </p:attrNameLst>
                                      </p:cBhvr>
                                      <p:tavLst>
                                        <p:tav tm="0">
                                          <p:val>
                                            <p:strVal val="0-#ppt_w/2"/>
                                          </p:val>
                                        </p:tav>
                                        <p:tav tm="100000">
                                          <p:val>
                                            <p:strVal val="#ppt_x"/>
                                          </p:val>
                                        </p:tav>
                                      </p:tavLst>
                                    </p:anim>
                                    <p:anim calcmode="lin" valueType="num">
                                      <p:cBhvr additive="base">
                                        <p:cTn id="48"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17" presetClass="entr" presetSubtype="2"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 calcmode="lin" valueType="num">
                                      <p:cBhvr>
                                        <p:cTn id="53" dur="500" fill="hold"/>
                                        <p:tgtEl>
                                          <p:spTgt spid="43"/>
                                        </p:tgtEl>
                                        <p:attrNameLst>
                                          <p:attrName>ppt_x</p:attrName>
                                        </p:attrNameLst>
                                      </p:cBhvr>
                                      <p:tavLst>
                                        <p:tav tm="0">
                                          <p:val>
                                            <p:strVal val="#ppt_x+#ppt_w/2"/>
                                          </p:val>
                                        </p:tav>
                                        <p:tav tm="100000">
                                          <p:val>
                                            <p:strVal val="#ppt_x"/>
                                          </p:val>
                                        </p:tav>
                                      </p:tavLst>
                                    </p:anim>
                                    <p:anim calcmode="lin" valueType="num">
                                      <p:cBhvr>
                                        <p:cTn id="54" dur="500" fill="hold"/>
                                        <p:tgtEl>
                                          <p:spTgt spid="43"/>
                                        </p:tgtEl>
                                        <p:attrNameLst>
                                          <p:attrName>ppt_y</p:attrName>
                                        </p:attrNameLst>
                                      </p:cBhvr>
                                      <p:tavLst>
                                        <p:tav tm="0">
                                          <p:val>
                                            <p:strVal val="#ppt_y"/>
                                          </p:val>
                                        </p:tav>
                                        <p:tav tm="100000">
                                          <p:val>
                                            <p:strVal val="#ppt_y"/>
                                          </p:val>
                                        </p:tav>
                                      </p:tavLst>
                                    </p:anim>
                                    <p:anim calcmode="lin" valueType="num">
                                      <p:cBhvr>
                                        <p:cTn id="55" dur="500" fill="hold"/>
                                        <p:tgtEl>
                                          <p:spTgt spid="43"/>
                                        </p:tgtEl>
                                        <p:attrNameLst>
                                          <p:attrName>ppt_w</p:attrName>
                                        </p:attrNameLst>
                                      </p:cBhvr>
                                      <p:tavLst>
                                        <p:tav tm="0">
                                          <p:val>
                                            <p:fltVal val="0"/>
                                          </p:val>
                                        </p:tav>
                                        <p:tav tm="100000">
                                          <p:val>
                                            <p:strVal val="#ppt_w"/>
                                          </p:val>
                                        </p:tav>
                                      </p:tavLst>
                                    </p:anim>
                                    <p:anim calcmode="lin" valueType="num">
                                      <p:cBhvr>
                                        <p:cTn id="56" dur="500" fill="hold"/>
                                        <p:tgtEl>
                                          <p:spTgt spid="4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utoUpdateAnimBg="0"/>
      <p:bldP spid="39" grpId="0" autoUpdateAnimBg="0"/>
      <p:bldP spid="40" grpId="0" animBg="1"/>
      <p:bldP spid="41" grpId="0" animBg="1" autoUpdateAnimBg="0"/>
      <p:bldP spid="42" grpId="0" animBg="1"/>
      <p:bldP spid="43" grpId="0" animBg="1" autoUpdateAnimBg="0"/>
      <p:bldP spid="44" grpId="0" animBg="1" autoUpdateAnimBg="0"/>
      <p:bldP spid="45"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61" descr="M:\ACC_Central Dev\002 CD Roms\_CD08x New\Illustrations new\ac-AF-steelpipe-.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49800" y="4089401"/>
            <a:ext cx="2846388"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3" name="Picture 62" descr="M:\ACC_Central Dev\002 CD Roms\_CD08x New\Illustrations new\ac-mineral-wool-steelpipe-.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49800" y="1817688"/>
            <a:ext cx="2846388"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0884" name="1 Título"/>
          <p:cNvSpPr>
            <a:spLocks noGrp="1"/>
          </p:cNvSpPr>
          <p:nvPr>
            <p:ph type="title"/>
          </p:nvPr>
        </p:nvSpPr>
        <p:spPr>
          <a:xfrm>
            <a:off x="1562100" y="338138"/>
            <a:ext cx="8923338" cy="792162"/>
          </a:xfrm>
        </p:spPr>
        <p:txBody>
          <a:bodyPr/>
          <a:lstStyle/>
          <a:p>
            <a:r>
              <a:rPr lang="ru-RU" altLang="ru-RU" dirty="0" smtClean="0">
                <a:latin typeface="Arial" panose="020B0604020202020204" pitchFamily="34" charset="0"/>
              </a:rPr>
              <a:t>Работа изоляции с закрытыми порами на холодных системах</a:t>
            </a:r>
            <a:endParaRPr lang="en-GB" altLang="ru-RU" dirty="0" smtClean="0">
              <a:latin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8DAD45A1-853F-49F1-9938-BF612863E077}" type="slidenum">
              <a:rPr lang="de-DE" smtClean="0">
                <a:latin typeface="Calibri" panose="020F0502020204030204" pitchFamily="34" charset="0"/>
              </a:rPr>
              <a:pPr>
                <a:defRPr/>
              </a:pPr>
              <a:t>12</a:t>
            </a:fld>
            <a:endParaRPr lang="de-DE">
              <a:latin typeface="Calibri" panose="020F0502020204030204" pitchFamily="34" charset="0"/>
            </a:endParaRPr>
          </a:p>
        </p:txBody>
      </p:sp>
      <p:sp>
        <p:nvSpPr>
          <p:cNvPr id="250886" name="Rectangle 8"/>
          <p:cNvSpPr>
            <a:spLocks noChangeArrowheads="1"/>
          </p:cNvSpPr>
          <p:nvPr/>
        </p:nvSpPr>
        <p:spPr bwMode="auto">
          <a:xfrm>
            <a:off x="1558926" y="1412875"/>
            <a:ext cx="910907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Clr>
                <a:srgbClr val="1C1A38"/>
              </a:buClr>
              <a:buSzPct val="80000"/>
              <a:buFont typeface="Arial" panose="020B0604020202020204" pitchFamily="34" charset="0"/>
              <a:buNone/>
            </a:pPr>
            <a:r>
              <a:rPr lang="ru-RU" altLang="ru-RU" sz="2400" b="1">
                <a:latin typeface="Calibri" panose="020F0502020204030204" pitchFamily="34" charset="0"/>
              </a:rPr>
              <a:t>Эластомерная </a:t>
            </a:r>
            <a:r>
              <a:rPr lang="en-GB" altLang="ru-RU" sz="2400" b="1">
                <a:latin typeface="Calibri" panose="020F0502020204030204" pitchFamily="34" charset="0"/>
              </a:rPr>
              <a:t>, </a:t>
            </a:r>
            <a:r>
              <a:rPr lang="ru-RU" altLang="ru-RU" sz="2400" b="1">
                <a:latin typeface="Calibri" panose="020F0502020204030204" pitchFamily="34" charset="0"/>
              </a:rPr>
              <a:t>закрытопористая пенокаучуковая изоляция </a:t>
            </a:r>
            <a:r>
              <a:rPr lang="en-GB" altLang="ru-RU" sz="2400" b="1">
                <a:latin typeface="Calibri" panose="020F0502020204030204" pitchFamily="34" charset="0"/>
              </a:rPr>
              <a:t>(FEF) </a:t>
            </a:r>
            <a:r>
              <a:rPr lang="en-GB" altLang="ru-RU" sz="2400" b="1">
                <a:latin typeface="Calibri" panose="020F0502020204030204" pitchFamily="34" charset="0"/>
                <a:sym typeface="Wingdings" panose="05000000000000000000" pitchFamily="2" charset="2"/>
              </a:rPr>
              <a:t></a:t>
            </a:r>
            <a:r>
              <a:rPr lang="en-GB" altLang="ru-RU" sz="2400" b="1">
                <a:latin typeface="Calibri" panose="020F0502020204030204" pitchFamily="34" charset="0"/>
              </a:rPr>
              <a:t> </a:t>
            </a:r>
            <a:r>
              <a:rPr lang="ru-RU" altLang="ru-RU" sz="2400" b="1">
                <a:latin typeface="Calibri" panose="020F0502020204030204" pitchFamily="34" charset="0"/>
              </a:rPr>
              <a:t>снижает риски</a:t>
            </a:r>
            <a:endParaRPr lang="es-ES" altLang="ru-RU" sz="2400" b="1">
              <a:latin typeface="Calibri" panose="020F0502020204030204" pitchFamily="34" charset="0"/>
            </a:endParaRPr>
          </a:p>
        </p:txBody>
      </p:sp>
      <p:sp>
        <p:nvSpPr>
          <p:cNvPr id="250887" name="Line 15"/>
          <p:cNvSpPr>
            <a:spLocks noChangeShapeType="1"/>
          </p:cNvSpPr>
          <p:nvPr/>
        </p:nvSpPr>
        <p:spPr bwMode="auto">
          <a:xfrm>
            <a:off x="4791075" y="4164013"/>
            <a:ext cx="3733800" cy="0"/>
          </a:xfrm>
          <a:prstGeom prst="line">
            <a:avLst/>
          </a:prstGeom>
          <a:noFill/>
          <a:ln w="28575">
            <a:solidFill>
              <a:srgbClr val="1F006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250888" name="Text Box 53"/>
          <p:cNvSpPr txBox="1">
            <a:spLocks noChangeArrowheads="1"/>
          </p:cNvSpPr>
          <p:nvPr/>
        </p:nvSpPr>
        <p:spPr bwMode="auto">
          <a:xfrm>
            <a:off x="4727576" y="2349500"/>
            <a:ext cx="13684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000" b="1">
                <a:solidFill>
                  <a:srgbClr val="000000"/>
                </a:solidFill>
                <a:latin typeface="Calibri" panose="020F0502020204030204" pitchFamily="34" charset="0"/>
              </a:rPr>
              <a:t>Изоляция с</a:t>
            </a:r>
            <a:r>
              <a:rPr lang="es-ES_tradnl" altLang="ru-RU" sz="1000" b="1">
                <a:solidFill>
                  <a:srgbClr val="000000"/>
                </a:solidFill>
                <a:latin typeface="Calibri" panose="020F0502020204030204" pitchFamily="34" charset="0"/>
              </a:rPr>
              <a:t> </a:t>
            </a:r>
            <a:r>
              <a:rPr lang="ru-RU" altLang="ru-RU" sz="1000" b="1">
                <a:solidFill>
                  <a:srgbClr val="000000"/>
                </a:solidFill>
                <a:latin typeface="Calibri" panose="020F0502020204030204" pitchFamily="34" charset="0"/>
              </a:rPr>
              <a:t>открытопористой</a:t>
            </a:r>
            <a:r>
              <a:rPr lang="es-ES_tradnl" altLang="ru-RU" sz="1000" b="1">
                <a:solidFill>
                  <a:srgbClr val="000000"/>
                </a:solidFill>
                <a:latin typeface="Calibri" panose="020F0502020204030204" pitchFamily="34" charset="0"/>
              </a:rPr>
              <a:t> </a:t>
            </a:r>
            <a:r>
              <a:rPr lang="ru-RU" altLang="ru-RU" sz="1000" b="1">
                <a:solidFill>
                  <a:srgbClr val="000000"/>
                </a:solidFill>
                <a:latin typeface="Calibri" panose="020F0502020204030204" pitchFamily="34" charset="0"/>
              </a:rPr>
              <a:t>структурой</a:t>
            </a:r>
            <a:endParaRPr lang="es-ES" altLang="ru-RU" sz="1000" b="1">
              <a:latin typeface="Calibri" panose="020F0502020204030204" pitchFamily="34" charset="0"/>
            </a:endParaRPr>
          </a:p>
        </p:txBody>
      </p:sp>
      <p:sp>
        <p:nvSpPr>
          <p:cNvPr id="250889" name="Text Box 54"/>
          <p:cNvSpPr txBox="1">
            <a:spLocks noChangeArrowheads="1"/>
          </p:cNvSpPr>
          <p:nvPr/>
        </p:nvSpPr>
        <p:spPr bwMode="auto">
          <a:xfrm>
            <a:off x="4800601" y="5230814"/>
            <a:ext cx="1439863"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000" b="1">
                <a:solidFill>
                  <a:srgbClr val="FFFFFF"/>
                </a:solidFill>
                <a:latin typeface="Calibri" panose="020F0502020204030204" pitchFamily="34" charset="0"/>
              </a:rPr>
              <a:t>Изоляция с закрытоячеистой </a:t>
            </a:r>
            <a:r>
              <a:rPr lang="es-ES_tradnl" altLang="ru-RU" sz="1000" b="1">
                <a:solidFill>
                  <a:srgbClr val="FFFFFF"/>
                </a:solidFill>
                <a:latin typeface="Calibri" panose="020F0502020204030204" pitchFamily="34" charset="0"/>
              </a:rPr>
              <a:t>  </a:t>
            </a:r>
            <a:r>
              <a:rPr lang="ru-RU" altLang="ru-RU" sz="1000" b="1">
                <a:solidFill>
                  <a:srgbClr val="FFFFFF"/>
                </a:solidFill>
                <a:latin typeface="Calibri" panose="020F0502020204030204" pitchFamily="34" charset="0"/>
              </a:rPr>
              <a:t>структурой</a:t>
            </a:r>
            <a:endParaRPr lang="es-ES" altLang="ru-RU" sz="1000" b="1">
              <a:solidFill>
                <a:srgbClr val="FFFFFF"/>
              </a:solidFill>
              <a:latin typeface="Calibri" panose="020F0502020204030204" pitchFamily="34" charset="0"/>
            </a:endParaRPr>
          </a:p>
          <a:p>
            <a:pPr>
              <a:spcBef>
                <a:spcPct val="50000"/>
              </a:spcBef>
            </a:pPr>
            <a:endParaRPr lang="es-ES" altLang="ru-RU" sz="1000" b="1">
              <a:solidFill>
                <a:schemeClr val="bg1"/>
              </a:solidFill>
              <a:latin typeface="Calibri" panose="020F0502020204030204" pitchFamily="34" charset="0"/>
            </a:endParaRPr>
          </a:p>
        </p:txBody>
      </p:sp>
      <p:sp>
        <p:nvSpPr>
          <p:cNvPr id="250890" name="Text Box 57"/>
          <p:cNvSpPr txBox="1">
            <a:spLocks noChangeArrowheads="1"/>
          </p:cNvSpPr>
          <p:nvPr/>
        </p:nvSpPr>
        <p:spPr bwMode="auto">
          <a:xfrm>
            <a:off x="6962776" y="4222750"/>
            <a:ext cx="13684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000" b="1">
                <a:solidFill>
                  <a:srgbClr val="000000"/>
                </a:solidFill>
                <a:latin typeface="Calibri" panose="020F0502020204030204" pitchFamily="34" charset="0"/>
              </a:rPr>
              <a:t>Парциальное давление водяного пара</a:t>
            </a:r>
            <a:endParaRPr lang="es-ES" altLang="ru-RU" sz="1000" b="1">
              <a:solidFill>
                <a:srgbClr val="000000"/>
              </a:solidFill>
              <a:latin typeface="Calibri" panose="020F0502020204030204" pitchFamily="34" charset="0"/>
            </a:endParaRPr>
          </a:p>
        </p:txBody>
      </p:sp>
      <p:sp>
        <p:nvSpPr>
          <p:cNvPr id="250891" name="Text Box 58"/>
          <p:cNvSpPr txBox="1">
            <a:spLocks noChangeArrowheads="1"/>
          </p:cNvSpPr>
          <p:nvPr/>
        </p:nvSpPr>
        <p:spPr bwMode="auto">
          <a:xfrm>
            <a:off x="6456364" y="6064251"/>
            <a:ext cx="42116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200" b="1">
                <a:solidFill>
                  <a:srgbClr val="000000"/>
                </a:solidFill>
                <a:latin typeface="Calibri" panose="020F0502020204030204" pitchFamily="34" charset="0"/>
              </a:rPr>
              <a:t>Закрытые ячейки </a:t>
            </a:r>
            <a:r>
              <a:rPr lang="es-ES_tradnl" altLang="ru-RU" sz="1200" b="1">
                <a:solidFill>
                  <a:srgbClr val="000000"/>
                </a:solidFill>
                <a:latin typeface="Calibri" panose="020F0502020204030204" pitchFamily="34" charset="0"/>
              </a:rPr>
              <a:t> = </a:t>
            </a:r>
            <a:r>
              <a:rPr lang="ru-RU" altLang="ru-RU" sz="1200" b="1">
                <a:solidFill>
                  <a:srgbClr val="000000"/>
                </a:solidFill>
                <a:latin typeface="Calibri" panose="020F0502020204030204" pitchFamily="34" charset="0"/>
              </a:rPr>
              <a:t>распределенное сопротивление диффузии пара</a:t>
            </a:r>
            <a:r>
              <a:rPr lang="pl-PL" altLang="ru-RU" sz="1200" b="1">
                <a:solidFill>
                  <a:srgbClr val="000000"/>
                </a:solidFill>
                <a:latin typeface="Calibri" panose="020F0502020204030204" pitchFamily="34" charset="0"/>
              </a:rPr>
              <a:t>: </a:t>
            </a:r>
          </a:p>
          <a:p>
            <a:r>
              <a:rPr lang="ru-RU" altLang="ru-RU" sz="1200" b="1">
                <a:solidFill>
                  <a:srgbClr val="000000"/>
                </a:solidFill>
                <a:latin typeface="Calibri" panose="020F0502020204030204" pitchFamily="34" charset="0"/>
              </a:rPr>
              <a:t>Встроенный неот</a:t>
            </a:r>
            <a:r>
              <a:rPr lang="ru-RU" altLang="ru-RU" sz="1000" b="1">
                <a:solidFill>
                  <a:srgbClr val="000000"/>
                </a:solidFill>
                <a:latin typeface="Calibri" panose="020F0502020204030204" pitchFamily="34" charset="0"/>
              </a:rPr>
              <a:t>Ъ</a:t>
            </a:r>
            <a:r>
              <a:rPr lang="ru-RU" altLang="ru-RU" sz="1200" b="1">
                <a:solidFill>
                  <a:srgbClr val="000000"/>
                </a:solidFill>
                <a:latin typeface="Calibri" panose="020F0502020204030204" pitchFamily="34" charset="0"/>
              </a:rPr>
              <a:t>емлемый </a:t>
            </a:r>
            <a:r>
              <a:rPr lang="pl-PL" altLang="ru-RU" sz="1200" b="1">
                <a:solidFill>
                  <a:srgbClr val="000000"/>
                </a:solidFill>
                <a:latin typeface="Calibri" panose="020F0502020204030204" pitchFamily="34" charset="0"/>
              </a:rPr>
              <a:t> </a:t>
            </a:r>
            <a:r>
              <a:rPr lang="ru-RU" altLang="ru-RU" sz="1200" b="1">
                <a:solidFill>
                  <a:srgbClr val="000000"/>
                </a:solidFill>
                <a:latin typeface="Calibri" panose="020F0502020204030204" pitchFamily="34" charset="0"/>
              </a:rPr>
              <a:t>барьер </a:t>
            </a:r>
            <a:r>
              <a:rPr lang="pl-PL" altLang="ru-RU" sz="1200" b="1">
                <a:latin typeface="Calibri" panose="020F0502020204030204" pitchFamily="34" charset="0"/>
              </a:rPr>
              <a:t>/ </a:t>
            </a:r>
            <a:r>
              <a:rPr lang="ru-RU" altLang="ru-RU" sz="1200" b="1">
                <a:latin typeface="Calibri" panose="020F0502020204030204" pitchFamily="34" charset="0"/>
              </a:rPr>
              <a:t>не плёнка</a:t>
            </a:r>
            <a:endParaRPr lang="es-ES" altLang="ru-RU" sz="1200" b="1">
              <a:latin typeface="Calibri" panose="020F0502020204030204" pitchFamily="34" charset="0"/>
            </a:endParaRPr>
          </a:p>
        </p:txBody>
      </p:sp>
      <p:sp>
        <p:nvSpPr>
          <p:cNvPr id="250892" name="Line 59"/>
          <p:cNvSpPr>
            <a:spLocks noChangeShapeType="1"/>
          </p:cNvSpPr>
          <p:nvPr/>
        </p:nvSpPr>
        <p:spPr bwMode="auto">
          <a:xfrm flipH="1">
            <a:off x="6311901" y="2349501"/>
            <a:ext cx="428625"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ru-RU"/>
          </a:p>
        </p:txBody>
      </p:sp>
      <p:sp>
        <p:nvSpPr>
          <p:cNvPr id="47" name="Freeform 17"/>
          <p:cNvSpPr>
            <a:spLocks/>
          </p:cNvSpPr>
          <p:nvPr/>
        </p:nvSpPr>
        <p:spPr bwMode="auto">
          <a:xfrm>
            <a:off x="6097589" y="5086351"/>
            <a:ext cx="358775" cy="434975"/>
          </a:xfrm>
          <a:custGeom>
            <a:avLst/>
            <a:gdLst>
              <a:gd name="T0" fmla="*/ 2147483646 w 226"/>
              <a:gd name="T1" fmla="*/ 2147483646 h 274"/>
              <a:gd name="T2" fmla="*/ 2147483646 w 226"/>
              <a:gd name="T3" fmla="*/ 2147483646 h 274"/>
              <a:gd name="T4" fmla="*/ 2147483646 w 226"/>
              <a:gd name="T5" fmla="*/ 2147483646 h 274"/>
              <a:gd name="T6" fmla="*/ 2147483646 w 226"/>
              <a:gd name="T7" fmla="*/ 2147483646 h 274"/>
              <a:gd name="T8" fmla="*/ 2147483646 w 226"/>
              <a:gd name="T9" fmla="*/ 2147483646 h 274"/>
              <a:gd name="T10" fmla="*/ 2147483646 w 226"/>
              <a:gd name="T11" fmla="*/ 2147483646 h 274"/>
              <a:gd name="T12" fmla="*/ 2147483646 w 226"/>
              <a:gd name="T13" fmla="*/ 2147483646 h 274"/>
              <a:gd name="T14" fmla="*/ 2147483646 w 226"/>
              <a:gd name="T15" fmla="*/ 2147483646 h 274"/>
              <a:gd name="T16" fmla="*/ 2147483646 w 226"/>
              <a:gd name="T17" fmla="*/ 2147483646 h 274"/>
              <a:gd name="T18" fmla="*/ 2147483646 w 226"/>
              <a:gd name="T19" fmla="*/ 2147483646 h 274"/>
              <a:gd name="T20" fmla="*/ 2147483646 w 226"/>
              <a:gd name="T21" fmla="*/ 2147483646 h 2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6"/>
              <a:gd name="T34" fmla="*/ 0 h 274"/>
              <a:gd name="T35" fmla="*/ 226 w 226"/>
              <a:gd name="T36" fmla="*/ 274 h 2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6" h="274">
                <a:moveTo>
                  <a:pt x="226" y="58"/>
                </a:moveTo>
                <a:cubicBezTo>
                  <a:pt x="207" y="0"/>
                  <a:pt x="171" y="34"/>
                  <a:pt x="127" y="49"/>
                </a:cubicBezTo>
                <a:cubicBezTo>
                  <a:pt x="104" y="84"/>
                  <a:pt x="90" y="94"/>
                  <a:pt x="82" y="130"/>
                </a:cubicBezTo>
                <a:cubicBezTo>
                  <a:pt x="78" y="148"/>
                  <a:pt x="85" y="170"/>
                  <a:pt x="73" y="184"/>
                </a:cubicBezTo>
                <a:cubicBezTo>
                  <a:pt x="61" y="198"/>
                  <a:pt x="19" y="202"/>
                  <a:pt x="19" y="202"/>
                </a:cubicBezTo>
                <a:cubicBezTo>
                  <a:pt x="5" y="244"/>
                  <a:pt x="0" y="259"/>
                  <a:pt x="46" y="274"/>
                </a:cubicBezTo>
                <a:cubicBezTo>
                  <a:pt x="67" y="271"/>
                  <a:pt x="90" y="274"/>
                  <a:pt x="109" y="265"/>
                </a:cubicBezTo>
                <a:cubicBezTo>
                  <a:pt x="117" y="261"/>
                  <a:pt x="114" y="246"/>
                  <a:pt x="118" y="238"/>
                </a:cubicBezTo>
                <a:cubicBezTo>
                  <a:pt x="133" y="208"/>
                  <a:pt x="136" y="211"/>
                  <a:pt x="163" y="193"/>
                </a:cubicBezTo>
                <a:cubicBezTo>
                  <a:pt x="188" y="118"/>
                  <a:pt x="170" y="155"/>
                  <a:pt x="217" y="85"/>
                </a:cubicBezTo>
                <a:cubicBezTo>
                  <a:pt x="222" y="77"/>
                  <a:pt x="226" y="58"/>
                  <a:pt x="226" y="58"/>
                </a:cubicBezTo>
                <a:close/>
              </a:path>
            </a:pathLst>
          </a:custGeom>
          <a:solidFill>
            <a:srgbClr val="FF3300"/>
          </a:solidFill>
          <a:ln w="9525">
            <a:solidFill>
              <a:srgbClr val="060014"/>
            </a:solidFill>
            <a:round/>
            <a:headEnd/>
            <a:tailEnd/>
          </a:ln>
        </p:spPr>
        <p:txBody>
          <a:bodyPr/>
          <a:lstStyle/>
          <a:p>
            <a:endParaRPr lang="ru-RU"/>
          </a:p>
        </p:txBody>
      </p:sp>
      <p:sp>
        <p:nvSpPr>
          <p:cNvPr id="48" name="AutoShape 18"/>
          <p:cNvSpPr>
            <a:spLocks noChangeArrowheads="1"/>
          </p:cNvSpPr>
          <p:nvPr/>
        </p:nvSpPr>
        <p:spPr bwMode="auto">
          <a:xfrm>
            <a:off x="6351588" y="5235576"/>
            <a:ext cx="2590800" cy="360363"/>
          </a:xfrm>
          <a:prstGeom prst="leftArrow">
            <a:avLst>
              <a:gd name="adj1" fmla="val 50000"/>
              <a:gd name="adj2" fmla="val 283083"/>
            </a:avLst>
          </a:prstGeom>
          <a:solidFill>
            <a:srgbClr val="0066CC"/>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000" b="1">
                <a:solidFill>
                  <a:schemeClr val="bg1"/>
                </a:solidFill>
                <a:latin typeface="Calibri" panose="020F0502020204030204" pitchFamily="34" charset="0"/>
              </a:rPr>
              <a:t>Пар/ Влага/ Вода</a:t>
            </a:r>
            <a:endParaRPr lang="en-US" altLang="ru-RU" sz="1000" b="1">
              <a:solidFill>
                <a:schemeClr val="bg1"/>
              </a:solidFill>
              <a:latin typeface="Calibri" panose="020F0502020204030204" pitchFamily="34" charset="0"/>
            </a:endParaRPr>
          </a:p>
        </p:txBody>
      </p:sp>
      <p:sp>
        <p:nvSpPr>
          <p:cNvPr id="49" name="AutoShape 20"/>
          <p:cNvSpPr>
            <a:spLocks noChangeArrowheads="1"/>
          </p:cNvSpPr>
          <p:nvPr/>
        </p:nvSpPr>
        <p:spPr bwMode="auto">
          <a:xfrm>
            <a:off x="6453188" y="4651375"/>
            <a:ext cx="2735262" cy="685800"/>
          </a:xfrm>
          <a:prstGeom prst="leftArrow">
            <a:avLst>
              <a:gd name="adj1" fmla="val 50000"/>
              <a:gd name="adj2" fmla="val 70425"/>
            </a:avLst>
          </a:prstGeom>
          <a:solidFill>
            <a:srgbClr val="80808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000" b="1">
                <a:solidFill>
                  <a:schemeClr val="bg1"/>
                </a:solidFill>
                <a:latin typeface="Calibri" panose="020F0502020204030204" pitchFamily="34" charset="0"/>
              </a:rPr>
              <a:t>Защита от водяных паров обеспечивается </a:t>
            </a:r>
            <a:r>
              <a:rPr lang="en-GB" altLang="ru-RU" sz="1000" b="1">
                <a:solidFill>
                  <a:schemeClr val="bg1"/>
                </a:solidFill>
                <a:latin typeface="Calibri" panose="020F0502020204030204" pitchFamily="34" charset="0"/>
              </a:rPr>
              <a:t> </a:t>
            </a:r>
          </a:p>
          <a:p>
            <a:r>
              <a:rPr lang="ru-RU" altLang="ru-RU" sz="1000" b="1">
                <a:solidFill>
                  <a:schemeClr val="bg1"/>
                </a:solidFill>
                <a:latin typeface="Calibri" panose="020F0502020204030204" pitchFamily="34" charset="0"/>
              </a:rPr>
              <a:t>самой структурой </a:t>
            </a:r>
            <a:r>
              <a:rPr lang="en-US" altLang="ru-RU" sz="1000" b="1">
                <a:solidFill>
                  <a:schemeClr val="bg1"/>
                </a:solidFill>
                <a:latin typeface="Calibri" panose="020F0502020204030204" pitchFamily="34" charset="0"/>
              </a:rPr>
              <a:t>F</a:t>
            </a:r>
            <a:r>
              <a:rPr lang="pl-PL" altLang="ru-RU" sz="1000" b="1">
                <a:solidFill>
                  <a:schemeClr val="bg1"/>
                </a:solidFill>
                <a:latin typeface="Calibri" panose="020F0502020204030204" pitchFamily="34" charset="0"/>
              </a:rPr>
              <a:t>EF </a:t>
            </a:r>
            <a:r>
              <a:rPr lang="ru-RU" altLang="ru-RU" sz="1000" b="1">
                <a:solidFill>
                  <a:schemeClr val="bg1"/>
                </a:solidFill>
                <a:latin typeface="Calibri" panose="020F0502020204030204" pitchFamily="34" charset="0"/>
              </a:rPr>
              <a:t>материала</a:t>
            </a:r>
            <a:r>
              <a:rPr lang="pl-PL" altLang="ru-RU" sz="1000" b="1">
                <a:solidFill>
                  <a:schemeClr val="bg1"/>
                </a:solidFill>
                <a:latin typeface="Calibri" panose="020F0502020204030204" pitchFamily="34" charset="0"/>
              </a:rPr>
              <a:t>  </a:t>
            </a:r>
            <a:endParaRPr lang="en-GB" altLang="ru-RU" sz="1000" b="1">
              <a:solidFill>
                <a:schemeClr val="bg1"/>
              </a:solidFill>
              <a:latin typeface="Calibri" panose="020F0502020204030204" pitchFamily="34" charset="0"/>
            </a:endParaRPr>
          </a:p>
        </p:txBody>
      </p:sp>
      <p:sp>
        <p:nvSpPr>
          <p:cNvPr id="250896" name="Line 59"/>
          <p:cNvSpPr>
            <a:spLocks noChangeShapeType="1"/>
          </p:cNvSpPr>
          <p:nvPr/>
        </p:nvSpPr>
        <p:spPr bwMode="auto">
          <a:xfrm flipH="1" flipV="1">
            <a:off x="6024564" y="5745164"/>
            <a:ext cx="428625" cy="4206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ru-RU"/>
          </a:p>
        </p:txBody>
      </p:sp>
      <p:sp>
        <p:nvSpPr>
          <p:cNvPr id="250897" name="Text Box 55"/>
          <p:cNvSpPr txBox="1">
            <a:spLocks noChangeArrowheads="1"/>
          </p:cNvSpPr>
          <p:nvPr/>
        </p:nvSpPr>
        <p:spPr bwMode="auto">
          <a:xfrm>
            <a:off x="6707188" y="2133601"/>
            <a:ext cx="39608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ru-RU" altLang="ru-RU" sz="1200" b="1">
                <a:solidFill>
                  <a:srgbClr val="000000"/>
                </a:solidFill>
                <a:latin typeface="Calibri" panose="020F0502020204030204" pitchFamily="34" charset="0"/>
              </a:rPr>
              <a:t>Внешняя пароизоляция</a:t>
            </a:r>
            <a:r>
              <a:rPr lang="es-ES_tradnl" altLang="ru-RU" sz="1200" b="1">
                <a:solidFill>
                  <a:srgbClr val="000000"/>
                </a:solidFill>
                <a:latin typeface="Calibri" panose="020F0502020204030204" pitchFamily="34" charset="0"/>
              </a:rPr>
              <a:t> = </a:t>
            </a:r>
            <a:r>
              <a:rPr lang="ru-RU" altLang="ru-RU" sz="1200" b="1">
                <a:solidFill>
                  <a:srgbClr val="000000"/>
                </a:solidFill>
                <a:latin typeface="Calibri" panose="020F0502020204030204" pitchFamily="34" charset="0"/>
              </a:rPr>
              <a:t>концентрированное сопротивление дифффузии пара</a:t>
            </a:r>
            <a:endParaRPr lang="es-ES" altLang="ru-RU" sz="1200" b="1">
              <a:latin typeface="Calibri" panose="020F0502020204030204" pitchFamily="34" charset="0"/>
            </a:endParaRPr>
          </a:p>
        </p:txBody>
      </p:sp>
      <p:sp>
        <p:nvSpPr>
          <p:cNvPr id="250898" name="Rectangle 60"/>
          <p:cNvSpPr>
            <a:spLocks noChangeArrowheads="1"/>
          </p:cNvSpPr>
          <p:nvPr/>
        </p:nvSpPr>
        <p:spPr bwMode="auto">
          <a:xfrm>
            <a:off x="1595439" y="5876925"/>
            <a:ext cx="31321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600">
                <a:latin typeface="Calibri" panose="020F0502020204030204" pitchFamily="34" charset="0"/>
              </a:rPr>
              <a:t>Сопротивление изоляции диффузии пара и влаги</a:t>
            </a:r>
            <a:endParaRPr lang="de-DE" altLang="ru-RU" sz="1600">
              <a:latin typeface="Calibri" panose="020F0502020204030204" pitchFamily="34" charset="0"/>
            </a:endParaRPr>
          </a:p>
        </p:txBody>
      </p:sp>
      <p:sp>
        <p:nvSpPr>
          <p:cNvPr id="250899" name="Text Box 56"/>
          <p:cNvSpPr txBox="1">
            <a:spLocks noChangeArrowheads="1"/>
          </p:cNvSpPr>
          <p:nvPr/>
        </p:nvSpPr>
        <p:spPr bwMode="auto">
          <a:xfrm>
            <a:off x="8688389" y="4014788"/>
            <a:ext cx="13684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s-ES_tradnl" altLang="ru-RU" sz="1200" b="1">
                <a:latin typeface="Calibri" panose="020F0502020204030204" pitchFamily="34" charset="0"/>
              </a:rPr>
              <a:t>Ambient air</a:t>
            </a:r>
            <a:endParaRPr lang="es-ES" altLang="ru-RU" sz="1200" b="1">
              <a:latin typeface="Calibri" panose="020F0502020204030204" pitchFamily="34" charset="0"/>
            </a:endParaRPr>
          </a:p>
        </p:txBody>
      </p:sp>
      <p:sp>
        <p:nvSpPr>
          <p:cNvPr id="250900" name="Arc 51"/>
          <p:cNvSpPr>
            <a:spLocks/>
          </p:cNvSpPr>
          <p:nvPr/>
        </p:nvSpPr>
        <p:spPr bwMode="auto">
          <a:xfrm>
            <a:off x="4738689" y="2860953"/>
            <a:ext cx="2078037" cy="369332"/>
          </a:xfrm>
          <a:custGeom>
            <a:avLst/>
            <a:gdLst>
              <a:gd name="T0" fmla="*/ 0 w 21600"/>
              <a:gd name="T1" fmla="*/ 0 h 21852"/>
              <a:gd name="T2" fmla="*/ 2147483646 w 21600"/>
              <a:gd name="T3" fmla="*/ 2147483646 h 21852"/>
              <a:gd name="T4" fmla="*/ 0 w 21600"/>
              <a:gd name="T5" fmla="*/ 2147483646 h 21852"/>
              <a:gd name="T6" fmla="*/ 0 60000 65536"/>
              <a:gd name="T7" fmla="*/ 0 60000 65536"/>
              <a:gd name="T8" fmla="*/ 0 60000 65536"/>
              <a:gd name="T9" fmla="*/ 0 w 21600"/>
              <a:gd name="T10" fmla="*/ 0 h 21852"/>
              <a:gd name="T11" fmla="*/ 21600 w 21600"/>
              <a:gd name="T12" fmla="*/ 21852 h 21852"/>
            </a:gdLst>
            <a:ahLst/>
            <a:cxnLst>
              <a:cxn ang="T6">
                <a:pos x="T0" y="T1"/>
              </a:cxn>
              <a:cxn ang="T7">
                <a:pos x="T2" y="T3"/>
              </a:cxn>
              <a:cxn ang="T8">
                <a:pos x="T4" y="T5"/>
              </a:cxn>
            </a:cxnLst>
            <a:rect l="T9" t="T10" r="T11" b="T12"/>
            <a:pathLst>
              <a:path w="21600" h="21852" fill="none" extrusionOk="0">
                <a:moveTo>
                  <a:pt x="-1" y="0"/>
                </a:moveTo>
                <a:cubicBezTo>
                  <a:pt x="11929" y="0"/>
                  <a:pt x="21600" y="9670"/>
                  <a:pt x="21600" y="21600"/>
                </a:cubicBezTo>
                <a:cubicBezTo>
                  <a:pt x="21600" y="21684"/>
                  <a:pt x="21599" y="21767"/>
                  <a:pt x="21598" y="21851"/>
                </a:cubicBezTo>
              </a:path>
              <a:path w="21600" h="21852" stroke="0" extrusionOk="0">
                <a:moveTo>
                  <a:pt x="-1" y="0"/>
                </a:moveTo>
                <a:cubicBezTo>
                  <a:pt x="11929" y="0"/>
                  <a:pt x="21600" y="9670"/>
                  <a:pt x="21600" y="21600"/>
                </a:cubicBezTo>
                <a:cubicBezTo>
                  <a:pt x="21600" y="21684"/>
                  <a:pt x="21599" y="21767"/>
                  <a:pt x="21598" y="21851"/>
                </a:cubicBezTo>
                <a:lnTo>
                  <a:pt x="0" y="21600"/>
                </a:lnTo>
                <a:lnTo>
                  <a:pt x="-1" y="0"/>
                </a:lnTo>
                <a:close/>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ru-RU"/>
          </a:p>
        </p:txBody>
      </p:sp>
      <p:pic>
        <p:nvPicPr>
          <p:cNvPr id="22"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75520" y="4221088"/>
            <a:ext cx="2160240" cy="15121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808914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1+#ppt_w/2"/>
                                          </p:val>
                                        </p:tav>
                                        <p:tav tm="100000">
                                          <p:val>
                                            <p:strVal val="#ppt_x"/>
                                          </p:val>
                                        </p:tav>
                                      </p:tavLst>
                                    </p:anim>
                                    <p:anim calcmode="lin" valueType="num">
                                      <p:cBhvr additive="base">
                                        <p:cTn id="8" dur="500" fill="hold"/>
                                        <p:tgtEl>
                                          <p:spTgt spid="4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9"/>
                                        </p:tgtEl>
                                        <p:attrNameLst>
                                          <p:attrName>style.visibility</p:attrName>
                                        </p:attrNameLst>
                                      </p:cBhvr>
                                      <p:to>
                                        <p:strVal val="hidden"/>
                                      </p:to>
                                    </p:set>
                                  </p:sub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2" fill="hold" grpId="0" nodeType="click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p:cTn id="13" dur="500" fill="hold"/>
                                        <p:tgtEl>
                                          <p:spTgt spid="48"/>
                                        </p:tgtEl>
                                        <p:attrNameLst>
                                          <p:attrName>ppt_x</p:attrName>
                                        </p:attrNameLst>
                                      </p:cBhvr>
                                      <p:tavLst>
                                        <p:tav tm="0">
                                          <p:val>
                                            <p:strVal val="#ppt_x+#ppt_w/2"/>
                                          </p:val>
                                        </p:tav>
                                        <p:tav tm="100000">
                                          <p:val>
                                            <p:strVal val="#ppt_x"/>
                                          </p:val>
                                        </p:tav>
                                      </p:tavLst>
                                    </p:anim>
                                    <p:anim calcmode="lin" valueType="num">
                                      <p:cBhvr>
                                        <p:cTn id="14" dur="500" fill="hold"/>
                                        <p:tgtEl>
                                          <p:spTgt spid="48"/>
                                        </p:tgtEl>
                                        <p:attrNameLst>
                                          <p:attrName>ppt_y</p:attrName>
                                        </p:attrNameLst>
                                      </p:cBhvr>
                                      <p:tavLst>
                                        <p:tav tm="0">
                                          <p:val>
                                            <p:strVal val="#ppt_y"/>
                                          </p:val>
                                        </p:tav>
                                        <p:tav tm="100000">
                                          <p:val>
                                            <p:strVal val="#ppt_y"/>
                                          </p:val>
                                        </p:tav>
                                      </p:tavLst>
                                    </p:anim>
                                    <p:anim calcmode="lin" valueType="num">
                                      <p:cBhvr>
                                        <p:cTn id="15" dur="500" fill="hold"/>
                                        <p:tgtEl>
                                          <p:spTgt spid="48"/>
                                        </p:tgtEl>
                                        <p:attrNameLst>
                                          <p:attrName>ppt_w</p:attrName>
                                        </p:attrNameLst>
                                      </p:cBhvr>
                                      <p:tavLst>
                                        <p:tav tm="0">
                                          <p:val>
                                            <p:fltVal val="0"/>
                                          </p:val>
                                        </p:tav>
                                        <p:tav tm="100000">
                                          <p:val>
                                            <p:strVal val="#ppt_w"/>
                                          </p:val>
                                        </p:tav>
                                      </p:tavLst>
                                    </p:anim>
                                    <p:anim calcmode="lin" valueType="num">
                                      <p:cBhvr>
                                        <p:cTn id="16" dur="500" fill="hold"/>
                                        <p:tgtEl>
                                          <p:spTgt spid="48"/>
                                        </p:tgtEl>
                                        <p:attrNameLst>
                                          <p:attrName>ppt_h</p:attrName>
                                        </p:attrNameLst>
                                      </p:cBhvr>
                                      <p:tavLst>
                                        <p:tav tm="0">
                                          <p:val>
                                            <p:strVal val="#ppt_h"/>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dissolve">
                                      <p:cBhvr>
                                        <p:cTn id="2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autoUpdateAnimBg="0"/>
      <p:bldP spid="49"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O:\ACC Images PIM and Highres\Stock photography purchased\Alamy condensation for web and PPT\C3W65D(1).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rot="5400000">
            <a:off x="3738855" y="-2227507"/>
            <a:ext cx="4644517" cy="9144001"/>
          </a:xfrm>
          <a:prstGeom prst="rect">
            <a:avLst/>
          </a:prstGeom>
          <a:noFill/>
        </p:spPr>
      </p:pic>
      <p:sp>
        <p:nvSpPr>
          <p:cNvPr id="10" name="9 Rectángulo"/>
          <p:cNvSpPr/>
          <p:nvPr/>
        </p:nvSpPr>
        <p:spPr>
          <a:xfrm>
            <a:off x="1489113" y="4619848"/>
            <a:ext cx="9178887" cy="16201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dirty="0"/>
          </a:p>
        </p:txBody>
      </p:sp>
      <p:sp>
        <p:nvSpPr>
          <p:cNvPr id="11" name="10 Rectángulo"/>
          <p:cNvSpPr/>
          <p:nvPr/>
        </p:nvSpPr>
        <p:spPr>
          <a:xfrm>
            <a:off x="1548898" y="4586108"/>
            <a:ext cx="7733083" cy="357790"/>
          </a:xfrm>
          <a:prstGeom prst="rect">
            <a:avLst/>
          </a:prstGeom>
        </p:spPr>
        <p:txBody>
          <a:bodyPr wrap="square">
            <a:spAutoFit/>
          </a:bodyPr>
          <a:lstStyle/>
          <a:p>
            <a:r>
              <a:rPr lang="ru-RU" sz="1725" b="1" cap="small" dirty="0">
                <a:solidFill>
                  <a:srgbClr val="96C115"/>
                </a:solidFill>
              </a:rPr>
              <a:t>СНИЖЕНИЕ КОРРОЗИИ ПОД ИЗОЛЯЦИЕЙ </a:t>
            </a:r>
            <a:r>
              <a:rPr lang="en-US" sz="1725" b="1" cap="small" dirty="0">
                <a:solidFill>
                  <a:srgbClr val="96C115"/>
                </a:solidFill>
              </a:rPr>
              <a:t>(</a:t>
            </a:r>
            <a:r>
              <a:rPr lang="ru-RU" sz="1725" b="1" cap="small" dirty="0">
                <a:solidFill>
                  <a:srgbClr val="96C115"/>
                </a:solidFill>
              </a:rPr>
              <a:t>КПИ</a:t>
            </a:r>
            <a:r>
              <a:rPr lang="en-US" sz="1725" b="1" cap="small" dirty="0">
                <a:solidFill>
                  <a:srgbClr val="96C115"/>
                </a:solidFill>
              </a:rPr>
              <a:t>) II</a:t>
            </a:r>
          </a:p>
        </p:txBody>
      </p:sp>
      <p:sp>
        <p:nvSpPr>
          <p:cNvPr id="12" name="11 Rectángulo"/>
          <p:cNvSpPr/>
          <p:nvPr/>
        </p:nvSpPr>
        <p:spPr>
          <a:xfrm>
            <a:off x="1548897" y="5314509"/>
            <a:ext cx="6372708" cy="446276"/>
          </a:xfrm>
          <a:prstGeom prst="rect">
            <a:avLst/>
          </a:prstGeom>
        </p:spPr>
        <p:txBody>
          <a:bodyPr wrap="square">
            <a:spAutoFit/>
          </a:bodyPr>
          <a:lstStyle/>
          <a:p>
            <a:r>
              <a:rPr lang="ru-RU" sz="1400" b="1" dirty="0"/>
              <a:t>ОЦЕНКА РАСПРОСТРАНЕНИЯ  КОРРОЗИИ ПОД ИЗОЛЯЦИЕЙ (КПИ), </a:t>
            </a:r>
            <a:r>
              <a:rPr lang="ru-RU" sz="900" b="1" i="1" dirty="0"/>
              <a:t>ПРИ ВЫСОКОЙ ВЛАЖНОСТИ, ПРИ ЦИКЛИЧНОМ ИЗМЕНЕНИИ ТЕМПЕРАТУРЫ </a:t>
            </a:r>
          </a:p>
        </p:txBody>
      </p:sp>
      <p:sp>
        <p:nvSpPr>
          <p:cNvPr id="13" name="12 CuadroTexto"/>
          <p:cNvSpPr txBox="1"/>
          <p:nvPr/>
        </p:nvSpPr>
        <p:spPr>
          <a:xfrm>
            <a:off x="3327549" y="4992927"/>
            <a:ext cx="5778642" cy="161583"/>
          </a:xfrm>
          <a:prstGeom prst="rect">
            <a:avLst/>
          </a:prstGeom>
          <a:noFill/>
        </p:spPr>
        <p:txBody>
          <a:bodyPr wrap="square" lIns="0" tIns="0" rIns="0" bIns="0" rtlCol="0">
            <a:spAutoFit/>
          </a:bodyPr>
          <a:lstStyle/>
          <a:p>
            <a:r>
              <a:rPr lang="ru-RU" sz="1050" dirty="0">
                <a:solidFill>
                  <a:schemeClr val="tx1">
                    <a:lumMod val="50000"/>
                    <a:lumOff val="50000"/>
                  </a:schemeClr>
                </a:solidFill>
              </a:rPr>
              <a:t>Испытания проведены </a:t>
            </a:r>
            <a:r>
              <a:rPr lang="es-ES" sz="1050" dirty="0">
                <a:solidFill>
                  <a:schemeClr val="tx1">
                    <a:lumMod val="50000"/>
                    <a:lumOff val="50000"/>
                  </a:schemeClr>
                </a:solidFill>
              </a:rPr>
              <a:t>INNCOA</a:t>
            </a:r>
          </a:p>
        </p:txBody>
      </p:sp>
    </p:spTree>
    <p:extLst>
      <p:ext uri="{BB962C8B-B14F-4D97-AF65-F5344CB8AC3E}">
        <p14:creationId xmlns:p14="http://schemas.microsoft.com/office/powerpoint/2010/main" val="3621363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7" name="Picture 9" descr="\\SYNOLOGYDS1513\Muriel - B2B\ACE Engineered Systems\023 Campaigns\2016 CUI Part II\PUR.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96000" y="3915054"/>
            <a:ext cx="1336904" cy="8640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534" name="Picture 6" descr="Resultado de imagen"/>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93003" y="3753036"/>
            <a:ext cx="1296144" cy="10202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5240" name="Picture 8" descr="https://upload.wikimedia.org/wikipedia/commons/5/55/Rockwool_4lbs_per_ft3_fibrex5.jpg"/>
          <p:cNvPicPr>
            <a:picLocks noChangeAspect="1" noChangeArrowheads="1"/>
          </p:cNvPicPr>
          <p:nvPr/>
        </p:nvPicPr>
        <p:blipFill>
          <a:blip r:embed="rId5" cstate="screen">
            <a:lum bright="10000"/>
            <a:extLst>
              <a:ext uri="{28A0092B-C50C-407E-A947-70E740481C1C}">
                <a14:useLocalDpi xmlns:a14="http://schemas.microsoft.com/office/drawing/2010/main"/>
              </a:ext>
            </a:extLst>
          </a:blip>
          <a:srcRect/>
          <a:stretch>
            <a:fillRect/>
          </a:stretch>
        </p:blipFill>
        <p:spPr bwMode="auto">
          <a:xfrm>
            <a:off x="7563335" y="3807042"/>
            <a:ext cx="1333177" cy="9721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7" name="Imagen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25670" y="3915054"/>
            <a:ext cx="1309500" cy="87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5236" name="Picture 4" descr="\\SYNOLOGYDS1513\Muriel - B2B\ACE Engineered Systems\018 Images misc\Infographic CUI II vapor\ACE CUI test II different systems.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179677" y="1322769"/>
            <a:ext cx="5705252" cy="1534157"/>
          </a:xfrm>
          <a:prstGeom prst="rect">
            <a:avLst/>
          </a:prstGeom>
          <a:noFill/>
        </p:spPr>
      </p:pic>
      <p:grpSp>
        <p:nvGrpSpPr>
          <p:cNvPr id="10" name="18 Grupo"/>
          <p:cNvGrpSpPr/>
          <p:nvPr/>
        </p:nvGrpSpPr>
        <p:grpSpPr>
          <a:xfrm>
            <a:off x="6096002" y="3483006"/>
            <a:ext cx="1323543" cy="617648"/>
            <a:chOff x="539552" y="1707654"/>
            <a:chExt cx="3960440" cy="1404156"/>
          </a:xfrm>
        </p:grpSpPr>
        <p:sp>
          <p:nvSpPr>
            <p:cNvPr id="11" name="10 Rectángulo"/>
            <p:cNvSpPr/>
            <p:nvPr/>
          </p:nvSpPr>
          <p:spPr>
            <a:xfrm>
              <a:off x="539552" y="1707654"/>
              <a:ext cx="3960440" cy="1404156"/>
            </a:xfrm>
            <a:prstGeom prst="rect">
              <a:avLst/>
            </a:prstGeom>
            <a:solidFill>
              <a:schemeClr val="bg1">
                <a:lumMod val="75000"/>
              </a:schemeClr>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825" dirty="0">
                <a:solidFill>
                  <a:schemeClr val="tx1">
                    <a:lumMod val="50000"/>
                    <a:lumOff val="50000"/>
                  </a:schemeClr>
                </a:solidFill>
              </a:endParaRPr>
            </a:p>
          </p:txBody>
        </p:sp>
        <p:sp>
          <p:nvSpPr>
            <p:cNvPr id="12" name="11 CuadroTexto"/>
            <p:cNvSpPr txBox="1"/>
            <p:nvPr/>
          </p:nvSpPr>
          <p:spPr>
            <a:xfrm>
              <a:off x="899592" y="2222730"/>
              <a:ext cx="3240361" cy="524772"/>
            </a:xfrm>
            <a:prstGeom prst="rect">
              <a:avLst/>
            </a:prstGeom>
            <a:noFill/>
          </p:spPr>
          <p:txBody>
            <a:bodyPr wrap="square" lIns="0" tIns="0" rIns="0" bIns="0" rtlCol="0">
              <a:spAutoFit/>
            </a:bodyPr>
            <a:lstStyle/>
            <a:p>
              <a:pPr algn="ctr"/>
              <a:r>
                <a:rPr lang="ru-RU" sz="1500" b="1" cap="small" dirty="0">
                  <a:solidFill>
                    <a:schemeClr val="tx1">
                      <a:lumMod val="50000"/>
                      <a:lumOff val="50000"/>
                    </a:schemeClr>
                  </a:solidFill>
                </a:rPr>
                <a:t>ППУ</a:t>
              </a:r>
              <a:endParaRPr lang="es-ES" sz="900" cap="small" dirty="0">
                <a:solidFill>
                  <a:schemeClr val="tx1">
                    <a:lumMod val="50000"/>
                    <a:lumOff val="50000"/>
                  </a:schemeClr>
                </a:solidFill>
              </a:endParaRPr>
            </a:p>
          </p:txBody>
        </p:sp>
      </p:grpSp>
      <p:grpSp>
        <p:nvGrpSpPr>
          <p:cNvPr id="13" name="20 Grupo"/>
          <p:cNvGrpSpPr/>
          <p:nvPr/>
        </p:nvGrpSpPr>
        <p:grpSpPr>
          <a:xfrm>
            <a:off x="7554164" y="3483006"/>
            <a:ext cx="1323543" cy="617648"/>
            <a:chOff x="4788024" y="1707654"/>
            <a:chExt cx="3960440" cy="1404156"/>
          </a:xfrm>
        </p:grpSpPr>
        <p:sp>
          <p:nvSpPr>
            <p:cNvPr id="14" name="13 Rectángulo"/>
            <p:cNvSpPr/>
            <p:nvPr/>
          </p:nvSpPr>
          <p:spPr>
            <a:xfrm>
              <a:off x="4788024" y="1707654"/>
              <a:ext cx="3960440" cy="1404156"/>
            </a:xfrm>
            <a:prstGeom prst="rect">
              <a:avLst/>
            </a:prstGeom>
            <a:solidFill>
              <a:schemeClr val="bg1">
                <a:lumMod val="95000"/>
              </a:schemeClr>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825"/>
            </a:p>
          </p:txBody>
        </p:sp>
        <p:sp>
          <p:nvSpPr>
            <p:cNvPr id="15" name="14 CuadroTexto"/>
            <p:cNvSpPr txBox="1"/>
            <p:nvPr/>
          </p:nvSpPr>
          <p:spPr>
            <a:xfrm>
              <a:off x="4931089" y="1978847"/>
              <a:ext cx="3672410" cy="524772"/>
            </a:xfrm>
            <a:prstGeom prst="rect">
              <a:avLst/>
            </a:prstGeom>
            <a:noFill/>
          </p:spPr>
          <p:txBody>
            <a:bodyPr wrap="square" lIns="0" tIns="0" rIns="0" bIns="0" rtlCol="0">
              <a:spAutoFit/>
            </a:bodyPr>
            <a:lstStyle/>
            <a:p>
              <a:pPr algn="ctr"/>
              <a:r>
                <a:rPr lang="ru-RU" sz="1500" b="1" cap="small" dirty="0" err="1">
                  <a:solidFill>
                    <a:schemeClr val="tx1">
                      <a:lumMod val="65000"/>
                      <a:lumOff val="35000"/>
                    </a:schemeClr>
                  </a:solidFill>
                </a:rPr>
                <a:t>Минвата</a:t>
              </a:r>
              <a:endParaRPr lang="es-ES" sz="1500" cap="small" dirty="0">
                <a:solidFill>
                  <a:schemeClr val="tx1">
                    <a:lumMod val="65000"/>
                    <a:lumOff val="35000"/>
                  </a:schemeClr>
                </a:solidFill>
              </a:endParaRPr>
            </a:p>
          </p:txBody>
        </p:sp>
      </p:grpSp>
      <p:grpSp>
        <p:nvGrpSpPr>
          <p:cNvPr id="16" name="19 Grupo"/>
          <p:cNvGrpSpPr/>
          <p:nvPr/>
        </p:nvGrpSpPr>
        <p:grpSpPr>
          <a:xfrm>
            <a:off x="4583832" y="3483007"/>
            <a:ext cx="1323544" cy="617648"/>
            <a:chOff x="4788024" y="195486"/>
            <a:chExt cx="3960440" cy="1404156"/>
          </a:xfrm>
        </p:grpSpPr>
        <p:sp>
          <p:nvSpPr>
            <p:cNvPr id="17" name="16 Rectángulo"/>
            <p:cNvSpPr/>
            <p:nvPr/>
          </p:nvSpPr>
          <p:spPr>
            <a:xfrm>
              <a:off x="4788024" y="195486"/>
              <a:ext cx="3960440" cy="1404156"/>
            </a:xfrm>
            <a:prstGeom prst="rect">
              <a:avLst/>
            </a:prstGeom>
            <a:solidFill>
              <a:schemeClr val="accent6">
                <a:lumMod val="75000"/>
              </a:schemeClr>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825"/>
            </a:p>
          </p:txBody>
        </p:sp>
        <p:sp>
          <p:nvSpPr>
            <p:cNvPr id="18" name="17 CuadroTexto"/>
            <p:cNvSpPr txBox="1"/>
            <p:nvPr/>
          </p:nvSpPr>
          <p:spPr>
            <a:xfrm>
              <a:off x="5066077" y="448174"/>
              <a:ext cx="3600398" cy="524772"/>
            </a:xfrm>
            <a:prstGeom prst="rect">
              <a:avLst/>
            </a:prstGeom>
            <a:noFill/>
          </p:spPr>
          <p:txBody>
            <a:bodyPr wrap="square" lIns="0" tIns="0" rIns="0" bIns="0" rtlCol="0">
              <a:spAutoFit/>
            </a:bodyPr>
            <a:lstStyle/>
            <a:p>
              <a:pPr algn="ctr"/>
              <a:r>
                <a:rPr lang="ru-RU" sz="1500" b="1" cap="small" dirty="0">
                  <a:solidFill>
                    <a:schemeClr val="bg1"/>
                  </a:solidFill>
                </a:rPr>
                <a:t>Стекловата</a:t>
              </a:r>
              <a:endParaRPr lang="es-ES" sz="2100" b="1" cap="small" dirty="0">
                <a:solidFill>
                  <a:schemeClr val="bg1"/>
                </a:solidFill>
              </a:endParaRPr>
            </a:p>
          </p:txBody>
        </p:sp>
      </p:grpSp>
      <p:sp>
        <p:nvSpPr>
          <p:cNvPr id="22" name="21 Rectángulo"/>
          <p:cNvSpPr/>
          <p:nvPr/>
        </p:nvSpPr>
        <p:spPr>
          <a:xfrm>
            <a:off x="3138973" y="3483007"/>
            <a:ext cx="1323544" cy="780142"/>
          </a:xfrm>
          <a:prstGeom prst="rect">
            <a:avLst/>
          </a:prstGeom>
          <a:solidFill>
            <a:srgbClr val="96C115"/>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dirty="0"/>
              <a:t>Вспененный </a:t>
            </a:r>
          </a:p>
          <a:p>
            <a:pPr algn="ctr"/>
            <a:r>
              <a:rPr lang="ru-RU" sz="1050" dirty="0"/>
              <a:t>каучук</a:t>
            </a:r>
            <a:endParaRPr lang="es-ES" sz="1050" dirty="0"/>
          </a:p>
        </p:txBody>
      </p:sp>
      <p:sp>
        <p:nvSpPr>
          <p:cNvPr id="24" name="23 CuadroTexto"/>
          <p:cNvSpPr txBox="1"/>
          <p:nvPr/>
        </p:nvSpPr>
        <p:spPr>
          <a:xfrm>
            <a:off x="3125670" y="5049183"/>
            <a:ext cx="1350150" cy="161583"/>
          </a:xfrm>
          <a:prstGeom prst="rect">
            <a:avLst/>
          </a:prstGeom>
          <a:noFill/>
        </p:spPr>
        <p:txBody>
          <a:bodyPr wrap="square" lIns="0" tIns="0" rIns="0" bIns="0" rtlCol="0">
            <a:spAutoFit/>
          </a:bodyPr>
          <a:lstStyle/>
          <a:p>
            <a:pPr algn="ctr"/>
            <a:r>
              <a:rPr lang="ru-RU" sz="1050" cap="small" dirty="0">
                <a:solidFill>
                  <a:schemeClr val="tx1">
                    <a:lumMod val="50000"/>
                    <a:lumOff val="50000"/>
                  </a:schemeClr>
                </a:solidFill>
              </a:rPr>
              <a:t>Образцы </a:t>
            </a:r>
            <a:r>
              <a:rPr lang="es-ES" sz="1050" cap="small" dirty="0">
                <a:solidFill>
                  <a:schemeClr val="tx1">
                    <a:lumMod val="50000"/>
                    <a:lumOff val="50000"/>
                  </a:schemeClr>
                </a:solidFill>
              </a:rPr>
              <a:t>A </a:t>
            </a:r>
            <a:r>
              <a:rPr lang="ru-RU" sz="1050" cap="small" dirty="0">
                <a:solidFill>
                  <a:schemeClr val="tx1">
                    <a:lumMod val="50000"/>
                    <a:lumOff val="50000"/>
                  </a:schemeClr>
                </a:solidFill>
              </a:rPr>
              <a:t>и </a:t>
            </a:r>
            <a:r>
              <a:rPr lang="es-ES" sz="1050" cap="small" dirty="0">
                <a:solidFill>
                  <a:schemeClr val="tx1">
                    <a:lumMod val="50000"/>
                    <a:lumOff val="50000"/>
                  </a:schemeClr>
                </a:solidFill>
              </a:rPr>
              <a:t>B</a:t>
            </a:r>
          </a:p>
        </p:txBody>
      </p:sp>
      <p:sp>
        <p:nvSpPr>
          <p:cNvPr id="25" name="24 CuadroTexto"/>
          <p:cNvSpPr txBox="1"/>
          <p:nvPr/>
        </p:nvSpPr>
        <p:spPr>
          <a:xfrm>
            <a:off x="7608168" y="5049183"/>
            <a:ext cx="1242138" cy="161583"/>
          </a:xfrm>
          <a:prstGeom prst="rect">
            <a:avLst/>
          </a:prstGeom>
          <a:noFill/>
        </p:spPr>
        <p:txBody>
          <a:bodyPr wrap="square" lIns="0" tIns="0" rIns="0" bIns="0" rtlCol="0">
            <a:spAutoFit/>
          </a:bodyPr>
          <a:lstStyle/>
          <a:p>
            <a:pPr algn="ctr"/>
            <a:r>
              <a:rPr lang="ru-RU" sz="1050" cap="small" dirty="0">
                <a:solidFill>
                  <a:schemeClr val="tx1">
                    <a:lumMod val="50000"/>
                    <a:lumOff val="50000"/>
                  </a:schemeClr>
                </a:solidFill>
              </a:rPr>
              <a:t>Образец </a:t>
            </a:r>
            <a:r>
              <a:rPr lang="es-ES" sz="1050" cap="small" dirty="0">
                <a:solidFill>
                  <a:schemeClr val="tx1">
                    <a:lumMod val="50000"/>
                    <a:lumOff val="50000"/>
                  </a:schemeClr>
                </a:solidFill>
              </a:rPr>
              <a:t>E</a:t>
            </a:r>
          </a:p>
        </p:txBody>
      </p:sp>
      <p:sp>
        <p:nvSpPr>
          <p:cNvPr id="26" name="25 CuadroTexto"/>
          <p:cNvSpPr txBox="1"/>
          <p:nvPr/>
        </p:nvSpPr>
        <p:spPr>
          <a:xfrm>
            <a:off x="4637838" y="5049183"/>
            <a:ext cx="1242138" cy="161583"/>
          </a:xfrm>
          <a:prstGeom prst="rect">
            <a:avLst/>
          </a:prstGeom>
          <a:noFill/>
        </p:spPr>
        <p:txBody>
          <a:bodyPr wrap="square" lIns="0" tIns="0" rIns="0" bIns="0" rtlCol="0">
            <a:spAutoFit/>
          </a:bodyPr>
          <a:lstStyle/>
          <a:p>
            <a:pPr algn="ctr"/>
            <a:r>
              <a:rPr lang="ru-RU" sz="1050" cap="small" dirty="0">
                <a:solidFill>
                  <a:schemeClr val="tx1">
                    <a:lumMod val="50000"/>
                    <a:lumOff val="50000"/>
                  </a:schemeClr>
                </a:solidFill>
              </a:rPr>
              <a:t>Образец </a:t>
            </a:r>
            <a:r>
              <a:rPr lang="es-ES" sz="1050" cap="small" dirty="0">
                <a:solidFill>
                  <a:schemeClr val="tx1">
                    <a:lumMod val="50000"/>
                    <a:lumOff val="50000"/>
                  </a:schemeClr>
                </a:solidFill>
              </a:rPr>
              <a:t>C</a:t>
            </a:r>
          </a:p>
        </p:txBody>
      </p:sp>
      <p:sp>
        <p:nvSpPr>
          <p:cNvPr id="28" name="27 CuadroTexto"/>
          <p:cNvSpPr txBox="1"/>
          <p:nvPr/>
        </p:nvSpPr>
        <p:spPr>
          <a:xfrm>
            <a:off x="6096000" y="5049183"/>
            <a:ext cx="1350150" cy="161583"/>
          </a:xfrm>
          <a:prstGeom prst="rect">
            <a:avLst/>
          </a:prstGeom>
          <a:noFill/>
        </p:spPr>
        <p:txBody>
          <a:bodyPr wrap="square" lIns="0" tIns="0" rIns="0" bIns="0" rtlCol="0">
            <a:spAutoFit/>
          </a:bodyPr>
          <a:lstStyle/>
          <a:p>
            <a:pPr algn="ctr"/>
            <a:r>
              <a:rPr lang="ru-RU" sz="1050" cap="small" dirty="0">
                <a:solidFill>
                  <a:schemeClr val="tx1">
                    <a:lumMod val="50000"/>
                    <a:lumOff val="50000"/>
                  </a:schemeClr>
                </a:solidFill>
              </a:rPr>
              <a:t>Образец </a:t>
            </a:r>
            <a:r>
              <a:rPr lang="es-ES" sz="1050" cap="small" dirty="0">
                <a:solidFill>
                  <a:schemeClr val="tx1">
                    <a:lumMod val="50000"/>
                    <a:lumOff val="50000"/>
                  </a:schemeClr>
                </a:solidFill>
              </a:rPr>
              <a:t>D</a:t>
            </a:r>
          </a:p>
        </p:txBody>
      </p:sp>
      <p:sp>
        <p:nvSpPr>
          <p:cNvPr id="2" name="TextBox 1"/>
          <p:cNvSpPr txBox="1"/>
          <p:nvPr/>
        </p:nvSpPr>
        <p:spPr>
          <a:xfrm>
            <a:off x="3158949" y="1214755"/>
            <a:ext cx="5737563" cy="2100575"/>
          </a:xfrm>
          <a:prstGeom prst="rect">
            <a:avLst/>
          </a:prstGeom>
          <a:solidFill>
            <a:schemeClr val="bg1"/>
          </a:solidFill>
        </p:spPr>
        <p:txBody>
          <a:bodyPr wrap="square" lIns="0" tIns="0" rIns="0" bIns="0" rtlCol="0">
            <a:spAutoFit/>
          </a:bodyPr>
          <a:lstStyle/>
          <a:p>
            <a:r>
              <a:rPr lang="ru-RU" sz="2100" b="1" dirty="0">
                <a:solidFill>
                  <a:srgbClr val="96C115"/>
                </a:solidFill>
              </a:rPr>
              <a:t>В ТЕЧЕНИЕ 2 МЕСЯЦЕВ </a:t>
            </a:r>
            <a:r>
              <a:rPr lang="ru-RU" sz="2100" b="1" dirty="0"/>
              <a:t>БЫЛИ ПРОТЕСТИРОВАНЫ </a:t>
            </a:r>
            <a:r>
              <a:rPr lang="ru-RU" sz="2100" b="1" dirty="0">
                <a:solidFill>
                  <a:srgbClr val="96C115"/>
                </a:solidFill>
              </a:rPr>
              <a:t>РАЗЛИЧНЫЕ ИЗОЛЯЦИОННЫЕ СИСТЕМЫ.</a:t>
            </a:r>
          </a:p>
          <a:p>
            <a:r>
              <a:rPr lang="ru-RU" sz="2100" b="1" dirty="0">
                <a:solidFill>
                  <a:srgbClr val="FFC000"/>
                </a:solidFill>
              </a:rPr>
              <a:t>ДЛЯ ОЦЕНКИ </a:t>
            </a:r>
            <a:r>
              <a:rPr lang="ru-RU" sz="2100" b="1" dirty="0"/>
              <a:t>СОПРОТИВЛЯЕМОСТИ К ПРОНИКНОВЕНИЮ ВОДЯНЫХ ПАРОВ </a:t>
            </a:r>
            <a:r>
              <a:rPr lang="ru-RU" sz="2100" b="1" dirty="0">
                <a:solidFill>
                  <a:schemeClr val="tx1">
                    <a:lumMod val="65000"/>
                    <a:lumOff val="35000"/>
                  </a:schemeClr>
                </a:solidFill>
              </a:rPr>
              <a:t>И ИХ СПОСОБНОСТИ </a:t>
            </a:r>
            <a:r>
              <a:rPr lang="ru-RU" sz="2100" b="1" dirty="0">
                <a:solidFill>
                  <a:srgbClr val="FFC000"/>
                </a:solidFill>
              </a:rPr>
              <a:t>СНИЖАТЬ КОРРОЗИЮ</a:t>
            </a:r>
          </a:p>
          <a:p>
            <a:endParaRPr lang="ru-RU" sz="1050" dirty="0"/>
          </a:p>
        </p:txBody>
      </p:sp>
    </p:spTree>
    <p:extLst>
      <p:ext uri="{BB962C8B-B14F-4D97-AF65-F5344CB8AC3E}">
        <p14:creationId xmlns:p14="http://schemas.microsoft.com/office/powerpoint/2010/main" val="4046370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Grafik 99" descr="IMG_674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76119" y="2279481"/>
            <a:ext cx="1888900" cy="14181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0" name="Grafik 98" descr="IMG_6738"/>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059114" y="2294874"/>
            <a:ext cx="1888900" cy="14181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5" name="Grafik 94" descr="IMG_705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991036" y="2294874"/>
            <a:ext cx="1868396" cy="14027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1 Título"/>
          <p:cNvSpPr>
            <a:spLocks noGrp="1"/>
          </p:cNvSpPr>
          <p:nvPr>
            <p:ph type="title"/>
          </p:nvPr>
        </p:nvSpPr>
        <p:spPr>
          <a:xfrm>
            <a:off x="2191003" y="477393"/>
            <a:ext cx="7809992" cy="430887"/>
          </a:xfrm>
        </p:spPr>
        <p:txBody>
          <a:bodyPr/>
          <a:lstStyle/>
          <a:p>
            <a:r>
              <a:rPr lang="ru-RU" dirty="0"/>
              <a:t>Установка</a:t>
            </a:r>
            <a:r>
              <a:rPr lang="es-ES" dirty="0"/>
              <a:t>: </a:t>
            </a:r>
            <a:r>
              <a:rPr lang="ru-RU" dirty="0" smtClean="0"/>
              <a:t>крепление </a:t>
            </a:r>
            <a:r>
              <a:rPr lang="ru-RU" dirty="0"/>
              <a:t>и герметизация</a:t>
            </a:r>
            <a:r>
              <a:rPr lang="es-ES" dirty="0" smtClean="0"/>
              <a:t> </a:t>
            </a:r>
            <a:endParaRPr lang="es-ES" dirty="0"/>
          </a:p>
        </p:txBody>
      </p:sp>
      <p:grpSp>
        <p:nvGrpSpPr>
          <p:cNvPr id="3" name="18 Grupo"/>
          <p:cNvGrpSpPr/>
          <p:nvPr/>
        </p:nvGrpSpPr>
        <p:grpSpPr>
          <a:xfrm>
            <a:off x="7176120" y="1623220"/>
            <a:ext cx="1890210" cy="617648"/>
            <a:chOff x="539552" y="1707654"/>
            <a:chExt cx="3960440" cy="1404156"/>
          </a:xfrm>
        </p:grpSpPr>
        <p:sp>
          <p:nvSpPr>
            <p:cNvPr id="26" name="25 Rectángulo"/>
            <p:cNvSpPr/>
            <p:nvPr/>
          </p:nvSpPr>
          <p:spPr>
            <a:xfrm>
              <a:off x="539552" y="1707654"/>
              <a:ext cx="3960440" cy="1404156"/>
            </a:xfrm>
            <a:prstGeom prst="rect">
              <a:avLst/>
            </a:prstGeom>
            <a:solidFill>
              <a:schemeClr val="bg1">
                <a:lumMod val="75000"/>
              </a:schemeClr>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825" dirty="0">
                <a:solidFill>
                  <a:schemeClr val="tx1">
                    <a:lumMod val="50000"/>
                    <a:lumOff val="50000"/>
                  </a:schemeClr>
                </a:solidFill>
              </a:endParaRPr>
            </a:p>
          </p:txBody>
        </p:sp>
        <p:sp>
          <p:nvSpPr>
            <p:cNvPr id="27" name="26 CuadroTexto"/>
            <p:cNvSpPr txBox="1"/>
            <p:nvPr/>
          </p:nvSpPr>
          <p:spPr>
            <a:xfrm>
              <a:off x="899594" y="2222730"/>
              <a:ext cx="3240359" cy="524772"/>
            </a:xfrm>
            <a:prstGeom prst="rect">
              <a:avLst/>
            </a:prstGeom>
            <a:noFill/>
          </p:spPr>
          <p:txBody>
            <a:bodyPr wrap="square" lIns="0" tIns="0" rIns="0" bIns="0" rtlCol="0">
              <a:spAutoFit/>
            </a:bodyPr>
            <a:lstStyle/>
            <a:p>
              <a:pPr algn="ctr"/>
              <a:r>
                <a:rPr lang="ru-RU" sz="1500" b="1" cap="small" dirty="0">
                  <a:solidFill>
                    <a:schemeClr val="tx1">
                      <a:lumMod val="65000"/>
                      <a:lumOff val="35000"/>
                    </a:schemeClr>
                  </a:solidFill>
                </a:rPr>
                <a:t>Образцы </a:t>
              </a:r>
              <a:r>
                <a:rPr lang="es-ES" sz="1500" b="1" cap="small" dirty="0">
                  <a:solidFill>
                    <a:schemeClr val="tx1">
                      <a:lumMod val="65000"/>
                      <a:lumOff val="35000"/>
                    </a:schemeClr>
                  </a:solidFill>
                </a:rPr>
                <a:t>c,d,e</a:t>
              </a:r>
              <a:endParaRPr lang="es-ES" sz="2100" b="1" cap="small" dirty="0">
                <a:solidFill>
                  <a:schemeClr val="tx1">
                    <a:lumMod val="65000"/>
                    <a:lumOff val="35000"/>
                  </a:schemeClr>
                </a:solidFill>
              </a:endParaRPr>
            </a:p>
          </p:txBody>
        </p:sp>
      </p:grpSp>
      <p:grpSp>
        <p:nvGrpSpPr>
          <p:cNvPr id="5" name="19 Grupo"/>
          <p:cNvGrpSpPr/>
          <p:nvPr/>
        </p:nvGrpSpPr>
        <p:grpSpPr>
          <a:xfrm>
            <a:off x="5069886" y="1623220"/>
            <a:ext cx="1890210" cy="617648"/>
            <a:chOff x="4788024" y="195486"/>
            <a:chExt cx="3960440" cy="1404156"/>
          </a:xfrm>
        </p:grpSpPr>
        <p:sp>
          <p:nvSpPr>
            <p:cNvPr id="29" name="28 Rectángulo"/>
            <p:cNvSpPr/>
            <p:nvPr/>
          </p:nvSpPr>
          <p:spPr>
            <a:xfrm>
              <a:off x="4788024" y="195486"/>
              <a:ext cx="3960440" cy="1404156"/>
            </a:xfrm>
            <a:prstGeom prst="rect">
              <a:avLst/>
            </a:prstGeom>
            <a:solidFill>
              <a:schemeClr val="accent6">
                <a:lumMod val="75000"/>
              </a:schemeClr>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825"/>
            </a:p>
          </p:txBody>
        </p:sp>
        <p:sp>
          <p:nvSpPr>
            <p:cNvPr id="30" name="29 CuadroTexto"/>
            <p:cNvSpPr txBox="1"/>
            <p:nvPr/>
          </p:nvSpPr>
          <p:spPr>
            <a:xfrm>
              <a:off x="5004047" y="679891"/>
              <a:ext cx="3600398" cy="524772"/>
            </a:xfrm>
            <a:prstGeom prst="rect">
              <a:avLst/>
            </a:prstGeom>
            <a:noFill/>
          </p:spPr>
          <p:txBody>
            <a:bodyPr wrap="square" lIns="0" tIns="0" rIns="0" bIns="0" rtlCol="0">
              <a:spAutoFit/>
            </a:bodyPr>
            <a:lstStyle/>
            <a:p>
              <a:pPr algn="ctr"/>
              <a:r>
                <a:rPr lang="ru-RU" sz="1500" b="1" cap="small" dirty="0">
                  <a:solidFill>
                    <a:schemeClr val="bg1"/>
                  </a:solidFill>
                </a:rPr>
                <a:t>Образцы </a:t>
              </a:r>
              <a:r>
                <a:rPr lang="es-ES" sz="1500" b="1" cap="small" dirty="0">
                  <a:solidFill>
                    <a:schemeClr val="bg1"/>
                  </a:solidFill>
                </a:rPr>
                <a:t>c,d,e</a:t>
              </a:r>
              <a:endParaRPr lang="es-ES" sz="2100" b="1" cap="small" dirty="0">
                <a:solidFill>
                  <a:schemeClr val="bg1"/>
                </a:solidFill>
              </a:endParaRPr>
            </a:p>
          </p:txBody>
        </p:sp>
      </p:grpSp>
      <p:grpSp>
        <p:nvGrpSpPr>
          <p:cNvPr id="6" name="30 Grupo"/>
          <p:cNvGrpSpPr/>
          <p:nvPr/>
        </p:nvGrpSpPr>
        <p:grpSpPr>
          <a:xfrm>
            <a:off x="2989887" y="1623220"/>
            <a:ext cx="1863976" cy="617648"/>
            <a:chOff x="538438" y="260648"/>
            <a:chExt cx="3961554" cy="1872209"/>
          </a:xfrm>
          <a:solidFill>
            <a:srgbClr val="96C115"/>
          </a:solidFill>
        </p:grpSpPr>
        <p:grpSp>
          <p:nvGrpSpPr>
            <p:cNvPr id="7" name="19 Grupo"/>
            <p:cNvGrpSpPr/>
            <p:nvPr/>
          </p:nvGrpSpPr>
          <p:grpSpPr>
            <a:xfrm>
              <a:off x="538438" y="260648"/>
              <a:ext cx="3960440" cy="1872209"/>
              <a:chOff x="539552" y="195486"/>
              <a:chExt cx="3960440" cy="1404156"/>
            </a:xfrm>
            <a:grpFill/>
          </p:grpSpPr>
          <p:sp>
            <p:nvSpPr>
              <p:cNvPr id="34" name="33 Rectángulo"/>
              <p:cNvSpPr/>
              <p:nvPr/>
            </p:nvSpPr>
            <p:spPr>
              <a:xfrm>
                <a:off x="539552" y="195486"/>
                <a:ext cx="3960440" cy="1404156"/>
              </a:xfrm>
              <a:prstGeom prst="rect">
                <a:avLst/>
              </a:prstGeom>
              <a:grp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825"/>
              </a:p>
            </p:txBody>
          </p:sp>
          <p:sp>
            <p:nvSpPr>
              <p:cNvPr id="35" name="34 CuadroTexto"/>
              <p:cNvSpPr txBox="1"/>
              <p:nvPr/>
            </p:nvSpPr>
            <p:spPr>
              <a:xfrm>
                <a:off x="899595" y="466677"/>
                <a:ext cx="3384375" cy="367341"/>
              </a:xfrm>
              <a:prstGeom prst="rect">
                <a:avLst/>
              </a:prstGeom>
              <a:grpFill/>
            </p:spPr>
            <p:txBody>
              <a:bodyPr wrap="square" lIns="0" tIns="0" rIns="0" bIns="0" rtlCol="0">
                <a:spAutoFit/>
              </a:bodyPr>
              <a:lstStyle/>
              <a:p>
                <a:pPr algn="ctr"/>
                <a:endParaRPr lang="es-ES" sz="1050" b="1" cap="small" dirty="0">
                  <a:solidFill>
                    <a:schemeClr val="tx1">
                      <a:lumMod val="65000"/>
                      <a:lumOff val="35000"/>
                    </a:schemeClr>
                  </a:solidFill>
                </a:endParaRPr>
              </a:p>
            </p:txBody>
          </p:sp>
        </p:grpSp>
        <p:sp>
          <p:nvSpPr>
            <p:cNvPr id="33" name="32 Rectángulo"/>
            <p:cNvSpPr/>
            <p:nvPr/>
          </p:nvSpPr>
          <p:spPr>
            <a:xfrm>
              <a:off x="539552" y="751755"/>
              <a:ext cx="3960440" cy="979575"/>
            </a:xfrm>
            <a:prstGeom prst="rect">
              <a:avLst/>
            </a:prstGeom>
            <a:grpFill/>
          </p:spPr>
          <p:txBody>
            <a:bodyPr wrap="square">
              <a:spAutoFit/>
            </a:bodyPr>
            <a:lstStyle/>
            <a:p>
              <a:pPr algn="ctr"/>
              <a:r>
                <a:rPr lang="ru-RU" sz="1500" b="1" cap="small" dirty="0">
                  <a:solidFill>
                    <a:schemeClr val="bg1"/>
                  </a:solidFill>
                </a:rPr>
                <a:t>Образцы </a:t>
              </a:r>
              <a:r>
                <a:rPr lang="es-ES" sz="1500" b="1" cap="small" dirty="0">
                  <a:solidFill>
                    <a:schemeClr val="bg1"/>
                  </a:solidFill>
                </a:rPr>
                <a:t>a, b</a:t>
              </a:r>
            </a:p>
          </p:txBody>
        </p:sp>
      </p:grpSp>
      <p:sp>
        <p:nvSpPr>
          <p:cNvPr id="36" name="35 CuadroTexto"/>
          <p:cNvSpPr txBox="1"/>
          <p:nvPr/>
        </p:nvSpPr>
        <p:spPr>
          <a:xfrm>
            <a:off x="3017658" y="3915054"/>
            <a:ext cx="1836204" cy="702078"/>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txBody>
          <a:bodyPr wrap="square" lIns="0" tIns="0" rIns="0" bIns="0" rtlCol="0" anchor="ctr" anchorCtr="0">
            <a:noAutofit/>
          </a:bodyPr>
          <a:lstStyle/>
          <a:p>
            <a:pPr algn="ctr"/>
            <a:r>
              <a:rPr lang="ru-RU" sz="1200" cap="small" dirty="0">
                <a:solidFill>
                  <a:schemeClr val="tx1">
                    <a:lumMod val="50000"/>
                    <a:lumOff val="50000"/>
                  </a:schemeClr>
                </a:solidFill>
              </a:rPr>
              <a:t>Использовался клей</a:t>
            </a:r>
            <a:endParaRPr lang="es-ES" sz="1200" cap="small" dirty="0">
              <a:solidFill>
                <a:schemeClr val="tx1">
                  <a:lumMod val="50000"/>
                  <a:lumOff val="50000"/>
                </a:schemeClr>
              </a:solidFill>
            </a:endParaRPr>
          </a:p>
        </p:txBody>
      </p:sp>
      <p:sp>
        <p:nvSpPr>
          <p:cNvPr id="38" name="37 CuadroTexto"/>
          <p:cNvSpPr txBox="1"/>
          <p:nvPr/>
        </p:nvSpPr>
        <p:spPr>
          <a:xfrm>
            <a:off x="5069886" y="3915054"/>
            <a:ext cx="1890210" cy="702078"/>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txBody>
          <a:bodyPr wrap="square" lIns="0" tIns="0" rIns="0" bIns="0" rtlCol="0" anchor="ctr" anchorCtr="0">
            <a:noAutofit/>
          </a:bodyPr>
          <a:lstStyle/>
          <a:p>
            <a:pPr algn="ctr"/>
            <a:r>
              <a:rPr lang="ru-RU" sz="1200" cap="small" dirty="0">
                <a:solidFill>
                  <a:schemeClr val="bg1">
                    <a:lumMod val="50000"/>
                  </a:schemeClr>
                </a:solidFill>
                <a:latin typeface="Arial"/>
                <a:ea typeface="Times New Roman"/>
              </a:rPr>
              <a:t>Алюминиевая оболочка из фольги</a:t>
            </a:r>
            <a:r>
              <a:rPr lang="en-US" sz="1200" cap="small" dirty="0">
                <a:solidFill>
                  <a:schemeClr val="bg1">
                    <a:lumMod val="50000"/>
                  </a:schemeClr>
                </a:solidFill>
                <a:latin typeface="Arial"/>
                <a:ea typeface="Times New Roman"/>
              </a:rPr>
              <a:t> </a:t>
            </a:r>
            <a:br>
              <a:rPr lang="en-US" sz="1200" cap="small" dirty="0">
                <a:solidFill>
                  <a:schemeClr val="bg1">
                    <a:lumMod val="50000"/>
                  </a:schemeClr>
                </a:solidFill>
                <a:latin typeface="Arial"/>
                <a:ea typeface="Times New Roman"/>
              </a:rPr>
            </a:br>
            <a:r>
              <a:rPr lang="ru-RU" sz="1050" cap="small" dirty="0">
                <a:solidFill>
                  <a:schemeClr val="bg1">
                    <a:lumMod val="50000"/>
                  </a:schemeClr>
                </a:solidFill>
                <a:latin typeface="Arial"/>
                <a:ea typeface="Times New Roman"/>
              </a:rPr>
              <a:t>для присоединения к разделительной пластине </a:t>
            </a:r>
            <a:endParaRPr lang="es-ES" sz="1200" cap="small" dirty="0">
              <a:solidFill>
                <a:schemeClr val="tx1">
                  <a:lumMod val="50000"/>
                  <a:lumOff val="50000"/>
                </a:schemeClr>
              </a:solidFill>
            </a:endParaRPr>
          </a:p>
        </p:txBody>
      </p:sp>
      <p:sp>
        <p:nvSpPr>
          <p:cNvPr id="39" name="38 CuadroTexto"/>
          <p:cNvSpPr txBox="1"/>
          <p:nvPr/>
        </p:nvSpPr>
        <p:spPr>
          <a:xfrm>
            <a:off x="7176120" y="3915054"/>
            <a:ext cx="1890210" cy="702078"/>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txBody>
          <a:bodyPr wrap="square" lIns="0" tIns="0" rIns="0" bIns="0" rtlCol="0" anchor="ctr" anchorCtr="0">
            <a:noAutofit/>
          </a:bodyPr>
          <a:lstStyle/>
          <a:p>
            <a:pPr algn="ctr"/>
            <a:r>
              <a:rPr lang="ru-RU" sz="1200" cap="small" dirty="0">
                <a:solidFill>
                  <a:schemeClr val="tx1">
                    <a:lumMod val="50000"/>
                    <a:lumOff val="50000"/>
                  </a:schemeClr>
                </a:solidFill>
              </a:rPr>
              <a:t>Алюминиевый скотч</a:t>
            </a:r>
            <a:r>
              <a:rPr lang="es-ES" sz="1200" cap="small" dirty="0">
                <a:solidFill>
                  <a:schemeClr val="tx1">
                    <a:lumMod val="50000"/>
                    <a:lumOff val="50000"/>
                  </a:schemeClr>
                </a:solidFill>
              </a:rPr>
              <a:t> </a:t>
            </a:r>
            <a:br>
              <a:rPr lang="es-ES" sz="1200" cap="small" dirty="0">
                <a:solidFill>
                  <a:schemeClr val="tx1">
                    <a:lumMod val="50000"/>
                    <a:lumOff val="50000"/>
                  </a:schemeClr>
                </a:solidFill>
              </a:rPr>
            </a:br>
            <a:r>
              <a:rPr lang="ru-RU" sz="1050" cap="small" dirty="0">
                <a:solidFill>
                  <a:schemeClr val="tx1">
                    <a:lumMod val="50000"/>
                    <a:lumOff val="50000"/>
                  </a:schemeClr>
                </a:solidFill>
              </a:rPr>
              <a:t>использовался поверх оболочки</a:t>
            </a:r>
            <a:endParaRPr lang="es-ES" sz="1200" cap="small" dirty="0">
              <a:solidFill>
                <a:schemeClr val="tx1">
                  <a:lumMod val="50000"/>
                  <a:lumOff val="50000"/>
                </a:schemeClr>
              </a:solidFill>
            </a:endParaRPr>
          </a:p>
        </p:txBody>
      </p:sp>
      <p:sp>
        <p:nvSpPr>
          <p:cNvPr id="20" name="19 CuadroTexto"/>
          <p:cNvSpPr txBox="1"/>
          <p:nvPr/>
        </p:nvSpPr>
        <p:spPr>
          <a:xfrm>
            <a:off x="5068576" y="4617132"/>
            <a:ext cx="1890210" cy="702078"/>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txBody>
          <a:bodyPr wrap="square" lIns="0" tIns="0" rIns="0" bIns="0" rtlCol="0" anchor="ctr" anchorCtr="0">
            <a:noAutofit/>
          </a:bodyPr>
          <a:lstStyle/>
          <a:p>
            <a:pPr algn="ctr"/>
            <a:r>
              <a:rPr lang="ru-RU" sz="1050" cap="small" dirty="0">
                <a:solidFill>
                  <a:schemeClr val="tx1">
                    <a:lumMod val="50000"/>
                    <a:lumOff val="50000"/>
                  </a:schemeClr>
                </a:solidFill>
              </a:rPr>
              <a:t>На разделительных пластинах использовался </a:t>
            </a:r>
            <a:r>
              <a:rPr lang="ru-RU" sz="1200" cap="small" dirty="0">
                <a:solidFill>
                  <a:schemeClr val="tx1">
                    <a:lumMod val="50000"/>
                    <a:lumOff val="50000"/>
                  </a:schemeClr>
                </a:solidFill>
              </a:rPr>
              <a:t>силиконовый герметик </a:t>
            </a:r>
            <a:endParaRPr lang="es-ES" sz="1200" cap="small" dirty="0">
              <a:solidFill>
                <a:schemeClr val="tx1">
                  <a:lumMod val="50000"/>
                  <a:lumOff val="50000"/>
                </a:schemeClr>
              </a:solidFill>
            </a:endParaRPr>
          </a:p>
        </p:txBody>
      </p:sp>
      <p:cxnSp>
        <p:nvCxnSpPr>
          <p:cNvPr id="8" name="Straight Arrow Connector 7"/>
          <p:cNvCxnSpPr>
            <a:stCxn id="38" idx="0"/>
          </p:cNvCxnSpPr>
          <p:nvPr/>
        </p:nvCxnSpPr>
        <p:spPr>
          <a:xfrm flipH="1" flipV="1">
            <a:off x="5755731" y="2894993"/>
            <a:ext cx="259260" cy="1020063"/>
          </a:xfrm>
          <a:prstGeom prst="straightConnector1">
            <a:avLst/>
          </a:prstGeom>
          <a:ln w="19050">
            <a:solidFill>
              <a:schemeClr val="bg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Straight Arrow Connector 23"/>
          <p:cNvCxnSpPr>
            <a:stCxn id="39" idx="0"/>
          </p:cNvCxnSpPr>
          <p:nvPr/>
        </p:nvCxnSpPr>
        <p:spPr>
          <a:xfrm flipH="1" flipV="1">
            <a:off x="7878200" y="2888940"/>
            <a:ext cx="243027" cy="1026114"/>
          </a:xfrm>
          <a:prstGeom prst="straightConnector1">
            <a:avLst/>
          </a:prstGeom>
          <a:ln w="19050">
            <a:solidFill>
              <a:schemeClr val="bg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1" name="Straight Arrow Connector 30"/>
          <p:cNvCxnSpPr>
            <a:stCxn id="20" idx="3"/>
          </p:cNvCxnSpPr>
          <p:nvPr/>
        </p:nvCxnSpPr>
        <p:spPr>
          <a:xfrm flipH="1" flipV="1">
            <a:off x="6032174" y="3050960"/>
            <a:ext cx="926612" cy="1917213"/>
          </a:xfrm>
          <a:prstGeom prst="straightConnector1">
            <a:avLst/>
          </a:prstGeom>
          <a:ln w="19050">
            <a:solidFill>
              <a:schemeClr val="bg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Straight Arrow Connector 24"/>
          <p:cNvCxnSpPr>
            <a:stCxn id="36" idx="0"/>
          </p:cNvCxnSpPr>
          <p:nvPr/>
        </p:nvCxnSpPr>
        <p:spPr>
          <a:xfrm flipV="1">
            <a:off x="3935760" y="3187594"/>
            <a:ext cx="686306" cy="727460"/>
          </a:xfrm>
          <a:prstGeom prst="straightConnector1">
            <a:avLst/>
          </a:prstGeom>
          <a:ln w="19050">
            <a:solidFill>
              <a:schemeClr val="bg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8" name="TextBox 27"/>
          <p:cNvSpPr txBox="1"/>
          <p:nvPr/>
        </p:nvSpPr>
        <p:spPr>
          <a:xfrm flipH="1">
            <a:off x="2977951" y="5481227"/>
            <a:ext cx="6394648" cy="784830"/>
          </a:xfrm>
          <a:prstGeom prst="rect">
            <a:avLst/>
          </a:prstGeom>
          <a:solidFill>
            <a:schemeClr val="bg1"/>
          </a:solidFill>
        </p:spPr>
        <p:txBody>
          <a:bodyPr wrap="square" lIns="0" tIns="0" rIns="0" bIns="0" rtlCol="0">
            <a:spAutoFit/>
          </a:bodyPr>
          <a:lstStyle/>
          <a:p>
            <a:r>
              <a:rPr lang="ru-RU" sz="1600" dirty="0">
                <a:solidFill>
                  <a:schemeClr val="tx1">
                    <a:lumMod val="50000"/>
                    <a:lumOff val="50000"/>
                  </a:schemeClr>
                </a:solidFill>
              </a:rPr>
              <a:t>Разброс оценки коррозии на  изоляцию гибкой </a:t>
            </a:r>
            <a:r>
              <a:rPr lang="ru-RU" sz="1600" dirty="0" err="1">
                <a:solidFill>
                  <a:schemeClr val="tx1">
                    <a:lumMod val="50000"/>
                    <a:lumOff val="50000"/>
                  </a:schemeClr>
                </a:solidFill>
              </a:rPr>
              <a:t>эластомерной</a:t>
            </a:r>
            <a:r>
              <a:rPr lang="ru-RU" sz="1600" dirty="0">
                <a:solidFill>
                  <a:schemeClr val="tx1">
                    <a:lumMod val="50000"/>
                    <a:lumOff val="50000"/>
                  </a:schemeClr>
                </a:solidFill>
              </a:rPr>
              <a:t> пены (ГЭП) при </a:t>
            </a:r>
            <a:r>
              <a:rPr lang="ru-RU" sz="2400" dirty="0">
                <a:solidFill>
                  <a:schemeClr val="tx1">
                    <a:lumMod val="50000"/>
                    <a:lumOff val="50000"/>
                  </a:schemeClr>
                </a:solidFill>
              </a:rPr>
              <a:t>высокой</a:t>
            </a:r>
            <a:r>
              <a:rPr lang="ru-RU" sz="600" dirty="0">
                <a:solidFill>
                  <a:schemeClr val="tx1">
                    <a:lumMod val="50000"/>
                    <a:lumOff val="50000"/>
                  </a:schemeClr>
                </a:solidFill>
              </a:rPr>
              <a:t> </a:t>
            </a:r>
            <a:r>
              <a:rPr lang="ru-RU" sz="1600" dirty="0">
                <a:solidFill>
                  <a:schemeClr val="tx1">
                    <a:lumMod val="50000"/>
                    <a:lumOff val="50000"/>
                  </a:schemeClr>
                </a:solidFill>
              </a:rPr>
              <a:t>относительной влажности </a:t>
            </a:r>
            <a:r>
              <a:rPr lang="en-US" sz="1100" dirty="0">
                <a:solidFill>
                  <a:schemeClr val="tx1">
                    <a:lumMod val="50000"/>
                    <a:lumOff val="50000"/>
                  </a:schemeClr>
                </a:solidFill>
              </a:rPr>
              <a:t>|</a:t>
            </a:r>
            <a:r>
              <a:rPr lang="ru-RU" sz="1100" dirty="0">
                <a:solidFill>
                  <a:schemeClr val="tx1">
                    <a:lumMod val="50000"/>
                    <a:lumOff val="50000"/>
                  </a:schemeClr>
                </a:solidFill>
              </a:rPr>
              <a:t> д-р Марк Свифт</a:t>
            </a:r>
            <a:r>
              <a:rPr lang="en-US" sz="1100" dirty="0">
                <a:solidFill>
                  <a:schemeClr val="tx1">
                    <a:lumMod val="50000"/>
                    <a:lumOff val="50000"/>
                  </a:schemeClr>
                </a:solidFill>
              </a:rPr>
              <a:t> |</a:t>
            </a:r>
            <a:r>
              <a:rPr lang="ru-RU" sz="1100" dirty="0">
                <a:solidFill>
                  <a:schemeClr val="tx1">
                    <a:lumMod val="50000"/>
                    <a:lumOff val="50000"/>
                  </a:schemeClr>
                </a:solidFill>
              </a:rPr>
              <a:t> Декабрь 2016</a:t>
            </a:r>
          </a:p>
        </p:txBody>
      </p:sp>
    </p:spTree>
    <p:extLst>
      <p:ext uri="{BB962C8B-B14F-4D97-AF65-F5344CB8AC3E}">
        <p14:creationId xmlns:p14="http://schemas.microsoft.com/office/powerpoint/2010/main" val="11562822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91003" y="477393"/>
            <a:ext cx="7809992" cy="430887"/>
          </a:xfrm>
        </p:spPr>
        <p:txBody>
          <a:bodyPr/>
          <a:lstStyle/>
          <a:p>
            <a:r>
              <a:rPr lang="es-ES" dirty="0"/>
              <a:t>ISO 10289:1999</a:t>
            </a:r>
          </a:p>
        </p:txBody>
      </p:sp>
      <p:sp>
        <p:nvSpPr>
          <p:cNvPr id="3" name="2 Marcador de contenido"/>
          <p:cNvSpPr>
            <a:spLocks noGrp="1"/>
          </p:cNvSpPr>
          <p:nvPr>
            <p:ph idx="1"/>
          </p:nvPr>
        </p:nvSpPr>
        <p:spPr>
          <a:xfrm>
            <a:off x="2243528" y="1468833"/>
            <a:ext cx="8034728" cy="1969770"/>
          </a:xfrm>
        </p:spPr>
        <p:txBody>
          <a:bodyPr/>
          <a:lstStyle/>
          <a:p>
            <a:r>
              <a:rPr lang="ru-RU" sz="1400" dirty="0"/>
              <a:t>Степень коррозионной защиты </a:t>
            </a:r>
            <a:r>
              <a:rPr lang="es-ES" sz="1400" dirty="0"/>
              <a:t>(R</a:t>
            </a:r>
            <a:r>
              <a:rPr lang="es-ES" sz="1400" baseline="-25000" dirty="0"/>
              <a:t>p</a:t>
            </a:r>
            <a:r>
              <a:rPr lang="es-ES" sz="1400" dirty="0"/>
              <a:t>)</a:t>
            </a:r>
            <a:r>
              <a:rPr lang="ru-RU" sz="1400" dirty="0"/>
              <a:t> согласно</a:t>
            </a:r>
            <a:r>
              <a:rPr lang="es-ES" sz="1400" dirty="0"/>
              <a:t> </a:t>
            </a:r>
            <a:r>
              <a:rPr lang="pl-PL" sz="1400" dirty="0"/>
              <a:t>EN </a:t>
            </a:r>
            <a:r>
              <a:rPr lang="es-ES" sz="1400" dirty="0"/>
              <a:t>ISO 10289</a:t>
            </a:r>
          </a:p>
          <a:p>
            <a:pPr marL="342900" indent="-342900"/>
            <a:r>
              <a:rPr lang="es-ES" sz="1400" dirty="0"/>
              <a:t>“</a:t>
            </a:r>
            <a:r>
              <a:rPr lang="ru-RU" sz="1400" dirty="0"/>
              <a:t>степень защиты</a:t>
            </a:r>
            <a:r>
              <a:rPr lang="es-ES" sz="1400" dirty="0"/>
              <a:t>” </a:t>
            </a:r>
            <a:r>
              <a:rPr lang="ru-RU" sz="1400" dirty="0"/>
              <a:t>определялась градацией от </a:t>
            </a:r>
            <a:r>
              <a:rPr lang="es-ES" sz="1400" dirty="0"/>
              <a:t>0 </a:t>
            </a:r>
            <a:r>
              <a:rPr lang="ru-RU" sz="1400" dirty="0"/>
              <a:t>до 1</a:t>
            </a:r>
            <a:r>
              <a:rPr lang="es-ES" sz="1400" dirty="0"/>
              <a:t>0</a:t>
            </a:r>
          </a:p>
          <a:p>
            <a:pPr marL="342900" indent="-342900"/>
            <a:r>
              <a:rPr lang="es-ES" sz="1400" dirty="0"/>
              <a:t>R</a:t>
            </a:r>
            <a:r>
              <a:rPr lang="es-ES" sz="1400" baseline="-25000" dirty="0"/>
              <a:t>p</a:t>
            </a:r>
            <a:r>
              <a:rPr lang="es-ES" sz="1400" dirty="0"/>
              <a:t> </a:t>
            </a:r>
            <a:r>
              <a:rPr lang="ru-RU" sz="1400" dirty="0"/>
              <a:t>степень</a:t>
            </a:r>
            <a:r>
              <a:rPr lang="es-ES" sz="1400" dirty="0"/>
              <a:t>10 = 0% </a:t>
            </a:r>
            <a:r>
              <a:rPr lang="ru-RU" sz="1400" dirty="0"/>
              <a:t>площади подверглось коррозии </a:t>
            </a:r>
            <a:r>
              <a:rPr lang="es-ES" sz="1400" dirty="0"/>
              <a:t>(</a:t>
            </a:r>
            <a:r>
              <a:rPr lang="ru-RU" sz="1400" dirty="0"/>
              <a:t>наилучшая</a:t>
            </a:r>
            <a:r>
              <a:rPr lang="es-ES" sz="1400" dirty="0"/>
              <a:t>)</a:t>
            </a:r>
          </a:p>
          <a:p>
            <a:pPr marL="342900" indent="-342900"/>
            <a:r>
              <a:rPr lang="es-ES" sz="1400" dirty="0"/>
              <a:t>R</a:t>
            </a:r>
            <a:r>
              <a:rPr lang="es-ES" sz="1400" baseline="-25000" dirty="0"/>
              <a:t>p</a:t>
            </a:r>
            <a:r>
              <a:rPr lang="es-ES" sz="1400" dirty="0"/>
              <a:t> </a:t>
            </a:r>
            <a:r>
              <a:rPr lang="ru-RU" sz="1400" dirty="0"/>
              <a:t>степень </a:t>
            </a:r>
            <a:r>
              <a:rPr lang="es-ES" sz="1400" dirty="0"/>
              <a:t>0 = 50% </a:t>
            </a:r>
            <a:r>
              <a:rPr lang="ru-RU" sz="1400" dirty="0"/>
              <a:t>или более площади подверглось коррозии </a:t>
            </a:r>
            <a:r>
              <a:rPr lang="es-ES" sz="1400" dirty="0"/>
              <a:t>(</a:t>
            </a:r>
            <a:r>
              <a:rPr lang="ru-RU" sz="1400" dirty="0"/>
              <a:t>наихудшая</a:t>
            </a:r>
            <a:r>
              <a:rPr lang="es-ES" sz="1400" dirty="0"/>
              <a:t>) </a:t>
            </a:r>
          </a:p>
          <a:p>
            <a:pPr marL="342900" indent="-342900"/>
            <a:endParaRPr lang="es-ES" u="sng" dirty="0"/>
          </a:p>
          <a:p>
            <a:pPr marL="257175" indent="-257175"/>
            <a:endParaRPr lang="es-ES" dirty="0"/>
          </a:p>
          <a:p>
            <a:pPr marL="257175" indent="-257175"/>
            <a:endParaRPr lang="es-ES" dirty="0"/>
          </a:p>
        </p:txBody>
      </p:sp>
      <p:pic>
        <p:nvPicPr>
          <p:cNvPr id="3073" name="Picture 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48001" y="2676204"/>
            <a:ext cx="6172200" cy="3495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4134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20324" y="944726"/>
            <a:ext cx="6210300" cy="861774"/>
          </a:xfrm>
        </p:spPr>
        <p:txBody>
          <a:bodyPr/>
          <a:lstStyle/>
          <a:p>
            <a:pPr algn="ctr"/>
            <a:r>
              <a:rPr lang="ru-RU" dirty="0" smtClean="0"/>
              <a:t>Параметры цикличности </a:t>
            </a:r>
            <a:r>
              <a:rPr lang="es-ES" dirty="0" smtClean="0"/>
              <a:t>(</a:t>
            </a:r>
            <a:r>
              <a:rPr lang="ru-RU" dirty="0"/>
              <a:t>т</a:t>
            </a:r>
            <a:r>
              <a:rPr lang="ru-RU" dirty="0" smtClean="0"/>
              <a:t>емпература поверхности трубы</a:t>
            </a:r>
            <a:r>
              <a:rPr lang="es-ES" dirty="0" smtClean="0"/>
              <a:t>)</a:t>
            </a:r>
            <a:endParaRPr lang="es-ES" dirty="0"/>
          </a:p>
        </p:txBody>
      </p:sp>
      <p:sp>
        <p:nvSpPr>
          <p:cNvPr id="9" name="16 Rectángulo"/>
          <p:cNvSpPr/>
          <p:nvPr/>
        </p:nvSpPr>
        <p:spPr>
          <a:xfrm>
            <a:off x="3124200" y="5069101"/>
            <a:ext cx="7010400" cy="276999"/>
          </a:xfrm>
          <a:prstGeom prst="rect">
            <a:avLst/>
          </a:prstGeom>
          <a:solidFill>
            <a:schemeClr val="tx1">
              <a:lumMod val="65000"/>
              <a:lumOff val="35000"/>
            </a:schemeClr>
          </a:solidFill>
        </p:spPr>
        <p:txBody>
          <a:bodyPr wrap="square">
            <a:spAutoFit/>
          </a:bodyPr>
          <a:lstStyle/>
          <a:p>
            <a:pPr>
              <a:spcBef>
                <a:spcPct val="30000"/>
              </a:spcBef>
              <a:defRPr/>
            </a:pPr>
            <a:r>
              <a:rPr lang="ru-RU" sz="1200" dirty="0">
                <a:solidFill>
                  <a:schemeClr val="bg1"/>
                </a:solidFill>
              </a:rPr>
              <a:t>Рис</a:t>
            </a:r>
            <a:r>
              <a:rPr lang="en-US" sz="1200" dirty="0">
                <a:solidFill>
                  <a:schemeClr val="bg1"/>
                </a:solidFill>
              </a:rPr>
              <a:t>. 1. </a:t>
            </a:r>
            <a:r>
              <a:rPr lang="ru-RU" sz="1200" dirty="0">
                <a:solidFill>
                  <a:schemeClr val="bg1"/>
                </a:solidFill>
              </a:rPr>
              <a:t>Температурный режим </a:t>
            </a:r>
            <a:r>
              <a:rPr lang="ru-RU" sz="1200" dirty="0" err="1">
                <a:solidFill>
                  <a:schemeClr val="bg1"/>
                </a:solidFill>
              </a:rPr>
              <a:t>циркулятора</a:t>
            </a:r>
            <a:endParaRPr lang="en-US" sz="1200" dirty="0">
              <a:solidFill>
                <a:schemeClr val="bg1"/>
              </a:solidFill>
            </a:endParaRPr>
          </a:p>
        </p:txBody>
      </p:sp>
      <p:grpSp>
        <p:nvGrpSpPr>
          <p:cNvPr id="15" name="14 Grupo"/>
          <p:cNvGrpSpPr/>
          <p:nvPr/>
        </p:nvGrpSpPr>
        <p:grpSpPr>
          <a:xfrm>
            <a:off x="2133600" y="1831226"/>
            <a:ext cx="8001000" cy="2971296"/>
            <a:chOff x="4518513" y="1669666"/>
            <a:chExt cx="4037804" cy="2422682"/>
          </a:xfrm>
        </p:grpSpPr>
        <p:graphicFrame>
          <p:nvGraphicFramePr>
            <p:cNvPr id="10" name="Diagramm 7"/>
            <p:cNvGraphicFramePr/>
            <p:nvPr>
              <p:extLst/>
            </p:nvPr>
          </p:nvGraphicFramePr>
          <p:xfrm>
            <a:off x="4518513" y="1669666"/>
            <a:ext cx="4037804" cy="2422682"/>
          </p:xfrm>
          <a:graphic>
            <a:graphicData uri="http://schemas.openxmlformats.org/drawingml/2006/chart">
              <c:chart xmlns:c="http://schemas.openxmlformats.org/drawingml/2006/chart" xmlns:r="http://schemas.openxmlformats.org/officeDocument/2006/relationships" r:id="rId3"/>
            </a:graphicData>
          </a:graphic>
        </p:graphicFrame>
        <p:sp>
          <p:nvSpPr>
            <p:cNvPr id="11" name="10 CuadroTexto"/>
            <p:cNvSpPr txBox="1"/>
            <p:nvPr/>
          </p:nvSpPr>
          <p:spPr>
            <a:xfrm>
              <a:off x="6362751" y="3833643"/>
              <a:ext cx="1080120" cy="131749"/>
            </a:xfrm>
            <a:prstGeom prst="rect">
              <a:avLst/>
            </a:prstGeom>
            <a:solidFill>
              <a:schemeClr val="bg1"/>
            </a:solidFill>
          </p:spPr>
          <p:txBody>
            <a:bodyPr wrap="square" lIns="0" tIns="0" rIns="0" bIns="0" rtlCol="0">
              <a:spAutoFit/>
            </a:bodyPr>
            <a:lstStyle/>
            <a:p>
              <a:pPr algn="ctr"/>
              <a:r>
                <a:rPr lang="ru-RU" sz="1050" dirty="0"/>
                <a:t>время</a:t>
              </a:r>
              <a:r>
                <a:rPr lang="es-ES" sz="1050" dirty="0"/>
                <a:t>, t [</a:t>
              </a:r>
              <a:r>
                <a:rPr lang="ru-RU" sz="1050" dirty="0"/>
                <a:t>ч</a:t>
              </a:r>
              <a:r>
                <a:rPr lang="es-ES" sz="1050" dirty="0"/>
                <a:t>]</a:t>
              </a:r>
            </a:p>
          </p:txBody>
        </p:sp>
        <p:sp>
          <p:nvSpPr>
            <p:cNvPr id="12" name="11 CuadroTexto"/>
            <p:cNvSpPr txBox="1"/>
            <p:nvPr/>
          </p:nvSpPr>
          <p:spPr>
            <a:xfrm rot="16200000">
              <a:off x="4026877" y="2672195"/>
              <a:ext cx="1576082" cy="81545"/>
            </a:xfrm>
            <a:prstGeom prst="rect">
              <a:avLst/>
            </a:prstGeom>
            <a:solidFill>
              <a:schemeClr val="bg1"/>
            </a:solidFill>
          </p:spPr>
          <p:txBody>
            <a:bodyPr wrap="square" lIns="0" tIns="0" rIns="0" bIns="0" rtlCol="0">
              <a:spAutoFit/>
            </a:bodyPr>
            <a:lstStyle/>
            <a:p>
              <a:pPr algn="ctr"/>
              <a:r>
                <a:rPr lang="ru-RU" sz="1050" dirty="0"/>
                <a:t>Температура</a:t>
              </a:r>
              <a:r>
                <a:rPr lang="es-ES" sz="1050" dirty="0"/>
                <a:t>, T [ºC]</a:t>
              </a:r>
            </a:p>
          </p:txBody>
        </p:sp>
      </p:grpSp>
      <p:sp>
        <p:nvSpPr>
          <p:cNvPr id="18" name="16 Rectángulo"/>
          <p:cNvSpPr/>
          <p:nvPr/>
        </p:nvSpPr>
        <p:spPr>
          <a:xfrm>
            <a:off x="3124200" y="4842975"/>
            <a:ext cx="7010400" cy="230832"/>
          </a:xfrm>
          <a:prstGeom prst="rect">
            <a:avLst/>
          </a:prstGeom>
          <a:solidFill>
            <a:schemeClr val="tx1">
              <a:lumMod val="65000"/>
              <a:lumOff val="35000"/>
            </a:schemeClr>
          </a:solidFill>
        </p:spPr>
        <p:txBody>
          <a:bodyPr wrap="square">
            <a:spAutoFit/>
          </a:bodyPr>
          <a:lstStyle/>
          <a:p>
            <a:pPr>
              <a:spcBef>
                <a:spcPct val="30000"/>
              </a:spcBef>
              <a:defRPr/>
            </a:pPr>
            <a:r>
              <a:rPr lang="ru-RU" sz="900" i="1" dirty="0">
                <a:solidFill>
                  <a:schemeClr val="bg1"/>
                </a:solidFill>
              </a:rPr>
              <a:t>Изменение температуры  потока воды в трубах </a:t>
            </a:r>
            <a:r>
              <a:rPr lang="en-US" sz="900" i="1" dirty="0">
                <a:solidFill>
                  <a:schemeClr val="bg1"/>
                </a:solidFill>
              </a:rPr>
              <a:t> (24</a:t>
            </a:r>
            <a:r>
              <a:rPr lang="ru-RU" sz="900" i="1" dirty="0">
                <a:solidFill>
                  <a:schemeClr val="bg1"/>
                </a:solidFill>
              </a:rPr>
              <a:t>-часовые интервалы</a:t>
            </a:r>
            <a:r>
              <a:rPr lang="en-US" sz="900" i="1" dirty="0">
                <a:solidFill>
                  <a:schemeClr val="bg1"/>
                </a:solidFill>
              </a:rPr>
              <a:t>). </a:t>
            </a:r>
          </a:p>
        </p:txBody>
      </p:sp>
      <p:sp>
        <p:nvSpPr>
          <p:cNvPr id="20" name="pole tekstowe 2"/>
          <p:cNvSpPr txBox="1"/>
          <p:nvPr/>
        </p:nvSpPr>
        <p:spPr>
          <a:xfrm>
            <a:off x="3124200" y="5496091"/>
            <a:ext cx="7010400" cy="646331"/>
          </a:xfrm>
          <a:prstGeom prst="rect">
            <a:avLst/>
          </a:prstGeom>
          <a:ln/>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ru-RU" sz="1200" b="1" dirty="0">
                <a:latin typeface="Calibri" pitchFamily="34" charset="0"/>
              </a:rPr>
              <a:t>Примечание</a:t>
            </a:r>
            <a:r>
              <a:rPr lang="en-GB" sz="1200" b="1" dirty="0">
                <a:latin typeface="Calibri" pitchFamily="34" charset="0"/>
              </a:rPr>
              <a:t>: </a:t>
            </a:r>
            <a:r>
              <a:rPr lang="ru-RU" sz="1200" dirty="0">
                <a:latin typeface="Calibri" pitchFamily="34" charset="0"/>
              </a:rPr>
              <a:t>Цикличность относится только к температуре поверхности трубы. Условия в камере оставались постоянными при + 35 ° C (+ 95 ° F) и относительной влажности 80% в течение всей продолжительности испытания.</a:t>
            </a:r>
            <a:endParaRPr lang="en-GB" sz="1200" dirty="0">
              <a:latin typeface="Calibri" pitchFamily="34" charset="0"/>
            </a:endParaRPr>
          </a:p>
        </p:txBody>
      </p:sp>
      <p:sp>
        <p:nvSpPr>
          <p:cNvPr id="3" name="TextBox 2"/>
          <p:cNvSpPr txBox="1"/>
          <p:nvPr/>
        </p:nvSpPr>
        <p:spPr>
          <a:xfrm>
            <a:off x="7608170" y="1925109"/>
            <a:ext cx="1188131" cy="161583"/>
          </a:xfrm>
          <a:prstGeom prst="rect">
            <a:avLst/>
          </a:prstGeom>
          <a:noFill/>
        </p:spPr>
        <p:txBody>
          <a:bodyPr wrap="square" lIns="0" tIns="0" rIns="0" bIns="0" rtlCol="0">
            <a:spAutoFit/>
          </a:bodyPr>
          <a:lstStyle/>
          <a:p>
            <a:r>
              <a:rPr lang="en-GB" sz="1050" dirty="0">
                <a:ln>
                  <a:solidFill>
                    <a:srgbClr val="FF0000"/>
                  </a:solidFill>
                </a:ln>
              </a:rPr>
              <a:t> +80</a:t>
            </a:r>
            <a:r>
              <a:rPr lang="en-GB" sz="1050" dirty="0">
                <a:ln>
                  <a:solidFill>
                    <a:srgbClr val="FF0000"/>
                  </a:solidFill>
                </a:ln>
                <a:latin typeface="Arial"/>
                <a:cs typeface="Arial"/>
              </a:rPr>
              <a:t>°</a:t>
            </a:r>
            <a:r>
              <a:rPr lang="en-GB" sz="1050" dirty="0">
                <a:ln>
                  <a:solidFill>
                    <a:srgbClr val="FF0000"/>
                  </a:solidFill>
                </a:ln>
              </a:rPr>
              <a:t>C (176</a:t>
            </a:r>
            <a:r>
              <a:rPr lang="en-GB" sz="1050" dirty="0">
                <a:ln>
                  <a:solidFill>
                    <a:srgbClr val="FF0000"/>
                  </a:solidFill>
                </a:ln>
                <a:latin typeface="Arial"/>
                <a:cs typeface="Arial"/>
              </a:rPr>
              <a:t>°F)</a:t>
            </a:r>
            <a:endParaRPr lang="en-GB" sz="1050" dirty="0">
              <a:ln>
                <a:solidFill>
                  <a:srgbClr val="FF0000"/>
                </a:solidFill>
              </a:ln>
            </a:endParaRPr>
          </a:p>
        </p:txBody>
      </p:sp>
      <p:sp>
        <p:nvSpPr>
          <p:cNvPr id="21" name="TextBox 20"/>
          <p:cNvSpPr txBox="1"/>
          <p:nvPr/>
        </p:nvSpPr>
        <p:spPr>
          <a:xfrm>
            <a:off x="5034726" y="3906033"/>
            <a:ext cx="1080120" cy="161583"/>
          </a:xfrm>
          <a:prstGeom prst="rect">
            <a:avLst/>
          </a:prstGeom>
          <a:noFill/>
          <a:ln>
            <a:noFill/>
          </a:ln>
        </p:spPr>
        <p:txBody>
          <a:bodyPr wrap="square" lIns="0" tIns="0" rIns="0" bIns="0" rtlCol="0">
            <a:spAutoFit/>
          </a:bodyPr>
          <a:lstStyle/>
          <a:p>
            <a:r>
              <a:rPr lang="en-GB" sz="1050" dirty="0">
                <a:ln>
                  <a:solidFill>
                    <a:srgbClr val="00B0F0"/>
                  </a:solidFill>
                </a:ln>
              </a:rPr>
              <a:t> +5</a:t>
            </a:r>
            <a:r>
              <a:rPr lang="en-GB" sz="1050" dirty="0">
                <a:ln>
                  <a:solidFill>
                    <a:srgbClr val="00B0F0"/>
                  </a:solidFill>
                </a:ln>
                <a:latin typeface="Arial"/>
                <a:cs typeface="Arial"/>
              </a:rPr>
              <a:t>°</a:t>
            </a:r>
            <a:r>
              <a:rPr lang="en-GB" sz="1050" dirty="0">
                <a:ln>
                  <a:solidFill>
                    <a:srgbClr val="00B0F0"/>
                  </a:solidFill>
                </a:ln>
              </a:rPr>
              <a:t>C (41</a:t>
            </a:r>
            <a:r>
              <a:rPr lang="en-GB" sz="1050" dirty="0">
                <a:ln>
                  <a:solidFill>
                    <a:srgbClr val="00B0F0"/>
                  </a:solidFill>
                </a:ln>
                <a:latin typeface="Arial"/>
                <a:cs typeface="Arial"/>
              </a:rPr>
              <a:t>°</a:t>
            </a:r>
            <a:r>
              <a:rPr lang="en-GB" sz="1050" dirty="0">
                <a:ln>
                  <a:solidFill>
                    <a:srgbClr val="00B0F0"/>
                  </a:solidFill>
                </a:ln>
              </a:rPr>
              <a:t>F)</a:t>
            </a:r>
          </a:p>
        </p:txBody>
      </p:sp>
      <p:cxnSp>
        <p:nvCxnSpPr>
          <p:cNvPr id="5" name="Straight Arrow Connector 4"/>
          <p:cNvCxnSpPr>
            <a:stCxn id="21" idx="1"/>
          </p:cNvCxnSpPr>
          <p:nvPr/>
        </p:nvCxnSpPr>
        <p:spPr>
          <a:xfrm flipH="1">
            <a:off x="4691844" y="3986825"/>
            <a:ext cx="342882" cy="23083"/>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7122114" y="2024846"/>
            <a:ext cx="486054" cy="1"/>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68902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n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33957" y="3589553"/>
            <a:ext cx="1007891" cy="6944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9" descr="\\SYNOLOGYDS1513\Muriel - B2B\ACE Engineered Systems\023 Campaigns\2016 CUI Part II\PUR.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21966" y="3589555"/>
            <a:ext cx="1028982" cy="6873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6" descr="Resultado de imagen"/>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095852" y="3483006"/>
            <a:ext cx="997610" cy="8115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8" descr="https://upload.wikimedia.org/wikipedia/commons/5/55/Rockwool_4lbs_per_ft3_fibrex5.jpg"/>
          <p:cNvPicPr>
            <a:picLocks noChangeAspect="1" noChangeArrowheads="1"/>
          </p:cNvPicPr>
          <p:nvPr/>
        </p:nvPicPr>
        <p:blipFill>
          <a:blip r:embed="rId6" cstate="screen">
            <a:lum bright="10000"/>
            <a:extLst>
              <a:ext uri="{28A0092B-C50C-407E-A947-70E740481C1C}">
                <a14:useLocalDpi xmlns:a14="http://schemas.microsoft.com/office/drawing/2010/main"/>
              </a:ext>
            </a:extLst>
          </a:blip>
          <a:srcRect/>
          <a:stretch>
            <a:fillRect/>
          </a:stretch>
        </p:blipFill>
        <p:spPr bwMode="auto">
          <a:xfrm>
            <a:off x="8148080" y="3483009"/>
            <a:ext cx="1026114" cy="7732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n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07843" y="3589553"/>
            <a:ext cx="1007891" cy="6944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1 Título"/>
          <p:cNvSpPr>
            <a:spLocks noGrp="1"/>
          </p:cNvSpPr>
          <p:nvPr>
            <p:ph type="title"/>
          </p:nvPr>
        </p:nvSpPr>
        <p:spPr>
          <a:xfrm>
            <a:off x="2191003" y="477393"/>
            <a:ext cx="7809992" cy="430887"/>
          </a:xfrm>
        </p:spPr>
        <p:txBody>
          <a:bodyPr/>
          <a:lstStyle/>
          <a:p>
            <a:r>
              <a:rPr lang="ru-RU" dirty="0" smtClean="0"/>
              <a:t>Все образцы</a:t>
            </a:r>
            <a:r>
              <a:rPr lang="es-ES" dirty="0" smtClean="0"/>
              <a:t>: </a:t>
            </a:r>
            <a:r>
              <a:rPr lang="ru-RU" dirty="0" smtClean="0"/>
              <a:t>Результаты</a:t>
            </a:r>
            <a:endParaRPr lang="es-ES" dirty="0"/>
          </a:p>
        </p:txBody>
      </p:sp>
      <p:graphicFrame>
        <p:nvGraphicFramePr>
          <p:cNvPr id="27" name="26 Marcador de contenido"/>
          <p:cNvGraphicFramePr>
            <a:graphicFrameLocks noGrp="1"/>
          </p:cNvGraphicFramePr>
          <p:nvPr>
            <p:ph idx="1"/>
            <p:extLst/>
          </p:nvPr>
        </p:nvGraphicFramePr>
        <p:xfrm>
          <a:off x="2963652" y="2456892"/>
          <a:ext cx="6210300" cy="1623060"/>
        </p:xfrm>
        <a:graphic>
          <a:graphicData uri="http://schemas.openxmlformats.org/drawingml/2006/table">
            <a:tbl>
              <a:tblPr firstRow="1" bandRow="1">
                <a:tableStyleId>{5C22544A-7EE6-4342-B048-85BDC9FD1C3A}</a:tableStyleId>
              </a:tblPr>
              <a:tblGrid>
                <a:gridCol w="1035050">
                  <a:extLst>
                    <a:ext uri="{9D8B030D-6E8A-4147-A177-3AD203B41FA5}">
                      <a16:colId xmlns:a16="http://schemas.microsoft.com/office/drawing/2014/main" xmlns="" val="20000"/>
                    </a:ext>
                  </a:extLst>
                </a:gridCol>
                <a:gridCol w="1035050">
                  <a:extLst>
                    <a:ext uri="{9D8B030D-6E8A-4147-A177-3AD203B41FA5}">
                      <a16:colId xmlns:a16="http://schemas.microsoft.com/office/drawing/2014/main" xmlns="" val="20001"/>
                    </a:ext>
                  </a:extLst>
                </a:gridCol>
                <a:gridCol w="1035050">
                  <a:extLst>
                    <a:ext uri="{9D8B030D-6E8A-4147-A177-3AD203B41FA5}">
                      <a16:colId xmlns:a16="http://schemas.microsoft.com/office/drawing/2014/main" xmlns="" val="20002"/>
                    </a:ext>
                  </a:extLst>
                </a:gridCol>
                <a:gridCol w="1035050">
                  <a:extLst>
                    <a:ext uri="{9D8B030D-6E8A-4147-A177-3AD203B41FA5}">
                      <a16:colId xmlns:a16="http://schemas.microsoft.com/office/drawing/2014/main" xmlns="" val="20003"/>
                    </a:ext>
                  </a:extLst>
                </a:gridCol>
                <a:gridCol w="1035050">
                  <a:extLst>
                    <a:ext uri="{9D8B030D-6E8A-4147-A177-3AD203B41FA5}">
                      <a16:colId xmlns:a16="http://schemas.microsoft.com/office/drawing/2014/main" xmlns="" val="20004"/>
                    </a:ext>
                  </a:extLst>
                </a:gridCol>
                <a:gridCol w="1035050">
                  <a:extLst>
                    <a:ext uri="{9D8B030D-6E8A-4147-A177-3AD203B41FA5}">
                      <a16:colId xmlns:a16="http://schemas.microsoft.com/office/drawing/2014/main" xmlns="" val="20005"/>
                    </a:ext>
                  </a:extLst>
                </a:gridCol>
              </a:tblGrid>
              <a:tr h="457200">
                <a:tc>
                  <a:txBody>
                    <a:bodyPr/>
                    <a:lstStyle/>
                    <a:p>
                      <a:r>
                        <a:rPr lang="ru-RU" sz="1100" cap="small" baseline="0" dirty="0" smtClean="0"/>
                        <a:t>Образец </a:t>
                      </a:r>
                      <a:endParaRPr lang="es-ES" sz="1100" cap="small" baseline="0" dirty="0"/>
                    </a:p>
                  </a:txBody>
                  <a:tcPr marL="68580" marR="68580" marT="34290" marB="34290">
                    <a:solidFill>
                      <a:schemeClr val="tx1"/>
                    </a:solidFill>
                  </a:tcPr>
                </a:tc>
                <a:tc>
                  <a:txBody>
                    <a:bodyPr/>
                    <a:lstStyle/>
                    <a:p>
                      <a:pPr algn="ctr"/>
                      <a:r>
                        <a:rPr lang="es-ES" sz="1100" cap="small" baseline="0" dirty="0"/>
                        <a:t>A</a:t>
                      </a:r>
                    </a:p>
                  </a:txBody>
                  <a:tcPr marL="68580" marR="68580" marT="34290" marB="34290">
                    <a:solidFill>
                      <a:schemeClr val="tx1"/>
                    </a:solidFill>
                  </a:tcPr>
                </a:tc>
                <a:tc>
                  <a:txBody>
                    <a:bodyPr/>
                    <a:lstStyle/>
                    <a:p>
                      <a:pPr algn="ctr"/>
                      <a:r>
                        <a:rPr lang="es-ES" sz="1100" cap="small" baseline="0" dirty="0" smtClean="0"/>
                        <a:t>B</a:t>
                      </a:r>
                      <a:endParaRPr lang="ru-RU" sz="1100" cap="small" baseline="0" dirty="0" smtClean="0"/>
                    </a:p>
                    <a:p>
                      <a:pPr algn="ctr"/>
                      <a:r>
                        <a:rPr lang="ru-RU" sz="800" cap="small" baseline="0" dirty="0" smtClean="0">
                          <a:latin typeface="+mn-lt"/>
                        </a:rPr>
                        <a:t>со сплошным покрытием клеем</a:t>
                      </a:r>
                      <a:endParaRPr lang="pl-PL" sz="800" cap="small" baseline="0" dirty="0" smtClean="0"/>
                    </a:p>
                  </a:txBody>
                  <a:tcPr marL="68580" marR="68580" marT="34290" marB="34290">
                    <a:solidFill>
                      <a:schemeClr val="tx1"/>
                    </a:solidFill>
                  </a:tcPr>
                </a:tc>
                <a:tc>
                  <a:txBody>
                    <a:bodyPr/>
                    <a:lstStyle/>
                    <a:p>
                      <a:pPr algn="ctr"/>
                      <a:r>
                        <a:rPr lang="es-ES" sz="1100" cap="small" baseline="0" dirty="0"/>
                        <a:t>C</a:t>
                      </a:r>
                    </a:p>
                  </a:txBody>
                  <a:tcPr marL="68580" marR="68580" marT="34290" marB="34290">
                    <a:solidFill>
                      <a:schemeClr val="tx1"/>
                    </a:solidFill>
                  </a:tcPr>
                </a:tc>
                <a:tc>
                  <a:txBody>
                    <a:bodyPr/>
                    <a:lstStyle/>
                    <a:p>
                      <a:pPr algn="ctr"/>
                      <a:r>
                        <a:rPr lang="es-ES" sz="1100" cap="small" baseline="0" dirty="0"/>
                        <a:t>D</a:t>
                      </a:r>
                    </a:p>
                  </a:txBody>
                  <a:tcPr marL="68580" marR="68580" marT="34290" marB="34290">
                    <a:solidFill>
                      <a:schemeClr val="tx1"/>
                    </a:solidFill>
                  </a:tcPr>
                </a:tc>
                <a:tc>
                  <a:txBody>
                    <a:bodyPr/>
                    <a:lstStyle/>
                    <a:p>
                      <a:pPr algn="ctr"/>
                      <a:r>
                        <a:rPr lang="es-ES" sz="1100" cap="small" baseline="0" dirty="0"/>
                        <a:t>E</a:t>
                      </a:r>
                    </a:p>
                  </a:txBody>
                  <a:tcPr marL="68580" marR="68580" marT="34290" marB="34290">
                    <a:solidFill>
                      <a:schemeClr val="tx1"/>
                    </a:solidFill>
                  </a:tcPr>
                </a:tc>
                <a:extLst>
                  <a:ext uri="{0D108BD9-81ED-4DB2-BD59-A6C34878D82A}">
                    <a16:rowId xmlns:a16="http://schemas.microsoft.com/office/drawing/2014/main" xmlns="" val="10000"/>
                  </a:ext>
                </a:extLst>
              </a:tr>
              <a:tr h="5486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cap="small" dirty="0" smtClean="0"/>
                        <a:t>Площадь, покрытая Ржавчиной</a:t>
                      </a:r>
                      <a:r>
                        <a:rPr lang="ru-RU" sz="1100" cap="small" baseline="0" dirty="0" smtClean="0"/>
                        <a:t> </a:t>
                      </a:r>
                      <a:r>
                        <a:rPr lang="es-ES" sz="1100" cap="small" dirty="0" smtClean="0"/>
                        <a:t>%</a:t>
                      </a:r>
                      <a:endParaRPr lang="es-ES" sz="1100" cap="small" dirty="0"/>
                    </a:p>
                  </a:txBody>
                  <a:tcPr marL="68580" marR="68580" marT="34290" marB="34290">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kern="1200" cap="small" dirty="0">
                          <a:solidFill>
                            <a:schemeClr val="dk1"/>
                          </a:solidFill>
                          <a:latin typeface="+mn-lt"/>
                          <a:ea typeface="+mn-ea"/>
                          <a:cs typeface="+mn-cs"/>
                        </a:rPr>
                        <a:t>0.1&lt;A&lt;=0.25 </a:t>
                      </a:r>
                    </a:p>
                  </a:txBody>
                  <a:tcPr marL="68580" marR="68580" marT="34290" marB="34290">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cap="small" dirty="0" smtClean="0">
                          <a:solidFill>
                            <a:schemeClr val="dk1"/>
                          </a:solidFill>
                          <a:latin typeface="+mn-lt"/>
                          <a:ea typeface="+mn-ea"/>
                          <a:cs typeface="+mn-cs"/>
                        </a:rPr>
                        <a:t>Коррозия отсутствует</a:t>
                      </a:r>
                      <a:endParaRPr lang="es-ES" sz="1100" kern="1200" cap="small" dirty="0">
                        <a:solidFill>
                          <a:schemeClr val="dk1"/>
                        </a:solidFill>
                        <a:latin typeface="+mn-lt"/>
                        <a:ea typeface="+mn-ea"/>
                        <a:cs typeface="+mn-cs"/>
                      </a:endParaRPr>
                    </a:p>
                  </a:txBody>
                  <a:tcPr marL="68580" marR="68580" marT="34290" marB="34290">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kern="1200" cap="small" dirty="0">
                          <a:solidFill>
                            <a:schemeClr val="dk1"/>
                          </a:solidFill>
                          <a:latin typeface="+mn-lt"/>
                          <a:ea typeface="+mn-ea"/>
                          <a:cs typeface="+mn-cs"/>
                        </a:rPr>
                        <a:t>1&lt;A&lt;=5 </a:t>
                      </a:r>
                    </a:p>
                  </a:txBody>
                  <a:tcPr marL="68580" marR="68580" marT="34290" marB="34290">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kern="1200" cap="small" dirty="0">
                          <a:solidFill>
                            <a:schemeClr val="dk1"/>
                          </a:solidFill>
                          <a:latin typeface="+mn-lt"/>
                          <a:ea typeface="+mn-ea"/>
                          <a:cs typeface="+mn-cs"/>
                        </a:rPr>
                        <a:t>1&lt;A&lt;=2,5</a:t>
                      </a:r>
                    </a:p>
                  </a:txBody>
                  <a:tcPr marL="68580" marR="68580" marT="34290" marB="34290">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kern="1200" cap="small" dirty="0">
                          <a:solidFill>
                            <a:schemeClr val="dk1"/>
                          </a:solidFill>
                          <a:latin typeface="+mn-lt"/>
                          <a:ea typeface="+mn-ea"/>
                          <a:cs typeface="+mn-cs"/>
                        </a:rPr>
                        <a:t>5&lt;A&lt;=10</a:t>
                      </a:r>
                    </a:p>
                  </a:txBody>
                  <a:tcPr marL="68580" marR="68580" marT="34290" marB="34290">
                    <a:solidFill>
                      <a:schemeClr val="bg2">
                        <a:lumMod val="90000"/>
                      </a:schemeClr>
                    </a:solidFill>
                  </a:tcPr>
                </a:tc>
                <a:extLst>
                  <a:ext uri="{0D108BD9-81ED-4DB2-BD59-A6C34878D82A}">
                    <a16:rowId xmlns:a16="http://schemas.microsoft.com/office/drawing/2014/main" xmlns="" val="10002"/>
                  </a:ext>
                </a:extLst>
              </a:tr>
              <a:tr h="3886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cap="small" dirty="0" smtClean="0"/>
                        <a:t>Степень Защиты </a:t>
                      </a:r>
                      <a:r>
                        <a:rPr lang="es-ES" sz="1100" cap="small" dirty="0" smtClean="0"/>
                        <a:t>R</a:t>
                      </a:r>
                      <a:r>
                        <a:rPr lang="es-ES" sz="1100" cap="small" baseline="-25000" dirty="0" smtClean="0"/>
                        <a:t>p</a:t>
                      </a:r>
                      <a:endParaRPr lang="es-ES" sz="1100" cap="small" baseline="-25000" dirty="0"/>
                    </a:p>
                  </a:txBody>
                  <a:tcPr marL="68580" marR="68580" marT="34290" marB="34290"/>
                </a:tc>
                <a:tc>
                  <a:txBody>
                    <a:bodyPr/>
                    <a:lstStyle/>
                    <a:p>
                      <a:pPr algn="ctr"/>
                      <a:r>
                        <a:rPr lang="es-ES" sz="1100" cap="small" dirty="0"/>
                        <a:t>8</a:t>
                      </a:r>
                    </a:p>
                  </a:txBody>
                  <a:tcPr marL="68580" marR="68580" marT="34290" marB="34290"/>
                </a:tc>
                <a:tc>
                  <a:txBody>
                    <a:bodyPr/>
                    <a:lstStyle/>
                    <a:p>
                      <a:pPr algn="ctr"/>
                      <a:r>
                        <a:rPr lang="es-ES" sz="1100" cap="small" dirty="0"/>
                        <a:t>10</a:t>
                      </a:r>
                    </a:p>
                  </a:txBody>
                  <a:tcPr marL="68580" marR="68580" marT="34290" marB="34290"/>
                </a:tc>
                <a:tc>
                  <a:txBody>
                    <a:bodyPr/>
                    <a:lstStyle/>
                    <a:p>
                      <a:pPr algn="ctr"/>
                      <a:r>
                        <a:rPr lang="es-ES" sz="1100" cap="small" dirty="0"/>
                        <a:t>4-5</a:t>
                      </a:r>
                    </a:p>
                  </a:txBody>
                  <a:tcPr marL="68580" marR="68580" marT="34290" marB="34290"/>
                </a:tc>
                <a:tc>
                  <a:txBody>
                    <a:bodyPr/>
                    <a:lstStyle/>
                    <a:p>
                      <a:pPr algn="ctr"/>
                      <a:r>
                        <a:rPr lang="es-ES" sz="1100" cap="small" dirty="0"/>
                        <a:t>5</a:t>
                      </a:r>
                    </a:p>
                  </a:txBody>
                  <a:tcPr marL="68580" marR="68580" marT="34290" marB="34290"/>
                </a:tc>
                <a:tc>
                  <a:txBody>
                    <a:bodyPr/>
                    <a:lstStyle/>
                    <a:p>
                      <a:pPr algn="ctr"/>
                      <a:r>
                        <a:rPr lang="es-ES" sz="1100" cap="small" dirty="0"/>
                        <a:t>3</a:t>
                      </a:r>
                    </a:p>
                  </a:txBody>
                  <a:tcPr marL="68580" marR="68580" marT="34290" marB="34290"/>
                </a:tc>
                <a:extLst>
                  <a:ext uri="{0D108BD9-81ED-4DB2-BD59-A6C34878D82A}">
                    <a16:rowId xmlns:a16="http://schemas.microsoft.com/office/drawing/2014/main" xmlns="" val="10003"/>
                  </a:ext>
                </a:extLst>
              </a:tr>
            </a:tbl>
          </a:graphicData>
        </a:graphic>
      </p:graphicFrame>
      <p:grpSp>
        <p:nvGrpSpPr>
          <p:cNvPr id="9" name="18 Grupo"/>
          <p:cNvGrpSpPr/>
          <p:nvPr/>
        </p:nvGrpSpPr>
        <p:grpSpPr>
          <a:xfrm>
            <a:off x="7121966" y="1970839"/>
            <a:ext cx="1026114" cy="491318"/>
            <a:chOff x="539552" y="1707654"/>
            <a:chExt cx="3960440" cy="1404156"/>
          </a:xfrm>
        </p:grpSpPr>
        <p:sp>
          <p:nvSpPr>
            <p:cNvPr id="10" name="9 Rectángulo"/>
            <p:cNvSpPr/>
            <p:nvPr/>
          </p:nvSpPr>
          <p:spPr>
            <a:xfrm>
              <a:off x="539552" y="1707654"/>
              <a:ext cx="3960440" cy="1404156"/>
            </a:xfrm>
            <a:prstGeom prst="rect">
              <a:avLst/>
            </a:prstGeom>
            <a:solidFill>
              <a:schemeClr val="bg1">
                <a:lumMod val="75000"/>
              </a:schemeClr>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750" dirty="0">
                <a:solidFill>
                  <a:schemeClr val="tx1">
                    <a:lumMod val="50000"/>
                    <a:lumOff val="50000"/>
                  </a:schemeClr>
                </a:solidFill>
              </a:endParaRPr>
            </a:p>
          </p:txBody>
        </p:sp>
        <p:sp>
          <p:nvSpPr>
            <p:cNvPr id="11" name="10 CuadroTexto"/>
            <p:cNvSpPr txBox="1"/>
            <p:nvPr/>
          </p:nvSpPr>
          <p:spPr>
            <a:xfrm>
              <a:off x="539552" y="2222729"/>
              <a:ext cx="3600400" cy="527764"/>
            </a:xfrm>
            <a:prstGeom prst="rect">
              <a:avLst/>
            </a:prstGeom>
            <a:noFill/>
          </p:spPr>
          <p:txBody>
            <a:bodyPr wrap="square" lIns="0" tIns="0" rIns="0" bIns="0" rtlCol="0">
              <a:spAutoFit/>
            </a:bodyPr>
            <a:lstStyle/>
            <a:p>
              <a:pPr algn="ctr"/>
              <a:r>
                <a:rPr lang="ru-RU" sz="1200" b="1" cap="small" dirty="0">
                  <a:solidFill>
                    <a:schemeClr val="tx1">
                      <a:lumMod val="50000"/>
                      <a:lumOff val="50000"/>
                    </a:schemeClr>
                  </a:solidFill>
                </a:rPr>
                <a:t>ППУ</a:t>
              </a:r>
              <a:endParaRPr lang="es-ES" sz="788" cap="small" dirty="0">
                <a:solidFill>
                  <a:schemeClr val="tx1">
                    <a:lumMod val="50000"/>
                    <a:lumOff val="50000"/>
                  </a:schemeClr>
                </a:solidFill>
              </a:endParaRPr>
            </a:p>
          </p:txBody>
        </p:sp>
      </p:grpSp>
      <p:grpSp>
        <p:nvGrpSpPr>
          <p:cNvPr id="12" name="20 Grupo"/>
          <p:cNvGrpSpPr/>
          <p:nvPr/>
        </p:nvGrpSpPr>
        <p:grpSpPr>
          <a:xfrm>
            <a:off x="8148080" y="1970839"/>
            <a:ext cx="1026114" cy="491318"/>
            <a:chOff x="4788024" y="1707654"/>
            <a:chExt cx="3960440" cy="1404156"/>
          </a:xfrm>
        </p:grpSpPr>
        <p:sp>
          <p:nvSpPr>
            <p:cNvPr id="13" name="12 Rectángulo"/>
            <p:cNvSpPr/>
            <p:nvPr/>
          </p:nvSpPr>
          <p:spPr>
            <a:xfrm>
              <a:off x="4788024" y="1707654"/>
              <a:ext cx="3960440" cy="1404156"/>
            </a:xfrm>
            <a:prstGeom prst="rect">
              <a:avLst/>
            </a:prstGeom>
            <a:solidFill>
              <a:schemeClr val="bg1">
                <a:lumMod val="95000"/>
              </a:schemeClr>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750"/>
            </a:p>
          </p:txBody>
        </p:sp>
        <p:sp>
          <p:nvSpPr>
            <p:cNvPr id="14" name="13 CuadroTexto"/>
            <p:cNvSpPr txBox="1"/>
            <p:nvPr/>
          </p:nvSpPr>
          <p:spPr>
            <a:xfrm>
              <a:off x="4882389" y="2090772"/>
              <a:ext cx="3672410" cy="527764"/>
            </a:xfrm>
            <a:prstGeom prst="rect">
              <a:avLst/>
            </a:prstGeom>
            <a:noFill/>
          </p:spPr>
          <p:txBody>
            <a:bodyPr wrap="square" lIns="0" tIns="0" rIns="0" bIns="0" rtlCol="0">
              <a:spAutoFit/>
            </a:bodyPr>
            <a:lstStyle/>
            <a:p>
              <a:pPr algn="ctr"/>
              <a:r>
                <a:rPr lang="ru-RU" sz="1200" b="1" cap="small" dirty="0" err="1">
                  <a:solidFill>
                    <a:schemeClr val="tx1">
                      <a:lumMod val="65000"/>
                      <a:lumOff val="35000"/>
                    </a:schemeClr>
                  </a:solidFill>
                </a:rPr>
                <a:t>Минвата</a:t>
              </a:r>
              <a:endParaRPr lang="es-ES" sz="1200" cap="small" dirty="0">
                <a:solidFill>
                  <a:schemeClr val="tx1">
                    <a:lumMod val="65000"/>
                    <a:lumOff val="35000"/>
                  </a:schemeClr>
                </a:solidFill>
              </a:endParaRPr>
            </a:p>
          </p:txBody>
        </p:sp>
      </p:grpSp>
      <p:grpSp>
        <p:nvGrpSpPr>
          <p:cNvPr id="18" name="17 Grupo"/>
          <p:cNvGrpSpPr/>
          <p:nvPr/>
        </p:nvGrpSpPr>
        <p:grpSpPr>
          <a:xfrm>
            <a:off x="3989619" y="1971340"/>
            <a:ext cx="2106234" cy="485552"/>
            <a:chOff x="538438" y="260648"/>
            <a:chExt cx="3961554" cy="1872209"/>
          </a:xfrm>
          <a:solidFill>
            <a:srgbClr val="96C115"/>
          </a:solidFill>
        </p:grpSpPr>
        <p:grpSp>
          <p:nvGrpSpPr>
            <p:cNvPr id="19" name="18 Grupo"/>
            <p:cNvGrpSpPr/>
            <p:nvPr/>
          </p:nvGrpSpPr>
          <p:grpSpPr>
            <a:xfrm>
              <a:off x="538438" y="260648"/>
              <a:ext cx="3960440" cy="1872209"/>
              <a:chOff x="539552" y="195486"/>
              <a:chExt cx="3960440" cy="1404156"/>
            </a:xfrm>
            <a:grpFill/>
          </p:grpSpPr>
          <p:sp>
            <p:nvSpPr>
              <p:cNvPr id="21" name="20 Rectángulo"/>
              <p:cNvSpPr/>
              <p:nvPr/>
            </p:nvSpPr>
            <p:spPr>
              <a:xfrm>
                <a:off x="539552" y="195486"/>
                <a:ext cx="3960440" cy="1404156"/>
              </a:xfrm>
              <a:prstGeom prst="rect">
                <a:avLst/>
              </a:prstGeom>
              <a:grp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750"/>
              </a:p>
            </p:txBody>
          </p:sp>
          <p:sp>
            <p:nvSpPr>
              <p:cNvPr id="22" name="21 CuadroTexto"/>
              <p:cNvSpPr txBox="1"/>
              <p:nvPr/>
            </p:nvSpPr>
            <p:spPr>
              <a:xfrm>
                <a:off x="899594" y="466677"/>
                <a:ext cx="3384376" cy="467278"/>
              </a:xfrm>
              <a:prstGeom prst="rect">
                <a:avLst/>
              </a:prstGeom>
              <a:grpFill/>
            </p:spPr>
            <p:txBody>
              <a:bodyPr wrap="square" lIns="0" tIns="0" rIns="0" bIns="0" rtlCol="0">
                <a:spAutoFit/>
              </a:bodyPr>
              <a:lstStyle/>
              <a:p>
                <a:pPr algn="ctr"/>
                <a:endParaRPr lang="es-ES" sz="1050" b="1" cap="small" dirty="0">
                  <a:solidFill>
                    <a:schemeClr val="tx1">
                      <a:lumMod val="65000"/>
                      <a:lumOff val="35000"/>
                    </a:schemeClr>
                  </a:solidFill>
                </a:endParaRPr>
              </a:p>
            </p:txBody>
          </p:sp>
        </p:grpSp>
        <p:sp>
          <p:nvSpPr>
            <p:cNvPr id="20" name="19 Rectángulo"/>
            <p:cNvSpPr/>
            <p:nvPr/>
          </p:nvSpPr>
          <p:spPr>
            <a:xfrm>
              <a:off x="539551" y="751754"/>
              <a:ext cx="3960441" cy="1068063"/>
            </a:xfrm>
            <a:prstGeom prst="rect">
              <a:avLst/>
            </a:prstGeom>
            <a:grpFill/>
          </p:spPr>
          <p:txBody>
            <a:bodyPr wrap="square">
              <a:spAutoFit/>
            </a:bodyPr>
            <a:lstStyle/>
            <a:p>
              <a:pPr algn="ctr"/>
              <a:r>
                <a:rPr lang="es-ES" sz="1200" b="1" cap="small" dirty="0">
                  <a:solidFill>
                    <a:schemeClr val="bg1"/>
                  </a:solidFill>
                </a:rPr>
                <a:t>HT / Armaflex</a:t>
              </a:r>
            </a:p>
          </p:txBody>
        </p:sp>
      </p:grpSp>
      <p:grpSp>
        <p:nvGrpSpPr>
          <p:cNvPr id="15" name="19 Grupo"/>
          <p:cNvGrpSpPr/>
          <p:nvPr/>
        </p:nvGrpSpPr>
        <p:grpSpPr>
          <a:xfrm>
            <a:off x="6095854" y="1970839"/>
            <a:ext cx="998829" cy="491318"/>
            <a:chOff x="4687508" y="195486"/>
            <a:chExt cx="3960440" cy="1404156"/>
          </a:xfrm>
        </p:grpSpPr>
        <p:sp>
          <p:nvSpPr>
            <p:cNvPr id="16" name="15 Rectángulo"/>
            <p:cNvSpPr/>
            <p:nvPr/>
          </p:nvSpPr>
          <p:spPr>
            <a:xfrm>
              <a:off x="4687508" y="195486"/>
              <a:ext cx="3960440" cy="1404156"/>
            </a:xfrm>
            <a:prstGeom prst="rect">
              <a:avLst/>
            </a:prstGeom>
            <a:solidFill>
              <a:schemeClr val="accent6">
                <a:lumMod val="75000"/>
              </a:schemeClr>
            </a:solidFill>
            <a:ln>
              <a:solidFill>
                <a:schemeClr val="bg1">
                  <a:lumMod val="65000"/>
                </a:schemeClr>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750"/>
            </a:p>
          </p:txBody>
        </p:sp>
        <p:sp>
          <p:nvSpPr>
            <p:cNvPr id="17" name="16 CuadroTexto"/>
            <p:cNvSpPr txBox="1"/>
            <p:nvPr/>
          </p:nvSpPr>
          <p:spPr>
            <a:xfrm>
              <a:off x="4844398" y="544114"/>
              <a:ext cx="3600399" cy="1055528"/>
            </a:xfrm>
            <a:prstGeom prst="rect">
              <a:avLst/>
            </a:prstGeom>
            <a:noFill/>
          </p:spPr>
          <p:txBody>
            <a:bodyPr wrap="square" lIns="0" tIns="0" rIns="0" bIns="0" rtlCol="0">
              <a:spAutoFit/>
            </a:bodyPr>
            <a:lstStyle/>
            <a:p>
              <a:pPr algn="ctr"/>
              <a:r>
                <a:rPr lang="ru-RU" sz="1200" b="1" cap="small" dirty="0">
                  <a:solidFill>
                    <a:schemeClr val="bg1"/>
                  </a:solidFill>
                </a:rPr>
                <a:t>Стекло- </a:t>
              </a:r>
            </a:p>
            <a:p>
              <a:pPr algn="ctr"/>
              <a:r>
                <a:rPr lang="ru-RU" sz="1200" b="1" cap="small" dirty="0">
                  <a:solidFill>
                    <a:schemeClr val="bg1"/>
                  </a:solidFill>
                </a:rPr>
                <a:t>вата</a:t>
              </a:r>
              <a:endParaRPr lang="es-ES" sz="1500" b="1" cap="small" dirty="0">
                <a:solidFill>
                  <a:schemeClr val="bg1"/>
                </a:solidFill>
              </a:endParaRPr>
            </a:p>
          </p:txBody>
        </p:sp>
      </p:grpSp>
      <p:sp>
        <p:nvSpPr>
          <p:cNvPr id="33" name="32 Elipse"/>
          <p:cNvSpPr/>
          <p:nvPr/>
        </p:nvSpPr>
        <p:spPr>
          <a:xfrm>
            <a:off x="4259796" y="4184582"/>
            <a:ext cx="486054" cy="486054"/>
          </a:xfrm>
          <a:prstGeom prst="ellipse">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34" name="33 Elipse"/>
          <p:cNvSpPr/>
          <p:nvPr/>
        </p:nvSpPr>
        <p:spPr>
          <a:xfrm>
            <a:off x="5231904" y="4184582"/>
            <a:ext cx="486054" cy="486054"/>
          </a:xfrm>
          <a:prstGeom prst="ellipse">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35" name="34 Elipse"/>
          <p:cNvSpPr/>
          <p:nvPr/>
        </p:nvSpPr>
        <p:spPr>
          <a:xfrm>
            <a:off x="6312024" y="4184582"/>
            <a:ext cx="486054" cy="486054"/>
          </a:xfrm>
          <a:prstGeom prst="ellipse">
            <a:avLst/>
          </a:prstGeom>
          <a:solidFill>
            <a:srgbClr val="FFC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36" name="35 Elipse"/>
          <p:cNvSpPr/>
          <p:nvPr/>
        </p:nvSpPr>
        <p:spPr>
          <a:xfrm>
            <a:off x="7338138" y="4184582"/>
            <a:ext cx="486054" cy="486054"/>
          </a:xfrm>
          <a:prstGeom prst="ellipse">
            <a:avLst/>
          </a:prstGeom>
          <a:solidFill>
            <a:srgbClr val="FFC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37" name="36 Elipse"/>
          <p:cNvSpPr/>
          <p:nvPr/>
        </p:nvSpPr>
        <p:spPr>
          <a:xfrm>
            <a:off x="8418258" y="4184582"/>
            <a:ext cx="486054" cy="486054"/>
          </a:xfrm>
          <a:prstGeom prst="ellipse">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Tree>
    <p:extLst>
      <p:ext uri="{BB962C8B-B14F-4D97-AF65-F5344CB8AC3E}">
        <p14:creationId xmlns:p14="http://schemas.microsoft.com/office/powerpoint/2010/main" val="3160870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327660"/>
            <a:ext cx="9144000" cy="6190615"/>
          </a:xfrm>
          <a:custGeom>
            <a:avLst/>
            <a:gdLst/>
            <a:ahLst/>
            <a:cxnLst/>
            <a:rect l="l" t="t" r="r" b="b"/>
            <a:pathLst>
              <a:path w="9144000" h="6190615">
                <a:moveTo>
                  <a:pt x="0" y="6190488"/>
                </a:moveTo>
                <a:lnTo>
                  <a:pt x="9144000" y="6190488"/>
                </a:lnTo>
                <a:lnTo>
                  <a:pt x="9144000" y="0"/>
                </a:lnTo>
                <a:lnTo>
                  <a:pt x="0" y="0"/>
                </a:lnTo>
                <a:lnTo>
                  <a:pt x="0" y="6190488"/>
                </a:lnTo>
                <a:close/>
              </a:path>
            </a:pathLst>
          </a:custGeom>
          <a:solidFill>
            <a:srgbClr val="E8E8E8"/>
          </a:solidFill>
        </p:spPr>
        <p:txBody>
          <a:bodyPr wrap="square" lIns="0" tIns="0" rIns="0" bIns="0" rtlCol="0"/>
          <a:lstStyle/>
          <a:p>
            <a:endParaRPr/>
          </a:p>
        </p:txBody>
      </p:sp>
      <p:sp>
        <p:nvSpPr>
          <p:cNvPr id="3" name="object 3"/>
          <p:cNvSpPr txBox="1">
            <a:spLocks noGrp="1"/>
          </p:cNvSpPr>
          <p:nvPr>
            <p:ph type="title"/>
          </p:nvPr>
        </p:nvSpPr>
        <p:spPr>
          <a:xfrm>
            <a:off x="1978559" y="614884"/>
            <a:ext cx="6006465" cy="574675"/>
          </a:xfrm>
          <a:prstGeom prst="rect">
            <a:avLst/>
          </a:prstGeom>
        </p:spPr>
        <p:txBody>
          <a:bodyPr vert="horz" wrap="square" lIns="0" tIns="12700" rIns="0" bIns="0" rtlCol="0" anchor="ctr">
            <a:spAutoFit/>
          </a:bodyPr>
          <a:lstStyle/>
          <a:p>
            <a:pPr marL="12700">
              <a:lnSpc>
                <a:spcPct val="100000"/>
              </a:lnSpc>
              <a:spcBef>
                <a:spcPts val="100"/>
              </a:spcBef>
            </a:pPr>
            <a:r>
              <a:rPr sz="3600" spc="-25" dirty="0"/>
              <a:t>Термо-акустическая</a:t>
            </a:r>
            <a:r>
              <a:rPr sz="3600" spc="-65" dirty="0"/>
              <a:t> </a:t>
            </a:r>
            <a:r>
              <a:rPr sz="3600" spc="-10" dirty="0"/>
              <a:t>изоляция</a:t>
            </a:r>
            <a:endParaRPr sz="3600"/>
          </a:p>
        </p:txBody>
      </p:sp>
      <p:sp>
        <p:nvSpPr>
          <p:cNvPr id="4" name="object 4"/>
          <p:cNvSpPr/>
          <p:nvPr/>
        </p:nvSpPr>
        <p:spPr>
          <a:xfrm>
            <a:off x="9515857" y="0"/>
            <a:ext cx="1152525" cy="325120"/>
          </a:xfrm>
          <a:custGeom>
            <a:avLst/>
            <a:gdLst/>
            <a:ahLst/>
            <a:cxnLst/>
            <a:rect l="l" t="t" r="r" b="b"/>
            <a:pathLst>
              <a:path w="1152525" h="325120">
                <a:moveTo>
                  <a:pt x="1108395" y="0"/>
                </a:moveTo>
                <a:lnTo>
                  <a:pt x="316471" y="0"/>
                </a:lnTo>
                <a:lnTo>
                  <a:pt x="0" y="324611"/>
                </a:lnTo>
                <a:lnTo>
                  <a:pt x="1152144" y="324611"/>
                </a:lnTo>
                <a:lnTo>
                  <a:pt x="1152144" y="253"/>
                </a:lnTo>
                <a:lnTo>
                  <a:pt x="1108395" y="0"/>
                </a:lnTo>
                <a:close/>
              </a:path>
            </a:pathLst>
          </a:custGeom>
          <a:solidFill>
            <a:srgbClr val="337822"/>
          </a:solidFill>
        </p:spPr>
        <p:txBody>
          <a:bodyPr wrap="square" lIns="0" tIns="0" rIns="0" bIns="0" rtlCol="0"/>
          <a:lstStyle/>
          <a:p>
            <a:endParaRPr/>
          </a:p>
        </p:txBody>
      </p:sp>
      <p:sp>
        <p:nvSpPr>
          <p:cNvPr id="6" name="object 6"/>
          <p:cNvSpPr txBox="1"/>
          <p:nvPr/>
        </p:nvSpPr>
        <p:spPr>
          <a:xfrm>
            <a:off x="1998066" y="1388490"/>
            <a:ext cx="5386705" cy="2082800"/>
          </a:xfrm>
          <a:prstGeom prst="rect">
            <a:avLst/>
          </a:prstGeom>
        </p:spPr>
        <p:txBody>
          <a:bodyPr vert="horz" wrap="square" lIns="0" tIns="12700" rIns="0" bIns="0" rtlCol="0">
            <a:spAutoFit/>
          </a:bodyPr>
          <a:lstStyle/>
          <a:p>
            <a:pPr marL="12700">
              <a:spcBef>
                <a:spcPts val="100"/>
              </a:spcBef>
            </a:pPr>
            <a:r>
              <a:rPr sz="2400" b="1" u="heavy" dirty="0">
                <a:uFill>
                  <a:solidFill>
                    <a:srgbClr val="000000"/>
                  </a:solidFill>
                </a:uFill>
                <a:latin typeface="Calibri"/>
                <a:cs typeface="Calibri"/>
              </a:rPr>
              <a:t>ArmaSound </a:t>
            </a:r>
            <a:r>
              <a:rPr sz="2400" b="1" u="heavy" spc="-10" dirty="0">
                <a:uFill>
                  <a:solidFill>
                    <a:srgbClr val="000000"/>
                  </a:solidFill>
                </a:uFill>
                <a:latin typeface="Calibri"/>
                <a:cs typeface="Calibri"/>
              </a:rPr>
              <a:t>Industrial </a:t>
            </a:r>
            <a:r>
              <a:rPr sz="2400" b="1" u="heavy" spc="-15" dirty="0">
                <a:uFill>
                  <a:solidFill>
                    <a:srgbClr val="000000"/>
                  </a:solidFill>
                </a:uFill>
                <a:latin typeface="Calibri"/>
                <a:cs typeface="Calibri"/>
              </a:rPr>
              <a:t>Systems </a:t>
            </a:r>
            <a:r>
              <a:rPr sz="2400" b="1" u="heavy" dirty="0">
                <a:uFill>
                  <a:solidFill>
                    <a:srgbClr val="000000"/>
                  </a:solidFill>
                </a:uFill>
                <a:latin typeface="Calibri"/>
                <a:cs typeface="Calibri"/>
              </a:rPr>
              <a:t>- ISO</a:t>
            </a:r>
            <a:r>
              <a:rPr sz="2400" b="1" u="heavy" spc="-35" dirty="0">
                <a:uFill>
                  <a:solidFill>
                    <a:srgbClr val="000000"/>
                  </a:solidFill>
                </a:uFill>
                <a:latin typeface="Calibri"/>
                <a:cs typeface="Calibri"/>
              </a:rPr>
              <a:t> </a:t>
            </a:r>
            <a:r>
              <a:rPr sz="2400" b="1" u="heavy" spc="-5" dirty="0">
                <a:uFill>
                  <a:solidFill>
                    <a:srgbClr val="000000"/>
                  </a:solidFill>
                </a:uFill>
                <a:latin typeface="Calibri"/>
                <a:cs typeface="Calibri"/>
              </a:rPr>
              <a:t>15665</a:t>
            </a:r>
            <a:endParaRPr sz="2400">
              <a:latin typeface="Calibri"/>
              <a:cs typeface="Calibri"/>
            </a:endParaRPr>
          </a:p>
          <a:p>
            <a:pPr marL="245745" indent="-233045">
              <a:spcBef>
                <a:spcPts val="1315"/>
              </a:spcBef>
              <a:buSzPct val="78125"/>
              <a:buChar char="•"/>
              <a:tabLst>
                <a:tab pos="245745" algn="l"/>
                <a:tab pos="246379" algn="l"/>
              </a:tabLst>
            </a:pPr>
            <a:r>
              <a:rPr sz="1600" spc="-10" dirty="0">
                <a:latin typeface="Arial"/>
                <a:cs typeface="Arial"/>
              </a:rPr>
              <a:t>Комплексная система, решающая все</a:t>
            </a:r>
            <a:r>
              <a:rPr sz="1600" spc="85" dirty="0">
                <a:latin typeface="Arial"/>
                <a:cs typeface="Arial"/>
              </a:rPr>
              <a:t> </a:t>
            </a:r>
            <a:r>
              <a:rPr sz="1600" spc="-10" dirty="0">
                <a:latin typeface="Arial"/>
                <a:cs typeface="Arial"/>
              </a:rPr>
              <a:t>задачи:</a:t>
            </a:r>
            <a:endParaRPr sz="1600">
              <a:latin typeface="Arial"/>
              <a:cs typeface="Arial"/>
            </a:endParaRPr>
          </a:p>
          <a:p>
            <a:pPr marL="550545" lvl="1" indent="-175260">
              <a:spcBef>
                <a:spcPts val="600"/>
              </a:spcBef>
              <a:buSzPct val="78125"/>
              <a:buChar char="•"/>
              <a:tabLst>
                <a:tab pos="551180" algn="l"/>
              </a:tabLst>
            </a:pPr>
            <a:r>
              <a:rPr sz="1600" spc="-10" dirty="0">
                <a:latin typeface="Arial"/>
                <a:cs typeface="Arial"/>
              </a:rPr>
              <a:t>Блокирование</a:t>
            </a:r>
            <a:r>
              <a:rPr sz="1600" spc="35" dirty="0">
                <a:latin typeface="Arial"/>
                <a:cs typeface="Arial"/>
              </a:rPr>
              <a:t> </a:t>
            </a:r>
            <a:r>
              <a:rPr sz="1600" spc="-15" dirty="0">
                <a:latin typeface="Arial"/>
                <a:cs typeface="Arial"/>
              </a:rPr>
              <a:t>резонанса,</a:t>
            </a:r>
            <a:endParaRPr sz="1600">
              <a:latin typeface="Arial"/>
              <a:cs typeface="Arial"/>
            </a:endParaRPr>
          </a:p>
          <a:p>
            <a:pPr marL="550545" lvl="1" indent="-175260">
              <a:spcBef>
                <a:spcPts val="600"/>
              </a:spcBef>
              <a:buSzPct val="78125"/>
              <a:buChar char="•"/>
              <a:tabLst>
                <a:tab pos="551180" algn="l"/>
              </a:tabLst>
            </a:pPr>
            <a:r>
              <a:rPr sz="1600" spc="-10" dirty="0">
                <a:latin typeface="Arial"/>
                <a:cs typeface="Arial"/>
              </a:rPr>
              <a:t>поглощение</a:t>
            </a:r>
            <a:endParaRPr sz="1600">
              <a:latin typeface="Arial"/>
              <a:cs typeface="Arial"/>
            </a:endParaRPr>
          </a:p>
          <a:p>
            <a:pPr marL="550545" lvl="1" indent="-175260">
              <a:spcBef>
                <a:spcPts val="600"/>
              </a:spcBef>
              <a:buSzPct val="78125"/>
              <a:buChar char="•"/>
              <a:tabLst>
                <a:tab pos="551180" algn="l"/>
              </a:tabLst>
            </a:pPr>
            <a:r>
              <a:rPr sz="1600" spc="-10" dirty="0">
                <a:latin typeface="Arial"/>
                <a:cs typeface="Arial"/>
              </a:rPr>
              <a:t>Масс-баръер.</a:t>
            </a:r>
            <a:endParaRPr sz="1600">
              <a:latin typeface="Arial"/>
              <a:cs typeface="Arial"/>
            </a:endParaRPr>
          </a:p>
          <a:p>
            <a:pPr marL="245745" indent="-233045">
              <a:spcBef>
                <a:spcPts val="600"/>
              </a:spcBef>
              <a:buSzPct val="78125"/>
              <a:buChar char="•"/>
              <a:tabLst>
                <a:tab pos="245745" algn="l"/>
                <a:tab pos="246379" algn="l"/>
              </a:tabLst>
            </a:pPr>
            <a:r>
              <a:rPr sz="1600" spc="-10" dirty="0">
                <a:latin typeface="Arial"/>
                <a:cs typeface="Arial"/>
              </a:rPr>
              <a:t>Металлическое </a:t>
            </a:r>
            <a:r>
              <a:rPr sz="1600" spc="-5" dirty="0">
                <a:latin typeface="Arial"/>
                <a:cs typeface="Arial"/>
              </a:rPr>
              <a:t>покрытие </a:t>
            </a:r>
            <a:r>
              <a:rPr sz="1600" spc="-10" dirty="0">
                <a:latin typeface="Arial"/>
                <a:cs typeface="Arial"/>
              </a:rPr>
              <a:t>также</a:t>
            </a:r>
            <a:r>
              <a:rPr sz="1600" spc="65" dirty="0">
                <a:latin typeface="Arial"/>
                <a:cs typeface="Arial"/>
              </a:rPr>
              <a:t> </a:t>
            </a:r>
            <a:r>
              <a:rPr sz="1600" spc="-10" dirty="0">
                <a:latin typeface="Arial"/>
                <a:cs typeface="Arial"/>
              </a:rPr>
              <a:t>возможно.</a:t>
            </a:r>
            <a:endParaRPr sz="1600">
              <a:latin typeface="Arial"/>
              <a:cs typeface="Arial"/>
            </a:endParaRPr>
          </a:p>
        </p:txBody>
      </p:sp>
      <p:sp>
        <p:nvSpPr>
          <p:cNvPr id="7" name="object 7"/>
          <p:cNvSpPr txBox="1"/>
          <p:nvPr/>
        </p:nvSpPr>
        <p:spPr>
          <a:xfrm>
            <a:off x="8358885" y="1197356"/>
            <a:ext cx="1512570" cy="431800"/>
          </a:xfrm>
          <a:prstGeom prst="rect">
            <a:avLst/>
          </a:prstGeom>
        </p:spPr>
        <p:txBody>
          <a:bodyPr vert="horz" wrap="square" lIns="0" tIns="37465" rIns="0" bIns="0" rtlCol="0">
            <a:spAutoFit/>
          </a:bodyPr>
          <a:lstStyle/>
          <a:p>
            <a:pPr marL="203200" marR="5080" indent="-190500">
              <a:lnSpc>
                <a:spcPts val="1510"/>
              </a:lnSpc>
              <a:spcBef>
                <a:spcPts val="295"/>
              </a:spcBef>
            </a:pPr>
            <a:r>
              <a:rPr sz="1400" spc="-10" dirty="0">
                <a:latin typeface="Arial"/>
                <a:cs typeface="Arial"/>
              </a:rPr>
              <a:t>Неметаллическое  </a:t>
            </a:r>
            <a:r>
              <a:rPr sz="1400" spc="-5" dirty="0">
                <a:latin typeface="Arial"/>
                <a:cs typeface="Arial"/>
              </a:rPr>
              <a:t>покрытие</a:t>
            </a:r>
            <a:endParaRPr sz="1400">
              <a:latin typeface="Arial"/>
              <a:cs typeface="Arial"/>
            </a:endParaRPr>
          </a:p>
        </p:txBody>
      </p:sp>
      <p:sp>
        <p:nvSpPr>
          <p:cNvPr id="8" name="object 8"/>
          <p:cNvSpPr txBox="1"/>
          <p:nvPr/>
        </p:nvSpPr>
        <p:spPr>
          <a:xfrm>
            <a:off x="8358885" y="1922781"/>
            <a:ext cx="1118870" cy="228909"/>
          </a:xfrm>
          <a:prstGeom prst="rect">
            <a:avLst/>
          </a:prstGeom>
        </p:spPr>
        <p:txBody>
          <a:bodyPr vert="horz" wrap="square" lIns="0" tIns="13335" rIns="0" bIns="0" rtlCol="0">
            <a:spAutoFit/>
          </a:bodyPr>
          <a:lstStyle/>
          <a:p>
            <a:pPr marL="12700">
              <a:spcBef>
                <a:spcPts val="105"/>
              </a:spcBef>
            </a:pPr>
            <a:r>
              <a:rPr sz="1400" spc="-5" dirty="0">
                <a:latin typeface="Arial"/>
                <a:cs typeface="Arial"/>
              </a:rPr>
              <a:t>Масс-баръер</a:t>
            </a:r>
            <a:endParaRPr sz="1400">
              <a:latin typeface="Arial"/>
              <a:cs typeface="Arial"/>
            </a:endParaRPr>
          </a:p>
        </p:txBody>
      </p:sp>
      <p:sp>
        <p:nvSpPr>
          <p:cNvPr id="9" name="object 9"/>
          <p:cNvSpPr txBox="1"/>
          <p:nvPr/>
        </p:nvSpPr>
        <p:spPr>
          <a:xfrm>
            <a:off x="8358886" y="2456433"/>
            <a:ext cx="2042795" cy="431800"/>
          </a:xfrm>
          <a:prstGeom prst="rect">
            <a:avLst/>
          </a:prstGeom>
        </p:spPr>
        <p:txBody>
          <a:bodyPr vert="horz" wrap="square" lIns="0" tIns="13335" rIns="0" bIns="0" rtlCol="0">
            <a:spAutoFit/>
          </a:bodyPr>
          <a:lstStyle/>
          <a:p>
            <a:pPr marL="12700">
              <a:lnSpc>
                <a:spcPts val="1595"/>
              </a:lnSpc>
              <a:spcBef>
                <a:spcPts val="105"/>
              </a:spcBef>
            </a:pPr>
            <a:r>
              <a:rPr sz="1400" spc="-5" dirty="0">
                <a:latin typeface="Arial"/>
                <a:cs typeface="Arial"/>
              </a:rPr>
              <a:t>Высокоплотный</a:t>
            </a:r>
            <a:endParaRPr sz="1400">
              <a:latin typeface="Arial"/>
              <a:cs typeface="Arial"/>
            </a:endParaRPr>
          </a:p>
          <a:p>
            <a:pPr marL="12700">
              <a:lnSpc>
                <a:spcPts val="1595"/>
              </a:lnSpc>
            </a:pPr>
            <a:r>
              <a:rPr sz="1400" spc="-5" dirty="0">
                <a:latin typeface="Arial"/>
                <a:cs typeface="Arial"/>
              </a:rPr>
              <a:t>открытоячеистый</a:t>
            </a:r>
            <a:r>
              <a:rPr sz="1400" spc="-80" dirty="0">
                <a:latin typeface="Arial"/>
                <a:cs typeface="Arial"/>
              </a:rPr>
              <a:t> </a:t>
            </a:r>
            <a:r>
              <a:rPr sz="1400" spc="-5" dirty="0">
                <a:latin typeface="Arial"/>
                <a:cs typeface="Arial"/>
              </a:rPr>
              <a:t>каучук</a:t>
            </a:r>
            <a:endParaRPr sz="1400">
              <a:latin typeface="Arial"/>
              <a:cs typeface="Arial"/>
            </a:endParaRPr>
          </a:p>
        </p:txBody>
      </p:sp>
      <p:sp>
        <p:nvSpPr>
          <p:cNvPr id="10" name="object 10"/>
          <p:cNvSpPr txBox="1"/>
          <p:nvPr/>
        </p:nvSpPr>
        <p:spPr>
          <a:xfrm>
            <a:off x="8358886" y="3715639"/>
            <a:ext cx="2074545" cy="228268"/>
          </a:xfrm>
          <a:prstGeom prst="rect">
            <a:avLst/>
          </a:prstGeom>
        </p:spPr>
        <p:txBody>
          <a:bodyPr vert="horz" wrap="square" lIns="0" tIns="12700" rIns="0" bIns="0" rtlCol="0">
            <a:spAutoFit/>
          </a:bodyPr>
          <a:lstStyle/>
          <a:p>
            <a:pPr marL="12700">
              <a:spcBef>
                <a:spcPts val="100"/>
              </a:spcBef>
            </a:pPr>
            <a:r>
              <a:rPr sz="1400" spc="-5" dirty="0">
                <a:latin typeface="Arial"/>
                <a:cs typeface="Arial"/>
              </a:rPr>
              <a:t>Закрытоячеистый</a:t>
            </a:r>
            <a:r>
              <a:rPr sz="1400" spc="-35" dirty="0">
                <a:latin typeface="Arial"/>
                <a:cs typeface="Arial"/>
              </a:rPr>
              <a:t> </a:t>
            </a:r>
            <a:r>
              <a:rPr sz="1400" spc="-5" dirty="0">
                <a:latin typeface="Arial"/>
                <a:cs typeface="Arial"/>
              </a:rPr>
              <a:t>каучук</a:t>
            </a:r>
            <a:endParaRPr sz="1400">
              <a:latin typeface="Arial"/>
              <a:cs typeface="Arial"/>
            </a:endParaRPr>
          </a:p>
        </p:txBody>
      </p:sp>
      <p:sp>
        <p:nvSpPr>
          <p:cNvPr id="11" name="object 11"/>
          <p:cNvSpPr/>
          <p:nvPr/>
        </p:nvSpPr>
        <p:spPr>
          <a:xfrm>
            <a:off x="4738116" y="3887723"/>
            <a:ext cx="5329428" cy="2549652"/>
          </a:xfrm>
          <a:prstGeom prst="rect">
            <a:avLst/>
          </a:prstGeom>
          <a:blipFill>
            <a:blip r:embed="rId2" cstate="print"/>
            <a:stretch>
              <a:fillRect/>
            </a:stretch>
          </a:blipFill>
        </p:spPr>
        <p:txBody>
          <a:bodyPr wrap="square" lIns="0" tIns="0" rIns="0" bIns="0" rtlCol="0"/>
          <a:lstStyle/>
          <a:p>
            <a:endParaRPr/>
          </a:p>
        </p:txBody>
      </p:sp>
      <p:sp>
        <p:nvSpPr>
          <p:cNvPr id="12" name="object 12"/>
          <p:cNvSpPr txBox="1"/>
          <p:nvPr/>
        </p:nvSpPr>
        <p:spPr>
          <a:xfrm>
            <a:off x="2074266" y="4118864"/>
            <a:ext cx="1312545" cy="258404"/>
          </a:xfrm>
          <a:prstGeom prst="rect">
            <a:avLst/>
          </a:prstGeom>
        </p:spPr>
        <p:txBody>
          <a:bodyPr vert="horz" wrap="square" lIns="0" tIns="12065" rIns="0" bIns="0" rtlCol="0">
            <a:spAutoFit/>
          </a:bodyPr>
          <a:lstStyle/>
          <a:p>
            <a:pPr marL="12700">
              <a:spcBef>
                <a:spcPts val="95"/>
              </a:spcBef>
            </a:pPr>
            <a:r>
              <a:rPr sz="1600" b="1" spc="-10" dirty="0">
                <a:latin typeface="Arial"/>
                <a:cs typeface="Arial"/>
              </a:rPr>
              <a:t>Arma-Chek</a:t>
            </a:r>
            <a:r>
              <a:rPr sz="1600" b="1" spc="-5" dirty="0">
                <a:latin typeface="Arial"/>
                <a:cs typeface="Arial"/>
              </a:rPr>
              <a:t> R</a:t>
            </a:r>
            <a:endParaRPr sz="1600">
              <a:latin typeface="Arial"/>
              <a:cs typeface="Arial"/>
            </a:endParaRPr>
          </a:p>
        </p:txBody>
      </p:sp>
      <p:sp>
        <p:nvSpPr>
          <p:cNvPr id="13" name="object 13"/>
          <p:cNvSpPr txBox="1"/>
          <p:nvPr/>
        </p:nvSpPr>
        <p:spPr>
          <a:xfrm>
            <a:off x="2074266" y="4561713"/>
            <a:ext cx="2091689" cy="258404"/>
          </a:xfrm>
          <a:prstGeom prst="rect">
            <a:avLst/>
          </a:prstGeom>
        </p:spPr>
        <p:txBody>
          <a:bodyPr vert="horz" wrap="square" lIns="0" tIns="12065" rIns="0" bIns="0" rtlCol="0">
            <a:spAutoFit/>
          </a:bodyPr>
          <a:lstStyle/>
          <a:p>
            <a:pPr marL="12700">
              <a:spcBef>
                <a:spcPts val="95"/>
              </a:spcBef>
            </a:pPr>
            <a:r>
              <a:rPr sz="1600" b="1" spc="-10" dirty="0">
                <a:latin typeface="Arial"/>
                <a:cs typeface="Arial"/>
              </a:rPr>
              <a:t>ArmaSound </a:t>
            </a:r>
            <a:r>
              <a:rPr sz="1600" b="1" spc="-5" dirty="0">
                <a:latin typeface="Arial"/>
                <a:cs typeface="Arial"/>
              </a:rPr>
              <a:t>Barrier</a:t>
            </a:r>
            <a:r>
              <a:rPr sz="1600" b="1" spc="25" dirty="0">
                <a:latin typeface="Arial"/>
                <a:cs typeface="Arial"/>
              </a:rPr>
              <a:t> </a:t>
            </a:r>
            <a:r>
              <a:rPr sz="1600" b="1" spc="-5" dirty="0">
                <a:latin typeface="Arial"/>
                <a:cs typeface="Arial"/>
              </a:rPr>
              <a:t>E</a:t>
            </a:r>
            <a:endParaRPr sz="1600">
              <a:latin typeface="Arial"/>
              <a:cs typeface="Arial"/>
            </a:endParaRPr>
          </a:p>
        </p:txBody>
      </p:sp>
      <p:sp>
        <p:nvSpPr>
          <p:cNvPr id="14" name="object 14"/>
          <p:cNvSpPr txBox="1"/>
          <p:nvPr/>
        </p:nvSpPr>
        <p:spPr>
          <a:xfrm>
            <a:off x="2074266" y="4977765"/>
            <a:ext cx="1863725" cy="258404"/>
          </a:xfrm>
          <a:prstGeom prst="rect">
            <a:avLst/>
          </a:prstGeom>
        </p:spPr>
        <p:txBody>
          <a:bodyPr vert="horz" wrap="square" lIns="0" tIns="12065" rIns="0" bIns="0" rtlCol="0">
            <a:spAutoFit/>
          </a:bodyPr>
          <a:lstStyle/>
          <a:p>
            <a:pPr marL="12700">
              <a:spcBef>
                <a:spcPts val="95"/>
              </a:spcBef>
            </a:pPr>
            <a:r>
              <a:rPr sz="1600" b="1" spc="-10" dirty="0">
                <a:latin typeface="Arial"/>
                <a:cs typeface="Arial"/>
              </a:rPr>
              <a:t>ArmaSound</a:t>
            </a:r>
            <a:r>
              <a:rPr sz="1600" b="1" dirty="0">
                <a:latin typeface="Arial"/>
                <a:cs typeface="Arial"/>
              </a:rPr>
              <a:t> </a:t>
            </a:r>
            <a:r>
              <a:rPr sz="1600" b="1" spc="-10" dirty="0">
                <a:latin typeface="Arial"/>
                <a:cs typeface="Arial"/>
              </a:rPr>
              <a:t>RD240</a:t>
            </a:r>
            <a:endParaRPr sz="1600">
              <a:latin typeface="Arial"/>
              <a:cs typeface="Arial"/>
            </a:endParaRPr>
          </a:p>
        </p:txBody>
      </p:sp>
      <p:sp>
        <p:nvSpPr>
          <p:cNvPr id="15" name="object 15"/>
          <p:cNvSpPr txBox="1"/>
          <p:nvPr/>
        </p:nvSpPr>
        <p:spPr>
          <a:xfrm>
            <a:off x="7171183" y="3945763"/>
            <a:ext cx="153035" cy="299720"/>
          </a:xfrm>
          <a:prstGeom prst="rect">
            <a:avLst/>
          </a:prstGeom>
        </p:spPr>
        <p:txBody>
          <a:bodyPr vert="horz" wrap="square" lIns="0" tIns="12700" rIns="0" bIns="0" rtlCol="0">
            <a:spAutoFit/>
          </a:bodyPr>
          <a:lstStyle/>
          <a:p>
            <a:pPr marL="12700">
              <a:spcBef>
                <a:spcPts val="100"/>
              </a:spcBef>
            </a:pPr>
            <a:r>
              <a:rPr spc="-5" dirty="0">
                <a:solidFill>
                  <a:srgbClr val="FFFFFF"/>
                </a:solidFill>
                <a:latin typeface="Arial"/>
                <a:cs typeface="Arial"/>
              </a:rPr>
              <a:t>1</a:t>
            </a:r>
            <a:endParaRPr>
              <a:latin typeface="Arial"/>
              <a:cs typeface="Arial"/>
            </a:endParaRPr>
          </a:p>
        </p:txBody>
      </p:sp>
      <p:sp>
        <p:nvSpPr>
          <p:cNvPr id="16" name="object 16"/>
          <p:cNvSpPr txBox="1"/>
          <p:nvPr/>
        </p:nvSpPr>
        <p:spPr>
          <a:xfrm>
            <a:off x="2074265" y="5393842"/>
            <a:ext cx="887730" cy="258404"/>
          </a:xfrm>
          <a:prstGeom prst="rect">
            <a:avLst/>
          </a:prstGeom>
        </p:spPr>
        <p:txBody>
          <a:bodyPr vert="horz" wrap="square" lIns="0" tIns="12065" rIns="0" bIns="0" rtlCol="0">
            <a:spAutoFit/>
          </a:bodyPr>
          <a:lstStyle/>
          <a:p>
            <a:pPr marL="12700">
              <a:spcBef>
                <a:spcPts val="95"/>
              </a:spcBef>
            </a:pPr>
            <a:r>
              <a:rPr sz="1600" b="1" spc="-55" dirty="0">
                <a:latin typeface="Arial"/>
                <a:cs typeface="Arial"/>
              </a:rPr>
              <a:t>A</a:t>
            </a:r>
            <a:r>
              <a:rPr sz="1600" b="1" spc="-5" dirty="0">
                <a:latin typeface="Arial"/>
                <a:cs typeface="Arial"/>
              </a:rPr>
              <a:t>rma</a:t>
            </a:r>
            <a:r>
              <a:rPr sz="1600" b="1" dirty="0">
                <a:latin typeface="Arial"/>
                <a:cs typeface="Arial"/>
              </a:rPr>
              <a:t>f</a:t>
            </a:r>
            <a:r>
              <a:rPr sz="1600" b="1" spc="-5" dirty="0">
                <a:latin typeface="Arial"/>
                <a:cs typeface="Arial"/>
              </a:rPr>
              <a:t>lex</a:t>
            </a:r>
            <a:endParaRPr sz="1600">
              <a:latin typeface="Arial"/>
              <a:cs typeface="Arial"/>
            </a:endParaRPr>
          </a:p>
        </p:txBody>
      </p:sp>
      <p:sp>
        <p:nvSpPr>
          <p:cNvPr id="17" name="object 17"/>
          <p:cNvSpPr/>
          <p:nvPr/>
        </p:nvSpPr>
        <p:spPr>
          <a:xfrm>
            <a:off x="2081783" y="4134611"/>
            <a:ext cx="5064760" cy="0"/>
          </a:xfrm>
          <a:custGeom>
            <a:avLst/>
            <a:gdLst/>
            <a:ahLst/>
            <a:cxnLst/>
            <a:rect l="l" t="t" r="r" b="b"/>
            <a:pathLst>
              <a:path w="5064760">
                <a:moveTo>
                  <a:pt x="5064252" y="0"/>
                </a:moveTo>
                <a:lnTo>
                  <a:pt x="0" y="0"/>
                </a:lnTo>
              </a:path>
            </a:pathLst>
          </a:custGeom>
          <a:ln w="12192">
            <a:solidFill>
              <a:srgbClr val="000000"/>
            </a:solidFill>
          </a:ln>
        </p:spPr>
        <p:txBody>
          <a:bodyPr wrap="square" lIns="0" tIns="0" rIns="0" bIns="0" rtlCol="0"/>
          <a:lstStyle/>
          <a:p>
            <a:endParaRPr/>
          </a:p>
        </p:txBody>
      </p:sp>
      <p:sp>
        <p:nvSpPr>
          <p:cNvPr id="18" name="object 18"/>
          <p:cNvSpPr/>
          <p:nvPr/>
        </p:nvSpPr>
        <p:spPr>
          <a:xfrm>
            <a:off x="2090928" y="4564379"/>
            <a:ext cx="3345179" cy="0"/>
          </a:xfrm>
          <a:custGeom>
            <a:avLst/>
            <a:gdLst/>
            <a:ahLst/>
            <a:cxnLst/>
            <a:rect l="l" t="t" r="r" b="b"/>
            <a:pathLst>
              <a:path w="3345179">
                <a:moveTo>
                  <a:pt x="3345180" y="0"/>
                </a:moveTo>
                <a:lnTo>
                  <a:pt x="0" y="0"/>
                </a:lnTo>
              </a:path>
            </a:pathLst>
          </a:custGeom>
          <a:ln w="12192">
            <a:solidFill>
              <a:srgbClr val="000000"/>
            </a:solidFill>
          </a:ln>
        </p:spPr>
        <p:txBody>
          <a:bodyPr wrap="square" lIns="0" tIns="0" rIns="0" bIns="0" rtlCol="0"/>
          <a:lstStyle/>
          <a:p>
            <a:endParaRPr/>
          </a:p>
        </p:txBody>
      </p:sp>
      <p:sp>
        <p:nvSpPr>
          <p:cNvPr id="19" name="object 19"/>
          <p:cNvSpPr/>
          <p:nvPr/>
        </p:nvSpPr>
        <p:spPr>
          <a:xfrm>
            <a:off x="2092452" y="4992623"/>
            <a:ext cx="3345179" cy="0"/>
          </a:xfrm>
          <a:custGeom>
            <a:avLst/>
            <a:gdLst/>
            <a:ahLst/>
            <a:cxnLst/>
            <a:rect l="l" t="t" r="r" b="b"/>
            <a:pathLst>
              <a:path w="3345179">
                <a:moveTo>
                  <a:pt x="3345180" y="0"/>
                </a:moveTo>
                <a:lnTo>
                  <a:pt x="0" y="0"/>
                </a:lnTo>
              </a:path>
            </a:pathLst>
          </a:custGeom>
          <a:ln w="12192">
            <a:solidFill>
              <a:srgbClr val="000000"/>
            </a:solidFill>
          </a:ln>
        </p:spPr>
        <p:txBody>
          <a:bodyPr wrap="square" lIns="0" tIns="0" rIns="0" bIns="0" rtlCol="0"/>
          <a:lstStyle/>
          <a:p>
            <a:endParaRPr/>
          </a:p>
        </p:txBody>
      </p:sp>
      <p:sp>
        <p:nvSpPr>
          <p:cNvPr id="20" name="object 20"/>
          <p:cNvSpPr/>
          <p:nvPr/>
        </p:nvSpPr>
        <p:spPr>
          <a:xfrm>
            <a:off x="2093977" y="5410200"/>
            <a:ext cx="3345179" cy="0"/>
          </a:xfrm>
          <a:custGeom>
            <a:avLst/>
            <a:gdLst/>
            <a:ahLst/>
            <a:cxnLst/>
            <a:rect l="l" t="t" r="r" b="b"/>
            <a:pathLst>
              <a:path w="3345179">
                <a:moveTo>
                  <a:pt x="3345179" y="0"/>
                </a:moveTo>
                <a:lnTo>
                  <a:pt x="0" y="0"/>
                </a:lnTo>
              </a:path>
            </a:pathLst>
          </a:custGeom>
          <a:ln w="12192">
            <a:solidFill>
              <a:srgbClr val="000000"/>
            </a:solidFill>
          </a:ln>
        </p:spPr>
        <p:txBody>
          <a:bodyPr wrap="square" lIns="0" tIns="0" rIns="0" bIns="0" rtlCol="0"/>
          <a:lstStyle/>
          <a:p>
            <a:endParaRPr/>
          </a:p>
        </p:txBody>
      </p:sp>
      <p:sp>
        <p:nvSpPr>
          <p:cNvPr id="21" name="object 21"/>
          <p:cNvSpPr txBox="1"/>
          <p:nvPr/>
        </p:nvSpPr>
        <p:spPr>
          <a:xfrm>
            <a:off x="5452998" y="4243003"/>
            <a:ext cx="181610" cy="1283970"/>
          </a:xfrm>
          <a:prstGeom prst="rect">
            <a:avLst/>
          </a:prstGeom>
        </p:spPr>
        <p:txBody>
          <a:bodyPr vert="horz" wrap="square" lIns="0" tIns="165735" rIns="0" bIns="0" rtlCol="0">
            <a:spAutoFit/>
          </a:bodyPr>
          <a:lstStyle/>
          <a:p>
            <a:pPr marL="12700">
              <a:spcBef>
                <a:spcPts val="1305"/>
              </a:spcBef>
            </a:pPr>
            <a:r>
              <a:rPr dirty="0">
                <a:solidFill>
                  <a:srgbClr val="FFFFFF"/>
                </a:solidFill>
                <a:latin typeface="Arial"/>
                <a:cs typeface="Arial"/>
              </a:rPr>
              <a:t>2</a:t>
            </a:r>
            <a:endParaRPr>
              <a:latin typeface="Arial"/>
              <a:cs typeface="Arial"/>
            </a:endParaRPr>
          </a:p>
          <a:p>
            <a:pPr marL="36195">
              <a:spcBef>
                <a:spcPts val="1205"/>
              </a:spcBef>
            </a:pPr>
            <a:r>
              <a:rPr spc="-5" dirty="0">
                <a:solidFill>
                  <a:srgbClr val="FFFFFF"/>
                </a:solidFill>
                <a:latin typeface="Arial"/>
                <a:cs typeface="Arial"/>
              </a:rPr>
              <a:t>3</a:t>
            </a:r>
            <a:endParaRPr>
              <a:latin typeface="Arial"/>
              <a:cs typeface="Arial"/>
            </a:endParaRPr>
          </a:p>
          <a:p>
            <a:pPr marL="41275">
              <a:spcBef>
                <a:spcPts val="1015"/>
              </a:spcBef>
            </a:pPr>
            <a:r>
              <a:rPr spc="-5" dirty="0">
                <a:solidFill>
                  <a:srgbClr val="FFFFFF"/>
                </a:solidFill>
                <a:latin typeface="Arial"/>
                <a:cs typeface="Arial"/>
              </a:rPr>
              <a:t>4</a:t>
            </a:r>
            <a:endParaRPr>
              <a:latin typeface="Arial"/>
              <a:cs typeface="Arial"/>
            </a:endParaRPr>
          </a:p>
        </p:txBody>
      </p:sp>
      <p:sp>
        <p:nvSpPr>
          <p:cNvPr id="22" name="object 22"/>
          <p:cNvSpPr/>
          <p:nvPr/>
        </p:nvSpPr>
        <p:spPr>
          <a:xfrm>
            <a:off x="7103365" y="1339089"/>
            <a:ext cx="1160145" cy="3458845"/>
          </a:xfrm>
          <a:custGeom>
            <a:avLst/>
            <a:gdLst/>
            <a:ahLst/>
            <a:cxnLst/>
            <a:rect l="l" t="t" r="r" b="b"/>
            <a:pathLst>
              <a:path w="1160145" h="3458845">
                <a:moveTo>
                  <a:pt x="4063" y="3325876"/>
                </a:moveTo>
                <a:lnTo>
                  <a:pt x="0" y="3458464"/>
                </a:lnTo>
                <a:lnTo>
                  <a:pt x="74896" y="3352038"/>
                </a:lnTo>
                <a:lnTo>
                  <a:pt x="42163" y="3352038"/>
                </a:lnTo>
                <a:lnTo>
                  <a:pt x="30225" y="3347974"/>
                </a:lnTo>
                <a:lnTo>
                  <a:pt x="34238" y="3335951"/>
                </a:lnTo>
                <a:lnTo>
                  <a:pt x="4063" y="3325876"/>
                </a:lnTo>
                <a:close/>
              </a:path>
              <a:path w="1160145" h="3458845">
                <a:moveTo>
                  <a:pt x="34238" y="3335951"/>
                </a:moveTo>
                <a:lnTo>
                  <a:pt x="30225" y="3347974"/>
                </a:lnTo>
                <a:lnTo>
                  <a:pt x="42163" y="3352038"/>
                </a:lnTo>
                <a:lnTo>
                  <a:pt x="46200" y="3339946"/>
                </a:lnTo>
                <a:lnTo>
                  <a:pt x="34238" y="3335951"/>
                </a:lnTo>
                <a:close/>
              </a:path>
              <a:path w="1160145" h="3458845">
                <a:moveTo>
                  <a:pt x="46200" y="3339946"/>
                </a:moveTo>
                <a:lnTo>
                  <a:pt x="42163" y="3352038"/>
                </a:lnTo>
                <a:lnTo>
                  <a:pt x="74896" y="3352038"/>
                </a:lnTo>
                <a:lnTo>
                  <a:pt x="76326" y="3350005"/>
                </a:lnTo>
                <a:lnTo>
                  <a:pt x="46200" y="3339946"/>
                </a:lnTo>
                <a:close/>
              </a:path>
              <a:path w="1160145" h="3458845">
                <a:moveTo>
                  <a:pt x="1147699" y="0"/>
                </a:moveTo>
                <a:lnTo>
                  <a:pt x="34238" y="3335951"/>
                </a:lnTo>
                <a:lnTo>
                  <a:pt x="46200" y="3339946"/>
                </a:lnTo>
                <a:lnTo>
                  <a:pt x="1159637" y="4063"/>
                </a:lnTo>
                <a:lnTo>
                  <a:pt x="1147699" y="0"/>
                </a:lnTo>
                <a:close/>
              </a:path>
            </a:pathLst>
          </a:custGeom>
          <a:solidFill>
            <a:srgbClr val="996600"/>
          </a:solidFill>
        </p:spPr>
        <p:txBody>
          <a:bodyPr wrap="square" lIns="0" tIns="0" rIns="0" bIns="0" rtlCol="0"/>
          <a:lstStyle/>
          <a:p>
            <a:endParaRPr/>
          </a:p>
        </p:txBody>
      </p:sp>
      <p:sp>
        <p:nvSpPr>
          <p:cNvPr id="23" name="object 23"/>
          <p:cNvSpPr/>
          <p:nvPr/>
        </p:nvSpPr>
        <p:spPr>
          <a:xfrm>
            <a:off x="7536180" y="3786504"/>
            <a:ext cx="727075" cy="2018664"/>
          </a:xfrm>
          <a:custGeom>
            <a:avLst/>
            <a:gdLst/>
            <a:ahLst/>
            <a:cxnLst/>
            <a:rect l="l" t="t" r="r" b="b"/>
            <a:pathLst>
              <a:path w="727075" h="2018664">
                <a:moveTo>
                  <a:pt x="6858" y="1886000"/>
                </a:moveTo>
                <a:lnTo>
                  <a:pt x="0" y="2018411"/>
                </a:lnTo>
                <a:lnTo>
                  <a:pt x="77677" y="1912924"/>
                </a:lnTo>
                <a:lnTo>
                  <a:pt x="44450" y="1912924"/>
                </a:lnTo>
                <a:lnTo>
                  <a:pt x="32512" y="1908644"/>
                </a:lnTo>
                <a:lnTo>
                  <a:pt x="36782" y="1896699"/>
                </a:lnTo>
                <a:lnTo>
                  <a:pt x="6858" y="1886000"/>
                </a:lnTo>
                <a:close/>
              </a:path>
              <a:path w="727075" h="2018664">
                <a:moveTo>
                  <a:pt x="36782" y="1896699"/>
                </a:moveTo>
                <a:lnTo>
                  <a:pt x="32512" y="1908644"/>
                </a:lnTo>
                <a:lnTo>
                  <a:pt x="44450" y="1912924"/>
                </a:lnTo>
                <a:lnTo>
                  <a:pt x="48724" y="1900968"/>
                </a:lnTo>
                <a:lnTo>
                  <a:pt x="36782" y="1896699"/>
                </a:lnTo>
                <a:close/>
              </a:path>
              <a:path w="727075" h="2018664">
                <a:moveTo>
                  <a:pt x="48724" y="1900968"/>
                </a:moveTo>
                <a:lnTo>
                  <a:pt x="44450" y="1912924"/>
                </a:lnTo>
                <a:lnTo>
                  <a:pt x="77677" y="1912924"/>
                </a:lnTo>
                <a:lnTo>
                  <a:pt x="78612" y="1911654"/>
                </a:lnTo>
                <a:lnTo>
                  <a:pt x="48724" y="1900968"/>
                </a:lnTo>
                <a:close/>
              </a:path>
              <a:path w="727075" h="2018664">
                <a:moveTo>
                  <a:pt x="714883" y="0"/>
                </a:moveTo>
                <a:lnTo>
                  <a:pt x="36782" y="1896699"/>
                </a:lnTo>
                <a:lnTo>
                  <a:pt x="48724" y="1900968"/>
                </a:lnTo>
                <a:lnTo>
                  <a:pt x="726821" y="4318"/>
                </a:lnTo>
                <a:lnTo>
                  <a:pt x="714883" y="0"/>
                </a:lnTo>
                <a:close/>
              </a:path>
            </a:pathLst>
          </a:custGeom>
          <a:solidFill>
            <a:srgbClr val="996600"/>
          </a:solidFill>
        </p:spPr>
        <p:txBody>
          <a:bodyPr wrap="square" lIns="0" tIns="0" rIns="0" bIns="0" rtlCol="0"/>
          <a:lstStyle/>
          <a:p>
            <a:endParaRPr/>
          </a:p>
        </p:txBody>
      </p:sp>
      <p:sp>
        <p:nvSpPr>
          <p:cNvPr id="24" name="object 24"/>
          <p:cNvSpPr/>
          <p:nvPr/>
        </p:nvSpPr>
        <p:spPr>
          <a:xfrm>
            <a:off x="7391401" y="2850896"/>
            <a:ext cx="871855" cy="2522855"/>
          </a:xfrm>
          <a:custGeom>
            <a:avLst/>
            <a:gdLst/>
            <a:ahLst/>
            <a:cxnLst/>
            <a:rect l="l" t="t" r="r" b="b"/>
            <a:pathLst>
              <a:path w="871854" h="2522854">
                <a:moveTo>
                  <a:pt x="5207" y="2390266"/>
                </a:moveTo>
                <a:lnTo>
                  <a:pt x="0" y="2522728"/>
                </a:lnTo>
                <a:lnTo>
                  <a:pt x="76157" y="2416682"/>
                </a:lnTo>
                <a:lnTo>
                  <a:pt x="43179" y="2416682"/>
                </a:lnTo>
                <a:lnTo>
                  <a:pt x="31114" y="2412618"/>
                </a:lnTo>
                <a:lnTo>
                  <a:pt x="35249" y="2400580"/>
                </a:lnTo>
                <a:lnTo>
                  <a:pt x="5207" y="2390266"/>
                </a:lnTo>
                <a:close/>
              </a:path>
              <a:path w="871854" h="2522854">
                <a:moveTo>
                  <a:pt x="35249" y="2400580"/>
                </a:moveTo>
                <a:lnTo>
                  <a:pt x="31114" y="2412618"/>
                </a:lnTo>
                <a:lnTo>
                  <a:pt x="43179" y="2416682"/>
                </a:lnTo>
                <a:lnTo>
                  <a:pt x="47289" y="2404714"/>
                </a:lnTo>
                <a:lnTo>
                  <a:pt x="35249" y="2400580"/>
                </a:lnTo>
                <a:close/>
              </a:path>
              <a:path w="871854" h="2522854">
                <a:moveTo>
                  <a:pt x="47289" y="2404714"/>
                </a:moveTo>
                <a:lnTo>
                  <a:pt x="43179" y="2416682"/>
                </a:lnTo>
                <a:lnTo>
                  <a:pt x="76157" y="2416682"/>
                </a:lnTo>
                <a:lnTo>
                  <a:pt x="77342" y="2415031"/>
                </a:lnTo>
                <a:lnTo>
                  <a:pt x="47289" y="2404714"/>
                </a:lnTo>
                <a:close/>
              </a:path>
              <a:path w="871854" h="2522854">
                <a:moveTo>
                  <a:pt x="859663" y="0"/>
                </a:moveTo>
                <a:lnTo>
                  <a:pt x="35249" y="2400580"/>
                </a:lnTo>
                <a:lnTo>
                  <a:pt x="47289" y="2404714"/>
                </a:lnTo>
                <a:lnTo>
                  <a:pt x="871601" y="4063"/>
                </a:lnTo>
                <a:lnTo>
                  <a:pt x="859663" y="0"/>
                </a:lnTo>
                <a:close/>
              </a:path>
            </a:pathLst>
          </a:custGeom>
          <a:solidFill>
            <a:srgbClr val="996600"/>
          </a:solidFill>
        </p:spPr>
        <p:txBody>
          <a:bodyPr wrap="square" lIns="0" tIns="0" rIns="0" bIns="0" rtlCol="0"/>
          <a:lstStyle/>
          <a:p>
            <a:endParaRPr/>
          </a:p>
        </p:txBody>
      </p:sp>
      <p:sp>
        <p:nvSpPr>
          <p:cNvPr id="25" name="object 25"/>
          <p:cNvSpPr/>
          <p:nvPr/>
        </p:nvSpPr>
        <p:spPr>
          <a:xfrm>
            <a:off x="7248145" y="2058417"/>
            <a:ext cx="1015365" cy="3025775"/>
          </a:xfrm>
          <a:custGeom>
            <a:avLst/>
            <a:gdLst/>
            <a:ahLst/>
            <a:cxnLst/>
            <a:rect l="l" t="t" r="r" b="b"/>
            <a:pathLst>
              <a:path w="1015365" h="3025775">
                <a:moveTo>
                  <a:pt x="4063" y="2893060"/>
                </a:moveTo>
                <a:lnTo>
                  <a:pt x="0" y="3025648"/>
                </a:lnTo>
                <a:lnTo>
                  <a:pt x="74896" y="2919222"/>
                </a:lnTo>
                <a:lnTo>
                  <a:pt x="42163" y="2919222"/>
                </a:lnTo>
                <a:lnTo>
                  <a:pt x="30098" y="2915158"/>
                </a:lnTo>
                <a:lnTo>
                  <a:pt x="34123" y="2903097"/>
                </a:lnTo>
                <a:lnTo>
                  <a:pt x="4063" y="2893060"/>
                </a:lnTo>
                <a:close/>
              </a:path>
              <a:path w="1015365" h="3025775">
                <a:moveTo>
                  <a:pt x="34123" y="2903097"/>
                </a:moveTo>
                <a:lnTo>
                  <a:pt x="30098" y="2915158"/>
                </a:lnTo>
                <a:lnTo>
                  <a:pt x="42163" y="2919222"/>
                </a:lnTo>
                <a:lnTo>
                  <a:pt x="46198" y="2907129"/>
                </a:lnTo>
                <a:lnTo>
                  <a:pt x="34123" y="2903097"/>
                </a:lnTo>
                <a:close/>
              </a:path>
              <a:path w="1015365" h="3025775">
                <a:moveTo>
                  <a:pt x="46198" y="2907129"/>
                </a:moveTo>
                <a:lnTo>
                  <a:pt x="42163" y="2919222"/>
                </a:lnTo>
                <a:lnTo>
                  <a:pt x="74896" y="2919222"/>
                </a:lnTo>
                <a:lnTo>
                  <a:pt x="76326" y="2917190"/>
                </a:lnTo>
                <a:lnTo>
                  <a:pt x="46198" y="2907129"/>
                </a:lnTo>
                <a:close/>
              </a:path>
              <a:path w="1015365" h="3025775">
                <a:moveTo>
                  <a:pt x="1002919" y="0"/>
                </a:moveTo>
                <a:lnTo>
                  <a:pt x="34123" y="2903097"/>
                </a:lnTo>
                <a:lnTo>
                  <a:pt x="46198" y="2907129"/>
                </a:lnTo>
                <a:lnTo>
                  <a:pt x="1014856" y="4063"/>
                </a:lnTo>
                <a:lnTo>
                  <a:pt x="1002919" y="0"/>
                </a:lnTo>
                <a:close/>
              </a:path>
            </a:pathLst>
          </a:custGeom>
          <a:solidFill>
            <a:srgbClr val="996600"/>
          </a:solidFill>
        </p:spPr>
        <p:txBody>
          <a:bodyPr wrap="square" lIns="0" tIns="0" rIns="0" bIns="0" rtlCol="0"/>
          <a:lstStyle/>
          <a:p>
            <a:endParaRPr/>
          </a:p>
        </p:txBody>
      </p:sp>
    </p:spTree>
    <p:extLst>
      <p:ext uri="{BB962C8B-B14F-4D97-AF65-F5344CB8AC3E}">
        <p14:creationId xmlns:p14="http://schemas.microsoft.com/office/powerpoint/2010/main" val="3935264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51406" y="1680106"/>
            <a:ext cx="10962167" cy="4370867"/>
          </a:xfrm>
        </p:spPr>
        <p:txBody>
          <a:bodyPr/>
          <a:lstStyle/>
          <a:p>
            <a:pPr marL="342900" indent="-342900">
              <a:buAutoNum type="arabicPeriod"/>
            </a:pPr>
            <a:r>
              <a:rPr lang="ru-RU" sz="3200" dirty="0" smtClean="0"/>
              <a:t>Основные требования к теплоизоляции в нефтегазовой отрасли</a:t>
            </a:r>
          </a:p>
          <a:p>
            <a:pPr marL="342900" indent="-342900">
              <a:buAutoNum type="arabicPeriod"/>
            </a:pPr>
            <a:r>
              <a:rPr lang="en-GB" sz="3200" dirty="0" smtClean="0"/>
              <a:t> </a:t>
            </a:r>
            <a:r>
              <a:rPr lang="ru-RU" sz="3200" dirty="0" smtClean="0"/>
              <a:t>Решение базовых проблем теплоизоляции на базе </a:t>
            </a:r>
            <a:r>
              <a:rPr lang="en-US" sz="3200" dirty="0" err="1" smtClean="0"/>
              <a:t>Armaflex</a:t>
            </a:r>
            <a:endParaRPr lang="en-US" sz="3200" dirty="0" smtClean="0"/>
          </a:p>
          <a:p>
            <a:pPr marL="800100" lvl="1" indent="-342900">
              <a:buAutoNum type="arabicPeriod"/>
            </a:pPr>
            <a:r>
              <a:rPr lang="ru-RU" sz="3200" dirty="0" smtClean="0"/>
              <a:t>Конденсация</a:t>
            </a:r>
          </a:p>
          <a:p>
            <a:pPr marL="800100" lvl="1" indent="-342900">
              <a:buAutoNum type="arabicPeriod"/>
            </a:pPr>
            <a:r>
              <a:rPr lang="ru-RU" sz="3200" dirty="0" smtClean="0"/>
              <a:t>КПИ</a:t>
            </a:r>
          </a:p>
          <a:p>
            <a:pPr marL="800100" lvl="1" indent="-342900">
              <a:buAutoNum type="arabicPeriod"/>
            </a:pPr>
            <a:r>
              <a:rPr lang="ru-RU" sz="3200" dirty="0" smtClean="0"/>
              <a:t>Акустическая изоляция</a:t>
            </a:r>
          </a:p>
          <a:p>
            <a:pPr marL="800100" lvl="1" indent="-342900">
              <a:buAutoNum type="arabicPeriod"/>
            </a:pPr>
            <a:endParaRPr lang="en-GB" dirty="0"/>
          </a:p>
        </p:txBody>
      </p:sp>
      <p:sp>
        <p:nvSpPr>
          <p:cNvPr id="3" name="Slide Number Placeholder 2"/>
          <p:cNvSpPr>
            <a:spLocks noGrp="1"/>
          </p:cNvSpPr>
          <p:nvPr>
            <p:ph type="sldNum" sz="quarter" idx="12"/>
          </p:nvPr>
        </p:nvSpPr>
        <p:spPr/>
        <p:txBody>
          <a:bodyPr/>
          <a:lstStyle/>
          <a:p>
            <a:fld id="{120570A7-2F0F-4D47-8692-92DE6DAB43E4}" type="slidenum">
              <a:rPr lang="de-DE" smtClean="0"/>
              <a:pPr/>
              <a:t>2</a:t>
            </a:fld>
            <a:endParaRPr lang="de-DE" dirty="0"/>
          </a:p>
        </p:txBody>
      </p:sp>
    </p:spTree>
    <p:extLst>
      <p:ext uri="{BB962C8B-B14F-4D97-AF65-F5344CB8AC3E}">
        <p14:creationId xmlns:p14="http://schemas.microsoft.com/office/powerpoint/2010/main" val="37380566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73707" y="345695"/>
            <a:ext cx="9144000" cy="6190615"/>
          </a:xfrm>
          <a:custGeom>
            <a:avLst/>
            <a:gdLst/>
            <a:ahLst/>
            <a:cxnLst/>
            <a:rect l="l" t="t" r="r" b="b"/>
            <a:pathLst>
              <a:path w="9144000" h="6190615">
                <a:moveTo>
                  <a:pt x="0" y="6190488"/>
                </a:moveTo>
                <a:lnTo>
                  <a:pt x="9144000" y="6190488"/>
                </a:lnTo>
                <a:lnTo>
                  <a:pt x="9144000" y="0"/>
                </a:lnTo>
                <a:lnTo>
                  <a:pt x="0" y="0"/>
                </a:lnTo>
                <a:lnTo>
                  <a:pt x="0" y="6190488"/>
                </a:lnTo>
                <a:close/>
              </a:path>
            </a:pathLst>
          </a:custGeom>
          <a:solidFill>
            <a:srgbClr val="E8E8E8"/>
          </a:solidFill>
        </p:spPr>
        <p:txBody>
          <a:bodyPr wrap="square" lIns="0" tIns="0" rIns="0" bIns="0" rtlCol="0"/>
          <a:lstStyle/>
          <a:p>
            <a:endParaRPr/>
          </a:p>
        </p:txBody>
      </p:sp>
      <p:sp>
        <p:nvSpPr>
          <p:cNvPr id="3" name="object 3"/>
          <p:cNvSpPr txBox="1">
            <a:spLocks noGrp="1"/>
          </p:cNvSpPr>
          <p:nvPr>
            <p:ph type="title"/>
          </p:nvPr>
        </p:nvSpPr>
        <p:spPr>
          <a:xfrm>
            <a:off x="2123033" y="331723"/>
            <a:ext cx="6101080" cy="482600"/>
          </a:xfrm>
          <a:prstGeom prst="rect">
            <a:avLst/>
          </a:prstGeom>
        </p:spPr>
        <p:txBody>
          <a:bodyPr vert="horz" wrap="square" lIns="0" tIns="12700" rIns="0" bIns="0" rtlCol="0" anchor="ctr">
            <a:spAutoFit/>
          </a:bodyPr>
          <a:lstStyle/>
          <a:p>
            <a:pPr marL="12700">
              <a:lnSpc>
                <a:spcPct val="100000"/>
              </a:lnSpc>
              <a:spcBef>
                <a:spcPts val="100"/>
              </a:spcBef>
            </a:pPr>
            <a:r>
              <a:rPr sz="3000" spc="-10" dirty="0"/>
              <a:t>Преимущества материалов</a:t>
            </a:r>
            <a:r>
              <a:rPr sz="3000" spc="50" dirty="0"/>
              <a:t> </a:t>
            </a:r>
            <a:r>
              <a:rPr sz="3000" spc="-15" dirty="0"/>
              <a:t>Armaflex</a:t>
            </a:r>
            <a:endParaRPr sz="3000"/>
          </a:p>
        </p:txBody>
      </p:sp>
      <p:sp>
        <p:nvSpPr>
          <p:cNvPr id="4" name="object 4"/>
          <p:cNvSpPr txBox="1"/>
          <p:nvPr/>
        </p:nvSpPr>
        <p:spPr>
          <a:xfrm>
            <a:off x="2142540" y="1001344"/>
            <a:ext cx="2604770" cy="258404"/>
          </a:xfrm>
          <a:prstGeom prst="rect">
            <a:avLst/>
          </a:prstGeom>
        </p:spPr>
        <p:txBody>
          <a:bodyPr vert="horz" wrap="square" lIns="0" tIns="12065" rIns="0" bIns="0" rtlCol="0">
            <a:spAutoFit/>
          </a:bodyPr>
          <a:lstStyle/>
          <a:p>
            <a:pPr marL="172720" indent="-160020">
              <a:spcBef>
                <a:spcPts val="95"/>
              </a:spcBef>
              <a:buSzPct val="93750"/>
              <a:buFont typeface="Wingdings"/>
              <a:buChar char=""/>
              <a:tabLst>
                <a:tab pos="173355" algn="l"/>
              </a:tabLst>
            </a:pPr>
            <a:r>
              <a:rPr sz="1600" b="1" spc="-5" dirty="0">
                <a:latin typeface="Calibri"/>
                <a:cs typeface="Calibri"/>
              </a:rPr>
              <a:t>Закрытоячеистая</a:t>
            </a:r>
            <a:r>
              <a:rPr sz="1600" b="1" dirty="0">
                <a:latin typeface="Calibri"/>
                <a:cs typeface="Calibri"/>
              </a:rPr>
              <a:t> </a:t>
            </a:r>
            <a:r>
              <a:rPr sz="1600" b="1" spc="-10" dirty="0">
                <a:latin typeface="Calibri"/>
                <a:cs typeface="Calibri"/>
              </a:rPr>
              <a:t>структура</a:t>
            </a:r>
            <a:endParaRPr sz="1600">
              <a:latin typeface="Calibri"/>
              <a:cs typeface="Calibri"/>
            </a:endParaRPr>
          </a:p>
        </p:txBody>
      </p:sp>
      <p:sp>
        <p:nvSpPr>
          <p:cNvPr id="5" name="object 5"/>
          <p:cNvSpPr txBox="1"/>
          <p:nvPr/>
        </p:nvSpPr>
        <p:spPr>
          <a:xfrm>
            <a:off x="6856904" y="4205351"/>
            <a:ext cx="417195" cy="192360"/>
          </a:xfrm>
          <a:prstGeom prst="rect">
            <a:avLst/>
          </a:prstGeom>
        </p:spPr>
        <p:txBody>
          <a:bodyPr vert="horz" wrap="square" lIns="0" tIns="0" rIns="0" bIns="0" rtlCol="0">
            <a:spAutoFit/>
          </a:bodyPr>
          <a:lstStyle/>
          <a:p>
            <a:pPr>
              <a:lnSpc>
                <a:spcPts val="1515"/>
              </a:lnSpc>
            </a:pPr>
            <a:r>
              <a:rPr sz="1600" b="1" spc="-5" dirty="0">
                <a:latin typeface="Calibri"/>
                <a:cs typeface="Calibri"/>
              </a:rPr>
              <a:t>стью</a:t>
            </a:r>
            <a:endParaRPr sz="1600">
              <a:latin typeface="Calibri"/>
              <a:cs typeface="Calibri"/>
            </a:endParaRPr>
          </a:p>
        </p:txBody>
      </p:sp>
      <p:sp>
        <p:nvSpPr>
          <p:cNvPr id="6" name="object 6"/>
          <p:cNvSpPr txBox="1"/>
          <p:nvPr/>
        </p:nvSpPr>
        <p:spPr>
          <a:xfrm>
            <a:off x="2142541" y="1248004"/>
            <a:ext cx="5431155" cy="3947795"/>
          </a:xfrm>
          <a:prstGeom prst="rect">
            <a:avLst/>
          </a:prstGeom>
        </p:spPr>
        <p:txBody>
          <a:bodyPr vert="horz" wrap="square" lIns="0" tIns="50800" rIns="0" bIns="0" rtlCol="0">
            <a:spAutoFit/>
          </a:bodyPr>
          <a:lstStyle/>
          <a:p>
            <a:pPr marL="610235" indent="-140335">
              <a:spcBef>
                <a:spcPts val="400"/>
              </a:spcBef>
              <a:buSzPct val="92857"/>
              <a:buFont typeface="Wingdings"/>
              <a:buChar char=""/>
              <a:tabLst>
                <a:tab pos="610870" algn="l"/>
              </a:tabLst>
            </a:pPr>
            <a:r>
              <a:rPr sz="1400" spc="-5" dirty="0">
                <a:latin typeface="Calibri"/>
                <a:cs typeface="Calibri"/>
              </a:rPr>
              <a:t>Низкий коэффициент теплопроодности</a:t>
            </a:r>
            <a:r>
              <a:rPr sz="1400" dirty="0">
                <a:latin typeface="Calibri"/>
                <a:cs typeface="Calibri"/>
              </a:rPr>
              <a:t> </a:t>
            </a:r>
            <a:r>
              <a:rPr sz="1400" spc="-5" dirty="0">
                <a:latin typeface="Calibri"/>
                <a:cs typeface="Calibri"/>
              </a:rPr>
              <a:t>(</a:t>
            </a:r>
            <a:r>
              <a:rPr sz="1400" b="1" spc="-5" dirty="0">
                <a:latin typeface="Symbol"/>
                <a:cs typeface="Symbol"/>
              </a:rPr>
              <a:t></a:t>
            </a:r>
            <a:r>
              <a:rPr sz="1400" spc="-5" dirty="0">
                <a:latin typeface="Calibri"/>
                <a:cs typeface="Calibri"/>
              </a:rPr>
              <a:t>)</a:t>
            </a:r>
            <a:endParaRPr sz="1400" dirty="0">
              <a:latin typeface="Calibri"/>
              <a:cs typeface="Calibri"/>
            </a:endParaRPr>
          </a:p>
          <a:p>
            <a:pPr marL="610235" indent="-140335">
              <a:spcBef>
                <a:spcPts val="300"/>
              </a:spcBef>
              <a:buSzPct val="92857"/>
              <a:buFont typeface="Wingdings"/>
              <a:buChar char=""/>
              <a:tabLst>
                <a:tab pos="610870" algn="l"/>
              </a:tabLst>
            </a:pPr>
            <a:r>
              <a:rPr sz="1400" b="1" spc="-5" dirty="0">
                <a:latin typeface="Calibri"/>
                <a:cs typeface="Calibri"/>
              </a:rPr>
              <a:t>Естесственный </a:t>
            </a:r>
            <a:r>
              <a:rPr sz="1400" b="1" dirty="0">
                <a:latin typeface="Calibri"/>
                <a:cs typeface="Calibri"/>
              </a:rPr>
              <a:t>паробаръер </a:t>
            </a:r>
            <a:r>
              <a:rPr sz="1400" dirty="0">
                <a:latin typeface="Calibri"/>
                <a:cs typeface="Calibri"/>
              </a:rPr>
              <a:t>с </a:t>
            </a:r>
            <a:r>
              <a:rPr sz="1400" spc="-5" dirty="0">
                <a:latin typeface="Calibri"/>
                <a:cs typeface="Calibri"/>
              </a:rPr>
              <a:t>высоким параметром</a:t>
            </a:r>
            <a:r>
              <a:rPr sz="1400" spc="-85" dirty="0">
                <a:latin typeface="Calibri"/>
                <a:cs typeface="Calibri"/>
              </a:rPr>
              <a:t> </a:t>
            </a:r>
            <a:r>
              <a:rPr sz="1400" spc="-5" dirty="0">
                <a:latin typeface="Calibri"/>
                <a:cs typeface="Calibri"/>
              </a:rPr>
              <a:t>(</a:t>
            </a:r>
            <a:r>
              <a:rPr sz="1400" b="1" spc="-5" dirty="0">
                <a:latin typeface="Symbol"/>
                <a:cs typeface="Symbol"/>
              </a:rPr>
              <a:t></a:t>
            </a:r>
            <a:r>
              <a:rPr sz="1400" spc="-5" dirty="0">
                <a:latin typeface="Calibri"/>
                <a:cs typeface="Calibri"/>
              </a:rPr>
              <a:t>)</a:t>
            </a:r>
            <a:endParaRPr sz="1400" dirty="0">
              <a:latin typeface="Calibri"/>
              <a:cs typeface="Calibri"/>
            </a:endParaRPr>
          </a:p>
          <a:p>
            <a:pPr marL="610235" indent="-140335">
              <a:spcBef>
                <a:spcPts val="285"/>
              </a:spcBef>
              <a:buSzPct val="92857"/>
              <a:buFont typeface="Wingdings"/>
              <a:buChar char=""/>
              <a:tabLst>
                <a:tab pos="610870" algn="l"/>
              </a:tabLst>
            </a:pPr>
            <a:r>
              <a:rPr sz="1400" spc="-5" dirty="0">
                <a:latin typeface="Calibri"/>
                <a:cs typeface="Calibri"/>
              </a:rPr>
              <a:t>Сохраняет свойства даже </a:t>
            </a:r>
            <a:r>
              <a:rPr sz="1400" dirty="0">
                <a:latin typeface="Calibri"/>
                <a:cs typeface="Calibri"/>
              </a:rPr>
              <a:t>при</a:t>
            </a:r>
            <a:r>
              <a:rPr sz="1400" spc="-30" dirty="0">
                <a:latin typeface="Calibri"/>
                <a:cs typeface="Calibri"/>
              </a:rPr>
              <a:t> </a:t>
            </a:r>
            <a:r>
              <a:rPr sz="1400" spc="-5" dirty="0">
                <a:latin typeface="Calibri"/>
                <a:cs typeface="Calibri"/>
              </a:rPr>
              <a:t>повреждениях</a:t>
            </a:r>
            <a:endParaRPr sz="1400" dirty="0">
              <a:latin typeface="Calibri"/>
              <a:cs typeface="Calibri"/>
            </a:endParaRPr>
          </a:p>
          <a:p>
            <a:pPr marL="610235" indent="-140335">
              <a:spcBef>
                <a:spcPts val="300"/>
              </a:spcBef>
              <a:buSzPct val="92857"/>
              <a:buFont typeface="Wingdings"/>
              <a:buChar char=""/>
              <a:tabLst>
                <a:tab pos="610870" algn="l"/>
              </a:tabLst>
            </a:pPr>
            <a:r>
              <a:rPr sz="1400" spc="-5" dirty="0">
                <a:latin typeface="Calibri"/>
                <a:cs typeface="Calibri"/>
              </a:rPr>
              <a:t>Механическая</a:t>
            </a:r>
            <a:r>
              <a:rPr sz="1400" spc="10" dirty="0">
                <a:latin typeface="Calibri"/>
                <a:cs typeface="Calibri"/>
              </a:rPr>
              <a:t> </a:t>
            </a:r>
            <a:r>
              <a:rPr sz="1400" spc="-5" dirty="0">
                <a:latin typeface="Calibri"/>
                <a:cs typeface="Calibri"/>
              </a:rPr>
              <a:t>стабильность</a:t>
            </a:r>
            <a:endParaRPr sz="1400" dirty="0">
              <a:latin typeface="Calibri"/>
              <a:cs typeface="Calibri"/>
            </a:endParaRPr>
          </a:p>
          <a:p>
            <a:pPr marL="172720" indent="-160020">
              <a:spcBef>
                <a:spcPts val="295"/>
              </a:spcBef>
              <a:buSzPct val="93750"/>
              <a:buFont typeface="Wingdings"/>
              <a:buChar char=""/>
              <a:tabLst>
                <a:tab pos="172720" algn="l"/>
              </a:tabLst>
            </a:pPr>
            <a:r>
              <a:rPr sz="1600" b="1" spc="-10" dirty="0">
                <a:latin typeface="Calibri"/>
                <a:cs typeface="Calibri"/>
              </a:rPr>
              <a:t>гибкость</a:t>
            </a:r>
            <a:endParaRPr sz="1600" dirty="0">
              <a:latin typeface="Calibri"/>
              <a:cs typeface="Calibri"/>
            </a:endParaRPr>
          </a:p>
          <a:p>
            <a:pPr marL="610235" lvl="1" indent="-140335">
              <a:spcBef>
                <a:spcPts val="305"/>
              </a:spcBef>
              <a:buSzPct val="92857"/>
              <a:buFont typeface="Wingdings"/>
              <a:buChar char=""/>
              <a:tabLst>
                <a:tab pos="610870" algn="l"/>
              </a:tabLst>
            </a:pPr>
            <a:r>
              <a:rPr sz="1400" spc="-10" dirty="0">
                <a:latin typeface="Calibri"/>
                <a:cs typeface="Calibri"/>
              </a:rPr>
              <a:t>Легкость </a:t>
            </a:r>
            <a:r>
              <a:rPr sz="1400" spc="-5" dirty="0">
                <a:latin typeface="Calibri"/>
                <a:cs typeface="Calibri"/>
              </a:rPr>
              <a:t>раскроя </a:t>
            </a:r>
            <a:r>
              <a:rPr sz="1400" dirty="0">
                <a:latin typeface="Calibri"/>
                <a:cs typeface="Calibri"/>
              </a:rPr>
              <a:t>и </a:t>
            </a:r>
            <a:r>
              <a:rPr sz="1400" spc="-5" dirty="0">
                <a:latin typeface="Calibri"/>
                <a:cs typeface="Calibri"/>
              </a:rPr>
              <a:t>монтажа, особенно </a:t>
            </a:r>
            <a:r>
              <a:rPr sz="1400" dirty="0">
                <a:latin typeface="Calibri"/>
                <a:cs typeface="Calibri"/>
              </a:rPr>
              <a:t>на фасонных</a:t>
            </a:r>
            <a:r>
              <a:rPr sz="1400" spc="-20" dirty="0">
                <a:latin typeface="Calibri"/>
                <a:cs typeface="Calibri"/>
              </a:rPr>
              <a:t> </a:t>
            </a:r>
            <a:r>
              <a:rPr sz="1400" spc="-5" dirty="0">
                <a:latin typeface="Calibri"/>
                <a:cs typeface="Calibri"/>
              </a:rPr>
              <a:t>элементах</a:t>
            </a:r>
            <a:endParaRPr sz="1400" dirty="0">
              <a:latin typeface="Calibri"/>
              <a:cs typeface="Calibri"/>
            </a:endParaRPr>
          </a:p>
          <a:p>
            <a:pPr marL="610235" lvl="1" indent="-140335">
              <a:spcBef>
                <a:spcPts val="495"/>
              </a:spcBef>
              <a:buSzPct val="92857"/>
              <a:buFont typeface="Wingdings"/>
              <a:buChar char=""/>
              <a:tabLst>
                <a:tab pos="610870" algn="l"/>
              </a:tabLst>
            </a:pPr>
            <a:r>
              <a:rPr sz="1400" spc="-5" dirty="0">
                <a:latin typeface="Calibri"/>
                <a:cs typeface="Calibri"/>
              </a:rPr>
              <a:t>Соответствующее неметаллическоепокрытие Arma-Chek</a:t>
            </a:r>
            <a:r>
              <a:rPr sz="1400" spc="-15" dirty="0">
                <a:latin typeface="Calibri"/>
                <a:cs typeface="Calibri"/>
              </a:rPr>
              <a:t> </a:t>
            </a:r>
            <a:r>
              <a:rPr sz="1400" dirty="0">
                <a:latin typeface="Calibri"/>
                <a:cs typeface="Calibri"/>
              </a:rPr>
              <a:t>R</a:t>
            </a:r>
          </a:p>
          <a:p>
            <a:pPr marL="172720" indent="-160020">
              <a:spcBef>
                <a:spcPts val="340"/>
              </a:spcBef>
              <a:buSzPct val="93750"/>
              <a:buFont typeface="Wingdings"/>
              <a:buChar char=""/>
              <a:tabLst>
                <a:tab pos="172720" algn="l"/>
              </a:tabLst>
            </a:pPr>
            <a:r>
              <a:rPr sz="1600" b="1" spc="-10" dirty="0">
                <a:latin typeface="Calibri"/>
                <a:cs typeface="Calibri"/>
              </a:rPr>
              <a:t>Надежное </a:t>
            </a:r>
            <a:r>
              <a:rPr sz="1600" b="1" spc="-5" dirty="0">
                <a:latin typeface="Calibri"/>
                <a:cs typeface="Calibri"/>
              </a:rPr>
              <a:t>склеивание</a:t>
            </a:r>
            <a:r>
              <a:rPr sz="1600" b="1" spc="-15" dirty="0">
                <a:latin typeface="Calibri"/>
                <a:cs typeface="Calibri"/>
              </a:rPr>
              <a:t> </a:t>
            </a:r>
            <a:r>
              <a:rPr sz="1600" b="1" spc="-10" dirty="0">
                <a:latin typeface="Calibri"/>
                <a:cs typeface="Calibri"/>
              </a:rPr>
              <a:t>стыков</a:t>
            </a:r>
            <a:endParaRPr sz="1600" dirty="0">
              <a:latin typeface="Calibri"/>
              <a:cs typeface="Calibri"/>
            </a:endParaRPr>
          </a:p>
          <a:p>
            <a:pPr marL="610235" lvl="1" indent="-140335">
              <a:spcBef>
                <a:spcPts val="309"/>
              </a:spcBef>
              <a:buSzPct val="92857"/>
              <a:buFont typeface="Wingdings"/>
              <a:buChar char=""/>
              <a:tabLst>
                <a:tab pos="610870" algn="l"/>
              </a:tabLst>
            </a:pPr>
            <a:r>
              <a:rPr sz="1400" spc="-5" dirty="0">
                <a:latin typeface="Calibri"/>
                <a:cs typeface="Calibri"/>
              </a:rPr>
              <a:t>Прочные,как </a:t>
            </a:r>
            <a:r>
              <a:rPr sz="1400" dirty="0">
                <a:latin typeface="Calibri"/>
                <a:cs typeface="Calibri"/>
              </a:rPr>
              <a:t>и сам</a:t>
            </a:r>
            <a:r>
              <a:rPr sz="1400" spc="-10" dirty="0">
                <a:latin typeface="Calibri"/>
                <a:cs typeface="Calibri"/>
              </a:rPr>
              <a:t> </a:t>
            </a:r>
            <a:r>
              <a:rPr sz="1400" spc="-5" dirty="0">
                <a:latin typeface="Calibri"/>
                <a:cs typeface="Calibri"/>
              </a:rPr>
              <a:t>материал</a:t>
            </a:r>
            <a:endParaRPr sz="1400" dirty="0">
              <a:latin typeface="Calibri"/>
              <a:cs typeface="Calibri"/>
            </a:endParaRPr>
          </a:p>
          <a:p>
            <a:pPr marL="610235" lvl="1" indent="-140335">
              <a:spcBef>
                <a:spcPts val="300"/>
              </a:spcBef>
              <a:buSzPct val="92857"/>
              <a:buFont typeface="Wingdings"/>
              <a:buChar char=""/>
              <a:tabLst>
                <a:tab pos="610870" algn="l"/>
              </a:tabLst>
            </a:pPr>
            <a:r>
              <a:rPr sz="1400" spc="-5" dirty="0">
                <a:latin typeface="Calibri"/>
                <a:cs typeface="Calibri"/>
              </a:rPr>
              <a:t>Выполняется специальным клеем</a:t>
            </a:r>
            <a:r>
              <a:rPr sz="1400" spc="-40" dirty="0">
                <a:latin typeface="Calibri"/>
                <a:cs typeface="Calibri"/>
              </a:rPr>
              <a:t> </a:t>
            </a:r>
            <a:r>
              <a:rPr sz="1400" spc="-10" dirty="0">
                <a:latin typeface="Calibri"/>
                <a:cs typeface="Calibri"/>
              </a:rPr>
              <a:t>Armaflex</a:t>
            </a:r>
            <a:endParaRPr sz="1400" dirty="0">
              <a:latin typeface="Calibri"/>
              <a:cs typeface="Calibri"/>
            </a:endParaRPr>
          </a:p>
          <a:p>
            <a:pPr marL="610235" lvl="1" indent="-140335">
              <a:spcBef>
                <a:spcPts val="300"/>
              </a:spcBef>
              <a:buSzPct val="92857"/>
              <a:buFont typeface="Wingdings"/>
              <a:buChar char=""/>
              <a:tabLst>
                <a:tab pos="610870" algn="l"/>
              </a:tabLst>
            </a:pPr>
            <a:r>
              <a:rPr sz="1400" dirty="0">
                <a:latin typeface="Calibri"/>
                <a:cs typeface="Calibri"/>
              </a:rPr>
              <a:t>Важно на </a:t>
            </a:r>
            <a:r>
              <a:rPr sz="1400" spc="-10" dirty="0">
                <a:latin typeface="Calibri"/>
                <a:cs typeface="Calibri"/>
              </a:rPr>
              <a:t>холодных</a:t>
            </a:r>
            <a:r>
              <a:rPr sz="1400" spc="-70" dirty="0">
                <a:latin typeface="Calibri"/>
                <a:cs typeface="Calibri"/>
              </a:rPr>
              <a:t> </a:t>
            </a:r>
            <a:r>
              <a:rPr sz="1400" spc="-10" dirty="0">
                <a:latin typeface="Calibri"/>
                <a:cs typeface="Calibri"/>
              </a:rPr>
              <a:t>системах</a:t>
            </a:r>
            <a:endParaRPr sz="1400" dirty="0">
              <a:latin typeface="Calibri"/>
              <a:cs typeface="Calibri"/>
            </a:endParaRPr>
          </a:p>
          <a:p>
            <a:pPr marL="629920" lvl="1" indent="-160020">
              <a:spcBef>
                <a:spcPts val="290"/>
              </a:spcBef>
              <a:buSzPct val="93750"/>
              <a:buFont typeface="Wingdings"/>
              <a:buChar char=""/>
              <a:tabLst>
                <a:tab pos="629920" algn="l"/>
              </a:tabLst>
            </a:pPr>
            <a:r>
              <a:rPr sz="1600" b="1" spc="-10" dirty="0" err="1">
                <a:latin typeface="Calibri"/>
                <a:cs typeface="Calibri"/>
              </a:rPr>
              <a:t>Слабогорючий</a:t>
            </a:r>
            <a:endParaRPr sz="1600" dirty="0">
              <a:latin typeface="Calibri"/>
              <a:cs typeface="Calibri"/>
            </a:endParaRPr>
          </a:p>
          <a:p>
            <a:pPr marL="610235" lvl="1" indent="-140335">
              <a:spcBef>
                <a:spcPts val="310"/>
              </a:spcBef>
              <a:buSzPct val="92857"/>
              <a:buFont typeface="Wingdings"/>
              <a:buChar char=""/>
              <a:tabLst>
                <a:tab pos="610870" algn="l"/>
              </a:tabLst>
            </a:pPr>
            <a:r>
              <a:rPr sz="1400" spc="-5" dirty="0">
                <a:latin typeface="Calibri"/>
                <a:cs typeface="Calibri"/>
              </a:rPr>
              <a:t>Не распространяет </a:t>
            </a:r>
            <a:r>
              <a:rPr sz="1400" dirty="0">
                <a:latin typeface="Calibri"/>
                <a:cs typeface="Calibri"/>
              </a:rPr>
              <a:t>пламени,</a:t>
            </a:r>
            <a:r>
              <a:rPr sz="1400" spc="-25" dirty="0">
                <a:latin typeface="Calibri"/>
                <a:cs typeface="Calibri"/>
              </a:rPr>
              <a:t> </a:t>
            </a:r>
            <a:r>
              <a:rPr sz="1400" dirty="0">
                <a:latin typeface="Calibri"/>
                <a:cs typeface="Calibri"/>
              </a:rPr>
              <a:t>самозатухает</a:t>
            </a:r>
          </a:p>
          <a:p>
            <a:pPr marL="610235" lvl="1" indent="-140335">
              <a:spcBef>
                <a:spcPts val="300"/>
              </a:spcBef>
              <a:buSzPct val="92857"/>
              <a:buFont typeface="Wingdings"/>
              <a:buChar char=""/>
              <a:tabLst>
                <a:tab pos="610870" algn="l"/>
              </a:tabLst>
            </a:pPr>
            <a:r>
              <a:rPr sz="1400" spc="-5" dirty="0">
                <a:latin typeface="Calibri"/>
                <a:cs typeface="Calibri"/>
              </a:rPr>
              <a:t>Нет каплеобразования </a:t>
            </a:r>
            <a:r>
              <a:rPr sz="1400" dirty="0">
                <a:latin typeface="Calibri"/>
                <a:cs typeface="Calibri"/>
              </a:rPr>
              <a:t>при</a:t>
            </a:r>
            <a:r>
              <a:rPr sz="1400" spc="-10" dirty="0">
                <a:latin typeface="Calibri"/>
                <a:cs typeface="Calibri"/>
              </a:rPr>
              <a:t> </a:t>
            </a:r>
            <a:r>
              <a:rPr sz="1400" spc="-5" dirty="0">
                <a:latin typeface="Calibri"/>
                <a:cs typeface="Calibri"/>
              </a:rPr>
              <a:t>горении</a:t>
            </a:r>
            <a:endParaRPr sz="1400" dirty="0">
              <a:latin typeface="Calibri"/>
              <a:cs typeface="Calibri"/>
            </a:endParaRPr>
          </a:p>
          <a:p>
            <a:pPr marL="172720" indent="-160020">
              <a:spcBef>
                <a:spcPts val="290"/>
              </a:spcBef>
              <a:buSzPct val="93750"/>
              <a:buFont typeface="Wingdings"/>
              <a:buChar char=""/>
              <a:tabLst>
                <a:tab pos="172720" algn="l"/>
              </a:tabLst>
            </a:pPr>
            <a:r>
              <a:rPr sz="1600" b="1" spc="-10" dirty="0">
                <a:latin typeface="Calibri"/>
                <a:cs typeface="Calibri"/>
              </a:rPr>
              <a:t>Системы </a:t>
            </a:r>
            <a:r>
              <a:rPr sz="1600" b="1" spc="-5" dirty="0">
                <a:latin typeface="Calibri"/>
                <a:cs typeface="Calibri"/>
              </a:rPr>
              <a:t>с малым</a:t>
            </a:r>
            <a:r>
              <a:rPr sz="1600" b="1" spc="5" dirty="0">
                <a:latin typeface="Calibri"/>
                <a:cs typeface="Calibri"/>
              </a:rPr>
              <a:t> </a:t>
            </a:r>
            <a:r>
              <a:rPr sz="1600" b="1" spc="-5" dirty="0">
                <a:latin typeface="Calibri"/>
                <a:cs typeface="Calibri"/>
              </a:rPr>
              <a:t>весом</a:t>
            </a:r>
            <a:endParaRPr sz="1600" dirty="0">
              <a:latin typeface="Calibri"/>
              <a:cs typeface="Calibri"/>
            </a:endParaRPr>
          </a:p>
        </p:txBody>
      </p:sp>
      <p:sp>
        <p:nvSpPr>
          <p:cNvPr id="7" name="object 7"/>
          <p:cNvSpPr/>
          <p:nvPr/>
        </p:nvSpPr>
        <p:spPr>
          <a:xfrm>
            <a:off x="9515857" y="-33050"/>
            <a:ext cx="1152525" cy="325120"/>
          </a:xfrm>
          <a:custGeom>
            <a:avLst/>
            <a:gdLst/>
            <a:ahLst/>
            <a:cxnLst/>
            <a:rect l="l" t="t" r="r" b="b"/>
            <a:pathLst>
              <a:path w="1152525" h="325120">
                <a:moveTo>
                  <a:pt x="1108395" y="0"/>
                </a:moveTo>
                <a:lnTo>
                  <a:pt x="316471" y="0"/>
                </a:lnTo>
                <a:lnTo>
                  <a:pt x="0" y="324611"/>
                </a:lnTo>
                <a:lnTo>
                  <a:pt x="1152144" y="324611"/>
                </a:lnTo>
                <a:lnTo>
                  <a:pt x="1152144" y="253"/>
                </a:lnTo>
                <a:lnTo>
                  <a:pt x="1108395" y="0"/>
                </a:lnTo>
                <a:close/>
              </a:path>
            </a:pathLst>
          </a:custGeom>
          <a:solidFill>
            <a:srgbClr val="337822"/>
          </a:solidFill>
        </p:spPr>
        <p:txBody>
          <a:bodyPr wrap="square" lIns="0" tIns="0" rIns="0" bIns="0" rtlCol="0"/>
          <a:lstStyle/>
          <a:p>
            <a:endParaRPr/>
          </a:p>
        </p:txBody>
      </p:sp>
      <p:sp>
        <p:nvSpPr>
          <p:cNvPr id="9" name="object 9"/>
          <p:cNvSpPr/>
          <p:nvPr/>
        </p:nvSpPr>
        <p:spPr>
          <a:xfrm>
            <a:off x="8112253" y="1700783"/>
            <a:ext cx="2505455" cy="2220468"/>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8894065" y="3980688"/>
            <a:ext cx="1738883" cy="2232660"/>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5448300" y="4988052"/>
            <a:ext cx="1392936" cy="1225296"/>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2280667" y="1053846"/>
            <a:ext cx="2592705" cy="297180"/>
          </a:xfrm>
          <a:custGeom>
            <a:avLst/>
            <a:gdLst/>
            <a:ahLst/>
            <a:cxnLst/>
            <a:rect l="l" t="t" r="r" b="b"/>
            <a:pathLst>
              <a:path w="2592704" h="297180">
                <a:moveTo>
                  <a:pt x="0" y="297179"/>
                </a:moveTo>
                <a:lnTo>
                  <a:pt x="2592324" y="297179"/>
                </a:lnTo>
                <a:lnTo>
                  <a:pt x="2592324" y="0"/>
                </a:lnTo>
                <a:lnTo>
                  <a:pt x="0" y="0"/>
                </a:lnTo>
                <a:lnTo>
                  <a:pt x="0" y="297179"/>
                </a:lnTo>
                <a:close/>
              </a:path>
            </a:pathLst>
          </a:custGeom>
          <a:ln w="25908">
            <a:solidFill>
              <a:srgbClr val="FF0000"/>
            </a:solidFill>
          </a:ln>
        </p:spPr>
        <p:txBody>
          <a:bodyPr wrap="square" lIns="0" tIns="0" rIns="0" bIns="0" rtlCol="0"/>
          <a:lstStyle/>
          <a:p>
            <a:endParaRPr/>
          </a:p>
        </p:txBody>
      </p:sp>
      <p:sp>
        <p:nvSpPr>
          <p:cNvPr id="13" name="object 13"/>
          <p:cNvSpPr/>
          <p:nvPr/>
        </p:nvSpPr>
        <p:spPr>
          <a:xfrm>
            <a:off x="2280666" y="3646171"/>
            <a:ext cx="4104640" cy="276225"/>
          </a:xfrm>
          <a:custGeom>
            <a:avLst/>
            <a:gdLst/>
            <a:ahLst/>
            <a:cxnLst/>
            <a:rect l="l" t="t" r="r" b="b"/>
            <a:pathLst>
              <a:path w="4104640" h="276225">
                <a:moveTo>
                  <a:pt x="0" y="275843"/>
                </a:moveTo>
                <a:lnTo>
                  <a:pt x="4104132" y="275843"/>
                </a:lnTo>
                <a:lnTo>
                  <a:pt x="4104132" y="0"/>
                </a:lnTo>
                <a:lnTo>
                  <a:pt x="0" y="0"/>
                </a:lnTo>
                <a:lnTo>
                  <a:pt x="0" y="275843"/>
                </a:lnTo>
                <a:close/>
              </a:path>
            </a:pathLst>
          </a:custGeom>
          <a:ln w="25908">
            <a:solidFill>
              <a:srgbClr val="FF0000"/>
            </a:solidFill>
          </a:ln>
        </p:spPr>
        <p:txBody>
          <a:bodyPr wrap="square" lIns="0" tIns="0" rIns="0" bIns="0" rtlCol="0"/>
          <a:lstStyle/>
          <a:p>
            <a:endParaRPr/>
          </a:p>
        </p:txBody>
      </p:sp>
      <p:sp>
        <p:nvSpPr>
          <p:cNvPr id="14" name="object 14"/>
          <p:cNvSpPr/>
          <p:nvPr/>
        </p:nvSpPr>
        <p:spPr>
          <a:xfrm>
            <a:off x="4872229" y="1165861"/>
            <a:ext cx="3527425" cy="36195"/>
          </a:xfrm>
          <a:custGeom>
            <a:avLst/>
            <a:gdLst/>
            <a:ahLst/>
            <a:cxnLst/>
            <a:rect l="l" t="t" r="r" b="b"/>
            <a:pathLst>
              <a:path w="3527425" h="36194">
                <a:moveTo>
                  <a:pt x="0" y="35940"/>
                </a:moveTo>
                <a:lnTo>
                  <a:pt x="3527044" y="0"/>
                </a:lnTo>
              </a:path>
            </a:pathLst>
          </a:custGeom>
          <a:ln w="3175">
            <a:solidFill>
              <a:srgbClr val="FF0000"/>
            </a:solidFill>
          </a:ln>
        </p:spPr>
        <p:txBody>
          <a:bodyPr wrap="square" lIns="0" tIns="0" rIns="0" bIns="0" rtlCol="0"/>
          <a:lstStyle/>
          <a:p>
            <a:endParaRPr/>
          </a:p>
        </p:txBody>
      </p:sp>
      <p:sp>
        <p:nvSpPr>
          <p:cNvPr id="15" name="object 15"/>
          <p:cNvSpPr txBox="1"/>
          <p:nvPr/>
        </p:nvSpPr>
        <p:spPr>
          <a:xfrm>
            <a:off x="8478773" y="998297"/>
            <a:ext cx="1861820" cy="300355"/>
          </a:xfrm>
          <a:prstGeom prst="rect">
            <a:avLst/>
          </a:prstGeom>
        </p:spPr>
        <p:txBody>
          <a:bodyPr vert="horz" wrap="square" lIns="0" tIns="12700" rIns="0" bIns="0" rtlCol="0">
            <a:spAutoFit/>
          </a:bodyPr>
          <a:lstStyle/>
          <a:p>
            <a:pPr marL="12700">
              <a:spcBef>
                <a:spcPts val="100"/>
              </a:spcBef>
            </a:pPr>
            <a:r>
              <a:rPr b="1" spc="-5" dirty="0">
                <a:solidFill>
                  <a:srgbClr val="006FC0"/>
                </a:solidFill>
                <a:latin typeface="Calibri"/>
                <a:cs typeface="Calibri"/>
              </a:rPr>
              <a:t>Снижает риск</a:t>
            </a:r>
            <a:r>
              <a:rPr b="1" spc="-85" dirty="0">
                <a:solidFill>
                  <a:srgbClr val="006FC0"/>
                </a:solidFill>
                <a:latin typeface="Calibri"/>
                <a:cs typeface="Calibri"/>
              </a:rPr>
              <a:t> </a:t>
            </a:r>
            <a:r>
              <a:rPr b="1" spc="-10" dirty="0">
                <a:solidFill>
                  <a:srgbClr val="006FC0"/>
                </a:solidFill>
                <a:latin typeface="Calibri"/>
                <a:cs typeface="Calibri"/>
              </a:rPr>
              <a:t>КПИ</a:t>
            </a:r>
            <a:endParaRPr>
              <a:latin typeface="Calibri"/>
              <a:cs typeface="Calibri"/>
            </a:endParaRPr>
          </a:p>
        </p:txBody>
      </p:sp>
      <p:sp>
        <p:nvSpPr>
          <p:cNvPr id="16" name="object 16"/>
          <p:cNvSpPr/>
          <p:nvPr/>
        </p:nvSpPr>
        <p:spPr>
          <a:xfrm>
            <a:off x="6384036" y="1165861"/>
            <a:ext cx="2015489" cy="2618105"/>
          </a:xfrm>
          <a:custGeom>
            <a:avLst/>
            <a:gdLst/>
            <a:ahLst/>
            <a:cxnLst/>
            <a:rect l="l" t="t" r="r" b="b"/>
            <a:pathLst>
              <a:path w="2015490" h="2618104">
                <a:moveTo>
                  <a:pt x="0" y="2617723"/>
                </a:moveTo>
                <a:lnTo>
                  <a:pt x="2014982" y="0"/>
                </a:lnTo>
              </a:path>
            </a:pathLst>
          </a:custGeom>
          <a:ln w="3175">
            <a:solidFill>
              <a:srgbClr val="FF0000"/>
            </a:solidFill>
          </a:ln>
        </p:spPr>
        <p:txBody>
          <a:bodyPr wrap="square" lIns="0" tIns="0" rIns="0" bIns="0" rtlCol="0"/>
          <a:lstStyle/>
          <a:p>
            <a:endParaRPr/>
          </a:p>
        </p:txBody>
      </p:sp>
      <p:sp>
        <p:nvSpPr>
          <p:cNvPr id="17" name="object 17"/>
          <p:cNvSpPr/>
          <p:nvPr/>
        </p:nvSpPr>
        <p:spPr>
          <a:xfrm>
            <a:off x="6926579" y="4270247"/>
            <a:ext cx="1905000" cy="1943100"/>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3958199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1339702" y="732958"/>
            <a:ext cx="10515600" cy="1636170"/>
          </a:xfrm>
        </p:spPr>
        <p:txBody>
          <a:bodyPr/>
          <a:lstStyle/>
          <a:p>
            <a:r>
              <a:rPr lang="ru-RU" sz="5400" dirty="0" smtClean="0"/>
              <a:t>СПАСИБО ЗА ВНИМАНИЕ!</a:t>
            </a:r>
            <a:endParaRPr lang="en-US" sz="5400" dirty="0"/>
          </a:p>
        </p:txBody>
      </p:sp>
      <p:sp>
        <p:nvSpPr>
          <p:cNvPr id="11" name="Текст 10"/>
          <p:cNvSpPr>
            <a:spLocks noGrp="1"/>
          </p:cNvSpPr>
          <p:nvPr>
            <p:ph type="body" idx="1"/>
          </p:nvPr>
        </p:nvSpPr>
        <p:spPr>
          <a:xfrm>
            <a:off x="6431972" y="3897004"/>
            <a:ext cx="5411899" cy="1176161"/>
          </a:xfrm>
        </p:spPr>
        <p:txBody>
          <a:bodyPr/>
          <a:lstStyle/>
          <a:p>
            <a:pPr algn="r"/>
            <a:r>
              <a:rPr lang="ru-RU" sz="2400" dirty="0" smtClean="0"/>
              <a:t>Дмитрий </a:t>
            </a:r>
            <a:r>
              <a:rPr lang="ru-RU" sz="2400" dirty="0" err="1" smtClean="0"/>
              <a:t>Лунёв</a:t>
            </a:r>
            <a:r>
              <a:rPr lang="ru-RU" sz="2400" dirty="0" smtClean="0"/>
              <a:t> </a:t>
            </a:r>
          </a:p>
          <a:p>
            <a:pPr algn="r"/>
            <a:r>
              <a:rPr lang="en-US" sz="1100" dirty="0" smtClean="0">
                <a:hlinkClick r:id="rId2"/>
              </a:rPr>
              <a:t>Dmitriy.Lunev@armacell.com</a:t>
            </a:r>
            <a:endParaRPr lang="en-US" sz="1100" dirty="0" smtClean="0"/>
          </a:p>
          <a:p>
            <a:pPr algn="r"/>
            <a:r>
              <a:rPr lang="en-US" sz="1200" dirty="0" smtClean="0"/>
              <a:t>+79636301789</a:t>
            </a:r>
            <a:endParaRPr lang="en-US" sz="1200" dirty="0"/>
          </a:p>
        </p:txBody>
      </p:sp>
    </p:spTree>
    <p:extLst>
      <p:ext uri="{BB962C8B-B14F-4D97-AF65-F5344CB8AC3E}">
        <p14:creationId xmlns:p14="http://schemas.microsoft.com/office/powerpoint/2010/main" val="80435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327660"/>
            <a:ext cx="9144000" cy="6190615"/>
          </a:xfrm>
          <a:custGeom>
            <a:avLst/>
            <a:gdLst/>
            <a:ahLst/>
            <a:cxnLst/>
            <a:rect l="l" t="t" r="r" b="b"/>
            <a:pathLst>
              <a:path w="9144000" h="6190615">
                <a:moveTo>
                  <a:pt x="0" y="6190488"/>
                </a:moveTo>
                <a:lnTo>
                  <a:pt x="9144000" y="6190488"/>
                </a:lnTo>
                <a:lnTo>
                  <a:pt x="9144000" y="0"/>
                </a:lnTo>
                <a:lnTo>
                  <a:pt x="0" y="0"/>
                </a:lnTo>
                <a:lnTo>
                  <a:pt x="0" y="6190488"/>
                </a:lnTo>
                <a:close/>
              </a:path>
            </a:pathLst>
          </a:custGeom>
          <a:solidFill>
            <a:srgbClr val="E8E8E8"/>
          </a:solidFill>
        </p:spPr>
        <p:txBody>
          <a:bodyPr wrap="square" lIns="0" tIns="0" rIns="0" bIns="0" rtlCol="0"/>
          <a:lstStyle/>
          <a:p>
            <a:endParaRPr/>
          </a:p>
        </p:txBody>
      </p:sp>
      <p:sp>
        <p:nvSpPr>
          <p:cNvPr id="3" name="object 3"/>
          <p:cNvSpPr txBox="1">
            <a:spLocks noGrp="1"/>
          </p:cNvSpPr>
          <p:nvPr>
            <p:ph type="title"/>
          </p:nvPr>
        </p:nvSpPr>
        <p:spPr>
          <a:xfrm>
            <a:off x="1745673" y="598100"/>
            <a:ext cx="8842663" cy="382156"/>
          </a:xfrm>
          <a:prstGeom prst="rect">
            <a:avLst/>
          </a:prstGeom>
        </p:spPr>
        <p:txBody>
          <a:bodyPr vert="horz" wrap="square" lIns="0" tIns="12700" rIns="0" bIns="0" rtlCol="0" anchor="ctr">
            <a:spAutoFit/>
          </a:bodyPr>
          <a:lstStyle/>
          <a:p>
            <a:pPr marL="12700">
              <a:lnSpc>
                <a:spcPct val="100000"/>
              </a:lnSpc>
              <a:spcBef>
                <a:spcPts val="100"/>
              </a:spcBef>
            </a:pPr>
            <a:r>
              <a:rPr sz="2400" spc="-35" dirty="0"/>
              <a:t>Тепловая </a:t>
            </a:r>
            <a:r>
              <a:rPr sz="2400" spc="-10" dirty="0"/>
              <a:t>изоляция </a:t>
            </a:r>
            <a:r>
              <a:rPr sz="2400" dirty="0"/>
              <a:t>в </a:t>
            </a:r>
            <a:r>
              <a:rPr sz="2400" spc="-10" dirty="0" err="1"/>
              <a:t>нефтегазовой</a:t>
            </a:r>
            <a:r>
              <a:rPr sz="2400" spc="35" dirty="0"/>
              <a:t> </a:t>
            </a:r>
            <a:r>
              <a:rPr sz="2400" spc="-10" dirty="0" err="1" smtClean="0"/>
              <a:t>отрасли</a:t>
            </a:r>
            <a:r>
              <a:rPr lang="ru-RU" sz="2400" spc="-10" dirty="0" smtClean="0"/>
              <a:t>. Основные требования</a:t>
            </a:r>
            <a:endParaRPr sz="2400" dirty="0"/>
          </a:p>
        </p:txBody>
      </p:sp>
      <p:sp>
        <p:nvSpPr>
          <p:cNvPr id="4" name="object 4"/>
          <p:cNvSpPr/>
          <p:nvPr/>
        </p:nvSpPr>
        <p:spPr>
          <a:xfrm>
            <a:off x="9515857" y="0"/>
            <a:ext cx="1152525" cy="325120"/>
          </a:xfrm>
          <a:custGeom>
            <a:avLst/>
            <a:gdLst/>
            <a:ahLst/>
            <a:cxnLst/>
            <a:rect l="l" t="t" r="r" b="b"/>
            <a:pathLst>
              <a:path w="1152525" h="325120">
                <a:moveTo>
                  <a:pt x="1108395" y="0"/>
                </a:moveTo>
                <a:lnTo>
                  <a:pt x="316471" y="0"/>
                </a:lnTo>
                <a:lnTo>
                  <a:pt x="0" y="324611"/>
                </a:lnTo>
                <a:lnTo>
                  <a:pt x="1152144" y="324611"/>
                </a:lnTo>
                <a:lnTo>
                  <a:pt x="1152144" y="253"/>
                </a:lnTo>
                <a:lnTo>
                  <a:pt x="1108395" y="0"/>
                </a:lnTo>
                <a:close/>
              </a:path>
            </a:pathLst>
          </a:custGeom>
          <a:solidFill>
            <a:srgbClr val="337822"/>
          </a:solidFill>
        </p:spPr>
        <p:txBody>
          <a:bodyPr wrap="square" lIns="0" tIns="0" rIns="0" bIns="0" rtlCol="0"/>
          <a:lstStyle/>
          <a:p>
            <a:endParaRPr/>
          </a:p>
        </p:txBody>
      </p:sp>
      <p:sp>
        <p:nvSpPr>
          <p:cNvPr id="6" name="object 6"/>
          <p:cNvSpPr/>
          <p:nvPr/>
        </p:nvSpPr>
        <p:spPr>
          <a:xfrm>
            <a:off x="2182369" y="6021324"/>
            <a:ext cx="8017763" cy="28803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2183131" y="1846327"/>
            <a:ext cx="4201795" cy="3743325"/>
          </a:xfrm>
          <a:custGeom>
            <a:avLst/>
            <a:gdLst/>
            <a:ahLst/>
            <a:cxnLst/>
            <a:rect l="l" t="t" r="r" b="b"/>
            <a:pathLst>
              <a:path w="4201795" h="3743325">
                <a:moveTo>
                  <a:pt x="0" y="623824"/>
                </a:moveTo>
                <a:lnTo>
                  <a:pt x="1876" y="575069"/>
                </a:lnTo>
                <a:lnTo>
                  <a:pt x="7415" y="527341"/>
                </a:lnTo>
                <a:lnTo>
                  <a:pt x="16475" y="480779"/>
                </a:lnTo>
                <a:lnTo>
                  <a:pt x="28920" y="435521"/>
                </a:lnTo>
                <a:lnTo>
                  <a:pt x="44610" y="391706"/>
                </a:lnTo>
                <a:lnTo>
                  <a:pt x="63406" y="349472"/>
                </a:lnTo>
                <a:lnTo>
                  <a:pt x="85170" y="308958"/>
                </a:lnTo>
                <a:lnTo>
                  <a:pt x="109764" y="270302"/>
                </a:lnTo>
                <a:lnTo>
                  <a:pt x="137048" y="233644"/>
                </a:lnTo>
                <a:lnTo>
                  <a:pt x="166883" y="199122"/>
                </a:lnTo>
                <a:lnTo>
                  <a:pt x="199132" y="166874"/>
                </a:lnTo>
                <a:lnTo>
                  <a:pt x="233655" y="137040"/>
                </a:lnTo>
                <a:lnTo>
                  <a:pt x="270313" y="109757"/>
                </a:lnTo>
                <a:lnTo>
                  <a:pt x="308969" y="85165"/>
                </a:lnTo>
                <a:lnTo>
                  <a:pt x="349483" y="63402"/>
                </a:lnTo>
                <a:lnTo>
                  <a:pt x="391716" y="44607"/>
                </a:lnTo>
                <a:lnTo>
                  <a:pt x="435531" y="28918"/>
                </a:lnTo>
                <a:lnTo>
                  <a:pt x="480787" y="16474"/>
                </a:lnTo>
                <a:lnTo>
                  <a:pt x="527347" y="7414"/>
                </a:lnTo>
                <a:lnTo>
                  <a:pt x="575072" y="1876"/>
                </a:lnTo>
                <a:lnTo>
                  <a:pt x="623824" y="0"/>
                </a:lnTo>
                <a:lnTo>
                  <a:pt x="3577844" y="0"/>
                </a:lnTo>
                <a:lnTo>
                  <a:pt x="3626598" y="1876"/>
                </a:lnTo>
                <a:lnTo>
                  <a:pt x="3674326" y="7414"/>
                </a:lnTo>
                <a:lnTo>
                  <a:pt x="3720888" y="16474"/>
                </a:lnTo>
                <a:lnTo>
                  <a:pt x="3766146" y="28918"/>
                </a:lnTo>
                <a:lnTo>
                  <a:pt x="3809961" y="44607"/>
                </a:lnTo>
                <a:lnTo>
                  <a:pt x="3852195" y="63402"/>
                </a:lnTo>
                <a:lnTo>
                  <a:pt x="3892709" y="85165"/>
                </a:lnTo>
                <a:lnTo>
                  <a:pt x="3931365" y="109757"/>
                </a:lnTo>
                <a:lnTo>
                  <a:pt x="3968023" y="137040"/>
                </a:lnTo>
                <a:lnTo>
                  <a:pt x="4002545" y="166874"/>
                </a:lnTo>
                <a:lnTo>
                  <a:pt x="4034793" y="199122"/>
                </a:lnTo>
                <a:lnTo>
                  <a:pt x="4064627" y="233644"/>
                </a:lnTo>
                <a:lnTo>
                  <a:pt x="4091910" y="270302"/>
                </a:lnTo>
                <a:lnTo>
                  <a:pt x="4116502" y="308958"/>
                </a:lnTo>
                <a:lnTo>
                  <a:pt x="4138265" y="349472"/>
                </a:lnTo>
                <a:lnTo>
                  <a:pt x="4157060" y="391706"/>
                </a:lnTo>
                <a:lnTo>
                  <a:pt x="4172749" y="435521"/>
                </a:lnTo>
                <a:lnTo>
                  <a:pt x="4185193" y="480779"/>
                </a:lnTo>
                <a:lnTo>
                  <a:pt x="4194253" y="527341"/>
                </a:lnTo>
                <a:lnTo>
                  <a:pt x="4199791" y="575069"/>
                </a:lnTo>
                <a:lnTo>
                  <a:pt x="4201668" y="623824"/>
                </a:lnTo>
                <a:lnTo>
                  <a:pt x="4201668" y="3119120"/>
                </a:lnTo>
                <a:lnTo>
                  <a:pt x="4199791" y="3167874"/>
                </a:lnTo>
                <a:lnTo>
                  <a:pt x="4194253" y="3215602"/>
                </a:lnTo>
                <a:lnTo>
                  <a:pt x="4185193" y="3262164"/>
                </a:lnTo>
                <a:lnTo>
                  <a:pt x="4172749" y="3307422"/>
                </a:lnTo>
                <a:lnTo>
                  <a:pt x="4157060" y="3351237"/>
                </a:lnTo>
                <a:lnTo>
                  <a:pt x="4138265" y="3393471"/>
                </a:lnTo>
                <a:lnTo>
                  <a:pt x="4116502" y="3433985"/>
                </a:lnTo>
                <a:lnTo>
                  <a:pt x="4091910" y="3472641"/>
                </a:lnTo>
                <a:lnTo>
                  <a:pt x="4064627" y="3509299"/>
                </a:lnTo>
                <a:lnTo>
                  <a:pt x="4034793" y="3543821"/>
                </a:lnTo>
                <a:lnTo>
                  <a:pt x="4002545" y="3576069"/>
                </a:lnTo>
                <a:lnTo>
                  <a:pt x="3968023" y="3605903"/>
                </a:lnTo>
                <a:lnTo>
                  <a:pt x="3931365" y="3633186"/>
                </a:lnTo>
                <a:lnTo>
                  <a:pt x="3892709" y="3657778"/>
                </a:lnTo>
                <a:lnTo>
                  <a:pt x="3852195" y="3679541"/>
                </a:lnTo>
                <a:lnTo>
                  <a:pt x="3809961" y="3698336"/>
                </a:lnTo>
                <a:lnTo>
                  <a:pt x="3766146" y="3714025"/>
                </a:lnTo>
                <a:lnTo>
                  <a:pt x="3720888" y="3726469"/>
                </a:lnTo>
                <a:lnTo>
                  <a:pt x="3674326" y="3735529"/>
                </a:lnTo>
                <a:lnTo>
                  <a:pt x="3626598" y="3741067"/>
                </a:lnTo>
                <a:lnTo>
                  <a:pt x="3577844" y="3742944"/>
                </a:lnTo>
                <a:lnTo>
                  <a:pt x="623824" y="3742944"/>
                </a:lnTo>
                <a:lnTo>
                  <a:pt x="575072" y="3741067"/>
                </a:lnTo>
                <a:lnTo>
                  <a:pt x="527347" y="3735529"/>
                </a:lnTo>
                <a:lnTo>
                  <a:pt x="480787" y="3726469"/>
                </a:lnTo>
                <a:lnTo>
                  <a:pt x="435531" y="3714025"/>
                </a:lnTo>
                <a:lnTo>
                  <a:pt x="391716" y="3698336"/>
                </a:lnTo>
                <a:lnTo>
                  <a:pt x="349483" y="3679541"/>
                </a:lnTo>
                <a:lnTo>
                  <a:pt x="308969" y="3657778"/>
                </a:lnTo>
                <a:lnTo>
                  <a:pt x="270313" y="3633186"/>
                </a:lnTo>
                <a:lnTo>
                  <a:pt x="233655" y="3605903"/>
                </a:lnTo>
                <a:lnTo>
                  <a:pt x="199132" y="3576069"/>
                </a:lnTo>
                <a:lnTo>
                  <a:pt x="166883" y="3543821"/>
                </a:lnTo>
                <a:lnTo>
                  <a:pt x="137048" y="3509299"/>
                </a:lnTo>
                <a:lnTo>
                  <a:pt x="109764" y="3472641"/>
                </a:lnTo>
                <a:lnTo>
                  <a:pt x="85170" y="3433985"/>
                </a:lnTo>
                <a:lnTo>
                  <a:pt x="63406" y="3393471"/>
                </a:lnTo>
                <a:lnTo>
                  <a:pt x="44610" y="3351237"/>
                </a:lnTo>
                <a:lnTo>
                  <a:pt x="28920" y="3307422"/>
                </a:lnTo>
                <a:lnTo>
                  <a:pt x="16475" y="3262164"/>
                </a:lnTo>
                <a:lnTo>
                  <a:pt x="7415" y="3215602"/>
                </a:lnTo>
                <a:lnTo>
                  <a:pt x="1876" y="3167874"/>
                </a:lnTo>
                <a:lnTo>
                  <a:pt x="0" y="3119120"/>
                </a:lnTo>
                <a:lnTo>
                  <a:pt x="0" y="623824"/>
                </a:lnTo>
                <a:close/>
              </a:path>
            </a:pathLst>
          </a:custGeom>
          <a:ln w="25908">
            <a:solidFill>
              <a:srgbClr val="95C115"/>
            </a:solidFill>
          </a:ln>
        </p:spPr>
        <p:txBody>
          <a:bodyPr wrap="square" lIns="0" tIns="0" rIns="0" bIns="0" rtlCol="0"/>
          <a:lstStyle/>
          <a:p>
            <a:endParaRPr/>
          </a:p>
        </p:txBody>
      </p:sp>
      <p:sp>
        <p:nvSpPr>
          <p:cNvPr id="8" name="object 8"/>
          <p:cNvSpPr txBox="1"/>
          <p:nvPr/>
        </p:nvSpPr>
        <p:spPr>
          <a:xfrm>
            <a:off x="2352852" y="1887092"/>
            <a:ext cx="3492500" cy="299720"/>
          </a:xfrm>
          <a:prstGeom prst="rect">
            <a:avLst/>
          </a:prstGeom>
        </p:spPr>
        <p:txBody>
          <a:bodyPr vert="horz" wrap="square" lIns="0" tIns="12700" rIns="0" bIns="0" rtlCol="0">
            <a:spAutoFit/>
          </a:bodyPr>
          <a:lstStyle/>
          <a:p>
            <a:pPr marL="12700">
              <a:spcBef>
                <a:spcPts val="100"/>
              </a:spcBef>
            </a:pPr>
            <a:r>
              <a:rPr b="1" spc="-5" dirty="0">
                <a:solidFill>
                  <a:srgbClr val="3366CC"/>
                </a:solidFill>
                <a:latin typeface="Calibri"/>
                <a:cs typeface="Calibri"/>
              </a:rPr>
              <a:t>Безопасность процессов </a:t>
            </a:r>
            <a:r>
              <a:rPr b="1" dirty="0">
                <a:solidFill>
                  <a:srgbClr val="3366CC"/>
                </a:solidFill>
                <a:latin typeface="Calibri"/>
                <a:cs typeface="Calibri"/>
              </a:rPr>
              <a:t>в</a:t>
            </a:r>
            <a:r>
              <a:rPr b="1" spc="-90" dirty="0">
                <a:solidFill>
                  <a:srgbClr val="3366CC"/>
                </a:solidFill>
                <a:latin typeface="Calibri"/>
                <a:cs typeface="Calibri"/>
              </a:rPr>
              <a:t> </a:t>
            </a:r>
            <a:r>
              <a:rPr b="1" spc="-5" dirty="0">
                <a:solidFill>
                  <a:srgbClr val="3366CC"/>
                </a:solidFill>
                <a:latin typeface="Calibri"/>
                <a:cs typeface="Calibri"/>
              </a:rPr>
              <a:t>добыче:</a:t>
            </a:r>
            <a:endParaRPr>
              <a:latin typeface="Calibri"/>
              <a:cs typeface="Calibri"/>
            </a:endParaRPr>
          </a:p>
        </p:txBody>
      </p:sp>
      <p:sp>
        <p:nvSpPr>
          <p:cNvPr id="9" name="object 9"/>
          <p:cNvSpPr txBox="1"/>
          <p:nvPr/>
        </p:nvSpPr>
        <p:spPr>
          <a:xfrm>
            <a:off x="2352852" y="2196465"/>
            <a:ext cx="3843020" cy="1819910"/>
          </a:xfrm>
          <a:prstGeom prst="rect">
            <a:avLst/>
          </a:prstGeom>
        </p:spPr>
        <p:txBody>
          <a:bodyPr vert="horz" wrap="square" lIns="0" tIns="12700" rIns="0" bIns="0" rtlCol="0">
            <a:spAutoFit/>
          </a:bodyPr>
          <a:lstStyle/>
          <a:p>
            <a:pPr marL="299085" indent="-286385">
              <a:lnSpc>
                <a:spcPts val="2120"/>
              </a:lnSpc>
              <a:spcBef>
                <a:spcPts val="100"/>
              </a:spcBef>
              <a:buClr>
                <a:srgbClr val="8B2F33"/>
              </a:buClr>
              <a:buFont typeface="Arial"/>
              <a:buChar char="•"/>
              <a:tabLst>
                <a:tab pos="299085" algn="l"/>
                <a:tab pos="299720" algn="l"/>
              </a:tabLst>
            </a:pPr>
            <a:r>
              <a:rPr b="1" spc="-10" dirty="0">
                <a:latin typeface="Calibri"/>
                <a:cs typeface="Calibri"/>
              </a:rPr>
              <a:t>Предотвращение </a:t>
            </a:r>
            <a:r>
              <a:rPr b="1" spc="-5" dirty="0">
                <a:latin typeface="Calibri"/>
                <a:cs typeface="Calibri"/>
              </a:rPr>
              <a:t>изменения</a:t>
            </a:r>
            <a:r>
              <a:rPr b="1" spc="-35" dirty="0">
                <a:latin typeface="Calibri"/>
                <a:cs typeface="Calibri"/>
              </a:rPr>
              <a:t> </a:t>
            </a:r>
            <a:r>
              <a:rPr b="1" spc="-5" dirty="0">
                <a:latin typeface="Calibri"/>
                <a:cs typeface="Calibri"/>
              </a:rPr>
              <a:t>фазы:</a:t>
            </a:r>
            <a:endParaRPr>
              <a:latin typeface="Calibri"/>
              <a:cs typeface="Calibri"/>
            </a:endParaRPr>
          </a:p>
          <a:p>
            <a:pPr marL="756285" lvl="1" indent="-287020">
              <a:lnSpc>
                <a:spcPts val="1739"/>
              </a:lnSpc>
              <a:buClr>
                <a:srgbClr val="8B2F33"/>
              </a:buClr>
              <a:buFont typeface="Arial"/>
              <a:buChar char="•"/>
              <a:tabLst>
                <a:tab pos="756285" algn="l"/>
                <a:tab pos="756920" algn="l"/>
              </a:tabLst>
            </a:pPr>
            <a:r>
              <a:rPr sz="1600" spc="-5" dirty="0">
                <a:latin typeface="Calibri"/>
                <a:cs typeface="Calibri"/>
              </a:rPr>
              <a:t>Исключение запарафинивания</a:t>
            </a:r>
            <a:endParaRPr sz="1600">
              <a:latin typeface="Calibri"/>
              <a:cs typeface="Calibri"/>
            </a:endParaRPr>
          </a:p>
          <a:p>
            <a:pPr marL="756285">
              <a:lnSpc>
                <a:spcPts val="1730"/>
              </a:lnSpc>
            </a:pPr>
            <a:r>
              <a:rPr sz="1600" spc="-15" dirty="0">
                <a:latin typeface="Calibri"/>
                <a:cs typeface="Calibri"/>
              </a:rPr>
              <a:t>трубопроводов</a:t>
            </a:r>
            <a:endParaRPr sz="1600">
              <a:latin typeface="Calibri"/>
              <a:cs typeface="Calibri"/>
            </a:endParaRPr>
          </a:p>
          <a:p>
            <a:pPr marL="756285" lvl="1" indent="-287020">
              <a:lnSpc>
                <a:spcPts val="1870"/>
              </a:lnSpc>
              <a:buClr>
                <a:srgbClr val="8B2F33"/>
              </a:buClr>
              <a:buFont typeface="Arial"/>
              <a:buChar char="•"/>
              <a:tabLst>
                <a:tab pos="756285" algn="l"/>
                <a:tab pos="756920" algn="l"/>
              </a:tabLst>
            </a:pPr>
            <a:r>
              <a:rPr sz="1600" spc="-5" dirty="0">
                <a:latin typeface="Calibri"/>
                <a:cs typeface="Calibri"/>
              </a:rPr>
              <a:t>Исключение образования</a:t>
            </a:r>
            <a:r>
              <a:rPr sz="1600" spc="-20" dirty="0">
                <a:latin typeface="Calibri"/>
                <a:cs typeface="Calibri"/>
              </a:rPr>
              <a:t> </a:t>
            </a:r>
            <a:r>
              <a:rPr sz="1600" spc="-5" dirty="0">
                <a:latin typeface="Calibri"/>
                <a:cs typeface="Calibri"/>
              </a:rPr>
              <a:t>гидратов</a:t>
            </a:r>
            <a:endParaRPr sz="1600">
              <a:latin typeface="Calibri"/>
              <a:cs typeface="Calibri"/>
            </a:endParaRPr>
          </a:p>
          <a:p>
            <a:pPr marL="299085" indent="-286385">
              <a:spcBef>
                <a:spcPts val="265"/>
              </a:spcBef>
              <a:buClr>
                <a:srgbClr val="8B2F33"/>
              </a:buClr>
              <a:buFont typeface="Arial"/>
              <a:buChar char="•"/>
              <a:tabLst>
                <a:tab pos="298450" algn="l"/>
                <a:tab pos="299720" algn="l"/>
              </a:tabLst>
            </a:pPr>
            <a:r>
              <a:rPr u="heavy" spc="-450" dirty="0">
                <a:uFill>
                  <a:solidFill>
                    <a:srgbClr val="000000"/>
                  </a:solidFill>
                </a:uFill>
                <a:latin typeface="Times New Roman"/>
                <a:cs typeface="Times New Roman"/>
              </a:rPr>
              <a:t> </a:t>
            </a:r>
            <a:r>
              <a:rPr b="1" u="heavy" spc="-5" dirty="0">
                <a:uFill>
                  <a:solidFill>
                    <a:srgbClr val="000000"/>
                  </a:solidFill>
                </a:uFill>
                <a:latin typeface="Calibri"/>
                <a:cs typeface="Calibri"/>
              </a:rPr>
              <a:t>Стабильность процесса</a:t>
            </a:r>
            <a:endParaRPr>
              <a:latin typeface="Calibri"/>
              <a:cs typeface="Calibri"/>
            </a:endParaRPr>
          </a:p>
          <a:p>
            <a:pPr>
              <a:spcBef>
                <a:spcPts val="5"/>
              </a:spcBef>
            </a:pPr>
            <a:endParaRPr>
              <a:latin typeface="Times New Roman"/>
              <a:cs typeface="Times New Roman"/>
            </a:endParaRPr>
          </a:p>
          <a:p>
            <a:pPr marL="12700">
              <a:spcBef>
                <a:spcPts val="5"/>
              </a:spcBef>
            </a:pPr>
            <a:r>
              <a:rPr b="1" spc="-5" dirty="0">
                <a:solidFill>
                  <a:srgbClr val="3366CC"/>
                </a:solidFill>
                <a:latin typeface="Calibri"/>
                <a:cs typeface="Calibri"/>
              </a:rPr>
              <a:t>Энергоэффективность</a:t>
            </a:r>
            <a:r>
              <a:rPr b="1" spc="-5" dirty="0">
                <a:latin typeface="Calibri"/>
                <a:cs typeface="Calibri"/>
              </a:rPr>
              <a:t>:</a:t>
            </a:r>
            <a:endParaRPr>
              <a:latin typeface="Calibri"/>
              <a:cs typeface="Calibri"/>
            </a:endParaRPr>
          </a:p>
        </p:txBody>
      </p:sp>
      <p:sp>
        <p:nvSpPr>
          <p:cNvPr id="10" name="object 10"/>
          <p:cNvSpPr txBox="1"/>
          <p:nvPr/>
        </p:nvSpPr>
        <p:spPr>
          <a:xfrm>
            <a:off x="2352852" y="3990848"/>
            <a:ext cx="2866390" cy="953769"/>
          </a:xfrm>
          <a:prstGeom prst="rect">
            <a:avLst/>
          </a:prstGeom>
        </p:spPr>
        <p:txBody>
          <a:bodyPr vert="horz" wrap="square" lIns="0" tIns="47625" rIns="0" bIns="0" rtlCol="0">
            <a:spAutoFit/>
          </a:bodyPr>
          <a:lstStyle/>
          <a:p>
            <a:pPr marL="299085" indent="-286385">
              <a:spcBef>
                <a:spcPts val="375"/>
              </a:spcBef>
              <a:buClr>
                <a:srgbClr val="8B2F33"/>
              </a:buClr>
              <a:buFont typeface="Arial"/>
              <a:buChar char="•"/>
              <a:tabLst>
                <a:tab pos="299085" algn="l"/>
                <a:tab pos="299720" algn="l"/>
              </a:tabLst>
            </a:pPr>
            <a:r>
              <a:rPr b="1" spc="-5" dirty="0">
                <a:latin typeface="Calibri"/>
                <a:cs typeface="Calibri"/>
              </a:rPr>
              <a:t>Сокращение</a:t>
            </a:r>
            <a:r>
              <a:rPr b="1" spc="-60" dirty="0">
                <a:latin typeface="Calibri"/>
                <a:cs typeface="Calibri"/>
              </a:rPr>
              <a:t> </a:t>
            </a:r>
            <a:r>
              <a:rPr b="1" spc="-10" dirty="0">
                <a:latin typeface="Calibri"/>
                <a:cs typeface="Calibri"/>
              </a:rPr>
              <a:t>теплопотерь</a:t>
            </a:r>
            <a:endParaRPr>
              <a:latin typeface="Calibri"/>
              <a:cs typeface="Calibri"/>
            </a:endParaRPr>
          </a:p>
          <a:p>
            <a:pPr marL="299085" indent="-286385">
              <a:spcBef>
                <a:spcPts val="275"/>
              </a:spcBef>
              <a:buClr>
                <a:srgbClr val="8B2F33"/>
              </a:buClr>
              <a:buFont typeface="Arial"/>
              <a:buChar char="•"/>
              <a:tabLst>
                <a:tab pos="299085" algn="l"/>
                <a:tab pos="299720" algn="l"/>
              </a:tabLst>
            </a:pPr>
            <a:r>
              <a:rPr b="1" spc="-5" dirty="0">
                <a:latin typeface="Calibri"/>
                <a:cs typeface="Calibri"/>
              </a:rPr>
              <a:t>Защита от</a:t>
            </a:r>
            <a:r>
              <a:rPr b="1" spc="-25" dirty="0">
                <a:latin typeface="Calibri"/>
                <a:cs typeface="Calibri"/>
              </a:rPr>
              <a:t> </a:t>
            </a:r>
            <a:r>
              <a:rPr b="1" spc="-5" dirty="0">
                <a:latin typeface="Calibri"/>
                <a:cs typeface="Calibri"/>
              </a:rPr>
              <a:t>перемерзания</a:t>
            </a:r>
            <a:endParaRPr>
              <a:latin typeface="Calibri"/>
              <a:cs typeface="Calibri"/>
            </a:endParaRPr>
          </a:p>
          <a:p>
            <a:pPr marL="299085" indent="-286385">
              <a:spcBef>
                <a:spcPts val="275"/>
              </a:spcBef>
              <a:buClr>
                <a:srgbClr val="8B2F33"/>
              </a:buClr>
              <a:buFont typeface="Arial"/>
              <a:buChar char="•"/>
              <a:tabLst>
                <a:tab pos="299085" algn="l"/>
                <a:tab pos="299720" algn="l"/>
              </a:tabLst>
            </a:pPr>
            <a:r>
              <a:rPr b="1" spc="-5" dirty="0">
                <a:latin typeface="Calibri"/>
                <a:cs typeface="Calibri"/>
              </a:rPr>
              <a:t>Безопасность</a:t>
            </a:r>
            <a:r>
              <a:rPr b="1" spc="-55" dirty="0">
                <a:latin typeface="Calibri"/>
                <a:cs typeface="Calibri"/>
              </a:rPr>
              <a:t> </a:t>
            </a:r>
            <a:r>
              <a:rPr b="1" spc="-5" dirty="0">
                <a:latin typeface="Calibri"/>
                <a:cs typeface="Calibri"/>
              </a:rPr>
              <a:t>персонала</a:t>
            </a:r>
            <a:endParaRPr>
              <a:latin typeface="Calibri"/>
              <a:cs typeface="Calibri"/>
            </a:endParaRPr>
          </a:p>
        </p:txBody>
      </p:sp>
      <p:sp>
        <p:nvSpPr>
          <p:cNvPr id="11" name="object 11"/>
          <p:cNvSpPr/>
          <p:nvPr/>
        </p:nvSpPr>
        <p:spPr>
          <a:xfrm>
            <a:off x="2182369" y="1315211"/>
            <a:ext cx="4201795" cy="457200"/>
          </a:xfrm>
          <a:custGeom>
            <a:avLst/>
            <a:gdLst/>
            <a:ahLst/>
            <a:cxnLst/>
            <a:rect l="l" t="t" r="r" b="b"/>
            <a:pathLst>
              <a:path w="4201795" h="457200">
                <a:moveTo>
                  <a:pt x="4125468" y="0"/>
                </a:moveTo>
                <a:lnTo>
                  <a:pt x="76200" y="0"/>
                </a:lnTo>
                <a:lnTo>
                  <a:pt x="46537" y="5994"/>
                </a:lnTo>
                <a:lnTo>
                  <a:pt x="22317" y="22336"/>
                </a:lnTo>
                <a:lnTo>
                  <a:pt x="5987" y="46559"/>
                </a:lnTo>
                <a:lnTo>
                  <a:pt x="0" y="76200"/>
                </a:lnTo>
                <a:lnTo>
                  <a:pt x="0" y="381000"/>
                </a:lnTo>
                <a:lnTo>
                  <a:pt x="5987" y="410640"/>
                </a:lnTo>
                <a:lnTo>
                  <a:pt x="22317" y="434863"/>
                </a:lnTo>
                <a:lnTo>
                  <a:pt x="46537" y="451205"/>
                </a:lnTo>
                <a:lnTo>
                  <a:pt x="76200" y="457200"/>
                </a:lnTo>
                <a:lnTo>
                  <a:pt x="4125468" y="457200"/>
                </a:lnTo>
                <a:lnTo>
                  <a:pt x="4155108" y="451205"/>
                </a:lnTo>
                <a:lnTo>
                  <a:pt x="4179331" y="434863"/>
                </a:lnTo>
                <a:lnTo>
                  <a:pt x="4195673" y="410640"/>
                </a:lnTo>
                <a:lnTo>
                  <a:pt x="4201668" y="381000"/>
                </a:lnTo>
                <a:lnTo>
                  <a:pt x="4201668" y="76200"/>
                </a:lnTo>
                <a:lnTo>
                  <a:pt x="4195673" y="46559"/>
                </a:lnTo>
                <a:lnTo>
                  <a:pt x="4179331" y="22336"/>
                </a:lnTo>
                <a:lnTo>
                  <a:pt x="4155108" y="5994"/>
                </a:lnTo>
                <a:lnTo>
                  <a:pt x="4125468" y="0"/>
                </a:lnTo>
                <a:close/>
              </a:path>
            </a:pathLst>
          </a:custGeom>
          <a:solidFill>
            <a:srgbClr val="56961F"/>
          </a:solidFill>
        </p:spPr>
        <p:txBody>
          <a:bodyPr wrap="square" lIns="0" tIns="0" rIns="0" bIns="0" rtlCol="0"/>
          <a:lstStyle/>
          <a:p>
            <a:endParaRPr/>
          </a:p>
        </p:txBody>
      </p:sp>
      <p:sp>
        <p:nvSpPr>
          <p:cNvPr id="12" name="object 12"/>
          <p:cNvSpPr/>
          <p:nvPr/>
        </p:nvSpPr>
        <p:spPr>
          <a:xfrm>
            <a:off x="6743701" y="1315211"/>
            <a:ext cx="3409315" cy="457200"/>
          </a:xfrm>
          <a:custGeom>
            <a:avLst/>
            <a:gdLst/>
            <a:ahLst/>
            <a:cxnLst/>
            <a:rect l="l" t="t" r="r" b="b"/>
            <a:pathLst>
              <a:path w="3409315" h="457200">
                <a:moveTo>
                  <a:pt x="3332988" y="0"/>
                </a:moveTo>
                <a:lnTo>
                  <a:pt x="76200" y="0"/>
                </a:lnTo>
                <a:lnTo>
                  <a:pt x="46559" y="5994"/>
                </a:lnTo>
                <a:lnTo>
                  <a:pt x="22336" y="22336"/>
                </a:lnTo>
                <a:lnTo>
                  <a:pt x="5994" y="46559"/>
                </a:lnTo>
                <a:lnTo>
                  <a:pt x="0" y="76200"/>
                </a:lnTo>
                <a:lnTo>
                  <a:pt x="0" y="381000"/>
                </a:lnTo>
                <a:lnTo>
                  <a:pt x="5994" y="410640"/>
                </a:lnTo>
                <a:lnTo>
                  <a:pt x="22336" y="434863"/>
                </a:lnTo>
                <a:lnTo>
                  <a:pt x="46559" y="451205"/>
                </a:lnTo>
                <a:lnTo>
                  <a:pt x="76200" y="457200"/>
                </a:lnTo>
                <a:lnTo>
                  <a:pt x="3332988" y="457200"/>
                </a:lnTo>
                <a:lnTo>
                  <a:pt x="3362628" y="451205"/>
                </a:lnTo>
                <a:lnTo>
                  <a:pt x="3386851" y="434863"/>
                </a:lnTo>
                <a:lnTo>
                  <a:pt x="3403193" y="410640"/>
                </a:lnTo>
                <a:lnTo>
                  <a:pt x="3409188" y="381000"/>
                </a:lnTo>
                <a:lnTo>
                  <a:pt x="3409188" y="76200"/>
                </a:lnTo>
                <a:lnTo>
                  <a:pt x="3403193" y="46559"/>
                </a:lnTo>
                <a:lnTo>
                  <a:pt x="3386851" y="22336"/>
                </a:lnTo>
                <a:lnTo>
                  <a:pt x="3362628" y="5994"/>
                </a:lnTo>
                <a:lnTo>
                  <a:pt x="3332988" y="0"/>
                </a:lnTo>
                <a:close/>
              </a:path>
            </a:pathLst>
          </a:custGeom>
          <a:solidFill>
            <a:srgbClr val="56961F"/>
          </a:solidFill>
        </p:spPr>
        <p:txBody>
          <a:bodyPr wrap="square" lIns="0" tIns="0" rIns="0" bIns="0" rtlCol="0"/>
          <a:lstStyle/>
          <a:p>
            <a:endParaRPr/>
          </a:p>
        </p:txBody>
      </p:sp>
      <p:sp>
        <p:nvSpPr>
          <p:cNvPr id="13" name="object 13"/>
          <p:cNvSpPr txBox="1"/>
          <p:nvPr/>
        </p:nvSpPr>
        <p:spPr>
          <a:xfrm>
            <a:off x="3151378" y="1361694"/>
            <a:ext cx="6356985" cy="299720"/>
          </a:xfrm>
          <a:prstGeom prst="rect">
            <a:avLst/>
          </a:prstGeom>
        </p:spPr>
        <p:txBody>
          <a:bodyPr vert="horz" wrap="square" lIns="0" tIns="12700" rIns="0" bIns="0" rtlCol="0">
            <a:spAutoFit/>
          </a:bodyPr>
          <a:lstStyle/>
          <a:p>
            <a:pPr marL="12700">
              <a:spcBef>
                <a:spcPts val="100"/>
              </a:spcBef>
              <a:tabLst>
                <a:tab pos="4250055" algn="l"/>
              </a:tabLst>
            </a:pPr>
            <a:r>
              <a:rPr b="1" dirty="0">
                <a:solidFill>
                  <a:srgbClr val="FFFFFF"/>
                </a:solidFill>
                <a:latin typeface="Calibri"/>
                <a:cs typeface="Calibri"/>
              </a:rPr>
              <a:t>Высокие</a:t>
            </a:r>
            <a:r>
              <a:rPr b="1" spc="-20" dirty="0">
                <a:solidFill>
                  <a:srgbClr val="FFFFFF"/>
                </a:solidFill>
                <a:latin typeface="Calibri"/>
                <a:cs typeface="Calibri"/>
              </a:rPr>
              <a:t> </a:t>
            </a:r>
            <a:r>
              <a:rPr b="1" spc="-5" dirty="0">
                <a:solidFill>
                  <a:srgbClr val="FFFFFF"/>
                </a:solidFill>
                <a:latin typeface="Calibri"/>
                <a:cs typeface="Calibri"/>
              </a:rPr>
              <a:t>температуры	</a:t>
            </a:r>
            <a:r>
              <a:rPr b="1" dirty="0">
                <a:solidFill>
                  <a:srgbClr val="FFFFFF"/>
                </a:solidFill>
                <a:latin typeface="Calibri"/>
                <a:cs typeface="Calibri"/>
              </a:rPr>
              <a:t>Низкие</a:t>
            </a:r>
            <a:r>
              <a:rPr b="1" spc="-100" dirty="0">
                <a:solidFill>
                  <a:srgbClr val="FFFFFF"/>
                </a:solidFill>
                <a:latin typeface="Calibri"/>
                <a:cs typeface="Calibri"/>
              </a:rPr>
              <a:t> </a:t>
            </a:r>
            <a:r>
              <a:rPr b="1" spc="-5" dirty="0">
                <a:solidFill>
                  <a:srgbClr val="FFFFFF"/>
                </a:solidFill>
                <a:latin typeface="Calibri"/>
                <a:cs typeface="Calibri"/>
              </a:rPr>
              <a:t>температуры</a:t>
            </a:r>
            <a:endParaRPr>
              <a:latin typeface="Calibri"/>
              <a:cs typeface="Calibri"/>
            </a:endParaRPr>
          </a:p>
        </p:txBody>
      </p:sp>
      <p:sp>
        <p:nvSpPr>
          <p:cNvPr id="14" name="object 14"/>
          <p:cNvSpPr/>
          <p:nvPr/>
        </p:nvSpPr>
        <p:spPr>
          <a:xfrm>
            <a:off x="6744462" y="1846327"/>
            <a:ext cx="3409315" cy="3743325"/>
          </a:xfrm>
          <a:custGeom>
            <a:avLst/>
            <a:gdLst/>
            <a:ahLst/>
            <a:cxnLst/>
            <a:rect l="l" t="t" r="r" b="b"/>
            <a:pathLst>
              <a:path w="3409315" h="3743325">
                <a:moveTo>
                  <a:pt x="0" y="568198"/>
                </a:moveTo>
                <a:lnTo>
                  <a:pt x="2085" y="519170"/>
                </a:lnTo>
                <a:lnTo>
                  <a:pt x="8228" y="471300"/>
                </a:lnTo>
                <a:lnTo>
                  <a:pt x="18258" y="424760"/>
                </a:lnTo>
                <a:lnTo>
                  <a:pt x="32004" y="379719"/>
                </a:lnTo>
                <a:lnTo>
                  <a:pt x="49296" y="336348"/>
                </a:lnTo>
                <a:lnTo>
                  <a:pt x="69963" y="294818"/>
                </a:lnTo>
                <a:lnTo>
                  <a:pt x="93835" y="255298"/>
                </a:lnTo>
                <a:lnTo>
                  <a:pt x="120742" y="217960"/>
                </a:lnTo>
                <a:lnTo>
                  <a:pt x="150512" y="182975"/>
                </a:lnTo>
                <a:lnTo>
                  <a:pt x="182975" y="150512"/>
                </a:lnTo>
                <a:lnTo>
                  <a:pt x="217960" y="120742"/>
                </a:lnTo>
                <a:lnTo>
                  <a:pt x="255298" y="93835"/>
                </a:lnTo>
                <a:lnTo>
                  <a:pt x="294818" y="69963"/>
                </a:lnTo>
                <a:lnTo>
                  <a:pt x="336348" y="49296"/>
                </a:lnTo>
                <a:lnTo>
                  <a:pt x="379719" y="32004"/>
                </a:lnTo>
                <a:lnTo>
                  <a:pt x="424760" y="18258"/>
                </a:lnTo>
                <a:lnTo>
                  <a:pt x="471300" y="8228"/>
                </a:lnTo>
                <a:lnTo>
                  <a:pt x="519170" y="2085"/>
                </a:lnTo>
                <a:lnTo>
                  <a:pt x="568198" y="0"/>
                </a:lnTo>
                <a:lnTo>
                  <a:pt x="2840990" y="0"/>
                </a:lnTo>
                <a:lnTo>
                  <a:pt x="2890017" y="2085"/>
                </a:lnTo>
                <a:lnTo>
                  <a:pt x="2937887" y="8228"/>
                </a:lnTo>
                <a:lnTo>
                  <a:pt x="2984427" y="18258"/>
                </a:lnTo>
                <a:lnTo>
                  <a:pt x="3029468" y="32004"/>
                </a:lnTo>
                <a:lnTo>
                  <a:pt x="3072839" y="49296"/>
                </a:lnTo>
                <a:lnTo>
                  <a:pt x="3114369" y="69963"/>
                </a:lnTo>
                <a:lnTo>
                  <a:pt x="3153889" y="93835"/>
                </a:lnTo>
                <a:lnTo>
                  <a:pt x="3191227" y="120742"/>
                </a:lnTo>
                <a:lnTo>
                  <a:pt x="3226212" y="150512"/>
                </a:lnTo>
                <a:lnTo>
                  <a:pt x="3258675" y="182975"/>
                </a:lnTo>
                <a:lnTo>
                  <a:pt x="3288445" y="217960"/>
                </a:lnTo>
                <a:lnTo>
                  <a:pt x="3315352" y="255298"/>
                </a:lnTo>
                <a:lnTo>
                  <a:pt x="3339224" y="294818"/>
                </a:lnTo>
                <a:lnTo>
                  <a:pt x="3359891" y="336348"/>
                </a:lnTo>
                <a:lnTo>
                  <a:pt x="3377183" y="379719"/>
                </a:lnTo>
                <a:lnTo>
                  <a:pt x="3390929" y="424760"/>
                </a:lnTo>
                <a:lnTo>
                  <a:pt x="3400959" y="471300"/>
                </a:lnTo>
                <a:lnTo>
                  <a:pt x="3407102" y="519170"/>
                </a:lnTo>
                <a:lnTo>
                  <a:pt x="3409188" y="568198"/>
                </a:lnTo>
                <a:lnTo>
                  <a:pt x="3409188" y="3174746"/>
                </a:lnTo>
                <a:lnTo>
                  <a:pt x="3407102" y="3223773"/>
                </a:lnTo>
                <a:lnTo>
                  <a:pt x="3400959" y="3271643"/>
                </a:lnTo>
                <a:lnTo>
                  <a:pt x="3390929" y="3318183"/>
                </a:lnTo>
                <a:lnTo>
                  <a:pt x="3377183" y="3363224"/>
                </a:lnTo>
                <a:lnTo>
                  <a:pt x="3359891" y="3406595"/>
                </a:lnTo>
                <a:lnTo>
                  <a:pt x="3339224" y="3448125"/>
                </a:lnTo>
                <a:lnTo>
                  <a:pt x="3315352" y="3487645"/>
                </a:lnTo>
                <a:lnTo>
                  <a:pt x="3288445" y="3524983"/>
                </a:lnTo>
                <a:lnTo>
                  <a:pt x="3258675" y="3559968"/>
                </a:lnTo>
                <a:lnTo>
                  <a:pt x="3226212" y="3592431"/>
                </a:lnTo>
                <a:lnTo>
                  <a:pt x="3191227" y="3622201"/>
                </a:lnTo>
                <a:lnTo>
                  <a:pt x="3153889" y="3649108"/>
                </a:lnTo>
                <a:lnTo>
                  <a:pt x="3114369" y="3672980"/>
                </a:lnTo>
                <a:lnTo>
                  <a:pt x="3072839" y="3693647"/>
                </a:lnTo>
                <a:lnTo>
                  <a:pt x="3029468" y="3710939"/>
                </a:lnTo>
                <a:lnTo>
                  <a:pt x="2984427" y="3724685"/>
                </a:lnTo>
                <a:lnTo>
                  <a:pt x="2937887" y="3734715"/>
                </a:lnTo>
                <a:lnTo>
                  <a:pt x="2890017" y="3740858"/>
                </a:lnTo>
                <a:lnTo>
                  <a:pt x="2840990" y="3742944"/>
                </a:lnTo>
                <a:lnTo>
                  <a:pt x="568198" y="3742944"/>
                </a:lnTo>
                <a:lnTo>
                  <a:pt x="519170" y="3740858"/>
                </a:lnTo>
                <a:lnTo>
                  <a:pt x="471300" y="3734715"/>
                </a:lnTo>
                <a:lnTo>
                  <a:pt x="424760" y="3724685"/>
                </a:lnTo>
                <a:lnTo>
                  <a:pt x="379719" y="3710939"/>
                </a:lnTo>
                <a:lnTo>
                  <a:pt x="336348" y="3693647"/>
                </a:lnTo>
                <a:lnTo>
                  <a:pt x="294818" y="3672980"/>
                </a:lnTo>
                <a:lnTo>
                  <a:pt x="255298" y="3649108"/>
                </a:lnTo>
                <a:lnTo>
                  <a:pt x="217960" y="3622201"/>
                </a:lnTo>
                <a:lnTo>
                  <a:pt x="182975" y="3592431"/>
                </a:lnTo>
                <a:lnTo>
                  <a:pt x="150512" y="3559968"/>
                </a:lnTo>
                <a:lnTo>
                  <a:pt x="120742" y="3524983"/>
                </a:lnTo>
                <a:lnTo>
                  <a:pt x="93835" y="3487645"/>
                </a:lnTo>
                <a:lnTo>
                  <a:pt x="69963" y="3448125"/>
                </a:lnTo>
                <a:lnTo>
                  <a:pt x="49296" y="3406595"/>
                </a:lnTo>
                <a:lnTo>
                  <a:pt x="32004" y="3363224"/>
                </a:lnTo>
                <a:lnTo>
                  <a:pt x="18258" y="3318183"/>
                </a:lnTo>
                <a:lnTo>
                  <a:pt x="8228" y="3271643"/>
                </a:lnTo>
                <a:lnTo>
                  <a:pt x="2085" y="3223773"/>
                </a:lnTo>
                <a:lnTo>
                  <a:pt x="0" y="3174746"/>
                </a:lnTo>
                <a:lnTo>
                  <a:pt x="0" y="568198"/>
                </a:lnTo>
                <a:close/>
              </a:path>
            </a:pathLst>
          </a:custGeom>
          <a:ln w="25908">
            <a:solidFill>
              <a:srgbClr val="95C115"/>
            </a:solidFill>
          </a:ln>
        </p:spPr>
        <p:txBody>
          <a:bodyPr wrap="square" lIns="0" tIns="0" rIns="0" bIns="0" rtlCol="0"/>
          <a:lstStyle/>
          <a:p>
            <a:endParaRPr/>
          </a:p>
        </p:txBody>
      </p:sp>
      <p:sp>
        <p:nvSpPr>
          <p:cNvPr id="15" name="object 15"/>
          <p:cNvSpPr txBox="1"/>
          <p:nvPr/>
        </p:nvSpPr>
        <p:spPr>
          <a:xfrm>
            <a:off x="6898641" y="2067307"/>
            <a:ext cx="3030855" cy="877569"/>
          </a:xfrm>
          <a:prstGeom prst="rect">
            <a:avLst/>
          </a:prstGeom>
        </p:spPr>
        <p:txBody>
          <a:bodyPr vert="horz" wrap="square" lIns="0" tIns="47625" rIns="0" bIns="0" rtlCol="0">
            <a:spAutoFit/>
          </a:bodyPr>
          <a:lstStyle/>
          <a:p>
            <a:pPr marL="12700">
              <a:spcBef>
                <a:spcPts val="375"/>
              </a:spcBef>
            </a:pPr>
            <a:r>
              <a:rPr b="1" spc="-5" dirty="0">
                <a:solidFill>
                  <a:srgbClr val="3366CC"/>
                </a:solidFill>
                <a:latin typeface="Calibri"/>
                <a:cs typeface="Calibri"/>
              </a:rPr>
              <a:t>Безопасность</a:t>
            </a:r>
            <a:r>
              <a:rPr b="1" spc="-50" dirty="0">
                <a:solidFill>
                  <a:srgbClr val="3366CC"/>
                </a:solidFill>
                <a:latin typeface="Calibri"/>
                <a:cs typeface="Calibri"/>
              </a:rPr>
              <a:t> </a:t>
            </a:r>
            <a:r>
              <a:rPr b="1" spc="-5" dirty="0">
                <a:solidFill>
                  <a:srgbClr val="3366CC"/>
                </a:solidFill>
                <a:latin typeface="Calibri"/>
                <a:cs typeface="Calibri"/>
              </a:rPr>
              <a:t>процессов:</a:t>
            </a:r>
            <a:endParaRPr>
              <a:latin typeface="Calibri"/>
              <a:cs typeface="Calibri"/>
            </a:endParaRPr>
          </a:p>
          <a:p>
            <a:pPr marL="299085" indent="-286385">
              <a:lnSpc>
                <a:spcPts val="2000"/>
              </a:lnSpc>
              <a:spcBef>
                <a:spcPts val="275"/>
              </a:spcBef>
              <a:buClr>
                <a:srgbClr val="8B2F33"/>
              </a:buClr>
              <a:buFont typeface="Arial"/>
              <a:buChar char="•"/>
              <a:tabLst>
                <a:tab pos="299085" algn="l"/>
                <a:tab pos="299720" algn="l"/>
              </a:tabLst>
            </a:pPr>
            <a:r>
              <a:rPr b="1" spc="-5" dirty="0">
                <a:latin typeface="Calibri"/>
                <a:cs typeface="Calibri"/>
              </a:rPr>
              <a:t>Стабильность</a:t>
            </a:r>
            <a:endParaRPr>
              <a:latin typeface="Calibri"/>
              <a:cs typeface="Calibri"/>
            </a:endParaRPr>
          </a:p>
          <a:p>
            <a:pPr marL="299085">
              <a:lnSpc>
                <a:spcPts val="2000"/>
              </a:lnSpc>
            </a:pPr>
            <a:r>
              <a:rPr b="1" spc="-10" dirty="0">
                <a:latin typeface="Calibri"/>
                <a:cs typeface="Calibri"/>
              </a:rPr>
              <a:t>технологического</a:t>
            </a:r>
            <a:r>
              <a:rPr b="1" spc="-60" dirty="0">
                <a:latin typeface="Calibri"/>
                <a:cs typeface="Calibri"/>
              </a:rPr>
              <a:t> </a:t>
            </a:r>
            <a:r>
              <a:rPr b="1" spc="-10" dirty="0">
                <a:latin typeface="Calibri"/>
                <a:cs typeface="Calibri"/>
              </a:rPr>
              <a:t>процесса</a:t>
            </a:r>
            <a:endParaRPr>
              <a:latin typeface="Calibri"/>
              <a:cs typeface="Calibri"/>
            </a:endParaRPr>
          </a:p>
        </p:txBody>
      </p:sp>
      <p:sp>
        <p:nvSpPr>
          <p:cNvPr id="16" name="object 16"/>
          <p:cNvSpPr txBox="1"/>
          <p:nvPr/>
        </p:nvSpPr>
        <p:spPr>
          <a:xfrm>
            <a:off x="6898641" y="2954528"/>
            <a:ext cx="2287905" cy="299720"/>
          </a:xfrm>
          <a:prstGeom prst="rect">
            <a:avLst/>
          </a:prstGeom>
        </p:spPr>
        <p:txBody>
          <a:bodyPr vert="horz" wrap="square" lIns="0" tIns="12700" rIns="0" bIns="0" rtlCol="0">
            <a:spAutoFit/>
          </a:bodyPr>
          <a:lstStyle/>
          <a:p>
            <a:pPr marL="12700">
              <a:spcBef>
                <a:spcPts val="100"/>
              </a:spcBef>
            </a:pPr>
            <a:r>
              <a:rPr b="1" spc="-5" dirty="0">
                <a:solidFill>
                  <a:srgbClr val="3366CC"/>
                </a:solidFill>
                <a:latin typeface="Calibri"/>
                <a:cs typeface="Calibri"/>
              </a:rPr>
              <a:t>Энергоэффективность</a:t>
            </a:r>
            <a:r>
              <a:rPr b="1" spc="-5" dirty="0">
                <a:latin typeface="Calibri"/>
                <a:cs typeface="Calibri"/>
              </a:rPr>
              <a:t>:</a:t>
            </a:r>
            <a:endParaRPr>
              <a:latin typeface="Calibri"/>
              <a:cs typeface="Calibri"/>
            </a:endParaRPr>
          </a:p>
        </p:txBody>
      </p:sp>
      <p:sp>
        <p:nvSpPr>
          <p:cNvPr id="17" name="object 17"/>
          <p:cNvSpPr txBox="1"/>
          <p:nvPr/>
        </p:nvSpPr>
        <p:spPr>
          <a:xfrm>
            <a:off x="6898640" y="3228849"/>
            <a:ext cx="2900680" cy="1186815"/>
          </a:xfrm>
          <a:prstGeom prst="rect">
            <a:avLst/>
          </a:prstGeom>
        </p:spPr>
        <p:txBody>
          <a:bodyPr vert="horz" wrap="square" lIns="0" tIns="47625" rIns="0" bIns="0" rtlCol="0">
            <a:spAutoFit/>
          </a:bodyPr>
          <a:lstStyle/>
          <a:p>
            <a:pPr marL="299085" indent="-286385">
              <a:spcBef>
                <a:spcPts val="375"/>
              </a:spcBef>
              <a:buClr>
                <a:srgbClr val="8B2F33"/>
              </a:buClr>
              <a:buFont typeface="Arial"/>
              <a:buChar char="•"/>
              <a:tabLst>
                <a:tab pos="299085" algn="l"/>
                <a:tab pos="299720" algn="l"/>
              </a:tabLst>
            </a:pPr>
            <a:r>
              <a:rPr b="1" spc="-5" dirty="0">
                <a:latin typeface="Calibri"/>
                <a:cs typeface="Calibri"/>
              </a:rPr>
              <a:t>Сокращение</a:t>
            </a:r>
            <a:r>
              <a:rPr b="1" spc="-45" dirty="0">
                <a:latin typeface="Calibri"/>
                <a:cs typeface="Calibri"/>
              </a:rPr>
              <a:t> </a:t>
            </a:r>
            <a:r>
              <a:rPr b="1" spc="-10" dirty="0">
                <a:latin typeface="Calibri"/>
                <a:cs typeface="Calibri"/>
              </a:rPr>
              <a:t>теплопотерь</a:t>
            </a:r>
            <a:endParaRPr>
              <a:latin typeface="Calibri"/>
              <a:cs typeface="Calibri"/>
            </a:endParaRPr>
          </a:p>
          <a:p>
            <a:pPr marL="299085" marR="5080" indent="-286385">
              <a:lnSpc>
                <a:spcPts val="1839"/>
              </a:lnSpc>
              <a:spcBef>
                <a:spcPts val="605"/>
              </a:spcBef>
              <a:buClr>
                <a:srgbClr val="8B2F33"/>
              </a:buClr>
              <a:buFont typeface="Arial"/>
              <a:buChar char="•"/>
              <a:tabLst>
                <a:tab pos="299085" algn="l"/>
                <a:tab pos="299720" algn="l"/>
              </a:tabLst>
            </a:pPr>
            <a:r>
              <a:rPr b="1" dirty="0">
                <a:latin typeface="Calibri"/>
                <a:cs typeface="Calibri"/>
              </a:rPr>
              <a:t>Исключение</a:t>
            </a:r>
            <a:r>
              <a:rPr b="1" spc="-120" dirty="0">
                <a:latin typeface="Calibri"/>
                <a:cs typeface="Calibri"/>
              </a:rPr>
              <a:t> </a:t>
            </a:r>
            <a:r>
              <a:rPr b="1" dirty="0">
                <a:latin typeface="Calibri"/>
                <a:cs typeface="Calibri"/>
              </a:rPr>
              <a:t>образования  </a:t>
            </a:r>
            <a:r>
              <a:rPr b="1" spc="-10" dirty="0">
                <a:latin typeface="Calibri"/>
                <a:cs typeface="Calibri"/>
              </a:rPr>
              <a:t>конденсата</a:t>
            </a:r>
            <a:endParaRPr>
              <a:latin typeface="Calibri"/>
              <a:cs typeface="Calibri"/>
            </a:endParaRPr>
          </a:p>
          <a:p>
            <a:pPr marL="299085" indent="-286385">
              <a:spcBef>
                <a:spcPts val="265"/>
              </a:spcBef>
              <a:buClr>
                <a:srgbClr val="8B2F33"/>
              </a:buClr>
              <a:buFont typeface="Arial"/>
              <a:buChar char="•"/>
              <a:tabLst>
                <a:tab pos="299085" algn="l"/>
                <a:tab pos="299720" algn="l"/>
              </a:tabLst>
            </a:pPr>
            <a:r>
              <a:rPr b="1" spc="-5" dirty="0">
                <a:latin typeface="Calibri"/>
                <a:cs typeface="Calibri"/>
              </a:rPr>
              <a:t>Безопасность</a:t>
            </a:r>
            <a:r>
              <a:rPr b="1" spc="-55" dirty="0">
                <a:latin typeface="Calibri"/>
                <a:cs typeface="Calibri"/>
              </a:rPr>
              <a:t> </a:t>
            </a:r>
            <a:r>
              <a:rPr b="1" spc="-5" dirty="0">
                <a:latin typeface="Calibri"/>
                <a:cs typeface="Calibri"/>
              </a:rPr>
              <a:t>персонала</a:t>
            </a:r>
            <a:endParaRPr>
              <a:latin typeface="Calibri"/>
              <a:cs typeface="Calibri"/>
            </a:endParaRPr>
          </a:p>
        </p:txBody>
      </p:sp>
      <p:sp>
        <p:nvSpPr>
          <p:cNvPr id="18" name="object 18"/>
          <p:cNvSpPr txBox="1"/>
          <p:nvPr/>
        </p:nvSpPr>
        <p:spPr>
          <a:xfrm>
            <a:off x="6898641" y="4734814"/>
            <a:ext cx="2695575" cy="533400"/>
          </a:xfrm>
          <a:prstGeom prst="rect">
            <a:avLst/>
          </a:prstGeom>
        </p:spPr>
        <p:txBody>
          <a:bodyPr vert="horz" wrap="square" lIns="0" tIns="53975" rIns="0" bIns="0" rtlCol="0">
            <a:spAutoFit/>
          </a:bodyPr>
          <a:lstStyle/>
          <a:p>
            <a:pPr marL="12700" marR="5080">
              <a:lnSpc>
                <a:spcPts val="1839"/>
              </a:lnSpc>
              <a:spcBef>
                <a:spcPts val="425"/>
              </a:spcBef>
            </a:pPr>
            <a:r>
              <a:rPr b="1" dirty="0">
                <a:solidFill>
                  <a:srgbClr val="3366CC"/>
                </a:solidFill>
                <a:latin typeface="Calibri"/>
                <a:cs typeface="Calibri"/>
              </a:rPr>
              <a:t>Исключение </a:t>
            </a:r>
            <a:r>
              <a:rPr b="1" spc="-5" dirty="0">
                <a:solidFill>
                  <a:srgbClr val="3366CC"/>
                </a:solidFill>
                <a:latin typeface="Calibri"/>
                <a:cs typeface="Calibri"/>
              </a:rPr>
              <a:t>коррозии</a:t>
            </a:r>
            <a:r>
              <a:rPr b="1" spc="-130" dirty="0">
                <a:solidFill>
                  <a:srgbClr val="3366CC"/>
                </a:solidFill>
                <a:latin typeface="Calibri"/>
                <a:cs typeface="Calibri"/>
              </a:rPr>
              <a:t> </a:t>
            </a:r>
            <a:r>
              <a:rPr b="1" spc="-20" dirty="0">
                <a:solidFill>
                  <a:srgbClr val="3366CC"/>
                </a:solidFill>
                <a:latin typeface="Calibri"/>
                <a:cs typeface="Calibri"/>
              </a:rPr>
              <a:t>под  </a:t>
            </a:r>
            <a:r>
              <a:rPr b="1" spc="-5" dirty="0">
                <a:solidFill>
                  <a:srgbClr val="3366CC"/>
                </a:solidFill>
                <a:latin typeface="Calibri"/>
                <a:cs typeface="Calibri"/>
              </a:rPr>
              <a:t>изоляцией</a:t>
            </a:r>
            <a:endParaRPr>
              <a:latin typeface="Calibri"/>
              <a:cs typeface="Calibri"/>
            </a:endParaRPr>
          </a:p>
        </p:txBody>
      </p:sp>
      <p:sp>
        <p:nvSpPr>
          <p:cNvPr id="19" name="object 19"/>
          <p:cNvSpPr txBox="1"/>
          <p:nvPr/>
        </p:nvSpPr>
        <p:spPr>
          <a:xfrm>
            <a:off x="2352852" y="5040656"/>
            <a:ext cx="6897370" cy="1458595"/>
          </a:xfrm>
          <a:prstGeom prst="rect">
            <a:avLst/>
          </a:prstGeom>
        </p:spPr>
        <p:txBody>
          <a:bodyPr vert="horz" wrap="square" lIns="0" tIns="154305" rIns="0" bIns="0" rtlCol="0">
            <a:spAutoFit/>
          </a:bodyPr>
          <a:lstStyle/>
          <a:p>
            <a:pPr marL="12700">
              <a:spcBef>
                <a:spcPts val="1215"/>
              </a:spcBef>
            </a:pPr>
            <a:r>
              <a:rPr b="1" dirty="0">
                <a:solidFill>
                  <a:srgbClr val="3366CC"/>
                </a:solidFill>
                <a:latin typeface="Calibri"/>
                <a:cs typeface="Calibri"/>
              </a:rPr>
              <a:t>Исключение </a:t>
            </a:r>
            <a:r>
              <a:rPr b="1" spc="-5" dirty="0">
                <a:solidFill>
                  <a:srgbClr val="3366CC"/>
                </a:solidFill>
                <a:latin typeface="Calibri"/>
                <a:cs typeface="Calibri"/>
              </a:rPr>
              <a:t>коррозии </a:t>
            </a:r>
            <a:r>
              <a:rPr b="1" spc="-20" dirty="0">
                <a:solidFill>
                  <a:srgbClr val="3366CC"/>
                </a:solidFill>
                <a:latin typeface="Calibri"/>
                <a:cs typeface="Calibri"/>
              </a:rPr>
              <a:t>под</a:t>
            </a:r>
            <a:r>
              <a:rPr b="1" spc="-75" dirty="0">
                <a:solidFill>
                  <a:srgbClr val="3366CC"/>
                </a:solidFill>
                <a:latin typeface="Calibri"/>
                <a:cs typeface="Calibri"/>
              </a:rPr>
              <a:t> </a:t>
            </a:r>
            <a:r>
              <a:rPr b="1" spc="-5" dirty="0">
                <a:solidFill>
                  <a:srgbClr val="3366CC"/>
                </a:solidFill>
                <a:latin typeface="Calibri"/>
                <a:cs typeface="Calibri"/>
              </a:rPr>
              <a:t>изоляцией</a:t>
            </a:r>
            <a:endParaRPr>
              <a:latin typeface="Calibri"/>
              <a:cs typeface="Calibri"/>
            </a:endParaRPr>
          </a:p>
          <a:p>
            <a:pPr marL="819150">
              <a:spcBef>
                <a:spcPts val="1490"/>
              </a:spcBef>
            </a:pPr>
            <a:r>
              <a:rPr sz="2400" b="1" spc="-5" dirty="0">
                <a:latin typeface="Calibri"/>
                <a:cs typeface="Calibri"/>
              </a:rPr>
              <a:t>Повышение эффективности </a:t>
            </a:r>
            <a:r>
              <a:rPr sz="2400" b="1" spc="-10" dirty="0">
                <a:latin typeface="Calibri"/>
                <a:cs typeface="Calibri"/>
              </a:rPr>
              <a:t>производства- </a:t>
            </a:r>
            <a:r>
              <a:rPr sz="2400" b="1" spc="-5" dirty="0">
                <a:latin typeface="Calibri"/>
                <a:cs typeface="Calibri"/>
              </a:rPr>
              <a:t>$$</a:t>
            </a:r>
            <a:endParaRPr sz="2400">
              <a:latin typeface="Calibri"/>
              <a:cs typeface="Calibri"/>
            </a:endParaRPr>
          </a:p>
          <a:p>
            <a:pPr marL="2076450">
              <a:spcBef>
                <a:spcPts val="1955"/>
              </a:spcBef>
              <a:tabLst>
                <a:tab pos="2327910" algn="l"/>
                <a:tab pos="2564130" algn="l"/>
                <a:tab pos="2832100" algn="l"/>
                <a:tab pos="3088640" algn="l"/>
                <a:tab pos="3340100" algn="l"/>
                <a:tab pos="3596004" algn="l"/>
                <a:tab pos="3856354" algn="l"/>
                <a:tab pos="4105275" algn="l"/>
                <a:tab pos="4350385" algn="l"/>
                <a:tab pos="4622165" algn="l"/>
              </a:tabLst>
            </a:pPr>
            <a:r>
              <a:rPr sz="1400" dirty="0">
                <a:latin typeface="Calibri"/>
                <a:cs typeface="Calibri"/>
              </a:rPr>
              <a:t>Т	е	м	п	е	р	а	т	у	р	а</a:t>
            </a:r>
            <a:endParaRPr sz="1400">
              <a:latin typeface="Calibri"/>
              <a:cs typeface="Calibri"/>
            </a:endParaRPr>
          </a:p>
        </p:txBody>
      </p:sp>
    </p:spTree>
    <p:extLst>
      <p:ext uri="{BB962C8B-B14F-4D97-AF65-F5344CB8AC3E}">
        <p14:creationId xmlns:p14="http://schemas.microsoft.com/office/powerpoint/2010/main" val="2664692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327660"/>
            <a:ext cx="9144000" cy="6190615"/>
          </a:xfrm>
          <a:custGeom>
            <a:avLst/>
            <a:gdLst/>
            <a:ahLst/>
            <a:cxnLst/>
            <a:rect l="l" t="t" r="r" b="b"/>
            <a:pathLst>
              <a:path w="9144000" h="6190615">
                <a:moveTo>
                  <a:pt x="0" y="6190488"/>
                </a:moveTo>
                <a:lnTo>
                  <a:pt x="9144000" y="6190488"/>
                </a:lnTo>
                <a:lnTo>
                  <a:pt x="9144000" y="0"/>
                </a:lnTo>
                <a:lnTo>
                  <a:pt x="0" y="0"/>
                </a:lnTo>
                <a:lnTo>
                  <a:pt x="0" y="6190488"/>
                </a:lnTo>
                <a:close/>
              </a:path>
            </a:pathLst>
          </a:custGeom>
          <a:solidFill>
            <a:srgbClr val="E8E8E8"/>
          </a:solidFill>
        </p:spPr>
        <p:txBody>
          <a:bodyPr wrap="square" lIns="0" tIns="0" rIns="0" bIns="0" rtlCol="0"/>
          <a:lstStyle/>
          <a:p>
            <a:endParaRPr/>
          </a:p>
        </p:txBody>
      </p:sp>
      <p:sp>
        <p:nvSpPr>
          <p:cNvPr id="3" name="object 3"/>
          <p:cNvSpPr txBox="1">
            <a:spLocks noGrp="1"/>
          </p:cNvSpPr>
          <p:nvPr>
            <p:ph type="title"/>
          </p:nvPr>
        </p:nvSpPr>
        <p:spPr>
          <a:xfrm>
            <a:off x="1762759" y="381945"/>
            <a:ext cx="6725284" cy="382156"/>
          </a:xfrm>
          <a:prstGeom prst="rect">
            <a:avLst/>
          </a:prstGeom>
        </p:spPr>
        <p:txBody>
          <a:bodyPr vert="horz" wrap="square" lIns="0" tIns="12700" rIns="0" bIns="0" rtlCol="0" anchor="ctr">
            <a:spAutoFit/>
          </a:bodyPr>
          <a:lstStyle/>
          <a:p>
            <a:pPr marL="12700">
              <a:lnSpc>
                <a:spcPct val="100000"/>
              </a:lnSpc>
              <a:spcBef>
                <a:spcPts val="100"/>
              </a:spcBef>
            </a:pPr>
            <a:r>
              <a:rPr lang="ru-RU" sz="2400" spc="-15" dirty="0" smtClean="0"/>
              <a:t>Решение</a:t>
            </a:r>
            <a:r>
              <a:rPr lang="en-US" sz="2400" spc="-15" dirty="0" smtClean="0"/>
              <a:t> </a:t>
            </a:r>
            <a:r>
              <a:rPr lang="ru-RU" sz="2400" spc="-15" dirty="0" smtClean="0"/>
              <a:t>базовых проблем на основе </a:t>
            </a:r>
            <a:r>
              <a:rPr lang="en-US" sz="2400" spc="-15" dirty="0" err="1" smtClean="0"/>
              <a:t>Armaflex</a:t>
            </a:r>
            <a:endParaRPr sz="2400" dirty="0"/>
          </a:p>
        </p:txBody>
      </p:sp>
      <p:sp>
        <p:nvSpPr>
          <p:cNvPr id="4" name="object 4"/>
          <p:cNvSpPr/>
          <p:nvPr/>
        </p:nvSpPr>
        <p:spPr>
          <a:xfrm>
            <a:off x="1751838" y="2160271"/>
            <a:ext cx="2400300" cy="1725295"/>
          </a:xfrm>
          <a:custGeom>
            <a:avLst/>
            <a:gdLst/>
            <a:ahLst/>
            <a:cxnLst/>
            <a:rect l="l" t="t" r="r" b="b"/>
            <a:pathLst>
              <a:path w="2400300" h="1725295">
                <a:moveTo>
                  <a:pt x="0" y="129539"/>
                </a:moveTo>
                <a:lnTo>
                  <a:pt x="10178" y="79134"/>
                </a:lnTo>
                <a:lnTo>
                  <a:pt x="37936" y="37957"/>
                </a:lnTo>
                <a:lnTo>
                  <a:pt x="79108" y="10185"/>
                </a:lnTo>
                <a:lnTo>
                  <a:pt x="129527" y="0"/>
                </a:lnTo>
                <a:lnTo>
                  <a:pt x="2270760" y="0"/>
                </a:lnTo>
                <a:lnTo>
                  <a:pt x="2321165" y="10185"/>
                </a:lnTo>
                <a:lnTo>
                  <a:pt x="2362342" y="37957"/>
                </a:lnTo>
                <a:lnTo>
                  <a:pt x="2390114" y="79134"/>
                </a:lnTo>
                <a:lnTo>
                  <a:pt x="2400300" y="129539"/>
                </a:lnTo>
                <a:lnTo>
                  <a:pt x="2400300" y="1595627"/>
                </a:lnTo>
                <a:lnTo>
                  <a:pt x="2390114" y="1646033"/>
                </a:lnTo>
                <a:lnTo>
                  <a:pt x="2362342" y="1687210"/>
                </a:lnTo>
                <a:lnTo>
                  <a:pt x="2321165" y="1714982"/>
                </a:lnTo>
                <a:lnTo>
                  <a:pt x="2270760" y="1725167"/>
                </a:lnTo>
                <a:lnTo>
                  <a:pt x="129527" y="1725167"/>
                </a:lnTo>
                <a:lnTo>
                  <a:pt x="79108" y="1714982"/>
                </a:lnTo>
                <a:lnTo>
                  <a:pt x="37936" y="1687210"/>
                </a:lnTo>
                <a:lnTo>
                  <a:pt x="10178" y="1646033"/>
                </a:lnTo>
                <a:lnTo>
                  <a:pt x="0" y="1595627"/>
                </a:lnTo>
                <a:lnTo>
                  <a:pt x="0" y="129539"/>
                </a:lnTo>
                <a:close/>
              </a:path>
            </a:pathLst>
          </a:custGeom>
          <a:ln w="25908">
            <a:solidFill>
              <a:srgbClr val="95C115"/>
            </a:solidFill>
          </a:ln>
        </p:spPr>
        <p:txBody>
          <a:bodyPr wrap="square" lIns="0" tIns="0" rIns="0" bIns="0" rtlCol="0"/>
          <a:lstStyle/>
          <a:p>
            <a:endParaRPr/>
          </a:p>
        </p:txBody>
      </p:sp>
      <p:sp>
        <p:nvSpPr>
          <p:cNvPr id="5" name="object 5"/>
          <p:cNvSpPr txBox="1"/>
          <p:nvPr/>
        </p:nvSpPr>
        <p:spPr>
          <a:xfrm>
            <a:off x="1811833" y="2224507"/>
            <a:ext cx="2117725" cy="1323975"/>
          </a:xfrm>
          <a:prstGeom prst="rect">
            <a:avLst/>
          </a:prstGeom>
        </p:spPr>
        <p:txBody>
          <a:bodyPr vert="horz" wrap="square" lIns="0" tIns="36830" rIns="0" bIns="0" rtlCol="0">
            <a:spAutoFit/>
          </a:bodyPr>
          <a:lstStyle/>
          <a:p>
            <a:pPr marL="151130" indent="-138430">
              <a:spcBef>
                <a:spcPts val="290"/>
              </a:spcBef>
              <a:buClr>
                <a:srgbClr val="337822"/>
              </a:buClr>
              <a:buFont typeface="Wingdings 2"/>
              <a:buChar char=""/>
              <a:tabLst>
                <a:tab pos="151765" algn="l"/>
              </a:tabLst>
            </a:pPr>
            <a:r>
              <a:rPr sz="1100" dirty="0">
                <a:latin typeface="Calibri"/>
                <a:cs typeface="Calibri"/>
              </a:rPr>
              <a:t>Многослойная</a:t>
            </a:r>
            <a:r>
              <a:rPr sz="1100" spc="-35" dirty="0">
                <a:latin typeface="Calibri"/>
                <a:cs typeface="Calibri"/>
              </a:rPr>
              <a:t> </a:t>
            </a:r>
            <a:r>
              <a:rPr sz="1100" dirty="0">
                <a:latin typeface="Calibri"/>
                <a:cs typeface="Calibri"/>
              </a:rPr>
              <a:t>система:</a:t>
            </a:r>
            <a:endParaRPr sz="1100">
              <a:latin typeface="Calibri"/>
              <a:cs typeface="Calibri"/>
            </a:endParaRPr>
          </a:p>
          <a:p>
            <a:pPr marL="12700">
              <a:spcBef>
                <a:spcPts val="190"/>
              </a:spcBef>
            </a:pPr>
            <a:r>
              <a:rPr sz="1100" dirty="0">
                <a:latin typeface="Calibri"/>
                <a:cs typeface="Calibri"/>
              </a:rPr>
              <a:t>изоляция, поглощение,</a:t>
            </a:r>
            <a:r>
              <a:rPr sz="1100" spc="-90" dirty="0">
                <a:latin typeface="Calibri"/>
                <a:cs typeface="Calibri"/>
              </a:rPr>
              <a:t> </a:t>
            </a:r>
            <a:r>
              <a:rPr sz="1100" dirty="0">
                <a:latin typeface="Calibri"/>
                <a:cs typeface="Calibri"/>
              </a:rPr>
              <a:t>отражение</a:t>
            </a:r>
            <a:endParaRPr sz="1100">
              <a:latin typeface="Calibri"/>
              <a:cs typeface="Calibri"/>
            </a:endParaRPr>
          </a:p>
          <a:p>
            <a:pPr marL="151130" indent="-138430">
              <a:spcBef>
                <a:spcPts val="204"/>
              </a:spcBef>
              <a:buClr>
                <a:srgbClr val="337822"/>
              </a:buClr>
              <a:buFont typeface="Wingdings 2"/>
              <a:buChar char=""/>
              <a:tabLst>
                <a:tab pos="151765" algn="l"/>
              </a:tabLst>
            </a:pPr>
            <a:r>
              <a:rPr sz="1100" dirty="0">
                <a:latin typeface="Calibri"/>
                <a:cs typeface="Calibri"/>
              </a:rPr>
              <a:t>Функции тепло и</a:t>
            </a:r>
            <a:r>
              <a:rPr sz="1100" spc="-75" dirty="0">
                <a:latin typeface="Calibri"/>
                <a:cs typeface="Calibri"/>
              </a:rPr>
              <a:t> </a:t>
            </a:r>
            <a:r>
              <a:rPr sz="1100" dirty="0">
                <a:latin typeface="Calibri"/>
                <a:cs typeface="Calibri"/>
              </a:rPr>
              <a:t>шумоизоляции</a:t>
            </a:r>
            <a:endParaRPr sz="1100">
              <a:latin typeface="Calibri"/>
              <a:cs typeface="Calibri"/>
            </a:endParaRPr>
          </a:p>
          <a:p>
            <a:pPr marL="151130" marR="127000" indent="-138430">
              <a:spcBef>
                <a:spcPts val="204"/>
              </a:spcBef>
              <a:buClr>
                <a:srgbClr val="337822"/>
              </a:buClr>
              <a:buFont typeface="Wingdings 2"/>
              <a:buChar char=""/>
              <a:tabLst>
                <a:tab pos="151765" algn="l"/>
              </a:tabLst>
            </a:pPr>
            <a:r>
              <a:rPr sz="1100" dirty="0">
                <a:latin typeface="Calibri"/>
                <a:cs typeface="Calibri"/>
              </a:rPr>
              <a:t>Минимизирует вес, толщину</a:t>
            </a:r>
            <a:r>
              <a:rPr sz="1100" spc="-120" dirty="0">
                <a:latin typeface="Calibri"/>
                <a:cs typeface="Calibri"/>
              </a:rPr>
              <a:t> </a:t>
            </a:r>
            <a:r>
              <a:rPr sz="1100" dirty="0">
                <a:latin typeface="Calibri"/>
                <a:cs typeface="Calibri"/>
              </a:rPr>
              <a:t>и  занимаемое</a:t>
            </a:r>
            <a:r>
              <a:rPr sz="1100" spc="-25" dirty="0">
                <a:latin typeface="Calibri"/>
                <a:cs typeface="Calibri"/>
              </a:rPr>
              <a:t> </a:t>
            </a:r>
            <a:r>
              <a:rPr sz="1100" spc="-5" dirty="0">
                <a:latin typeface="Calibri"/>
                <a:cs typeface="Calibri"/>
              </a:rPr>
              <a:t>пространство</a:t>
            </a:r>
            <a:endParaRPr sz="1100">
              <a:latin typeface="Calibri"/>
              <a:cs typeface="Calibri"/>
            </a:endParaRPr>
          </a:p>
          <a:p>
            <a:pPr marL="151130" marR="73660" indent="-138430">
              <a:spcBef>
                <a:spcPts val="190"/>
              </a:spcBef>
              <a:buClr>
                <a:srgbClr val="337822"/>
              </a:buClr>
              <a:buFont typeface="Wingdings 2"/>
              <a:buChar char=""/>
              <a:tabLst>
                <a:tab pos="151765" algn="l"/>
              </a:tabLst>
            </a:pPr>
            <a:r>
              <a:rPr sz="1100" spc="-5" dirty="0">
                <a:latin typeface="Calibri"/>
                <a:cs typeface="Calibri"/>
              </a:rPr>
              <a:t>Соответствует </a:t>
            </a:r>
            <a:r>
              <a:rPr sz="1100" dirty="0">
                <a:latin typeface="Calibri"/>
                <a:cs typeface="Calibri"/>
              </a:rPr>
              <a:t>требованиям</a:t>
            </a:r>
            <a:r>
              <a:rPr sz="1100" spc="-65" dirty="0">
                <a:latin typeface="Calibri"/>
                <a:cs typeface="Calibri"/>
              </a:rPr>
              <a:t> </a:t>
            </a:r>
            <a:r>
              <a:rPr sz="1100" b="1" spc="-5" dirty="0">
                <a:latin typeface="Calibri"/>
                <a:cs typeface="Calibri"/>
              </a:rPr>
              <a:t>ISO  </a:t>
            </a:r>
            <a:r>
              <a:rPr sz="1100" b="1" dirty="0">
                <a:latin typeface="Calibri"/>
                <a:cs typeface="Calibri"/>
              </a:rPr>
              <a:t>15665</a:t>
            </a:r>
            <a:endParaRPr sz="1100">
              <a:latin typeface="Calibri"/>
              <a:cs typeface="Calibri"/>
            </a:endParaRPr>
          </a:p>
        </p:txBody>
      </p:sp>
      <p:sp>
        <p:nvSpPr>
          <p:cNvPr id="6" name="object 6"/>
          <p:cNvSpPr/>
          <p:nvPr/>
        </p:nvSpPr>
        <p:spPr>
          <a:xfrm>
            <a:off x="1751838" y="1581151"/>
            <a:ext cx="2400300" cy="474345"/>
          </a:xfrm>
          <a:custGeom>
            <a:avLst/>
            <a:gdLst/>
            <a:ahLst/>
            <a:cxnLst/>
            <a:rect l="l" t="t" r="r" b="b"/>
            <a:pathLst>
              <a:path w="2400300" h="474344">
                <a:moveTo>
                  <a:pt x="0" y="78994"/>
                </a:moveTo>
                <a:lnTo>
                  <a:pt x="6208" y="48220"/>
                </a:lnTo>
                <a:lnTo>
                  <a:pt x="23137" y="23113"/>
                </a:lnTo>
                <a:lnTo>
                  <a:pt x="48247" y="6199"/>
                </a:lnTo>
                <a:lnTo>
                  <a:pt x="78993" y="0"/>
                </a:lnTo>
                <a:lnTo>
                  <a:pt x="2321306" y="0"/>
                </a:lnTo>
                <a:lnTo>
                  <a:pt x="2352079" y="6199"/>
                </a:lnTo>
                <a:lnTo>
                  <a:pt x="2377186" y="23113"/>
                </a:lnTo>
                <a:lnTo>
                  <a:pt x="2394100" y="48220"/>
                </a:lnTo>
                <a:lnTo>
                  <a:pt x="2400300" y="78994"/>
                </a:lnTo>
                <a:lnTo>
                  <a:pt x="2400300" y="394970"/>
                </a:lnTo>
                <a:lnTo>
                  <a:pt x="2394100" y="425743"/>
                </a:lnTo>
                <a:lnTo>
                  <a:pt x="2377186" y="450850"/>
                </a:lnTo>
                <a:lnTo>
                  <a:pt x="2352079" y="467764"/>
                </a:lnTo>
                <a:lnTo>
                  <a:pt x="2321306" y="473963"/>
                </a:lnTo>
                <a:lnTo>
                  <a:pt x="78993" y="473963"/>
                </a:lnTo>
                <a:lnTo>
                  <a:pt x="48247" y="467764"/>
                </a:lnTo>
                <a:lnTo>
                  <a:pt x="23137" y="450850"/>
                </a:lnTo>
                <a:lnTo>
                  <a:pt x="6208" y="425743"/>
                </a:lnTo>
                <a:lnTo>
                  <a:pt x="0" y="394970"/>
                </a:lnTo>
                <a:lnTo>
                  <a:pt x="0" y="78994"/>
                </a:lnTo>
                <a:close/>
              </a:path>
            </a:pathLst>
          </a:custGeom>
          <a:ln w="25908">
            <a:solidFill>
              <a:srgbClr val="95C115"/>
            </a:solidFill>
          </a:ln>
        </p:spPr>
        <p:txBody>
          <a:bodyPr wrap="square" lIns="0" tIns="0" rIns="0" bIns="0" rtlCol="0"/>
          <a:lstStyle/>
          <a:p>
            <a:endParaRPr/>
          </a:p>
        </p:txBody>
      </p:sp>
      <p:sp>
        <p:nvSpPr>
          <p:cNvPr id="7" name="object 7"/>
          <p:cNvSpPr txBox="1"/>
          <p:nvPr/>
        </p:nvSpPr>
        <p:spPr>
          <a:xfrm>
            <a:off x="1811833" y="1581404"/>
            <a:ext cx="2275205" cy="421005"/>
          </a:xfrm>
          <a:prstGeom prst="rect">
            <a:avLst/>
          </a:prstGeom>
        </p:spPr>
        <p:txBody>
          <a:bodyPr vert="horz" wrap="square" lIns="0" tIns="45720" rIns="0" bIns="0" rtlCol="0">
            <a:spAutoFit/>
          </a:bodyPr>
          <a:lstStyle/>
          <a:p>
            <a:pPr marL="922019" marR="5080" indent="-909955">
              <a:lnSpc>
                <a:spcPts val="1430"/>
              </a:lnSpc>
              <a:spcBef>
                <a:spcPts val="360"/>
              </a:spcBef>
            </a:pPr>
            <a:r>
              <a:rPr sz="1400" b="1" spc="-5" dirty="0">
                <a:latin typeface="Calibri"/>
                <a:cs typeface="Calibri"/>
              </a:rPr>
              <a:t>ArmaSound </a:t>
            </a:r>
            <a:r>
              <a:rPr sz="1400" b="1" dirty="0">
                <a:latin typeface="Calibri"/>
                <a:cs typeface="Calibri"/>
              </a:rPr>
              <a:t>Industrial</a:t>
            </a:r>
            <a:r>
              <a:rPr sz="1400" b="1" spc="-90" dirty="0">
                <a:latin typeface="Calibri"/>
                <a:cs typeface="Calibri"/>
              </a:rPr>
              <a:t> </a:t>
            </a:r>
            <a:r>
              <a:rPr sz="1400" b="1" spc="-15" dirty="0">
                <a:latin typeface="Calibri"/>
                <a:cs typeface="Calibri"/>
              </a:rPr>
              <a:t>Systems  </a:t>
            </a:r>
            <a:r>
              <a:rPr sz="1400" b="1" spc="-5" dirty="0">
                <a:latin typeface="Calibri"/>
                <a:cs typeface="Calibri"/>
              </a:rPr>
              <a:t>(ASIS)</a:t>
            </a:r>
            <a:endParaRPr sz="1400">
              <a:latin typeface="Calibri"/>
              <a:cs typeface="Calibri"/>
            </a:endParaRPr>
          </a:p>
        </p:txBody>
      </p:sp>
      <p:sp>
        <p:nvSpPr>
          <p:cNvPr id="8" name="object 8"/>
          <p:cNvSpPr/>
          <p:nvPr/>
        </p:nvSpPr>
        <p:spPr>
          <a:xfrm>
            <a:off x="4296917" y="1581151"/>
            <a:ext cx="2705100" cy="474345"/>
          </a:xfrm>
          <a:custGeom>
            <a:avLst/>
            <a:gdLst/>
            <a:ahLst/>
            <a:cxnLst/>
            <a:rect l="l" t="t" r="r" b="b"/>
            <a:pathLst>
              <a:path w="2705100" h="474344">
                <a:moveTo>
                  <a:pt x="0" y="78994"/>
                </a:moveTo>
                <a:lnTo>
                  <a:pt x="6199" y="48220"/>
                </a:lnTo>
                <a:lnTo>
                  <a:pt x="23113" y="23113"/>
                </a:lnTo>
                <a:lnTo>
                  <a:pt x="48220" y="6199"/>
                </a:lnTo>
                <a:lnTo>
                  <a:pt x="78993" y="0"/>
                </a:lnTo>
                <a:lnTo>
                  <a:pt x="2626106" y="0"/>
                </a:lnTo>
                <a:lnTo>
                  <a:pt x="2656879" y="6199"/>
                </a:lnTo>
                <a:lnTo>
                  <a:pt x="2681985" y="23113"/>
                </a:lnTo>
                <a:lnTo>
                  <a:pt x="2698900" y="48220"/>
                </a:lnTo>
                <a:lnTo>
                  <a:pt x="2705099" y="78994"/>
                </a:lnTo>
                <a:lnTo>
                  <a:pt x="2705099" y="394970"/>
                </a:lnTo>
                <a:lnTo>
                  <a:pt x="2698900" y="425743"/>
                </a:lnTo>
                <a:lnTo>
                  <a:pt x="2681986" y="450850"/>
                </a:lnTo>
                <a:lnTo>
                  <a:pt x="2656879" y="467764"/>
                </a:lnTo>
                <a:lnTo>
                  <a:pt x="2626106" y="473963"/>
                </a:lnTo>
                <a:lnTo>
                  <a:pt x="78993" y="473963"/>
                </a:lnTo>
                <a:lnTo>
                  <a:pt x="48220" y="467764"/>
                </a:lnTo>
                <a:lnTo>
                  <a:pt x="23113" y="450850"/>
                </a:lnTo>
                <a:lnTo>
                  <a:pt x="6199" y="425743"/>
                </a:lnTo>
                <a:lnTo>
                  <a:pt x="0" y="394970"/>
                </a:lnTo>
                <a:lnTo>
                  <a:pt x="0" y="78994"/>
                </a:lnTo>
                <a:close/>
              </a:path>
            </a:pathLst>
          </a:custGeom>
          <a:ln w="25908">
            <a:solidFill>
              <a:srgbClr val="95C115"/>
            </a:solidFill>
          </a:ln>
        </p:spPr>
        <p:txBody>
          <a:bodyPr wrap="square" lIns="0" tIns="0" rIns="0" bIns="0" rtlCol="0"/>
          <a:lstStyle/>
          <a:p>
            <a:endParaRPr/>
          </a:p>
        </p:txBody>
      </p:sp>
      <p:sp>
        <p:nvSpPr>
          <p:cNvPr id="9" name="object 9"/>
          <p:cNvSpPr txBox="1"/>
          <p:nvPr/>
        </p:nvSpPr>
        <p:spPr>
          <a:xfrm>
            <a:off x="4634865" y="1581404"/>
            <a:ext cx="2030095" cy="228204"/>
          </a:xfrm>
          <a:prstGeom prst="rect">
            <a:avLst/>
          </a:prstGeom>
        </p:spPr>
        <p:txBody>
          <a:bodyPr vert="horz" wrap="square" lIns="0" tIns="45720" rIns="0" bIns="0" rtlCol="0">
            <a:spAutoFit/>
          </a:bodyPr>
          <a:lstStyle/>
          <a:p>
            <a:pPr marL="528955" marR="5080" indent="-516890">
              <a:lnSpc>
                <a:spcPts val="1430"/>
              </a:lnSpc>
              <a:spcBef>
                <a:spcPts val="360"/>
              </a:spcBef>
            </a:pPr>
            <a:r>
              <a:rPr sz="1400" b="1" spc="-10" dirty="0" err="1" smtClean="0">
                <a:latin typeface="Calibri"/>
                <a:cs typeface="Calibri"/>
              </a:rPr>
              <a:t>Систем</a:t>
            </a:r>
            <a:r>
              <a:rPr lang="ru-RU" sz="1400" b="1" spc="-10" dirty="0" smtClean="0">
                <a:latin typeface="Calibri"/>
                <a:cs typeface="Calibri"/>
              </a:rPr>
              <a:t>ы</a:t>
            </a:r>
            <a:r>
              <a:rPr sz="1400" b="1" spc="-10" dirty="0" smtClean="0">
                <a:latin typeface="Calibri"/>
                <a:cs typeface="Calibri"/>
              </a:rPr>
              <a:t> </a:t>
            </a:r>
            <a:r>
              <a:rPr sz="1400" b="1" dirty="0">
                <a:latin typeface="Calibri"/>
                <a:cs typeface="Calibri"/>
              </a:rPr>
              <a:t>для </a:t>
            </a:r>
            <a:r>
              <a:rPr sz="1400" b="1" spc="-5" dirty="0" err="1">
                <a:latin typeface="Calibri"/>
                <a:cs typeface="Calibri"/>
              </a:rPr>
              <a:t>криогеники</a:t>
            </a:r>
            <a:r>
              <a:rPr sz="1400" b="1" spc="-105" dirty="0">
                <a:latin typeface="Calibri"/>
                <a:cs typeface="Calibri"/>
              </a:rPr>
              <a:t> </a:t>
            </a:r>
            <a:endParaRPr sz="1400" dirty="0">
              <a:latin typeface="Calibri"/>
              <a:cs typeface="Calibri"/>
            </a:endParaRPr>
          </a:p>
        </p:txBody>
      </p:sp>
      <p:sp>
        <p:nvSpPr>
          <p:cNvPr id="10" name="object 10"/>
          <p:cNvSpPr/>
          <p:nvPr/>
        </p:nvSpPr>
        <p:spPr>
          <a:xfrm>
            <a:off x="4296917" y="2160271"/>
            <a:ext cx="2705100" cy="1725295"/>
          </a:xfrm>
          <a:custGeom>
            <a:avLst/>
            <a:gdLst/>
            <a:ahLst/>
            <a:cxnLst/>
            <a:rect l="l" t="t" r="r" b="b"/>
            <a:pathLst>
              <a:path w="2705100" h="1725295">
                <a:moveTo>
                  <a:pt x="0" y="129539"/>
                </a:moveTo>
                <a:lnTo>
                  <a:pt x="10185" y="79134"/>
                </a:lnTo>
                <a:lnTo>
                  <a:pt x="37957" y="37957"/>
                </a:lnTo>
                <a:lnTo>
                  <a:pt x="79134" y="10185"/>
                </a:lnTo>
                <a:lnTo>
                  <a:pt x="129539" y="0"/>
                </a:lnTo>
                <a:lnTo>
                  <a:pt x="2575560" y="0"/>
                </a:lnTo>
                <a:lnTo>
                  <a:pt x="2625965" y="10185"/>
                </a:lnTo>
                <a:lnTo>
                  <a:pt x="2667142" y="37957"/>
                </a:lnTo>
                <a:lnTo>
                  <a:pt x="2694914" y="79134"/>
                </a:lnTo>
                <a:lnTo>
                  <a:pt x="2705099" y="129539"/>
                </a:lnTo>
                <a:lnTo>
                  <a:pt x="2705099" y="1595627"/>
                </a:lnTo>
                <a:lnTo>
                  <a:pt x="2694914" y="1646033"/>
                </a:lnTo>
                <a:lnTo>
                  <a:pt x="2667142" y="1687210"/>
                </a:lnTo>
                <a:lnTo>
                  <a:pt x="2625965" y="1714982"/>
                </a:lnTo>
                <a:lnTo>
                  <a:pt x="2575560" y="1725167"/>
                </a:lnTo>
                <a:lnTo>
                  <a:pt x="129539" y="1725167"/>
                </a:lnTo>
                <a:lnTo>
                  <a:pt x="79134" y="1714982"/>
                </a:lnTo>
                <a:lnTo>
                  <a:pt x="37957" y="1687210"/>
                </a:lnTo>
                <a:lnTo>
                  <a:pt x="10185" y="1646033"/>
                </a:lnTo>
                <a:lnTo>
                  <a:pt x="0" y="1595627"/>
                </a:lnTo>
                <a:lnTo>
                  <a:pt x="0" y="129539"/>
                </a:lnTo>
                <a:close/>
              </a:path>
            </a:pathLst>
          </a:custGeom>
          <a:ln w="25908">
            <a:solidFill>
              <a:srgbClr val="95C115"/>
            </a:solidFill>
          </a:ln>
        </p:spPr>
        <p:txBody>
          <a:bodyPr wrap="square" lIns="0" tIns="0" rIns="0" bIns="0" rtlCol="0"/>
          <a:lstStyle/>
          <a:p>
            <a:endParaRPr/>
          </a:p>
        </p:txBody>
      </p:sp>
      <p:sp>
        <p:nvSpPr>
          <p:cNvPr id="11" name="object 11"/>
          <p:cNvSpPr txBox="1"/>
          <p:nvPr/>
        </p:nvSpPr>
        <p:spPr>
          <a:xfrm>
            <a:off x="4357497" y="2224507"/>
            <a:ext cx="2461260" cy="1491615"/>
          </a:xfrm>
          <a:prstGeom prst="rect">
            <a:avLst/>
          </a:prstGeom>
        </p:spPr>
        <p:txBody>
          <a:bodyPr vert="horz" wrap="square" lIns="0" tIns="36830" rIns="0" bIns="0" rtlCol="0">
            <a:spAutoFit/>
          </a:bodyPr>
          <a:lstStyle/>
          <a:p>
            <a:pPr marL="151130" indent="-138430">
              <a:spcBef>
                <a:spcPts val="290"/>
              </a:spcBef>
              <a:buClr>
                <a:srgbClr val="337822"/>
              </a:buClr>
              <a:buFont typeface="Wingdings 2"/>
              <a:buChar char=""/>
              <a:tabLst>
                <a:tab pos="151765" algn="l"/>
              </a:tabLst>
            </a:pPr>
            <a:r>
              <a:rPr sz="1100" dirty="0">
                <a:latin typeface="Calibri"/>
                <a:cs typeface="Calibri"/>
              </a:rPr>
              <a:t>Инновационная</a:t>
            </a:r>
            <a:r>
              <a:rPr sz="1100" spc="-35" dirty="0">
                <a:latin typeface="Calibri"/>
                <a:cs typeface="Calibri"/>
              </a:rPr>
              <a:t> </a:t>
            </a:r>
            <a:r>
              <a:rPr sz="1100" dirty="0">
                <a:latin typeface="Calibri"/>
                <a:cs typeface="Calibri"/>
              </a:rPr>
              <a:t>технология</a:t>
            </a:r>
          </a:p>
          <a:p>
            <a:pPr marL="151130" marR="36195" indent="-138430" algn="just">
              <a:spcBef>
                <a:spcPts val="190"/>
              </a:spcBef>
              <a:buClr>
                <a:srgbClr val="337822"/>
              </a:buClr>
              <a:buFont typeface="Wingdings 2"/>
              <a:buChar char=""/>
              <a:tabLst>
                <a:tab pos="151765" algn="l"/>
              </a:tabLst>
            </a:pPr>
            <a:r>
              <a:rPr sz="1100" spc="-5" dirty="0">
                <a:latin typeface="Calibri"/>
                <a:cs typeface="Calibri"/>
              </a:rPr>
              <a:t>Экономически </a:t>
            </a:r>
            <a:r>
              <a:rPr sz="1100" dirty="0">
                <a:latin typeface="Calibri"/>
                <a:cs typeface="Calibri"/>
              </a:rPr>
              <a:t>эффективные системы  изоляции криогенных </a:t>
            </a:r>
            <a:r>
              <a:rPr sz="1100" spc="-5" dirty="0">
                <a:latin typeface="Calibri"/>
                <a:cs typeface="Calibri"/>
              </a:rPr>
              <a:t>трубопроводов  </a:t>
            </a:r>
            <a:r>
              <a:rPr sz="1100" dirty="0">
                <a:latin typeface="Calibri"/>
                <a:cs typeface="Calibri"/>
              </a:rPr>
              <a:t>и </a:t>
            </a:r>
            <a:r>
              <a:rPr sz="1100" spc="-5" dirty="0">
                <a:latin typeface="Calibri"/>
                <a:cs typeface="Calibri"/>
              </a:rPr>
              <a:t>оборудования до</a:t>
            </a:r>
            <a:r>
              <a:rPr sz="1100" spc="-35" dirty="0">
                <a:latin typeface="Calibri"/>
                <a:cs typeface="Calibri"/>
              </a:rPr>
              <a:t> </a:t>
            </a:r>
            <a:r>
              <a:rPr sz="1100" dirty="0">
                <a:latin typeface="Calibri"/>
                <a:cs typeface="Calibri"/>
              </a:rPr>
              <a:t>-180С</a:t>
            </a:r>
          </a:p>
          <a:p>
            <a:pPr marL="151130" indent="-138430">
              <a:spcBef>
                <a:spcPts val="204"/>
              </a:spcBef>
              <a:buClr>
                <a:srgbClr val="337822"/>
              </a:buClr>
              <a:buFont typeface="Wingdings 2"/>
              <a:buChar char=""/>
              <a:tabLst>
                <a:tab pos="151765" algn="l"/>
              </a:tabLst>
            </a:pPr>
            <a:r>
              <a:rPr sz="1100" dirty="0">
                <a:latin typeface="Calibri"/>
                <a:cs typeface="Calibri"/>
              </a:rPr>
              <a:t>Легкий и качественный</a:t>
            </a:r>
            <a:r>
              <a:rPr sz="1100" spc="-50" dirty="0">
                <a:latin typeface="Calibri"/>
                <a:cs typeface="Calibri"/>
              </a:rPr>
              <a:t> </a:t>
            </a:r>
            <a:r>
              <a:rPr sz="1100" dirty="0">
                <a:latin typeface="Calibri"/>
                <a:cs typeface="Calibri"/>
              </a:rPr>
              <a:t>монтаж</a:t>
            </a:r>
          </a:p>
          <a:p>
            <a:pPr marL="151130" indent="-138430">
              <a:spcBef>
                <a:spcPts val="204"/>
              </a:spcBef>
              <a:buClr>
                <a:srgbClr val="337822"/>
              </a:buClr>
              <a:buFont typeface="Wingdings 2"/>
              <a:buChar char=""/>
              <a:tabLst>
                <a:tab pos="151765" algn="l"/>
              </a:tabLst>
            </a:pPr>
            <a:r>
              <a:rPr sz="1100" dirty="0">
                <a:latin typeface="Calibri"/>
                <a:cs typeface="Calibri"/>
              </a:rPr>
              <a:t>Отсутствие </a:t>
            </a:r>
            <a:r>
              <a:rPr sz="1100" spc="-5" dirty="0">
                <a:latin typeface="Calibri"/>
                <a:cs typeface="Calibri"/>
              </a:rPr>
              <a:t>волокон </a:t>
            </a:r>
            <a:r>
              <a:rPr sz="1100" dirty="0">
                <a:latin typeface="Calibri"/>
                <a:cs typeface="Calibri"/>
              </a:rPr>
              <a:t>и</a:t>
            </a:r>
            <a:r>
              <a:rPr sz="1100" spc="-65" dirty="0">
                <a:latin typeface="Calibri"/>
                <a:cs typeface="Calibri"/>
              </a:rPr>
              <a:t> </a:t>
            </a:r>
            <a:r>
              <a:rPr sz="1100" dirty="0">
                <a:latin typeface="Calibri"/>
                <a:cs typeface="Calibri"/>
              </a:rPr>
              <a:t>пыли</a:t>
            </a:r>
          </a:p>
          <a:p>
            <a:pPr marL="151130" indent="-138430">
              <a:spcBef>
                <a:spcPts val="190"/>
              </a:spcBef>
              <a:buClr>
                <a:srgbClr val="337822"/>
              </a:buClr>
              <a:buFont typeface="Wingdings 2"/>
              <a:buChar char=""/>
              <a:tabLst>
                <a:tab pos="151765" algn="l"/>
              </a:tabLst>
            </a:pPr>
            <a:r>
              <a:rPr sz="1100" dirty="0">
                <a:latin typeface="Calibri"/>
                <a:cs typeface="Calibri"/>
              </a:rPr>
              <a:t>Отсутствие необходимости</a:t>
            </a:r>
            <a:r>
              <a:rPr sz="1100" spc="-110" dirty="0">
                <a:latin typeface="Calibri"/>
                <a:cs typeface="Calibri"/>
              </a:rPr>
              <a:t> </a:t>
            </a:r>
            <a:r>
              <a:rPr sz="1100" dirty="0">
                <a:latin typeface="Calibri"/>
                <a:cs typeface="Calibri"/>
              </a:rPr>
              <a:t>применять</a:t>
            </a:r>
          </a:p>
          <a:p>
            <a:pPr marL="151130"/>
            <a:r>
              <a:rPr sz="1100" dirty="0">
                <a:latin typeface="Calibri"/>
                <a:cs typeface="Calibri"/>
              </a:rPr>
              <a:t>компенсационные</a:t>
            </a:r>
            <a:r>
              <a:rPr sz="1100" spc="-40" dirty="0">
                <a:latin typeface="Calibri"/>
                <a:cs typeface="Calibri"/>
              </a:rPr>
              <a:t> </a:t>
            </a:r>
            <a:r>
              <a:rPr sz="1100" dirty="0">
                <a:latin typeface="Calibri"/>
                <a:cs typeface="Calibri"/>
              </a:rPr>
              <a:t>вставки</a:t>
            </a:r>
          </a:p>
        </p:txBody>
      </p:sp>
      <p:sp>
        <p:nvSpPr>
          <p:cNvPr id="12" name="object 12"/>
          <p:cNvSpPr/>
          <p:nvPr/>
        </p:nvSpPr>
        <p:spPr>
          <a:xfrm>
            <a:off x="7104127" y="1581151"/>
            <a:ext cx="3385185" cy="474345"/>
          </a:xfrm>
          <a:custGeom>
            <a:avLst/>
            <a:gdLst/>
            <a:ahLst/>
            <a:cxnLst/>
            <a:rect l="l" t="t" r="r" b="b"/>
            <a:pathLst>
              <a:path w="3385184" h="474344">
                <a:moveTo>
                  <a:pt x="0" y="78994"/>
                </a:moveTo>
                <a:lnTo>
                  <a:pt x="6199" y="48220"/>
                </a:lnTo>
                <a:lnTo>
                  <a:pt x="23114" y="23113"/>
                </a:lnTo>
                <a:lnTo>
                  <a:pt x="48220" y="6199"/>
                </a:lnTo>
                <a:lnTo>
                  <a:pt x="78994" y="0"/>
                </a:lnTo>
                <a:lnTo>
                  <a:pt x="3305809" y="0"/>
                </a:lnTo>
                <a:lnTo>
                  <a:pt x="3336583" y="6199"/>
                </a:lnTo>
                <a:lnTo>
                  <a:pt x="3361689" y="23113"/>
                </a:lnTo>
                <a:lnTo>
                  <a:pt x="3378604" y="48220"/>
                </a:lnTo>
                <a:lnTo>
                  <a:pt x="3384804" y="78994"/>
                </a:lnTo>
                <a:lnTo>
                  <a:pt x="3384804" y="394970"/>
                </a:lnTo>
                <a:lnTo>
                  <a:pt x="3378604" y="425743"/>
                </a:lnTo>
                <a:lnTo>
                  <a:pt x="3361690" y="450850"/>
                </a:lnTo>
                <a:lnTo>
                  <a:pt x="3336583" y="467764"/>
                </a:lnTo>
                <a:lnTo>
                  <a:pt x="3305809" y="473963"/>
                </a:lnTo>
                <a:lnTo>
                  <a:pt x="78994" y="473963"/>
                </a:lnTo>
                <a:lnTo>
                  <a:pt x="48220" y="467764"/>
                </a:lnTo>
                <a:lnTo>
                  <a:pt x="23113" y="450850"/>
                </a:lnTo>
                <a:lnTo>
                  <a:pt x="6199" y="425743"/>
                </a:lnTo>
                <a:lnTo>
                  <a:pt x="0" y="394970"/>
                </a:lnTo>
                <a:lnTo>
                  <a:pt x="0" y="78994"/>
                </a:lnTo>
                <a:close/>
              </a:path>
            </a:pathLst>
          </a:custGeom>
          <a:ln w="25908">
            <a:solidFill>
              <a:srgbClr val="95C115"/>
            </a:solidFill>
          </a:ln>
        </p:spPr>
        <p:txBody>
          <a:bodyPr wrap="square" lIns="0" tIns="0" rIns="0" bIns="0" rtlCol="0"/>
          <a:lstStyle/>
          <a:p>
            <a:endParaRPr/>
          </a:p>
        </p:txBody>
      </p:sp>
      <p:sp>
        <p:nvSpPr>
          <p:cNvPr id="13" name="object 13"/>
          <p:cNvSpPr txBox="1"/>
          <p:nvPr/>
        </p:nvSpPr>
        <p:spPr>
          <a:xfrm>
            <a:off x="7317486" y="1581404"/>
            <a:ext cx="2958465" cy="421005"/>
          </a:xfrm>
          <a:prstGeom prst="rect">
            <a:avLst/>
          </a:prstGeom>
        </p:spPr>
        <p:txBody>
          <a:bodyPr vert="horz" wrap="square" lIns="0" tIns="45720" rIns="0" bIns="0" rtlCol="0">
            <a:spAutoFit/>
          </a:bodyPr>
          <a:lstStyle/>
          <a:p>
            <a:pPr marL="683260" marR="5080" indent="-670560">
              <a:lnSpc>
                <a:spcPts val="1430"/>
              </a:lnSpc>
              <a:spcBef>
                <a:spcPts val="360"/>
              </a:spcBef>
            </a:pPr>
            <a:r>
              <a:rPr sz="1400" b="1" spc="-15" dirty="0">
                <a:latin typeface="Calibri"/>
                <a:cs typeface="Calibri"/>
              </a:rPr>
              <a:t>Теплоизоляция </a:t>
            </a:r>
            <a:r>
              <a:rPr sz="1400" b="1" spc="-5" dirty="0">
                <a:latin typeface="Calibri"/>
                <a:cs typeface="Calibri"/>
              </a:rPr>
              <a:t>Armaflex </a:t>
            </a:r>
            <a:r>
              <a:rPr sz="1400" b="1" dirty="0">
                <a:latin typeface="Calibri"/>
                <a:cs typeface="Calibri"/>
              </a:rPr>
              <a:t>для </a:t>
            </a:r>
            <a:r>
              <a:rPr sz="1400" b="1" spc="-5" dirty="0">
                <a:latin typeface="Calibri"/>
                <a:cs typeface="Calibri"/>
              </a:rPr>
              <a:t>низких</a:t>
            </a:r>
            <a:r>
              <a:rPr sz="1400" b="1" spc="-135" dirty="0">
                <a:latin typeface="Calibri"/>
                <a:cs typeface="Calibri"/>
              </a:rPr>
              <a:t> </a:t>
            </a:r>
            <a:r>
              <a:rPr sz="1400" b="1" dirty="0">
                <a:latin typeface="Calibri"/>
                <a:cs typeface="Calibri"/>
              </a:rPr>
              <a:t>и  высоких</a:t>
            </a:r>
            <a:r>
              <a:rPr sz="1400" b="1" spc="-45" dirty="0">
                <a:latin typeface="Calibri"/>
                <a:cs typeface="Calibri"/>
              </a:rPr>
              <a:t> </a:t>
            </a:r>
            <a:r>
              <a:rPr sz="1400" b="1" spc="-5" dirty="0">
                <a:latin typeface="Calibri"/>
                <a:cs typeface="Calibri"/>
              </a:rPr>
              <a:t>температур</a:t>
            </a:r>
            <a:endParaRPr sz="1400">
              <a:latin typeface="Calibri"/>
              <a:cs typeface="Calibri"/>
            </a:endParaRPr>
          </a:p>
        </p:txBody>
      </p:sp>
      <p:sp>
        <p:nvSpPr>
          <p:cNvPr id="14" name="object 14"/>
          <p:cNvSpPr/>
          <p:nvPr/>
        </p:nvSpPr>
        <p:spPr>
          <a:xfrm>
            <a:off x="7104127" y="2167890"/>
            <a:ext cx="3385185" cy="1717675"/>
          </a:xfrm>
          <a:custGeom>
            <a:avLst/>
            <a:gdLst/>
            <a:ahLst/>
            <a:cxnLst/>
            <a:rect l="l" t="t" r="r" b="b"/>
            <a:pathLst>
              <a:path w="3385184" h="1717675">
                <a:moveTo>
                  <a:pt x="0" y="128905"/>
                </a:moveTo>
                <a:lnTo>
                  <a:pt x="10140" y="78759"/>
                </a:lnTo>
                <a:lnTo>
                  <a:pt x="37782" y="37782"/>
                </a:lnTo>
                <a:lnTo>
                  <a:pt x="78759" y="10140"/>
                </a:lnTo>
                <a:lnTo>
                  <a:pt x="128904" y="0"/>
                </a:lnTo>
                <a:lnTo>
                  <a:pt x="3255899" y="0"/>
                </a:lnTo>
                <a:lnTo>
                  <a:pt x="3306044" y="10140"/>
                </a:lnTo>
                <a:lnTo>
                  <a:pt x="3347021" y="37782"/>
                </a:lnTo>
                <a:lnTo>
                  <a:pt x="3374663" y="78759"/>
                </a:lnTo>
                <a:lnTo>
                  <a:pt x="3384804" y="128905"/>
                </a:lnTo>
                <a:lnTo>
                  <a:pt x="3384804" y="1588643"/>
                </a:lnTo>
                <a:lnTo>
                  <a:pt x="3374663" y="1638788"/>
                </a:lnTo>
                <a:lnTo>
                  <a:pt x="3347021" y="1679765"/>
                </a:lnTo>
                <a:lnTo>
                  <a:pt x="3306044" y="1707407"/>
                </a:lnTo>
                <a:lnTo>
                  <a:pt x="3255899" y="1717548"/>
                </a:lnTo>
                <a:lnTo>
                  <a:pt x="128904" y="1717548"/>
                </a:lnTo>
                <a:lnTo>
                  <a:pt x="78759" y="1707407"/>
                </a:lnTo>
                <a:lnTo>
                  <a:pt x="37782" y="1679765"/>
                </a:lnTo>
                <a:lnTo>
                  <a:pt x="10140" y="1638788"/>
                </a:lnTo>
                <a:lnTo>
                  <a:pt x="0" y="1588643"/>
                </a:lnTo>
                <a:lnTo>
                  <a:pt x="0" y="128905"/>
                </a:lnTo>
                <a:close/>
              </a:path>
            </a:pathLst>
          </a:custGeom>
          <a:ln w="25908">
            <a:solidFill>
              <a:srgbClr val="95C115"/>
            </a:solidFill>
          </a:ln>
        </p:spPr>
        <p:txBody>
          <a:bodyPr wrap="square" lIns="0" tIns="0" rIns="0" bIns="0" rtlCol="0"/>
          <a:lstStyle/>
          <a:p>
            <a:endParaRPr/>
          </a:p>
        </p:txBody>
      </p:sp>
      <p:sp>
        <p:nvSpPr>
          <p:cNvPr id="15" name="object 15"/>
          <p:cNvSpPr txBox="1"/>
          <p:nvPr/>
        </p:nvSpPr>
        <p:spPr>
          <a:xfrm>
            <a:off x="7166228" y="2255266"/>
            <a:ext cx="3141980" cy="1443990"/>
          </a:xfrm>
          <a:prstGeom prst="rect">
            <a:avLst/>
          </a:prstGeom>
        </p:spPr>
        <p:txBody>
          <a:bodyPr vert="horz" wrap="square" lIns="0" tIns="13335" rIns="0" bIns="0" rtlCol="0">
            <a:spAutoFit/>
          </a:bodyPr>
          <a:lstStyle/>
          <a:p>
            <a:pPr marL="151130" indent="-138430">
              <a:spcBef>
                <a:spcPts val="105"/>
              </a:spcBef>
              <a:buClr>
                <a:srgbClr val="337822"/>
              </a:buClr>
              <a:buFont typeface="Wingdings 2"/>
              <a:buChar char=""/>
              <a:tabLst>
                <a:tab pos="151765" algn="l"/>
              </a:tabLst>
            </a:pPr>
            <a:r>
              <a:rPr sz="1100" spc="-5" dirty="0">
                <a:latin typeface="Calibri"/>
                <a:cs typeface="Calibri"/>
              </a:rPr>
              <a:t>Эластомерная </a:t>
            </a:r>
            <a:r>
              <a:rPr sz="1100" dirty="0">
                <a:latin typeface="Calibri"/>
                <a:cs typeface="Calibri"/>
              </a:rPr>
              <a:t>изоляция на основе NBR и EPDM</a:t>
            </a:r>
            <a:r>
              <a:rPr sz="1100" spc="-110" dirty="0">
                <a:latin typeface="Calibri"/>
                <a:cs typeface="Calibri"/>
              </a:rPr>
              <a:t> </a:t>
            </a:r>
            <a:r>
              <a:rPr sz="1100" dirty="0">
                <a:latin typeface="Calibri"/>
                <a:cs typeface="Calibri"/>
              </a:rPr>
              <a:t>с</a:t>
            </a:r>
            <a:endParaRPr sz="1100">
              <a:latin typeface="Calibri"/>
              <a:cs typeface="Calibri"/>
            </a:endParaRPr>
          </a:p>
          <a:p>
            <a:pPr marL="151130"/>
            <a:r>
              <a:rPr sz="1100" dirty="0">
                <a:latin typeface="Calibri"/>
                <a:cs typeface="Calibri"/>
              </a:rPr>
              <a:t>естественным</a:t>
            </a:r>
            <a:r>
              <a:rPr sz="1100" spc="-30" dirty="0">
                <a:latin typeface="Calibri"/>
                <a:cs typeface="Calibri"/>
              </a:rPr>
              <a:t> </a:t>
            </a:r>
            <a:r>
              <a:rPr sz="1100" dirty="0">
                <a:latin typeface="Calibri"/>
                <a:cs typeface="Calibri"/>
              </a:rPr>
              <a:t>паробаръером</a:t>
            </a:r>
            <a:endParaRPr sz="1100">
              <a:latin typeface="Calibri"/>
              <a:cs typeface="Calibri"/>
            </a:endParaRPr>
          </a:p>
          <a:p>
            <a:pPr marL="151130" indent="-138430">
              <a:spcBef>
                <a:spcPts val="195"/>
              </a:spcBef>
              <a:buClr>
                <a:srgbClr val="337822"/>
              </a:buClr>
              <a:buFont typeface="Wingdings 2"/>
              <a:buChar char=""/>
              <a:tabLst>
                <a:tab pos="151765" algn="l"/>
              </a:tabLst>
            </a:pPr>
            <a:r>
              <a:rPr sz="1100" dirty="0">
                <a:latin typeface="Calibri"/>
                <a:cs typeface="Calibri"/>
              </a:rPr>
              <a:t>Превосходные теплотехнические</a:t>
            </a:r>
            <a:r>
              <a:rPr sz="1100" spc="-70" dirty="0">
                <a:latin typeface="Calibri"/>
                <a:cs typeface="Calibri"/>
              </a:rPr>
              <a:t> </a:t>
            </a:r>
            <a:r>
              <a:rPr sz="1100" dirty="0">
                <a:latin typeface="Calibri"/>
                <a:cs typeface="Calibri"/>
              </a:rPr>
              <a:t>показатели</a:t>
            </a:r>
            <a:endParaRPr sz="1100">
              <a:latin typeface="Calibri"/>
              <a:cs typeface="Calibri"/>
            </a:endParaRPr>
          </a:p>
          <a:p>
            <a:pPr marL="151130" marR="235585" indent="-138430">
              <a:spcBef>
                <a:spcPts val="200"/>
              </a:spcBef>
              <a:buClr>
                <a:srgbClr val="337822"/>
              </a:buClr>
              <a:buFont typeface="Wingdings 2"/>
              <a:buChar char=""/>
              <a:tabLst>
                <a:tab pos="151765" algn="l"/>
              </a:tabLst>
            </a:pPr>
            <a:r>
              <a:rPr sz="1100" dirty="0">
                <a:latin typeface="Calibri"/>
                <a:cs typeface="Calibri"/>
              </a:rPr>
              <a:t>Ликвидирует риск образования коррозии</a:t>
            </a:r>
            <a:r>
              <a:rPr sz="1100" spc="-120" dirty="0">
                <a:latin typeface="Calibri"/>
                <a:cs typeface="Calibri"/>
              </a:rPr>
              <a:t> </a:t>
            </a:r>
            <a:r>
              <a:rPr sz="1100" dirty="0">
                <a:latin typeface="Calibri"/>
                <a:cs typeface="Calibri"/>
              </a:rPr>
              <a:t>под  изоляцией</a:t>
            </a:r>
            <a:endParaRPr sz="1100">
              <a:latin typeface="Calibri"/>
              <a:cs typeface="Calibri"/>
            </a:endParaRPr>
          </a:p>
          <a:p>
            <a:pPr marL="151130" indent="-138430">
              <a:spcBef>
                <a:spcPts val="204"/>
              </a:spcBef>
              <a:buClr>
                <a:srgbClr val="337822"/>
              </a:buClr>
              <a:buFont typeface="Wingdings 2"/>
              <a:buChar char=""/>
              <a:tabLst>
                <a:tab pos="151765" algn="l"/>
              </a:tabLst>
            </a:pPr>
            <a:r>
              <a:rPr sz="1100" dirty="0">
                <a:latin typeface="Calibri"/>
                <a:cs typeface="Calibri"/>
              </a:rPr>
              <a:t>Закрытоячеистая структура и клеевой</a:t>
            </a:r>
            <a:r>
              <a:rPr sz="1100" spc="-105" dirty="0">
                <a:latin typeface="Calibri"/>
                <a:cs typeface="Calibri"/>
              </a:rPr>
              <a:t> </a:t>
            </a:r>
            <a:r>
              <a:rPr sz="1100" dirty="0">
                <a:latin typeface="Calibri"/>
                <a:cs typeface="Calibri"/>
              </a:rPr>
              <a:t>метод</a:t>
            </a:r>
            <a:endParaRPr sz="1100">
              <a:latin typeface="Calibri"/>
              <a:cs typeface="Calibri"/>
            </a:endParaRPr>
          </a:p>
          <a:p>
            <a:pPr marL="151130" marR="5080"/>
            <a:r>
              <a:rPr sz="1100" dirty="0">
                <a:latin typeface="Calibri"/>
                <a:cs typeface="Calibri"/>
              </a:rPr>
              <a:t>крепления обеспечивает единый слой без</a:t>
            </a:r>
            <a:r>
              <a:rPr sz="1100" spc="-95" dirty="0">
                <a:latin typeface="Calibri"/>
                <a:cs typeface="Calibri"/>
              </a:rPr>
              <a:t> </a:t>
            </a:r>
            <a:r>
              <a:rPr sz="1100" dirty="0">
                <a:latin typeface="Calibri"/>
                <a:cs typeface="Calibri"/>
              </a:rPr>
              <a:t>потерь  на</a:t>
            </a:r>
            <a:r>
              <a:rPr sz="1100" spc="-10" dirty="0">
                <a:latin typeface="Calibri"/>
                <a:cs typeface="Calibri"/>
              </a:rPr>
              <a:t> </a:t>
            </a:r>
            <a:r>
              <a:rPr sz="1100" spc="-5" dirty="0">
                <a:latin typeface="Calibri"/>
                <a:cs typeface="Calibri"/>
              </a:rPr>
              <a:t>стыках</a:t>
            </a:r>
            <a:endParaRPr sz="1100">
              <a:latin typeface="Calibri"/>
              <a:cs typeface="Calibri"/>
            </a:endParaRPr>
          </a:p>
        </p:txBody>
      </p:sp>
      <p:sp>
        <p:nvSpPr>
          <p:cNvPr id="16" name="object 16"/>
          <p:cNvSpPr/>
          <p:nvPr/>
        </p:nvSpPr>
        <p:spPr>
          <a:xfrm>
            <a:off x="1751075" y="908303"/>
            <a:ext cx="2400300" cy="600710"/>
          </a:xfrm>
          <a:custGeom>
            <a:avLst/>
            <a:gdLst/>
            <a:ahLst/>
            <a:cxnLst/>
            <a:rect l="l" t="t" r="r" b="b"/>
            <a:pathLst>
              <a:path w="2400300" h="600710">
                <a:moveTo>
                  <a:pt x="2300224" y="0"/>
                </a:moveTo>
                <a:lnTo>
                  <a:pt x="100076" y="0"/>
                </a:lnTo>
                <a:lnTo>
                  <a:pt x="61121" y="7868"/>
                </a:lnTo>
                <a:lnTo>
                  <a:pt x="29311" y="29321"/>
                </a:lnTo>
                <a:lnTo>
                  <a:pt x="7864" y="61132"/>
                </a:lnTo>
                <a:lnTo>
                  <a:pt x="0" y="100075"/>
                </a:lnTo>
                <a:lnTo>
                  <a:pt x="0" y="500380"/>
                </a:lnTo>
                <a:lnTo>
                  <a:pt x="7864" y="539323"/>
                </a:lnTo>
                <a:lnTo>
                  <a:pt x="29311" y="571134"/>
                </a:lnTo>
                <a:lnTo>
                  <a:pt x="61121" y="592587"/>
                </a:lnTo>
                <a:lnTo>
                  <a:pt x="100076" y="600456"/>
                </a:lnTo>
                <a:lnTo>
                  <a:pt x="2300224" y="600456"/>
                </a:lnTo>
                <a:lnTo>
                  <a:pt x="2339167" y="592587"/>
                </a:lnTo>
                <a:lnTo>
                  <a:pt x="2370978" y="571134"/>
                </a:lnTo>
                <a:lnTo>
                  <a:pt x="2392431" y="539323"/>
                </a:lnTo>
                <a:lnTo>
                  <a:pt x="2400300" y="500380"/>
                </a:lnTo>
                <a:lnTo>
                  <a:pt x="2400300" y="100075"/>
                </a:lnTo>
                <a:lnTo>
                  <a:pt x="2392431" y="61132"/>
                </a:lnTo>
                <a:lnTo>
                  <a:pt x="2370978" y="29321"/>
                </a:lnTo>
                <a:lnTo>
                  <a:pt x="2339167" y="7868"/>
                </a:lnTo>
                <a:lnTo>
                  <a:pt x="2300224" y="0"/>
                </a:lnTo>
                <a:close/>
              </a:path>
            </a:pathLst>
          </a:custGeom>
          <a:solidFill>
            <a:srgbClr val="56961F"/>
          </a:solidFill>
        </p:spPr>
        <p:txBody>
          <a:bodyPr wrap="square" lIns="0" tIns="0" rIns="0" bIns="0" rtlCol="0"/>
          <a:lstStyle/>
          <a:p>
            <a:endParaRPr/>
          </a:p>
        </p:txBody>
      </p:sp>
      <p:sp>
        <p:nvSpPr>
          <p:cNvPr id="17" name="object 17"/>
          <p:cNvSpPr txBox="1"/>
          <p:nvPr/>
        </p:nvSpPr>
        <p:spPr>
          <a:xfrm>
            <a:off x="1760016" y="800100"/>
            <a:ext cx="2381250" cy="654050"/>
          </a:xfrm>
          <a:prstGeom prst="rect">
            <a:avLst/>
          </a:prstGeom>
        </p:spPr>
        <p:txBody>
          <a:bodyPr vert="horz" wrap="square" lIns="0" tIns="115570" rIns="0" bIns="0" rtlCol="0">
            <a:spAutoFit/>
          </a:bodyPr>
          <a:lstStyle/>
          <a:p>
            <a:pPr algn="ctr">
              <a:spcBef>
                <a:spcPts val="910"/>
              </a:spcBef>
            </a:pPr>
            <a:r>
              <a:rPr b="1" spc="-5" dirty="0">
                <a:solidFill>
                  <a:srgbClr val="FFFFFF"/>
                </a:solidFill>
                <a:latin typeface="Calibri"/>
                <a:cs typeface="Calibri"/>
              </a:rPr>
              <a:t>Аккустические</a:t>
            </a:r>
            <a:r>
              <a:rPr b="1" spc="-65" dirty="0">
                <a:solidFill>
                  <a:srgbClr val="FFFFFF"/>
                </a:solidFill>
                <a:latin typeface="Calibri"/>
                <a:cs typeface="Calibri"/>
              </a:rPr>
              <a:t> </a:t>
            </a:r>
            <a:r>
              <a:rPr b="1" spc="-10" dirty="0">
                <a:solidFill>
                  <a:srgbClr val="FFFFFF"/>
                </a:solidFill>
                <a:latin typeface="Calibri"/>
                <a:cs typeface="Calibri"/>
              </a:rPr>
              <a:t>системы</a:t>
            </a:r>
            <a:endParaRPr>
              <a:latin typeface="Calibri"/>
              <a:cs typeface="Calibri"/>
            </a:endParaRPr>
          </a:p>
          <a:p>
            <a:pPr algn="ctr">
              <a:spcBef>
                <a:spcPts val="540"/>
              </a:spcBef>
            </a:pPr>
            <a:r>
              <a:rPr sz="1200" b="1" spc="-5" dirty="0">
                <a:solidFill>
                  <a:srgbClr val="FFFFFF"/>
                </a:solidFill>
                <a:latin typeface="Calibri"/>
                <a:cs typeface="Calibri"/>
              </a:rPr>
              <a:t>вкл.покрытия</a:t>
            </a:r>
            <a:endParaRPr sz="1200">
              <a:latin typeface="Calibri"/>
              <a:cs typeface="Calibri"/>
            </a:endParaRPr>
          </a:p>
        </p:txBody>
      </p:sp>
      <p:sp>
        <p:nvSpPr>
          <p:cNvPr id="18" name="object 18"/>
          <p:cNvSpPr/>
          <p:nvPr/>
        </p:nvSpPr>
        <p:spPr>
          <a:xfrm>
            <a:off x="4296155" y="908303"/>
            <a:ext cx="6192520" cy="600710"/>
          </a:xfrm>
          <a:custGeom>
            <a:avLst/>
            <a:gdLst/>
            <a:ahLst/>
            <a:cxnLst/>
            <a:rect l="l" t="t" r="r" b="b"/>
            <a:pathLst>
              <a:path w="6192520" h="600710">
                <a:moveTo>
                  <a:pt x="6091936" y="0"/>
                </a:moveTo>
                <a:lnTo>
                  <a:pt x="100075" y="0"/>
                </a:lnTo>
                <a:lnTo>
                  <a:pt x="61132" y="7868"/>
                </a:lnTo>
                <a:lnTo>
                  <a:pt x="29321" y="29321"/>
                </a:lnTo>
                <a:lnTo>
                  <a:pt x="7868" y="61132"/>
                </a:lnTo>
                <a:lnTo>
                  <a:pt x="0" y="100075"/>
                </a:lnTo>
                <a:lnTo>
                  <a:pt x="0" y="500380"/>
                </a:lnTo>
                <a:lnTo>
                  <a:pt x="7868" y="539323"/>
                </a:lnTo>
                <a:lnTo>
                  <a:pt x="29321" y="571134"/>
                </a:lnTo>
                <a:lnTo>
                  <a:pt x="61132" y="592587"/>
                </a:lnTo>
                <a:lnTo>
                  <a:pt x="100075" y="600456"/>
                </a:lnTo>
                <a:lnTo>
                  <a:pt x="6091936" y="600456"/>
                </a:lnTo>
                <a:lnTo>
                  <a:pt x="6130879" y="592587"/>
                </a:lnTo>
                <a:lnTo>
                  <a:pt x="6162690" y="571134"/>
                </a:lnTo>
                <a:lnTo>
                  <a:pt x="6184143" y="539323"/>
                </a:lnTo>
                <a:lnTo>
                  <a:pt x="6192012" y="500380"/>
                </a:lnTo>
                <a:lnTo>
                  <a:pt x="6192012" y="100075"/>
                </a:lnTo>
                <a:lnTo>
                  <a:pt x="6184143" y="61132"/>
                </a:lnTo>
                <a:lnTo>
                  <a:pt x="6162690" y="29321"/>
                </a:lnTo>
                <a:lnTo>
                  <a:pt x="6130879" y="7868"/>
                </a:lnTo>
                <a:lnTo>
                  <a:pt x="6091936" y="0"/>
                </a:lnTo>
                <a:close/>
              </a:path>
            </a:pathLst>
          </a:custGeom>
          <a:solidFill>
            <a:srgbClr val="56961F"/>
          </a:solidFill>
        </p:spPr>
        <p:txBody>
          <a:bodyPr wrap="square" lIns="0" tIns="0" rIns="0" bIns="0" rtlCol="0"/>
          <a:lstStyle/>
          <a:p>
            <a:endParaRPr/>
          </a:p>
        </p:txBody>
      </p:sp>
      <p:sp>
        <p:nvSpPr>
          <p:cNvPr id="19" name="object 19"/>
          <p:cNvSpPr txBox="1"/>
          <p:nvPr/>
        </p:nvSpPr>
        <p:spPr>
          <a:xfrm>
            <a:off x="6422517" y="800100"/>
            <a:ext cx="1939925" cy="654050"/>
          </a:xfrm>
          <a:prstGeom prst="rect">
            <a:avLst/>
          </a:prstGeom>
        </p:spPr>
        <p:txBody>
          <a:bodyPr vert="horz" wrap="square" lIns="0" tIns="115570" rIns="0" bIns="0" rtlCol="0">
            <a:spAutoFit/>
          </a:bodyPr>
          <a:lstStyle/>
          <a:p>
            <a:pPr algn="ctr">
              <a:spcBef>
                <a:spcPts val="910"/>
              </a:spcBef>
            </a:pPr>
            <a:r>
              <a:rPr b="1" spc="-25" dirty="0">
                <a:solidFill>
                  <a:srgbClr val="FFFFFF"/>
                </a:solidFill>
                <a:latin typeface="Calibri"/>
                <a:cs typeface="Calibri"/>
              </a:rPr>
              <a:t>Тепловая</a:t>
            </a:r>
            <a:r>
              <a:rPr b="1" spc="-60" dirty="0">
                <a:solidFill>
                  <a:srgbClr val="FFFFFF"/>
                </a:solidFill>
                <a:latin typeface="Calibri"/>
                <a:cs typeface="Calibri"/>
              </a:rPr>
              <a:t> </a:t>
            </a:r>
            <a:r>
              <a:rPr b="1" spc="-5" dirty="0">
                <a:solidFill>
                  <a:srgbClr val="FFFFFF"/>
                </a:solidFill>
                <a:latin typeface="Calibri"/>
                <a:cs typeface="Calibri"/>
              </a:rPr>
              <a:t>изоляция</a:t>
            </a:r>
            <a:endParaRPr>
              <a:latin typeface="Calibri"/>
              <a:cs typeface="Calibri"/>
            </a:endParaRPr>
          </a:p>
          <a:p>
            <a:pPr algn="ctr">
              <a:spcBef>
                <a:spcPts val="540"/>
              </a:spcBef>
            </a:pPr>
            <a:r>
              <a:rPr sz="1200" b="1" spc="-5" dirty="0">
                <a:solidFill>
                  <a:srgbClr val="FFFFFF"/>
                </a:solidFill>
                <a:latin typeface="Calibri"/>
                <a:cs typeface="Calibri"/>
              </a:rPr>
              <a:t>вкл.покрытия</a:t>
            </a:r>
            <a:endParaRPr sz="1200">
              <a:latin typeface="Calibri"/>
              <a:cs typeface="Calibri"/>
            </a:endParaRPr>
          </a:p>
        </p:txBody>
      </p:sp>
      <p:sp>
        <p:nvSpPr>
          <p:cNvPr id="20" name="object 20"/>
          <p:cNvSpPr/>
          <p:nvPr/>
        </p:nvSpPr>
        <p:spPr>
          <a:xfrm>
            <a:off x="1751075" y="3977640"/>
            <a:ext cx="2380488" cy="1648968"/>
          </a:xfrm>
          <a:prstGeom prst="rect">
            <a:avLst/>
          </a:prstGeom>
          <a:blipFill>
            <a:blip r:embed="rId2" cstate="print"/>
            <a:stretch>
              <a:fillRect/>
            </a:stretch>
          </a:blipFill>
        </p:spPr>
        <p:txBody>
          <a:bodyPr wrap="square" lIns="0" tIns="0" rIns="0" bIns="0" rtlCol="0"/>
          <a:lstStyle/>
          <a:p>
            <a:endParaRPr/>
          </a:p>
        </p:txBody>
      </p:sp>
      <p:sp>
        <p:nvSpPr>
          <p:cNvPr id="21" name="object 21"/>
          <p:cNvSpPr/>
          <p:nvPr/>
        </p:nvSpPr>
        <p:spPr>
          <a:xfrm>
            <a:off x="4346448" y="3977640"/>
            <a:ext cx="2613660" cy="1648968"/>
          </a:xfrm>
          <a:prstGeom prst="rect">
            <a:avLst/>
          </a:prstGeom>
          <a:blipFill>
            <a:blip r:embed="rId3" cstate="print"/>
            <a:stretch>
              <a:fillRect/>
            </a:stretch>
          </a:blipFill>
        </p:spPr>
        <p:txBody>
          <a:bodyPr wrap="square" lIns="0" tIns="0" rIns="0" bIns="0" rtlCol="0"/>
          <a:lstStyle/>
          <a:p>
            <a:endParaRPr/>
          </a:p>
        </p:txBody>
      </p:sp>
      <p:sp>
        <p:nvSpPr>
          <p:cNvPr id="22" name="object 22"/>
          <p:cNvSpPr/>
          <p:nvPr/>
        </p:nvSpPr>
        <p:spPr>
          <a:xfrm>
            <a:off x="7208520" y="3977640"/>
            <a:ext cx="3208020" cy="1668780"/>
          </a:xfrm>
          <a:prstGeom prst="rect">
            <a:avLst/>
          </a:prstGeom>
          <a:blipFill>
            <a:blip r:embed="rId4" cstate="print"/>
            <a:stretch>
              <a:fillRect/>
            </a:stretch>
          </a:blipFill>
        </p:spPr>
        <p:txBody>
          <a:bodyPr wrap="square" lIns="0" tIns="0" rIns="0" bIns="0" rtlCol="0"/>
          <a:lstStyle/>
          <a:p>
            <a:endParaRPr/>
          </a:p>
        </p:txBody>
      </p:sp>
      <p:sp>
        <p:nvSpPr>
          <p:cNvPr id="23" name="object 23"/>
          <p:cNvSpPr/>
          <p:nvPr/>
        </p:nvSpPr>
        <p:spPr>
          <a:xfrm>
            <a:off x="9515857" y="0"/>
            <a:ext cx="1152525" cy="325120"/>
          </a:xfrm>
          <a:custGeom>
            <a:avLst/>
            <a:gdLst/>
            <a:ahLst/>
            <a:cxnLst/>
            <a:rect l="l" t="t" r="r" b="b"/>
            <a:pathLst>
              <a:path w="1152525" h="325120">
                <a:moveTo>
                  <a:pt x="1108395" y="0"/>
                </a:moveTo>
                <a:lnTo>
                  <a:pt x="316471" y="0"/>
                </a:lnTo>
                <a:lnTo>
                  <a:pt x="0" y="324611"/>
                </a:lnTo>
                <a:lnTo>
                  <a:pt x="1152144" y="324611"/>
                </a:lnTo>
                <a:lnTo>
                  <a:pt x="1152144" y="253"/>
                </a:lnTo>
                <a:lnTo>
                  <a:pt x="1108395" y="0"/>
                </a:lnTo>
                <a:close/>
              </a:path>
            </a:pathLst>
          </a:custGeom>
          <a:solidFill>
            <a:srgbClr val="337822"/>
          </a:solidFill>
        </p:spPr>
        <p:txBody>
          <a:bodyPr wrap="square" lIns="0" tIns="0" rIns="0" bIns="0" rtlCol="0"/>
          <a:lstStyle/>
          <a:p>
            <a:endParaRPr/>
          </a:p>
        </p:txBody>
      </p:sp>
    </p:spTree>
    <p:extLst>
      <p:ext uri="{BB962C8B-B14F-4D97-AF65-F5344CB8AC3E}">
        <p14:creationId xmlns:p14="http://schemas.microsoft.com/office/powerpoint/2010/main" val="2602324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Foliennummernplatzhalter 2"/>
          <p:cNvSpPr>
            <a:spLocks noGrp="1"/>
          </p:cNvSpPr>
          <p:nvPr>
            <p:ph type="sldNum" sz="quarter" idx="12"/>
          </p:nvPr>
        </p:nvSpPr>
        <p:spPr>
          <a:custGeom>
            <a:avLst/>
            <a:gdLst>
              <a:gd name="T0" fmla="*/ 1256 w 2133600"/>
              <a:gd name="T1" fmla="*/ 0 h 370493"/>
              <a:gd name="T2" fmla="*/ 4511 w 2133600"/>
              <a:gd name="T3" fmla="*/ 1618 h 370493"/>
              <a:gd name="T4" fmla="*/ 4511 w 2133600"/>
              <a:gd name="T5" fmla="*/ 111693 h 370493"/>
              <a:gd name="T6" fmla="*/ 0 w 2133600"/>
              <a:gd name="T7" fmla="*/ 111693 h 370493"/>
              <a:gd name="T8" fmla="*/ 1256 w 2133600"/>
              <a:gd name="T9" fmla="*/ 0 h 370493"/>
              <a:gd name="T10" fmla="*/ 0 60000 65536"/>
              <a:gd name="T11" fmla="*/ 0 60000 65536"/>
              <a:gd name="T12" fmla="*/ 0 60000 65536"/>
              <a:gd name="T13" fmla="*/ 0 60000 65536"/>
              <a:gd name="T14" fmla="*/ 0 60000 65536"/>
              <a:gd name="T15" fmla="*/ 0 w 2133600"/>
              <a:gd name="T16" fmla="*/ 0 h 370493"/>
              <a:gd name="T17" fmla="*/ 2133600 w 2133600"/>
              <a:gd name="T18" fmla="*/ 370493 h 370493"/>
            </a:gdLst>
            <a:ahLst/>
            <a:cxnLst>
              <a:cxn ang="T10">
                <a:pos x="T0" y="T1"/>
              </a:cxn>
              <a:cxn ang="T11">
                <a:pos x="T2" y="T3"/>
              </a:cxn>
              <a:cxn ang="T12">
                <a:pos x="T4" y="T5"/>
              </a:cxn>
              <a:cxn ang="T13">
                <a:pos x="T6" y="T7"/>
              </a:cxn>
              <a:cxn ang="T14">
                <a:pos x="T8" y="T9"/>
              </a:cxn>
            </a:cxnLst>
            <a:rect l="T15" t="T16" r="T17" b="T18"/>
            <a:pathLst>
              <a:path w="2133600" h="370493">
                <a:moveTo>
                  <a:pt x="594256" y="0"/>
                </a:moveTo>
                <a:lnTo>
                  <a:pt x="2133600" y="5368"/>
                </a:lnTo>
                <a:lnTo>
                  <a:pt x="2133600" y="370493"/>
                </a:lnTo>
                <a:lnTo>
                  <a:pt x="0" y="370493"/>
                </a:lnTo>
                <a:lnTo>
                  <a:pt x="594256" y="0"/>
                </a:lnTo>
                <a:close/>
              </a:path>
            </a:pathLst>
          </a:custGeom>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defRPr sz="20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2"/>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2"/>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9pPr>
          </a:lstStyle>
          <a:p>
            <a:pPr>
              <a:spcBef>
                <a:spcPct val="0"/>
              </a:spcBef>
              <a:buFontTx/>
              <a:buNone/>
            </a:pPr>
            <a:fld id="{481F1983-0193-4580-B14F-9789180AC81F}" type="slidenum">
              <a:rPr lang="de-DE" altLang="ru-RU" sz="1600">
                <a:solidFill>
                  <a:schemeClr val="bg1"/>
                </a:solidFill>
              </a:rPr>
              <a:pPr>
                <a:spcBef>
                  <a:spcPct val="0"/>
                </a:spcBef>
                <a:buFontTx/>
                <a:buNone/>
              </a:pPr>
              <a:t>5</a:t>
            </a:fld>
            <a:endParaRPr lang="de-DE" altLang="ru-RU" sz="1600">
              <a:solidFill>
                <a:schemeClr val="bg1"/>
              </a:solidFill>
            </a:endParaRPr>
          </a:p>
        </p:txBody>
      </p:sp>
      <p:sp>
        <p:nvSpPr>
          <p:cNvPr id="263171" name="Rectangle 9"/>
          <p:cNvSpPr>
            <a:spLocks noGrp="1" noChangeArrowheads="1"/>
          </p:cNvSpPr>
          <p:nvPr>
            <p:ph type="title" idx="4294967295"/>
          </p:nvPr>
        </p:nvSpPr>
        <p:spPr>
          <a:xfrm>
            <a:off x="1703389" y="333376"/>
            <a:ext cx="5976937" cy="792163"/>
          </a:xfrm>
        </p:spPr>
        <p:txBody>
          <a:bodyPr/>
          <a:lstStyle/>
          <a:p>
            <a:pPr eaLnBrk="1" hangingPunct="1"/>
            <a:r>
              <a:rPr lang="ru-RU" altLang="ru-RU" sz="3200" dirty="0"/>
              <a:t>Структура </a:t>
            </a:r>
            <a:r>
              <a:rPr lang="lv-LV" altLang="ru-RU" sz="3200" dirty="0"/>
              <a:t>Armaflex</a:t>
            </a:r>
            <a:endParaRPr lang="de-DE" altLang="ru-RU" dirty="0" smtClean="0">
              <a:latin typeface="Arial" panose="020B0604020202020204" pitchFamily="34" charset="0"/>
            </a:endParaRPr>
          </a:p>
        </p:txBody>
      </p:sp>
      <p:pic>
        <p:nvPicPr>
          <p:cNvPr id="263172" name="Picture 9" descr="auto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63751" y="1052513"/>
            <a:ext cx="5256213" cy="52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3" name="Text Box 6"/>
          <p:cNvSpPr txBox="1">
            <a:spLocks noChangeArrowheads="1"/>
          </p:cNvSpPr>
          <p:nvPr/>
        </p:nvSpPr>
        <p:spPr bwMode="auto">
          <a:xfrm>
            <a:off x="1558925" y="58739"/>
            <a:ext cx="36004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sz="20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2"/>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2"/>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9pPr>
          </a:lstStyle>
          <a:p>
            <a:pPr eaLnBrk="1" hangingPunct="1">
              <a:spcBef>
                <a:spcPct val="50000"/>
              </a:spcBef>
              <a:buFontTx/>
              <a:buNone/>
            </a:pPr>
            <a:r>
              <a:rPr lang="ru-RU" altLang="ru-RU" sz="1200" b="1">
                <a:solidFill>
                  <a:schemeClr val="accent1"/>
                </a:solidFill>
              </a:rPr>
              <a:t>2. Сравнение</a:t>
            </a:r>
          </a:p>
        </p:txBody>
      </p:sp>
      <p:sp>
        <p:nvSpPr>
          <p:cNvPr id="263174" name="TextBox 7"/>
          <p:cNvSpPr txBox="1">
            <a:spLocks noChangeArrowheads="1"/>
          </p:cNvSpPr>
          <p:nvPr/>
        </p:nvSpPr>
        <p:spPr bwMode="auto">
          <a:xfrm>
            <a:off x="8183564" y="4371975"/>
            <a:ext cx="72072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sz="20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2"/>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2"/>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9pPr>
          </a:lstStyle>
          <a:p>
            <a:pPr eaLnBrk="1" hangingPunct="1">
              <a:spcBef>
                <a:spcPct val="0"/>
              </a:spcBef>
              <a:buFontTx/>
              <a:buNone/>
            </a:pPr>
            <a:r>
              <a:rPr lang="en-GB" altLang="ru-RU" sz="9600">
                <a:latin typeface="Symbol" panose="05050102010706020507" pitchFamily="18" charset="2"/>
              </a:rPr>
              <a:t>l</a:t>
            </a:r>
            <a:endParaRPr lang="de-DE" altLang="ru-RU" sz="9600">
              <a:sym typeface="Wingdings" panose="05000000000000000000" pitchFamily="2" charset="2"/>
            </a:endParaRPr>
          </a:p>
          <a:p>
            <a:pPr eaLnBrk="1" hangingPunct="1">
              <a:spcBef>
                <a:spcPct val="0"/>
              </a:spcBef>
              <a:buFontTx/>
              <a:buNone/>
            </a:pPr>
            <a:endParaRPr lang="ru-RU" altLang="ru-RU" sz="1800"/>
          </a:p>
        </p:txBody>
      </p:sp>
      <p:sp>
        <p:nvSpPr>
          <p:cNvPr id="263175" name="TextBox 8"/>
          <p:cNvSpPr txBox="1">
            <a:spLocks noChangeArrowheads="1"/>
          </p:cNvSpPr>
          <p:nvPr/>
        </p:nvSpPr>
        <p:spPr bwMode="auto">
          <a:xfrm>
            <a:off x="9409114" y="4400550"/>
            <a:ext cx="7207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sz="20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2"/>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2"/>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Arial" panose="020B0604020202020204" pitchFamily="34" charset="0"/>
              </a:defRPr>
            </a:lvl9pPr>
          </a:lstStyle>
          <a:p>
            <a:pPr eaLnBrk="1" hangingPunct="1">
              <a:spcBef>
                <a:spcPct val="0"/>
              </a:spcBef>
              <a:buFontTx/>
              <a:buNone/>
            </a:pPr>
            <a:r>
              <a:rPr lang="en-GB" altLang="ru-RU" sz="9600">
                <a:latin typeface="Calibri" panose="020F0502020204030204" pitchFamily="34" charset="0"/>
              </a:rPr>
              <a:t>μ</a:t>
            </a:r>
            <a:endParaRPr lang="ru-RU" altLang="ru-RU" sz="9600"/>
          </a:p>
        </p:txBody>
      </p:sp>
      <p:graphicFrame>
        <p:nvGraphicFramePr>
          <p:cNvPr id="263176" name="Объект 1"/>
          <p:cNvGraphicFramePr>
            <a:graphicFrameLocks noChangeAspect="1"/>
          </p:cNvGraphicFramePr>
          <p:nvPr/>
        </p:nvGraphicFramePr>
        <p:xfrm>
          <a:off x="7680326" y="1052513"/>
          <a:ext cx="2995613" cy="2195512"/>
        </p:xfrm>
        <a:graphic>
          <a:graphicData uri="http://schemas.openxmlformats.org/presentationml/2006/ole">
            <mc:AlternateContent xmlns:mc="http://schemas.openxmlformats.org/markup-compatibility/2006">
              <mc:Choice xmlns:v="urn:schemas-microsoft-com:vml" Requires="v">
                <p:oleObj spid="_x0000_s1054" name="CorelPhotoPaint.Image.6" r:id="rId5" imgW="2947071" imgH="2159492" progId="">
                  <p:embed/>
                </p:oleObj>
              </mc:Choice>
              <mc:Fallback>
                <p:oleObj name="CorelPhotoPaint.Image.6" r:id="rId5" imgW="2947071" imgH="2159492"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0326" y="1052513"/>
                        <a:ext cx="2995613" cy="21955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Объект 2"/>
          <p:cNvGraphicFramePr>
            <a:graphicFrameLocks noChangeAspect="1"/>
          </p:cNvGraphicFramePr>
          <p:nvPr/>
        </p:nvGraphicFramePr>
        <p:xfrm>
          <a:off x="8183564" y="2276476"/>
          <a:ext cx="1876425" cy="1704975"/>
        </p:xfrm>
        <a:graphic>
          <a:graphicData uri="http://schemas.openxmlformats.org/presentationml/2006/ole">
            <mc:AlternateContent xmlns:mc="http://schemas.openxmlformats.org/markup-compatibility/2006">
              <mc:Choice xmlns:v="urn:schemas-microsoft-com:vml" Requires="v">
                <p:oleObj spid="_x0000_s1055" name="CorelPhotoPaint.Image.6" r:id="rId7" imgW="2430380" imgH="2207772" progId="CorelPhotoPaint.Image.6">
                  <p:embed/>
                </p:oleObj>
              </mc:Choice>
              <mc:Fallback>
                <p:oleObj name="CorelPhotoPaint.Image.6" r:id="rId7" imgW="2430380" imgH="2207772" progId="CorelPhotoPaint.Image.6">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83564" y="2276476"/>
                        <a:ext cx="1876425" cy="1704975"/>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590925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2"/>
          <p:cNvSpPr>
            <a:spLocks noChangeArrowheads="1"/>
          </p:cNvSpPr>
          <p:nvPr/>
        </p:nvSpPr>
        <p:spPr bwMode="auto">
          <a:xfrm rot="5400000">
            <a:off x="6311688" y="1841636"/>
            <a:ext cx="756000" cy="7020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4629 w 21600"/>
              <a:gd name="T13" fmla="*/ 4629 h 21600"/>
              <a:gd name="T14" fmla="*/ 16971 w 21600"/>
              <a:gd name="T15" fmla="*/ 16971 h 21600"/>
            </a:gdLst>
            <a:ahLst/>
            <a:cxnLst>
              <a:cxn ang="T8">
                <a:pos x="T0" y="T1"/>
              </a:cxn>
              <a:cxn ang="T9">
                <a:pos x="T2" y="T3"/>
              </a:cxn>
              <a:cxn ang="T10">
                <a:pos x="T4" y="T5"/>
              </a:cxn>
              <a:cxn ang="T11">
                <a:pos x="T6" y="T7"/>
              </a:cxn>
            </a:cxnLst>
            <a:rect l="T12" t="T13" r="T14" b="T15"/>
            <a:pathLst>
              <a:path w="21600" h="21600">
                <a:moveTo>
                  <a:pt x="0" y="0"/>
                </a:moveTo>
                <a:lnTo>
                  <a:pt x="5657" y="21600"/>
                </a:lnTo>
                <a:lnTo>
                  <a:pt x="15943" y="21600"/>
                </a:lnTo>
                <a:lnTo>
                  <a:pt x="21600" y="0"/>
                </a:lnTo>
                <a:lnTo>
                  <a:pt x="0" y="0"/>
                </a:lnTo>
                <a:close/>
              </a:path>
            </a:pathLst>
          </a:custGeom>
          <a:gradFill rotWithShape="0">
            <a:gsLst>
              <a:gs pos="0">
                <a:srgbClr val="FAFD00"/>
              </a:gs>
              <a:gs pos="100000">
                <a:srgbClr val="D4D600"/>
              </a:gs>
            </a:gsLst>
            <a:lin ang="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ctr">
            <a:spAutoFit/>
          </a:bodyPr>
          <a:lstStyle/>
          <a:p>
            <a:endParaRPr lang="ru-RU"/>
          </a:p>
        </p:txBody>
      </p:sp>
      <p:sp>
        <p:nvSpPr>
          <p:cNvPr id="20" name="AutoShape 4"/>
          <p:cNvSpPr>
            <a:spLocks noChangeAspect="1" noChangeArrowheads="1"/>
          </p:cNvSpPr>
          <p:nvPr/>
        </p:nvSpPr>
        <p:spPr bwMode="auto">
          <a:xfrm rot="5400000">
            <a:off x="5853888" y="558498"/>
            <a:ext cx="1641476" cy="703005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5625 w 21600"/>
              <a:gd name="T13" fmla="*/ 5625 h 21600"/>
              <a:gd name="T14" fmla="*/ 15975 w 21600"/>
              <a:gd name="T15" fmla="*/ 15975 h 21600"/>
            </a:gdLst>
            <a:ahLst/>
            <a:cxnLst>
              <a:cxn ang="T8">
                <a:pos x="T0" y="T1"/>
              </a:cxn>
              <a:cxn ang="T9">
                <a:pos x="T2" y="T3"/>
              </a:cxn>
              <a:cxn ang="T10">
                <a:pos x="T4" y="T5"/>
              </a:cxn>
              <a:cxn ang="T11">
                <a:pos x="T6" y="T7"/>
              </a:cxn>
            </a:cxnLst>
            <a:rect l="T12" t="T13" r="T14" b="T15"/>
            <a:pathLst>
              <a:path w="21600" h="21600">
                <a:moveTo>
                  <a:pt x="0" y="0"/>
                </a:moveTo>
                <a:lnTo>
                  <a:pt x="7649" y="21600"/>
                </a:lnTo>
                <a:lnTo>
                  <a:pt x="13951" y="21600"/>
                </a:lnTo>
                <a:lnTo>
                  <a:pt x="21600" y="0"/>
                </a:lnTo>
                <a:lnTo>
                  <a:pt x="0" y="0"/>
                </a:lnTo>
                <a:close/>
              </a:path>
            </a:pathLst>
          </a:custGeom>
          <a:gradFill rotWithShape="0">
            <a:gsLst>
              <a:gs pos="0">
                <a:srgbClr val="FAFD00"/>
              </a:gs>
              <a:gs pos="100000">
                <a:srgbClr val="989A00"/>
              </a:gs>
            </a:gsLst>
            <a:lin ang="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ctr">
            <a:spAutoFit/>
          </a:bodyPr>
          <a:lstStyle/>
          <a:p>
            <a:endParaRPr lang="ru-RU"/>
          </a:p>
        </p:txBody>
      </p:sp>
      <p:sp>
        <p:nvSpPr>
          <p:cNvPr id="268290" name="Rectangle 2"/>
          <p:cNvSpPr>
            <a:spLocks noGrp="1" noChangeArrowheads="1"/>
          </p:cNvSpPr>
          <p:nvPr>
            <p:ph type="title"/>
          </p:nvPr>
        </p:nvSpPr>
        <p:spPr>
          <a:xfrm>
            <a:off x="2063750" y="476251"/>
            <a:ext cx="8280400" cy="792163"/>
          </a:xfrm>
        </p:spPr>
        <p:txBody>
          <a:bodyPr/>
          <a:lstStyle/>
          <a:p>
            <a:r>
              <a:rPr lang="pl-PL" altLang="ru-RU" dirty="0" smtClean="0"/>
              <a:t>µ – </a:t>
            </a:r>
            <a:r>
              <a:rPr lang="ru-RU" altLang="ru-RU" dirty="0" smtClean="0"/>
              <a:t>влияние на теплопроводность </a:t>
            </a:r>
            <a:endParaRPr lang="de-DE" altLang="ru-RU" dirty="0" smtClean="0"/>
          </a:p>
        </p:txBody>
      </p:sp>
      <p:sp>
        <p:nvSpPr>
          <p:cNvPr id="268291" name="pole tekstowe 7"/>
          <p:cNvSpPr txBox="1">
            <a:spLocks noChangeArrowheads="1"/>
          </p:cNvSpPr>
          <p:nvPr/>
        </p:nvSpPr>
        <p:spPr bwMode="auto">
          <a:xfrm>
            <a:off x="4008438" y="1035050"/>
            <a:ext cx="6191250" cy="2385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fontAlgn="base">
              <a:spcBef>
                <a:spcPct val="0"/>
              </a:spcBef>
              <a:spcAft>
                <a:spcPts val="600"/>
              </a:spcAft>
            </a:pPr>
            <a:r>
              <a:rPr lang="ru-RU" altLang="ru-RU" sz="1800" dirty="0">
                <a:solidFill>
                  <a:srgbClr val="000000"/>
                </a:solidFill>
                <a:cs typeface="Arial" panose="020B0604020202020204" pitchFamily="34" charset="0"/>
              </a:rPr>
              <a:t>Низкий  </a:t>
            </a:r>
            <a:r>
              <a:rPr lang="pl-PL" altLang="ru-RU" sz="1800" dirty="0">
                <a:solidFill>
                  <a:srgbClr val="000000"/>
                </a:solidFill>
                <a:cs typeface="Arial" panose="020B0604020202020204" pitchFamily="34" charset="0"/>
              </a:rPr>
              <a:t>µ</a:t>
            </a:r>
            <a:r>
              <a:rPr lang="ru-RU" altLang="ru-RU" sz="1800" dirty="0">
                <a:solidFill>
                  <a:srgbClr val="000000"/>
                </a:solidFill>
                <a:cs typeface="Arial" panose="020B0604020202020204" pitchFamily="34" charset="0"/>
              </a:rPr>
              <a:t> в теплоизоляционных материалах без встроенного </a:t>
            </a:r>
            <a:r>
              <a:rPr lang="ru-RU" altLang="ru-RU" sz="1800" dirty="0" err="1">
                <a:solidFill>
                  <a:srgbClr val="000000"/>
                </a:solidFill>
                <a:cs typeface="Arial" panose="020B0604020202020204" pitchFamily="34" charset="0"/>
              </a:rPr>
              <a:t>паробарьера</a:t>
            </a:r>
            <a:r>
              <a:rPr lang="ru-RU" altLang="ru-RU" sz="1800" dirty="0">
                <a:solidFill>
                  <a:srgbClr val="000000"/>
                </a:solidFill>
                <a:cs typeface="Arial" panose="020B0604020202020204" pitchFamily="34" charset="0"/>
              </a:rPr>
              <a:t> ведет к значительному увеличению </a:t>
            </a:r>
            <a:r>
              <a:rPr lang="el-GR" altLang="ru-RU" sz="1800" dirty="0">
                <a:solidFill>
                  <a:srgbClr val="000000"/>
                </a:solidFill>
                <a:cs typeface="Arial" panose="020B0604020202020204" pitchFamily="34" charset="0"/>
              </a:rPr>
              <a:t>λ</a:t>
            </a:r>
            <a:r>
              <a:rPr lang="ru-RU" altLang="ru-RU" sz="1800" dirty="0">
                <a:solidFill>
                  <a:srgbClr val="000000"/>
                </a:solidFill>
                <a:cs typeface="Arial" panose="020B0604020202020204" pitchFamily="34" charset="0"/>
              </a:rPr>
              <a:t>, </a:t>
            </a:r>
            <a:r>
              <a:rPr lang="pl-PL" altLang="ru-RU" sz="1800" dirty="0">
                <a:solidFill>
                  <a:srgbClr val="000000"/>
                </a:solidFill>
                <a:cs typeface="Arial" panose="020B0604020202020204" pitchFamily="34" charset="0"/>
              </a:rPr>
              <a:t> </a:t>
            </a:r>
            <a:r>
              <a:rPr lang="ru-RU" altLang="ru-RU" sz="1800" dirty="0">
                <a:solidFill>
                  <a:srgbClr val="000000"/>
                </a:solidFill>
                <a:cs typeface="Arial" panose="020B0604020202020204" pitchFamily="34" charset="0"/>
              </a:rPr>
              <a:t>т</a:t>
            </a:r>
            <a:r>
              <a:rPr lang="pl-PL" altLang="ru-RU" sz="1800" dirty="0">
                <a:solidFill>
                  <a:srgbClr val="000000"/>
                </a:solidFill>
                <a:cs typeface="Arial" panose="020B0604020202020204" pitchFamily="34" charset="0"/>
              </a:rPr>
              <a:t>.</a:t>
            </a:r>
            <a:r>
              <a:rPr lang="ru-RU" altLang="ru-RU" sz="1800" dirty="0">
                <a:solidFill>
                  <a:srgbClr val="000000"/>
                </a:solidFill>
                <a:cs typeface="Arial" panose="020B0604020202020204" pitchFamily="34" charset="0"/>
              </a:rPr>
              <a:t>е</a:t>
            </a:r>
            <a:r>
              <a:rPr lang="pl-PL" altLang="ru-RU" sz="1800" dirty="0">
                <a:solidFill>
                  <a:srgbClr val="000000"/>
                </a:solidFill>
                <a:cs typeface="Arial" panose="020B0604020202020204" pitchFamily="34" charset="0"/>
              </a:rPr>
              <a:t>. </a:t>
            </a:r>
            <a:r>
              <a:rPr lang="ru-RU" altLang="ru-RU" sz="1800" dirty="0">
                <a:solidFill>
                  <a:srgbClr val="000000"/>
                </a:solidFill>
                <a:cs typeface="Arial" panose="020B0604020202020204" pitchFamily="34" charset="0"/>
              </a:rPr>
              <a:t>к потере теплоизоляционных свойств</a:t>
            </a:r>
            <a:r>
              <a:rPr lang="pl-PL" altLang="ru-RU" sz="1800" dirty="0">
                <a:solidFill>
                  <a:srgbClr val="000000"/>
                </a:solidFill>
                <a:cs typeface="Arial" panose="020B0604020202020204" pitchFamily="34" charset="0"/>
              </a:rPr>
              <a:t>.</a:t>
            </a:r>
          </a:p>
          <a:p>
            <a:pPr fontAlgn="base">
              <a:spcBef>
                <a:spcPct val="0"/>
              </a:spcBef>
              <a:spcAft>
                <a:spcPct val="0"/>
              </a:spcAft>
              <a:buFontTx/>
              <a:buNone/>
            </a:pPr>
            <a:r>
              <a:rPr lang="pl-PL" altLang="ru-RU" sz="1800" b="1" dirty="0">
                <a:solidFill>
                  <a:srgbClr val="000000"/>
                </a:solidFill>
                <a:cs typeface="Arial" panose="020B0604020202020204" pitchFamily="34" charset="0"/>
              </a:rPr>
              <a:t>Armaflex</a:t>
            </a:r>
            <a:r>
              <a:rPr lang="pl-PL" altLang="ru-RU" sz="1800" dirty="0">
                <a:solidFill>
                  <a:srgbClr val="000000"/>
                </a:solidFill>
                <a:cs typeface="Arial" panose="020B0604020202020204" pitchFamily="34" charset="0"/>
              </a:rPr>
              <a:t> </a:t>
            </a:r>
            <a:r>
              <a:rPr lang="ru-RU" altLang="ru-RU" sz="1800" dirty="0">
                <a:solidFill>
                  <a:srgbClr val="000000"/>
                </a:solidFill>
                <a:cs typeface="Arial" panose="020B0604020202020204" pitchFamily="34" charset="0"/>
              </a:rPr>
              <a:t>за счет </a:t>
            </a:r>
            <a:r>
              <a:rPr lang="ru-RU" altLang="ru-RU" sz="1800" dirty="0" err="1">
                <a:solidFill>
                  <a:srgbClr val="000000"/>
                </a:solidFill>
                <a:cs typeface="Arial" panose="020B0604020202020204" pitchFamily="34" charset="0"/>
              </a:rPr>
              <a:t>закрытопористой</a:t>
            </a:r>
            <a:r>
              <a:rPr lang="ru-RU" altLang="ru-RU" sz="1800" dirty="0">
                <a:solidFill>
                  <a:srgbClr val="000000"/>
                </a:solidFill>
                <a:cs typeface="Arial" panose="020B0604020202020204" pitchFamily="34" charset="0"/>
              </a:rPr>
              <a:t> структуры показывает обычно</a:t>
            </a:r>
            <a:r>
              <a:rPr lang="pl-PL" altLang="ru-RU" sz="1800" dirty="0">
                <a:solidFill>
                  <a:srgbClr val="000000"/>
                </a:solidFill>
                <a:cs typeface="Arial" panose="020B0604020202020204" pitchFamily="34" charset="0"/>
              </a:rPr>
              <a:t> </a:t>
            </a:r>
            <a:r>
              <a:rPr lang="ru-RU" altLang="ru-RU" sz="1800" dirty="0">
                <a:solidFill>
                  <a:srgbClr val="000000"/>
                </a:solidFill>
                <a:cs typeface="Arial" panose="020B0604020202020204" pitchFamily="34" charset="0"/>
              </a:rPr>
              <a:t>незначительное увеличение </a:t>
            </a:r>
            <a:r>
              <a:rPr lang="el-GR" altLang="ru-RU" sz="1800" dirty="0">
                <a:solidFill>
                  <a:srgbClr val="000000"/>
                </a:solidFill>
                <a:cs typeface="Arial" panose="020B0604020202020204" pitchFamily="34" charset="0"/>
              </a:rPr>
              <a:t>λ</a:t>
            </a:r>
            <a:r>
              <a:rPr lang="ru-RU" altLang="ru-RU" sz="1800" dirty="0">
                <a:solidFill>
                  <a:srgbClr val="000000"/>
                </a:solidFill>
                <a:cs typeface="Arial" panose="020B0604020202020204" pitchFamily="34" charset="0"/>
              </a:rPr>
              <a:t> даже за длительный период времени. </a:t>
            </a:r>
            <a:r>
              <a:rPr lang="pl-PL" altLang="ru-RU" sz="1800" dirty="0">
                <a:solidFill>
                  <a:srgbClr val="000000"/>
                </a:solidFill>
                <a:cs typeface="Arial" panose="020B0604020202020204" pitchFamily="34" charset="0"/>
              </a:rPr>
              <a:t> </a:t>
            </a:r>
          </a:p>
          <a:p>
            <a:pPr fontAlgn="base">
              <a:spcBef>
                <a:spcPct val="0"/>
              </a:spcBef>
              <a:spcAft>
                <a:spcPct val="0"/>
              </a:spcAft>
              <a:buFontTx/>
              <a:buNone/>
            </a:pPr>
            <a:r>
              <a:rPr lang="ru-RU" altLang="ru-RU" sz="1800" b="1" dirty="0" err="1">
                <a:solidFill>
                  <a:srgbClr val="000000"/>
                </a:solidFill>
                <a:cs typeface="Arial" panose="020B0604020202020204" pitchFamily="34" charset="0"/>
              </a:rPr>
              <a:t>Эластомерное</a:t>
            </a:r>
            <a:r>
              <a:rPr lang="ru-RU" altLang="ru-RU" sz="1800" b="1" dirty="0">
                <a:solidFill>
                  <a:srgbClr val="000000"/>
                </a:solidFill>
                <a:cs typeface="Arial" panose="020B0604020202020204" pitchFamily="34" charset="0"/>
              </a:rPr>
              <a:t> покрытие</a:t>
            </a:r>
            <a:r>
              <a:rPr lang="pl-PL" altLang="ru-RU" sz="1800" b="1" dirty="0">
                <a:solidFill>
                  <a:srgbClr val="000000"/>
                </a:solidFill>
                <a:cs typeface="Arial" panose="020B0604020202020204" pitchFamily="34" charset="0"/>
              </a:rPr>
              <a:t> Arma-Chek R</a:t>
            </a:r>
            <a:r>
              <a:rPr lang="pl-PL" altLang="ru-RU" sz="1800" dirty="0">
                <a:solidFill>
                  <a:srgbClr val="000000"/>
                </a:solidFill>
                <a:cs typeface="Arial" panose="020B0604020202020204" pitchFamily="34" charset="0"/>
              </a:rPr>
              <a:t> (</a:t>
            </a:r>
            <a:r>
              <a:rPr lang="pl-PL" altLang="ru-RU" sz="1800" dirty="0">
                <a:solidFill>
                  <a:srgbClr val="000000"/>
                </a:solidFill>
                <a:latin typeface="Symbol" panose="05050102010706020507" pitchFamily="18" charset="2"/>
                <a:cs typeface="Arial" panose="020B0604020202020204" pitchFamily="34" charset="0"/>
              </a:rPr>
              <a:t>m</a:t>
            </a:r>
            <a:r>
              <a:rPr lang="pl-PL" altLang="ru-RU" sz="1800" dirty="0">
                <a:solidFill>
                  <a:srgbClr val="000000"/>
                </a:solidFill>
                <a:cs typeface="Arial" panose="020B0604020202020204" pitchFamily="34" charset="0"/>
              </a:rPr>
              <a:t> = 50,000) </a:t>
            </a:r>
            <a:r>
              <a:rPr lang="ru-RU" altLang="ru-RU" sz="1800" dirty="0">
                <a:solidFill>
                  <a:srgbClr val="000000"/>
                </a:solidFill>
                <a:cs typeface="Arial" panose="020B0604020202020204" pitchFamily="34" charset="0"/>
              </a:rPr>
              <a:t>обеспечивает дополнительную защиту</a:t>
            </a:r>
            <a:r>
              <a:rPr lang="pl-PL" altLang="ru-RU" sz="1800" dirty="0">
                <a:solidFill>
                  <a:srgbClr val="000000"/>
                </a:solidFill>
                <a:cs typeface="Arial" panose="020B0604020202020204" pitchFamily="34" charset="0"/>
              </a:rPr>
              <a:t>.</a:t>
            </a:r>
          </a:p>
        </p:txBody>
      </p:sp>
      <p:sp>
        <p:nvSpPr>
          <p:cNvPr id="9" name="Foliennummernplatzhalter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4C1FF3B0-ACE4-4ECE-8D74-1963D842CBA8}" type="slidenum">
              <a:rPr lang="de-DE" altLang="ru-RU" smtClean="0">
                <a:solidFill>
                  <a:srgbClr val="FFFFFF"/>
                </a:solidFill>
              </a:rPr>
              <a:pPr eaLnBrk="1" hangingPunct="1">
                <a:defRPr/>
              </a:pPr>
              <a:t>6</a:t>
            </a:fld>
            <a:endParaRPr lang="de-DE" altLang="ru-RU" smtClean="0">
              <a:solidFill>
                <a:srgbClr val="FFFFFF"/>
              </a:solidFill>
            </a:endParaRPr>
          </a:p>
        </p:txBody>
      </p:sp>
      <p:sp>
        <p:nvSpPr>
          <p:cNvPr id="268294" name="Line 3"/>
          <p:cNvSpPr>
            <a:spLocks noChangeShapeType="1"/>
          </p:cNvSpPr>
          <p:nvPr/>
        </p:nvSpPr>
        <p:spPr bwMode="auto">
          <a:xfrm>
            <a:off x="3011902" y="6065838"/>
            <a:ext cx="7020000" cy="0"/>
          </a:xfrm>
          <a:prstGeom prst="line">
            <a:avLst/>
          </a:prstGeom>
          <a:noFill/>
          <a:ln w="38100">
            <a:solidFill>
              <a:schemeClr val="tx1"/>
            </a:solidFill>
            <a:round/>
            <a:headEnd type="stealth"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ctr">
            <a:spAutoFit/>
          </a:bodyPr>
          <a:lstStyle/>
          <a:p>
            <a:pPr eaLnBrk="0" fontAlgn="base" hangingPunct="0">
              <a:spcBef>
                <a:spcPct val="0"/>
              </a:spcBef>
              <a:spcAft>
                <a:spcPct val="0"/>
              </a:spcAft>
            </a:pPr>
            <a:endParaRPr lang="ru-RU">
              <a:solidFill>
                <a:prstClr val="black"/>
              </a:solidFill>
              <a:cs typeface="Arial" panose="020B0604020202020204" pitchFamily="34" charset="0"/>
            </a:endParaRPr>
          </a:p>
        </p:txBody>
      </p:sp>
      <p:sp>
        <p:nvSpPr>
          <p:cNvPr id="268296" name="Text Box 5"/>
          <p:cNvSpPr txBox="1">
            <a:spLocks noChangeArrowheads="1"/>
          </p:cNvSpPr>
          <p:nvPr/>
        </p:nvSpPr>
        <p:spPr bwMode="auto">
          <a:xfrm>
            <a:off x="5275263" y="6065839"/>
            <a:ext cx="1593850" cy="458787"/>
          </a:xfrm>
          <a:prstGeom prst="rect">
            <a:avLst/>
          </a:prstGeom>
          <a:noFill/>
          <a:ln>
            <a:noFill/>
          </a:ln>
          <a:effectLst/>
          <a:extLst>
            <a:ext uri="{909E8E84-426E-40DD-AFC4-6F175D3DCCD1}">
              <a14:hiddenFill xmlns:a14="http://schemas.microsoft.com/office/drawing/2010/main">
                <a:solidFill>
                  <a:schemeClr val="bg1">
                    <a:alpha val="50195"/>
                  </a:schemeClr>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algn="ctr" eaLnBrk="0" fontAlgn="base" hangingPunct="0">
              <a:spcBef>
                <a:spcPct val="50000"/>
              </a:spcBef>
              <a:spcAft>
                <a:spcPct val="0"/>
              </a:spcAft>
              <a:buFontTx/>
              <a:buNone/>
            </a:pPr>
            <a:r>
              <a:rPr lang="en-US" altLang="pl-PL" sz="2400" b="1">
                <a:solidFill>
                  <a:srgbClr val="000000"/>
                </a:solidFill>
                <a:latin typeface="Arial" panose="020B0604020202020204" pitchFamily="34" charset="0"/>
                <a:cs typeface="Arial" panose="020B0604020202020204" pitchFamily="34" charset="0"/>
              </a:rPr>
              <a:t>10 </a:t>
            </a:r>
            <a:r>
              <a:rPr lang="ru-RU" altLang="pl-PL" sz="2400" b="1">
                <a:solidFill>
                  <a:srgbClr val="000000"/>
                </a:solidFill>
                <a:latin typeface="Arial" panose="020B0604020202020204" pitchFamily="34" charset="0"/>
                <a:cs typeface="Arial" panose="020B0604020202020204" pitchFamily="34" charset="0"/>
              </a:rPr>
              <a:t>лет </a:t>
            </a:r>
            <a:endParaRPr lang="en-US" altLang="pl-PL" sz="2400">
              <a:solidFill>
                <a:srgbClr val="000000"/>
              </a:solidFill>
              <a:latin typeface="Times New Roman" panose="02020603050405020304" pitchFamily="18" charset="0"/>
              <a:cs typeface="Arial" panose="020B0604020202020204" pitchFamily="34" charset="0"/>
            </a:endParaRPr>
          </a:p>
        </p:txBody>
      </p:sp>
      <p:sp>
        <p:nvSpPr>
          <p:cNvPr id="268297" name="Text Box 7"/>
          <p:cNvSpPr txBox="1">
            <a:spLocks noChangeArrowheads="1"/>
          </p:cNvSpPr>
          <p:nvPr/>
        </p:nvSpPr>
        <p:spPr bwMode="auto">
          <a:xfrm>
            <a:off x="5880101" y="5032375"/>
            <a:ext cx="3433763" cy="458788"/>
          </a:xfrm>
          <a:prstGeom prst="rect">
            <a:avLst/>
          </a:prstGeom>
          <a:noFill/>
          <a:ln>
            <a:noFill/>
          </a:ln>
          <a:effectLst/>
          <a:extLst>
            <a:ext uri="{909E8E84-426E-40DD-AFC4-6F175D3DCCD1}">
              <a14:hiddenFill xmlns:a14="http://schemas.microsoft.com/office/drawing/2010/main">
                <a:solidFill>
                  <a:schemeClr val="bg1">
                    <a:alpha val="50195"/>
                  </a:schemeClr>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algn="ctr" eaLnBrk="0" fontAlgn="base" hangingPunct="0">
              <a:spcBef>
                <a:spcPct val="50000"/>
              </a:spcBef>
              <a:spcAft>
                <a:spcPct val="0"/>
              </a:spcAft>
              <a:buFontTx/>
              <a:buNone/>
            </a:pPr>
            <a:r>
              <a:rPr lang="pl-PL" altLang="pl-PL" sz="2400" b="1" dirty="0">
                <a:solidFill>
                  <a:srgbClr val="000000"/>
                </a:solidFill>
                <a:latin typeface="Arial" panose="020B0604020202020204" pitchFamily="34" charset="0"/>
                <a:cs typeface="Arial" panose="020B0604020202020204" pitchFamily="34" charset="0"/>
                <a:sym typeface="Symbol" panose="05050102010706020507" pitchFamily="18" charset="2"/>
              </a:rPr>
              <a:t> </a:t>
            </a:r>
            <a:r>
              <a:rPr lang="ru-RU" altLang="pl-PL" sz="2400" b="1" dirty="0">
                <a:solidFill>
                  <a:srgbClr val="000000"/>
                </a:solidFill>
                <a:latin typeface="Arial" panose="020B0604020202020204" pitchFamily="34" charset="0"/>
                <a:cs typeface="Arial" panose="020B0604020202020204" pitchFamily="34" charset="0"/>
                <a:sym typeface="Symbol" panose="05050102010706020507" pitchFamily="18" charset="2"/>
              </a:rPr>
              <a:t> высокий µ</a:t>
            </a:r>
            <a:endParaRPr lang="en-US" altLang="pl-PL" sz="2400" b="1" dirty="0">
              <a:solidFill>
                <a:srgbClr val="000000"/>
              </a:solidFill>
              <a:latin typeface="Arial" panose="020B0604020202020204" pitchFamily="34" charset="0"/>
              <a:cs typeface="Arial" panose="020B0604020202020204" pitchFamily="34" charset="0"/>
              <a:sym typeface="Symbol" panose="05050102010706020507" pitchFamily="18" charset="2"/>
            </a:endParaRPr>
          </a:p>
        </p:txBody>
      </p:sp>
      <p:sp>
        <p:nvSpPr>
          <p:cNvPr id="268298" name="Rectangle 8"/>
          <p:cNvSpPr>
            <a:spLocks noChangeArrowheads="1"/>
          </p:cNvSpPr>
          <p:nvPr/>
        </p:nvSpPr>
        <p:spPr bwMode="auto">
          <a:xfrm>
            <a:off x="2479154" y="3541713"/>
            <a:ext cx="436018" cy="643766"/>
          </a:xfrm>
          <a:prstGeom prst="rect">
            <a:avLst/>
          </a:prstGeom>
          <a:noFill/>
          <a:ln>
            <a:noFill/>
          </a:ln>
          <a:effectLst/>
          <a:extLst>
            <a:ext uri="{909E8E84-426E-40DD-AFC4-6F175D3DCCD1}">
              <a14:hiddenFill xmlns:a14="http://schemas.microsoft.com/office/drawing/2010/main">
                <a:solidFill>
                  <a:schemeClr val="bg1">
                    <a:alpha val="50195"/>
                  </a:schemeClr>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algn="ctr" eaLnBrk="0" fontAlgn="base" hangingPunct="0">
              <a:spcBef>
                <a:spcPct val="0"/>
              </a:spcBef>
              <a:spcAft>
                <a:spcPct val="0"/>
              </a:spcAft>
              <a:buFontTx/>
              <a:buNone/>
            </a:pPr>
            <a:r>
              <a:rPr lang="en-US" altLang="pl-PL" sz="3600" b="1">
                <a:solidFill>
                  <a:srgbClr val="000000"/>
                </a:solidFill>
                <a:latin typeface="Arial" panose="020B0604020202020204" pitchFamily="34" charset="0"/>
                <a:cs typeface="Arial" panose="020B0604020202020204" pitchFamily="34" charset="0"/>
                <a:sym typeface="Symbol" panose="05050102010706020507" pitchFamily="18" charset="2"/>
              </a:rPr>
              <a:t></a:t>
            </a:r>
            <a:endParaRPr lang="en-US" altLang="pl-PL" sz="2400">
              <a:solidFill>
                <a:srgbClr val="000000"/>
              </a:solidFill>
              <a:latin typeface="Times New Roman" panose="02020603050405020304" pitchFamily="18" charset="0"/>
              <a:cs typeface="Arial" panose="020B0604020202020204" pitchFamily="34" charset="0"/>
              <a:sym typeface="Symbol" panose="05050102010706020507" pitchFamily="18" charset="2"/>
            </a:endParaRPr>
          </a:p>
        </p:txBody>
      </p:sp>
      <p:sp>
        <p:nvSpPr>
          <p:cNvPr id="268299" name="Rectangle 9"/>
          <p:cNvSpPr>
            <a:spLocks noChangeArrowheads="1"/>
          </p:cNvSpPr>
          <p:nvPr/>
        </p:nvSpPr>
        <p:spPr bwMode="auto">
          <a:xfrm>
            <a:off x="2479154" y="5032375"/>
            <a:ext cx="436018" cy="643766"/>
          </a:xfrm>
          <a:prstGeom prst="rect">
            <a:avLst/>
          </a:prstGeom>
          <a:noFill/>
          <a:ln>
            <a:noFill/>
          </a:ln>
          <a:effectLst/>
          <a:extLst>
            <a:ext uri="{909E8E84-426E-40DD-AFC4-6F175D3DCCD1}">
              <a14:hiddenFill xmlns:a14="http://schemas.microsoft.com/office/drawing/2010/main">
                <a:solidFill>
                  <a:schemeClr val="bg1">
                    <a:alpha val="50195"/>
                  </a:schemeClr>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algn="ctr" eaLnBrk="0" fontAlgn="base" hangingPunct="0">
              <a:spcBef>
                <a:spcPct val="0"/>
              </a:spcBef>
              <a:spcAft>
                <a:spcPct val="0"/>
              </a:spcAft>
              <a:buFontTx/>
              <a:buNone/>
            </a:pPr>
            <a:r>
              <a:rPr lang="en-US" altLang="pl-PL" sz="3600" b="1">
                <a:solidFill>
                  <a:srgbClr val="000000"/>
                </a:solidFill>
                <a:latin typeface="Times New Roman" panose="02020603050405020304" pitchFamily="18" charset="0"/>
                <a:cs typeface="Arial" panose="020B0604020202020204" pitchFamily="34" charset="0"/>
                <a:sym typeface="Symbol" panose="05050102010706020507" pitchFamily="18" charset="2"/>
              </a:rPr>
              <a:t></a:t>
            </a:r>
            <a:endParaRPr lang="en-US" altLang="pl-PL" sz="2400">
              <a:solidFill>
                <a:srgbClr val="000000"/>
              </a:solidFill>
              <a:latin typeface="Times New Roman" panose="02020603050405020304" pitchFamily="18" charset="0"/>
              <a:cs typeface="Arial" panose="020B0604020202020204" pitchFamily="34" charset="0"/>
              <a:sym typeface="Symbol" panose="05050102010706020507" pitchFamily="18" charset="2"/>
            </a:endParaRPr>
          </a:p>
        </p:txBody>
      </p:sp>
      <p:grpSp>
        <p:nvGrpSpPr>
          <p:cNvPr id="268300" name="Group 12"/>
          <p:cNvGrpSpPr>
            <a:grpSpLocks/>
          </p:cNvGrpSpPr>
          <p:nvPr/>
        </p:nvGrpSpPr>
        <p:grpSpPr bwMode="auto">
          <a:xfrm>
            <a:off x="2049464" y="1268413"/>
            <a:ext cx="1628775" cy="1720850"/>
            <a:chOff x="2784" y="1344"/>
            <a:chExt cx="1026" cy="1084"/>
          </a:xfrm>
        </p:grpSpPr>
        <p:sp>
          <p:nvSpPr>
            <p:cNvPr id="268303" name="AutoShape 13"/>
            <p:cNvSpPr>
              <a:spLocks noChangeArrowheads="1"/>
            </p:cNvSpPr>
            <p:nvPr/>
          </p:nvSpPr>
          <p:spPr bwMode="auto">
            <a:xfrm rot="-5400000">
              <a:off x="2841" y="1468"/>
              <a:ext cx="960" cy="96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73 w 21600"/>
                <a:gd name="T19" fmla="*/ 3173 h 21600"/>
                <a:gd name="T20" fmla="*/ 18428 w 21600"/>
                <a:gd name="T21" fmla="*/ 1842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9900"/>
            </a:solidFill>
            <a:ln>
              <a:noFill/>
            </a:ln>
            <a:effectLst/>
            <a:extLst>
              <a:ext uri="{91240B29-F687-4F45-9708-019B960494DF}">
                <a14:hiddenLine xmlns:a14="http://schemas.microsoft.com/office/drawing/2010/main" w="9525">
                  <a:solidFill>
                    <a:srgbClr val="1F006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ru-RU">
                <a:solidFill>
                  <a:prstClr val="black"/>
                </a:solidFill>
                <a:cs typeface="Arial" panose="020B0604020202020204" pitchFamily="34" charset="0"/>
              </a:endParaRPr>
            </a:p>
          </p:txBody>
        </p:sp>
        <p:sp>
          <p:nvSpPr>
            <p:cNvPr id="268304" name="AutoShape 14"/>
            <p:cNvSpPr>
              <a:spLocks noChangeArrowheads="1"/>
            </p:cNvSpPr>
            <p:nvPr/>
          </p:nvSpPr>
          <p:spPr bwMode="auto">
            <a:xfrm rot="5417999">
              <a:off x="2841" y="1468"/>
              <a:ext cx="960" cy="96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73 w 21600"/>
                <a:gd name="T19" fmla="*/ 3173 h 21600"/>
                <a:gd name="T20" fmla="*/ 18428 w 21600"/>
                <a:gd name="T21" fmla="*/ 1842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0000FF"/>
            </a:solidFill>
            <a:ln>
              <a:noFill/>
            </a:ln>
            <a:effectLst/>
            <a:extLs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eaLnBrk="0" fontAlgn="base" hangingPunct="0">
                <a:spcBef>
                  <a:spcPct val="0"/>
                </a:spcBef>
                <a:spcAft>
                  <a:spcPct val="0"/>
                </a:spcAft>
              </a:pPr>
              <a:endParaRPr lang="ru-RU">
                <a:solidFill>
                  <a:prstClr val="black"/>
                </a:solidFill>
                <a:cs typeface="Arial" panose="020B0604020202020204" pitchFamily="34" charset="0"/>
              </a:endParaRPr>
            </a:p>
          </p:txBody>
        </p:sp>
        <p:sp>
          <p:nvSpPr>
            <p:cNvPr id="268305" name="AutoShape 15"/>
            <p:cNvSpPr>
              <a:spLocks noChangeArrowheads="1"/>
            </p:cNvSpPr>
            <p:nvPr/>
          </p:nvSpPr>
          <p:spPr bwMode="auto">
            <a:xfrm rot="5400000">
              <a:off x="3195" y="1470"/>
              <a:ext cx="480" cy="228"/>
            </a:xfrm>
            <a:prstGeom prst="triangle">
              <a:avLst>
                <a:gd name="adj" fmla="val 50000"/>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fontAlgn="base">
                <a:spcBef>
                  <a:spcPct val="0"/>
                </a:spcBef>
                <a:spcAft>
                  <a:spcPct val="0"/>
                </a:spcAft>
                <a:buFontTx/>
                <a:buNone/>
              </a:pPr>
              <a:endParaRPr lang="pl-PL" altLang="ru-RU" sz="1800">
                <a:solidFill>
                  <a:srgbClr val="000000"/>
                </a:solidFill>
                <a:latin typeface="Arial" panose="020B0604020202020204" pitchFamily="34" charset="0"/>
                <a:cs typeface="Arial" panose="020B0604020202020204" pitchFamily="34" charset="0"/>
              </a:endParaRPr>
            </a:p>
          </p:txBody>
        </p:sp>
        <p:sp>
          <p:nvSpPr>
            <p:cNvPr id="268306" name="Text Box 16"/>
            <p:cNvSpPr txBox="1">
              <a:spLocks noChangeArrowheads="1"/>
            </p:cNvSpPr>
            <p:nvPr/>
          </p:nvSpPr>
          <p:spPr bwMode="auto">
            <a:xfrm>
              <a:off x="2784" y="1552"/>
              <a:ext cx="319"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fontAlgn="base">
                <a:spcBef>
                  <a:spcPct val="0"/>
                </a:spcBef>
                <a:spcAft>
                  <a:spcPct val="0"/>
                </a:spcAft>
                <a:buFontTx/>
                <a:buNone/>
              </a:pPr>
              <a:r>
                <a:rPr lang="de-DE" altLang="pl-PL" sz="4400" b="1">
                  <a:solidFill>
                    <a:srgbClr val="0000FF"/>
                  </a:solidFill>
                  <a:latin typeface="Arial" panose="020B0604020202020204" pitchFamily="34" charset="0"/>
                  <a:cs typeface="Arial" panose="020B0604020202020204" pitchFamily="34" charset="0"/>
                  <a:sym typeface="Symbol" panose="05050102010706020507" pitchFamily="18" charset="2"/>
                </a:rPr>
                <a:t></a:t>
              </a:r>
              <a:endParaRPr lang="de-DE" altLang="pl-PL" sz="1200" b="1">
                <a:solidFill>
                  <a:srgbClr val="003399"/>
                </a:solidFill>
                <a:latin typeface="Arial" panose="020B0604020202020204" pitchFamily="34" charset="0"/>
                <a:cs typeface="Arial" panose="020B0604020202020204" pitchFamily="34" charset="0"/>
              </a:endParaRPr>
            </a:p>
          </p:txBody>
        </p:sp>
        <p:sp>
          <p:nvSpPr>
            <p:cNvPr id="268307" name="Text Box 17"/>
            <p:cNvSpPr txBox="1">
              <a:spLocks noChangeArrowheads="1"/>
            </p:cNvSpPr>
            <p:nvPr/>
          </p:nvSpPr>
          <p:spPr bwMode="auto">
            <a:xfrm>
              <a:off x="3500" y="1552"/>
              <a:ext cx="31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fontAlgn="base">
                <a:spcBef>
                  <a:spcPct val="0"/>
                </a:spcBef>
                <a:spcAft>
                  <a:spcPct val="0"/>
                </a:spcAft>
                <a:buFontTx/>
                <a:buNone/>
              </a:pPr>
              <a:r>
                <a:rPr lang="de-DE" altLang="pl-PL" sz="4400" b="1">
                  <a:solidFill>
                    <a:srgbClr val="FFCC00"/>
                  </a:solidFill>
                  <a:latin typeface="Arial" panose="020B0604020202020204" pitchFamily="34" charset="0"/>
                  <a:cs typeface="Arial" panose="020B0604020202020204" pitchFamily="34" charset="0"/>
                  <a:sym typeface="Symbol" panose="05050102010706020507" pitchFamily="18" charset="2"/>
                </a:rPr>
                <a:t></a:t>
              </a:r>
              <a:endParaRPr lang="de-DE" altLang="pl-PL" sz="1200" b="1">
                <a:solidFill>
                  <a:srgbClr val="000000"/>
                </a:solidFill>
                <a:latin typeface="Arial" panose="020B0604020202020204" pitchFamily="34" charset="0"/>
                <a:cs typeface="Arial" panose="020B0604020202020204" pitchFamily="34" charset="0"/>
              </a:endParaRPr>
            </a:p>
          </p:txBody>
        </p:sp>
      </p:grpSp>
      <p:sp>
        <p:nvSpPr>
          <p:cNvPr id="268301" name="Text Box 7"/>
          <p:cNvSpPr txBox="1">
            <a:spLocks noChangeArrowheads="1"/>
          </p:cNvSpPr>
          <p:nvPr/>
        </p:nvSpPr>
        <p:spPr bwMode="auto">
          <a:xfrm>
            <a:off x="5880101" y="3617914"/>
            <a:ext cx="3433763" cy="458787"/>
          </a:xfrm>
          <a:prstGeom prst="rect">
            <a:avLst/>
          </a:prstGeom>
          <a:noFill/>
          <a:ln>
            <a:noFill/>
          </a:ln>
          <a:effectLst/>
          <a:extLst>
            <a:ext uri="{909E8E84-426E-40DD-AFC4-6F175D3DCCD1}">
              <a14:hiddenFill xmlns:a14="http://schemas.microsoft.com/office/drawing/2010/main">
                <a:solidFill>
                  <a:schemeClr val="bg1">
                    <a:alpha val="50195"/>
                  </a:schemeClr>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Font typeface="Arial" panose="020B0604020202020204" pitchFamily="34" charset="0"/>
              <a:buChar char="+"/>
              <a:defRPr sz="2000">
                <a:solidFill>
                  <a:schemeClr val="accent1"/>
                </a:solidFill>
                <a:latin typeface="Calibri" panose="020F0502020204030204" pitchFamily="34" charset="0"/>
                <a:ea typeface="Calibri" panose="020F0502020204030204" pitchFamily="34" charset="0"/>
                <a:cs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2"/>
                </a:solidFill>
                <a:latin typeface="Calibri" panose="020F0502020204030204" pitchFamily="34" charset="0"/>
                <a:ea typeface="Calibri" panose="020F0502020204030204" pitchFamily="34" charset="0"/>
                <a:cs typeface="Calibri" panose="020F0502020204030204" pitchFamily="34" charset="0"/>
              </a:defRPr>
            </a:lvl9pPr>
          </a:lstStyle>
          <a:p>
            <a:pPr algn="ctr" eaLnBrk="0" fontAlgn="base" hangingPunct="0">
              <a:spcBef>
                <a:spcPct val="50000"/>
              </a:spcBef>
              <a:spcAft>
                <a:spcPct val="0"/>
              </a:spcAft>
              <a:buFontTx/>
              <a:buNone/>
            </a:pPr>
            <a:r>
              <a:rPr lang="pl-PL" altLang="pl-PL" sz="2400" b="1">
                <a:solidFill>
                  <a:srgbClr val="000000"/>
                </a:solidFill>
                <a:latin typeface="Arial" panose="020B0604020202020204" pitchFamily="34" charset="0"/>
                <a:cs typeface="Arial" panose="020B0604020202020204" pitchFamily="34" charset="0"/>
                <a:sym typeface="Symbol" panose="05050102010706020507" pitchFamily="18" charset="2"/>
              </a:rPr>
              <a:t> </a:t>
            </a:r>
            <a:r>
              <a:rPr lang="ru-RU" altLang="pl-PL" sz="2400" b="1">
                <a:solidFill>
                  <a:srgbClr val="000000"/>
                </a:solidFill>
                <a:latin typeface="Arial" panose="020B0604020202020204" pitchFamily="34" charset="0"/>
                <a:cs typeface="Arial" panose="020B0604020202020204" pitchFamily="34" charset="0"/>
                <a:sym typeface="Symbol" panose="05050102010706020507" pitchFamily="18" charset="2"/>
              </a:rPr>
              <a:t>низкий µ</a:t>
            </a:r>
            <a:endParaRPr lang="en-US" altLang="pl-PL" sz="2400" b="1">
              <a:solidFill>
                <a:srgbClr val="000000"/>
              </a:solidFill>
              <a:latin typeface="Arial" panose="020B0604020202020204" pitchFamily="34" charset="0"/>
              <a:cs typeface="Arial" panose="020B0604020202020204" pitchFamily="34" charset="0"/>
              <a:sym typeface="Symbol" panose="05050102010706020507" pitchFamily="18" charset="2"/>
            </a:endParaRPr>
          </a:p>
        </p:txBody>
      </p:sp>
      <p:pic>
        <p:nvPicPr>
          <p:cNvPr id="268302" name="Picture 2" descr="http://ts1.mm.bing.net/th?&amp;id=JN.7zQgJFFv/Y/2uqw7i5xf7w&amp;w=300&amp;h=300&amp;c=0&amp;pid=1.9&amp;rs=0&amp;p=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38564" y="5160963"/>
            <a:ext cx="2141537"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635586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z="4000" dirty="0" smtClean="0"/>
              <a:t>Основные причины </a:t>
            </a:r>
            <a:r>
              <a:rPr lang="ru-RU" sz="4000" dirty="0" err="1" smtClean="0"/>
              <a:t>энергопотерь</a:t>
            </a:r>
            <a:endParaRPr lang="en-GB" sz="4000" dirty="0"/>
          </a:p>
        </p:txBody>
      </p:sp>
      <p:sp>
        <p:nvSpPr>
          <p:cNvPr id="7" name="Text Placeholder 6"/>
          <p:cNvSpPr>
            <a:spLocks noGrp="1"/>
          </p:cNvSpPr>
          <p:nvPr>
            <p:ph type="body" idx="1"/>
          </p:nvPr>
        </p:nvSpPr>
        <p:spPr/>
        <p:txBody>
          <a:bodyPr/>
          <a:lstStyle/>
          <a:p>
            <a:r>
              <a:rPr lang="ru-RU" dirty="0" smtClean="0"/>
              <a:t>1. Конденсация</a:t>
            </a:r>
            <a:endParaRPr lang="en-GB" dirty="0"/>
          </a:p>
        </p:txBody>
      </p:sp>
      <p:sp>
        <p:nvSpPr>
          <p:cNvPr id="4" name="object 8"/>
          <p:cNvSpPr/>
          <p:nvPr/>
        </p:nvSpPr>
        <p:spPr>
          <a:xfrm>
            <a:off x="0" y="0"/>
            <a:ext cx="5119116" cy="2880360"/>
          </a:xfrm>
          <a:prstGeom prst="rect">
            <a:avLst/>
          </a:prstGeom>
          <a:blipFill>
            <a:blip r:embed="rId2" cstate="print"/>
            <a:stretch>
              <a:fillRect/>
            </a:stretch>
          </a:blipFill>
        </p:spPr>
        <p:txBody>
          <a:bodyPr wrap="square" lIns="0" tIns="0" rIns="0" bIns="0" rtlCol="0"/>
          <a:lstStyle/>
          <a:p>
            <a:endParaRPr/>
          </a:p>
        </p:txBody>
      </p:sp>
      <p:sp>
        <p:nvSpPr>
          <p:cNvPr id="5" name="object 7"/>
          <p:cNvSpPr/>
          <p:nvPr/>
        </p:nvSpPr>
        <p:spPr>
          <a:xfrm>
            <a:off x="6483927" y="3585694"/>
            <a:ext cx="5708073" cy="3272306"/>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8190787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23034" y="547878"/>
            <a:ext cx="5862955" cy="482600"/>
          </a:xfrm>
          <a:prstGeom prst="rect">
            <a:avLst/>
          </a:prstGeom>
        </p:spPr>
        <p:txBody>
          <a:bodyPr vert="horz" wrap="square" lIns="0" tIns="12700" rIns="0" bIns="0" rtlCol="0" anchor="ctr">
            <a:spAutoFit/>
          </a:bodyPr>
          <a:lstStyle/>
          <a:p>
            <a:pPr marL="12700">
              <a:lnSpc>
                <a:spcPct val="100000"/>
              </a:lnSpc>
              <a:spcBef>
                <a:spcPts val="100"/>
              </a:spcBef>
            </a:pPr>
            <a:r>
              <a:rPr sz="3000" spc="-10" dirty="0"/>
              <a:t>Защита от </a:t>
            </a:r>
            <a:r>
              <a:rPr sz="3000" spc="-15" dirty="0"/>
              <a:t>конденсата </a:t>
            </a:r>
            <a:r>
              <a:rPr sz="3000" dirty="0"/>
              <a:t>– </a:t>
            </a:r>
            <a:r>
              <a:rPr sz="3000" spc="-15" dirty="0"/>
              <a:t>точка</a:t>
            </a:r>
            <a:r>
              <a:rPr sz="3000" spc="25" dirty="0"/>
              <a:t> </a:t>
            </a:r>
            <a:r>
              <a:rPr sz="3000" dirty="0"/>
              <a:t>росы</a:t>
            </a:r>
            <a:endParaRPr sz="3000"/>
          </a:p>
        </p:txBody>
      </p:sp>
      <p:sp>
        <p:nvSpPr>
          <p:cNvPr id="3" name="object 3"/>
          <p:cNvSpPr/>
          <p:nvPr/>
        </p:nvSpPr>
        <p:spPr>
          <a:xfrm>
            <a:off x="9515857" y="0"/>
            <a:ext cx="1152525" cy="325120"/>
          </a:xfrm>
          <a:custGeom>
            <a:avLst/>
            <a:gdLst/>
            <a:ahLst/>
            <a:cxnLst/>
            <a:rect l="l" t="t" r="r" b="b"/>
            <a:pathLst>
              <a:path w="1152525" h="325120">
                <a:moveTo>
                  <a:pt x="1108395" y="0"/>
                </a:moveTo>
                <a:lnTo>
                  <a:pt x="316471" y="0"/>
                </a:lnTo>
                <a:lnTo>
                  <a:pt x="0" y="324611"/>
                </a:lnTo>
                <a:lnTo>
                  <a:pt x="1152144" y="324611"/>
                </a:lnTo>
                <a:lnTo>
                  <a:pt x="1152144" y="253"/>
                </a:lnTo>
                <a:lnTo>
                  <a:pt x="1108395" y="0"/>
                </a:lnTo>
                <a:close/>
              </a:path>
            </a:pathLst>
          </a:custGeom>
          <a:solidFill>
            <a:srgbClr val="337822"/>
          </a:solidFill>
        </p:spPr>
        <p:txBody>
          <a:bodyPr wrap="square" lIns="0" tIns="0" rIns="0" bIns="0" rtlCol="0"/>
          <a:lstStyle/>
          <a:p>
            <a:endParaRPr/>
          </a:p>
        </p:txBody>
      </p:sp>
      <p:sp>
        <p:nvSpPr>
          <p:cNvPr id="5" name="object 5"/>
          <p:cNvSpPr/>
          <p:nvPr/>
        </p:nvSpPr>
        <p:spPr>
          <a:xfrm>
            <a:off x="3368039" y="2159507"/>
            <a:ext cx="925068" cy="335127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3368039" y="2159508"/>
            <a:ext cx="925194" cy="3351529"/>
          </a:xfrm>
          <a:custGeom>
            <a:avLst/>
            <a:gdLst/>
            <a:ahLst/>
            <a:cxnLst/>
            <a:rect l="l" t="t" r="r" b="b"/>
            <a:pathLst>
              <a:path w="925194" h="3351529">
                <a:moveTo>
                  <a:pt x="0" y="3351276"/>
                </a:moveTo>
                <a:lnTo>
                  <a:pt x="925068" y="3351276"/>
                </a:lnTo>
                <a:lnTo>
                  <a:pt x="925068" y="0"/>
                </a:lnTo>
                <a:lnTo>
                  <a:pt x="0" y="0"/>
                </a:lnTo>
                <a:lnTo>
                  <a:pt x="0" y="3351276"/>
                </a:lnTo>
                <a:close/>
              </a:path>
            </a:pathLst>
          </a:custGeom>
          <a:ln w="9143">
            <a:solidFill>
              <a:srgbClr val="000000"/>
            </a:solidFill>
          </a:ln>
        </p:spPr>
        <p:txBody>
          <a:bodyPr wrap="square" lIns="0" tIns="0" rIns="0" bIns="0" rtlCol="0"/>
          <a:lstStyle/>
          <a:p>
            <a:endParaRPr/>
          </a:p>
        </p:txBody>
      </p:sp>
      <p:sp>
        <p:nvSpPr>
          <p:cNvPr id="7" name="object 7"/>
          <p:cNvSpPr/>
          <p:nvPr/>
        </p:nvSpPr>
        <p:spPr>
          <a:xfrm>
            <a:off x="4293871" y="1899236"/>
            <a:ext cx="1428115" cy="3383915"/>
          </a:xfrm>
          <a:custGeom>
            <a:avLst/>
            <a:gdLst/>
            <a:ahLst/>
            <a:cxnLst/>
            <a:rect l="l" t="t" r="r" b="b"/>
            <a:pathLst>
              <a:path w="1428114" h="3383915">
                <a:moveTo>
                  <a:pt x="391745" y="0"/>
                </a:moveTo>
                <a:lnTo>
                  <a:pt x="337485" y="3337"/>
                </a:lnTo>
                <a:lnTo>
                  <a:pt x="279426" y="16370"/>
                </a:lnTo>
                <a:lnTo>
                  <a:pt x="217108" y="39966"/>
                </a:lnTo>
                <a:lnTo>
                  <a:pt x="150072" y="74992"/>
                </a:lnTo>
                <a:lnTo>
                  <a:pt x="114640" y="97062"/>
                </a:lnTo>
                <a:lnTo>
                  <a:pt x="77856" y="122315"/>
                </a:lnTo>
                <a:lnTo>
                  <a:pt x="39661" y="150859"/>
                </a:lnTo>
                <a:lnTo>
                  <a:pt x="0" y="182802"/>
                </a:lnTo>
                <a:lnTo>
                  <a:pt x="0" y="3383710"/>
                </a:lnTo>
                <a:lnTo>
                  <a:pt x="1427988" y="3383710"/>
                </a:lnTo>
                <a:lnTo>
                  <a:pt x="1427988" y="635049"/>
                </a:lnTo>
                <a:lnTo>
                  <a:pt x="1388326" y="633948"/>
                </a:lnTo>
                <a:lnTo>
                  <a:pt x="1350131" y="630719"/>
                </a:lnTo>
                <a:lnTo>
                  <a:pt x="1277915" y="618310"/>
                </a:lnTo>
                <a:lnTo>
                  <a:pt x="1210879" y="598687"/>
                </a:lnTo>
                <a:lnTo>
                  <a:pt x="1148561" y="572717"/>
                </a:lnTo>
                <a:lnTo>
                  <a:pt x="1090502" y="541269"/>
                </a:lnTo>
                <a:lnTo>
                  <a:pt x="1036242" y="505208"/>
                </a:lnTo>
                <a:lnTo>
                  <a:pt x="985320" y="465403"/>
                </a:lnTo>
                <a:lnTo>
                  <a:pt x="937275" y="422720"/>
                </a:lnTo>
                <a:lnTo>
                  <a:pt x="891647" y="378027"/>
                </a:lnTo>
                <a:lnTo>
                  <a:pt x="847976" y="332190"/>
                </a:lnTo>
                <a:lnTo>
                  <a:pt x="744337" y="218285"/>
                </a:lnTo>
                <a:lnTo>
                  <a:pt x="724098" y="196489"/>
                </a:lnTo>
                <a:lnTo>
                  <a:pt x="683650" y="154749"/>
                </a:lnTo>
                <a:lnTo>
                  <a:pt x="642856" y="116202"/>
                </a:lnTo>
                <a:lnTo>
                  <a:pt x="601257" y="81713"/>
                </a:lnTo>
                <a:lnTo>
                  <a:pt x="558392" y="52151"/>
                </a:lnTo>
                <a:lnTo>
                  <a:pt x="513800" y="28383"/>
                </a:lnTo>
                <a:lnTo>
                  <a:pt x="467021" y="11275"/>
                </a:lnTo>
                <a:lnTo>
                  <a:pt x="417595" y="1696"/>
                </a:lnTo>
                <a:lnTo>
                  <a:pt x="391745" y="0"/>
                </a:lnTo>
                <a:close/>
              </a:path>
            </a:pathLst>
          </a:custGeom>
          <a:solidFill>
            <a:srgbClr val="FFCC00"/>
          </a:solidFill>
        </p:spPr>
        <p:txBody>
          <a:bodyPr wrap="square" lIns="0" tIns="0" rIns="0" bIns="0" rtlCol="0"/>
          <a:lstStyle/>
          <a:p>
            <a:endParaRPr/>
          </a:p>
        </p:txBody>
      </p:sp>
      <p:sp>
        <p:nvSpPr>
          <p:cNvPr id="8" name="object 8"/>
          <p:cNvSpPr/>
          <p:nvPr/>
        </p:nvSpPr>
        <p:spPr>
          <a:xfrm>
            <a:off x="4293871" y="1899236"/>
            <a:ext cx="1428115" cy="3383915"/>
          </a:xfrm>
          <a:custGeom>
            <a:avLst/>
            <a:gdLst/>
            <a:ahLst/>
            <a:cxnLst/>
            <a:rect l="l" t="t" r="r" b="b"/>
            <a:pathLst>
              <a:path w="1428114" h="3383915">
                <a:moveTo>
                  <a:pt x="0" y="3383710"/>
                </a:moveTo>
                <a:lnTo>
                  <a:pt x="1427988" y="3383710"/>
                </a:lnTo>
                <a:lnTo>
                  <a:pt x="1427988" y="635049"/>
                </a:lnTo>
                <a:lnTo>
                  <a:pt x="1388326" y="633948"/>
                </a:lnTo>
                <a:lnTo>
                  <a:pt x="1350131" y="630719"/>
                </a:lnTo>
                <a:lnTo>
                  <a:pt x="1277915" y="618310"/>
                </a:lnTo>
                <a:lnTo>
                  <a:pt x="1210879" y="598687"/>
                </a:lnTo>
                <a:lnTo>
                  <a:pt x="1148561" y="572717"/>
                </a:lnTo>
                <a:lnTo>
                  <a:pt x="1090502" y="541269"/>
                </a:lnTo>
                <a:lnTo>
                  <a:pt x="1036242" y="505208"/>
                </a:lnTo>
                <a:lnTo>
                  <a:pt x="985320" y="465403"/>
                </a:lnTo>
                <a:lnTo>
                  <a:pt x="937275" y="422720"/>
                </a:lnTo>
                <a:lnTo>
                  <a:pt x="891647" y="378027"/>
                </a:lnTo>
                <a:lnTo>
                  <a:pt x="847976" y="332190"/>
                </a:lnTo>
                <a:lnTo>
                  <a:pt x="805801" y="286076"/>
                </a:lnTo>
                <a:lnTo>
                  <a:pt x="785131" y="263187"/>
                </a:lnTo>
                <a:lnTo>
                  <a:pt x="764662" y="240554"/>
                </a:lnTo>
                <a:lnTo>
                  <a:pt x="724098" y="196489"/>
                </a:lnTo>
                <a:lnTo>
                  <a:pt x="683650" y="154749"/>
                </a:lnTo>
                <a:lnTo>
                  <a:pt x="642856" y="116202"/>
                </a:lnTo>
                <a:lnTo>
                  <a:pt x="601257" y="81713"/>
                </a:lnTo>
                <a:lnTo>
                  <a:pt x="558392" y="52151"/>
                </a:lnTo>
                <a:lnTo>
                  <a:pt x="513800" y="28383"/>
                </a:lnTo>
                <a:lnTo>
                  <a:pt x="467021" y="11275"/>
                </a:lnTo>
                <a:lnTo>
                  <a:pt x="417595" y="1696"/>
                </a:lnTo>
                <a:lnTo>
                  <a:pt x="391745" y="0"/>
                </a:lnTo>
                <a:lnTo>
                  <a:pt x="365061" y="511"/>
                </a:lnTo>
                <a:lnTo>
                  <a:pt x="308959" y="8588"/>
                </a:lnTo>
                <a:lnTo>
                  <a:pt x="248828" y="26794"/>
                </a:lnTo>
                <a:lnTo>
                  <a:pt x="184209" y="55996"/>
                </a:lnTo>
                <a:lnTo>
                  <a:pt x="150072" y="74992"/>
                </a:lnTo>
                <a:lnTo>
                  <a:pt x="114640" y="97062"/>
                </a:lnTo>
                <a:lnTo>
                  <a:pt x="77856" y="122315"/>
                </a:lnTo>
                <a:lnTo>
                  <a:pt x="39661" y="150859"/>
                </a:lnTo>
                <a:lnTo>
                  <a:pt x="0" y="182802"/>
                </a:lnTo>
                <a:lnTo>
                  <a:pt x="0" y="3383710"/>
                </a:lnTo>
                <a:close/>
              </a:path>
            </a:pathLst>
          </a:custGeom>
          <a:ln w="19812">
            <a:solidFill>
              <a:srgbClr val="000000"/>
            </a:solidFill>
          </a:ln>
        </p:spPr>
        <p:txBody>
          <a:bodyPr wrap="square" lIns="0" tIns="0" rIns="0" bIns="0" rtlCol="0"/>
          <a:lstStyle/>
          <a:p>
            <a:endParaRPr/>
          </a:p>
        </p:txBody>
      </p:sp>
      <p:sp>
        <p:nvSpPr>
          <p:cNvPr id="9" name="object 9"/>
          <p:cNvSpPr/>
          <p:nvPr/>
        </p:nvSpPr>
        <p:spPr>
          <a:xfrm>
            <a:off x="4293871" y="2388871"/>
            <a:ext cx="1428115" cy="3382645"/>
          </a:xfrm>
          <a:custGeom>
            <a:avLst/>
            <a:gdLst/>
            <a:ahLst/>
            <a:cxnLst/>
            <a:rect l="l" t="t" r="r" b="b"/>
            <a:pathLst>
              <a:path w="1428114" h="3382645">
                <a:moveTo>
                  <a:pt x="1427988" y="0"/>
                </a:moveTo>
                <a:lnTo>
                  <a:pt x="0" y="0"/>
                </a:lnTo>
                <a:lnTo>
                  <a:pt x="0" y="2747391"/>
                </a:lnTo>
                <a:lnTo>
                  <a:pt x="39661" y="2748490"/>
                </a:lnTo>
                <a:lnTo>
                  <a:pt x="77856" y="2751718"/>
                </a:lnTo>
                <a:lnTo>
                  <a:pt x="150072" y="2764123"/>
                </a:lnTo>
                <a:lnTo>
                  <a:pt x="217108" y="2783739"/>
                </a:lnTo>
                <a:lnTo>
                  <a:pt x="279426" y="2809699"/>
                </a:lnTo>
                <a:lnTo>
                  <a:pt x="337485" y="2841135"/>
                </a:lnTo>
                <a:lnTo>
                  <a:pt x="391745" y="2877182"/>
                </a:lnTo>
                <a:lnTo>
                  <a:pt x="442667" y="2916972"/>
                </a:lnTo>
                <a:lnTo>
                  <a:pt x="490712" y="2959639"/>
                </a:lnTo>
                <a:lnTo>
                  <a:pt x="536340" y="3004316"/>
                </a:lnTo>
                <a:lnTo>
                  <a:pt x="580011" y="3050135"/>
                </a:lnTo>
                <a:lnTo>
                  <a:pt x="663325" y="3141737"/>
                </a:lnTo>
                <a:lnTo>
                  <a:pt x="683650" y="3163997"/>
                </a:lnTo>
                <a:lnTo>
                  <a:pt x="724098" y="3206991"/>
                </a:lnTo>
                <a:lnTo>
                  <a:pt x="764662" y="3247228"/>
                </a:lnTo>
                <a:lnTo>
                  <a:pt x="805801" y="3283840"/>
                </a:lnTo>
                <a:lnTo>
                  <a:pt x="847976" y="3315961"/>
                </a:lnTo>
                <a:lnTo>
                  <a:pt x="891647" y="3342724"/>
                </a:lnTo>
                <a:lnTo>
                  <a:pt x="937275" y="3363262"/>
                </a:lnTo>
                <a:lnTo>
                  <a:pt x="985320" y="3376709"/>
                </a:lnTo>
                <a:lnTo>
                  <a:pt x="1036242" y="3382197"/>
                </a:lnTo>
                <a:lnTo>
                  <a:pt x="1062926" y="3381686"/>
                </a:lnTo>
                <a:lnTo>
                  <a:pt x="1119028" y="3373612"/>
                </a:lnTo>
                <a:lnTo>
                  <a:pt x="1179159" y="3355412"/>
                </a:lnTo>
                <a:lnTo>
                  <a:pt x="1243778" y="3326219"/>
                </a:lnTo>
                <a:lnTo>
                  <a:pt x="1277915" y="3307230"/>
                </a:lnTo>
                <a:lnTo>
                  <a:pt x="1313347" y="3285168"/>
                </a:lnTo>
                <a:lnTo>
                  <a:pt x="1350131" y="3259925"/>
                </a:lnTo>
                <a:lnTo>
                  <a:pt x="1388326" y="3231391"/>
                </a:lnTo>
                <a:lnTo>
                  <a:pt x="1427988" y="3199460"/>
                </a:lnTo>
                <a:lnTo>
                  <a:pt x="1427988" y="0"/>
                </a:lnTo>
                <a:close/>
              </a:path>
            </a:pathLst>
          </a:custGeom>
          <a:solidFill>
            <a:srgbClr val="FFCC00"/>
          </a:solidFill>
        </p:spPr>
        <p:txBody>
          <a:bodyPr wrap="square" lIns="0" tIns="0" rIns="0" bIns="0" rtlCol="0"/>
          <a:lstStyle/>
          <a:p>
            <a:endParaRPr/>
          </a:p>
        </p:txBody>
      </p:sp>
      <p:sp>
        <p:nvSpPr>
          <p:cNvPr id="10" name="object 10"/>
          <p:cNvSpPr/>
          <p:nvPr/>
        </p:nvSpPr>
        <p:spPr>
          <a:xfrm>
            <a:off x="4293871" y="2388871"/>
            <a:ext cx="1428115" cy="3382645"/>
          </a:xfrm>
          <a:custGeom>
            <a:avLst/>
            <a:gdLst/>
            <a:ahLst/>
            <a:cxnLst/>
            <a:rect l="l" t="t" r="r" b="b"/>
            <a:pathLst>
              <a:path w="1428114" h="3382645">
                <a:moveTo>
                  <a:pt x="1427988" y="0"/>
                </a:moveTo>
                <a:lnTo>
                  <a:pt x="0" y="0"/>
                </a:lnTo>
                <a:lnTo>
                  <a:pt x="0" y="2747391"/>
                </a:lnTo>
                <a:lnTo>
                  <a:pt x="39661" y="2748490"/>
                </a:lnTo>
                <a:lnTo>
                  <a:pt x="77856" y="2751718"/>
                </a:lnTo>
                <a:lnTo>
                  <a:pt x="150072" y="2764123"/>
                </a:lnTo>
                <a:lnTo>
                  <a:pt x="217108" y="2783739"/>
                </a:lnTo>
                <a:lnTo>
                  <a:pt x="279426" y="2809699"/>
                </a:lnTo>
                <a:lnTo>
                  <a:pt x="337485" y="2841135"/>
                </a:lnTo>
                <a:lnTo>
                  <a:pt x="391745" y="2877182"/>
                </a:lnTo>
                <a:lnTo>
                  <a:pt x="442667" y="2916972"/>
                </a:lnTo>
                <a:lnTo>
                  <a:pt x="490712" y="2959639"/>
                </a:lnTo>
                <a:lnTo>
                  <a:pt x="536340" y="3004316"/>
                </a:lnTo>
                <a:lnTo>
                  <a:pt x="580011" y="3050135"/>
                </a:lnTo>
                <a:lnTo>
                  <a:pt x="622186" y="3096231"/>
                </a:lnTo>
                <a:lnTo>
                  <a:pt x="642856" y="3119112"/>
                </a:lnTo>
                <a:lnTo>
                  <a:pt x="663325" y="3141737"/>
                </a:lnTo>
                <a:lnTo>
                  <a:pt x="703889" y="3185785"/>
                </a:lnTo>
                <a:lnTo>
                  <a:pt x="744337" y="3227508"/>
                </a:lnTo>
                <a:lnTo>
                  <a:pt x="785131" y="3266041"/>
                </a:lnTo>
                <a:lnTo>
                  <a:pt x="826730" y="3300516"/>
                </a:lnTo>
                <a:lnTo>
                  <a:pt x="869595" y="3330067"/>
                </a:lnTo>
                <a:lnTo>
                  <a:pt x="914187" y="3353826"/>
                </a:lnTo>
                <a:lnTo>
                  <a:pt x="960966" y="3370926"/>
                </a:lnTo>
                <a:lnTo>
                  <a:pt x="1010392" y="3380502"/>
                </a:lnTo>
                <a:lnTo>
                  <a:pt x="1036242" y="3382197"/>
                </a:lnTo>
                <a:lnTo>
                  <a:pt x="1062926" y="3381686"/>
                </a:lnTo>
                <a:lnTo>
                  <a:pt x="1119028" y="3373612"/>
                </a:lnTo>
                <a:lnTo>
                  <a:pt x="1179159" y="3355412"/>
                </a:lnTo>
                <a:lnTo>
                  <a:pt x="1243778" y="3326219"/>
                </a:lnTo>
                <a:lnTo>
                  <a:pt x="1277915" y="3307230"/>
                </a:lnTo>
                <a:lnTo>
                  <a:pt x="1313347" y="3285168"/>
                </a:lnTo>
                <a:lnTo>
                  <a:pt x="1350131" y="3259925"/>
                </a:lnTo>
                <a:lnTo>
                  <a:pt x="1388326" y="3231391"/>
                </a:lnTo>
                <a:lnTo>
                  <a:pt x="1427988" y="3199460"/>
                </a:lnTo>
                <a:lnTo>
                  <a:pt x="1427988" y="0"/>
                </a:lnTo>
                <a:close/>
              </a:path>
            </a:pathLst>
          </a:custGeom>
          <a:ln w="19811">
            <a:solidFill>
              <a:srgbClr val="000000"/>
            </a:solidFill>
          </a:ln>
        </p:spPr>
        <p:txBody>
          <a:bodyPr wrap="square" lIns="0" tIns="0" rIns="0" bIns="0" rtlCol="0"/>
          <a:lstStyle/>
          <a:p>
            <a:endParaRPr/>
          </a:p>
        </p:txBody>
      </p:sp>
      <p:sp>
        <p:nvSpPr>
          <p:cNvPr id="11" name="object 11"/>
          <p:cNvSpPr/>
          <p:nvPr/>
        </p:nvSpPr>
        <p:spPr>
          <a:xfrm>
            <a:off x="4293870" y="1872013"/>
            <a:ext cx="1427988" cy="127885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4293871" y="1872013"/>
            <a:ext cx="1428115" cy="1278890"/>
          </a:xfrm>
          <a:custGeom>
            <a:avLst/>
            <a:gdLst/>
            <a:ahLst/>
            <a:cxnLst/>
            <a:rect l="l" t="t" r="r" b="b"/>
            <a:pathLst>
              <a:path w="1428114" h="1278889">
                <a:moveTo>
                  <a:pt x="1427988" y="1278856"/>
                </a:moveTo>
                <a:lnTo>
                  <a:pt x="0" y="1278856"/>
                </a:lnTo>
                <a:lnTo>
                  <a:pt x="0" y="239996"/>
                </a:lnTo>
                <a:lnTo>
                  <a:pt x="56354" y="239149"/>
                </a:lnTo>
                <a:lnTo>
                  <a:pt x="109749" y="236688"/>
                </a:lnTo>
                <a:lnTo>
                  <a:pt x="160353" y="232733"/>
                </a:lnTo>
                <a:lnTo>
                  <a:pt x="208335" y="227405"/>
                </a:lnTo>
                <a:lnTo>
                  <a:pt x="253865" y="220824"/>
                </a:lnTo>
                <a:lnTo>
                  <a:pt x="297111" y="213111"/>
                </a:lnTo>
                <a:lnTo>
                  <a:pt x="338242" y="204385"/>
                </a:lnTo>
                <a:lnTo>
                  <a:pt x="377428" y="194768"/>
                </a:lnTo>
                <a:lnTo>
                  <a:pt x="414839" y="184379"/>
                </a:lnTo>
                <a:lnTo>
                  <a:pt x="485007" y="161769"/>
                </a:lnTo>
                <a:lnTo>
                  <a:pt x="550102" y="137518"/>
                </a:lnTo>
                <a:lnTo>
                  <a:pt x="611475" y="112589"/>
                </a:lnTo>
                <a:lnTo>
                  <a:pt x="641189" y="100172"/>
                </a:lnTo>
                <a:lnTo>
                  <a:pt x="670480" y="87945"/>
                </a:lnTo>
                <a:lnTo>
                  <a:pt x="728470" y="64550"/>
                </a:lnTo>
                <a:lnTo>
                  <a:pt x="786798" y="43365"/>
                </a:lnTo>
                <a:lnTo>
                  <a:pt x="846818" y="25355"/>
                </a:lnTo>
                <a:lnTo>
                  <a:pt x="909883" y="11482"/>
                </a:lnTo>
                <a:lnTo>
                  <a:pt x="977345" y="2709"/>
                </a:lnTo>
                <a:lnTo>
                  <a:pt x="1050559" y="0"/>
                </a:lnTo>
                <a:lnTo>
                  <a:pt x="1089745" y="1219"/>
                </a:lnTo>
                <a:lnTo>
                  <a:pt x="1130876" y="4316"/>
                </a:lnTo>
                <a:lnTo>
                  <a:pt x="1174122" y="9410"/>
                </a:lnTo>
                <a:lnTo>
                  <a:pt x="1219652" y="16622"/>
                </a:lnTo>
                <a:lnTo>
                  <a:pt x="1267634" y="26072"/>
                </a:lnTo>
                <a:lnTo>
                  <a:pt x="1318238" y="37881"/>
                </a:lnTo>
                <a:lnTo>
                  <a:pt x="1371633" y="52168"/>
                </a:lnTo>
                <a:lnTo>
                  <a:pt x="1427988" y="69054"/>
                </a:lnTo>
                <a:lnTo>
                  <a:pt x="1427988" y="1278856"/>
                </a:lnTo>
                <a:close/>
              </a:path>
            </a:pathLst>
          </a:custGeom>
          <a:ln w="19812">
            <a:solidFill>
              <a:srgbClr val="000000"/>
            </a:solidFill>
          </a:ln>
        </p:spPr>
        <p:txBody>
          <a:bodyPr wrap="square" lIns="0" tIns="0" rIns="0" bIns="0" rtlCol="0"/>
          <a:lstStyle/>
          <a:p>
            <a:endParaRPr/>
          </a:p>
        </p:txBody>
      </p:sp>
      <p:sp>
        <p:nvSpPr>
          <p:cNvPr id="13" name="object 13"/>
          <p:cNvSpPr/>
          <p:nvPr/>
        </p:nvSpPr>
        <p:spPr>
          <a:xfrm>
            <a:off x="4293870" y="4520947"/>
            <a:ext cx="1427988" cy="1277353"/>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4293871" y="4520946"/>
            <a:ext cx="1428115" cy="1277620"/>
          </a:xfrm>
          <a:custGeom>
            <a:avLst/>
            <a:gdLst/>
            <a:ahLst/>
            <a:cxnLst/>
            <a:rect l="l" t="t" r="r" b="b"/>
            <a:pathLst>
              <a:path w="1428114" h="1277620">
                <a:moveTo>
                  <a:pt x="0" y="0"/>
                </a:moveTo>
                <a:lnTo>
                  <a:pt x="1427988" y="0"/>
                </a:lnTo>
                <a:lnTo>
                  <a:pt x="1427988" y="1037589"/>
                </a:lnTo>
                <a:lnTo>
                  <a:pt x="1371633" y="1038436"/>
                </a:lnTo>
                <a:lnTo>
                  <a:pt x="1318238" y="1040895"/>
                </a:lnTo>
                <a:lnTo>
                  <a:pt x="1267634" y="1044846"/>
                </a:lnTo>
                <a:lnTo>
                  <a:pt x="1219652" y="1050169"/>
                </a:lnTo>
                <a:lnTo>
                  <a:pt x="1174122" y="1056744"/>
                </a:lnTo>
                <a:lnTo>
                  <a:pt x="1130876" y="1064451"/>
                </a:lnTo>
                <a:lnTo>
                  <a:pt x="1089745" y="1073168"/>
                </a:lnTo>
                <a:lnTo>
                  <a:pt x="1050559" y="1082777"/>
                </a:lnTo>
                <a:lnTo>
                  <a:pt x="1013148" y="1093156"/>
                </a:lnTo>
                <a:lnTo>
                  <a:pt x="942980" y="1115745"/>
                </a:lnTo>
                <a:lnTo>
                  <a:pt x="877885" y="1139974"/>
                </a:lnTo>
                <a:lnTo>
                  <a:pt x="816512" y="1164880"/>
                </a:lnTo>
                <a:lnTo>
                  <a:pt x="786798" y="1177286"/>
                </a:lnTo>
                <a:lnTo>
                  <a:pt x="757507" y="1189500"/>
                </a:lnTo>
                <a:lnTo>
                  <a:pt x="699517" y="1212873"/>
                </a:lnTo>
                <a:lnTo>
                  <a:pt x="641189" y="1234037"/>
                </a:lnTo>
                <a:lnTo>
                  <a:pt x="581169" y="1252029"/>
                </a:lnTo>
                <a:lnTo>
                  <a:pt x="518104" y="1265887"/>
                </a:lnTo>
                <a:lnTo>
                  <a:pt x="450642" y="1274649"/>
                </a:lnTo>
                <a:lnTo>
                  <a:pt x="377428" y="1277353"/>
                </a:lnTo>
                <a:lnTo>
                  <a:pt x="338242" y="1276132"/>
                </a:lnTo>
                <a:lnTo>
                  <a:pt x="297111" y="1273036"/>
                </a:lnTo>
                <a:lnTo>
                  <a:pt x="253865" y="1267944"/>
                </a:lnTo>
                <a:lnTo>
                  <a:pt x="208335" y="1260737"/>
                </a:lnTo>
                <a:lnTo>
                  <a:pt x="160353" y="1251293"/>
                </a:lnTo>
                <a:lnTo>
                  <a:pt x="109749" y="1239492"/>
                </a:lnTo>
                <a:lnTo>
                  <a:pt x="56354" y="1225215"/>
                </a:lnTo>
                <a:lnTo>
                  <a:pt x="0" y="1208341"/>
                </a:lnTo>
                <a:lnTo>
                  <a:pt x="0" y="0"/>
                </a:lnTo>
                <a:close/>
              </a:path>
            </a:pathLst>
          </a:custGeom>
          <a:ln w="19812">
            <a:solidFill>
              <a:srgbClr val="000000"/>
            </a:solidFill>
          </a:ln>
        </p:spPr>
        <p:txBody>
          <a:bodyPr wrap="square" lIns="0" tIns="0" rIns="0" bIns="0" rtlCol="0"/>
          <a:lstStyle/>
          <a:p>
            <a:endParaRPr/>
          </a:p>
        </p:txBody>
      </p:sp>
      <p:sp>
        <p:nvSpPr>
          <p:cNvPr id="15" name="object 15"/>
          <p:cNvSpPr/>
          <p:nvPr/>
        </p:nvSpPr>
        <p:spPr>
          <a:xfrm>
            <a:off x="4293107" y="2388107"/>
            <a:ext cx="1427988" cy="2284476"/>
          </a:xfrm>
          <a:prstGeom prst="rect">
            <a:avLst/>
          </a:prstGeom>
          <a:blipFill>
            <a:blip r:embed="rId5" cstate="print"/>
            <a:stretch>
              <a:fillRect/>
            </a:stretch>
          </a:blipFill>
        </p:spPr>
        <p:txBody>
          <a:bodyPr wrap="square" lIns="0" tIns="0" rIns="0" bIns="0" rtlCol="0"/>
          <a:lstStyle/>
          <a:p>
            <a:endParaRPr/>
          </a:p>
        </p:txBody>
      </p:sp>
      <p:sp>
        <p:nvSpPr>
          <p:cNvPr id="16" name="object 16"/>
          <p:cNvSpPr/>
          <p:nvPr/>
        </p:nvSpPr>
        <p:spPr>
          <a:xfrm>
            <a:off x="4293870" y="2084070"/>
            <a:ext cx="0" cy="3655060"/>
          </a:xfrm>
          <a:custGeom>
            <a:avLst/>
            <a:gdLst/>
            <a:ahLst/>
            <a:cxnLst/>
            <a:rect l="l" t="t" r="r" b="b"/>
            <a:pathLst>
              <a:path h="3655060">
                <a:moveTo>
                  <a:pt x="0" y="0"/>
                </a:moveTo>
                <a:lnTo>
                  <a:pt x="0" y="3654552"/>
                </a:lnTo>
              </a:path>
            </a:pathLst>
          </a:custGeom>
          <a:ln w="19812">
            <a:solidFill>
              <a:srgbClr val="000000"/>
            </a:solidFill>
          </a:ln>
        </p:spPr>
        <p:txBody>
          <a:bodyPr wrap="square" lIns="0" tIns="0" rIns="0" bIns="0" rtlCol="0"/>
          <a:lstStyle/>
          <a:p>
            <a:endParaRPr/>
          </a:p>
        </p:txBody>
      </p:sp>
      <p:sp>
        <p:nvSpPr>
          <p:cNvPr id="17" name="object 17"/>
          <p:cNvSpPr/>
          <p:nvPr/>
        </p:nvSpPr>
        <p:spPr>
          <a:xfrm>
            <a:off x="5721858" y="1931671"/>
            <a:ext cx="0" cy="3656329"/>
          </a:xfrm>
          <a:custGeom>
            <a:avLst/>
            <a:gdLst/>
            <a:ahLst/>
            <a:cxnLst/>
            <a:rect l="l" t="t" r="r" b="b"/>
            <a:pathLst>
              <a:path h="3656329">
                <a:moveTo>
                  <a:pt x="0" y="0"/>
                </a:moveTo>
                <a:lnTo>
                  <a:pt x="0" y="3656076"/>
                </a:lnTo>
              </a:path>
            </a:pathLst>
          </a:custGeom>
          <a:ln w="19812">
            <a:solidFill>
              <a:srgbClr val="000000"/>
            </a:solidFill>
          </a:ln>
        </p:spPr>
        <p:txBody>
          <a:bodyPr wrap="square" lIns="0" tIns="0" rIns="0" bIns="0" rtlCol="0"/>
          <a:lstStyle/>
          <a:p>
            <a:endParaRPr/>
          </a:p>
        </p:txBody>
      </p:sp>
      <p:sp>
        <p:nvSpPr>
          <p:cNvPr id="18" name="object 18"/>
          <p:cNvSpPr/>
          <p:nvPr/>
        </p:nvSpPr>
        <p:spPr>
          <a:xfrm>
            <a:off x="5047488" y="1549908"/>
            <a:ext cx="0" cy="3084830"/>
          </a:xfrm>
          <a:custGeom>
            <a:avLst/>
            <a:gdLst/>
            <a:ahLst/>
            <a:cxnLst/>
            <a:rect l="l" t="t" r="r" b="b"/>
            <a:pathLst>
              <a:path h="3084829">
                <a:moveTo>
                  <a:pt x="0" y="0"/>
                </a:moveTo>
                <a:lnTo>
                  <a:pt x="0" y="3084575"/>
                </a:lnTo>
              </a:path>
            </a:pathLst>
          </a:custGeom>
          <a:ln w="12192">
            <a:solidFill>
              <a:srgbClr val="000000"/>
            </a:solidFill>
            <a:prstDash val="sysDashDot"/>
          </a:ln>
        </p:spPr>
        <p:txBody>
          <a:bodyPr wrap="square" lIns="0" tIns="0" rIns="0" bIns="0" rtlCol="0"/>
          <a:lstStyle/>
          <a:p>
            <a:endParaRPr/>
          </a:p>
        </p:txBody>
      </p:sp>
      <p:sp>
        <p:nvSpPr>
          <p:cNvPr id="19" name="object 19"/>
          <p:cNvSpPr/>
          <p:nvPr/>
        </p:nvSpPr>
        <p:spPr>
          <a:xfrm>
            <a:off x="5047488" y="4710684"/>
            <a:ext cx="0" cy="1256030"/>
          </a:xfrm>
          <a:custGeom>
            <a:avLst/>
            <a:gdLst/>
            <a:ahLst/>
            <a:cxnLst/>
            <a:rect l="l" t="t" r="r" b="b"/>
            <a:pathLst>
              <a:path h="1256029">
                <a:moveTo>
                  <a:pt x="0" y="0"/>
                </a:moveTo>
                <a:lnTo>
                  <a:pt x="0" y="1255776"/>
                </a:lnTo>
              </a:path>
            </a:pathLst>
          </a:custGeom>
          <a:ln w="12192">
            <a:solidFill>
              <a:srgbClr val="000000"/>
            </a:solidFill>
            <a:prstDash val="sysDashDot"/>
          </a:ln>
        </p:spPr>
        <p:txBody>
          <a:bodyPr wrap="square" lIns="0" tIns="0" rIns="0" bIns="0" rtlCol="0"/>
          <a:lstStyle/>
          <a:p>
            <a:endParaRPr/>
          </a:p>
        </p:txBody>
      </p:sp>
      <p:sp>
        <p:nvSpPr>
          <p:cNvPr id="20" name="object 20"/>
          <p:cNvSpPr/>
          <p:nvPr/>
        </p:nvSpPr>
        <p:spPr>
          <a:xfrm>
            <a:off x="5721096" y="2159507"/>
            <a:ext cx="923544" cy="3351276"/>
          </a:xfrm>
          <a:prstGeom prst="rect">
            <a:avLst/>
          </a:prstGeom>
          <a:blipFill>
            <a:blip r:embed="rId6" cstate="print"/>
            <a:stretch>
              <a:fillRect/>
            </a:stretch>
          </a:blipFill>
        </p:spPr>
        <p:txBody>
          <a:bodyPr wrap="square" lIns="0" tIns="0" rIns="0" bIns="0" rtlCol="0"/>
          <a:lstStyle/>
          <a:p>
            <a:endParaRPr/>
          </a:p>
        </p:txBody>
      </p:sp>
      <p:sp>
        <p:nvSpPr>
          <p:cNvPr id="21" name="object 21"/>
          <p:cNvSpPr/>
          <p:nvPr/>
        </p:nvSpPr>
        <p:spPr>
          <a:xfrm>
            <a:off x="5721097" y="2159508"/>
            <a:ext cx="923925" cy="3351529"/>
          </a:xfrm>
          <a:custGeom>
            <a:avLst/>
            <a:gdLst/>
            <a:ahLst/>
            <a:cxnLst/>
            <a:rect l="l" t="t" r="r" b="b"/>
            <a:pathLst>
              <a:path w="923925" h="3351529">
                <a:moveTo>
                  <a:pt x="0" y="3351276"/>
                </a:moveTo>
                <a:lnTo>
                  <a:pt x="923544" y="3351276"/>
                </a:lnTo>
                <a:lnTo>
                  <a:pt x="923544" y="0"/>
                </a:lnTo>
                <a:lnTo>
                  <a:pt x="0" y="0"/>
                </a:lnTo>
                <a:lnTo>
                  <a:pt x="0" y="3351276"/>
                </a:lnTo>
                <a:close/>
              </a:path>
            </a:pathLst>
          </a:custGeom>
          <a:ln w="9144">
            <a:solidFill>
              <a:srgbClr val="000000"/>
            </a:solidFill>
          </a:ln>
        </p:spPr>
        <p:txBody>
          <a:bodyPr wrap="square" lIns="0" tIns="0" rIns="0" bIns="0" rtlCol="0"/>
          <a:lstStyle/>
          <a:p>
            <a:endParaRPr/>
          </a:p>
        </p:txBody>
      </p:sp>
      <p:sp>
        <p:nvSpPr>
          <p:cNvPr id="22" name="object 22"/>
          <p:cNvSpPr/>
          <p:nvPr/>
        </p:nvSpPr>
        <p:spPr>
          <a:xfrm>
            <a:off x="2836163" y="1975104"/>
            <a:ext cx="152400" cy="3727704"/>
          </a:xfrm>
          <a:prstGeom prst="rect">
            <a:avLst/>
          </a:prstGeom>
          <a:blipFill>
            <a:blip r:embed="rId7" cstate="print"/>
            <a:stretch>
              <a:fillRect/>
            </a:stretch>
          </a:blipFill>
        </p:spPr>
        <p:txBody>
          <a:bodyPr wrap="square" lIns="0" tIns="0" rIns="0" bIns="0" rtlCol="0"/>
          <a:lstStyle/>
          <a:p>
            <a:endParaRPr/>
          </a:p>
        </p:txBody>
      </p:sp>
      <p:sp>
        <p:nvSpPr>
          <p:cNvPr id="23" name="object 23"/>
          <p:cNvSpPr/>
          <p:nvPr/>
        </p:nvSpPr>
        <p:spPr>
          <a:xfrm>
            <a:off x="2836163" y="1975105"/>
            <a:ext cx="152400" cy="3728085"/>
          </a:xfrm>
          <a:custGeom>
            <a:avLst/>
            <a:gdLst/>
            <a:ahLst/>
            <a:cxnLst/>
            <a:rect l="l" t="t" r="r" b="b"/>
            <a:pathLst>
              <a:path w="152400" h="3728085">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52400" y="3651504"/>
                </a:lnTo>
                <a:lnTo>
                  <a:pt x="146405" y="3681166"/>
                </a:lnTo>
                <a:lnTo>
                  <a:pt x="130063" y="3705386"/>
                </a:lnTo>
                <a:lnTo>
                  <a:pt x="105840" y="3721716"/>
                </a:lnTo>
                <a:lnTo>
                  <a:pt x="76200" y="3727704"/>
                </a:lnTo>
                <a:lnTo>
                  <a:pt x="46559" y="3721716"/>
                </a:lnTo>
                <a:lnTo>
                  <a:pt x="22336" y="3705386"/>
                </a:lnTo>
                <a:lnTo>
                  <a:pt x="5994" y="3681166"/>
                </a:lnTo>
                <a:lnTo>
                  <a:pt x="0" y="3651504"/>
                </a:lnTo>
                <a:lnTo>
                  <a:pt x="0" y="76200"/>
                </a:lnTo>
                <a:close/>
              </a:path>
            </a:pathLst>
          </a:custGeom>
          <a:ln w="9144">
            <a:solidFill>
              <a:srgbClr val="000000"/>
            </a:solidFill>
          </a:ln>
        </p:spPr>
        <p:txBody>
          <a:bodyPr wrap="square" lIns="0" tIns="0" rIns="0" bIns="0" rtlCol="0"/>
          <a:lstStyle/>
          <a:p>
            <a:endParaRPr/>
          </a:p>
        </p:txBody>
      </p:sp>
      <p:sp>
        <p:nvSpPr>
          <p:cNvPr id="24" name="object 24"/>
          <p:cNvSpPr/>
          <p:nvPr/>
        </p:nvSpPr>
        <p:spPr>
          <a:xfrm>
            <a:off x="2759963" y="5544311"/>
            <a:ext cx="304800" cy="318770"/>
          </a:xfrm>
          <a:custGeom>
            <a:avLst/>
            <a:gdLst/>
            <a:ahLst/>
            <a:cxnLst/>
            <a:rect l="l" t="t" r="r" b="b"/>
            <a:pathLst>
              <a:path w="304800" h="318770">
                <a:moveTo>
                  <a:pt x="152400" y="0"/>
                </a:moveTo>
                <a:lnTo>
                  <a:pt x="104217" y="8118"/>
                </a:lnTo>
                <a:lnTo>
                  <a:pt x="62380" y="30726"/>
                </a:lnTo>
                <a:lnTo>
                  <a:pt x="29394" y="65200"/>
                </a:lnTo>
                <a:lnTo>
                  <a:pt x="7766" y="108918"/>
                </a:lnTo>
                <a:lnTo>
                  <a:pt x="0" y="159257"/>
                </a:lnTo>
                <a:lnTo>
                  <a:pt x="7766" y="209597"/>
                </a:lnTo>
                <a:lnTo>
                  <a:pt x="29394" y="253315"/>
                </a:lnTo>
                <a:lnTo>
                  <a:pt x="62380" y="287789"/>
                </a:lnTo>
                <a:lnTo>
                  <a:pt x="104217" y="310397"/>
                </a:lnTo>
                <a:lnTo>
                  <a:pt x="152400" y="318516"/>
                </a:lnTo>
                <a:lnTo>
                  <a:pt x="200582" y="310397"/>
                </a:lnTo>
                <a:lnTo>
                  <a:pt x="242419" y="287789"/>
                </a:lnTo>
                <a:lnTo>
                  <a:pt x="275405" y="253315"/>
                </a:lnTo>
                <a:lnTo>
                  <a:pt x="297033" y="209597"/>
                </a:lnTo>
                <a:lnTo>
                  <a:pt x="304800" y="159257"/>
                </a:lnTo>
                <a:lnTo>
                  <a:pt x="297033" y="108918"/>
                </a:lnTo>
                <a:lnTo>
                  <a:pt x="275405" y="65200"/>
                </a:lnTo>
                <a:lnTo>
                  <a:pt x="242419" y="30726"/>
                </a:lnTo>
                <a:lnTo>
                  <a:pt x="200582" y="8118"/>
                </a:lnTo>
                <a:lnTo>
                  <a:pt x="152400" y="0"/>
                </a:lnTo>
                <a:close/>
              </a:path>
            </a:pathLst>
          </a:custGeom>
          <a:solidFill>
            <a:srgbClr val="6699FF"/>
          </a:solidFill>
        </p:spPr>
        <p:txBody>
          <a:bodyPr wrap="square" lIns="0" tIns="0" rIns="0" bIns="0" rtlCol="0"/>
          <a:lstStyle/>
          <a:p>
            <a:endParaRPr/>
          </a:p>
        </p:txBody>
      </p:sp>
      <p:sp>
        <p:nvSpPr>
          <p:cNvPr id="25" name="object 25"/>
          <p:cNvSpPr/>
          <p:nvPr/>
        </p:nvSpPr>
        <p:spPr>
          <a:xfrm>
            <a:off x="2759963" y="5544311"/>
            <a:ext cx="304800" cy="318770"/>
          </a:xfrm>
          <a:custGeom>
            <a:avLst/>
            <a:gdLst/>
            <a:ahLst/>
            <a:cxnLst/>
            <a:rect l="l" t="t" r="r" b="b"/>
            <a:pathLst>
              <a:path w="304800" h="318770">
                <a:moveTo>
                  <a:pt x="0" y="159257"/>
                </a:moveTo>
                <a:lnTo>
                  <a:pt x="7766" y="108918"/>
                </a:lnTo>
                <a:lnTo>
                  <a:pt x="29394" y="65200"/>
                </a:lnTo>
                <a:lnTo>
                  <a:pt x="62380" y="30726"/>
                </a:lnTo>
                <a:lnTo>
                  <a:pt x="104217" y="8118"/>
                </a:lnTo>
                <a:lnTo>
                  <a:pt x="152400" y="0"/>
                </a:lnTo>
                <a:lnTo>
                  <a:pt x="200582" y="8118"/>
                </a:lnTo>
                <a:lnTo>
                  <a:pt x="242419" y="30726"/>
                </a:lnTo>
                <a:lnTo>
                  <a:pt x="275405" y="65200"/>
                </a:lnTo>
                <a:lnTo>
                  <a:pt x="297033" y="108918"/>
                </a:lnTo>
                <a:lnTo>
                  <a:pt x="304800" y="159257"/>
                </a:lnTo>
                <a:lnTo>
                  <a:pt x="297033" y="209597"/>
                </a:lnTo>
                <a:lnTo>
                  <a:pt x="275405" y="253315"/>
                </a:lnTo>
                <a:lnTo>
                  <a:pt x="242419" y="287789"/>
                </a:lnTo>
                <a:lnTo>
                  <a:pt x="200582" y="310397"/>
                </a:lnTo>
                <a:lnTo>
                  <a:pt x="152400" y="318516"/>
                </a:lnTo>
                <a:lnTo>
                  <a:pt x="104217" y="310397"/>
                </a:lnTo>
                <a:lnTo>
                  <a:pt x="62380" y="287789"/>
                </a:lnTo>
                <a:lnTo>
                  <a:pt x="29394" y="253315"/>
                </a:lnTo>
                <a:lnTo>
                  <a:pt x="7766" y="209597"/>
                </a:lnTo>
                <a:lnTo>
                  <a:pt x="0" y="159257"/>
                </a:lnTo>
                <a:close/>
              </a:path>
            </a:pathLst>
          </a:custGeom>
          <a:ln w="9144">
            <a:solidFill>
              <a:srgbClr val="000000"/>
            </a:solidFill>
          </a:ln>
        </p:spPr>
        <p:txBody>
          <a:bodyPr wrap="square" lIns="0" tIns="0" rIns="0" bIns="0" rtlCol="0"/>
          <a:lstStyle/>
          <a:p>
            <a:endParaRPr/>
          </a:p>
        </p:txBody>
      </p:sp>
      <p:sp>
        <p:nvSpPr>
          <p:cNvPr id="26" name="object 26"/>
          <p:cNvSpPr/>
          <p:nvPr/>
        </p:nvSpPr>
        <p:spPr>
          <a:xfrm>
            <a:off x="2760725" y="4947665"/>
            <a:ext cx="304800" cy="0"/>
          </a:xfrm>
          <a:custGeom>
            <a:avLst/>
            <a:gdLst/>
            <a:ahLst/>
            <a:cxnLst/>
            <a:rect l="l" t="t" r="r" b="b"/>
            <a:pathLst>
              <a:path w="304800">
                <a:moveTo>
                  <a:pt x="0" y="0"/>
                </a:moveTo>
                <a:lnTo>
                  <a:pt x="304800" y="0"/>
                </a:lnTo>
              </a:path>
            </a:pathLst>
          </a:custGeom>
          <a:ln w="28956">
            <a:solidFill>
              <a:srgbClr val="000000"/>
            </a:solidFill>
          </a:ln>
        </p:spPr>
        <p:txBody>
          <a:bodyPr wrap="square" lIns="0" tIns="0" rIns="0" bIns="0" rtlCol="0"/>
          <a:lstStyle/>
          <a:p>
            <a:endParaRPr/>
          </a:p>
        </p:txBody>
      </p:sp>
      <p:sp>
        <p:nvSpPr>
          <p:cNvPr id="27" name="object 27"/>
          <p:cNvSpPr txBox="1"/>
          <p:nvPr/>
        </p:nvSpPr>
        <p:spPr>
          <a:xfrm>
            <a:off x="2387600" y="2033778"/>
            <a:ext cx="340360" cy="228909"/>
          </a:xfrm>
          <a:prstGeom prst="rect">
            <a:avLst/>
          </a:prstGeom>
        </p:spPr>
        <p:txBody>
          <a:bodyPr vert="horz" wrap="square" lIns="0" tIns="13335" rIns="0" bIns="0" rtlCol="0">
            <a:spAutoFit/>
          </a:bodyPr>
          <a:lstStyle/>
          <a:p>
            <a:pPr marL="12700">
              <a:spcBef>
                <a:spcPts val="105"/>
              </a:spcBef>
            </a:pPr>
            <a:r>
              <a:rPr sz="1400" dirty="0">
                <a:latin typeface="Tahoma"/>
                <a:cs typeface="Tahoma"/>
              </a:rPr>
              <a:t>[</a:t>
            </a:r>
            <a:r>
              <a:rPr sz="1400" dirty="0">
                <a:latin typeface="Arial"/>
                <a:cs typeface="Arial"/>
              </a:rPr>
              <a:t>°</a:t>
            </a:r>
            <a:r>
              <a:rPr sz="1400" spc="-5" dirty="0">
                <a:latin typeface="Tahoma"/>
                <a:cs typeface="Tahoma"/>
              </a:rPr>
              <a:t>C]</a:t>
            </a:r>
            <a:endParaRPr sz="1400">
              <a:latin typeface="Tahoma"/>
              <a:cs typeface="Tahoma"/>
            </a:endParaRPr>
          </a:p>
        </p:txBody>
      </p:sp>
      <p:sp>
        <p:nvSpPr>
          <p:cNvPr id="28" name="object 28"/>
          <p:cNvSpPr txBox="1"/>
          <p:nvPr/>
        </p:nvSpPr>
        <p:spPr>
          <a:xfrm>
            <a:off x="3079750" y="2002282"/>
            <a:ext cx="191770" cy="299720"/>
          </a:xfrm>
          <a:prstGeom prst="rect">
            <a:avLst/>
          </a:prstGeom>
        </p:spPr>
        <p:txBody>
          <a:bodyPr vert="horz" wrap="square" lIns="0" tIns="12700" rIns="0" bIns="0" rtlCol="0">
            <a:spAutoFit/>
          </a:bodyPr>
          <a:lstStyle/>
          <a:p>
            <a:pPr marL="12700">
              <a:spcBef>
                <a:spcPts val="100"/>
              </a:spcBef>
            </a:pPr>
            <a:r>
              <a:rPr dirty="0">
                <a:solidFill>
                  <a:srgbClr val="FF0000"/>
                </a:solidFill>
                <a:latin typeface="Tahoma"/>
                <a:cs typeface="Tahoma"/>
              </a:rPr>
              <a:t>+</a:t>
            </a:r>
            <a:endParaRPr>
              <a:latin typeface="Tahoma"/>
              <a:cs typeface="Tahoma"/>
            </a:endParaRPr>
          </a:p>
        </p:txBody>
      </p:sp>
      <p:sp>
        <p:nvSpPr>
          <p:cNvPr id="29" name="object 29"/>
          <p:cNvSpPr txBox="1"/>
          <p:nvPr/>
        </p:nvSpPr>
        <p:spPr>
          <a:xfrm>
            <a:off x="2583282" y="4778502"/>
            <a:ext cx="647065" cy="803910"/>
          </a:xfrm>
          <a:prstGeom prst="rect">
            <a:avLst/>
          </a:prstGeom>
        </p:spPr>
        <p:txBody>
          <a:bodyPr vert="horz" wrap="square" lIns="0" tIns="12700" rIns="0" bIns="0" rtlCol="0">
            <a:spAutoFit/>
          </a:bodyPr>
          <a:lstStyle/>
          <a:p>
            <a:pPr marL="12700">
              <a:spcBef>
                <a:spcPts val="100"/>
              </a:spcBef>
            </a:pPr>
            <a:r>
              <a:rPr sz="1400" dirty="0">
                <a:latin typeface="Tahoma"/>
                <a:cs typeface="Tahoma"/>
              </a:rPr>
              <a:t>0</a:t>
            </a:r>
            <a:r>
              <a:rPr sz="1400" dirty="0">
                <a:latin typeface="Arial"/>
                <a:cs typeface="Arial"/>
              </a:rPr>
              <a:t>°</a:t>
            </a:r>
            <a:endParaRPr sz="1400">
              <a:latin typeface="Arial"/>
              <a:cs typeface="Arial"/>
            </a:endParaRPr>
          </a:p>
          <a:p>
            <a:pPr>
              <a:spcBef>
                <a:spcPts val="45"/>
              </a:spcBef>
            </a:pPr>
            <a:endParaRPr sz="1950">
              <a:latin typeface="Times New Roman"/>
              <a:cs typeface="Times New Roman"/>
            </a:endParaRPr>
          </a:p>
          <a:p>
            <a:pPr marR="5080" algn="r"/>
            <a:r>
              <a:rPr dirty="0">
                <a:solidFill>
                  <a:srgbClr val="808080"/>
                </a:solidFill>
                <a:latin typeface="Tahoma"/>
                <a:cs typeface="Tahoma"/>
              </a:rPr>
              <a:t>-</a:t>
            </a:r>
            <a:endParaRPr>
              <a:latin typeface="Tahoma"/>
              <a:cs typeface="Tahoma"/>
            </a:endParaRPr>
          </a:p>
        </p:txBody>
      </p:sp>
      <p:sp>
        <p:nvSpPr>
          <p:cNvPr id="30" name="object 30"/>
          <p:cNvSpPr/>
          <p:nvPr/>
        </p:nvSpPr>
        <p:spPr>
          <a:xfrm>
            <a:off x="5273040" y="4673346"/>
            <a:ext cx="2973070" cy="0"/>
          </a:xfrm>
          <a:custGeom>
            <a:avLst/>
            <a:gdLst/>
            <a:ahLst/>
            <a:cxnLst/>
            <a:rect l="l" t="t" r="r" b="b"/>
            <a:pathLst>
              <a:path w="2973070">
                <a:moveTo>
                  <a:pt x="0" y="0"/>
                </a:moveTo>
                <a:lnTo>
                  <a:pt x="2972562" y="0"/>
                </a:lnTo>
              </a:path>
            </a:pathLst>
          </a:custGeom>
          <a:ln w="28955">
            <a:solidFill>
              <a:srgbClr val="0099FF"/>
            </a:solidFill>
            <a:prstDash val="lgDash"/>
          </a:ln>
        </p:spPr>
        <p:txBody>
          <a:bodyPr wrap="square" lIns="0" tIns="0" rIns="0" bIns="0" rtlCol="0"/>
          <a:lstStyle/>
          <a:p>
            <a:endParaRPr/>
          </a:p>
        </p:txBody>
      </p:sp>
      <p:sp>
        <p:nvSpPr>
          <p:cNvPr id="31" name="object 31"/>
          <p:cNvSpPr/>
          <p:nvPr/>
        </p:nvSpPr>
        <p:spPr>
          <a:xfrm>
            <a:off x="2530602" y="4673346"/>
            <a:ext cx="2056764" cy="0"/>
          </a:xfrm>
          <a:custGeom>
            <a:avLst/>
            <a:gdLst/>
            <a:ahLst/>
            <a:cxnLst/>
            <a:rect l="l" t="t" r="r" b="b"/>
            <a:pathLst>
              <a:path w="2056764">
                <a:moveTo>
                  <a:pt x="0" y="0"/>
                </a:moveTo>
                <a:lnTo>
                  <a:pt x="2056638" y="0"/>
                </a:lnTo>
              </a:path>
            </a:pathLst>
          </a:custGeom>
          <a:ln w="28955">
            <a:solidFill>
              <a:srgbClr val="0099FF"/>
            </a:solidFill>
            <a:prstDash val="lgDash"/>
          </a:ln>
        </p:spPr>
        <p:txBody>
          <a:bodyPr wrap="square" lIns="0" tIns="0" rIns="0" bIns="0" rtlCol="0"/>
          <a:lstStyle/>
          <a:p>
            <a:endParaRPr/>
          </a:p>
        </p:txBody>
      </p:sp>
      <p:sp>
        <p:nvSpPr>
          <p:cNvPr id="32" name="object 32"/>
          <p:cNvSpPr/>
          <p:nvPr/>
        </p:nvSpPr>
        <p:spPr>
          <a:xfrm>
            <a:off x="7711440" y="2538222"/>
            <a:ext cx="534670" cy="0"/>
          </a:xfrm>
          <a:custGeom>
            <a:avLst/>
            <a:gdLst/>
            <a:ahLst/>
            <a:cxnLst/>
            <a:rect l="l" t="t" r="r" b="b"/>
            <a:pathLst>
              <a:path w="534670">
                <a:moveTo>
                  <a:pt x="0" y="0"/>
                </a:moveTo>
                <a:lnTo>
                  <a:pt x="534162" y="0"/>
                </a:lnTo>
              </a:path>
            </a:pathLst>
          </a:custGeom>
          <a:ln w="28955">
            <a:solidFill>
              <a:srgbClr val="FF3300"/>
            </a:solidFill>
            <a:prstDash val="lgDash"/>
          </a:ln>
        </p:spPr>
        <p:txBody>
          <a:bodyPr wrap="square" lIns="0" tIns="0" rIns="0" bIns="0" rtlCol="0"/>
          <a:lstStyle/>
          <a:p>
            <a:endParaRPr/>
          </a:p>
        </p:txBody>
      </p:sp>
      <p:sp>
        <p:nvSpPr>
          <p:cNvPr id="33" name="object 33"/>
          <p:cNvSpPr/>
          <p:nvPr/>
        </p:nvSpPr>
        <p:spPr>
          <a:xfrm>
            <a:off x="2530603" y="2538222"/>
            <a:ext cx="4495165" cy="0"/>
          </a:xfrm>
          <a:custGeom>
            <a:avLst/>
            <a:gdLst/>
            <a:ahLst/>
            <a:cxnLst/>
            <a:rect l="l" t="t" r="r" b="b"/>
            <a:pathLst>
              <a:path w="4495165">
                <a:moveTo>
                  <a:pt x="0" y="0"/>
                </a:moveTo>
                <a:lnTo>
                  <a:pt x="4495038" y="0"/>
                </a:lnTo>
              </a:path>
            </a:pathLst>
          </a:custGeom>
          <a:ln w="28955">
            <a:solidFill>
              <a:srgbClr val="FF3300"/>
            </a:solidFill>
            <a:prstDash val="lgDash"/>
          </a:ln>
        </p:spPr>
        <p:txBody>
          <a:bodyPr wrap="square" lIns="0" tIns="0" rIns="0" bIns="0" rtlCol="0"/>
          <a:lstStyle/>
          <a:p>
            <a:endParaRPr/>
          </a:p>
        </p:txBody>
      </p:sp>
      <p:sp>
        <p:nvSpPr>
          <p:cNvPr id="34" name="object 34"/>
          <p:cNvSpPr txBox="1"/>
          <p:nvPr/>
        </p:nvSpPr>
        <p:spPr>
          <a:xfrm>
            <a:off x="7563104" y="4323079"/>
            <a:ext cx="2150745" cy="258404"/>
          </a:xfrm>
          <a:prstGeom prst="rect">
            <a:avLst/>
          </a:prstGeom>
        </p:spPr>
        <p:txBody>
          <a:bodyPr vert="horz" wrap="square" lIns="0" tIns="12065" rIns="0" bIns="0" rtlCol="0">
            <a:spAutoFit/>
          </a:bodyPr>
          <a:lstStyle/>
          <a:p>
            <a:pPr marL="12700">
              <a:spcBef>
                <a:spcPts val="95"/>
              </a:spcBef>
            </a:pPr>
            <a:r>
              <a:rPr sz="1600" spc="-5" dirty="0">
                <a:solidFill>
                  <a:srgbClr val="0099FF"/>
                </a:solidFill>
                <a:latin typeface="Tahoma"/>
                <a:cs typeface="Tahoma"/>
              </a:rPr>
              <a:t>Температура</a:t>
            </a:r>
            <a:r>
              <a:rPr sz="1600" spc="-40" dirty="0">
                <a:solidFill>
                  <a:srgbClr val="0099FF"/>
                </a:solidFill>
                <a:latin typeface="Tahoma"/>
                <a:cs typeface="Tahoma"/>
              </a:rPr>
              <a:t> </a:t>
            </a:r>
            <a:r>
              <a:rPr sz="1600" spc="-10" dirty="0">
                <a:solidFill>
                  <a:srgbClr val="0099FF"/>
                </a:solidFill>
                <a:latin typeface="Tahoma"/>
                <a:cs typeface="Tahoma"/>
              </a:rPr>
              <a:t>носителя</a:t>
            </a:r>
            <a:endParaRPr sz="1600">
              <a:latin typeface="Tahoma"/>
              <a:cs typeface="Tahoma"/>
            </a:endParaRPr>
          </a:p>
        </p:txBody>
      </p:sp>
      <p:sp>
        <p:nvSpPr>
          <p:cNvPr id="35" name="object 35"/>
          <p:cNvSpPr txBox="1"/>
          <p:nvPr/>
        </p:nvSpPr>
        <p:spPr>
          <a:xfrm>
            <a:off x="2978911" y="1350644"/>
            <a:ext cx="551180" cy="258404"/>
          </a:xfrm>
          <a:prstGeom prst="rect">
            <a:avLst/>
          </a:prstGeom>
        </p:spPr>
        <p:txBody>
          <a:bodyPr vert="horz" wrap="square" lIns="0" tIns="12065" rIns="0" bIns="0" rtlCol="0">
            <a:spAutoFit/>
          </a:bodyPr>
          <a:lstStyle/>
          <a:p>
            <a:pPr marL="12700">
              <a:spcBef>
                <a:spcPts val="95"/>
              </a:spcBef>
            </a:pPr>
            <a:r>
              <a:rPr sz="1600" spc="-5" dirty="0">
                <a:solidFill>
                  <a:srgbClr val="000099"/>
                </a:solidFill>
                <a:latin typeface="Tahoma"/>
                <a:cs typeface="Tahoma"/>
              </a:rPr>
              <a:t>труба</a:t>
            </a:r>
            <a:endParaRPr sz="1600">
              <a:latin typeface="Tahoma"/>
              <a:cs typeface="Tahoma"/>
            </a:endParaRPr>
          </a:p>
        </p:txBody>
      </p:sp>
      <p:sp>
        <p:nvSpPr>
          <p:cNvPr id="36" name="object 36"/>
          <p:cNvSpPr/>
          <p:nvPr/>
        </p:nvSpPr>
        <p:spPr>
          <a:xfrm>
            <a:off x="5273040" y="4366260"/>
            <a:ext cx="457200" cy="306705"/>
          </a:xfrm>
          <a:custGeom>
            <a:avLst/>
            <a:gdLst/>
            <a:ahLst/>
            <a:cxnLst/>
            <a:rect l="l" t="t" r="r" b="b"/>
            <a:pathLst>
              <a:path w="457200" h="306704">
                <a:moveTo>
                  <a:pt x="0" y="306323"/>
                </a:moveTo>
                <a:lnTo>
                  <a:pt x="57344" y="303937"/>
                </a:lnTo>
                <a:lnTo>
                  <a:pt x="112565" y="296967"/>
                </a:lnTo>
                <a:lnTo>
                  <a:pt x="165232" y="285703"/>
                </a:lnTo>
                <a:lnTo>
                  <a:pt x="214919" y="270430"/>
                </a:lnTo>
                <a:lnTo>
                  <a:pt x="261195" y="251437"/>
                </a:lnTo>
                <a:lnTo>
                  <a:pt x="303633" y="229009"/>
                </a:lnTo>
                <a:lnTo>
                  <a:pt x="341803" y="203436"/>
                </a:lnTo>
                <a:lnTo>
                  <a:pt x="375277" y="175003"/>
                </a:lnTo>
                <a:lnTo>
                  <a:pt x="403626" y="143998"/>
                </a:lnTo>
                <a:lnTo>
                  <a:pt x="426421" y="110708"/>
                </a:lnTo>
                <a:lnTo>
                  <a:pt x="443234" y="75420"/>
                </a:lnTo>
                <a:lnTo>
                  <a:pt x="453637" y="38421"/>
                </a:lnTo>
                <a:lnTo>
                  <a:pt x="457200" y="0"/>
                </a:lnTo>
              </a:path>
            </a:pathLst>
          </a:custGeom>
          <a:ln w="76200">
            <a:solidFill>
              <a:srgbClr val="0099FF"/>
            </a:solidFill>
          </a:ln>
        </p:spPr>
        <p:txBody>
          <a:bodyPr wrap="square" lIns="0" tIns="0" rIns="0" bIns="0" rtlCol="0"/>
          <a:lstStyle/>
          <a:p>
            <a:endParaRPr/>
          </a:p>
        </p:txBody>
      </p:sp>
      <p:sp>
        <p:nvSpPr>
          <p:cNvPr id="37" name="object 37"/>
          <p:cNvSpPr/>
          <p:nvPr/>
        </p:nvSpPr>
        <p:spPr>
          <a:xfrm>
            <a:off x="4587239" y="4672584"/>
            <a:ext cx="685800" cy="0"/>
          </a:xfrm>
          <a:custGeom>
            <a:avLst/>
            <a:gdLst/>
            <a:ahLst/>
            <a:cxnLst/>
            <a:rect l="l" t="t" r="r" b="b"/>
            <a:pathLst>
              <a:path w="685800">
                <a:moveTo>
                  <a:pt x="0" y="0"/>
                </a:moveTo>
                <a:lnTo>
                  <a:pt x="685800" y="0"/>
                </a:lnTo>
              </a:path>
            </a:pathLst>
          </a:custGeom>
          <a:ln w="76200">
            <a:solidFill>
              <a:srgbClr val="0099FF"/>
            </a:solidFill>
          </a:ln>
        </p:spPr>
        <p:txBody>
          <a:bodyPr wrap="square" lIns="0" tIns="0" rIns="0" bIns="0" rtlCol="0"/>
          <a:lstStyle/>
          <a:p>
            <a:endParaRPr/>
          </a:p>
        </p:txBody>
      </p:sp>
      <p:sp>
        <p:nvSpPr>
          <p:cNvPr id="38" name="object 38"/>
          <p:cNvSpPr/>
          <p:nvPr/>
        </p:nvSpPr>
        <p:spPr>
          <a:xfrm>
            <a:off x="6644640" y="2537460"/>
            <a:ext cx="457200" cy="228600"/>
          </a:xfrm>
          <a:custGeom>
            <a:avLst/>
            <a:gdLst/>
            <a:ahLst/>
            <a:cxnLst/>
            <a:rect l="l" t="t" r="r" b="b"/>
            <a:pathLst>
              <a:path w="457200" h="228600">
                <a:moveTo>
                  <a:pt x="457200" y="0"/>
                </a:moveTo>
                <a:lnTo>
                  <a:pt x="395166" y="2087"/>
                </a:lnTo>
                <a:lnTo>
                  <a:pt x="335668" y="8166"/>
                </a:lnTo>
                <a:lnTo>
                  <a:pt x="279249" y="17966"/>
                </a:lnTo>
                <a:lnTo>
                  <a:pt x="226455" y="31213"/>
                </a:lnTo>
                <a:lnTo>
                  <a:pt x="177830" y="47636"/>
                </a:lnTo>
                <a:lnTo>
                  <a:pt x="133921" y="66960"/>
                </a:lnTo>
                <a:lnTo>
                  <a:pt x="95272" y="88915"/>
                </a:lnTo>
                <a:lnTo>
                  <a:pt x="62427" y="113227"/>
                </a:lnTo>
                <a:lnTo>
                  <a:pt x="16333" y="167834"/>
                </a:lnTo>
                <a:lnTo>
                  <a:pt x="4174" y="197583"/>
                </a:lnTo>
                <a:lnTo>
                  <a:pt x="0" y="228600"/>
                </a:lnTo>
              </a:path>
            </a:pathLst>
          </a:custGeom>
          <a:ln w="76200">
            <a:solidFill>
              <a:srgbClr val="FF3300"/>
            </a:solidFill>
          </a:ln>
        </p:spPr>
        <p:txBody>
          <a:bodyPr wrap="square" lIns="0" tIns="0" rIns="0" bIns="0" rtlCol="0"/>
          <a:lstStyle/>
          <a:p>
            <a:endParaRPr/>
          </a:p>
        </p:txBody>
      </p:sp>
      <p:sp>
        <p:nvSpPr>
          <p:cNvPr id="39" name="object 39"/>
          <p:cNvSpPr/>
          <p:nvPr/>
        </p:nvSpPr>
        <p:spPr>
          <a:xfrm>
            <a:off x="7025640" y="2537460"/>
            <a:ext cx="685800" cy="0"/>
          </a:xfrm>
          <a:custGeom>
            <a:avLst/>
            <a:gdLst/>
            <a:ahLst/>
            <a:cxnLst/>
            <a:rect l="l" t="t" r="r" b="b"/>
            <a:pathLst>
              <a:path w="685800">
                <a:moveTo>
                  <a:pt x="0" y="0"/>
                </a:moveTo>
                <a:lnTo>
                  <a:pt x="685800" y="0"/>
                </a:lnTo>
              </a:path>
            </a:pathLst>
          </a:custGeom>
          <a:ln w="76200">
            <a:solidFill>
              <a:srgbClr val="FF3300"/>
            </a:solidFill>
          </a:ln>
        </p:spPr>
        <p:txBody>
          <a:bodyPr wrap="square" lIns="0" tIns="0" rIns="0" bIns="0" rtlCol="0"/>
          <a:lstStyle/>
          <a:p>
            <a:endParaRPr/>
          </a:p>
        </p:txBody>
      </p:sp>
      <p:sp>
        <p:nvSpPr>
          <p:cNvPr id="40" name="object 40"/>
          <p:cNvSpPr/>
          <p:nvPr/>
        </p:nvSpPr>
        <p:spPr>
          <a:xfrm>
            <a:off x="5713348" y="2710307"/>
            <a:ext cx="984250" cy="1708022"/>
          </a:xfrm>
          <a:prstGeom prst="rect">
            <a:avLst/>
          </a:prstGeom>
          <a:blipFill>
            <a:blip r:embed="rId8" cstate="print"/>
            <a:stretch>
              <a:fillRect/>
            </a:stretch>
          </a:blipFill>
        </p:spPr>
        <p:txBody>
          <a:bodyPr wrap="square" lIns="0" tIns="0" rIns="0" bIns="0" rtlCol="0"/>
          <a:lstStyle/>
          <a:p>
            <a:endParaRPr/>
          </a:p>
        </p:txBody>
      </p:sp>
      <p:sp>
        <p:nvSpPr>
          <p:cNvPr id="41" name="object 41"/>
          <p:cNvSpPr/>
          <p:nvPr/>
        </p:nvSpPr>
        <p:spPr>
          <a:xfrm>
            <a:off x="2606803" y="3150870"/>
            <a:ext cx="5290185" cy="0"/>
          </a:xfrm>
          <a:custGeom>
            <a:avLst/>
            <a:gdLst/>
            <a:ahLst/>
            <a:cxnLst/>
            <a:rect l="l" t="t" r="r" b="b"/>
            <a:pathLst>
              <a:path w="5290185">
                <a:moveTo>
                  <a:pt x="0" y="0"/>
                </a:moveTo>
                <a:lnTo>
                  <a:pt x="5289804" y="0"/>
                </a:lnTo>
              </a:path>
            </a:pathLst>
          </a:custGeom>
          <a:ln w="38100">
            <a:solidFill>
              <a:srgbClr val="009900"/>
            </a:solidFill>
          </a:ln>
        </p:spPr>
        <p:txBody>
          <a:bodyPr wrap="square" lIns="0" tIns="0" rIns="0" bIns="0" rtlCol="0"/>
          <a:lstStyle/>
          <a:p>
            <a:endParaRPr/>
          </a:p>
        </p:txBody>
      </p:sp>
      <p:sp>
        <p:nvSpPr>
          <p:cNvPr id="42" name="object 42"/>
          <p:cNvSpPr/>
          <p:nvPr/>
        </p:nvSpPr>
        <p:spPr>
          <a:xfrm>
            <a:off x="6416802" y="1550669"/>
            <a:ext cx="0" cy="4417060"/>
          </a:xfrm>
          <a:custGeom>
            <a:avLst/>
            <a:gdLst/>
            <a:ahLst/>
            <a:cxnLst/>
            <a:rect l="l" t="t" r="r" b="b"/>
            <a:pathLst>
              <a:path h="4417060">
                <a:moveTo>
                  <a:pt x="0" y="4416552"/>
                </a:moveTo>
                <a:lnTo>
                  <a:pt x="0" y="0"/>
                </a:lnTo>
              </a:path>
            </a:pathLst>
          </a:custGeom>
          <a:ln w="38100">
            <a:solidFill>
              <a:srgbClr val="009900"/>
            </a:solidFill>
          </a:ln>
        </p:spPr>
        <p:txBody>
          <a:bodyPr wrap="square" lIns="0" tIns="0" rIns="0" bIns="0" rtlCol="0"/>
          <a:lstStyle/>
          <a:p>
            <a:endParaRPr/>
          </a:p>
        </p:txBody>
      </p:sp>
      <p:sp>
        <p:nvSpPr>
          <p:cNvPr id="43" name="object 43"/>
          <p:cNvSpPr txBox="1"/>
          <p:nvPr/>
        </p:nvSpPr>
        <p:spPr>
          <a:xfrm>
            <a:off x="4793108" y="6074460"/>
            <a:ext cx="898525" cy="258404"/>
          </a:xfrm>
          <a:prstGeom prst="rect">
            <a:avLst/>
          </a:prstGeom>
        </p:spPr>
        <p:txBody>
          <a:bodyPr vert="horz" wrap="square" lIns="0" tIns="12065" rIns="0" bIns="0" rtlCol="0">
            <a:spAutoFit/>
          </a:bodyPr>
          <a:lstStyle/>
          <a:p>
            <a:pPr marL="12700">
              <a:spcBef>
                <a:spcPts val="95"/>
              </a:spcBef>
            </a:pPr>
            <a:r>
              <a:rPr sz="1600" spc="-10" dirty="0">
                <a:solidFill>
                  <a:srgbClr val="000099"/>
                </a:solidFill>
                <a:latin typeface="Tahoma"/>
                <a:cs typeface="Tahoma"/>
              </a:rPr>
              <a:t>изоляция</a:t>
            </a:r>
            <a:endParaRPr sz="1600">
              <a:latin typeface="Tahoma"/>
              <a:cs typeface="Tahoma"/>
            </a:endParaRPr>
          </a:p>
        </p:txBody>
      </p:sp>
      <p:sp>
        <p:nvSpPr>
          <p:cNvPr id="44" name="object 44"/>
          <p:cNvSpPr/>
          <p:nvPr/>
        </p:nvSpPr>
        <p:spPr>
          <a:xfrm>
            <a:off x="5645911" y="5208270"/>
            <a:ext cx="549910" cy="924560"/>
          </a:xfrm>
          <a:custGeom>
            <a:avLst/>
            <a:gdLst/>
            <a:ahLst/>
            <a:cxnLst/>
            <a:rect l="l" t="t" r="r" b="b"/>
            <a:pathLst>
              <a:path w="549910" h="924560">
                <a:moveTo>
                  <a:pt x="475883" y="89162"/>
                </a:moveTo>
                <a:lnTo>
                  <a:pt x="0" y="904798"/>
                </a:lnTo>
                <a:lnTo>
                  <a:pt x="33020" y="924001"/>
                </a:lnTo>
                <a:lnTo>
                  <a:pt x="508778" y="108340"/>
                </a:lnTo>
                <a:lnTo>
                  <a:pt x="475883" y="89162"/>
                </a:lnTo>
                <a:close/>
              </a:path>
              <a:path w="549910" h="924560">
                <a:moveTo>
                  <a:pt x="545206" y="72643"/>
                </a:moveTo>
                <a:lnTo>
                  <a:pt x="485521" y="72643"/>
                </a:lnTo>
                <a:lnTo>
                  <a:pt x="518413" y="91820"/>
                </a:lnTo>
                <a:lnTo>
                  <a:pt x="508778" y="108340"/>
                </a:lnTo>
                <a:lnTo>
                  <a:pt x="541654" y="127507"/>
                </a:lnTo>
                <a:lnTo>
                  <a:pt x="545206" y="72643"/>
                </a:lnTo>
                <a:close/>
              </a:path>
              <a:path w="549910" h="924560">
                <a:moveTo>
                  <a:pt x="485521" y="72643"/>
                </a:moveTo>
                <a:lnTo>
                  <a:pt x="475883" y="89162"/>
                </a:lnTo>
                <a:lnTo>
                  <a:pt x="508778" y="108340"/>
                </a:lnTo>
                <a:lnTo>
                  <a:pt x="518413" y="91820"/>
                </a:lnTo>
                <a:lnTo>
                  <a:pt x="485521" y="72643"/>
                </a:lnTo>
                <a:close/>
              </a:path>
              <a:path w="549910" h="924560">
                <a:moveTo>
                  <a:pt x="549910" y="0"/>
                </a:moveTo>
                <a:lnTo>
                  <a:pt x="442975" y="69976"/>
                </a:lnTo>
                <a:lnTo>
                  <a:pt x="475883" y="89162"/>
                </a:lnTo>
                <a:lnTo>
                  <a:pt x="485521" y="72643"/>
                </a:lnTo>
                <a:lnTo>
                  <a:pt x="545206" y="72643"/>
                </a:lnTo>
                <a:lnTo>
                  <a:pt x="549910" y="0"/>
                </a:lnTo>
                <a:close/>
              </a:path>
            </a:pathLst>
          </a:custGeom>
          <a:solidFill>
            <a:srgbClr val="000080"/>
          </a:solidFill>
        </p:spPr>
        <p:txBody>
          <a:bodyPr wrap="square" lIns="0" tIns="0" rIns="0" bIns="0" rtlCol="0"/>
          <a:lstStyle/>
          <a:p>
            <a:endParaRPr/>
          </a:p>
        </p:txBody>
      </p:sp>
      <p:sp>
        <p:nvSpPr>
          <p:cNvPr id="45" name="object 45"/>
          <p:cNvSpPr/>
          <p:nvPr/>
        </p:nvSpPr>
        <p:spPr>
          <a:xfrm>
            <a:off x="3510152" y="1608328"/>
            <a:ext cx="1078230" cy="779145"/>
          </a:xfrm>
          <a:custGeom>
            <a:avLst/>
            <a:gdLst/>
            <a:ahLst/>
            <a:cxnLst/>
            <a:rect l="l" t="t" r="r" b="b"/>
            <a:pathLst>
              <a:path w="1078230" h="779144">
                <a:moveTo>
                  <a:pt x="973826" y="727917"/>
                </a:moveTo>
                <a:lnTo>
                  <a:pt x="951611" y="758951"/>
                </a:lnTo>
                <a:lnTo>
                  <a:pt x="1077849" y="779018"/>
                </a:lnTo>
                <a:lnTo>
                  <a:pt x="1056722" y="739013"/>
                </a:lnTo>
                <a:lnTo>
                  <a:pt x="989330" y="739013"/>
                </a:lnTo>
                <a:lnTo>
                  <a:pt x="973826" y="727917"/>
                </a:lnTo>
                <a:close/>
              </a:path>
              <a:path w="1078230" h="779144">
                <a:moveTo>
                  <a:pt x="995921" y="697052"/>
                </a:moveTo>
                <a:lnTo>
                  <a:pt x="973826" y="727917"/>
                </a:lnTo>
                <a:lnTo>
                  <a:pt x="989330" y="739013"/>
                </a:lnTo>
                <a:lnTo>
                  <a:pt x="1011428" y="708151"/>
                </a:lnTo>
                <a:lnTo>
                  <a:pt x="995921" y="697052"/>
                </a:lnTo>
                <a:close/>
              </a:path>
              <a:path w="1078230" h="779144">
                <a:moveTo>
                  <a:pt x="1018159" y="665988"/>
                </a:moveTo>
                <a:lnTo>
                  <a:pt x="995921" y="697052"/>
                </a:lnTo>
                <a:lnTo>
                  <a:pt x="1011428" y="708151"/>
                </a:lnTo>
                <a:lnTo>
                  <a:pt x="989330" y="739013"/>
                </a:lnTo>
                <a:lnTo>
                  <a:pt x="1056722" y="739013"/>
                </a:lnTo>
                <a:lnTo>
                  <a:pt x="1018159" y="665988"/>
                </a:lnTo>
                <a:close/>
              </a:path>
              <a:path w="1078230" h="779144">
                <a:moveTo>
                  <a:pt x="22098" y="0"/>
                </a:moveTo>
                <a:lnTo>
                  <a:pt x="0" y="30987"/>
                </a:lnTo>
                <a:lnTo>
                  <a:pt x="973826" y="727917"/>
                </a:lnTo>
                <a:lnTo>
                  <a:pt x="995921" y="697052"/>
                </a:lnTo>
                <a:lnTo>
                  <a:pt x="22098" y="0"/>
                </a:lnTo>
                <a:close/>
              </a:path>
            </a:pathLst>
          </a:custGeom>
          <a:solidFill>
            <a:srgbClr val="000080"/>
          </a:solidFill>
        </p:spPr>
        <p:txBody>
          <a:bodyPr wrap="square" lIns="0" tIns="0" rIns="0" bIns="0" rtlCol="0"/>
          <a:lstStyle/>
          <a:p>
            <a:endParaRPr/>
          </a:p>
        </p:txBody>
      </p:sp>
      <p:sp>
        <p:nvSpPr>
          <p:cNvPr id="46" name="object 46"/>
          <p:cNvSpPr txBox="1"/>
          <p:nvPr/>
        </p:nvSpPr>
        <p:spPr>
          <a:xfrm>
            <a:off x="7639303" y="1987043"/>
            <a:ext cx="2005964" cy="1115695"/>
          </a:xfrm>
          <a:prstGeom prst="rect">
            <a:avLst/>
          </a:prstGeom>
        </p:spPr>
        <p:txBody>
          <a:bodyPr vert="horz" wrap="square" lIns="0" tIns="12065" rIns="0" bIns="0" rtlCol="0">
            <a:spAutoFit/>
          </a:bodyPr>
          <a:lstStyle/>
          <a:p>
            <a:pPr marL="144145">
              <a:lnSpc>
                <a:spcPts val="1900"/>
              </a:lnSpc>
              <a:spcBef>
                <a:spcPts val="95"/>
              </a:spcBef>
            </a:pPr>
            <a:r>
              <a:rPr sz="1600" spc="-5" dirty="0">
                <a:solidFill>
                  <a:srgbClr val="CC3300"/>
                </a:solidFill>
                <a:latin typeface="Tahoma"/>
                <a:cs typeface="Tahoma"/>
              </a:rPr>
              <a:t>Температура</a:t>
            </a:r>
            <a:endParaRPr sz="1600">
              <a:latin typeface="Tahoma"/>
              <a:cs typeface="Tahoma"/>
            </a:endParaRPr>
          </a:p>
          <a:p>
            <a:pPr marL="144145">
              <a:lnSpc>
                <a:spcPts val="1900"/>
              </a:lnSpc>
            </a:pPr>
            <a:r>
              <a:rPr sz="1600" spc="-10" dirty="0">
                <a:solidFill>
                  <a:srgbClr val="CC3300"/>
                </a:solidFill>
                <a:latin typeface="Tahoma"/>
                <a:cs typeface="Tahoma"/>
              </a:rPr>
              <a:t>окружающей</a:t>
            </a:r>
            <a:r>
              <a:rPr sz="1600" spc="5" dirty="0">
                <a:solidFill>
                  <a:srgbClr val="CC3300"/>
                </a:solidFill>
                <a:latin typeface="Tahoma"/>
                <a:cs typeface="Tahoma"/>
              </a:rPr>
              <a:t> </a:t>
            </a:r>
            <a:r>
              <a:rPr sz="1600" spc="-10" dirty="0">
                <a:solidFill>
                  <a:srgbClr val="CC3300"/>
                </a:solidFill>
                <a:latin typeface="Tahoma"/>
                <a:cs typeface="Tahoma"/>
              </a:rPr>
              <a:t>среды</a:t>
            </a:r>
            <a:endParaRPr sz="1600">
              <a:latin typeface="Tahoma"/>
              <a:cs typeface="Tahoma"/>
            </a:endParaRPr>
          </a:p>
          <a:p>
            <a:pPr>
              <a:spcBef>
                <a:spcPts val="40"/>
              </a:spcBef>
            </a:pPr>
            <a:endParaRPr sz="2450">
              <a:latin typeface="Times New Roman"/>
              <a:cs typeface="Times New Roman"/>
            </a:endParaRPr>
          </a:p>
          <a:p>
            <a:pPr marL="12700">
              <a:spcBef>
                <a:spcPts val="5"/>
              </a:spcBef>
            </a:pPr>
            <a:r>
              <a:rPr sz="1600" spc="-5" dirty="0">
                <a:solidFill>
                  <a:srgbClr val="009900"/>
                </a:solidFill>
                <a:latin typeface="Tahoma"/>
                <a:cs typeface="Tahoma"/>
              </a:rPr>
              <a:t>Точка</a:t>
            </a:r>
            <a:r>
              <a:rPr sz="1600" spc="10" dirty="0">
                <a:solidFill>
                  <a:srgbClr val="009900"/>
                </a:solidFill>
                <a:latin typeface="Tahoma"/>
                <a:cs typeface="Tahoma"/>
              </a:rPr>
              <a:t> </a:t>
            </a:r>
            <a:r>
              <a:rPr sz="1600" spc="-5" dirty="0">
                <a:solidFill>
                  <a:srgbClr val="009900"/>
                </a:solidFill>
                <a:latin typeface="Tahoma"/>
                <a:cs typeface="Tahoma"/>
              </a:rPr>
              <a:t>росы</a:t>
            </a:r>
            <a:endParaRPr sz="1600">
              <a:latin typeface="Tahoma"/>
              <a:cs typeface="Tahoma"/>
            </a:endParaRPr>
          </a:p>
        </p:txBody>
      </p:sp>
      <p:sp>
        <p:nvSpPr>
          <p:cNvPr id="47" name="object 47"/>
          <p:cNvSpPr txBox="1"/>
          <p:nvPr/>
        </p:nvSpPr>
        <p:spPr>
          <a:xfrm>
            <a:off x="7029704" y="5242305"/>
            <a:ext cx="1444625" cy="751840"/>
          </a:xfrm>
          <a:prstGeom prst="rect">
            <a:avLst/>
          </a:prstGeom>
        </p:spPr>
        <p:txBody>
          <a:bodyPr vert="horz" wrap="square" lIns="0" tIns="13970" rIns="0" bIns="0" rtlCol="0">
            <a:spAutoFit/>
          </a:bodyPr>
          <a:lstStyle/>
          <a:p>
            <a:pPr marL="12700" marR="5080">
              <a:lnSpc>
                <a:spcPct val="99100"/>
              </a:lnSpc>
              <a:spcBef>
                <a:spcPts val="110"/>
              </a:spcBef>
            </a:pPr>
            <a:r>
              <a:rPr sz="1600" spc="-5" dirty="0">
                <a:solidFill>
                  <a:srgbClr val="000099"/>
                </a:solidFill>
                <a:latin typeface="Tahoma"/>
                <a:cs typeface="Tahoma"/>
              </a:rPr>
              <a:t>Температура  </a:t>
            </a:r>
            <a:r>
              <a:rPr sz="1600" spc="-10" dirty="0">
                <a:solidFill>
                  <a:srgbClr val="000099"/>
                </a:solidFill>
                <a:latin typeface="Tahoma"/>
                <a:cs typeface="Tahoma"/>
              </a:rPr>
              <a:t>поверхности  </a:t>
            </a:r>
            <a:r>
              <a:rPr sz="1600" spc="-5" dirty="0">
                <a:solidFill>
                  <a:srgbClr val="000099"/>
                </a:solidFill>
                <a:latin typeface="Tahoma"/>
                <a:cs typeface="Tahoma"/>
              </a:rPr>
              <a:t>(&gt; </a:t>
            </a:r>
            <a:r>
              <a:rPr sz="1600" spc="-10" dirty="0">
                <a:solidFill>
                  <a:srgbClr val="000099"/>
                </a:solidFill>
                <a:latin typeface="Tahoma"/>
                <a:cs typeface="Tahoma"/>
              </a:rPr>
              <a:t>точки</a:t>
            </a:r>
            <a:r>
              <a:rPr sz="1600" spc="-35" dirty="0">
                <a:solidFill>
                  <a:srgbClr val="000099"/>
                </a:solidFill>
                <a:latin typeface="Tahoma"/>
                <a:cs typeface="Tahoma"/>
              </a:rPr>
              <a:t> </a:t>
            </a:r>
            <a:r>
              <a:rPr sz="1600" spc="-5" dirty="0">
                <a:solidFill>
                  <a:srgbClr val="000099"/>
                </a:solidFill>
                <a:latin typeface="Tahoma"/>
                <a:cs typeface="Tahoma"/>
              </a:rPr>
              <a:t>росы)</a:t>
            </a:r>
            <a:endParaRPr sz="1600">
              <a:latin typeface="Tahoma"/>
              <a:cs typeface="Tahoma"/>
            </a:endParaRPr>
          </a:p>
        </p:txBody>
      </p:sp>
      <p:sp>
        <p:nvSpPr>
          <p:cNvPr id="48" name="object 48"/>
          <p:cNvSpPr/>
          <p:nvPr/>
        </p:nvSpPr>
        <p:spPr>
          <a:xfrm>
            <a:off x="6622034" y="4979670"/>
            <a:ext cx="194310" cy="535940"/>
          </a:xfrm>
          <a:custGeom>
            <a:avLst/>
            <a:gdLst/>
            <a:ahLst/>
            <a:cxnLst/>
            <a:rect l="l" t="t" r="r" b="b"/>
            <a:pathLst>
              <a:path w="194310" h="535939">
                <a:moveTo>
                  <a:pt x="73224" y="104609"/>
                </a:moveTo>
                <a:lnTo>
                  <a:pt x="36635" y="115099"/>
                </a:lnTo>
                <a:lnTo>
                  <a:pt x="157479" y="535558"/>
                </a:lnTo>
                <a:lnTo>
                  <a:pt x="194055" y="525144"/>
                </a:lnTo>
                <a:lnTo>
                  <a:pt x="73224" y="104609"/>
                </a:lnTo>
                <a:close/>
              </a:path>
              <a:path w="194310" h="535939">
                <a:moveTo>
                  <a:pt x="23367" y="0"/>
                </a:moveTo>
                <a:lnTo>
                  <a:pt x="0" y="125602"/>
                </a:lnTo>
                <a:lnTo>
                  <a:pt x="36635" y="115099"/>
                </a:lnTo>
                <a:lnTo>
                  <a:pt x="31368" y="96773"/>
                </a:lnTo>
                <a:lnTo>
                  <a:pt x="67944" y="86232"/>
                </a:lnTo>
                <a:lnTo>
                  <a:pt x="102618" y="86232"/>
                </a:lnTo>
                <a:lnTo>
                  <a:pt x="23367" y="0"/>
                </a:lnTo>
                <a:close/>
              </a:path>
              <a:path w="194310" h="535939">
                <a:moveTo>
                  <a:pt x="67944" y="86232"/>
                </a:moveTo>
                <a:lnTo>
                  <a:pt x="31368" y="96773"/>
                </a:lnTo>
                <a:lnTo>
                  <a:pt x="36635" y="115099"/>
                </a:lnTo>
                <a:lnTo>
                  <a:pt x="73224" y="104609"/>
                </a:lnTo>
                <a:lnTo>
                  <a:pt x="67944" y="86232"/>
                </a:lnTo>
                <a:close/>
              </a:path>
              <a:path w="194310" h="535939">
                <a:moveTo>
                  <a:pt x="102618" y="86232"/>
                </a:moveTo>
                <a:lnTo>
                  <a:pt x="67944" y="86232"/>
                </a:lnTo>
                <a:lnTo>
                  <a:pt x="73224" y="104609"/>
                </a:lnTo>
                <a:lnTo>
                  <a:pt x="109854" y="94106"/>
                </a:lnTo>
                <a:lnTo>
                  <a:pt x="102618" y="86232"/>
                </a:lnTo>
                <a:close/>
              </a:path>
            </a:pathLst>
          </a:custGeom>
          <a:solidFill>
            <a:srgbClr val="000080"/>
          </a:solidFill>
        </p:spPr>
        <p:txBody>
          <a:bodyPr wrap="square" lIns="0" tIns="0" rIns="0" bIns="0" rtlCol="0"/>
          <a:lstStyle/>
          <a:p>
            <a:endParaRPr/>
          </a:p>
        </p:txBody>
      </p:sp>
      <p:sp>
        <p:nvSpPr>
          <p:cNvPr id="49" name="object 49"/>
          <p:cNvSpPr/>
          <p:nvPr/>
        </p:nvSpPr>
        <p:spPr>
          <a:xfrm>
            <a:off x="6797802" y="5510021"/>
            <a:ext cx="228600" cy="0"/>
          </a:xfrm>
          <a:custGeom>
            <a:avLst/>
            <a:gdLst/>
            <a:ahLst/>
            <a:cxnLst/>
            <a:rect l="l" t="t" r="r" b="b"/>
            <a:pathLst>
              <a:path w="228600">
                <a:moveTo>
                  <a:pt x="228600" y="0"/>
                </a:moveTo>
                <a:lnTo>
                  <a:pt x="0" y="0"/>
                </a:lnTo>
              </a:path>
            </a:pathLst>
          </a:custGeom>
          <a:ln w="38100">
            <a:solidFill>
              <a:srgbClr val="000080"/>
            </a:solidFill>
          </a:ln>
        </p:spPr>
        <p:txBody>
          <a:bodyPr wrap="square" lIns="0" tIns="0" rIns="0" bIns="0" rtlCol="0"/>
          <a:lstStyle/>
          <a:p>
            <a:endParaRPr/>
          </a:p>
        </p:txBody>
      </p:sp>
    </p:spTree>
    <p:extLst>
      <p:ext uri="{BB962C8B-B14F-4D97-AF65-F5344CB8AC3E}">
        <p14:creationId xmlns:p14="http://schemas.microsoft.com/office/powerpoint/2010/main" val="4294527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327660"/>
            <a:ext cx="9144000" cy="6190615"/>
          </a:xfrm>
          <a:custGeom>
            <a:avLst/>
            <a:gdLst/>
            <a:ahLst/>
            <a:cxnLst/>
            <a:rect l="l" t="t" r="r" b="b"/>
            <a:pathLst>
              <a:path w="9144000" h="6190615">
                <a:moveTo>
                  <a:pt x="0" y="6190488"/>
                </a:moveTo>
                <a:lnTo>
                  <a:pt x="9144000" y="6190488"/>
                </a:lnTo>
                <a:lnTo>
                  <a:pt x="9144000" y="0"/>
                </a:lnTo>
                <a:lnTo>
                  <a:pt x="0" y="0"/>
                </a:lnTo>
                <a:lnTo>
                  <a:pt x="0" y="6190488"/>
                </a:lnTo>
                <a:close/>
              </a:path>
            </a:pathLst>
          </a:custGeom>
          <a:solidFill>
            <a:srgbClr val="E8E8E8"/>
          </a:solidFill>
        </p:spPr>
        <p:txBody>
          <a:bodyPr wrap="square" lIns="0" tIns="0" rIns="0" bIns="0" rtlCol="0"/>
          <a:lstStyle/>
          <a:p>
            <a:endParaRPr/>
          </a:p>
        </p:txBody>
      </p:sp>
      <p:sp>
        <p:nvSpPr>
          <p:cNvPr id="3" name="object 3"/>
          <p:cNvSpPr/>
          <p:nvPr/>
        </p:nvSpPr>
        <p:spPr>
          <a:xfrm>
            <a:off x="1702307" y="2133600"/>
            <a:ext cx="8857488" cy="2549652"/>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158390" y="524078"/>
            <a:ext cx="7702550" cy="483234"/>
          </a:xfrm>
          <a:prstGeom prst="rect">
            <a:avLst/>
          </a:prstGeom>
        </p:spPr>
        <p:txBody>
          <a:bodyPr vert="horz" wrap="square" lIns="0" tIns="12700" rIns="0" bIns="0" rtlCol="0" anchor="ctr">
            <a:spAutoFit/>
          </a:bodyPr>
          <a:lstStyle/>
          <a:p>
            <a:pPr marL="12700">
              <a:lnSpc>
                <a:spcPct val="100000"/>
              </a:lnSpc>
              <a:spcBef>
                <a:spcPts val="100"/>
              </a:spcBef>
            </a:pPr>
            <a:r>
              <a:rPr sz="3000" spc="-10" dirty="0"/>
              <a:t>Важно </a:t>
            </a:r>
            <a:r>
              <a:rPr sz="3000" spc="-5" dirty="0"/>
              <a:t>правильно выбрать </a:t>
            </a:r>
            <a:r>
              <a:rPr sz="3000" spc="-15" dirty="0"/>
              <a:t>толщину</a:t>
            </a:r>
            <a:r>
              <a:rPr sz="3000" spc="50" dirty="0"/>
              <a:t> </a:t>
            </a:r>
            <a:r>
              <a:rPr sz="3000" spc="-10" dirty="0"/>
              <a:t>изоляции</a:t>
            </a:r>
            <a:endParaRPr sz="3000"/>
          </a:p>
        </p:txBody>
      </p:sp>
      <p:sp>
        <p:nvSpPr>
          <p:cNvPr id="5" name="object 5"/>
          <p:cNvSpPr/>
          <p:nvPr/>
        </p:nvSpPr>
        <p:spPr>
          <a:xfrm>
            <a:off x="9515857" y="0"/>
            <a:ext cx="1152525" cy="325120"/>
          </a:xfrm>
          <a:custGeom>
            <a:avLst/>
            <a:gdLst/>
            <a:ahLst/>
            <a:cxnLst/>
            <a:rect l="l" t="t" r="r" b="b"/>
            <a:pathLst>
              <a:path w="1152525" h="325120">
                <a:moveTo>
                  <a:pt x="1108395" y="0"/>
                </a:moveTo>
                <a:lnTo>
                  <a:pt x="316471" y="0"/>
                </a:lnTo>
                <a:lnTo>
                  <a:pt x="0" y="324611"/>
                </a:lnTo>
                <a:lnTo>
                  <a:pt x="1152144" y="324611"/>
                </a:lnTo>
                <a:lnTo>
                  <a:pt x="1152144" y="253"/>
                </a:lnTo>
                <a:lnTo>
                  <a:pt x="1108395" y="0"/>
                </a:lnTo>
                <a:close/>
              </a:path>
            </a:pathLst>
          </a:custGeom>
          <a:solidFill>
            <a:srgbClr val="337822"/>
          </a:solidFill>
        </p:spPr>
        <p:txBody>
          <a:bodyPr wrap="square" lIns="0" tIns="0" rIns="0" bIns="0" rtlCol="0"/>
          <a:lstStyle/>
          <a:p>
            <a:endParaRPr/>
          </a:p>
        </p:txBody>
      </p:sp>
      <p:sp>
        <p:nvSpPr>
          <p:cNvPr id="6" name="object 6"/>
          <p:cNvSpPr txBox="1"/>
          <p:nvPr/>
        </p:nvSpPr>
        <p:spPr>
          <a:xfrm>
            <a:off x="10116693" y="20574"/>
            <a:ext cx="229870" cy="258404"/>
          </a:xfrm>
          <a:prstGeom prst="rect">
            <a:avLst/>
          </a:prstGeom>
        </p:spPr>
        <p:txBody>
          <a:bodyPr vert="horz" wrap="square" lIns="0" tIns="12065" rIns="0" bIns="0" rtlCol="0">
            <a:spAutoFit/>
          </a:bodyPr>
          <a:lstStyle/>
          <a:p>
            <a:pPr marL="12700">
              <a:spcBef>
                <a:spcPts val="95"/>
              </a:spcBef>
            </a:pPr>
            <a:r>
              <a:rPr sz="1600" b="1" spc="-90" dirty="0">
                <a:solidFill>
                  <a:srgbClr val="FFFFFF"/>
                </a:solidFill>
                <a:latin typeface="Arial"/>
                <a:cs typeface="Arial"/>
              </a:rPr>
              <a:t>11</a:t>
            </a:r>
            <a:endParaRPr sz="1600">
              <a:latin typeface="Arial"/>
              <a:cs typeface="Arial"/>
            </a:endParaRPr>
          </a:p>
        </p:txBody>
      </p:sp>
      <p:sp>
        <p:nvSpPr>
          <p:cNvPr id="7" name="object 7"/>
          <p:cNvSpPr txBox="1"/>
          <p:nvPr/>
        </p:nvSpPr>
        <p:spPr>
          <a:xfrm>
            <a:off x="1801165" y="2149602"/>
            <a:ext cx="3142615" cy="391160"/>
          </a:xfrm>
          <a:prstGeom prst="rect">
            <a:avLst/>
          </a:prstGeom>
        </p:spPr>
        <p:txBody>
          <a:bodyPr vert="horz" wrap="square" lIns="0" tIns="12700" rIns="0" bIns="0" rtlCol="0">
            <a:spAutoFit/>
          </a:bodyPr>
          <a:lstStyle/>
          <a:p>
            <a:pPr marL="12700">
              <a:spcBef>
                <a:spcPts val="100"/>
              </a:spcBef>
            </a:pPr>
            <a:r>
              <a:rPr sz="2400" spc="-40" dirty="0">
                <a:solidFill>
                  <a:srgbClr val="000099"/>
                </a:solidFill>
                <a:latin typeface="Calibri"/>
                <a:cs typeface="Calibri"/>
              </a:rPr>
              <a:t>Темп-ра </a:t>
            </a:r>
            <a:r>
              <a:rPr sz="2400" spc="-10" dirty="0">
                <a:solidFill>
                  <a:srgbClr val="000099"/>
                </a:solidFill>
                <a:latin typeface="Calibri"/>
                <a:cs typeface="Calibri"/>
              </a:rPr>
              <a:t>носителя.</a:t>
            </a:r>
            <a:r>
              <a:rPr sz="2400" spc="5" dirty="0">
                <a:solidFill>
                  <a:srgbClr val="000099"/>
                </a:solidFill>
                <a:latin typeface="Calibri"/>
                <a:cs typeface="Calibri"/>
              </a:rPr>
              <a:t> </a:t>
            </a:r>
            <a:r>
              <a:rPr sz="2400" spc="-5" dirty="0">
                <a:solidFill>
                  <a:srgbClr val="000099"/>
                </a:solidFill>
                <a:latin typeface="Calibri"/>
                <a:cs typeface="Calibri"/>
              </a:rPr>
              <a:t>-20</a:t>
            </a:r>
            <a:r>
              <a:rPr sz="2400" spc="-5" dirty="0">
                <a:solidFill>
                  <a:srgbClr val="000099"/>
                </a:solidFill>
                <a:latin typeface="Arial"/>
                <a:cs typeface="Arial"/>
              </a:rPr>
              <a:t>°</a:t>
            </a:r>
            <a:r>
              <a:rPr sz="2400" spc="-5" dirty="0">
                <a:solidFill>
                  <a:srgbClr val="000099"/>
                </a:solidFill>
                <a:latin typeface="Calibri"/>
                <a:cs typeface="Calibri"/>
              </a:rPr>
              <a:t>C</a:t>
            </a:r>
            <a:endParaRPr sz="2400">
              <a:latin typeface="Calibri"/>
              <a:cs typeface="Calibri"/>
            </a:endParaRPr>
          </a:p>
        </p:txBody>
      </p:sp>
      <p:sp>
        <p:nvSpPr>
          <p:cNvPr id="8" name="object 8"/>
          <p:cNvSpPr txBox="1"/>
          <p:nvPr/>
        </p:nvSpPr>
        <p:spPr>
          <a:xfrm>
            <a:off x="5167122" y="2149602"/>
            <a:ext cx="2267585" cy="391160"/>
          </a:xfrm>
          <a:prstGeom prst="rect">
            <a:avLst/>
          </a:prstGeom>
        </p:spPr>
        <p:txBody>
          <a:bodyPr vert="horz" wrap="square" lIns="0" tIns="12700" rIns="0" bIns="0" rtlCol="0">
            <a:spAutoFit/>
          </a:bodyPr>
          <a:lstStyle/>
          <a:p>
            <a:pPr marL="12700">
              <a:spcBef>
                <a:spcPts val="100"/>
              </a:spcBef>
            </a:pPr>
            <a:r>
              <a:rPr sz="2400" spc="-55" dirty="0">
                <a:solidFill>
                  <a:srgbClr val="000099"/>
                </a:solidFill>
                <a:latin typeface="Calibri"/>
                <a:cs typeface="Calibri"/>
              </a:rPr>
              <a:t>Точка </a:t>
            </a:r>
            <a:r>
              <a:rPr sz="2400" spc="-5" dirty="0">
                <a:solidFill>
                  <a:srgbClr val="000099"/>
                </a:solidFill>
                <a:latin typeface="Calibri"/>
                <a:cs typeface="Calibri"/>
              </a:rPr>
              <a:t>росы</a:t>
            </a:r>
            <a:r>
              <a:rPr sz="2400" spc="-25" dirty="0">
                <a:solidFill>
                  <a:srgbClr val="000099"/>
                </a:solidFill>
                <a:latin typeface="Calibri"/>
                <a:cs typeface="Calibri"/>
              </a:rPr>
              <a:t> </a:t>
            </a:r>
            <a:r>
              <a:rPr sz="2400" spc="-5" dirty="0">
                <a:solidFill>
                  <a:srgbClr val="000099"/>
                </a:solidFill>
                <a:latin typeface="Calibri"/>
                <a:cs typeface="Calibri"/>
              </a:rPr>
              <a:t>+14</a:t>
            </a:r>
            <a:r>
              <a:rPr sz="2400" spc="-5" dirty="0">
                <a:solidFill>
                  <a:srgbClr val="000099"/>
                </a:solidFill>
                <a:latin typeface="Arial"/>
                <a:cs typeface="Arial"/>
              </a:rPr>
              <a:t>°</a:t>
            </a:r>
            <a:r>
              <a:rPr sz="2400" spc="-5" dirty="0">
                <a:solidFill>
                  <a:srgbClr val="000099"/>
                </a:solidFill>
                <a:latin typeface="Calibri"/>
                <a:cs typeface="Calibri"/>
              </a:rPr>
              <a:t>C</a:t>
            </a:r>
            <a:endParaRPr sz="2400">
              <a:latin typeface="Calibri"/>
              <a:cs typeface="Calibri"/>
            </a:endParaRPr>
          </a:p>
        </p:txBody>
      </p:sp>
      <p:sp>
        <p:nvSpPr>
          <p:cNvPr id="9" name="object 9"/>
          <p:cNvSpPr txBox="1"/>
          <p:nvPr/>
        </p:nvSpPr>
        <p:spPr>
          <a:xfrm>
            <a:off x="2394915" y="4687570"/>
            <a:ext cx="6376670" cy="1443344"/>
          </a:xfrm>
          <a:prstGeom prst="rect">
            <a:avLst/>
          </a:prstGeom>
        </p:spPr>
        <p:txBody>
          <a:bodyPr vert="horz" wrap="square" lIns="0" tIns="12065" rIns="0" bIns="0" rtlCol="0">
            <a:spAutoFit/>
          </a:bodyPr>
          <a:lstStyle/>
          <a:p>
            <a:pPr marL="12700">
              <a:spcBef>
                <a:spcPts val="95"/>
              </a:spcBef>
              <a:tabLst>
                <a:tab pos="1776095" algn="l"/>
                <a:tab pos="3295015" algn="l"/>
                <a:tab pos="5680710" algn="l"/>
              </a:tabLst>
            </a:pPr>
            <a:r>
              <a:rPr sz="2200" spc="-10" dirty="0">
                <a:solidFill>
                  <a:srgbClr val="0099FF"/>
                </a:solidFill>
                <a:latin typeface="Calibri"/>
                <a:cs typeface="Calibri"/>
              </a:rPr>
              <a:t>-</a:t>
            </a:r>
            <a:r>
              <a:rPr sz="2200" spc="-5" dirty="0">
                <a:solidFill>
                  <a:srgbClr val="0099FF"/>
                </a:solidFill>
                <a:latin typeface="Calibri"/>
                <a:cs typeface="Calibri"/>
              </a:rPr>
              <a:t>20</a:t>
            </a:r>
            <a:r>
              <a:rPr sz="2200" spc="-10" dirty="0">
                <a:solidFill>
                  <a:srgbClr val="0099FF"/>
                </a:solidFill>
                <a:latin typeface="Arial"/>
                <a:cs typeface="Arial"/>
              </a:rPr>
              <a:t>°</a:t>
            </a:r>
            <a:r>
              <a:rPr sz="2200" spc="-5" dirty="0">
                <a:solidFill>
                  <a:srgbClr val="0099FF"/>
                </a:solidFill>
                <a:latin typeface="Calibri"/>
                <a:cs typeface="Calibri"/>
              </a:rPr>
              <a:t>C</a:t>
            </a:r>
            <a:r>
              <a:rPr sz="2200" dirty="0">
                <a:solidFill>
                  <a:srgbClr val="0099FF"/>
                </a:solidFill>
                <a:latin typeface="Calibri"/>
                <a:cs typeface="Calibri"/>
              </a:rPr>
              <a:t>	</a:t>
            </a:r>
            <a:r>
              <a:rPr sz="3300" spc="-7" baseline="-2525" dirty="0">
                <a:solidFill>
                  <a:srgbClr val="0099FF"/>
                </a:solidFill>
                <a:latin typeface="Calibri"/>
                <a:cs typeface="Calibri"/>
              </a:rPr>
              <a:t>-5</a:t>
            </a:r>
            <a:r>
              <a:rPr sz="3300" spc="-15" baseline="-2525" dirty="0">
                <a:solidFill>
                  <a:srgbClr val="0099FF"/>
                </a:solidFill>
                <a:latin typeface="Arial"/>
                <a:cs typeface="Arial"/>
              </a:rPr>
              <a:t>°</a:t>
            </a:r>
            <a:r>
              <a:rPr sz="3300" spc="-7" baseline="-2525" dirty="0">
                <a:solidFill>
                  <a:srgbClr val="0099FF"/>
                </a:solidFill>
                <a:latin typeface="Calibri"/>
                <a:cs typeface="Calibri"/>
              </a:rPr>
              <a:t>C</a:t>
            </a:r>
            <a:r>
              <a:rPr sz="3300" baseline="-2525" dirty="0">
                <a:solidFill>
                  <a:srgbClr val="0099FF"/>
                </a:solidFill>
                <a:latin typeface="Calibri"/>
                <a:cs typeface="Calibri"/>
              </a:rPr>
              <a:t>	</a:t>
            </a:r>
            <a:r>
              <a:rPr sz="2200" spc="-10" dirty="0">
                <a:solidFill>
                  <a:srgbClr val="FF3300"/>
                </a:solidFill>
                <a:latin typeface="Calibri"/>
                <a:cs typeface="Calibri"/>
              </a:rPr>
              <a:t>+</a:t>
            </a:r>
            <a:r>
              <a:rPr sz="2200" spc="-5" dirty="0">
                <a:solidFill>
                  <a:srgbClr val="FF3300"/>
                </a:solidFill>
                <a:latin typeface="Calibri"/>
                <a:cs typeface="Calibri"/>
              </a:rPr>
              <a:t>5</a:t>
            </a:r>
            <a:r>
              <a:rPr sz="2200" spc="-10" dirty="0">
                <a:solidFill>
                  <a:srgbClr val="FF3300"/>
                </a:solidFill>
                <a:latin typeface="Arial"/>
                <a:cs typeface="Arial"/>
              </a:rPr>
              <a:t>°</a:t>
            </a:r>
            <a:r>
              <a:rPr sz="2200" spc="-5" dirty="0">
                <a:solidFill>
                  <a:srgbClr val="FF3300"/>
                </a:solidFill>
                <a:latin typeface="Calibri"/>
                <a:cs typeface="Calibri"/>
              </a:rPr>
              <a:t>C</a:t>
            </a:r>
            <a:r>
              <a:rPr sz="2200" dirty="0">
                <a:solidFill>
                  <a:srgbClr val="FF3300"/>
                </a:solidFill>
                <a:latin typeface="Calibri"/>
                <a:cs typeface="Calibri"/>
              </a:rPr>
              <a:t>	</a:t>
            </a:r>
            <a:r>
              <a:rPr sz="3300" spc="-15" baseline="-5050" dirty="0">
                <a:solidFill>
                  <a:srgbClr val="FF3300"/>
                </a:solidFill>
                <a:latin typeface="Calibri"/>
                <a:cs typeface="Calibri"/>
              </a:rPr>
              <a:t>+1</a:t>
            </a:r>
            <a:r>
              <a:rPr sz="3300" spc="-7" baseline="-5050" dirty="0">
                <a:solidFill>
                  <a:srgbClr val="FF3300"/>
                </a:solidFill>
                <a:latin typeface="Calibri"/>
                <a:cs typeface="Calibri"/>
              </a:rPr>
              <a:t>5</a:t>
            </a:r>
            <a:r>
              <a:rPr sz="3300" spc="-15" baseline="-5050" dirty="0">
                <a:solidFill>
                  <a:srgbClr val="FF3300"/>
                </a:solidFill>
                <a:latin typeface="Arial"/>
                <a:cs typeface="Arial"/>
              </a:rPr>
              <a:t>°</a:t>
            </a:r>
            <a:r>
              <a:rPr sz="3300" spc="-7" baseline="-5050" dirty="0">
                <a:solidFill>
                  <a:srgbClr val="FF3300"/>
                </a:solidFill>
                <a:latin typeface="Calibri"/>
                <a:cs typeface="Calibri"/>
              </a:rPr>
              <a:t>C</a:t>
            </a:r>
            <a:endParaRPr sz="3300" baseline="-5050">
              <a:latin typeface="Calibri"/>
              <a:cs typeface="Calibri"/>
            </a:endParaRPr>
          </a:p>
          <a:p>
            <a:pPr>
              <a:spcBef>
                <a:spcPts val="30"/>
              </a:spcBef>
            </a:pPr>
            <a:endParaRPr sz="3100">
              <a:latin typeface="Times New Roman"/>
              <a:cs typeface="Times New Roman"/>
            </a:endParaRPr>
          </a:p>
          <a:p>
            <a:pPr marL="24765" marR="129539"/>
            <a:r>
              <a:rPr sz="2000" spc="-5" dirty="0">
                <a:latin typeface="Calibri"/>
                <a:cs typeface="Calibri"/>
              </a:rPr>
              <a:t>Неправильный </a:t>
            </a:r>
            <a:r>
              <a:rPr sz="2000" dirty="0">
                <a:latin typeface="Calibri"/>
                <a:cs typeface="Calibri"/>
              </a:rPr>
              <a:t>выбор </a:t>
            </a:r>
            <a:r>
              <a:rPr sz="2000" spc="-10" dirty="0">
                <a:latin typeface="Calibri"/>
                <a:cs typeface="Calibri"/>
              </a:rPr>
              <a:t>толщины приводит </a:t>
            </a:r>
            <a:r>
              <a:rPr sz="2000" dirty="0">
                <a:latin typeface="Calibri"/>
                <a:cs typeface="Calibri"/>
              </a:rPr>
              <a:t>к образованию  </a:t>
            </a:r>
            <a:r>
              <a:rPr sz="2000" spc="-5" dirty="0">
                <a:latin typeface="Calibri"/>
                <a:cs typeface="Calibri"/>
              </a:rPr>
              <a:t>конденсата, </a:t>
            </a:r>
            <a:r>
              <a:rPr sz="2000" dirty="0">
                <a:latin typeface="Calibri"/>
                <a:cs typeface="Calibri"/>
              </a:rPr>
              <a:t>и </a:t>
            </a:r>
            <a:r>
              <a:rPr sz="2000" spc="-10" dirty="0">
                <a:latin typeface="Calibri"/>
                <a:cs typeface="Calibri"/>
              </a:rPr>
              <a:t>даже </a:t>
            </a:r>
            <a:r>
              <a:rPr sz="2000" dirty="0">
                <a:latin typeface="Calibri"/>
                <a:cs typeface="Calibri"/>
              </a:rPr>
              <a:t>обмерзанию</a:t>
            </a:r>
            <a:r>
              <a:rPr sz="2000" spc="-50" dirty="0">
                <a:latin typeface="Calibri"/>
                <a:cs typeface="Calibri"/>
              </a:rPr>
              <a:t> </a:t>
            </a:r>
            <a:r>
              <a:rPr sz="2000" spc="-10" dirty="0">
                <a:latin typeface="Calibri"/>
                <a:cs typeface="Calibri"/>
              </a:rPr>
              <a:t>трубопроводов</a:t>
            </a:r>
            <a:endParaRPr sz="2000">
              <a:latin typeface="Calibri"/>
              <a:cs typeface="Calibri"/>
            </a:endParaRPr>
          </a:p>
        </p:txBody>
      </p:sp>
    </p:spTree>
    <p:extLst>
      <p:ext uri="{BB962C8B-B14F-4D97-AF65-F5344CB8AC3E}">
        <p14:creationId xmlns:p14="http://schemas.microsoft.com/office/powerpoint/2010/main" val="36007260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rmacell Corporate 2018">
      <a:dk1>
        <a:srgbClr val="1C1C1C"/>
      </a:dk1>
      <a:lt1>
        <a:srgbClr val="FFFFFF"/>
      </a:lt1>
      <a:dk2>
        <a:srgbClr val="96C115"/>
      </a:dk2>
      <a:lt2>
        <a:srgbClr val="E5E8E9"/>
      </a:lt2>
      <a:accent1>
        <a:srgbClr val="96C115"/>
      </a:accent1>
      <a:accent2>
        <a:srgbClr val="0097D7"/>
      </a:accent2>
      <a:accent3>
        <a:srgbClr val="00577E"/>
      </a:accent3>
      <a:accent4>
        <a:srgbClr val="CCE680"/>
      </a:accent4>
      <a:accent5>
        <a:srgbClr val="BD042B"/>
      </a:accent5>
      <a:accent6>
        <a:srgbClr val="62646D"/>
      </a:accent6>
      <a:hlink>
        <a:srgbClr val="0000FF"/>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Arm-PP2007-Master">
  <a:themeElements>
    <a:clrScheme name="Armacell-Colorscheme-Office2007">
      <a:dk1>
        <a:sysClr val="windowText" lastClr="000000"/>
      </a:dk1>
      <a:lt1>
        <a:sysClr val="window" lastClr="FFFFFF"/>
      </a:lt1>
      <a:dk2>
        <a:srgbClr val="000000"/>
      </a:dk2>
      <a:lt2>
        <a:srgbClr val="EEECE1"/>
      </a:lt2>
      <a:accent1>
        <a:srgbClr val="96C115"/>
      </a:accent1>
      <a:accent2>
        <a:srgbClr val="808080"/>
      </a:accent2>
      <a:accent3>
        <a:srgbClr val="337823"/>
      </a:accent3>
      <a:accent4>
        <a:srgbClr val="1C1C1C"/>
      </a:accent4>
      <a:accent5>
        <a:srgbClr val="99BC91"/>
      </a:accent5>
      <a:accent6>
        <a:srgbClr val="BFBFBF"/>
      </a:accent6>
      <a:hlink>
        <a:srgbClr val="548DD4"/>
      </a:hlink>
      <a:folHlink>
        <a:srgbClr val="953734"/>
      </a:folHlink>
    </a:clrScheme>
    <a:fontScheme name="Armacell-Typescheme-Office2007">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ntro-Topic 2">
    <a:dk1>
      <a:srgbClr val="000000"/>
    </a:dk1>
    <a:lt1>
      <a:srgbClr val="FFFFFF"/>
    </a:lt1>
    <a:dk2>
      <a:srgbClr val="000000"/>
    </a:dk2>
    <a:lt2>
      <a:srgbClr val="EEECE1"/>
    </a:lt2>
    <a:accent1>
      <a:srgbClr val="96C115"/>
    </a:accent1>
    <a:accent2>
      <a:srgbClr val="808080"/>
    </a:accent2>
    <a:accent3>
      <a:srgbClr val="FFFFFF"/>
    </a:accent3>
    <a:accent4>
      <a:srgbClr val="000000"/>
    </a:accent4>
    <a:accent5>
      <a:srgbClr val="C9DDAA"/>
    </a:accent5>
    <a:accent6>
      <a:srgbClr val="737373"/>
    </a:accent6>
    <a:hlink>
      <a:srgbClr val="548DD4"/>
    </a:hlink>
    <a:folHlink>
      <a:srgbClr val="953734"/>
    </a:folHlink>
  </a:clrScheme>
</a:themeOverride>
</file>

<file path=docProps/app.xml><?xml version="1.0" encoding="utf-8"?>
<Properties xmlns="http://schemas.openxmlformats.org/officeDocument/2006/extended-properties" xmlns:vt="http://schemas.openxmlformats.org/officeDocument/2006/docPropsVTypes">
  <Template/>
  <TotalTime>800</TotalTime>
  <Words>1337</Words>
  <Application>Microsoft Office PowerPoint</Application>
  <PresentationFormat>Широкоэкранный</PresentationFormat>
  <Paragraphs>273</Paragraphs>
  <Slides>21</Slides>
  <Notes>7</Notes>
  <HiddenSlides>0</HiddenSlides>
  <MMClips>0</MMClips>
  <ScaleCrop>false</ScaleCrop>
  <HeadingPairs>
    <vt:vector size="8" baseType="variant">
      <vt:variant>
        <vt:lpstr>Использованные шрифты</vt:lpstr>
      </vt:variant>
      <vt:variant>
        <vt:i4>7</vt:i4>
      </vt:variant>
      <vt:variant>
        <vt:lpstr>Тема</vt:lpstr>
      </vt:variant>
      <vt:variant>
        <vt:i4>2</vt:i4>
      </vt:variant>
      <vt:variant>
        <vt:lpstr>Внедренные серверы OLE</vt:lpstr>
      </vt:variant>
      <vt:variant>
        <vt:i4>1</vt:i4>
      </vt:variant>
      <vt:variant>
        <vt:lpstr>Заголовки слайдов</vt:lpstr>
      </vt:variant>
      <vt:variant>
        <vt:i4>21</vt:i4>
      </vt:variant>
    </vt:vector>
  </HeadingPairs>
  <TitlesOfParts>
    <vt:vector size="31" baseType="lpstr">
      <vt:lpstr>Arial</vt:lpstr>
      <vt:lpstr>Calibri</vt:lpstr>
      <vt:lpstr>Symbol</vt:lpstr>
      <vt:lpstr>Tahoma</vt:lpstr>
      <vt:lpstr>Times New Roman</vt:lpstr>
      <vt:lpstr>Wingdings</vt:lpstr>
      <vt:lpstr>Wingdings 2</vt:lpstr>
      <vt:lpstr>Office Theme</vt:lpstr>
      <vt:lpstr>8_Arm-PP2007-Master</vt:lpstr>
      <vt:lpstr>CorelPhotoPaint.Image.6</vt:lpstr>
      <vt:lpstr>Дмитрий Лунев</vt:lpstr>
      <vt:lpstr>Презентация PowerPoint</vt:lpstr>
      <vt:lpstr>Тепловая изоляция в нефтегазовой отрасли. Основные требования</vt:lpstr>
      <vt:lpstr>Решение базовых проблем на основе Armaflex</vt:lpstr>
      <vt:lpstr>Структура Armaflex</vt:lpstr>
      <vt:lpstr>µ – влияние на теплопроводность </vt:lpstr>
      <vt:lpstr>Основные причины энергопотерь</vt:lpstr>
      <vt:lpstr>Защита от конденсата – точка росы</vt:lpstr>
      <vt:lpstr>Важно правильно выбрать толщину изоляции</vt:lpstr>
      <vt:lpstr>Основные причины энергопотерь</vt:lpstr>
      <vt:lpstr>Работа изоляции с открытыми порами</vt:lpstr>
      <vt:lpstr>Работа изоляции с закрытыми порами на холодных системах</vt:lpstr>
      <vt:lpstr>Презентация PowerPoint</vt:lpstr>
      <vt:lpstr>Презентация PowerPoint</vt:lpstr>
      <vt:lpstr>Установка: крепление и герметизация </vt:lpstr>
      <vt:lpstr>ISO 10289:1999</vt:lpstr>
      <vt:lpstr>Параметры цикличности (температура поверхности трубы)</vt:lpstr>
      <vt:lpstr>Все образцы: Результаты</vt:lpstr>
      <vt:lpstr>Термо-акустическая изоляция</vt:lpstr>
      <vt:lpstr>Преимущества материалов Armaflex</vt:lpstr>
      <vt:lpstr>СПАСИБО ЗА ВНИМАНИЕ!</vt:lpstr>
    </vt:vector>
  </TitlesOfParts>
  <Company>Armacell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Piccard, Hortense</dc:creator>
  <cp:lastModifiedBy>Lunev, Dmitriy</cp:lastModifiedBy>
  <cp:revision>253</cp:revision>
  <cp:lastPrinted>2017-12-05T14:27:24Z</cp:lastPrinted>
  <dcterms:created xsi:type="dcterms:W3CDTF">2017-10-03T08:32:25Z</dcterms:created>
  <dcterms:modified xsi:type="dcterms:W3CDTF">2018-04-26T07:35:57Z</dcterms:modified>
</cp:coreProperties>
</file>