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Default Extension="xlsx" ContentType="application/vnd.openxmlformats-officedocument.spreadsheetml.sheet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Default Extension="png" ContentType="image/png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0" r:id="rId1"/>
  </p:sldMasterIdLst>
  <p:notesMasterIdLst>
    <p:notesMasterId r:id="rId21"/>
  </p:notesMasterIdLst>
  <p:handoutMasterIdLst>
    <p:handoutMasterId r:id="rId22"/>
  </p:handoutMasterIdLst>
  <p:sldIdLst>
    <p:sldId id="267" r:id="rId2"/>
    <p:sldId id="282" r:id="rId3"/>
    <p:sldId id="285" r:id="rId4"/>
    <p:sldId id="281" r:id="rId5"/>
    <p:sldId id="283" r:id="rId6"/>
    <p:sldId id="287" r:id="rId7"/>
    <p:sldId id="289" r:id="rId8"/>
    <p:sldId id="288" r:id="rId9"/>
    <p:sldId id="291" r:id="rId10"/>
    <p:sldId id="292" r:id="rId11"/>
    <p:sldId id="294" r:id="rId12"/>
    <p:sldId id="295" r:id="rId13"/>
    <p:sldId id="293" r:id="rId14"/>
    <p:sldId id="296" r:id="rId15"/>
    <p:sldId id="290" r:id="rId16"/>
    <p:sldId id="297" r:id="rId17"/>
    <p:sldId id="299" r:id="rId18"/>
    <p:sldId id="301" r:id="rId19"/>
    <p:sldId id="268" r:id="rId20"/>
  </p:sldIdLst>
  <p:sldSz cx="9906000" cy="6858000" type="A4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85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85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85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85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C20937"/>
    <a:srgbClr val="F6D7A2"/>
    <a:srgbClr val="F9BD27"/>
    <a:srgbClr val="FA9D10"/>
    <a:srgbClr val="EF6B01"/>
    <a:srgbClr val="F6D106"/>
    <a:srgbClr val="3D464A"/>
    <a:srgbClr val="6B6B6B"/>
    <a:srgbClr val="BCBCBC"/>
    <a:srgbClr val="FED20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29015" autoAdjust="0"/>
    <p:restoredTop sz="94639" autoAdjust="0"/>
  </p:normalViewPr>
  <p:slideViewPr>
    <p:cSldViewPr>
      <p:cViewPr>
        <p:scale>
          <a:sx n="80" d="100"/>
          <a:sy n="80" d="100"/>
        </p:scale>
        <p:origin x="-1272" y="-73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0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стаж работы в лаборатории ООО "БашНИПИнефть"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зав.лабораторией</c:v>
                </c:pt>
                <c:pt idx="1">
                  <c:v>вед. инженер</c:v>
                </c:pt>
                <c:pt idx="2">
                  <c:v>вед. инженер</c:v>
                </c:pt>
                <c:pt idx="3">
                  <c:v>вед. инженер</c:v>
                </c:pt>
                <c:pt idx="4">
                  <c:v>вед. инженер</c:v>
                </c:pt>
                <c:pt idx="5">
                  <c:v>инженер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32</c:v>
                </c:pt>
                <c:pt idx="1">
                  <c:v>16</c:v>
                </c:pt>
                <c:pt idx="2">
                  <c:v>24</c:v>
                </c:pt>
                <c:pt idx="3">
                  <c:v>22</c:v>
                </c:pt>
                <c:pt idx="4">
                  <c:v>14</c:v>
                </c:pt>
                <c:pt idx="5">
                  <c:v>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общий стаж в экспериментальных исследованиях</c:v>
                </c:pt>
              </c:strCache>
            </c:strRef>
          </c:tx>
          <c:dLbls>
            <c:dLblPos val="inEnd"/>
            <c:showVal val="1"/>
          </c:dLbls>
          <c:cat>
            <c:strRef>
              <c:f>Лист1!$A$2:$A$7</c:f>
              <c:strCache>
                <c:ptCount val="6"/>
                <c:pt idx="0">
                  <c:v>зав.лабораторией</c:v>
                </c:pt>
                <c:pt idx="1">
                  <c:v>вед. инженер</c:v>
                </c:pt>
                <c:pt idx="2">
                  <c:v>вед. инженер</c:v>
                </c:pt>
                <c:pt idx="3">
                  <c:v>вед. инженер</c:v>
                </c:pt>
                <c:pt idx="4">
                  <c:v>вед. инженер</c:v>
                </c:pt>
                <c:pt idx="5">
                  <c:v>инженер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28</c:v>
                </c:pt>
                <c:pt idx="1">
                  <c:v>13</c:v>
                </c:pt>
                <c:pt idx="2">
                  <c:v>20</c:v>
                </c:pt>
                <c:pt idx="3">
                  <c:v>12</c:v>
                </c:pt>
                <c:pt idx="4">
                  <c:v>14</c:v>
                </c:pt>
                <c:pt idx="5">
                  <c:v>2</c:v>
                </c:pt>
              </c:numCache>
            </c:numRef>
          </c:val>
        </c:ser>
        <c:gapWidth val="75"/>
        <c:overlap val="40"/>
        <c:axId val="76168192"/>
        <c:axId val="75677056"/>
      </c:barChart>
      <c:catAx>
        <c:axId val="76168192"/>
        <c:scaling>
          <c:orientation val="minMax"/>
        </c:scaling>
        <c:axPos val="b"/>
        <c:majorTickMark val="none"/>
        <c:tickLblPos val="nextTo"/>
        <c:txPr>
          <a:bodyPr rot="-1740000"/>
          <a:lstStyle/>
          <a:p>
            <a:pPr>
              <a:defRPr/>
            </a:pPr>
            <a:endParaRPr lang="en-US"/>
          </a:p>
        </c:txPr>
        <c:crossAx val="75677056"/>
        <c:crosses val="autoZero"/>
        <c:auto val="1"/>
        <c:lblAlgn val="ctr"/>
        <c:lblOffset val="100"/>
      </c:catAx>
      <c:valAx>
        <c:axId val="75677056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76168192"/>
        <c:crosses val="autoZero"/>
        <c:crossBetween val="between"/>
      </c:valAx>
      <c:spPr>
        <a:ln>
          <a:noFill/>
        </a:ln>
      </c:spPr>
    </c:plotArea>
    <c:legend>
      <c:legendPos val="t"/>
      <c:layout/>
    </c:legend>
    <c:plotVisOnly val="1"/>
  </c:chart>
  <c:txPr>
    <a:bodyPr/>
    <a:lstStyle/>
    <a:p>
      <a:pPr>
        <a:defRPr sz="1200"/>
      </a:pPr>
      <a:endParaRPr lang="en-US"/>
    </a:p>
  </c:txPr>
  <c:externalData r:id="rId1"/>
</c:chartSpace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50.pn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53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50.pn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5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B740C7-277E-41F6-90C7-7029188781C4}" type="doc">
      <dgm:prSet loTypeId="urn:microsoft.com/office/officeart/2005/8/layout/target2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7EFC795-F6B7-4C95-8DC8-283A6E721770}">
      <dgm:prSet phldrT="[Текст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Лабораторное обеспечение</a:t>
          </a:r>
          <a:endParaRPr lang="ru-RU" dirty="0"/>
        </a:p>
      </dgm:t>
    </dgm:pt>
    <dgm:pt modelId="{1853CAC4-6D42-48FB-B8B4-690E4BE7F29A}" type="parTrans" cxnId="{E942ADB8-0D68-46A0-8F97-D662B07EBC38}">
      <dgm:prSet/>
      <dgm:spPr/>
      <dgm:t>
        <a:bodyPr/>
        <a:lstStyle/>
        <a:p>
          <a:endParaRPr lang="ru-RU"/>
        </a:p>
      </dgm:t>
    </dgm:pt>
    <dgm:pt modelId="{EB5C7629-9602-4C22-BF3C-13907CD4CEC1}" type="sibTrans" cxnId="{E942ADB8-0D68-46A0-8F97-D662B07EBC38}">
      <dgm:prSet/>
      <dgm:spPr/>
      <dgm:t>
        <a:bodyPr/>
        <a:lstStyle/>
        <a:p>
          <a:endParaRPr lang="ru-RU"/>
        </a:p>
      </dgm:t>
    </dgm:pt>
    <dgm:pt modelId="{DCC74A2A-5F0B-4649-A813-FA40BE8D5872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Соблюдение требований системы менеджмента качества</a:t>
          </a:r>
          <a:endParaRPr lang="ru-RU" dirty="0"/>
        </a:p>
      </dgm:t>
    </dgm:pt>
    <dgm:pt modelId="{DB4C9E9D-5C0A-46FE-BE1B-BBB0364643F2}" type="parTrans" cxnId="{C9ADEE83-71AD-4833-A260-6F935823E030}">
      <dgm:prSet/>
      <dgm:spPr/>
      <dgm:t>
        <a:bodyPr/>
        <a:lstStyle/>
        <a:p>
          <a:endParaRPr lang="ru-RU"/>
        </a:p>
      </dgm:t>
    </dgm:pt>
    <dgm:pt modelId="{3305CBA2-161F-42A0-AEB6-06354AA6FDA5}" type="sibTrans" cxnId="{C9ADEE83-71AD-4833-A260-6F935823E030}">
      <dgm:prSet/>
      <dgm:spPr/>
      <dgm:t>
        <a:bodyPr/>
        <a:lstStyle/>
        <a:p>
          <a:endParaRPr lang="ru-RU"/>
        </a:p>
      </dgm:t>
    </dgm:pt>
    <dgm:pt modelId="{3A56249A-375D-4F5B-9301-64207F3BA7E9}">
      <dgm:prSet phldrT="[Текст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Организационное обеспечение</a:t>
          </a:r>
          <a:endParaRPr lang="ru-RU" dirty="0"/>
        </a:p>
      </dgm:t>
    </dgm:pt>
    <dgm:pt modelId="{6AD35B2E-F59B-495C-A468-60389A495412}" type="parTrans" cxnId="{01954061-5367-4921-B040-46485E8ECCD3}">
      <dgm:prSet/>
      <dgm:spPr/>
      <dgm:t>
        <a:bodyPr/>
        <a:lstStyle/>
        <a:p>
          <a:endParaRPr lang="ru-RU"/>
        </a:p>
      </dgm:t>
    </dgm:pt>
    <dgm:pt modelId="{AAA4BCA1-F045-4888-8B72-F0EB4474E1EE}" type="sibTrans" cxnId="{01954061-5367-4921-B040-46485E8ECCD3}">
      <dgm:prSet/>
      <dgm:spPr/>
      <dgm:t>
        <a:bodyPr/>
        <a:lstStyle/>
        <a:p>
          <a:endParaRPr lang="ru-RU"/>
        </a:p>
      </dgm:t>
    </dgm:pt>
    <dgm:pt modelId="{F0FEA6D7-D8C6-4ABF-9715-379B5FDD156F}">
      <dgm:prSet phldrT="[Текст]"/>
      <dgm:spPr/>
      <dgm:t>
        <a:bodyPr/>
        <a:lstStyle/>
        <a:p>
          <a:r>
            <a:rPr lang="ru-RU" dirty="0" smtClean="0"/>
            <a:t>Условия проведения испытаний</a:t>
          </a:r>
          <a:endParaRPr lang="ru-RU" dirty="0"/>
        </a:p>
      </dgm:t>
    </dgm:pt>
    <dgm:pt modelId="{DC511EAF-7780-4308-9B59-5C8008C0F6CF}" type="parTrans" cxnId="{97DC23FF-F601-41AC-A223-94A22387D9F8}">
      <dgm:prSet/>
      <dgm:spPr/>
      <dgm:t>
        <a:bodyPr/>
        <a:lstStyle/>
        <a:p>
          <a:endParaRPr lang="ru-RU"/>
        </a:p>
      </dgm:t>
    </dgm:pt>
    <dgm:pt modelId="{19F6E1E8-197D-4590-A94D-C2A768E6311C}" type="sibTrans" cxnId="{97DC23FF-F601-41AC-A223-94A22387D9F8}">
      <dgm:prSet/>
      <dgm:spPr/>
      <dgm:t>
        <a:bodyPr/>
        <a:lstStyle/>
        <a:p>
          <a:endParaRPr lang="ru-RU"/>
        </a:p>
      </dgm:t>
    </dgm:pt>
    <dgm:pt modelId="{C0A4FED7-55B5-4CC3-84AE-5DD49DB77624}">
      <dgm:prSet phldrT="[Текст]"/>
      <dgm:spPr/>
      <dgm:t>
        <a:bodyPr/>
        <a:lstStyle/>
        <a:p>
          <a:r>
            <a:rPr lang="ru-RU" dirty="0" smtClean="0"/>
            <a:t>Квалификация персонала</a:t>
          </a:r>
          <a:endParaRPr lang="ru-RU" dirty="0"/>
        </a:p>
      </dgm:t>
    </dgm:pt>
    <dgm:pt modelId="{BB7A959F-2881-469A-92E6-B19F9C8ACEF0}" type="parTrans" cxnId="{3E91823E-9592-4B4E-BA04-7D330A32E0D2}">
      <dgm:prSet/>
      <dgm:spPr/>
      <dgm:t>
        <a:bodyPr/>
        <a:lstStyle/>
        <a:p>
          <a:endParaRPr lang="ru-RU"/>
        </a:p>
      </dgm:t>
    </dgm:pt>
    <dgm:pt modelId="{218CEFBF-5919-466F-A7CE-257D7B7F7BBD}" type="sibTrans" cxnId="{3E91823E-9592-4B4E-BA04-7D330A32E0D2}">
      <dgm:prSet/>
      <dgm:spPr/>
      <dgm:t>
        <a:bodyPr/>
        <a:lstStyle/>
        <a:p>
          <a:endParaRPr lang="ru-RU"/>
        </a:p>
      </dgm:t>
    </dgm:pt>
    <dgm:pt modelId="{C3BA5DD4-BD4C-4184-8865-870ED633C1DB}" type="pres">
      <dgm:prSet presAssocID="{A9B740C7-277E-41F6-90C7-7029188781C4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D9EA9CF-0C51-462D-B1F1-52A598B679BE}" type="pres">
      <dgm:prSet presAssocID="{A9B740C7-277E-41F6-90C7-7029188781C4}" presName="outerBox" presStyleCnt="0"/>
      <dgm:spPr/>
    </dgm:pt>
    <dgm:pt modelId="{A3A4138F-5B91-411F-89C6-E4279D0401FC}" type="pres">
      <dgm:prSet presAssocID="{A9B740C7-277E-41F6-90C7-7029188781C4}" presName="outerBoxParent" presStyleLbl="node1" presStyleIdx="0" presStyleCnt="3"/>
      <dgm:spPr/>
      <dgm:t>
        <a:bodyPr/>
        <a:lstStyle/>
        <a:p>
          <a:endParaRPr lang="en-US"/>
        </a:p>
      </dgm:t>
    </dgm:pt>
    <dgm:pt modelId="{B6E7FB3F-D638-4BF8-9B94-F58F081687F3}" type="pres">
      <dgm:prSet presAssocID="{A9B740C7-277E-41F6-90C7-7029188781C4}" presName="outerBoxChildren" presStyleCnt="0"/>
      <dgm:spPr/>
    </dgm:pt>
    <dgm:pt modelId="{919C8E07-B5A9-49CF-8B34-4CFAAA8D8D1A}" type="pres">
      <dgm:prSet presAssocID="{A9B740C7-277E-41F6-90C7-7029188781C4}" presName="middleBox" presStyleCnt="0"/>
      <dgm:spPr/>
    </dgm:pt>
    <dgm:pt modelId="{24DD91A1-633E-40FE-89B4-83DFC4B787CC}" type="pres">
      <dgm:prSet presAssocID="{A9B740C7-277E-41F6-90C7-7029188781C4}" presName="middleBoxParent" presStyleLbl="node1" presStyleIdx="1" presStyleCnt="3"/>
      <dgm:spPr/>
      <dgm:t>
        <a:bodyPr/>
        <a:lstStyle/>
        <a:p>
          <a:endParaRPr lang="ru-RU"/>
        </a:p>
      </dgm:t>
    </dgm:pt>
    <dgm:pt modelId="{A38B1240-B48D-4667-ACAF-CFB46EF1C039}" type="pres">
      <dgm:prSet presAssocID="{A9B740C7-277E-41F6-90C7-7029188781C4}" presName="middleBoxChildren" presStyleCnt="0"/>
      <dgm:spPr/>
    </dgm:pt>
    <dgm:pt modelId="{CB46BAB4-815B-4489-B063-5601474D2A42}" type="pres">
      <dgm:prSet presAssocID="{A9B740C7-277E-41F6-90C7-7029188781C4}" presName="centerBox" presStyleCnt="0"/>
      <dgm:spPr/>
    </dgm:pt>
    <dgm:pt modelId="{A64D3BAF-FA3C-48FC-AAAB-DD3B6AD06792}" type="pres">
      <dgm:prSet presAssocID="{A9B740C7-277E-41F6-90C7-7029188781C4}" presName="centerBoxParent" presStyleLbl="node1" presStyleIdx="2" presStyleCnt="3"/>
      <dgm:spPr/>
      <dgm:t>
        <a:bodyPr/>
        <a:lstStyle/>
        <a:p>
          <a:endParaRPr lang="ru-RU"/>
        </a:p>
      </dgm:t>
    </dgm:pt>
    <dgm:pt modelId="{75338372-BF38-4C14-A082-ECC4D8F54B49}" type="pres">
      <dgm:prSet presAssocID="{A9B740C7-277E-41F6-90C7-7029188781C4}" presName="centerBoxChildren" presStyleCnt="0"/>
      <dgm:spPr/>
    </dgm:pt>
    <dgm:pt modelId="{8AF776E9-71CA-4058-B8F9-4B964B557CEE}" type="pres">
      <dgm:prSet presAssocID="{F0FEA6D7-D8C6-4ABF-9715-379B5FDD156F}" presName="cChild" presStyleLbl="fg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F4E47B-19C5-4E3D-8B1A-F2699D0B414D}" type="pres">
      <dgm:prSet presAssocID="{19F6E1E8-197D-4590-A94D-C2A768E6311C}" presName="centerSibTrans" presStyleCnt="0"/>
      <dgm:spPr/>
    </dgm:pt>
    <dgm:pt modelId="{3AD54973-13EB-41E9-BD80-7AE849C149A7}" type="pres">
      <dgm:prSet presAssocID="{C0A4FED7-55B5-4CC3-84AE-5DD49DB77624}" presName="cChild" presStyleLbl="fg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7DC23FF-F601-41AC-A223-94A22387D9F8}" srcId="{3A56249A-375D-4F5B-9301-64207F3BA7E9}" destId="{F0FEA6D7-D8C6-4ABF-9715-379B5FDD156F}" srcOrd="0" destOrd="0" parTransId="{DC511EAF-7780-4308-9B59-5C8008C0F6CF}" sibTransId="{19F6E1E8-197D-4590-A94D-C2A768E6311C}"/>
    <dgm:cxn modelId="{01954061-5367-4921-B040-46485E8ECCD3}" srcId="{A9B740C7-277E-41F6-90C7-7029188781C4}" destId="{3A56249A-375D-4F5B-9301-64207F3BA7E9}" srcOrd="2" destOrd="0" parTransId="{6AD35B2E-F59B-495C-A468-60389A495412}" sibTransId="{AAA4BCA1-F045-4888-8B72-F0EB4474E1EE}"/>
    <dgm:cxn modelId="{3E91823E-9592-4B4E-BA04-7D330A32E0D2}" srcId="{3A56249A-375D-4F5B-9301-64207F3BA7E9}" destId="{C0A4FED7-55B5-4CC3-84AE-5DD49DB77624}" srcOrd="1" destOrd="0" parTransId="{BB7A959F-2881-469A-92E6-B19F9C8ACEF0}" sibTransId="{218CEFBF-5919-466F-A7CE-257D7B7F7BBD}"/>
    <dgm:cxn modelId="{63D7B5D4-5FDA-41A9-B7E6-5266BF2C26B1}" type="presOf" srcId="{07EFC795-F6B7-4C95-8DC8-283A6E721770}" destId="{A3A4138F-5B91-411F-89C6-E4279D0401FC}" srcOrd="0" destOrd="0" presId="urn:microsoft.com/office/officeart/2005/8/layout/target2"/>
    <dgm:cxn modelId="{E4D4E261-657A-40EA-AA08-F47410668264}" type="presOf" srcId="{3A56249A-375D-4F5B-9301-64207F3BA7E9}" destId="{A64D3BAF-FA3C-48FC-AAAB-DD3B6AD06792}" srcOrd="0" destOrd="0" presId="urn:microsoft.com/office/officeart/2005/8/layout/target2"/>
    <dgm:cxn modelId="{2011081A-10C7-478C-B6F0-8A56524BE18A}" type="presOf" srcId="{A9B740C7-277E-41F6-90C7-7029188781C4}" destId="{C3BA5DD4-BD4C-4184-8865-870ED633C1DB}" srcOrd="0" destOrd="0" presId="urn:microsoft.com/office/officeart/2005/8/layout/target2"/>
    <dgm:cxn modelId="{C9ADEE83-71AD-4833-A260-6F935823E030}" srcId="{A9B740C7-277E-41F6-90C7-7029188781C4}" destId="{DCC74A2A-5F0B-4649-A813-FA40BE8D5872}" srcOrd="1" destOrd="0" parTransId="{DB4C9E9D-5C0A-46FE-BE1B-BBB0364643F2}" sibTransId="{3305CBA2-161F-42A0-AEB6-06354AA6FDA5}"/>
    <dgm:cxn modelId="{49165E8A-E531-4C7F-929B-2D39B502FA3A}" type="presOf" srcId="{C0A4FED7-55B5-4CC3-84AE-5DD49DB77624}" destId="{3AD54973-13EB-41E9-BD80-7AE849C149A7}" srcOrd="0" destOrd="0" presId="urn:microsoft.com/office/officeart/2005/8/layout/target2"/>
    <dgm:cxn modelId="{B436C35C-D37C-4836-AA1E-9891CD20815F}" type="presOf" srcId="{DCC74A2A-5F0B-4649-A813-FA40BE8D5872}" destId="{24DD91A1-633E-40FE-89B4-83DFC4B787CC}" srcOrd="0" destOrd="0" presId="urn:microsoft.com/office/officeart/2005/8/layout/target2"/>
    <dgm:cxn modelId="{F63E64CA-A464-4401-981D-DF9AA7608CEC}" type="presOf" srcId="{F0FEA6D7-D8C6-4ABF-9715-379B5FDD156F}" destId="{8AF776E9-71CA-4058-B8F9-4B964B557CEE}" srcOrd="0" destOrd="0" presId="urn:microsoft.com/office/officeart/2005/8/layout/target2"/>
    <dgm:cxn modelId="{E942ADB8-0D68-46A0-8F97-D662B07EBC38}" srcId="{A9B740C7-277E-41F6-90C7-7029188781C4}" destId="{07EFC795-F6B7-4C95-8DC8-283A6E721770}" srcOrd="0" destOrd="0" parTransId="{1853CAC4-6D42-48FB-B8B4-690E4BE7F29A}" sibTransId="{EB5C7629-9602-4C22-BF3C-13907CD4CEC1}"/>
    <dgm:cxn modelId="{33456977-1374-44F7-B294-34C105208D1A}" type="presParOf" srcId="{C3BA5DD4-BD4C-4184-8865-870ED633C1DB}" destId="{9D9EA9CF-0C51-462D-B1F1-52A598B679BE}" srcOrd="0" destOrd="0" presId="urn:microsoft.com/office/officeart/2005/8/layout/target2"/>
    <dgm:cxn modelId="{39F1ACBC-9E78-4A43-AE9D-A621A9980AC9}" type="presParOf" srcId="{9D9EA9CF-0C51-462D-B1F1-52A598B679BE}" destId="{A3A4138F-5B91-411F-89C6-E4279D0401FC}" srcOrd="0" destOrd="0" presId="urn:microsoft.com/office/officeart/2005/8/layout/target2"/>
    <dgm:cxn modelId="{12E30725-5D5C-48CF-A8A3-185705845874}" type="presParOf" srcId="{9D9EA9CF-0C51-462D-B1F1-52A598B679BE}" destId="{B6E7FB3F-D638-4BF8-9B94-F58F081687F3}" srcOrd="1" destOrd="0" presId="urn:microsoft.com/office/officeart/2005/8/layout/target2"/>
    <dgm:cxn modelId="{5C10D055-3C64-4E1F-9243-4A42E87E13CA}" type="presParOf" srcId="{C3BA5DD4-BD4C-4184-8865-870ED633C1DB}" destId="{919C8E07-B5A9-49CF-8B34-4CFAAA8D8D1A}" srcOrd="1" destOrd="0" presId="urn:microsoft.com/office/officeart/2005/8/layout/target2"/>
    <dgm:cxn modelId="{407786DD-0553-462A-875E-D8E079F2B350}" type="presParOf" srcId="{919C8E07-B5A9-49CF-8B34-4CFAAA8D8D1A}" destId="{24DD91A1-633E-40FE-89B4-83DFC4B787CC}" srcOrd="0" destOrd="0" presId="urn:microsoft.com/office/officeart/2005/8/layout/target2"/>
    <dgm:cxn modelId="{262212DC-AA30-4993-8ECA-3499F358F344}" type="presParOf" srcId="{919C8E07-B5A9-49CF-8B34-4CFAAA8D8D1A}" destId="{A38B1240-B48D-4667-ACAF-CFB46EF1C039}" srcOrd="1" destOrd="0" presId="urn:microsoft.com/office/officeart/2005/8/layout/target2"/>
    <dgm:cxn modelId="{03F1EE47-08D7-46F8-8F61-9AE48E66B7E1}" type="presParOf" srcId="{C3BA5DD4-BD4C-4184-8865-870ED633C1DB}" destId="{CB46BAB4-815B-4489-B063-5601474D2A42}" srcOrd="2" destOrd="0" presId="urn:microsoft.com/office/officeart/2005/8/layout/target2"/>
    <dgm:cxn modelId="{5539A673-3ADB-4F98-AF55-7159F47AA61E}" type="presParOf" srcId="{CB46BAB4-815B-4489-B063-5601474D2A42}" destId="{A64D3BAF-FA3C-48FC-AAAB-DD3B6AD06792}" srcOrd="0" destOrd="0" presId="urn:microsoft.com/office/officeart/2005/8/layout/target2"/>
    <dgm:cxn modelId="{9BDABA8B-7831-4AF8-A18E-23F9847650C5}" type="presParOf" srcId="{CB46BAB4-815B-4489-B063-5601474D2A42}" destId="{75338372-BF38-4C14-A082-ECC4D8F54B49}" srcOrd="1" destOrd="0" presId="urn:microsoft.com/office/officeart/2005/8/layout/target2"/>
    <dgm:cxn modelId="{F5897834-40C2-414F-B03A-3AFE7910F4C5}" type="presParOf" srcId="{75338372-BF38-4C14-A082-ECC4D8F54B49}" destId="{8AF776E9-71CA-4058-B8F9-4B964B557CEE}" srcOrd="0" destOrd="0" presId="urn:microsoft.com/office/officeart/2005/8/layout/target2"/>
    <dgm:cxn modelId="{8E26FF49-8594-4ECF-AD6E-CEE94480EC40}" type="presParOf" srcId="{75338372-BF38-4C14-A082-ECC4D8F54B49}" destId="{B3F4E47B-19C5-4E3D-8B1A-F2699D0B414D}" srcOrd="1" destOrd="0" presId="urn:microsoft.com/office/officeart/2005/8/layout/target2"/>
    <dgm:cxn modelId="{FF081C7D-70BB-4255-86E2-CB4902E01664}" type="presParOf" srcId="{75338372-BF38-4C14-A082-ECC4D8F54B49}" destId="{3AD54973-13EB-41E9-BD80-7AE849C149A7}" srcOrd="2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B80F1D1-18D6-4766-B017-882DD65E275B}" type="doc">
      <dgm:prSet loTypeId="urn:microsoft.com/office/officeart/2005/8/layout/vList4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E4E68F3E-D93E-4730-A84F-4D41812A3341}">
      <dgm:prSet phldrT="[Текст]" custT="1"/>
      <dgm:spPr/>
      <dgm:t>
        <a:bodyPr/>
        <a:lstStyle/>
        <a:p>
          <a:pPr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                Лабораторные исследования 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2353174-AC21-4967-B58B-C165145DE6AA}" type="parTrans" cxnId="{DC01EF2F-C823-4460-8013-AADA9D1D5F33}">
      <dgm:prSet/>
      <dgm:spPr/>
      <dgm:t>
        <a:bodyPr/>
        <a:lstStyle/>
        <a:p>
          <a:endParaRPr lang="ru-RU"/>
        </a:p>
      </dgm:t>
    </dgm:pt>
    <dgm:pt modelId="{100F8640-64DD-4144-939E-011928BE4540}" type="sibTrans" cxnId="{DC01EF2F-C823-4460-8013-AADA9D1D5F33}">
      <dgm:prSet/>
      <dgm:spPr/>
      <dgm:t>
        <a:bodyPr/>
        <a:lstStyle/>
        <a:p>
          <a:endParaRPr lang="ru-RU"/>
        </a:p>
      </dgm:t>
    </dgm:pt>
    <dgm:pt modelId="{4BB0D114-BF0D-49F7-87E5-DD4DD84965D6}" type="pres">
      <dgm:prSet presAssocID="{DB80F1D1-18D6-4766-B017-882DD65E275B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87B5321-D3FD-412F-A9A3-7EE5D5E3F120}" type="pres">
      <dgm:prSet presAssocID="{E4E68F3E-D93E-4730-A84F-4D41812A3341}" presName="comp" presStyleCnt="0"/>
      <dgm:spPr/>
      <dgm:t>
        <a:bodyPr/>
        <a:lstStyle/>
        <a:p>
          <a:endParaRPr lang="ru-RU"/>
        </a:p>
      </dgm:t>
    </dgm:pt>
    <dgm:pt modelId="{69252426-2748-4926-9564-5B8C069CB142}" type="pres">
      <dgm:prSet presAssocID="{E4E68F3E-D93E-4730-A84F-4D41812A3341}" presName="box" presStyleLbl="node1" presStyleIdx="0" presStyleCnt="1" custScaleY="59420"/>
      <dgm:spPr/>
      <dgm:t>
        <a:bodyPr/>
        <a:lstStyle/>
        <a:p>
          <a:endParaRPr lang="ru-RU"/>
        </a:p>
      </dgm:t>
    </dgm:pt>
    <dgm:pt modelId="{4118C2EE-F0BA-4FB4-92E2-552E9A7D4603}" type="pres">
      <dgm:prSet presAssocID="{E4E68F3E-D93E-4730-A84F-4D41812A3341}" presName="img" presStyleLbl="fgImgPlace1" presStyleIdx="0" presStyleCnt="1" custScaleX="185682" custScaleY="45261" custLinFactNeighborX="14778" custLinFactNeighborY="3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4DCB775-A93D-47D2-8C3D-C4D97ABB9169}" type="pres">
      <dgm:prSet presAssocID="{E4E68F3E-D93E-4730-A84F-4D41812A3341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62D76B8-4F7B-4E41-9CD0-DF29DFAB7B18}" type="presOf" srcId="{E4E68F3E-D93E-4730-A84F-4D41812A3341}" destId="{44DCB775-A93D-47D2-8C3D-C4D97ABB9169}" srcOrd="1" destOrd="0" presId="urn:microsoft.com/office/officeart/2005/8/layout/vList4"/>
    <dgm:cxn modelId="{BF206913-9833-4440-B3D0-C97691695A79}" type="presOf" srcId="{E4E68F3E-D93E-4730-A84F-4D41812A3341}" destId="{69252426-2748-4926-9564-5B8C069CB142}" srcOrd="0" destOrd="0" presId="urn:microsoft.com/office/officeart/2005/8/layout/vList4"/>
    <dgm:cxn modelId="{580AC945-7908-43EA-88A7-E1C880F246FD}" type="presOf" srcId="{DB80F1D1-18D6-4766-B017-882DD65E275B}" destId="{4BB0D114-BF0D-49F7-87E5-DD4DD84965D6}" srcOrd="0" destOrd="0" presId="urn:microsoft.com/office/officeart/2005/8/layout/vList4"/>
    <dgm:cxn modelId="{DC01EF2F-C823-4460-8013-AADA9D1D5F33}" srcId="{DB80F1D1-18D6-4766-B017-882DD65E275B}" destId="{E4E68F3E-D93E-4730-A84F-4D41812A3341}" srcOrd="0" destOrd="0" parTransId="{12353174-AC21-4967-B58B-C165145DE6AA}" sibTransId="{100F8640-64DD-4144-939E-011928BE4540}"/>
    <dgm:cxn modelId="{70D75FBB-F5A4-41BA-867F-B504AEDCFEFA}" type="presParOf" srcId="{4BB0D114-BF0D-49F7-87E5-DD4DD84965D6}" destId="{087B5321-D3FD-412F-A9A3-7EE5D5E3F120}" srcOrd="0" destOrd="0" presId="urn:microsoft.com/office/officeart/2005/8/layout/vList4"/>
    <dgm:cxn modelId="{694626D8-B3DF-4879-BDAD-128416F039FB}" type="presParOf" srcId="{087B5321-D3FD-412F-A9A3-7EE5D5E3F120}" destId="{69252426-2748-4926-9564-5B8C069CB142}" srcOrd="0" destOrd="0" presId="urn:microsoft.com/office/officeart/2005/8/layout/vList4"/>
    <dgm:cxn modelId="{8CC7FC05-A81D-41B5-A3EB-0B5B74250D6C}" type="presParOf" srcId="{087B5321-D3FD-412F-A9A3-7EE5D5E3F120}" destId="{4118C2EE-F0BA-4FB4-92E2-552E9A7D4603}" srcOrd="1" destOrd="0" presId="urn:microsoft.com/office/officeart/2005/8/layout/vList4"/>
    <dgm:cxn modelId="{CEC5A62F-E794-4FA2-907F-E25F836A7E33}" type="presParOf" srcId="{087B5321-D3FD-412F-A9A3-7EE5D5E3F120}" destId="{44DCB775-A93D-47D2-8C3D-C4D97ABB916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199437B-E989-4665-8174-733B1312C226}" type="doc">
      <dgm:prSet loTypeId="urn:microsoft.com/office/officeart/2005/8/layout/vList4" loCatId="list" qsTypeId="urn:microsoft.com/office/officeart/2005/8/quickstyle/simple1" qsCatId="simple" csTypeId="urn:microsoft.com/office/officeart/2005/8/colors/accent2_1" csCatId="accent2" phldr="1"/>
      <dgm:spPr/>
    </dgm:pt>
    <dgm:pt modelId="{1CA53740-33C2-4ED8-A9A4-BBD824947A19}">
      <dgm:prSet custT="1"/>
      <dgm:spPr/>
      <dgm:t>
        <a:bodyPr/>
        <a:lstStyle/>
        <a:p>
          <a:pPr algn="ctr"/>
          <a:r>
            <a:rPr lang="ru-RU" sz="1000" b="1" dirty="0" smtClean="0"/>
            <a:t>Испытания жидких лакокрасочных материалов </a:t>
          </a:r>
        </a:p>
        <a:p>
          <a:pPr algn="ctr"/>
          <a:r>
            <a:rPr lang="ru-RU" sz="1000" b="1" dirty="0" smtClean="0"/>
            <a:t>(Входной контроль качества пробы ЛКМ)</a:t>
          </a:r>
        </a:p>
        <a:p>
          <a:pPr algn="l"/>
          <a:r>
            <a:rPr lang="ru-RU" sz="1000" dirty="0" smtClean="0"/>
            <a:t>   - определение условной вязкости</a:t>
          </a:r>
        </a:p>
        <a:p>
          <a:pPr algn="l"/>
          <a:r>
            <a:rPr lang="ru-RU" sz="1000" dirty="0" smtClean="0"/>
            <a:t>   - определение степени </a:t>
          </a:r>
          <a:r>
            <a:rPr lang="ru-RU" sz="1000" dirty="0" err="1" smtClean="0"/>
            <a:t>перетира</a:t>
          </a:r>
          <a:endParaRPr lang="ru-RU" sz="1000" dirty="0" smtClean="0"/>
        </a:p>
        <a:p>
          <a:pPr algn="l"/>
          <a:r>
            <a:rPr lang="ru-RU" sz="1000" dirty="0" smtClean="0"/>
            <a:t>   - определение массовой доли нелетучих веществ</a:t>
          </a:r>
        </a:p>
        <a:p>
          <a:pPr algn="l"/>
          <a:r>
            <a:rPr lang="ru-RU" sz="1000" dirty="0" smtClean="0"/>
            <a:t>   - определение плотности лакокрасочного материала</a:t>
          </a:r>
        </a:p>
        <a:p>
          <a:pPr algn="l"/>
          <a:r>
            <a:rPr lang="ru-RU" sz="1000" dirty="0" smtClean="0"/>
            <a:t>   - определение толщины сырого покрытия</a:t>
          </a:r>
        </a:p>
        <a:p>
          <a:pPr algn="l"/>
          <a:r>
            <a:rPr lang="ru-RU" sz="1000" dirty="0" smtClean="0"/>
            <a:t>   - идентификация лакокрасочного материала</a:t>
          </a:r>
          <a:endParaRPr lang="ru-RU" sz="1000" dirty="0"/>
        </a:p>
      </dgm:t>
    </dgm:pt>
    <dgm:pt modelId="{A25B9807-B8EC-4F5B-AC50-E5ABC94575FA}" type="parTrans" cxnId="{76707A2B-E30D-49A2-ADCB-B1D3B38D39FB}">
      <dgm:prSet/>
      <dgm:spPr/>
      <dgm:t>
        <a:bodyPr/>
        <a:lstStyle/>
        <a:p>
          <a:endParaRPr lang="ru-RU"/>
        </a:p>
      </dgm:t>
    </dgm:pt>
    <dgm:pt modelId="{C49EEDA9-6618-4BC0-8CB1-3434ADF50E9F}" type="sibTrans" cxnId="{76707A2B-E30D-49A2-ADCB-B1D3B38D39FB}">
      <dgm:prSet/>
      <dgm:spPr/>
      <dgm:t>
        <a:bodyPr/>
        <a:lstStyle/>
        <a:p>
          <a:endParaRPr lang="ru-RU"/>
        </a:p>
      </dgm:t>
    </dgm:pt>
    <dgm:pt modelId="{E22616B8-1305-4180-BC98-5D4945751AF2}">
      <dgm:prSet custT="1"/>
      <dgm:spPr/>
      <dgm:t>
        <a:bodyPr/>
        <a:lstStyle/>
        <a:p>
          <a:pPr algn="ctr"/>
          <a:r>
            <a:rPr lang="ru-RU" sz="1000" b="1" dirty="0" smtClean="0"/>
            <a:t>Испытания защитных покрытий</a:t>
          </a:r>
        </a:p>
        <a:p>
          <a:pPr algn="l"/>
          <a:r>
            <a:rPr lang="ru-RU" sz="1000" dirty="0" smtClean="0"/>
            <a:t>         - определение стойкости к климатическим факторам:</a:t>
          </a:r>
        </a:p>
        <a:p>
          <a:pPr algn="l"/>
          <a:r>
            <a:rPr lang="ru-RU" sz="1000" dirty="0" smtClean="0"/>
            <a:t>           воздействию ультрафиолетового излучения,  соляного тумана, сернистого газа, конденсации влаги, </a:t>
          </a:r>
        </a:p>
        <a:p>
          <a:pPr algn="l"/>
          <a:r>
            <a:rPr lang="ru-RU" sz="1000" dirty="0" smtClean="0"/>
            <a:t>           воздействию низких и переменных температур от минус 85 °С до +60 °С </a:t>
          </a:r>
        </a:p>
        <a:p>
          <a:pPr algn="l"/>
          <a:r>
            <a:rPr lang="ru-RU" sz="1000" dirty="0" smtClean="0"/>
            <a:t>        - определение  стойкости к воздействию агрессивных сред при различных температурах:</a:t>
          </a:r>
        </a:p>
        <a:p>
          <a:pPr algn="l"/>
          <a:r>
            <a:rPr lang="ru-RU" sz="1000" dirty="0" smtClean="0"/>
            <a:t>           нефти и нефтепродуктов,</a:t>
          </a:r>
        </a:p>
        <a:p>
          <a:pPr algn="l"/>
          <a:r>
            <a:rPr lang="ru-RU" sz="1000" dirty="0" smtClean="0"/>
            <a:t>            химическим реагентам,</a:t>
          </a:r>
        </a:p>
        <a:p>
          <a:pPr algn="l"/>
          <a:r>
            <a:rPr lang="ru-RU" sz="1000" dirty="0" smtClean="0"/>
            <a:t>            моющего средства, </a:t>
          </a:r>
        </a:p>
        <a:p>
          <a:pPr algn="l"/>
          <a:r>
            <a:rPr lang="ru-RU" sz="1000" dirty="0" smtClean="0"/>
            <a:t>            водяного пара при температуре 100 °С</a:t>
          </a:r>
        </a:p>
        <a:p>
          <a:pPr algn="l"/>
          <a:r>
            <a:rPr lang="ru-RU" sz="1000" dirty="0" smtClean="0"/>
            <a:t>        - определение стойкости к </a:t>
          </a:r>
          <a:r>
            <a:rPr lang="ru-RU" sz="1000" dirty="0" err="1" smtClean="0"/>
            <a:t>термостарению</a:t>
          </a:r>
          <a:r>
            <a:rPr lang="ru-RU" sz="1000" dirty="0" smtClean="0"/>
            <a:t> при различных температурах</a:t>
          </a:r>
        </a:p>
        <a:p>
          <a:pPr algn="l"/>
          <a:r>
            <a:rPr lang="ru-RU" sz="1000" dirty="0" smtClean="0"/>
            <a:t>        - определение стойкости к катодной поляризации</a:t>
          </a:r>
        </a:p>
        <a:p>
          <a:pPr algn="l"/>
          <a:r>
            <a:rPr lang="ru-RU" sz="1000" dirty="0" smtClean="0"/>
            <a:t>        - определение стойкости к истиранию на приборе </a:t>
          </a:r>
          <a:r>
            <a:rPr lang="ru-RU" sz="1000" dirty="0" err="1" smtClean="0"/>
            <a:t>Taber</a:t>
          </a:r>
          <a:r>
            <a:rPr lang="ru-RU" sz="1000" dirty="0" smtClean="0"/>
            <a:t> </a:t>
          </a:r>
          <a:r>
            <a:rPr lang="ru-RU" sz="1000" dirty="0" err="1" smtClean="0"/>
            <a:t>Ahraser</a:t>
          </a:r>
          <a:endParaRPr lang="ru-RU" sz="1000" dirty="0" smtClean="0"/>
        </a:p>
        <a:p>
          <a:pPr algn="l"/>
          <a:r>
            <a:rPr lang="ru-RU" sz="1000" dirty="0" smtClean="0"/>
            <a:t>        - определение стойкости в различных средах  к повышенным температурам и давлениям                                		(Автоклавные испытания)</a:t>
          </a:r>
          <a:endParaRPr lang="ru-RU" sz="1000" dirty="0"/>
        </a:p>
      </dgm:t>
    </dgm:pt>
    <dgm:pt modelId="{92B0DB69-0F66-4E3E-91D8-C8D6359C61EB}" type="parTrans" cxnId="{B8E20E56-7175-4C14-976D-ABA47D63E5CA}">
      <dgm:prSet/>
      <dgm:spPr/>
      <dgm:t>
        <a:bodyPr/>
        <a:lstStyle/>
        <a:p>
          <a:endParaRPr lang="ru-RU"/>
        </a:p>
      </dgm:t>
    </dgm:pt>
    <dgm:pt modelId="{E7BC5F03-809A-49D0-A695-AEE8D47CFCD4}" type="sibTrans" cxnId="{B8E20E56-7175-4C14-976D-ABA47D63E5CA}">
      <dgm:prSet/>
      <dgm:spPr/>
      <dgm:t>
        <a:bodyPr/>
        <a:lstStyle/>
        <a:p>
          <a:endParaRPr lang="ru-RU"/>
        </a:p>
      </dgm:t>
    </dgm:pt>
    <dgm:pt modelId="{D4787912-5533-48AC-AB4E-796FEF9BC262}" type="pres">
      <dgm:prSet presAssocID="{E199437B-E989-4665-8174-733B1312C226}" presName="linear" presStyleCnt="0">
        <dgm:presLayoutVars>
          <dgm:dir/>
          <dgm:resizeHandles val="exact"/>
        </dgm:presLayoutVars>
      </dgm:prSet>
      <dgm:spPr/>
    </dgm:pt>
    <dgm:pt modelId="{D63E6EAB-24D6-4A35-8D92-E384E670177E}" type="pres">
      <dgm:prSet presAssocID="{1CA53740-33C2-4ED8-A9A4-BBD824947A19}" presName="comp" presStyleCnt="0"/>
      <dgm:spPr/>
    </dgm:pt>
    <dgm:pt modelId="{B75A5C02-5A0B-4926-BF5F-A2BE46B94298}" type="pres">
      <dgm:prSet presAssocID="{1CA53740-33C2-4ED8-A9A4-BBD824947A19}" presName="box" presStyleLbl="node1" presStyleIdx="0" presStyleCnt="2" custScaleY="64081"/>
      <dgm:spPr/>
      <dgm:t>
        <a:bodyPr/>
        <a:lstStyle/>
        <a:p>
          <a:endParaRPr lang="ru-RU"/>
        </a:p>
      </dgm:t>
    </dgm:pt>
    <dgm:pt modelId="{C9638B18-9E2F-403D-9F04-4C0AE8413B21}" type="pres">
      <dgm:prSet presAssocID="{1CA53740-33C2-4ED8-A9A4-BBD824947A19}" presName="img" presStyleLbl="fgImgPlace1" presStyleIdx="0" presStyleCnt="2" custScaleX="67866" custScaleY="6760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2D77D8E0-D774-4370-A5E4-7635F26A6EAB}" type="pres">
      <dgm:prSet presAssocID="{1CA53740-33C2-4ED8-A9A4-BBD824947A19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411DAB-E7FC-4677-B047-15EF72E293A8}" type="pres">
      <dgm:prSet presAssocID="{C49EEDA9-6618-4BC0-8CB1-3434ADF50E9F}" presName="spacer" presStyleCnt="0"/>
      <dgm:spPr/>
    </dgm:pt>
    <dgm:pt modelId="{E5165CF5-894C-487A-867A-50CE8BA4054A}" type="pres">
      <dgm:prSet presAssocID="{E22616B8-1305-4180-BC98-5D4945751AF2}" presName="comp" presStyleCnt="0"/>
      <dgm:spPr/>
    </dgm:pt>
    <dgm:pt modelId="{2891E0AC-4AE6-4154-ABD8-D1BF4F63EDF0}" type="pres">
      <dgm:prSet presAssocID="{E22616B8-1305-4180-BC98-5D4945751AF2}" presName="box" presStyleLbl="node1" presStyleIdx="1" presStyleCnt="2"/>
      <dgm:spPr/>
      <dgm:t>
        <a:bodyPr/>
        <a:lstStyle/>
        <a:p>
          <a:endParaRPr lang="ru-RU"/>
        </a:p>
      </dgm:t>
    </dgm:pt>
    <dgm:pt modelId="{9C254F02-1EC9-4982-8861-FDE7139AB9D9}" type="pres">
      <dgm:prSet presAssocID="{E22616B8-1305-4180-BC98-5D4945751AF2}" presName="img" presStyleLbl="fgImgPlace1" presStyleIdx="1" presStyleCnt="2" custScaleX="120340" custLinFactNeighborX="-813" custLinFactNeighborY="-73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2BAD5C3A-8D69-4385-B412-0EABC4C1ACB8}" type="pres">
      <dgm:prSet presAssocID="{E22616B8-1305-4180-BC98-5D4945751AF2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8E20E56-7175-4C14-976D-ABA47D63E5CA}" srcId="{E199437B-E989-4665-8174-733B1312C226}" destId="{E22616B8-1305-4180-BC98-5D4945751AF2}" srcOrd="1" destOrd="0" parTransId="{92B0DB69-0F66-4E3E-91D8-C8D6359C61EB}" sibTransId="{E7BC5F03-809A-49D0-A695-AEE8D47CFCD4}"/>
    <dgm:cxn modelId="{7C38F552-F83C-4D88-8E1F-E3DEB23271A3}" type="presOf" srcId="{1CA53740-33C2-4ED8-A9A4-BBD824947A19}" destId="{2D77D8E0-D774-4370-A5E4-7635F26A6EAB}" srcOrd="1" destOrd="0" presId="urn:microsoft.com/office/officeart/2005/8/layout/vList4"/>
    <dgm:cxn modelId="{76707A2B-E30D-49A2-ADCB-B1D3B38D39FB}" srcId="{E199437B-E989-4665-8174-733B1312C226}" destId="{1CA53740-33C2-4ED8-A9A4-BBD824947A19}" srcOrd="0" destOrd="0" parTransId="{A25B9807-B8EC-4F5B-AC50-E5ABC94575FA}" sibTransId="{C49EEDA9-6618-4BC0-8CB1-3434ADF50E9F}"/>
    <dgm:cxn modelId="{1B7A8A56-1B44-4E0A-8B6D-571F55C72DA7}" type="presOf" srcId="{1CA53740-33C2-4ED8-A9A4-BBD824947A19}" destId="{B75A5C02-5A0B-4926-BF5F-A2BE46B94298}" srcOrd="0" destOrd="0" presId="urn:microsoft.com/office/officeart/2005/8/layout/vList4"/>
    <dgm:cxn modelId="{F1959FBE-E783-4C9C-A062-44B6172FA8CD}" type="presOf" srcId="{E22616B8-1305-4180-BC98-5D4945751AF2}" destId="{2BAD5C3A-8D69-4385-B412-0EABC4C1ACB8}" srcOrd="1" destOrd="0" presId="urn:microsoft.com/office/officeart/2005/8/layout/vList4"/>
    <dgm:cxn modelId="{06A366A5-E6EA-4260-AF9C-31DA0B13455D}" type="presOf" srcId="{E199437B-E989-4665-8174-733B1312C226}" destId="{D4787912-5533-48AC-AB4E-796FEF9BC262}" srcOrd="0" destOrd="0" presId="urn:microsoft.com/office/officeart/2005/8/layout/vList4"/>
    <dgm:cxn modelId="{2B14D637-6AE8-42A7-B7A2-0674CACD7B98}" type="presOf" srcId="{E22616B8-1305-4180-BC98-5D4945751AF2}" destId="{2891E0AC-4AE6-4154-ABD8-D1BF4F63EDF0}" srcOrd="0" destOrd="0" presId="urn:microsoft.com/office/officeart/2005/8/layout/vList4"/>
    <dgm:cxn modelId="{8C3846AE-063E-4256-A1DC-C35F6E9C4B35}" type="presParOf" srcId="{D4787912-5533-48AC-AB4E-796FEF9BC262}" destId="{D63E6EAB-24D6-4A35-8D92-E384E670177E}" srcOrd="0" destOrd="0" presId="urn:microsoft.com/office/officeart/2005/8/layout/vList4"/>
    <dgm:cxn modelId="{1396F25A-ECD2-453E-9C41-FA2F0785F41B}" type="presParOf" srcId="{D63E6EAB-24D6-4A35-8D92-E384E670177E}" destId="{B75A5C02-5A0B-4926-BF5F-A2BE46B94298}" srcOrd="0" destOrd="0" presId="urn:microsoft.com/office/officeart/2005/8/layout/vList4"/>
    <dgm:cxn modelId="{01DAE3CE-1C2E-4754-BBDD-9DADCDE7567D}" type="presParOf" srcId="{D63E6EAB-24D6-4A35-8D92-E384E670177E}" destId="{C9638B18-9E2F-403D-9F04-4C0AE8413B21}" srcOrd="1" destOrd="0" presId="urn:microsoft.com/office/officeart/2005/8/layout/vList4"/>
    <dgm:cxn modelId="{A1E798CB-4C5B-49F0-9EB1-11CB8E2946A3}" type="presParOf" srcId="{D63E6EAB-24D6-4A35-8D92-E384E670177E}" destId="{2D77D8E0-D774-4370-A5E4-7635F26A6EAB}" srcOrd="2" destOrd="0" presId="urn:microsoft.com/office/officeart/2005/8/layout/vList4"/>
    <dgm:cxn modelId="{5852E659-24B8-493C-AF11-F0F1B725DDA6}" type="presParOf" srcId="{D4787912-5533-48AC-AB4E-796FEF9BC262}" destId="{5C411DAB-E7FC-4677-B047-15EF72E293A8}" srcOrd="1" destOrd="0" presId="urn:microsoft.com/office/officeart/2005/8/layout/vList4"/>
    <dgm:cxn modelId="{535CE330-9F34-412F-A332-7A5BD88A5672}" type="presParOf" srcId="{D4787912-5533-48AC-AB4E-796FEF9BC262}" destId="{E5165CF5-894C-487A-867A-50CE8BA4054A}" srcOrd="2" destOrd="0" presId="urn:microsoft.com/office/officeart/2005/8/layout/vList4"/>
    <dgm:cxn modelId="{1ED6C8C6-5CB7-43E3-917C-719F1D2B9A7C}" type="presParOf" srcId="{E5165CF5-894C-487A-867A-50CE8BA4054A}" destId="{2891E0AC-4AE6-4154-ABD8-D1BF4F63EDF0}" srcOrd="0" destOrd="0" presId="urn:microsoft.com/office/officeart/2005/8/layout/vList4"/>
    <dgm:cxn modelId="{89F26480-0CB1-4524-AB33-2938E2E7292E}" type="presParOf" srcId="{E5165CF5-894C-487A-867A-50CE8BA4054A}" destId="{9C254F02-1EC9-4982-8861-FDE7139AB9D9}" srcOrd="1" destOrd="0" presId="urn:microsoft.com/office/officeart/2005/8/layout/vList4"/>
    <dgm:cxn modelId="{2375E62D-80E1-4225-997E-B19542CB5BC2}" type="presParOf" srcId="{E5165CF5-894C-487A-867A-50CE8BA4054A}" destId="{2BAD5C3A-8D69-4385-B412-0EABC4C1ACB8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199437B-E989-4665-8174-733B1312C226}" type="doc">
      <dgm:prSet loTypeId="urn:microsoft.com/office/officeart/2005/8/layout/vList4" loCatId="list" qsTypeId="urn:microsoft.com/office/officeart/2005/8/quickstyle/simple1" qsCatId="simple" csTypeId="urn:microsoft.com/office/officeart/2005/8/colors/accent2_1" csCatId="accent2" phldr="1"/>
      <dgm:spPr/>
    </dgm:pt>
    <dgm:pt modelId="{1CA53740-33C2-4ED8-A9A4-BBD824947A19}">
      <dgm:prSet custT="1"/>
      <dgm:spPr/>
      <dgm:t>
        <a:bodyPr/>
        <a:lstStyle/>
        <a:p>
          <a:pPr algn="ctr"/>
          <a:r>
            <a:rPr lang="ru-RU" sz="1000" b="1" dirty="0" smtClean="0"/>
            <a:t>Проведение лабораторных испытаний покрытий стальных труб </a:t>
          </a:r>
        </a:p>
        <a:p>
          <a:pPr algn="ctr"/>
          <a:r>
            <a:rPr lang="ru-RU" sz="1000" b="1" dirty="0" smtClean="0"/>
            <a:t> </a:t>
          </a:r>
        </a:p>
        <a:p>
          <a:pPr algn="l"/>
          <a:r>
            <a:rPr lang="ru-RU" sz="1000" dirty="0" smtClean="0"/>
            <a:t>	- Замер толщины </a:t>
          </a:r>
        </a:p>
        <a:p>
          <a:pPr algn="l"/>
          <a:r>
            <a:rPr lang="ru-RU" sz="1000" dirty="0" smtClean="0"/>
            <a:t>	- Оценка внешнего вида</a:t>
          </a:r>
        </a:p>
        <a:p>
          <a:pPr algn="l"/>
          <a:r>
            <a:rPr lang="ru-RU" sz="1000" dirty="0" smtClean="0"/>
            <a:t>	- Определение </a:t>
          </a:r>
          <a:r>
            <a:rPr lang="ru-RU" sz="1000" dirty="0" err="1" smtClean="0"/>
            <a:t>сплошности</a:t>
          </a:r>
          <a:r>
            <a:rPr lang="ru-RU" sz="1000" dirty="0" smtClean="0"/>
            <a:t> искровым дефектоскопом</a:t>
          </a:r>
        </a:p>
        <a:p>
          <a:pPr algn="l"/>
          <a:r>
            <a:rPr lang="ru-RU" sz="1000" dirty="0" smtClean="0"/>
            <a:t>	- Определение  прочности при ударе </a:t>
          </a:r>
        </a:p>
        <a:p>
          <a:pPr algn="l"/>
          <a:r>
            <a:rPr lang="ru-RU" sz="1000" dirty="0" smtClean="0"/>
            <a:t>	- Определение адгезии внутреннего покрытия методами:</a:t>
          </a:r>
        </a:p>
        <a:p>
          <a:pPr algn="l"/>
          <a:r>
            <a:rPr lang="ru-RU" sz="1000" dirty="0" smtClean="0"/>
            <a:t>   	  решетчатого надреза,  X-образного надреза, нормального отрыва</a:t>
          </a:r>
        </a:p>
        <a:p>
          <a:pPr algn="l"/>
          <a:r>
            <a:rPr lang="ru-RU" sz="1000" dirty="0" smtClean="0"/>
            <a:t>	- Определение адгезии наружного покрытия к стали</a:t>
          </a:r>
        </a:p>
        <a:p>
          <a:pPr algn="l"/>
          <a:r>
            <a:rPr lang="ru-RU" sz="1000" dirty="0" smtClean="0"/>
            <a:t>	- Определение стойкости к абразивному износу </a:t>
          </a:r>
        </a:p>
        <a:p>
          <a:pPr algn="l"/>
          <a:r>
            <a:rPr lang="ru-RU" sz="1000" dirty="0" smtClean="0"/>
            <a:t>	- Определение эластичности пленки при изгибе </a:t>
          </a:r>
        </a:p>
        <a:p>
          <a:pPr algn="l"/>
          <a:r>
            <a:rPr lang="ru-RU" sz="1000" dirty="0" smtClean="0"/>
            <a:t>	- Определение стойкости к царапанью</a:t>
          </a:r>
        </a:p>
        <a:p>
          <a:pPr algn="l"/>
          <a:r>
            <a:rPr lang="ru-RU" sz="1000" dirty="0" smtClean="0"/>
            <a:t>	- Определение стойкости к агрессивным средам </a:t>
          </a:r>
        </a:p>
        <a:p>
          <a:pPr algn="l"/>
          <a:r>
            <a:rPr lang="ru-RU" sz="1000" dirty="0" smtClean="0"/>
            <a:t>	- Проведение автоклавных испытаний на стойкость в различных средах  к 	 		   	  	  повышенным температурам и давлениям</a:t>
          </a:r>
        </a:p>
        <a:p>
          <a:pPr algn="l"/>
          <a:r>
            <a:rPr lang="ru-RU" sz="1000" dirty="0" smtClean="0"/>
            <a:t>  	- Определение площади отслаивания покрытия при катодной поляризации</a:t>
          </a:r>
          <a:endParaRPr lang="ru-RU" sz="1000" dirty="0"/>
        </a:p>
      </dgm:t>
    </dgm:pt>
    <dgm:pt modelId="{A25B9807-B8EC-4F5B-AC50-E5ABC94575FA}" type="parTrans" cxnId="{76707A2B-E30D-49A2-ADCB-B1D3B38D39FB}">
      <dgm:prSet/>
      <dgm:spPr/>
      <dgm:t>
        <a:bodyPr/>
        <a:lstStyle/>
        <a:p>
          <a:endParaRPr lang="ru-RU"/>
        </a:p>
      </dgm:t>
    </dgm:pt>
    <dgm:pt modelId="{C49EEDA9-6618-4BC0-8CB1-3434ADF50E9F}" type="sibTrans" cxnId="{76707A2B-E30D-49A2-ADCB-B1D3B38D39FB}">
      <dgm:prSet/>
      <dgm:spPr/>
      <dgm:t>
        <a:bodyPr/>
        <a:lstStyle/>
        <a:p>
          <a:endParaRPr lang="ru-RU"/>
        </a:p>
      </dgm:t>
    </dgm:pt>
    <dgm:pt modelId="{1BFA0F17-729F-4C11-A5F8-6CC593D90546}" type="pres">
      <dgm:prSet presAssocID="{E199437B-E989-4665-8174-733B1312C226}" presName="linear" presStyleCnt="0">
        <dgm:presLayoutVars>
          <dgm:dir/>
          <dgm:resizeHandles val="exact"/>
        </dgm:presLayoutVars>
      </dgm:prSet>
      <dgm:spPr/>
    </dgm:pt>
    <dgm:pt modelId="{2231635E-4F2E-48B8-B26A-B3D0DAAF5D6E}" type="pres">
      <dgm:prSet presAssocID="{1CA53740-33C2-4ED8-A9A4-BBD824947A19}" presName="comp" presStyleCnt="0"/>
      <dgm:spPr/>
    </dgm:pt>
    <dgm:pt modelId="{A8FB15EA-72ED-4C09-A885-18BB2832334C}" type="pres">
      <dgm:prSet presAssocID="{1CA53740-33C2-4ED8-A9A4-BBD824947A19}" presName="box" presStyleLbl="node1" presStyleIdx="0" presStyleCnt="1"/>
      <dgm:spPr/>
      <dgm:t>
        <a:bodyPr/>
        <a:lstStyle/>
        <a:p>
          <a:endParaRPr lang="ru-RU"/>
        </a:p>
      </dgm:t>
    </dgm:pt>
    <dgm:pt modelId="{30D83AEA-0CC7-43B3-B083-99BD64FB8AA7}" type="pres">
      <dgm:prSet presAssocID="{1CA53740-33C2-4ED8-A9A4-BBD824947A19}" presName="img" presStyleLbl="fgImgPlace1" presStyleIdx="0" presStyleCnt="1" custScaleX="145133" custScaleY="9722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345E40F4-8520-45CB-9720-326A4B4F48F2}" type="pres">
      <dgm:prSet presAssocID="{1CA53740-33C2-4ED8-A9A4-BBD824947A19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E869C9C-CDD5-4F5C-97A9-F64F5568FF92}" type="presOf" srcId="{1CA53740-33C2-4ED8-A9A4-BBD824947A19}" destId="{345E40F4-8520-45CB-9720-326A4B4F48F2}" srcOrd="1" destOrd="0" presId="urn:microsoft.com/office/officeart/2005/8/layout/vList4"/>
    <dgm:cxn modelId="{BAE0C8F0-281D-4C90-9700-103CB983154A}" type="presOf" srcId="{1CA53740-33C2-4ED8-A9A4-BBD824947A19}" destId="{A8FB15EA-72ED-4C09-A885-18BB2832334C}" srcOrd="0" destOrd="0" presId="urn:microsoft.com/office/officeart/2005/8/layout/vList4"/>
    <dgm:cxn modelId="{973A5F59-C5C1-4312-B0A1-9109F89CD90A}" type="presOf" srcId="{E199437B-E989-4665-8174-733B1312C226}" destId="{1BFA0F17-729F-4C11-A5F8-6CC593D90546}" srcOrd="0" destOrd="0" presId="urn:microsoft.com/office/officeart/2005/8/layout/vList4"/>
    <dgm:cxn modelId="{76707A2B-E30D-49A2-ADCB-B1D3B38D39FB}" srcId="{E199437B-E989-4665-8174-733B1312C226}" destId="{1CA53740-33C2-4ED8-A9A4-BBD824947A19}" srcOrd="0" destOrd="0" parTransId="{A25B9807-B8EC-4F5B-AC50-E5ABC94575FA}" sibTransId="{C49EEDA9-6618-4BC0-8CB1-3434ADF50E9F}"/>
    <dgm:cxn modelId="{F573A8D2-798D-4A31-B9B6-EF36C1E0F4CA}" type="presParOf" srcId="{1BFA0F17-729F-4C11-A5F8-6CC593D90546}" destId="{2231635E-4F2E-48B8-B26A-B3D0DAAF5D6E}" srcOrd="0" destOrd="0" presId="urn:microsoft.com/office/officeart/2005/8/layout/vList4"/>
    <dgm:cxn modelId="{114BBEA0-C0C5-4FF7-BB56-1111F1774A17}" type="presParOf" srcId="{2231635E-4F2E-48B8-B26A-B3D0DAAF5D6E}" destId="{A8FB15EA-72ED-4C09-A885-18BB2832334C}" srcOrd="0" destOrd="0" presId="urn:microsoft.com/office/officeart/2005/8/layout/vList4"/>
    <dgm:cxn modelId="{38FDA652-15B3-4FC0-AC4F-0F231A93E94C}" type="presParOf" srcId="{2231635E-4F2E-48B8-B26A-B3D0DAAF5D6E}" destId="{30D83AEA-0CC7-43B3-B083-99BD64FB8AA7}" srcOrd="1" destOrd="0" presId="urn:microsoft.com/office/officeart/2005/8/layout/vList4"/>
    <dgm:cxn modelId="{7A798E3C-3392-4030-9FBE-224E5A6AD36D}" type="presParOf" srcId="{2231635E-4F2E-48B8-B26A-B3D0DAAF5D6E}" destId="{345E40F4-8520-45CB-9720-326A4B4F48F2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199437B-E989-4665-8174-733B1312C226}" type="doc">
      <dgm:prSet loTypeId="urn:microsoft.com/office/officeart/2005/8/layout/vList4" loCatId="list" qsTypeId="urn:microsoft.com/office/officeart/2005/8/quickstyle/simple1" qsCatId="simple" csTypeId="urn:microsoft.com/office/officeart/2005/8/colors/accent2_1" csCatId="accent2" phldr="1"/>
      <dgm:spPr/>
    </dgm:pt>
    <dgm:pt modelId="{1CA53740-33C2-4ED8-A9A4-BBD824947A19}">
      <dgm:prSet custT="1"/>
      <dgm:spPr/>
      <dgm:t>
        <a:bodyPr/>
        <a:lstStyle/>
        <a:p>
          <a:pPr algn="ctr"/>
          <a:r>
            <a:rPr lang="ru-RU" sz="1000" b="1" dirty="0" smtClean="0"/>
            <a:t>Испытание мастик кровельных и гидроизоляционных  материалов</a:t>
          </a:r>
        </a:p>
        <a:p>
          <a:pPr algn="l"/>
          <a:r>
            <a:rPr lang="ru-RU" sz="1000" b="1" dirty="0" smtClean="0"/>
            <a:t>- </a:t>
          </a:r>
          <a:r>
            <a:rPr lang="ru-RU" sz="1000" dirty="0" smtClean="0"/>
            <a:t>определение прочности и удлинения  при  разрыве</a:t>
          </a:r>
        </a:p>
        <a:p>
          <a:pPr algn="l"/>
          <a:r>
            <a:rPr lang="ru-RU" sz="1000" dirty="0" smtClean="0"/>
            <a:t>- определение адгезии ленты</a:t>
          </a:r>
        </a:p>
        <a:p>
          <a:pPr algn="l"/>
          <a:r>
            <a:rPr lang="ru-RU" sz="1000" dirty="0" smtClean="0"/>
            <a:t>- определение толщины ленты</a:t>
          </a:r>
        </a:p>
        <a:p>
          <a:pPr algn="l"/>
          <a:r>
            <a:rPr lang="ru-RU" sz="1000" dirty="0" smtClean="0"/>
            <a:t>- определение  прочности,  напряжения и  удлинения</a:t>
          </a:r>
        </a:p>
        <a:p>
          <a:pPr algn="l"/>
          <a:r>
            <a:rPr lang="ru-RU" sz="1000" dirty="0" smtClean="0"/>
            <a:t>- определение прочности сцепления</a:t>
          </a:r>
        </a:p>
        <a:p>
          <a:pPr algn="l"/>
          <a:r>
            <a:rPr lang="ru-RU" sz="1000" dirty="0" smtClean="0"/>
            <a:t>- определение температуры размягчения мастики </a:t>
          </a:r>
          <a:endParaRPr lang="ru-RU" sz="1000" dirty="0"/>
        </a:p>
      </dgm:t>
    </dgm:pt>
    <dgm:pt modelId="{A25B9807-B8EC-4F5B-AC50-E5ABC94575FA}" type="parTrans" cxnId="{76707A2B-E30D-49A2-ADCB-B1D3B38D39FB}">
      <dgm:prSet/>
      <dgm:spPr/>
      <dgm:t>
        <a:bodyPr/>
        <a:lstStyle/>
        <a:p>
          <a:endParaRPr lang="ru-RU"/>
        </a:p>
      </dgm:t>
    </dgm:pt>
    <dgm:pt modelId="{C49EEDA9-6618-4BC0-8CB1-3434ADF50E9F}" type="sibTrans" cxnId="{76707A2B-E30D-49A2-ADCB-B1D3B38D39FB}">
      <dgm:prSet/>
      <dgm:spPr/>
      <dgm:t>
        <a:bodyPr/>
        <a:lstStyle/>
        <a:p>
          <a:endParaRPr lang="ru-RU"/>
        </a:p>
      </dgm:t>
    </dgm:pt>
    <dgm:pt modelId="{E22616B8-1305-4180-BC98-5D4945751AF2}">
      <dgm:prSet custT="1"/>
      <dgm:spPr/>
      <dgm:t>
        <a:bodyPr/>
        <a:lstStyle/>
        <a:p>
          <a:pPr algn="ctr"/>
          <a:r>
            <a:rPr lang="ru-RU" sz="1000" b="1" dirty="0" smtClean="0"/>
            <a:t>Испытания полимерных труб и  сварных соединений полимерных труб,</a:t>
          </a:r>
        </a:p>
        <a:p>
          <a:pPr algn="ctr"/>
          <a:r>
            <a:rPr lang="ru-RU" sz="1000" b="1" dirty="0" smtClean="0"/>
            <a:t>пластмасс и полимерных материалов</a:t>
          </a:r>
        </a:p>
        <a:p>
          <a:pPr algn="l"/>
          <a:r>
            <a:rPr lang="ru-RU" sz="1000" dirty="0" smtClean="0"/>
            <a:t>- определение стойкости к действию химических сред</a:t>
          </a:r>
        </a:p>
        <a:p>
          <a:pPr algn="l"/>
          <a:r>
            <a:rPr lang="ru-RU" sz="1000" dirty="0" smtClean="0"/>
            <a:t>- определение механических характеристик</a:t>
          </a:r>
        </a:p>
        <a:p>
          <a:pPr algn="l"/>
          <a:r>
            <a:rPr lang="ru-RU" sz="1000" dirty="0" smtClean="0"/>
            <a:t>- определение твердости пластмасс при вдавливании</a:t>
          </a:r>
        </a:p>
        <a:p>
          <a:pPr algn="l"/>
          <a:r>
            <a:rPr lang="ru-RU" sz="1000" dirty="0" smtClean="0"/>
            <a:t>- определение испытания на статический изгиб</a:t>
          </a:r>
        </a:p>
        <a:p>
          <a:pPr algn="l"/>
          <a:r>
            <a:rPr lang="ru-RU" sz="1000" dirty="0" smtClean="0"/>
            <a:t>- определение полимерных материалов на сжатие</a:t>
          </a:r>
          <a:endParaRPr lang="ru-RU" sz="1000" dirty="0"/>
        </a:p>
      </dgm:t>
    </dgm:pt>
    <dgm:pt modelId="{92B0DB69-0F66-4E3E-91D8-C8D6359C61EB}" type="parTrans" cxnId="{B8E20E56-7175-4C14-976D-ABA47D63E5CA}">
      <dgm:prSet/>
      <dgm:spPr/>
      <dgm:t>
        <a:bodyPr/>
        <a:lstStyle/>
        <a:p>
          <a:endParaRPr lang="ru-RU"/>
        </a:p>
      </dgm:t>
    </dgm:pt>
    <dgm:pt modelId="{E7BC5F03-809A-49D0-A695-AEE8D47CFCD4}" type="sibTrans" cxnId="{B8E20E56-7175-4C14-976D-ABA47D63E5CA}">
      <dgm:prSet/>
      <dgm:spPr/>
      <dgm:t>
        <a:bodyPr/>
        <a:lstStyle/>
        <a:p>
          <a:endParaRPr lang="ru-RU"/>
        </a:p>
      </dgm:t>
    </dgm:pt>
    <dgm:pt modelId="{ACC0B647-D740-4919-9FF8-7551CDC8A90A}" type="pres">
      <dgm:prSet presAssocID="{E199437B-E989-4665-8174-733B1312C226}" presName="linear" presStyleCnt="0">
        <dgm:presLayoutVars>
          <dgm:dir/>
          <dgm:resizeHandles val="exact"/>
        </dgm:presLayoutVars>
      </dgm:prSet>
      <dgm:spPr/>
    </dgm:pt>
    <dgm:pt modelId="{0CC45411-7326-4071-8A1C-DA70DCF02123}" type="pres">
      <dgm:prSet presAssocID="{1CA53740-33C2-4ED8-A9A4-BBD824947A19}" presName="comp" presStyleCnt="0"/>
      <dgm:spPr/>
    </dgm:pt>
    <dgm:pt modelId="{C50A4DBB-3982-4C23-B85F-F79742927DEB}" type="pres">
      <dgm:prSet presAssocID="{1CA53740-33C2-4ED8-A9A4-BBD824947A19}" presName="box" presStyleLbl="node1" presStyleIdx="0" presStyleCnt="2"/>
      <dgm:spPr/>
      <dgm:t>
        <a:bodyPr/>
        <a:lstStyle/>
        <a:p>
          <a:endParaRPr lang="ru-RU"/>
        </a:p>
      </dgm:t>
    </dgm:pt>
    <dgm:pt modelId="{CBA1051A-4221-4BA6-905C-7C57F735A5A4}" type="pres">
      <dgm:prSet presAssocID="{1CA53740-33C2-4ED8-A9A4-BBD824947A19}" presName="img" presStyleLbl="fgImgPlace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AECCD738-87FF-4EB7-BC67-3AE8020C127A}" type="pres">
      <dgm:prSet presAssocID="{1CA53740-33C2-4ED8-A9A4-BBD824947A19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023216-ABFC-4962-9377-FC2034E5F2B4}" type="pres">
      <dgm:prSet presAssocID="{C49EEDA9-6618-4BC0-8CB1-3434ADF50E9F}" presName="spacer" presStyleCnt="0"/>
      <dgm:spPr/>
    </dgm:pt>
    <dgm:pt modelId="{8E1CB952-E64E-4403-93E6-89271A0E72A3}" type="pres">
      <dgm:prSet presAssocID="{E22616B8-1305-4180-BC98-5D4945751AF2}" presName="comp" presStyleCnt="0"/>
      <dgm:spPr/>
    </dgm:pt>
    <dgm:pt modelId="{DFECAFB9-659B-45DC-98AD-E98989E7FFE7}" type="pres">
      <dgm:prSet presAssocID="{E22616B8-1305-4180-BC98-5D4945751AF2}" presName="box" presStyleLbl="node1" presStyleIdx="1" presStyleCnt="2" custScaleY="74802"/>
      <dgm:spPr/>
      <dgm:t>
        <a:bodyPr/>
        <a:lstStyle/>
        <a:p>
          <a:endParaRPr lang="ru-RU"/>
        </a:p>
      </dgm:t>
    </dgm:pt>
    <dgm:pt modelId="{094AD122-47E2-4C62-8CF4-BAD062DC56BF}" type="pres">
      <dgm:prSet presAssocID="{E22616B8-1305-4180-BC98-5D4945751AF2}" presName="img" presStyleLbl="fgImgPlace1" presStyleIdx="1" presStyleCnt="2" custScaleY="83707" custLinFactNeighborX="-640" custLinFactNeighborY="72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C25FFF2-8917-457E-8F75-940C4D3C5661}" type="pres">
      <dgm:prSet presAssocID="{E22616B8-1305-4180-BC98-5D4945751AF2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8E20E56-7175-4C14-976D-ABA47D63E5CA}" srcId="{E199437B-E989-4665-8174-733B1312C226}" destId="{E22616B8-1305-4180-BC98-5D4945751AF2}" srcOrd="1" destOrd="0" parTransId="{92B0DB69-0F66-4E3E-91D8-C8D6359C61EB}" sibTransId="{E7BC5F03-809A-49D0-A695-AEE8D47CFCD4}"/>
    <dgm:cxn modelId="{610AF29A-34A1-4EFE-9E83-D11F2A7A85CC}" type="presOf" srcId="{1CA53740-33C2-4ED8-A9A4-BBD824947A19}" destId="{AECCD738-87FF-4EB7-BC67-3AE8020C127A}" srcOrd="1" destOrd="0" presId="urn:microsoft.com/office/officeart/2005/8/layout/vList4"/>
    <dgm:cxn modelId="{0EEF4ECF-DC06-408F-B2C0-93ECB6B82E3A}" type="presOf" srcId="{E22616B8-1305-4180-BC98-5D4945751AF2}" destId="{DFECAFB9-659B-45DC-98AD-E98989E7FFE7}" srcOrd="0" destOrd="0" presId="urn:microsoft.com/office/officeart/2005/8/layout/vList4"/>
    <dgm:cxn modelId="{76707A2B-E30D-49A2-ADCB-B1D3B38D39FB}" srcId="{E199437B-E989-4665-8174-733B1312C226}" destId="{1CA53740-33C2-4ED8-A9A4-BBD824947A19}" srcOrd="0" destOrd="0" parTransId="{A25B9807-B8EC-4F5B-AC50-E5ABC94575FA}" sibTransId="{C49EEDA9-6618-4BC0-8CB1-3434ADF50E9F}"/>
    <dgm:cxn modelId="{3202E541-438B-49C2-9120-57BE8E676E4B}" type="presOf" srcId="{E199437B-E989-4665-8174-733B1312C226}" destId="{ACC0B647-D740-4919-9FF8-7551CDC8A90A}" srcOrd="0" destOrd="0" presId="urn:microsoft.com/office/officeart/2005/8/layout/vList4"/>
    <dgm:cxn modelId="{536E83B6-001D-4B22-BED7-96705F1F3D37}" type="presOf" srcId="{1CA53740-33C2-4ED8-A9A4-BBD824947A19}" destId="{C50A4DBB-3982-4C23-B85F-F79742927DEB}" srcOrd="0" destOrd="0" presId="urn:microsoft.com/office/officeart/2005/8/layout/vList4"/>
    <dgm:cxn modelId="{5E13B99B-481C-4E39-8A19-92BA4ADF0D34}" type="presOf" srcId="{E22616B8-1305-4180-BC98-5D4945751AF2}" destId="{4C25FFF2-8917-457E-8F75-940C4D3C5661}" srcOrd="1" destOrd="0" presId="urn:microsoft.com/office/officeart/2005/8/layout/vList4"/>
    <dgm:cxn modelId="{17D073AE-88D0-4141-A7EA-B9D9C4E0A783}" type="presParOf" srcId="{ACC0B647-D740-4919-9FF8-7551CDC8A90A}" destId="{0CC45411-7326-4071-8A1C-DA70DCF02123}" srcOrd="0" destOrd="0" presId="urn:microsoft.com/office/officeart/2005/8/layout/vList4"/>
    <dgm:cxn modelId="{4DECA086-39EB-448A-BD9F-4D30BDE8CD65}" type="presParOf" srcId="{0CC45411-7326-4071-8A1C-DA70DCF02123}" destId="{C50A4DBB-3982-4C23-B85F-F79742927DEB}" srcOrd="0" destOrd="0" presId="urn:microsoft.com/office/officeart/2005/8/layout/vList4"/>
    <dgm:cxn modelId="{4693AB1A-31A4-4E40-9CD1-2D849D830989}" type="presParOf" srcId="{0CC45411-7326-4071-8A1C-DA70DCF02123}" destId="{CBA1051A-4221-4BA6-905C-7C57F735A5A4}" srcOrd="1" destOrd="0" presId="urn:microsoft.com/office/officeart/2005/8/layout/vList4"/>
    <dgm:cxn modelId="{5C953127-3AC2-4A9E-87DC-4879BA7893D6}" type="presParOf" srcId="{0CC45411-7326-4071-8A1C-DA70DCF02123}" destId="{AECCD738-87FF-4EB7-BC67-3AE8020C127A}" srcOrd="2" destOrd="0" presId="urn:microsoft.com/office/officeart/2005/8/layout/vList4"/>
    <dgm:cxn modelId="{53B2B9DB-DDF5-4C2D-8D10-42D80E9B63D7}" type="presParOf" srcId="{ACC0B647-D740-4919-9FF8-7551CDC8A90A}" destId="{3A023216-ABFC-4962-9377-FC2034E5F2B4}" srcOrd="1" destOrd="0" presId="urn:microsoft.com/office/officeart/2005/8/layout/vList4"/>
    <dgm:cxn modelId="{334DA323-A3E5-4AD8-B678-FE496B124045}" type="presParOf" srcId="{ACC0B647-D740-4919-9FF8-7551CDC8A90A}" destId="{8E1CB952-E64E-4403-93E6-89271A0E72A3}" srcOrd="2" destOrd="0" presId="urn:microsoft.com/office/officeart/2005/8/layout/vList4"/>
    <dgm:cxn modelId="{BD1212F8-EB16-4082-A162-0B2E983B3170}" type="presParOf" srcId="{8E1CB952-E64E-4403-93E6-89271A0E72A3}" destId="{DFECAFB9-659B-45DC-98AD-E98989E7FFE7}" srcOrd="0" destOrd="0" presId="urn:microsoft.com/office/officeart/2005/8/layout/vList4"/>
    <dgm:cxn modelId="{80263A11-75B5-484D-9B87-A1F657573849}" type="presParOf" srcId="{8E1CB952-E64E-4403-93E6-89271A0E72A3}" destId="{094AD122-47E2-4C62-8CF4-BAD062DC56BF}" srcOrd="1" destOrd="0" presId="urn:microsoft.com/office/officeart/2005/8/layout/vList4"/>
    <dgm:cxn modelId="{6F72E05E-7144-4D74-A36E-75F8F94CF6AD}" type="presParOf" srcId="{8E1CB952-E64E-4403-93E6-89271A0E72A3}" destId="{4C25FFF2-8917-457E-8F75-940C4D3C5661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FB3CF84-9D39-4F6C-A212-49D99DCF2CA3}" type="doc">
      <dgm:prSet loTypeId="urn:microsoft.com/office/officeart/2005/8/layout/hList2" loCatId="list" qsTypeId="urn:microsoft.com/office/officeart/2005/8/quickstyle/simple3" qsCatId="simple" csTypeId="urn:microsoft.com/office/officeart/2005/8/colors/accent6_5" csCatId="accent6" phldr="1"/>
      <dgm:spPr/>
      <dgm:t>
        <a:bodyPr/>
        <a:lstStyle/>
        <a:p>
          <a:endParaRPr lang="ru-RU"/>
        </a:p>
      </dgm:t>
    </dgm:pt>
    <dgm:pt modelId="{C9D1E42D-D372-4AFF-A186-00B6FD202B60}">
      <dgm:prSet phldrT="[Текст]" custT="1"/>
      <dgm:spPr/>
      <dgm:t>
        <a:bodyPr anchor="ctr"/>
        <a:lstStyle/>
        <a:p>
          <a:pPr>
            <a:lnSpc>
              <a:spcPct val="100000"/>
            </a:lnSpc>
          </a:pPr>
          <a:r>
            <a:rPr lang="ru-RU" sz="1400" b="0" dirty="0" smtClean="0"/>
            <a:t>Экспертная оценка качества защитных покрытий емкостного оборудования, контроль технологических операций, проверка соответствия режимов техпроцессов противокоррозионных работ требованиям нормативных документов </a:t>
          </a:r>
          <a:endParaRPr lang="ru-RU" sz="1400" b="0" dirty="0"/>
        </a:p>
      </dgm:t>
    </dgm:pt>
    <dgm:pt modelId="{B70012C1-9509-46C9-9549-DF3FF47D44EB}" type="parTrans" cxnId="{1C15D354-5974-42D6-A58D-1991ACA026D8}">
      <dgm:prSet/>
      <dgm:spPr/>
      <dgm:t>
        <a:bodyPr/>
        <a:lstStyle/>
        <a:p>
          <a:endParaRPr lang="ru-RU" sz="1400"/>
        </a:p>
      </dgm:t>
    </dgm:pt>
    <dgm:pt modelId="{AA382184-443A-4F95-BA08-6F1147D14C44}" type="sibTrans" cxnId="{1C15D354-5974-42D6-A58D-1991ACA026D8}">
      <dgm:prSet/>
      <dgm:spPr/>
      <dgm:t>
        <a:bodyPr/>
        <a:lstStyle/>
        <a:p>
          <a:endParaRPr lang="ru-RU" sz="1400"/>
        </a:p>
      </dgm:t>
    </dgm:pt>
    <dgm:pt modelId="{0F93911E-A578-47E6-942D-10CC07D5407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ru-RU" sz="1400" b="0" dirty="0" smtClean="0"/>
            <a:t>Обследование защитных покрытий емкостного оборудования, бывшего в эксплуатации и оценка объема необходимого ремонта </a:t>
          </a:r>
          <a:endParaRPr lang="ru-RU" sz="1400" b="0" dirty="0"/>
        </a:p>
      </dgm:t>
    </dgm:pt>
    <dgm:pt modelId="{03F7D9FC-15F5-42F8-B358-14E3F13279E8}" type="parTrans" cxnId="{688845ED-4F73-4F72-86C6-F1CC847AC738}">
      <dgm:prSet/>
      <dgm:spPr/>
      <dgm:t>
        <a:bodyPr/>
        <a:lstStyle/>
        <a:p>
          <a:endParaRPr lang="ru-RU"/>
        </a:p>
      </dgm:t>
    </dgm:pt>
    <dgm:pt modelId="{8A9E02E9-EE08-4435-9DA2-AD6F9EFE90A3}" type="sibTrans" cxnId="{688845ED-4F73-4F72-86C6-F1CC847AC738}">
      <dgm:prSet/>
      <dgm:spPr/>
      <dgm:t>
        <a:bodyPr/>
        <a:lstStyle/>
        <a:p>
          <a:endParaRPr lang="ru-RU"/>
        </a:p>
      </dgm:t>
    </dgm:pt>
    <dgm:pt modelId="{D37D75BD-1E37-4399-8F3C-1E7B754FA0EA}">
      <dgm:prSet phldrT="[Текст]" custT="1"/>
      <dgm:spPr/>
      <dgm:t>
        <a:bodyPr anchor="ctr"/>
        <a:lstStyle/>
        <a:p>
          <a:pPr>
            <a:lnSpc>
              <a:spcPct val="100000"/>
            </a:lnSpc>
          </a:pPr>
          <a:endParaRPr lang="ru-RU" sz="1400" b="0" dirty="0"/>
        </a:p>
      </dgm:t>
    </dgm:pt>
    <dgm:pt modelId="{2AD7DAE3-A8D8-44B2-B5C2-EE8955B58D41}" type="parTrans" cxnId="{1628D86C-3953-4CC5-9870-CBFBB34E646A}">
      <dgm:prSet/>
      <dgm:spPr/>
      <dgm:t>
        <a:bodyPr/>
        <a:lstStyle/>
        <a:p>
          <a:endParaRPr lang="ru-RU"/>
        </a:p>
      </dgm:t>
    </dgm:pt>
    <dgm:pt modelId="{22AEC46F-1A3A-4F55-8B28-6264DA622429}" type="sibTrans" cxnId="{1628D86C-3953-4CC5-9870-CBFBB34E646A}">
      <dgm:prSet/>
      <dgm:spPr/>
      <dgm:t>
        <a:bodyPr/>
        <a:lstStyle/>
        <a:p>
          <a:endParaRPr lang="ru-RU"/>
        </a:p>
      </dgm:t>
    </dgm:pt>
    <dgm:pt modelId="{BC24BBE3-69DA-4281-9E1C-6D9F52069E7E}">
      <dgm:prSet phldrT="[Текст]" custT="1"/>
      <dgm:spPr/>
      <dgm:t>
        <a:bodyPr anchor="t"/>
        <a:lstStyle/>
        <a:p>
          <a:pPr algn="ctr"/>
          <a:endParaRPr lang="ru-RU" sz="1600" b="1" dirty="0"/>
        </a:p>
      </dgm:t>
    </dgm:pt>
    <dgm:pt modelId="{8C6A1B43-1AF4-4298-8967-910461A74D20}" type="sibTrans" cxnId="{DDCF3E2D-DED4-4647-9845-D4AA63517B60}">
      <dgm:prSet/>
      <dgm:spPr/>
      <dgm:t>
        <a:bodyPr/>
        <a:lstStyle/>
        <a:p>
          <a:endParaRPr lang="ru-RU" sz="1400"/>
        </a:p>
      </dgm:t>
    </dgm:pt>
    <dgm:pt modelId="{5FB5F05F-DD15-4AE6-A2F0-AD828B4202D1}" type="parTrans" cxnId="{DDCF3E2D-DED4-4647-9845-D4AA63517B60}">
      <dgm:prSet/>
      <dgm:spPr/>
      <dgm:t>
        <a:bodyPr/>
        <a:lstStyle/>
        <a:p>
          <a:endParaRPr lang="ru-RU" sz="1400"/>
        </a:p>
      </dgm:t>
    </dgm:pt>
    <dgm:pt modelId="{19F523CA-187B-4963-A538-0F145E58646B}" type="pres">
      <dgm:prSet presAssocID="{0FB3CF84-9D39-4F6C-A212-49D99DCF2CA3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74E2B60-1568-47BD-B4F6-C74FC36AD2B0}" type="pres">
      <dgm:prSet presAssocID="{BC24BBE3-69DA-4281-9E1C-6D9F52069E7E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91CE6E-3883-421E-8DCE-4836EA561CBE}" type="pres">
      <dgm:prSet presAssocID="{BC24BBE3-69DA-4281-9E1C-6D9F52069E7E}" presName="image" presStyleLbl="fgImgPlace1" presStyleIdx="0" presStyleCnt="1" custScaleX="203911" custScaleY="14226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D9119BDB-D6A4-49E2-AA86-7CAF919F70DF}" type="pres">
      <dgm:prSet presAssocID="{BC24BBE3-69DA-4281-9E1C-6D9F52069E7E}" presName="childNode" presStyleLbl="node1" presStyleIdx="0" presStyleCnt="1" custScaleY="694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76288E-1D31-4BAF-9F81-B0839E05474A}" type="pres">
      <dgm:prSet presAssocID="{BC24BBE3-69DA-4281-9E1C-6D9F52069E7E}" presName="parentNode" presStyleLbl="revTx" presStyleIdx="0" presStyleCnt="1" custAng="1797338" custScaleX="175063" custScaleY="78927" custLinFactNeighborX="5348" custLinFactNeighborY="635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C15D354-5974-42D6-A58D-1991ACA026D8}" srcId="{BC24BBE3-69DA-4281-9E1C-6D9F52069E7E}" destId="{C9D1E42D-D372-4AFF-A186-00B6FD202B60}" srcOrd="0" destOrd="0" parTransId="{B70012C1-9509-46C9-9549-DF3FF47D44EB}" sibTransId="{AA382184-443A-4F95-BA08-6F1147D14C44}"/>
    <dgm:cxn modelId="{1628D86C-3953-4CC5-9870-CBFBB34E646A}" srcId="{BC24BBE3-69DA-4281-9E1C-6D9F52069E7E}" destId="{D37D75BD-1E37-4399-8F3C-1E7B754FA0EA}" srcOrd="1" destOrd="0" parTransId="{2AD7DAE3-A8D8-44B2-B5C2-EE8955B58D41}" sibTransId="{22AEC46F-1A3A-4F55-8B28-6264DA622429}"/>
    <dgm:cxn modelId="{9F9B8E97-0B12-4A55-80B6-F9A7880B9B4D}" type="presOf" srcId="{C9D1E42D-D372-4AFF-A186-00B6FD202B60}" destId="{D9119BDB-D6A4-49E2-AA86-7CAF919F70DF}" srcOrd="0" destOrd="0" presId="urn:microsoft.com/office/officeart/2005/8/layout/hList2"/>
    <dgm:cxn modelId="{DDCF3E2D-DED4-4647-9845-D4AA63517B60}" srcId="{0FB3CF84-9D39-4F6C-A212-49D99DCF2CA3}" destId="{BC24BBE3-69DA-4281-9E1C-6D9F52069E7E}" srcOrd="0" destOrd="0" parTransId="{5FB5F05F-DD15-4AE6-A2F0-AD828B4202D1}" sibTransId="{8C6A1B43-1AF4-4298-8967-910461A74D20}"/>
    <dgm:cxn modelId="{7395A07C-5E30-4185-A2E3-EEAC65C37CC9}" type="presOf" srcId="{BC24BBE3-69DA-4281-9E1C-6D9F52069E7E}" destId="{9076288E-1D31-4BAF-9F81-B0839E05474A}" srcOrd="0" destOrd="0" presId="urn:microsoft.com/office/officeart/2005/8/layout/hList2"/>
    <dgm:cxn modelId="{688845ED-4F73-4F72-86C6-F1CC847AC738}" srcId="{BC24BBE3-69DA-4281-9E1C-6D9F52069E7E}" destId="{0F93911E-A578-47E6-942D-10CC07D54070}" srcOrd="2" destOrd="0" parTransId="{03F7D9FC-15F5-42F8-B358-14E3F13279E8}" sibTransId="{8A9E02E9-EE08-4435-9DA2-AD6F9EFE90A3}"/>
    <dgm:cxn modelId="{94D215CF-76D4-477E-8B0A-5C175A4D5B0D}" type="presOf" srcId="{D37D75BD-1E37-4399-8F3C-1E7B754FA0EA}" destId="{D9119BDB-D6A4-49E2-AA86-7CAF919F70DF}" srcOrd="0" destOrd="1" presId="urn:microsoft.com/office/officeart/2005/8/layout/hList2"/>
    <dgm:cxn modelId="{7E4D3A03-2E48-480E-BD86-C14B38DBBFF2}" type="presOf" srcId="{0F93911E-A578-47E6-942D-10CC07D54070}" destId="{D9119BDB-D6A4-49E2-AA86-7CAF919F70DF}" srcOrd="0" destOrd="2" presId="urn:microsoft.com/office/officeart/2005/8/layout/hList2"/>
    <dgm:cxn modelId="{6640E5EB-CC47-4209-BC8A-FC6C415E8896}" type="presOf" srcId="{0FB3CF84-9D39-4F6C-A212-49D99DCF2CA3}" destId="{19F523CA-187B-4963-A538-0F145E58646B}" srcOrd="0" destOrd="0" presId="urn:microsoft.com/office/officeart/2005/8/layout/hList2"/>
    <dgm:cxn modelId="{6C01A802-5F3F-49C2-BBD8-761E85C6D062}" type="presParOf" srcId="{19F523CA-187B-4963-A538-0F145E58646B}" destId="{374E2B60-1568-47BD-B4F6-C74FC36AD2B0}" srcOrd="0" destOrd="0" presId="urn:microsoft.com/office/officeart/2005/8/layout/hList2"/>
    <dgm:cxn modelId="{53F2B9D3-50DD-4CBB-A6C2-26E7E5552B26}" type="presParOf" srcId="{374E2B60-1568-47BD-B4F6-C74FC36AD2B0}" destId="{0E91CE6E-3883-421E-8DCE-4836EA561CBE}" srcOrd="0" destOrd="0" presId="urn:microsoft.com/office/officeart/2005/8/layout/hList2"/>
    <dgm:cxn modelId="{4DD1137C-8702-4C8B-B6C1-0EA50B2CAA52}" type="presParOf" srcId="{374E2B60-1568-47BD-B4F6-C74FC36AD2B0}" destId="{D9119BDB-D6A4-49E2-AA86-7CAF919F70DF}" srcOrd="1" destOrd="0" presId="urn:microsoft.com/office/officeart/2005/8/layout/hList2"/>
    <dgm:cxn modelId="{E23C8EEE-C830-4375-839B-9FAA2FFD47A3}" type="presParOf" srcId="{374E2B60-1568-47BD-B4F6-C74FC36AD2B0}" destId="{9076288E-1D31-4BAF-9F81-B0839E05474A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FB3CF84-9D39-4F6C-A212-49D99DCF2CA3}" type="doc">
      <dgm:prSet loTypeId="urn:microsoft.com/office/officeart/2005/8/layout/hList2" loCatId="list" qsTypeId="urn:microsoft.com/office/officeart/2005/8/quickstyle/simple3" qsCatId="simple" csTypeId="urn:microsoft.com/office/officeart/2005/8/colors/accent6_5" csCatId="accent6" phldr="1"/>
      <dgm:spPr/>
      <dgm:t>
        <a:bodyPr/>
        <a:lstStyle/>
        <a:p>
          <a:endParaRPr lang="ru-RU"/>
        </a:p>
      </dgm:t>
    </dgm:pt>
    <dgm:pt modelId="{C9D1E42D-D372-4AFF-A186-00B6FD202B60}">
      <dgm:prSet phldrT="[Текст]" custT="1"/>
      <dgm:spPr/>
      <dgm:t>
        <a:bodyPr anchor="ctr"/>
        <a:lstStyle/>
        <a:p>
          <a:pPr>
            <a:lnSpc>
              <a:spcPct val="100000"/>
            </a:lnSpc>
          </a:pPr>
          <a:r>
            <a:rPr lang="ru-RU" sz="1400" b="0" dirty="0" smtClean="0"/>
            <a:t>Технический аудит заводов-изготовителей труб с защитным покрытием с целью оценки организационно-технических возможностей и качества выпускаемой трубной продукции </a:t>
          </a:r>
          <a:endParaRPr lang="ru-RU" sz="1400" b="0" dirty="0"/>
        </a:p>
      </dgm:t>
    </dgm:pt>
    <dgm:pt modelId="{B70012C1-9509-46C9-9549-DF3FF47D44EB}" type="parTrans" cxnId="{1C15D354-5974-42D6-A58D-1991ACA026D8}">
      <dgm:prSet/>
      <dgm:spPr/>
      <dgm:t>
        <a:bodyPr/>
        <a:lstStyle/>
        <a:p>
          <a:endParaRPr lang="ru-RU" sz="1400"/>
        </a:p>
      </dgm:t>
    </dgm:pt>
    <dgm:pt modelId="{AA382184-443A-4F95-BA08-6F1147D14C44}" type="sibTrans" cxnId="{1C15D354-5974-42D6-A58D-1991ACA026D8}">
      <dgm:prSet/>
      <dgm:spPr/>
      <dgm:t>
        <a:bodyPr/>
        <a:lstStyle/>
        <a:p>
          <a:endParaRPr lang="ru-RU" sz="1400"/>
        </a:p>
      </dgm:t>
    </dgm:pt>
    <dgm:pt modelId="{BC24BBE3-69DA-4281-9E1C-6D9F52069E7E}">
      <dgm:prSet phldrT="[Текст]" custT="1"/>
      <dgm:spPr/>
      <dgm:t>
        <a:bodyPr anchor="t"/>
        <a:lstStyle/>
        <a:p>
          <a:pPr algn="ctr"/>
          <a:endParaRPr lang="ru-RU" sz="1600" dirty="0"/>
        </a:p>
      </dgm:t>
    </dgm:pt>
    <dgm:pt modelId="{8C6A1B43-1AF4-4298-8967-910461A74D20}" type="sibTrans" cxnId="{DDCF3E2D-DED4-4647-9845-D4AA63517B60}">
      <dgm:prSet/>
      <dgm:spPr/>
      <dgm:t>
        <a:bodyPr/>
        <a:lstStyle/>
        <a:p>
          <a:endParaRPr lang="ru-RU" sz="1400"/>
        </a:p>
      </dgm:t>
    </dgm:pt>
    <dgm:pt modelId="{5FB5F05F-DD15-4AE6-A2F0-AD828B4202D1}" type="parTrans" cxnId="{DDCF3E2D-DED4-4647-9845-D4AA63517B60}">
      <dgm:prSet/>
      <dgm:spPr/>
      <dgm:t>
        <a:bodyPr/>
        <a:lstStyle/>
        <a:p>
          <a:endParaRPr lang="ru-RU" sz="1400"/>
        </a:p>
      </dgm:t>
    </dgm:pt>
    <dgm:pt modelId="{675C9AD6-7C18-4A72-A19E-50F3B0501CA5}">
      <dgm:prSet custT="1"/>
      <dgm:spPr/>
      <dgm:t>
        <a:bodyPr/>
        <a:lstStyle/>
        <a:p>
          <a:r>
            <a:rPr lang="ru-RU" sz="1400" b="0" dirty="0" smtClean="0"/>
            <a:t>Входной контроль качества трубной продукции </a:t>
          </a:r>
          <a:endParaRPr lang="ru-RU" sz="1400" b="0" dirty="0"/>
        </a:p>
      </dgm:t>
    </dgm:pt>
    <dgm:pt modelId="{C7387B71-C0C4-465F-8E7E-BB81A77B2805}" type="parTrans" cxnId="{85DC1819-C6C8-4C34-AC31-E17AC6E1DED8}">
      <dgm:prSet/>
      <dgm:spPr/>
      <dgm:t>
        <a:bodyPr/>
        <a:lstStyle/>
        <a:p>
          <a:endParaRPr lang="ru-RU"/>
        </a:p>
      </dgm:t>
    </dgm:pt>
    <dgm:pt modelId="{56F48C3E-1882-48D8-8EC6-1E4B2AA35AD0}" type="sibTrans" cxnId="{85DC1819-C6C8-4C34-AC31-E17AC6E1DED8}">
      <dgm:prSet/>
      <dgm:spPr/>
      <dgm:t>
        <a:bodyPr/>
        <a:lstStyle/>
        <a:p>
          <a:endParaRPr lang="ru-RU"/>
        </a:p>
      </dgm:t>
    </dgm:pt>
    <dgm:pt modelId="{40DFCE14-07C3-4B8F-A1E4-05F6DB861E2B}">
      <dgm:prSet custT="1"/>
      <dgm:spPr/>
      <dgm:t>
        <a:bodyPr/>
        <a:lstStyle/>
        <a:p>
          <a:r>
            <a:rPr lang="ru-RU" sz="1400" b="0" dirty="0" smtClean="0"/>
            <a:t>Визуально-инструментальный контроль технологических процессов при выполнении СМР </a:t>
          </a:r>
          <a:endParaRPr lang="ru-RU" sz="1400" b="0" dirty="0"/>
        </a:p>
      </dgm:t>
    </dgm:pt>
    <dgm:pt modelId="{40537889-F942-4A89-B711-94473632D83C}" type="parTrans" cxnId="{A9C01860-99FD-4280-8FD2-7F21FF622595}">
      <dgm:prSet/>
      <dgm:spPr/>
      <dgm:t>
        <a:bodyPr/>
        <a:lstStyle/>
        <a:p>
          <a:endParaRPr lang="ru-RU"/>
        </a:p>
      </dgm:t>
    </dgm:pt>
    <dgm:pt modelId="{1BD6D7B6-6BC4-4268-9B86-034BF84E56D7}" type="sibTrans" cxnId="{A9C01860-99FD-4280-8FD2-7F21FF622595}">
      <dgm:prSet/>
      <dgm:spPr/>
      <dgm:t>
        <a:bodyPr/>
        <a:lstStyle/>
        <a:p>
          <a:endParaRPr lang="ru-RU"/>
        </a:p>
      </dgm:t>
    </dgm:pt>
    <dgm:pt modelId="{9180EBE1-DF49-4886-8F7E-5409F074C1F9}">
      <dgm:prSet custT="1"/>
      <dgm:spPr/>
      <dgm:t>
        <a:bodyPr/>
        <a:lstStyle/>
        <a:p>
          <a:r>
            <a:rPr lang="ru-RU" sz="1400" b="0" dirty="0" smtClean="0"/>
            <a:t>Экспресс-анализ марки материала трубной продукции мобильным спектрометром</a:t>
          </a:r>
          <a:endParaRPr lang="ru-RU" sz="1400" b="0" dirty="0"/>
        </a:p>
      </dgm:t>
    </dgm:pt>
    <dgm:pt modelId="{34BBA53B-1265-49B0-A54A-F13F0C360967}" type="parTrans" cxnId="{97FED86A-3B03-4D1B-9552-9CA7C2B6FF76}">
      <dgm:prSet/>
      <dgm:spPr/>
      <dgm:t>
        <a:bodyPr/>
        <a:lstStyle/>
        <a:p>
          <a:endParaRPr lang="ru-RU"/>
        </a:p>
      </dgm:t>
    </dgm:pt>
    <dgm:pt modelId="{A6D1748A-5312-4C07-84C6-C4CC235E3969}" type="sibTrans" cxnId="{97FED86A-3B03-4D1B-9552-9CA7C2B6FF76}">
      <dgm:prSet/>
      <dgm:spPr/>
      <dgm:t>
        <a:bodyPr/>
        <a:lstStyle/>
        <a:p>
          <a:endParaRPr lang="ru-RU"/>
        </a:p>
      </dgm:t>
    </dgm:pt>
    <dgm:pt modelId="{52960B86-B0BE-43AB-BF8E-6E7144F0ABC4}">
      <dgm:prSet custT="1"/>
      <dgm:spPr/>
      <dgm:t>
        <a:bodyPr/>
        <a:lstStyle/>
        <a:p>
          <a:r>
            <a:rPr lang="ru-RU" sz="1400" b="0" dirty="0" smtClean="0"/>
            <a:t>Техническое расследование отказов трубопроводов с применением инструментального обследования</a:t>
          </a:r>
          <a:endParaRPr lang="ru-RU" sz="1400" b="0" dirty="0"/>
        </a:p>
      </dgm:t>
    </dgm:pt>
    <dgm:pt modelId="{5E7F391F-BCA5-4650-AF04-2620423E905E}" type="parTrans" cxnId="{46193A13-80E0-4669-AE7F-CD476EF41EE6}">
      <dgm:prSet/>
      <dgm:spPr/>
      <dgm:t>
        <a:bodyPr/>
        <a:lstStyle/>
        <a:p>
          <a:endParaRPr lang="ru-RU"/>
        </a:p>
      </dgm:t>
    </dgm:pt>
    <dgm:pt modelId="{6DD559F9-5CD1-457E-A5B7-DAF6A6152823}" type="sibTrans" cxnId="{46193A13-80E0-4669-AE7F-CD476EF41EE6}">
      <dgm:prSet/>
      <dgm:spPr/>
      <dgm:t>
        <a:bodyPr/>
        <a:lstStyle/>
        <a:p>
          <a:endParaRPr lang="ru-RU"/>
        </a:p>
      </dgm:t>
    </dgm:pt>
    <dgm:pt modelId="{19F523CA-187B-4963-A538-0F145E58646B}" type="pres">
      <dgm:prSet presAssocID="{0FB3CF84-9D39-4F6C-A212-49D99DCF2CA3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74E2B60-1568-47BD-B4F6-C74FC36AD2B0}" type="pres">
      <dgm:prSet presAssocID="{BC24BBE3-69DA-4281-9E1C-6D9F52069E7E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91CE6E-3883-421E-8DCE-4836EA561CBE}" type="pres">
      <dgm:prSet presAssocID="{BC24BBE3-69DA-4281-9E1C-6D9F52069E7E}" presName="image" presStyleLbl="fgImgPlace1" presStyleIdx="0" presStyleCnt="1" custScaleX="176785" custScaleY="12770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D9119BDB-D6A4-49E2-AA86-7CAF919F70DF}" type="pres">
      <dgm:prSet presAssocID="{BC24BBE3-69DA-4281-9E1C-6D9F52069E7E}" presName="childNode" presStyleLbl="node1" presStyleIdx="0" presStyleCnt="1" custScaleY="69439" custLinFactNeighborX="-14586" custLinFactNeighborY="98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76288E-1D31-4BAF-9F81-B0839E05474A}" type="pres">
      <dgm:prSet presAssocID="{BC24BBE3-69DA-4281-9E1C-6D9F52069E7E}" presName="parentNode" presStyleLbl="revTx" presStyleIdx="0" presStyleCnt="1" custAng="1404550" custScaleX="192135" custScaleY="7892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0B51B88-2967-4974-B108-232B48AC4DD0}" type="presOf" srcId="{BC24BBE3-69DA-4281-9E1C-6D9F52069E7E}" destId="{9076288E-1D31-4BAF-9F81-B0839E05474A}" srcOrd="0" destOrd="0" presId="urn:microsoft.com/office/officeart/2005/8/layout/hList2"/>
    <dgm:cxn modelId="{BEDD871A-B816-427B-B7DB-6ACFB4FE6811}" type="presOf" srcId="{0FB3CF84-9D39-4F6C-A212-49D99DCF2CA3}" destId="{19F523CA-187B-4963-A538-0F145E58646B}" srcOrd="0" destOrd="0" presId="urn:microsoft.com/office/officeart/2005/8/layout/hList2"/>
    <dgm:cxn modelId="{1C15D354-5974-42D6-A58D-1991ACA026D8}" srcId="{BC24BBE3-69DA-4281-9E1C-6D9F52069E7E}" destId="{C9D1E42D-D372-4AFF-A186-00B6FD202B60}" srcOrd="0" destOrd="0" parTransId="{B70012C1-9509-46C9-9549-DF3FF47D44EB}" sibTransId="{AA382184-443A-4F95-BA08-6F1147D14C44}"/>
    <dgm:cxn modelId="{937F8F09-2C11-4C20-8A7D-5AEDE3E06668}" type="presOf" srcId="{52960B86-B0BE-43AB-BF8E-6E7144F0ABC4}" destId="{D9119BDB-D6A4-49E2-AA86-7CAF919F70DF}" srcOrd="0" destOrd="4" presId="urn:microsoft.com/office/officeart/2005/8/layout/hList2"/>
    <dgm:cxn modelId="{46193A13-80E0-4669-AE7F-CD476EF41EE6}" srcId="{BC24BBE3-69DA-4281-9E1C-6D9F52069E7E}" destId="{52960B86-B0BE-43AB-BF8E-6E7144F0ABC4}" srcOrd="4" destOrd="0" parTransId="{5E7F391F-BCA5-4650-AF04-2620423E905E}" sibTransId="{6DD559F9-5CD1-457E-A5B7-DAF6A6152823}"/>
    <dgm:cxn modelId="{85DC1819-C6C8-4C34-AC31-E17AC6E1DED8}" srcId="{BC24BBE3-69DA-4281-9E1C-6D9F52069E7E}" destId="{675C9AD6-7C18-4A72-A19E-50F3B0501CA5}" srcOrd="1" destOrd="0" parTransId="{C7387B71-C0C4-465F-8E7E-BB81A77B2805}" sibTransId="{56F48C3E-1882-48D8-8EC6-1E4B2AA35AD0}"/>
    <dgm:cxn modelId="{97FED86A-3B03-4D1B-9552-9CA7C2B6FF76}" srcId="{BC24BBE3-69DA-4281-9E1C-6D9F52069E7E}" destId="{9180EBE1-DF49-4886-8F7E-5409F074C1F9}" srcOrd="3" destOrd="0" parTransId="{34BBA53B-1265-49B0-A54A-F13F0C360967}" sibTransId="{A6D1748A-5312-4C07-84C6-C4CC235E3969}"/>
    <dgm:cxn modelId="{DDCF3E2D-DED4-4647-9845-D4AA63517B60}" srcId="{0FB3CF84-9D39-4F6C-A212-49D99DCF2CA3}" destId="{BC24BBE3-69DA-4281-9E1C-6D9F52069E7E}" srcOrd="0" destOrd="0" parTransId="{5FB5F05F-DD15-4AE6-A2F0-AD828B4202D1}" sibTransId="{8C6A1B43-1AF4-4298-8967-910461A74D20}"/>
    <dgm:cxn modelId="{62B3E483-B6DE-486A-9E89-23BAB57D0BC5}" type="presOf" srcId="{C9D1E42D-D372-4AFF-A186-00B6FD202B60}" destId="{D9119BDB-D6A4-49E2-AA86-7CAF919F70DF}" srcOrd="0" destOrd="0" presId="urn:microsoft.com/office/officeart/2005/8/layout/hList2"/>
    <dgm:cxn modelId="{561EB2AF-D30C-4CF3-8FFB-59C4EEAC5DB1}" type="presOf" srcId="{675C9AD6-7C18-4A72-A19E-50F3B0501CA5}" destId="{D9119BDB-D6A4-49E2-AA86-7CAF919F70DF}" srcOrd="0" destOrd="1" presId="urn:microsoft.com/office/officeart/2005/8/layout/hList2"/>
    <dgm:cxn modelId="{A9C01860-99FD-4280-8FD2-7F21FF622595}" srcId="{BC24BBE3-69DA-4281-9E1C-6D9F52069E7E}" destId="{40DFCE14-07C3-4B8F-A1E4-05F6DB861E2B}" srcOrd="2" destOrd="0" parTransId="{40537889-F942-4A89-B711-94473632D83C}" sibTransId="{1BD6D7B6-6BC4-4268-9B86-034BF84E56D7}"/>
    <dgm:cxn modelId="{E3647573-076B-41A3-BC4D-A1536CDB6C7A}" type="presOf" srcId="{40DFCE14-07C3-4B8F-A1E4-05F6DB861E2B}" destId="{D9119BDB-D6A4-49E2-AA86-7CAF919F70DF}" srcOrd="0" destOrd="2" presId="urn:microsoft.com/office/officeart/2005/8/layout/hList2"/>
    <dgm:cxn modelId="{E98B3DA2-A287-43DA-9AED-66B6A500CDF3}" type="presOf" srcId="{9180EBE1-DF49-4886-8F7E-5409F074C1F9}" destId="{D9119BDB-D6A4-49E2-AA86-7CAF919F70DF}" srcOrd="0" destOrd="3" presId="urn:microsoft.com/office/officeart/2005/8/layout/hList2"/>
    <dgm:cxn modelId="{F2C920C9-13B5-4A03-91DC-DBE6D1C36E38}" type="presParOf" srcId="{19F523CA-187B-4963-A538-0F145E58646B}" destId="{374E2B60-1568-47BD-B4F6-C74FC36AD2B0}" srcOrd="0" destOrd="0" presId="urn:microsoft.com/office/officeart/2005/8/layout/hList2"/>
    <dgm:cxn modelId="{C5BE84E0-8C85-43C5-B3DC-E18EF70FE5A8}" type="presParOf" srcId="{374E2B60-1568-47BD-B4F6-C74FC36AD2B0}" destId="{0E91CE6E-3883-421E-8DCE-4836EA561CBE}" srcOrd="0" destOrd="0" presId="urn:microsoft.com/office/officeart/2005/8/layout/hList2"/>
    <dgm:cxn modelId="{51962B05-64CF-4094-94BB-2DC277950148}" type="presParOf" srcId="{374E2B60-1568-47BD-B4F6-C74FC36AD2B0}" destId="{D9119BDB-D6A4-49E2-AA86-7CAF919F70DF}" srcOrd="1" destOrd="0" presId="urn:microsoft.com/office/officeart/2005/8/layout/hList2"/>
    <dgm:cxn modelId="{D92AB222-6404-4194-BC14-7258528D9059}" type="presParOf" srcId="{374E2B60-1568-47BD-B4F6-C74FC36AD2B0}" destId="{9076288E-1D31-4BAF-9F81-B0839E05474A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3A4138F-5B91-411F-89C6-E4279D0401FC}">
      <dsp:nvSpPr>
        <dsp:cNvPr id="0" name=""/>
        <dsp:cNvSpPr/>
      </dsp:nvSpPr>
      <dsp:spPr>
        <a:xfrm>
          <a:off x="0" y="0"/>
          <a:ext cx="7920880" cy="5256583"/>
        </a:xfrm>
        <a:prstGeom prst="roundRect">
          <a:avLst>
            <a:gd name="adj" fmla="val 85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33350" tIns="133350" rIns="133350" bIns="4079693" numCol="1" spcCol="1270" anchor="t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Лабораторное обеспечение</a:t>
          </a:r>
          <a:endParaRPr lang="ru-RU" sz="3500" kern="1200" dirty="0"/>
        </a:p>
      </dsp:txBody>
      <dsp:txXfrm>
        <a:off x="0" y="0"/>
        <a:ext cx="7920880" cy="5256583"/>
      </dsp:txXfrm>
    </dsp:sp>
    <dsp:sp modelId="{24DD91A1-633E-40FE-89B4-83DFC4B787CC}">
      <dsp:nvSpPr>
        <dsp:cNvPr id="0" name=""/>
        <dsp:cNvSpPr/>
      </dsp:nvSpPr>
      <dsp:spPr>
        <a:xfrm>
          <a:off x="198022" y="1314145"/>
          <a:ext cx="7524836" cy="3679608"/>
        </a:xfrm>
        <a:prstGeom prst="roundRect">
          <a:avLst>
            <a:gd name="adj" fmla="val 105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33350" tIns="133350" rIns="133350" bIns="2336552" numCol="1" spcCol="1270" anchor="t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Соблюдение требований системы менеджмента качества</a:t>
          </a:r>
          <a:endParaRPr lang="ru-RU" sz="3500" kern="1200" dirty="0"/>
        </a:p>
      </dsp:txBody>
      <dsp:txXfrm>
        <a:off x="198022" y="1314145"/>
        <a:ext cx="7524836" cy="3679608"/>
      </dsp:txXfrm>
    </dsp:sp>
    <dsp:sp modelId="{A64D3BAF-FA3C-48FC-AAAB-DD3B6AD06792}">
      <dsp:nvSpPr>
        <dsp:cNvPr id="0" name=""/>
        <dsp:cNvSpPr/>
      </dsp:nvSpPr>
      <dsp:spPr>
        <a:xfrm>
          <a:off x="396044" y="2628291"/>
          <a:ext cx="7128792" cy="2102633"/>
        </a:xfrm>
        <a:prstGeom prst="roundRect">
          <a:avLst>
            <a:gd name="adj" fmla="val 105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33350" tIns="133350" rIns="133350" bIns="1186820" numCol="1" spcCol="1270" anchor="t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Организационное обеспечение</a:t>
          </a:r>
          <a:endParaRPr lang="ru-RU" sz="3500" kern="1200" dirty="0"/>
        </a:p>
      </dsp:txBody>
      <dsp:txXfrm>
        <a:off x="396044" y="2628291"/>
        <a:ext cx="7128792" cy="2102633"/>
      </dsp:txXfrm>
    </dsp:sp>
    <dsp:sp modelId="{8AF776E9-71CA-4058-B8F9-4B964B557CEE}">
      <dsp:nvSpPr>
        <dsp:cNvPr id="0" name=""/>
        <dsp:cNvSpPr/>
      </dsp:nvSpPr>
      <dsp:spPr>
        <a:xfrm>
          <a:off x="574263" y="3574477"/>
          <a:ext cx="3356414" cy="946185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Условия проведения испытаний</a:t>
          </a:r>
          <a:endParaRPr lang="ru-RU" sz="2400" kern="1200" dirty="0"/>
        </a:p>
      </dsp:txBody>
      <dsp:txXfrm>
        <a:off x="574263" y="3574477"/>
        <a:ext cx="3356414" cy="946185"/>
      </dsp:txXfrm>
    </dsp:sp>
    <dsp:sp modelId="{3AD54973-13EB-41E9-BD80-7AE849C149A7}">
      <dsp:nvSpPr>
        <dsp:cNvPr id="0" name=""/>
        <dsp:cNvSpPr/>
      </dsp:nvSpPr>
      <dsp:spPr>
        <a:xfrm>
          <a:off x="3989563" y="3574477"/>
          <a:ext cx="3356414" cy="946185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Квалификация персонала</a:t>
          </a:r>
          <a:endParaRPr lang="ru-RU" sz="2400" kern="1200" dirty="0"/>
        </a:p>
      </dsp:txBody>
      <dsp:txXfrm>
        <a:off x="3989563" y="3574477"/>
        <a:ext cx="3356414" cy="94618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9252426-2748-4926-9564-5B8C069CB142}">
      <dsp:nvSpPr>
        <dsp:cNvPr id="0" name=""/>
        <dsp:cNvSpPr/>
      </dsp:nvSpPr>
      <dsp:spPr>
        <a:xfrm>
          <a:off x="102721" y="0"/>
          <a:ext cx="8190910" cy="294943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                Лабораторные исследования 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37273" y="0"/>
        <a:ext cx="6056358" cy="2949430"/>
      </dsp:txXfrm>
    </dsp:sp>
    <dsp:sp modelId="{4118C2EE-F0BA-4FB4-92E2-552E9A7D4603}">
      <dsp:nvSpPr>
        <dsp:cNvPr id="0" name=""/>
        <dsp:cNvSpPr/>
      </dsp:nvSpPr>
      <dsp:spPr>
        <a:xfrm>
          <a:off x="139368" y="577536"/>
          <a:ext cx="3041809" cy="179729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75A5C02-5A0B-4926-BF5F-A2BE46B94298}">
      <dsp:nvSpPr>
        <dsp:cNvPr id="0" name=""/>
        <dsp:cNvSpPr/>
      </dsp:nvSpPr>
      <dsp:spPr>
        <a:xfrm>
          <a:off x="0" y="0"/>
          <a:ext cx="9205023" cy="193423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/>
            <a:t>Испытания жидких лакокрасочных материалов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/>
            <a:t>(Входной контроль качества пробы ЛКМ)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   - определение условной вязкости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   - определение степени </a:t>
          </a:r>
          <a:r>
            <a:rPr lang="ru-RU" sz="1000" kern="1200" dirty="0" err="1" smtClean="0"/>
            <a:t>перетира</a:t>
          </a:r>
          <a:endParaRPr lang="ru-RU" sz="1000" kern="1200" dirty="0" smtClean="0"/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   - определение массовой доли нелетучих веществ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   - определение плотности лакокрасочного материала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   - определение толщины сырого покрытия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   - идентификация лакокрасочного материала</a:t>
          </a:r>
          <a:endParaRPr lang="ru-RU" sz="1000" kern="1200" dirty="0"/>
        </a:p>
      </dsp:txBody>
      <dsp:txXfrm>
        <a:off x="2142847" y="0"/>
        <a:ext cx="7062175" cy="1934239"/>
      </dsp:txXfrm>
    </dsp:sp>
    <dsp:sp modelId="{C9638B18-9E2F-403D-9F04-4C0AE8413B21}">
      <dsp:nvSpPr>
        <dsp:cNvPr id="0" name=""/>
        <dsp:cNvSpPr/>
      </dsp:nvSpPr>
      <dsp:spPr>
        <a:xfrm>
          <a:off x="597637" y="150852"/>
          <a:ext cx="1249416" cy="163253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91E0AC-4AE6-4154-ABD8-D1BF4F63EDF0}">
      <dsp:nvSpPr>
        <dsp:cNvPr id="0" name=""/>
        <dsp:cNvSpPr/>
      </dsp:nvSpPr>
      <dsp:spPr>
        <a:xfrm>
          <a:off x="0" y="2236082"/>
          <a:ext cx="9205023" cy="301842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/>
            <a:t>Испытания защитных покрытий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         - определение стойкости к климатическим факторам: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           воздействию ультрафиолетового излучения,  соляного тумана, сернистого газа, конденсации влаги, 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           воздействию низких и переменных температур от минус 85 °С до +60 °С 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        - определение  стойкости к воздействию агрессивных сред при различных температурах: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           нефти и нефтепродуктов,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            химическим реагентам,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            моющего средства, 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            водяного пара при температуре 100 °С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        - определение стойкости к </a:t>
          </a:r>
          <a:r>
            <a:rPr lang="ru-RU" sz="1000" kern="1200" dirty="0" err="1" smtClean="0"/>
            <a:t>термостарению</a:t>
          </a:r>
          <a:r>
            <a:rPr lang="ru-RU" sz="1000" kern="1200" dirty="0" smtClean="0"/>
            <a:t> при различных температурах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        - определение стойкости к катодной поляризации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        - определение стойкости к истиранию на приборе </a:t>
          </a:r>
          <a:r>
            <a:rPr lang="ru-RU" sz="1000" kern="1200" dirty="0" err="1" smtClean="0"/>
            <a:t>Taber</a:t>
          </a:r>
          <a:r>
            <a:rPr lang="ru-RU" sz="1000" kern="1200" dirty="0" smtClean="0"/>
            <a:t> </a:t>
          </a:r>
          <a:r>
            <a:rPr lang="ru-RU" sz="1000" kern="1200" dirty="0" err="1" smtClean="0"/>
            <a:t>Ahraser</a:t>
          </a:r>
          <a:endParaRPr lang="ru-RU" sz="1000" kern="1200" dirty="0" smtClean="0"/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        - определение стойкости в различных средах  к повышенным температурам и давлениям                                		(Автоклавные испытания)</a:t>
          </a:r>
          <a:endParaRPr lang="ru-RU" sz="1000" kern="1200" dirty="0"/>
        </a:p>
      </dsp:txBody>
      <dsp:txXfrm>
        <a:off x="2142847" y="2236082"/>
        <a:ext cx="7062175" cy="3018429"/>
      </dsp:txXfrm>
    </dsp:sp>
    <dsp:sp modelId="{9C254F02-1EC9-4982-8861-FDE7139AB9D9}">
      <dsp:nvSpPr>
        <dsp:cNvPr id="0" name=""/>
        <dsp:cNvSpPr/>
      </dsp:nvSpPr>
      <dsp:spPr>
        <a:xfrm>
          <a:off x="99645" y="2520273"/>
          <a:ext cx="2215464" cy="241474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8FB15EA-72ED-4C09-A885-18BB2832334C}">
      <dsp:nvSpPr>
        <dsp:cNvPr id="0" name=""/>
        <dsp:cNvSpPr/>
      </dsp:nvSpPr>
      <dsp:spPr>
        <a:xfrm>
          <a:off x="0" y="0"/>
          <a:ext cx="8814978" cy="453650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/>
            <a:t>Проведение лабораторных испытаний покрытий стальных труб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/>
            <a:t> 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	- Замер толщины 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	- Оценка внешнего вида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	- Определение </a:t>
          </a:r>
          <a:r>
            <a:rPr lang="ru-RU" sz="1000" kern="1200" dirty="0" err="1" smtClean="0"/>
            <a:t>сплошности</a:t>
          </a:r>
          <a:r>
            <a:rPr lang="ru-RU" sz="1000" kern="1200" dirty="0" smtClean="0"/>
            <a:t> искровым дефектоскопом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	- Определение  прочности при ударе 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	- Определение адгезии внутреннего покрытия методами: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   	  решетчатого надреза,  X-образного надреза, нормального отрыва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	- Определение адгезии наружного покрытия к стали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	- Определение стойкости к абразивному износу 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	- Определение эластичности пленки при изгибе 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	- Определение стойкости к царапанью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	- Определение стойкости к агрессивным средам 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	- Проведение автоклавных испытаний на стойкость в различных средах  к 	 		   	  	  повышенным температурам и давлениям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  	- Определение площади отслаивания покрытия при катодной поляризации</a:t>
          </a:r>
          <a:endParaRPr lang="ru-RU" sz="1000" kern="1200" dirty="0"/>
        </a:p>
      </dsp:txBody>
      <dsp:txXfrm>
        <a:off x="2216646" y="0"/>
        <a:ext cx="6598332" cy="4536503"/>
      </dsp:txXfrm>
    </dsp:sp>
    <dsp:sp modelId="{30D83AEA-0CC7-43B3-B083-99BD64FB8AA7}">
      <dsp:nvSpPr>
        <dsp:cNvPr id="0" name=""/>
        <dsp:cNvSpPr/>
      </dsp:nvSpPr>
      <dsp:spPr>
        <a:xfrm>
          <a:off x="55803" y="504060"/>
          <a:ext cx="2558688" cy="352838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50A4DBB-3982-4C23-B85F-F79742927DEB}">
      <dsp:nvSpPr>
        <dsp:cNvPr id="0" name=""/>
        <dsp:cNvSpPr/>
      </dsp:nvSpPr>
      <dsp:spPr>
        <a:xfrm>
          <a:off x="0" y="0"/>
          <a:ext cx="9517057" cy="268806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/>
            <a:t>Испытание мастик кровельных и гидроизоляционных  материалов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/>
            <a:t>- </a:t>
          </a:r>
          <a:r>
            <a:rPr lang="ru-RU" sz="1000" kern="1200" dirty="0" smtClean="0"/>
            <a:t>определение прочности и удлинения  при  разрыве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- определение адгезии ленты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- определение толщины ленты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- определение  прочности,  напряжения и  удлинения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- определение прочности сцепления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- определение температуры размягчения мастики </a:t>
          </a:r>
          <a:endParaRPr lang="ru-RU" sz="1000" kern="1200" dirty="0"/>
        </a:p>
      </dsp:txBody>
      <dsp:txXfrm>
        <a:off x="2172217" y="0"/>
        <a:ext cx="7344839" cy="2688064"/>
      </dsp:txXfrm>
    </dsp:sp>
    <dsp:sp modelId="{CBA1051A-4221-4BA6-905C-7C57F735A5A4}">
      <dsp:nvSpPr>
        <dsp:cNvPr id="0" name=""/>
        <dsp:cNvSpPr/>
      </dsp:nvSpPr>
      <dsp:spPr>
        <a:xfrm>
          <a:off x="268806" y="268806"/>
          <a:ext cx="1903411" cy="215045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ECAFB9-659B-45DC-98AD-E98989E7FFE7}">
      <dsp:nvSpPr>
        <dsp:cNvPr id="0" name=""/>
        <dsp:cNvSpPr/>
      </dsp:nvSpPr>
      <dsp:spPr>
        <a:xfrm>
          <a:off x="0" y="2956870"/>
          <a:ext cx="9517057" cy="201072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/>
            <a:t>Испытания полимерных труб и  сварных соединений полимерных труб,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/>
            <a:t>пластмасс и полимерных материалов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- определение стойкости к действию химических сред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- определение механических характеристик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- определение твердости пластмасс при вдавливании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- определение испытания на статический изгиб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- определение полимерных материалов на сжатие</a:t>
          </a:r>
          <a:endParaRPr lang="ru-RU" sz="1000" kern="1200" dirty="0"/>
        </a:p>
      </dsp:txBody>
      <dsp:txXfrm>
        <a:off x="2172217" y="2956870"/>
        <a:ext cx="7344839" cy="2010725"/>
      </dsp:txXfrm>
    </dsp:sp>
    <dsp:sp modelId="{094AD122-47E2-4C62-8CF4-BAD062DC56BF}">
      <dsp:nvSpPr>
        <dsp:cNvPr id="0" name=""/>
        <dsp:cNvSpPr/>
      </dsp:nvSpPr>
      <dsp:spPr>
        <a:xfrm>
          <a:off x="256624" y="3077785"/>
          <a:ext cx="1903411" cy="180007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076288E-1D31-4BAF-9F81-B0839E05474A}">
      <dsp:nvSpPr>
        <dsp:cNvPr id="0" name=""/>
        <dsp:cNvSpPr/>
      </dsp:nvSpPr>
      <dsp:spPr>
        <a:xfrm rot="17997338">
          <a:off x="-25817" y="2763005"/>
          <a:ext cx="3147453" cy="14767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743985" bIns="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/>
        </a:p>
      </dsp:txBody>
      <dsp:txXfrm rot="17997338">
        <a:off x="-25817" y="2763005"/>
        <a:ext cx="3147453" cy="1476785"/>
      </dsp:txXfrm>
    </dsp:sp>
    <dsp:sp modelId="{D9119BDB-D6A4-49E2-AA86-7CAF919F70DF}">
      <dsp:nvSpPr>
        <dsp:cNvPr id="0" name=""/>
        <dsp:cNvSpPr/>
      </dsp:nvSpPr>
      <dsp:spPr>
        <a:xfrm>
          <a:off x="1924581" y="2116853"/>
          <a:ext cx="7232016" cy="2769090"/>
        </a:xfrm>
        <a:prstGeom prst="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743985" rIns="99568" bIns="99568" numCol="1" spcCol="1270" anchor="ctr" anchorCtr="0">
          <a:noAutofit/>
        </a:bodyPr>
        <a:lstStyle/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/>
            <a:t>Экспертная оценка качества защитных покрытий емкостного оборудования, контроль технологических операций, проверка соответствия режимов техпроцессов противокоррозионных работ требованиям нормативных документов </a:t>
          </a:r>
          <a:endParaRPr lang="ru-RU" sz="1400" b="0" kern="1200" dirty="0"/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b="0" kern="1200" dirty="0"/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/>
            <a:t>Обследование защитных покрытий емкостного оборудования, бывшего в эксплуатации и оценка объема необходимого ремонта </a:t>
          </a:r>
          <a:endParaRPr lang="ru-RU" sz="1400" b="0" kern="1200" dirty="0"/>
        </a:p>
      </dsp:txBody>
      <dsp:txXfrm>
        <a:off x="1924581" y="2116853"/>
        <a:ext cx="7232016" cy="2769090"/>
      </dsp:txXfrm>
    </dsp:sp>
    <dsp:sp modelId="{0E91CE6E-3883-421E-8DCE-4836EA561CBE}">
      <dsp:nvSpPr>
        <dsp:cNvPr id="0" name=""/>
        <dsp:cNvSpPr/>
      </dsp:nvSpPr>
      <dsp:spPr>
        <a:xfrm>
          <a:off x="204441" y="37443"/>
          <a:ext cx="3440279" cy="2400220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076288E-1D31-4BAF-9F81-B0839E05474A}">
      <dsp:nvSpPr>
        <dsp:cNvPr id="0" name=""/>
        <dsp:cNvSpPr/>
      </dsp:nvSpPr>
      <dsp:spPr>
        <a:xfrm rot="17604550">
          <a:off x="-273006" y="2629598"/>
          <a:ext cx="3147453" cy="1620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743985" bIns="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 rot="17604550">
        <a:off x="-273006" y="2629598"/>
        <a:ext cx="3147453" cy="1620800"/>
      </dsp:txXfrm>
    </dsp:sp>
    <dsp:sp modelId="{D9119BDB-D6A4-49E2-AA86-7CAF919F70DF}">
      <dsp:nvSpPr>
        <dsp:cNvPr id="0" name=""/>
        <dsp:cNvSpPr/>
      </dsp:nvSpPr>
      <dsp:spPr>
        <a:xfrm>
          <a:off x="642072" y="2343477"/>
          <a:ext cx="7407338" cy="2769090"/>
        </a:xfrm>
        <a:prstGeom prst="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743985" rIns="99568" bIns="99568" numCol="1" spcCol="1270" anchor="ctr" anchorCtr="0">
          <a:noAutofit/>
        </a:bodyPr>
        <a:lstStyle/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/>
            <a:t>Технический аудит заводов-изготовителей труб с защитным покрытием с целью оценки организационно-технических возможностей и качества выпускаемой трубной продукции </a:t>
          </a:r>
          <a:endParaRPr lang="ru-RU" sz="1400" b="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/>
            <a:t>Входной контроль качества трубной продукции </a:t>
          </a:r>
          <a:endParaRPr lang="ru-RU" sz="1400" b="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/>
            <a:t>Визуально-инструментальный контроль технологических процессов при выполнении СМР </a:t>
          </a:r>
          <a:endParaRPr lang="ru-RU" sz="1400" b="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/>
            <a:t>Экспресс-анализ марки материала трубной продукции мобильным спектрометром</a:t>
          </a:r>
          <a:endParaRPr lang="ru-RU" sz="1400" b="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/>
            <a:t>Техническое расследование отказов трубопроводов с применением инструментального обследования</a:t>
          </a:r>
          <a:endParaRPr lang="ru-RU" sz="1400" b="0" kern="1200" dirty="0"/>
        </a:p>
      </dsp:txBody>
      <dsp:txXfrm>
        <a:off x="642072" y="2343477"/>
        <a:ext cx="7407338" cy="2769090"/>
      </dsp:txXfrm>
    </dsp:sp>
    <dsp:sp modelId="{0E91CE6E-3883-421E-8DCE-4836EA561CBE}">
      <dsp:nvSpPr>
        <dsp:cNvPr id="0" name=""/>
        <dsp:cNvSpPr/>
      </dsp:nvSpPr>
      <dsp:spPr>
        <a:xfrm>
          <a:off x="231194" y="98842"/>
          <a:ext cx="2982623" cy="2154622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86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86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8048B322-7196-490E-86EB-BC0391C8D3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459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0EF9833D-5B38-4037-B8AA-0F69A0060D41}" type="datetimeFigureOut">
              <a:rPr lang="ru-RU"/>
              <a:pPr>
                <a:defRPr/>
              </a:pPr>
              <a:t>14.03.2017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77EFA82E-D45C-4223-B7CB-47D5D1E6D9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67987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C1639-53A2-462C-9024-C2CB3FFCC09D}" type="datetime1">
              <a:rPr lang="ru-RU"/>
              <a:pPr>
                <a:defRPr/>
              </a:pPr>
              <a:t>14.03.2017</a:t>
            </a:fld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146A7-256C-49F9-B4EF-C3D0672ED3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4977" y="1304761"/>
            <a:ext cx="4380380" cy="4821562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0643" y="1304761"/>
            <a:ext cx="4380380" cy="4821562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5CDEB-F8FD-4EEB-AE1B-0D33C2A77758}" type="datetime1">
              <a:rPr lang="ru-RU"/>
              <a:pPr>
                <a:defRPr/>
              </a:pPr>
              <a:t>14.03.2017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367DC-A72E-404B-B996-9A4CEB3D18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4977" y="1171996"/>
            <a:ext cx="4377145" cy="464677"/>
          </a:xfrm>
          <a:solidFill>
            <a:srgbClr val="6B6B6B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4977" y="1835822"/>
            <a:ext cx="4377145" cy="4290502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261" y="1171997"/>
            <a:ext cx="4378762" cy="464676"/>
          </a:xfrm>
          <a:solidFill>
            <a:srgbClr val="6B6B6B"/>
          </a:solidFill>
        </p:spPr>
        <p:txBody>
          <a:bodyPr rtlCol="0" anchor="ctr" anchorCtr="1">
            <a:normAutofit/>
          </a:bodyPr>
          <a:lstStyle>
            <a:lvl1pPr marL="0" indent="0">
              <a:buNone/>
              <a:defRPr lang="ru-RU" sz="1400" b="0" kern="1200" smtClean="0">
                <a:solidFill>
                  <a:schemeClr val="bg1"/>
                </a:solidFill>
                <a:latin typeface="Europe" pitchFamily="50" charset="-52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261" y="1835822"/>
            <a:ext cx="4378762" cy="4290502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BF96D-3B35-40B6-826D-419D8A911329}" type="datetime1">
              <a:rPr lang="ru-RU"/>
              <a:pPr>
                <a:defRPr/>
              </a:pPr>
              <a:t>14.03.2017</a:t>
            </a:fld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B7DB6-019F-480D-96E1-7F0656BD09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94976" y="176259"/>
            <a:ext cx="8388747" cy="597443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1800" kern="120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996BE-E6C8-463C-872F-4D5C435CBC75}" type="datetime1">
              <a:rPr lang="ru-RU"/>
              <a:pPr>
                <a:defRPr/>
              </a:pPr>
              <a:t>14.03.2017</a:t>
            </a:fld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EFF20-9F65-4795-92B7-B2A7453024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D464A"/>
                </a:solidFill>
                <a:effectLst/>
                <a:uLnTx/>
                <a:uFillTx/>
                <a:latin typeface="Europe" pitchFamily="50" charset="-52"/>
                <a:ea typeface="+mj-ea"/>
                <a:cs typeface="+mj-cs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41B85-2829-4127-9BBD-8229E77A6207}" type="datetime1">
              <a:rPr lang="ru-RU"/>
              <a:pPr>
                <a:defRPr/>
              </a:pPr>
              <a:t>14.03.2017</a:t>
            </a:fld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BEEE0-1B09-418F-BBE3-BDA42DF059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848548-C86E-4DE2-9521-A687683726D4}" type="datetime1">
              <a:rPr lang="ru-RU"/>
              <a:pPr>
                <a:defRPr/>
              </a:pPr>
              <a:t>14.03.2017</a:t>
            </a:fld>
            <a:endParaRPr lang="ru-RU"/>
          </a:p>
        </p:txBody>
      </p:sp>
      <p:sp>
        <p:nvSpPr>
          <p:cNvPr id="3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241FC-620E-4B9F-AC82-898CE14FC3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176213"/>
            <a:ext cx="838835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r>
              <a:rPr lang="en-US" smtClean="0"/>
              <a:t/>
            </a:r>
            <a:br>
              <a:rPr lang="en-US" smtClean="0"/>
            </a:br>
            <a:r>
              <a:rPr lang="ru-RU" smtClean="0"/>
              <a:t>презентации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238250"/>
            <a:ext cx="8915400" cy="488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956FAC67-2878-4E8B-A0D2-AA6F533D00D3}" type="datetime1">
              <a:rPr lang="ru-RU"/>
              <a:pPr>
                <a:defRPr/>
              </a:pPr>
              <a:t>14.03.2017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54B471EF-1928-48DE-A04F-FCDB823EC2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5" r:id="rId2"/>
    <p:sldLayoutId id="2147483674" r:id="rId3"/>
    <p:sldLayoutId id="2147483673" r:id="rId4"/>
    <p:sldLayoutId id="2147483672" r:id="rId5"/>
    <p:sldLayoutId id="2147483671" r:id="rId6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kern="1200">
          <a:solidFill>
            <a:srgbClr val="3D464A"/>
          </a:solidFill>
          <a:latin typeface="Europe" pitchFamily="50" charset="-52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5pPr>
      <a:lvl6pPr marL="457200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6pPr>
      <a:lvl7pPr marL="914400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7pPr>
      <a:lvl8pPr marL="1371600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8pPr>
      <a:lvl9pPr marL="1828800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9"/>
        </a:buBlip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120000"/>
        <a:buFont typeface="Arial" charset="0"/>
        <a:buChar char="•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96000"/>
        <a:buFont typeface="Wingdings" pitchFamily="2" charset="2"/>
        <a:buChar char="§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diagramLayout" Target="../diagrams/layout6.xml"/><Relationship Id="rId7" Type="http://schemas.openxmlformats.org/officeDocument/2006/relationships/image" Target="../media/image51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diagramLayout" Target="../diagrams/layout7.xml"/><Relationship Id="rId7" Type="http://schemas.openxmlformats.org/officeDocument/2006/relationships/image" Target="../media/image54.jpe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0"/>
          <p:cNvSpPr>
            <a:spLocks noGrp="1" noChangeArrowheads="1"/>
          </p:cNvSpPr>
          <p:nvPr>
            <p:ph type="title" idx="4294967295"/>
          </p:nvPr>
        </p:nvSpPr>
        <p:spPr>
          <a:xfrm>
            <a:off x="704528" y="3068960"/>
            <a:ext cx="9075928" cy="2664296"/>
          </a:xfrm>
        </p:spPr>
        <p:txBody>
          <a:bodyPr lIns="0" tIns="0" rIns="0" bIns="0" anchor="b" anchorCtr="0"/>
          <a:lstStyle/>
          <a:p>
            <a:pPr algn="ctr" eaLnBrk="1" hangingPunct="1">
              <a:tabLst>
                <a:tab pos="4287838" algn="l"/>
              </a:tabLst>
            </a:pPr>
            <a:r>
              <a:rPr lang="ru-RU" alt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Лабораторное обеспечение противокоррозионной защиты нефтепромыслового оборудования</a:t>
            </a:r>
            <a:endParaRPr lang="ru-RU" sz="3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ropeCond" pitchFamily="82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quarter" idx="10"/>
          </p:nvPr>
        </p:nvSpPr>
        <p:spPr bwMode="auto">
          <a:xfrm>
            <a:off x="7164388" y="6453188"/>
            <a:ext cx="1938337" cy="333375"/>
          </a:xfrm>
          <a:ln>
            <a:miter lim="800000"/>
            <a:headEnd/>
            <a:tailEnd/>
          </a:ln>
        </p:spPr>
        <p:txBody>
          <a:bodyPr wrap="square" lIns="97722" tIns="48861" rIns="97722" bIns="48861" numCol="1" anchor="t" anchorCtr="0" compatLnSpc="1">
            <a:prstTxWarp prst="textNoShape">
              <a:avLst/>
            </a:prstTxWarp>
          </a:bodyPr>
          <a:lstStyle/>
          <a:p>
            <a:pPr algn="r" defTabSz="977900">
              <a:defRPr/>
            </a:pPr>
            <a:fld id="{480D1882-68AF-4673-AD00-CF0D82C64C87}" type="datetime1">
              <a:rPr lang="ru-RU" sz="1100">
                <a:solidFill>
                  <a:schemeClr val="bg1"/>
                </a:solidFill>
                <a:latin typeface="+mj-lt"/>
              </a:rPr>
              <a:pPr algn="r" defTabSz="977900">
                <a:defRPr/>
              </a:pPr>
              <a:t>14.03.2017</a:t>
            </a:fld>
            <a:endParaRPr lang="ru-RU" sz="11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244" name="Rectangle 30"/>
          <p:cNvSpPr txBox="1">
            <a:spLocks noChangeArrowheads="1"/>
          </p:cNvSpPr>
          <p:nvPr/>
        </p:nvSpPr>
        <p:spPr bwMode="auto">
          <a:xfrm>
            <a:off x="6825208" y="5661248"/>
            <a:ext cx="2538752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 anchorCtr="0"/>
          <a:lstStyle/>
          <a:p>
            <a:pPr algn="r" defTabSz="977900"/>
            <a:r>
              <a:rPr lang="ru-RU" sz="1800" dirty="0" smtClean="0">
                <a:latin typeface="EuropeCond" pitchFamily="82" charset="0"/>
              </a:rPr>
              <a:t>Уфа 2017 г.</a:t>
            </a:r>
            <a:endParaRPr lang="ru-RU" sz="1800" dirty="0">
              <a:latin typeface="EuropeCond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 txBox="1">
            <a:spLocks noGrp="1"/>
          </p:cNvSpPr>
          <p:nvPr/>
        </p:nvSpPr>
        <p:spPr>
          <a:xfrm>
            <a:off x="6177136" y="6237312"/>
            <a:ext cx="23114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195" name="Заголовок 1"/>
          <p:cNvSpPr txBox="1">
            <a:spLocks/>
          </p:cNvSpPr>
          <p:nvPr/>
        </p:nvSpPr>
        <p:spPr bwMode="auto">
          <a:xfrm>
            <a:off x="0" y="201613"/>
            <a:ext cx="819136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911225" eaLnBrk="0" hangingPunct="0"/>
            <a:endParaRPr lang="ru-RU" altLang="ru-RU" b="1">
              <a:solidFill>
                <a:schemeClr val="tx2"/>
              </a:solidFill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16947" y="188913"/>
            <a:ext cx="889304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600" b="1" dirty="0" smtClean="0"/>
              <a:t>Лабораторное обеспечение противокоррозионной защиты</a:t>
            </a:r>
            <a:endParaRPr lang="ru-RU" altLang="ru-RU" sz="1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72480" y="980729"/>
            <a:ext cx="94390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Приборы и оборудование</a:t>
            </a:r>
          </a:p>
          <a:p>
            <a:pPr algn="ctr"/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Испытания защитных покрытий на стойкость к воздействию низких и высоких температур</a:t>
            </a:r>
          </a:p>
          <a:p>
            <a:pPr algn="ctr"/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 (от минус 85 °С до +160 °С )</a:t>
            </a:r>
            <a:endParaRPr lang="ru-RU" sz="1600" b="1" dirty="0" smtClean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584848" y="5445224"/>
            <a:ext cx="2476500" cy="51706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Низкотемпературная морозильная камера  </a:t>
            </a:r>
            <a:r>
              <a:rPr lang="en-US" sz="1200" dirty="0" err="1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Haier</a:t>
            </a:r>
            <a:r>
              <a:rPr lang="ru-RU" sz="12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 DW-86L288</a:t>
            </a:r>
            <a:endParaRPr lang="ru-RU" sz="1200" dirty="0">
              <a:solidFill>
                <a:srgbClr val="000000"/>
              </a:solidFill>
              <a:latin typeface="+mn-lt"/>
              <a:ea typeface="Calibri"/>
              <a:cs typeface="Times New Roman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144688" y="6340935"/>
            <a:ext cx="2476500" cy="51706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Морозильная камера </a:t>
            </a:r>
          </a:p>
          <a:p>
            <a:pPr lvl="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GFL</a:t>
            </a:r>
            <a:r>
              <a:rPr lang="ru-RU" sz="12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 TYP 6341</a:t>
            </a:r>
            <a:endParaRPr lang="ru-RU" sz="1200" dirty="0">
              <a:solidFill>
                <a:srgbClr val="000000"/>
              </a:solidFill>
              <a:latin typeface="+mn-lt"/>
              <a:ea typeface="Calibri"/>
              <a:cs typeface="Times New Roman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04528" y="4005064"/>
            <a:ext cx="1794199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Воздушный </a:t>
            </a:r>
            <a:r>
              <a:rPr lang="ru-RU" sz="1200" dirty="0" err="1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термошкаф</a:t>
            </a:r>
            <a:r>
              <a:rPr lang="ru-RU" sz="12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 </a:t>
            </a:r>
          </a:p>
          <a:p>
            <a:pPr lvl="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dirty="0" err="1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Binder</a:t>
            </a:r>
            <a:r>
              <a:rPr lang="ru-RU" sz="12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 FD 115</a:t>
            </a:r>
            <a:endParaRPr lang="ru-RU" sz="1200" dirty="0">
              <a:solidFill>
                <a:srgbClr val="000000"/>
              </a:solidFill>
              <a:latin typeface="+mn-lt"/>
              <a:ea typeface="Calibri"/>
              <a:cs typeface="Times New Roman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215251" y="4005065"/>
            <a:ext cx="25545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+mn-lt"/>
                <a:cs typeface="Times New Roman" pitchFamily="18" charset="0"/>
              </a:rPr>
              <a:t>Термостат циркуляционный высокотемпературный  WCH -30</a:t>
            </a:r>
            <a:endParaRPr lang="ru-RU" sz="1200" dirty="0">
              <a:latin typeface="+mn-lt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4488" y="4869160"/>
            <a:ext cx="1718651" cy="1655143"/>
          </a:xfrm>
          <a:prstGeom prst="rect">
            <a:avLst/>
          </a:prstGeom>
          <a:noFill/>
          <a:ln w="9525">
            <a:solidFill>
              <a:srgbClr val="C20937"/>
            </a:solidFill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00872" y="2132856"/>
            <a:ext cx="2292402" cy="3168352"/>
          </a:xfrm>
          <a:prstGeom prst="rect">
            <a:avLst/>
          </a:prstGeom>
          <a:noFill/>
          <a:ln w="9525">
            <a:solidFill>
              <a:srgbClr val="C20937"/>
            </a:solidFill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4488" y="1916832"/>
            <a:ext cx="2135487" cy="1752195"/>
          </a:xfrm>
          <a:prstGeom prst="rect">
            <a:avLst/>
          </a:prstGeom>
          <a:noFill/>
          <a:ln w="9525">
            <a:solidFill>
              <a:srgbClr val="C20937"/>
            </a:solidFill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71269" y="1916833"/>
            <a:ext cx="1619695" cy="1866319"/>
          </a:xfrm>
          <a:prstGeom prst="rect">
            <a:avLst/>
          </a:prstGeom>
          <a:noFill/>
          <a:ln w="9525">
            <a:solidFill>
              <a:srgbClr val="C20937"/>
            </a:solidFill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29264" y="5085184"/>
            <a:ext cx="1593888" cy="1080120"/>
          </a:xfrm>
          <a:prstGeom prst="rect">
            <a:avLst/>
          </a:prstGeom>
          <a:noFill/>
          <a:ln w="9525">
            <a:solidFill>
              <a:srgbClr val="C20937"/>
            </a:solidFill>
            <a:miter lim="800000"/>
            <a:headEnd/>
            <a:tailEnd/>
          </a:ln>
          <a:effectLst/>
        </p:spPr>
      </p:pic>
      <p:sp>
        <p:nvSpPr>
          <p:cNvPr id="18" name="Прямоугольник 17"/>
          <p:cNvSpPr/>
          <p:nvPr/>
        </p:nvSpPr>
        <p:spPr>
          <a:xfrm>
            <a:off x="7617296" y="6381328"/>
            <a:ext cx="129614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Водяная баня</a:t>
            </a:r>
            <a:endParaRPr lang="ru-RU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 txBox="1">
            <a:spLocks noGrp="1"/>
          </p:cNvSpPr>
          <p:nvPr/>
        </p:nvSpPr>
        <p:spPr>
          <a:xfrm>
            <a:off x="7594600" y="6492876"/>
            <a:ext cx="23114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4D5920D-F45E-42DD-A6E3-FD9A1C5ABC1C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11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195" name="Заголовок 1"/>
          <p:cNvSpPr txBox="1">
            <a:spLocks/>
          </p:cNvSpPr>
          <p:nvPr/>
        </p:nvSpPr>
        <p:spPr bwMode="auto">
          <a:xfrm>
            <a:off x="0" y="201613"/>
            <a:ext cx="819136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911225" eaLnBrk="0" hangingPunct="0"/>
            <a:endParaRPr lang="ru-RU" altLang="ru-RU" b="1">
              <a:solidFill>
                <a:schemeClr val="tx2"/>
              </a:solidFill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16947" y="188913"/>
            <a:ext cx="889304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600" b="1" dirty="0" smtClean="0"/>
              <a:t>Лабораторное обеспечение противокоррозионной защиты</a:t>
            </a:r>
            <a:endParaRPr lang="ru-RU" altLang="ru-RU" sz="1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72480" y="980728"/>
            <a:ext cx="94390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Приборы и оборудование</a:t>
            </a:r>
          </a:p>
          <a:p>
            <a:pPr algn="ctr"/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</a:rPr>
              <a:t>Испытания на стойкость к механическому воздействию</a:t>
            </a:r>
            <a:endParaRPr lang="ru-RU" sz="1600" b="1" dirty="0" smtClean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0489" y="5373217"/>
            <a:ext cx="226225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+mn-lt"/>
              </a:rPr>
              <a:t>Универсальная испытательная разрывная машина </a:t>
            </a:r>
            <a:r>
              <a:rPr lang="ru-RU" sz="1200" dirty="0" err="1" smtClean="0">
                <a:latin typeface="+mn-lt"/>
              </a:rPr>
              <a:t>Alliance</a:t>
            </a:r>
            <a:r>
              <a:rPr lang="ru-RU" sz="1200" dirty="0" smtClean="0">
                <a:latin typeface="+mn-lt"/>
              </a:rPr>
              <a:t> RT/10 для определение прочности и удлинения </a:t>
            </a:r>
          </a:p>
          <a:p>
            <a:endParaRPr lang="ru-RU" sz="1200" dirty="0">
              <a:latin typeface="+mn-lt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7059234" y="5445225"/>
            <a:ext cx="241826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Машина разрывная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lvl="0" eaLnBrk="0" hangingPunct="0"/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ИР 5145-50 0-11</a:t>
            </a:r>
            <a:r>
              <a:rPr lang="ru-RU" sz="1200" dirty="0" smtClean="0">
                <a:latin typeface="+mn-lt"/>
              </a:rPr>
              <a:t> для проведения испытаний на растяжение и сжатие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59234" y="1772816"/>
            <a:ext cx="2371605" cy="3600400"/>
          </a:xfrm>
          <a:prstGeom prst="rect">
            <a:avLst/>
          </a:prstGeom>
          <a:noFill/>
          <a:ln w="9525">
            <a:solidFill>
              <a:srgbClr val="C20937"/>
            </a:solidFill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6496" y="1772816"/>
            <a:ext cx="2155448" cy="3384376"/>
          </a:xfrm>
          <a:prstGeom prst="rect">
            <a:avLst/>
          </a:prstGeom>
          <a:noFill/>
          <a:ln w="9525">
            <a:solidFill>
              <a:srgbClr val="C20937"/>
            </a:solidFill>
            <a:miter lim="800000"/>
            <a:headEnd/>
            <a:tailEnd/>
          </a:ln>
          <a:effectLst/>
        </p:spPr>
      </p:pic>
      <p:pic>
        <p:nvPicPr>
          <p:cNvPr id="14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16896" y="1844824"/>
            <a:ext cx="1872208" cy="3345311"/>
          </a:xfrm>
          <a:prstGeom prst="rect">
            <a:avLst/>
          </a:prstGeom>
          <a:noFill/>
          <a:ln w="9525">
            <a:solidFill>
              <a:srgbClr val="C20937"/>
            </a:solidFill>
            <a:miter lim="800000"/>
            <a:headEnd/>
            <a:tailEnd/>
          </a:ln>
          <a:effectLst/>
        </p:spPr>
      </p:pic>
      <p:sp>
        <p:nvSpPr>
          <p:cNvPr id="15" name="Прямоугольник 14"/>
          <p:cNvSpPr/>
          <p:nvPr/>
        </p:nvSpPr>
        <p:spPr>
          <a:xfrm>
            <a:off x="3782870" y="5517232"/>
            <a:ext cx="2476500" cy="72943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Прибор </a:t>
            </a:r>
            <a:r>
              <a:rPr lang="ru-RU" sz="1200" dirty="0" err="1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Dart</a:t>
            </a:r>
            <a:r>
              <a:rPr lang="ru-RU" sz="12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 </a:t>
            </a:r>
            <a:r>
              <a:rPr lang="ru-RU" sz="1200" dirty="0" err="1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Tester</a:t>
            </a:r>
            <a:r>
              <a:rPr lang="ru-RU" sz="12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 (CEAST) для определения </a:t>
            </a:r>
            <a:r>
              <a:rPr lang="ru-RU" sz="1200" dirty="0" smtClean="0">
                <a:solidFill>
                  <a:srgbClr val="000000"/>
                </a:solidFill>
                <a:latin typeface="+mn-lt"/>
                <a:ea typeface="Calibri" pitchFamily="34" charset="0"/>
                <a:cs typeface="Times New Roman" pitchFamily="18" charset="0"/>
              </a:rPr>
              <a:t>прочности при ударе</a:t>
            </a:r>
            <a:endParaRPr lang="ru-RU" sz="1200" dirty="0" smtClean="0">
              <a:latin typeface="+mn-lt"/>
            </a:endParaRPr>
          </a:p>
          <a:p>
            <a:pPr lvl="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ru-RU" sz="1200" dirty="0">
              <a:solidFill>
                <a:srgbClr val="000000"/>
              </a:solidFill>
              <a:latin typeface="+mn-lt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 txBox="1">
            <a:spLocks noGrp="1"/>
          </p:cNvSpPr>
          <p:nvPr/>
        </p:nvSpPr>
        <p:spPr>
          <a:xfrm>
            <a:off x="7594600" y="6492876"/>
            <a:ext cx="23114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4D5920D-F45E-42DD-A6E3-FD9A1C5ABC1C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12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195" name="Заголовок 1"/>
          <p:cNvSpPr txBox="1">
            <a:spLocks/>
          </p:cNvSpPr>
          <p:nvPr/>
        </p:nvSpPr>
        <p:spPr bwMode="auto">
          <a:xfrm>
            <a:off x="0" y="201613"/>
            <a:ext cx="819136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911225" eaLnBrk="0" hangingPunct="0"/>
            <a:endParaRPr lang="ru-RU" altLang="ru-RU" b="1">
              <a:solidFill>
                <a:schemeClr val="tx2"/>
              </a:solidFill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16947" y="188913"/>
            <a:ext cx="889304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600" b="1" dirty="0" smtClean="0"/>
              <a:t>Лабораторное обеспечение противокоррозионной защиты</a:t>
            </a:r>
            <a:endParaRPr lang="ru-RU" altLang="ru-RU" sz="1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72480" y="980729"/>
            <a:ext cx="94390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Приборы и оборудование</a:t>
            </a:r>
          </a:p>
          <a:p>
            <a:pPr algn="ctr"/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</a:rPr>
              <a:t>Испытания на стойкость стойкости к воздействию агрессивных сред</a:t>
            </a:r>
          </a:p>
          <a:p>
            <a:pPr algn="ctr"/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</a:rPr>
              <a:t> при различных температурах и давлениях</a:t>
            </a:r>
            <a:endParaRPr lang="ru-RU" sz="1400" b="1" dirty="0" smtClean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187026" y="5877273"/>
            <a:ext cx="4524503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Автоклав лабораторный  </a:t>
            </a:r>
            <a:r>
              <a:rPr lang="en-US" sz="1200" dirty="0" err="1" smtClean="0">
                <a:latin typeface="+mn-lt"/>
              </a:rPr>
              <a:t>Amar</a:t>
            </a:r>
            <a:r>
              <a:rPr lang="en-US" sz="1200" dirty="0" smtClean="0">
                <a:latin typeface="+mn-lt"/>
              </a:rPr>
              <a:t> Equipments </a:t>
            </a:r>
            <a:r>
              <a:rPr lang="en-US" sz="1200" dirty="0" err="1" smtClean="0">
                <a:latin typeface="+mn-lt"/>
              </a:rPr>
              <a:t>Pvt</a:t>
            </a:r>
            <a:r>
              <a:rPr lang="en-US" sz="1200" dirty="0" smtClean="0">
                <a:latin typeface="+mn-lt"/>
              </a:rPr>
              <a:t> Ltd</a:t>
            </a:r>
            <a:endParaRPr lang="ru-RU" sz="1200" dirty="0" smtClean="0">
              <a:latin typeface="+mn-lt"/>
            </a:endParaRPr>
          </a:p>
          <a:p>
            <a:pPr lvl="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dirty="0" smtClean="0">
                <a:latin typeface="+mn-lt"/>
              </a:rPr>
              <a:t> на 20 л </a:t>
            </a:r>
            <a:r>
              <a:rPr lang="ru-RU" sz="12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для ускоренных испытаний защитных покрытий труб при температуре до </a:t>
            </a:r>
            <a:r>
              <a:rPr lang="ru-RU" sz="1200" dirty="0" smtClean="0">
                <a:latin typeface="+mn-lt"/>
              </a:rPr>
              <a:t>250 С и давлению до 25 МПа</a:t>
            </a:r>
            <a:endParaRPr lang="ru-RU" sz="1200" dirty="0">
              <a:solidFill>
                <a:srgbClr val="000000"/>
              </a:solidFill>
              <a:latin typeface="+mn-lt"/>
              <a:ea typeface="Calibri"/>
              <a:cs typeface="Times New Roman"/>
            </a:endParaRP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524" y="2132857"/>
            <a:ext cx="3236622" cy="1482155"/>
          </a:xfrm>
          <a:prstGeom prst="rect">
            <a:avLst/>
          </a:prstGeom>
          <a:noFill/>
          <a:ln w="9525">
            <a:solidFill>
              <a:srgbClr val="C20937"/>
            </a:solidFill>
            <a:miter lim="800000"/>
            <a:headEnd/>
            <a:tailEnd/>
          </a:ln>
          <a:effectLst/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489" y="4437112"/>
            <a:ext cx="3819685" cy="1057070"/>
          </a:xfrm>
          <a:prstGeom prst="rect">
            <a:avLst/>
          </a:prstGeom>
          <a:noFill/>
          <a:ln w="9525">
            <a:solidFill>
              <a:srgbClr val="C20937"/>
            </a:solidFill>
            <a:miter lim="800000"/>
            <a:headEnd/>
            <a:tailEnd/>
          </a:ln>
          <a:effectLst/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5078" y="1844824"/>
            <a:ext cx="2457882" cy="3898098"/>
          </a:xfrm>
          <a:prstGeom prst="rect">
            <a:avLst/>
          </a:prstGeom>
          <a:noFill/>
          <a:ln w="9525">
            <a:solidFill>
              <a:srgbClr val="C20937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 txBox="1">
            <a:spLocks noGrp="1"/>
          </p:cNvSpPr>
          <p:nvPr/>
        </p:nvSpPr>
        <p:spPr>
          <a:xfrm>
            <a:off x="7594600" y="6492876"/>
            <a:ext cx="23114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4D5920D-F45E-42DD-A6E3-FD9A1C5ABC1C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13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195" name="Заголовок 1"/>
          <p:cNvSpPr txBox="1">
            <a:spLocks/>
          </p:cNvSpPr>
          <p:nvPr/>
        </p:nvSpPr>
        <p:spPr bwMode="auto">
          <a:xfrm>
            <a:off x="0" y="201613"/>
            <a:ext cx="819136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911225" eaLnBrk="0" hangingPunct="0"/>
            <a:endParaRPr lang="ru-RU" altLang="ru-RU" b="1">
              <a:solidFill>
                <a:schemeClr val="tx2"/>
              </a:solidFill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16947" y="188913"/>
            <a:ext cx="889304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600" b="1" dirty="0" smtClean="0"/>
              <a:t>Лабораторное обеспечение противокоррозионной защиты</a:t>
            </a:r>
            <a:endParaRPr lang="ru-RU" altLang="ru-RU" sz="1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72480" y="980728"/>
            <a:ext cx="94390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Приборы и оборудование</a:t>
            </a:r>
          </a:p>
          <a:p>
            <a:pPr lvl="0" algn="ctr"/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Испытания защитных покрытий на стойкость к </a:t>
            </a: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</a:rPr>
              <a:t>механическому воздействию</a:t>
            </a:r>
            <a:endParaRPr lang="ru-RU" sz="1600" b="1" dirty="0" smtClean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846766" y="4149081"/>
            <a:ext cx="27303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+mn-lt"/>
              </a:rPr>
              <a:t>Пресс </a:t>
            </a:r>
            <a:r>
              <a:rPr lang="ru-RU" sz="1200" dirty="0" err="1" smtClean="0">
                <a:latin typeface="+mn-lt"/>
              </a:rPr>
              <a:t>Erichsen</a:t>
            </a:r>
            <a:r>
              <a:rPr lang="ru-RU" sz="1200" dirty="0" smtClean="0">
                <a:latin typeface="+mn-lt"/>
              </a:rPr>
              <a:t> 100 для определения э</a:t>
            </a:r>
            <a:r>
              <a:rPr lang="ru-RU" sz="1200" dirty="0" smtClean="0">
                <a:solidFill>
                  <a:srgbClr val="000000"/>
                </a:solidFill>
                <a:latin typeface="+mn-lt"/>
                <a:ea typeface="Calibri" pitchFamily="34" charset="0"/>
                <a:cs typeface="Times New Roman" pitchFamily="18" charset="0"/>
              </a:rPr>
              <a:t>ластичность при чашеобразном изгибе </a:t>
            </a:r>
            <a:endParaRPr lang="ru-RU" sz="1200" dirty="0">
              <a:latin typeface="+mn-lt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250922" y="6237313"/>
            <a:ext cx="38224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000000"/>
                </a:solidFill>
                <a:latin typeface="+mn-lt"/>
                <a:ea typeface="Calibri" pitchFamily="34" charset="0"/>
                <a:cs typeface="Times New Roman" pitchFamily="18" charset="0"/>
              </a:rPr>
              <a:t>Шкалы гибкости ШГ-1 и ШГ-2 для определения эластичности при изгибе</a:t>
            </a:r>
            <a:endParaRPr lang="ru-RU" dirty="0">
              <a:latin typeface="+mn-lt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06506" y="6165305"/>
            <a:ext cx="24765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 smtClean="0">
                <a:solidFill>
                  <a:srgbClr val="000000"/>
                </a:solidFill>
                <a:latin typeface="+mn-lt"/>
                <a:ea typeface="Calibri" pitchFamily="34" charset="0"/>
                <a:cs typeface="Times New Roman" pitchFamily="18" charset="0"/>
              </a:rPr>
              <a:t>Для определения стойкости к царапанью</a:t>
            </a:r>
            <a:endParaRPr lang="ru-RU" dirty="0">
              <a:latin typeface="+mn-lt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435165" y="4077073"/>
            <a:ext cx="2476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+mn-lt"/>
              </a:rPr>
              <a:t>Ротационный </a:t>
            </a:r>
            <a:r>
              <a:rPr lang="ru-RU" sz="1200" dirty="0" err="1" smtClean="0">
                <a:latin typeface="+mn-lt"/>
              </a:rPr>
              <a:t>абразиметр</a:t>
            </a:r>
            <a:r>
              <a:rPr lang="ru-RU" sz="1200" dirty="0" smtClean="0">
                <a:latin typeface="+mn-lt"/>
              </a:rPr>
              <a:t> </a:t>
            </a:r>
            <a:r>
              <a:rPr lang="ru-RU" sz="1200" dirty="0" err="1" smtClean="0">
                <a:latin typeface="+mn-lt"/>
              </a:rPr>
              <a:t>Taber</a:t>
            </a:r>
            <a:r>
              <a:rPr lang="ru-RU" sz="1200" dirty="0" smtClean="0">
                <a:latin typeface="+mn-lt"/>
              </a:rPr>
              <a:t> 5135 для </a:t>
            </a:r>
            <a:r>
              <a:rPr lang="ru-RU" sz="1200" dirty="0" smtClean="0">
                <a:solidFill>
                  <a:srgbClr val="000000"/>
                </a:solidFill>
                <a:latin typeface="+mn-lt"/>
                <a:ea typeface="Calibri" pitchFamily="34" charset="0"/>
                <a:cs typeface="Times New Roman" pitchFamily="18" charset="0"/>
              </a:rPr>
              <a:t>определения стойкости к истиранию</a:t>
            </a:r>
            <a:endParaRPr lang="ru-RU" dirty="0">
              <a:latin typeface="+mn-lt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0576" y="5445224"/>
            <a:ext cx="1228934" cy="606772"/>
          </a:xfrm>
          <a:prstGeom prst="rect">
            <a:avLst/>
          </a:prstGeom>
          <a:noFill/>
          <a:ln w="9525">
            <a:solidFill>
              <a:srgbClr val="C20937"/>
            </a:solidFill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506506" y="1556792"/>
            <a:ext cx="924855" cy="2264768"/>
          </a:xfrm>
          <a:prstGeom prst="rect">
            <a:avLst/>
          </a:prstGeom>
          <a:noFill/>
          <a:ln w="9525">
            <a:solidFill>
              <a:srgbClr val="C20937"/>
            </a:solidFill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80792" y="2132856"/>
            <a:ext cx="1846707" cy="1825610"/>
          </a:xfrm>
          <a:prstGeom prst="rect">
            <a:avLst/>
          </a:prstGeom>
          <a:noFill/>
          <a:ln w="9525">
            <a:solidFill>
              <a:srgbClr val="C20937"/>
            </a:solidFill>
            <a:miter lim="800000"/>
            <a:headEnd/>
            <a:tailEnd/>
          </a:ln>
          <a:effectLst/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25209" y="2420888"/>
            <a:ext cx="1722202" cy="1402160"/>
          </a:xfrm>
          <a:prstGeom prst="rect">
            <a:avLst/>
          </a:prstGeom>
          <a:noFill/>
          <a:ln w="9525">
            <a:solidFill>
              <a:srgbClr val="C20937"/>
            </a:solidFill>
            <a:miter lim="800000"/>
            <a:headEnd/>
            <a:tailEnd/>
          </a:ln>
          <a:effectLst/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57056" y="5013176"/>
            <a:ext cx="1603223" cy="1008112"/>
          </a:xfrm>
          <a:prstGeom prst="rect">
            <a:avLst/>
          </a:prstGeom>
          <a:noFill/>
          <a:ln w="9525">
            <a:solidFill>
              <a:srgbClr val="C20937"/>
            </a:solidFill>
            <a:miter lim="800000"/>
            <a:headEnd/>
            <a:tailEnd/>
          </a:ln>
          <a:effectLst/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20952" y="5085184"/>
            <a:ext cx="865525" cy="916400"/>
          </a:xfrm>
          <a:prstGeom prst="rect">
            <a:avLst/>
          </a:prstGeom>
          <a:noFill/>
          <a:ln w="9525">
            <a:solidFill>
              <a:srgbClr val="C20937"/>
            </a:solidFill>
            <a:miter lim="800000"/>
            <a:headEnd/>
            <a:tailEnd/>
          </a:ln>
          <a:effectLst/>
        </p:spPr>
      </p:pic>
      <p:sp>
        <p:nvSpPr>
          <p:cNvPr id="39" name="Прямоугольник 38"/>
          <p:cNvSpPr/>
          <p:nvPr/>
        </p:nvSpPr>
        <p:spPr>
          <a:xfrm>
            <a:off x="272480" y="4005064"/>
            <a:ext cx="1794199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Прибор Константа У1-А для определения прочности пленок при ударе</a:t>
            </a:r>
            <a:endParaRPr lang="ru-RU" sz="1200" dirty="0">
              <a:solidFill>
                <a:srgbClr val="000000"/>
              </a:solidFill>
              <a:latin typeface="+mn-lt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 txBox="1">
            <a:spLocks noGrp="1"/>
          </p:cNvSpPr>
          <p:nvPr/>
        </p:nvSpPr>
        <p:spPr>
          <a:xfrm>
            <a:off x="7594600" y="6492876"/>
            <a:ext cx="23114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4D5920D-F45E-42DD-A6E3-FD9A1C5ABC1C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14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195" name="Заголовок 1"/>
          <p:cNvSpPr txBox="1">
            <a:spLocks/>
          </p:cNvSpPr>
          <p:nvPr/>
        </p:nvSpPr>
        <p:spPr bwMode="auto">
          <a:xfrm>
            <a:off x="0" y="201613"/>
            <a:ext cx="819136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911225" eaLnBrk="0" hangingPunct="0"/>
            <a:endParaRPr lang="ru-RU" altLang="ru-RU" b="1">
              <a:solidFill>
                <a:schemeClr val="tx2"/>
              </a:solidFill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16947" y="188913"/>
            <a:ext cx="889304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600" b="1" dirty="0" smtClean="0"/>
              <a:t>Лабораторное обеспечение противокоррозионной защиты</a:t>
            </a:r>
            <a:endParaRPr lang="ru-RU" altLang="ru-RU" sz="16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50489" y="3429000"/>
            <a:ext cx="25742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Весы электронные аналитические OHAUS AV264 C </a:t>
            </a:r>
            <a:r>
              <a:rPr lang="ru-RU" sz="1000" dirty="0" err="1" smtClean="0"/>
              <a:t>Gibertini</a:t>
            </a:r>
            <a:r>
              <a:rPr lang="ru-RU" sz="1000" dirty="0" smtClean="0"/>
              <a:t> E42S-B </a:t>
            </a:r>
            <a:endParaRPr lang="ru-RU" sz="1000" dirty="0"/>
          </a:p>
        </p:txBody>
      </p:sp>
      <p:pic>
        <p:nvPicPr>
          <p:cNvPr id="1026" name="Picture 2" descr="C:\Users\RodionovaEE\Desktop\Фото лаб\IMG_03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4602" y="1772816"/>
            <a:ext cx="1092654" cy="1512168"/>
          </a:xfrm>
          <a:prstGeom prst="rect">
            <a:avLst/>
          </a:prstGeom>
          <a:noFill/>
          <a:ln>
            <a:solidFill>
              <a:srgbClr val="C20937"/>
            </a:solidFill>
          </a:ln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489" y="1772816"/>
            <a:ext cx="970453" cy="1512168"/>
          </a:xfrm>
          <a:prstGeom prst="rect">
            <a:avLst/>
          </a:prstGeom>
          <a:noFill/>
          <a:ln w="9525">
            <a:solidFill>
              <a:srgbClr val="C20937"/>
            </a:solidFill>
            <a:miter lim="800000"/>
            <a:headEnd/>
            <a:tailEnd/>
          </a:ln>
          <a:effectLst/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50165" y="1844824"/>
            <a:ext cx="3540684" cy="1224136"/>
          </a:xfrm>
          <a:prstGeom prst="rect">
            <a:avLst/>
          </a:prstGeom>
          <a:noFill/>
          <a:ln w="9525">
            <a:solidFill>
              <a:srgbClr val="C20937"/>
            </a:solidFill>
            <a:miter lim="800000"/>
            <a:headEnd/>
            <a:tailEnd/>
          </a:ln>
          <a:effectLst/>
        </p:spPr>
      </p:pic>
      <p:pic>
        <p:nvPicPr>
          <p:cNvPr id="35" name="Picture 2" descr="C:\Users\RodionovaEE\Desktop\Фото лаб\IMG_299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85048" y="4054917"/>
            <a:ext cx="2687748" cy="1653999"/>
          </a:xfrm>
          <a:prstGeom prst="rect">
            <a:avLst/>
          </a:prstGeom>
          <a:noFill/>
          <a:ln>
            <a:solidFill>
              <a:srgbClr val="C20937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4448944" y="3212976"/>
            <a:ext cx="32763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err="1" smtClean="0"/>
              <a:t>Измиритель</a:t>
            </a:r>
            <a:r>
              <a:rPr lang="ru-RU" sz="1000" dirty="0" smtClean="0"/>
              <a:t> </a:t>
            </a:r>
            <a:r>
              <a:rPr lang="ru-RU" sz="1000" dirty="0" err="1" smtClean="0"/>
              <a:t>Имитанса</a:t>
            </a:r>
            <a:r>
              <a:rPr lang="ru-RU" sz="1000" dirty="0" smtClean="0"/>
              <a:t> Е7-14 для определения емкостно-омических характеристик</a:t>
            </a:r>
            <a:endParaRPr lang="ru-RU" sz="10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457056" y="5877272"/>
            <a:ext cx="413445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Электрическая схема для определения площади</a:t>
            </a:r>
          </a:p>
          <a:p>
            <a:r>
              <a:rPr lang="ru-RU" sz="1000" dirty="0" smtClean="0"/>
              <a:t> отслаивания защитных покрытий при катодной поляризации</a:t>
            </a:r>
            <a:endParaRPr lang="ru-RU" sz="1000" dirty="0"/>
          </a:p>
        </p:txBody>
      </p:sp>
      <p:pic>
        <p:nvPicPr>
          <p:cNvPr id="23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36576" y="4333982"/>
            <a:ext cx="1584176" cy="1084676"/>
          </a:xfrm>
          <a:prstGeom prst="rect">
            <a:avLst/>
          </a:prstGeom>
          <a:noFill/>
          <a:ln w="9525">
            <a:solidFill>
              <a:srgbClr val="C20937"/>
            </a:solidFill>
            <a:miter lim="800000"/>
            <a:headEnd/>
            <a:tailEnd/>
          </a:ln>
          <a:effectLst/>
        </p:spPr>
      </p:pic>
      <p:sp>
        <p:nvSpPr>
          <p:cNvPr id="24" name="Rectangle 3"/>
          <p:cNvSpPr>
            <a:spLocks noChangeArrowheads="1"/>
          </p:cNvSpPr>
          <p:nvPr/>
        </p:nvSpPr>
        <p:spPr bwMode="auto">
          <a:xfrm>
            <a:off x="272480" y="5661248"/>
            <a:ext cx="358839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Блескомер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фотоэлектрический TQC 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PoIyGIoss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GL 0030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pitchFamily="34" charset="0"/>
              </a:rPr>
              <a:t>  для определения блеска покрытий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2480" y="980728"/>
            <a:ext cx="94390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Приборы и оборудование</a:t>
            </a:r>
          </a:p>
          <a:p>
            <a:pPr lvl="0" algn="ctr"/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Определение декоративных и защитных свойств покрытий</a:t>
            </a:r>
            <a:endParaRPr lang="ru-RU" sz="1600" b="1" dirty="0" smtClean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 txBox="1">
            <a:spLocks noGrp="1"/>
          </p:cNvSpPr>
          <p:nvPr/>
        </p:nvSpPr>
        <p:spPr>
          <a:xfrm>
            <a:off x="7594600" y="6492876"/>
            <a:ext cx="23114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4D5920D-F45E-42DD-A6E3-FD9A1C5ABC1C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15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195" name="Заголовок 1"/>
          <p:cNvSpPr txBox="1">
            <a:spLocks/>
          </p:cNvSpPr>
          <p:nvPr/>
        </p:nvSpPr>
        <p:spPr bwMode="auto">
          <a:xfrm>
            <a:off x="0" y="201613"/>
            <a:ext cx="819136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911225" eaLnBrk="0" hangingPunct="0"/>
            <a:endParaRPr lang="ru-RU" altLang="ru-RU" b="1">
              <a:solidFill>
                <a:schemeClr val="tx2"/>
              </a:solidFill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16947" y="188913"/>
            <a:ext cx="889304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600" b="1" dirty="0" smtClean="0"/>
              <a:t>Лабораторное обеспечение противокоррозионной защиты</a:t>
            </a:r>
            <a:endParaRPr lang="ru-RU" altLang="ru-RU" sz="1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72480" y="980728"/>
            <a:ext cx="94390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Приборы и оборудование</a:t>
            </a:r>
          </a:p>
          <a:p>
            <a:pPr algn="ctr"/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Входной контроль качества лакокрасочных материалов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676636" y="2060849"/>
            <a:ext cx="24765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 smtClean="0"/>
              <a:t>Вискозиметр ВЗ-246 для определения условной вязкости</a:t>
            </a:r>
            <a:endParaRPr lang="ru-RU" sz="1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215251" y="2348881"/>
            <a:ext cx="24765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 smtClean="0"/>
              <a:t> ИК Фурье-спектрометр ФТ-801 (с универсальной приставкой НПВО-ЗДО) для идентификации покрытий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754645" y="3645025"/>
            <a:ext cx="24765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 smtClean="0"/>
              <a:t>Пикнометр металлический</a:t>
            </a:r>
          </a:p>
          <a:p>
            <a:r>
              <a:rPr lang="ru-RU" sz="1200" dirty="0" smtClean="0"/>
              <a:t>ПК-100Н для определения плотности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215251" y="4005064"/>
            <a:ext cx="24765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err="1" smtClean="0"/>
              <a:t>Толщиномеры</a:t>
            </a:r>
            <a:r>
              <a:rPr lang="ru-RU" sz="1200" dirty="0" smtClean="0"/>
              <a:t> сырого покрытия «гребенка» и колесного типа для определения толщины мокрого слоя</a:t>
            </a:r>
          </a:p>
        </p:txBody>
      </p:sp>
      <p:sp>
        <p:nvSpPr>
          <p:cNvPr id="13" name="Прямоугольник 12"/>
          <p:cNvSpPr/>
          <p:nvPr/>
        </p:nvSpPr>
        <p:spPr>
          <a:xfrm rot="10800000" flipV="1">
            <a:off x="7059234" y="5609566"/>
            <a:ext cx="24765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err="1" smtClean="0"/>
              <a:t>Гриндометр</a:t>
            </a:r>
            <a:r>
              <a:rPr lang="ru-RU" sz="1200" dirty="0" smtClean="0"/>
              <a:t> Клин для определения степени </a:t>
            </a:r>
            <a:r>
              <a:rPr lang="ru-RU" sz="1200" dirty="0" err="1" smtClean="0"/>
              <a:t>перетира</a:t>
            </a:r>
            <a:endParaRPr lang="ru-RU" sz="12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832653" y="5085185"/>
            <a:ext cx="24567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 smtClean="0"/>
              <a:t>Анализатор влаги </a:t>
            </a:r>
            <a:r>
              <a:rPr lang="ru-RU" sz="1200" dirty="0" err="1" smtClean="0"/>
              <a:t>галогеновый</a:t>
            </a:r>
            <a:r>
              <a:rPr lang="ru-RU" sz="1200" dirty="0" smtClean="0"/>
              <a:t> </a:t>
            </a:r>
            <a:r>
              <a:rPr lang="ru-RU" sz="1200" dirty="0" err="1" smtClean="0"/>
              <a:t>Mettler</a:t>
            </a:r>
            <a:r>
              <a:rPr lang="ru-RU" sz="1200" dirty="0" smtClean="0"/>
              <a:t> </a:t>
            </a:r>
            <a:r>
              <a:rPr lang="ru-RU" sz="1200" dirty="0" err="1" smtClean="0"/>
              <a:t>Toledo</a:t>
            </a:r>
            <a:r>
              <a:rPr lang="ru-RU" sz="1200" dirty="0" smtClean="0"/>
              <a:t> HB 43 для определения сухого остатка	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489" y="1484784"/>
            <a:ext cx="1326147" cy="1584387"/>
          </a:xfrm>
          <a:prstGeom prst="rect">
            <a:avLst/>
          </a:prstGeom>
          <a:noFill/>
          <a:ln w="3175">
            <a:solidFill>
              <a:srgbClr val="C20937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65034" y="4005065"/>
            <a:ext cx="1268079" cy="797301"/>
          </a:xfrm>
          <a:prstGeom prst="rect">
            <a:avLst/>
          </a:prstGeom>
          <a:noFill/>
          <a:ln w="9525">
            <a:solidFill>
              <a:srgbClr val="C20937"/>
            </a:solidFill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2480" y="3501008"/>
            <a:ext cx="1403471" cy="864096"/>
          </a:xfrm>
          <a:prstGeom prst="rect">
            <a:avLst/>
          </a:prstGeom>
          <a:noFill/>
          <a:ln w="9525">
            <a:solidFill>
              <a:srgbClr val="C20937"/>
            </a:solidFill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4991" y="5301208"/>
            <a:ext cx="1686241" cy="1080120"/>
          </a:xfrm>
          <a:prstGeom prst="rect">
            <a:avLst/>
          </a:prstGeom>
          <a:noFill/>
          <a:ln w="9525">
            <a:solidFill>
              <a:srgbClr val="C20937"/>
            </a:solidFill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2480" y="4869160"/>
            <a:ext cx="1248139" cy="1205422"/>
          </a:xfrm>
          <a:prstGeom prst="rect">
            <a:avLst/>
          </a:prstGeom>
          <a:noFill/>
          <a:ln w="9525">
            <a:solidFill>
              <a:srgbClr val="C20937"/>
            </a:solidFill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72913" y="1628801"/>
            <a:ext cx="2555109" cy="1944463"/>
          </a:xfrm>
          <a:prstGeom prst="rect">
            <a:avLst/>
          </a:prstGeom>
          <a:noFill/>
          <a:ln w="9525">
            <a:solidFill>
              <a:srgbClr val="C20937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 txBox="1">
            <a:spLocks noGrp="1"/>
          </p:cNvSpPr>
          <p:nvPr/>
        </p:nvSpPr>
        <p:spPr>
          <a:xfrm>
            <a:off x="7594600" y="6492876"/>
            <a:ext cx="23114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4D5920D-F45E-42DD-A6E3-FD9A1C5ABC1C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16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195" name="Заголовок 1"/>
          <p:cNvSpPr txBox="1">
            <a:spLocks/>
          </p:cNvSpPr>
          <p:nvPr/>
        </p:nvSpPr>
        <p:spPr bwMode="auto">
          <a:xfrm>
            <a:off x="0" y="201613"/>
            <a:ext cx="819136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911225" eaLnBrk="0" hangingPunct="0"/>
            <a:endParaRPr lang="ru-RU" altLang="ru-RU" b="1">
              <a:solidFill>
                <a:schemeClr val="tx2"/>
              </a:solidFill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16947" y="188913"/>
            <a:ext cx="889304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600" b="1" dirty="0" smtClean="0"/>
              <a:t>Лабораторное обеспечение противокоррозионной защиты</a:t>
            </a:r>
            <a:endParaRPr lang="ru-RU" altLang="ru-RU" sz="1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72480" y="980728"/>
            <a:ext cx="94390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Приборы и оборудование</a:t>
            </a:r>
          </a:p>
          <a:p>
            <a:pPr algn="ctr"/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Переносные приборы для работы в лаборатории и на выездной экспертизе</a:t>
            </a:r>
            <a:endParaRPr lang="ru-RU" sz="1600" b="1" dirty="0" smtClean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601072" y="6093296"/>
            <a:ext cx="241826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900" dirty="0" smtClean="0"/>
              <a:t>Дефектоскоп электроискровой Elcometer 236</a:t>
            </a:r>
            <a:endParaRPr lang="ru-RU" sz="900" dirty="0" smtClean="0">
              <a:cs typeface="Times New Roman" pitchFamily="18" charset="0"/>
            </a:endParaRPr>
          </a:p>
          <a:p>
            <a:endParaRPr lang="ru-RU" sz="9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576736" y="6021288"/>
            <a:ext cx="2340260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9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Дефектоскоп электролитический </a:t>
            </a:r>
            <a:r>
              <a:rPr lang="en-US" sz="9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Elcometer 270</a:t>
            </a:r>
            <a:r>
              <a:rPr lang="ru-RU" sz="9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 </a:t>
            </a:r>
            <a:endParaRPr lang="ru-RU" sz="900" dirty="0">
              <a:solidFill>
                <a:srgbClr val="000000"/>
              </a:solidFill>
              <a:latin typeface="+mn-lt"/>
              <a:ea typeface="Calibri"/>
              <a:cs typeface="Times New Roman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94471" y="3140968"/>
            <a:ext cx="42904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000" dirty="0" smtClean="0">
                <a:latin typeface="+mn-lt"/>
                <a:cs typeface="Times New Roman" pitchFamily="18" charset="0"/>
              </a:rPr>
              <a:t>для определение адгезии методами решетчатого,  Х-образного</a:t>
            </a:r>
          </a:p>
          <a:p>
            <a:pPr lvl="0"/>
            <a:r>
              <a:rPr lang="ru-RU" sz="1000" dirty="0" smtClean="0">
                <a:latin typeface="+mn-lt"/>
                <a:cs typeface="Times New Roman" pitchFamily="18" charset="0"/>
              </a:rPr>
              <a:t> надрезов и методом нормального отрыва</a:t>
            </a: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16463" y="4874096"/>
            <a:ext cx="253473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Толщиномер Elcometer 456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для определения толщины покрытия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3944888" y="3429000"/>
            <a:ext cx="206667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Адгезиметр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гидравлический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Elcometer 108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pitchFamily="34" charset="0"/>
              </a:rPr>
              <a:t> 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2480" y="1628801"/>
            <a:ext cx="1166906" cy="718447"/>
          </a:xfrm>
          <a:prstGeom prst="rect">
            <a:avLst/>
          </a:prstGeom>
          <a:noFill/>
          <a:ln w="9525">
            <a:solidFill>
              <a:srgbClr val="C20937"/>
            </a:solidFill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20752" y="4797152"/>
            <a:ext cx="1830635" cy="1127095"/>
          </a:xfrm>
          <a:prstGeom prst="rect">
            <a:avLst/>
          </a:prstGeom>
          <a:noFill/>
          <a:ln w="9525">
            <a:solidFill>
              <a:srgbClr val="C20937"/>
            </a:solidFill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85048" y="4797152"/>
            <a:ext cx="2808997" cy="1152128"/>
          </a:xfrm>
          <a:prstGeom prst="rect">
            <a:avLst/>
          </a:prstGeom>
          <a:noFill/>
          <a:ln w="9525">
            <a:solidFill>
              <a:srgbClr val="C20937"/>
            </a:solidFill>
            <a:miter lim="800000"/>
            <a:headEnd/>
            <a:tailEnd/>
          </a:ln>
          <a:effectLst/>
        </p:spPr>
      </p:pic>
      <p:pic>
        <p:nvPicPr>
          <p:cNvPr id="1032" name="Picture 8" descr="C:\Users\RodionovaEE\Desktop\Фото лаб\IMG_045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81192" y="1916832"/>
            <a:ext cx="2493222" cy="1535039"/>
          </a:xfrm>
          <a:prstGeom prst="rect">
            <a:avLst/>
          </a:prstGeom>
          <a:noFill/>
          <a:ln>
            <a:solidFill>
              <a:srgbClr val="C20937"/>
            </a:solidFill>
          </a:ln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4471" y="3717033"/>
            <a:ext cx="1556949" cy="958591"/>
          </a:xfrm>
          <a:prstGeom prst="rect">
            <a:avLst/>
          </a:prstGeom>
          <a:noFill/>
          <a:ln w="9525">
            <a:solidFill>
              <a:srgbClr val="C20937"/>
            </a:solidFill>
            <a:miter lim="800000"/>
            <a:headEnd/>
            <a:tailEnd/>
          </a:ln>
          <a:effectLst/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76637" y="1628800"/>
            <a:ext cx="819770" cy="1061939"/>
          </a:xfrm>
          <a:prstGeom prst="rect">
            <a:avLst/>
          </a:prstGeom>
          <a:noFill/>
          <a:ln w="9525">
            <a:solidFill>
              <a:srgbClr val="C20937"/>
            </a:solidFill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40832" y="1916832"/>
            <a:ext cx="1839911" cy="1132806"/>
          </a:xfrm>
          <a:prstGeom prst="rect">
            <a:avLst/>
          </a:prstGeom>
          <a:noFill/>
          <a:ln w="9525">
            <a:solidFill>
              <a:srgbClr val="C20937"/>
            </a:solidFill>
            <a:miter lim="800000"/>
            <a:headEnd/>
            <a:tailEnd/>
          </a:ln>
          <a:effectLst/>
        </p:spPr>
      </p:pic>
      <p:sp>
        <p:nvSpPr>
          <p:cNvPr id="32" name="Прямоугольник 31"/>
          <p:cNvSpPr/>
          <p:nvPr/>
        </p:nvSpPr>
        <p:spPr>
          <a:xfrm>
            <a:off x="4016896" y="4509120"/>
            <a:ext cx="4953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00" dirty="0" smtClean="0"/>
              <a:t>для </a:t>
            </a:r>
            <a:r>
              <a:rPr lang="ru-RU" sz="1000" dirty="0" smtClean="0">
                <a:cs typeface="Times New Roman" pitchFamily="18" charset="0"/>
              </a:rPr>
              <a:t>определение диэлектрической </a:t>
            </a:r>
            <a:r>
              <a:rPr lang="ru-RU" sz="1000" dirty="0" err="1" smtClean="0">
                <a:cs typeface="Times New Roman" pitchFamily="18" charset="0"/>
              </a:rPr>
              <a:t>сплошности</a:t>
            </a:r>
            <a:endParaRPr lang="ru-RU" sz="10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6465168" y="3789040"/>
            <a:ext cx="372886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Портативный </a:t>
            </a:r>
            <a:r>
              <a:rPr lang="ru-RU" sz="1000" dirty="0" err="1" smtClean="0"/>
              <a:t>РФА-анализатор</a:t>
            </a:r>
            <a:r>
              <a:rPr lang="ru-RU" sz="1000" dirty="0" smtClean="0"/>
              <a:t> S1 </a:t>
            </a:r>
            <a:r>
              <a:rPr lang="ru-RU" sz="1000" dirty="0" err="1" smtClean="0"/>
              <a:t>Titan</a:t>
            </a:r>
            <a:r>
              <a:rPr lang="ru-RU" sz="1000" dirty="0" smtClean="0"/>
              <a:t> 600</a:t>
            </a:r>
            <a:endParaRPr lang="ru-RU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 txBox="1">
            <a:spLocks noGrp="1"/>
          </p:cNvSpPr>
          <p:nvPr/>
        </p:nvSpPr>
        <p:spPr>
          <a:xfrm>
            <a:off x="7594600" y="6492876"/>
            <a:ext cx="23114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4D5920D-F45E-42DD-A6E3-FD9A1C5ABC1C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17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195" name="Заголовок 1"/>
          <p:cNvSpPr txBox="1">
            <a:spLocks/>
          </p:cNvSpPr>
          <p:nvPr/>
        </p:nvSpPr>
        <p:spPr bwMode="auto">
          <a:xfrm>
            <a:off x="0" y="201613"/>
            <a:ext cx="819136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911225" eaLnBrk="0" hangingPunct="0"/>
            <a:endParaRPr lang="ru-RU" altLang="ru-RU" b="1">
              <a:solidFill>
                <a:schemeClr val="tx2"/>
              </a:solidFill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16947" y="188913"/>
            <a:ext cx="889304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600" b="1" dirty="0" smtClean="0"/>
              <a:t>Лаборатория противокоррозионной защиты</a:t>
            </a:r>
            <a:endParaRPr lang="ru-RU" altLang="ru-RU" sz="1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72480" y="1052736"/>
            <a:ext cx="9439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Экспертиза  антикоррозионного покрытия емкостного оборудования</a:t>
            </a:r>
          </a:p>
        </p:txBody>
      </p:sp>
      <p:graphicFrame>
        <p:nvGraphicFramePr>
          <p:cNvPr id="7" name="Схема 6"/>
          <p:cNvGraphicFramePr/>
          <p:nvPr/>
        </p:nvGraphicFramePr>
        <p:xfrm>
          <a:off x="350489" y="1412776"/>
          <a:ext cx="936104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7" name="Picture 3" descr="IMG_338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57156" y="2276872"/>
            <a:ext cx="2851169" cy="1575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кругленный прямоугольник 7"/>
          <p:cNvSpPr/>
          <p:nvPr/>
        </p:nvSpPr>
        <p:spPr>
          <a:xfrm>
            <a:off x="4376936" y="1556793"/>
            <a:ext cx="1800200" cy="2736304"/>
          </a:xfrm>
          <a:prstGeom prst="roundRect">
            <a:avLst>
              <a:gd name="adj" fmla="val 10000"/>
            </a:avLst>
          </a:prstGeom>
          <a:blipFill rotWithShape="0">
            <a:blip r:embed="rId8" cstate="print"/>
            <a:stretch>
              <a:fillRect/>
            </a:stretch>
          </a:blipFill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 txBox="1">
            <a:spLocks noGrp="1"/>
          </p:cNvSpPr>
          <p:nvPr/>
        </p:nvSpPr>
        <p:spPr>
          <a:xfrm>
            <a:off x="7594600" y="6492876"/>
            <a:ext cx="23114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4D5920D-F45E-42DD-A6E3-FD9A1C5ABC1C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18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195" name="Заголовок 1"/>
          <p:cNvSpPr txBox="1">
            <a:spLocks/>
          </p:cNvSpPr>
          <p:nvPr/>
        </p:nvSpPr>
        <p:spPr bwMode="auto">
          <a:xfrm>
            <a:off x="0" y="201613"/>
            <a:ext cx="819136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911225" eaLnBrk="0" hangingPunct="0"/>
            <a:endParaRPr lang="ru-RU" altLang="ru-RU" b="1">
              <a:solidFill>
                <a:schemeClr val="tx2"/>
              </a:solidFill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16947" y="188913"/>
            <a:ext cx="889304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600" b="1" dirty="0" smtClean="0"/>
              <a:t>Лаборатория противокоррозионной защиты</a:t>
            </a:r>
            <a:endParaRPr lang="ru-RU" altLang="ru-RU" sz="1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72480" y="1052736"/>
            <a:ext cx="9439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Экспертиза противокоррозионной защиты трубопроводного парка</a:t>
            </a:r>
            <a:endParaRPr lang="ru-RU" sz="1600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350489" y="1412776"/>
          <a:ext cx="936104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6" descr="C:\Users\GrebenkovaGL\Desktop\IMG_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69191" y="1628801"/>
            <a:ext cx="2964329" cy="2380415"/>
          </a:xfrm>
          <a:prstGeom prst="rect">
            <a:avLst/>
          </a:prstGeom>
          <a:noFill/>
          <a:ln w="158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</p:pic>
      <p:sp>
        <p:nvSpPr>
          <p:cNvPr id="10" name="Скругленный прямоугольник 9"/>
          <p:cNvSpPr/>
          <p:nvPr/>
        </p:nvSpPr>
        <p:spPr>
          <a:xfrm>
            <a:off x="3800872" y="1412776"/>
            <a:ext cx="2743220" cy="3065021"/>
          </a:xfrm>
          <a:prstGeom prst="roundRect">
            <a:avLst>
              <a:gd name="adj" fmla="val 10000"/>
            </a:avLst>
          </a:prstGeom>
          <a:blipFill rotWithShape="0">
            <a:blip r:embed="rId8" cstate="print"/>
            <a:stretch>
              <a:fillRect/>
            </a:stretch>
          </a:blipFill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quarter" idx="10"/>
          </p:nvPr>
        </p:nvSpPr>
        <p:spPr bwMode="auto">
          <a:xfrm>
            <a:off x="7164388" y="6453188"/>
            <a:ext cx="1938337" cy="333375"/>
          </a:xfrm>
          <a:ln>
            <a:miter lim="800000"/>
            <a:headEnd/>
            <a:tailEnd/>
          </a:ln>
        </p:spPr>
        <p:txBody>
          <a:bodyPr wrap="square" lIns="97722" tIns="48861" rIns="97722" bIns="48861" numCol="1" anchor="t" anchorCtr="0" compatLnSpc="1">
            <a:prstTxWarp prst="textNoShape">
              <a:avLst/>
            </a:prstTxWarp>
          </a:bodyPr>
          <a:lstStyle/>
          <a:p>
            <a:pPr algn="r" defTabSz="977900">
              <a:defRPr/>
            </a:pPr>
            <a:fld id="{480D1882-68AF-4673-AD00-CF0D82C64C87}" type="datetime1">
              <a:rPr lang="ru-RU" sz="1100">
                <a:solidFill>
                  <a:schemeClr val="bg1"/>
                </a:solidFill>
                <a:latin typeface="+mj-lt"/>
              </a:rPr>
              <a:pPr algn="r" defTabSz="977900">
                <a:defRPr/>
              </a:pPr>
              <a:t>14.03.2017</a:t>
            </a:fld>
            <a:endParaRPr lang="ru-RU" sz="11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3734" name="Rectangle 30"/>
          <p:cNvSpPr txBox="1">
            <a:spLocks noChangeArrowheads="1"/>
          </p:cNvSpPr>
          <p:nvPr/>
        </p:nvSpPr>
        <p:spPr bwMode="auto">
          <a:xfrm>
            <a:off x="7130174" y="582548"/>
            <a:ext cx="2448272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977900">
              <a:spcAft>
                <a:spcPts val="600"/>
              </a:spcAft>
            </a:pPr>
            <a:r>
              <a:rPr lang="ru-RU" sz="1900" dirty="0">
                <a:latin typeface="EuropeCond" pitchFamily="82" charset="0"/>
              </a:rPr>
              <a:t>Контактная </a:t>
            </a:r>
            <a:r>
              <a:rPr lang="ru-RU" sz="1900" dirty="0" smtClean="0">
                <a:latin typeface="EuropeCond" pitchFamily="82" charset="0"/>
              </a:rPr>
              <a:t>информация</a:t>
            </a:r>
          </a:p>
          <a:p>
            <a:pPr marL="177800" lvl="1" defTabSz="977900">
              <a:spcAft>
                <a:spcPts val="300"/>
              </a:spcAft>
            </a:pPr>
            <a:r>
              <a:rPr lang="ru-RU" sz="1100" dirty="0" smtClean="0">
                <a:latin typeface="EuropeCond" pitchFamily="82" charset="0"/>
              </a:rPr>
              <a:t>450006, </a:t>
            </a:r>
            <a:r>
              <a:rPr lang="ru-RU" sz="1100" dirty="0">
                <a:latin typeface="EuropeCond" pitchFamily="82" charset="0"/>
              </a:rPr>
              <a:t>г. </a:t>
            </a:r>
            <a:r>
              <a:rPr lang="ru-RU" sz="1100" dirty="0" smtClean="0">
                <a:latin typeface="EuropeCond" pitchFamily="82" charset="0"/>
              </a:rPr>
              <a:t>Уфа, ул. Ленина, д. </a:t>
            </a:r>
            <a:r>
              <a:rPr lang="en-US" sz="1100" dirty="0" smtClean="0">
                <a:latin typeface="EuropeCond" pitchFamily="82" charset="0"/>
              </a:rPr>
              <a:t>8</a:t>
            </a:r>
            <a:r>
              <a:rPr lang="ru-RU" sz="1100" dirty="0" smtClean="0">
                <a:latin typeface="EuropeCond" pitchFamily="82" charset="0"/>
              </a:rPr>
              <a:t>6/1</a:t>
            </a:r>
            <a:endParaRPr lang="ru-RU" sz="1100" dirty="0">
              <a:latin typeface="EuropeCond" pitchFamily="82" charset="0"/>
            </a:endParaRPr>
          </a:p>
          <a:p>
            <a:pPr marL="177800" lvl="1" defTabSz="977900">
              <a:spcAft>
                <a:spcPts val="300"/>
              </a:spcAft>
            </a:pPr>
            <a:r>
              <a:rPr lang="ru-RU" sz="1100" dirty="0">
                <a:latin typeface="EuropeCond" pitchFamily="82" charset="0"/>
              </a:rPr>
              <a:t>Телефон:</a:t>
            </a:r>
            <a:r>
              <a:rPr lang="en-US" sz="1100" dirty="0">
                <a:latin typeface="EuropeCond" pitchFamily="82" charset="0"/>
              </a:rPr>
              <a:t> +7 </a:t>
            </a:r>
            <a:r>
              <a:rPr lang="ru-RU" sz="1100" dirty="0" smtClean="0">
                <a:latin typeface="EuropeCond" pitchFamily="82" charset="0"/>
              </a:rPr>
              <a:t>(347) 26-24-512</a:t>
            </a:r>
            <a:endParaRPr lang="ru-RU" sz="1100" dirty="0">
              <a:latin typeface="EuropeCond" pitchFamily="82" charset="0"/>
            </a:endParaRPr>
          </a:p>
          <a:p>
            <a:pPr marL="177800" lvl="1" defTabSz="977900">
              <a:spcAft>
                <a:spcPts val="300"/>
              </a:spcAft>
            </a:pPr>
            <a:r>
              <a:rPr lang="ru-RU" sz="1100" dirty="0" err="1" smtClean="0">
                <a:latin typeface="EuropeCond" pitchFamily="82" charset="0"/>
              </a:rPr>
              <a:t>E-mail</a:t>
            </a:r>
            <a:r>
              <a:rPr lang="ru-RU" sz="1100" dirty="0" smtClean="0">
                <a:latin typeface="EuropeCond" pitchFamily="82" charset="0"/>
              </a:rPr>
              <a:t>:</a:t>
            </a:r>
            <a:r>
              <a:rPr lang="en-US" sz="1100" dirty="0" smtClean="0">
                <a:latin typeface="EuropeCond" pitchFamily="82" charset="0"/>
              </a:rPr>
              <a:t>Rodionovaee</a:t>
            </a:r>
            <a:r>
              <a:rPr lang="ru-RU" sz="1100" dirty="0" smtClean="0">
                <a:latin typeface="EuropeCond" pitchFamily="82" charset="0"/>
              </a:rPr>
              <a:t>@</a:t>
            </a:r>
            <a:r>
              <a:rPr lang="en-US" sz="1100" dirty="0" smtClean="0">
                <a:latin typeface="EuropeCond" pitchFamily="82" charset="0"/>
              </a:rPr>
              <a:t>bash</a:t>
            </a:r>
            <a:r>
              <a:rPr lang="ru-RU" sz="1100" dirty="0" err="1" smtClean="0">
                <a:latin typeface="EuropeCond" pitchFamily="82" charset="0"/>
              </a:rPr>
              <a:t>neft.ru</a:t>
            </a:r>
            <a:endParaRPr lang="ru-RU" sz="1100" dirty="0">
              <a:latin typeface="EuropeCond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 txBox="1">
            <a:spLocks noGrp="1"/>
          </p:cNvSpPr>
          <p:nvPr/>
        </p:nvSpPr>
        <p:spPr>
          <a:xfrm>
            <a:off x="7594600" y="6492876"/>
            <a:ext cx="23114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4D5920D-F45E-42DD-A6E3-FD9A1C5ABC1C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195" name="Заголовок 1"/>
          <p:cNvSpPr txBox="1">
            <a:spLocks/>
          </p:cNvSpPr>
          <p:nvPr/>
        </p:nvSpPr>
        <p:spPr bwMode="auto">
          <a:xfrm>
            <a:off x="0" y="201613"/>
            <a:ext cx="819136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911225" eaLnBrk="0" hangingPunct="0"/>
            <a:endParaRPr lang="ru-RU" altLang="ru-RU" b="1">
              <a:solidFill>
                <a:schemeClr val="tx2"/>
              </a:solidFill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16947" y="188913"/>
            <a:ext cx="889304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600" b="1" dirty="0" smtClean="0"/>
              <a:t>Лабораторное обеспечение противокоррозионной защиты</a:t>
            </a:r>
            <a:endParaRPr lang="ru-RU" altLang="ru-RU" sz="1600" b="1" dirty="0"/>
          </a:p>
        </p:txBody>
      </p:sp>
      <p:graphicFrame>
        <p:nvGraphicFramePr>
          <p:cNvPr id="8" name="Схема 7"/>
          <p:cNvGraphicFramePr/>
          <p:nvPr/>
        </p:nvGraphicFramePr>
        <p:xfrm>
          <a:off x="1136576" y="1196752"/>
          <a:ext cx="7920880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 txBox="1">
            <a:spLocks noGrp="1"/>
          </p:cNvSpPr>
          <p:nvPr/>
        </p:nvSpPr>
        <p:spPr>
          <a:xfrm>
            <a:off x="7594600" y="6492876"/>
            <a:ext cx="23114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4D5920D-F45E-42DD-A6E3-FD9A1C5ABC1C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195" name="Заголовок 1"/>
          <p:cNvSpPr txBox="1">
            <a:spLocks/>
          </p:cNvSpPr>
          <p:nvPr/>
        </p:nvSpPr>
        <p:spPr bwMode="auto">
          <a:xfrm>
            <a:off x="0" y="201613"/>
            <a:ext cx="819136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911225" eaLnBrk="0" hangingPunct="0"/>
            <a:endParaRPr lang="ru-RU" altLang="ru-RU" b="1">
              <a:solidFill>
                <a:schemeClr val="tx2"/>
              </a:solidFill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16947" y="188913"/>
            <a:ext cx="889304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600" b="1" dirty="0" smtClean="0"/>
              <a:t>Лабораторное обеспечение противокоррозионной защиты</a:t>
            </a:r>
            <a:endParaRPr lang="ru-RU" altLang="ru-RU" sz="1600" b="1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1208584" y="1628800"/>
          <a:ext cx="819091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72480" y="1052736"/>
            <a:ext cx="9439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Условия проведения испытаний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8584" y="5013177"/>
            <a:ext cx="8112901" cy="1200329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 smtClean="0">
                <a:ln w="1905"/>
                <a:solidFill>
                  <a:schemeClr val="tx1"/>
                </a:solidFill>
              </a:rPr>
              <a:t>Оснащение лаборатории противокоррозионной защиты позволяет осуществлять комплекс испытаний защитных покрытий нефтепромыслового оборудования, конструкций и сооружений в соответствии с требованиями отечественных и международных стандартов, а также проводить исследовательские работы по изучению эксплуатационных свойств новых материалов</a:t>
            </a:r>
            <a:endParaRPr lang="ru-RU" sz="1200" dirty="0">
              <a:ln w="1905"/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 txBox="1">
            <a:spLocks noGrp="1"/>
          </p:cNvSpPr>
          <p:nvPr/>
        </p:nvSpPr>
        <p:spPr>
          <a:xfrm>
            <a:off x="7594600" y="6492876"/>
            <a:ext cx="23114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4D5920D-F45E-42DD-A6E3-FD9A1C5ABC1C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195" name="Заголовок 1"/>
          <p:cNvSpPr txBox="1">
            <a:spLocks/>
          </p:cNvSpPr>
          <p:nvPr/>
        </p:nvSpPr>
        <p:spPr bwMode="auto">
          <a:xfrm>
            <a:off x="0" y="201613"/>
            <a:ext cx="819136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911225" eaLnBrk="0" hangingPunct="0"/>
            <a:endParaRPr lang="ru-RU" altLang="ru-RU" b="1">
              <a:solidFill>
                <a:schemeClr val="tx2"/>
              </a:solidFill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16947" y="188913"/>
            <a:ext cx="889304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600" b="1" dirty="0" smtClean="0"/>
              <a:t>Лабораторное обеспечение противокоррозионной защиты</a:t>
            </a:r>
            <a:endParaRPr lang="ru-RU" altLang="ru-RU" sz="1600" b="1" dirty="0"/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506506" y="1484784"/>
          <a:ext cx="8838982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506506" y="5661249"/>
            <a:ext cx="8838982" cy="646331"/>
          </a:xfrm>
          <a:prstGeom prst="rect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200" dirty="0" smtClean="0"/>
              <a:t>Все сотрудники лаборатории  - специалисты высокой квалификации, </a:t>
            </a:r>
          </a:p>
          <a:p>
            <a:pPr algn="ctr">
              <a:lnSpc>
                <a:spcPct val="150000"/>
              </a:lnSpc>
            </a:pPr>
            <a:r>
              <a:rPr lang="ru-RU" sz="1200" dirty="0" smtClean="0"/>
              <a:t>имеют международный сертификат инспекторов в соответствии с процедурой </a:t>
            </a:r>
            <a:r>
              <a:rPr lang="en-US" sz="1200" dirty="0" smtClean="0"/>
              <a:t>EN</a:t>
            </a:r>
            <a:r>
              <a:rPr lang="ru-RU" sz="1200" dirty="0" smtClean="0"/>
              <a:t> 473</a:t>
            </a:r>
            <a:endParaRPr lang="ru-RU" sz="1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470836" y="980728"/>
            <a:ext cx="31383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600" b="1" i="0" u="none" strike="noStrike" kern="1200" baseline="0">
                <a:solidFill>
                  <a:srgbClr val="8D9F77">
                    <a:lumMod val="7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Квалификация персонала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 txBox="1">
            <a:spLocks noGrp="1"/>
          </p:cNvSpPr>
          <p:nvPr/>
        </p:nvSpPr>
        <p:spPr>
          <a:xfrm>
            <a:off x="7594600" y="6492876"/>
            <a:ext cx="23114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4D5920D-F45E-42DD-A6E3-FD9A1C5ABC1C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195" name="Заголовок 1"/>
          <p:cNvSpPr txBox="1">
            <a:spLocks/>
          </p:cNvSpPr>
          <p:nvPr/>
        </p:nvSpPr>
        <p:spPr bwMode="auto">
          <a:xfrm>
            <a:off x="0" y="201613"/>
            <a:ext cx="819136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911225" eaLnBrk="0" hangingPunct="0"/>
            <a:endParaRPr lang="ru-RU" altLang="ru-RU" b="1">
              <a:solidFill>
                <a:schemeClr val="tx2"/>
              </a:solidFill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16947" y="188913"/>
            <a:ext cx="889304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600" b="1" dirty="0" smtClean="0"/>
              <a:t>Лабораторное обеспечение противокоррозионной защиты</a:t>
            </a:r>
            <a:endParaRPr lang="ru-RU" altLang="ru-RU" sz="16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470835" y="980728"/>
            <a:ext cx="33543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600" b="1" i="0" u="none" strike="noStrike" kern="1200" baseline="0">
                <a:solidFill>
                  <a:srgbClr val="8D9F77">
                    <a:lumMod val="7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Сотрудники лаборатории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7517" r="4787"/>
          <a:stretch>
            <a:fillRect/>
          </a:stretch>
        </p:blipFill>
        <p:spPr bwMode="auto">
          <a:xfrm>
            <a:off x="1910662" y="1484783"/>
            <a:ext cx="6006667" cy="42124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 txBox="1">
            <a:spLocks noGrp="1"/>
          </p:cNvSpPr>
          <p:nvPr/>
        </p:nvSpPr>
        <p:spPr>
          <a:xfrm>
            <a:off x="7594600" y="6492876"/>
            <a:ext cx="23114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4D5920D-F45E-42DD-A6E3-FD9A1C5ABC1C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195" name="Заголовок 1"/>
          <p:cNvSpPr txBox="1">
            <a:spLocks/>
          </p:cNvSpPr>
          <p:nvPr/>
        </p:nvSpPr>
        <p:spPr bwMode="auto">
          <a:xfrm>
            <a:off x="0" y="201613"/>
            <a:ext cx="819136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911225" eaLnBrk="0" hangingPunct="0"/>
            <a:endParaRPr lang="ru-RU" altLang="ru-RU" b="1">
              <a:solidFill>
                <a:schemeClr val="tx2"/>
              </a:solidFill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16947" y="188913"/>
            <a:ext cx="889304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600" b="1" dirty="0" smtClean="0"/>
              <a:t>Лабораторное обеспечение противокоррозионной защиты</a:t>
            </a:r>
            <a:endParaRPr lang="ru-RU" altLang="ru-RU" sz="1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72480" y="1052736"/>
            <a:ext cx="9439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Виды лабораторных испытаний</a:t>
            </a:r>
          </a:p>
        </p:txBody>
      </p:sp>
      <p:graphicFrame>
        <p:nvGraphicFramePr>
          <p:cNvPr id="10" name="Схема 9"/>
          <p:cNvGraphicFramePr/>
          <p:nvPr/>
        </p:nvGraphicFramePr>
        <p:xfrm>
          <a:off x="194471" y="1412776"/>
          <a:ext cx="9205023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 txBox="1">
            <a:spLocks noGrp="1"/>
          </p:cNvSpPr>
          <p:nvPr/>
        </p:nvSpPr>
        <p:spPr>
          <a:xfrm>
            <a:off x="7594600" y="6492876"/>
            <a:ext cx="23114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4D5920D-F45E-42DD-A6E3-FD9A1C5ABC1C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195" name="Заголовок 1"/>
          <p:cNvSpPr txBox="1">
            <a:spLocks/>
          </p:cNvSpPr>
          <p:nvPr/>
        </p:nvSpPr>
        <p:spPr bwMode="auto">
          <a:xfrm>
            <a:off x="0" y="201613"/>
            <a:ext cx="819136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911225" eaLnBrk="0" hangingPunct="0"/>
            <a:endParaRPr lang="ru-RU" altLang="ru-RU" b="1">
              <a:solidFill>
                <a:schemeClr val="tx2"/>
              </a:solidFill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16947" y="188913"/>
            <a:ext cx="889304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600" b="1" dirty="0" smtClean="0"/>
              <a:t>Лабораторное обеспечение противокоррозионной защиты</a:t>
            </a:r>
            <a:endParaRPr lang="ru-RU" altLang="ru-RU" sz="1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72480" y="1052736"/>
            <a:ext cx="9439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Виды лабораторных испытаний</a:t>
            </a:r>
          </a:p>
        </p:txBody>
      </p:sp>
      <p:graphicFrame>
        <p:nvGraphicFramePr>
          <p:cNvPr id="10" name="Схема 9"/>
          <p:cNvGraphicFramePr/>
          <p:nvPr/>
        </p:nvGraphicFramePr>
        <p:xfrm>
          <a:off x="584515" y="1772816"/>
          <a:ext cx="8814979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 txBox="1">
            <a:spLocks noGrp="1"/>
          </p:cNvSpPr>
          <p:nvPr/>
        </p:nvSpPr>
        <p:spPr>
          <a:xfrm>
            <a:off x="7594600" y="6492876"/>
            <a:ext cx="23114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4D5920D-F45E-42DD-A6E3-FD9A1C5ABC1C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8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195" name="Заголовок 1"/>
          <p:cNvSpPr txBox="1">
            <a:spLocks/>
          </p:cNvSpPr>
          <p:nvPr/>
        </p:nvSpPr>
        <p:spPr bwMode="auto">
          <a:xfrm>
            <a:off x="0" y="201613"/>
            <a:ext cx="819136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911225" eaLnBrk="0" hangingPunct="0"/>
            <a:endParaRPr lang="ru-RU" altLang="ru-RU" b="1">
              <a:solidFill>
                <a:schemeClr val="tx2"/>
              </a:solidFill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16947" y="188913"/>
            <a:ext cx="889304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600" b="1" dirty="0" smtClean="0"/>
              <a:t>Лабораторное обеспечение противокоррозионной защиты</a:t>
            </a:r>
            <a:endParaRPr lang="ru-RU" altLang="ru-RU" sz="1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72480" y="1052736"/>
            <a:ext cx="9439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Виды лабораторных испытаний</a:t>
            </a:r>
          </a:p>
        </p:txBody>
      </p:sp>
      <p:graphicFrame>
        <p:nvGraphicFramePr>
          <p:cNvPr id="10" name="Схема 9"/>
          <p:cNvGraphicFramePr/>
          <p:nvPr/>
        </p:nvGraphicFramePr>
        <p:xfrm>
          <a:off x="116463" y="1484784"/>
          <a:ext cx="9517057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 txBox="1">
            <a:spLocks noGrp="1"/>
          </p:cNvSpPr>
          <p:nvPr/>
        </p:nvSpPr>
        <p:spPr>
          <a:xfrm>
            <a:off x="7594600" y="6492876"/>
            <a:ext cx="23114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4D5920D-F45E-42DD-A6E3-FD9A1C5ABC1C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195" name="Заголовок 1"/>
          <p:cNvSpPr txBox="1">
            <a:spLocks/>
          </p:cNvSpPr>
          <p:nvPr/>
        </p:nvSpPr>
        <p:spPr bwMode="auto">
          <a:xfrm>
            <a:off x="0" y="201613"/>
            <a:ext cx="819136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911225" eaLnBrk="0" hangingPunct="0"/>
            <a:endParaRPr lang="ru-RU" altLang="ru-RU" b="1">
              <a:solidFill>
                <a:schemeClr val="tx2"/>
              </a:solidFill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16947" y="188913"/>
            <a:ext cx="889304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600" b="1" dirty="0" smtClean="0"/>
              <a:t>Лабораторное обеспечение противокоррозионной защиты</a:t>
            </a:r>
            <a:endParaRPr lang="ru-RU" altLang="ru-RU" sz="1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72480" y="980728"/>
            <a:ext cx="94390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Приборы и оборудование</a:t>
            </a:r>
          </a:p>
          <a:p>
            <a:pPr algn="ctr"/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</a:rPr>
              <a:t>Испытания защитных покрытий на стойкость к климатическим факторам</a:t>
            </a:r>
            <a:endParaRPr lang="ru-RU" sz="1600" b="1" dirty="0" smtClean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3073" name="Picture 1" descr="C:\Users\RodionovaEE\Desktop\Фото лаб\IMG_02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4515" y="1700808"/>
            <a:ext cx="2962938" cy="1800200"/>
          </a:xfrm>
          <a:prstGeom prst="rect">
            <a:avLst/>
          </a:prstGeom>
          <a:noFill/>
          <a:ln>
            <a:solidFill>
              <a:srgbClr val="C20937"/>
            </a:solidFill>
          </a:ln>
        </p:spPr>
      </p:pic>
      <p:sp>
        <p:nvSpPr>
          <p:cNvPr id="10" name="Прямоугольник 9"/>
          <p:cNvSpPr/>
          <p:nvPr/>
        </p:nvSpPr>
        <p:spPr>
          <a:xfrm>
            <a:off x="1208584" y="3501009"/>
            <a:ext cx="2476500" cy="51706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Аппарат искусственной </a:t>
            </a:r>
            <a:r>
              <a:rPr lang="ru-RU" sz="1200" dirty="0" err="1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светопогоды</a:t>
            </a:r>
            <a:r>
              <a:rPr lang="ru-RU" sz="12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 </a:t>
            </a:r>
            <a:r>
              <a:rPr lang="ru-RU" sz="1200" dirty="0" err="1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Santest</a:t>
            </a:r>
            <a:r>
              <a:rPr lang="ru-RU" sz="12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 XLS+</a:t>
            </a:r>
            <a:endParaRPr lang="ru-RU" sz="1200" dirty="0">
              <a:solidFill>
                <a:srgbClr val="000000"/>
              </a:solidFill>
              <a:latin typeface="+mn-lt"/>
              <a:ea typeface="Calibri"/>
              <a:cs typeface="Times New Roman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18974" y="6237313"/>
            <a:ext cx="2476500" cy="51706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Камера тепло-холод-влага </a:t>
            </a:r>
            <a:endParaRPr lang="en-US" sz="1200" dirty="0" smtClean="0">
              <a:solidFill>
                <a:srgbClr val="000000"/>
              </a:solidFill>
              <a:latin typeface="+mn-lt"/>
              <a:ea typeface="Calibri"/>
              <a:cs typeface="Times New Roman"/>
            </a:endParaRPr>
          </a:p>
          <a:p>
            <a:pPr lvl="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    </a:t>
            </a:r>
            <a:r>
              <a:rPr lang="ru-RU" sz="12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СМ-60/150-120 ТХВ</a:t>
            </a:r>
            <a:endParaRPr lang="ru-RU" sz="1200" dirty="0">
              <a:solidFill>
                <a:srgbClr val="000000"/>
              </a:solidFill>
              <a:latin typeface="+mn-lt"/>
              <a:ea typeface="Calibri"/>
              <a:cs typeface="Times New Roman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903217" y="3212977"/>
            <a:ext cx="2197396" cy="3046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Камера соляного тумана КСТ-2</a:t>
            </a:r>
            <a:endParaRPr lang="ru-RU" sz="1200" dirty="0">
              <a:solidFill>
                <a:srgbClr val="000000"/>
              </a:solidFill>
              <a:latin typeface="+mn-lt"/>
              <a:ea typeface="Calibri"/>
              <a:cs typeface="Times New Roman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62524" y="6309321"/>
            <a:ext cx="2730303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Камера конденсата и сернистого газа </a:t>
            </a:r>
            <a:r>
              <a:rPr lang="ru-RU" sz="1200" dirty="0" err="1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Liebisch</a:t>
            </a:r>
            <a:r>
              <a:rPr lang="ru-RU" sz="12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 KBEA 300</a:t>
            </a:r>
            <a:endParaRPr lang="ru-RU" sz="1200" dirty="0">
              <a:solidFill>
                <a:srgbClr val="000000"/>
              </a:solidFill>
              <a:latin typeface="+mn-lt"/>
              <a:ea typeface="Calibri"/>
              <a:cs typeface="Times New Roman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0532" y="4005064"/>
            <a:ext cx="2393601" cy="2279886"/>
          </a:xfrm>
          <a:prstGeom prst="rect">
            <a:avLst/>
          </a:prstGeom>
          <a:noFill/>
          <a:ln w="9525">
            <a:solidFill>
              <a:srgbClr val="C20937"/>
            </a:solidFill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28930" y="4077072"/>
            <a:ext cx="3548698" cy="2160240"/>
          </a:xfrm>
          <a:prstGeom prst="rect">
            <a:avLst/>
          </a:prstGeom>
          <a:noFill/>
          <a:ln w="9525">
            <a:solidFill>
              <a:srgbClr val="C20937"/>
            </a:solidFill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50923" y="1700808"/>
            <a:ext cx="2496277" cy="2091626"/>
          </a:xfrm>
          <a:prstGeom prst="rect">
            <a:avLst/>
          </a:prstGeom>
          <a:noFill/>
          <a:ln w="9525">
            <a:solidFill>
              <a:srgbClr val="C20937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нутренний слайд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Shablon_europe</Template>
  <TotalTime>1373</TotalTime>
  <Words>924</Words>
  <Application>Microsoft Office PowerPoint</Application>
  <PresentationFormat>A4 Paper (210x297 mm)</PresentationFormat>
  <Paragraphs>179</Paragraphs>
  <Slides>19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внутренний слайд</vt:lpstr>
      <vt:lpstr>  Лабораторное обеспечение противокоррозионной защиты нефтепромыслового оборудования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презентации шрифт Europe 20 pt</dc:title>
  <dc:creator>vircat</dc:creator>
  <cp:lastModifiedBy>visitor</cp:lastModifiedBy>
  <cp:revision>155</cp:revision>
  <dcterms:created xsi:type="dcterms:W3CDTF">2012-04-25T13:09:23Z</dcterms:created>
  <dcterms:modified xsi:type="dcterms:W3CDTF">2017-03-14T14:28:28Z</dcterms:modified>
</cp:coreProperties>
</file>