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99" r:id="rId3"/>
    <p:sldId id="298" r:id="rId4"/>
    <p:sldId id="301" r:id="rId5"/>
    <p:sldId id="302" r:id="rId6"/>
    <p:sldId id="304" r:id="rId7"/>
    <p:sldId id="300" r:id="rId8"/>
    <p:sldId id="305" r:id="rId9"/>
    <p:sldId id="306" r:id="rId10"/>
    <p:sldId id="31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75" d="100"/>
          <a:sy n="75" d="100"/>
        </p:scale>
        <p:origin x="-10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E55DAF-B32A-4AAD-8BD9-4E3360E94BAE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989A72B-2F23-41BD-9575-5B5FC11C68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 w="25560"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Times New Roman" pitchFamily="18" charset="0"/>
              <a:buNone/>
            </a:pPr>
            <a:fld id="{34D8485E-A7BD-4FAD-81C5-AE790384545D}" type="slidenum">
              <a:rPr lang="ru-RU" altLang="ru-RU" smtClean="0">
                <a:latin typeface="Times New Roman" pitchFamily="18" charset="0"/>
                <a:ea typeface="Microsoft YaHei"/>
                <a:cs typeface="Microsoft YaHei"/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Times New Roman" pitchFamily="18" charset="0"/>
                <a:buNone/>
              </a:pPr>
              <a:t>1</a:t>
            </a:fld>
            <a:endParaRPr lang="ru-RU" altLang="ru-RU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17411" name="Text Box 1"/>
          <p:cNvSpPr txBox="1">
            <a:spLocks noChangeArrowheads="1"/>
          </p:cNvSpPr>
          <p:nvPr/>
        </p:nvSpPr>
        <p:spPr bwMode="auto">
          <a:xfrm>
            <a:off x="3884613" y="8688388"/>
            <a:ext cx="2963862" cy="44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4680" tIns="47520" rIns="94680" bIns="47520" anchor="b"/>
          <a:lstStyle/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23E7794-B229-41F4-88EA-662DEEAFB9A9}" type="slidenum">
              <a:rPr lang="ru-RU" altLang="ru-RU" sz="1200" b="1">
                <a:solidFill>
                  <a:srgbClr val="000000"/>
                </a:solidFill>
                <a:latin typeface="Times New Roman" pitchFamily="18" charset="0"/>
              </a:rPr>
              <a:pPr algn="r">
                <a:tabLst>
                  <a:tab pos="0" algn="l"/>
                  <a:tab pos="447675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altLang="ru-RU" sz="1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1263" cy="419893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 w="25560"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1B0964D-F339-4436-B5D0-052C6F5EFCE1}" type="slidenum">
              <a:rPr lang="ru-RU" altLang="ru-RU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18</a:t>
            </a:fld>
            <a:endParaRPr lang="ru-RU" altLang="ru-RU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3884350" y="8689141"/>
            <a:ext cx="2963857" cy="4490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4680" tIns="47520" rIns="94680" bIns="47520" anchor="b"/>
          <a:lstStyle/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EFF0864-EC9D-4A70-885F-FE8C3F3B06CA}" type="slidenum">
              <a:rPr lang="ru-RU" altLang="ru-RU" sz="1200" b="1">
                <a:solidFill>
                  <a:srgbClr val="000000"/>
                </a:solidFill>
                <a:latin typeface="Times New Roman" pitchFamily="18" charset="0"/>
              </a:rPr>
              <a:pPr algn="r" hangingPunct="1">
                <a:lnSpc>
                  <a:spcPct val="100000"/>
                </a:lnSpc>
                <a:tabLst>
                  <a:tab pos="0" algn="l"/>
                  <a:tab pos="447675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ru-RU" altLang="ru-RU" sz="1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3965" y="4342377"/>
            <a:ext cx="5021911" cy="4199044"/>
          </a:xfrm>
          <a:noFill/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 w="25560"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AD646A7-1816-4F9C-B0B2-784ACD6680F1}" type="slidenum">
              <a:rPr lang="ru-RU" altLang="ru-RU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19</a:t>
            </a:fld>
            <a:endParaRPr lang="ru-RU" altLang="ru-RU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3884350" y="8689141"/>
            <a:ext cx="2963857" cy="4490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4680" tIns="47520" rIns="94680" bIns="47520" anchor="b"/>
          <a:lstStyle/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309BD6E-C716-4ACC-972E-A8F6AB2D5974}" type="slidenum">
              <a:rPr lang="ru-RU" altLang="ru-RU" sz="1200" b="1">
                <a:solidFill>
                  <a:srgbClr val="000000"/>
                </a:solidFill>
                <a:latin typeface="Times New Roman" pitchFamily="18" charset="0"/>
              </a:rPr>
              <a:pPr algn="r" hangingPunct="1">
                <a:lnSpc>
                  <a:spcPct val="100000"/>
                </a:lnSpc>
                <a:tabLst>
                  <a:tab pos="0" algn="l"/>
                  <a:tab pos="447675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ru-RU" altLang="ru-RU" sz="1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3965" y="4342377"/>
            <a:ext cx="5021911" cy="4199044"/>
          </a:xfrm>
          <a:noFill/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4821C2-DB18-467A-AB25-941FA14B6C45}" type="slidenum">
              <a:rPr lang="ru-RU"/>
              <a:pPr/>
              <a:t>2</a:t>
            </a:fld>
            <a:endParaRPr lang="ru-RU" dirty="0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3965" y="4342376"/>
            <a:ext cx="5028439" cy="41171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884350" y="8689141"/>
            <a:ext cx="2972018" cy="45632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4680" tIns="47520" rIns="94680" bIns="4752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C13D9C7-85F8-46A4-9C1F-191DC42BD4C3}" type="slidenum">
              <a:rPr lang="ru-RU"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ru-RU" sz="1200" dirty="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 w="25560"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Times New Roman" pitchFamily="18" charset="0"/>
              <a:buNone/>
            </a:pPr>
            <a:fld id="{0C4B7DF1-5BDB-406C-BAF7-17F9DE0653AB}" type="slidenum">
              <a:rPr lang="ru-RU" altLang="ru-RU" smtClean="0">
                <a:latin typeface="Times New Roman" pitchFamily="18" charset="0"/>
                <a:ea typeface="Microsoft YaHei"/>
                <a:cs typeface="Microsoft YaHei"/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Times New Roman" pitchFamily="18" charset="0"/>
                <a:buNone/>
              </a:pPr>
              <a:t>3</a:t>
            </a:fld>
            <a:endParaRPr lang="ru-RU" altLang="ru-RU" smtClean="0"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1054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10150" cy="4189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B453CAE-A428-49CD-963E-1991F40C3193}" type="slidenum">
              <a:rPr lang="ru-RU"/>
              <a:pPr/>
              <a:t>4</a:t>
            </a:fld>
            <a:endParaRPr lang="ru-RU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3965" y="4342377"/>
            <a:ext cx="5017014" cy="419465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A030835F-6C57-4CF4-9A31-CAAC239E276A}" type="slidenum">
              <a:rPr lang="ru-RU"/>
              <a:pPr/>
              <a:t>5</a:t>
            </a:fld>
            <a:endParaRPr lang="ru-RU"/>
          </a:p>
        </p:txBody>
      </p:sp>
      <p:sp>
        <p:nvSpPr>
          <p:cNvPr id="25603" name="Text Box 1"/>
          <p:cNvSpPr txBox="1">
            <a:spLocks noChangeArrowheads="1"/>
          </p:cNvSpPr>
          <p:nvPr/>
        </p:nvSpPr>
        <p:spPr bwMode="auto">
          <a:xfrm>
            <a:off x="3884350" y="8689141"/>
            <a:ext cx="2963857" cy="4490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4680" tIns="47520" rIns="94680" bIns="47520" anchor="b"/>
          <a:lstStyle/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0EE4851-A5E8-4C93-BB0C-EAC438A9C999}" type="slidenum">
              <a:rPr lang="ru-RU" sz="1200" b="1">
                <a:solidFill>
                  <a:srgbClr val="000000"/>
                </a:solidFill>
              </a:rPr>
              <a:pPr algn="r">
                <a:tabLst>
                  <a:tab pos="0" algn="l"/>
                  <a:tab pos="447675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ru-RU" sz="1200" b="1">
              <a:solidFill>
                <a:srgbClr val="000000"/>
              </a:solidFill>
            </a:endParaRPr>
          </a:p>
        </p:txBody>
      </p:sp>
      <p:sp>
        <p:nvSpPr>
          <p:cNvPr id="2560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3965" y="4342377"/>
            <a:ext cx="5021911" cy="4199044"/>
          </a:xfrm>
          <a:noFill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 w="25560"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2488E4E8-F1AC-4678-8D58-1E522E4480D2}" type="slidenum">
              <a:rPr lang="ru-RU" altLang="ru-RU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6</a:t>
            </a:fld>
            <a:endParaRPr lang="ru-RU" altLang="ru-RU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3884350" y="8689141"/>
            <a:ext cx="2963857" cy="4490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4680" tIns="47520" rIns="94680" bIns="47520" anchor="b"/>
          <a:lstStyle/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ADD474D-6490-48C7-8D57-5A3ED99CFF88}" type="slidenum">
              <a:rPr lang="ru-RU" altLang="ru-RU" sz="1200" b="1">
                <a:solidFill>
                  <a:srgbClr val="000000"/>
                </a:solidFill>
                <a:latin typeface="Times New Roman" pitchFamily="18" charset="0"/>
              </a:rPr>
              <a:pPr algn="r" hangingPunct="1">
                <a:lnSpc>
                  <a:spcPct val="100000"/>
                </a:lnSpc>
                <a:tabLst>
                  <a:tab pos="0" algn="l"/>
                  <a:tab pos="447675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ru-RU" altLang="ru-RU" sz="1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3965" y="4342377"/>
            <a:ext cx="5021911" cy="4199044"/>
          </a:xfrm>
          <a:noFill/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 w="25560"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98725D5-2DA8-4FF3-A5A4-EF9B4A518C89}" type="slidenum">
              <a:rPr lang="ru-RU" altLang="ru-RU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7</a:t>
            </a:fld>
            <a:endParaRPr lang="ru-RU" altLang="ru-RU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3884350" y="8689141"/>
            <a:ext cx="2963857" cy="44900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4680" tIns="47520" rIns="94680" bIns="47520" anchor="b"/>
          <a:lstStyle/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DCDD688-51D2-489A-8350-6752B3F3A88E}" type="slidenum">
              <a:rPr lang="ru-RU" altLang="ru-RU" sz="1200" b="1">
                <a:solidFill>
                  <a:srgbClr val="000000"/>
                </a:solidFill>
                <a:latin typeface="Times New Roman" pitchFamily="18" charset="0"/>
              </a:rPr>
              <a:pPr algn="r" hangingPunct="1">
                <a:lnSpc>
                  <a:spcPct val="100000"/>
                </a:lnSpc>
                <a:tabLst>
                  <a:tab pos="0" algn="l"/>
                  <a:tab pos="447675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altLang="ru-RU" sz="1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3965" y="4342376"/>
            <a:ext cx="5028439" cy="4117140"/>
          </a:xfrm>
          <a:noFill/>
        </p:spPr>
        <p:txBody>
          <a:bodyPr/>
          <a:lstStyle/>
          <a:p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3884350" y="8689141"/>
            <a:ext cx="2972018" cy="45632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4680" tIns="47520" rIns="94680" bIns="47520" anchor="b"/>
          <a:lstStyle/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2DC286F-7ED9-4234-87AC-839299C1BA6A}" type="slidenum">
              <a:rPr lang="ru-RU" altLang="ru-RU" sz="1200">
                <a:solidFill>
                  <a:srgbClr val="000000"/>
                </a:solidFill>
                <a:latin typeface="Times New Roman" pitchFamily="18" charset="0"/>
              </a:rPr>
              <a:pPr algn="r" hangingPunct="1">
                <a:lnSpc>
                  <a:spcPct val="100000"/>
                </a:lnSpc>
                <a:tabLst>
                  <a:tab pos="0" algn="l"/>
                  <a:tab pos="447675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altLang="ru-RU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B453CAE-A428-49CD-963E-1991F40C3193}" type="slidenum">
              <a:rPr lang="ru-RU"/>
              <a:pPr/>
              <a:t>8</a:t>
            </a:fld>
            <a:endParaRPr lang="ru-RU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3965" y="4342377"/>
            <a:ext cx="5017014" cy="419465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B453CAE-A428-49CD-963E-1991F40C3193}" type="slidenum">
              <a:rPr lang="ru-RU"/>
              <a:pPr/>
              <a:t>9</a:t>
            </a:fld>
            <a:endParaRPr lang="ru-RU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3965" y="4342377"/>
            <a:ext cx="5017014" cy="419465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CA80B-1222-469C-AF8C-ABC2D545BB41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9C34F-8665-4573-85DD-ED7B8184B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29DAD-BE37-49DF-A342-C857946A095F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BE578-9F54-44B4-914F-19B19A99E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78143-1C8E-4DA2-9D3E-FF660B075F18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6B765-460F-4B7C-84D5-7C8456591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BF9CD-A964-4270-B6D5-EB96003A61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1ADE0-5219-40D7-A767-E34FD61888AD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0A49E-122D-4E0C-A45A-D2CB3068D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86CD8-A015-4D38-8720-ADEF61E6EF13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31220-573E-4D79-B336-ACCF9C80EB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74D07-1F32-4F79-AA2B-F3C4842334EE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1E3C2-A853-4316-A209-1A33FCBEA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54F26-C43B-4461-B355-61E03B7FF51B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40B6B-D113-47AA-ABC4-D2157E74F0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76A6C-EB15-4F0D-9DA5-EE629F1B1034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15E40-83C8-44BD-99CF-3FC91071E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2883E-8A36-4A25-8CEB-762FD5D3940C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1AC76-5972-490E-B06F-B17264ED1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E8C37-4C93-41F4-B86E-5A84183A07BC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113EC-FDE9-4793-A319-B502AA79F4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F5ED5-9B63-46FE-90EC-89CCD9C0EB60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BF14B-774E-4F55-97D3-299841F67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AB81EB-DB37-4AD6-B9C9-8AA1E6AEAF37}" type="datetimeFigureOut">
              <a:rPr lang="ru-RU"/>
              <a:pPr>
                <a:defRPr/>
              </a:pPr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9295FD-3036-47E2-B528-4371CEE62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hyperlink" Target="mailto:sales@yazpk.ru" TargetMode="Externa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4.jpeg"/><Relationship Id="rId5" Type="http://schemas.openxmlformats.org/officeDocument/2006/relationships/image" Target="../media/image3.png"/><Relationship Id="rId10" Type="http://schemas.openxmlformats.org/officeDocument/2006/relationships/image" Target="../media/image13.jpeg"/><Relationship Id="rId4" Type="http://schemas.openxmlformats.org/officeDocument/2006/relationships/image" Target="../media/image4.pn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.emf"/><Relationship Id="rId12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8.jpeg"/><Relationship Id="rId5" Type="http://schemas.openxmlformats.org/officeDocument/2006/relationships/image" Target="../media/image3.png"/><Relationship Id="rId10" Type="http://schemas.openxmlformats.org/officeDocument/2006/relationships/image" Target="../media/image17.jpeg"/><Relationship Id="rId4" Type="http://schemas.openxmlformats.org/officeDocument/2006/relationships/image" Target="../media/image4.pn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9" name="Picture 8"/>
          <p:cNvPicPr>
            <a:picLocks noChangeAspect="1" noChangeArrowheads="1"/>
          </p:cNvPicPr>
          <p:nvPr/>
        </p:nvPicPr>
        <p:blipFill>
          <a:blip r:embed="rId4" cstate="print">
            <a:lum contrast="-40000"/>
          </a:blip>
          <a:srcRect/>
          <a:stretch>
            <a:fillRect/>
          </a:stretch>
        </p:blipFill>
        <p:spPr bwMode="auto">
          <a:xfrm>
            <a:off x="214313" y="214313"/>
            <a:ext cx="3671887" cy="1428750"/>
          </a:xfrm>
          <a:prstGeom prst="rect">
            <a:avLst/>
          </a:prstGeom>
          <a:noFill/>
          <a:ln w="25560">
            <a:noFill/>
            <a:round/>
            <a:headEnd/>
            <a:tailEnd/>
          </a:ln>
        </p:spPr>
      </p:pic>
      <p:pic>
        <p:nvPicPr>
          <p:cNvPr id="1080" name="Picture 1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4071938" y="428625"/>
            <a:ext cx="4191000" cy="1157288"/>
          </a:xfrm>
          <a:prstGeom prst="rect">
            <a:avLst/>
          </a:prstGeom>
          <a:noFill/>
          <a:ln w="25560">
            <a:noFill/>
            <a:round/>
            <a:headEnd/>
            <a:tailEnd/>
          </a:ln>
        </p:spPr>
      </p:pic>
      <p:grpSp>
        <p:nvGrpSpPr>
          <p:cNvPr id="1081" name="Group 2"/>
          <p:cNvGrpSpPr>
            <a:grpSpLocks/>
          </p:cNvGrpSpPr>
          <p:nvPr/>
        </p:nvGrpSpPr>
        <p:grpSpPr bwMode="auto">
          <a:xfrm>
            <a:off x="0" y="6381750"/>
            <a:ext cx="9142413" cy="554038"/>
            <a:chOff x="0" y="4020"/>
            <a:chExt cx="5759" cy="349"/>
          </a:xfrm>
        </p:grpSpPr>
        <p:sp>
          <p:nvSpPr>
            <p:cNvPr id="1084" name="Freeform 3"/>
            <p:cNvSpPr>
              <a:spLocks noChangeArrowheads="1"/>
            </p:cNvSpPr>
            <p:nvPr/>
          </p:nvSpPr>
          <p:spPr bwMode="auto">
            <a:xfrm>
              <a:off x="0" y="4020"/>
              <a:ext cx="5759" cy="299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1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85" name="Group 4"/>
            <p:cNvGrpSpPr>
              <a:grpSpLocks/>
            </p:cNvGrpSpPr>
            <p:nvPr/>
          </p:nvGrpSpPr>
          <p:grpSpPr bwMode="auto">
            <a:xfrm>
              <a:off x="157" y="4075"/>
              <a:ext cx="595" cy="294"/>
              <a:chOff x="157" y="4075"/>
              <a:chExt cx="595" cy="294"/>
            </a:xfrm>
          </p:grpSpPr>
          <p:graphicFrame>
            <p:nvGraphicFramePr>
              <p:cNvPr id="1078" name="Object 54"/>
              <p:cNvGraphicFramePr>
                <a:graphicFrameLocks noChangeAspect="1"/>
              </p:cNvGraphicFramePr>
              <p:nvPr/>
            </p:nvGraphicFramePr>
            <p:xfrm>
              <a:off x="157" y="4075"/>
              <a:ext cx="595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6" r:id="rId6" imgW="2719080" imgH="860760" progId="">
                      <p:embed/>
                    </p:oleObj>
                  </mc:Choice>
                  <mc:Fallback>
                    <p:oleObj r:id="rId6" imgW="2719080" imgH="860760" progId="">
                      <p:embed/>
                      <p:pic>
                        <p:nvPicPr>
                          <p:cNvPr id="0" name="Picture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75"/>
                            <a:ext cx="595" cy="18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7" name="Text Box 6"/>
              <p:cNvSpPr txBox="1">
                <a:spLocks noChangeArrowheads="1"/>
              </p:cNvSpPr>
              <p:nvPr/>
            </p:nvSpPr>
            <p:spPr bwMode="auto">
              <a:xfrm>
                <a:off x="157" y="4075"/>
                <a:ext cx="595" cy="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latin typeface="Calibri" pitchFamily="34" charset="0"/>
                </a:endParaRPr>
              </a:p>
            </p:txBody>
          </p:sp>
        </p:grpSp>
        <p:sp>
          <p:nvSpPr>
            <p:cNvPr id="1086" name="Freeform 7"/>
            <p:cNvSpPr>
              <a:spLocks noChangeArrowheads="1"/>
            </p:cNvSpPr>
            <p:nvPr/>
          </p:nvSpPr>
          <p:spPr bwMode="auto">
            <a:xfrm>
              <a:off x="893" y="4020"/>
              <a:ext cx="0" cy="2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60000 65536"/>
                <a:gd name="T5" fmla="*/ 0 60000 65536"/>
                <a:gd name="T6" fmla="*/ 0 w 21600"/>
                <a:gd name="T7" fmla="*/ 0 h 21600"/>
                <a:gd name="T8" fmla="*/ 0 w 21600"/>
                <a:gd name="T9" fmla="*/ 2160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0800" y="11070000"/>
                  </a:moveTo>
                  <a:lnTo>
                    <a:pt x="21600" y="22140000"/>
                  </a:lnTo>
                </a:path>
              </a:pathLst>
            </a:custGeom>
            <a:noFill/>
            <a:ln w="19080" cap="flat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143125" y="4857750"/>
            <a:ext cx="6472238" cy="1071563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dirty="0" smtClean="0">
                <a:latin typeface="+mn-lt"/>
              </a:rPr>
              <a:t>Дарья Котова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>Ведущий инженер-технолог  ООО НПП ЯЗПК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14-16 марта 2017 г. Москва</a:t>
            </a:r>
            <a:endParaRPr lang="ru-RU" sz="2000" b="1" dirty="0">
              <a:latin typeface="+mn-lt"/>
            </a:endParaRPr>
          </a:p>
        </p:txBody>
      </p:sp>
      <p:sp>
        <p:nvSpPr>
          <p:cNvPr id="1083" name="Содержимое 10"/>
          <p:cNvSpPr>
            <a:spLocks noGrp="1"/>
          </p:cNvSpPr>
          <p:nvPr>
            <p:ph idx="1"/>
          </p:nvPr>
        </p:nvSpPr>
        <p:spPr>
          <a:xfrm>
            <a:off x="500063" y="1988840"/>
            <a:ext cx="8358187" cy="2511723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Порошковые материалы ЯЗПК под требования нефтегазовой отрасли </a:t>
            </a:r>
          </a:p>
          <a:p>
            <a:pPr algn="ctr" eaLnBrk="1" hangingPunct="1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Влияние качества подготовки стальной поверхности на свойства порошковых покрытий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71466" y="1357298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6475" y="1052736"/>
            <a:ext cx="8071049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/>
              <a:t>Состояние стальной поверхности непосредственно перед нанесением покрытия определяет свойства защитных ЛКП.</a:t>
            </a:r>
          </a:p>
          <a:p>
            <a:pPr algn="ctr"/>
            <a:endParaRPr lang="ru-RU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Основные факторы, </a:t>
            </a:r>
          </a:p>
          <a:p>
            <a:pPr algn="ctr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влияющие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 характеристики защитных покрытий: </a:t>
            </a:r>
          </a:p>
          <a:p>
            <a:pPr algn="ctr"/>
            <a:endParaRPr lang="ru-RU" sz="2200" b="1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200" dirty="0"/>
              <a:t>наличие ржавчины и прокатной окалины, </a:t>
            </a:r>
            <a:endParaRPr lang="ru-RU" sz="2200" dirty="0" smtClean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200" dirty="0" smtClean="0"/>
              <a:t>наличие </a:t>
            </a:r>
            <a:r>
              <a:rPr lang="ru-RU" sz="2200" dirty="0"/>
              <a:t>поверхностных загрязнителей, включая соли, пыль, масла и смазки,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200" dirty="0"/>
              <a:t>профиль поверхности</a:t>
            </a:r>
          </a:p>
          <a:p>
            <a:endParaRPr lang="ru-RU" sz="2200" dirty="0" smtClean="0"/>
          </a:p>
          <a:p>
            <a:pPr algn="just"/>
            <a:r>
              <a:rPr lang="ru-RU" sz="2200" dirty="0" smtClean="0"/>
              <a:t>	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03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03848" y="195263"/>
            <a:ext cx="563116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ISO 8501, ISO 8502, ISO 8503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146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71466" y="1357298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6475" y="1124744"/>
            <a:ext cx="807104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200" b="1" dirty="0" err="1" smtClean="0">
                <a:solidFill>
                  <a:schemeClr val="accent1">
                    <a:lumMod val="50000"/>
                  </a:schemeClr>
                </a:solidFill>
              </a:rPr>
              <a:t>Rz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высота неровностей профиля по 10 точкам</a:t>
            </a:r>
          </a:p>
          <a:p>
            <a:r>
              <a:rPr lang="ru-RU" sz="2200" dirty="0"/>
              <a:t>(</a:t>
            </a:r>
            <a:r>
              <a:rPr lang="ru-RU" sz="2400" dirty="0" smtClean="0"/>
              <a:t>Сумма </a:t>
            </a:r>
            <a:r>
              <a:rPr lang="ru-RU" sz="2400" dirty="0"/>
              <a:t>средних арифметических абсолютных отклонений точек пяти наибольших минимумов и пяти наибольших максимумов профиля в пределах базовой </a:t>
            </a:r>
            <a:r>
              <a:rPr lang="ru-RU" sz="2400" dirty="0" smtClean="0"/>
              <a:t>длины)</a:t>
            </a:r>
            <a:endParaRPr lang="ru-RU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200" b="1" dirty="0" smtClean="0">
              <a:solidFill>
                <a:srgbClr val="002060"/>
              </a:solidFill>
            </a:endParaRPr>
          </a:p>
          <a:p>
            <a:pPr algn="ctr"/>
            <a:endParaRPr lang="ru-RU" sz="2200" b="1" dirty="0">
              <a:solidFill>
                <a:srgbClr val="002060"/>
              </a:solidFill>
            </a:endParaRPr>
          </a:p>
          <a:p>
            <a:pPr algn="ctr"/>
            <a:endParaRPr lang="ru-RU" sz="2200" b="1" dirty="0" smtClean="0">
              <a:solidFill>
                <a:srgbClr val="002060"/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87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03848" y="195263"/>
            <a:ext cx="563116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Шероховатость поверхности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57200" y="3167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822843"/>
              </p:ext>
            </p:extLst>
          </p:nvPr>
        </p:nvGraphicFramePr>
        <p:xfrm>
          <a:off x="1475656" y="3140968"/>
          <a:ext cx="60960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112"/>
                <a:gridCol w="51028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Rz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мкм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60-80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Оптимальная шероховатость, максимальная адгезия при сохранении защитных свойств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40-100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Допустимая шероховатость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&lt;40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адгезии к стали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&gt;100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Локальное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снижение толщины покрытия, возможно нарушение сплошности покрытия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9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59632" y="1124744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9552" y="2492896"/>
            <a:ext cx="266737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Присутствие пыли на подвергнутых абразивной очистке поверхностях снижает  адгезию наносимых покрытий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11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03848" y="195263"/>
            <a:ext cx="563116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Запыленность поверхности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57200" y="3167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1380" name="Picture 4" descr="C:\Users\kotds\Desktop\фото\пыль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579" y="1124744"/>
            <a:ext cx="5440113" cy="475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85800" y="908720"/>
            <a:ext cx="266737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ISO 8502-3:1992</a:t>
            </a:r>
          </a:p>
          <a:p>
            <a:pPr algn="ctr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Эталонные изображения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21941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71466" y="1357298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6475" y="1124744"/>
            <a:ext cx="8071049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ISO 8502-9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Водорастворимые соли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рассматриваются как составляющие одно отдельное загрязняющее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вещество.</a:t>
            </a:r>
            <a:endParaRPr lang="en-US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000" dirty="0" smtClean="0"/>
              <a:t>Если водорастворимые соли не </a:t>
            </a:r>
            <a:r>
              <a:rPr lang="ru-RU" sz="2000" dirty="0"/>
              <a:t>удалены перед покраской, то химические реакции могут привести к </a:t>
            </a:r>
            <a:r>
              <a:rPr lang="ru-RU" sz="2000" dirty="0" err="1"/>
              <a:t>пузырению</a:t>
            </a:r>
            <a:r>
              <a:rPr lang="ru-RU" sz="2000" dirty="0"/>
              <a:t> и накоплению ржавчины, что препятствует сцеплению между основанием и наносимым защитным покрытием.</a:t>
            </a:r>
          </a:p>
          <a:p>
            <a:pPr algn="just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Принцип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проведения испытания: </a:t>
            </a:r>
            <a:r>
              <a:rPr lang="ru-RU" sz="2000" dirty="0"/>
              <a:t>соли на стальной поверхности растворяют методом </a:t>
            </a:r>
            <a:r>
              <a:rPr lang="ru-RU" sz="2000" dirty="0" err="1"/>
              <a:t>Bresle</a:t>
            </a:r>
            <a:r>
              <a:rPr lang="ru-RU" sz="2000" dirty="0"/>
              <a:t>, используя </a:t>
            </a:r>
            <a:r>
              <a:rPr lang="ru-RU" sz="2000" dirty="0" err="1" smtClean="0"/>
              <a:t>дистилированную</a:t>
            </a:r>
            <a:r>
              <a:rPr lang="ru-RU" sz="2000" dirty="0" smtClean="0"/>
              <a:t> или </a:t>
            </a:r>
            <a:r>
              <a:rPr lang="ru-RU" sz="2000" dirty="0" err="1" smtClean="0"/>
              <a:t>деионизированною</a:t>
            </a:r>
            <a:r>
              <a:rPr lang="ru-RU" sz="2000" dirty="0" smtClean="0"/>
              <a:t> воду </a:t>
            </a:r>
            <a:r>
              <a:rPr lang="ru-RU" sz="2000" dirty="0"/>
              <a:t>с проводимостью менее 0,5 </a:t>
            </a:r>
            <a:r>
              <a:rPr lang="ru-RU" sz="2000" dirty="0" err="1"/>
              <a:t>мСм</a:t>
            </a:r>
            <a:r>
              <a:rPr lang="ru-RU" sz="2000" dirty="0"/>
              <a:t>/м (5 </a:t>
            </a:r>
            <a:r>
              <a:rPr lang="ru-RU" sz="2000" dirty="0" err="1" smtClean="0"/>
              <a:t>мкСм</a:t>
            </a:r>
            <a:r>
              <a:rPr lang="ru-RU" sz="2000" dirty="0" smtClean="0"/>
              <a:t>/см) как </a:t>
            </a:r>
            <a:r>
              <a:rPr lang="ru-RU" sz="2000" dirty="0"/>
              <a:t>растворитель</a:t>
            </a:r>
            <a:r>
              <a:rPr lang="ru-RU" sz="2000" dirty="0" smtClean="0"/>
              <a:t>.</a:t>
            </a:r>
          </a:p>
          <a:p>
            <a:pPr algn="just"/>
            <a:r>
              <a:rPr lang="ru-RU" dirty="0"/>
              <a:t>Рассчитывают общую поверхностную плотность солей </a:t>
            </a:r>
            <a:r>
              <a:rPr lang="ru-RU" sz="2000" dirty="0"/>
              <a:t>на </a:t>
            </a:r>
            <a:r>
              <a:rPr lang="ru-RU" sz="2000" dirty="0" smtClean="0"/>
              <a:t>данной поверхности.</a:t>
            </a:r>
            <a:endParaRPr lang="ru-RU" sz="2000" b="1" dirty="0">
              <a:solidFill>
                <a:srgbClr val="002060"/>
              </a:solidFill>
            </a:endParaRPr>
          </a:p>
          <a:p>
            <a:pPr algn="ctr"/>
            <a:endParaRPr lang="ru-RU" sz="2200" b="1" dirty="0" smtClean="0">
              <a:solidFill>
                <a:srgbClr val="002060"/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35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03848" y="195263"/>
            <a:ext cx="563116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Содержание солей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57200" y="3167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3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71466" y="1357298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6475" y="1357298"/>
            <a:ext cx="8071049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Подготовка поверхности перед нанесением покрытия определяет срок службы лакокрасочных покрытий.</a:t>
            </a:r>
          </a:p>
          <a:p>
            <a:pPr algn="ctr"/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Цель подготовки: </a:t>
            </a:r>
            <a:r>
              <a:rPr lang="ru-RU" sz="2200" b="1" dirty="0" smtClean="0"/>
              <a:t> </a:t>
            </a:r>
            <a:r>
              <a:rPr lang="ru-RU" sz="2200" dirty="0" smtClean="0"/>
              <a:t>удаление с поверхности любых загрязнений и наслоений, мешающих непосредственному контакту покрытий с металлом.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459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619672" y="195263"/>
            <a:ext cx="7215336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Технология получения покрытия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8502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71466" y="1357298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6475" y="1357298"/>
            <a:ext cx="807104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Правильное соблюдение режимов пленкообразования                           – необходимое условие получения качественных покрытий</a:t>
            </a:r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ru-RU" sz="2200" dirty="0"/>
          </a:p>
          <a:p>
            <a:pPr algn="ctr"/>
            <a:r>
              <a:rPr lang="ru-RU" sz="2200" b="1" dirty="0" smtClean="0"/>
              <a:t>Общее </a:t>
            </a:r>
            <a:r>
              <a:rPr lang="ru-RU" sz="2200" b="1" dirty="0"/>
              <a:t>время пребывания изделия в печи </a:t>
            </a:r>
            <a:r>
              <a:rPr lang="ru-RU" sz="2200" b="1" dirty="0" smtClean="0"/>
              <a:t>τ:</a:t>
            </a:r>
            <a:endParaRPr lang="ru-RU" sz="2200" b="1" dirty="0"/>
          </a:p>
          <a:p>
            <a:r>
              <a:rPr lang="ru-RU" sz="2200" dirty="0"/>
              <a:t>                                          </a:t>
            </a:r>
            <a:endParaRPr lang="ru-RU" sz="2200" dirty="0" smtClean="0"/>
          </a:p>
          <a:p>
            <a:pPr algn="ctr"/>
            <a:r>
              <a:rPr lang="ru-RU" sz="2200" dirty="0" smtClean="0"/>
              <a:t> </a:t>
            </a:r>
            <a:r>
              <a:rPr lang="ru-RU" sz="2200" dirty="0"/>
              <a:t>τ = </a:t>
            </a:r>
            <a:r>
              <a:rPr lang="ru-RU" sz="2200" dirty="0" err="1"/>
              <a:t>τ</a:t>
            </a:r>
            <a:r>
              <a:rPr lang="ru-RU" sz="2200" baseline="-25000" dirty="0" err="1"/>
              <a:t>н</a:t>
            </a:r>
            <a:r>
              <a:rPr lang="ru-RU" sz="2200" baseline="-25000" dirty="0"/>
              <a:t> + </a:t>
            </a:r>
            <a:r>
              <a:rPr lang="ru-RU" sz="2200" dirty="0" err="1" smtClean="0"/>
              <a:t>τ</a:t>
            </a:r>
            <a:r>
              <a:rPr lang="ru-RU" sz="2200" baseline="-25000" dirty="0" err="1" smtClean="0"/>
              <a:t>о</a:t>
            </a:r>
            <a:endParaRPr lang="ru-RU" sz="2200" baseline="-25000" dirty="0" smtClean="0"/>
          </a:p>
          <a:p>
            <a:r>
              <a:rPr lang="ru-RU" sz="2200" dirty="0" err="1" smtClean="0"/>
              <a:t>τ</a:t>
            </a:r>
            <a:r>
              <a:rPr lang="ru-RU" sz="2200" baseline="-25000" dirty="0" err="1" smtClean="0"/>
              <a:t>н</a:t>
            </a:r>
            <a:r>
              <a:rPr lang="ru-RU" sz="2200" baseline="-25000" dirty="0" smtClean="0"/>
              <a:t>  - </a:t>
            </a:r>
            <a:r>
              <a:rPr lang="ru-RU" sz="2200" dirty="0" smtClean="0"/>
              <a:t>Время </a:t>
            </a:r>
            <a:r>
              <a:rPr lang="ru-RU" sz="2200" dirty="0"/>
              <a:t>нагревания </a:t>
            </a:r>
            <a:r>
              <a:rPr lang="ru-RU" sz="2200" dirty="0" smtClean="0"/>
              <a:t>(мин)</a:t>
            </a:r>
          </a:p>
          <a:p>
            <a:r>
              <a:rPr lang="ru-RU" sz="2200" dirty="0" err="1" smtClean="0"/>
              <a:t>τ</a:t>
            </a:r>
            <a:r>
              <a:rPr lang="ru-RU" sz="2200" baseline="-25000" dirty="0" err="1" smtClean="0"/>
              <a:t>о</a:t>
            </a:r>
            <a:r>
              <a:rPr lang="ru-RU" sz="2200" baseline="-25000" dirty="0" smtClean="0"/>
              <a:t>  </a:t>
            </a:r>
            <a:r>
              <a:rPr lang="ru-RU" sz="2200" baseline="-25000" dirty="0"/>
              <a:t>- </a:t>
            </a:r>
            <a:r>
              <a:rPr lang="ru-RU" sz="2200" dirty="0"/>
              <a:t>Время </a:t>
            </a:r>
            <a:r>
              <a:rPr lang="ru-RU" sz="2200" dirty="0" smtClean="0"/>
              <a:t>отверждения </a:t>
            </a:r>
            <a:r>
              <a:rPr lang="ru-RU" sz="2200" dirty="0"/>
              <a:t>(мин</a:t>
            </a:r>
            <a:r>
              <a:rPr lang="ru-RU" sz="2200" dirty="0" smtClean="0"/>
              <a:t>)</a:t>
            </a:r>
          </a:p>
          <a:p>
            <a:endParaRPr lang="ru-RU" sz="2400" dirty="0"/>
          </a:p>
          <a:p>
            <a:endParaRPr lang="ru-RU" sz="2400" dirty="0" smtClean="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483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619672" y="195263"/>
            <a:ext cx="7215336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Технология получения покрытия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2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71466" y="1357298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6475" y="1357298"/>
            <a:ext cx="8071049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Формирование покрытия на основе порошковой краски:</a:t>
            </a:r>
          </a:p>
          <a:p>
            <a:pPr algn="just"/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Удаление воздуха из порошка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Деформация частиц и вязкое течение материала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Смачивание поверхности расплавом порошкового ЛКМ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Отверждение пленкообразователя</a:t>
            </a:r>
            <a:endParaRPr lang="ru-RU" sz="2400" dirty="0"/>
          </a:p>
          <a:p>
            <a:endParaRPr lang="ru-RU" sz="2400" dirty="0" smtClean="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07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619672" y="195263"/>
            <a:ext cx="7215336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Технология получения покрытия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742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271466" y="1357298"/>
            <a:ext cx="68929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6475" y="1357298"/>
            <a:ext cx="8071049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Факторы при получении порошковых ЛКП,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влияющие на свойства покрытий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Условия </a:t>
            </a:r>
            <a:r>
              <a:rPr lang="ru-RU" sz="2400" dirty="0"/>
              <a:t>окружающей среды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Метод нагрева трубного изделия (газовые и индукционные печи предварительного нагрева)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Настройки распылительного оборудования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Интенсивность охлаждения покрытия после отверждения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Использование </a:t>
            </a:r>
            <a:r>
              <a:rPr lang="ru-RU" sz="2400" dirty="0" err="1" smtClean="0"/>
              <a:t>хроматирующего</a:t>
            </a:r>
            <a:r>
              <a:rPr lang="ru-RU" sz="2400" dirty="0" smtClean="0"/>
              <a:t> раствора</a:t>
            </a:r>
            <a:endParaRPr lang="ru-RU" sz="2400" dirty="0"/>
          </a:p>
          <a:p>
            <a:endParaRPr lang="ru-RU" sz="2400" dirty="0" smtClean="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242050"/>
            <a:ext cx="9144000" cy="615950"/>
            <a:chOff x="0" y="4568"/>
            <a:chExt cx="6336" cy="328"/>
          </a:xfrm>
        </p:grpSpPr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0" y="4568"/>
              <a:ext cx="6336" cy="328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4032" name="Object 0"/>
            <p:cNvGraphicFramePr>
              <a:graphicFrameLocks noChangeAspect="1"/>
            </p:cNvGraphicFramePr>
            <p:nvPr/>
          </p:nvGraphicFramePr>
          <p:xfrm>
            <a:off x="173" y="4628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0531" name="CorelDRAW" r:id="rId4" imgW="2719080" imgH="860760" progId="">
                    <p:embed/>
                  </p:oleObj>
                </mc:Choice>
                <mc:Fallback>
                  <p:oleObj name="CorelDRAW" r:id="rId4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4628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83" y="4568"/>
              <a:ext cx="0" cy="32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000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619672" y="195263"/>
            <a:ext cx="7215336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Технология получения покрытия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742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166813" y="1412875"/>
            <a:ext cx="6892925" cy="4779963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</p:pic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895600" cy="83978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21512" name="Freeform 4"/>
            <p:cNvSpPr>
              <a:spLocks noChangeArrowheads="1"/>
            </p:cNvSpPr>
            <p:nvPr/>
          </p:nvSpPr>
          <p:spPr bwMode="auto">
            <a:xfrm>
              <a:off x="0" y="3932"/>
              <a:ext cx="5759" cy="387"/>
            </a:xfrm>
            <a:custGeom>
              <a:avLst/>
              <a:gdLst>
                <a:gd name="T0" fmla="*/ 0 w 21600"/>
                <a:gd name="T1" fmla="*/ 0 h 21600"/>
                <a:gd name="T2" fmla="*/ 8 w 21600"/>
                <a:gd name="T3" fmla="*/ 0 h 21600"/>
                <a:gd name="T4" fmla="*/ 8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21515" name="Object 6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5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1555" r:id="rId6" imgW="2719080" imgH="860760" progId="">
                      <p:embed/>
                    </p:oleObj>
                  </mc:Choice>
                  <mc:Fallback>
                    <p:oleObj r:id="rId6" imgW="2719080" imgH="86076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5" cy="24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16" name="Text Box 7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5" cy="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altLang="ru-RU"/>
              </a:p>
            </p:txBody>
          </p:sp>
        </p:grpSp>
        <p:sp>
          <p:nvSpPr>
            <p:cNvPr id="21514" name="Freeform 8"/>
            <p:cNvSpPr>
              <a:spLocks noChangeArrowheads="1"/>
            </p:cNvSpPr>
            <p:nvPr/>
          </p:nvSpPr>
          <p:spPr bwMode="auto">
            <a:xfrm>
              <a:off x="893" y="3932"/>
              <a:ext cx="0" cy="38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60000 65536"/>
                <a:gd name="T5" fmla="*/ 0 60000 65536"/>
                <a:gd name="T6" fmla="*/ 0 w 21600"/>
                <a:gd name="T7" fmla="*/ 0 h 21600"/>
                <a:gd name="T8" fmla="*/ 0 w 21600"/>
                <a:gd name="T9" fmla="*/ 2160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0800" y="11070000"/>
                  </a:moveTo>
                  <a:lnTo>
                    <a:pt x="21600" y="22140000"/>
                  </a:lnTo>
                </a:path>
              </a:pathLst>
            </a:custGeom>
            <a:noFill/>
            <a:ln w="19080" cap="flat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1509" name="Freeform 9"/>
          <p:cNvSpPr>
            <a:spLocks noChangeArrowheads="1"/>
          </p:cNvSpPr>
          <p:nvPr/>
        </p:nvSpPr>
        <p:spPr bwMode="auto">
          <a:xfrm>
            <a:off x="720725" y="0"/>
            <a:ext cx="8458200" cy="6508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754" name="Freeform 10"/>
          <p:cNvSpPr>
            <a:spLocks noChangeArrowheads="1"/>
          </p:cNvSpPr>
          <p:nvPr/>
        </p:nvSpPr>
        <p:spPr bwMode="auto">
          <a:xfrm>
            <a:off x="3886200" y="185738"/>
            <a:ext cx="4800600" cy="3619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600"/>
              </a:spcBef>
              <a:buFont typeface="Times New Roman" pitchFamily="16" charset="0"/>
              <a:buNone/>
              <a:defRPr/>
            </a:pPr>
            <a:r>
              <a:rPr lang="ru-RU" altLang="ru-RU" sz="24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</a:t>
            </a:r>
            <a:endParaRPr lang="ru-RU" altLang="ru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1" name="Freeform 11"/>
          <p:cNvSpPr>
            <a:spLocks noChangeArrowheads="1"/>
          </p:cNvSpPr>
          <p:nvPr/>
        </p:nvSpPr>
        <p:spPr bwMode="auto">
          <a:xfrm>
            <a:off x="684213" y="2060575"/>
            <a:ext cx="8064500" cy="317228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Заключение</a:t>
            </a:r>
          </a:p>
          <a:p>
            <a:pPr algn="ct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dirty="0" smtClean="0">
              <a:latin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400" b="1" dirty="0" smtClean="0"/>
              <a:t>Необходимое </a:t>
            </a:r>
            <a:r>
              <a:rPr lang="ru-RU" sz="2400" b="1" dirty="0"/>
              <a:t>условие получения качественных </a:t>
            </a:r>
            <a:r>
              <a:rPr lang="ru-RU" sz="2400" b="1" dirty="0" smtClean="0"/>
              <a:t>ЛКП – соблюдение технологических режимов получения покрытий</a:t>
            </a:r>
          </a:p>
          <a:p>
            <a:pPr marL="457200" indent="-457200" algn="just">
              <a:buFontTx/>
              <a:buAutoNum type="arabicPeriod"/>
            </a:pPr>
            <a:r>
              <a:rPr lang="ru-RU" sz="2400" b="1" dirty="0" smtClean="0"/>
              <a:t>Подготовка поверхности перед нанесением покрытия определяет эксплуатационные свойства ЛКП</a:t>
            </a:r>
            <a:endParaRPr lang="ru-RU" sz="2400" b="1" dirty="0"/>
          </a:p>
          <a:p>
            <a:pPr algn="just"/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468313" y="1124744"/>
            <a:ext cx="2484514" cy="720080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</p:pic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2952827" y="4293096"/>
            <a:ext cx="5759450" cy="173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 ООО «НПП Ярославский </a:t>
            </a:r>
            <a:r>
              <a:rPr lang="ru-RU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завод порошковых красок»</a:t>
            </a:r>
          </a:p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150044, г. Ярославль, ул. Полушкина Роща, 16</a:t>
            </a:r>
          </a:p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тел</a:t>
            </a:r>
            <a:r>
              <a:rPr lang="en-US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/</a:t>
            </a:r>
            <a:r>
              <a:rPr lang="ru-RU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факс: (4852) 58-77-00, 73-37-78</a:t>
            </a:r>
          </a:p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e-mail: </a:t>
            </a:r>
            <a:r>
              <a:rPr lang="en-US" altLang="ru-RU" b="1" dirty="0">
                <a:solidFill>
                  <a:srgbClr val="CCCCFF"/>
                </a:solidFill>
                <a:latin typeface="+mj-lt"/>
                <a:cs typeface="Times New Roman" pitchFamily="18" charset="0"/>
                <a:hlinkClick r:id="rId5"/>
              </a:rPr>
              <a:t>sales@yazpk.ru</a:t>
            </a:r>
            <a:r>
              <a:rPr lang="en-US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</a:t>
            </a:r>
          </a:p>
          <a:p>
            <a:pPr algn="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ru-RU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www.yazpk.ru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22536" name="Freeform 4"/>
            <p:cNvSpPr>
              <a:spLocks noChangeArrowheads="1"/>
            </p:cNvSpPr>
            <p:nvPr/>
          </p:nvSpPr>
          <p:spPr bwMode="auto">
            <a:xfrm>
              <a:off x="0" y="3932"/>
              <a:ext cx="5759" cy="387"/>
            </a:xfrm>
            <a:custGeom>
              <a:avLst/>
              <a:gdLst>
                <a:gd name="T0" fmla="*/ 0 w 21600"/>
                <a:gd name="T1" fmla="*/ 0 h 21600"/>
                <a:gd name="T2" fmla="*/ 8 w 21600"/>
                <a:gd name="T3" fmla="*/ 0 h 21600"/>
                <a:gd name="T4" fmla="*/ 8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22539" name="Object 6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5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579" r:id="rId6" imgW="2719080" imgH="860760" progId="">
                      <p:embed/>
                    </p:oleObj>
                  </mc:Choice>
                  <mc:Fallback>
                    <p:oleObj r:id="rId6" imgW="2719080" imgH="86076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5" cy="24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540" name="Text Box 7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5" cy="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altLang="ru-RU"/>
              </a:p>
            </p:txBody>
          </p:sp>
        </p:grpSp>
        <p:sp>
          <p:nvSpPr>
            <p:cNvPr id="22538" name="Freeform 8"/>
            <p:cNvSpPr>
              <a:spLocks noChangeArrowheads="1"/>
            </p:cNvSpPr>
            <p:nvPr/>
          </p:nvSpPr>
          <p:spPr bwMode="auto">
            <a:xfrm>
              <a:off x="893" y="3932"/>
              <a:ext cx="0" cy="38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60000 65536"/>
                <a:gd name="T5" fmla="*/ 0 60000 65536"/>
                <a:gd name="T6" fmla="*/ 0 w 21600"/>
                <a:gd name="T7" fmla="*/ 0 h 21600"/>
                <a:gd name="T8" fmla="*/ 0 w 21600"/>
                <a:gd name="T9" fmla="*/ 2160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0800" y="11070000"/>
                  </a:moveTo>
                  <a:lnTo>
                    <a:pt x="21600" y="22140000"/>
                  </a:lnTo>
                </a:path>
              </a:pathLst>
            </a:custGeom>
            <a:noFill/>
            <a:ln w="19080" cap="flat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2533" name="Freeform 9"/>
          <p:cNvSpPr>
            <a:spLocks noChangeArrowheads="1"/>
          </p:cNvSpPr>
          <p:nvPr/>
        </p:nvSpPr>
        <p:spPr bwMode="auto">
          <a:xfrm>
            <a:off x="685800" y="0"/>
            <a:ext cx="8458200" cy="6508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5" name="Text Box 11"/>
          <p:cNvSpPr txBox="1">
            <a:spLocks noChangeArrowheads="1"/>
          </p:cNvSpPr>
          <p:nvPr/>
        </p:nvSpPr>
        <p:spPr bwMode="auto">
          <a:xfrm>
            <a:off x="2339752" y="1772816"/>
            <a:ext cx="5327650" cy="1770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32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solidFill>
                  <a:srgbClr val="000000"/>
                </a:solidFill>
                <a:cs typeface="Times New Roman" pitchFamily="18" charset="0"/>
              </a:rPr>
              <a:t>Спасибо за внимание!</a:t>
            </a:r>
            <a:endParaRPr lang="en-US" altLang="ru-RU" sz="32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403350" y="1412875"/>
            <a:ext cx="6892925" cy="477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895600" cy="839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00113" y="1828800"/>
            <a:ext cx="7775575" cy="212583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285750" indent="-285750">
              <a:buClr>
                <a:srgbClr val="3E3866"/>
              </a:buClr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200" b="1" dirty="0" smtClean="0"/>
              <a:t>Основан </a:t>
            </a:r>
            <a:r>
              <a:rPr lang="ru-RU" sz="2200" b="1" dirty="0"/>
              <a:t>в 2002 </a:t>
            </a:r>
            <a:r>
              <a:rPr lang="ru-RU" sz="2200" b="1" dirty="0" smtClean="0"/>
              <a:t>году</a:t>
            </a:r>
          </a:p>
          <a:p>
            <a:pPr marL="285750" indent="-285750">
              <a:buClr>
                <a:srgbClr val="3E3866"/>
              </a:buClr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200" b="1" dirty="0" smtClean="0"/>
              <a:t>Предприятие </a:t>
            </a:r>
            <a:r>
              <a:rPr lang="ru-RU" sz="2200" b="1" dirty="0"/>
              <a:t>оснащено современными </a:t>
            </a:r>
            <a:r>
              <a:rPr lang="ru-RU" sz="2200" b="1" dirty="0" smtClean="0"/>
              <a:t>производственными линиями производства Италия, Германия, Швейцария.</a:t>
            </a:r>
          </a:p>
          <a:p>
            <a:pPr marL="285750" indent="-285750">
              <a:buClr>
                <a:srgbClr val="3E3866"/>
              </a:buClr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200" b="1" dirty="0" smtClean="0"/>
              <a:t>Система </a:t>
            </a:r>
            <a:r>
              <a:rPr lang="ru-RU" sz="2200" b="1" dirty="0"/>
              <a:t>менеджмента качества сертифицирована  </a:t>
            </a:r>
            <a:r>
              <a:rPr lang="ru-RU" sz="2200" b="1" dirty="0" smtClean="0"/>
              <a:t>              по </a:t>
            </a:r>
            <a:r>
              <a:rPr lang="ru-RU" sz="2200" b="1" dirty="0"/>
              <a:t>ISO </a:t>
            </a:r>
            <a:r>
              <a:rPr lang="ru-RU" sz="2200" b="1" dirty="0" smtClean="0"/>
              <a:t>9001:2008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0" y="3932"/>
              <a:ext cx="5760" cy="388"/>
            </a:xfrm>
            <a:prstGeom prst="rect">
              <a:avLst/>
            </a:prstGeom>
            <a:solidFill>
              <a:srgbClr val="00008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graphicFrame>
          <p:nvGraphicFramePr>
            <p:cNvPr id="4102" name="Object 6"/>
            <p:cNvGraphicFramePr>
              <a:graphicFrameLocks noChangeAspect="1"/>
            </p:cNvGraphicFramePr>
            <p:nvPr/>
          </p:nvGraphicFramePr>
          <p:xfrm>
            <a:off x="157" y="4003"/>
            <a:ext cx="596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691" r:id="rId6" imgW="2719080" imgH="860760" progId="">
                    <p:embed/>
                  </p:oleObj>
                </mc:Choice>
                <mc:Fallback>
                  <p:oleObj r:id="rId6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" y="4003"/>
                          <a:ext cx="596" cy="2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893" y="3932"/>
              <a:ext cx="1" cy="388"/>
            </a:xfrm>
            <a:prstGeom prst="line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4953000" y="180975"/>
            <a:ext cx="3886200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lnSpc>
                <a:spcPct val="90000"/>
              </a:lnSpc>
              <a:spcBef>
                <a:spcPts val="6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ru-RU" sz="2400" b="1" dirty="0" smtClean="0">
                <a:solidFill>
                  <a:srgbClr val="FFFFFF"/>
                </a:solidFill>
                <a:ea typeface="Lucida Sans Unicode" pitchFamily="34" charset="0"/>
                <a:cs typeface="Lucida Sans Unicode" pitchFamily="34" charset="0"/>
              </a:rPr>
              <a:t>ООО НПП ЯЗПК</a:t>
            </a:r>
            <a:endParaRPr lang="ru-RU" sz="2400" b="1" dirty="0">
              <a:solidFill>
                <a:srgbClr val="FFFFFF"/>
              </a:solidFill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3155" name="Picture 83" descr="C:\Users\kotds\Desktop\фото\kraska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17" y="3954639"/>
            <a:ext cx="7956371" cy="203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35896" y="1052736"/>
            <a:ext cx="5311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3E3866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2060"/>
                </a:solidFill>
              </a:rPr>
              <a:t>Ярославский завод порошковых красок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2" name="Picture 2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895600" cy="839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83568" y="1844824"/>
            <a:ext cx="7848600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708025" algn="l"/>
                <a:tab pos="1431925" algn="l"/>
                <a:tab pos="2155825" algn="l"/>
                <a:tab pos="2879725" algn="l"/>
                <a:tab pos="3603625" algn="l"/>
                <a:tab pos="4343400" algn="l"/>
                <a:tab pos="5051425" algn="l"/>
                <a:tab pos="5775325" algn="l"/>
                <a:tab pos="6499225" algn="l"/>
                <a:tab pos="7223125" algn="l"/>
                <a:tab pos="7621588" algn="l"/>
                <a:tab pos="8070850" algn="l"/>
                <a:tab pos="8520113" algn="l"/>
                <a:tab pos="8969375" algn="l"/>
                <a:tab pos="9418638" algn="l"/>
                <a:tab pos="9867900" algn="l"/>
                <a:tab pos="10321925" algn="l"/>
                <a:tab pos="10779125" algn="l"/>
                <a:tab pos="10780713" algn="l"/>
              </a:tabLst>
              <a:defRPr/>
            </a:pPr>
            <a:r>
              <a:rPr lang="ru-RU" altLang="ru-RU" sz="2000" dirty="0">
                <a:latin typeface="+mn-lt"/>
              </a:rPr>
              <a:t>	</a:t>
            </a:r>
            <a:r>
              <a:rPr lang="ru-RU" altLang="ru-RU" sz="2000" b="1" dirty="0">
                <a:latin typeface="+mj-lt"/>
              </a:rPr>
              <a:t>В </a:t>
            </a:r>
            <a:r>
              <a:rPr lang="ru-RU" altLang="ru-RU" sz="2000" b="1" dirty="0" smtClean="0">
                <a:latin typeface="+mj-lt"/>
              </a:rPr>
              <a:t>январе 2017 года </a:t>
            </a:r>
            <a:r>
              <a:rPr lang="ru-RU" altLang="ru-RU" sz="2000" b="1" dirty="0">
                <a:latin typeface="+mj-lt"/>
              </a:rPr>
              <a:t>на ООО «НПП ЯЗПК» запущена </a:t>
            </a:r>
            <a:r>
              <a:rPr lang="ru-RU" altLang="ru-RU" sz="2000" b="1" dirty="0" smtClean="0">
                <a:latin typeface="+mj-lt"/>
              </a:rPr>
              <a:t>шестая </a:t>
            </a:r>
            <a:r>
              <a:rPr lang="ru-RU" altLang="ru-RU" sz="2000" b="1" dirty="0">
                <a:latin typeface="+mj-lt"/>
              </a:rPr>
              <a:t>производственная </a:t>
            </a:r>
            <a:r>
              <a:rPr lang="ru-RU" altLang="ru-RU" sz="2000" b="1" dirty="0" smtClean="0">
                <a:latin typeface="+mj-lt"/>
              </a:rPr>
              <a:t>линия, </a:t>
            </a:r>
            <a:r>
              <a:rPr lang="ru-RU" altLang="ru-RU" sz="2000" b="1" dirty="0">
                <a:latin typeface="+mj-lt"/>
              </a:rPr>
              <a:t>что позволило увеличить мощность производства </a:t>
            </a:r>
            <a:r>
              <a:rPr lang="ru-RU" altLang="ru-RU" sz="2000" b="1" dirty="0" smtClean="0">
                <a:latin typeface="+mj-lt"/>
              </a:rPr>
              <a:t>более чем до </a:t>
            </a:r>
            <a:r>
              <a:rPr lang="ru-RU" altLang="ru-RU" sz="2000" b="1" dirty="0">
                <a:latin typeface="+mj-lt"/>
              </a:rPr>
              <a:t>7</a:t>
            </a:r>
            <a:r>
              <a:rPr lang="ru-RU" altLang="ru-RU" sz="2000" b="1" dirty="0" smtClean="0">
                <a:latin typeface="+mj-lt"/>
              </a:rPr>
              <a:t>000 </a:t>
            </a:r>
            <a:r>
              <a:rPr lang="ru-RU" altLang="ru-RU" sz="2000" b="1" dirty="0">
                <a:latin typeface="+mj-lt"/>
              </a:rPr>
              <a:t>т. в год</a:t>
            </a:r>
            <a:r>
              <a:rPr lang="ru-RU" altLang="ru-RU" sz="2000" b="1" dirty="0" smtClean="0">
                <a:latin typeface="+mj-lt"/>
              </a:rPr>
              <a:t>.</a:t>
            </a:r>
            <a:endParaRPr lang="ru-RU" altLang="ru-RU" sz="2000" b="1" dirty="0">
              <a:latin typeface="+mj-lt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4162" name="Rectangle 5"/>
            <p:cNvSpPr>
              <a:spLocks noChangeArrowheads="1"/>
            </p:cNvSpPr>
            <p:nvPr/>
          </p:nvSpPr>
          <p:spPr bwMode="auto">
            <a:xfrm>
              <a:off x="0" y="3932"/>
              <a:ext cx="5759" cy="387"/>
            </a:xfrm>
            <a:prstGeom prst="rect">
              <a:avLst/>
            </a:pr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4151" name="Object 55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5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667" r:id="rId5" imgW="2719080" imgH="860760" progId="">
                      <p:embed/>
                    </p:oleObj>
                  </mc:Choice>
                  <mc:Fallback>
                    <p:oleObj r:id="rId5" imgW="2719080" imgH="86076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5" cy="24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65" name="Text Box 8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5" cy="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latin typeface="Calibri" pitchFamily="34" charset="0"/>
                </a:endParaRPr>
              </a:p>
            </p:txBody>
          </p:sp>
        </p:grpSp>
        <p:sp>
          <p:nvSpPr>
            <p:cNvPr id="4164" name="Line 9"/>
            <p:cNvSpPr>
              <a:spLocks noChangeShapeType="1"/>
            </p:cNvSpPr>
            <p:nvPr/>
          </p:nvSpPr>
          <p:spPr bwMode="auto">
            <a:xfrm>
              <a:off x="893" y="3932"/>
              <a:ext cx="0" cy="387"/>
            </a:xfrm>
            <a:prstGeom prst="line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55" name="Rectangle 10"/>
          <p:cNvSpPr>
            <a:spLocks noChangeArrowheads="1"/>
          </p:cNvSpPr>
          <p:nvPr/>
        </p:nvSpPr>
        <p:spPr bwMode="auto">
          <a:xfrm>
            <a:off x="685800" y="61913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4156" name="Rectangle 11"/>
          <p:cNvSpPr>
            <a:spLocks noChangeArrowheads="1"/>
          </p:cNvSpPr>
          <p:nvPr/>
        </p:nvSpPr>
        <p:spPr bwMode="auto">
          <a:xfrm>
            <a:off x="3048000" y="185738"/>
            <a:ext cx="5791200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4157" name="Rectangle 12"/>
          <p:cNvSpPr>
            <a:spLocks noChangeArrowheads="1"/>
          </p:cNvSpPr>
          <p:nvPr/>
        </p:nvSpPr>
        <p:spPr bwMode="auto">
          <a:xfrm>
            <a:off x="539750" y="5445125"/>
            <a:ext cx="8424863" cy="703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alibri" pitchFamily="34" charset="0"/>
            </a:endParaRPr>
          </a:p>
        </p:txBody>
      </p:sp>
      <p:pic>
        <p:nvPicPr>
          <p:cNvPr id="4158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9950" y="3060700"/>
            <a:ext cx="3959225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59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750" y="3060700"/>
            <a:ext cx="3959225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200400" y="192088"/>
            <a:ext cx="5791200" cy="361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9pPr>
          </a:lstStyle>
          <a:p>
            <a:pPr algn="r" fontAlgn="auto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ru-RU" altLang="ru-RU" sz="2200" b="1" dirty="0" smtClean="0">
              <a:effectLst>
                <a:outerShdw blurRad="38100" dist="38100" dir="2700000" algn="tl">
                  <a:srgbClr val="C0C0C0"/>
                </a:outerShdw>
              </a:effectLst>
              <a:ea typeface="Microsoft YaHei" charset="-122"/>
            </a:endParaRPr>
          </a:p>
        </p:txBody>
      </p:sp>
      <p:sp>
        <p:nvSpPr>
          <p:cNvPr id="4161" name="Rectangle 9"/>
          <p:cNvSpPr>
            <a:spLocks noChangeArrowheads="1"/>
          </p:cNvSpPr>
          <p:nvPr/>
        </p:nvSpPr>
        <p:spPr bwMode="auto">
          <a:xfrm>
            <a:off x="4953000" y="180975"/>
            <a:ext cx="3886200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lnSpc>
                <a:spcPct val="90000"/>
              </a:lnSpc>
              <a:spcBef>
                <a:spcPts val="600"/>
              </a:spcBef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r>
              <a:rPr lang="ru-RU" sz="2400" b="1" dirty="0">
                <a:solidFill>
                  <a:srgbClr val="FFFFFF"/>
                </a:solidFill>
                <a:latin typeface="Calibri" pitchFamily="34" charset="0"/>
                <a:cs typeface="Lucida Sans Unicode" pitchFamily="34" charset="0"/>
              </a:rPr>
              <a:t>Производство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447800" y="1524000"/>
            <a:ext cx="6892925" cy="477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668821" y="763587"/>
            <a:ext cx="2895600" cy="839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84213" y="1628775"/>
            <a:ext cx="7848600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0" y="3932"/>
              <a:ext cx="5760" cy="388"/>
            </a:xfrm>
            <a:prstGeom prst="rect">
              <a:avLst/>
            </a:prstGeom>
            <a:solidFill>
              <a:srgbClr val="00008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8199" name="Object 7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6" cy="2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739" r:id="rId6" imgW="2719080" imgH="860760" progId="">
                      <p:embed/>
                    </p:oleObj>
                  </mc:Choice>
                  <mc:Fallback>
                    <p:oleObj r:id="rId6" imgW="2719080" imgH="86076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6" cy="24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0" name="Text Box 8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6" cy="2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893" y="3932"/>
              <a:ext cx="1" cy="388"/>
            </a:xfrm>
            <a:prstGeom prst="line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685800" y="0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2500298" y="142852"/>
            <a:ext cx="6319852" cy="5000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lnSpc>
                <a:spcPct val="90000"/>
              </a:lnSpc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Lucida Sans Unicode" pitchFamily="34" charset="0"/>
                <a:cs typeface="Lucida Sans Unicode" pitchFamily="34" charset="0"/>
              </a:rPr>
              <a:t>              </a:t>
            </a:r>
            <a:r>
              <a:rPr lang="ru-RU" sz="2200" b="1" dirty="0">
                <a:solidFill>
                  <a:srgbClr val="FFFFFF"/>
                </a:solidFill>
                <a:ea typeface="Lucida Sans Unicode" pitchFamily="34" charset="0"/>
                <a:cs typeface="Lucida Sans Unicode" pitchFamily="34" charset="0"/>
              </a:rPr>
              <a:t>Научно-техническая лаборатория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668821" y="1901439"/>
            <a:ext cx="4464496" cy="15102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ea typeface="Lucida Sans Unicode" pitchFamily="34" charset="0"/>
                <a:cs typeface="Lucida Sans Unicode" pitchFamily="34" charset="0"/>
              </a:rPr>
              <a:t>Лаборатория новых материалов оснащена линиями для </a:t>
            </a:r>
            <a:r>
              <a:rPr lang="ru-RU" b="1" dirty="0">
                <a:ea typeface="Lucida Sans Unicode" pitchFamily="34" charset="0"/>
                <a:cs typeface="Lucida Sans Unicode" pitchFamily="34" charset="0"/>
              </a:rPr>
              <a:t>изготовления экспериментальных образцов порошковой краски ф. «ОМС</a:t>
            </a:r>
            <a:r>
              <a:rPr lang="ru-RU" b="1" dirty="0" smtClean="0">
                <a:ea typeface="Lucida Sans Unicode" pitchFamily="34" charset="0"/>
                <a:cs typeface="Lucida Sans Unicode" pitchFamily="34" charset="0"/>
              </a:rPr>
              <a:t>», «</a:t>
            </a:r>
            <a:r>
              <a:rPr lang="en-US" b="1" dirty="0" err="1">
                <a:ea typeface="Lucida Sans Unicode" pitchFamily="34" charset="0"/>
                <a:cs typeface="Lucida Sans Unicode" pitchFamily="34" charset="0"/>
              </a:rPr>
              <a:t>Coperion</a:t>
            </a:r>
            <a:r>
              <a:rPr lang="ru-RU" b="1" dirty="0" smtClean="0">
                <a:ea typeface="Lucida Sans Unicode" pitchFamily="34" charset="0"/>
                <a:cs typeface="Lucida Sans Unicode" pitchFamily="34" charset="0"/>
              </a:rPr>
              <a:t>», «</a:t>
            </a:r>
            <a:r>
              <a:rPr lang="en-US" b="1" dirty="0" smtClean="0">
                <a:ea typeface="Lucida Sans Unicode" pitchFamily="34" charset="0"/>
                <a:cs typeface="Lucida Sans Unicode" pitchFamily="34" charset="0"/>
              </a:rPr>
              <a:t>BUSS</a:t>
            </a: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»</a:t>
            </a:r>
            <a:endParaRPr lang="ru-RU" sz="2000" b="1" dirty="0"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46617" y="1028535"/>
            <a:ext cx="3383298" cy="22085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39551" y="3411725"/>
            <a:ext cx="42558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Испытательная </a:t>
            </a:r>
            <a:r>
              <a:rPr lang="ru-RU" b="1" dirty="0"/>
              <a:t>лаборатория аккредитована  Федеральной службой по аккредитации "</a:t>
            </a:r>
            <a:r>
              <a:rPr lang="ru-RU" b="1" dirty="0" err="1"/>
              <a:t>Росаккредитация"в</a:t>
            </a:r>
            <a:r>
              <a:rPr lang="ru-RU" b="1" dirty="0"/>
              <a:t> соответствии с  требованиями Федерального закона № </a:t>
            </a:r>
            <a:r>
              <a:rPr lang="ru-RU" b="1" dirty="0" smtClean="0"/>
              <a:t>412-ФЗ  </a:t>
            </a:r>
            <a:r>
              <a:rPr lang="ru-RU" b="1" dirty="0"/>
              <a:t>и соответствует требованиям  ГОСТ ИСО/МЭК 17025 - 2009 </a:t>
            </a:r>
          </a:p>
        </p:txBody>
      </p:sp>
      <p:pic>
        <p:nvPicPr>
          <p:cNvPr id="10356" name="Picture 116" descr="C:\Users\kotds\Desktop\фото\ИЛ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17" y="3459541"/>
            <a:ext cx="3383298" cy="237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895600" cy="839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8201" name="Freeform 3"/>
            <p:cNvSpPr>
              <a:spLocks noChangeArrowheads="1"/>
            </p:cNvSpPr>
            <p:nvPr/>
          </p:nvSpPr>
          <p:spPr bwMode="auto">
            <a:xfrm>
              <a:off x="0" y="3932"/>
              <a:ext cx="5759" cy="387"/>
            </a:xfrm>
            <a:custGeom>
              <a:avLst/>
              <a:gdLst>
                <a:gd name="T0" fmla="*/ 0 w 21600"/>
                <a:gd name="T1" fmla="*/ 0 h 21600"/>
                <a:gd name="T2" fmla="*/ 5759 w 21600"/>
                <a:gd name="T3" fmla="*/ 0 h 21600"/>
                <a:gd name="T4" fmla="*/ 5759 w 21600"/>
                <a:gd name="T5" fmla="*/ 387 h 21600"/>
                <a:gd name="T6" fmla="*/ 0 w 21600"/>
                <a:gd name="T7" fmla="*/ 38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8204" name="Object 5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5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9267" r:id="rId5" imgW="2719080" imgH="860760" progId="">
                      <p:embed/>
                    </p:oleObj>
                  </mc:Choice>
                  <mc:Fallback>
                    <p:oleObj r:id="rId5" imgW="2719080" imgH="860760" progId="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5" cy="24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5" name="Text Box 6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5" cy="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ea typeface="MS Gothic" charset="-128"/>
                </a:endParaRPr>
              </a:p>
            </p:txBody>
          </p:sp>
        </p:grpSp>
        <p:sp>
          <p:nvSpPr>
            <p:cNvPr id="8203" name="Freeform 7"/>
            <p:cNvSpPr>
              <a:spLocks noChangeArrowheads="1"/>
            </p:cNvSpPr>
            <p:nvPr/>
          </p:nvSpPr>
          <p:spPr bwMode="auto">
            <a:xfrm>
              <a:off x="893" y="3932"/>
              <a:ext cx="0" cy="387"/>
            </a:xfrm>
            <a:custGeom>
              <a:avLst/>
              <a:gdLst>
                <a:gd name="T0" fmla="*/ 1 w 21600"/>
                <a:gd name="T1" fmla="*/ 198338 h 21600"/>
                <a:gd name="T2" fmla="*/ 1 w 21600"/>
                <a:gd name="T3" fmla="*/ 396675 h 21600"/>
                <a:gd name="T4" fmla="*/ 0 60000 65536"/>
                <a:gd name="T5" fmla="*/ 0 60000 65536"/>
                <a:gd name="T6" fmla="*/ 0 w 21600"/>
                <a:gd name="T7" fmla="*/ 0 h 21600"/>
                <a:gd name="T8" fmla="*/ 0 w 21600"/>
                <a:gd name="T9" fmla="*/ 2160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0800" y="11070000"/>
                  </a:moveTo>
                  <a:lnTo>
                    <a:pt x="21600" y="22140000"/>
                  </a:lnTo>
                </a:path>
              </a:pathLst>
            </a:custGeom>
            <a:noFill/>
            <a:ln w="19080" cap="flat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196" name="Freeform 8"/>
          <p:cNvSpPr>
            <a:spLocks noChangeArrowheads="1"/>
          </p:cNvSpPr>
          <p:nvPr/>
        </p:nvSpPr>
        <p:spPr bwMode="auto">
          <a:xfrm>
            <a:off x="685800" y="0"/>
            <a:ext cx="8458200" cy="650875"/>
          </a:xfrm>
          <a:custGeom>
            <a:avLst/>
            <a:gdLst>
              <a:gd name="T0" fmla="*/ 0 w 21600"/>
              <a:gd name="T1" fmla="*/ 0 h 21600"/>
              <a:gd name="T2" fmla="*/ 8458200 w 21600"/>
              <a:gd name="T3" fmla="*/ 0 h 21600"/>
              <a:gd name="T4" fmla="*/ 8458200 w 21600"/>
              <a:gd name="T5" fmla="*/ 650875 h 21600"/>
              <a:gd name="T6" fmla="*/ 0 w 21600"/>
              <a:gd name="T7" fmla="*/ 650875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Freeform 9"/>
          <p:cNvSpPr>
            <a:spLocks noChangeArrowheads="1"/>
          </p:cNvSpPr>
          <p:nvPr/>
        </p:nvSpPr>
        <p:spPr bwMode="auto">
          <a:xfrm>
            <a:off x="1614488" y="166688"/>
            <a:ext cx="7467600" cy="3619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Ctr="1"/>
          <a:lstStyle/>
          <a:p>
            <a:pPr algn="ctr">
              <a:lnSpc>
                <a:spcPct val="90000"/>
              </a:lnSpc>
              <a:spcBef>
                <a:spcPts val="600"/>
              </a:spcBef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i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</a:t>
            </a:r>
          </a:p>
        </p:txBody>
      </p:sp>
      <p:sp>
        <p:nvSpPr>
          <p:cNvPr id="8198" name="Freeform 10"/>
          <p:cNvSpPr>
            <a:spLocks noChangeArrowheads="1"/>
          </p:cNvSpPr>
          <p:nvPr/>
        </p:nvSpPr>
        <p:spPr bwMode="auto">
          <a:xfrm>
            <a:off x="971550" y="3484563"/>
            <a:ext cx="7704138" cy="825500"/>
          </a:xfrm>
          <a:custGeom>
            <a:avLst/>
            <a:gdLst>
              <a:gd name="T0" fmla="*/ 0 w 21600"/>
              <a:gd name="T1" fmla="*/ 0 h 21600"/>
              <a:gd name="T2" fmla="*/ 7704138 w 21600"/>
              <a:gd name="T3" fmla="*/ 0 h 21600"/>
              <a:gd name="T4" fmla="*/ 7704138 w 21600"/>
              <a:gd name="T5" fmla="*/ 825500 h 21600"/>
              <a:gd name="T6" fmla="*/ 0 w 21600"/>
              <a:gd name="T7" fmla="*/ 8255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 anchorCtr="1">
            <a:spAutoFit/>
          </a:bodyPr>
          <a:lstStyle/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latin typeface="Arial" charset="0"/>
            </a:endParaRPr>
          </a:p>
          <a:p>
            <a:pPr algn="ctr" hangingPunct="0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99" name="Freeform 11"/>
          <p:cNvSpPr>
            <a:spLocks noChangeArrowheads="1"/>
          </p:cNvSpPr>
          <p:nvPr/>
        </p:nvSpPr>
        <p:spPr bwMode="auto">
          <a:xfrm>
            <a:off x="3635375" y="908050"/>
            <a:ext cx="5257800" cy="833178"/>
          </a:xfrm>
          <a:custGeom>
            <a:avLst/>
            <a:gdLst>
              <a:gd name="T0" fmla="*/ 0 w 21600"/>
              <a:gd name="T1" fmla="*/ 0 h 21600"/>
              <a:gd name="T2" fmla="*/ 5257800 w 21600"/>
              <a:gd name="T3" fmla="*/ 0 h 21600"/>
              <a:gd name="T4" fmla="*/ 5257800 w 21600"/>
              <a:gd name="T5" fmla="*/ 885825 h 21600"/>
              <a:gd name="T6" fmla="*/ 0 w 21600"/>
              <a:gd name="T7" fmla="*/ 885825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Ctr="1">
            <a:spAutoFit/>
          </a:bodyPr>
          <a:lstStyle/>
          <a:p>
            <a:pPr algn="ctr">
              <a:spcBef>
                <a:spcPts val="1500"/>
              </a:spcBef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000000"/>
                </a:solidFill>
              </a:rPr>
              <a:t>Эпоксидный </a:t>
            </a:r>
            <a:r>
              <a:rPr lang="ru-RU" sz="2400" b="1" dirty="0" err="1">
                <a:solidFill>
                  <a:srgbClr val="000000"/>
                </a:solidFill>
              </a:rPr>
              <a:t>праймер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</a:rPr>
              <a:t>для трехслойной изоляции труб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8200" name="Freeform 12"/>
          <p:cNvSpPr>
            <a:spLocks noChangeArrowheads="1"/>
          </p:cNvSpPr>
          <p:nvPr/>
        </p:nvSpPr>
        <p:spPr bwMode="auto">
          <a:xfrm>
            <a:off x="900113" y="2160588"/>
            <a:ext cx="7740650" cy="4969695"/>
          </a:xfrm>
          <a:custGeom>
            <a:avLst/>
            <a:gdLst>
              <a:gd name="T0" fmla="*/ 0 w 21600"/>
              <a:gd name="T1" fmla="*/ 0 h 21600"/>
              <a:gd name="T2" fmla="*/ 7740650 w 21600"/>
              <a:gd name="T3" fmla="*/ 0 h 21600"/>
              <a:gd name="T4" fmla="*/ 7740650 w 21600"/>
              <a:gd name="T5" fmla="*/ 5410200 h 21600"/>
              <a:gd name="T6" fmla="*/ 0 w 21600"/>
              <a:gd name="T7" fmla="*/ 54102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F244D"/>
                </a:solidFill>
              </a:rPr>
              <a:t>Порошковый эпоксидный </a:t>
            </a:r>
            <a:r>
              <a:rPr lang="ru-RU" b="1" dirty="0" err="1" smtClean="0">
                <a:solidFill>
                  <a:srgbClr val="0F244D"/>
                </a:solidFill>
              </a:rPr>
              <a:t>праймер</a:t>
            </a:r>
            <a:r>
              <a:rPr lang="ru-RU" b="1" dirty="0" smtClean="0">
                <a:solidFill>
                  <a:srgbClr val="0F244D"/>
                </a:solidFill>
              </a:rPr>
              <a:t> П-ЭП-0130</a:t>
            </a:r>
            <a:r>
              <a:rPr lang="ru-RU" b="1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разработан для трёхслойной изоляции труб в системе эпоксидный </a:t>
            </a:r>
            <a:r>
              <a:rPr lang="ru-RU" dirty="0" err="1" smtClean="0">
                <a:solidFill>
                  <a:srgbClr val="000000"/>
                </a:solidFill>
              </a:rPr>
              <a:t>праймер</a:t>
            </a:r>
            <a:r>
              <a:rPr lang="ru-RU" dirty="0" smtClean="0">
                <a:solidFill>
                  <a:srgbClr val="000000"/>
                </a:solidFill>
              </a:rPr>
              <a:t>, </a:t>
            </a:r>
            <a:r>
              <a:rPr lang="ru-RU" dirty="0" err="1" smtClean="0">
                <a:solidFill>
                  <a:srgbClr val="000000"/>
                </a:solidFill>
              </a:rPr>
              <a:t>адгезив</a:t>
            </a:r>
            <a:r>
              <a:rPr lang="ru-RU" dirty="0" smtClean="0">
                <a:solidFill>
                  <a:srgbClr val="000000"/>
                </a:solidFill>
              </a:rPr>
              <a:t>, полиэтилен.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cs typeface="Times New Roman" panose="02020603050405020304" pitchFamily="18" charset="0"/>
              </a:rPr>
              <a:t>Модификации: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 panose="02020603050405020304" pitchFamily="18" charset="0"/>
              </a:rPr>
              <a:t>П-ЭП-0130 У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a typeface="Calibri"/>
                <a:cs typeface="Times New Roman" panose="02020603050405020304" pitchFamily="18" charset="0"/>
              </a:rPr>
              <a:t>(Ускоренный)</a:t>
            </a:r>
            <a:r>
              <a:rPr lang="ru-RU" b="1" dirty="0" smtClean="0">
                <a:solidFill>
                  <a:srgbClr val="002060"/>
                </a:solidFill>
                <a:ea typeface="Calibri"/>
                <a:cs typeface="Times New Roman" panose="02020603050405020304" pitchFamily="18" charset="0"/>
              </a:rPr>
              <a:t> 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 panose="02020603050405020304" pitchFamily="18" charset="0"/>
              </a:rPr>
              <a:t>П-ЭП-0130 М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a typeface="Calibri"/>
                <a:cs typeface="Times New Roman" panose="02020603050405020304" pitchFamily="18" charset="0"/>
              </a:rPr>
              <a:t>(для труб большого диаметра)</a:t>
            </a:r>
            <a:r>
              <a:rPr lang="ru-RU" b="1" dirty="0" smtClean="0">
                <a:solidFill>
                  <a:srgbClr val="002060"/>
                </a:solidFill>
                <a:ea typeface="Calibri"/>
                <a:cs typeface="Times New Roman" panose="02020603050405020304" pitchFamily="18" charset="0"/>
              </a:rPr>
              <a:t> 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 panose="02020603050405020304" pitchFamily="18" charset="0"/>
              </a:rPr>
              <a:t>П-ЭП-0130 А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a typeface="Calibri"/>
                <a:cs typeface="Times New Roman" panose="02020603050405020304" pitchFamily="18" charset="0"/>
              </a:rPr>
              <a:t>(повышенная адгезия, возможность нанесения без </a:t>
            </a:r>
            <a:r>
              <a:rPr lang="ru-RU" dirty="0" err="1" smtClean="0">
                <a:ea typeface="Calibri"/>
                <a:cs typeface="Times New Roman" panose="02020603050405020304" pitchFamily="18" charset="0"/>
              </a:rPr>
              <a:t>хроматирования</a:t>
            </a:r>
            <a:r>
              <a:rPr lang="ru-RU" dirty="0" smtClean="0">
                <a:ea typeface="Calibri"/>
                <a:cs typeface="Times New Roman" panose="02020603050405020304" pitchFamily="18" charset="0"/>
              </a:rPr>
              <a:t>)</a:t>
            </a: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 smtClean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  </a:t>
            </a:r>
            <a:endParaRPr lang="ru-RU" dirty="0">
              <a:solidFill>
                <a:srgbClr val="000000"/>
              </a:solidFill>
            </a:endParaRP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600" dirty="0">
              <a:solidFill>
                <a:srgbClr val="000000"/>
              </a:solidFill>
            </a:endParaRPr>
          </a:p>
          <a:p>
            <a:pPr algn="just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600" dirty="0">
              <a:solidFill>
                <a:srgbClr val="3E3866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302024" cy="66763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19479" name="Freeform 11"/>
            <p:cNvSpPr>
              <a:spLocks noChangeArrowheads="1"/>
            </p:cNvSpPr>
            <p:nvPr/>
          </p:nvSpPr>
          <p:spPr bwMode="auto">
            <a:xfrm>
              <a:off x="0" y="3932"/>
              <a:ext cx="5759" cy="387"/>
            </a:xfrm>
            <a:custGeom>
              <a:avLst/>
              <a:gdLst>
                <a:gd name="T0" fmla="*/ 0 w 21600"/>
                <a:gd name="T1" fmla="*/ 0 h 21600"/>
                <a:gd name="T2" fmla="*/ 8 w 21600"/>
                <a:gd name="T3" fmla="*/ 0 h 21600"/>
                <a:gd name="T4" fmla="*/ 8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19482" name="Object 13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5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1315" r:id="rId5" imgW="2719080" imgH="860760" progId="">
                      <p:embed/>
                    </p:oleObj>
                  </mc:Choice>
                  <mc:Fallback>
                    <p:oleObj r:id="rId5" imgW="2719080" imgH="86076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5" cy="24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483" name="Text Box 14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5" cy="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altLang="ru-RU"/>
              </a:p>
            </p:txBody>
          </p:sp>
        </p:grpSp>
        <p:sp>
          <p:nvSpPr>
            <p:cNvPr id="19481" name="Freeform 15"/>
            <p:cNvSpPr>
              <a:spLocks noChangeArrowheads="1"/>
            </p:cNvSpPr>
            <p:nvPr/>
          </p:nvSpPr>
          <p:spPr bwMode="auto">
            <a:xfrm>
              <a:off x="893" y="3932"/>
              <a:ext cx="0" cy="38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60000 65536"/>
                <a:gd name="T5" fmla="*/ 0 60000 65536"/>
                <a:gd name="T6" fmla="*/ 0 w 21600"/>
                <a:gd name="T7" fmla="*/ 0 h 21600"/>
                <a:gd name="T8" fmla="*/ 0 w 21600"/>
                <a:gd name="T9" fmla="*/ 2160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0800" y="11070000"/>
                  </a:moveTo>
                  <a:lnTo>
                    <a:pt x="21600" y="22140000"/>
                  </a:lnTo>
                </a:path>
              </a:pathLst>
            </a:custGeom>
            <a:noFill/>
            <a:ln w="19080" cap="flat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460" name="Freeform 16"/>
          <p:cNvSpPr>
            <a:spLocks noChangeArrowheads="1"/>
          </p:cNvSpPr>
          <p:nvPr/>
        </p:nvSpPr>
        <p:spPr bwMode="auto">
          <a:xfrm>
            <a:off x="720725" y="0"/>
            <a:ext cx="8458200" cy="6508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73" name="Freeform 17"/>
          <p:cNvSpPr>
            <a:spLocks noChangeArrowheads="1"/>
          </p:cNvSpPr>
          <p:nvPr/>
        </p:nvSpPr>
        <p:spPr bwMode="auto">
          <a:xfrm>
            <a:off x="249238" y="185738"/>
            <a:ext cx="8742362" cy="3619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r" hangingPunct="1">
              <a:lnSpc>
                <a:spcPct val="90000"/>
              </a:lnSpc>
              <a:spcBef>
                <a:spcPts val="600"/>
              </a:spcBef>
              <a:buFont typeface="Times New Roman" pitchFamily="16" charset="0"/>
              <a:buNone/>
              <a:defRPr/>
            </a:pPr>
            <a:r>
              <a:rPr lang="ru-RU" altLang="ru-RU" sz="2400" b="1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             Эпоксидные порошковые материалы ООО НПП ЯЗПК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090722"/>
              </p:ext>
            </p:extLst>
          </p:nvPr>
        </p:nvGraphicFramePr>
        <p:xfrm>
          <a:off x="394742" y="1505839"/>
          <a:ext cx="8352928" cy="4659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2928"/>
              </a:tblGrid>
              <a:tr h="4659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Порошковые эпоксидные краски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для внутренней и наружной изоляции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(в зависимости от модификации)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П-ЭП-7120 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Температура эксплуатации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покрытия до </a:t>
                      </a:r>
                      <a:r>
                        <a:rPr lang="en-US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80 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Модификации: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П-ЭП-7280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(повышенная адгезия)</a:t>
                      </a:r>
                    </a:p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П-ЭП-7230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(повышенная износостойкость)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П-ЭП-7150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Температура эксплуатации покрытия  до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110</a:t>
                      </a:r>
                      <a:r>
                        <a:rPr lang="en-US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°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П-ЭП-8180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Температура эксплуатации покрытия до 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160 </a:t>
                      </a:r>
                      <a:r>
                        <a:rPr lang="en-US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ru-RU" sz="13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</a:t>
                      </a:r>
                      <a:endParaRPr lang="ru-RU" sz="13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3261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4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895600" cy="839788"/>
          </a:xfrm>
          <a:prstGeom prst="rect">
            <a:avLst/>
          </a:prstGeom>
          <a:noFill/>
          <a:ln w="25560">
            <a:noFill/>
            <a:round/>
            <a:headEnd/>
            <a:tailEnd/>
          </a:ln>
          <a:effectLst/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14346" name="Freeform 3"/>
            <p:cNvSpPr>
              <a:spLocks noChangeArrowheads="1"/>
            </p:cNvSpPr>
            <p:nvPr/>
          </p:nvSpPr>
          <p:spPr bwMode="auto">
            <a:xfrm>
              <a:off x="0" y="3932"/>
              <a:ext cx="5759" cy="387"/>
            </a:xfrm>
            <a:custGeom>
              <a:avLst/>
              <a:gdLst>
                <a:gd name="T0" fmla="*/ 0 w 21600"/>
                <a:gd name="T1" fmla="*/ 0 h 21600"/>
                <a:gd name="T2" fmla="*/ 8 w 21600"/>
                <a:gd name="T3" fmla="*/ 0 h 21600"/>
                <a:gd name="T4" fmla="*/ 8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8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4347" name="Object 4"/>
            <p:cNvGraphicFramePr>
              <a:graphicFrameLocks noChangeAspect="1"/>
            </p:cNvGraphicFramePr>
            <p:nvPr/>
          </p:nvGraphicFramePr>
          <p:xfrm>
            <a:off x="157" y="4003"/>
            <a:ext cx="595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15" r:id="rId5" imgW="2719080" imgH="860760" progId="">
                    <p:embed/>
                  </p:oleObj>
                </mc:Choice>
                <mc:Fallback>
                  <p:oleObj r:id="rId5" imgW="2719080" imgH="86076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" y="4003"/>
                          <a:ext cx="595" cy="2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48" name="Freeform 5"/>
            <p:cNvSpPr>
              <a:spLocks noChangeArrowheads="1"/>
            </p:cNvSpPr>
            <p:nvPr/>
          </p:nvSpPr>
          <p:spPr bwMode="auto">
            <a:xfrm>
              <a:off x="893" y="3932"/>
              <a:ext cx="0" cy="38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60000 65536"/>
                <a:gd name="T5" fmla="*/ 0 60000 65536"/>
                <a:gd name="T6" fmla="*/ 0 w 21600"/>
                <a:gd name="T7" fmla="*/ 0 h 21600"/>
                <a:gd name="T8" fmla="*/ 0 w 21600"/>
                <a:gd name="T9" fmla="*/ 2160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0800" y="11070000"/>
                  </a:moveTo>
                  <a:lnTo>
                    <a:pt x="21600" y="22140000"/>
                  </a:lnTo>
                </a:path>
              </a:pathLst>
            </a:custGeom>
            <a:noFill/>
            <a:ln w="19080" cap="flat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340" name="Freeform 6"/>
          <p:cNvSpPr>
            <a:spLocks noChangeArrowheads="1"/>
          </p:cNvSpPr>
          <p:nvPr/>
        </p:nvSpPr>
        <p:spPr bwMode="auto">
          <a:xfrm>
            <a:off x="685800" y="0"/>
            <a:ext cx="8458200" cy="6508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Особенности материалов российского производства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367" name="Freeform 7"/>
          <p:cNvSpPr>
            <a:spLocks noChangeArrowheads="1"/>
          </p:cNvSpPr>
          <p:nvPr/>
        </p:nvSpPr>
        <p:spPr bwMode="auto">
          <a:xfrm>
            <a:off x="4570413" y="180975"/>
            <a:ext cx="4394200" cy="36195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600"/>
              </a:spcBef>
              <a:buFont typeface="Times New Roman" pitchFamily="16" charset="0"/>
              <a:buNone/>
              <a:defRPr/>
            </a:pPr>
            <a:r>
              <a:rPr lang="ru-RU" altLang="ru-RU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	</a:t>
            </a:r>
            <a:endParaRPr lang="ru-RU" alt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</a:endParaRPr>
          </a:p>
        </p:txBody>
      </p:sp>
      <p:sp>
        <p:nvSpPr>
          <p:cNvPr id="1434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4344" name="Прямоугольник 3"/>
          <p:cNvSpPr>
            <a:spLocks noChangeArrowheads="1"/>
          </p:cNvSpPr>
          <p:nvPr/>
        </p:nvSpPr>
        <p:spPr bwMode="auto">
          <a:xfrm>
            <a:off x="4448175" y="3254375"/>
            <a:ext cx="24765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14345" name="Text Box 11"/>
          <p:cNvSpPr txBox="1">
            <a:spLocks noChangeArrowheads="1"/>
          </p:cNvSpPr>
          <p:nvPr/>
        </p:nvSpPr>
        <p:spPr bwMode="auto">
          <a:xfrm>
            <a:off x="3644892" y="1124744"/>
            <a:ext cx="5319721" cy="8731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Ctr="1"/>
          <a:lstStyle/>
          <a:p>
            <a:pPr algn="ctr" hangingPunct="1">
              <a:lnSpc>
                <a:spcPct val="100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dirty="0" smtClean="0">
                <a:solidFill>
                  <a:srgbClr val="002060"/>
                </a:solidFill>
                <a:cs typeface="Times New Roman" pitchFamily="18" charset="0"/>
              </a:rPr>
              <a:t>Преимущества порошковых красок российского производства</a:t>
            </a:r>
            <a:endParaRPr lang="ru-RU" altLang="ru-RU" sz="22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781037" y="2143116"/>
            <a:ext cx="7829576" cy="2571768"/>
          </a:xfrm>
        </p:spPr>
        <p:txBody>
          <a:bodyPr>
            <a:normAutofit/>
          </a:bodyPr>
          <a:lstStyle/>
          <a:p>
            <a:r>
              <a:rPr lang="ru-RU" sz="2200" b="1" dirty="0"/>
              <a:t>Высокое качество при гибком ценообразовании</a:t>
            </a:r>
          </a:p>
          <a:p>
            <a:r>
              <a:rPr lang="ru-RU" sz="2200" b="1" dirty="0" smtClean="0"/>
              <a:t>Удобная логистика </a:t>
            </a:r>
            <a:r>
              <a:rPr lang="en-US" sz="2200" b="1" dirty="0" smtClean="0"/>
              <a:t>=&gt; </a:t>
            </a:r>
            <a:r>
              <a:rPr lang="ru-RU" sz="2200" b="1" dirty="0" smtClean="0"/>
              <a:t>бесперебойность </a:t>
            </a:r>
            <a:r>
              <a:rPr lang="ru-RU" sz="2200" b="1" dirty="0"/>
              <a:t>поставок, </a:t>
            </a:r>
            <a:endParaRPr lang="ru-RU" sz="2200" b="1" dirty="0" smtClean="0"/>
          </a:p>
          <a:p>
            <a:r>
              <a:rPr lang="ru-RU" sz="2200" b="1" dirty="0" smtClean="0"/>
              <a:t>Возможность  быстрой модернизации базовых материалов под индивидуальные требования потребителя</a:t>
            </a:r>
          </a:p>
          <a:p>
            <a:r>
              <a:rPr lang="ru-RU" sz="2200" b="1" dirty="0" smtClean="0"/>
              <a:t>Близость производителя к клиенту: обратная связь с потребителем, своевременное техническое обслуживание</a:t>
            </a:r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5262" name="Picture 30" descr="C:\Users\kotds\Desktop\фото\poliureta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96082"/>
            <a:ext cx="7056784" cy="159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3484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447800" y="1524000"/>
            <a:ext cx="6892925" cy="477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895600" cy="839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0" y="3932"/>
              <a:ext cx="5760" cy="388"/>
            </a:xfrm>
            <a:prstGeom prst="rect">
              <a:avLst/>
            </a:prstGeom>
            <a:solidFill>
              <a:srgbClr val="00008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8199" name="Object 7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6" cy="2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2339" r:id="rId6" imgW="2719080" imgH="860760" progId="">
                      <p:embed/>
                    </p:oleObj>
                  </mc:Choice>
                  <mc:Fallback>
                    <p:oleObj r:id="rId6" imgW="2719080" imgH="86076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6" cy="24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0" name="Text Box 8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6" cy="2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893" y="3932"/>
              <a:ext cx="1" cy="388"/>
            </a:xfrm>
            <a:prstGeom prst="line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685800" y="0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539552" y="142851"/>
            <a:ext cx="8352928" cy="50802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Lucida Sans Unicode" pitchFamily="34" charset="0"/>
                <a:cs typeface="Lucida Sans Unicode" pitchFamily="34" charset="0"/>
              </a:rPr>
              <a:t>      </a:t>
            </a:r>
            <a:r>
              <a:rPr lang="ru-RU" sz="2000" b="1" dirty="0" smtClean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Зависимость </a:t>
            </a:r>
            <a:r>
              <a:rPr lang="ru-RU" sz="2000" b="1" dirty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свойств </a:t>
            </a:r>
            <a:r>
              <a:rPr lang="ru-RU" sz="2000" b="1" dirty="0" smtClean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покрытия </a:t>
            </a:r>
            <a:r>
              <a:rPr lang="ru-RU" sz="2000" b="1" dirty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от качества подготовки поверхности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3902958" y="1056948"/>
            <a:ext cx="523875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Lucida Sans Unicode" pitchFamily="34" charset="0"/>
                <a:cs typeface="Lucida Sans Unicode" pitchFamily="34" charset="0"/>
              </a:rPr>
              <a:t>2. Оценка качества подготовки поверхности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97282" name="Picture 2" descr="C:\Users\kotds\Desktop\фото\51dd250d0ce5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73772"/>
            <a:ext cx="22574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450849" y="1882994"/>
            <a:ext cx="288032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Lucida Sans Unicode" pitchFamily="34" charset="0"/>
                <a:cs typeface="Lucida Sans Unicode" pitchFamily="34" charset="0"/>
              </a:rPr>
              <a:t>1. Дробеструйная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Lucida Sans Unicode" pitchFamily="34" charset="0"/>
                <a:cs typeface="Lucida Sans Unicode" pitchFamily="34" charset="0"/>
              </a:rPr>
              <a:t>обработка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97285" name="Picture 5" descr="C:\Users\kotds\Desktop\фото\IMG_192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020" y="1841651"/>
            <a:ext cx="2033364" cy="152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6" name="Picture 6" descr="C:\Users\kotds\Desktop\фото\IMG_193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081" y="3645024"/>
            <a:ext cx="2035200" cy="15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3491880" y="2060848"/>
            <a:ext cx="2331343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Шероховатость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поверхности</a:t>
            </a:r>
            <a:endParaRPr lang="ru-RU" sz="2000" b="1" dirty="0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3886762" y="3780279"/>
            <a:ext cx="2115319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Содержание солей</a:t>
            </a:r>
            <a:endParaRPr lang="ru-RU" sz="2000" b="1" dirty="0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3902958" y="5530126"/>
            <a:ext cx="2115319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Запыленность</a:t>
            </a:r>
            <a:endParaRPr lang="ru-RU" sz="2000" b="1" dirty="0"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97287" name="Picture 7" descr="C:\Users\kotds\Desktop\фото\IMG_3170 - копия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440" y="5530126"/>
            <a:ext cx="2112952" cy="41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1207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647639" y="1428698"/>
            <a:ext cx="6892925" cy="477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685800" y="838200"/>
            <a:ext cx="2895600" cy="839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6242050"/>
            <a:ext cx="9142413" cy="614363"/>
            <a:chOff x="0" y="3932"/>
            <a:chExt cx="5759" cy="387"/>
          </a:xfrm>
        </p:grpSpPr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0" y="3932"/>
              <a:ext cx="5760" cy="388"/>
            </a:xfrm>
            <a:prstGeom prst="rect">
              <a:avLst/>
            </a:prstGeom>
            <a:solidFill>
              <a:srgbClr val="00008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57" y="4003"/>
              <a:ext cx="595" cy="294"/>
              <a:chOff x="157" y="4003"/>
              <a:chExt cx="595" cy="294"/>
            </a:xfrm>
          </p:grpSpPr>
          <p:graphicFrame>
            <p:nvGraphicFramePr>
              <p:cNvPr id="8199" name="Object 7"/>
              <p:cNvGraphicFramePr>
                <a:graphicFrameLocks noChangeAspect="1"/>
              </p:cNvGraphicFramePr>
              <p:nvPr/>
            </p:nvGraphicFramePr>
            <p:xfrm>
              <a:off x="157" y="4003"/>
              <a:ext cx="596" cy="2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363" r:id="rId6" imgW="2719080" imgH="860760" progId="">
                      <p:embed/>
                    </p:oleObj>
                  </mc:Choice>
                  <mc:Fallback>
                    <p:oleObj r:id="rId6" imgW="2719080" imgH="86076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7" y="4003"/>
                            <a:ext cx="596" cy="24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blipFill dpi="0" rotWithShape="0">
                                  <a:blip/>
                                  <a:srcRect/>
                                  <a:stretch>
                                    <a:fillRect/>
                                  </a:stretch>
                                </a:blip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00" name="Text Box 8"/>
              <p:cNvSpPr txBox="1">
                <a:spLocks noChangeArrowheads="1"/>
              </p:cNvSpPr>
              <p:nvPr/>
            </p:nvSpPr>
            <p:spPr bwMode="auto">
              <a:xfrm>
                <a:off x="157" y="4003"/>
                <a:ext cx="596" cy="2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893" y="3932"/>
              <a:ext cx="1" cy="388"/>
            </a:xfrm>
            <a:prstGeom prst="line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685800" y="0"/>
            <a:ext cx="8458200" cy="650875"/>
          </a:xfrm>
          <a:prstGeom prst="rect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7283" name="Picture 3" descr="P:\015_Обмен\FOTO\2012\Фото_2012_11\IMG_6540 A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21440"/>
            <a:ext cx="3150840" cy="240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539552" y="142851"/>
            <a:ext cx="8280598" cy="50802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Lucida Sans Unicode" pitchFamily="34" charset="0"/>
                <a:cs typeface="Lucida Sans Unicode" pitchFamily="34" charset="0"/>
              </a:rPr>
              <a:t>      </a:t>
            </a:r>
            <a:r>
              <a:rPr lang="ru-RU" sz="2000" b="1" dirty="0" smtClean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Зависимость </a:t>
            </a:r>
            <a:r>
              <a:rPr lang="ru-RU" sz="2000" b="1" dirty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свойств </a:t>
            </a:r>
            <a:r>
              <a:rPr lang="ru-RU" sz="2000" b="1" dirty="0" smtClean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покрытия </a:t>
            </a:r>
            <a:r>
              <a:rPr lang="ru-RU" sz="2000" b="1" dirty="0">
                <a:solidFill>
                  <a:schemeClr val="bg1"/>
                </a:solidFill>
                <a:ea typeface="Lucida Sans Unicode" pitchFamily="34" charset="0"/>
                <a:cs typeface="Lucida Sans Unicode" pitchFamily="34" charset="0"/>
              </a:rPr>
              <a:t>от качества подготовки поверхности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3902958" y="1056948"/>
            <a:ext cx="523875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ea typeface="Lucida Sans Unicode" pitchFamily="34" charset="0"/>
                <a:cs typeface="Lucida Sans Unicode" pitchFamily="34" charset="0"/>
              </a:rPr>
              <a:t>3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a typeface="Lucida Sans Unicode" pitchFamily="34" charset="0"/>
                <a:cs typeface="Lucida Sans Unicode" pitchFamily="34" charset="0"/>
              </a:rPr>
              <a:t>. Оценка антикоррозионных свойств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98309" name="Picture 5" descr="C:\Users\kotds\Desktop\фото\IMG_192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223" y="4385760"/>
            <a:ext cx="2067444" cy="155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1" name="Picture 7" descr="C:\Users\kotds\Desktop\фото\loip_lt_116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851" y="2217235"/>
            <a:ext cx="1976835" cy="216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2" name="Picture 8" descr="C:\Users\kotds\Desktop\фото\IMG_192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686" y="2799454"/>
            <a:ext cx="2302242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318939" y="4383630"/>
            <a:ext cx="2115319" cy="13256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Стойкость к отслаиванию при катодной поляризации</a:t>
            </a:r>
            <a:endParaRPr lang="ru-RU" sz="2000" b="1" dirty="0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323528" y="1721440"/>
            <a:ext cx="2115319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Стойкость к соляному туману</a:t>
            </a:r>
            <a:endParaRPr lang="ru-RU" sz="2000" b="1" dirty="0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4659238" y="1482878"/>
            <a:ext cx="3881326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ea typeface="Lucida Sans Unicode" pitchFamily="34" charset="0"/>
                <a:cs typeface="Lucida Sans Unicode" pitchFamily="34" charset="0"/>
              </a:rPr>
              <a:t>Снижение адгезии к стали после выдержки в воде</a:t>
            </a:r>
            <a:endParaRPr lang="ru-RU" sz="2000" b="1" dirty="0"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25" name="Picture 17" descr="C:\Users\kotds\Desktop\фото\DSC0619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5400000">
            <a:off x="5245042" y="4678569"/>
            <a:ext cx="1435932" cy="108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23031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</TotalTime>
  <Words>733</Words>
  <Application>Microsoft Office PowerPoint</Application>
  <PresentationFormat>Экран (4:3)</PresentationFormat>
  <Paragraphs>163</Paragraphs>
  <Slides>19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CorelDRAW</vt:lpstr>
      <vt:lpstr> Дарья Котова Ведущий инженер-технолог  ООО НПП ЯЗПК 14-16 марта 2017 г. Москва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Аленка</dc:creator>
  <cp:lastModifiedBy>User</cp:lastModifiedBy>
  <cp:revision>204</cp:revision>
  <dcterms:created xsi:type="dcterms:W3CDTF">2015-11-22T17:48:27Z</dcterms:created>
  <dcterms:modified xsi:type="dcterms:W3CDTF">2017-03-15T11:50:46Z</dcterms:modified>
</cp:coreProperties>
</file>