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6"/>
  </p:notesMasterIdLst>
  <p:sldIdLst>
    <p:sldId id="287" r:id="rId2"/>
    <p:sldId id="291" r:id="rId3"/>
    <p:sldId id="256" r:id="rId4"/>
    <p:sldId id="257" r:id="rId5"/>
    <p:sldId id="258" r:id="rId6"/>
    <p:sldId id="260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1" r:id="rId17"/>
    <p:sldId id="269" r:id="rId18"/>
    <p:sldId id="270" r:id="rId19"/>
    <p:sldId id="273" r:id="rId20"/>
    <p:sldId id="272" r:id="rId21"/>
    <p:sldId id="276" r:id="rId22"/>
    <p:sldId id="277" r:id="rId23"/>
    <p:sldId id="278" r:id="rId24"/>
    <p:sldId id="281" r:id="rId25"/>
    <p:sldId id="283" r:id="rId26"/>
    <p:sldId id="284" r:id="rId27"/>
    <p:sldId id="282" r:id="rId28"/>
    <p:sldId id="285" r:id="rId29"/>
    <p:sldId id="279" r:id="rId30"/>
    <p:sldId id="290" r:id="rId31"/>
    <p:sldId id="288" r:id="rId32"/>
    <p:sldId id="289" r:id="rId33"/>
    <p:sldId id="293" r:id="rId34"/>
    <p:sldId id="292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3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4667" autoAdjust="0"/>
  </p:normalViewPr>
  <p:slideViewPr>
    <p:cSldViewPr>
      <p:cViewPr varScale="1">
        <p:scale>
          <a:sx n="111" d="100"/>
          <a:sy n="111" d="100"/>
        </p:scale>
        <p:origin x="-162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7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106940-A427-4008-B03E-8BF74C324A04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9DC0E-DBFA-498B-8F79-9791E8CC39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54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ABDC12-F7BB-4680-AD8B-C29FAFFF5C86}" type="slidenum">
              <a:rPr lang="ru-RU"/>
              <a:pPr/>
              <a:t>1</a:t>
            </a:fld>
            <a:endParaRPr lang="ru-RU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55FDE70-5969-4DD4-A5BC-A1554CEA4221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57FFB9B-4058-4378-8782-5222ED5D5AD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1981200" cy="1676400"/>
          </a:xfrm>
          <a:prstGeom prst="rect">
            <a:avLst/>
          </a:prstGeom>
          <a:gradFill rotWithShape="0">
            <a:gsLst>
              <a:gs pos="0">
                <a:srgbClr val="CCFFFF"/>
              </a:gs>
              <a:gs pos="100000">
                <a:srgbClr val="99CCFF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051" name="Group 3"/>
          <p:cNvGrpSpPr>
            <a:grpSpLocks noChangeAspect="1"/>
          </p:cNvGrpSpPr>
          <p:nvPr/>
        </p:nvGrpSpPr>
        <p:grpSpPr bwMode="auto">
          <a:xfrm>
            <a:off x="228600" y="228600"/>
            <a:ext cx="1122363" cy="1219200"/>
            <a:chOff x="5290" y="9244"/>
            <a:chExt cx="1091" cy="1187"/>
          </a:xfrm>
        </p:grpSpPr>
        <p:sp>
          <p:nvSpPr>
            <p:cNvPr id="2052" name="Freeform 4"/>
            <p:cNvSpPr>
              <a:spLocks noChangeAspect="1"/>
            </p:cNvSpPr>
            <p:nvPr/>
          </p:nvSpPr>
          <p:spPr bwMode="auto">
            <a:xfrm>
              <a:off x="5393" y="10213"/>
              <a:ext cx="137" cy="133"/>
            </a:xfrm>
            <a:custGeom>
              <a:avLst/>
              <a:gdLst>
                <a:gd name="T0" fmla="*/ 115 w 274"/>
                <a:gd name="T1" fmla="*/ 143 h 267"/>
                <a:gd name="T2" fmla="*/ 230 w 274"/>
                <a:gd name="T3" fmla="*/ 155 h 267"/>
                <a:gd name="T4" fmla="*/ 226 w 274"/>
                <a:gd name="T5" fmla="*/ 173 h 267"/>
                <a:gd name="T6" fmla="*/ 219 w 274"/>
                <a:gd name="T7" fmla="*/ 192 h 267"/>
                <a:gd name="T8" fmla="*/ 208 w 274"/>
                <a:gd name="T9" fmla="*/ 207 h 267"/>
                <a:gd name="T10" fmla="*/ 194 w 274"/>
                <a:gd name="T11" fmla="*/ 218 h 267"/>
                <a:gd name="T12" fmla="*/ 179 w 274"/>
                <a:gd name="T13" fmla="*/ 228 h 267"/>
                <a:gd name="T14" fmla="*/ 162 w 274"/>
                <a:gd name="T15" fmla="*/ 235 h 267"/>
                <a:gd name="T16" fmla="*/ 143 w 274"/>
                <a:gd name="T17" fmla="*/ 237 h 267"/>
                <a:gd name="T18" fmla="*/ 115 w 274"/>
                <a:gd name="T19" fmla="*/ 237 h 267"/>
                <a:gd name="T20" fmla="*/ 85 w 274"/>
                <a:gd name="T21" fmla="*/ 229 h 267"/>
                <a:gd name="T22" fmla="*/ 62 w 274"/>
                <a:gd name="T23" fmla="*/ 213 h 267"/>
                <a:gd name="T24" fmla="*/ 45 w 274"/>
                <a:gd name="T25" fmla="*/ 188 h 267"/>
                <a:gd name="T26" fmla="*/ 0 w 274"/>
                <a:gd name="T27" fmla="*/ 181 h 267"/>
                <a:gd name="T28" fmla="*/ 19 w 274"/>
                <a:gd name="T29" fmla="*/ 218 h 267"/>
                <a:gd name="T30" fmla="*/ 45 w 274"/>
                <a:gd name="T31" fmla="*/ 244 h 267"/>
                <a:gd name="T32" fmla="*/ 83 w 274"/>
                <a:gd name="T33" fmla="*/ 261 h 267"/>
                <a:gd name="T34" fmla="*/ 130 w 274"/>
                <a:gd name="T35" fmla="*/ 267 h 267"/>
                <a:gd name="T36" fmla="*/ 164 w 274"/>
                <a:gd name="T37" fmla="*/ 265 h 267"/>
                <a:gd name="T38" fmla="*/ 194 w 274"/>
                <a:gd name="T39" fmla="*/ 257 h 267"/>
                <a:gd name="T40" fmla="*/ 221 w 274"/>
                <a:gd name="T41" fmla="*/ 244 h 267"/>
                <a:gd name="T42" fmla="*/ 240 w 274"/>
                <a:gd name="T43" fmla="*/ 228 h 267"/>
                <a:gd name="T44" fmla="*/ 257 w 274"/>
                <a:gd name="T45" fmla="*/ 207 h 267"/>
                <a:gd name="T46" fmla="*/ 266 w 274"/>
                <a:gd name="T47" fmla="*/ 183 h 267"/>
                <a:gd name="T48" fmla="*/ 274 w 274"/>
                <a:gd name="T49" fmla="*/ 158 h 267"/>
                <a:gd name="T50" fmla="*/ 274 w 274"/>
                <a:gd name="T51" fmla="*/ 130 h 267"/>
                <a:gd name="T52" fmla="*/ 274 w 274"/>
                <a:gd name="T53" fmla="*/ 114 h 267"/>
                <a:gd name="T54" fmla="*/ 270 w 274"/>
                <a:gd name="T55" fmla="*/ 97 h 267"/>
                <a:gd name="T56" fmla="*/ 264 w 274"/>
                <a:gd name="T57" fmla="*/ 80 h 267"/>
                <a:gd name="T58" fmla="*/ 258 w 274"/>
                <a:gd name="T59" fmla="*/ 65 h 267"/>
                <a:gd name="T60" fmla="*/ 249 w 274"/>
                <a:gd name="T61" fmla="*/ 52 h 267"/>
                <a:gd name="T62" fmla="*/ 238 w 274"/>
                <a:gd name="T63" fmla="*/ 39 h 267"/>
                <a:gd name="T64" fmla="*/ 225 w 274"/>
                <a:gd name="T65" fmla="*/ 28 h 267"/>
                <a:gd name="T66" fmla="*/ 209 w 274"/>
                <a:gd name="T67" fmla="*/ 18 h 267"/>
                <a:gd name="T68" fmla="*/ 191 w 274"/>
                <a:gd name="T69" fmla="*/ 11 h 267"/>
                <a:gd name="T70" fmla="*/ 172 w 274"/>
                <a:gd name="T71" fmla="*/ 3 h 267"/>
                <a:gd name="T72" fmla="*/ 151 w 274"/>
                <a:gd name="T73" fmla="*/ 2 h 267"/>
                <a:gd name="T74" fmla="*/ 130 w 274"/>
                <a:gd name="T75" fmla="*/ 0 h 267"/>
                <a:gd name="T76" fmla="*/ 106 w 274"/>
                <a:gd name="T77" fmla="*/ 2 h 267"/>
                <a:gd name="T78" fmla="*/ 85 w 274"/>
                <a:gd name="T79" fmla="*/ 5 h 267"/>
                <a:gd name="T80" fmla="*/ 66 w 274"/>
                <a:gd name="T81" fmla="*/ 11 h 267"/>
                <a:gd name="T82" fmla="*/ 49 w 274"/>
                <a:gd name="T83" fmla="*/ 20 h 267"/>
                <a:gd name="T84" fmla="*/ 34 w 274"/>
                <a:gd name="T85" fmla="*/ 30 h 267"/>
                <a:gd name="T86" fmla="*/ 21 w 274"/>
                <a:gd name="T87" fmla="*/ 43 h 267"/>
                <a:gd name="T88" fmla="*/ 11 w 274"/>
                <a:gd name="T89" fmla="*/ 58 h 267"/>
                <a:gd name="T90" fmla="*/ 4 w 274"/>
                <a:gd name="T91" fmla="*/ 74 h 267"/>
                <a:gd name="T92" fmla="*/ 49 w 274"/>
                <a:gd name="T93" fmla="*/ 71 h 267"/>
                <a:gd name="T94" fmla="*/ 64 w 274"/>
                <a:gd name="T95" fmla="*/ 50 h 267"/>
                <a:gd name="T96" fmla="*/ 87 w 274"/>
                <a:gd name="T97" fmla="*/ 37 h 267"/>
                <a:gd name="T98" fmla="*/ 113 w 274"/>
                <a:gd name="T99" fmla="*/ 30 h 267"/>
                <a:gd name="T100" fmla="*/ 142 w 274"/>
                <a:gd name="T101" fmla="*/ 30 h 267"/>
                <a:gd name="T102" fmla="*/ 160 w 274"/>
                <a:gd name="T103" fmla="*/ 33 h 267"/>
                <a:gd name="T104" fmla="*/ 179 w 274"/>
                <a:gd name="T105" fmla="*/ 39 h 267"/>
                <a:gd name="T106" fmla="*/ 194 w 274"/>
                <a:gd name="T107" fmla="*/ 46 h 267"/>
                <a:gd name="T108" fmla="*/ 208 w 274"/>
                <a:gd name="T109" fmla="*/ 58 h 267"/>
                <a:gd name="T110" fmla="*/ 217 w 274"/>
                <a:gd name="T111" fmla="*/ 71 h 267"/>
                <a:gd name="T112" fmla="*/ 225 w 274"/>
                <a:gd name="T113" fmla="*/ 87 h 267"/>
                <a:gd name="T114" fmla="*/ 228 w 274"/>
                <a:gd name="T115" fmla="*/ 104 h 267"/>
                <a:gd name="T116" fmla="*/ 115 w 274"/>
                <a:gd name="T117" fmla="*/ 11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4" h="267">
                  <a:moveTo>
                    <a:pt x="115" y="114"/>
                  </a:moveTo>
                  <a:lnTo>
                    <a:pt x="115" y="143"/>
                  </a:lnTo>
                  <a:lnTo>
                    <a:pt x="232" y="143"/>
                  </a:lnTo>
                  <a:lnTo>
                    <a:pt x="230" y="155"/>
                  </a:lnTo>
                  <a:lnTo>
                    <a:pt x="228" y="164"/>
                  </a:lnTo>
                  <a:lnTo>
                    <a:pt x="226" y="173"/>
                  </a:lnTo>
                  <a:lnTo>
                    <a:pt x="223" y="183"/>
                  </a:lnTo>
                  <a:lnTo>
                    <a:pt x="219" y="192"/>
                  </a:lnTo>
                  <a:lnTo>
                    <a:pt x="213" y="200"/>
                  </a:lnTo>
                  <a:lnTo>
                    <a:pt x="208" y="207"/>
                  </a:lnTo>
                  <a:lnTo>
                    <a:pt x="202" y="213"/>
                  </a:lnTo>
                  <a:lnTo>
                    <a:pt x="194" y="218"/>
                  </a:lnTo>
                  <a:lnTo>
                    <a:pt x="187" y="224"/>
                  </a:lnTo>
                  <a:lnTo>
                    <a:pt x="179" y="228"/>
                  </a:lnTo>
                  <a:lnTo>
                    <a:pt x="172" y="231"/>
                  </a:lnTo>
                  <a:lnTo>
                    <a:pt x="162" y="235"/>
                  </a:lnTo>
                  <a:lnTo>
                    <a:pt x="153" y="237"/>
                  </a:lnTo>
                  <a:lnTo>
                    <a:pt x="143" y="237"/>
                  </a:lnTo>
                  <a:lnTo>
                    <a:pt x="134" y="239"/>
                  </a:lnTo>
                  <a:lnTo>
                    <a:pt x="115" y="237"/>
                  </a:lnTo>
                  <a:lnTo>
                    <a:pt x="100" y="233"/>
                  </a:lnTo>
                  <a:lnTo>
                    <a:pt x="85" y="229"/>
                  </a:lnTo>
                  <a:lnTo>
                    <a:pt x="72" y="222"/>
                  </a:lnTo>
                  <a:lnTo>
                    <a:pt x="62" y="213"/>
                  </a:lnTo>
                  <a:lnTo>
                    <a:pt x="53" y="201"/>
                  </a:lnTo>
                  <a:lnTo>
                    <a:pt x="45" y="188"/>
                  </a:lnTo>
                  <a:lnTo>
                    <a:pt x="40" y="171"/>
                  </a:lnTo>
                  <a:lnTo>
                    <a:pt x="0" y="181"/>
                  </a:lnTo>
                  <a:lnTo>
                    <a:pt x="8" y="201"/>
                  </a:lnTo>
                  <a:lnTo>
                    <a:pt x="19" y="218"/>
                  </a:lnTo>
                  <a:lnTo>
                    <a:pt x="30" y="233"/>
                  </a:lnTo>
                  <a:lnTo>
                    <a:pt x="45" y="244"/>
                  </a:lnTo>
                  <a:lnTo>
                    <a:pt x="64" y="254"/>
                  </a:lnTo>
                  <a:lnTo>
                    <a:pt x="83" y="261"/>
                  </a:lnTo>
                  <a:lnTo>
                    <a:pt x="106" y="265"/>
                  </a:lnTo>
                  <a:lnTo>
                    <a:pt x="130" y="267"/>
                  </a:lnTo>
                  <a:lnTo>
                    <a:pt x="149" y="267"/>
                  </a:lnTo>
                  <a:lnTo>
                    <a:pt x="164" y="265"/>
                  </a:lnTo>
                  <a:lnTo>
                    <a:pt x="181" y="261"/>
                  </a:lnTo>
                  <a:lnTo>
                    <a:pt x="194" y="257"/>
                  </a:lnTo>
                  <a:lnTo>
                    <a:pt x="208" y="252"/>
                  </a:lnTo>
                  <a:lnTo>
                    <a:pt x="221" y="244"/>
                  </a:lnTo>
                  <a:lnTo>
                    <a:pt x="230" y="237"/>
                  </a:lnTo>
                  <a:lnTo>
                    <a:pt x="240" y="228"/>
                  </a:lnTo>
                  <a:lnTo>
                    <a:pt x="249" y="216"/>
                  </a:lnTo>
                  <a:lnTo>
                    <a:pt x="257" y="207"/>
                  </a:lnTo>
                  <a:lnTo>
                    <a:pt x="262" y="196"/>
                  </a:lnTo>
                  <a:lnTo>
                    <a:pt x="266" y="183"/>
                  </a:lnTo>
                  <a:lnTo>
                    <a:pt x="270" y="171"/>
                  </a:lnTo>
                  <a:lnTo>
                    <a:pt x="274" y="158"/>
                  </a:lnTo>
                  <a:lnTo>
                    <a:pt x="274" y="143"/>
                  </a:lnTo>
                  <a:lnTo>
                    <a:pt x="274" y="130"/>
                  </a:lnTo>
                  <a:lnTo>
                    <a:pt x="274" y="121"/>
                  </a:lnTo>
                  <a:lnTo>
                    <a:pt x="274" y="114"/>
                  </a:lnTo>
                  <a:lnTo>
                    <a:pt x="272" y="104"/>
                  </a:lnTo>
                  <a:lnTo>
                    <a:pt x="270" y="97"/>
                  </a:lnTo>
                  <a:lnTo>
                    <a:pt x="268" y="89"/>
                  </a:lnTo>
                  <a:lnTo>
                    <a:pt x="264" y="80"/>
                  </a:lnTo>
                  <a:lnTo>
                    <a:pt x="262" y="73"/>
                  </a:lnTo>
                  <a:lnTo>
                    <a:pt x="258" y="65"/>
                  </a:lnTo>
                  <a:lnTo>
                    <a:pt x="253" y="59"/>
                  </a:lnTo>
                  <a:lnTo>
                    <a:pt x="249" y="52"/>
                  </a:lnTo>
                  <a:lnTo>
                    <a:pt x="243" y="46"/>
                  </a:lnTo>
                  <a:lnTo>
                    <a:pt x="238" y="39"/>
                  </a:lnTo>
                  <a:lnTo>
                    <a:pt x="232" y="33"/>
                  </a:lnTo>
                  <a:lnTo>
                    <a:pt x="225" y="28"/>
                  </a:lnTo>
                  <a:lnTo>
                    <a:pt x="217" y="22"/>
                  </a:lnTo>
                  <a:lnTo>
                    <a:pt x="209" y="18"/>
                  </a:lnTo>
                  <a:lnTo>
                    <a:pt x="200" y="15"/>
                  </a:lnTo>
                  <a:lnTo>
                    <a:pt x="191" y="11"/>
                  </a:lnTo>
                  <a:lnTo>
                    <a:pt x="181" y="7"/>
                  </a:lnTo>
                  <a:lnTo>
                    <a:pt x="172" y="3"/>
                  </a:lnTo>
                  <a:lnTo>
                    <a:pt x="162" y="2"/>
                  </a:lnTo>
                  <a:lnTo>
                    <a:pt x="151" y="2"/>
                  </a:lnTo>
                  <a:lnTo>
                    <a:pt x="142" y="0"/>
                  </a:lnTo>
                  <a:lnTo>
                    <a:pt x="130" y="0"/>
                  </a:lnTo>
                  <a:lnTo>
                    <a:pt x="117" y="0"/>
                  </a:lnTo>
                  <a:lnTo>
                    <a:pt x="106" y="2"/>
                  </a:lnTo>
                  <a:lnTo>
                    <a:pt x="94" y="2"/>
                  </a:lnTo>
                  <a:lnTo>
                    <a:pt x="85" y="5"/>
                  </a:lnTo>
                  <a:lnTo>
                    <a:pt x="75" y="7"/>
                  </a:lnTo>
                  <a:lnTo>
                    <a:pt x="66" y="11"/>
                  </a:lnTo>
                  <a:lnTo>
                    <a:pt x="57" y="15"/>
                  </a:lnTo>
                  <a:lnTo>
                    <a:pt x="49" y="20"/>
                  </a:lnTo>
                  <a:lnTo>
                    <a:pt x="40" y="24"/>
                  </a:lnTo>
                  <a:lnTo>
                    <a:pt x="34" y="30"/>
                  </a:lnTo>
                  <a:lnTo>
                    <a:pt x="26" y="37"/>
                  </a:lnTo>
                  <a:lnTo>
                    <a:pt x="21" y="43"/>
                  </a:lnTo>
                  <a:lnTo>
                    <a:pt x="15" y="50"/>
                  </a:lnTo>
                  <a:lnTo>
                    <a:pt x="11" y="58"/>
                  </a:lnTo>
                  <a:lnTo>
                    <a:pt x="8" y="67"/>
                  </a:lnTo>
                  <a:lnTo>
                    <a:pt x="4" y="74"/>
                  </a:lnTo>
                  <a:lnTo>
                    <a:pt x="45" y="84"/>
                  </a:lnTo>
                  <a:lnTo>
                    <a:pt x="49" y="71"/>
                  </a:lnTo>
                  <a:lnTo>
                    <a:pt x="57" y="59"/>
                  </a:lnTo>
                  <a:lnTo>
                    <a:pt x="64" y="50"/>
                  </a:lnTo>
                  <a:lnTo>
                    <a:pt x="75" y="43"/>
                  </a:lnTo>
                  <a:lnTo>
                    <a:pt x="87" y="37"/>
                  </a:lnTo>
                  <a:lnTo>
                    <a:pt x="98" y="33"/>
                  </a:lnTo>
                  <a:lnTo>
                    <a:pt x="113" y="30"/>
                  </a:lnTo>
                  <a:lnTo>
                    <a:pt x="130" y="30"/>
                  </a:lnTo>
                  <a:lnTo>
                    <a:pt x="142" y="30"/>
                  </a:lnTo>
                  <a:lnTo>
                    <a:pt x="151" y="31"/>
                  </a:lnTo>
                  <a:lnTo>
                    <a:pt x="160" y="33"/>
                  </a:lnTo>
                  <a:lnTo>
                    <a:pt x="170" y="35"/>
                  </a:lnTo>
                  <a:lnTo>
                    <a:pt x="179" y="39"/>
                  </a:lnTo>
                  <a:lnTo>
                    <a:pt x="187" y="43"/>
                  </a:lnTo>
                  <a:lnTo>
                    <a:pt x="194" y="46"/>
                  </a:lnTo>
                  <a:lnTo>
                    <a:pt x="202" y="52"/>
                  </a:lnTo>
                  <a:lnTo>
                    <a:pt x="208" y="58"/>
                  </a:lnTo>
                  <a:lnTo>
                    <a:pt x="213" y="65"/>
                  </a:lnTo>
                  <a:lnTo>
                    <a:pt x="217" y="71"/>
                  </a:lnTo>
                  <a:lnTo>
                    <a:pt x="221" y="78"/>
                  </a:lnTo>
                  <a:lnTo>
                    <a:pt x="225" y="87"/>
                  </a:lnTo>
                  <a:lnTo>
                    <a:pt x="226" y="95"/>
                  </a:lnTo>
                  <a:lnTo>
                    <a:pt x="228" y="104"/>
                  </a:lnTo>
                  <a:lnTo>
                    <a:pt x="230" y="114"/>
                  </a:lnTo>
                  <a:lnTo>
                    <a:pt x="115" y="1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53" name="Freeform 5"/>
            <p:cNvSpPr>
              <a:spLocks noChangeAspect="1"/>
            </p:cNvSpPr>
            <p:nvPr/>
          </p:nvSpPr>
          <p:spPr bwMode="auto">
            <a:xfrm>
              <a:off x="5558" y="10215"/>
              <a:ext cx="124" cy="131"/>
            </a:xfrm>
            <a:custGeom>
              <a:avLst/>
              <a:gdLst>
                <a:gd name="T0" fmla="*/ 249 w 249"/>
                <a:gd name="T1" fmla="*/ 0 h 264"/>
                <a:gd name="T2" fmla="*/ 208 w 249"/>
                <a:gd name="T3" fmla="*/ 260 h 264"/>
                <a:gd name="T4" fmla="*/ 95 w 249"/>
                <a:gd name="T5" fmla="*/ 32 h 264"/>
                <a:gd name="T6" fmla="*/ 95 w 249"/>
                <a:gd name="T7" fmla="*/ 174 h 264"/>
                <a:gd name="T8" fmla="*/ 95 w 249"/>
                <a:gd name="T9" fmla="*/ 191 h 264"/>
                <a:gd name="T10" fmla="*/ 93 w 249"/>
                <a:gd name="T11" fmla="*/ 206 h 264"/>
                <a:gd name="T12" fmla="*/ 91 w 249"/>
                <a:gd name="T13" fmla="*/ 219 h 264"/>
                <a:gd name="T14" fmla="*/ 89 w 249"/>
                <a:gd name="T15" fmla="*/ 228 h 264"/>
                <a:gd name="T16" fmla="*/ 85 w 249"/>
                <a:gd name="T17" fmla="*/ 238 h 264"/>
                <a:gd name="T18" fmla="*/ 80 w 249"/>
                <a:gd name="T19" fmla="*/ 243 h 264"/>
                <a:gd name="T20" fmla="*/ 74 w 249"/>
                <a:gd name="T21" fmla="*/ 251 h 264"/>
                <a:gd name="T22" fmla="*/ 66 w 249"/>
                <a:gd name="T23" fmla="*/ 256 h 264"/>
                <a:gd name="T24" fmla="*/ 59 w 249"/>
                <a:gd name="T25" fmla="*/ 260 h 264"/>
                <a:gd name="T26" fmla="*/ 49 w 249"/>
                <a:gd name="T27" fmla="*/ 262 h 264"/>
                <a:gd name="T28" fmla="*/ 38 w 249"/>
                <a:gd name="T29" fmla="*/ 264 h 264"/>
                <a:gd name="T30" fmla="*/ 31 w 249"/>
                <a:gd name="T31" fmla="*/ 264 h 264"/>
                <a:gd name="T32" fmla="*/ 23 w 249"/>
                <a:gd name="T33" fmla="*/ 264 h 264"/>
                <a:gd name="T34" fmla="*/ 14 w 249"/>
                <a:gd name="T35" fmla="*/ 262 h 264"/>
                <a:gd name="T36" fmla="*/ 6 w 249"/>
                <a:gd name="T37" fmla="*/ 260 h 264"/>
                <a:gd name="T38" fmla="*/ 8 w 249"/>
                <a:gd name="T39" fmla="*/ 228 h 264"/>
                <a:gd name="T40" fmla="*/ 12 w 249"/>
                <a:gd name="T41" fmla="*/ 230 h 264"/>
                <a:gd name="T42" fmla="*/ 17 w 249"/>
                <a:gd name="T43" fmla="*/ 232 h 264"/>
                <a:gd name="T44" fmla="*/ 21 w 249"/>
                <a:gd name="T45" fmla="*/ 232 h 264"/>
                <a:gd name="T46" fmla="*/ 25 w 249"/>
                <a:gd name="T47" fmla="*/ 232 h 264"/>
                <a:gd name="T48" fmla="*/ 32 w 249"/>
                <a:gd name="T49" fmla="*/ 232 h 264"/>
                <a:gd name="T50" fmla="*/ 38 w 249"/>
                <a:gd name="T51" fmla="*/ 230 h 264"/>
                <a:gd name="T52" fmla="*/ 42 w 249"/>
                <a:gd name="T53" fmla="*/ 228 h 264"/>
                <a:gd name="T54" fmla="*/ 46 w 249"/>
                <a:gd name="T55" fmla="*/ 225 h 264"/>
                <a:gd name="T56" fmla="*/ 49 w 249"/>
                <a:gd name="T57" fmla="*/ 219 h 264"/>
                <a:gd name="T58" fmla="*/ 51 w 249"/>
                <a:gd name="T59" fmla="*/ 210 h 264"/>
                <a:gd name="T60" fmla="*/ 53 w 249"/>
                <a:gd name="T61" fmla="*/ 198 h 264"/>
                <a:gd name="T62" fmla="*/ 53 w 249"/>
                <a:gd name="T63" fmla="*/ 18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9" h="264">
                  <a:moveTo>
                    <a:pt x="53" y="0"/>
                  </a:moveTo>
                  <a:lnTo>
                    <a:pt x="249" y="0"/>
                  </a:lnTo>
                  <a:lnTo>
                    <a:pt x="249" y="260"/>
                  </a:lnTo>
                  <a:lnTo>
                    <a:pt x="208" y="260"/>
                  </a:lnTo>
                  <a:lnTo>
                    <a:pt x="208" y="32"/>
                  </a:lnTo>
                  <a:lnTo>
                    <a:pt x="95" y="32"/>
                  </a:lnTo>
                  <a:lnTo>
                    <a:pt x="95" y="165"/>
                  </a:lnTo>
                  <a:lnTo>
                    <a:pt x="95" y="174"/>
                  </a:lnTo>
                  <a:lnTo>
                    <a:pt x="95" y="183"/>
                  </a:lnTo>
                  <a:lnTo>
                    <a:pt x="95" y="191"/>
                  </a:lnTo>
                  <a:lnTo>
                    <a:pt x="93" y="200"/>
                  </a:lnTo>
                  <a:lnTo>
                    <a:pt x="93" y="206"/>
                  </a:lnTo>
                  <a:lnTo>
                    <a:pt x="93" y="213"/>
                  </a:lnTo>
                  <a:lnTo>
                    <a:pt x="91" y="219"/>
                  </a:lnTo>
                  <a:lnTo>
                    <a:pt x="91" y="225"/>
                  </a:lnTo>
                  <a:lnTo>
                    <a:pt x="89" y="228"/>
                  </a:lnTo>
                  <a:lnTo>
                    <a:pt x="87" y="232"/>
                  </a:lnTo>
                  <a:lnTo>
                    <a:pt x="85" y="238"/>
                  </a:lnTo>
                  <a:lnTo>
                    <a:pt x="83" y="241"/>
                  </a:lnTo>
                  <a:lnTo>
                    <a:pt x="80" y="243"/>
                  </a:lnTo>
                  <a:lnTo>
                    <a:pt x="78" y="247"/>
                  </a:lnTo>
                  <a:lnTo>
                    <a:pt x="74" y="251"/>
                  </a:lnTo>
                  <a:lnTo>
                    <a:pt x="70" y="253"/>
                  </a:lnTo>
                  <a:lnTo>
                    <a:pt x="66" y="256"/>
                  </a:lnTo>
                  <a:lnTo>
                    <a:pt x="63" y="258"/>
                  </a:lnTo>
                  <a:lnTo>
                    <a:pt x="59" y="260"/>
                  </a:lnTo>
                  <a:lnTo>
                    <a:pt x="53" y="260"/>
                  </a:lnTo>
                  <a:lnTo>
                    <a:pt x="49" y="262"/>
                  </a:lnTo>
                  <a:lnTo>
                    <a:pt x="44" y="264"/>
                  </a:lnTo>
                  <a:lnTo>
                    <a:pt x="38" y="264"/>
                  </a:lnTo>
                  <a:lnTo>
                    <a:pt x="34" y="264"/>
                  </a:lnTo>
                  <a:lnTo>
                    <a:pt x="31" y="264"/>
                  </a:lnTo>
                  <a:lnTo>
                    <a:pt x="27" y="264"/>
                  </a:lnTo>
                  <a:lnTo>
                    <a:pt x="23" y="264"/>
                  </a:lnTo>
                  <a:lnTo>
                    <a:pt x="19" y="262"/>
                  </a:lnTo>
                  <a:lnTo>
                    <a:pt x="14" y="262"/>
                  </a:lnTo>
                  <a:lnTo>
                    <a:pt x="10" y="262"/>
                  </a:lnTo>
                  <a:lnTo>
                    <a:pt x="6" y="260"/>
                  </a:lnTo>
                  <a:lnTo>
                    <a:pt x="0" y="260"/>
                  </a:lnTo>
                  <a:lnTo>
                    <a:pt x="8" y="228"/>
                  </a:lnTo>
                  <a:lnTo>
                    <a:pt x="10" y="230"/>
                  </a:lnTo>
                  <a:lnTo>
                    <a:pt x="12" y="230"/>
                  </a:lnTo>
                  <a:lnTo>
                    <a:pt x="15" y="232"/>
                  </a:lnTo>
                  <a:lnTo>
                    <a:pt x="17" y="232"/>
                  </a:lnTo>
                  <a:lnTo>
                    <a:pt x="19" y="232"/>
                  </a:lnTo>
                  <a:lnTo>
                    <a:pt x="21" y="232"/>
                  </a:lnTo>
                  <a:lnTo>
                    <a:pt x="23" y="232"/>
                  </a:lnTo>
                  <a:lnTo>
                    <a:pt x="25" y="232"/>
                  </a:lnTo>
                  <a:lnTo>
                    <a:pt x="29" y="232"/>
                  </a:lnTo>
                  <a:lnTo>
                    <a:pt x="32" y="232"/>
                  </a:lnTo>
                  <a:lnTo>
                    <a:pt x="34" y="232"/>
                  </a:lnTo>
                  <a:lnTo>
                    <a:pt x="38" y="230"/>
                  </a:lnTo>
                  <a:lnTo>
                    <a:pt x="40" y="228"/>
                  </a:lnTo>
                  <a:lnTo>
                    <a:pt x="42" y="228"/>
                  </a:lnTo>
                  <a:lnTo>
                    <a:pt x="44" y="226"/>
                  </a:lnTo>
                  <a:lnTo>
                    <a:pt x="46" y="225"/>
                  </a:lnTo>
                  <a:lnTo>
                    <a:pt x="47" y="221"/>
                  </a:lnTo>
                  <a:lnTo>
                    <a:pt x="49" y="219"/>
                  </a:lnTo>
                  <a:lnTo>
                    <a:pt x="51" y="213"/>
                  </a:lnTo>
                  <a:lnTo>
                    <a:pt x="51" y="210"/>
                  </a:lnTo>
                  <a:lnTo>
                    <a:pt x="51" y="204"/>
                  </a:lnTo>
                  <a:lnTo>
                    <a:pt x="53" y="198"/>
                  </a:lnTo>
                  <a:lnTo>
                    <a:pt x="53" y="191"/>
                  </a:lnTo>
                  <a:lnTo>
                    <a:pt x="53" y="183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54" name="Freeform 6"/>
            <p:cNvSpPr>
              <a:spLocks noChangeAspect="1"/>
            </p:cNvSpPr>
            <p:nvPr/>
          </p:nvSpPr>
          <p:spPr bwMode="auto">
            <a:xfrm>
              <a:off x="5723" y="10213"/>
              <a:ext cx="138" cy="133"/>
            </a:xfrm>
            <a:custGeom>
              <a:avLst/>
              <a:gdLst>
                <a:gd name="T0" fmla="*/ 273 w 277"/>
                <a:gd name="T1" fmla="*/ 190 h 267"/>
                <a:gd name="T2" fmla="*/ 258 w 277"/>
                <a:gd name="T3" fmla="*/ 218 h 267"/>
                <a:gd name="T4" fmla="*/ 237 w 277"/>
                <a:gd name="T5" fmla="*/ 239 h 267"/>
                <a:gd name="T6" fmla="*/ 211 w 277"/>
                <a:gd name="T7" fmla="*/ 254 h 267"/>
                <a:gd name="T8" fmla="*/ 181 w 277"/>
                <a:gd name="T9" fmla="*/ 263 h 267"/>
                <a:gd name="T10" fmla="*/ 147 w 277"/>
                <a:gd name="T11" fmla="*/ 267 h 267"/>
                <a:gd name="T12" fmla="*/ 111 w 277"/>
                <a:gd name="T13" fmla="*/ 265 h 267"/>
                <a:gd name="T14" fmla="*/ 83 w 277"/>
                <a:gd name="T15" fmla="*/ 257 h 267"/>
                <a:gd name="T16" fmla="*/ 58 w 277"/>
                <a:gd name="T17" fmla="*/ 244 h 267"/>
                <a:gd name="T18" fmla="*/ 37 w 277"/>
                <a:gd name="T19" fmla="*/ 229 h 267"/>
                <a:gd name="T20" fmla="*/ 20 w 277"/>
                <a:gd name="T21" fmla="*/ 209 h 267"/>
                <a:gd name="T22" fmla="*/ 9 w 277"/>
                <a:gd name="T23" fmla="*/ 185 h 267"/>
                <a:gd name="T24" fmla="*/ 3 w 277"/>
                <a:gd name="T25" fmla="*/ 158 h 267"/>
                <a:gd name="T26" fmla="*/ 0 w 277"/>
                <a:gd name="T27" fmla="*/ 130 h 267"/>
                <a:gd name="T28" fmla="*/ 3 w 277"/>
                <a:gd name="T29" fmla="*/ 102 h 267"/>
                <a:gd name="T30" fmla="*/ 11 w 277"/>
                <a:gd name="T31" fmla="*/ 76 h 267"/>
                <a:gd name="T32" fmla="*/ 24 w 277"/>
                <a:gd name="T33" fmla="*/ 54 h 267"/>
                <a:gd name="T34" fmla="*/ 41 w 277"/>
                <a:gd name="T35" fmla="*/ 35 h 267"/>
                <a:gd name="T36" fmla="*/ 64 w 277"/>
                <a:gd name="T37" fmla="*/ 18 h 267"/>
                <a:gd name="T38" fmla="*/ 90 w 277"/>
                <a:gd name="T39" fmla="*/ 9 h 267"/>
                <a:gd name="T40" fmla="*/ 118 w 277"/>
                <a:gd name="T41" fmla="*/ 2 h 267"/>
                <a:gd name="T42" fmla="*/ 147 w 277"/>
                <a:gd name="T43" fmla="*/ 0 h 267"/>
                <a:gd name="T44" fmla="*/ 181 w 277"/>
                <a:gd name="T45" fmla="*/ 2 h 267"/>
                <a:gd name="T46" fmla="*/ 209 w 277"/>
                <a:gd name="T47" fmla="*/ 11 h 267"/>
                <a:gd name="T48" fmla="*/ 233 w 277"/>
                <a:gd name="T49" fmla="*/ 24 h 267"/>
                <a:gd name="T50" fmla="*/ 254 w 277"/>
                <a:gd name="T51" fmla="*/ 43 h 267"/>
                <a:gd name="T52" fmla="*/ 267 w 277"/>
                <a:gd name="T53" fmla="*/ 67 h 267"/>
                <a:gd name="T54" fmla="*/ 228 w 277"/>
                <a:gd name="T55" fmla="*/ 76 h 267"/>
                <a:gd name="T56" fmla="*/ 217 w 277"/>
                <a:gd name="T57" fmla="*/ 58 h 267"/>
                <a:gd name="T58" fmla="*/ 203 w 277"/>
                <a:gd name="T59" fmla="*/ 45 h 267"/>
                <a:gd name="T60" fmla="*/ 188 w 277"/>
                <a:gd name="T61" fmla="*/ 35 h 267"/>
                <a:gd name="T62" fmla="*/ 169 w 277"/>
                <a:gd name="T63" fmla="*/ 31 h 267"/>
                <a:gd name="T64" fmla="*/ 147 w 277"/>
                <a:gd name="T65" fmla="*/ 30 h 267"/>
                <a:gd name="T66" fmla="*/ 122 w 277"/>
                <a:gd name="T67" fmla="*/ 31 h 267"/>
                <a:gd name="T68" fmla="*/ 100 w 277"/>
                <a:gd name="T69" fmla="*/ 37 h 267"/>
                <a:gd name="T70" fmla="*/ 81 w 277"/>
                <a:gd name="T71" fmla="*/ 46 h 267"/>
                <a:gd name="T72" fmla="*/ 66 w 277"/>
                <a:gd name="T73" fmla="*/ 59 h 267"/>
                <a:gd name="T74" fmla="*/ 56 w 277"/>
                <a:gd name="T75" fmla="*/ 76 h 267"/>
                <a:gd name="T76" fmla="*/ 49 w 277"/>
                <a:gd name="T77" fmla="*/ 93 h 267"/>
                <a:gd name="T78" fmla="*/ 45 w 277"/>
                <a:gd name="T79" fmla="*/ 112 h 267"/>
                <a:gd name="T80" fmla="*/ 43 w 277"/>
                <a:gd name="T81" fmla="*/ 130 h 267"/>
                <a:gd name="T82" fmla="*/ 45 w 277"/>
                <a:gd name="T83" fmla="*/ 155 h 267"/>
                <a:gd name="T84" fmla="*/ 49 w 277"/>
                <a:gd name="T85" fmla="*/ 175 h 267"/>
                <a:gd name="T86" fmla="*/ 58 w 277"/>
                <a:gd name="T87" fmla="*/ 194 h 267"/>
                <a:gd name="T88" fmla="*/ 69 w 277"/>
                <a:gd name="T89" fmla="*/ 211 h 267"/>
                <a:gd name="T90" fmla="*/ 84 w 277"/>
                <a:gd name="T91" fmla="*/ 222 h 267"/>
                <a:gd name="T92" fmla="*/ 103 w 277"/>
                <a:gd name="T93" fmla="*/ 231 h 267"/>
                <a:gd name="T94" fmla="*/ 122 w 277"/>
                <a:gd name="T95" fmla="*/ 235 h 267"/>
                <a:gd name="T96" fmla="*/ 143 w 277"/>
                <a:gd name="T97" fmla="*/ 237 h 267"/>
                <a:gd name="T98" fmla="*/ 167 w 277"/>
                <a:gd name="T99" fmla="*/ 235 h 267"/>
                <a:gd name="T100" fmla="*/ 190 w 277"/>
                <a:gd name="T101" fmla="*/ 228 h 267"/>
                <a:gd name="T102" fmla="*/ 209 w 277"/>
                <a:gd name="T103" fmla="*/ 216 h 267"/>
                <a:gd name="T104" fmla="*/ 222 w 277"/>
                <a:gd name="T105" fmla="*/ 200 h 267"/>
                <a:gd name="T106" fmla="*/ 232 w 277"/>
                <a:gd name="T107" fmla="*/ 179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77" h="267">
                  <a:moveTo>
                    <a:pt x="235" y="171"/>
                  </a:moveTo>
                  <a:lnTo>
                    <a:pt x="277" y="181"/>
                  </a:lnTo>
                  <a:lnTo>
                    <a:pt x="273" y="190"/>
                  </a:lnTo>
                  <a:lnTo>
                    <a:pt x="269" y="200"/>
                  </a:lnTo>
                  <a:lnTo>
                    <a:pt x="264" y="209"/>
                  </a:lnTo>
                  <a:lnTo>
                    <a:pt x="258" y="218"/>
                  </a:lnTo>
                  <a:lnTo>
                    <a:pt x="252" y="226"/>
                  </a:lnTo>
                  <a:lnTo>
                    <a:pt x="245" y="231"/>
                  </a:lnTo>
                  <a:lnTo>
                    <a:pt x="237" y="239"/>
                  </a:lnTo>
                  <a:lnTo>
                    <a:pt x="230" y="244"/>
                  </a:lnTo>
                  <a:lnTo>
                    <a:pt x="220" y="250"/>
                  </a:lnTo>
                  <a:lnTo>
                    <a:pt x="211" y="254"/>
                  </a:lnTo>
                  <a:lnTo>
                    <a:pt x="201" y="257"/>
                  </a:lnTo>
                  <a:lnTo>
                    <a:pt x="192" y="261"/>
                  </a:lnTo>
                  <a:lnTo>
                    <a:pt x="181" y="263"/>
                  </a:lnTo>
                  <a:lnTo>
                    <a:pt x="171" y="265"/>
                  </a:lnTo>
                  <a:lnTo>
                    <a:pt x="158" y="267"/>
                  </a:lnTo>
                  <a:lnTo>
                    <a:pt x="147" y="267"/>
                  </a:lnTo>
                  <a:lnTo>
                    <a:pt x="135" y="267"/>
                  </a:lnTo>
                  <a:lnTo>
                    <a:pt x="122" y="265"/>
                  </a:lnTo>
                  <a:lnTo>
                    <a:pt x="111" y="265"/>
                  </a:lnTo>
                  <a:lnTo>
                    <a:pt x="101" y="263"/>
                  </a:lnTo>
                  <a:lnTo>
                    <a:pt x="92" y="259"/>
                  </a:lnTo>
                  <a:lnTo>
                    <a:pt x="83" y="257"/>
                  </a:lnTo>
                  <a:lnTo>
                    <a:pt x="73" y="254"/>
                  </a:lnTo>
                  <a:lnTo>
                    <a:pt x="66" y="250"/>
                  </a:lnTo>
                  <a:lnTo>
                    <a:pt x="58" y="244"/>
                  </a:lnTo>
                  <a:lnTo>
                    <a:pt x="50" y="241"/>
                  </a:lnTo>
                  <a:lnTo>
                    <a:pt x="43" y="235"/>
                  </a:lnTo>
                  <a:lnTo>
                    <a:pt x="37" y="229"/>
                  </a:lnTo>
                  <a:lnTo>
                    <a:pt x="32" y="222"/>
                  </a:lnTo>
                  <a:lnTo>
                    <a:pt x="26" y="216"/>
                  </a:lnTo>
                  <a:lnTo>
                    <a:pt x="20" y="209"/>
                  </a:lnTo>
                  <a:lnTo>
                    <a:pt x="16" y="200"/>
                  </a:lnTo>
                  <a:lnTo>
                    <a:pt x="13" y="192"/>
                  </a:lnTo>
                  <a:lnTo>
                    <a:pt x="9" y="185"/>
                  </a:lnTo>
                  <a:lnTo>
                    <a:pt x="7" y="175"/>
                  </a:lnTo>
                  <a:lnTo>
                    <a:pt x="5" y="168"/>
                  </a:lnTo>
                  <a:lnTo>
                    <a:pt x="3" y="158"/>
                  </a:lnTo>
                  <a:lnTo>
                    <a:pt x="1" y="149"/>
                  </a:lnTo>
                  <a:lnTo>
                    <a:pt x="0" y="140"/>
                  </a:lnTo>
                  <a:lnTo>
                    <a:pt x="0" y="130"/>
                  </a:lnTo>
                  <a:lnTo>
                    <a:pt x="1" y="121"/>
                  </a:lnTo>
                  <a:lnTo>
                    <a:pt x="1" y="112"/>
                  </a:lnTo>
                  <a:lnTo>
                    <a:pt x="3" y="102"/>
                  </a:lnTo>
                  <a:lnTo>
                    <a:pt x="5" y="93"/>
                  </a:lnTo>
                  <a:lnTo>
                    <a:pt x="7" y="86"/>
                  </a:lnTo>
                  <a:lnTo>
                    <a:pt x="11" y="76"/>
                  </a:lnTo>
                  <a:lnTo>
                    <a:pt x="15" y="69"/>
                  </a:lnTo>
                  <a:lnTo>
                    <a:pt x="18" y="61"/>
                  </a:lnTo>
                  <a:lnTo>
                    <a:pt x="24" y="54"/>
                  </a:lnTo>
                  <a:lnTo>
                    <a:pt x="30" y="46"/>
                  </a:lnTo>
                  <a:lnTo>
                    <a:pt x="35" y="41"/>
                  </a:lnTo>
                  <a:lnTo>
                    <a:pt x="41" y="35"/>
                  </a:lnTo>
                  <a:lnTo>
                    <a:pt x="49" y="30"/>
                  </a:lnTo>
                  <a:lnTo>
                    <a:pt x="56" y="24"/>
                  </a:lnTo>
                  <a:lnTo>
                    <a:pt x="64" y="18"/>
                  </a:lnTo>
                  <a:lnTo>
                    <a:pt x="71" y="15"/>
                  </a:lnTo>
                  <a:lnTo>
                    <a:pt x="81" y="11"/>
                  </a:lnTo>
                  <a:lnTo>
                    <a:pt x="90" y="9"/>
                  </a:lnTo>
                  <a:lnTo>
                    <a:pt x="100" y="5"/>
                  </a:lnTo>
                  <a:lnTo>
                    <a:pt x="107" y="3"/>
                  </a:lnTo>
                  <a:lnTo>
                    <a:pt x="118" y="2"/>
                  </a:lnTo>
                  <a:lnTo>
                    <a:pt x="128" y="0"/>
                  </a:lnTo>
                  <a:lnTo>
                    <a:pt x="137" y="0"/>
                  </a:lnTo>
                  <a:lnTo>
                    <a:pt x="147" y="0"/>
                  </a:lnTo>
                  <a:lnTo>
                    <a:pt x="160" y="0"/>
                  </a:lnTo>
                  <a:lnTo>
                    <a:pt x="169" y="2"/>
                  </a:lnTo>
                  <a:lnTo>
                    <a:pt x="181" y="2"/>
                  </a:lnTo>
                  <a:lnTo>
                    <a:pt x="190" y="5"/>
                  </a:lnTo>
                  <a:lnTo>
                    <a:pt x="200" y="7"/>
                  </a:lnTo>
                  <a:lnTo>
                    <a:pt x="209" y="11"/>
                  </a:lnTo>
                  <a:lnTo>
                    <a:pt x="218" y="15"/>
                  </a:lnTo>
                  <a:lnTo>
                    <a:pt x="226" y="18"/>
                  </a:lnTo>
                  <a:lnTo>
                    <a:pt x="233" y="24"/>
                  </a:lnTo>
                  <a:lnTo>
                    <a:pt x="241" y="30"/>
                  </a:lnTo>
                  <a:lnTo>
                    <a:pt x="247" y="37"/>
                  </a:lnTo>
                  <a:lnTo>
                    <a:pt x="254" y="43"/>
                  </a:lnTo>
                  <a:lnTo>
                    <a:pt x="258" y="50"/>
                  </a:lnTo>
                  <a:lnTo>
                    <a:pt x="264" y="58"/>
                  </a:lnTo>
                  <a:lnTo>
                    <a:pt x="267" y="67"/>
                  </a:lnTo>
                  <a:lnTo>
                    <a:pt x="271" y="74"/>
                  </a:lnTo>
                  <a:lnTo>
                    <a:pt x="230" y="82"/>
                  </a:lnTo>
                  <a:lnTo>
                    <a:pt x="228" y="76"/>
                  </a:lnTo>
                  <a:lnTo>
                    <a:pt x="224" y="69"/>
                  </a:lnTo>
                  <a:lnTo>
                    <a:pt x="220" y="63"/>
                  </a:lnTo>
                  <a:lnTo>
                    <a:pt x="217" y="58"/>
                  </a:lnTo>
                  <a:lnTo>
                    <a:pt x="213" y="54"/>
                  </a:lnTo>
                  <a:lnTo>
                    <a:pt x="209" y="48"/>
                  </a:lnTo>
                  <a:lnTo>
                    <a:pt x="203" y="45"/>
                  </a:lnTo>
                  <a:lnTo>
                    <a:pt x="200" y="41"/>
                  </a:lnTo>
                  <a:lnTo>
                    <a:pt x="194" y="39"/>
                  </a:lnTo>
                  <a:lnTo>
                    <a:pt x="188" y="35"/>
                  </a:lnTo>
                  <a:lnTo>
                    <a:pt x="183" y="33"/>
                  </a:lnTo>
                  <a:lnTo>
                    <a:pt x="175" y="31"/>
                  </a:lnTo>
                  <a:lnTo>
                    <a:pt x="169" y="31"/>
                  </a:lnTo>
                  <a:lnTo>
                    <a:pt x="162" y="30"/>
                  </a:lnTo>
                  <a:lnTo>
                    <a:pt x="154" y="30"/>
                  </a:lnTo>
                  <a:lnTo>
                    <a:pt x="147" y="30"/>
                  </a:lnTo>
                  <a:lnTo>
                    <a:pt x="137" y="30"/>
                  </a:lnTo>
                  <a:lnTo>
                    <a:pt x="130" y="30"/>
                  </a:lnTo>
                  <a:lnTo>
                    <a:pt x="122" y="31"/>
                  </a:lnTo>
                  <a:lnTo>
                    <a:pt x="113" y="31"/>
                  </a:lnTo>
                  <a:lnTo>
                    <a:pt x="107" y="35"/>
                  </a:lnTo>
                  <a:lnTo>
                    <a:pt x="100" y="37"/>
                  </a:lnTo>
                  <a:lnTo>
                    <a:pt x="92" y="39"/>
                  </a:lnTo>
                  <a:lnTo>
                    <a:pt x="86" y="43"/>
                  </a:lnTo>
                  <a:lnTo>
                    <a:pt x="81" y="46"/>
                  </a:lnTo>
                  <a:lnTo>
                    <a:pt x="75" y="50"/>
                  </a:lnTo>
                  <a:lnTo>
                    <a:pt x="71" y="56"/>
                  </a:lnTo>
                  <a:lnTo>
                    <a:pt x="66" y="59"/>
                  </a:lnTo>
                  <a:lnTo>
                    <a:pt x="62" y="65"/>
                  </a:lnTo>
                  <a:lnTo>
                    <a:pt x="58" y="71"/>
                  </a:lnTo>
                  <a:lnTo>
                    <a:pt x="56" y="76"/>
                  </a:lnTo>
                  <a:lnTo>
                    <a:pt x="52" y="82"/>
                  </a:lnTo>
                  <a:lnTo>
                    <a:pt x="50" y="87"/>
                  </a:lnTo>
                  <a:lnTo>
                    <a:pt x="49" y="93"/>
                  </a:lnTo>
                  <a:lnTo>
                    <a:pt x="47" y="99"/>
                  </a:lnTo>
                  <a:lnTo>
                    <a:pt x="45" y="106"/>
                  </a:lnTo>
                  <a:lnTo>
                    <a:pt x="45" y="112"/>
                  </a:lnTo>
                  <a:lnTo>
                    <a:pt x="43" y="117"/>
                  </a:lnTo>
                  <a:lnTo>
                    <a:pt x="43" y="125"/>
                  </a:lnTo>
                  <a:lnTo>
                    <a:pt x="43" y="130"/>
                  </a:lnTo>
                  <a:lnTo>
                    <a:pt x="43" y="140"/>
                  </a:lnTo>
                  <a:lnTo>
                    <a:pt x="43" y="147"/>
                  </a:lnTo>
                  <a:lnTo>
                    <a:pt x="45" y="155"/>
                  </a:lnTo>
                  <a:lnTo>
                    <a:pt x="45" y="162"/>
                  </a:lnTo>
                  <a:lnTo>
                    <a:pt x="47" y="170"/>
                  </a:lnTo>
                  <a:lnTo>
                    <a:pt x="49" y="175"/>
                  </a:lnTo>
                  <a:lnTo>
                    <a:pt x="52" y="183"/>
                  </a:lnTo>
                  <a:lnTo>
                    <a:pt x="54" y="188"/>
                  </a:lnTo>
                  <a:lnTo>
                    <a:pt x="58" y="194"/>
                  </a:lnTo>
                  <a:lnTo>
                    <a:pt x="62" y="200"/>
                  </a:lnTo>
                  <a:lnTo>
                    <a:pt x="66" y="205"/>
                  </a:lnTo>
                  <a:lnTo>
                    <a:pt x="69" y="211"/>
                  </a:lnTo>
                  <a:lnTo>
                    <a:pt x="73" y="214"/>
                  </a:lnTo>
                  <a:lnTo>
                    <a:pt x="79" y="218"/>
                  </a:lnTo>
                  <a:lnTo>
                    <a:pt x="84" y="222"/>
                  </a:lnTo>
                  <a:lnTo>
                    <a:pt x="90" y="226"/>
                  </a:lnTo>
                  <a:lnTo>
                    <a:pt x="96" y="228"/>
                  </a:lnTo>
                  <a:lnTo>
                    <a:pt x="103" y="231"/>
                  </a:lnTo>
                  <a:lnTo>
                    <a:pt x="109" y="233"/>
                  </a:lnTo>
                  <a:lnTo>
                    <a:pt x="117" y="235"/>
                  </a:lnTo>
                  <a:lnTo>
                    <a:pt x="122" y="235"/>
                  </a:lnTo>
                  <a:lnTo>
                    <a:pt x="130" y="237"/>
                  </a:lnTo>
                  <a:lnTo>
                    <a:pt x="137" y="237"/>
                  </a:lnTo>
                  <a:lnTo>
                    <a:pt x="143" y="237"/>
                  </a:lnTo>
                  <a:lnTo>
                    <a:pt x="152" y="237"/>
                  </a:lnTo>
                  <a:lnTo>
                    <a:pt x="160" y="237"/>
                  </a:lnTo>
                  <a:lnTo>
                    <a:pt x="167" y="235"/>
                  </a:lnTo>
                  <a:lnTo>
                    <a:pt x="175" y="233"/>
                  </a:lnTo>
                  <a:lnTo>
                    <a:pt x="183" y="231"/>
                  </a:lnTo>
                  <a:lnTo>
                    <a:pt x="190" y="228"/>
                  </a:lnTo>
                  <a:lnTo>
                    <a:pt x="196" y="224"/>
                  </a:lnTo>
                  <a:lnTo>
                    <a:pt x="201" y="220"/>
                  </a:lnTo>
                  <a:lnTo>
                    <a:pt x="209" y="216"/>
                  </a:lnTo>
                  <a:lnTo>
                    <a:pt x="213" y="211"/>
                  </a:lnTo>
                  <a:lnTo>
                    <a:pt x="218" y="207"/>
                  </a:lnTo>
                  <a:lnTo>
                    <a:pt x="222" y="200"/>
                  </a:lnTo>
                  <a:lnTo>
                    <a:pt x="226" y="194"/>
                  </a:lnTo>
                  <a:lnTo>
                    <a:pt x="230" y="186"/>
                  </a:lnTo>
                  <a:lnTo>
                    <a:pt x="232" y="179"/>
                  </a:lnTo>
                  <a:lnTo>
                    <a:pt x="235" y="1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55" name="Freeform 7"/>
            <p:cNvSpPr>
              <a:spLocks noChangeAspect="1"/>
            </p:cNvSpPr>
            <p:nvPr/>
          </p:nvSpPr>
          <p:spPr bwMode="auto">
            <a:xfrm>
              <a:off x="5885" y="10215"/>
              <a:ext cx="124" cy="129"/>
            </a:xfrm>
            <a:custGeom>
              <a:avLst/>
              <a:gdLst>
                <a:gd name="T0" fmla="*/ 104 w 247"/>
                <a:gd name="T1" fmla="*/ 260 h 260"/>
                <a:gd name="T2" fmla="*/ 104 w 247"/>
                <a:gd name="T3" fmla="*/ 32 h 260"/>
                <a:gd name="T4" fmla="*/ 0 w 247"/>
                <a:gd name="T5" fmla="*/ 32 h 260"/>
                <a:gd name="T6" fmla="*/ 0 w 247"/>
                <a:gd name="T7" fmla="*/ 0 h 260"/>
                <a:gd name="T8" fmla="*/ 247 w 247"/>
                <a:gd name="T9" fmla="*/ 0 h 260"/>
                <a:gd name="T10" fmla="*/ 247 w 247"/>
                <a:gd name="T11" fmla="*/ 32 h 260"/>
                <a:gd name="T12" fmla="*/ 145 w 247"/>
                <a:gd name="T13" fmla="*/ 32 h 260"/>
                <a:gd name="T14" fmla="*/ 145 w 247"/>
                <a:gd name="T15" fmla="*/ 260 h 260"/>
                <a:gd name="T16" fmla="*/ 104 w 247"/>
                <a:gd name="T17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7" h="260">
                  <a:moveTo>
                    <a:pt x="104" y="260"/>
                  </a:moveTo>
                  <a:lnTo>
                    <a:pt x="104" y="32"/>
                  </a:lnTo>
                  <a:lnTo>
                    <a:pt x="0" y="32"/>
                  </a:lnTo>
                  <a:lnTo>
                    <a:pt x="0" y="0"/>
                  </a:lnTo>
                  <a:lnTo>
                    <a:pt x="247" y="0"/>
                  </a:lnTo>
                  <a:lnTo>
                    <a:pt x="247" y="32"/>
                  </a:lnTo>
                  <a:lnTo>
                    <a:pt x="145" y="32"/>
                  </a:lnTo>
                  <a:lnTo>
                    <a:pt x="145" y="260"/>
                  </a:lnTo>
                  <a:lnTo>
                    <a:pt x="104" y="2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56" name="Freeform 8"/>
            <p:cNvSpPr>
              <a:spLocks noChangeAspect="1" noEditPoints="1"/>
            </p:cNvSpPr>
            <p:nvPr/>
          </p:nvSpPr>
          <p:spPr bwMode="auto">
            <a:xfrm>
              <a:off x="6041" y="10215"/>
              <a:ext cx="146" cy="129"/>
            </a:xfrm>
            <a:custGeom>
              <a:avLst/>
              <a:gdLst>
                <a:gd name="T0" fmla="*/ 0 w 293"/>
                <a:gd name="T1" fmla="*/ 260 h 260"/>
                <a:gd name="T2" fmla="*/ 121 w 293"/>
                <a:gd name="T3" fmla="*/ 0 h 260"/>
                <a:gd name="T4" fmla="*/ 165 w 293"/>
                <a:gd name="T5" fmla="*/ 0 h 260"/>
                <a:gd name="T6" fmla="*/ 293 w 293"/>
                <a:gd name="T7" fmla="*/ 260 h 260"/>
                <a:gd name="T8" fmla="*/ 246 w 293"/>
                <a:gd name="T9" fmla="*/ 260 h 260"/>
                <a:gd name="T10" fmla="*/ 210 w 293"/>
                <a:gd name="T11" fmla="*/ 182 h 260"/>
                <a:gd name="T12" fmla="*/ 78 w 293"/>
                <a:gd name="T13" fmla="*/ 182 h 260"/>
                <a:gd name="T14" fmla="*/ 44 w 293"/>
                <a:gd name="T15" fmla="*/ 260 h 260"/>
                <a:gd name="T16" fmla="*/ 0 w 293"/>
                <a:gd name="T17" fmla="*/ 260 h 260"/>
                <a:gd name="T18" fmla="*/ 91 w 293"/>
                <a:gd name="T19" fmla="*/ 154 h 260"/>
                <a:gd name="T20" fmla="*/ 197 w 293"/>
                <a:gd name="T21" fmla="*/ 154 h 260"/>
                <a:gd name="T22" fmla="*/ 165 w 293"/>
                <a:gd name="T23" fmla="*/ 81 h 260"/>
                <a:gd name="T24" fmla="*/ 161 w 293"/>
                <a:gd name="T25" fmla="*/ 73 h 260"/>
                <a:gd name="T26" fmla="*/ 157 w 293"/>
                <a:gd name="T27" fmla="*/ 66 h 260"/>
                <a:gd name="T28" fmla="*/ 153 w 293"/>
                <a:gd name="T29" fmla="*/ 58 h 260"/>
                <a:gd name="T30" fmla="*/ 151 w 293"/>
                <a:gd name="T31" fmla="*/ 53 h 260"/>
                <a:gd name="T32" fmla="*/ 148 w 293"/>
                <a:gd name="T33" fmla="*/ 45 h 260"/>
                <a:gd name="T34" fmla="*/ 146 w 293"/>
                <a:gd name="T35" fmla="*/ 40 h 260"/>
                <a:gd name="T36" fmla="*/ 144 w 293"/>
                <a:gd name="T37" fmla="*/ 34 h 260"/>
                <a:gd name="T38" fmla="*/ 142 w 293"/>
                <a:gd name="T39" fmla="*/ 28 h 260"/>
                <a:gd name="T40" fmla="*/ 140 w 293"/>
                <a:gd name="T41" fmla="*/ 34 h 260"/>
                <a:gd name="T42" fmla="*/ 138 w 293"/>
                <a:gd name="T43" fmla="*/ 40 h 260"/>
                <a:gd name="T44" fmla="*/ 136 w 293"/>
                <a:gd name="T45" fmla="*/ 47 h 260"/>
                <a:gd name="T46" fmla="*/ 134 w 293"/>
                <a:gd name="T47" fmla="*/ 53 h 260"/>
                <a:gd name="T48" fmla="*/ 132 w 293"/>
                <a:gd name="T49" fmla="*/ 58 h 260"/>
                <a:gd name="T50" fmla="*/ 131 w 293"/>
                <a:gd name="T51" fmla="*/ 66 h 260"/>
                <a:gd name="T52" fmla="*/ 127 w 293"/>
                <a:gd name="T53" fmla="*/ 71 h 260"/>
                <a:gd name="T54" fmla="*/ 125 w 293"/>
                <a:gd name="T55" fmla="*/ 77 h 260"/>
                <a:gd name="T56" fmla="*/ 91 w 293"/>
                <a:gd name="T57" fmla="*/ 154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3" h="260">
                  <a:moveTo>
                    <a:pt x="0" y="260"/>
                  </a:moveTo>
                  <a:lnTo>
                    <a:pt x="121" y="0"/>
                  </a:lnTo>
                  <a:lnTo>
                    <a:pt x="165" y="0"/>
                  </a:lnTo>
                  <a:lnTo>
                    <a:pt x="293" y="260"/>
                  </a:lnTo>
                  <a:lnTo>
                    <a:pt x="246" y="260"/>
                  </a:lnTo>
                  <a:lnTo>
                    <a:pt x="210" y="182"/>
                  </a:lnTo>
                  <a:lnTo>
                    <a:pt x="78" y="182"/>
                  </a:lnTo>
                  <a:lnTo>
                    <a:pt x="44" y="260"/>
                  </a:lnTo>
                  <a:lnTo>
                    <a:pt x="0" y="260"/>
                  </a:lnTo>
                  <a:close/>
                  <a:moveTo>
                    <a:pt x="91" y="154"/>
                  </a:moveTo>
                  <a:lnTo>
                    <a:pt x="197" y="154"/>
                  </a:lnTo>
                  <a:lnTo>
                    <a:pt x="165" y="81"/>
                  </a:lnTo>
                  <a:lnTo>
                    <a:pt x="161" y="73"/>
                  </a:lnTo>
                  <a:lnTo>
                    <a:pt x="157" y="66"/>
                  </a:lnTo>
                  <a:lnTo>
                    <a:pt x="153" y="58"/>
                  </a:lnTo>
                  <a:lnTo>
                    <a:pt x="151" y="53"/>
                  </a:lnTo>
                  <a:lnTo>
                    <a:pt x="148" y="45"/>
                  </a:lnTo>
                  <a:lnTo>
                    <a:pt x="146" y="40"/>
                  </a:lnTo>
                  <a:lnTo>
                    <a:pt x="144" y="34"/>
                  </a:lnTo>
                  <a:lnTo>
                    <a:pt x="142" y="28"/>
                  </a:lnTo>
                  <a:lnTo>
                    <a:pt x="140" y="34"/>
                  </a:lnTo>
                  <a:lnTo>
                    <a:pt x="138" y="40"/>
                  </a:lnTo>
                  <a:lnTo>
                    <a:pt x="136" y="47"/>
                  </a:lnTo>
                  <a:lnTo>
                    <a:pt x="134" y="53"/>
                  </a:lnTo>
                  <a:lnTo>
                    <a:pt x="132" y="58"/>
                  </a:lnTo>
                  <a:lnTo>
                    <a:pt x="131" y="66"/>
                  </a:lnTo>
                  <a:lnTo>
                    <a:pt x="127" y="71"/>
                  </a:lnTo>
                  <a:lnTo>
                    <a:pt x="125" y="77"/>
                  </a:lnTo>
                  <a:lnTo>
                    <a:pt x="91" y="1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57" name="Freeform 9"/>
            <p:cNvSpPr>
              <a:spLocks noChangeAspect="1" noEditPoints="1"/>
            </p:cNvSpPr>
            <p:nvPr/>
          </p:nvSpPr>
          <p:spPr bwMode="auto">
            <a:xfrm>
              <a:off x="6212" y="10215"/>
              <a:ext cx="119" cy="129"/>
            </a:xfrm>
            <a:custGeom>
              <a:avLst/>
              <a:gdLst>
                <a:gd name="T0" fmla="*/ 0 w 238"/>
                <a:gd name="T1" fmla="*/ 0 h 260"/>
                <a:gd name="T2" fmla="*/ 124 w 238"/>
                <a:gd name="T3" fmla="*/ 0 h 260"/>
                <a:gd name="T4" fmla="*/ 138 w 238"/>
                <a:gd name="T5" fmla="*/ 0 h 260"/>
                <a:gd name="T6" fmla="*/ 151 w 238"/>
                <a:gd name="T7" fmla="*/ 2 h 260"/>
                <a:gd name="T8" fmla="*/ 160 w 238"/>
                <a:gd name="T9" fmla="*/ 2 h 260"/>
                <a:gd name="T10" fmla="*/ 170 w 238"/>
                <a:gd name="T11" fmla="*/ 4 h 260"/>
                <a:gd name="T12" fmla="*/ 181 w 238"/>
                <a:gd name="T13" fmla="*/ 6 h 260"/>
                <a:gd name="T14" fmla="*/ 190 w 238"/>
                <a:gd name="T15" fmla="*/ 10 h 260"/>
                <a:gd name="T16" fmla="*/ 200 w 238"/>
                <a:gd name="T17" fmla="*/ 13 h 260"/>
                <a:gd name="T18" fmla="*/ 207 w 238"/>
                <a:gd name="T19" fmla="*/ 17 h 260"/>
                <a:gd name="T20" fmla="*/ 215 w 238"/>
                <a:gd name="T21" fmla="*/ 23 h 260"/>
                <a:gd name="T22" fmla="*/ 221 w 238"/>
                <a:gd name="T23" fmla="*/ 28 h 260"/>
                <a:gd name="T24" fmla="*/ 226 w 238"/>
                <a:gd name="T25" fmla="*/ 36 h 260"/>
                <a:gd name="T26" fmla="*/ 230 w 238"/>
                <a:gd name="T27" fmla="*/ 45 h 260"/>
                <a:gd name="T28" fmla="*/ 234 w 238"/>
                <a:gd name="T29" fmla="*/ 53 h 260"/>
                <a:gd name="T30" fmla="*/ 236 w 238"/>
                <a:gd name="T31" fmla="*/ 62 h 260"/>
                <a:gd name="T32" fmla="*/ 238 w 238"/>
                <a:gd name="T33" fmla="*/ 71 h 260"/>
                <a:gd name="T34" fmla="*/ 238 w 238"/>
                <a:gd name="T35" fmla="*/ 84 h 260"/>
                <a:gd name="T36" fmla="*/ 234 w 238"/>
                <a:gd name="T37" fmla="*/ 99 h 260"/>
                <a:gd name="T38" fmla="*/ 228 w 238"/>
                <a:gd name="T39" fmla="*/ 112 h 260"/>
                <a:gd name="T40" fmla="*/ 219 w 238"/>
                <a:gd name="T41" fmla="*/ 126 h 260"/>
                <a:gd name="T42" fmla="*/ 205 w 238"/>
                <a:gd name="T43" fmla="*/ 137 h 260"/>
                <a:gd name="T44" fmla="*/ 189 w 238"/>
                <a:gd name="T45" fmla="*/ 146 h 260"/>
                <a:gd name="T46" fmla="*/ 164 w 238"/>
                <a:gd name="T47" fmla="*/ 152 h 260"/>
                <a:gd name="T48" fmla="*/ 138 w 238"/>
                <a:gd name="T49" fmla="*/ 154 h 260"/>
                <a:gd name="T50" fmla="*/ 41 w 238"/>
                <a:gd name="T51" fmla="*/ 154 h 260"/>
                <a:gd name="T52" fmla="*/ 0 w 238"/>
                <a:gd name="T53" fmla="*/ 260 h 260"/>
                <a:gd name="T54" fmla="*/ 121 w 238"/>
                <a:gd name="T55" fmla="*/ 124 h 260"/>
                <a:gd name="T56" fmla="*/ 139 w 238"/>
                <a:gd name="T57" fmla="*/ 124 h 260"/>
                <a:gd name="T58" fmla="*/ 156 w 238"/>
                <a:gd name="T59" fmla="*/ 120 h 260"/>
                <a:gd name="T60" fmla="*/ 168 w 238"/>
                <a:gd name="T61" fmla="*/ 116 h 260"/>
                <a:gd name="T62" fmla="*/ 179 w 238"/>
                <a:gd name="T63" fmla="*/ 111 h 260"/>
                <a:gd name="T64" fmla="*/ 185 w 238"/>
                <a:gd name="T65" fmla="*/ 105 h 260"/>
                <a:gd name="T66" fmla="*/ 190 w 238"/>
                <a:gd name="T67" fmla="*/ 96 h 260"/>
                <a:gd name="T68" fmla="*/ 194 w 238"/>
                <a:gd name="T69" fmla="*/ 86 h 260"/>
                <a:gd name="T70" fmla="*/ 194 w 238"/>
                <a:gd name="T71" fmla="*/ 77 h 260"/>
                <a:gd name="T72" fmla="*/ 194 w 238"/>
                <a:gd name="T73" fmla="*/ 70 h 260"/>
                <a:gd name="T74" fmla="*/ 192 w 238"/>
                <a:gd name="T75" fmla="*/ 62 h 260"/>
                <a:gd name="T76" fmla="*/ 190 w 238"/>
                <a:gd name="T77" fmla="*/ 55 h 260"/>
                <a:gd name="T78" fmla="*/ 185 w 238"/>
                <a:gd name="T79" fmla="*/ 49 h 260"/>
                <a:gd name="T80" fmla="*/ 179 w 238"/>
                <a:gd name="T81" fmla="*/ 43 h 260"/>
                <a:gd name="T82" fmla="*/ 173 w 238"/>
                <a:gd name="T83" fmla="*/ 40 h 260"/>
                <a:gd name="T84" fmla="*/ 168 w 238"/>
                <a:gd name="T85" fmla="*/ 36 h 260"/>
                <a:gd name="T86" fmla="*/ 158 w 238"/>
                <a:gd name="T87" fmla="*/ 34 h 260"/>
                <a:gd name="T88" fmla="*/ 153 w 238"/>
                <a:gd name="T89" fmla="*/ 32 h 260"/>
                <a:gd name="T90" fmla="*/ 145 w 238"/>
                <a:gd name="T91" fmla="*/ 32 h 260"/>
                <a:gd name="T92" fmla="*/ 134 w 238"/>
                <a:gd name="T93" fmla="*/ 32 h 260"/>
                <a:gd name="T94" fmla="*/ 121 w 238"/>
                <a:gd name="T95" fmla="*/ 32 h 260"/>
                <a:gd name="T96" fmla="*/ 41 w 238"/>
                <a:gd name="T97" fmla="*/ 124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8" h="260">
                  <a:moveTo>
                    <a:pt x="0" y="260"/>
                  </a:moveTo>
                  <a:lnTo>
                    <a:pt x="0" y="0"/>
                  </a:lnTo>
                  <a:lnTo>
                    <a:pt x="117" y="0"/>
                  </a:lnTo>
                  <a:lnTo>
                    <a:pt x="124" y="0"/>
                  </a:lnTo>
                  <a:lnTo>
                    <a:pt x="132" y="0"/>
                  </a:lnTo>
                  <a:lnTo>
                    <a:pt x="138" y="0"/>
                  </a:lnTo>
                  <a:lnTo>
                    <a:pt x="145" y="2"/>
                  </a:lnTo>
                  <a:lnTo>
                    <a:pt x="151" y="2"/>
                  </a:lnTo>
                  <a:lnTo>
                    <a:pt x="156" y="2"/>
                  </a:lnTo>
                  <a:lnTo>
                    <a:pt x="160" y="2"/>
                  </a:lnTo>
                  <a:lnTo>
                    <a:pt x="164" y="4"/>
                  </a:lnTo>
                  <a:lnTo>
                    <a:pt x="170" y="4"/>
                  </a:lnTo>
                  <a:lnTo>
                    <a:pt x="175" y="6"/>
                  </a:lnTo>
                  <a:lnTo>
                    <a:pt x="181" y="6"/>
                  </a:lnTo>
                  <a:lnTo>
                    <a:pt x="187" y="8"/>
                  </a:lnTo>
                  <a:lnTo>
                    <a:pt x="190" y="10"/>
                  </a:lnTo>
                  <a:lnTo>
                    <a:pt x="194" y="12"/>
                  </a:lnTo>
                  <a:lnTo>
                    <a:pt x="200" y="13"/>
                  </a:lnTo>
                  <a:lnTo>
                    <a:pt x="204" y="15"/>
                  </a:lnTo>
                  <a:lnTo>
                    <a:pt x="207" y="17"/>
                  </a:lnTo>
                  <a:lnTo>
                    <a:pt x="211" y="21"/>
                  </a:lnTo>
                  <a:lnTo>
                    <a:pt x="215" y="23"/>
                  </a:lnTo>
                  <a:lnTo>
                    <a:pt x="217" y="27"/>
                  </a:lnTo>
                  <a:lnTo>
                    <a:pt x="221" y="28"/>
                  </a:lnTo>
                  <a:lnTo>
                    <a:pt x="222" y="32"/>
                  </a:lnTo>
                  <a:lnTo>
                    <a:pt x="226" y="36"/>
                  </a:lnTo>
                  <a:lnTo>
                    <a:pt x="228" y="40"/>
                  </a:lnTo>
                  <a:lnTo>
                    <a:pt x="230" y="45"/>
                  </a:lnTo>
                  <a:lnTo>
                    <a:pt x="232" y="49"/>
                  </a:lnTo>
                  <a:lnTo>
                    <a:pt x="234" y="53"/>
                  </a:lnTo>
                  <a:lnTo>
                    <a:pt x="236" y="56"/>
                  </a:lnTo>
                  <a:lnTo>
                    <a:pt x="236" y="62"/>
                  </a:lnTo>
                  <a:lnTo>
                    <a:pt x="238" y="66"/>
                  </a:lnTo>
                  <a:lnTo>
                    <a:pt x="238" y="71"/>
                  </a:lnTo>
                  <a:lnTo>
                    <a:pt x="238" y="75"/>
                  </a:lnTo>
                  <a:lnTo>
                    <a:pt x="238" y="84"/>
                  </a:lnTo>
                  <a:lnTo>
                    <a:pt x="236" y="92"/>
                  </a:lnTo>
                  <a:lnTo>
                    <a:pt x="234" y="99"/>
                  </a:lnTo>
                  <a:lnTo>
                    <a:pt x="232" y="107"/>
                  </a:lnTo>
                  <a:lnTo>
                    <a:pt x="228" y="112"/>
                  </a:lnTo>
                  <a:lnTo>
                    <a:pt x="224" y="120"/>
                  </a:lnTo>
                  <a:lnTo>
                    <a:pt x="219" y="126"/>
                  </a:lnTo>
                  <a:lnTo>
                    <a:pt x="213" y="131"/>
                  </a:lnTo>
                  <a:lnTo>
                    <a:pt x="205" y="137"/>
                  </a:lnTo>
                  <a:lnTo>
                    <a:pt x="198" y="140"/>
                  </a:lnTo>
                  <a:lnTo>
                    <a:pt x="189" y="146"/>
                  </a:lnTo>
                  <a:lnTo>
                    <a:pt x="177" y="148"/>
                  </a:lnTo>
                  <a:lnTo>
                    <a:pt x="164" y="152"/>
                  </a:lnTo>
                  <a:lnTo>
                    <a:pt x="151" y="154"/>
                  </a:lnTo>
                  <a:lnTo>
                    <a:pt x="138" y="154"/>
                  </a:lnTo>
                  <a:lnTo>
                    <a:pt x="121" y="154"/>
                  </a:lnTo>
                  <a:lnTo>
                    <a:pt x="41" y="154"/>
                  </a:lnTo>
                  <a:lnTo>
                    <a:pt x="41" y="260"/>
                  </a:lnTo>
                  <a:lnTo>
                    <a:pt x="0" y="260"/>
                  </a:lnTo>
                  <a:close/>
                  <a:moveTo>
                    <a:pt x="41" y="124"/>
                  </a:moveTo>
                  <a:lnTo>
                    <a:pt x="121" y="124"/>
                  </a:lnTo>
                  <a:lnTo>
                    <a:pt x="132" y="124"/>
                  </a:lnTo>
                  <a:lnTo>
                    <a:pt x="139" y="124"/>
                  </a:lnTo>
                  <a:lnTo>
                    <a:pt x="149" y="122"/>
                  </a:lnTo>
                  <a:lnTo>
                    <a:pt x="156" y="120"/>
                  </a:lnTo>
                  <a:lnTo>
                    <a:pt x="162" y="118"/>
                  </a:lnTo>
                  <a:lnTo>
                    <a:pt x="168" y="116"/>
                  </a:lnTo>
                  <a:lnTo>
                    <a:pt x="173" y="114"/>
                  </a:lnTo>
                  <a:lnTo>
                    <a:pt x="179" y="111"/>
                  </a:lnTo>
                  <a:lnTo>
                    <a:pt x="183" y="109"/>
                  </a:lnTo>
                  <a:lnTo>
                    <a:pt x="185" y="105"/>
                  </a:lnTo>
                  <a:lnTo>
                    <a:pt x="189" y="101"/>
                  </a:lnTo>
                  <a:lnTo>
                    <a:pt x="190" y="96"/>
                  </a:lnTo>
                  <a:lnTo>
                    <a:pt x="192" y="92"/>
                  </a:lnTo>
                  <a:lnTo>
                    <a:pt x="194" y="86"/>
                  </a:lnTo>
                  <a:lnTo>
                    <a:pt x="194" y="83"/>
                  </a:lnTo>
                  <a:lnTo>
                    <a:pt x="194" y="77"/>
                  </a:lnTo>
                  <a:lnTo>
                    <a:pt x="194" y="73"/>
                  </a:lnTo>
                  <a:lnTo>
                    <a:pt x="194" y="70"/>
                  </a:lnTo>
                  <a:lnTo>
                    <a:pt x="194" y="66"/>
                  </a:lnTo>
                  <a:lnTo>
                    <a:pt x="192" y="62"/>
                  </a:lnTo>
                  <a:lnTo>
                    <a:pt x="190" y="58"/>
                  </a:lnTo>
                  <a:lnTo>
                    <a:pt x="190" y="55"/>
                  </a:lnTo>
                  <a:lnTo>
                    <a:pt x="187" y="53"/>
                  </a:lnTo>
                  <a:lnTo>
                    <a:pt x="185" y="49"/>
                  </a:lnTo>
                  <a:lnTo>
                    <a:pt x="183" y="45"/>
                  </a:lnTo>
                  <a:lnTo>
                    <a:pt x="179" y="43"/>
                  </a:lnTo>
                  <a:lnTo>
                    <a:pt x="177" y="42"/>
                  </a:lnTo>
                  <a:lnTo>
                    <a:pt x="173" y="40"/>
                  </a:lnTo>
                  <a:lnTo>
                    <a:pt x="170" y="38"/>
                  </a:lnTo>
                  <a:lnTo>
                    <a:pt x="168" y="36"/>
                  </a:lnTo>
                  <a:lnTo>
                    <a:pt x="164" y="34"/>
                  </a:lnTo>
                  <a:lnTo>
                    <a:pt x="158" y="34"/>
                  </a:lnTo>
                  <a:lnTo>
                    <a:pt x="156" y="34"/>
                  </a:lnTo>
                  <a:lnTo>
                    <a:pt x="153" y="32"/>
                  </a:lnTo>
                  <a:lnTo>
                    <a:pt x="149" y="32"/>
                  </a:lnTo>
                  <a:lnTo>
                    <a:pt x="145" y="32"/>
                  </a:lnTo>
                  <a:lnTo>
                    <a:pt x="139" y="32"/>
                  </a:lnTo>
                  <a:lnTo>
                    <a:pt x="134" y="32"/>
                  </a:lnTo>
                  <a:lnTo>
                    <a:pt x="128" y="32"/>
                  </a:lnTo>
                  <a:lnTo>
                    <a:pt x="121" y="32"/>
                  </a:lnTo>
                  <a:lnTo>
                    <a:pt x="41" y="32"/>
                  </a:lnTo>
                  <a:lnTo>
                    <a:pt x="41" y="1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58" name="Freeform 10"/>
            <p:cNvSpPr>
              <a:spLocks noChangeAspect="1" noEditPoints="1"/>
            </p:cNvSpPr>
            <p:nvPr/>
          </p:nvSpPr>
          <p:spPr bwMode="auto">
            <a:xfrm>
              <a:off x="5290" y="9244"/>
              <a:ext cx="1091" cy="1187"/>
            </a:xfrm>
            <a:custGeom>
              <a:avLst/>
              <a:gdLst>
                <a:gd name="T0" fmla="*/ 0 w 2184"/>
                <a:gd name="T1" fmla="*/ 2376 h 2376"/>
                <a:gd name="T2" fmla="*/ 2184 w 2184"/>
                <a:gd name="T3" fmla="*/ 2376 h 2376"/>
                <a:gd name="T4" fmla="*/ 2184 w 2184"/>
                <a:gd name="T5" fmla="*/ 0 h 2376"/>
                <a:gd name="T6" fmla="*/ 0 w 2184"/>
                <a:gd name="T7" fmla="*/ 0 h 2376"/>
                <a:gd name="T8" fmla="*/ 0 w 2184"/>
                <a:gd name="T9" fmla="*/ 2376 h 2376"/>
                <a:gd name="T10" fmla="*/ 2072 w 2184"/>
                <a:gd name="T11" fmla="*/ 2265 h 2376"/>
                <a:gd name="T12" fmla="*/ 2072 w 2184"/>
                <a:gd name="T13" fmla="*/ 111 h 2376"/>
                <a:gd name="T14" fmla="*/ 112 w 2184"/>
                <a:gd name="T15" fmla="*/ 111 h 2376"/>
                <a:gd name="T16" fmla="*/ 112 w 2184"/>
                <a:gd name="T17" fmla="*/ 2265 h 2376"/>
                <a:gd name="T18" fmla="*/ 2072 w 2184"/>
                <a:gd name="T19" fmla="*/ 2265 h 2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84" h="2376">
                  <a:moveTo>
                    <a:pt x="0" y="2376"/>
                  </a:moveTo>
                  <a:lnTo>
                    <a:pt x="2184" y="2376"/>
                  </a:lnTo>
                  <a:lnTo>
                    <a:pt x="2184" y="0"/>
                  </a:lnTo>
                  <a:lnTo>
                    <a:pt x="0" y="0"/>
                  </a:lnTo>
                  <a:lnTo>
                    <a:pt x="0" y="2376"/>
                  </a:lnTo>
                  <a:close/>
                  <a:moveTo>
                    <a:pt x="2072" y="2265"/>
                  </a:moveTo>
                  <a:lnTo>
                    <a:pt x="2072" y="111"/>
                  </a:lnTo>
                  <a:lnTo>
                    <a:pt x="112" y="111"/>
                  </a:lnTo>
                  <a:lnTo>
                    <a:pt x="112" y="2265"/>
                  </a:lnTo>
                  <a:lnTo>
                    <a:pt x="2072" y="22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59" name="Rectangle 11"/>
            <p:cNvSpPr>
              <a:spLocks noChangeAspect="1" noChangeArrowheads="1"/>
            </p:cNvSpPr>
            <p:nvPr/>
          </p:nvSpPr>
          <p:spPr bwMode="auto">
            <a:xfrm>
              <a:off x="5340" y="10125"/>
              <a:ext cx="1027" cy="5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60" name="Freeform 12"/>
            <p:cNvSpPr>
              <a:spLocks noChangeAspect="1"/>
            </p:cNvSpPr>
            <p:nvPr/>
          </p:nvSpPr>
          <p:spPr bwMode="auto">
            <a:xfrm>
              <a:off x="5334" y="9656"/>
              <a:ext cx="916" cy="77"/>
            </a:xfrm>
            <a:custGeom>
              <a:avLst/>
              <a:gdLst>
                <a:gd name="T0" fmla="*/ 0 w 1832"/>
                <a:gd name="T1" fmla="*/ 0 h 153"/>
                <a:gd name="T2" fmla="*/ 1817 w 1832"/>
                <a:gd name="T3" fmla="*/ 0 h 153"/>
                <a:gd name="T4" fmla="*/ 1832 w 1832"/>
                <a:gd name="T5" fmla="*/ 67 h 153"/>
                <a:gd name="T6" fmla="*/ 1753 w 1832"/>
                <a:gd name="T7" fmla="*/ 153 h 153"/>
                <a:gd name="T8" fmla="*/ 0 w 1832"/>
                <a:gd name="T9" fmla="*/ 153 h 153"/>
                <a:gd name="T10" fmla="*/ 0 w 1832"/>
                <a:gd name="T1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2" h="153">
                  <a:moveTo>
                    <a:pt x="0" y="0"/>
                  </a:moveTo>
                  <a:lnTo>
                    <a:pt x="1817" y="0"/>
                  </a:lnTo>
                  <a:lnTo>
                    <a:pt x="1832" y="67"/>
                  </a:lnTo>
                  <a:lnTo>
                    <a:pt x="1753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61" name="Freeform 13"/>
            <p:cNvSpPr>
              <a:spLocks noChangeAspect="1"/>
            </p:cNvSpPr>
            <p:nvPr/>
          </p:nvSpPr>
          <p:spPr bwMode="auto">
            <a:xfrm>
              <a:off x="6162" y="9779"/>
              <a:ext cx="207" cy="76"/>
            </a:xfrm>
            <a:custGeom>
              <a:avLst/>
              <a:gdLst>
                <a:gd name="T0" fmla="*/ 66 w 413"/>
                <a:gd name="T1" fmla="*/ 0 h 153"/>
                <a:gd name="T2" fmla="*/ 413 w 413"/>
                <a:gd name="T3" fmla="*/ 0 h 153"/>
                <a:gd name="T4" fmla="*/ 413 w 413"/>
                <a:gd name="T5" fmla="*/ 153 h 153"/>
                <a:gd name="T6" fmla="*/ 0 w 413"/>
                <a:gd name="T7" fmla="*/ 153 h 153"/>
                <a:gd name="T8" fmla="*/ 0 w 413"/>
                <a:gd name="T9" fmla="*/ 43 h 153"/>
                <a:gd name="T10" fmla="*/ 66 w 413"/>
                <a:gd name="T1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3" h="153">
                  <a:moveTo>
                    <a:pt x="66" y="0"/>
                  </a:moveTo>
                  <a:lnTo>
                    <a:pt x="413" y="0"/>
                  </a:lnTo>
                  <a:lnTo>
                    <a:pt x="413" y="153"/>
                  </a:lnTo>
                  <a:lnTo>
                    <a:pt x="0" y="153"/>
                  </a:lnTo>
                  <a:lnTo>
                    <a:pt x="0" y="43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62" name="Freeform 14"/>
            <p:cNvSpPr>
              <a:spLocks noChangeAspect="1"/>
            </p:cNvSpPr>
            <p:nvPr/>
          </p:nvSpPr>
          <p:spPr bwMode="auto">
            <a:xfrm>
              <a:off x="5423" y="9338"/>
              <a:ext cx="827" cy="750"/>
            </a:xfrm>
            <a:custGeom>
              <a:avLst/>
              <a:gdLst>
                <a:gd name="T0" fmla="*/ 1640 w 1655"/>
                <a:gd name="T1" fmla="*/ 594 h 1499"/>
                <a:gd name="T2" fmla="*/ 1580 w 1655"/>
                <a:gd name="T3" fmla="*/ 424 h 1499"/>
                <a:gd name="T4" fmla="*/ 1478 w 1655"/>
                <a:gd name="T5" fmla="*/ 276 h 1499"/>
                <a:gd name="T6" fmla="*/ 1340 w 1655"/>
                <a:gd name="T7" fmla="*/ 155 h 1499"/>
                <a:gd name="T8" fmla="*/ 1176 w 1655"/>
                <a:gd name="T9" fmla="*/ 65 h 1499"/>
                <a:gd name="T10" fmla="*/ 989 w 1655"/>
                <a:gd name="T11" fmla="*/ 13 h 1499"/>
                <a:gd name="T12" fmla="*/ 784 w 1655"/>
                <a:gd name="T13" fmla="*/ 2 h 1499"/>
                <a:gd name="T14" fmla="*/ 570 w 1655"/>
                <a:gd name="T15" fmla="*/ 34 h 1499"/>
                <a:gd name="T16" fmla="*/ 384 w 1655"/>
                <a:gd name="T17" fmla="*/ 110 h 1499"/>
                <a:gd name="T18" fmla="*/ 231 w 1655"/>
                <a:gd name="T19" fmla="*/ 220 h 1499"/>
                <a:gd name="T20" fmla="*/ 112 w 1655"/>
                <a:gd name="T21" fmla="*/ 362 h 1499"/>
                <a:gd name="T22" fmla="*/ 34 w 1655"/>
                <a:gd name="T23" fmla="*/ 528 h 1499"/>
                <a:gd name="T24" fmla="*/ 0 w 1655"/>
                <a:gd name="T25" fmla="*/ 711 h 1499"/>
                <a:gd name="T26" fmla="*/ 17 w 1655"/>
                <a:gd name="T27" fmla="*/ 900 h 1499"/>
                <a:gd name="T28" fmla="*/ 82 w 1655"/>
                <a:gd name="T29" fmla="*/ 1074 h 1499"/>
                <a:gd name="T30" fmla="*/ 189 w 1655"/>
                <a:gd name="T31" fmla="*/ 1227 h 1499"/>
                <a:gd name="T32" fmla="*/ 334 w 1655"/>
                <a:gd name="T33" fmla="*/ 1350 h 1499"/>
                <a:gd name="T34" fmla="*/ 506 w 1655"/>
                <a:gd name="T35" fmla="*/ 1440 h 1499"/>
                <a:gd name="T36" fmla="*/ 702 w 1655"/>
                <a:gd name="T37" fmla="*/ 1490 h 1499"/>
                <a:gd name="T38" fmla="*/ 901 w 1655"/>
                <a:gd name="T39" fmla="*/ 1496 h 1499"/>
                <a:gd name="T40" fmla="*/ 1074 w 1655"/>
                <a:gd name="T41" fmla="*/ 1466 h 1499"/>
                <a:gd name="T42" fmla="*/ 1233 w 1655"/>
                <a:gd name="T43" fmla="*/ 1404 h 1499"/>
                <a:gd name="T44" fmla="*/ 1372 w 1655"/>
                <a:gd name="T45" fmla="*/ 1315 h 1499"/>
                <a:gd name="T46" fmla="*/ 1489 w 1655"/>
                <a:gd name="T47" fmla="*/ 1203 h 1499"/>
                <a:gd name="T48" fmla="*/ 1578 w 1655"/>
                <a:gd name="T49" fmla="*/ 1070 h 1499"/>
                <a:gd name="T50" fmla="*/ 1635 w 1655"/>
                <a:gd name="T51" fmla="*/ 921 h 1499"/>
                <a:gd name="T52" fmla="*/ 1527 w 1655"/>
                <a:gd name="T53" fmla="*/ 924 h 1499"/>
                <a:gd name="T54" fmla="*/ 1470 w 1655"/>
                <a:gd name="T55" fmla="*/ 947 h 1499"/>
                <a:gd name="T56" fmla="*/ 1444 w 1655"/>
                <a:gd name="T57" fmla="*/ 1001 h 1499"/>
                <a:gd name="T58" fmla="*/ 1333 w 1655"/>
                <a:gd name="T59" fmla="*/ 1148 h 1499"/>
                <a:gd name="T60" fmla="*/ 1151 w 1655"/>
                <a:gd name="T61" fmla="*/ 1277 h 1499"/>
                <a:gd name="T62" fmla="*/ 927 w 1655"/>
                <a:gd name="T63" fmla="*/ 1343 h 1499"/>
                <a:gd name="T64" fmla="*/ 725 w 1655"/>
                <a:gd name="T65" fmla="*/ 1343 h 1499"/>
                <a:gd name="T66" fmla="*/ 563 w 1655"/>
                <a:gd name="T67" fmla="*/ 1302 h 1499"/>
                <a:gd name="T68" fmla="*/ 421 w 1655"/>
                <a:gd name="T69" fmla="*/ 1231 h 1499"/>
                <a:gd name="T70" fmla="*/ 302 w 1655"/>
                <a:gd name="T71" fmla="*/ 1132 h 1499"/>
                <a:gd name="T72" fmla="*/ 214 w 1655"/>
                <a:gd name="T73" fmla="*/ 1010 h 1499"/>
                <a:gd name="T74" fmla="*/ 159 w 1655"/>
                <a:gd name="T75" fmla="*/ 870 h 1499"/>
                <a:gd name="T76" fmla="*/ 146 w 1655"/>
                <a:gd name="T77" fmla="*/ 719 h 1499"/>
                <a:gd name="T78" fmla="*/ 174 w 1655"/>
                <a:gd name="T79" fmla="*/ 571 h 1499"/>
                <a:gd name="T80" fmla="*/ 240 w 1655"/>
                <a:gd name="T81" fmla="*/ 439 h 1499"/>
                <a:gd name="T82" fmla="*/ 338 w 1655"/>
                <a:gd name="T83" fmla="*/ 327 h 1499"/>
                <a:gd name="T84" fmla="*/ 465 w 1655"/>
                <a:gd name="T85" fmla="*/ 237 h 1499"/>
                <a:gd name="T86" fmla="*/ 617 w 1655"/>
                <a:gd name="T87" fmla="*/ 177 h 1499"/>
                <a:gd name="T88" fmla="*/ 791 w 1655"/>
                <a:gd name="T89" fmla="*/ 151 h 1499"/>
                <a:gd name="T90" fmla="*/ 963 w 1655"/>
                <a:gd name="T91" fmla="*/ 161 h 1499"/>
                <a:gd name="T92" fmla="*/ 1116 w 1655"/>
                <a:gd name="T93" fmla="*/ 203 h 1499"/>
                <a:gd name="T94" fmla="*/ 1250 w 1655"/>
                <a:gd name="T95" fmla="*/ 276 h 1499"/>
                <a:gd name="T96" fmla="*/ 1361 w 1655"/>
                <a:gd name="T97" fmla="*/ 372 h 1499"/>
                <a:gd name="T98" fmla="*/ 1444 w 1655"/>
                <a:gd name="T99" fmla="*/ 487 h 1499"/>
                <a:gd name="T100" fmla="*/ 1495 w 1655"/>
                <a:gd name="T101" fmla="*/ 618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55" h="1499">
                  <a:moveTo>
                    <a:pt x="1510" y="704"/>
                  </a:moveTo>
                  <a:lnTo>
                    <a:pt x="1655" y="704"/>
                  </a:lnTo>
                  <a:lnTo>
                    <a:pt x="1653" y="667"/>
                  </a:lnTo>
                  <a:lnTo>
                    <a:pt x="1648" y="629"/>
                  </a:lnTo>
                  <a:lnTo>
                    <a:pt x="1640" y="594"/>
                  </a:lnTo>
                  <a:lnTo>
                    <a:pt x="1633" y="558"/>
                  </a:lnTo>
                  <a:lnTo>
                    <a:pt x="1621" y="525"/>
                  </a:lnTo>
                  <a:lnTo>
                    <a:pt x="1610" y="489"/>
                  </a:lnTo>
                  <a:lnTo>
                    <a:pt x="1595" y="457"/>
                  </a:lnTo>
                  <a:lnTo>
                    <a:pt x="1580" y="424"/>
                  </a:lnTo>
                  <a:lnTo>
                    <a:pt x="1563" y="394"/>
                  </a:lnTo>
                  <a:lnTo>
                    <a:pt x="1544" y="362"/>
                  </a:lnTo>
                  <a:lnTo>
                    <a:pt x="1523" y="332"/>
                  </a:lnTo>
                  <a:lnTo>
                    <a:pt x="1501" y="304"/>
                  </a:lnTo>
                  <a:lnTo>
                    <a:pt x="1478" y="276"/>
                  </a:lnTo>
                  <a:lnTo>
                    <a:pt x="1453" y="250"/>
                  </a:lnTo>
                  <a:lnTo>
                    <a:pt x="1427" y="224"/>
                  </a:lnTo>
                  <a:lnTo>
                    <a:pt x="1399" y="200"/>
                  </a:lnTo>
                  <a:lnTo>
                    <a:pt x="1370" y="177"/>
                  </a:lnTo>
                  <a:lnTo>
                    <a:pt x="1340" y="155"/>
                  </a:lnTo>
                  <a:lnTo>
                    <a:pt x="1310" y="134"/>
                  </a:lnTo>
                  <a:lnTo>
                    <a:pt x="1278" y="116"/>
                  </a:lnTo>
                  <a:lnTo>
                    <a:pt x="1246" y="97"/>
                  </a:lnTo>
                  <a:lnTo>
                    <a:pt x="1212" y="80"/>
                  </a:lnTo>
                  <a:lnTo>
                    <a:pt x="1176" y="65"/>
                  </a:lnTo>
                  <a:lnTo>
                    <a:pt x="1140" y="52"/>
                  </a:lnTo>
                  <a:lnTo>
                    <a:pt x="1104" y="39"/>
                  </a:lnTo>
                  <a:lnTo>
                    <a:pt x="1067" y="30"/>
                  </a:lnTo>
                  <a:lnTo>
                    <a:pt x="1029" y="20"/>
                  </a:lnTo>
                  <a:lnTo>
                    <a:pt x="989" y="13"/>
                  </a:lnTo>
                  <a:lnTo>
                    <a:pt x="950" y="7"/>
                  </a:lnTo>
                  <a:lnTo>
                    <a:pt x="910" y="4"/>
                  </a:lnTo>
                  <a:lnTo>
                    <a:pt x="870" y="2"/>
                  </a:lnTo>
                  <a:lnTo>
                    <a:pt x="829" y="0"/>
                  </a:lnTo>
                  <a:lnTo>
                    <a:pt x="784" y="2"/>
                  </a:lnTo>
                  <a:lnTo>
                    <a:pt x="738" y="4"/>
                  </a:lnTo>
                  <a:lnTo>
                    <a:pt x="695" y="9"/>
                  </a:lnTo>
                  <a:lnTo>
                    <a:pt x="651" y="15"/>
                  </a:lnTo>
                  <a:lnTo>
                    <a:pt x="610" y="24"/>
                  </a:lnTo>
                  <a:lnTo>
                    <a:pt x="570" y="34"/>
                  </a:lnTo>
                  <a:lnTo>
                    <a:pt x="531" y="47"/>
                  </a:lnTo>
                  <a:lnTo>
                    <a:pt x="491" y="60"/>
                  </a:lnTo>
                  <a:lnTo>
                    <a:pt x="455" y="75"/>
                  </a:lnTo>
                  <a:lnTo>
                    <a:pt x="419" y="91"/>
                  </a:lnTo>
                  <a:lnTo>
                    <a:pt x="384" y="110"/>
                  </a:lnTo>
                  <a:lnTo>
                    <a:pt x="350" y="129"/>
                  </a:lnTo>
                  <a:lnTo>
                    <a:pt x="317" y="149"/>
                  </a:lnTo>
                  <a:lnTo>
                    <a:pt x="287" y="172"/>
                  </a:lnTo>
                  <a:lnTo>
                    <a:pt x="257" y="196"/>
                  </a:lnTo>
                  <a:lnTo>
                    <a:pt x="231" y="220"/>
                  </a:lnTo>
                  <a:lnTo>
                    <a:pt x="204" y="246"/>
                  </a:lnTo>
                  <a:lnTo>
                    <a:pt x="178" y="274"/>
                  </a:lnTo>
                  <a:lnTo>
                    <a:pt x="155" y="302"/>
                  </a:lnTo>
                  <a:lnTo>
                    <a:pt x="133" y="332"/>
                  </a:lnTo>
                  <a:lnTo>
                    <a:pt x="112" y="362"/>
                  </a:lnTo>
                  <a:lnTo>
                    <a:pt x="93" y="394"/>
                  </a:lnTo>
                  <a:lnTo>
                    <a:pt x="76" y="426"/>
                  </a:lnTo>
                  <a:lnTo>
                    <a:pt x="61" y="459"/>
                  </a:lnTo>
                  <a:lnTo>
                    <a:pt x="46" y="493"/>
                  </a:lnTo>
                  <a:lnTo>
                    <a:pt x="34" y="528"/>
                  </a:lnTo>
                  <a:lnTo>
                    <a:pt x="23" y="564"/>
                  </a:lnTo>
                  <a:lnTo>
                    <a:pt x="16" y="599"/>
                  </a:lnTo>
                  <a:lnTo>
                    <a:pt x="8" y="637"/>
                  </a:lnTo>
                  <a:lnTo>
                    <a:pt x="4" y="674"/>
                  </a:lnTo>
                  <a:lnTo>
                    <a:pt x="0" y="711"/>
                  </a:lnTo>
                  <a:lnTo>
                    <a:pt x="0" y="751"/>
                  </a:lnTo>
                  <a:lnTo>
                    <a:pt x="0" y="788"/>
                  </a:lnTo>
                  <a:lnTo>
                    <a:pt x="4" y="825"/>
                  </a:lnTo>
                  <a:lnTo>
                    <a:pt x="10" y="865"/>
                  </a:lnTo>
                  <a:lnTo>
                    <a:pt x="17" y="900"/>
                  </a:lnTo>
                  <a:lnTo>
                    <a:pt x="27" y="937"/>
                  </a:lnTo>
                  <a:lnTo>
                    <a:pt x="36" y="973"/>
                  </a:lnTo>
                  <a:lnTo>
                    <a:pt x="50" y="1006"/>
                  </a:lnTo>
                  <a:lnTo>
                    <a:pt x="65" y="1040"/>
                  </a:lnTo>
                  <a:lnTo>
                    <a:pt x="82" y="1074"/>
                  </a:lnTo>
                  <a:lnTo>
                    <a:pt x="100" y="1107"/>
                  </a:lnTo>
                  <a:lnTo>
                    <a:pt x="119" y="1137"/>
                  </a:lnTo>
                  <a:lnTo>
                    <a:pt x="142" y="1169"/>
                  </a:lnTo>
                  <a:lnTo>
                    <a:pt x="165" y="1197"/>
                  </a:lnTo>
                  <a:lnTo>
                    <a:pt x="189" y="1227"/>
                  </a:lnTo>
                  <a:lnTo>
                    <a:pt x="216" y="1253"/>
                  </a:lnTo>
                  <a:lnTo>
                    <a:pt x="244" y="1279"/>
                  </a:lnTo>
                  <a:lnTo>
                    <a:pt x="272" y="1303"/>
                  </a:lnTo>
                  <a:lnTo>
                    <a:pt x="302" y="1328"/>
                  </a:lnTo>
                  <a:lnTo>
                    <a:pt x="334" y="1350"/>
                  </a:lnTo>
                  <a:lnTo>
                    <a:pt x="367" y="1371"/>
                  </a:lnTo>
                  <a:lnTo>
                    <a:pt x="401" y="1391"/>
                  </a:lnTo>
                  <a:lnTo>
                    <a:pt x="434" y="1408"/>
                  </a:lnTo>
                  <a:lnTo>
                    <a:pt x="470" y="1425"/>
                  </a:lnTo>
                  <a:lnTo>
                    <a:pt x="506" y="1440"/>
                  </a:lnTo>
                  <a:lnTo>
                    <a:pt x="544" y="1453"/>
                  </a:lnTo>
                  <a:lnTo>
                    <a:pt x="584" y="1466"/>
                  </a:lnTo>
                  <a:lnTo>
                    <a:pt x="621" y="1475"/>
                  </a:lnTo>
                  <a:lnTo>
                    <a:pt x="663" y="1485"/>
                  </a:lnTo>
                  <a:lnTo>
                    <a:pt x="702" y="1490"/>
                  </a:lnTo>
                  <a:lnTo>
                    <a:pt x="744" y="1496"/>
                  </a:lnTo>
                  <a:lnTo>
                    <a:pt x="785" y="1498"/>
                  </a:lnTo>
                  <a:lnTo>
                    <a:pt x="829" y="1499"/>
                  </a:lnTo>
                  <a:lnTo>
                    <a:pt x="865" y="1499"/>
                  </a:lnTo>
                  <a:lnTo>
                    <a:pt x="901" y="1496"/>
                  </a:lnTo>
                  <a:lnTo>
                    <a:pt x="936" y="1492"/>
                  </a:lnTo>
                  <a:lnTo>
                    <a:pt x="972" y="1488"/>
                  </a:lnTo>
                  <a:lnTo>
                    <a:pt x="1006" y="1483"/>
                  </a:lnTo>
                  <a:lnTo>
                    <a:pt x="1040" y="1475"/>
                  </a:lnTo>
                  <a:lnTo>
                    <a:pt x="1074" y="1466"/>
                  </a:lnTo>
                  <a:lnTo>
                    <a:pt x="1108" y="1455"/>
                  </a:lnTo>
                  <a:lnTo>
                    <a:pt x="1140" y="1443"/>
                  </a:lnTo>
                  <a:lnTo>
                    <a:pt x="1170" y="1432"/>
                  </a:lnTo>
                  <a:lnTo>
                    <a:pt x="1202" y="1419"/>
                  </a:lnTo>
                  <a:lnTo>
                    <a:pt x="1233" y="1404"/>
                  </a:lnTo>
                  <a:lnTo>
                    <a:pt x="1263" y="1387"/>
                  </a:lnTo>
                  <a:lnTo>
                    <a:pt x="1291" y="1371"/>
                  </a:lnTo>
                  <a:lnTo>
                    <a:pt x="1319" y="1354"/>
                  </a:lnTo>
                  <a:lnTo>
                    <a:pt x="1346" y="1335"/>
                  </a:lnTo>
                  <a:lnTo>
                    <a:pt x="1372" y="1315"/>
                  </a:lnTo>
                  <a:lnTo>
                    <a:pt x="1397" y="1294"/>
                  </a:lnTo>
                  <a:lnTo>
                    <a:pt x="1421" y="1272"/>
                  </a:lnTo>
                  <a:lnTo>
                    <a:pt x="1446" y="1249"/>
                  </a:lnTo>
                  <a:lnTo>
                    <a:pt x="1467" y="1227"/>
                  </a:lnTo>
                  <a:lnTo>
                    <a:pt x="1489" y="1203"/>
                  </a:lnTo>
                  <a:lnTo>
                    <a:pt x="1508" y="1176"/>
                  </a:lnTo>
                  <a:lnTo>
                    <a:pt x="1527" y="1150"/>
                  </a:lnTo>
                  <a:lnTo>
                    <a:pt x="1546" y="1124"/>
                  </a:lnTo>
                  <a:lnTo>
                    <a:pt x="1563" y="1098"/>
                  </a:lnTo>
                  <a:lnTo>
                    <a:pt x="1578" y="1070"/>
                  </a:lnTo>
                  <a:lnTo>
                    <a:pt x="1591" y="1042"/>
                  </a:lnTo>
                  <a:lnTo>
                    <a:pt x="1604" y="1012"/>
                  </a:lnTo>
                  <a:lnTo>
                    <a:pt x="1616" y="982"/>
                  </a:lnTo>
                  <a:lnTo>
                    <a:pt x="1627" y="952"/>
                  </a:lnTo>
                  <a:lnTo>
                    <a:pt x="1635" y="921"/>
                  </a:lnTo>
                  <a:lnTo>
                    <a:pt x="1625" y="922"/>
                  </a:lnTo>
                  <a:lnTo>
                    <a:pt x="1606" y="922"/>
                  </a:lnTo>
                  <a:lnTo>
                    <a:pt x="1582" y="922"/>
                  </a:lnTo>
                  <a:lnTo>
                    <a:pt x="1553" y="922"/>
                  </a:lnTo>
                  <a:lnTo>
                    <a:pt x="1527" y="924"/>
                  </a:lnTo>
                  <a:lnTo>
                    <a:pt x="1504" y="924"/>
                  </a:lnTo>
                  <a:lnTo>
                    <a:pt x="1487" y="924"/>
                  </a:lnTo>
                  <a:lnTo>
                    <a:pt x="1482" y="924"/>
                  </a:lnTo>
                  <a:lnTo>
                    <a:pt x="1476" y="936"/>
                  </a:lnTo>
                  <a:lnTo>
                    <a:pt x="1470" y="947"/>
                  </a:lnTo>
                  <a:lnTo>
                    <a:pt x="1465" y="958"/>
                  </a:lnTo>
                  <a:lnTo>
                    <a:pt x="1459" y="969"/>
                  </a:lnTo>
                  <a:lnTo>
                    <a:pt x="1453" y="980"/>
                  </a:lnTo>
                  <a:lnTo>
                    <a:pt x="1448" y="990"/>
                  </a:lnTo>
                  <a:lnTo>
                    <a:pt x="1444" y="1001"/>
                  </a:lnTo>
                  <a:lnTo>
                    <a:pt x="1438" y="1010"/>
                  </a:lnTo>
                  <a:lnTo>
                    <a:pt x="1416" y="1048"/>
                  </a:lnTo>
                  <a:lnTo>
                    <a:pt x="1391" y="1083"/>
                  </a:lnTo>
                  <a:lnTo>
                    <a:pt x="1363" y="1117"/>
                  </a:lnTo>
                  <a:lnTo>
                    <a:pt x="1333" y="1148"/>
                  </a:lnTo>
                  <a:lnTo>
                    <a:pt x="1301" y="1178"/>
                  </a:lnTo>
                  <a:lnTo>
                    <a:pt x="1267" y="1206"/>
                  </a:lnTo>
                  <a:lnTo>
                    <a:pt x="1231" y="1232"/>
                  </a:lnTo>
                  <a:lnTo>
                    <a:pt x="1193" y="1255"/>
                  </a:lnTo>
                  <a:lnTo>
                    <a:pt x="1151" y="1277"/>
                  </a:lnTo>
                  <a:lnTo>
                    <a:pt x="1110" y="1296"/>
                  </a:lnTo>
                  <a:lnTo>
                    <a:pt x="1067" y="1311"/>
                  </a:lnTo>
                  <a:lnTo>
                    <a:pt x="1021" y="1324"/>
                  </a:lnTo>
                  <a:lnTo>
                    <a:pt x="974" y="1335"/>
                  </a:lnTo>
                  <a:lnTo>
                    <a:pt x="927" y="1343"/>
                  </a:lnTo>
                  <a:lnTo>
                    <a:pt x="878" y="1348"/>
                  </a:lnTo>
                  <a:lnTo>
                    <a:pt x="829" y="1350"/>
                  </a:lnTo>
                  <a:lnTo>
                    <a:pt x="793" y="1348"/>
                  </a:lnTo>
                  <a:lnTo>
                    <a:pt x="759" y="1346"/>
                  </a:lnTo>
                  <a:lnTo>
                    <a:pt x="725" y="1343"/>
                  </a:lnTo>
                  <a:lnTo>
                    <a:pt x="691" y="1337"/>
                  </a:lnTo>
                  <a:lnTo>
                    <a:pt x="659" y="1331"/>
                  </a:lnTo>
                  <a:lnTo>
                    <a:pt x="627" y="1322"/>
                  </a:lnTo>
                  <a:lnTo>
                    <a:pt x="595" y="1313"/>
                  </a:lnTo>
                  <a:lnTo>
                    <a:pt x="563" y="1302"/>
                  </a:lnTo>
                  <a:lnTo>
                    <a:pt x="533" y="1290"/>
                  </a:lnTo>
                  <a:lnTo>
                    <a:pt x="504" y="1277"/>
                  </a:lnTo>
                  <a:lnTo>
                    <a:pt x="476" y="1262"/>
                  </a:lnTo>
                  <a:lnTo>
                    <a:pt x="448" y="1247"/>
                  </a:lnTo>
                  <a:lnTo>
                    <a:pt x="421" y="1231"/>
                  </a:lnTo>
                  <a:lnTo>
                    <a:pt x="395" y="1212"/>
                  </a:lnTo>
                  <a:lnTo>
                    <a:pt x="370" y="1193"/>
                  </a:lnTo>
                  <a:lnTo>
                    <a:pt x="346" y="1173"/>
                  </a:lnTo>
                  <a:lnTo>
                    <a:pt x="323" y="1152"/>
                  </a:lnTo>
                  <a:lnTo>
                    <a:pt x="302" y="1132"/>
                  </a:lnTo>
                  <a:lnTo>
                    <a:pt x="282" y="1107"/>
                  </a:lnTo>
                  <a:lnTo>
                    <a:pt x="263" y="1085"/>
                  </a:lnTo>
                  <a:lnTo>
                    <a:pt x="244" y="1061"/>
                  </a:lnTo>
                  <a:lnTo>
                    <a:pt x="229" y="1034"/>
                  </a:lnTo>
                  <a:lnTo>
                    <a:pt x="214" y="1010"/>
                  </a:lnTo>
                  <a:lnTo>
                    <a:pt x="199" y="982"/>
                  </a:lnTo>
                  <a:lnTo>
                    <a:pt x="187" y="956"/>
                  </a:lnTo>
                  <a:lnTo>
                    <a:pt x="176" y="928"/>
                  </a:lnTo>
                  <a:lnTo>
                    <a:pt x="167" y="900"/>
                  </a:lnTo>
                  <a:lnTo>
                    <a:pt x="159" y="870"/>
                  </a:lnTo>
                  <a:lnTo>
                    <a:pt x="153" y="840"/>
                  </a:lnTo>
                  <a:lnTo>
                    <a:pt x="150" y="810"/>
                  </a:lnTo>
                  <a:lnTo>
                    <a:pt x="146" y="781"/>
                  </a:lnTo>
                  <a:lnTo>
                    <a:pt x="146" y="751"/>
                  </a:lnTo>
                  <a:lnTo>
                    <a:pt x="146" y="719"/>
                  </a:lnTo>
                  <a:lnTo>
                    <a:pt x="150" y="689"/>
                  </a:lnTo>
                  <a:lnTo>
                    <a:pt x="153" y="659"/>
                  </a:lnTo>
                  <a:lnTo>
                    <a:pt x="159" y="629"/>
                  </a:lnTo>
                  <a:lnTo>
                    <a:pt x="167" y="601"/>
                  </a:lnTo>
                  <a:lnTo>
                    <a:pt x="174" y="571"/>
                  </a:lnTo>
                  <a:lnTo>
                    <a:pt x="185" y="543"/>
                  </a:lnTo>
                  <a:lnTo>
                    <a:pt x="197" y="517"/>
                  </a:lnTo>
                  <a:lnTo>
                    <a:pt x="210" y="491"/>
                  </a:lnTo>
                  <a:lnTo>
                    <a:pt x="223" y="465"/>
                  </a:lnTo>
                  <a:lnTo>
                    <a:pt x="240" y="439"/>
                  </a:lnTo>
                  <a:lnTo>
                    <a:pt x="257" y="415"/>
                  </a:lnTo>
                  <a:lnTo>
                    <a:pt x="276" y="392"/>
                  </a:lnTo>
                  <a:lnTo>
                    <a:pt x="295" y="370"/>
                  </a:lnTo>
                  <a:lnTo>
                    <a:pt x="316" y="347"/>
                  </a:lnTo>
                  <a:lnTo>
                    <a:pt x="338" y="327"/>
                  </a:lnTo>
                  <a:lnTo>
                    <a:pt x="361" y="306"/>
                  </a:lnTo>
                  <a:lnTo>
                    <a:pt x="385" y="288"/>
                  </a:lnTo>
                  <a:lnTo>
                    <a:pt x="412" y="271"/>
                  </a:lnTo>
                  <a:lnTo>
                    <a:pt x="438" y="254"/>
                  </a:lnTo>
                  <a:lnTo>
                    <a:pt x="465" y="237"/>
                  </a:lnTo>
                  <a:lnTo>
                    <a:pt x="495" y="224"/>
                  </a:lnTo>
                  <a:lnTo>
                    <a:pt x="523" y="209"/>
                  </a:lnTo>
                  <a:lnTo>
                    <a:pt x="553" y="198"/>
                  </a:lnTo>
                  <a:lnTo>
                    <a:pt x="585" y="187"/>
                  </a:lnTo>
                  <a:lnTo>
                    <a:pt x="617" y="177"/>
                  </a:lnTo>
                  <a:lnTo>
                    <a:pt x="651" y="170"/>
                  </a:lnTo>
                  <a:lnTo>
                    <a:pt x="685" y="162"/>
                  </a:lnTo>
                  <a:lnTo>
                    <a:pt x="719" y="157"/>
                  </a:lnTo>
                  <a:lnTo>
                    <a:pt x="755" y="153"/>
                  </a:lnTo>
                  <a:lnTo>
                    <a:pt x="791" y="151"/>
                  </a:lnTo>
                  <a:lnTo>
                    <a:pt x="829" y="149"/>
                  </a:lnTo>
                  <a:lnTo>
                    <a:pt x="863" y="151"/>
                  </a:lnTo>
                  <a:lnTo>
                    <a:pt x="897" y="153"/>
                  </a:lnTo>
                  <a:lnTo>
                    <a:pt x="931" y="157"/>
                  </a:lnTo>
                  <a:lnTo>
                    <a:pt x="963" y="161"/>
                  </a:lnTo>
                  <a:lnTo>
                    <a:pt x="995" y="168"/>
                  </a:lnTo>
                  <a:lnTo>
                    <a:pt x="1025" y="175"/>
                  </a:lnTo>
                  <a:lnTo>
                    <a:pt x="1057" y="183"/>
                  </a:lnTo>
                  <a:lnTo>
                    <a:pt x="1087" y="192"/>
                  </a:lnTo>
                  <a:lnTo>
                    <a:pt x="1116" y="203"/>
                  </a:lnTo>
                  <a:lnTo>
                    <a:pt x="1144" y="217"/>
                  </a:lnTo>
                  <a:lnTo>
                    <a:pt x="1172" y="230"/>
                  </a:lnTo>
                  <a:lnTo>
                    <a:pt x="1199" y="245"/>
                  </a:lnTo>
                  <a:lnTo>
                    <a:pt x="1225" y="260"/>
                  </a:lnTo>
                  <a:lnTo>
                    <a:pt x="1250" y="276"/>
                  </a:lnTo>
                  <a:lnTo>
                    <a:pt x="1274" y="293"/>
                  </a:lnTo>
                  <a:lnTo>
                    <a:pt x="1297" y="312"/>
                  </a:lnTo>
                  <a:lnTo>
                    <a:pt x="1319" y="330"/>
                  </a:lnTo>
                  <a:lnTo>
                    <a:pt x="1340" y="351"/>
                  </a:lnTo>
                  <a:lnTo>
                    <a:pt x="1361" y="372"/>
                  </a:lnTo>
                  <a:lnTo>
                    <a:pt x="1380" y="392"/>
                  </a:lnTo>
                  <a:lnTo>
                    <a:pt x="1397" y="415"/>
                  </a:lnTo>
                  <a:lnTo>
                    <a:pt x="1414" y="439"/>
                  </a:lnTo>
                  <a:lnTo>
                    <a:pt x="1429" y="463"/>
                  </a:lnTo>
                  <a:lnTo>
                    <a:pt x="1444" y="487"/>
                  </a:lnTo>
                  <a:lnTo>
                    <a:pt x="1457" y="512"/>
                  </a:lnTo>
                  <a:lnTo>
                    <a:pt x="1468" y="538"/>
                  </a:lnTo>
                  <a:lnTo>
                    <a:pt x="1478" y="564"/>
                  </a:lnTo>
                  <a:lnTo>
                    <a:pt x="1487" y="592"/>
                  </a:lnTo>
                  <a:lnTo>
                    <a:pt x="1495" y="618"/>
                  </a:lnTo>
                  <a:lnTo>
                    <a:pt x="1501" y="646"/>
                  </a:lnTo>
                  <a:lnTo>
                    <a:pt x="1506" y="676"/>
                  </a:lnTo>
                  <a:lnTo>
                    <a:pt x="1510" y="7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ru-RU"/>
            </a:p>
          </p:txBody>
        </p:sp>
      </p:grp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2555875" y="390010"/>
            <a:ext cx="5614988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Научно-производственная фирма</a:t>
            </a:r>
          </a:p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«ЭЛСТАР»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66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280970" y="1746632"/>
            <a:ext cx="77787" cy="3810000"/>
          </a:xfrm>
          <a:prstGeom prst="rect">
            <a:avLst/>
          </a:prstGeom>
          <a:gradFill rotWithShape="0">
            <a:gsLst>
              <a:gs pos="0">
                <a:srgbClr val="6699FF"/>
              </a:gs>
              <a:gs pos="100000">
                <a:srgbClr val="99CCFF"/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74600" prstMaterial="legacyMatte">
            <a:bevelT w="13500" h="13500" prst="angle"/>
            <a:bevelB w="13500" h="13500" prst="angle"/>
            <a:extrusionClr>
              <a:srgbClr val="DDDDDD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071" name="Oval 23"/>
          <p:cNvSpPr>
            <a:spLocks noChangeAspect="1" noChangeArrowheads="1"/>
          </p:cNvSpPr>
          <p:nvPr/>
        </p:nvSpPr>
        <p:spPr bwMode="auto">
          <a:xfrm>
            <a:off x="540243" y="2226850"/>
            <a:ext cx="204788" cy="204788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rgbClr val="F8F8F8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904486" y="2082800"/>
            <a:ext cx="74676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b="1" dirty="0"/>
              <a:t>4</a:t>
            </a:r>
            <a:r>
              <a:rPr lang="ru-RU" sz="1600" b="1" smtClean="0"/>
              <a:t>0-летний </a:t>
            </a:r>
            <a:r>
              <a:rPr lang="ru-RU" sz="1600" b="1" dirty="0"/>
              <a:t>опыт комплексного научного исследования, разработки и производства оборудования и технологии порошкового напыления, накопленного сотрудниками фирмы в Московском энергетическом институте</a:t>
            </a:r>
            <a:endParaRPr lang="ru-RU" sz="1400" dirty="0"/>
          </a:p>
        </p:txBody>
      </p:sp>
      <p:sp>
        <p:nvSpPr>
          <p:cNvPr id="2075" name="Oval 27"/>
          <p:cNvSpPr>
            <a:spLocks noChangeAspect="1" noChangeArrowheads="1"/>
          </p:cNvSpPr>
          <p:nvPr/>
        </p:nvSpPr>
        <p:spPr bwMode="auto">
          <a:xfrm>
            <a:off x="539179" y="3301073"/>
            <a:ext cx="204788" cy="204788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rgbClr val="F8F8F8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901589" y="3193939"/>
            <a:ext cx="777486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1600" b="1" dirty="0"/>
              <a:t>Производство промышленных установок электростатического напыления </a:t>
            </a:r>
          </a:p>
          <a:p>
            <a:r>
              <a:rPr lang="ru-RU" sz="1600" b="1" dirty="0"/>
              <a:t>порошковых  покрытий ручного и автоматического исполнения; камер </a:t>
            </a:r>
            <a:r>
              <a:rPr lang="ru-RU" sz="1600" b="1" dirty="0" smtClean="0"/>
              <a:t>напыления проходных и тупиковых с фильтрами-рекуператорами, имеющими возможность быстрой </a:t>
            </a:r>
            <a:r>
              <a:rPr lang="ru-RU" sz="1600" b="1" dirty="0"/>
              <a:t>смены цвета краски; </a:t>
            </a:r>
            <a:r>
              <a:rPr lang="ru-RU" sz="1600" b="1" dirty="0" smtClean="0"/>
              <a:t>роботов-манипуляторов</a:t>
            </a:r>
            <a:r>
              <a:rPr lang="ru-RU" sz="1600" b="1" dirty="0"/>
              <a:t>; печей оплавления </a:t>
            </a:r>
            <a:r>
              <a:rPr lang="ru-RU" sz="1600" b="1" dirty="0" smtClean="0"/>
              <a:t>порошковых </a:t>
            </a:r>
            <a:r>
              <a:rPr lang="ru-RU" sz="1600" b="1" dirty="0"/>
              <a:t>покрытий</a:t>
            </a:r>
          </a:p>
        </p:txBody>
      </p:sp>
      <p:sp>
        <p:nvSpPr>
          <p:cNvPr id="2077" name="Oval 29"/>
          <p:cNvSpPr>
            <a:spLocks noChangeAspect="1" noChangeArrowheads="1"/>
          </p:cNvSpPr>
          <p:nvPr/>
        </p:nvSpPr>
        <p:spPr bwMode="auto">
          <a:xfrm>
            <a:off x="567022" y="4710089"/>
            <a:ext cx="204788" cy="20478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rgbClr val="F8F8F8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079" name="Text Box 31"/>
          <p:cNvSpPr txBox="1">
            <a:spLocks noChangeArrowheads="1"/>
          </p:cNvSpPr>
          <p:nvPr/>
        </p:nvSpPr>
        <p:spPr bwMode="auto">
          <a:xfrm>
            <a:off x="943379" y="4600564"/>
            <a:ext cx="78533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1600" b="1" dirty="0"/>
              <a:t>Проектирование, разработка, изготовление и запуск в производство </a:t>
            </a:r>
            <a:r>
              <a:rPr lang="ru-RU" sz="1600" b="1" dirty="0" smtClean="0"/>
              <a:t>тупиковых</a:t>
            </a:r>
            <a:r>
              <a:rPr lang="en-US" sz="1600" b="1" dirty="0" smtClean="0"/>
              <a:t> </a:t>
            </a:r>
            <a:r>
              <a:rPr lang="ru-RU" sz="1600" b="1" dirty="0" smtClean="0"/>
              <a:t>участков </a:t>
            </a:r>
            <a:r>
              <a:rPr lang="ru-RU" sz="1600" b="1" dirty="0"/>
              <a:t>и конвейерных линий напыления порошковых покрытий, </a:t>
            </a:r>
            <a:r>
              <a:rPr lang="ru-RU" sz="1600" b="1" dirty="0" smtClean="0"/>
              <a:t>модернизация</a:t>
            </a:r>
            <a:r>
              <a:rPr lang="en-US" sz="1600" b="1" dirty="0" smtClean="0"/>
              <a:t> </a:t>
            </a:r>
            <a:r>
              <a:rPr lang="ru-RU" sz="1600" b="1" dirty="0" smtClean="0"/>
              <a:t>существующих </a:t>
            </a:r>
            <a:r>
              <a:rPr lang="ru-RU" sz="1600" b="1" dirty="0"/>
              <a:t>окрасочных производств</a:t>
            </a:r>
            <a:endParaRPr lang="ru-RU" sz="1400" b="1" dirty="0"/>
          </a:p>
        </p:txBody>
      </p:sp>
      <p:sp>
        <p:nvSpPr>
          <p:cNvPr id="2080" name="Line 32"/>
          <p:cNvSpPr>
            <a:spLocks noChangeShapeType="1"/>
          </p:cNvSpPr>
          <p:nvPr/>
        </p:nvSpPr>
        <p:spPr bwMode="auto">
          <a:xfrm>
            <a:off x="2195513" y="1377950"/>
            <a:ext cx="6337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>
            <a:prstShdw prst="shdw17" dist="17961" dir="2700000">
              <a:schemeClr val="bg1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81" name="Text Box 33"/>
          <p:cNvSpPr txBox="1">
            <a:spLocks noChangeArrowheads="1"/>
          </p:cNvSpPr>
          <p:nvPr/>
        </p:nvSpPr>
        <p:spPr bwMode="auto">
          <a:xfrm>
            <a:off x="3816350" y="5589588"/>
            <a:ext cx="5277855" cy="103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5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Наш адрес: г. Москва, ул. </a:t>
            </a:r>
            <a:r>
              <a:rPr lang="ru-RU" sz="1500" b="1" i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Красноказарменная</a:t>
            </a:r>
            <a:r>
              <a:rPr lang="ru-RU" sz="15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ru-RU" sz="15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д.1</a:t>
            </a:r>
            <a:r>
              <a:rPr lang="en-US" sz="15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endParaRPr lang="ru-RU" sz="1500" b="1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ru-RU" sz="15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		        Тел/факс: </a:t>
            </a:r>
            <a:r>
              <a:rPr lang="ru-RU" sz="15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(</a:t>
            </a:r>
            <a:r>
              <a:rPr lang="en-US" sz="15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  <a:r>
              <a:rPr lang="ru-RU" sz="15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95)362-70-51 </a:t>
            </a:r>
            <a:endParaRPr lang="ru-RU" sz="1500" b="1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ru-RU" sz="15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			       </a:t>
            </a:r>
            <a:r>
              <a:rPr lang="ru-RU" sz="15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(</a:t>
            </a:r>
            <a:r>
              <a:rPr lang="en-US" sz="15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  <a:r>
              <a:rPr lang="ru-RU" sz="15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95)362-79-60</a:t>
            </a:r>
            <a:r>
              <a:rPr lang="ru-RU" sz="1500" dirty="0" smtClean="0"/>
              <a:t> </a:t>
            </a:r>
            <a:endParaRPr lang="ru-RU" sz="1500" dirty="0"/>
          </a:p>
          <a:p>
            <a:r>
              <a:rPr lang="en-US" sz="1500" dirty="0"/>
              <a:t>                  </a:t>
            </a:r>
            <a:r>
              <a:rPr lang="en-US" sz="15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http://www.elstar.ru; e-mail: info@elstar.ru</a:t>
            </a:r>
            <a:r>
              <a:rPr lang="ru-RU" sz="1600" dirty="0"/>
              <a:t>     </a:t>
            </a:r>
            <a:endParaRPr lang="ru-RU" dirty="0"/>
          </a:p>
        </p:txBody>
      </p:sp>
      <p:sp>
        <p:nvSpPr>
          <p:cNvPr id="13332" name="Line 1044"/>
          <p:cNvSpPr>
            <a:spLocks noChangeShapeType="1"/>
          </p:cNvSpPr>
          <p:nvPr/>
        </p:nvSpPr>
        <p:spPr bwMode="auto">
          <a:xfrm>
            <a:off x="4716463" y="1414463"/>
            <a:ext cx="12969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>
            <a:prstShdw prst="shdw17" dist="17961" dir="2700000">
              <a:schemeClr val="bg1"/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221674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3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изоляционного  покрытия  с 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продольно-поперечной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транспортной  системой: камера  нанесения жидкого  </a:t>
            </a:r>
            <a:r>
              <a:rPr lang="ru-RU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праймера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1600200"/>
            <a:ext cx="65024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89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изоляционного 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покрытия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с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продольно-поперечной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транспортной  системой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: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печь 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предварительного  нагрева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00808"/>
            <a:ext cx="65024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04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Нанесение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покрытия  на  внутреннюю 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и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внешнюю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поверхность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фасонных  изделий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endParaRPr lang="ru-RU" sz="2200" b="1" spc="-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4" descr="IMGP359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1592"/>
            <a:ext cx="3622318" cy="482828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IMGP357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36" y="1621592"/>
            <a:ext cx="3622318" cy="482828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89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072" y="432035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Образцы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фасонных  изделий  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с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покрытием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66664"/>
            <a:ext cx="8229600" cy="4876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IMGP36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56" y="1484784"/>
            <a:ext cx="3311922" cy="2483549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Fittings-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932" y="1484784"/>
            <a:ext cx="3309833" cy="2483549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ttings-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56" y="4031386"/>
            <a:ext cx="3311922" cy="2485116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IMGP36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984" y="4032514"/>
            <a:ext cx="3286653" cy="2464601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40108" y="6021288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1393" y="6026806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85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772400" cy="19442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НАНЕСЕНИЕ ЗАЩИТНЫХ АНТИКОРРОЗИОННЫХ ПОКРЫТИЙ НА ИЗДЕЛИЯ </a:t>
            </a:r>
            <a:r>
              <a:rPr lang="ru-RU" sz="3600" b="1" dirty="0" smtClean="0"/>
              <a:t>ДЛЯ </a:t>
            </a:r>
            <a:r>
              <a:rPr lang="ru-RU" sz="3600" b="1" dirty="0" smtClean="0"/>
              <a:t>НЕФТЕГАЗОВОЙ ОТРАСЛИ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077072"/>
            <a:ext cx="7200800" cy="1752600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II.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cap="al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Нанесение наружного изоляционного покрытия на трубы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76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Нанесение </a:t>
            </a: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наружного </a:t>
            </a: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изоляционного </a:t>
            </a: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покрытия </a:t>
            </a:r>
            <a:r>
              <a:rPr lang="ru-RU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на </a:t>
            </a:r>
            <a:r>
              <a:rPr lang="ru-RU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трубы </a:t>
            </a: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с </a:t>
            </a: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применением </a:t>
            </a: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порошковых </a:t>
            </a: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материалов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ru-RU" sz="2200" dirty="0" smtClean="0"/>
              <a:t>однослойная эпоксидная изоляция</a:t>
            </a: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ru-RU" sz="2200" dirty="0" smtClean="0"/>
              <a:t>двухслойная эпоксидная изоляция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200" dirty="0"/>
              <a:t>н</a:t>
            </a:r>
            <a:r>
              <a:rPr lang="ru-RU" sz="2200" dirty="0" smtClean="0"/>
              <a:t>анесение грунтовочного слоя при получении </a:t>
            </a:r>
            <a:r>
              <a:rPr lang="ru-RU" sz="2200" dirty="0"/>
              <a:t>трехслойной наружной </a:t>
            </a:r>
            <a:r>
              <a:rPr lang="ru-RU" sz="2200" dirty="0" smtClean="0"/>
              <a:t>изоляции </a:t>
            </a:r>
            <a:r>
              <a:rPr lang="ru-RU" sz="2200" dirty="0"/>
              <a:t>стальных труб на основе </a:t>
            </a:r>
            <a:r>
              <a:rPr lang="ru-RU" sz="2200" dirty="0" err="1"/>
              <a:t>экструдированного</a:t>
            </a:r>
            <a:r>
              <a:rPr lang="ru-RU" sz="2200" dirty="0"/>
              <a:t> полиэтилена </a:t>
            </a:r>
          </a:p>
        </p:txBody>
      </p:sp>
      <p:sp>
        <p:nvSpPr>
          <p:cNvPr id="4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84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33400"/>
            <a:ext cx="8424936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наружного  изоляционного  покрытия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1600200"/>
            <a:ext cx="65024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99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8568952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наружного 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изоляционного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покрытия: камера нанесения порошка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600200"/>
            <a:ext cx="3657600" cy="4876800"/>
          </a:xfrm>
        </p:spPr>
      </p:pic>
      <p:sp>
        <p:nvSpPr>
          <p:cNvPr id="4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18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33400"/>
            <a:ext cx="8363272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наружного  изоляционного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покрытия: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шкаф  управления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600200"/>
            <a:ext cx="3657600" cy="4876800"/>
          </a:xfr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4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57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Трубы с наружным покрытием</a:t>
            </a:r>
          </a:p>
        </p:txBody>
      </p:sp>
      <p:pic>
        <p:nvPicPr>
          <p:cNvPr id="4" name="Picture 4" descr="IMGP237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0800" y="1600200"/>
            <a:ext cx="6502400" cy="4876800"/>
          </a:xfr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70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ОПЕРАЦИИ ПРИ НАНЕСЕНИИ ПОКРЫТИЙ</a:t>
            </a:r>
            <a:endParaRPr lang="ru-RU" sz="32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556792"/>
            <a:ext cx="3931920" cy="1440160"/>
          </a:xfrm>
        </p:spPr>
        <p:txBody>
          <a:bodyPr anchor="t">
            <a:normAutofit/>
          </a:bodyPr>
          <a:lstStyle/>
          <a:p>
            <a:r>
              <a:rPr lang="ru-RU" dirty="0" smtClean="0"/>
              <a:t>ДЕКОРАТИВНО-АНТИКОРРОЗИОННЫЕ</a:t>
            </a:r>
          </a:p>
          <a:p>
            <a:r>
              <a:rPr lang="ru-RU" sz="1400" dirty="0" smtClean="0"/>
              <a:t>ТОЛЩИНА ПОКРЫТИЯ </a:t>
            </a:r>
          </a:p>
          <a:p>
            <a:r>
              <a:rPr lang="ru-RU" sz="1400" dirty="0" smtClean="0"/>
              <a:t>НЕ БОЛЕЕ 200 МКМ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200" y="3212976"/>
            <a:ext cx="3931920" cy="3176712"/>
          </a:xfrm>
        </p:spPr>
        <p:txBody>
          <a:bodyPr/>
          <a:lstStyle/>
          <a:p>
            <a:r>
              <a:rPr lang="ru-RU" sz="1400" dirty="0" smtClean="0"/>
              <a:t>-</a:t>
            </a:r>
            <a:r>
              <a:rPr lang="ru-RU" dirty="0" smtClean="0"/>
              <a:t> </a:t>
            </a:r>
            <a:r>
              <a:rPr lang="ru-RU" sz="1400" dirty="0" smtClean="0"/>
              <a:t>ПОДГОТОВКА ПОВЕРХНОСТИ</a:t>
            </a:r>
          </a:p>
          <a:p>
            <a:r>
              <a:rPr lang="ru-RU" sz="1400" dirty="0" smtClean="0"/>
              <a:t>- НАНЕСЕНИЕ ПОРОШКОВОГО МАТЕРИАЛА НА ХОЛОДНОЕ ИЗДЕЛИЕ</a:t>
            </a:r>
          </a:p>
          <a:p>
            <a:r>
              <a:rPr lang="ru-RU" sz="1400" dirty="0" smtClean="0"/>
              <a:t>- ФОРМИРОВАНИЕ ПОКРЫТИЯ В ПЕЧИ ПОЛИМЕРИЗАЦИИ</a:t>
            </a:r>
          </a:p>
          <a:p>
            <a:r>
              <a:rPr lang="ru-RU" sz="1400" dirty="0" smtClean="0"/>
              <a:t>- ОСТУЖЕНИЕ ИЗДЕЛИЯ С ПОКРЫТИЕМ</a:t>
            </a:r>
            <a:endParaRPr lang="ru-RU" sz="14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754880" y="1556792"/>
            <a:ext cx="3931920" cy="1584176"/>
          </a:xfrm>
        </p:spPr>
        <p:txBody>
          <a:bodyPr anchor="t"/>
          <a:lstStyle/>
          <a:p>
            <a:r>
              <a:rPr lang="ru-RU" dirty="0" smtClean="0"/>
              <a:t>ИЗОЛЯЦИОННЫЕ</a:t>
            </a:r>
          </a:p>
          <a:p>
            <a:r>
              <a:rPr lang="ru-RU" sz="1400" dirty="0" smtClean="0"/>
              <a:t>ТОЛЩИНА </a:t>
            </a:r>
            <a:r>
              <a:rPr lang="ru-RU" sz="1400" dirty="0"/>
              <a:t>ПОКРЫТИЯ </a:t>
            </a:r>
            <a:endParaRPr lang="ru-RU" sz="1400" dirty="0" smtClean="0"/>
          </a:p>
          <a:p>
            <a:r>
              <a:rPr lang="ru-RU" sz="1400" dirty="0" smtClean="0"/>
              <a:t> </a:t>
            </a:r>
            <a:r>
              <a:rPr lang="ru-RU" sz="1400" dirty="0"/>
              <a:t>БОЛЕЕ 200 МКМ</a:t>
            </a:r>
          </a:p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754880" y="3356992"/>
            <a:ext cx="3931920" cy="3032696"/>
          </a:xfrm>
        </p:spPr>
        <p:txBody>
          <a:bodyPr>
            <a:normAutofit/>
          </a:bodyPr>
          <a:lstStyle/>
          <a:p>
            <a:r>
              <a:rPr lang="ru-RU" sz="1400" dirty="0"/>
              <a:t>- ПОДГОТОВКА </a:t>
            </a:r>
            <a:r>
              <a:rPr lang="ru-RU" sz="1400" dirty="0" smtClean="0"/>
              <a:t>ПОВЕРХНОСТИ</a:t>
            </a:r>
          </a:p>
          <a:p>
            <a:r>
              <a:rPr lang="ru-RU" sz="1400" dirty="0" smtClean="0"/>
              <a:t>- ПРЕДВАРИТЕЛЬНЫЙ РАЗОГРЕВ ИЗДЕЛИЯ</a:t>
            </a:r>
            <a:endParaRPr lang="ru-RU" sz="1400" dirty="0"/>
          </a:p>
          <a:p>
            <a:r>
              <a:rPr lang="ru-RU" sz="1400" dirty="0"/>
              <a:t>- НАНЕСЕНИЕ ПОРОШКОВОГО </a:t>
            </a:r>
            <a:r>
              <a:rPr lang="ru-RU" sz="1400" dirty="0" smtClean="0"/>
              <a:t>МАТЕРИАЛА НА ГОРЯЧЕЕ ИЗДЕЛИЕ</a:t>
            </a:r>
            <a:endParaRPr lang="ru-RU" sz="1400" dirty="0"/>
          </a:p>
          <a:p>
            <a:r>
              <a:rPr lang="ru-RU" sz="1400" dirty="0"/>
              <a:t>- ФОРМИРОВАНИЕ ПОКРЫТИЯ В ПЕЧИ </a:t>
            </a:r>
            <a:r>
              <a:rPr lang="ru-RU" sz="1400" dirty="0" smtClean="0"/>
              <a:t>ПОЛИМЕРИЗАЦИИ</a:t>
            </a:r>
          </a:p>
          <a:p>
            <a:r>
              <a:rPr lang="ru-RU" sz="1400" dirty="0" smtClean="0"/>
              <a:t>- ОСТУЖЕНИЕ ИЗДЕЛИЯ С ПОКРЫТИЕМ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9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68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Система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рекуперации  порошка  камеры  нанесения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покрытия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600200"/>
            <a:ext cx="36576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70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772400" cy="19442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НАНЕСЕНИЕ ЗАЩИТНЫХ АНТИКОРРОЗИОННЫХ ПОКРЫТИЙ НА ИЗДЕЛИЯ </a:t>
            </a:r>
            <a:r>
              <a:rPr lang="ru-RU" sz="3600" b="1" dirty="0" smtClean="0"/>
              <a:t>ДЛЯ </a:t>
            </a:r>
            <a:r>
              <a:rPr lang="ru-RU" sz="3600" b="1" dirty="0" smtClean="0"/>
              <a:t>НЕФТЕГАЗОВОЙ ОТРАСЛИ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077072"/>
            <a:ext cx="7200800" cy="1752600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III.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cap="al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Нанесение внутреннего антикоррозионного покрытия на трубы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93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Технологические стадии процесса получения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внутреннего антикоррозионного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покрытия на трубы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277072"/>
          </a:xfrm>
        </p:spPr>
        <p:txBody>
          <a:bodyPr>
            <a:normAutofit/>
          </a:bodyPr>
          <a:lstStyle/>
          <a:p>
            <a:pPr lvl="0">
              <a:spcBef>
                <a:spcPts val="2800"/>
              </a:spcBef>
              <a:spcAft>
                <a:spcPts val="600"/>
              </a:spcAft>
            </a:pPr>
            <a:r>
              <a:rPr lang="ru-RU" sz="2200" dirty="0"/>
              <a:t>Абразивная очистка внутренней поверхности</a:t>
            </a:r>
          </a:p>
          <a:p>
            <a:pPr lvl="0">
              <a:spcAft>
                <a:spcPts val="600"/>
              </a:spcAft>
            </a:pPr>
            <a:r>
              <a:rPr lang="ru-RU" sz="2200" dirty="0"/>
              <a:t>Нанесение жидкого </a:t>
            </a:r>
            <a:r>
              <a:rPr lang="ru-RU" sz="2200" dirty="0" err="1"/>
              <a:t>праймера</a:t>
            </a:r>
            <a:endParaRPr lang="ru-RU" sz="2200" dirty="0"/>
          </a:p>
          <a:p>
            <a:pPr lvl="0">
              <a:spcAft>
                <a:spcPts val="600"/>
              </a:spcAft>
            </a:pPr>
            <a:r>
              <a:rPr lang="ru-RU" sz="2200" dirty="0"/>
              <a:t>Сушка </a:t>
            </a:r>
            <a:r>
              <a:rPr lang="ru-RU" sz="2200" dirty="0" err="1"/>
              <a:t>праймера</a:t>
            </a:r>
            <a:r>
              <a:rPr lang="ru-RU" sz="2200" dirty="0"/>
              <a:t> при комнатной температуре</a:t>
            </a:r>
          </a:p>
          <a:p>
            <a:pPr lvl="0">
              <a:spcAft>
                <a:spcPts val="600"/>
              </a:spcAft>
            </a:pPr>
            <a:r>
              <a:rPr lang="ru-RU" sz="2200" dirty="0"/>
              <a:t>Нагрев трубы в </a:t>
            </a:r>
            <a:r>
              <a:rPr lang="ru-RU" sz="2200" dirty="0" smtClean="0"/>
              <a:t>печи</a:t>
            </a:r>
            <a:endParaRPr lang="ru-RU" sz="2200" dirty="0"/>
          </a:p>
          <a:p>
            <a:pPr lvl="0">
              <a:spcAft>
                <a:spcPts val="600"/>
              </a:spcAft>
            </a:pPr>
            <a:r>
              <a:rPr lang="ru-RU" sz="2200" dirty="0"/>
              <a:t>Нанесение порошкового изоляционного материала</a:t>
            </a:r>
          </a:p>
          <a:p>
            <a:pPr lvl="0">
              <a:spcAft>
                <a:spcPts val="600"/>
              </a:spcAft>
            </a:pPr>
            <a:r>
              <a:rPr lang="ru-RU" sz="2200" dirty="0"/>
              <a:t>Формирование порошкового покрытия в </a:t>
            </a:r>
            <a:r>
              <a:rPr lang="ru-RU" sz="2200" dirty="0" smtClean="0"/>
              <a:t>печи</a:t>
            </a:r>
            <a:endParaRPr lang="ru-RU" sz="2200" dirty="0"/>
          </a:p>
        </p:txBody>
      </p:sp>
      <p:sp>
        <p:nvSpPr>
          <p:cNvPr id="4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7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внутреннего  антикоррозионного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покрытия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  трубы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1600200"/>
            <a:ext cx="6502400" cy="4876800"/>
          </a:xfrm>
        </p:spPr>
      </p:pic>
      <p:sp>
        <p:nvSpPr>
          <p:cNvPr id="4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74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внутреннего  антикоррозионного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покрытия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  трубы: </a:t>
            </a:r>
            <a:b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установка  дробеструйной  очистки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700808"/>
            <a:ext cx="36576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2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3400"/>
            <a:ext cx="9036496" cy="9906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 нанесения  внутреннего  антикоррозионного покрытия  на  трубы: </a:t>
            </a:r>
            <a:b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оборудование  нанесения  жидкого </a:t>
            </a:r>
            <a:r>
              <a:rPr lang="ru-RU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праймера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600200"/>
            <a:ext cx="36576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75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внутреннего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антикоррозионного  покрытия  на 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трубы: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оборудование для нанесения порошка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00808"/>
            <a:ext cx="65024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08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внутреннего  антикоррозионного  покрытия  на 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трубы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:</a:t>
            </a:r>
            <a:b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нанесение  порошкового  материала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1600200"/>
            <a:ext cx="65024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32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внутреннего  антикоррозионного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покрытия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  трубы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: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печь  предварительного  нагрева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1600200"/>
            <a:ext cx="65024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1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Вид труб с внутренним покрытием</a:t>
            </a:r>
          </a:p>
        </p:txBody>
      </p:sp>
      <p:pic>
        <p:nvPicPr>
          <p:cNvPr id="4" name="Picture 13" descr="IMGP250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0800" y="1600200"/>
            <a:ext cx="6502400" cy="4876800"/>
          </a:xfr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27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772400" cy="19442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НАНЕСЕНИЕ ЗАЩИТНЫХ АНТИКОРРОЗИОННЫХ ПОКРЫТИЙ НА ИЗДЕЛИЯ </a:t>
            </a:r>
            <a:r>
              <a:rPr lang="ru-RU" sz="3600" b="1" dirty="0" smtClean="0"/>
              <a:t>ДЛЯ </a:t>
            </a:r>
            <a:r>
              <a:rPr lang="ru-RU" sz="3600" b="1" dirty="0" smtClean="0"/>
              <a:t>НЕФТЕГАЗОВОЙ ОТРАСЛИ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077072"/>
            <a:ext cx="6400800" cy="1752600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I.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cap="al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Нанесение </a:t>
            </a:r>
            <a:r>
              <a:rPr lang="ru-RU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изоляционных покрытий на фасонные изделия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4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9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545" y="382313"/>
            <a:ext cx="8115903" cy="742431"/>
          </a:xfrm>
        </p:spPr>
        <p:txBody>
          <a:bodyPr>
            <a:normAutofit/>
          </a:bodyPr>
          <a:lstStyle/>
          <a:p>
            <a:pPr algn="ctr"/>
            <a:r>
              <a:rPr lang="ru-RU" sz="2400" b="1" cap="sm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Проблемы при нанесении изоляционных покрытий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004003" y="1386566"/>
            <a:ext cx="7494236" cy="5311400"/>
            <a:chOff x="557213" y="687388"/>
            <a:chExt cx="8227219" cy="5830887"/>
          </a:xfrm>
        </p:grpSpPr>
        <p:grpSp>
          <p:nvGrpSpPr>
            <p:cNvPr id="5" name="Group 325"/>
            <p:cNvGrpSpPr>
              <a:grpSpLocks/>
            </p:cNvGrpSpPr>
            <p:nvPr/>
          </p:nvGrpSpPr>
          <p:grpSpPr bwMode="auto">
            <a:xfrm>
              <a:off x="557213" y="687388"/>
              <a:ext cx="8037512" cy="4225925"/>
              <a:chOff x="351" y="433"/>
              <a:chExt cx="5063" cy="2662"/>
            </a:xfrm>
          </p:grpSpPr>
          <p:sp>
            <p:nvSpPr>
              <p:cNvPr id="46" name="Line 5"/>
              <p:cNvSpPr>
                <a:spLocks noChangeShapeType="1"/>
              </p:cNvSpPr>
              <p:nvPr/>
            </p:nvSpPr>
            <p:spPr bwMode="auto">
              <a:xfrm>
                <a:off x="744" y="1278"/>
                <a:ext cx="0" cy="9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Line 7"/>
              <p:cNvSpPr>
                <a:spLocks noChangeShapeType="1"/>
              </p:cNvSpPr>
              <p:nvPr/>
            </p:nvSpPr>
            <p:spPr bwMode="auto">
              <a:xfrm>
                <a:off x="1417" y="1285"/>
                <a:ext cx="0" cy="9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Line 8"/>
              <p:cNvSpPr>
                <a:spLocks noChangeShapeType="1"/>
              </p:cNvSpPr>
              <p:nvPr/>
            </p:nvSpPr>
            <p:spPr bwMode="auto">
              <a:xfrm>
                <a:off x="744" y="2212"/>
                <a:ext cx="212" cy="5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Line 9"/>
              <p:cNvSpPr>
                <a:spLocks noChangeShapeType="1"/>
              </p:cNvSpPr>
              <p:nvPr/>
            </p:nvSpPr>
            <p:spPr bwMode="auto">
              <a:xfrm flipH="1">
                <a:off x="1208" y="2217"/>
                <a:ext cx="210" cy="51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Line 10"/>
              <p:cNvSpPr>
                <a:spLocks noChangeShapeType="1"/>
              </p:cNvSpPr>
              <p:nvPr/>
            </p:nvSpPr>
            <p:spPr bwMode="auto">
              <a:xfrm flipH="1">
                <a:off x="855" y="2730"/>
                <a:ext cx="10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Line 11"/>
              <p:cNvSpPr>
                <a:spLocks noChangeShapeType="1"/>
              </p:cNvSpPr>
              <p:nvPr/>
            </p:nvSpPr>
            <p:spPr bwMode="auto">
              <a:xfrm>
                <a:off x="859" y="2729"/>
                <a:ext cx="0" cy="17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Line 12"/>
              <p:cNvSpPr>
                <a:spLocks noChangeShapeType="1"/>
              </p:cNvSpPr>
              <p:nvPr/>
            </p:nvSpPr>
            <p:spPr bwMode="auto">
              <a:xfrm flipH="1">
                <a:off x="1205" y="2726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Line 13"/>
              <p:cNvSpPr>
                <a:spLocks noChangeShapeType="1"/>
              </p:cNvSpPr>
              <p:nvPr/>
            </p:nvSpPr>
            <p:spPr bwMode="auto">
              <a:xfrm>
                <a:off x="1296" y="2724"/>
                <a:ext cx="0" cy="19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Line 14"/>
              <p:cNvSpPr>
                <a:spLocks noChangeShapeType="1"/>
              </p:cNvSpPr>
              <p:nvPr/>
            </p:nvSpPr>
            <p:spPr bwMode="auto">
              <a:xfrm>
                <a:off x="853" y="2910"/>
                <a:ext cx="44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" name="Line 15"/>
              <p:cNvSpPr>
                <a:spLocks noChangeShapeType="1"/>
              </p:cNvSpPr>
              <p:nvPr/>
            </p:nvSpPr>
            <p:spPr bwMode="auto">
              <a:xfrm flipH="1">
                <a:off x="351" y="1226"/>
                <a:ext cx="42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6" name="Line 16"/>
              <p:cNvSpPr>
                <a:spLocks noChangeShapeType="1"/>
              </p:cNvSpPr>
              <p:nvPr/>
            </p:nvSpPr>
            <p:spPr bwMode="auto">
              <a:xfrm flipH="1">
                <a:off x="496" y="1165"/>
                <a:ext cx="42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" name="Line 17"/>
              <p:cNvSpPr>
                <a:spLocks noChangeShapeType="1"/>
              </p:cNvSpPr>
              <p:nvPr/>
            </p:nvSpPr>
            <p:spPr bwMode="auto">
              <a:xfrm flipV="1">
                <a:off x="353" y="1164"/>
                <a:ext cx="143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Line 18"/>
              <p:cNvSpPr>
                <a:spLocks noChangeShapeType="1"/>
              </p:cNvSpPr>
              <p:nvPr/>
            </p:nvSpPr>
            <p:spPr bwMode="auto">
              <a:xfrm>
                <a:off x="354" y="1229"/>
                <a:ext cx="0" cy="20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" name="Line 19"/>
              <p:cNvSpPr>
                <a:spLocks noChangeShapeType="1"/>
              </p:cNvSpPr>
              <p:nvPr/>
            </p:nvSpPr>
            <p:spPr bwMode="auto">
              <a:xfrm flipH="1">
                <a:off x="354" y="1433"/>
                <a:ext cx="39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" name="Line 20"/>
              <p:cNvSpPr>
                <a:spLocks noChangeShapeType="1"/>
              </p:cNvSpPr>
              <p:nvPr/>
            </p:nvSpPr>
            <p:spPr bwMode="auto">
              <a:xfrm flipV="1">
                <a:off x="1032" y="957"/>
                <a:ext cx="0" cy="31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" name="Line 21"/>
              <p:cNvSpPr>
                <a:spLocks noChangeShapeType="1"/>
              </p:cNvSpPr>
              <p:nvPr/>
            </p:nvSpPr>
            <p:spPr bwMode="auto">
              <a:xfrm flipV="1">
                <a:off x="1126" y="1051"/>
                <a:ext cx="0" cy="21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2" name="Group 27"/>
              <p:cNvGrpSpPr>
                <a:grpSpLocks/>
              </p:cNvGrpSpPr>
              <p:nvPr/>
            </p:nvGrpSpPr>
            <p:grpSpPr bwMode="auto">
              <a:xfrm>
                <a:off x="1031" y="1261"/>
                <a:ext cx="95" cy="31"/>
                <a:chOff x="1247" y="1441"/>
                <a:chExt cx="95" cy="31"/>
              </a:xfrm>
            </p:grpSpPr>
            <p:sp>
              <p:nvSpPr>
                <p:cNvPr id="228" name="Arc 25"/>
                <p:cNvSpPr>
                  <a:spLocks/>
                </p:cNvSpPr>
                <p:nvPr/>
              </p:nvSpPr>
              <p:spPr bwMode="auto">
                <a:xfrm flipH="1" flipV="1">
                  <a:off x="1247" y="1441"/>
                  <a:ext cx="51" cy="31"/>
                </a:xfrm>
                <a:custGeom>
                  <a:avLst/>
                  <a:gdLst>
                    <a:gd name="T0" fmla="*/ 0 w 21600"/>
                    <a:gd name="T1" fmla="*/ 0 h 21600"/>
                    <a:gd name="T2" fmla="*/ 51 w 21600"/>
                    <a:gd name="T3" fmla="*/ 31 h 21600"/>
                    <a:gd name="T4" fmla="*/ 0 w 21600"/>
                    <a:gd name="T5" fmla="*/ 3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9" name="Arc 26"/>
                <p:cNvSpPr>
                  <a:spLocks/>
                </p:cNvSpPr>
                <p:nvPr/>
              </p:nvSpPr>
              <p:spPr bwMode="auto">
                <a:xfrm flipV="1">
                  <a:off x="1292" y="1442"/>
                  <a:ext cx="50" cy="30"/>
                </a:xfrm>
                <a:custGeom>
                  <a:avLst/>
                  <a:gdLst>
                    <a:gd name="T0" fmla="*/ 0 w 23933"/>
                    <a:gd name="T1" fmla="*/ 0 h 21600"/>
                    <a:gd name="T2" fmla="*/ 50 w 23933"/>
                    <a:gd name="T3" fmla="*/ 30 h 21600"/>
                    <a:gd name="T4" fmla="*/ 5 w 23933"/>
                    <a:gd name="T5" fmla="*/ 30 h 21600"/>
                    <a:gd name="T6" fmla="*/ 0 60000 65536"/>
                    <a:gd name="T7" fmla="*/ 0 60000 65536"/>
                    <a:gd name="T8" fmla="*/ 0 60000 65536"/>
                    <a:gd name="T9" fmla="*/ 0 w 23933"/>
                    <a:gd name="T10" fmla="*/ 0 h 21600"/>
                    <a:gd name="T11" fmla="*/ 23933 w 2393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933" h="21600" fill="none" extrusionOk="0">
                      <a:moveTo>
                        <a:pt x="0" y="126"/>
                      </a:moveTo>
                      <a:cubicBezTo>
                        <a:pt x="774" y="42"/>
                        <a:pt x="1553" y="-1"/>
                        <a:pt x="2333" y="0"/>
                      </a:cubicBezTo>
                      <a:cubicBezTo>
                        <a:pt x="14262" y="0"/>
                        <a:pt x="23933" y="9670"/>
                        <a:pt x="23933" y="21600"/>
                      </a:cubicBezTo>
                    </a:path>
                    <a:path w="23933" h="21600" stroke="0" extrusionOk="0">
                      <a:moveTo>
                        <a:pt x="0" y="126"/>
                      </a:moveTo>
                      <a:cubicBezTo>
                        <a:pt x="774" y="42"/>
                        <a:pt x="1553" y="-1"/>
                        <a:pt x="2333" y="0"/>
                      </a:cubicBezTo>
                      <a:cubicBezTo>
                        <a:pt x="14262" y="0"/>
                        <a:pt x="23933" y="9670"/>
                        <a:pt x="23933" y="21600"/>
                      </a:cubicBezTo>
                      <a:lnTo>
                        <a:pt x="2333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3" name="Group 32"/>
              <p:cNvGrpSpPr>
                <a:grpSpLocks/>
              </p:cNvGrpSpPr>
              <p:nvPr/>
            </p:nvGrpSpPr>
            <p:grpSpPr bwMode="auto">
              <a:xfrm>
                <a:off x="743" y="1151"/>
                <a:ext cx="676" cy="262"/>
                <a:chOff x="959" y="1331"/>
                <a:chExt cx="676" cy="262"/>
              </a:xfrm>
            </p:grpSpPr>
            <p:sp>
              <p:nvSpPr>
                <p:cNvPr id="224" name="Arc 28"/>
                <p:cNvSpPr>
                  <a:spLocks/>
                </p:cNvSpPr>
                <p:nvPr/>
              </p:nvSpPr>
              <p:spPr bwMode="auto">
                <a:xfrm>
                  <a:off x="1302" y="1334"/>
                  <a:ext cx="332" cy="136"/>
                </a:xfrm>
                <a:custGeom>
                  <a:avLst/>
                  <a:gdLst>
                    <a:gd name="T0" fmla="*/ 46 w 21600"/>
                    <a:gd name="T1" fmla="*/ 0 h 21396"/>
                    <a:gd name="T2" fmla="*/ 332 w 21600"/>
                    <a:gd name="T3" fmla="*/ 136 h 21396"/>
                    <a:gd name="T4" fmla="*/ 0 w 21600"/>
                    <a:gd name="T5" fmla="*/ 136 h 21396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396"/>
                    <a:gd name="T11" fmla="*/ 21600 w 21600"/>
                    <a:gd name="T12" fmla="*/ 21396 h 2139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396" fill="none" extrusionOk="0">
                      <a:moveTo>
                        <a:pt x="2963" y="0"/>
                      </a:moveTo>
                      <a:cubicBezTo>
                        <a:pt x="13646" y="1480"/>
                        <a:pt x="21600" y="10611"/>
                        <a:pt x="21600" y="21396"/>
                      </a:cubicBezTo>
                    </a:path>
                    <a:path w="21600" h="21396" stroke="0" extrusionOk="0">
                      <a:moveTo>
                        <a:pt x="2963" y="0"/>
                      </a:moveTo>
                      <a:cubicBezTo>
                        <a:pt x="13646" y="1480"/>
                        <a:pt x="21600" y="10611"/>
                        <a:pt x="21600" y="21396"/>
                      </a:cubicBezTo>
                      <a:lnTo>
                        <a:pt x="0" y="21396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5" name="Arc 29"/>
                <p:cNvSpPr>
                  <a:spLocks/>
                </p:cNvSpPr>
                <p:nvPr/>
              </p:nvSpPr>
              <p:spPr bwMode="auto">
                <a:xfrm flipV="1">
                  <a:off x="1294" y="1465"/>
                  <a:ext cx="341" cy="128"/>
                </a:xfrm>
                <a:custGeom>
                  <a:avLst/>
                  <a:gdLst>
                    <a:gd name="T0" fmla="*/ 0 w 21600"/>
                    <a:gd name="T1" fmla="*/ 0 h 21600"/>
                    <a:gd name="T2" fmla="*/ 341 w 21600"/>
                    <a:gd name="T3" fmla="*/ 128 h 21600"/>
                    <a:gd name="T4" fmla="*/ 0 w 21600"/>
                    <a:gd name="T5" fmla="*/ 128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6" name="Arc 30"/>
                <p:cNvSpPr>
                  <a:spLocks/>
                </p:cNvSpPr>
                <p:nvPr/>
              </p:nvSpPr>
              <p:spPr bwMode="auto">
                <a:xfrm flipH="1">
                  <a:off x="959" y="1331"/>
                  <a:ext cx="332" cy="136"/>
                </a:xfrm>
                <a:custGeom>
                  <a:avLst/>
                  <a:gdLst>
                    <a:gd name="T0" fmla="*/ 46 w 21600"/>
                    <a:gd name="T1" fmla="*/ 0 h 21396"/>
                    <a:gd name="T2" fmla="*/ 332 w 21600"/>
                    <a:gd name="T3" fmla="*/ 136 h 21396"/>
                    <a:gd name="T4" fmla="*/ 0 w 21600"/>
                    <a:gd name="T5" fmla="*/ 136 h 21396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396"/>
                    <a:gd name="T11" fmla="*/ 21600 w 21600"/>
                    <a:gd name="T12" fmla="*/ 21396 h 2139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396" fill="none" extrusionOk="0">
                      <a:moveTo>
                        <a:pt x="2963" y="0"/>
                      </a:moveTo>
                      <a:cubicBezTo>
                        <a:pt x="13646" y="1480"/>
                        <a:pt x="21600" y="10611"/>
                        <a:pt x="21600" y="21396"/>
                      </a:cubicBezTo>
                    </a:path>
                    <a:path w="21600" h="21396" stroke="0" extrusionOk="0">
                      <a:moveTo>
                        <a:pt x="2963" y="0"/>
                      </a:moveTo>
                      <a:cubicBezTo>
                        <a:pt x="13646" y="1480"/>
                        <a:pt x="21600" y="10611"/>
                        <a:pt x="21600" y="21396"/>
                      </a:cubicBezTo>
                      <a:lnTo>
                        <a:pt x="0" y="21396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7" name="Arc 31"/>
                <p:cNvSpPr>
                  <a:spLocks/>
                </p:cNvSpPr>
                <p:nvPr/>
              </p:nvSpPr>
              <p:spPr bwMode="auto">
                <a:xfrm flipH="1" flipV="1">
                  <a:off x="959" y="1465"/>
                  <a:ext cx="341" cy="128"/>
                </a:xfrm>
                <a:custGeom>
                  <a:avLst/>
                  <a:gdLst>
                    <a:gd name="T0" fmla="*/ 0 w 21600"/>
                    <a:gd name="T1" fmla="*/ 0 h 21600"/>
                    <a:gd name="T2" fmla="*/ 341 w 21600"/>
                    <a:gd name="T3" fmla="*/ 128 h 21600"/>
                    <a:gd name="T4" fmla="*/ 0 w 21600"/>
                    <a:gd name="T5" fmla="*/ 128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64" name="Line 33"/>
              <p:cNvSpPr>
                <a:spLocks noChangeShapeType="1"/>
              </p:cNvSpPr>
              <p:nvPr/>
            </p:nvSpPr>
            <p:spPr bwMode="auto">
              <a:xfrm>
                <a:off x="1125" y="1050"/>
                <a:ext cx="65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" name="Line 34"/>
              <p:cNvSpPr>
                <a:spLocks noChangeShapeType="1"/>
              </p:cNvSpPr>
              <p:nvPr/>
            </p:nvSpPr>
            <p:spPr bwMode="auto">
              <a:xfrm flipH="1" flipV="1">
                <a:off x="1774" y="1051"/>
                <a:ext cx="0" cy="144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" name="Line 35"/>
              <p:cNvSpPr>
                <a:spLocks noChangeShapeType="1"/>
              </p:cNvSpPr>
              <p:nvPr/>
            </p:nvSpPr>
            <p:spPr bwMode="auto">
              <a:xfrm flipH="1" flipV="1">
                <a:off x="1865" y="955"/>
                <a:ext cx="0" cy="144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" name="Line 36"/>
              <p:cNvSpPr>
                <a:spLocks noChangeShapeType="1"/>
              </p:cNvSpPr>
              <p:nvPr/>
            </p:nvSpPr>
            <p:spPr bwMode="auto">
              <a:xfrm>
                <a:off x="1031" y="957"/>
                <a:ext cx="83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" name="Line 37"/>
              <p:cNvSpPr>
                <a:spLocks noChangeShapeType="1"/>
              </p:cNvSpPr>
              <p:nvPr/>
            </p:nvSpPr>
            <p:spPr bwMode="auto">
              <a:xfrm>
                <a:off x="1768" y="2494"/>
                <a:ext cx="31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9" name="Line 38"/>
              <p:cNvSpPr>
                <a:spLocks noChangeShapeType="1"/>
              </p:cNvSpPr>
              <p:nvPr/>
            </p:nvSpPr>
            <p:spPr bwMode="auto">
              <a:xfrm>
                <a:off x="1866" y="2401"/>
                <a:ext cx="21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" name="Line 39"/>
              <p:cNvSpPr>
                <a:spLocks noChangeShapeType="1"/>
              </p:cNvSpPr>
              <p:nvPr/>
            </p:nvSpPr>
            <p:spPr bwMode="auto">
              <a:xfrm flipV="1">
                <a:off x="2079" y="1227"/>
                <a:ext cx="0" cy="11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" name="Line 40"/>
              <p:cNvSpPr>
                <a:spLocks noChangeShapeType="1"/>
              </p:cNvSpPr>
              <p:nvPr/>
            </p:nvSpPr>
            <p:spPr bwMode="auto">
              <a:xfrm>
                <a:off x="2082" y="1228"/>
                <a:ext cx="4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" name="Line 41"/>
              <p:cNvSpPr>
                <a:spLocks noChangeShapeType="1"/>
              </p:cNvSpPr>
              <p:nvPr/>
            </p:nvSpPr>
            <p:spPr bwMode="auto">
              <a:xfrm flipV="1">
                <a:off x="2521" y="997"/>
                <a:ext cx="0" cy="44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" name="Line 42"/>
              <p:cNvSpPr>
                <a:spLocks noChangeShapeType="1"/>
              </p:cNvSpPr>
              <p:nvPr/>
            </p:nvSpPr>
            <p:spPr bwMode="auto">
              <a:xfrm flipV="1">
                <a:off x="2615" y="1088"/>
                <a:ext cx="0" cy="35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4" name="Group 43"/>
              <p:cNvGrpSpPr>
                <a:grpSpLocks/>
              </p:cNvGrpSpPr>
              <p:nvPr/>
            </p:nvGrpSpPr>
            <p:grpSpPr bwMode="auto">
              <a:xfrm>
                <a:off x="2520" y="1430"/>
                <a:ext cx="95" cy="31"/>
                <a:chOff x="1247" y="1441"/>
                <a:chExt cx="95" cy="31"/>
              </a:xfrm>
            </p:grpSpPr>
            <p:sp>
              <p:nvSpPr>
                <p:cNvPr id="222" name="Arc 44"/>
                <p:cNvSpPr>
                  <a:spLocks/>
                </p:cNvSpPr>
                <p:nvPr/>
              </p:nvSpPr>
              <p:spPr bwMode="auto">
                <a:xfrm flipH="1" flipV="1">
                  <a:off x="1247" y="1441"/>
                  <a:ext cx="51" cy="31"/>
                </a:xfrm>
                <a:custGeom>
                  <a:avLst/>
                  <a:gdLst>
                    <a:gd name="T0" fmla="*/ 0 w 21600"/>
                    <a:gd name="T1" fmla="*/ 0 h 21600"/>
                    <a:gd name="T2" fmla="*/ 51 w 21600"/>
                    <a:gd name="T3" fmla="*/ 31 h 21600"/>
                    <a:gd name="T4" fmla="*/ 0 w 21600"/>
                    <a:gd name="T5" fmla="*/ 3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3" name="Arc 45"/>
                <p:cNvSpPr>
                  <a:spLocks/>
                </p:cNvSpPr>
                <p:nvPr/>
              </p:nvSpPr>
              <p:spPr bwMode="auto">
                <a:xfrm flipV="1">
                  <a:off x="1292" y="1442"/>
                  <a:ext cx="50" cy="30"/>
                </a:xfrm>
                <a:custGeom>
                  <a:avLst/>
                  <a:gdLst>
                    <a:gd name="T0" fmla="*/ 0 w 23933"/>
                    <a:gd name="T1" fmla="*/ 0 h 21600"/>
                    <a:gd name="T2" fmla="*/ 50 w 23933"/>
                    <a:gd name="T3" fmla="*/ 30 h 21600"/>
                    <a:gd name="T4" fmla="*/ 5 w 23933"/>
                    <a:gd name="T5" fmla="*/ 30 h 21600"/>
                    <a:gd name="T6" fmla="*/ 0 60000 65536"/>
                    <a:gd name="T7" fmla="*/ 0 60000 65536"/>
                    <a:gd name="T8" fmla="*/ 0 60000 65536"/>
                    <a:gd name="T9" fmla="*/ 0 w 23933"/>
                    <a:gd name="T10" fmla="*/ 0 h 21600"/>
                    <a:gd name="T11" fmla="*/ 23933 w 2393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933" h="21600" fill="none" extrusionOk="0">
                      <a:moveTo>
                        <a:pt x="0" y="126"/>
                      </a:moveTo>
                      <a:cubicBezTo>
                        <a:pt x="774" y="42"/>
                        <a:pt x="1553" y="-1"/>
                        <a:pt x="2333" y="0"/>
                      </a:cubicBezTo>
                      <a:cubicBezTo>
                        <a:pt x="14262" y="0"/>
                        <a:pt x="23933" y="9670"/>
                        <a:pt x="23933" y="21600"/>
                      </a:cubicBezTo>
                    </a:path>
                    <a:path w="23933" h="21600" stroke="0" extrusionOk="0">
                      <a:moveTo>
                        <a:pt x="0" y="126"/>
                      </a:moveTo>
                      <a:cubicBezTo>
                        <a:pt x="774" y="42"/>
                        <a:pt x="1553" y="-1"/>
                        <a:pt x="2333" y="0"/>
                      </a:cubicBezTo>
                      <a:cubicBezTo>
                        <a:pt x="14262" y="0"/>
                        <a:pt x="23933" y="9670"/>
                        <a:pt x="23933" y="21600"/>
                      </a:cubicBezTo>
                      <a:lnTo>
                        <a:pt x="2333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75" name="Line 46"/>
              <p:cNvSpPr>
                <a:spLocks noChangeShapeType="1"/>
              </p:cNvSpPr>
              <p:nvPr/>
            </p:nvSpPr>
            <p:spPr bwMode="auto">
              <a:xfrm>
                <a:off x="2617" y="1090"/>
                <a:ext cx="127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6" name="Line 47"/>
              <p:cNvSpPr>
                <a:spLocks noChangeShapeType="1"/>
              </p:cNvSpPr>
              <p:nvPr/>
            </p:nvSpPr>
            <p:spPr bwMode="auto">
              <a:xfrm>
                <a:off x="2523" y="997"/>
                <a:ext cx="136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7" name="Group 54"/>
              <p:cNvGrpSpPr>
                <a:grpSpLocks/>
              </p:cNvGrpSpPr>
              <p:nvPr/>
            </p:nvGrpSpPr>
            <p:grpSpPr bwMode="auto">
              <a:xfrm>
                <a:off x="2328" y="1347"/>
                <a:ext cx="485" cy="226"/>
                <a:chOff x="2574" y="1527"/>
                <a:chExt cx="480" cy="226"/>
              </a:xfrm>
            </p:grpSpPr>
            <p:sp>
              <p:nvSpPr>
                <p:cNvPr id="218" name="Arc 50"/>
                <p:cNvSpPr>
                  <a:spLocks/>
                </p:cNvSpPr>
                <p:nvPr/>
              </p:nvSpPr>
              <p:spPr bwMode="auto">
                <a:xfrm>
                  <a:off x="2832" y="1530"/>
                  <a:ext cx="222" cy="117"/>
                </a:xfrm>
                <a:custGeom>
                  <a:avLst/>
                  <a:gdLst>
                    <a:gd name="T0" fmla="*/ 30 w 21600"/>
                    <a:gd name="T1" fmla="*/ 0 h 21396"/>
                    <a:gd name="T2" fmla="*/ 222 w 21600"/>
                    <a:gd name="T3" fmla="*/ 117 h 21396"/>
                    <a:gd name="T4" fmla="*/ 0 w 21600"/>
                    <a:gd name="T5" fmla="*/ 117 h 21396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396"/>
                    <a:gd name="T11" fmla="*/ 21600 w 21600"/>
                    <a:gd name="T12" fmla="*/ 21396 h 2139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396" fill="none" extrusionOk="0">
                      <a:moveTo>
                        <a:pt x="2963" y="0"/>
                      </a:moveTo>
                      <a:cubicBezTo>
                        <a:pt x="13646" y="1480"/>
                        <a:pt x="21600" y="10611"/>
                        <a:pt x="21600" y="21396"/>
                      </a:cubicBezTo>
                    </a:path>
                    <a:path w="21600" h="21396" stroke="0" extrusionOk="0">
                      <a:moveTo>
                        <a:pt x="2963" y="0"/>
                      </a:moveTo>
                      <a:cubicBezTo>
                        <a:pt x="13646" y="1480"/>
                        <a:pt x="21600" y="10611"/>
                        <a:pt x="21600" y="21396"/>
                      </a:cubicBezTo>
                      <a:lnTo>
                        <a:pt x="0" y="21396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9" name="Arc 51"/>
                <p:cNvSpPr>
                  <a:spLocks/>
                </p:cNvSpPr>
                <p:nvPr/>
              </p:nvSpPr>
              <p:spPr bwMode="auto">
                <a:xfrm flipV="1">
                  <a:off x="2812" y="1643"/>
                  <a:ext cx="241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241 w 21600"/>
                    <a:gd name="T3" fmla="*/ 110 h 21600"/>
                    <a:gd name="T4" fmla="*/ 0 w 21600"/>
                    <a:gd name="T5" fmla="*/ 11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0" name="Arc 52"/>
                <p:cNvSpPr>
                  <a:spLocks/>
                </p:cNvSpPr>
                <p:nvPr/>
              </p:nvSpPr>
              <p:spPr bwMode="auto">
                <a:xfrm flipH="1">
                  <a:off x="2574" y="1527"/>
                  <a:ext cx="222" cy="117"/>
                </a:xfrm>
                <a:custGeom>
                  <a:avLst/>
                  <a:gdLst>
                    <a:gd name="T0" fmla="*/ 30 w 21600"/>
                    <a:gd name="T1" fmla="*/ 0 h 21396"/>
                    <a:gd name="T2" fmla="*/ 222 w 21600"/>
                    <a:gd name="T3" fmla="*/ 117 h 21396"/>
                    <a:gd name="T4" fmla="*/ 0 w 21600"/>
                    <a:gd name="T5" fmla="*/ 117 h 21396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396"/>
                    <a:gd name="T11" fmla="*/ 21600 w 21600"/>
                    <a:gd name="T12" fmla="*/ 21396 h 2139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396" fill="none" extrusionOk="0">
                      <a:moveTo>
                        <a:pt x="2963" y="0"/>
                      </a:moveTo>
                      <a:cubicBezTo>
                        <a:pt x="13646" y="1480"/>
                        <a:pt x="21600" y="10611"/>
                        <a:pt x="21600" y="21396"/>
                      </a:cubicBezTo>
                    </a:path>
                    <a:path w="21600" h="21396" stroke="0" extrusionOk="0">
                      <a:moveTo>
                        <a:pt x="2963" y="0"/>
                      </a:moveTo>
                      <a:cubicBezTo>
                        <a:pt x="13646" y="1480"/>
                        <a:pt x="21600" y="10611"/>
                        <a:pt x="21600" y="21396"/>
                      </a:cubicBezTo>
                      <a:lnTo>
                        <a:pt x="0" y="21396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1" name="Arc 53"/>
                <p:cNvSpPr>
                  <a:spLocks/>
                </p:cNvSpPr>
                <p:nvPr/>
              </p:nvSpPr>
              <p:spPr bwMode="auto">
                <a:xfrm flipH="1" flipV="1">
                  <a:off x="2574" y="1643"/>
                  <a:ext cx="243" cy="110"/>
                </a:xfrm>
                <a:custGeom>
                  <a:avLst/>
                  <a:gdLst>
                    <a:gd name="T0" fmla="*/ 0 w 21600"/>
                    <a:gd name="T1" fmla="*/ 0 h 21600"/>
                    <a:gd name="T2" fmla="*/ 243 w 21600"/>
                    <a:gd name="T3" fmla="*/ 110 h 21600"/>
                    <a:gd name="T4" fmla="*/ 0 w 21600"/>
                    <a:gd name="T5" fmla="*/ 11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78" name="Line 55"/>
              <p:cNvSpPr>
                <a:spLocks noChangeShapeType="1"/>
              </p:cNvSpPr>
              <p:nvPr/>
            </p:nvSpPr>
            <p:spPr bwMode="auto">
              <a:xfrm>
                <a:off x="2620" y="1228"/>
                <a:ext cx="4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" name="Line 56"/>
              <p:cNvSpPr>
                <a:spLocks noChangeShapeType="1"/>
              </p:cNvSpPr>
              <p:nvPr/>
            </p:nvSpPr>
            <p:spPr bwMode="auto">
              <a:xfrm>
                <a:off x="2328" y="1458"/>
                <a:ext cx="0" cy="8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0" name="Line 57"/>
              <p:cNvSpPr>
                <a:spLocks noChangeShapeType="1"/>
              </p:cNvSpPr>
              <p:nvPr/>
            </p:nvSpPr>
            <p:spPr bwMode="auto">
              <a:xfrm>
                <a:off x="2812" y="1468"/>
                <a:ext cx="0" cy="81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1" name="Group 63"/>
              <p:cNvGrpSpPr>
                <a:grpSpLocks/>
              </p:cNvGrpSpPr>
              <p:nvPr/>
            </p:nvGrpSpPr>
            <p:grpSpPr bwMode="auto">
              <a:xfrm>
                <a:off x="2328" y="2276"/>
                <a:ext cx="484" cy="113"/>
                <a:chOff x="2544" y="2547"/>
                <a:chExt cx="484" cy="113"/>
              </a:xfrm>
            </p:grpSpPr>
            <p:sp>
              <p:nvSpPr>
                <p:cNvPr id="216" name="Arc 60"/>
                <p:cNvSpPr>
                  <a:spLocks/>
                </p:cNvSpPr>
                <p:nvPr/>
              </p:nvSpPr>
              <p:spPr bwMode="auto">
                <a:xfrm flipV="1">
                  <a:off x="2787" y="2548"/>
                  <a:ext cx="241" cy="112"/>
                </a:xfrm>
                <a:custGeom>
                  <a:avLst/>
                  <a:gdLst>
                    <a:gd name="T0" fmla="*/ 0 w 21600"/>
                    <a:gd name="T1" fmla="*/ 0 h 21600"/>
                    <a:gd name="T2" fmla="*/ 241 w 21600"/>
                    <a:gd name="T3" fmla="*/ 112 h 21600"/>
                    <a:gd name="T4" fmla="*/ 0 w 21600"/>
                    <a:gd name="T5" fmla="*/ 11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7" name="Arc 62"/>
                <p:cNvSpPr>
                  <a:spLocks/>
                </p:cNvSpPr>
                <p:nvPr/>
              </p:nvSpPr>
              <p:spPr bwMode="auto">
                <a:xfrm flipH="1" flipV="1">
                  <a:off x="2544" y="2547"/>
                  <a:ext cx="243" cy="112"/>
                </a:xfrm>
                <a:custGeom>
                  <a:avLst/>
                  <a:gdLst>
                    <a:gd name="T0" fmla="*/ 0 w 21600"/>
                    <a:gd name="T1" fmla="*/ 0 h 21600"/>
                    <a:gd name="T2" fmla="*/ 243 w 21600"/>
                    <a:gd name="T3" fmla="*/ 112 h 21600"/>
                    <a:gd name="T4" fmla="*/ 0 w 21600"/>
                    <a:gd name="T5" fmla="*/ 11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82" name="Line 64"/>
              <p:cNvSpPr>
                <a:spLocks noChangeShapeType="1"/>
              </p:cNvSpPr>
              <p:nvPr/>
            </p:nvSpPr>
            <p:spPr bwMode="auto">
              <a:xfrm>
                <a:off x="2361" y="1535"/>
                <a:ext cx="0" cy="7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" name="Line 65"/>
              <p:cNvSpPr>
                <a:spLocks noChangeShapeType="1"/>
              </p:cNvSpPr>
              <p:nvPr/>
            </p:nvSpPr>
            <p:spPr bwMode="auto">
              <a:xfrm flipV="1">
                <a:off x="2361" y="1530"/>
                <a:ext cx="6" cy="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4" name="Line 66"/>
              <p:cNvSpPr>
                <a:spLocks noChangeShapeType="1"/>
              </p:cNvSpPr>
              <p:nvPr/>
            </p:nvSpPr>
            <p:spPr bwMode="auto">
              <a:xfrm>
                <a:off x="2395" y="1548"/>
                <a:ext cx="0" cy="8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5" name="Line 67"/>
              <p:cNvSpPr>
                <a:spLocks noChangeShapeType="1"/>
              </p:cNvSpPr>
              <p:nvPr/>
            </p:nvSpPr>
            <p:spPr bwMode="auto">
              <a:xfrm flipV="1">
                <a:off x="2395" y="1543"/>
                <a:ext cx="6" cy="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" name="Line 68"/>
              <p:cNvSpPr>
                <a:spLocks noChangeShapeType="1"/>
              </p:cNvSpPr>
              <p:nvPr/>
            </p:nvSpPr>
            <p:spPr bwMode="auto">
              <a:xfrm>
                <a:off x="2428" y="1564"/>
                <a:ext cx="0" cy="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7" name="Line 69"/>
              <p:cNvSpPr>
                <a:spLocks noChangeShapeType="1"/>
              </p:cNvSpPr>
              <p:nvPr/>
            </p:nvSpPr>
            <p:spPr bwMode="auto">
              <a:xfrm flipV="1">
                <a:off x="2428" y="1559"/>
                <a:ext cx="6" cy="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8" name="Line 70"/>
              <p:cNvSpPr>
                <a:spLocks noChangeShapeType="1"/>
              </p:cNvSpPr>
              <p:nvPr/>
            </p:nvSpPr>
            <p:spPr bwMode="auto">
              <a:xfrm>
                <a:off x="2465" y="1571"/>
                <a:ext cx="0" cy="80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9" name="Line 71"/>
              <p:cNvSpPr>
                <a:spLocks noChangeShapeType="1"/>
              </p:cNvSpPr>
              <p:nvPr/>
            </p:nvSpPr>
            <p:spPr bwMode="auto">
              <a:xfrm flipV="1">
                <a:off x="2465" y="1566"/>
                <a:ext cx="6" cy="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0" name="Line 72"/>
              <p:cNvSpPr>
                <a:spLocks noChangeShapeType="1"/>
              </p:cNvSpPr>
              <p:nvPr/>
            </p:nvSpPr>
            <p:spPr bwMode="auto">
              <a:xfrm>
                <a:off x="2499" y="1584"/>
                <a:ext cx="0" cy="7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1" name="Line 73"/>
              <p:cNvSpPr>
                <a:spLocks noChangeShapeType="1"/>
              </p:cNvSpPr>
              <p:nvPr/>
            </p:nvSpPr>
            <p:spPr bwMode="auto">
              <a:xfrm flipV="1">
                <a:off x="2499" y="1569"/>
                <a:ext cx="14" cy="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" name="Line 74"/>
              <p:cNvSpPr>
                <a:spLocks noChangeShapeType="1"/>
              </p:cNvSpPr>
              <p:nvPr/>
            </p:nvSpPr>
            <p:spPr bwMode="auto">
              <a:xfrm>
                <a:off x="2532" y="1600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" name="Line 75"/>
              <p:cNvSpPr>
                <a:spLocks noChangeShapeType="1"/>
              </p:cNvSpPr>
              <p:nvPr/>
            </p:nvSpPr>
            <p:spPr bwMode="auto">
              <a:xfrm flipV="1">
                <a:off x="2532" y="1575"/>
                <a:ext cx="11" cy="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" name="Line 76"/>
              <p:cNvSpPr>
                <a:spLocks noChangeShapeType="1"/>
              </p:cNvSpPr>
              <p:nvPr/>
            </p:nvSpPr>
            <p:spPr bwMode="auto">
              <a:xfrm>
                <a:off x="2571" y="1572"/>
                <a:ext cx="0" cy="81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" name="Line 92"/>
              <p:cNvSpPr>
                <a:spLocks noChangeShapeType="1"/>
              </p:cNvSpPr>
              <p:nvPr/>
            </p:nvSpPr>
            <p:spPr bwMode="auto">
              <a:xfrm>
                <a:off x="2609" y="1595"/>
                <a:ext cx="0" cy="7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" name="Line 94"/>
              <p:cNvSpPr>
                <a:spLocks noChangeShapeType="1"/>
              </p:cNvSpPr>
              <p:nvPr/>
            </p:nvSpPr>
            <p:spPr bwMode="auto">
              <a:xfrm>
                <a:off x="2643" y="1590"/>
                <a:ext cx="0" cy="7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" name="Line 96"/>
              <p:cNvSpPr>
                <a:spLocks noChangeShapeType="1"/>
              </p:cNvSpPr>
              <p:nvPr/>
            </p:nvSpPr>
            <p:spPr bwMode="auto">
              <a:xfrm>
                <a:off x="2674" y="1583"/>
                <a:ext cx="0" cy="7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" name="Line 98"/>
              <p:cNvSpPr>
                <a:spLocks noChangeShapeType="1"/>
              </p:cNvSpPr>
              <p:nvPr/>
            </p:nvSpPr>
            <p:spPr bwMode="auto">
              <a:xfrm>
                <a:off x="2708" y="1571"/>
                <a:ext cx="0" cy="79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9" name="Line 100"/>
              <p:cNvSpPr>
                <a:spLocks noChangeShapeType="1"/>
              </p:cNvSpPr>
              <p:nvPr/>
            </p:nvSpPr>
            <p:spPr bwMode="auto">
              <a:xfrm>
                <a:off x="2746" y="1558"/>
                <a:ext cx="0" cy="7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0" name="Line 102"/>
              <p:cNvSpPr>
                <a:spLocks noChangeShapeType="1"/>
              </p:cNvSpPr>
              <p:nvPr/>
            </p:nvSpPr>
            <p:spPr bwMode="auto">
              <a:xfrm>
                <a:off x="2782" y="1544"/>
                <a:ext cx="0" cy="7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1" name="Line 105"/>
              <p:cNvSpPr>
                <a:spLocks noChangeShapeType="1"/>
              </p:cNvSpPr>
              <p:nvPr/>
            </p:nvSpPr>
            <p:spPr bwMode="auto">
              <a:xfrm flipH="1" flipV="1">
                <a:off x="2598" y="1572"/>
                <a:ext cx="11" cy="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" name="Line 106"/>
              <p:cNvSpPr>
                <a:spLocks noChangeShapeType="1"/>
              </p:cNvSpPr>
              <p:nvPr/>
            </p:nvSpPr>
            <p:spPr bwMode="auto">
              <a:xfrm flipH="1" flipV="1">
                <a:off x="2626" y="1570"/>
                <a:ext cx="14" cy="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" name="Line 107"/>
              <p:cNvSpPr>
                <a:spLocks noChangeShapeType="1"/>
              </p:cNvSpPr>
              <p:nvPr/>
            </p:nvSpPr>
            <p:spPr bwMode="auto">
              <a:xfrm flipH="1" flipV="1">
                <a:off x="2660" y="1568"/>
                <a:ext cx="14" cy="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" name="Line 108"/>
              <p:cNvSpPr>
                <a:spLocks noChangeShapeType="1"/>
              </p:cNvSpPr>
              <p:nvPr/>
            </p:nvSpPr>
            <p:spPr bwMode="auto">
              <a:xfrm flipH="1" flipV="1">
                <a:off x="2700" y="1562"/>
                <a:ext cx="6" cy="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" name="Line 109"/>
              <p:cNvSpPr>
                <a:spLocks noChangeShapeType="1"/>
              </p:cNvSpPr>
              <p:nvPr/>
            </p:nvSpPr>
            <p:spPr bwMode="auto">
              <a:xfrm flipH="1" flipV="1">
                <a:off x="2738" y="1550"/>
                <a:ext cx="6" cy="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" name="Line 110"/>
              <p:cNvSpPr>
                <a:spLocks noChangeShapeType="1"/>
              </p:cNvSpPr>
              <p:nvPr/>
            </p:nvSpPr>
            <p:spPr bwMode="auto">
              <a:xfrm>
                <a:off x="2770" y="1532"/>
                <a:ext cx="10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" name="Line 111"/>
              <p:cNvSpPr>
                <a:spLocks noChangeShapeType="1"/>
              </p:cNvSpPr>
              <p:nvPr/>
            </p:nvSpPr>
            <p:spPr bwMode="auto">
              <a:xfrm flipV="1">
                <a:off x="3061" y="1233"/>
                <a:ext cx="0" cy="167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" name="Line 112"/>
              <p:cNvSpPr>
                <a:spLocks noChangeShapeType="1"/>
              </p:cNvSpPr>
              <p:nvPr/>
            </p:nvSpPr>
            <p:spPr bwMode="auto">
              <a:xfrm>
                <a:off x="2073" y="2910"/>
                <a:ext cx="98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" name="Line 113"/>
              <p:cNvSpPr>
                <a:spLocks noChangeShapeType="1"/>
              </p:cNvSpPr>
              <p:nvPr/>
            </p:nvSpPr>
            <p:spPr bwMode="auto">
              <a:xfrm>
                <a:off x="2079" y="2490"/>
                <a:ext cx="0" cy="41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" name="Line 114"/>
              <p:cNvSpPr>
                <a:spLocks noChangeShapeType="1"/>
              </p:cNvSpPr>
              <p:nvPr/>
            </p:nvSpPr>
            <p:spPr bwMode="auto">
              <a:xfrm flipV="1">
                <a:off x="1033" y="1261"/>
                <a:ext cx="0" cy="31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" name="Line 115"/>
              <p:cNvSpPr>
                <a:spLocks noChangeShapeType="1"/>
              </p:cNvSpPr>
              <p:nvPr/>
            </p:nvSpPr>
            <p:spPr bwMode="auto">
              <a:xfrm flipV="1">
                <a:off x="1127" y="1268"/>
                <a:ext cx="0" cy="30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12" name="Group 116"/>
              <p:cNvGrpSpPr>
                <a:grpSpLocks/>
              </p:cNvGrpSpPr>
              <p:nvPr/>
            </p:nvGrpSpPr>
            <p:grpSpPr bwMode="auto">
              <a:xfrm>
                <a:off x="1032" y="1565"/>
                <a:ext cx="95" cy="31"/>
                <a:chOff x="1247" y="1441"/>
                <a:chExt cx="95" cy="31"/>
              </a:xfrm>
            </p:grpSpPr>
            <p:sp>
              <p:nvSpPr>
                <p:cNvPr id="214" name="Arc 117"/>
                <p:cNvSpPr>
                  <a:spLocks/>
                </p:cNvSpPr>
                <p:nvPr/>
              </p:nvSpPr>
              <p:spPr bwMode="auto">
                <a:xfrm flipH="1" flipV="1">
                  <a:off x="1247" y="1441"/>
                  <a:ext cx="51" cy="31"/>
                </a:xfrm>
                <a:custGeom>
                  <a:avLst/>
                  <a:gdLst>
                    <a:gd name="T0" fmla="*/ 0 w 21600"/>
                    <a:gd name="T1" fmla="*/ 0 h 21600"/>
                    <a:gd name="T2" fmla="*/ 51 w 21600"/>
                    <a:gd name="T3" fmla="*/ 31 h 21600"/>
                    <a:gd name="T4" fmla="*/ 0 w 21600"/>
                    <a:gd name="T5" fmla="*/ 3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5" name="Arc 118"/>
                <p:cNvSpPr>
                  <a:spLocks/>
                </p:cNvSpPr>
                <p:nvPr/>
              </p:nvSpPr>
              <p:spPr bwMode="auto">
                <a:xfrm flipV="1">
                  <a:off x="1292" y="1442"/>
                  <a:ext cx="50" cy="30"/>
                </a:xfrm>
                <a:custGeom>
                  <a:avLst/>
                  <a:gdLst>
                    <a:gd name="T0" fmla="*/ 0 w 23933"/>
                    <a:gd name="T1" fmla="*/ 0 h 21600"/>
                    <a:gd name="T2" fmla="*/ 50 w 23933"/>
                    <a:gd name="T3" fmla="*/ 30 h 21600"/>
                    <a:gd name="T4" fmla="*/ 5 w 23933"/>
                    <a:gd name="T5" fmla="*/ 30 h 21600"/>
                    <a:gd name="T6" fmla="*/ 0 60000 65536"/>
                    <a:gd name="T7" fmla="*/ 0 60000 65536"/>
                    <a:gd name="T8" fmla="*/ 0 60000 65536"/>
                    <a:gd name="T9" fmla="*/ 0 w 23933"/>
                    <a:gd name="T10" fmla="*/ 0 h 21600"/>
                    <a:gd name="T11" fmla="*/ 23933 w 2393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933" h="21600" fill="none" extrusionOk="0">
                      <a:moveTo>
                        <a:pt x="0" y="126"/>
                      </a:moveTo>
                      <a:cubicBezTo>
                        <a:pt x="774" y="42"/>
                        <a:pt x="1553" y="-1"/>
                        <a:pt x="2333" y="0"/>
                      </a:cubicBezTo>
                      <a:cubicBezTo>
                        <a:pt x="14262" y="0"/>
                        <a:pt x="23933" y="9670"/>
                        <a:pt x="23933" y="21600"/>
                      </a:cubicBezTo>
                    </a:path>
                    <a:path w="23933" h="21600" stroke="0" extrusionOk="0">
                      <a:moveTo>
                        <a:pt x="0" y="126"/>
                      </a:moveTo>
                      <a:cubicBezTo>
                        <a:pt x="774" y="42"/>
                        <a:pt x="1553" y="-1"/>
                        <a:pt x="2333" y="0"/>
                      </a:cubicBezTo>
                      <a:cubicBezTo>
                        <a:pt x="14262" y="0"/>
                        <a:pt x="23933" y="9670"/>
                        <a:pt x="23933" y="21600"/>
                      </a:cubicBezTo>
                      <a:lnTo>
                        <a:pt x="2333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13" name="Line 119"/>
              <p:cNvSpPr>
                <a:spLocks noChangeShapeType="1"/>
              </p:cNvSpPr>
              <p:nvPr/>
            </p:nvSpPr>
            <p:spPr bwMode="auto">
              <a:xfrm flipV="1">
                <a:off x="2559" y="846"/>
                <a:ext cx="0" cy="576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4" name="Line 120"/>
              <p:cNvSpPr>
                <a:spLocks noChangeShapeType="1"/>
              </p:cNvSpPr>
              <p:nvPr/>
            </p:nvSpPr>
            <p:spPr bwMode="auto">
              <a:xfrm flipV="1">
                <a:off x="2575" y="847"/>
                <a:ext cx="0" cy="576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15" name="Group 125"/>
              <p:cNvGrpSpPr>
                <a:grpSpLocks/>
              </p:cNvGrpSpPr>
              <p:nvPr/>
            </p:nvGrpSpPr>
            <p:grpSpPr bwMode="auto">
              <a:xfrm>
                <a:off x="2530" y="720"/>
                <a:ext cx="75" cy="129"/>
                <a:chOff x="2736" y="858"/>
                <a:chExt cx="75" cy="129"/>
              </a:xfrm>
            </p:grpSpPr>
            <p:sp>
              <p:nvSpPr>
                <p:cNvPr id="211" name="Rectangle 121"/>
                <p:cNvSpPr>
                  <a:spLocks noChangeArrowheads="1"/>
                </p:cNvSpPr>
                <p:nvPr/>
              </p:nvSpPr>
              <p:spPr bwMode="auto">
                <a:xfrm>
                  <a:off x="2736" y="858"/>
                  <a:ext cx="75" cy="129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2" name="Line 122"/>
                <p:cNvSpPr>
                  <a:spLocks noChangeShapeType="1"/>
                </p:cNvSpPr>
                <p:nvPr/>
              </p:nvSpPr>
              <p:spPr bwMode="auto">
                <a:xfrm>
                  <a:off x="2736" y="858"/>
                  <a:ext cx="69" cy="12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3" name="Line 124"/>
                <p:cNvSpPr>
                  <a:spLocks noChangeShapeType="1"/>
                </p:cNvSpPr>
                <p:nvPr/>
              </p:nvSpPr>
              <p:spPr bwMode="auto">
                <a:xfrm flipH="1">
                  <a:off x="2739" y="860"/>
                  <a:ext cx="69" cy="12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16" name="Line 126"/>
              <p:cNvSpPr>
                <a:spLocks noChangeShapeType="1"/>
              </p:cNvSpPr>
              <p:nvPr/>
            </p:nvSpPr>
            <p:spPr bwMode="auto">
              <a:xfrm>
                <a:off x="2559" y="1424"/>
                <a:ext cx="1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" name="Line 158"/>
              <p:cNvSpPr>
                <a:spLocks noChangeShapeType="1"/>
              </p:cNvSpPr>
              <p:nvPr/>
            </p:nvSpPr>
            <p:spPr bwMode="auto">
              <a:xfrm>
                <a:off x="3897" y="1280"/>
                <a:ext cx="76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8" name="Line 159"/>
              <p:cNvSpPr>
                <a:spLocks noChangeShapeType="1"/>
              </p:cNvSpPr>
              <p:nvPr/>
            </p:nvSpPr>
            <p:spPr bwMode="auto">
              <a:xfrm>
                <a:off x="4114" y="1192"/>
                <a:ext cx="64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9" name="Line 160"/>
              <p:cNvSpPr>
                <a:spLocks noChangeShapeType="1"/>
              </p:cNvSpPr>
              <p:nvPr/>
            </p:nvSpPr>
            <p:spPr bwMode="auto">
              <a:xfrm flipV="1">
                <a:off x="4664" y="1277"/>
                <a:ext cx="0" cy="35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0" name="Line 161"/>
              <p:cNvSpPr>
                <a:spLocks noChangeShapeType="1"/>
              </p:cNvSpPr>
              <p:nvPr/>
            </p:nvSpPr>
            <p:spPr bwMode="auto">
              <a:xfrm flipV="1">
                <a:off x="4755" y="1188"/>
                <a:ext cx="0" cy="44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21" name="Group 162"/>
              <p:cNvGrpSpPr>
                <a:grpSpLocks/>
              </p:cNvGrpSpPr>
              <p:nvPr/>
            </p:nvGrpSpPr>
            <p:grpSpPr bwMode="auto">
              <a:xfrm>
                <a:off x="4663" y="1623"/>
                <a:ext cx="92" cy="34"/>
                <a:chOff x="1247" y="1441"/>
                <a:chExt cx="95" cy="31"/>
              </a:xfrm>
            </p:grpSpPr>
            <p:sp>
              <p:nvSpPr>
                <p:cNvPr id="209" name="Arc 163"/>
                <p:cNvSpPr>
                  <a:spLocks/>
                </p:cNvSpPr>
                <p:nvPr/>
              </p:nvSpPr>
              <p:spPr bwMode="auto">
                <a:xfrm flipH="1" flipV="1">
                  <a:off x="1247" y="1441"/>
                  <a:ext cx="51" cy="31"/>
                </a:xfrm>
                <a:custGeom>
                  <a:avLst/>
                  <a:gdLst>
                    <a:gd name="T0" fmla="*/ 0 w 21600"/>
                    <a:gd name="T1" fmla="*/ 0 h 21600"/>
                    <a:gd name="T2" fmla="*/ 51 w 21600"/>
                    <a:gd name="T3" fmla="*/ 31 h 21600"/>
                    <a:gd name="T4" fmla="*/ 0 w 21600"/>
                    <a:gd name="T5" fmla="*/ 3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0" name="Arc 164"/>
                <p:cNvSpPr>
                  <a:spLocks/>
                </p:cNvSpPr>
                <p:nvPr/>
              </p:nvSpPr>
              <p:spPr bwMode="auto">
                <a:xfrm flipV="1">
                  <a:off x="1292" y="1442"/>
                  <a:ext cx="50" cy="30"/>
                </a:xfrm>
                <a:custGeom>
                  <a:avLst/>
                  <a:gdLst>
                    <a:gd name="T0" fmla="*/ 0 w 23933"/>
                    <a:gd name="T1" fmla="*/ 0 h 21600"/>
                    <a:gd name="T2" fmla="*/ 50 w 23933"/>
                    <a:gd name="T3" fmla="*/ 30 h 21600"/>
                    <a:gd name="T4" fmla="*/ 5 w 23933"/>
                    <a:gd name="T5" fmla="*/ 30 h 21600"/>
                    <a:gd name="T6" fmla="*/ 0 60000 65536"/>
                    <a:gd name="T7" fmla="*/ 0 60000 65536"/>
                    <a:gd name="T8" fmla="*/ 0 60000 65536"/>
                    <a:gd name="T9" fmla="*/ 0 w 23933"/>
                    <a:gd name="T10" fmla="*/ 0 h 21600"/>
                    <a:gd name="T11" fmla="*/ 23933 w 2393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933" h="21600" fill="none" extrusionOk="0">
                      <a:moveTo>
                        <a:pt x="0" y="126"/>
                      </a:moveTo>
                      <a:cubicBezTo>
                        <a:pt x="774" y="42"/>
                        <a:pt x="1553" y="-1"/>
                        <a:pt x="2333" y="0"/>
                      </a:cubicBezTo>
                      <a:cubicBezTo>
                        <a:pt x="14262" y="0"/>
                        <a:pt x="23933" y="9670"/>
                        <a:pt x="23933" y="21600"/>
                      </a:cubicBezTo>
                    </a:path>
                    <a:path w="23933" h="21600" stroke="0" extrusionOk="0">
                      <a:moveTo>
                        <a:pt x="0" y="126"/>
                      </a:moveTo>
                      <a:cubicBezTo>
                        <a:pt x="774" y="42"/>
                        <a:pt x="1553" y="-1"/>
                        <a:pt x="2333" y="0"/>
                      </a:cubicBezTo>
                      <a:cubicBezTo>
                        <a:pt x="14262" y="0"/>
                        <a:pt x="23933" y="9670"/>
                        <a:pt x="23933" y="21600"/>
                      </a:cubicBezTo>
                      <a:lnTo>
                        <a:pt x="2333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22" name="Group 129"/>
              <p:cNvGrpSpPr>
                <a:grpSpLocks/>
              </p:cNvGrpSpPr>
              <p:nvPr/>
            </p:nvGrpSpPr>
            <p:grpSpPr bwMode="auto">
              <a:xfrm rot="-5400000">
                <a:off x="3855" y="1029"/>
                <a:ext cx="89" cy="29"/>
                <a:chOff x="1247" y="1441"/>
                <a:chExt cx="95" cy="31"/>
              </a:xfrm>
            </p:grpSpPr>
            <p:sp>
              <p:nvSpPr>
                <p:cNvPr id="207" name="Arc 130"/>
                <p:cNvSpPr>
                  <a:spLocks/>
                </p:cNvSpPr>
                <p:nvPr/>
              </p:nvSpPr>
              <p:spPr bwMode="auto">
                <a:xfrm flipH="1" flipV="1">
                  <a:off x="1247" y="1441"/>
                  <a:ext cx="51" cy="31"/>
                </a:xfrm>
                <a:custGeom>
                  <a:avLst/>
                  <a:gdLst>
                    <a:gd name="T0" fmla="*/ 0 w 21600"/>
                    <a:gd name="T1" fmla="*/ 0 h 21600"/>
                    <a:gd name="T2" fmla="*/ 51 w 21600"/>
                    <a:gd name="T3" fmla="*/ 31 h 21600"/>
                    <a:gd name="T4" fmla="*/ 0 w 21600"/>
                    <a:gd name="T5" fmla="*/ 3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8" name="Arc 131"/>
                <p:cNvSpPr>
                  <a:spLocks/>
                </p:cNvSpPr>
                <p:nvPr/>
              </p:nvSpPr>
              <p:spPr bwMode="auto">
                <a:xfrm flipV="1">
                  <a:off x="1292" y="1442"/>
                  <a:ext cx="50" cy="30"/>
                </a:xfrm>
                <a:custGeom>
                  <a:avLst/>
                  <a:gdLst>
                    <a:gd name="T0" fmla="*/ 0 w 23933"/>
                    <a:gd name="T1" fmla="*/ 0 h 21600"/>
                    <a:gd name="T2" fmla="*/ 50 w 23933"/>
                    <a:gd name="T3" fmla="*/ 30 h 21600"/>
                    <a:gd name="T4" fmla="*/ 5 w 23933"/>
                    <a:gd name="T5" fmla="*/ 30 h 21600"/>
                    <a:gd name="T6" fmla="*/ 0 60000 65536"/>
                    <a:gd name="T7" fmla="*/ 0 60000 65536"/>
                    <a:gd name="T8" fmla="*/ 0 60000 65536"/>
                    <a:gd name="T9" fmla="*/ 0 w 23933"/>
                    <a:gd name="T10" fmla="*/ 0 h 21600"/>
                    <a:gd name="T11" fmla="*/ 23933 w 2393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933" h="21600" fill="none" extrusionOk="0">
                      <a:moveTo>
                        <a:pt x="0" y="126"/>
                      </a:moveTo>
                      <a:cubicBezTo>
                        <a:pt x="774" y="42"/>
                        <a:pt x="1553" y="-1"/>
                        <a:pt x="2333" y="0"/>
                      </a:cubicBezTo>
                      <a:cubicBezTo>
                        <a:pt x="14262" y="0"/>
                        <a:pt x="23933" y="9670"/>
                        <a:pt x="23933" y="21600"/>
                      </a:cubicBezTo>
                    </a:path>
                    <a:path w="23933" h="21600" stroke="0" extrusionOk="0">
                      <a:moveTo>
                        <a:pt x="0" y="126"/>
                      </a:moveTo>
                      <a:cubicBezTo>
                        <a:pt x="774" y="42"/>
                        <a:pt x="1553" y="-1"/>
                        <a:pt x="2333" y="0"/>
                      </a:cubicBezTo>
                      <a:cubicBezTo>
                        <a:pt x="14262" y="0"/>
                        <a:pt x="23933" y="9670"/>
                        <a:pt x="23933" y="21600"/>
                      </a:cubicBezTo>
                      <a:lnTo>
                        <a:pt x="2333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23" name="Arc 133"/>
              <p:cNvSpPr>
                <a:spLocks/>
              </p:cNvSpPr>
              <p:nvPr/>
            </p:nvSpPr>
            <p:spPr bwMode="auto">
              <a:xfrm flipH="1">
                <a:off x="3675" y="803"/>
                <a:ext cx="191" cy="196"/>
              </a:xfrm>
              <a:custGeom>
                <a:avLst/>
                <a:gdLst>
                  <a:gd name="T0" fmla="*/ 0 w 21600"/>
                  <a:gd name="T1" fmla="*/ 0 h 21600"/>
                  <a:gd name="T2" fmla="*/ 191 w 21600"/>
                  <a:gd name="T3" fmla="*/ 196 h 21600"/>
                  <a:gd name="T4" fmla="*/ 0 w 21600"/>
                  <a:gd name="T5" fmla="*/ 19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" name="Arc 134"/>
              <p:cNvSpPr>
                <a:spLocks/>
              </p:cNvSpPr>
              <p:nvPr/>
            </p:nvSpPr>
            <p:spPr bwMode="auto">
              <a:xfrm flipH="1" flipV="1">
                <a:off x="3677" y="1091"/>
                <a:ext cx="189" cy="193"/>
              </a:xfrm>
              <a:custGeom>
                <a:avLst/>
                <a:gdLst>
                  <a:gd name="T0" fmla="*/ 0 w 21600"/>
                  <a:gd name="T1" fmla="*/ 0 h 21600"/>
                  <a:gd name="T2" fmla="*/ 189 w 21600"/>
                  <a:gd name="T3" fmla="*/ 193 h 21600"/>
                  <a:gd name="T4" fmla="*/ 0 w 21600"/>
                  <a:gd name="T5" fmla="*/ 193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" name="Arc 136"/>
              <p:cNvSpPr>
                <a:spLocks/>
              </p:cNvSpPr>
              <p:nvPr/>
            </p:nvSpPr>
            <p:spPr bwMode="auto">
              <a:xfrm>
                <a:off x="3871" y="802"/>
                <a:ext cx="193" cy="249"/>
              </a:xfrm>
              <a:custGeom>
                <a:avLst/>
                <a:gdLst>
                  <a:gd name="T0" fmla="*/ 0 w 21600"/>
                  <a:gd name="T1" fmla="*/ 0 h 21600"/>
                  <a:gd name="T2" fmla="*/ 193 w 21600"/>
                  <a:gd name="T3" fmla="*/ 249 h 21600"/>
                  <a:gd name="T4" fmla="*/ 0 w 21600"/>
                  <a:gd name="T5" fmla="*/ 249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6" name="Arc 137"/>
              <p:cNvSpPr>
                <a:spLocks/>
              </p:cNvSpPr>
              <p:nvPr/>
            </p:nvSpPr>
            <p:spPr bwMode="auto">
              <a:xfrm flipV="1">
                <a:off x="3865" y="1051"/>
                <a:ext cx="198" cy="233"/>
              </a:xfrm>
              <a:custGeom>
                <a:avLst/>
                <a:gdLst>
                  <a:gd name="T0" fmla="*/ 0 w 21600"/>
                  <a:gd name="T1" fmla="*/ 0 h 21600"/>
                  <a:gd name="T2" fmla="*/ 198 w 21600"/>
                  <a:gd name="T3" fmla="*/ 233 h 21600"/>
                  <a:gd name="T4" fmla="*/ 0 w 21600"/>
                  <a:gd name="T5" fmla="*/ 233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7" name="Line 141"/>
              <p:cNvSpPr>
                <a:spLocks noChangeShapeType="1"/>
              </p:cNvSpPr>
              <p:nvPr/>
            </p:nvSpPr>
            <p:spPr bwMode="auto">
              <a:xfrm flipV="1">
                <a:off x="3820" y="785"/>
                <a:ext cx="153" cy="2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8" name="Arc 146"/>
              <p:cNvSpPr>
                <a:spLocks/>
              </p:cNvSpPr>
              <p:nvPr/>
            </p:nvSpPr>
            <p:spPr bwMode="auto">
              <a:xfrm>
                <a:off x="3964" y="786"/>
                <a:ext cx="197" cy="259"/>
              </a:xfrm>
              <a:custGeom>
                <a:avLst/>
                <a:gdLst>
                  <a:gd name="T0" fmla="*/ 0 w 21600"/>
                  <a:gd name="T1" fmla="*/ 0 h 21600"/>
                  <a:gd name="T2" fmla="*/ 197 w 21600"/>
                  <a:gd name="T3" fmla="*/ 259 h 21600"/>
                  <a:gd name="T4" fmla="*/ 0 w 21600"/>
                  <a:gd name="T5" fmla="*/ 259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9" name="Arc 147"/>
              <p:cNvSpPr>
                <a:spLocks/>
              </p:cNvSpPr>
              <p:nvPr/>
            </p:nvSpPr>
            <p:spPr bwMode="auto">
              <a:xfrm flipV="1">
                <a:off x="4058" y="1015"/>
                <a:ext cx="102" cy="216"/>
              </a:xfrm>
              <a:custGeom>
                <a:avLst/>
                <a:gdLst>
                  <a:gd name="T0" fmla="*/ 0 w 21600"/>
                  <a:gd name="T1" fmla="*/ 0 h 21600"/>
                  <a:gd name="T2" fmla="*/ 102 w 21600"/>
                  <a:gd name="T3" fmla="*/ 216 h 21600"/>
                  <a:gd name="T4" fmla="*/ 0 w 21600"/>
                  <a:gd name="T5" fmla="*/ 21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0" name="Line 148"/>
              <p:cNvSpPr>
                <a:spLocks noChangeShapeType="1"/>
              </p:cNvSpPr>
              <p:nvPr/>
            </p:nvSpPr>
            <p:spPr bwMode="auto">
              <a:xfrm flipV="1">
                <a:off x="3889" y="1230"/>
                <a:ext cx="185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1" name="Line 192"/>
              <p:cNvSpPr>
                <a:spLocks noChangeShapeType="1"/>
              </p:cNvSpPr>
              <p:nvPr/>
            </p:nvSpPr>
            <p:spPr bwMode="auto">
              <a:xfrm flipV="1">
                <a:off x="4142" y="904"/>
                <a:ext cx="127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" name="Line 193"/>
              <p:cNvSpPr>
                <a:spLocks noChangeShapeType="1"/>
              </p:cNvSpPr>
              <p:nvPr/>
            </p:nvSpPr>
            <p:spPr bwMode="auto">
              <a:xfrm flipV="1">
                <a:off x="4162" y="1013"/>
                <a:ext cx="143" cy="3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" name="Arc 194"/>
              <p:cNvSpPr>
                <a:spLocks/>
              </p:cNvSpPr>
              <p:nvPr/>
            </p:nvSpPr>
            <p:spPr bwMode="auto">
              <a:xfrm>
                <a:off x="4267" y="905"/>
                <a:ext cx="51" cy="53"/>
              </a:xfrm>
              <a:custGeom>
                <a:avLst/>
                <a:gdLst>
                  <a:gd name="T0" fmla="*/ 0 w 21600"/>
                  <a:gd name="T1" fmla="*/ 0 h 21600"/>
                  <a:gd name="T2" fmla="*/ 51 w 21600"/>
                  <a:gd name="T3" fmla="*/ 53 h 21600"/>
                  <a:gd name="T4" fmla="*/ 0 w 21600"/>
                  <a:gd name="T5" fmla="*/ 53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" name="Arc 195"/>
              <p:cNvSpPr>
                <a:spLocks/>
              </p:cNvSpPr>
              <p:nvPr/>
            </p:nvSpPr>
            <p:spPr bwMode="auto">
              <a:xfrm flipV="1">
                <a:off x="4286" y="947"/>
                <a:ext cx="34" cy="71"/>
              </a:xfrm>
              <a:custGeom>
                <a:avLst/>
                <a:gdLst>
                  <a:gd name="T0" fmla="*/ 0 w 21600"/>
                  <a:gd name="T1" fmla="*/ 0 h 30015"/>
                  <a:gd name="T2" fmla="*/ 31 w 21600"/>
                  <a:gd name="T3" fmla="*/ 71 h 30015"/>
                  <a:gd name="T4" fmla="*/ 0 w 21600"/>
                  <a:gd name="T5" fmla="*/ 51 h 30015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0015"/>
                  <a:gd name="T11" fmla="*/ 21600 w 21600"/>
                  <a:gd name="T12" fmla="*/ 30015 h 3001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0015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4490"/>
                      <a:pt x="21019" y="27352"/>
                      <a:pt x="19893" y="30015"/>
                    </a:cubicBezTo>
                  </a:path>
                  <a:path w="21600" h="30015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4490"/>
                      <a:pt x="21019" y="27352"/>
                      <a:pt x="19893" y="30015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" name="Line 196"/>
              <p:cNvSpPr>
                <a:spLocks noChangeShapeType="1"/>
              </p:cNvSpPr>
              <p:nvPr/>
            </p:nvSpPr>
            <p:spPr bwMode="auto">
              <a:xfrm flipV="1">
                <a:off x="4155" y="924"/>
                <a:ext cx="151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6" name="Line 197"/>
              <p:cNvSpPr>
                <a:spLocks noChangeShapeType="1"/>
              </p:cNvSpPr>
              <p:nvPr/>
            </p:nvSpPr>
            <p:spPr bwMode="auto">
              <a:xfrm flipV="1">
                <a:off x="4160" y="952"/>
                <a:ext cx="155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7" name="Line 198"/>
              <p:cNvSpPr>
                <a:spLocks noChangeShapeType="1"/>
              </p:cNvSpPr>
              <p:nvPr/>
            </p:nvSpPr>
            <p:spPr bwMode="auto">
              <a:xfrm flipV="1">
                <a:off x="4164" y="980"/>
                <a:ext cx="151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8" name="Freeform 201"/>
              <p:cNvSpPr>
                <a:spLocks/>
              </p:cNvSpPr>
              <p:nvPr/>
            </p:nvSpPr>
            <p:spPr bwMode="auto">
              <a:xfrm>
                <a:off x="353" y="1320"/>
                <a:ext cx="1017" cy="1443"/>
              </a:xfrm>
              <a:custGeom>
                <a:avLst/>
                <a:gdLst>
                  <a:gd name="T0" fmla="*/ 31 w 1017"/>
                  <a:gd name="T1" fmla="*/ 30 h 1443"/>
                  <a:gd name="T2" fmla="*/ 499 w 1017"/>
                  <a:gd name="T3" fmla="*/ 24 h 1443"/>
                  <a:gd name="T4" fmla="*/ 802 w 1017"/>
                  <a:gd name="T5" fmla="*/ 3 h 1443"/>
                  <a:gd name="T6" fmla="*/ 970 w 1017"/>
                  <a:gd name="T7" fmla="*/ 33 h 1443"/>
                  <a:gd name="T8" fmla="*/ 1009 w 1017"/>
                  <a:gd name="T9" fmla="*/ 156 h 1443"/>
                  <a:gd name="T10" fmla="*/ 910 w 1017"/>
                  <a:gd name="T11" fmla="*/ 303 h 1443"/>
                  <a:gd name="T12" fmla="*/ 595 w 1017"/>
                  <a:gd name="T13" fmla="*/ 345 h 1443"/>
                  <a:gd name="T14" fmla="*/ 466 w 1017"/>
                  <a:gd name="T15" fmla="*/ 285 h 1443"/>
                  <a:gd name="T16" fmla="*/ 547 w 1017"/>
                  <a:gd name="T17" fmla="*/ 186 h 1443"/>
                  <a:gd name="T18" fmla="*/ 787 w 1017"/>
                  <a:gd name="T19" fmla="*/ 171 h 1443"/>
                  <a:gd name="T20" fmla="*/ 1003 w 1017"/>
                  <a:gd name="T21" fmla="*/ 306 h 1443"/>
                  <a:gd name="T22" fmla="*/ 964 w 1017"/>
                  <a:gd name="T23" fmla="*/ 582 h 1443"/>
                  <a:gd name="T24" fmla="*/ 775 w 1017"/>
                  <a:gd name="T25" fmla="*/ 657 h 1443"/>
                  <a:gd name="T26" fmla="*/ 508 w 1017"/>
                  <a:gd name="T27" fmla="*/ 627 h 1443"/>
                  <a:gd name="T28" fmla="*/ 439 w 1017"/>
                  <a:gd name="T29" fmla="*/ 516 h 1443"/>
                  <a:gd name="T30" fmla="*/ 484 w 1017"/>
                  <a:gd name="T31" fmla="*/ 462 h 1443"/>
                  <a:gd name="T32" fmla="*/ 691 w 1017"/>
                  <a:gd name="T33" fmla="*/ 450 h 1443"/>
                  <a:gd name="T34" fmla="*/ 931 w 1017"/>
                  <a:gd name="T35" fmla="*/ 489 h 1443"/>
                  <a:gd name="T36" fmla="*/ 1006 w 1017"/>
                  <a:gd name="T37" fmla="*/ 744 h 1443"/>
                  <a:gd name="T38" fmla="*/ 865 w 1017"/>
                  <a:gd name="T39" fmla="*/ 924 h 1443"/>
                  <a:gd name="T40" fmla="*/ 559 w 1017"/>
                  <a:gd name="T41" fmla="*/ 942 h 1443"/>
                  <a:gd name="T42" fmla="*/ 463 w 1017"/>
                  <a:gd name="T43" fmla="*/ 846 h 1443"/>
                  <a:gd name="T44" fmla="*/ 517 w 1017"/>
                  <a:gd name="T45" fmla="*/ 765 h 1443"/>
                  <a:gd name="T46" fmla="*/ 724 w 1017"/>
                  <a:gd name="T47" fmla="*/ 738 h 1443"/>
                  <a:gd name="T48" fmla="*/ 952 w 1017"/>
                  <a:gd name="T49" fmla="*/ 822 h 1443"/>
                  <a:gd name="T50" fmla="*/ 937 w 1017"/>
                  <a:gd name="T51" fmla="*/ 1059 h 1443"/>
                  <a:gd name="T52" fmla="*/ 775 w 1017"/>
                  <a:gd name="T53" fmla="*/ 1176 h 1443"/>
                  <a:gd name="T54" fmla="*/ 601 w 1017"/>
                  <a:gd name="T55" fmla="*/ 1185 h 1443"/>
                  <a:gd name="T56" fmla="*/ 529 w 1017"/>
                  <a:gd name="T57" fmla="*/ 1080 h 1443"/>
                  <a:gd name="T58" fmla="*/ 706 w 1017"/>
                  <a:gd name="T59" fmla="*/ 1044 h 1443"/>
                  <a:gd name="T60" fmla="*/ 883 w 1017"/>
                  <a:gd name="T61" fmla="*/ 1161 h 1443"/>
                  <a:gd name="T62" fmla="*/ 832 w 1017"/>
                  <a:gd name="T63" fmla="*/ 1332 h 1443"/>
                  <a:gd name="T64" fmla="*/ 673 w 1017"/>
                  <a:gd name="T65" fmla="*/ 1377 h 1443"/>
                  <a:gd name="T66" fmla="*/ 637 w 1017"/>
                  <a:gd name="T67" fmla="*/ 1302 h 1443"/>
                  <a:gd name="T68" fmla="*/ 733 w 1017"/>
                  <a:gd name="T69" fmla="*/ 1308 h 1443"/>
                  <a:gd name="T70" fmla="*/ 745 w 1017"/>
                  <a:gd name="T71" fmla="*/ 1443 h 144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17"/>
                  <a:gd name="T109" fmla="*/ 0 h 1443"/>
                  <a:gd name="T110" fmla="*/ 1017 w 1017"/>
                  <a:gd name="T111" fmla="*/ 1443 h 144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17" h="1443">
                    <a:moveTo>
                      <a:pt x="7" y="30"/>
                    </a:moveTo>
                    <a:cubicBezTo>
                      <a:pt x="3" y="30"/>
                      <a:pt x="0" y="30"/>
                      <a:pt x="31" y="30"/>
                    </a:cubicBezTo>
                    <a:cubicBezTo>
                      <a:pt x="62" y="30"/>
                      <a:pt x="118" y="31"/>
                      <a:pt x="196" y="30"/>
                    </a:cubicBezTo>
                    <a:cubicBezTo>
                      <a:pt x="274" y="29"/>
                      <a:pt x="421" y="28"/>
                      <a:pt x="499" y="24"/>
                    </a:cubicBezTo>
                    <a:cubicBezTo>
                      <a:pt x="577" y="20"/>
                      <a:pt x="617" y="6"/>
                      <a:pt x="667" y="3"/>
                    </a:cubicBezTo>
                    <a:cubicBezTo>
                      <a:pt x="717" y="0"/>
                      <a:pt x="766" y="2"/>
                      <a:pt x="802" y="3"/>
                    </a:cubicBezTo>
                    <a:cubicBezTo>
                      <a:pt x="838" y="4"/>
                      <a:pt x="855" y="7"/>
                      <a:pt x="883" y="12"/>
                    </a:cubicBezTo>
                    <a:cubicBezTo>
                      <a:pt x="911" y="17"/>
                      <a:pt x="949" y="20"/>
                      <a:pt x="970" y="33"/>
                    </a:cubicBezTo>
                    <a:cubicBezTo>
                      <a:pt x="991" y="46"/>
                      <a:pt x="1000" y="73"/>
                      <a:pt x="1006" y="93"/>
                    </a:cubicBezTo>
                    <a:cubicBezTo>
                      <a:pt x="1012" y="113"/>
                      <a:pt x="1012" y="133"/>
                      <a:pt x="1009" y="156"/>
                    </a:cubicBezTo>
                    <a:cubicBezTo>
                      <a:pt x="1006" y="179"/>
                      <a:pt x="1001" y="210"/>
                      <a:pt x="985" y="234"/>
                    </a:cubicBezTo>
                    <a:cubicBezTo>
                      <a:pt x="969" y="258"/>
                      <a:pt x="946" y="286"/>
                      <a:pt x="910" y="303"/>
                    </a:cubicBezTo>
                    <a:cubicBezTo>
                      <a:pt x="874" y="320"/>
                      <a:pt x="819" y="332"/>
                      <a:pt x="766" y="339"/>
                    </a:cubicBezTo>
                    <a:cubicBezTo>
                      <a:pt x="713" y="346"/>
                      <a:pt x="639" y="346"/>
                      <a:pt x="595" y="345"/>
                    </a:cubicBezTo>
                    <a:cubicBezTo>
                      <a:pt x="551" y="344"/>
                      <a:pt x="520" y="340"/>
                      <a:pt x="499" y="330"/>
                    </a:cubicBezTo>
                    <a:cubicBezTo>
                      <a:pt x="478" y="320"/>
                      <a:pt x="471" y="302"/>
                      <a:pt x="466" y="285"/>
                    </a:cubicBezTo>
                    <a:cubicBezTo>
                      <a:pt x="461" y="268"/>
                      <a:pt x="453" y="241"/>
                      <a:pt x="466" y="225"/>
                    </a:cubicBezTo>
                    <a:cubicBezTo>
                      <a:pt x="479" y="209"/>
                      <a:pt x="519" y="193"/>
                      <a:pt x="547" y="186"/>
                    </a:cubicBezTo>
                    <a:cubicBezTo>
                      <a:pt x="575" y="179"/>
                      <a:pt x="597" y="186"/>
                      <a:pt x="637" y="183"/>
                    </a:cubicBezTo>
                    <a:cubicBezTo>
                      <a:pt x="677" y="180"/>
                      <a:pt x="739" y="164"/>
                      <a:pt x="787" y="171"/>
                    </a:cubicBezTo>
                    <a:cubicBezTo>
                      <a:pt x="835" y="178"/>
                      <a:pt x="889" y="200"/>
                      <a:pt x="925" y="222"/>
                    </a:cubicBezTo>
                    <a:cubicBezTo>
                      <a:pt x="961" y="244"/>
                      <a:pt x="989" y="263"/>
                      <a:pt x="1003" y="306"/>
                    </a:cubicBezTo>
                    <a:cubicBezTo>
                      <a:pt x="1017" y="349"/>
                      <a:pt x="1015" y="434"/>
                      <a:pt x="1009" y="480"/>
                    </a:cubicBezTo>
                    <a:cubicBezTo>
                      <a:pt x="1003" y="526"/>
                      <a:pt x="985" y="557"/>
                      <a:pt x="964" y="582"/>
                    </a:cubicBezTo>
                    <a:cubicBezTo>
                      <a:pt x="943" y="607"/>
                      <a:pt x="915" y="618"/>
                      <a:pt x="883" y="630"/>
                    </a:cubicBezTo>
                    <a:cubicBezTo>
                      <a:pt x="851" y="642"/>
                      <a:pt x="823" y="653"/>
                      <a:pt x="775" y="657"/>
                    </a:cubicBezTo>
                    <a:cubicBezTo>
                      <a:pt x="727" y="661"/>
                      <a:pt x="636" y="662"/>
                      <a:pt x="592" y="657"/>
                    </a:cubicBezTo>
                    <a:cubicBezTo>
                      <a:pt x="548" y="652"/>
                      <a:pt x="529" y="640"/>
                      <a:pt x="508" y="627"/>
                    </a:cubicBezTo>
                    <a:cubicBezTo>
                      <a:pt x="487" y="614"/>
                      <a:pt x="474" y="594"/>
                      <a:pt x="463" y="576"/>
                    </a:cubicBezTo>
                    <a:cubicBezTo>
                      <a:pt x="452" y="558"/>
                      <a:pt x="441" y="532"/>
                      <a:pt x="439" y="516"/>
                    </a:cubicBezTo>
                    <a:cubicBezTo>
                      <a:pt x="437" y="500"/>
                      <a:pt x="443" y="486"/>
                      <a:pt x="451" y="477"/>
                    </a:cubicBezTo>
                    <a:cubicBezTo>
                      <a:pt x="459" y="468"/>
                      <a:pt x="466" y="467"/>
                      <a:pt x="484" y="462"/>
                    </a:cubicBezTo>
                    <a:cubicBezTo>
                      <a:pt x="502" y="457"/>
                      <a:pt x="528" y="449"/>
                      <a:pt x="562" y="447"/>
                    </a:cubicBezTo>
                    <a:cubicBezTo>
                      <a:pt x="596" y="445"/>
                      <a:pt x="644" y="449"/>
                      <a:pt x="691" y="450"/>
                    </a:cubicBezTo>
                    <a:cubicBezTo>
                      <a:pt x="738" y="451"/>
                      <a:pt x="804" y="447"/>
                      <a:pt x="844" y="453"/>
                    </a:cubicBezTo>
                    <a:cubicBezTo>
                      <a:pt x="884" y="459"/>
                      <a:pt x="906" y="464"/>
                      <a:pt x="931" y="489"/>
                    </a:cubicBezTo>
                    <a:cubicBezTo>
                      <a:pt x="956" y="514"/>
                      <a:pt x="982" y="564"/>
                      <a:pt x="994" y="606"/>
                    </a:cubicBezTo>
                    <a:cubicBezTo>
                      <a:pt x="1006" y="648"/>
                      <a:pt x="1012" y="702"/>
                      <a:pt x="1006" y="744"/>
                    </a:cubicBezTo>
                    <a:cubicBezTo>
                      <a:pt x="1000" y="786"/>
                      <a:pt x="978" y="831"/>
                      <a:pt x="955" y="861"/>
                    </a:cubicBezTo>
                    <a:cubicBezTo>
                      <a:pt x="932" y="891"/>
                      <a:pt x="904" y="909"/>
                      <a:pt x="865" y="924"/>
                    </a:cubicBezTo>
                    <a:cubicBezTo>
                      <a:pt x="826" y="939"/>
                      <a:pt x="769" y="951"/>
                      <a:pt x="718" y="954"/>
                    </a:cubicBezTo>
                    <a:cubicBezTo>
                      <a:pt x="667" y="957"/>
                      <a:pt x="597" y="952"/>
                      <a:pt x="559" y="942"/>
                    </a:cubicBezTo>
                    <a:cubicBezTo>
                      <a:pt x="521" y="932"/>
                      <a:pt x="506" y="910"/>
                      <a:pt x="490" y="894"/>
                    </a:cubicBezTo>
                    <a:cubicBezTo>
                      <a:pt x="474" y="878"/>
                      <a:pt x="466" y="862"/>
                      <a:pt x="463" y="846"/>
                    </a:cubicBezTo>
                    <a:cubicBezTo>
                      <a:pt x="460" y="830"/>
                      <a:pt x="463" y="812"/>
                      <a:pt x="472" y="798"/>
                    </a:cubicBezTo>
                    <a:cubicBezTo>
                      <a:pt x="481" y="784"/>
                      <a:pt x="492" y="774"/>
                      <a:pt x="517" y="765"/>
                    </a:cubicBezTo>
                    <a:cubicBezTo>
                      <a:pt x="542" y="756"/>
                      <a:pt x="588" y="748"/>
                      <a:pt x="622" y="744"/>
                    </a:cubicBezTo>
                    <a:cubicBezTo>
                      <a:pt x="656" y="740"/>
                      <a:pt x="682" y="736"/>
                      <a:pt x="724" y="738"/>
                    </a:cubicBezTo>
                    <a:cubicBezTo>
                      <a:pt x="766" y="740"/>
                      <a:pt x="839" y="745"/>
                      <a:pt x="877" y="759"/>
                    </a:cubicBezTo>
                    <a:cubicBezTo>
                      <a:pt x="915" y="773"/>
                      <a:pt x="936" y="794"/>
                      <a:pt x="952" y="822"/>
                    </a:cubicBezTo>
                    <a:cubicBezTo>
                      <a:pt x="968" y="850"/>
                      <a:pt x="978" y="888"/>
                      <a:pt x="976" y="927"/>
                    </a:cubicBezTo>
                    <a:cubicBezTo>
                      <a:pt x="974" y="966"/>
                      <a:pt x="956" y="1025"/>
                      <a:pt x="937" y="1059"/>
                    </a:cubicBezTo>
                    <a:cubicBezTo>
                      <a:pt x="918" y="1093"/>
                      <a:pt x="886" y="1115"/>
                      <a:pt x="859" y="1134"/>
                    </a:cubicBezTo>
                    <a:cubicBezTo>
                      <a:pt x="832" y="1153"/>
                      <a:pt x="802" y="1167"/>
                      <a:pt x="775" y="1176"/>
                    </a:cubicBezTo>
                    <a:cubicBezTo>
                      <a:pt x="748" y="1185"/>
                      <a:pt x="726" y="1190"/>
                      <a:pt x="697" y="1191"/>
                    </a:cubicBezTo>
                    <a:cubicBezTo>
                      <a:pt x="668" y="1192"/>
                      <a:pt x="627" y="1194"/>
                      <a:pt x="601" y="1185"/>
                    </a:cubicBezTo>
                    <a:cubicBezTo>
                      <a:pt x="575" y="1176"/>
                      <a:pt x="550" y="1152"/>
                      <a:pt x="538" y="1134"/>
                    </a:cubicBezTo>
                    <a:cubicBezTo>
                      <a:pt x="526" y="1116"/>
                      <a:pt x="521" y="1093"/>
                      <a:pt x="529" y="1080"/>
                    </a:cubicBezTo>
                    <a:cubicBezTo>
                      <a:pt x="537" y="1067"/>
                      <a:pt x="557" y="1062"/>
                      <a:pt x="586" y="1056"/>
                    </a:cubicBezTo>
                    <a:cubicBezTo>
                      <a:pt x="615" y="1050"/>
                      <a:pt x="666" y="1041"/>
                      <a:pt x="706" y="1044"/>
                    </a:cubicBezTo>
                    <a:cubicBezTo>
                      <a:pt x="746" y="1047"/>
                      <a:pt x="796" y="1054"/>
                      <a:pt x="826" y="1074"/>
                    </a:cubicBezTo>
                    <a:cubicBezTo>
                      <a:pt x="856" y="1094"/>
                      <a:pt x="874" y="1134"/>
                      <a:pt x="883" y="1161"/>
                    </a:cubicBezTo>
                    <a:cubicBezTo>
                      <a:pt x="892" y="1188"/>
                      <a:pt x="888" y="1211"/>
                      <a:pt x="880" y="1239"/>
                    </a:cubicBezTo>
                    <a:cubicBezTo>
                      <a:pt x="872" y="1267"/>
                      <a:pt x="850" y="1310"/>
                      <a:pt x="832" y="1332"/>
                    </a:cubicBezTo>
                    <a:cubicBezTo>
                      <a:pt x="814" y="1354"/>
                      <a:pt x="798" y="1367"/>
                      <a:pt x="772" y="1374"/>
                    </a:cubicBezTo>
                    <a:cubicBezTo>
                      <a:pt x="746" y="1381"/>
                      <a:pt x="695" y="1381"/>
                      <a:pt x="673" y="1377"/>
                    </a:cubicBezTo>
                    <a:cubicBezTo>
                      <a:pt x="651" y="1373"/>
                      <a:pt x="646" y="1360"/>
                      <a:pt x="640" y="1347"/>
                    </a:cubicBezTo>
                    <a:cubicBezTo>
                      <a:pt x="634" y="1334"/>
                      <a:pt x="631" y="1312"/>
                      <a:pt x="637" y="1302"/>
                    </a:cubicBezTo>
                    <a:cubicBezTo>
                      <a:pt x="643" y="1292"/>
                      <a:pt x="660" y="1283"/>
                      <a:pt x="676" y="1284"/>
                    </a:cubicBezTo>
                    <a:cubicBezTo>
                      <a:pt x="692" y="1285"/>
                      <a:pt x="719" y="1289"/>
                      <a:pt x="733" y="1308"/>
                    </a:cubicBezTo>
                    <a:cubicBezTo>
                      <a:pt x="747" y="1327"/>
                      <a:pt x="761" y="1376"/>
                      <a:pt x="763" y="1398"/>
                    </a:cubicBezTo>
                    <a:cubicBezTo>
                      <a:pt x="765" y="1420"/>
                      <a:pt x="747" y="1436"/>
                      <a:pt x="745" y="1443"/>
                    </a:cubicBezTo>
                  </a:path>
                </a:pathLst>
              </a:cu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9" name="Line 205"/>
              <p:cNvSpPr>
                <a:spLocks noChangeShapeType="1"/>
              </p:cNvSpPr>
              <p:nvPr/>
            </p:nvSpPr>
            <p:spPr bwMode="auto">
              <a:xfrm>
                <a:off x="1077" y="1017"/>
                <a:ext cx="3" cy="1752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0" name="Line 207"/>
              <p:cNvSpPr>
                <a:spLocks noChangeShapeType="1"/>
              </p:cNvSpPr>
              <p:nvPr/>
            </p:nvSpPr>
            <p:spPr bwMode="auto">
              <a:xfrm>
                <a:off x="1077" y="999"/>
                <a:ext cx="738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1" name="Line 208"/>
              <p:cNvSpPr>
                <a:spLocks noChangeShapeType="1"/>
              </p:cNvSpPr>
              <p:nvPr/>
            </p:nvSpPr>
            <p:spPr bwMode="auto">
              <a:xfrm>
                <a:off x="1818" y="1002"/>
                <a:ext cx="3" cy="144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2" name="Line 209"/>
              <p:cNvSpPr>
                <a:spLocks noChangeShapeType="1"/>
              </p:cNvSpPr>
              <p:nvPr/>
            </p:nvSpPr>
            <p:spPr bwMode="auto">
              <a:xfrm>
                <a:off x="1824" y="2442"/>
                <a:ext cx="339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" name="Freeform 210"/>
              <p:cNvSpPr>
                <a:spLocks/>
              </p:cNvSpPr>
              <p:nvPr/>
            </p:nvSpPr>
            <p:spPr bwMode="auto">
              <a:xfrm>
                <a:off x="2163" y="1638"/>
                <a:ext cx="135" cy="801"/>
              </a:xfrm>
              <a:custGeom>
                <a:avLst/>
                <a:gdLst>
                  <a:gd name="T0" fmla="*/ 0 w 135"/>
                  <a:gd name="T1" fmla="*/ 801 h 801"/>
                  <a:gd name="T2" fmla="*/ 24 w 135"/>
                  <a:gd name="T3" fmla="*/ 765 h 801"/>
                  <a:gd name="T4" fmla="*/ 24 w 135"/>
                  <a:gd name="T5" fmla="*/ 24 h 801"/>
                  <a:gd name="T6" fmla="*/ 45 w 135"/>
                  <a:gd name="T7" fmla="*/ 0 h 801"/>
                  <a:gd name="T8" fmla="*/ 135 w 135"/>
                  <a:gd name="T9" fmla="*/ 0 h 80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5"/>
                  <a:gd name="T16" fmla="*/ 0 h 801"/>
                  <a:gd name="T17" fmla="*/ 135 w 135"/>
                  <a:gd name="T18" fmla="*/ 801 h 80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5" h="801">
                    <a:moveTo>
                      <a:pt x="0" y="801"/>
                    </a:moveTo>
                    <a:lnTo>
                      <a:pt x="24" y="765"/>
                    </a:lnTo>
                    <a:lnTo>
                      <a:pt x="24" y="24"/>
                    </a:lnTo>
                    <a:lnTo>
                      <a:pt x="45" y="0"/>
                    </a:lnTo>
                    <a:lnTo>
                      <a:pt x="135" y="0"/>
                    </a:lnTo>
                  </a:path>
                </a:pathLst>
              </a:cu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4" name="Freeform 211"/>
              <p:cNvSpPr>
                <a:spLocks/>
              </p:cNvSpPr>
              <p:nvPr/>
            </p:nvSpPr>
            <p:spPr bwMode="auto">
              <a:xfrm>
                <a:off x="2190" y="1932"/>
                <a:ext cx="114" cy="1"/>
              </a:xfrm>
              <a:custGeom>
                <a:avLst/>
                <a:gdLst>
                  <a:gd name="T0" fmla="*/ 0 w 114"/>
                  <a:gd name="T1" fmla="*/ 0 h 1"/>
                  <a:gd name="T2" fmla="*/ 114 w 114"/>
                  <a:gd name="T3" fmla="*/ 0 h 1"/>
                  <a:gd name="T4" fmla="*/ 0 60000 65536"/>
                  <a:gd name="T5" fmla="*/ 0 60000 65536"/>
                  <a:gd name="T6" fmla="*/ 0 w 114"/>
                  <a:gd name="T7" fmla="*/ 0 h 1"/>
                  <a:gd name="T8" fmla="*/ 114 w 114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14" h="1">
                    <a:moveTo>
                      <a:pt x="0" y="0"/>
                    </a:moveTo>
                    <a:cubicBezTo>
                      <a:pt x="38" y="0"/>
                      <a:pt x="76" y="0"/>
                      <a:pt x="114" y="0"/>
                    </a:cubicBezTo>
                  </a:path>
                </a:pathLst>
              </a:cu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5" name="Freeform 212"/>
              <p:cNvSpPr>
                <a:spLocks/>
              </p:cNvSpPr>
              <p:nvPr/>
            </p:nvSpPr>
            <p:spPr bwMode="auto">
              <a:xfrm>
                <a:off x="2191" y="2188"/>
                <a:ext cx="114" cy="1"/>
              </a:xfrm>
              <a:custGeom>
                <a:avLst/>
                <a:gdLst>
                  <a:gd name="T0" fmla="*/ 0 w 114"/>
                  <a:gd name="T1" fmla="*/ 0 h 1"/>
                  <a:gd name="T2" fmla="*/ 114 w 114"/>
                  <a:gd name="T3" fmla="*/ 0 h 1"/>
                  <a:gd name="T4" fmla="*/ 0 60000 65536"/>
                  <a:gd name="T5" fmla="*/ 0 60000 65536"/>
                  <a:gd name="T6" fmla="*/ 0 w 114"/>
                  <a:gd name="T7" fmla="*/ 0 h 1"/>
                  <a:gd name="T8" fmla="*/ 114 w 114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14" h="1">
                    <a:moveTo>
                      <a:pt x="0" y="0"/>
                    </a:moveTo>
                    <a:cubicBezTo>
                      <a:pt x="38" y="0"/>
                      <a:pt x="76" y="0"/>
                      <a:pt x="114" y="0"/>
                    </a:cubicBezTo>
                  </a:path>
                </a:pathLst>
              </a:cu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6" name="Freeform 215"/>
              <p:cNvSpPr>
                <a:spLocks/>
              </p:cNvSpPr>
              <p:nvPr/>
            </p:nvSpPr>
            <p:spPr bwMode="auto">
              <a:xfrm flipH="1">
                <a:off x="2839" y="1927"/>
                <a:ext cx="114" cy="1"/>
              </a:xfrm>
              <a:custGeom>
                <a:avLst/>
                <a:gdLst>
                  <a:gd name="T0" fmla="*/ 0 w 114"/>
                  <a:gd name="T1" fmla="*/ 0 h 1"/>
                  <a:gd name="T2" fmla="*/ 114 w 114"/>
                  <a:gd name="T3" fmla="*/ 0 h 1"/>
                  <a:gd name="T4" fmla="*/ 0 60000 65536"/>
                  <a:gd name="T5" fmla="*/ 0 60000 65536"/>
                  <a:gd name="T6" fmla="*/ 0 w 114"/>
                  <a:gd name="T7" fmla="*/ 0 h 1"/>
                  <a:gd name="T8" fmla="*/ 114 w 114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14" h="1">
                    <a:moveTo>
                      <a:pt x="0" y="0"/>
                    </a:moveTo>
                    <a:cubicBezTo>
                      <a:pt x="38" y="0"/>
                      <a:pt x="76" y="0"/>
                      <a:pt x="114" y="0"/>
                    </a:cubicBezTo>
                  </a:path>
                </a:pathLst>
              </a:cu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7" name="Freeform 216"/>
              <p:cNvSpPr>
                <a:spLocks/>
              </p:cNvSpPr>
              <p:nvPr/>
            </p:nvSpPr>
            <p:spPr bwMode="auto">
              <a:xfrm flipH="1">
                <a:off x="2840" y="2183"/>
                <a:ext cx="114" cy="1"/>
              </a:xfrm>
              <a:custGeom>
                <a:avLst/>
                <a:gdLst>
                  <a:gd name="T0" fmla="*/ 0 w 114"/>
                  <a:gd name="T1" fmla="*/ 0 h 1"/>
                  <a:gd name="T2" fmla="*/ 114 w 114"/>
                  <a:gd name="T3" fmla="*/ 0 h 1"/>
                  <a:gd name="T4" fmla="*/ 0 60000 65536"/>
                  <a:gd name="T5" fmla="*/ 0 60000 65536"/>
                  <a:gd name="T6" fmla="*/ 0 w 114"/>
                  <a:gd name="T7" fmla="*/ 0 h 1"/>
                  <a:gd name="T8" fmla="*/ 114 w 114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14" h="1">
                    <a:moveTo>
                      <a:pt x="0" y="0"/>
                    </a:moveTo>
                    <a:cubicBezTo>
                      <a:pt x="38" y="0"/>
                      <a:pt x="76" y="0"/>
                      <a:pt x="114" y="0"/>
                    </a:cubicBezTo>
                  </a:path>
                </a:pathLst>
              </a:cu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8" name="Freeform 218"/>
              <p:cNvSpPr>
                <a:spLocks/>
              </p:cNvSpPr>
              <p:nvPr/>
            </p:nvSpPr>
            <p:spPr bwMode="auto">
              <a:xfrm>
                <a:off x="2157" y="1621"/>
                <a:ext cx="798" cy="824"/>
              </a:xfrm>
              <a:custGeom>
                <a:avLst/>
                <a:gdLst>
                  <a:gd name="T0" fmla="*/ 684 w 798"/>
                  <a:gd name="T1" fmla="*/ 2 h 824"/>
                  <a:gd name="T2" fmla="*/ 783 w 798"/>
                  <a:gd name="T3" fmla="*/ 11 h 824"/>
                  <a:gd name="T4" fmla="*/ 795 w 798"/>
                  <a:gd name="T5" fmla="*/ 89 h 824"/>
                  <a:gd name="T6" fmla="*/ 795 w 798"/>
                  <a:gd name="T7" fmla="*/ 746 h 824"/>
                  <a:gd name="T8" fmla="*/ 768 w 798"/>
                  <a:gd name="T9" fmla="*/ 812 h 824"/>
                  <a:gd name="T10" fmla="*/ 0 w 798"/>
                  <a:gd name="T11" fmla="*/ 824 h 8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98"/>
                  <a:gd name="T19" fmla="*/ 0 h 824"/>
                  <a:gd name="T20" fmla="*/ 798 w 798"/>
                  <a:gd name="T21" fmla="*/ 824 h 8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98" h="824">
                    <a:moveTo>
                      <a:pt x="684" y="2"/>
                    </a:moveTo>
                    <a:cubicBezTo>
                      <a:pt x="716" y="13"/>
                      <a:pt x="751" y="0"/>
                      <a:pt x="783" y="11"/>
                    </a:cubicBezTo>
                    <a:cubicBezTo>
                      <a:pt x="798" y="40"/>
                      <a:pt x="795" y="31"/>
                      <a:pt x="795" y="89"/>
                    </a:cubicBezTo>
                    <a:cubicBezTo>
                      <a:pt x="795" y="308"/>
                      <a:pt x="795" y="527"/>
                      <a:pt x="795" y="746"/>
                    </a:cubicBezTo>
                    <a:lnTo>
                      <a:pt x="768" y="812"/>
                    </a:lnTo>
                    <a:lnTo>
                      <a:pt x="0" y="824"/>
                    </a:lnTo>
                  </a:path>
                </a:pathLst>
              </a:custGeom>
              <a:noFill/>
              <a:ln w="9525">
                <a:solidFill>
                  <a:srgbClr val="993300"/>
                </a:solidFill>
                <a:prstDash val="dash"/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9" name="Line 219"/>
              <p:cNvSpPr>
                <a:spLocks noChangeShapeType="1"/>
              </p:cNvSpPr>
              <p:nvPr/>
            </p:nvSpPr>
            <p:spPr bwMode="auto">
              <a:xfrm>
                <a:off x="572" y="1349"/>
                <a:ext cx="93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" name="Line 220"/>
              <p:cNvSpPr>
                <a:spLocks noChangeShapeType="1"/>
              </p:cNvSpPr>
              <p:nvPr/>
            </p:nvSpPr>
            <p:spPr bwMode="auto">
              <a:xfrm rot="5223510">
                <a:off x="1340" y="1745"/>
                <a:ext cx="53" cy="5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1" name="Line 221"/>
              <p:cNvSpPr>
                <a:spLocks noChangeShapeType="1"/>
              </p:cNvSpPr>
              <p:nvPr/>
            </p:nvSpPr>
            <p:spPr bwMode="auto">
              <a:xfrm rot="-228844">
                <a:off x="977" y="2060"/>
                <a:ext cx="93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2" name="Line 222"/>
              <p:cNvSpPr>
                <a:spLocks noChangeShapeType="1"/>
              </p:cNvSpPr>
              <p:nvPr/>
            </p:nvSpPr>
            <p:spPr bwMode="auto">
              <a:xfrm rot="10576116">
                <a:off x="991" y="1663"/>
                <a:ext cx="91" cy="1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" name="Line 223"/>
              <p:cNvSpPr>
                <a:spLocks noChangeShapeType="1"/>
              </p:cNvSpPr>
              <p:nvPr/>
            </p:nvSpPr>
            <p:spPr bwMode="auto">
              <a:xfrm rot="6776865">
                <a:off x="1190" y="2595"/>
                <a:ext cx="53" cy="5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" name="Line 224"/>
              <p:cNvSpPr>
                <a:spLocks noChangeShapeType="1"/>
              </p:cNvSpPr>
              <p:nvPr/>
            </p:nvSpPr>
            <p:spPr bwMode="auto">
              <a:xfrm rot="-5400000">
                <a:off x="1032" y="1858"/>
                <a:ext cx="93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5" name="Line 225"/>
              <p:cNvSpPr>
                <a:spLocks noChangeShapeType="1"/>
              </p:cNvSpPr>
              <p:nvPr/>
            </p:nvSpPr>
            <p:spPr bwMode="auto">
              <a:xfrm rot="-5400000">
                <a:off x="1029" y="1118"/>
                <a:ext cx="93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6" name="Line 226"/>
              <p:cNvSpPr>
                <a:spLocks noChangeShapeType="1"/>
              </p:cNvSpPr>
              <p:nvPr/>
            </p:nvSpPr>
            <p:spPr bwMode="auto">
              <a:xfrm rot="5400000">
                <a:off x="1773" y="1671"/>
                <a:ext cx="93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7" name="Line 227"/>
              <p:cNvSpPr>
                <a:spLocks noChangeShapeType="1"/>
              </p:cNvSpPr>
              <p:nvPr/>
            </p:nvSpPr>
            <p:spPr bwMode="auto">
              <a:xfrm>
                <a:off x="1990" y="2440"/>
                <a:ext cx="93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8" name="Freeform 228"/>
              <p:cNvSpPr>
                <a:spLocks/>
              </p:cNvSpPr>
              <p:nvPr/>
            </p:nvSpPr>
            <p:spPr bwMode="auto">
              <a:xfrm>
                <a:off x="2579" y="1043"/>
                <a:ext cx="1311" cy="384"/>
              </a:xfrm>
              <a:custGeom>
                <a:avLst/>
                <a:gdLst>
                  <a:gd name="T0" fmla="*/ 0 w 1185"/>
                  <a:gd name="T1" fmla="*/ 381 h 381"/>
                  <a:gd name="T2" fmla="*/ 0 w 1185"/>
                  <a:gd name="T3" fmla="*/ 0 h 381"/>
                  <a:gd name="T4" fmla="*/ 1185 w 1185"/>
                  <a:gd name="T5" fmla="*/ 0 h 381"/>
                  <a:gd name="T6" fmla="*/ 0 60000 65536"/>
                  <a:gd name="T7" fmla="*/ 0 60000 65536"/>
                  <a:gd name="T8" fmla="*/ 0 60000 65536"/>
                  <a:gd name="T9" fmla="*/ 0 w 1185"/>
                  <a:gd name="T10" fmla="*/ 0 h 381"/>
                  <a:gd name="T11" fmla="*/ 1185 w 1185"/>
                  <a:gd name="T12" fmla="*/ 381 h 38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185" h="381">
                    <a:moveTo>
                      <a:pt x="0" y="381"/>
                    </a:moveTo>
                    <a:lnTo>
                      <a:pt x="0" y="0"/>
                    </a:lnTo>
                    <a:lnTo>
                      <a:pt x="1185" y="0"/>
                    </a:lnTo>
                  </a:path>
                </a:pathLst>
              </a:cu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9" name="Line 229"/>
              <p:cNvSpPr>
                <a:spLocks noChangeShapeType="1"/>
              </p:cNvSpPr>
              <p:nvPr/>
            </p:nvSpPr>
            <p:spPr bwMode="auto">
              <a:xfrm>
                <a:off x="3038" y="1044"/>
                <a:ext cx="93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0" name="Line 231"/>
              <p:cNvSpPr>
                <a:spLocks noChangeShapeType="1"/>
              </p:cNvSpPr>
              <p:nvPr/>
            </p:nvSpPr>
            <p:spPr bwMode="auto">
              <a:xfrm>
                <a:off x="4068" y="1233"/>
                <a:ext cx="636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1" name="Line 232"/>
              <p:cNvSpPr>
                <a:spLocks noChangeShapeType="1"/>
              </p:cNvSpPr>
              <p:nvPr/>
            </p:nvSpPr>
            <p:spPr bwMode="auto">
              <a:xfrm>
                <a:off x="4713" y="1236"/>
                <a:ext cx="0" cy="39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2" name="Line 233"/>
              <p:cNvSpPr>
                <a:spLocks noChangeShapeType="1"/>
              </p:cNvSpPr>
              <p:nvPr/>
            </p:nvSpPr>
            <p:spPr bwMode="auto">
              <a:xfrm>
                <a:off x="4260" y="1233"/>
                <a:ext cx="93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63" name="Group 260"/>
              <p:cNvGrpSpPr>
                <a:grpSpLocks/>
              </p:cNvGrpSpPr>
              <p:nvPr/>
            </p:nvGrpSpPr>
            <p:grpSpPr bwMode="auto">
              <a:xfrm>
                <a:off x="4335" y="1584"/>
                <a:ext cx="766" cy="721"/>
                <a:chOff x="4370" y="2018"/>
                <a:chExt cx="818" cy="819"/>
              </a:xfrm>
            </p:grpSpPr>
            <p:sp>
              <p:nvSpPr>
                <p:cNvPr id="191" name="Rectangle 235"/>
                <p:cNvSpPr>
                  <a:spLocks noChangeArrowheads="1"/>
                </p:cNvSpPr>
                <p:nvPr/>
              </p:nvSpPr>
              <p:spPr bwMode="auto">
                <a:xfrm>
                  <a:off x="4372" y="2150"/>
                  <a:ext cx="686" cy="686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2" name="Line 237"/>
                <p:cNvSpPr>
                  <a:spLocks noChangeShapeType="1"/>
                </p:cNvSpPr>
                <p:nvPr/>
              </p:nvSpPr>
              <p:spPr bwMode="auto">
                <a:xfrm flipV="1">
                  <a:off x="5058" y="2020"/>
                  <a:ext cx="130" cy="13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3" name="Line 238"/>
                <p:cNvSpPr>
                  <a:spLocks noChangeShapeType="1"/>
                </p:cNvSpPr>
                <p:nvPr/>
              </p:nvSpPr>
              <p:spPr bwMode="auto">
                <a:xfrm flipV="1">
                  <a:off x="4370" y="2018"/>
                  <a:ext cx="128" cy="13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4" name="Line 239"/>
                <p:cNvSpPr>
                  <a:spLocks noChangeShapeType="1"/>
                </p:cNvSpPr>
                <p:nvPr/>
              </p:nvSpPr>
              <p:spPr bwMode="auto">
                <a:xfrm flipV="1">
                  <a:off x="5062" y="2710"/>
                  <a:ext cx="124" cy="12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5" name="Line 240"/>
                <p:cNvSpPr>
                  <a:spLocks noChangeShapeType="1"/>
                </p:cNvSpPr>
                <p:nvPr/>
              </p:nvSpPr>
              <p:spPr bwMode="auto">
                <a:xfrm>
                  <a:off x="5184" y="2028"/>
                  <a:ext cx="0" cy="68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6" name="Freeform 241"/>
                <p:cNvSpPr>
                  <a:spLocks/>
                </p:cNvSpPr>
                <p:nvPr/>
              </p:nvSpPr>
              <p:spPr bwMode="auto">
                <a:xfrm rot="183247">
                  <a:off x="4403" y="2154"/>
                  <a:ext cx="68" cy="683"/>
                </a:xfrm>
                <a:custGeom>
                  <a:avLst/>
                  <a:gdLst>
                    <a:gd name="T0" fmla="*/ 6 w 68"/>
                    <a:gd name="T1" fmla="*/ 0 h 712"/>
                    <a:gd name="T2" fmla="*/ 21 w 68"/>
                    <a:gd name="T3" fmla="*/ 39 h 712"/>
                    <a:gd name="T4" fmla="*/ 15 w 68"/>
                    <a:gd name="T5" fmla="*/ 82 h 712"/>
                    <a:gd name="T6" fmla="*/ 1 w 68"/>
                    <a:gd name="T7" fmla="*/ 120 h 712"/>
                    <a:gd name="T8" fmla="*/ 10 w 68"/>
                    <a:gd name="T9" fmla="*/ 154 h 712"/>
                    <a:gd name="T10" fmla="*/ 36 w 68"/>
                    <a:gd name="T11" fmla="*/ 189 h 712"/>
                    <a:gd name="T12" fmla="*/ 21 w 68"/>
                    <a:gd name="T13" fmla="*/ 235 h 712"/>
                    <a:gd name="T14" fmla="*/ 13 w 68"/>
                    <a:gd name="T15" fmla="*/ 280 h 712"/>
                    <a:gd name="T16" fmla="*/ 46 w 68"/>
                    <a:gd name="T17" fmla="*/ 321 h 712"/>
                    <a:gd name="T18" fmla="*/ 13 w 68"/>
                    <a:gd name="T19" fmla="*/ 388 h 712"/>
                    <a:gd name="T20" fmla="*/ 45 w 68"/>
                    <a:gd name="T21" fmla="*/ 445 h 712"/>
                    <a:gd name="T22" fmla="*/ 28 w 68"/>
                    <a:gd name="T23" fmla="*/ 516 h 712"/>
                    <a:gd name="T24" fmla="*/ 54 w 68"/>
                    <a:gd name="T25" fmla="*/ 559 h 712"/>
                    <a:gd name="T26" fmla="*/ 33 w 68"/>
                    <a:gd name="T27" fmla="*/ 627 h 712"/>
                    <a:gd name="T28" fmla="*/ 66 w 68"/>
                    <a:gd name="T29" fmla="*/ 669 h 712"/>
                    <a:gd name="T30" fmla="*/ 43 w 68"/>
                    <a:gd name="T31" fmla="*/ 712 h 71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68"/>
                    <a:gd name="T49" fmla="*/ 0 h 712"/>
                    <a:gd name="T50" fmla="*/ 68 w 68"/>
                    <a:gd name="T51" fmla="*/ 712 h 71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68" h="712">
                      <a:moveTo>
                        <a:pt x="6" y="0"/>
                      </a:moveTo>
                      <a:cubicBezTo>
                        <a:pt x="13" y="12"/>
                        <a:pt x="20" y="25"/>
                        <a:pt x="21" y="39"/>
                      </a:cubicBezTo>
                      <a:cubicBezTo>
                        <a:pt x="22" y="53"/>
                        <a:pt x="18" y="69"/>
                        <a:pt x="15" y="82"/>
                      </a:cubicBezTo>
                      <a:cubicBezTo>
                        <a:pt x="12" y="95"/>
                        <a:pt x="2" y="108"/>
                        <a:pt x="1" y="120"/>
                      </a:cubicBezTo>
                      <a:cubicBezTo>
                        <a:pt x="0" y="132"/>
                        <a:pt x="4" y="143"/>
                        <a:pt x="10" y="154"/>
                      </a:cubicBezTo>
                      <a:cubicBezTo>
                        <a:pt x="16" y="165"/>
                        <a:pt x="34" y="176"/>
                        <a:pt x="36" y="189"/>
                      </a:cubicBezTo>
                      <a:cubicBezTo>
                        <a:pt x="38" y="202"/>
                        <a:pt x="25" y="220"/>
                        <a:pt x="21" y="235"/>
                      </a:cubicBezTo>
                      <a:cubicBezTo>
                        <a:pt x="17" y="250"/>
                        <a:pt x="9" y="266"/>
                        <a:pt x="13" y="280"/>
                      </a:cubicBezTo>
                      <a:cubicBezTo>
                        <a:pt x="17" y="294"/>
                        <a:pt x="46" y="303"/>
                        <a:pt x="46" y="321"/>
                      </a:cubicBezTo>
                      <a:cubicBezTo>
                        <a:pt x="46" y="339"/>
                        <a:pt x="13" y="367"/>
                        <a:pt x="13" y="388"/>
                      </a:cubicBezTo>
                      <a:cubicBezTo>
                        <a:pt x="13" y="409"/>
                        <a:pt x="43" y="424"/>
                        <a:pt x="45" y="445"/>
                      </a:cubicBezTo>
                      <a:cubicBezTo>
                        <a:pt x="47" y="466"/>
                        <a:pt x="26" y="497"/>
                        <a:pt x="28" y="516"/>
                      </a:cubicBezTo>
                      <a:cubicBezTo>
                        <a:pt x="30" y="535"/>
                        <a:pt x="53" y="541"/>
                        <a:pt x="54" y="559"/>
                      </a:cubicBezTo>
                      <a:cubicBezTo>
                        <a:pt x="55" y="577"/>
                        <a:pt x="31" y="609"/>
                        <a:pt x="33" y="627"/>
                      </a:cubicBezTo>
                      <a:cubicBezTo>
                        <a:pt x="35" y="645"/>
                        <a:pt x="64" y="655"/>
                        <a:pt x="66" y="669"/>
                      </a:cubicBezTo>
                      <a:cubicBezTo>
                        <a:pt x="68" y="683"/>
                        <a:pt x="46" y="707"/>
                        <a:pt x="43" y="71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7" name="Freeform 249"/>
                <p:cNvSpPr>
                  <a:spLocks/>
                </p:cNvSpPr>
                <p:nvPr/>
              </p:nvSpPr>
              <p:spPr bwMode="auto">
                <a:xfrm rot="183247">
                  <a:off x="4475" y="2154"/>
                  <a:ext cx="68" cy="683"/>
                </a:xfrm>
                <a:custGeom>
                  <a:avLst/>
                  <a:gdLst>
                    <a:gd name="T0" fmla="*/ 6 w 68"/>
                    <a:gd name="T1" fmla="*/ 0 h 712"/>
                    <a:gd name="T2" fmla="*/ 21 w 68"/>
                    <a:gd name="T3" fmla="*/ 39 h 712"/>
                    <a:gd name="T4" fmla="*/ 15 w 68"/>
                    <a:gd name="T5" fmla="*/ 82 h 712"/>
                    <a:gd name="T6" fmla="*/ 1 w 68"/>
                    <a:gd name="T7" fmla="*/ 120 h 712"/>
                    <a:gd name="T8" fmla="*/ 10 w 68"/>
                    <a:gd name="T9" fmla="*/ 154 h 712"/>
                    <a:gd name="T10" fmla="*/ 36 w 68"/>
                    <a:gd name="T11" fmla="*/ 189 h 712"/>
                    <a:gd name="T12" fmla="*/ 21 w 68"/>
                    <a:gd name="T13" fmla="*/ 235 h 712"/>
                    <a:gd name="T14" fmla="*/ 13 w 68"/>
                    <a:gd name="T15" fmla="*/ 280 h 712"/>
                    <a:gd name="T16" fmla="*/ 46 w 68"/>
                    <a:gd name="T17" fmla="*/ 321 h 712"/>
                    <a:gd name="T18" fmla="*/ 13 w 68"/>
                    <a:gd name="T19" fmla="*/ 388 h 712"/>
                    <a:gd name="T20" fmla="*/ 45 w 68"/>
                    <a:gd name="T21" fmla="*/ 445 h 712"/>
                    <a:gd name="T22" fmla="*/ 28 w 68"/>
                    <a:gd name="T23" fmla="*/ 516 h 712"/>
                    <a:gd name="T24" fmla="*/ 54 w 68"/>
                    <a:gd name="T25" fmla="*/ 559 h 712"/>
                    <a:gd name="T26" fmla="*/ 33 w 68"/>
                    <a:gd name="T27" fmla="*/ 627 h 712"/>
                    <a:gd name="T28" fmla="*/ 66 w 68"/>
                    <a:gd name="T29" fmla="*/ 669 h 712"/>
                    <a:gd name="T30" fmla="*/ 43 w 68"/>
                    <a:gd name="T31" fmla="*/ 712 h 71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68"/>
                    <a:gd name="T49" fmla="*/ 0 h 712"/>
                    <a:gd name="T50" fmla="*/ 68 w 68"/>
                    <a:gd name="T51" fmla="*/ 712 h 71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68" h="712">
                      <a:moveTo>
                        <a:pt x="6" y="0"/>
                      </a:moveTo>
                      <a:cubicBezTo>
                        <a:pt x="13" y="12"/>
                        <a:pt x="20" y="25"/>
                        <a:pt x="21" y="39"/>
                      </a:cubicBezTo>
                      <a:cubicBezTo>
                        <a:pt x="22" y="53"/>
                        <a:pt x="18" y="69"/>
                        <a:pt x="15" y="82"/>
                      </a:cubicBezTo>
                      <a:cubicBezTo>
                        <a:pt x="12" y="95"/>
                        <a:pt x="2" y="108"/>
                        <a:pt x="1" y="120"/>
                      </a:cubicBezTo>
                      <a:cubicBezTo>
                        <a:pt x="0" y="132"/>
                        <a:pt x="4" y="143"/>
                        <a:pt x="10" y="154"/>
                      </a:cubicBezTo>
                      <a:cubicBezTo>
                        <a:pt x="16" y="165"/>
                        <a:pt x="34" y="176"/>
                        <a:pt x="36" y="189"/>
                      </a:cubicBezTo>
                      <a:cubicBezTo>
                        <a:pt x="38" y="202"/>
                        <a:pt x="25" y="220"/>
                        <a:pt x="21" y="235"/>
                      </a:cubicBezTo>
                      <a:cubicBezTo>
                        <a:pt x="17" y="250"/>
                        <a:pt x="9" y="266"/>
                        <a:pt x="13" y="280"/>
                      </a:cubicBezTo>
                      <a:cubicBezTo>
                        <a:pt x="17" y="294"/>
                        <a:pt x="46" y="303"/>
                        <a:pt x="46" y="321"/>
                      </a:cubicBezTo>
                      <a:cubicBezTo>
                        <a:pt x="46" y="339"/>
                        <a:pt x="13" y="367"/>
                        <a:pt x="13" y="388"/>
                      </a:cubicBezTo>
                      <a:cubicBezTo>
                        <a:pt x="13" y="409"/>
                        <a:pt x="43" y="424"/>
                        <a:pt x="45" y="445"/>
                      </a:cubicBezTo>
                      <a:cubicBezTo>
                        <a:pt x="47" y="466"/>
                        <a:pt x="26" y="497"/>
                        <a:pt x="28" y="516"/>
                      </a:cubicBezTo>
                      <a:cubicBezTo>
                        <a:pt x="30" y="535"/>
                        <a:pt x="53" y="541"/>
                        <a:pt x="54" y="559"/>
                      </a:cubicBezTo>
                      <a:cubicBezTo>
                        <a:pt x="55" y="577"/>
                        <a:pt x="31" y="609"/>
                        <a:pt x="33" y="627"/>
                      </a:cubicBezTo>
                      <a:cubicBezTo>
                        <a:pt x="35" y="645"/>
                        <a:pt x="64" y="655"/>
                        <a:pt x="66" y="669"/>
                      </a:cubicBezTo>
                      <a:cubicBezTo>
                        <a:pt x="68" y="683"/>
                        <a:pt x="46" y="707"/>
                        <a:pt x="43" y="71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8" name="Freeform 250"/>
                <p:cNvSpPr>
                  <a:spLocks/>
                </p:cNvSpPr>
                <p:nvPr/>
              </p:nvSpPr>
              <p:spPr bwMode="auto">
                <a:xfrm rot="183247">
                  <a:off x="4545" y="2154"/>
                  <a:ext cx="68" cy="683"/>
                </a:xfrm>
                <a:custGeom>
                  <a:avLst/>
                  <a:gdLst>
                    <a:gd name="T0" fmla="*/ 6 w 68"/>
                    <a:gd name="T1" fmla="*/ 0 h 712"/>
                    <a:gd name="T2" fmla="*/ 21 w 68"/>
                    <a:gd name="T3" fmla="*/ 39 h 712"/>
                    <a:gd name="T4" fmla="*/ 15 w 68"/>
                    <a:gd name="T5" fmla="*/ 82 h 712"/>
                    <a:gd name="T6" fmla="*/ 1 w 68"/>
                    <a:gd name="T7" fmla="*/ 120 h 712"/>
                    <a:gd name="T8" fmla="*/ 10 w 68"/>
                    <a:gd name="T9" fmla="*/ 154 h 712"/>
                    <a:gd name="T10" fmla="*/ 36 w 68"/>
                    <a:gd name="T11" fmla="*/ 189 h 712"/>
                    <a:gd name="T12" fmla="*/ 21 w 68"/>
                    <a:gd name="T13" fmla="*/ 235 h 712"/>
                    <a:gd name="T14" fmla="*/ 13 w 68"/>
                    <a:gd name="T15" fmla="*/ 280 h 712"/>
                    <a:gd name="T16" fmla="*/ 46 w 68"/>
                    <a:gd name="T17" fmla="*/ 321 h 712"/>
                    <a:gd name="T18" fmla="*/ 13 w 68"/>
                    <a:gd name="T19" fmla="*/ 388 h 712"/>
                    <a:gd name="T20" fmla="*/ 45 w 68"/>
                    <a:gd name="T21" fmla="*/ 445 h 712"/>
                    <a:gd name="T22" fmla="*/ 28 w 68"/>
                    <a:gd name="T23" fmla="*/ 516 h 712"/>
                    <a:gd name="T24" fmla="*/ 54 w 68"/>
                    <a:gd name="T25" fmla="*/ 559 h 712"/>
                    <a:gd name="T26" fmla="*/ 33 w 68"/>
                    <a:gd name="T27" fmla="*/ 627 h 712"/>
                    <a:gd name="T28" fmla="*/ 66 w 68"/>
                    <a:gd name="T29" fmla="*/ 669 h 712"/>
                    <a:gd name="T30" fmla="*/ 43 w 68"/>
                    <a:gd name="T31" fmla="*/ 712 h 71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68"/>
                    <a:gd name="T49" fmla="*/ 0 h 712"/>
                    <a:gd name="T50" fmla="*/ 68 w 68"/>
                    <a:gd name="T51" fmla="*/ 712 h 71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68" h="712">
                      <a:moveTo>
                        <a:pt x="6" y="0"/>
                      </a:moveTo>
                      <a:cubicBezTo>
                        <a:pt x="13" y="12"/>
                        <a:pt x="20" y="25"/>
                        <a:pt x="21" y="39"/>
                      </a:cubicBezTo>
                      <a:cubicBezTo>
                        <a:pt x="22" y="53"/>
                        <a:pt x="18" y="69"/>
                        <a:pt x="15" y="82"/>
                      </a:cubicBezTo>
                      <a:cubicBezTo>
                        <a:pt x="12" y="95"/>
                        <a:pt x="2" y="108"/>
                        <a:pt x="1" y="120"/>
                      </a:cubicBezTo>
                      <a:cubicBezTo>
                        <a:pt x="0" y="132"/>
                        <a:pt x="4" y="143"/>
                        <a:pt x="10" y="154"/>
                      </a:cubicBezTo>
                      <a:cubicBezTo>
                        <a:pt x="16" y="165"/>
                        <a:pt x="34" y="176"/>
                        <a:pt x="36" y="189"/>
                      </a:cubicBezTo>
                      <a:cubicBezTo>
                        <a:pt x="38" y="202"/>
                        <a:pt x="25" y="220"/>
                        <a:pt x="21" y="235"/>
                      </a:cubicBezTo>
                      <a:cubicBezTo>
                        <a:pt x="17" y="250"/>
                        <a:pt x="9" y="266"/>
                        <a:pt x="13" y="280"/>
                      </a:cubicBezTo>
                      <a:cubicBezTo>
                        <a:pt x="17" y="294"/>
                        <a:pt x="46" y="303"/>
                        <a:pt x="46" y="321"/>
                      </a:cubicBezTo>
                      <a:cubicBezTo>
                        <a:pt x="46" y="339"/>
                        <a:pt x="13" y="367"/>
                        <a:pt x="13" y="388"/>
                      </a:cubicBezTo>
                      <a:cubicBezTo>
                        <a:pt x="13" y="409"/>
                        <a:pt x="43" y="424"/>
                        <a:pt x="45" y="445"/>
                      </a:cubicBezTo>
                      <a:cubicBezTo>
                        <a:pt x="47" y="466"/>
                        <a:pt x="26" y="497"/>
                        <a:pt x="28" y="516"/>
                      </a:cubicBezTo>
                      <a:cubicBezTo>
                        <a:pt x="30" y="535"/>
                        <a:pt x="53" y="541"/>
                        <a:pt x="54" y="559"/>
                      </a:cubicBezTo>
                      <a:cubicBezTo>
                        <a:pt x="55" y="577"/>
                        <a:pt x="31" y="609"/>
                        <a:pt x="33" y="627"/>
                      </a:cubicBezTo>
                      <a:cubicBezTo>
                        <a:pt x="35" y="645"/>
                        <a:pt x="64" y="655"/>
                        <a:pt x="66" y="669"/>
                      </a:cubicBezTo>
                      <a:cubicBezTo>
                        <a:pt x="68" y="683"/>
                        <a:pt x="46" y="707"/>
                        <a:pt x="43" y="71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9" name="Freeform 251"/>
                <p:cNvSpPr>
                  <a:spLocks/>
                </p:cNvSpPr>
                <p:nvPr/>
              </p:nvSpPr>
              <p:spPr bwMode="auto">
                <a:xfrm rot="183247">
                  <a:off x="4617" y="2154"/>
                  <a:ext cx="68" cy="683"/>
                </a:xfrm>
                <a:custGeom>
                  <a:avLst/>
                  <a:gdLst>
                    <a:gd name="T0" fmla="*/ 6 w 68"/>
                    <a:gd name="T1" fmla="*/ 0 h 712"/>
                    <a:gd name="T2" fmla="*/ 21 w 68"/>
                    <a:gd name="T3" fmla="*/ 39 h 712"/>
                    <a:gd name="T4" fmla="*/ 15 w 68"/>
                    <a:gd name="T5" fmla="*/ 82 h 712"/>
                    <a:gd name="T6" fmla="*/ 1 w 68"/>
                    <a:gd name="T7" fmla="*/ 120 h 712"/>
                    <a:gd name="T8" fmla="*/ 10 w 68"/>
                    <a:gd name="T9" fmla="*/ 154 h 712"/>
                    <a:gd name="T10" fmla="*/ 36 w 68"/>
                    <a:gd name="T11" fmla="*/ 189 h 712"/>
                    <a:gd name="T12" fmla="*/ 21 w 68"/>
                    <a:gd name="T13" fmla="*/ 235 h 712"/>
                    <a:gd name="T14" fmla="*/ 13 w 68"/>
                    <a:gd name="T15" fmla="*/ 280 h 712"/>
                    <a:gd name="T16" fmla="*/ 46 w 68"/>
                    <a:gd name="T17" fmla="*/ 321 h 712"/>
                    <a:gd name="T18" fmla="*/ 13 w 68"/>
                    <a:gd name="T19" fmla="*/ 388 h 712"/>
                    <a:gd name="T20" fmla="*/ 45 w 68"/>
                    <a:gd name="T21" fmla="*/ 445 h 712"/>
                    <a:gd name="T22" fmla="*/ 28 w 68"/>
                    <a:gd name="T23" fmla="*/ 516 h 712"/>
                    <a:gd name="T24" fmla="*/ 54 w 68"/>
                    <a:gd name="T25" fmla="*/ 559 h 712"/>
                    <a:gd name="T26" fmla="*/ 33 w 68"/>
                    <a:gd name="T27" fmla="*/ 627 h 712"/>
                    <a:gd name="T28" fmla="*/ 66 w 68"/>
                    <a:gd name="T29" fmla="*/ 669 h 712"/>
                    <a:gd name="T30" fmla="*/ 43 w 68"/>
                    <a:gd name="T31" fmla="*/ 712 h 71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68"/>
                    <a:gd name="T49" fmla="*/ 0 h 712"/>
                    <a:gd name="T50" fmla="*/ 68 w 68"/>
                    <a:gd name="T51" fmla="*/ 712 h 71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68" h="712">
                      <a:moveTo>
                        <a:pt x="6" y="0"/>
                      </a:moveTo>
                      <a:cubicBezTo>
                        <a:pt x="13" y="12"/>
                        <a:pt x="20" y="25"/>
                        <a:pt x="21" y="39"/>
                      </a:cubicBezTo>
                      <a:cubicBezTo>
                        <a:pt x="22" y="53"/>
                        <a:pt x="18" y="69"/>
                        <a:pt x="15" y="82"/>
                      </a:cubicBezTo>
                      <a:cubicBezTo>
                        <a:pt x="12" y="95"/>
                        <a:pt x="2" y="108"/>
                        <a:pt x="1" y="120"/>
                      </a:cubicBezTo>
                      <a:cubicBezTo>
                        <a:pt x="0" y="132"/>
                        <a:pt x="4" y="143"/>
                        <a:pt x="10" y="154"/>
                      </a:cubicBezTo>
                      <a:cubicBezTo>
                        <a:pt x="16" y="165"/>
                        <a:pt x="34" y="176"/>
                        <a:pt x="36" y="189"/>
                      </a:cubicBezTo>
                      <a:cubicBezTo>
                        <a:pt x="38" y="202"/>
                        <a:pt x="25" y="220"/>
                        <a:pt x="21" y="235"/>
                      </a:cubicBezTo>
                      <a:cubicBezTo>
                        <a:pt x="17" y="250"/>
                        <a:pt x="9" y="266"/>
                        <a:pt x="13" y="280"/>
                      </a:cubicBezTo>
                      <a:cubicBezTo>
                        <a:pt x="17" y="294"/>
                        <a:pt x="46" y="303"/>
                        <a:pt x="46" y="321"/>
                      </a:cubicBezTo>
                      <a:cubicBezTo>
                        <a:pt x="46" y="339"/>
                        <a:pt x="13" y="367"/>
                        <a:pt x="13" y="388"/>
                      </a:cubicBezTo>
                      <a:cubicBezTo>
                        <a:pt x="13" y="409"/>
                        <a:pt x="43" y="424"/>
                        <a:pt x="45" y="445"/>
                      </a:cubicBezTo>
                      <a:cubicBezTo>
                        <a:pt x="47" y="466"/>
                        <a:pt x="26" y="497"/>
                        <a:pt x="28" y="516"/>
                      </a:cubicBezTo>
                      <a:cubicBezTo>
                        <a:pt x="30" y="535"/>
                        <a:pt x="53" y="541"/>
                        <a:pt x="54" y="559"/>
                      </a:cubicBezTo>
                      <a:cubicBezTo>
                        <a:pt x="55" y="577"/>
                        <a:pt x="31" y="609"/>
                        <a:pt x="33" y="627"/>
                      </a:cubicBezTo>
                      <a:cubicBezTo>
                        <a:pt x="35" y="645"/>
                        <a:pt x="64" y="655"/>
                        <a:pt x="66" y="669"/>
                      </a:cubicBezTo>
                      <a:cubicBezTo>
                        <a:pt x="68" y="683"/>
                        <a:pt x="46" y="707"/>
                        <a:pt x="43" y="71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0" name="Freeform 252"/>
                <p:cNvSpPr>
                  <a:spLocks/>
                </p:cNvSpPr>
                <p:nvPr/>
              </p:nvSpPr>
              <p:spPr bwMode="auto">
                <a:xfrm rot="183247">
                  <a:off x="4689" y="2154"/>
                  <a:ext cx="68" cy="683"/>
                </a:xfrm>
                <a:custGeom>
                  <a:avLst/>
                  <a:gdLst>
                    <a:gd name="T0" fmla="*/ 6 w 68"/>
                    <a:gd name="T1" fmla="*/ 0 h 712"/>
                    <a:gd name="T2" fmla="*/ 21 w 68"/>
                    <a:gd name="T3" fmla="*/ 39 h 712"/>
                    <a:gd name="T4" fmla="*/ 15 w 68"/>
                    <a:gd name="T5" fmla="*/ 82 h 712"/>
                    <a:gd name="T6" fmla="*/ 1 w 68"/>
                    <a:gd name="T7" fmla="*/ 120 h 712"/>
                    <a:gd name="T8" fmla="*/ 10 w 68"/>
                    <a:gd name="T9" fmla="*/ 154 h 712"/>
                    <a:gd name="T10" fmla="*/ 36 w 68"/>
                    <a:gd name="T11" fmla="*/ 189 h 712"/>
                    <a:gd name="T12" fmla="*/ 21 w 68"/>
                    <a:gd name="T13" fmla="*/ 235 h 712"/>
                    <a:gd name="T14" fmla="*/ 13 w 68"/>
                    <a:gd name="T15" fmla="*/ 280 h 712"/>
                    <a:gd name="T16" fmla="*/ 46 w 68"/>
                    <a:gd name="T17" fmla="*/ 321 h 712"/>
                    <a:gd name="T18" fmla="*/ 13 w 68"/>
                    <a:gd name="T19" fmla="*/ 388 h 712"/>
                    <a:gd name="T20" fmla="*/ 45 w 68"/>
                    <a:gd name="T21" fmla="*/ 445 h 712"/>
                    <a:gd name="T22" fmla="*/ 28 w 68"/>
                    <a:gd name="T23" fmla="*/ 516 h 712"/>
                    <a:gd name="T24" fmla="*/ 54 w 68"/>
                    <a:gd name="T25" fmla="*/ 559 h 712"/>
                    <a:gd name="T26" fmla="*/ 33 w 68"/>
                    <a:gd name="T27" fmla="*/ 627 h 712"/>
                    <a:gd name="T28" fmla="*/ 66 w 68"/>
                    <a:gd name="T29" fmla="*/ 669 h 712"/>
                    <a:gd name="T30" fmla="*/ 43 w 68"/>
                    <a:gd name="T31" fmla="*/ 712 h 71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68"/>
                    <a:gd name="T49" fmla="*/ 0 h 712"/>
                    <a:gd name="T50" fmla="*/ 68 w 68"/>
                    <a:gd name="T51" fmla="*/ 712 h 71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68" h="712">
                      <a:moveTo>
                        <a:pt x="6" y="0"/>
                      </a:moveTo>
                      <a:cubicBezTo>
                        <a:pt x="13" y="12"/>
                        <a:pt x="20" y="25"/>
                        <a:pt x="21" y="39"/>
                      </a:cubicBezTo>
                      <a:cubicBezTo>
                        <a:pt x="22" y="53"/>
                        <a:pt x="18" y="69"/>
                        <a:pt x="15" y="82"/>
                      </a:cubicBezTo>
                      <a:cubicBezTo>
                        <a:pt x="12" y="95"/>
                        <a:pt x="2" y="108"/>
                        <a:pt x="1" y="120"/>
                      </a:cubicBezTo>
                      <a:cubicBezTo>
                        <a:pt x="0" y="132"/>
                        <a:pt x="4" y="143"/>
                        <a:pt x="10" y="154"/>
                      </a:cubicBezTo>
                      <a:cubicBezTo>
                        <a:pt x="16" y="165"/>
                        <a:pt x="34" y="176"/>
                        <a:pt x="36" y="189"/>
                      </a:cubicBezTo>
                      <a:cubicBezTo>
                        <a:pt x="38" y="202"/>
                        <a:pt x="25" y="220"/>
                        <a:pt x="21" y="235"/>
                      </a:cubicBezTo>
                      <a:cubicBezTo>
                        <a:pt x="17" y="250"/>
                        <a:pt x="9" y="266"/>
                        <a:pt x="13" y="280"/>
                      </a:cubicBezTo>
                      <a:cubicBezTo>
                        <a:pt x="17" y="294"/>
                        <a:pt x="46" y="303"/>
                        <a:pt x="46" y="321"/>
                      </a:cubicBezTo>
                      <a:cubicBezTo>
                        <a:pt x="46" y="339"/>
                        <a:pt x="13" y="367"/>
                        <a:pt x="13" y="388"/>
                      </a:cubicBezTo>
                      <a:cubicBezTo>
                        <a:pt x="13" y="409"/>
                        <a:pt x="43" y="424"/>
                        <a:pt x="45" y="445"/>
                      </a:cubicBezTo>
                      <a:cubicBezTo>
                        <a:pt x="47" y="466"/>
                        <a:pt x="26" y="497"/>
                        <a:pt x="28" y="516"/>
                      </a:cubicBezTo>
                      <a:cubicBezTo>
                        <a:pt x="30" y="535"/>
                        <a:pt x="53" y="541"/>
                        <a:pt x="54" y="559"/>
                      </a:cubicBezTo>
                      <a:cubicBezTo>
                        <a:pt x="55" y="577"/>
                        <a:pt x="31" y="609"/>
                        <a:pt x="33" y="627"/>
                      </a:cubicBezTo>
                      <a:cubicBezTo>
                        <a:pt x="35" y="645"/>
                        <a:pt x="64" y="655"/>
                        <a:pt x="66" y="669"/>
                      </a:cubicBezTo>
                      <a:cubicBezTo>
                        <a:pt x="68" y="683"/>
                        <a:pt x="46" y="707"/>
                        <a:pt x="43" y="71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1" name="Freeform 253"/>
                <p:cNvSpPr>
                  <a:spLocks/>
                </p:cNvSpPr>
                <p:nvPr/>
              </p:nvSpPr>
              <p:spPr bwMode="auto">
                <a:xfrm rot="183247">
                  <a:off x="4761" y="2154"/>
                  <a:ext cx="68" cy="683"/>
                </a:xfrm>
                <a:custGeom>
                  <a:avLst/>
                  <a:gdLst>
                    <a:gd name="T0" fmla="*/ 6 w 68"/>
                    <a:gd name="T1" fmla="*/ 0 h 712"/>
                    <a:gd name="T2" fmla="*/ 21 w 68"/>
                    <a:gd name="T3" fmla="*/ 39 h 712"/>
                    <a:gd name="T4" fmla="*/ 15 w 68"/>
                    <a:gd name="T5" fmla="*/ 82 h 712"/>
                    <a:gd name="T6" fmla="*/ 1 w 68"/>
                    <a:gd name="T7" fmla="*/ 120 h 712"/>
                    <a:gd name="T8" fmla="*/ 10 w 68"/>
                    <a:gd name="T9" fmla="*/ 154 h 712"/>
                    <a:gd name="T10" fmla="*/ 36 w 68"/>
                    <a:gd name="T11" fmla="*/ 189 h 712"/>
                    <a:gd name="T12" fmla="*/ 21 w 68"/>
                    <a:gd name="T13" fmla="*/ 235 h 712"/>
                    <a:gd name="T14" fmla="*/ 13 w 68"/>
                    <a:gd name="T15" fmla="*/ 280 h 712"/>
                    <a:gd name="T16" fmla="*/ 46 w 68"/>
                    <a:gd name="T17" fmla="*/ 321 h 712"/>
                    <a:gd name="T18" fmla="*/ 13 w 68"/>
                    <a:gd name="T19" fmla="*/ 388 h 712"/>
                    <a:gd name="T20" fmla="*/ 45 w 68"/>
                    <a:gd name="T21" fmla="*/ 445 h 712"/>
                    <a:gd name="T22" fmla="*/ 28 w 68"/>
                    <a:gd name="T23" fmla="*/ 516 h 712"/>
                    <a:gd name="T24" fmla="*/ 54 w 68"/>
                    <a:gd name="T25" fmla="*/ 559 h 712"/>
                    <a:gd name="T26" fmla="*/ 33 w 68"/>
                    <a:gd name="T27" fmla="*/ 627 h 712"/>
                    <a:gd name="T28" fmla="*/ 66 w 68"/>
                    <a:gd name="T29" fmla="*/ 669 h 712"/>
                    <a:gd name="T30" fmla="*/ 43 w 68"/>
                    <a:gd name="T31" fmla="*/ 712 h 71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68"/>
                    <a:gd name="T49" fmla="*/ 0 h 712"/>
                    <a:gd name="T50" fmla="*/ 68 w 68"/>
                    <a:gd name="T51" fmla="*/ 712 h 71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68" h="712">
                      <a:moveTo>
                        <a:pt x="6" y="0"/>
                      </a:moveTo>
                      <a:cubicBezTo>
                        <a:pt x="13" y="12"/>
                        <a:pt x="20" y="25"/>
                        <a:pt x="21" y="39"/>
                      </a:cubicBezTo>
                      <a:cubicBezTo>
                        <a:pt x="22" y="53"/>
                        <a:pt x="18" y="69"/>
                        <a:pt x="15" y="82"/>
                      </a:cubicBezTo>
                      <a:cubicBezTo>
                        <a:pt x="12" y="95"/>
                        <a:pt x="2" y="108"/>
                        <a:pt x="1" y="120"/>
                      </a:cubicBezTo>
                      <a:cubicBezTo>
                        <a:pt x="0" y="132"/>
                        <a:pt x="4" y="143"/>
                        <a:pt x="10" y="154"/>
                      </a:cubicBezTo>
                      <a:cubicBezTo>
                        <a:pt x="16" y="165"/>
                        <a:pt x="34" y="176"/>
                        <a:pt x="36" y="189"/>
                      </a:cubicBezTo>
                      <a:cubicBezTo>
                        <a:pt x="38" y="202"/>
                        <a:pt x="25" y="220"/>
                        <a:pt x="21" y="235"/>
                      </a:cubicBezTo>
                      <a:cubicBezTo>
                        <a:pt x="17" y="250"/>
                        <a:pt x="9" y="266"/>
                        <a:pt x="13" y="280"/>
                      </a:cubicBezTo>
                      <a:cubicBezTo>
                        <a:pt x="17" y="294"/>
                        <a:pt x="46" y="303"/>
                        <a:pt x="46" y="321"/>
                      </a:cubicBezTo>
                      <a:cubicBezTo>
                        <a:pt x="46" y="339"/>
                        <a:pt x="13" y="367"/>
                        <a:pt x="13" y="388"/>
                      </a:cubicBezTo>
                      <a:cubicBezTo>
                        <a:pt x="13" y="409"/>
                        <a:pt x="43" y="424"/>
                        <a:pt x="45" y="445"/>
                      </a:cubicBezTo>
                      <a:cubicBezTo>
                        <a:pt x="47" y="466"/>
                        <a:pt x="26" y="497"/>
                        <a:pt x="28" y="516"/>
                      </a:cubicBezTo>
                      <a:cubicBezTo>
                        <a:pt x="30" y="535"/>
                        <a:pt x="53" y="541"/>
                        <a:pt x="54" y="559"/>
                      </a:cubicBezTo>
                      <a:cubicBezTo>
                        <a:pt x="55" y="577"/>
                        <a:pt x="31" y="609"/>
                        <a:pt x="33" y="627"/>
                      </a:cubicBezTo>
                      <a:cubicBezTo>
                        <a:pt x="35" y="645"/>
                        <a:pt x="64" y="655"/>
                        <a:pt x="66" y="669"/>
                      </a:cubicBezTo>
                      <a:cubicBezTo>
                        <a:pt x="68" y="683"/>
                        <a:pt x="46" y="707"/>
                        <a:pt x="43" y="71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2" name="Freeform 254"/>
                <p:cNvSpPr>
                  <a:spLocks/>
                </p:cNvSpPr>
                <p:nvPr/>
              </p:nvSpPr>
              <p:spPr bwMode="auto">
                <a:xfrm rot="183247">
                  <a:off x="4831" y="2154"/>
                  <a:ext cx="68" cy="683"/>
                </a:xfrm>
                <a:custGeom>
                  <a:avLst/>
                  <a:gdLst>
                    <a:gd name="T0" fmla="*/ 6 w 68"/>
                    <a:gd name="T1" fmla="*/ 0 h 712"/>
                    <a:gd name="T2" fmla="*/ 21 w 68"/>
                    <a:gd name="T3" fmla="*/ 39 h 712"/>
                    <a:gd name="T4" fmla="*/ 15 w 68"/>
                    <a:gd name="T5" fmla="*/ 82 h 712"/>
                    <a:gd name="T6" fmla="*/ 1 w 68"/>
                    <a:gd name="T7" fmla="*/ 120 h 712"/>
                    <a:gd name="T8" fmla="*/ 10 w 68"/>
                    <a:gd name="T9" fmla="*/ 154 h 712"/>
                    <a:gd name="T10" fmla="*/ 36 w 68"/>
                    <a:gd name="T11" fmla="*/ 189 h 712"/>
                    <a:gd name="T12" fmla="*/ 21 w 68"/>
                    <a:gd name="T13" fmla="*/ 235 h 712"/>
                    <a:gd name="T14" fmla="*/ 13 w 68"/>
                    <a:gd name="T15" fmla="*/ 280 h 712"/>
                    <a:gd name="T16" fmla="*/ 46 w 68"/>
                    <a:gd name="T17" fmla="*/ 321 h 712"/>
                    <a:gd name="T18" fmla="*/ 13 w 68"/>
                    <a:gd name="T19" fmla="*/ 388 h 712"/>
                    <a:gd name="T20" fmla="*/ 45 w 68"/>
                    <a:gd name="T21" fmla="*/ 445 h 712"/>
                    <a:gd name="T22" fmla="*/ 28 w 68"/>
                    <a:gd name="T23" fmla="*/ 516 h 712"/>
                    <a:gd name="T24" fmla="*/ 54 w 68"/>
                    <a:gd name="T25" fmla="*/ 559 h 712"/>
                    <a:gd name="T26" fmla="*/ 33 w 68"/>
                    <a:gd name="T27" fmla="*/ 627 h 712"/>
                    <a:gd name="T28" fmla="*/ 66 w 68"/>
                    <a:gd name="T29" fmla="*/ 669 h 712"/>
                    <a:gd name="T30" fmla="*/ 43 w 68"/>
                    <a:gd name="T31" fmla="*/ 712 h 71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68"/>
                    <a:gd name="T49" fmla="*/ 0 h 712"/>
                    <a:gd name="T50" fmla="*/ 68 w 68"/>
                    <a:gd name="T51" fmla="*/ 712 h 71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68" h="712">
                      <a:moveTo>
                        <a:pt x="6" y="0"/>
                      </a:moveTo>
                      <a:cubicBezTo>
                        <a:pt x="13" y="12"/>
                        <a:pt x="20" y="25"/>
                        <a:pt x="21" y="39"/>
                      </a:cubicBezTo>
                      <a:cubicBezTo>
                        <a:pt x="22" y="53"/>
                        <a:pt x="18" y="69"/>
                        <a:pt x="15" y="82"/>
                      </a:cubicBezTo>
                      <a:cubicBezTo>
                        <a:pt x="12" y="95"/>
                        <a:pt x="2" y="108"/>
                        <a:pt x="1" y="120"/>
                      </a:cubicBezTo>
                      <a:cubicBezTo>
                        <a:pt x="0" y="132"/>
                        <a:pt x="4" y="143"/>
                        <a:pt x="10" y="154"/>
                      </a:cubicBezTo>
                      <a:cubicBezTo>
                        <a:pt x="16" y="165"/>
                        <a:pt x="34" y="176"/>
                        <a:pt x="36" y="189"/>
                      </a:cubicBezTo>
                      <a:cubicBezTo>
                        <a:pt x="38" y="202"/>
                        <a:pt x="25" y="220"/>
                        <a:pt x="21" y="235"/>
                      </a:cubicBezTo>
                      <a:cubicBezTo>
                        <a:pt x="17" y="250"/>
                        <a:pt x="9" y="266"/>
                        <a:pt x="13" y="280"/>
                      </a:cubicBezTo>
                      <a:cubicBezTo>
                        <a:pt x="17" y="294"/>
                        <a:pt x="46" y="303"/>
                        <a:pt x="46" y="321"/>
                      </a:cubicBezTo>
                      <a:cubicBezTo>
                        <a:pt x="46" y="339"/>
                        <a:pt x="13" y="367"/>
                        <a:pt x="13" y="388"/>
                      </a:cubicBezTo>
                      <a:cubicBezTo>
                        <a:pt x="13" y="409"/>
                        <a:pt x="43" y="424"/>
                        <a:pt x="45" y="445"/>
                      </a:cubicBezTo>
                      <a:cubicBezTo>
                        <a:pt x="47" y="466"/>
                        <a:pt x="26" y="497"/>
                        <a:pt x="28" y="516"/>
                      </a:cubicBezTo>
                      <a:cubicBezTo>
                        <a:pt x="30" y="535"/>
                        <a:pt x="53" y="541"/>
                        <a:pt x="54" y="559"/>
                      </a:cubicBezTo>
                      <a:cubicBezTo>
                        <a:pt x="55" y="577"/>
                        <a:pt x="31" y="609"/>
                        <a:pt x="33" y="627"/>
                      </a:cubicBezTo>
                      <a:cubicBezTo>
                        <a:pt x="35" y="645"/>
                        <a:pt x="64" y="655"/>
                        <a:pt x="66" y="669"/>
                      </a:cubicBezTo>
                      <a:cubicBezTo>
                        <a:pt x="68" y="683"/>
                        <a:pt x="46" y="707"/>
                        <a:pt x="43" y="71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3" name="Freeform 255"/>
                <p:cNvSpPr>
                  <a:spLocks/>
                </p:cNvSpPr>
                <p:nvPr/>
              </p:nvSpPr>
              <p:spPr bwMode="auto">
                <a:xfrm rot="183247">
                  <a:off x="4903" y="2154"/>
                  <a:ext cx="68" cy="683"/>
                </a:xfrm>
                <a:custGeom>
                  <a:avLst/>
                  <a:gdLst>
                    <a:gd name="T0" fmla="*/ 6 w 68"/>
                    <a:gd name="T1" fmla="*/ 0 h 712"/>
                    <a:gd name="T2" fmla="*/ 21 w 68"/>
                    <a:gd name="T3" fmla="*/ 39 h 712"/>
                    <a:gd name="T4" fmla="*/ 15 w 68"/>
                    <a:gd name="T5" fmla="*/ 82 h 712"/>
                    <a:gd name="T6" fmla="*/ 1 w 68"/>
                    <a:gd name="T7" fmla="*/ 120 h 712"/>
                    <a:gd name="T8" fmla="*/ 10 w 68"/>
                    <a:gd name="T9" fmla="*/ 154 h 712"/>
                    <a:gd name="T10" fmla="*/ 36 w 68"/>
                    <a:gd name="T11" fmla="*/ 189 h 712"/>
                    <a:gd name="T12" fmla="*/ 21 w 68"/>
                    <a:gd name="T13" fmla="*/ 235 h 712"/>
                    <a:gd name="T14" fmla="*/ 13 w 68"/>
                    <a:gd name="T15" fmla="*/ 280 h 712"/>
                    <a:gd name="T16" fmla="*/ 46 w 68"/>
                    <a:gd name="T17" fmla="*/ 321 h 712"/>
                    <a:gd name="T18" fmla="*/ 13 w 68"/>
                    <a:gd name="T19" fmla="*/ 388 h 712"/>
                    <a:gd name="T20" fmla="*/ 45 w 68"/>
                    <a:gd name="T21" fmla="*/ 445 h 712"/>
                    <a:gd name="T22" fmla="*/ 28 w 68"/>
                    <a:gd name="T23" fmla="*/ 516 h 712"/>
                    <a:gd name="T24" fmla="*/ 54 w 68"/>
                    <a:gd name="T25" fmla="*/ 559 h 712"/>
                    <a:gd name="T26" fmla="*/ 33 w 68"/>
                    <a:gd name="T27" fmla="*/ 627 h 712"/>
                    <a:gd name="T28" fmla="*/ 66 w 68"/>
                    <a:gd name="T29" fmla="*/ 669 h 712"/>
                    <a:gd name="T30" fmla="*/ 43 w 68"/>
                    <a:gd name="T31" fmla="*/ 712 h 71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68"/>
                    <a:gd name="T49" fmla="*/ 0 h 712"/>
                    <a:gd name="T50" fmla="*/ 68 w 68"/>
                    <a:gd name="T51" fmla="*/ 712 h 71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68" h="712">
                      <a:moveTo>
                        <a:pt x="6" y="0"/>
                      </a:moveTo>
                      <a:cubicBezTo>
                        <a:pt x="13" y="12"/>
                        <a:pt x="20" y="25"/>
                        <a:pt x="21" y="39"/>
                      </a:cubicBezTo>
                      <a:cubicBezTo>
                        <a:pt x="22" y="53"/>
                        <a:pt x="18" y="69"/>
                        <a:pt x="15" y="82"/>
                      </a:cubicBezTo>
                      <a:cubicBezTo>
                        <a:pt x="12" y="95"/>
                        <a:pt x="2" y="108"/>
                        <a:pt x="1" y="120"/>
                      </a:cubicBezTo>
                      <a:cubicBezTo>
                        <a:pt x="0" y="132"/>
                        <a:pt x="4" y="143"/>
                        <a:pt x="10" y="154"/>
                      </a:cubicBezTo>
                      <a:cubicBezTo>
                        <a:pt x="16" y="165"/>
                        <a:pt x="34" y="176"/>
                        <a:pt x="36" y="189"/>
                      </a:cubicBezTo>
                      <a:cubicBezTo>
                        <a:pt x="38" y="202"/>
                        <a:pt x="25" y="220"/>
                        <a:pt x="21" y="235"/>
                      </a:cubicBezTo>
                      <a:cubicBezTo>
                        <a:pt x="17" y="250"/>
                        <a:pt x="9" y="266"/>
                        <a:pt x="13" y="280"/>
                      </a:cubicBezTo>
                      <a:cubicBezTo>
                        <a:pt x="17" y="294"/>
                        <a:pt x="46" y="303"/>
                        <a:pt x="46" y="321"/>
                      </a:cubicBezTo>
                      <a:cubicBezTo>
                        <a:pt x="46" y="339"/>
                        <a:pt x="13" y="367"/>
                        <a:pt x="13" y="388"/>
                      </a:cubicBezTo>
                      <a:cubicBezTo>
                        <a:pt x="13" y="409"/>
                        <a:pt x="43" y="424"/>
                        <a:pt x="45" y="445"/>
                      </a:cubicBezTo>
                      <a:cubicBezTo>
                        <a:pt x="47" y="466"/>
                        <a:pt x="26" y="497"/>
                        <a:pt x="28" y="516"/>
                      </a:cubicBezTo>
                      <a:cubicBezTo>
                        <a:pt x="30" y="535"/>
                        <a:pt x="53" y="541"/>
                        <a:pt x="54" y="559"/>
                      </a:cubicBezTo>
                      <a:cubicBezTo>
                        <a:pt x="55" y="577"/>
                        <a:pt x="31" y="609"/>
                        <a:pt x="33" y="627"/>
                      </a:cubicBezTo>
                      <a:cubicBezTo>
                        <a:pt x="35" y="645"/>
                        <a:pt x="64" y="655"/>
                        <a:pt x="66" y="669"/>
                      </a:cubicBezTo>
                      <a:cubicBezTo>
                        <a:pt x="68" y="683"/>
                        <a:pt x="46" y="707"/>
                        <a:pt x="43" y="71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4" name="Freeform 256"/>
                <p:cNvSpPr>
                  <a:spLocks/>
                </p:cNvSpPr>
                <p:nvPr/>
              </p:nvSpPr>
              <p:spPr bwMode="auto">
                <a:xfrm rot="183247">
                  <a:off x="4975" y="2152"/>
                  <a:ext cx="68" cy="683"/>
                </a:xfrm>
                <a:custGeom>
                  <a:avLst/>
                  <a:gdLst>
                    <a:gd name="T0" fmla="*/ 6 w 68"/>
                    <a:gd name="T1" fmla="*/ 0 h 712"/>
                    <a:gd name="T2" fmla="*/ 21 w 68"/>
                    <a:gd name="T3" fmla="*/ 39 h 712"/>
                    <a:gd name="T4" fmla="*/ 15 w 68"/>
                    <a:gd name="T5" fmla="*/ 82 h 712"/>
                    <a:gd name="T6" fmla="*/ 1 w 68"/>
                    <a:gd name="T7" fmla="*/ 120 h 712"/>
                    <a:gd name="T8" fmla="*/ 10 w 68"/>
                    <a:gd name="T9" fmla="*/ 154 h 712"/>
                    <a:gd name="T10" fmla="*/ 36 w 68"/>
                    <a:gd name="T11" fmla="*/ 189 h 712"/>
                    <a:gd name="T12" fmla="*/ 21 w 68"/>
                    <a:gd name="T13" fmla="*/ 235 h 712"/>
                    <a:gd name="T14" fmla="*/ 13 w 68"/>
                    <a:gd name="T15" fmla="*/ 280 h 712"/>
                    <a:gd name="T16" fmla="*/ 46 w 68"/>
                    <a:gd name="T17" fmla="*/ 321 h 712"/>
                    <a:gd name="T18" fmla="*/ 13 w 68"/>
                    <a:gd name="T19" fmla="*/ 388 h 712"/>
                    <a:gd name="T20" fmla="*/ 45 w 68"/>
                    <a:gd name="T21" fmla="*/ 445 h 712"/>
                    <a:gd name="T22" fmla="*/ 28 w 68"/>
                    <a:gd name="T23" fmla="*/ 516 h 712"/>
                    <a:gd name="T24" fmla="*/ 54 w 68"/>
                    <a:gd name="T25" fmla="*/ 559 h 712"/>
                    <a:gd name="T26" fmla="*/ 33 w 68"/>
                    <a:gd name="T27" fmla="*/ 627 h 712"/>
                    <a:gd name="T28" fmla="*/ 66 w 68"/>
                    <a:gd name="T29" fmla="*/ 669 h 712"/>
                    <a:gd name="T30" fmla="*/ 43 w 68"/>
                    <a:gd name="T31" fmla="*/ 712 h 71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68"/>
                    <a:gd name="T49" fmla="*/ 0 h 712"/>
                    <a:gd name="T50" fmla="*/ 68 w 68"/>
                    <a:gd name="T51" fmla="*/ 712 h 71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68" h="712">
                      <a:moveTo>
                        <a:pt x="6" y="0"/>
                      </a:moveTo>
                      <a:cubicBezTo>
                        <a:pt x="13" y="12"/>
                        <a:pt x="20" y="25"/>
                        <a:pt x="21" y="39"/>
                      </a:cubicBezTo>
                      <a:cubicBezTo>
                        <a:pt x="22" y="53"/>
                        <a:pt x="18" y="69"/>
                        <a:pt x="15" y="82"/>
                      </a:cubicBezTo>
                      <a:cubicBezTo>
                        <a:pt x="12" y="95"/>
                        <a:pt x="2" y="108"/>
                        <a:pt x="1" y="120"/>
                      </a:cubicBezTo>
                      <a:cubicBezTo>
                        <a:pt x="0" y="132"/>
                        <a:pt x="4" y="143"/>
                        <a:pt x="10" y="154"/>
                      </a:cubicBezTo>
                      <a:cubicBezTo>
                        <a:pt x="16" y="165"/>
                        <a:pt x="34" y="176"/>
                        <a:pt x="36" y="189"/>
                      </a:cubicBezTo>
                      <a:cubicBezTo>
                        <a:pt x="38" y="202"/>
                        <a:pt x="25" y="220"/>
                        <a:pt x="21" y="235"/>
                      </a:cubicBezTo>
                      <a:cubicBezTo>
                        <a:pt x="17" y="250"/>
                        <a:pt x="9" y="266"/>
                        <a:pt x="13" y="280"/>
                      </a:cubicBezTo>
                      <a:cubicBezTo>
                        <a:pt x="17" y="294"/>
                        <a:pt x="46" y="303"/>
                        <a:pt x="46" y="321"/>
                      </a:cubicBezTo>
                      <a:cubicBezTo>
                        <a:pt x="46" y="339"/>
                        <a:pt x="13" y="367"/>
                        <a:pt x="13" y="388"/>
                      </a:cubicBezTo>
                      <a:cubicBezTo>
                        <a:pt x="13" y="409"/>
                        <a:pt x="43" y="424"/>
                        <a:pt x="45" y="445"/>
                      </a:cubicBezTo>
                      <a:cubicBezTo>
                        <a:pt x="47" y="466"/>
                        <a:pt x="26" y="497"/>
                        <a:pt x="28" y="516"/>
                      </a:cubicBezTo>
                      <a:cubicBezTo>
                        <a:pt x="30" y="535"/>
                        <a:pt x="53" y="541"/>
                        <a:pt x="54" y="559"/>
                      </a:cubicBezTo>
                      <a:cubicBezTo>
                        <a:pt x="55" y="577"/>
                        <a:pt x="31" y="609"/>
                        <a:pt x="33" y="627"/>
                      </a:cubicBezTo>
                      <a:cubicBezTo>
                        <a:pt x="35" y="645"/>
                        <a:pt x="64" y="655"/>
                        <a:pt x="66" y="669"/>
                      </a:cubicBezTo>
                      <a:cubicBezTo>
                        <a:pt x="68" y="683"/>
                        <a:pt x="46" y="707"/>
                        <a:pt x="43" y="71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" name="Line 258"/>
                <p:cNvSpPr>
                  <a:spLocks noChangeShapeType="1"/>
                </p:cNvSpPr>
                <p:nvPr/>
              </p:nvSpPr>
              <p:spPr bwMode="auto">
                <a:xfrm>
                  <a:off x="4492" y="2020"/>
                  <a:ext cx="23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6" name="Line 259"/>
                <p:cNvSpPr>
                  <a:spLocks noChangeShapeType="1"/>
                </p:cNvSpPr>
                <p:nvPr/>
              </p:nvSpPr>
              <p:spPr bwMode="auto">
                <a:xfrm flipH="1">
                  <a:off x="4820" y="2022"/>
                  <a:ext cx="36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64" name="Line 262"/>
              <p:cNvSpPr>
                <a:spLocks noChangeShapeType="1"/>
              </p:cNvSpPr>
              <p:nvPr/>
            </p:nvSpPr>
            <p:spPr bwMode="auto">
              <a:xfrm flipH="1">
                <a:off x="4703" y="1854"/>
                <a:ext cx="160" cy="1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" name="Line 263"/>
              <p:cNvSpPr>
                <a:spLocks noChangeShapeType="1"/>
              </p:cNvSpPr>
              <p:nvPr/>
            </p:nvSpPr>
            <p:spPr bwMode="auto">
              <a:xfrm flipH="1">
                <a:off x="4499" y="1862"/>
                <a:ext cx="160" cy="1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6" name="Line 264"/>
              <p:cNvSpPr>
                <a:spLocks noChangeShapeType="1"/>
              </p:cNvSpPr>
              <p:nvPr/>
            </p:nvSpPr>
            <p:spPr bwMode="auto">
              <a:xfrm flipH="1">
                <a:off x="4261" y="1870"/>
                <a:ext cx="160" cy="1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7" name="Line 265"/>
              <p:cNvSpPr>
                <a:spLocks noChangeShapeType="1"/>
              </p:cNvSpPr>
              <p:nvPr/>
            </p:nvSpPr>
            <p:spPr bwMode="auto">
              <a:xfrm flipH="1">
                <a:off x="4697" y="2196"/>
                <a:ext cx="160" cy="1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8" name="Line 266"/>
              <p:cNvSpPr>
                <a:spLocks noChangeShapeType="1"/>
              </p:cNvSpPr>
              <p:nvPr/>
            </p:nvSpPr>
            <p:spPr bwMode="auto">
              <a:xfrm flipH="1">
                <a:off x="4493" y="2204"/>
                <a:ext cx="160" cy="1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9" name="Line 267"/>
              <p:cNvSpPr>
                <a:spLocks noChangeShapeType="1"/>
              </p:cNvSpPr>
              <p:nvPr/>
            </p:nvSpPr>
            <p:spPr bwMode="auto">
              <a:xfrm flipH="1">
                <a:off x="4255" y="2212"/>
                <a:ext cx="160" cy="16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0" name="Line 268"/>
              <p:cNvSpPr>
                <a:spLocks noChangeShapeType="1"/>
              </p:cNvSpPr>
              <p:nvPr/>
            </p:nvSpPr>
            <p:spPr bwMode="auto">
              <a:xfrm rot="10800000" flipH="1">
                <a:off x="5093" y="1852"/>
                <a:ext cx="128" cy="12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1" name="Line 271"/>
              <p:cNvSpPr>
                <a:spLocks noChangeShapeType="1"/>
              </p:cNvSpPr>
              <p:nvPr/>
            </p:nvSpPr>
            <p:spPr bwMode="auto">
              <a:xfrm rot="10800000" flipH="1">
                <a:off x="5105" y="1504"/>
                <a:ext cx="128" cy="12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2" name="Line 272"/>
              <p:cNvSpPr>
                <a:spLocks noChangeShapeType="1"/>
              </p:cNvSpPr>
              <p:nvPr/>
            </p:nvSpPr>
            <p:spPr bwMode="auto">
              <a:xfrm rot="10800000" flipH="1">
                <a:off x="4885" y="1456"/>
                <a:ext cx="128" cy="12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3" name="Line 273"/>
              <p:cNvSpPr>
                <a:spLocks noChangeShapeType="1"/>
              </p:cNvSpPr>
              <p:nvPr/>
            </p:nvSpPr>
            <p:spPr bwMode="auto">
              <a:xfrm rot="10800000" flipH="1">
                <a:off x="4757" y="1428"/>
                <a:ext cx="66" cy="64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" name="Text Box 274"/>
              <p:cNvSpPr txBox="1">
                <a:spLocks noChangeArrowheads="1"/>
              </p:cNvSpPr>
              <p:nvPr/>
            </p:nvSpPr>
            <p:spPr bwMode="auto">
              <a:xfrm>
                <a:off x="815" y="477"/>
                <a:ext cx="51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ru-RU" sz="1400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Циклон</a:t>
                </a:r>
              </a:p>
            </p:txBody>
          </p:sp>
          <p:sp>
            <p:nvSpPr>
              <p:cNvPr id="175" name="Text Box 275"/>
              <p:cNvSpPr txBox="1">
                <a:spLocks noChangeArrowheads="1"/>
              </p:cNvSpPr>
              <p:nvPr/>
            </p:nvSpPr>
            <p:spPr bwMode="auto">
              <a:xfrm>
                <a:off x="1961" y="433"/>
                <a:ext cx="1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ru-RU" sz="1400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Фильтр-рекуператор</a:t>
                </a:r>
              </a:p>
            </p:txBody>
          </p:sp>
          <p:sp>
            <p:nvSpPr>
              <p:cNvPr id="176" name="Text Box 276"/>
              <p:cNvSpPr txBox="1">
                <a:spLocks noChangeArrowheads="1"/>
              </p:cNvSpPr>
              <p:nvPr/>
            </p:nvSpPr>
            <p:spPr bwMode="auto">
              <a:xfrm>
                <a:off x="3359" y="487"/>
                <a:ext cx="72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ru-RU" sz="1400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Вентилятор</a:t>
                </a:r>
              </a:p>
            </p:txBody>
          </p:sp>
          <p:sp>
            <p:nvSpPr>
              <p:cNvPr id="177" name="Text Box 277"/>
              <p:cNvSpPr txBox="1">
                <a:spLocks noChangeArrowheads="1"/>
              </p:cNvSpPr>
              <p:nvPr/>
            </p:nvSpPr>
            <p:spPr bwMode="auto">
              <a:xfrm>
                <a:off x="4480" y="787"/>
                <a:ext cx="934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ru-RU" sz="140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Фильтр тонкой </a:t>
                </a:r>
              </a:p>
              <a:p>
                <a:pPr algn="ctr">
                  <a:defRPr/>
                </a:pPr>
                <a:r>
                  <a:rPr lang="ru-RU" sz="140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очистки</a:t>
                </a:r>
              </a:p>
            </p:txBody>
          </p:sp>
          <p:sp>
            <p:nvSpPr>
              <p:cNvPr id="178" name="Freeform 278"/>
              <p:cNvSpPr>
                <a:spLocks/>
              </p:cNvSpPr>
              <p:nvPr/>
            </p:nvSpPr>
            <p:spPr bwMode="auto">
              <a:xfrm>
                <a:off x="859" y="2817"/>
                <a:ext cx="434" cy="24"/>
              </a:xfrm>
              <a:custGeom>
                <a:avLst/>
                <a:gdLst>
                  <a:gd name="T0" fmla="*/ 0 w 434"/>
                  <a:gd name="T1" fmla="*/ 24 h 24"/>
                  <a:gd name="T2" fmla="*/ 18 w 434"/>
                  <a:gd name="T3" fmla="*/ 9 h 24"/>
                  <a:gd name="T4" fmla="*/ 44 w 434"/>
                  <a:gd name="T5" fmla="*/ 3 h 24"/>
                  <a:gd name="T6" fmla="*/ 69 w 434"/>
                  <a:gd name="T7" fmla="*/ 9 h 24"/>
                  <a:gd name="T8" fmla="*/ 101 w 434"/>
                  <a:gd name="T9" fmla="*/ 12 h 24"/>
                  <a:gd name="T10" fmla="*/ 120 w 434"/>
                  <a:gd name="T11" fmla="*/ 20 h 24"/>
                  <a:gd name="T12" fmla="*/ 143 w 434"/>
                  <a:gd name="T13" fmla="*/ 18 h 24"/>
                  <a:gd name="T14" fmla="*/ 167 w 434"/>
                  <a:gd name="T15" fmla="*/ 14 h 24"/>
                  <a:gd name="T16" fmla="*/ 188 w 434"/>
                  <a:gd name="T17" fmla="*/ 5 h 24"/>
                  <a:gd name="T18" fmla="*/ 207 w 434"/>
                  <a:gd name="T19" fmla="*/ 3 h 24"/>
                  <a:gd name="T20" fmla="*/ 231 w 434"/>
                  <a:gd name="T21" fmla="*/ 2 h 24"/>
                  <a:gd name="T22" fmla="*/ 263 w 434"/>
                  <a:gd name="T23" fmla="*/ 14 h 24"/>
                  <a:gd name="T24" fmla="*/ 285 w 434"/>
                  <a:gd name="T25" fmla="*/ 20 h 24"/>
                  <a:gd name="T26" fmla="*/ 318 w 434"/>
                  <a:gd name="T27" fmla="*/ 17 h 24"/>
                  <a:gd name="T28" fmla="*/ 350 w 434"/>
                  <a:gd name="T29" fmla="*/ 5 h 24"/>
                  <a:gd name="T30" fmla="*/ 374 w 434"/>
                  <a:gd name="T31" fmla="*/ 2 h 24"/>
                  <a:gd name="T32" fmla="*/ 402 w 434"/>
                  <a:gd name="T33" fmla="*/ 12 h 24"/>
                  <a:gd name="T34" fmla="*/ 434 w 434"/>
                  <a:gd name="T35" fmla="*/ 17 h 2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34"/>
                  <a:gd name="T55" fmla="*/ 0 h 24"/>
                  <a:gd name="T56" fmla="*/ 434 w 434"/>
                  <a:gd name="T57" fmla="*/ 24 h 2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34" h="24">
                    <a:moveTo>
                      <a:pt x="0" y="24"/>
                    </a:moveTo>
                    <a:cubicBezTo>
                      <a:pt x="5" y="18"/>
                      <a:pt x="11" y="12"/>
                      <a:pt x="18" y="9"/>
                    </a:cubicBezTo>
                    <a:cubicBezTo>
                      <a:pt x="25" y="6"/>
                      <a:pt x="36" y="3"/>
                      <a:pt x="44" y="3"/>
                    </a:cubicBezTo>
                    <a:cubicBezTo>
                      <a:pt x="52" y="3"/>
                      <a:pt x="60" y="8"/>
                      <a:pt x="69" y="9"/>
                    </a:cubicBezTo>
                    <a:cubicBezTo>
                      <a:pt x="78" y="10"/>
                      <a:pt x="93" y="10"/>
                      <a:pt x="101" y="12"/>
                    </a:cubicBezTo>
                    <a:cubicBezTo>
                      <a:pt x="109" y="14"/>
                      <a:pt x="113" y="19"/>
                      <a:pt x="120" y="20"/>
                    </a:cubicBezTo>
                    <a:cubicBezTo>
                      <a:pt x="127" y="21"/>
                      <a:pt x="135" y="19"/>
                      <a:pt x="143" y="18"/>
                    </a:cubicBezTo>
                    <a:cubicBezTo>
                      <a:pt x="151" y="17"/>
                      <a:pt x="160" y="16"/>
                      <a:pt x="167" y="14"/>
                    </a:cubicBezTo>
                    <a:cubicBezTo>
                      <a:pt x="174" y="12"/>
                      <a:pt x="181" y="7"/>
                      <a:pt x="188" y="5"/>
                    </a:cubicBezTo>
                    <a:cubicBezTo>
                      <a:pt x="195" y="3"/>
                      <a:pt x="200" y="3"/>
                      <a:pt x="207" y="3"/>
                    </a:cubicBezTo>
                    <a:cubicBezTo>
                      <a:pt x="214" y="3"/>
                      <a:pt x="222" y="0"/>
                      <a:pt x="231" y="2"/>
                    </a:cubicBezTo>
                    <a:cubicBezTo>
                      <a:pt x="240" y="4"/>
                      <a:pt x="254" y="11"/>
                      <a:pt x="263" y="14"/>
                    </a:cubicBezTo>
                    <a:cubicBezTo>
                      <a:pt x="272" y="17"/>
                      <a:pt x="276" y="20"/>
                      <a:pt x="285" y="20"/>
                    </a:cubicBezTo>
                    <a:cubicBezTo>
                      <a:pt x="294" y="20"/>
                      <a:pt x="307" y="19"/>
                      <a:pt x="318" y="17"/>
                    </a:cubicBezTo>
                    <a:cubicBezTo>
                      <a:pt x="329" y="15"/>
                      <a:pt x="341" y="8"/>
                      <a:pt x="350" y="5"/>
                    </a:cubicBezTo>
                    <a:cubicBezTo>
                      <a:pt x="359" y="2"/>
                      <a:pt x="365" y="1"/>
                      <a:pt x="374" y="2"/>
                    </a:cubicBezTo>
                    <a:cubicBezTo>
                      <a:pt x="383" y="3"/>
                      <a:pt x="392" y="9"/>
                      <a:pt x="402" y="12"/>
                    </a:cubicBezTo>
                    <a:cubicBezTo>
                      <a:pt x="412" y="15"/>
                      <a:pt x="428" y="16"/>
                      <a:pt x="434" y="17"/>
                    </a:cubicBezTo>
                  </a:path>
                </a:pathLst>
              </a:custGeom>
              <a:noFill/>
              <a:ln w="9525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9" name="Line 279"/>
              <p:cNvSpPr>
                <a:spLocks noChangeShapeType="1"/>
              </p:cNvSpPr>
              <p:nvPr/>
            </p:nvSpPr>
            <p:spPr bwMode="auto">
              <a:xfrm>
                <a:off x="861" y="2851"/>
                <a:ext cx="434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0" name="Line 280"/>
              <p:cNvSpPr>
                <a:spLocks noChangeShapeType="1"/>
              </p:cNvSpPr>
              <p:nvPr/>
            </p:nvSpPr>
            <p:spPr bwMode="auto">
              <a:xfrm>
                <a:off x="861" y="2872"/>
                <a:ext cx="439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1" name="Line 281"/>
              <p:cNvSpPr>
                <a:spLocks noChangeShapeType="1"/>
              </p:cNvSpPr>
              <p:nvPr/>
            </p:nvSpPr>
            <p:spPr bwMode="auto">
              <a:xfrm>
                <a:off x="857" y="2891"/>
                <a:ext cx="439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2" name="Freeform 282"/>
              <p:cNvSpPr>
                <a:spLocks/>
              </p:cNvSpPr>
              <p:nvPr/>
            </p:nvSpPr>
            <p:spPr bwMode="auto">
              <a:xfrm>
                <a:off x="2076" y="2823"/>
                <a:ext cx="980" cy="26"/>
              </a:xfrm>
              <a:custGeom>
                <a:avLst/>
                <a:gdLst>
                  <a:gd name="T0" fmla="*/ 0 w 980"/>
                  <a:gd name="T1" fmla="*/ 19 h 26"/>
                  <a:gd name="T2" fmla="*/ 12 w 980"/>
                  <a:gd name="T3" fmla="*/ 15 h 26"/>
                  <a:gd name="T4" fmla="*/ 74 w 980"/>
                  <a:gd name="T5" fmla="*/ 7 h 26"/>
                  <a:gd name="T6" fmla="*/ 162 w 980"/>
                  <a:gd name="T7" fmla="*/ 25 h 26"/>
                  <a:gd name="T8" fmla="*/ 254 w 980"/>
                  <a:gd name="T9" fmla="*/ 15 h 26"/>
                  <a:gd name="T10" fmla="*/ 290 w 980"/>
                  <a:gd name="T11" fmla="*/ 9 h 26"/>
                  <a:gd name="T12" fmla="*/ 346 w 980"/>
                  <a:gd name="T13" fmla="*/ 15 h 26"/>
                  <a:gd name="T14" fmla="*/ 408 w 980"/>
                  <a:gd name="T15" fmla="*/ 17 h 26"/>
                  <a:gd name="T16" fmla="*/ 464 w 980"/>
                  <a:gd name="T17" fmla="*/ 5 h 26"/>
                  <a:gd name="T18" fmla="*/ 546 w 980"/>
                  <a:gd name="T19" fmla="*/ 7 h 26"/>
                  <a:gd name="T20" fmla="*/ 618 w 980"/>
                  <a:gd name="T21" fmla="*/ 15 h 26"/>
                  <a:gd name="T22" fmla="*/ 706 w 980"/>
                  <a:gd name="T23" fmla="*/ 11 h 26"/>
                  <a:gd name="T24" fmla="*/ 794 w 980"/>
                  <a:gd name="T25" fmla="*/ 15 h 26"/>
                  <a:gd name="T26" fmla="*/ 854 w 980"/>
                  <a:gd name="T27" fmla="*/ 1 h 26"/>
                  <a:gd name="T28" fmla="*/ 960 w 980"/>
                  <a:gd name="T29" fmla="*/ 9 h 26"/>
                  <a:gd name="T30" fmla="*/ 974 w 980"/>
                  <a:gd name="T31" fmla="*/ 17 h 2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980"/>
                  <a:gd name="T49" fmla="*/ 0 h 26"/>
                  <a:gd name="T50" fmla="*/ 980 w 980"/>
                  <a:gd name="T51" fmla="*/ 26 h 2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980" h="26">
                    <a:moveTo>
                      <a:pt x="0" y="19"/>
                    </a:moveTo>
                    <a:cubicBezTo>
                      <a:pt x="0" y="18"/>
                      <a:pt x="0" y="17"/>
                      <a:pt x="12" y="15"/>
                    </a:cubicBezTo>
                    <a:cubicBezTo>
                      <a:pt x="24" y="13"/>
                      <a:pt x="49" y="5"/>
                      <a:pt x="74" y="7"/>
                    </a:cubicBezTo>
                    <a:cubicBezTo>
                      <a:pt x="99" y="9"/>
                      <a:pt x="132" y="24"/>
                      <a:pt x="162" y="25"/>
                    </a:cubicBezTo>
                    <a:cubicBezTo>
                      <a:pt x="192" y="26"/>
                      <a:pt x="233" y="18"/>
                      <a:pt x="254" y="15"/>
                    </a:cubicBezTo>
                    <a:cubicBezTo>
                      <a:pt x="275" y="12"/>
                      <a:pt x="275" y="9"/>
                      <a:pt x="290" y="9"/>
                    </a:cubicBezTo>
                    <a:cubicBezTo>
                      <a:pt x="305" y="9"/>
                      <a:pt x="326" y="14"/>
                      <a:pt x="346" y="15"/>
                    </a:cubicBezTo>
                    <a:cubicBezTo>
                      <a:pt x="366" y="16"/>
                      <a:pt x="388" y="19"/>
                      <a:pt x="408" y="17"/>
                    </a:cubicBezTo>
                    <a:cubicBezTo>
                      <a:pt x="428" y="15"/>
                      <a:pt x="441" y="7"/>
                      <a:pt x="464" y="5"/>
                    </a:cubicBezTo>
                    <a:cubicBezTo>
                      <a:pt x="487" y="3"/>
                      <a:pt x="520" y="5"/>
                      <a:pt x="546" y="7"/>
                    </a:cubicBezTo>
                    <a:cubicBezTo>
                      <a:pt x="572" y="9"/>
                      <a:pt x="591" y="14"/>
                      <a:pt x="618" y="15"/>
                    </a:cubicBezTo>
                    <a:cubicBezTo>
                      <a:pt x="645" y="16"/>
                      <a:pt x="677" y="11"/>
                      <a:pt x="706" y="11"/>
                    </a:cubicBezTo>
                    <a:cubicBezTo>
                      <a:pt x="735" y="11"/>
                      <a:pt x="769" y="17"/>
                      <a:pt x="794" y="15"/>
                    </a:cubicBezTo>
                    <a:cubicBezTo>
                      <a:pt x="819" y="13"/>
                      <a:pt x="826" y="2"/>
                      <a:pt x="854" y="1"/>
                    </a:cubicBezTo>
                    <a:cubicBezTo>
                      <a:pt x="882" y="0"/>
                      <a:pt x="940" y="6"/>
                      <a:pt x="960" y="9"/>
                    </a:cubicBezTo>
                    <a:cubicBezTo>
                      <a:pt x="980" y="12"/>
                      <a:pt x="977" y="12"/>
                      <a:pt x="974" y="17"/>
                    </a:cubicBezTo>
                  </a:path>
                </a:pathLst>
              </a:custGeom>
              <a:noFill/>
              <a:ln w="9525">
                <a:solidFill>
                  <a:srgbClr val="99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3" name="Line 283"/>
              <p:cNvSpPr>
                <a:spLocks noChangeShapeType="1"/>
              </p:cNvSpPr>
              <p:nvPr/>
            </p:nvSpPr>
            <p:spPr bwMode="auto">
              <a:xfrm>
                <a:off x="2080" y="2872"/>
                <a:ext cx="978" cy="0"/>
              </a:xfrm>
              <a:prstGeom prst="line">
                <a:avLst/>
              </a:prstGeom>
              <a:noFill/>
              <a:ln w="9525" cap="rnd">
                <a:solidFill>
                  <a:srgbClr val="9933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" name="Line 284"/>
              <p:cNvSpPr>
                <a:spLocks noChangeShapeType="1"/>
              </p:cNvSpPr>
              <p:nvPr/>
            </p:nvSpPr>
            <p:spPr bwMode="auto">
              <a:xfrm>
                <a:off x="2076" y="2890"/>
                <a:ext cx="978" cy="0"/>
              </a:xfrm>
              <a:prstGeom prst="line">
                <a:avLst/>
              </a:prstGeom>
              <a:noFill/>
              <a:ln w="9525" cap="rnd">
                <a:solidFill>
                  <a:srgbClr val="9933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" name="Line 285"/>
              <p:cNvSpPr>
                <a:spLocks noChangeShapeType="1"/>
              </p:cNvSpPr>
              <p:nvPr/>
            </p:nvSpPr>
            <p:spPr bwMode="auto">
              <a:xfrm>
                <a:off x="2076" y="2854"/>
                <a:ext cx="978" cy="0"/>
              </a:xfrm>
              <a:prstGeom prst="line">
                <a:avLst/>
              </a:prstGeom>
              <a:noFill/>
              <a:ln w="9525" cap="rnd">
                <a:solidFill>
                  <a:srgbClr val="9933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6" name="Line 286"/>
              <p:cNvSpPr>
                <a:spLocks noChangeShapeType="1"/>
              </p:cNvSpPr>
              <p:nvPr/>
            </p:nvSpPr>
            <p:spPr bwMode="auto">
              <a:xfrm>
                <a:off x="3312" y="2022"/>
                <a:ext cx="0" cy="873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7" name="Line 287"/>
              <p:cNvSpPr>
                <a:spLocks noChangeShapeType="1"/>
              </p:cNvSpPr>
              <p:nvPr/>
            </p:nvSpPr>
            <p:spPr bwMode="auto">
              <a:xfrm>
                <a:off x="3309" y="2898"/>
                <a:ext cx="852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8" name="Freeform 288"/>
              <p:cNvSpPr>
                <a:spLocks/>
              </p:cNvSpPr>
              <p:nvPr/>
            </p:nvSpPr>
            <p:spPr bwMode="auto">
              <a:xfrm>
                <a:off x="3420" y="2277"/>
                <a:ext cx="603" cy="384"/>
              </a:xfrm>
              <a:custGeom>
                <a:avLst/>
                <a:gdLst>
                  <a:gd name="T0" fmla="*/ 0 w 528"/>
                  <a:gd name="T1" fmla="*/ 0 h 360"/>
                  <a:gd name="T2" fmla="*/ 120 w 528"/>
                  <a:gd name="T3" fmla="*/ 9 h 360"/>
                  <a:gd name="T4" fmla="*/ 228 w 528"/>
                  <a:gd name="T5" fmla="*/ 33 h 360"/>
                  <a:gd name="T6" fmla="*/ 324 w 528"/>
                  <a:gd name="T7" fmla="*/ 72 h 360"/>
                  <a:gd name="T8" fmla="*/ 405 w 528"/>
                  <a:gd name="T9" fmla="*/ 141 h 360"/>
                  <a:gd name="T10" fmla="*/ 480 w 528"/>
                  <a:gd name="T11" fmla="*/ 240 h 360"/>
                  <a:gd name="T12" fmla="*/ 528 w 528"/>
                  <a:gd name="T13" fmla="*/ 360 h 3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28"/>
                  <a:gd name="T22" fmla="*/ 0 h 360"/>
                  <a:gd name="T23" fmla="*/ 528 w 528"/>
                  <a:gd name="T24" fmla="*/ 360 h 3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28" h="360">
                    <a:moveTo>
                      <a:pt x="0" y="0"/>
                    </a:moveTo>
                    <a:cubicBezTo>
                      <a:pt x="41" y="1"/>
                      <a:pt x="82" y="3"/>
                      <a:pt x="120" y="9"/>
                    </a:cubicBezTo>
                    <a:cubicBezTo>
                      <a:pt x="158" y="15"/>
                      <a:pt x="194" y="23"/>
                      <a:pt x="228" y="33"/>
                    </a:cubicBezTo>
                    <a:cubicBezTo>
                      <a:pt x="262" y="43"/>
                      <a:pt x="294" y="54"/>
                      <a:pt x="324" y="72"/>
                    </a:cubicBezTo>
                    <a:cubicBezTo>
                      <a:pt x="354" y="90"/>
                      <a:pt x="379" y="113"/>
                      <a:pt x="405" y="141"/>
                    </a:cubicBezTo>
                    <a:cubicBezTo>
                      <a:pt x="431" y="169"/>
                      <a:pt x="459" y="203"/>
                      <a:pt x="480" y="240"/>
                    </a:cubicBezTo>
                    <a:cubicBezTo>
                      <a:pt x="501" y="277"/>
                      <a:pt x="517" y="341"/>
                      <a:pt x="528" y="360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9" name="Text Box 289"/>
              <p:cNvSpPr txBox="1">
                <a:spLocks noChangeArrowheads="1"/>
              </p:cNvSpPr>
              <p:nvPr/>
            </p:nvSpPr>
            <p:spPr bwMode="auto">
              <a:xfrm>
                <a:off x="3116" y="1829"/>
                <a:ext cx="50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sz="1200">
                    <a:solidFill>
                      <a:schemeClr val="accent2"/>
                    </a:solidFill>
                  </a:rPr>
                  <a:t>Р</a:t>
                </a:r>
                <a:r>
                  <a:rPr lang="ru-RU" sz="900">
                    <a:solidFill>
                      <a:schemeClr val="accent2"/>
                    </a:solidFill>
                  </a:rPr>
                  <a:t>полн</a:t>
                </a:r>
                <a:r>
                  <a:rPr lang="ru-RU" sz="1200">
                    <a:solidFill>
                      <a:schemeClr val="accent2"/>
                    </a:solidFill>
                  </a:rPr>
                  <a:t>, Па</a:t>
                </a:r>
              </a:p>
            </p:txBody>
          </p:sp>
          <p:sp>
            <p:nvSpPr>
              <p:cNvPr id="190" name="Text Box 291"/>
              <p:cNvSpPr txBox="1">
                <a:spLocks noChangeArrowheads="1"/>
              </p:cNvSpPr>
              <p:nvPr/>
            </p:nvSpPr>
            <p:spPr bwMode="auto">
              <a:xfrm>
                <a:off x="3723" y="2922"/>
                <a:ext cx="68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sz="1200">
                    <a:solidFill>
                      <a:schemeClr val="accent2"/>
                    </a:solidFill>
                  </a:rPr>
                  <a:t>Q</a:t>
                </a:r>
                <a:r>
                  <a:rPr lang="ru-RU" sz="1200">
                    <a:solidFill>
                      <a:schemeClr val="accent2"/>
                    </a:solidFill>
                  </a:rPr>
                  <a:t>, </a:t>
                </a:r>
                <a:r>
                  <a:rPr lang="en-US" sz="1200">
                    <a:solidFill>
                      <a:schemeClr val="accent2"/>
                    </a:solidFill>
                  </a:rPr>
                  <a:t>10</a:t>
                </a:r>
                <a:r>
                  <a:rPr lang="en-US" sz="1200" baseline="30000">
                    <a:solidFill>
                      <a:schemeClr val="accent2"/>
                    </a:solidFill>
                  </a:rPr>
                  <a:t>3</a:t>
                </a:r>
                <a:r>
                  <a:rPr lang="en-US" sz="1200">
                    <a:solidFill>
                      <a:schemeClr val="accent2"/>
                    </a:solidFill>
                  </a:rPr>
                  <a:t> </a:t>
                </a:r>
                <a:r>
                  <a:rPr lang="ru-RU" sz="1200">
                    <a:solidFill>
                      <a:schemeClr val="accent2"/>
                    </a:solidFill>
                  </a:rPr>
                  <a:t>м</a:t>
                </a:r>
                <a:r>
                  <a:rPr lang="ru-RU" sz="1200" baseline="30000">
                    <a:solidFill>
                      <a:schemeClr val="accent2"/>
                    </a:solidFill>
                  </a:rPr>
                  <a:t>3</a:t>
                </a:r>
                <a:r>
                  <a:rPr lang="ru-RU" sz="1200">
                    <a:solidFill>
                      <a:schemeClr val="accent2"/>
                    </a:solidFill>
                  </a:rPr>
                  <a:t>/час</a:t>
                </a:r>
              </a:p>
            </p:txBody>
          </p:sp>
        </p:grpSp>
        <p:sp>
          <p:nvSpPr>
            <p:cNvPr id="6" name="Text Box 292"/>
            <p:cNvSpPr txBox="1">
              <a:spLocks noChangeArrowheads="1"/>
            </p:cNvSpPr>
            <p:nvPr/>
          </p:nvSpPr>
          <p:spPr bwMode="auto">
            <a:xfrm>
              <a:off x="575169" y="5338533"/>
              <a:ext cx="1174750" cy="51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14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rPr>
                <a:t>η</a:t>
              </a:r>
              <a:r>
                <a:rPr lang="ru-RU" sz="1400" baseline="-250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ц</a:t>
              </a:r>
              <a:r>
                <a:rPr lang="ru-RU" sz="14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=</a:t>
              </a:r>
              <a:r>
                <a:rPr lang="ru-RU" sz="1400" dirty="0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80%</a:t>
              </a:r>
            </a:p>
            <a:p>
              <a:pPr>
                <a:defRPr/>
              </a:pPr>
              <a:r>
                <a:rPr lang="el-GR" sz="14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rPr>
                <a:t>Δ</a:t>
              </a:r>
              <a:r>
                <a:rPr lang="ru-RU" sz="14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р</a:t>
              </a:r>
              <a:r>
                <a:rPr lang="ru-RU" sz="1400" baseline="-250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ц</a:t>
              </a:r>
              <a:r>
                <a:rPr lang="ru-RU" sz="14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=</a:t>
              </a:r>
              <a:r>
                <a:rPr lang="ru-RU" sz="1400" dirty="0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800 Па</a:t>
              </a:r>
              <a:endParaRPr lang="el-GR" sz="1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endParaRPr>
            </a:p>
          </p:txBody>
        </p:sp>
        <p:sp>
          <p:nvSpPr>
            <p:cNvPr id="7" name="Text Box 293"/>
            <p:cNvSpPr txBox="1">
              <a:spLocks noChangeArrowheads="1"/>
            </p:cNvSpPr>
            <p:nvPr/>
          </p:nvSpPr>
          <p:spPr bwMode="auto">
            <a:xfrm>
              <a:off x="2137568" y="5351388"/>
              <a:ext cx="1363662" cy="51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14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rPr>
                <a:t>η</a:t>
              </a:r>
              <a:r>
                <a:rPr lang="ru-RU" sz="1400" baseline="-250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фр</a:t>
              </a:r>
              <a:r>
                <a:rPr lang="ru-RU" sz="1400" dirty="0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= 99,8%</a:t>
              </a:r>
            </a:p>
            <a:p>
              <a:pPr>
                <a:defRPr/>
              </a:pPr>
              <a:r>
                <a:rPr lang="el-GR" sz="14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rPr>
                <a:t>Δ</a:t>
              </a:r>
              <a:r>
                <a:rPr lang="ru-RU" sz="14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р</a:t>
              </a:r>
              <a:r>
                <a:rPr lang="ru-RU" sz="1400" baseline="-250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фр</a:t>
              </a:r>
              <a:r>
                <a:rPr lang="ru-RU" sz="1400" dirty="0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= 1000 Па</a:t>
              </a:r>
              <a:endParaRPr lang="el-GR" sz="1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endParaRPr>
            </a:p>
          </p:txBody>
        </p:sp>
        <p:sp>
          <p:nvSpPr>
            <p:cNvPr id="8" name="Text Box 294"/>
            <p:cNvSpPr txBox="1">
              <a:spLocks noChangeArrowheads="1"/>
            </p:cNvSpPr>
            <p:nvPr/>
          </p:nvSpPr>
          <p:spPr bwMode="auto">
            <a:xfrm>
              <a:off x="6997145" y="5301363"/>
              <a:ext cx="130492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14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rPr>
                <a:t>η</a:t>
              </a:r>
              <a:r>
                <a:rPr lang="ru-RU" sz="1400" baseline="-250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то</a:t>
              </a:r>
              <a:r>
                <a:rPr lang="ru-RU" sz="14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=</a:t>
              </a:r>
              <a:r>
                <a:rPr lang="ru-RU" sz="1400" dirty="0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99,995 %</a:t>
              </a:r>
            </a:p>
            <a:p>
              <a:pPr>
                <a:defRPr/>
              </a:pPr>
              <a:r>
                <a:rPr lang="el-GR" sz="14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rPr>
                <a:t>Δ</a:t>
              </a:r>
              <a:r>
                <a:rPr lang="ru-RU" sz="14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р</a:t>
              </a:r>
              <a:r>
                <a:rPr lang="ru-RU" sz="1400" baseline="-250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фто</a:t>
              </a:r>
              <a:r>
                <a:rPr lang="ru-RU" sz="1400" dirty="0" err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=</a:t>
              </a:r>
              <a:r>
                <a:rPr lang="ru-RU" sz="1400" dirty="0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500 Па</a:t>
              </a:r>
              <a:endParaRPr lang="el-GR" sz="1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endParaRPr>
            </a:p>
          </p:txBody>
        </p:sp>
        <p:grpSp>
          <p:nvGrpSpPr>
            <p:cNvPr id="9" name="Group 319"/>
            <p:cNvGrpSpPr>
              <a:grpSpLocks/>
            </p:cNvGrpSpPr>
            <p:nvPr/>
          </p:nvGrpSpPr>
          <p:grpSpPr bwMode="auto">
            <a:xfrm>
              <a:off x="4499769" y="4868863"/>
              <a:ext cx="541338" cy="1322387"/>
              <a:chOff x="3348" y="3233"/>
              <a:chExt cx="366" cy="895"/>
            </a:xfrm>
          </p:grpSpPr>
          <p:sp>
            <p:nvSpPr>
              <p:cNvPr id="26" name="Line 295"/>
              <p:cNvSpPr>
                <a:spLocks noChangeShapeType="1"/>
              </p:cNvSpPr>
              <p:nvPr/>
            </p:nvSpPr>
            <p:spPr bwMode="auto">
              <a:xfrm>
                <a:off x="3432" y="3252"/>
                <a:ext cx="0" cy="8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Line 296"/>
              <p:cNvSpPr>
                <a:spLocks noChangeShapeType="1"/>
              </p:cNvSpPr>
              <p:nvPr/>
            </p:nvSpPr>
            <p:spPr bwMode="auto">
              <a:xfrm>
                <a:off x="3708" y="3252"/>
                <a:ext cx="0" cy="8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297"/>
              <p:cNvSpPr>
                <a:spLocks/>
              </p:cNvSpPr>
              <p:nvPr/>
            </p:nvSpPr>
            <p:spPr bwMode="auto">
              <a:xfrm>
                <a:off x="3430" y="3233"/>
                <a:ext cx="284" cy="27"/>
              </a:xfrm>
              <a:custGeom>
                <a:avLst/>
                <a:gdLst>
                  <a:gd name="T0" fmla="*/ 0 w 276"/>
                  <a:gd name="T1" fmla="*/ 23 h 23"/>
                  <a:gd name="T2" fmla="*/ 32 w 276"/>
                  <a:gd name="T3" fmla="*/ 1 h 23"/>
                  <a:gd name="T4" fmla="*/ 112 w 276"/>
                  <a:gd name="T5" fmla="*/ 15 h 23"/>
                  <a:gd name="T6" fmla="*/ 184 w 276"/>
                  <a:gd name="T7" fmla="*/ 1 h 23"/>
                  <a:gd name="T8" fmla="*/ 238 w 276"/>
                  <a:gd name="T9" fmla="*/ 17 h 23"/>
                  <a:gd name="T10" fmla="*/ 276 w 276"/>
                  <a:gd name="T11" fmla="*/ 21 h 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6"/>
                  <a:gd name="T19" fmla="*/ 0 h 23"/>
                  <a:gd name="T20" fmla="*/ 276 w 276"/>
                  <a:gd name="T21" fmla="*/ 23 h 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6" h="23">
                    <a:moveTo>
                      <a:pt x="0" y="23"/>
                    </a:moveTo>
                    <a:cubicBezTo>
                      <a:pt x="6" y="12"/>
                      <a:pt x="13" y="2"/>
                      <a:pt x="32" y="1"/>
                    </a:cubicBezTo>
                    <a:cubicBezTo>
                      <a:pt x="51" y="0"/>
                      <a:pt x="87" y="15"/>
                      <a:pt x="112" y="15"/>
                    </a:cubicBezTo>
                    <a:cubicBezTo>
                      <a:pt x="137" y="15"/>
                      <a:pt x="163" y="1"/>
                      <a:pt x="184" y="1"/>
                    </a:cubicBezTo>
                    <a:cubicBezTo>
                      <a:pt x="205" y="1"/>
                      <a:pt x="223" y="14"/>
                      <a:pt x="238" y="17"/>
                    </a:cubicBezTo>
                    <a:cubicBezTo>
                      <a:pt x="253" y="20"/>
                      <a:pt x="264" y="20"/>
                      <a:pt x="276" y="21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298"/>
              <p:cNvSpPr>
                <a:spLocks/>
              </p:cNvSpPr>
              <p:nvPr/>
            </p:nvSpPr>
            <p:spPr bwMode="auto">
              <a:xfrm>
                <a:off x="3430" y="4099"/>
                <a:ext cx="284" cy="27"/>
              </a:xfrm>
              <a:custGeom>
                <a:avLst/>
                <a:gdLst>
                  <a:gd name="T0" fmla="*/ 0 w 276"/>
                  <a:gd name="T1" fmla="*/ 23 h 23"/>
                  <a:gd name="T2" fmla="*/ 32 w 276"/>
                  <a:gd name="T3" fmla="*/ 1 h 23"/>
                  <a:gd name="T4" fmla="*/ 112 w 276"/>
                  <a:gd name="T5" fmla="*/ 15 h 23"/>
                  <a:gd name="T6" fmla="*/ 184 w 276"/>
                  <a:gd name="T7" fmla="*/ 1 h 23"/>
                  <a:gd name="T8" fmla="*/ 238 w 276"/>
                  <a:gd name="T9" fmla="*/ 17 h 23"/>
                  <a:gd name="T10" fmla="*/ 276 w 276"/>
                  <a:gd name="T11" fmla="*/ 21 h 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6"/>
                  <a:gd name="T19" fmla="*/ 0 h 23"/>
                  <a:gd name="T20" fmla="*/ 276 w 276"/>
                  <a:gd name="T21" fmla="*/ 23 h 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6" h="23">
                    <a:moveTo>
                      <a:pt x="0" y="23"/>
                    </a:moveTo>
                    <a:cubicBezTo>
                      <a:pt x="6" y="12"/>
                      <a:pt x="13" y="2"/>
                      <a:pt x="32" y="1"/>
                    </a:cubicBezTo>
                    <a:cubicBezTo>
                      <a:pt x="51" y="0"/>
                      <a:pt x="87" y="15"/>
                      <a:pt x="112" y="15"/>
                    </a:cubicBezTo>
                    <a:cubicBezTo>
                      <a:pt x="137" y="15"/>
                      <a:pt x="163" y="1"/>
                      <a:pt x="184" y="1"/>
                    </a:cubicBezTo>
                    <a:cubicBezTo>
                      <a:pt x="205" y="1"/>
                      <a:pt x="223" y="14"/>
                      <a:pt x="238" y="17"/>
                    </a:cubicBezTo>
                    <a:cubicBezTo>
                      <a:pt x="253" y="20"/>
                      <a:pt x="264" y="20"/>
                      <a:pt x="276" y="21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299"/>
              <p:cNvSpPr>
                <a:spLocks/>
              </p:cNvSpPr>
              <p:nvPr/>
            </p:nvSpPr>
            <p:spPr bwMode="auto">
              <a:xfrm>
                <a:off x="3464" y="3284"/>
                <a:ext cx="28" cy="204"/>
              </a:xfrm>
              <a:custGeom>
                <a:avLst/>
                <a:gdLst>
                  <a:gd name="T0" fmla="*/ 0 w 28"/>
                  <a:gd name="T1" fmla="*/ 0 h 204"/>
                  <a:gd name="T2" fmla="*/ 22 w 28"/>
                  <a:gd name="T3" fmla="*/ 42 h 204"/>
                  <a:gd name="T4" fmla="*/ 14 w 28"/>
                  <a:gd name="T5" fmla="*/ 72 h 204"/>
                  <a:gd name="T6" fmla="*/ 12 w 28"/>
                  <a:gd name="T7" fmla="*/ 104 h 204"/>
                  <a:gd name="T8" fmla="*/ 18 w 28"/>
                  <a:gd name="T9" fmla="*/ 134 h 204"/>
                  <a:gd name="T10" fmla="*/ 26 w 28"/>
                  <a:gd name="T11" fmla="*/ 170 h 204"/>
                  <a:gd name="T12" fmla="*/ 8 w 28"/>
                  <a:gd name="T13" fmla="*/ 204 h 2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204"/>
                  <a:gd name="T23" fmla="*/ 28 w 28"/>
                  <a:gd name="T24" fmla="*/ 204 h 2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204">
                    <a:moveTo>
                      <a:pt x="0" y="0"/>
                    </a:moveTo>
                    <a:cubicBezTo>
                      <a:pt x="10" y="15"/>
                      <a:pt x="20" y="30"/>
                      <a:pt x="22" y="42"/>
                    </a:cubicBezTo>
                    <a:cubicBezTo>
                      <a:pt x="24" y="54"/>
                      <a:pt x="16" y="62"/>
                      <a:pt x="14" y="72"/>
                    </a:cubicBezTo>
                    <a:cubicBezTo>
                      <a:pt x="12" y="82"/>
                      <a:pt x="11" y="94"/>
                      <a:pt x="12" y="104"/>
                    </a:cubicBezTo>
                    <a:cubicBezTo>
                      <a:pt x="13" y="114"/>
                      <a:pt x="16" y="123"/>
                      <a:pt x="18" y="134"/>
                    </a:cubicBezTo>
                    <a:cubicBezTo>
                      <a:pt x="20" y="145"/>
                      <a:pt x="28" y="158"/>
                      <a:pt x="26" y="170"/>
                    </a:cubicBezTo>
                    <a:cubicBezTo>
                      <a:pt x="24" y="182"/>
                      <a:pt x="9" y="200"/>
                      <a:pt x="8" y="204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300"/>
              <p:cNvSpPr>
                <a:spLocks/>
              </p:cNvSpPr>
              <p:nvPr/>
            </p:nvSpPr>
            <p:spPr bwMode="auto">
              <a:xfrm>
                <a:off x="3522" y="3286"/>
                <a:ext cx="23" cy="190"/>
              </a:xfrm>
              <a:custGeom>
                <a:avLst/>
                <a:gdLst>
                  <a:gd name="T0" fmla="*/ 0 w 23"/>
                  <a:gd name="T1" fmla="*/ 0 h 190"/>
                  <a:gd name="T2" fmla="*/ 20 w 23"/>
                  <a:gd name="T3" fmla="*/ 36 h 190"/>
                  <a:gd name="T4" fmla="*/ 18 w 23"/>
                  <a:gd name="T5" fmla="*/ 52 h 190"/>
                  <a:gd name="T6" fmla="*/ 4 w 23"/>
                  <a:gd name="T7" fmla="*/ 80 h 190"/>
                  <a:gd name="T8" fmla="*/ 22 w 23"/>
                  <a:gd name="T9" fmla="*/ 120 h 190"/>
                  <a:gd name="T10" fmla="*/ 10 w 23"/>
                  <a:gd name="T11" fmla="*/ 164 h 190"/>
                  <a:gd name="T12" fmla="*/ 10 w 23"/>
                  <a:gd name="T13" fmla="*/ 190 h 19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190"/>
                  <a:gd name="T23" fmla="*/ 23 w 23"/>
                  <a:gd name="T24" fmla="*/ 190 h 19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190">
                    <a:moveTo>
                      <a:pt x="0" y="0"/>
                    </a:moveTo>
                    <a:cubicBezTo>
                      <a:pt x="8" y="13"/>
                      <a:pt x="17" y="27"/>
                      <a:pt x="20" y="36"/>
                    </a:cubicBezTo>
                    <a:cubicBezTo>
                      <a:pt x="23" y="45"/>
                      <a:pt x="21" y="45"/>
                      <a:pt x="18" y="52"/>
                    </a:cubicBezTo>
                    <a:cubicBezTo>
                      <a:pt x="15" y="59"/>
                      <a:pt x="3" y="69"/>
                      <a:pt x="4" y="80"/>
                    </a:cubicBezTo>
                    <a:cubicBezTo>
                      <a:pt x="5" y="91"/>
                      <a:pt x="21" y="106"/>
                      <a:pt x="22" y="120"/>
                    </a:cubicBezTo>
                    <a:cubicBezTo>
                      <a:pt x="23" y="134"/>
                      <a:pt x="12" y="152"/>
                      <a:pt x="10" y="164"/>
                    </a:cubicBezTo>
                    <a:cubicBezTo>
                      <a:pt x="8" y="176"/>
                      <a:pt x="10" y="187"/>
                      <a:pt x="10" y="19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301"/>
              <p:cNvSpPr>
                <a:spLocks/>
              </p:cNvSpPr>
              <p:nvPr/>
            </p:nvSpPr>
            <p:spPr bwMode="auto">
              <a:xfrm>
                <a:off x="3586" y="3284"/>
                <a:ext cx="23" cy="196"/>
              </a:xfrm>
              <a:custGeom>
                <a:avLst/>
                <a:gdLst>
                  <a:gd name="T0" fmla="*/ 0 w 23"/>
                  <a:gd name="T1" fmla="*/ 0 h 196"/>
                  <a:gd name="T2" fmla="*/ 18 w 23"/>
                  <a:gd name="T3" fmla="*/ 30 h 196"/>
                  <a:gd name="T4" fmla="*/ 8 w 23"/>
                  <a:gd name="T5" fmla="*/ 58 h 196"/>
                  <a:gd name="T6" fmla="*/ 0 w 23"/>
                  <a:gd name="T7" fmla="*/ 76 h 196"/>
                  <a:gd name="T8" fmla="*/ 10 w 23"/>
                  <a:gd name="T9" fmla="*/ 104 h 196"/>
                  <a:gd name="T10" fmla="*/ 22 w 23"/>
                  <a:gd name="T11" fmla="*/ 122 h 196"/>
                  <a:gd name="T12" fmla="*/ 4 w 23"/>
                  <a:gd name="T13" fmla="*/ 156 h 196"/>
                  <a:gd name="T14" fmla="*/ 18 w 23"/>
                  <a:gd name="T15" fmla="*/ 196 h 1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3"/>
                  <a:gd name="T25" fmla="*/ 0 h 196"/>
                  <a:gd name="T26" fmla="*/ 23 w 23"/>
                  <a:gd name="T27" fmla="*/ 196 h 1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3" h="196">
                    <a:moveTo>
                      <a:pt x="0" y="0"/>
                    </a:moveTo>
                    <a:cubicBezTo>
                      <a:pt x="8" y="10"/>
                      <a:pt x="17" y="20"/>
                      <a:pt x="18" y="30"/>
                    </a:cubicBezTo>
                    <a:cubicBezTo>
                      <a:pt x="19" y="40"/>
                      <a:pt x="11" y="50"/>
                      <a:pt x="8" y="58"/>
                    </a:cubicBezTo>
                    <a:cubicBezTo>
                      <a:pt x="5" y="66"/>
                      <a:pt x="0" y="68"/>
                      <a:pt x="0" y="76"/>
                    </a:cubicBezTo>
                    <a:cubicBezTo>
                      <a:pt x="0" y="84"/>
                      <a:pt x="6" y="97"/>
                      <a:pt x="10" y="104"/>
                    </a:cubicBezTo>
                    <a:cubicBezTo>
                      <a:pt x="14" y="111"/>
                      <a:pt x="23" y="113"/>
                      <a:pt x="22" y="122"/>
                    </a:cubicBezTo>
                    <a:cubicBezTo>
                      <a:pt x="21" y="131"/>
                      <a:pt x="5" y="144"/>
                      <a:pt x="4" y="156"/>
                    </a:cubicBezTo>
                    <a:cubicBezTo>
                      <a:pt x="3" y="168"/>
                      <a:pt x="15" y="190"/>
                      <a:pt x="18" y="19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Freeform 302"/>
              <p:cNvSpPr>
                <a:spLocks/>
              </p:cNvSpPr>
              <p:nvPr/>
            </p:nvSpPr>
            <p:spPr bwMode="auto">
              <a:xfrm>
                <a:off x="3644" y="3286"/>
                <a:ext cx="23" cy="190"/>
              </a:xfrm>
              <a:custGeom>
                <a:avLst/>
                <a:gdLst>
                  <a:gd name="T0" fmla="*/ 0 w 23"/>
                  <a:gd name="T1" fmla="*/ 0 h 190"/>
                  <a:gd name="T2" fmla="*/ 20 w 23"/>
                  <a:gd name="T3" fmla="*/ 36 h 190"/>
                  <a:gd name="T4" fmla="*/ 18 w 23"/>
                  <a:gd name="T5" fmla="*/ 52 h 190"/>
                  <a:gd name="T6" fmla="*/ 4 w 23"/>
                  <a:gd name="T7" fmla="*/ 80 h 190"/>
                  <a:gd name="T8" fmla="*/ 22 w 23"/>
                  <a:gd name="T9" fmla="*/ 120 h 190"/>
                  <a:gd name="T10" fmla="*/ 10 w 23"/>
                  <a:gd name="T11" fmla="*/ 164 h 190"/>
                  <a:gd name="T12" fmla="*/ 10 w 23"/>
                  <a:gd name="T13" fmla="*/ 190 h 19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190"/>
                  <a:gd name="T23" fmla="*/ 23 w 23"/>
                  <a:gd name="T24" fmla="*/ 190 h 19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190">
                    <a:moveTo>
                      <a:pt x="0" y="0"/>
                    </a:moveTo>
                    <a:cubicBezTo>
                      <a:pt x="8" y="13"/>
                      <a:pt x="17" y="27"/>
                      <a:pt x="20" y="36"/>
                    </a:cubicBezTo>
                    <a:cubicBezTo>
                      <a:pt x="23" y="45"/>
                      <a:pt x="21" y="45"/>
                      <a:pt x="18" y="52"/>
                    </a:cubicBezTo>
                    <a:cubicBezTo>
                      <a:pt x="15" y="59"/>
                      <a:pt x="3" y="69"/>
                      <a:pt x="4" y="80"/>
                    </a:cubicBezTo>
                    <a:cubicBezTo>
                      <a:pt x="5" y="91"/>
                      <a:pt x="21" y="106"/>
                      <a:pt x="22" y="120"/>
                    </a:cubicBezTo>
                    <a:cubicBezTo>
                      <a:pt x="23" y="134"/>
                      <a:pt x="12" y="152"/>
                      <a:pt x="10" y="164"/>
                    </a:cubicBezTo>
                    <a:cubicBezTo>
                      <a:pt x="8" y="176"/>
                      <a:pt x="10" y="187"/>
                      <a:pt x="10" y="19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303"/>
              <p:cNvSpPr>
                <a:spLocks/>
              </p:cNvSpPr>
              <p:nvPr/>
            </p:nvSpPr>
            <p:spPr bwMode="auto">
              <a:xfrm>
                <a:off x="3474" y="3546"/>
                <a:ext cx="28" cy="204"/>
              </a:xfrm>
              <a:custGeom>
                <a:avLst/>
                <a:gdLst>
                  <a:gd name="T0" fmla="*/ 0 w 28"/>
                  <a:gd name="T1" fmla="*/ 0 h 204"/>
                  <a:gd name="T2" fmla="*/ 22 w 28"/>
                  <a:gd name="T3" fmla="*/ 42 h 204"/>
                  <a:gd name="T4" fmla="*/ 14 w 28"/>
                  <a:gd name="T5" fmla="*/ 72 h 204"/>
                  <a:gd name="T6" fmla="*/ 12 w 28"/>
                  <a:gd name="T7" fmla="*/ 104 h 204"/>
                  <a:gd name="T8" fmla="*/ 18 w 28"/>
                  <a:gd name="T9" fmla="*/ 134 h 204"/>
                  <a:gd name="T10" fmla="*/ 26 w 28"/>
                  <a:gd name="T11" fmla="*/ 170 h 204"/>
                  <a:gd name="T12" fmla="*/ 8 w 28"/>
                  <a:gd name="T13" fmla="*/ 204 h 2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204"/>
                  <a:gd name="T23" fmla="*/ 28 w 28"/>
                  <a:gd name="T24" fmla="*/ 204 h 2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204">
                    <a:moveTo>
                      <a:pt x="0" y="0"/>
                    </a:moveTo>
                    <a:cubicBezTo>
                      <a:pt x="10" y="15"/>
                      <a:pt x="20" y="30"/>
                      <a:pt x="22" y="42"/>
                    </a:cubicBezTo>
                    <a:cubicBezTo>
                      <a:pt x="24" y="54"/>
                      <a:pt x="16" y="62"/>
                      <a:pt x="14" y="72"/>
                    </a:cubicBezTo>
                    <a:cubicBezTo>
                      <a:pt x="12" y="82"/>
                      <a:pt x="11" y="94"/>
                      <a:pt x="12" y="104"/>
                    </a:cubicBezTo>
                    <a:cubicBezTo>
                      <a:pt x="13" y="114"/>
                      <a:pt x="16" y="123"/>
                      <a:pt x="18" y="134"/>
                    </a:cubicBezTo>
                    <a:cubicBezTo>
                      <a:pt x="20" y="145"/>
                      <a:pt x="28" y="158"/>
                      <a:pt x="26" y="170"/>
                    </a:cubicBezTo>
                    <a:cubicBezTo>
                      <a:pt x="24" y="182"/>
                      <a:pt x="9" y="200"/>
                      <a:pt x="8" y="204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304"/>
              <p:cNvSpPr>
                <a:spLocks/>
              </p:cNvSpPr>
              <p:nvPr/>
            </p:nvSpPr>
            <p:spPr bwMode="auto">
              <a:xfrm>
                <a:off x="3532" y="3548"/>
                <a:ext cx="23" cy="190"/>
              </a:xfrm>
              <a:custGeom>
                <a:avLst/>
                <a:gdLst>
                  <a:gd name="T0" fmla="*/ 0 w 23"/>
                  <a:gd name="T1" fmla="*/ 0 h 190"/>
                  <a:gd name="T2" fmla="*/ 20 w 23"/>
                  <a:gd name="T3" fmla="*/ 36 h 190"/>
                  <a:gd name="T4" fmla="*/ 18 w 23"/>
                  <a:gd name="T5" fmla="*/ 52 h 190"/>
                  <a:gd name="T6" fmla="*/ 4 w 23"/>
                  <a:gd name="T7" fmla="*/ 80 h 190"/>
                  <a:gd name="T8" fmla="*/ 22 w 23"/>
                  <a:gd name="T9" fmla="*/ 120 h 190"/>
                  <a:gd name="T10" fmla="*/ 10 w 23"/>
                  <a:gd name="T11" fmla="*/ 164 h 190"/>
                  <a:gd name="T12" fmla="*/ 10 w 23"/>
                  <a:gd name="T13" fmla="*/ 190 h 19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190"/>
                  <a:gd name="T23" fmla="*/ 23 w 23"/>
                  <a:gd name="T24" fmla="*/ 190 h 19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190">
                    <a:moveTo>
                      <a:pt x="0" y="0"/>
                    </a:moveTo>
                    <a:cubicBezTo>
                      <a:pt x="8" y="13"/>
                      <a:pt x="17" y="27"/>
                      <a:pt x="20" y="36"/>
                    </a:cubicBezTo>
                    <a:cubicBezTo>
                      <a:pt x="23" y="45"/>
                      <a:pt x="21" y="45"/>
                      <a:pt x="18" y="52"/>
                    </a:cubicBezTo>
                    <a:cubicBezTo>
                      <a:pt x="15" y="59"/>
                      <a:pt x="3" y="69"/>
                      <a:pt x="4" y="80"/>
                    </a:cubicBezTo>
                    <a:cubicBezTo>
                      <a:pt x="5" y="91"/>
                      <a:pt x="21" y="106"/>
                      <a:pt x="22" y="120"/>
                    </a:cubicBezTo>
                    <a:cubicBezTo>
                      <a:pt x="23" y="134"/>
                      <a:pt x="12" y="152"/>
                      <a:pt x="10" y="164"/>
                    </a:cubicBezTo>
                    <a:cubicBezTo>
                      <a:pt x="8" y="176"/>
                      <a:pt x="10" y="187"/>
                      <a:pt x="10" y="19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Freeform 305"/>
              <p:cNvSpPr>
                <a:spLocks/>
              </p:cNvSpPr>
              <p:nvPr/>
            </p:nvSpPr>
            <p:spPr bwMode="auto">
              <a:xfrm>
                <a:off x="3596" y="3546"/>
                <a:ext cx="23" cy="196"/>
              </a:xfrm>
              <a:custGeom>
                <a:avLst/>
                <a:gdLst>
                  <a:gd name="T0" fmla="*/ 0 w 23"/>
                  <a:gd name="T1" fmla="*/ 0 h 196"/>
                  <a:gd name="T2" fmla="*/ 18 w 23"/>
                  <a:gd name="T3" fmla="*/ 30 h 196"/>
                  <a:gd name="T4" fmla="*/ 8 w 23"/>
                  <a:gd name="T5" fmla="*/ 58 h 196"/>
                  <a:gd name="T6" fmla="*/ 0 w 23"/>
                  <a:gd name="T7" fmla="*/ 76 h 196"/>
                  <a:gd name="T8" fmla="*/ 10 w 23"/>
                  <a:gd name="T9" fmla="*/ 104 h 196"/>
                  <a:gd name="T10" fmla="*/ 22 w 23"/>
                  <a:gd name="T11" fmla="*/ 122 h 196"/>
                  <a:gd name="T12" fmla="*/ 4 w 23"/>
                  <a:gd name="T13" fmla="*/ 156 h 196"/>
                  <a:gd name="T14" fmla="*/ 18 w 23"/>
                  <a:gd name="T15" fmla="*/ 196 h 1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3"/>
                  <a:gd name="T25" fmla="*/ 0 h 196"/>
                  <a:gd name="T26" fmla="*/ 23 w 23"/>
                  <a:gd name="T27" fmla="*/ 196 h 1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3" h="196">
                    <a:moveTo>
                      <a:pt x="0" y="0"/>
                    </a:moveTo>
                    <a:cubicBezTo>
                      <a:pt x="8" y="10"/>
                      <a:pt x="17" y="20"/>
                      <a:pt x="18" y="30"/>
                    </a:cubicBezTo>
                    <a:cubicBezTo>
                      <a:pt x="19" y="40"/>
                      <a:pt x="11" y="50"/>
                      <a:pt x="8" y="58"/>
                    </a:cubicBezTo>
                    <a:cubicBezTo>
                      <a:pt x="5" y="66"/>
                      <a:pt x="0" y="68"/>
                      <a:pt x="0" y="76"/>
                    </a:cubicBezTo>
                    <a:cubicBezTo>
                      <a:pt x="0" y="84"/>
                      <a:pt x="6" y="97"/>
                      <a:pt x="10" y="104"/>
                    </a:cubicBezTo>
                    <a:cubicBezTo>
                      <a:pt x="14" y="111"/>
                      <a:pt x="23" y="113"/>
                      <a:pt x="22" y="122"/>
                    </a:cubicBezTo>
                    <a:cubicBezTo>
                      <a:pt x="21" y="131"/>
                      <a:pt x="5" y="144"/>
                      <a:pt x="4" y="156"/>
                    </a:cubicBezTo>
                    <a:cubicBezTo>
                      <a:pt x="3" y="168"/>
                      <a:pt x="15" y="190"/>
                      <a:pt x="18" y="19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Freeform 306"/>
              <p:cNvSpPr>
                <a:spLocks/>
              </p:cNvSpPr>
              <p:nvPr/>
            </p:nvSpPr>
            <p:spPr bwMode="auto">
              <a:xfrm>
                <a:off x="3654" y="3548"/>
                <a:ext cx="23" cy="190"/>
              </a:xfrm>
              <a:custGeom>
                <a:avLst/>
                <a:gdLst>
                  <a:gd name="T0" fmla="*/ 0 w 23"/>
                  <a:gd name="T1" fmla="*/ 0 h 190"/>
                  <a:gd name="T2" fmla="*/ 20 w 23"/>
                  <a:gd name="T3" fmla="*/ 36 h 190"/>
                  <a:gd name="T4" fmla="*/ 18 w 23"/>
                  <a:gd name="T5" fmla="*/ 52 h 190"/>
                  <a:gd name="T6" fmla="*/ 4 w 23"/>
                  <a:gd name="T7" fmla="*/ 80 h 190"/>
                  <a:gd name="T8" fmla="*/ 22 w 23"/>
                  <a:gd name="T9" fmla="*/ 120 h 190"/>
                  <a:gd name="T10" fmla="*/ 10 w 23"/>
                  <a:gd name="T11" fmla="*/ 164 h 190"/>
                  <a:gd name="T12" fmla="*/ 10 w 23"/>
                  <a:gd name="T13" fmla="*/ 190 h 19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190"/>
                  <a:gd name="T23" fmla="*/ 23 w 23"/>
                  <a:gd name="T24" fmla="*/ 190 h 19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190">
                    <a:moveTo>
                      <a:pt x="0" y="0"/>
                    </a:moveTo>
                    <a:cubicBezTo>
                      <a:pt x="8" y="13"/>
                      <a:pt x="17" y="27"/>
                      <a:pt x="20" y="36"/>
                    </a:cubicBezTo>
                    <a:cubicBezTo>
                      <a:pt x="23" y="45"/>
                      <a:pt x="21" y="45"/>
                      <a:pt x="18" y="52"/>
                    </a:cubicBezTo>
                    <a:cubicBezTo>
                      <a:pt x="15" y="59"/>
                      <a:pt x="3" y="69"/>
                      <a:pt x="4" y="80"/>
                    </a:cubicBezTo>
                    <a:cubicBezTo>
                      <a:pt x="5" y="91"/>
                      <a:pt x="21" y="106"/>
                      <a:pt x="22" y="120"/>
                    </a:cubicBezTo>
                    <a:cubicBezTo>
                      <a:pt x="23" y="134"/>
                      <a:pt x="12" y="152"/>
                      <a:pt x="10" y="164"/>
                    </a:cubicBezTo>
                    <a:cubicBezTo>
                      <a:pt x="8" y="176"/>
                      <a:pt x="10" y="187"/>
                      <a:pt x="10" y="19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307"/>
              <p:cNvSpPr>
                <a:spLocks/>
              </p:cNvSpPr>
              <p:nvPr/>
            </p:nvSpPr>
            <p:spPr bwMode="auto">
              <a:xfrm>
                <a:off x="3472" y="3820"/>
                <a:ext cx="28" cy="204"/>
              </a:xfrm>
              <a:custGeom>
                <a:avLst/>
                <a:gdLst>
                  <a:gd name="T0" fmla="*/ 0 w 28"/>
                  <a:gd name="T1" fmla="*/ 0 h 204"/>
                  <a:gd name="T2" fmla="*/ 22 w 28"/>
                  <a:gd name="T3" fmla="*/ 42 h 204"/>
                  <a:gd name="T4" fmla="*/ 14 w 28"/>
                  <a:gd name="T5" fmla="*/ 72 h 204"/>
                  <a:gd name="T6" fmla="*/ 12 w 28"/>
                  <a:gd name="T7" fmla="*/ 104 h 204"/>
                  <a:gd name="T8" fmla="*/ 18 w 28"/>
                  <a:gd name="T9" fmla="*/ 134 h 204"/>
                  <a:gd name="T10" fmla="*/ 26 w 28"/>
                  <a:gd name="T11" fmla="*/ 170 h 204"/>
                  <a:gd name="T12" fmla="*/ 8 w 28"/>
                  <a:gd name="T13" fmla="*/ 204 h 20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204"/>
                  <a:gd name="T23" fmla="*/ 28 w 28"/>
                  <a:gd name="T24" fmla="*/ 204 h 20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204">
                    <a:moveTo>
                      <a:pt x="0" y="0"/>
                    </a:moveTo>
                    <a:cubicBezTo>
                      <a:pt x="10" y="15"/>
                      <a:pt x="20" y="30"/>
                      <a:pt x="22" y="42"/>
                    </a:cubicBezTo>
                    <a:cubicBezTo>
                      <a:pt x="24" y="54"/>
                      <a:pt x="16" y="62"/>
                      <a:pt x="14" y="72"/>
                    </a:cubicBezTo>
                    <a:cubicBezTo>
                      <a:pt x="12" y="82"/>
                      <a:pt x="11" y="94"/>
                      <a:pt x="12" y="104"/>
                    </a:cubicBezTo>
                    <a:cubicBezTo>
                      <a:pt x="13" y="114"/>
                      <a:pt x="16" y="123"/>
                      <a:pt x="18" y="134"/>
                    </a:cubicBezTo>
                    <a:cubicBezTo>
                      <a:pt x="20" y="145"/>
                      <a:pt x="28" y="158"/>
                      <a:pt x="26" y="170"/>
                    </a:cubicBezTo>
                    <a:cubicBezTo>
                      <a:pt x="24" y="182"/>
                      <a:pt x="9" y="200"/>
                      <a:pt x="8" y="204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Freeform 308"/>
              <p:cNvSpPr>
                <a:spLocks/>
              </p:cNvSpPr>
              <p:nvPr/>
            </p:nvSpPr>
            <p:spPr bwMode="auto">
              <a:xfrm>
                <a:off x="3530" y="3822"/>
                <a:ext cx="23" cy="190"/>
              </a:xfrm>
              <a:custGeom>
                <a:avLst/>
                <a:gdLst>
                  <a:gd name="T0" fmla="*/ 0 w 23"/>
                  <a:gd name="T1" fmla="*/ 0 h 190"/>
                  <a:gd name="T2" fmla="*/ 20 w 23"/>
                  <a:gd name="T3" fmla="*/ 36 h 190"/>
                  <a:gd name="T4" fmla="*/ 18 w 23"/>
                  <a:gd name="T5" fmla="*/ 52 h 190"/>
                  <a:gd name="T6" fmla="*/ 4 w 23"/>
                  <a:gd name="T7" fmla="*/ 80 h 190"/>
                  <a:gd name="T8" fmla="*/ 22 w 23"/>
                  <a:gd name="T9" fmla="*/ 120 h 190"/>
                  <a:gd name="T10" fmla="*/ 10 w 23"/>
                  <a:gd name="T11" fmla="*/ 164 h 190"/>
                  <a:gd name="T12" fmla="*/ 10 w 23"/>
                  <a:gd name="T13" fmla="*/ 190 h 19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190"/>
                  <a:gd name="T23" fmla="*/ 23 w 23"/>
                  <a:gd name="T24" fmla="*/ 190 h 19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190">
                    <a:moveTo>
                      <a:pt x="0" y="0"/>
                    </a:moveTo>
                    <a:cubicBezTo>
                      <a:pt x="8" y="13"/>
                      <a:pt x="17" y="27"/>
                      <a:pt x="20" y="36"/>
                    </a:cubicBezTo>
                    <a:cubicBezTo>
                      <a:pt x="23" y="45"/>
                      <a:pt x="21" y="45"/>
                      <a:pt x="18" y="52"/>
                    </a:cubicBezTo>
                    <a:cubicBezTo>
                      <a:pt x="15" y="59"/>
                      <a:pt x="3" y="69"/>
                      <a:pt x="4" y="80"/>
                    </a:cubicBezTo>
                    <a:cubicBezTo>
                      <a:pt x="5" y="91"/>
                      <a:pt x="21" y="106"/>
                      <a:pt x="22" y="120"/>
                    </a:cubicBezTo>
                    <a:cubicBezTo>
                      <a:pt x="23" y="134"/>
                      <a:pt x="12" y="152"/>
                      <a:pt x="10" y="164"/>
                    </a:cubicBezTo>
                    <a:cubicBezTo>
                      <a:pt x="8" y="176"/>
                      <a:pt x="10" y="187"/>
                      <a:pt x="10" y="19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309"/>
              <p:cNvSpPr>
                <a:spLocks/>
              </p:cNvSpPr>
              <p:nvPr/>
            </p:nvSpPr>
            <p:spPr bwMode="auto">
              <a:xfrm>
                <a:off x="3594" y="3820"/>
                <a:ext cx="23" cy="196"/>
              </a:xfrm>
              <a:custGeom>
                <a:avLst/>
                <a:gdLst>
                  <a:gd name="T0" fmla="*/ 0 w 23"/>
                  <a:gd name="T1" fmla="*/ 0 h 196"/>
                  <a:gd name="T2" fmla="*/ 18 w 23"/>
                  <a:gd name="T3" fmla="*/ 30 h 196"/>
                  <a:gd name="T4" fmla="*/ 8 w 23"/>
                  <a:gd name="T5" fmla="*/ 58 h 196"/>
                  <a:gd name="T6" fmla="*/ 0 w 23"/>
                  <a:gd name="T7" fmla="*/ 76 h 196"/>
                  <a:gd name="T8" fmla="*/ 10 w 23"/>
                  <a:gd name="T9" fmla="*/ 104 h 196"/>
                  <a:gd name="T10" fmla="*/ 22 w 23"/>
                  <a:gd name="T11" fmla="*/ 122 h 196"/>
                  <a:gd name="T12" fmla="*/ 4 w 23"/>
                  <a:gd name="T13" fmla="*/ 156 h 196"/>
                  <a:gd name="T14" fmla="*/ 18 w 23"/>
                  <a:gd name="T15" fmla="*/ 196 h 1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3"/>
                  <a:gd name="T25" fmla="*/ 0 h 196"/>
                  <a:gd name="T26" fmla="*/ 23 w 23"/>
                  <a:gd name="T27" fmla="*/ 196 h 1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3" h="196">
                    <a:moveTo>
                      <a:pt x="0" y="0"/>
                    </a:moveTo>
                    <a:cubicBezTo>
                      <a:pt x="8" y="10"/>
                      <a:pt x="17" y="20"/>
                      <a:pt x="18" y="30"/>
                    </a:cubicBezTo>
                    <a:cubicBezTo>
                      <a:pt x="19" y="40"/>
                      <a:pt x="11" y="50"/>
                      <a:pt x="8" y="58"/>
                    </a:cubicBezTo>
                    <a:cubicBezTo>
                      <a:pt x="5" y="66"/>
                      <a:pt x="0" y="68"/>
                      <a:pt x="0" y="76"/>
                    </a:cubicBezTo>
                    <a:cubicBezTo>
                      <a:pt x="0" y="84"/>
                      <a:pt x="6" y="97"/>
                      <a:pt x="10" y="104"/>
                    </a:cubicBezTo>
                    <a:cubicBezTo>
                      <a:pt x="14" y="111"/>
                      <a:pt x="23" y="113"/>
                      <a:pt x="22" y="122"/>
                    </a:cubicBezTo>
                    <a:cubicBezTo>
                      <a:pt x="21" y="131"/>
                      <a:pt x="5" y="144"/>
                      <a:pt x="4" y="156"/>
                    </a:cubicBezTo>
                    <a:cubicBezTo>
                      <a:pt x="3" y="168"/>
                      <a:pt x="15" y="190"/>
                      <a:pt x="18" y="19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310"/>
              <p:cNvSpPr>
                <a:spLocks/>
              </p:cNvSpPr>
              <p:nvPr/>
            </p:nvSpPr>
            <p:spPr bwMode="auto">
              <a:xfrm>
                <a:off x="3652" y="3822"/>
                <a:ext cx="23" cy="190"/>
              </a:xfrm>
              <a:custGeom>
                <a:avLst/>
                <a:gdLst>
                  <a:gd name="T0" fmla="*/ 0 w 23"/>
                  <a:gd name="T1" fmla="*/ 0 h 190"/>
                  <a:gd name="T2" fmla="*/ 20 w 23"/>
                  <a:gd name="T3" fmla="*/ 36 h 190"/>
                  <a:gd name="T4" fmla="*/ 18 w 23"/>
                  <a:gd name="T5" fmla="*/ 52 h 190"/>
                  <a:gd name="T6" fmla="*/ 4 w 23"/>
                  <a:gd name="T7" fmla="*/ 80 h 190"/>
                  <a:gd name="T8" fmla="*/ 22 w 23"/>
                  <a:gd name="T9" fmla="*/ 120 h 190"/>
                  <a:gd name="T10" fmla="*/ 10 w 23"/>
                  <a:gd name="T11" fmla="*/ 164 h 190"/>
                  <a:gd name="T12" fmla="*/ 10 w 23"/>
                  <a:gd name="T13" fmla="*/ 190 h 19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190"/>
                  <a:gd name="T23" fmla="*/ 23 w 23"/>
                  <a:gd name="T24" fmla="*/ 190 h 19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190">
                    <a:moveTo>
                      <a:pt x="0" y="0"/>
                    </a:moveTo>
                    <a:cubicBezTo>
                      <a:pt x="8" y="13"/>
                      <a:pt x="17" y="27"/>
                      <a:pt x="20" y="36"/>
                    </a:cubicBezTo>
                    <a:cubicBezTo>
                      <a:pt x="23" y="45"/>
                      <a:pt x="21" y="45"/>
                      <a:pt x="18" y="52"/>
                    </a:cubicBezTo>
                    <a:cubicBezTo>
                      <a:pt x="15" y="59"/>
                      <a:pt x="3" y="69"/>
                      <a:pt x="4" y="80"/>
                    </a:cubicBezTo>
                    <a:cubicBezTo>
                      <a:pt x="5" y="91"/>
                      <a:pt x="21" y="106"/>
                      <a:pt x="22" y="120"/>
                    </a:cubicBezTo>
                    <a:cubicBezTo>
                      <a:pt x="23" y="134"/>
                      <a:pt x="12" y="152"/>
                      <a:pt x="10" y="164"/>
                    </a:cubicBezTo>
                    <a:cubicBezTo>
                      <a:pt x="8" y="176"/>
                      <a:pt x="10" y="187"/>
                      <a:pt x="10" y="19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312"/>
              <p:cNvSpPr>
                <a:spLocks/>
              </p:cNvSpPr>
              <p:nvPr/>
            </p:nvSpPr>
            <p:spPr bwMode="auto">
              <a:xfrm>
                <a:off x="3350" y="3285"/>
                <a:ext cx="74" cy="141"/>
              </a:xfrm>
              <a:custGeom>
                <a:avLst/>
                <a:gdLst>
                  <a:gd name="T0" fmla="*/ 64 w 74"/>
                  <a:gd name="T1" fmla="*/ 59 h 141"/>
                  <a:gd name="T2" fmla="*/ 62 w 74"/>
                  <a:gd name="T3" fmla="*/ 29 h 141"/>
                  <a:gd name="T4" fmla="*/ 48 w 74"/>
                  <a:gd name="T5" fmla="*/ 23 h 141"/>
                  <a:gd name="T6" fmla="*/ 38 w 74"/>
                  <a:gd name="T7" fmla="*/ 7 h 141"/>
                  <a:gd name="T8" fmla="*/ 24 w 74"/>
                  <a:gd name="T9" fmla="*/ 1 h 141"/>
                  <a:gd name="T10" fmla="*/ 12 w 74"/>
                  <a:gd name="T11" fmla="*/ 11 h 141"/>
                  <a:gd name="T12" fmla="*/ 12 w 74"/>
                  <a:gd name="T13" fmla="*/ 27 h 141"/>
                  <a:gd name="T14" fmla="*/ 4 w 74"/>
                  <a:gd name="T15" fmla="*/ 43 h 141"/>
                  <a:gd name="T16" fmla="*/ 0 w 74"/>
                  <a:gd name="T17" fmla="*/ 67 h 141"/>
                  <a:gd name="T18" fmla="*/ 4 w 74"/>
                  <a:gd name="T19" fmla="*/ 101 h 141"/>
                  <a:gd name="T20" fmla="*/ 22 w 74"/>
                  <a:gd name="T21" fmla="*/ 117 h 141"/>
                  <a:gd name="T22" fmla="*/ 30 w 74"/>
                  <a:gd name="T23" fmla="*/ 139 h 141"/>
                  <a:gd name="T24" fmla="*/ 68 w 74"/>
                  <a:gd name="T25" fmla="*/ 131 h 141"/>
                  <a:gd name="T26" fmla="*/ 64 w 74"/>
                  <a:gd name="T27" fmla="*/ 105 h 141"/>
                  <a:gd name="T28" fmla="*/ 72 w 74"/>
                  <a:gd name="T29" fmla="*/ 91 h 141"/>
                  <a:gd name="T30" fmla="*/ 64 w 74"/>
                  <a:gd name="T31" fmla="*/ 59 h 14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4"/>
                  <a:gd name="T49" fmla="*/ 0 h 141"/>
                  <a:gd name="T50" fmla="*/ 74 w 74"/>
                  <a:gd name="T51" fmla="*/ 141 h 14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4" h="141">
                    <a:moveTo>
                      <a:pt x="64" y="59"/>
                    </a:moveTo>
                    <a:cubicBezTo>
                      <a:pt x="62" y="49"/>
                      <a:pt x="65" y="35"/>
                      <a:pt x="62" y="29"/>
                    </a:cubicBezTo>
                    <a:cubicBezTo>
                      <a:pt x="59" y="23"/>
                      <a:pt x="52" y="27"/>
                      <a:pt x="48" y="23"/>
                    </a:cubicBezTo>
                    <a:cubicBezTo>
                      <a:pt x="44" y="19"/>
                      <a:pt x="42" y="11"/>
                      <a:pt x="38" y="7"/>
                    </a:cubicBezTo>
                    <a:cubicBezTo>
                      <a:pt x="34" y="3"/>
                      <a:pt x="28" y="0"/>
                      <a:pt x="24" y="1"/>
                    </a:cubicBezTo>
                    <a:cubicBezTo>
                      <a:pt x="20" y="2"/>
                      <a:pt x="14" y="7"/>
                      <a:pt x="12" y="11"/>
                    </a:cubicBezTo>
                    <a:cubicBezTo>
                      <a:pt x="10" y="15"/>
                      <a:pt x="13" y="22"/>
                      <a:pt x="12" y="27"/>
                    </a:cubicBezTo>
                    <a:cubicBezTo>
                      <a:pt x="11" y="32"/>
                      <a:pt x="6" y="36"/>
                      <a:pt x="4" y="43"/>
                    </a:cubicBezTo>
                    <a:cubicBezTo>
                      <a:pt x="2" y="50"/>
                      <a:pt x="0" y="57"/>
                      <a:pt x="0" y="67"/>
                    </a:cubicBezTo>
                    <a:cubicBezTo>
                      <a:pt x="0" y="77"/>
                      <a:pt x="0" y="93"/>
                      <a:pt x="4" y="101"/>
                    </a:cubicBezTo>
                    <a:cubicBezTo>
                      <a:pt x="8" y="109"/>
                      <a:pt x="18" y="111"/>
                      <a:pt x="22" y="117"/>
                    </a:cubicBezTo>
                    <a:cubicBezTo>
                      <a:pt x="26" y="123"/>
                      <a:pt x="22" y="137"/>
                      <a:pt x="30" y="139"/>
                    </a:cubicBezTo>
                    <a:cubicBezTo>
                      <a:pt x="38" y="141"/>
                      <a:pt x="62" y="137"/>
                      <a:pt x="68" y="131"/>
                    </a:cubicBezTo>
                    <a:cubicBezTo>
                      <a:pt x="74" y="125"/>
                      <a:pt x="63" y="112"/>
                      <a:pt x="64" y="105"/>
                    </a:cubicBezTo>
                    <a:cubicBezTo>
                      <a:pt x="65" y="98"/>
                      <a:pt x="72" y="98"/>
                      <a:pt x="72" y="91"/>
                    </a:cubicBezTo>
                    <a:cubicBezTo>
                      <a:pt x="72" y="84"/>
                      <a:pt x="66" y="69"/>
                      <a:pt x="64" y="59"/>
                    </a:cubicBez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313"/>
              <p:cNvSpPr>
                <a:spLocks/>
              </p:cNvSpPr>
              <p:nvPr/>
            </p:nvSpPr>
            <p:spPr bwMode="auto">
              <a:xfrm>
                <a:off x="3350" y="3507"/>
                <a:ext cx="74" cy="141"/>
              </a:xfrm>
              <a:custGeom>
                <a:avLst/>
                <a:gdLst>
                  <a:gd name="T0" fmla="*/ 64 w 74"/>
                  <a:gd name="T1" fmla="*/ 59 h 141"/>
                  <a:gd name="T2" fmla="*/ 62 w 74"/>
                  <a:gd name="T3" fmla="*/ 29 h 141"/>
                  <a:gd name="T4" fmla="*/ 48 w 74"/>
                  <a:gd name="T5" fmla="*/ 23 h 141"/>
                  <a:gd name="T6" fmla="*/ 38 w 74"/>
                  <a:gd name="T7" fmla="*/ 7 h 141"/>
                  <a:gd name="T8" fmla="*/ 24 w 74"/>
                  <a:gd name="T9" fmla="*/ 1 h 141"/>
                  <a:gd name="T10" fmla="*/ 12 w 74"/>
                  <a:gd name="T11" fmla="*/ 11 h 141"/>
                  <a:gd name="T12" fmla="*/ 12 w 74"/>
                  <a:gd name="T13" fmla="*/ 27 h 141"/>
                  <a:gd name="T14" fmla="*/ 4 w 74"/>
                  <a:gd name="T15" fmla="*/ 43 h 141"/>
                  <a:gd name="T16" fmla="*/ 0 w 74"/>
                  <a:gd name="T17" fmla="*/ 67 h 141"/>
                  <a:gd name="T18" fmla="*/ 4 w 74"/>
                  <a:gd name="T19" fmla="*/ 101 h 141"/>
                  <a:gd name="T20" fmla="*/ 22 w 74"/>
                  <a:gd name="T21" fmla="*/ 117 h 141"/>
                  <a:gd name="T22" fmla="*/ 30 w 74"/>
                  <a:gd name="T23" fmla="*/ 139 h 141"/>
                  <a:gd name="T24" fmla="*/ 68 w 74"/>
                  <a:gd name="T25" fmla="*/ 131 h 141"/>
                  <a:gd name="T26" fmla="*/ 64 w 74"/>
                  <a:gd name="T27" fmla="*/ 105 h 141"/>
                  <a:gd name="T28" fmla="*/ 72 w 74"/>
                  <a:gd name="T29" fmla="*/ 91 h 141"/>
                  <a:gd name="T30" fmla="*/ 64 w 74"/>
                  <a:gd name="T31" fmla="*/ 59 h 14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4"/>
                  <a:gd name="T49" fmla="*/ 0 h 141"/>
                  <a:gd name="T50" fmla="*/ 74 w 74"/>
                  <a:gd name="T51" fmla="*/ 141 h 14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4" h="141">
                    <a:moveTo>
                      <a:pt x="64" y="59"/>
                    </a:moveTo>
                    <a:cubicBezTo>
                      <a:pt x="62" y="49"/>
                      <a:pt x="65" y="35"/>
                      <a:pt x="62" y="29"/>
                    </a:cubicBezTo>
                    <a:cubicBezTo>
                      <a:pt x="59" y="23"/>
                      <a:pt x="52" y="27"/>
                      <a:pt x="48" y="23"/>
                    </a:cubicBezTo>
                    <a:cubicBezTo>
                      <a:pt x="44" y="19"/>
                      <a:pt x="42" y="11"/>
                      <a:pt x="38" y="7"/>
                    </a:cubicBezTo>
                    <a:cubicBezTo>
                      <a:pt x="34" y="3"/>
                      <a:pt x="28" y="0"/>
                      <a:pt x="24" y="1"/>
                    </a:cubicBezTo>
                    <a:cubicBezTo>
                      <a:pt x="20" y="2"/>
                      <a:pt x="14" y="7"/>
                      <a:pt x="12" y="11"/>
                    </a:cubicBezTo>
                    <a:cubicBezTo>
                      <a:pt x="10" y="15"/>
                      <a:pt x="13" y="22"/>
                      <a:pt x="12" y="27"/>
                    </a:cubicBezTo>
                    <a:cubicBezTo>
                      <a:pt x="11" y="32"/>
                      <a:pt x="6" y="36"/>
                      <a:pt x="4" y="43"/>
                    </a:cubicBezTo>
                    <a:cubicBezTo>
                      <a:pt x="2" y="50"/>
                      <a:pt x="0" y="57"/>
                      <a:pt x="0" y="67"/>
                    </a:cubicBezTo>
                    <a:cubicBezTo>
                      <a:pt x="0" y="77"/>
                      <a:pt x="0" y="93"/>
                      <a:pt x="4" y="101"/>
                    </a:cubicBezTo>
                    <a:cubicBezTo>
                      <a:pt x="8" y="109"/>
                      <a:pt x="18" y="111"/>
                      <a:pt x="22" y="117"/>
                    </a:cubicBezTo>
                    <a:cubicBezTo>
                      <a:pt x="26" y="123"/>
                      <a:pt x="22" y="137"/>
                      <a:pt x="30" y="139"/>
                    </a:cubicBezTo>
                    <a:cubicBezTo>
                      <a:pt x="38" y="141"/>
                      <a:pt x="62" y="137"/>
                      <a:pt x="68" y="131"/>
                    </a:cubicBezTo>
                    <a:cubicBezTo>
                      <a:pt x="74" y="125"/>
                      <a:pt x="63" y="112"/>
                      <a:pt x="64" y="105"/>
                    </a:cubicBezTo>
                    <a:cubicBezTo>
                      <a:pt x="65" y="98"/>
                      <a:pt x="72" y="98"/>
                      <a:pt x="72" y="91"/>
                    </a:cubicBezTo>
                    <a:cubicBezTo>
                      <a:pt x="72" y="84"/>
                      <a:pt x="66" y="69"/>
                      <a:pt x="64" y="59"/>
                    </a:cubicBez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Freeform 314"/>
              <p:cNvSpPr>
                <a:spLocks/>
              </p:cNvSpPr>
              <p:nvPr/>
            </p:nvSpPr>
            <p:spPr bwMode="auto">
              <a:xfrm>
                <a:off x="3350" y="3703"/>
                <a:ext cx="74" cy="141"/>
              </a:xfrm>
              <a:custGeom>
                <a:avLst/>
                <a:gdLst>
                  <a:gd name="T0" fmla="*/ 64 w 74"/>
                  <a:gd name="T1" fmla="*/ 59 h 141"/>
                  <a:gd name="T2" fmla="*/ 62 w 74"/>
                  <a:gd name="T3" fmla="*/ 29 h 141"/>
                  <a:gd name="T4" fmla="*/ 48 w 74"/>
                  <a:gd name="T5" fmla="*/ 23 h 141"/>
                  <a:gd name="T6" fmla="*/ 38 w 74"/>
                  <a:gd name="T7" fmla="*/ 7 h 141"/>
                  <a:gd name="T8" fmla="*/ 24 w 74"/>
                  <a:gd name="T9" fmla="*/ 1 h 141"/>
                  <a:gd name="T10" fmla="*/ 12 w 74"/>
                  <a:gd name="T11" fmla="*/ 11 h 141"/>
                  <a:gd name="T12" fmla="*/ 12 w 74"/>
                  <a:gd name="T13" fmla="*/ 27 h 141"/>
                  <a:gd name="T14" fmla="*/ 4 w 74"/>
                  <a:gd name="T15" fmla="*/ 43 h 141"/>
                  <a:gd name="T16" fmla="*/ 0 w 74"/>
                  <a:gd name="T17" fmla="*/ 67 h 141"/>
                  <a:gd name="T18" fmla="*/ 4 w 74"/>
                  <a:gd name="T19" fmla="*/ 101 h 141"/>
                  <a:gd name="T20" fmla="*/ 22 w 74"/>
                  <a:gd name="T21" fmla="*/ 117 h 141"/>
                  <a:gd name="T22" fmla="*/ 30 w 74"/>
                  <a:gd name="T23" fmla="*/ 139 h 141"/>
                  <a:gd name="T24" fmla="*/ 68 w 74"/>
                  <a:gd name="T25" fmla="*/ 131 h 141"/>
                  <a:gd name="T26" fmla="*/ 64 w 74"/>
                  <a:gd name="T27" fmla="*/ 105 h 141"/>
                  <a:gd name="T28" fmla="*/ 72 w 74"/>
                  <a:gd name="T29" fmla="*/ 91 h 141"/>
                  <a:gd name="T30" fmla="*/ 64 w 74"/>
                  <a:gd name="T31" fmla="*/ 59 h 14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4"/>
                  <a:gd name="T49" fmla="*/ 0 h 141"/>
                  <a:gd name="T50" fmla="*/ 74 w 74"/>
                  <a:gd name="T51" fmla="*/ 141 h 14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4" h="141">
                    <a:moveTo>
                      <a:pt x="64" y="59"/>
                    </a:moveTo>
                    <a:cubicBezTo>
                      <a:pt x="62" y="49"/>
                      <a:pt x="65" y="35"/>
                      <a:pt x="62" y="29"/>
                    </a:cubicBezTo>
                    <a:cubicBezTo>
                      <a:pt x="59" y="23"/>
                      <a:pt x="52" y="27"/>
                      <a:pt x="48" y="23"/>
                    </a:cubicBezTo>
                    <a:cubicBezTo>
                      <a:pt x="44" y="19"/>
                      <a:pt x="42" y="11"/>
                      <a:pt x="38" y="7"/>
                    </a:cubicBezTo>
                    <a:cubicBezTo>
                      <a:pt x="34" y="3"/>
                      <a:pt x="28" y="0"/>
                      <a:pt x="24" y="1"/>
                    </a:cubicBezTo>
                    <a:cubicBezTo>
                      <a:pt x="20" y="2"/>
                      <a:pt x="14" y="7"/>
                      <a:pt x="12" y="11"/>
                    </a:cubicBezTo>
                    <a:cubicBezTo>
                      <a:pt x="10" y="15"/>
                      <a:pt x="13" y="22"/>
                      <a:pt x="12" y="27"/>
                    </a:cubicBezTo>
                    <a:cubicBezTo>
                      <a:pt x="11" y="32"/>
                      <a:pt x="6" y="36"/>
                      <a:pt x="4" y="43"/>
                    </a:cubicBezTo>
                    <a:cubicBezTo>
                      <a:pt x="2" y="50"/>
                      <a:pt x="0" y="57"/>
                      <a:pt x="0" y="67"/>
                    </a:cubicBezTo>
                    <a:cubicBezTo>
                      <a:pt x="0" y="77"/>
                      <a:pt x="0" y="93"/>
                      <a:pt x="4" y="101"/>
                    </a:cubicBezTo>
                    <a:cubicBezTo>
                      <a:pt x="8" y="109"/>
                      <a:pt x="18" y="111"/>
                      <a:pt x="22" y="117"/>
                    </a:cubicBezTo>
                    <a:cubicBezTo>
                      <a:pt x="26" y="123"/>
                      <a:pt x="22" y="137"/>
                      <a:pt x="30" y="139"/>
                    </a:cubicBezTo>
                    <a:cubicBezTo>
                      <a:pt x="38" y="141"/>
                      <a:pt x="62" y="137"/>
                      <a:pt x="68" y="131"/>
                    </a:cubicBezTo>
                    <a:cubicBezTo>
                      <a:pt x="74" y="125"/>
                      <a:pt x="63" y="112"/>
                      <a:pt x="64" y="105"/>
                    </a:cubicBezTo>
                    <a:cubicBezTo>
                      <a:pt x="65" y="98"/>
                      <a:pt x="72" y="98"/>
                      <a:pt x="72" y="91"/>
                    </a:cubicBezTo>
                    <a:cubicBezTo>
                      <a:pt x="72" y="84"/>
                      <a:pt x="66" y="69"/>
                      <a:pt x="64" y="59"/>
                    </a:cubicBez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Freeform 315"/>
              <p:cNvSpPr>
                <a:spLocks/>
              </p:cNvSpPr>
              <p:nvPr/>
            </p:nvSpPr>
            <p:spPr bwMode="auto">
              <a:xfrm>
                <a:off x="3348" y="3911"/>
                <a:ext cx="74" cy="141"/>
              </a:xfrm>
              <a:custGeom>
                <a:avLst/>
                <a:gdLst>
                  <a:gd name="T0" fmla="*/ 64 w 74"/>
                  <a:gd name="T1" fmla="*/ 59 h 141"/>
                  <a:gd name="T2" fmla="*/ 62 w 74"/>
                  <a:gd name="T3" fmla="*/ 29 h 141"/>
                  <a:gd name="T4" fmla="*/ 48 w 74"/>
                  <a:gd name="T5" fmla="*/ 23 h 141"/>
                  <a:gd name="T6" fmla="*/ 38 w 74"/>
                  <a:gd name="T7" fmla="*/ 7 h 141"/>
                  <a:gd name="T8" fmla="*/ 24 w 74"/>
                  <a:gd name="T9" fmla="*/ 1 h 141"/>
                  <a:gd name="T10" fmla="*/ 12 w 74"/>
                  <a:gd name="T11" fmla="*/ 11 h 141"/>
                  <a:gd name="T12" fmla="*/ 12 w 74"/>
                  <a:gd name="T13" fmla="*/ 27 h 141"/>
                  <a:gd name="T14" fmla="*/ 4 w 74"/>
                  <a:gd name="T15" fmla="*/ 43 h 141"/>
                  <a:gd name="T16" fmla="*/ 0 w 74"/>
                  <a:gd name="T17" fmla="*/ 67 h 141"/>
                  <a:gd name="T18" fmla="*/ 4 w 74"/>
                  <a:gd name="T19" fmla="*/ 101 h 141"/>
                  <a:gd name="T20" fmla="*/ 22 w 74"/>
                  <a:gd name="T21" fmla="*/ 117 h 141"/>
                  <a:gd name="T22" fmla="*/ 30 w 74"/>
                  <a:gd name="T23" fmla="*/ 139 h 141"/>
                  <a:gd name="T24" fmla="*/ 68 w 74"/>
                  <a:gd name="T25" fmla="*/ 131 h 141"/>
                  <a:gd name="T26" fmla="*/ 64 w 74"/>
                  <a:gd name="T27" fmla="*/ 105 h 141"/>
                  <a:gd name="T28" fmla="*/ 72 w 74"/>
                  <a:gd name="T29" fmla="*/ 91 h 141"/>
                  <a:gd name="T30" fmla="*/ 64 w 74"/>
                  <a:gd name="T31" fmla="*/ 59 h 14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4"/>
                  <a:gd name="T49" fmla="*/ 0 h 141"/>
                  <a:gd name="T50" fmla="*/ 74 w 74"/>
                  <a:gd name="T51" fmla="*/ 141 h 14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4" h="141">
                    <a:moveTo>
                      <a:pt x="64" y="59"/>
                    </a:moveTo>
                    <a:cubicBezTo>
                      <a:pt x="62" y="49"/>
                      <a:pt x="65" y="35"/>
                      <a:pt x="62" y="29"/>
                    </a:cubicBezTo>
                    <a:cubicBezTo>
                      <a:pt x="59" y="23"/>
                      <a:pt x="52" y="27"/>
                      <a:pt x="48" y="23"/>
                    </a:cubicBezTo>
                    <a:cubicBezTo>
                      <a:pt x="44" y="19"/>
                      <a:pt x="42" y="11"/>
                      <a:pt x="38" y="7"/>
                    </a:cubicBezTo>
                    <a:cubicBezTo>
                      <a:pt x="34" y="3"/>
                      <a:pt x="28" y="0"/>
                      <a:pt x="24" y="1"/>
                    </a:cubicBezTo>
                    <a:cubicBezTo>
                      <a:pt x="20" y="2"/>
                      <a:pt x="14" y="7"/>
                      <a:pt x="12" y="11"/>
                    </a:cubicBezTo>
                    <a:cubicBezTo>
                      <a:pt x="10" y="15"/>
                      <a:pt x="13" y="22"/>
                      <a:pt x="12" y="27"/>
                    </a:cubicBezTo>
                    <a:cubicBezTo>
                      <a:pt x="11" y="32"/>
                      <a:pt x="6" y="36"/>
                      <a:pt x="4" y="43"/>
                    </a:cubicBezTo>
                    <a:cubicBezTo>
                      <a:pt x="2" y="50"/>
                      <a:pt x="0" y="57"/>
                      <a:pt x="0" y="67"/>
                    </a:cubicBezTo>
                    <a:cubicBezTo>
                      <a:pt x="0" y="77"/>
                      <a:pt x="0" y="93"/>
                      <a:pt x="4" y="101"/>
                    </a:cubicBezTo>
                    <a:cubicBezTo>
                      <a:pt x="8" y="109"/>
                      <a:pt x="18" y="111"/>
                      <a:pt x="22" y="117"/>
                    </a:cubicBezTo>
                    <a:cubicBezTo>
                      <a:pt x="26" y="123"/>
                      <a:pt x="22" y="137"/>
                      <a:pt x="30" y="139"/>
                    </a:cubicBezTo>
                    <a:cubicBezTo>
                      <a:pt x="38" y="141"/>
                      <a:pt x="62" y="137"/>
                      <a:pt x="68" y="131"/>
                    </a:cubicBezTo>
                    <a:cubicBezTo>
                      <a:pt x="74" y="125"/>
                      <a:pt x="63" y="112"/>
                      <a:pt x="64" y="105"/>
                    </a:cubicBezTo>
                    <a:cubicBezTo>
                      <a:pt x="65" y="98"/>
                      <a:pt x="72" y="98"/>
                      <a:pt x="72" y="91"/>
                    </a:cubicBezTo>
                    <a:cubicBezTo>
                      <a:pt x="72" y="84"/>
                      <a:pt x="66" y="69"/>
                      <a:pt x="64" y="59"/>
                    </a:cubicBez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" name="Line 316"/>
            <p:cNvSpPr>
              <a:spLocks noChangeShapeType="1"/>
            </p:cNvSpPr>
            <p:nvPr/>
          </p:nvSpPr>
          <p:spPr bwMode="auto">
            <a:xfrm flipH="1" flipV="1">
              <a:off x="4147344" y="5073650"/>
              <a:ext cx="358775" cy="2222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Text Box 318"/>
            <p:cNvSpPr txBox="1">
              <a:spLocks noChangeArrowheads="1"/>
            </p:cNvSpPr>
            <p:nvPr/>
          </p:nvSpPr>
          <p:spPr bwMode="auto">
            <a:xfrm>
              <a:off x="3417094" y="4887913"/>
              <a:ext cx="765175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12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Частица</a:t>
              </a:r>
            </a:p>
          </p:txBody>
        </p:sp>
        <p:sp>
          <p:nvSpPr>
            <p:cNvPr id="12" name="Text Box 321"/>
            <p:cNvSpPr txBox="1">
              <a:spLocks noChangeArrowheads="1"/>
            </p:cNvSpPr>
            <p:nvPr/>
          </p:nvSpPr>
          <p:spPr bwMode="auto">
            <a:xfrm>
              <a:off x="4471194" y="6243638"/>
              <a:ext cx="727075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12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Фильтр</a:t>
              </a:r>
            </a:p>
          </p:txBody>
        </p:sp>
        <p:sp>
          <p:nvSpPr>
            <p:cNvPr id="15" name="Text Box 324"/>
            <p:cNvSpPr txBox="1">
              <a:spLocks noChangeArrowheads="1"/>
            </p:cNvSpPr>
            <p:nvPr/>
          </p:nvSpPr>
          <p:spPr bwMode="auto">
            <a:xfrm>
              <a:off x="6341269" y="6161088"/>
              <a:ext cx="2443163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sz="15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rPr>
                <a:t>Δ</a:t>
              </a:r>
              <a:r>
                <a:rPr lang="ru-RU" sz="1500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rPr>
                <a:t>р</a:t>
              </a:r>
              <a:r>
                <a:rPr lang="ru-RU" sz="1500" baseline="-25000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rPr>
                <a:t>ц</a:t>
              </a:r>
              <a:r>
                <a:rPr lang="ru-RU" sz="1500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rPr>
                <a:t>+</a:t>
              </a:r>
              <a:r>
                <a:rPr lang="ru-RU" sz="15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el-GR" sz="15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Δ</a:t>
              </a:r>
              <a:r>
                <a:rPr lang="ru-RU" sz="1500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р</a:t>
              </a:r>
              <a:r>
                <a:rPr lang="ru-RU" sz="1500" baseline="-25000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фр</a:t>
              </a:r>
              <a:r>
                <a:rPr lang="ru-RU" sz="1500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+</a:t>
              </a:r>
              <a:r>
                <a:rPr lang="ru-RU" sz="15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</a:t>
              </a:r>
              <a:r>
                <a:rPr lang="el-GR" sz="15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Δ</a:t>
              </a:r>
              <a:r>
                <a:rPr lang="ru-RU" sz="1500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р</a:t>
              </a:r>
              <a:r>
                <a:rPr lang="ru-RU" sz="1500" baseline="-25000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фто</a:t>
              </a:r>
              <a:r>
                <a:rPr lang="ru-RU" sz="15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Times New Roman" pitchFamily="18" charset="0"/>
                </a:rPr>
                <a:t>≤ </a:t>
              </a:r>
              <a:r>
                <a:rPr lang="ru-RU" sz="1500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Times New Roman" pitchFamily="18" charset="0"/>
                </a:rPr>
                <a:t>Р</a:t>
              </a:r>
              <a:r>
                <a:rPr lang="ru-RU" sz="1500" baseline="-25000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cs typeface="Times New Roman" pitchFamily="18" charset="0"/>
                </a:rPr>
                <a:t>полн</a:t>
              </a:r>
              <a:endParaRPr lang="el-GR" sz="1500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endParaRPr>
            </a:p>
          </p:txBody>
        </p:sp>
        <p:cxnSp>
          <p:nvCxnSpPr>
            <p:cNvPr id="16" name="Прямая со стрелкой 219"/>
            <p:cNvCxnSpPr>
              <a:cxnSpLocks noChangeShapeType="1"/>
            </p:cNvCxnSpPr>
            <p:nvPr/>
          </p:nvCxnSpPr>
          <p:spPr bwMode="auto">
            <a:xfrm>
              <a:off x="3579019" y="5248275"/>
              <a:ext cx="1028700" cy="1588"/>
            </a:xfrm>
            <a:prstGeom prst="straightConnector1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</p:spPr>
        </p:cxnSp>
        <p:cxnSp>
          <p:nvCxnSpPr>
            <p:cNvPr id="17" name="Прямая со стрелкой 221"/>
            <p:cNvCxnSpPr>
              <a:cxnSpLocks noChangeShapeType="1"/>
            </p:cNvCxnSpPr>
            <p:nvPr/>
          </p:nvCxnSpPr>
          <p:spPr bwMode="auto">
            <a:xfrm>
              <a:off x="3588544" y="5514975"/>
              <a:ext cx="1028700" cy="1588"/>
            </a:xfrm>
            <a:prstGeom prst="straightConnector1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</p:spPr>
        </p:cxnSp>
        <p:cxnSp>
          <p:nvCxnSpPr>
            <p:cNvPr id="18" name="Прямая со стрелкой 222"/>
            <p:cNvCxnSpPr>
              <a:cxnSpLocks noChangeShapeType="1"/>
            </p:cNvCxnSpPr>
            <p:nvPr/>
          </p:nvCxnSpPr>
          <p:spPr bwMode="auto">
            <a:xfrm>
              <a:off x="3588544" y="5781675"/>
              <a:ext cx="1028700" cy="1588"/>
            </a:xfrm>
            <a:prstGeom prst="straightConnector1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</p:spPr>
        </p:cxnSp>
        <p:cxnSp>
          <p:nvCxnSpPr>
            <p:cNvPr id="19" name="Прямая со стрелкой 223"/>
            <p:cNvCxnSpPr>
              <a:cxnSpLocks noChangeShapeType="1"/>
            </p:cNvCxnSpPr>
            <p:nvPr/>
          </p:nvCxnSpPr>
          <p:spPr bwMode="auto">
            <a:xfrm>
              <a:off x="3588544" y="4972050"/>
              <a:ext cx="1028700" cy="1588"/>
            </a:xfrm>
            <a:prstGeom prst="straightConnector1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</p:spPr>
        </p:cxnSp>
        <p:cxnSp>
          <p:nvCxnSpPr>
            <p:cNvPr id="20" name="Прямая со стрелкой 224"/>
            <p:cNvCxnSpPr>
              <a:cxnSpLocks noChangeShapeType="1"/>
            </p:cNvCxnSpPr>
            <p:nvPr/>
          </p:nvCxnSpPr>
          <p:spPr bwMode="auto">
            <a:xfrm>
              <a:off x="3550444" y="6086475"/>
              <a:ext cx="1028700" cy="1588"/>
            </a:xfrm>
            <a:prstGeom prst="straightConnector1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</p:spPr>
        </p:cxnSp>
        <p:cxnSp>
          <p:nvCxnSpPr>
            <p:cNvPr id="21" name="Прямая со стрелкой 225"/>
            <p:cNvCxnSpPr>
              <a:cxnSpLocks noChangeShapeType="1"/>
            </p:cNvCxnSpPr>
            <p:nvPr/>
          </p:nvCxnSpPr>
          <p:spPr bwMode="auto">
            <a:xfrm>
              <a:off x="4626769" y="4972050"/>
              <a:ext cx="1028700" cy="1588"/>
            </a:xfrm>
            <a:prstGeom prst="straightConnector1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</p:spPr>
        </p:cxnSp>
        <p:cxnSp>
          <p:nvCxnSpPr>
            <p:cNvPr id="22" name="Прямая со стрелкой 226"/>
            <p:cNvCxnSpPr>
              <a:cxnSpLocks noChangeShapeType="1"/>
            </p:cNvCxnSpPr>
            <p:nvPr/>
          </p:nvCxnSpPr>
          <p:spPr bwMode="auto">
            <a:xfrm>
              <a:off x="4626769" y="5257800"/>
              <a:ext cx="1028700" cy="1588"/>
            </a:xfrm>
            <a:prstGeom prst="straightConnector1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</p:spPr>
        </p:cxnSp>
        <p:cxnSp>
          <p:nvCxnSpPr>
            <p:cNvPr id="23" name="Прямая со стрелкой 227"/>
            <p:cNvCxnSpPr>
              <a:cxnSpLocks noChangeShapeType="1"/>
            </p:cNvCxnSpPr>
            <p:nvPr/>
          </p:nvCxnSpPr>
          <p:spPr bwMode="auto">
            <a:xfrm>
              <a:off x="4636294" y="5514975"/>
              <a:ext cx="1028700" cy="1588"/>
            </a:xfrm>
            <a:prstGeom prst="straightConnector1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</p:spPr>
        </p:cxnSp>
        <p:cxnSp>
          <p:nvCxnSpPr>
            <p:cNvPr id="24" name="Прямая со стрелкой 228"/>
            <p:cNvCxnSpPr>
              <a:cxnSpLocks noChangeShapeType="1"/>
            </p:cNvCxnSpPr>
            <p:nvPr/>
          </p:nvCxnSpPr>
          <p:spPr bwMode="auto">
            <a:xfrm>
              <a:off x="4626769" y="5781675"/>
              <a:ext cx="1028700" cy="1588"/>
            </a:xfrm>
            <a:prstGeom prst="straightConnector1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</p:spPr>
        </p:cxnSp>
        <p:cxnSp>
          <p:nvCxnSpPr>
            <p:cNvPr id="25" name="Прямая со стрелкой 229"/>
            <p:cNvCxnSpPr>
              <a:cxnSpLocks noChangeShapeType="1"/>
            </p:cNvCxnSpPr>
            <p:nvPr/>
          </p:nvCxnSpPr>
          <p:spPr bwMode="auto">
            <a:xfrm>
              <a:off x="4636294" y="6086475"/>
              <a:ext cx="1028700" cy="1588"/>
            </a:xfrm>
            <a:prstGeom prst="straightConnector1">
              <a:avLst/>
            </a:prstGeom>
            <a:noFill/>
            <a:ln w="9525" algn="ctr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</p:spPr>
        </p:cxnSp>
      </p:grpSp>
      <p:sp>
        <p:nvSpPr>
          <p:cNvPr id="230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1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2" name="Прямоугольник 231"/>
          <p:cNvSpPr/>
          <p:nvPr/>
        </p:nvSpPr>
        <p:spPr>
          <a:xfrm>
            <a:off x="1906577" y="1017234"/>
            <a:ext cx="55979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Перегрев оборудования системы рекуперации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31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cap="smal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Проблемы при нанесении изоляционных покрытий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64904"/>
            <a:ext cx="2815862" cy="211189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564904"/>
            <a:ext cx="2159688" cy="38394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7624" y="1525434"/>
            <a:ext cx="6552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Наплывы на стенках камеры нанесения покрытий</a:t>
            </a:r>
            <a:endParaRPr lang="ru-RU" dirty="0"/>
          </a:p>
        </p:txBody>
      </p:sp>
      <p:sp>
        <p:nvSpPr>
          <p:cNvPr id="7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844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cap="sm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Проблемы при нанесении изоляционных покрытий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80928"/>
            <a:ext cx="3302496" cy="24768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780928"/>
            <a:ext cx="4032448" cy="30243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72208" y="14847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Зарастание распылительной головки</a:t>
            </a:r>
            <a:endParaRPr lang="ru-RU" dirty="0"/>
          </a:p>
        </p:txBody>
      </p:sp>
      <p:sp>
        <p:nvSpPr>
          <p:cNvPr id="8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495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cap="sm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Проблемы при нанесении изоляционных покрытий</a:t>
            </a:r>
            <a:endParaRPr lang="ru-RU" sz="2400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УДЛИНЕННАЯ ГОЛОВКА</a:t>
            </a:r>
            <a:endParaRPr lang="ru-RU" sz="1400" dirty="0"/>
          </a:p>
        </p:txBody>
      </p:sp>
      <p:pic>
        <p:nvPicPr>
          <p:cNvPr id="17" name="Объект 1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3932238" cy="1572895"/>
          </a:xfrm>
        </p:spPr>
      </p:pic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ВЫСОКОПРОИЗВОДИТЕЛЬНАЯ ГОЛОВКА</a:t>
            </a:r>
            <a:endParaRPr lang="ru-RU" sz="1400" dirty="0"/>
          </a:p>
        </p:txBody>
      </p:sp>
      <p:pic>
        <p:nvPicPr>
          <p:cNvPr id="18" name="Объект 1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734" y="2438400"/>
            <a:ext cx="2365894" cy="3951288"/>
          </a:xfrm>
        </p:spPr>
      </p:pic>
      <p:sp>
        <p:nvSpPr>
          <p:cNvPr id="7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1148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cap="sm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ООО НПФ «ЭЛСТАР» может выполнить следующие работы</a:t>
            </a:r>
            <a:endParaRPr lang="ru-RU" sz="2400" b="1" cap="small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ru-RU" sz="1800" dirty="0" smtClean="0">
                <a:latin typeface="Arial" charset="0"/>
              </a:rPr>
              <a:t>поставка оборудования нанесения изоляционных покрытий на фасонные изделия;</a:t>
            </a:r>
            <a:endParaRPr lang="ru-RU" sz="1800" dirty="0">
              <a:latin typeface="Arial" charset="0"/>
            </a:endParaRPr>
          </a:p>
          <a:p>
            <a:pPr>
              <a:spcBef>
                <a:spcPts val="300"/>
              </a:spcBef>
            </a:pPr>
            <a:r>
              <a:rPr lang="ru-RU" sz="1800" dirty="0" smtClean="0">
                <a:latin typeface="Arial" charset="0"/>
              </a:rPr>
              <a:t>поставка оборудования нанесения изоляционных порошковых покрытий на внешнюю поверхность труб диаметром от 57 мм до 1420 мм; </a:t>
            </a:r>
            <a:endParaRPr lang="ru-RU" sz="1800" dirty="0">
              <a:latin typeface="Arial" charset="0"/>
            </a:endParaRPr>
          </a:p>
          <a:p>
            <a:pPr>
              <a:spcBef>
                <a:spcPts val="300"/>
              </a:spcBef>
            </a:pPr>
            <a:r>
              <a:rPr lang="ru-RU" sz="1800" dirty="0" smtClean="0">
                <a:latin typeface="Arial" charset="0"/>
              </a:rPr>
              <a:t>поставка комплекса оборудования нанесения изоляционных покрытий на внутреннюю поверхность труб диаметром от 57 мм до 530 мм</a:t>
            </a:r>
            <a:r>
              <a:rPr lang="en-US" sz="1800" dirty="0" smtClean="0">
                <a:latin typeface="Arial" charset="0"/>
              </a:rPr>
              <a:t>;</a:t>
            </a:r>
            <a:endParaRPr lang="ru-RU" sz="1800" dirty="0">
              <a:latin typeface="Arial" charset="0"/>
            </a:endParaRPr>
          </a:p>
          <a:p>
            <a:pPr>
              <a:spcBef>
                <a:spcPts val="300"/>
              </a:spcBef>
            </a:pPr>
            <a:r>
              <a:rPr lang="ru-RU" sz="1800" dirty="0" smtClean="0">
                <a:latin typeface="Arial" charset="0"/>
              </a:rPr>
              <a:t>создание </a:t>
            </a:r>
            <a:r>
              <a:rPr lang="ru-RU" sz="1800" dirty="0">
                <a:latin typeface="Arial" charset="0"/>
              </a:rPr>
              <a:t>передвижного комплекса оборудования для осуществления изолировочных работ в полевых условиях и при капитальном ремонте оборудования нефтегазовой отрасли</a:t>
            </a:r>
            <a:r>
              <a:rPr lang="en-US" sz="1800" dirty="0">
                <a:latin typeface="Arial" charset="0"/>
              </a:rPr>
              <a:t>;</a:t>
            </a:r>
            <a:endParaRPr lang="ru-RU" sz="1800" dirty="0">
              <a:latin typeface="Arial" charset="0"/>
            </a:endParaRPr>
          </a:p>
          <a:p>
            <a:pPr>
              <a:spcBef>
                <a:spcPts val="300"/>
              </a:spcBef>
            </a:pPr>
            <a:r>
              <a:rPr lang="ru-RU" sz="1800" dirty="0" smtClean="0">
                <a:latin typeface="Arial" charset="0"/>
              </a:rPr>
              <a:t>изготовление </a:t>
            </a:r>
            <a:r>
              <a:rPr lang="ru-RU" sz="1800" dirty="0">
                <a:latin typeface="Arial" charset="0"/>
              </a:rPr>
              <a:t>оборудования для изоляции труб порошковыми </a:t>
            </a:r>
            <a:r>
              <a:rPr lang="ru-RU" sz="1800" dirty="0" smtClean="0">
                <a:latin typeface="Arial" charset="0"/>
              </a:rPr>
              <a:t>материалами и </a:t>
            </a:r>
            <a:r>
              <a:rPr lang="ru-RU" sz="1800" dirty="0" err="1" smtClean="0">
                <a:latin typeface="Arial" charset="0"/>
              </a:rPr>
              <a:t>стеклоэмалями</a:t>
            </a:r>
            <a:r>
              <a:rPr lang="ru-RU" sz="1800" dirty="0" smtClean="0">
                <a:latin typeface="Arial" charset="0"/>
              </a:rPr>
              <a:t> </a:t>
            </a:r>
            <a:r>
              <a:rPr lang="ru-RU" sz="1800" dirty="0">
                <a:latin typeface="Arial" charset="0"/>
              </a:rPr>
              <a:t>с использованием электростатики;</a:t>
            </a:r>
          </a:p>
          <a:p>
            <a:pPr>
              <a:spcBef>
                <a:spcPts val="300"/>
              </a:spcBef>
            </a:pPr>
            <a:r>
              <a:rPr lang="ru-RU" sz="1800" dirty="0" smtClean="0">
                <a:latin typeface="Arial" charset="0"/>
              </a:rPr>
              <a:t>изготовление </a:t>
            </a:r>
            <a:r>
              <a:rPr lang="ru-RU" sz="1800" dirty="0">
                <a:latin typeface="Arial" charset="0"/>
              </a:rPr>
              <a:t>систем аспирации и рекуперации для дробеструйных и других установок, где возможен выброс пыли в цех или в атмосферу</a:t>
            </a:r>
            <a:r>
              <a:rPr lang="ru-RU" sz="1800" dirty="0" smtClean="0">
                <a:latin typeface="Arial" charset="0"/>
              </a:rPr>
              <a:t>.</a:t>
            </a:r>
            <a:endParaRPr lang="ru-RU" sz="1800" dirty="0">
              <a:latin typeface="Arial" charset="0"/>
            </a:endParaRPr>
          </a:p>
        </p:txBody>
      </p:sp>
      <p:sp>
        <p:nvSpPr>
          <p:cNvPr id="4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55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507288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spc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нанесения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изоляционного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покрытия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с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кольцевой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транспортной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системой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: схема</a:t>
            </a:r>
          </a:p>
        </p:txBody>
      </p:sp>
      <p:pic>
        <p:nvPicPr>
          <p:cNvPr id="4" name="Picture 7" descr="Нижневартовск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1600200"/>
            <a:ext cx="7315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99592" y="4941168"/>
            <a:ext cx="469795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600" dirty="0"/>
              <a:t>1 – установка дробеструйной очистки</a:t>
            </a:r>
          </a:p>
          <a:p>
            <a:r>
              <a:rPr lang="ru-RU" sz="1600" dirty="0"/>
              <a:t>2 – камера нанесения жидкого </a:t>
            </a:r>
            <a:r>
              <a:rPr lang="ru-RU" sz="1600" dirty="0" err="1"/>
              <a:t>праймера</a:t>
            </a:r>
            <a:endParaRPr lang="ru-RU" sz="1600" dirty="0"/>
          </a:p>
          <a:p>
            <a:r>
              <a:rPr lang="ru-RU" sz="1600" dirty="0"/>
              <a:t>3 – камера </a:t>
            </a:r>
            <a:r>
              <a:rPr lang="ru-RU" sz="1600" dirty="0" err="1"/>
              <a:t>заветривания</a:t>
            </a:r>
            <a:endParaRPr lang="ru-RU" sz="1600" dirty="0"/>
          </a:p>
          <a:p>
            <a:r>
              <a:rPr lang="ru-RU" sz="1600" dirty="0"/>
              <a:t>4 – печь предварительного нагрева</a:t>
            </a:r>
          </a:p>
          <a:p>
            <a:r>
              <a:rPr lang="ru-RU" sz="1600" dirty="0"/>
              <a:t>5 – камера нанесения порошкового покрытия</a:t>
            </a:r>
          </a:p>
          <a:p>
            <a:r>
              <a:rPr lang="ru-RU" sz="1600" dirty="0"/>
              <a:t>6 – печь формирования порошкового покрытия</a:t>
            </a:r>
          </a:p>
        </p:txBody>
      </p:sp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533400" y="5919727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90144" y="5921314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77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нанесения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изоляционного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покрытия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с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кольцевой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транспортной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системой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1600200"/>
            <a:ext cx="65024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3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изоляционного  </a:t>
            </a:r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покрытия </a:t>
            </a:r>
            <a: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с  кольцевой </a:t>
            </a:r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транспортной </a:t>
            </a:r>
            <a: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системой</a:t>
            </a:r>
            <a:r>
              <a:rPr lang="ru-RU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: </a:t>
            </a:r>
            <a: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печь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 </a:t>
            </a:r>
            <a:r>
              <a:rPr lang="ru-RU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предварительного  нагрева</a:t>
            </a:r>
            <a:endParaRPr lang="ru-RU" sz="22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1600200"/>
            <a:ext cx="65024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изоляционного  покрытия  с  кольцевой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транспортной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системой: камера  нанесения  порошка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1600200"/>
            <a:ext cx="6502400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21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изоляционного  покрытия  с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продольно-поперечной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транспортной  системой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: схема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01" y="1556792"/>
            <a:ext cx="7221061" cy="5112568"/>
          </a:xfrm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971600" y="5301208"/>
            <a:ext cx="413055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400" dirty="0"/>
              <a:t>1 – установка дробеструйной очистки</a:t>
            </a:r>
          </a:p>
          <a:p>
            <a:r>
              <a:rPr lang="ru-RU" sz="1400" dirty="0"/>
              <a:t>2 – камера нанесения жидкого </a:t>
            </a:r>
            <a:r>
              <a:rPr lang="ru-RU" sz="1400" dirty="0" err="1"/>
              <a:t>праймера</a:t>
            </a:r>
            <a:endParaRPr lang="ru-RU" sz="1400" dirty="0"/>
          </a:p>
          <a:p>
            <a:r>
              <a:rPr lang="ru-RU" sz="1400" dirty="0"/>
              <a:t>3 – </a:t>
            </a:r>
            <a:r>
              <a:rPr lang="ru-RU" sz="1400" dirty="0" smtClean="0"/>
              <a:t>зона </a:t>
            </a:r>
            <a:r>
              <a:rPr lang="ru-RU" sz="1400" dirty="0" err="1"/>
              <a:t>заветривания</a:t>
            </a:r>
            <a:endParaRPr lang="ru-RU" sz="1400" dirty="0"/>
          </a:p>
          <a:p>
            <a:r>
              <a:rPr lang="ru-RU" sz="1400" dirty="0"/>
              <a:t>4 – печь предварительного нагрева</a:t>
            </a:r>
          </a:p>
          <a:p>
            <a:r>
              <a:rPr lang="ru-RU" sz="1400" dirty="0"/>
              <a:t>5 – камера нанесения порошкового покрытия</a:t>
            </a:r>
          </a:p>
          <a:p>
            <a:r>
              <a:rPr lang="ru-RU" sz="1400" dirty="0"/>
              <a:t>6 – печь формирования порошкового покрытия</a:t>
            </a:r>
          </a:p>
        </p:txBody>
      </p:sp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533400" y="5837032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98278" y="5838619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1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Участок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нанесения  изоляционного  покрытия  с продольно-поперечной  транспортной  системой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163" y="1600200"/>
            <a:ext cx="6859674" cy="4876800"/>
          </a:xfrm>
        </p:spPr>
      </p:pic>
      <p:sp>
        <p:nvSpPr>
          <p:cNvPr id="5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5800" y="5791200"/>
            <a:ext cx="304800" cy="609600"/>
          </a:xfrm>
          <a:prstGeom prst="actionButtonForwardNext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04800" y="5791200"/>
            <a:ext cx="304800" cy="608013"/>
          </a:xfrm>
          <a:prstGeom prst="actionButtonBackPrevious">
            <a:avLst/>
          </a:prstGeom>
          <a:gradFill rotWithShape="0">
            <a:gsLst>
              <a:gs pos="0">
                <a:srgbClr val="99CCFF"/>
              </a:gs>
              <a:gs pos="100000">
                <a:srgbClr val="CCFF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05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732</TotalTime>
  <Words>719</Words>
  <Application>Microsoft Office PowerPoint</Application>
  <PresentationFormat>Экран (4:3)</PresentationFormat>
  <Paragraphs>110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Ясность</vt:lpstr>
      <vt:lpstr>Презентация PowerPoint</vt:lpstr>
      <vt:lpstr>ОПЕРАЦИИ ПРИ НАНЕСЕНИИ ПОКРЫТИЙ</vt:lpstr>
      <vt:lpstr>НАНЕСЕНИЕ ЗАЩИТНЫХ АНТИКОРРОЗИОННЫХ ПОКРЫТИЙ НА ИЗДЕЛИЯ ДЛЯ НЕФТЕГАЗОВОЙ ОТРАСЛИ</vt:lpstr>
      <vt:lpstr>Участок  нанесения  изоляционного  покрытия  с кольцевой  транспортной  системой: схема</vt:lpstr>
      <vt:lpstr>Участок  нанесения  изоляционного  покрытия  с кольцевой  транспортной  системой</vt:lpstr>
      <vt:lpstr>Участок  нанесения  изоляционного  покрытия  с  кольцевой транспортной  системой: печь  предварительного  нагрева</vt:lpstr>
      <vt:lpstr>Участок  нанесения  изоляционного  покрытия  с  кольцевой транспортной  системой: камера  нанесения  порошка</vt:lpstr>
      <vt:lpstr>Участок  нанесения  изоляционного  покрытия  с продольно-поперечной  транспортной  системой : схема</vt:lpstr>
      <vt:lpstr>Участок  нанесения  изоляционного  покрытия  с продольно-поперечной  транспортной  системой</vt:lpstr>
      <vt:lpstr>Участок  нанесения  изоляционного  покрытия  с  продольно-поперечной  транспортной  системой: камера  нанесения жидкого  праймера</vt:lpstr>
      <vt:lpstr>Участок  нанесения  изоляционного  покрытия  с продольно-поперечной  транспортной  системой:  печь  предварительного  нагрева</vt:lpstr>
      <vt:lpstr>Нанесение  покрытия  на  внутреннюю  и  внешнюю поверхность  фасонных  изделий</vt:lpstr>
      <vt:lpstr>Образцы  фасонных  изделий   с  покрытием</vt:lpstr>
      <vt:lpstr>НАНЕСЕНИЕ ЗАЩИТНЫХ АНТИКОРРОЗИОННЫХ ПОКРЫТИЙ НА ИЗДЕЛИЯ ДЛЯ НЕФТЕГАЗОВОЙ ОТРАСЛИ</vt:lpstr>
      <vt:lpstr>Нанесение  наружного  изоляционного  покрытия на трубы  с  применением  порошковых  материалов</vt:lpstr>
      <vt:lpstr>Участок  нанесения  наружного  изоляционного  покрытия</vt:lpstr>
      <vt:lpstr>Участок  нанесения  наружного  изоляционного  покрытия: камера нанесения порошка</vt:lpstr>
      <vt:lpstr>Участок  нанесения  наружного  изоляционного покрытия:  шкаф  управления</vt:lpstr>
      <vt:lpstr>Трубы с наружным покрытием</vt:lpstr>
      <vt:lpstr>Система  рекуперации  порошка  камеры  нанесения покрытия</vt:lpstr>
      <vt:lpstr>НАНЕСЕНИЕ ЗАЩИТНЫХ АНТИКОРРОЗИОННЫХ ПОКРЫТИЙ НА ИЗДЕЛИЯ ДЛЯ НЕФТЕГАЗОВОЙ ОТРАСЛИ</vt:lpstr>
      <vt:lpstr>Технологические стадии процесса получения внутреннего антикоррозионного покрытия на трубы</vt:lpstr>
      <vt:lpstr>Участок  нанесения  внутреннего  антикоррозионного покрытия  на  трубы</vt:lpstr>
      <vt:lpstr>Участок  нанесения  внутреннего  антикоррозионного покрытия  на  трубы:  установка  дробеструйной  очистки</vt:lpstr>
      <vt:lpstr>Участок  нанесения  внутреннего  антикоррозионного покрытия  на  трубы:   оборудование  нанесения  жидкого праймера</vt:lpstr>
      <vt:lpstr>Участок  нанесения  внутреннего  антикоррозионного  покрытия  на  трубы:  оборудование для нанесения порошка</vt:lpstr>
      <vt:lpstr>Участок  нанесения  внутреннего  антикоррозионного  покрытия  на  трубы:  нанесение  порошкового  материала</vt:lpstr>
      <vt:lpstr>Участок  нанесения  внутреннего  антикоррозионного покрытия  на  трубы:  печь  предварительного  нагрева</vt:lpstr>
      <vt:lpstr>Вид труб с внутренним покрытием</vt:lpstr>
      <vt:lpstr>Проблемы при нанесении изоляционных покрытий</vt:lpstr>
      <vt:lpstr>Проблемы при нанесении изоляционных покрытий</vt:lpstr>
      <vt:lpstr>Проблемы при нанесении изоляционных покрытий</vt:lpstr>
      <vt:lpstr>Проблемы при нанесении изоляционных покрытий</vt:lpstr>
      <vt:lpstr>ООО НПФ «ЭЛСТАР» может выполнить следующие работы</vt:lpstr>
    </vt:vector>
  </TitlesOfParts>
  <Company>ELSTAR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НАНЕСЕНИЕ ЗАЩИТНЫХ АНТИКОРРОЗИОННЫХ ПОКРЫТИЙ НА ИЗДЕЛИЯ ТРУБНОЙ ПРОДУКЦИИ ДЛЯ НЕФТЕГАЗОВОЙ ОТРАСЛИ</dc:title>
  <dc:creator>ООО НПФ</dc:creator>
  <cp:lastModifiedBy>7</cp:lastModifiedBy>
  <cp:revision>52</cp:revision>
  <dcterms:created xsi:type="dcterms:W3CDTF">2014-06-05T10:19:02Z</dcterms:created>
  <dcterms:modified xsi:type="dcterms:W3CDTF">2017-03-14T08:56:43Z</dcterms:modified>
</cp:coreProperties>
</file>