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  <p:sldMasterId id="2147483677" r:id="rId2"/>
    <p:sldMasterId id="2147483664" r:id="rId3"/>
    <p:sldMasterId id="2147483648" r:id="rId4"/>
    <p:sldMasterId id="2147483656" r:id="rId5"/>
    <p:sldMasterId id="2147483652" r:id="rId6"/>
    <p:sldMasterId id="2147483682" r:id="rId7"/>
  </p:sldMasterIdLst>
  <p:notesMasterIdLst>
    <p:notesMasterId r:id="rId21"/>
  </p:notesMasterIdLst>
  <p:handoutMasterIdLst>
    <p:handoutMasterId r:id="rId22"/>
  </p:handoutMasterIdLst>
  <p:sldIdLst>
    <p:sldId id="265" r:id="rId8"/>
    <p:sldId id="264" r:id="rId9"/>
    <p:sldId id="266" r:id="rId10"/>
    <p:sldId id="267" r:id="rId11"/>
    <p:sldId id="268" r:id="rId12"/>
    <p:sldId id="270" r:id="rId13"/>
    <p:sldId id="271" r:id="rId14"/>
    <p:sldId id="272" r:id="rId15"/>
    <p:sldId id="275" r:id="rId16"/>
    <p:sldId id="277" r:id="rId17"/>
    <p:sldId id="278" r:id="rId18"/>
    <p:sldId id="279" r:id="rId19"/>
    <p:sldId id="261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2">
          <p15:clr>
            <a:srgbClr val="A4A3A4"/>
          </p15:clr>
        </p15:guide>
        <p15:guide id="2" orient="horz" pos="3156">
          <p15:clr>
            <a:srgbClr val="A4A3A4"/>
          </p15:clr>
        </p15:guide>
        <p15:guide id="3" pos="132">
          <p15:clr>
            <a:srgbClr val="A4A3A4"/>
          </p15:clr>
        </p15:guide>
        <p15:guide id="4" pos="5628">
          <p15:clr>
            <a:srgbClr val="A4A3A4"/>
          </p15:clr>
        </p15:guide>
        <p15:guide id="5" pos="13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3" autoAdjust="0"/>
    <p:restoredTop sz="94198" autoAdjust="0"/>
  </p:normalViewPr>
  <p:slideViewPr>
    <p:cSldViewPr snapToGrid="0" showGuides="1">
      <p:cViewPr varScale="1">
        <p:scale>
          <a:sx n="47" d="100"/>
          <a:sy n="47" d="100"/>
        </p:scale>
        <p:origin x="42" y="1686"/>
      </p:cViewPr>
      <p:guideLst>
        <p:guide orient="horz" pos="592"/>
        <p:guide orient="horz" pos="3156"/>
        <p:guide pos="132"/>
        <p:guide pos="5628"/>
        <p:guide pos="1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3798" y="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4384867934453026E-3"/>
                  <c:y val="0.4289440616620371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458C4422-88B0-4E04-8982-DA0317D6FEB2}" type="CATEGORYNAME">
                      <a:rPr lang="ru-RU" sz="1400">
                        <a:latin typeface="Arial Narrow" panose="020B0606020202030204" pitchFamily="34" charset="0"/>
                      </a:rPr>
                      <a:pPr>
                        <a:defRPr sz="1400"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400" dirty="0" smtClean="0">
                        <a:latin typeface="Arial Narrow" panose="020B0606020202030204" pitchFamily="34" charset="0"/>
                      </a:rPr>
                      <a:t>;</a:t>
                    </a:r>
                  </a:p>
                  <a:p>
                    <a:pPr>
                      <a:defRPr sz="1400">
                        <a:latin typeface="Arial Narrow" panose="020B0606020202030204" pitchFamily="34" charset="0"/>
                      </a:defRPr>
                    </a:pPr>
                    <a:r>
                      <a:rPr lang="ru-RU" sz="1400" baseline="0" dirty="0" smtClean="0">
                        <a:latin typeface="Arial Narrow" panose="020B0606020202030204" pitchFamily="34" charset="0"/>
                      </a:rPr>
                      <a:t> </a:t>
                    </a:r>
                    <a:fld id="{03B7F07F-30BB-40E6-9F21-F96799EBDBCB}" type="VALUE">
                      <a:rPr lang="ru-RU" sz="1400" baseline="0">
                        <a:latin typeface="Arial Narrow" panose="020B0606020202030204" pitchFamily="34" charset="0"/>
                      </a:rPr>
                      <a:pPr>
                        <a:defRPr sz="1400">
                          <a:latin typeface="Arial Narrow" panose="020B0606020202030204" pitchFamily="34" charset="0"/>
                        </a:defRPr>
                      </a:pPr>
                      <a:t>[ЗНАЧЕНИЕ]</a:t>
                    </a:fld>
                    <a:r>
                      <a:rPr lang="ru-RU" sz="1400" baseline="0" dirty="0">
                        <a:latin typeface="Arial Narrow" panose="020B0606020202030204" pitchFamily="34" charset="0"/>
                      </a:rPr>
                      <a:t> АГНКС</a:t>
                    </a:r>
                  </a:p>
                </c:rich>
              </c:tx>
              <c:spPr>
                <a:xfrm>
                  <a:off x="3208791" y="2696620"/>
                  <a:ext cx="1199220" cy="593381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3408"/>
                        <a:gd name="adj2" fmla="val -1247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6332794259462"/>
                      <c:h val="0.1783789064848550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0291725121710708E-2"/>
                  <c:y val="0.1405222274328727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A5752C54-5F9C-43E4-B345-E35CCDA0DC97}" type="CATEGORYNAME">
                      <a:rPr lang="ru-RU" sz="1400">
                        <a:latin typeface="Arial Narrow" panose="020B0606020202030204" pitchFamily="34" charset="0"/>
                      </a:rPr>
                      <a:pPr>
                        <a:defRPr sz="1400"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400" baseline="0">
                        <a:latin typeface="Arial Narrow" panose="020B0606020202030204" pitchFamily="34" charset="0"/>
                      </a:rPr>
                      <a:t>; </a:t>
                    </a:r>
                    <a:fld id="{F08B466E-97D3-4ABA-B6CB-634ECAD7B434}" type="VALUE">
                      <a:rPr lang="ru-RU" sz="1400" baseline="0">
                        <a:latin typeface="Arial Narrow" panose="020B0606020202030204" pitchFamily="34" charset="0"/>
                      </a:rPr>
                      <a:pPr>
                        <a:defRPr sz="1400">
                          <a:latin typeface="Arial Narrow" panose="020B0606020202030204" pitchFamily="34" charset="0"/>
                        </a:defRPr>
                      </a:pPr>
                      <a:t>[ЗНАЧЕНИЕ]</a:t>
                    </a:fld>
                    <a:r>
                      <a:rPr lang="ru-RU" sz="1400" baseline="0">
                        <a:latin typeface="Arial Narrow" panose="020B0606020202030204" pitchFamily="34" charset="0"/>
                      </a:rPr>
                      <a:t> АГНКС</a:t>
                    </a:r>
                  </a:p>
                </c:rich>
              </c:tx>
              <c:spPr>
                <a:xfrm>
                  <a:off x="89575" y="2703932"/>
                  <a:ext cx="1218038" cy="524864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2644"/>
                        <a:gd name="adj2" fmla="val -10552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592623258496529"/>
                      <c:h val="0.1577817058066688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6826482926974028E-2"/>
                  <c:y val="1.527121436215624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CC9F428-8475-4B43-9E28-65F1D6497797}" type="CATEGORYNAME">
                      <a:rPr lang="ru-RU" sz="1400">
                        <a:latin typeface="Arial Narrow" panose="020B0606020202030204" pitchFamily="34" charset="0"/>
                      </a:rPr>
                      <a:pPr>
                        <a:defRPr sz="1600"/>
                      </a:pPr>
                      <a:t>[ИМЯ КАТЕГОРИИ]</a:t>
                    </a:fld>
                    <a:r>
                      <a:rPr lang="ru-RU" sz="1400" dirty="0">
                        <a:latin typeface="Arial Narrow" panose="020B0606020202030204" pitchFamily="34" charset="0"/>
                      </a:rPr>
                      <a:t>;</a:t>
                    </a:r>
                  </a:p>
                  <a:p>
                    <a:pPr>
                      <a:defRPr sz="1600"/>
                    </a:pPr>
                    <a:fld id="{6F54EE2D-87AE-45AE-A491-2230198F8E5B}" type="VALUE">
                      <a:rPr lang="ru-RU" sz="1400" baseline="0">
                        <a:latin typeface="Arial Narrow" panose="020B0606020202030204" pitchFamily="34" charset="0"/>
                      </a:rPr>
                      <a:pPr>
                        <a:defRPr sz="1600"/>
                      </a:pPr>
                      <a:t>[ЗНАЧЕНИЕ]</a:t>
                    </a:fld>
                    <a:r>
                      <a:rPr lang="ru-RU" sz="1400" baseline="0" dirty="0">
                        <a:latin typeface="Arial Narrow" panose="020B0606020202030204" pitchFamily="34" charset="0"/>
                      </a:rPr>
                      <a:t> АГНКС</a:t>
                    </a:r>
                  </a:p>
                </c:rich>
              </c:tx>
              <c:spPr>
                <a:xfrm>
                  <a:off x="0" y="0"/>
                  <a:ext cx="1278334" cy="515796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9536"/>
                        <a:gd name="adj2" fmla="val 7813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958528765545"/>
                      <c:h val="0.15505573392013275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Лист1!$L$11:$L$13</c:f>
              <c:strCache>
                <c:ptCount val="3"/>
                <c:pt idx="0">
                  <c:v> 30 лет и более</c:v>
                </c:pt>
                <c:pt idx="1">
                  <c:v>от 20 до 29 лет</c:v>
                </c:pt>
                <c:pt idx="2">
                  <c:v>от 6 до 11 лет</c:v>
                </c:pt>
              </c:strCache>
            </c:strRef>
          </c:cat>
          <c:val>
            <c:numRef>
              <c:f>Лист1!$M$11:$M$13</c:f>
              <c:numCache>
                <c:formatCode>General</c:formatCode>
                <c:ptCount val="3"/>
                <c:pt idx="0">
                  <c:v>13</c:v>
                </c:pt>
                <c:pt idx="1">
                  <c:v>10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E431C-8C36-4D7E-B9EF-A81810C5439C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F8D38-B759-4F71-8C75-97855087A8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419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C1DF-F1E7-4F55-A84B-C146222D7CE7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185DB-A00E-4AF3-B661-15E025881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6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0966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0494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8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8" name="Рисунок 7" descr="GP En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8275" y="180121"/>
            <a:ext cx="1576065" cy="7763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09549" y="1200151"/>
            <a:ext cx="8715375" cy="800219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09549" y="1200151"/>
            <a:ext cx="8715375" cy="800219"/>
          </a:xfrm>
        </p:spPr>
        <p:txBody>
          <a:bodyPr lIns="0" tIns="0" rIns="0" bIns="0">
            <a:spAutoFit/>
          </a:bodyPr>
          <a:lstStyle>
            <a:lvl1pPr>
              <a:spcBef>
                <a:spcPts val="0"/>
              </a:spcBef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0"/>
            <a:ext cx="1605600" cy="800219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0"/>
            <a:ext cx="1605600" cy="800219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15FE1C-69DC-4A94-BBEF-309077A037C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14746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730068-F805-43B7-8A8E-3E2DB17E4B4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22278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FB7BD7-EAFF-415F-B3B4-7C7B89A0108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67516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8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8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D122A0-B890-4831-9A7E-7CB6FF7B8D6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76652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AC363C-E7A4-436B-AFE5-D94BABFEC64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3363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D5BF77-B0A6-4447-9E0A-CF05A43697C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4715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334149-8A13-436A-A743-2C1FEA443CA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35278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A95083-90E3-4937-8945-7920550C980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02501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86213E-3385-4A5E-8C81-9AC3C3713DD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18098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040BAE-BE8E-4EE7-9369-B0825B9CEB3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9852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3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3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34A4C5-E210-4FA2-B820-D14985CF609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5881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168525" y="1200150"/>
            <a:ext cx="6756399" cy="3280410"/>
          </a:xfrm>
        </p:spPr>
        <p:txBody>
          <a:bodyPr lIns="0" tIns="0" rIns="0" bIns="0" anchor="ctr" anchorCtr="0">
            <a:noAutofit/>
          </a:bodyPr>
          <a:lstStyle>
            <a:lvl1pPr>
              <a:buNone/>
              <a:defRPr sz="2600" b="0" baseline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МЕРОПРИЯТИЯ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0966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w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w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w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w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wmf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3" name="Рисунок 22" descr="GP Ru.wm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65837" y="178920"/>
            <a:ext cx="1578503" cy="777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1" r:id="rId4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622799"/>
            <a:ext cx="1936750" cy="539751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0" y="4622799"/>
            <a:ext cx="9144000" cy="539751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/>
          </p:nvPr>
        </p:nvSpPr>
        <p:spPr>
          <a:xfrm>
            <a:off x="209550" y="1200151"/>
            <a:ext cx="8477250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3" name="Рисунок 22" descr="GP Ru.wm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65837" y="178920"/>
            <a:ext cx="1578503" cy="777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2" name="Рисунок 11" descr="GP Ru.wm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65837" y="178920"/>
            <a:ext cx="1578503" cy="777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3" r:id="rId2"/>
    <p:sldLayoutId id="2147483666" r:id="rId3"/>
    <p:sldLayoutId id="2147483667" r:id="rId4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2146300"/>
            <a:ext cx="9144000" cy="29972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grpSp>
        <p:nvGrpSpPr>
          <p:cNvPr id="11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80021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 smtClean="0"/>
              <a:t>Образец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текста</a:t>
            </a:r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2" name="Рисунок 21" descr="GP Ru.wm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65837" y="178920"/>
            <a:ext cx="1578503" cy="777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4" r:id="rId2"/>
    <p:sldLayoutId id="2147483651" r:id="rId3"/>
    <p:sldLayoutId id="2147483668" r:id="rId4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1949450" y="0"/>
            <a:ext cx="7194549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160655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2" name="Рисунок 21" descr="GP Ru.wm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65837" y="178920"/>
            <a:ext cx="1578503" cy="777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5" r:id="rId2"/>
    <p:sldLayoutId id="2147483658" r:id="rId3"/>
    <p:sldLayoutId id="2147483670" r:id="rId4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26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4001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8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3" name="Рисунок 22" descr="GP Ru.wm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65837" y="178920"/>
            <a:ext cx="1578503" cy="777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6" r:id="rId2"/>
    <p:sldLayoutId id="2147483654" r:id="rId3"/>
    <p:sldLayoutId id="2147483669" r:id="rId4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2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8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 userDrawn="1"/>
        </p:nvSpPr>
        <p:spPr bwMode="auto">
          <a:xfrm>
            <a:off x="1939927" y="1955009"/>
            <a:ext cx="7204075" cy="278487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75">
              <a:solidFill>
                <a:srgbClr val="FFFFFF"/>
              </a:solidFill>
            </a:endParaRPr>
          </a:p>
        </p:txBody>
      </p:sp>
      <p:grpSp>
        <p:nvGrpSpPr>
          <p:cNvPr id="269315" name="Group 3"/>
          <p:cNvGrpSpPr>
            <a:grpSpLocks/>
          </p:cNvGrpSpPr>
          <p:nvPr userDrawn="1"/>
        </p:nvGrpSpPr>
        <p:grpSpPr bwMode="auto">
          <a:xfrm>
            <a:off x="0" y="4738687"/>
            <a:ext cx="9144000" cy="404813"/>
            <a:chOff x="0" y="3974"/>
            <a:chExt cx="5760" cy="340"/>
          </a:xfrm>
        </p:grpSpPr>
        <p:sp>
          <p:nvSpPr>
            <p:cNvPr id="269316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75">
                <a:solidFill>
                  <a:srgbClr val="FFFFFF"/>
                </a:solidFill>
              </a:endParaRPr>
            </a:p>
          </p:txBody>
        </p:sp>
        <p:sp>
          <p:nvSpPr>
            <p:cNvPr id="269317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75">
                <a:solidFill>
                  <a:srgbClr val="FFFFFF"/>
                </a:solidFill>
              </a:endParaRPr>
            </a:p>
          </p:txBody>
        </p:sp>
        <p:sp>
          <p:nvSpPr>
            <p:cNvPr id="269318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275">
                <a:solidFill>
                  <a:srgbClr val="FFFFFF"/>
                </a:solidFill>
              </a:endParaRPr>
            </a:p>
          </p:txBody>
        </p:sp>
      </p:grpSp>
      <p:sp>
        <p:nvSpPr>
          <p:cNvPr id="269319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75">
              <a:solidFill>
                <a:srgbClr val="FFFFFF"/>
              </a:solidFill>
            </a:endParaRPr>
          </a:p>
        </p:txBody>
      </p:sp>
      <p:sp>
        <p:nvSpPr>
          <p:cNvPr id="269320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75">
              <a:solidFill>
                <a:srgbClr val="FFFFFF"/>
              </a:solidFill>
            </a:endParaRPr>
          </a:p>
        </p:txBody>
      </p:sp>
      <p:sp>
        <p:nvSpPr>
          <p:cNvPr id="269321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75">
              <a:solidFill>
                <a:srgbClr val="FFFFFF"/>
              </a:solidFill>
            </a:endParaRPr>
          </a:p>
        </p:txBody>
      </p:sp>
      <p:sp>
        <p:nvSpPr>
          <p:cNvPr id="26932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C920E2-6273-4010-A961-70163320DE9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5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  <p:sp>
        <p:nvSpPr>
          <p:cNvPr id="269333" name="Line 21"/>
          <p:cNvSpPr>
            <a:spLocks noChangeShapeType="1"/>
          </p:cNvSpPr>
          <p:nvPr userDrawn="1"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75">
              <a:solidFill>
                <a:srgbClr val="FFFFFF"/>
              </a:solidFill>
            </a:endParaRPr>
          </a:p>
        </p:txBody>
      </p:sp>
      <p:sp>
        <p:nvSpPr>
          <p:cNvPr id="269334" name="Line 22"/>
          <p:cNvSpPr>
            <a:spLocks noChangeShapeType="1"/>
          </p:cNvSpPr>
          <p:nvPr userDrawn="1"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75">
              <a:solidFill>
                <a:srgbClr val="FFFFFF"/>
              </a:solidFill>
            </a:endParaRPr>
          </a:p>
        </p:txBody>
      </p:sp>
      <p:pic>
        <p:nvPicPr>
          <p:cNvPr id="18" name="Рисунок 17" descr="GP Ru.wm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5839" y="134190"/>
            <a:ext cx="1578503" cy="5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8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Arial Narrow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Arial Narrow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Arial Narrow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Arial Narrow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950" b="0">
          <a:solidFill>
            <a:srgbClr val="003366"/>
          </a:solidFill>
          <a:latin typeface="+mn-lt"/>
          <a:ea typeface="+mn-ea"/>
          <a:cs typeface="+mn-cs"/>
        </a:defRPr>
      </a:lvl1pPr>
      <a:lvl2pPr marL="620316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926306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</a:defRPr>
      </a:lvl3pPr>
      <a:lvl4pPr marL="1232297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0"/>
          </p:nvPr>
        </p:nvSpPr>
        <p:spPr>
          <a:xfrm>
            <a:off x="1" y="4639399"/>
            <a:ext cx="9143999" cy="843308"/>
          </a:xfrm>
        </p:spPr>
        <p:txBody>
          <a:bodyPr/>
          <a:lstStyle/>
          <a:p>
            <a:pPr algn="ctr"/>
            <a:r>
              <a:rPr lang="ru-RU" sz="1400" dirty="0"/>
              <a:t>Отраслевое совещание руководителей и специалистов ПАО «Газпром» </a:t>
            </a:r>
          </a:p>
          <a:p>
            <a:pPr algn="ctr"/>
            <a:r>
              <a:rPr lang="ru-RU" sz="1400" dirty="0"/>
              <a:t>по вопросам эксплуатации объектов газомоторной инфраструктуры и газомоторного транспорта</a:t>
            </a:r>
          </a:p>
          <a:p>
            <a:endParaRPr lang="ru-RU" dirty="0"/>
          </a:p>
        </p:txBody>
      </p:sp>
      <p:sp>
        <p:nvSpPr>
          <p:cNvPr id="8" name="Содержимое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kern="800" dirty="0"/>
              <a:t>Состояние и перспективы </a:t>
            </a:r>
            <a:r>
              <a:rPr lang="ru-RU" sz="3200" kern="800" dirty="0" smtClean="0"/>
              <a:t>развития</a:t>
            </a:r>
            <a:endParaRPr lang="ru-RU" sz="3200" kern="800" dirty="0"/>
          </a:p>
          <a:p>
            <a:r>
              <a:rPr lang="ru-RU" sz="3200" kern="800" dirty="0"/>
              <a:t>рынка газомоторного топлива в</a:t>
            </a:r>
          </a:p>
          <a:p>
            <a:r>
              <a:rPr lang="ru-RU" sz="3200" kern="800" dirty="0"/>
              <a:t>Республике </a:t>
            </a:r>
            <a:r>
              <a:rPr lang="ru-RU" sz="3200" dirty="0" smtClean="0"/>
              <a:t>Беларусь. </a:t>
            </a:r>
            <a:endParaRPr lang="ru-RU" sz="3200" dirty="0"/>
          </a:p>
          <a:p>
            <a:endParaRPr lang="ru-RU" sz="1100" dirty="0"/>
          </a:p>
          <a:p>
            <a:r>
              <a:rPr lang="ru-RU" sz="2000" dirty="0"/>
              <a:t>Игнатов Вадим Викторович,</a:t>
            </a:r>
          </a:p>
          <a:p>
            <a:r>
              <a:rPr lang="ru-RU" sz="2000" dirty="0"/>
              <a:t>начальник отдела по эксплуатации </a:t>
            </a:r>
            <a:r>
              <a:rPr lang="ru-RU" sz="2000" dirty="0" smtClean="0"/>
              <a:t>автомобильных</a:t>
            </a:r>
          </a:p>
          <a:p>
            <a:r>
              <a:rPr lang="ru-RU" sz="2000" dirty="0" smtClean="0"/>
              <a:t>газонаполнительных компрессорных </a:t>
            </a:r>
            <a:r>
              <a:rPr lang="ru-RU" sz="2000" dirty="0"/>
              <a:t>станций</a:t>
            </a:r>
          </a:p>
          <a:p>
            <a:r>
              <a:rPr lang="ru-RU" sz="2000" dirty="0"/>
              <a:t>ОАО «Газпром трансгаз Беларусь»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1909" y="1202367"/>
            <a:ext cx="8783017" cy="1600438"/>
          </a:xfrm>
        </p:spPr>
        <p:txBody>
          <a:bodyPr/>
          <a:lstStyle/>
          <a:p>
            <a:pPr algn="just"/>
            <a:r>
              <a:rPr lang="ru-RU" sz="2000" dirty="0"/>
              <a:t> </a:t>
            </a:r>
            <a:r>
              <a:rPr lang="ru-RU" sz="2000" dirty="0"/>
              <a:t>Конкурирующее влияние на расширение применения природного газа в качестве моторного топлива оказывает внедрение электротранспорта.</a:t>
            </a:r>
          </a:p>
          <a:p>
            <a:pPr algn="just"/>
            <a:r>
              <a:rPr lang="ru-RU" sz="2000" dirty="0"/>
              <a:t>        Указом президента Республики Беларусь определен государственный оператор по созданию и развитию зарядной сети для электромобилей. Рассматриваются варианты стимулирования.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Конкурирующее </a:t>
            </a:r>
            <a:r>
              <a:rPr lang="ru-RU" dirty="0" smtClean="0"/>
              <a:t>влияние электротранспорта</a:t>
            </a: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299963" y="2800589"/>
            <a:ext cx="8534545" cy="1736800"/>
            <a:chOff x="188275" y="2779073"/>
            <a:chExt cx="8534545" cy="173680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4868" y="2779073"/>
              <a:ext cx="2467952" cy="171528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1418" y="2897397"/>
              <a:ext cx="2670056" cy="1618476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275" y="3237499"/>
              <a:ext cx="2929749" cy="1278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31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Перспективные разработки сельскохозяйственной техники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1231106"/>
          </a:xfrm>
        </p:spPr>
        <p:txBody>
          <a:bodyPr/>
          <a:lstStyle/>
          <a:p>
            <a:pPr algn="just"/>
            <a:r>
              <a:rPr lang="ru-RU" sz="2000" dirty="0"/>
              <a:t> Исходя из принимаемых на территории Российской Федерации мер по расширению применения природного газа в качестве моторного топлива предприятиями Министерства промышленности Республики Беларусь налажены разработка и выпуск транспортных средств и техники, использующих природный газ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endParaRPr lang="ru-RU" sz="2000" dirty="0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104041" y="2515573"/>
            <a:ext cx="5265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>
                <a:solidFill>
                  <a:schemeClr val="bg1"/>
                </a:solidFill>
                <a:latin typeface="Arial Narrow" pitchFamily="34" charset="0"/>
              </a:rPr>
              <a:t>ОАО «Газпром трансгаз Беларусь» совместно ОАО «Гомсельмаш» проведен семинар-совещание по результатам которого газомоторный зерноуборочный комбайн ПАЛЕССЕ GS4118K поставлен в Республику Татарстан для прохождения испытаний.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528513" y="2515573"/>
            <a:ext cx="3577512" cy="1984904"/>
            <a:chOff x="5336301" y="3815081"/>
            <a:chExt cx="3577512" cy="1984904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6301" y="3815081"/>
              <a:ext cx="3577512" cy="1984904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7357449" y="3856810"/>
              <a:ext cx="1556363" cy="307777"/>
            </a:xfrm>
            <a:prstGeom prst="rect">
              <a:avLst/>
            </a:prstGeom>
            <a:solidFill>
              <a:schemeClr val="bg1"/>
            </a:solidFill>
            <a:effectLst>
              <a:softEdge rad="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3366"/>
                  </a:solidFill>
                </a:rPr>
                <a:t>ПАЛЕССЕ </a:t>
              </a:r>
              <a:r>
                <a:rPr lang="en-US" sz="1400" dirty="0">
                  <a:solidFill>
                    <a:srgbClr val="003366"/>
                  </a:solidFill>
                </a:rPr>
                <a:t>GS4118K</a:t>
              </a:r>
              <a:endParaRPr lang="ru-RU" sz="1400" dirty="0">
                <a:solidFill>
                  <a:srgbClr val="0033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3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Перспективные разработки грузовой техники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"/>
          </p:nvPr>
        </p:nvSpPr>
        <p:spPr>
          <a:xfrm>
            <a:off x="209549" y="1270489"/>
            <a:ext cx="8715375" cy="3077766"/>
          </a:xfrm>
        </p:spPr>
        <p:txBody>
          <a:bodyPr/>
          <a:lstStyle/>
          <a:p>
            <a:pPr algn="just"/>
            <a:r>
              <a:rPr lang="ru-RU" sz="2000" dirty="0" smtClean="0"/>
              <a:t>В </a:t>
            </a:r>
            <a:r>
              <a:rPr lang="ru-RU" sz="2000" dirty="0"/>
              <a:t>рамках подготовки к строительству комплекса малотоннажного производства СПГ Обществом проведена работа с производителями транспорта и оборудования. </a:t>
            </a:r>
          </a:p>
          <a:p>
            <a:pPr algn="just"/>
            <a:r>
              <a:rPr lang="ru-RU" sz="2000" dirty="0" smtClean="0"/>
              <a:t>ОАО </a:t>
            </a:r>
            <a:r>
              <a:rPr lang="ru-RU" sz="2000" dirty="0"/>
              <a:t>«МАЗ» подтверждено начало работ по освоению производства: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бортового автомобиля МАЗ-534023 (объем криобака 400 л.);</a:t>
            </a:r>
          </a:p>
          <a:p>
            <a:pPr marL="342900" indent="-342900" algn="just">
              <a:buFontTx/>
              <a:buChar char="-"/>
            </a:pPr>
            <a:r>
              <a:rPr lang="en-US" sz="2000" dirty="0"/>
              <a:t>c</a:t>
            </a:r>
            <a:r>
              <a:rPr lang="ru-RU" sz="2000" dirty="0"/>
              <a:t>едельного тягача МАЗ-5440</a:t>
            </a:r>
            <a:r>
              <a:rPr lang="en-US" sz="2000" dirty="0"/>
              <a:t>Y8 </a:t>
            </a:r>
            <a:r>
              <a:rPr lang="ru-RU" sz="2000" dirty="0"/>
              <a:t>(объем криобака </a:t>
            </a:r>
            <a:r>
              <a:rPr lang="en-US" sz="2000" dirty="0"/>
              <a:t>7</a:t>
            </a:r>
            <a:r>
              <a:rPr lang="ru-RU" sz="2000" dirty="0"/>
              <a:t>00 л.);</a:t>
            </a:r>
            <a:endParaRPr lang="en-US" sz="2000" dirty="0"/>
          </a:p>
          <a:p>
            <a:pPr marL="342900" indent="-342900" algn="just">
              <a:buFontTx/>
              <a:buChar char="-"/>
            </a:pPr>
            <a:r>
              <a:rPr lang="ru-RU" sz="2000" dirty="0"/>
              <a:t>автотопливозаправщика АПЦЗ-16 (объем криобака 486 л.)</a:t>
            </a:r>
          </a:p>
          <a:p>
            <a:pPr algn="just"/>
            <a:r>
              <a:rPr lang="ru-RU" sz="2000" dirty="0" smtClean="0"/>
              <a:t>Прорабатывается </a:t>
            </a:r>
            <a:r>
              <a:rPr lang="ru-RU" sz="2000" dirty="0"/>
              <a:t>вопрос </a:t>
            </a:r>
            <a:r>
              <a:rPr lang="ru-RU" sz="2000" dirty="0" smtClean="0"/>
              <a:t>приобретения Обществом </a:t>
            </a:r>
            <a:r>
              <a:rPr lang="ru-RU" sz="2000" dirty="0"/>
              <a:t>автотопливозаправщика АПЦЗ-16 и организации поставок СПГ для проведения опытно-промышленной эксплуатации и испытаний разработок ОАО «МАЗ» и ОАО «БЕЛАЗ».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148" y="2245114"/>
            <a:ext cx="1745545" cy="112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3"/>
          <p:cNvSpPr txBox="1">
            <a:spLocks/>
          </p:cNvSpPr>
          <p:nvPr/>
        </p:nvSpPr>
        <p:spPr>
          <a:xfrm>
            <a:off x="2038476" y="4780411"/>
            <a:ext cx="706754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mtClean="0"/>
              <a:t>Состояние и перспективы развития рынка газомоторного топлива в Республике Беларусь</a:t>
            </a:r>
            <a:endParaRPr lang="ru-RU" sz="1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09551" y="1422284"/>
            <a:ext cx="8715375" cy="430887"/>
          </a:xfrm>
        </p:spPr>
        <p:txBody>
          <a:bodyPr/>
          <a:lstStyle/>
          <a:p>
            <a:pPr algn="ctr"/>
            <a:r>
              <a:rPr lang="ru-RU" sz="2800" dirty="0"/>
              <a:t>Благодарю за внимание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38476" y="2267006"/>
            <a:ext cx="59787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FFFF"/>
                </a:solidFill>
                <a:latin typeface="Arial Narrow"/>
              </a:rPr>
              <a:t>Игнатов Вадим Викторович,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FFFFFF"/>
              </a:solidFill>
              <a:latin typeface="Arial Narrow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FFFF"/>
                </a:solidFill>
                <a:latin typeface="Arial Narrow"/>
              </a:rPr>
              <a:t>Начальник отдела по эксплуатации </a:t>
            </a:r>
            <a:r>
              <a:rPr lang="ru-RU" sz="2000" dirty="0" smtClean="0">
                <a:solidFill>
                  <a:srgbClr val="FFFFFF"/>
                </a:solidFill>
                <a:latin typeface="Arial Narrow"/>
              </a:rPr>
              <a:t>автомобильных </a:t>
            </a:r>
            <a:r>
              <a:rPr lang="ru-RU" sz="2000" dirty="0">
                <a:solidFill>
                  <a:srgbClr val="FFFFFF"/>
                </a:solidFill>
                <a:latin typeface="Arial Narrow"/>
              </a:rPr>
              <a:t>газонаполнительных </a:t>
            </a:r>
            <a:r>
              <a:rPr lang="ru-RU" sz="2000" dirty="0" smtClean="0">
                <a:solidFill>
                  <a:srgbClr val="FFFFFF"/>
                </a:solidFill>
                <a:latin typeface="Arial Narrow"/>
              </a:rPr>
              <a:t>компрессорных </a:t>
            </a:r>
            <a:r>
              <a:rPr lang="ru-RU" sz="2000" dirty="0">
                <a:solidFill>
                  <a:srgbClr val="FFFFFF"/>
                </a:solidFill>
                <a:latin typeface="Arial Narrow"/>
              </a:rPr>
              <a:t>станций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FFFF"/>
                </a:solidFill>
                <a:latin typeface="Arial Narrow"/>
              </a:rPr>
              <a:t>ОАО «Газпром трансгаз Беларусь»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FFFFFF"/>
              </a:solidFill>
              <a:latin typeface="Arial Narrow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 Narrow"/>
              </a:rPr>
              <a:t>vadim.ignatov@btg.by</a:t>
            </a:r>
            <a:endParaRPr lang="ru-RU" sz="2000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Объекты сети АГНКС</a:t>
            </a:r>
            <a:br>
              <a:rPr lang="ru-RU" dirty="0"/>
            </a:br>
            <a:r>
              <a:rPr lang="ru-RU" dirty="0"/>
              <a:t>ОАО «Газпром трансгаз Беларусь»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0508" y="1402126"/>
            <a:ext cx="4597399" cy="1046440"/>
          </a:xfrm>
        </p:spPr>
        <p:txBody>
          <a:bodyPr/>
          <a:lstStyle/>
          <a:p>
            <a:pPr marL="342900" indent="-342900">
              <a:buAutoNum type="arabicPlain" startAt="27"/>
            </a:pPr>
            <a:r>
              <a:rPr lang="ru-RU" sz="2000" dirty="0"/>
              <a:t> </a:t>
            </a:r>
            <a:r>
              <a:rPr lang="ru-RU" sz="2000" dirty="0" smtClean="0"/>
              <a:t>- автомобильных газонаполнительных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компрессорных станций</a:t>
            </a:r>
            <a:endParaRPr lang="ru-RU" sz="2000" dirty="0"/>
          </a:p>
          <a:p>
            <a:r>
              <a:rPr lang="ru-RU" sz="2000" dirty="0" smtClean="0"/>
              <a:t>15   </a:t>
            </a:r>
            <a:r>
              <a:rPr lang="ru-RU" sz="2000" dirty="0" smtClean="0"/>
              <a:t>- пунктов бескомпрессорной заправки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544" y="1090511"/>
            <a:ext cx="4054456" cy="3526512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39209" y="3221390"/>
            <a:ext cx="4879996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 smtClean="0">
                <a:ea typeface="Calibri" panose="020F0502020204030204" pitchFamily="34" charset="0"/>
              </a:rPr>
              <a:t>  Суммарная </a:t>
            </a:r>
            <a:r>
              <a:rPr lang="ru-RU" sz="2000" dirty="0">
                <a:ea typeface="Calibri" panose="020F0502020204030204" pitchFamily="34" charset="0"/>
              </a:rPr>
              <a:t>проектная мощность АГНКС </a:t>
            </a:r>
            <a:r>
              <a:rPr lang="ru-RU" sz="2000" dirty="0" smtClean="0">
                <a:ea typeface="Calibri" panose="020F0502020204030204" pitchFamily="34" charset="0"/>
              </a:rPr>
              <a:t>–</a:t>
            </a:r>
          </a:p>
          <a:p>
            <a:pPr algn="just"/>
            <a:r>
              <a:rPr lang="ru-RU" sz="2000" dirty="0" smtClean="0">
                <a:ea typeface="Calibri" panose="020F0502020204030204" pitchFamily="34" charset="0"/>
              </a:rPr>
              <a:t> 8</a:t>
            </a:r>
            <a:r>
              <a:rPr lang="ru-RU" sz="2000" dirty="0">
                <a:ea typeface="Calibri" panose="020F0502020204030204" pitchFamily="34" charset="0"/>
              </a:rPr>
              <a:t> 625 заправок в сутки </a:t>
            </a:r>
            <a:r>
              <a:rPr lang="ru-RU" sz="2000" dirty="0" smtClean="0">
                <a:ea typeface="Calibri" panose="020F0502020204030204" pitchFamily="34" charset="0"/>
              </a:rPr>
              <a:t>(</a:t>
            </a:r>
            <a:r>
              <a:rPr lang="ru-RU" sz="2000" dirty="0">
                <a:ea typeface="Calibri" panose="020F0502020204030204" pitchFamily="34" charset="0"/>
              </a:rPr>
              <a:t>196,2 млн. куб. м. КПГ в год)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АГНКС</a:t>
            </a:r>
            <a:br>
              <a:rPr lang="ru-RU" dirty="0"/>
            </a:br>
            <a:r>
              <a:rPr lang="ru-RU" dirty="0"/>
              <a:t>ОАО «Газпром трансгаз Беларусь»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151" y="1457271"/>
            <a:ext cx="4362449" cy="2769989"/>
          </a:xfrm>
        </p:spPr>
        <p:txBody>
          <a:bodyPr/>
          <a:lstStyle/>
          <a:p>
            <a:r>
              <a:rPr lang="ru-RU" sz="2000" dirty="0">
                <a:ea typeface="Calibri" panose="020F0502020204030204" pitchFamily="34" charset="0"/>
              </a:rPr>
              <a:t>АГНКС Общества размещены в областных центрах и крупных городах Республики Беларусь.</a:t>
            </a:r>
          </a:p>
          <a:p>
            <a:endParaRPr lang="ru-RU" sz="2000" dirty="0"/>
          </a:p>
          <a:p>
            <a:r>
              <a:rPr lang="ru-RU" sz="2000" dirty="0"/>
              <a:t>Основу сети составляют</a:t>
            </a:r>
            <a:r>
              <a:rPr lang="ru-RU" sz="2000" dirty="0" smtClean="0"/>
              <a:t>: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АГНКС-500 (Германия)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АГНКС-250</a:t>
            </a:r>
            <a:r>
              <a:rPr lang="en-US" sz="2000" dirty="0" smtClean="0"/>
              <a:t> </a:t>
            </a:r>
            <a:r>
              <a:rPr lang="ru-RU" sz="2000" dirty="0" smtClean="0"/>
              <a:t> </a:t>
            </a:r>
            <a:r>
              <a:rPr lang="ru-RU" sz="2000" dirty="0"/>
              <a:t>МНПО им. </a:t>
            </a:r>
            <a:r>
              <a:rPr lang="ru-RU" sz="2000" dirty="0" smtClean="0"/>
              <a:t>Фрунзе (Украина</a:t>
            </a:r>
            <a:r>
              <a:rPr lang="ru-RU" sz="2000" dirty="0"/>
              <a:t>)</a:t>
            </a:r>
          </a:p>
          <a:p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63" y="1077686"/>
            <a:ext cx="4452338" cy="3537541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059478"/>
              </p:ext>
            </p:extLst>
          </p:nvPr>
        </p:nvGraphicFramePr>
        <p:xfrm>
          <a:off x="4794071" y="1124258"/>
          <a:ext cx="4285830" cy="3503597"/>
        </p:xfrm>
        <a:graphic>
          <a:graphicData uri="http://schemas.openxmlformats.org/drawingml/2006/table">
            <a:tbl>
              <a:tblPr firstRow="1" firstCol="1" bandRow="1"/>
              <a:tblGrid>
                <a:gridCol w="852295"/>
                <a:gridCol w="690287"/>
                <a:gridCol w="1289005"/>
                <a:gridCol w="1103974"/>
                <a:gridCol w="350269"/>
              </a:tblGrid>
              <a:tr h="320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АГНКС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Ввод </a:t>
                      </a: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эксплуатацию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СКУ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Проектная </a:t>
                      </a:r>
                      <a:r>
                        <a:rPr lang="ru-RU" sz="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мощность, 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м</a:t>
                      </a:r>
                      <a:r>
                        <a:rPr lang="ru-RU" sz="600" kern="12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/год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К-во СКУ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Барановичи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</a:t>
                      </a: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200/210-5-249</a:t>
                      </a: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WLK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11 600,0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Брест-1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11 600,0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Брест-2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11 600,0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Гомель-2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11 600,0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Гродно-1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11 600,0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Могилев-1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11 600,0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Могилев-2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11 600,0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Орша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11 600,0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Бобруйск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4ГМ2,5-1,2/10-250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Борисов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Гродно-2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Кобрин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Минск-4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Минск-5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Рогачев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Светлогорск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Слоним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Несвиж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5 050,0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Гомель-1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2ГМ4-1,3/12-250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10 240,0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Минск-3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7 680,0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Лида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HB</a:t>
                      </a: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160/100</a:t>
                      </a: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6 700,0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Осиповичи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6 700,0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КС Крупская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2ГУ-0,05/20/200-250У2с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КС Слонимская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Минск-2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BVTN</a:t>
                      </a: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7 730,0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Мозырь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AVTN</a:t>
                      </a: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2 280,0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Витебск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4ГМ-2,5-13/11-251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10 200,0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97" marR="41997" marT="81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АГНКС</a:t>
            </a:r>
            <a:br>
              <a:rPr lang="ru-RU" dirty="0"/>
            </a:br>
            <a:r>
              <a:rPr lang="ru-RU" dirty="0"/>
              <a:t>ОАО «Газпром трансгаз Беларусь»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" y="1848228"/>
            <a:ext cx="4539386" cy="1661993"/>
          </a:xfrm>
        </p:spPr>
        <p:txBody>
          <a:bodyPr/>
          <a:lstStyle/>
          <a:p>
            <a:r>
              <a:rPr lang="ru-RU" sz="2000" dirty="0" smtClean="0">
                <a:ea typeface="Calibri" panose="020F0502020204030204" pitchFamily="34" charset="0"/>
              </a:rPr>
              <a:t>Средний </a:t>
            </a:r>
            <a:r>
              <a:rPr lang="ru-RU" sz="2000" dirty="0">
                <a:ea typeface="Calibri" panose="020F0502020204030204" pitchFamily="34" charset="0"/>
              </a:rPr>
              <a:t>возраст АГНКС составляет 25,8 </a:t>
            </a:r>
            <a:r>
              <a:rPr lang="ru-RU" sz="2000" dirty="0" smtClean="0">
                <a:ea typeface="Calibri" panose="020F0502020204030204" pitchFamily="34" charset="0"/>
              </a:rPr>
              <a:t>лет.</a:t>
            </a:r>
          </a:p>
          <a:p>
            <a:pPr algn="just"/>
            <a:endParaRPr lang="ru-RU" sz="2000" dirty="0" smtClean="0">
              <a:ea typeface="Calibri" panose="020F0502020204030204" pitchFamily="34" charset="0"/>
            </a:endParaRPr>
          </a:p>
          <a:p>
            <a:r>
              <a:rPr lang="ru-RU" sz="2000" dirty="0" smtClean="0">
                <a:ea typeface="Calibri" panose="020F0502020204030204" pitchFamily="34" charset="0"/>
              </a:rPr>
              <a:t>   18 </a:t>
            </a:r>
            <a:r>
              <a:rPr lang="ru-RU" sz="2000" dirty="0">
                <a:ea typeface="Calibri" panose="020F0502020204030204" pitchFamily="34" charset="0"/>
              </a:rPr>
              <a:t>из 27 заправочных станций (66,6%) отработали </a:t>
            </a:r>
            <a:r>
              <a:rPr lang="ru-RU" sz="2000" dirty="0" smtClean="0">
                <a:ea typeface="Calibri" panose="020F0502020204030204" pitchFamily="34" charset="0"/>
              </a:rPr>
              <a:t>установленный амортизационный </a:t>
            </a:r>
            <a:r>
              <a:rPr lang="ru-RU" sz="2000" dirty="0">
                <a:ea typeface="Calibri" panose="020F0502020204030204" pitchFamily="34" charset="0"/>
              </a:rPr>
              <a:t>срок эксплуатации (25 лет)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63" y="1077686"/>
            <a:ext cx="4452338" cy="3537541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255465"/>
              </p:ext>
            </p:extLst>
          </p:nvPr>
        </p:nvGraphicFramePr>
        <p:xfrm>
          <a:off x="4691663" y="1173634"/>
          <a:ext cx="4414361" cy="332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ПАГЗ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ОАО «Газпром трансгаз Беларусь»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917" y="1835497"/>
            <a:ext cx="4362449" cy="2277547"/>
          </a:xfrm>
        </p:spPr>
        <p:txBody>
          <a:bodyPr/>
          <a:lstStyle/>
          <a:p>
            <a:r>
              <a:rPr lang="ru-RU" sz="2000" dirty="0" smtClean="0">
                <a:ea typeface="Calibri" panose="020F0502020204030204" pitchFamily="34" charset="0"/>
              </a:rPr>
              <a:t>В эксплуатации находятся 17 ПАГЗ.</a:t>
            </a:r>
          </a:p>
          <a:p>
            <a:r>
              <a:rPr lang="ru-RU" sz="2000" dirty="0" smtClean="0">
                <a:ea typeface="Calibri" panose="020F0502020204030204" pitchFamily="34" charset="0"/>
              </a:rPr>
              <a:t>Для </a:t>
            </a:r>
            <a:r>
              <a:rPr lang="ru-RU" sz="2000" dirty="0">
                <a:ea typeface="Calibri" panose="020F0502020204030204" pitchFamily="34" charset="0"/>
              </a:rPr>
              <a:t>повышения эффективности эксплуатации ПАГЗ применяются кассетные сборки, на базе которых организованы пункты заправки на территории ключевых потребителей КПГ</a:t>
            </a:r>
            <a:r>
              <a:rPr lang="ru-RU" sz="2000" dirty="0" smtClean="0">
                <a:ea typeface="Calibri" panose="020F0502020204030204" pitchFamily="34" charset="0"/>
              </a:rPr>
              <a:t>.</a:t>
            </a:r>
          </a:p>
          <a:p>
            <a:pPr algn="just"/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63" y="1077686"/>
            <a:ext cx="4452338" cy="3537541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94892"/>
              </p:ext>
            </p:extLst>
          </p:nvPr>
        </p:nvGraphicFramePr>
        <p:xfrm>
          <a:off x="4812960" y="1244123"/>
          <a:ext cx="4209744" cy="3198084"/>
        </p:xfrm>
        <a:graphic>
          <a:graphicData uri="http://schemas.openxmlformats.org/drawingml/2006/table">
            <a:tbl>
              <a:tblPr firstRow="1" firstCol="1" bandRow="1"/>
              <a:tblGrid>
                <a:gridCol w="236255"/>
                <a:gridCol w="1115938"/>
                <a:gridCol w="592844"/>
                <a:gridCol w="1014403"/>
                <a:gridCol w="1250304"/>
              </a:tblGrid>
              <a:tr h="44292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ПАГЗ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выпуска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Суммарный объем сосудов, м³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перевозимого газа, м³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2800-32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2800-32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2800-32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2800-32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2800-32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2800-32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3000-25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3000-25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3000-25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ТТ12-1260CNG2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ТТ12-1260CNG2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ТТ12-1260CNG2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ТТ12-1260CNG2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3500-25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3500-25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3500-25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3700-25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76" marR="61776" marT="9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Парк газобаллонного транспорта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ОАО «Газпром трансгаз Беларусь»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6882" y="1365816"/>
            <a:ext cx="8896474" cy="615553"/>
          </a:xfrm>
        </p:spPr>
        <p:txBody>
          <a:bodyPr/>
          <a:lstStyle/>
          <a:p>
            <a:r>
              <a:rPr lang="ru-RU" sz="2000" dirty="0" smtClean="0">
                <a:ea typeface="Calibri" panose="020F0502020204030204" pitchFamily="34" charset="0"/>
              </a:rPr>
              <a:t>ОАО </a:t>
            </a:r>
            <a:r>
              <a:rPr lang="ru-RU" sz="2000" dirty="0">
                <a:ea typeface="Calibri" panose="020F0502020204030204" pitchFamily="34" charset="0"/>
              </a:rPr>
              <a:t>«Газпром трансгаз Беларусь</a:t>
            </a:r>
            <a:r>
              <a:rPr lang="ru-RU" sz="2000" dirty="0" smtClean="0">
                <a:ea typeface="Calibri" panose="020F0502020204030204" pitchFamily="34" charset="0"/>
              </a:rPr>
              <a:t>»</a:t>
            </a:r>
            <a:r>
              <a:rPr lang="ru-RU" sz="2000" dirty="0">
                <a:ea typeface="Calibri" panose="020F0502020204030204" pitchFamily="34" charset="0"/>
              </a:rPr>
              <a:t> </a:t>
            </a:r>
            <a:r>
              <a:rPr lang="ru-RU" sz="2000" dirty="0" smtClean="0">
                <a:ea typeface="Calibri" panose="020F0502020204030204" pitchFamily="34" charset="0"/>
              </a:rPr>
              <a:t>эксплуатируется 547 единиц газобаллонного транспорта, что составляет </a:t>
            </a:r>
            <a:r>
              <a:rPr lang="ru-RU" sz="2000" dirty="0" smtClean="0"/>
              <a:t>50,5</a:t>
            </a:r>
            <a:r>
              <a:rPr lang="ru-RU" sz="2000" dirty="0"/>
              <a:t>% автопарка </a:t>
            </a:r>
            <a:r>
              <a:rPr lang="ru-RU" sz="2000" dirty="0" smtClean="0"/>
              <a:t>Общества</a:t>
            </a:r>
            <a:r>
              <a:rPr lang="ru-RU" sz="2000" dirty="0" smtClean="0">
                <a:ea typeface="Calibri" panose="020F0502020204030204" pitchFamily="34" charset="0"/>
              </a:rPr>
              <a:t>. 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530716"/>
            <a:ext cx="5143625" cy="2008642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26882" y="2434725"/>
            <a:ext cx="3752849" cy="1951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Газобаллонный автопарк Общества:</a:t>
            </a:r>
          </a:p>
          <a:p>
            <a:endParaRPr lang="ru-RU" sz="600" dirty="0" smtClean="0"/>
          </a:p>
          <a:p>
            <a:r>
              <a:rPr lang="ru-RU" sz="2000" dirty="0" smtClean="0"/>
              <a:t>- 75 автобусов;</a:t>
            </a:r>
          </a:p>
          <a:p>
            <a:r>
              <a:rPr lang="ru-RU" sz="2000" dirty="0" smtClean="0"/>
              <a:t>- 355 </a:t>
            </a:r>
            <a:r>
              <a:rPr lang="ru-RU" sz="2000" dirty="0"/>
              <a:t>грузовых </a:t>
            </a:r>
            <a:r>
              <a:rPr lang="ru-RU" sz="2000" dirty="0" smtClean="0"/>
              <a:t>автомобилей;</a:t>
            </a:r>
          </a:p>
          <a:p>
            <a:r>
              <a:rPr lang="ru-RU" sz="2000" dirty="0" smtClean="0"/>
              <a:t>- 102 </a:t>
            </a:r>
            <a:r>
              <a:rPr lang="ru-RU" sz="2000" dirty="0"/>
              <a:t>легковых </a:t>
            </a:r>
            <a:r>
              <a:rPr lang="ru-RU" sz="2000" dirty="0" smtClean="0"/>
              <a:t>автомобилей; </a:t>
            </a:r>
          </a:p>
          <a:p>
            <a:r>
              <a:rPr lang="ru-RU" sz="2000" dirty="0" smtClean="0"/>
              <a:t>- 15 </a:t>
            </a:r>
            <a:r>
              <a:rPr lang="ru-RU" sz="2000" dirty="0"/>
              <a:t>специальных автомобилей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Эксплуатация газобаллонных транспортных средств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 Республике Беларусь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1292" y="1209200"/>
            <a:ext cx="8974733" cy="923330"/>
          </a:xfrm>
        </p:spPr>
        <p:txBody>
          <a:bodyPr/>
          <a:lstStyle/>
          <a:p>
            <a:r>
              <a:rPr lang="ru-RU" sz="2000" kern="0" dirty="0" smtClean="0"/>
              <a:t>При </a:t>
            </a:r>
            <a:r>
              <a:rPr lang="ru-RU" sz="2000" kern="0" dirty="0"/>
              <a:t>взаимодействии с Министерством по чрезвычайным ситуациям Республики Беларусь решен вопрос по проведению освидетельствования газовых </a:t>
            </a:r>
            <a:r>
              <a:rPr lang="ru-RU" sz="2000" kern="0" dirty="0" smtClean="0"/>
              <a:t>баллонов автобусов </a:t>
            </a:r>
            <a:r>
              <a:rPr lang="ru-RU" sz="2000" kern="0" dirty="0" smtClean="0"/>
              <a:t>         ОАО </a:t>
            </a:r>
            <a:r>
              <a:rPr lang="ru-RU" sz="2000" kern="0" dirty="0"/>
              <a:t>«МАЗ» без демонтажа.      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973992" y="1945202"/>
            <a:ext cx="5490811" cy="2330876"/>
            <a:chOff x="2278783" y="2197248"/>
            <a:chExt cx="5490811" cy="233087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8783" y="2197248"/>
              <a:ext cx="5490811" cy="233087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8002" y="2279798"/>
              <a:ext cx="2291742" cy="982510"/>
            </a:xfrm>
            <a:prstGeom prst="rect">
              <a:avLst/>
            </a:prstGeom>
            <a:noFill/>
            <a:effectLst>
              <a:glow>
                <a:schemeClr val="accent1">
                  <a:alpha val="40000"/>
                </a:schemeClr>
              </a:glow>
              <a:softEdge rad="7620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31291" y="2215080"/>
            <a:ext cx="2842701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dirty="0" smtClean="0"/>
              <a:t>Инициирован </a:t>
            </a:r>
            <a:r>
              <a:rPr lang="ru-RU" sz="2000" kern="0" dirty="0"/>
              <a:t>п</a:t>
            </a:r>
            <a:r>
              <a:rPr lang="ru-RU" sz="2000" kern="0" dirty="0" smtClean="0"/>
              <a:t>ересмотр ряда республиканских документов, влияющих на эксплуатацию газобаллонного транспорта и инфраструктуры .       </a:t>
            </a:r>
            <a:endParaRPr lang="ru-RU" sz="2000" kern="0" dirty="0"/>
          </a:p>
        </p:txBody>
      </p:sp>
    </p:spTree>
    <p:extLst>
      <p:ext uri="{BB962C8B-B14F-4D97-AF65-F5344CB8AC3E}">
        <p14:creationId xmlns:p14="http://schemas.microsoft.com/office/powerpoint/2010/main" val="34874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Рекламно-информационная поддержка реализации газомоторного топлива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1909" y="1289276"/>
            <a:ext cx="5297599" cy="615553"/>
          </a:xfrm>
        </p:spPr>
        <p:txBody>
          <a:bodyPr/>
          <a:lstStyle/>
          <a:p>
            <a:r>
              <a:rPr lang="ru-RU" sz="2000" dirty="0"/>
              <a:t>С 2012 года работает тематический интернет сайт «Metan.by»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41909" y="2033839"/>
            <a:ext cx="4523876" cy="209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Содержит информацию:</a:t>
            </a: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о безопасной эксплуатации техники</a:t>
            </a:r>
            <a:r>
              <a:rPr lang="ru-RU" sz="2000" dirty="0" smtClean="0"/>
              <a:t>;</a:t>
            </a: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о </a:t>
            </a:r>
            <a:r>
              <a:rPr lang="ru-RU" sz="2000" dirty="0" smtClean="0"/>
              <a:t>действующей </a:t>
            </a:r>
            <a:r>
              <a:rPr lang="ru-RU" sz="2000" dirty="0"/>
              <a:t>сети объектов по реализации КПГ;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о </a:t>
            </a:r>
            <a:r>
              <a:rPr lang="ru-RU" sz="2000" dirty="0" smtClean="0"/>
              <a:t>сервисном обслуживании ГБО</a:t>
            </a:r>
            <a:endParaRPr lang="ru-RU" sz="2000" dirty="0"/>
          </a:p>
          <a:p>
            <a:pPr marL="285750" indent="-285750" algn="just">
              <a:buFontTx/>
              <a:buChar char="-"/>
            </a:pPr>
            <a:r>
              <a:rPr lang="ru-RU" sz="2000" dirty="0"/>
              <a:t>а</a:t>
            </a:r>
            <a:r>
              <a:rPr lang="ru-RU" sz="2000" dirty="0" smtClean="0"/>
              <a:t>нонсы и </a:t>
            </a:r>
            <a:r>
              <a:rPr lang="ru-RU" sz="2000" dirty="0"/>
              <a:t>информационные </a:t>
            </a:r>
            <a:r>
              <a:rPr lang="ru-RU" sz="2000" dirty="0" smtClean="0"/>
              <a:t>материалы</a:t>
            </a:r>
            <a:endParaRPr lang="ru-RU" sz="20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4788251" y="1202367"/>
            <a:ext cx="4136675" cy="3250786"/>
            <a:chOff x="4272431" y="1216430"/>
            <a:chExt cx="6267690" cy="492543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2431" y="2412445"/>
              <a:ext cx="5093643" cy="3729419"/>
            </a:xfrm>
            <a:prstGeom prst="rect">
              <a:avLst/>
            </a:prstGeom>
            <a:ln w="12700">
              <a:solidFill>
                <a:srgbClr val="3366FF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6478" y="1216430"/>
              <a:ext cx="5093643" cy="3060725"/>
            </a:xfrm>
            <a:prstGeom prst="rect">
              <a:avLst/>
            </a:prstGeom>
            <a:ln w="12700">
              <a:solidFill>
                <a:srgbClr val="0099FF"/>
              </a:solidFill>
            </a:ln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Взаимодействие с производителями</a:t>
            </a:r>
            <a:br>
              <a:rPr lang="ru-RU" dirty="0"/>
            </a:br>
            <a:r>
              <a:rPr lang="ru-RU" dirty="0"/>
              <a:t>транспорта и техники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1909" y="1202367"/>
            <a:ext cx="8964116" cy="615553"/>
          </a:xfrm>
        </p:spPr>
        <p:txBody>
          <a:bodyPr/>
          <a:lstStyle/>
          <a:p>
            <a:r>
              <a:rPr lang="ru-RU" sz="2000" dirty="0"/>
              <a:t> По продвижению газобаллонного транспорта в республике Общество сотрудничает с представителями компаний </a:t>
            </a:r>
            <a:r>
              <a:rPr lang="en-US" sz="2000" dirty="0"/>
              <a:t>Volkswagen</a:t>
            </a:r>
            <a:r>
              <a:rPr lang="ru-RU" sz="2000" dirty="0"/>
              <a:t>, </a:t>
            </a:r>
            <a:r>
              <a:rPr lang="en-US" sz="2000" dirty="0"/>
              <a:t>Iveco</a:t>
            </a:r>
            <a:r>
              <a:rPr lang="ru-RU" sz="2000" dirty="0"/>
              <a:t>, КАМАЗ и группы ГАЗ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0"/>
          </p:nvPr>
        </p:nvSpPr>
        <p:spPr>
          <a:xfrm>
            <a:off x="2038476" y="4780411"/>
            <a:ext cx="7067549" cy="215444"/>
          </a:xfrm>
        </p:spPr>
        <p:txBody>
          <a:bodyPr/>
          <a:lstStyle/>
          <a:p>
            <a:r>
              <a:rPr lang="ru-RU" sz="1400" dirty="0"/>
              <a:t>Состояние и перспективы развития рынка газомоторного </a:t>
            </a:r>
            <a:r>
              <a:rPr lang="ru-RU" sz="1400" dirty="0" smtClean="0"/>
              <a:t>топлива в </a:t>
            </a:r>
            <a:r>
              <a:rPr lang="ru-RU" sz="1400" dirty="0"/>
              <a:t>Республике Беларусь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6" y="2371037"/>
            <a:ext cx="1972844" cy="14179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782" y="3310997"/>
            <a:ext cx="2793206" cy="12063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626" y="1996596"/>
            <a:ext cx="2465869" cy="15659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854" y="2814997"/>
            <a:ext cx="2711387" cy="16859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"/>
            <a:ext cx="1928813" cy="10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905</Words>
  <Application>Microsoft Office PowerPoint</Application>
  <PresentationFormat>Экран (16:9)</PresentationFormat>
  <Paragraphs>299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Arial Narrow</vt:lpstr>
      <vt:lpstr>Calibri</vt:lpstr>
      <vt:lpstr>Times New Roman</vt:lpstr>
      <vt:lpstr>3_Тема Office</vt:lpstr>
      <vt:lpstr>5_Тема Office</vt:lpstr>
      <vt:lpstr>4_Тема Office</vt:lpstr>
      <vt:lpstr>Тема Office</vt:lpstr>
      <vt:lpstr>2_Тема Office</vt:lpstr>
      <vt:lpstr>1_Тема Office</vt:lpstr>
      <vt:lpstr>4_Специальное оформление</vt:lpstr>
      <vt:lpstr>Презентация PowerPoint</vt:lpstr>
      <vt:lpstr>Объекты сети АГНКС ОАО «Газпром трансгаз Беларусь»</vt:lpstr>
      <vt:lpstr>АГНКС ОАО «Газпром трансгаз Беларусь»</vt:lpstr>
      <vt:lpstr>АГНКС ОАО «Газпром трансгаз Беларусь»</vt:lpstr>
      <vt:lpstr>ПАГЗ ОАО «Газпром трансгаз Беларусь»</vt:lpstr>
      <vt:lpstr>Парк газобаллонного транспорта ОАО «Газпром трансгаз Беларусь»</vt:lpstr>
      <vt:lpstr>Эксплуатация газобаллонных транспортных средств в Республике Беларусь</vt:lpstr>
      <vt:lpstr>Рекламно-информационная поддержка реализации газомоторного топлива </vt:lpstr>
      <vt:lpstr>Взаимодействие с производителями транспорта и техники</vt:lpstr>
      <vt:lpstr>Конкурирующее влияние электротранспорта</vt:lpstr>
      <vt:lpstr>Перспективные разработки сельскохозяйственной техники</vt:lpstr>
      <vt:lpstr>Перспективные разработки грузовой техники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Игнатов Вадим Викторович</cp:lastModifiedBy>
  <cp:revision>38</cp:revision>
  <dcterms:created xsi:type="dcterms:W3CDTF">2016-02-05T10:31:15Z</dcterms:created>
  <dcterms:modified xsi:type="dcterms:W3CDTF">2018-09-28T15:00:38Z</dcterms:modified>
</cp:coreProperties>
</file>