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46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7.xml" ContentType="application/vnd.openxmlformats-officedocument.theme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8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theme/theme49.xml" ContentType="application/vnd.openxmlformats-officedocument.theme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theme/theme50.xml" ContentType="application/vnd.openxmlformats-officedocument.theme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theme/theme51.xml" ContentType="application/vnd.openxmlformats-officedocument.theme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theme/theme52.xml" ContentType="application/vnd.openxmlformats-officedocument.theme+xml"/>
  <Override PartName="/ppt/theme/theme53.xml" ContentType="application/vnd.openxmlformats-officedocument.theme+xml"/>
  <Override PartName="/ppt/theme/theme5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drawings/drawing2.xml" ContentType="application/vnd.openxmlformats-officedocument.drawingml.chartshapes+xml"/>
  <Override PartName="/ppt/charts/chart11.xml" ContentType="application/vnd.openxmlformats-officedocument.drawingml.chart+xml"/>
  <Override PartName="/ppt/drawings/drawing3.xml" ContentType="application/vnd.openxmlformats-officedocument.drawingml.chartshapes+xml"/>
  <Override PartName="/ppt/charts/chart12.xml" ContentType="application/vnd.openxmlformats-officedocument.drawingml.chart+xml"/>
  <Override PartName="/ppt/drawings/drawing4.xml" ContentType="application/vnd.openxmlformats-officedocument.drawingml.chartshapes+xml"/>
  <Override PartName="/ppt/charts/chart13.xml" ContentType="application/vnd.openxmlformats-officedocument.drawingml.chart+xml"/>
  <Override PartName="/ppt/notesSlides/notesSlide10.xml" ContentType="application/vnd.openxmlformats-officedocument.presentationml.notesSlide+xml"/>
  <Override PartName="/ppt/charts/chart14.xml" ContentType="application/vnd.openxmlformats-officedocument.drawingml.chart+xml"/>
  <Override PartName="/ppt/drawings/drawing5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  <p:sldMasterId id="2147483658" r:id="rId2"/>
    <p:sldMasterId id="2147483659" r:id="rId3"/>
    <p:sldMasterId id="2147483660" r:id="rId4"/>
    <p:sldMasterId id="2147483661" r:id="rId5"/>
    <p:sldMasterId id="2147483662" r:id="rId6"/>
    <p:sldMasterId id="2147483663" r:id="rId7"/>
    <p:sldMasterId id="2147483655" r:id="rId8"/>
    <p:sldMasterId id="2147483754" r:id="rId9"/>
    <p:sldMasterId id="2147483766" r:id="rId10"/>
    <p:sldMasterId id="2147483778" r:id="rId11"/>
    <p:sldMasterId id="2147483790" r:id="rId12"/>
    <p:sldMasterId id="2147483802" r:id="rId13"/>
    <p:sldMasterId id="2147483814" r:id="rId14"/>
    <p:sldMasterId id="2147483826" r:id="rId15"/>
    <p:sldMasterId id="2147483992" r:id="rId16"/>
    <p:sldMasterId id="2147484004" r:id="rId17"/>
    <p:sldMasterId id="2147484016" r:id="rId18"/>
    <p:sldMasterId id="2147484028" r:id="rId19"/>
    <p:sldMasterId id="2147484040" r:id="rId20"/>
    <p:sldMasterId id="2147484052" r:id="rId21"/>
    <p:sldMasterId id="2147484064" r:id="rId22"/>
    <p:sldMasterId id="2147484076" r:id="rId23"/>
    <p:sldMasterId id="2147484088" r:id="rId24"/>
    <p:sldMasterId id="2147484100" r:id="rId25"/>
    <p:sldMasterId id="2147484112" r:id="rId26"/>
    <p:sldMasterId id="2147484124" r:id="rId27"/>
    <p:sldMasterId id="2147484136" r:id="rId28"/>
    <p:sldMasterId id="2147484148" r:id="rId29"/>
    <p:sldMasterId id="2147484160" r:id="rId30"/>
    <p:sldMasterId id="2147484172" r:id="rId31"/>
    <p:sldMasterId id="2147484184" r:id="rId32"/>
    <p:sldMasterId id="2147484196" r:id="rId33"/>
    <p:sldMasterId id="2147484208" r:id="rId34"/>
    <p:sldMasterId id="2147484220" r:id="rId35"/>
    <p:sldMasterId id="2147484232" r:id="rId36"/>
    <p:sldMasterId id="2147484244" r:id="rId37"/>
    <p:sldMasterId id="2147484256" r:id="rId38"/>
    <p:sldMasterId id="2147484268" r:id="rId39"/>
    <p:sldMasterId id="2147484280" r:id="rId40"/>
    <p:sldMasterId id="2147484292" r:id="rId41"/>
    <p:sldMasterId id="2147484304" r:id="rId42"/>
    <p:sldMasterId id="2147484316" r:id="rId43"/>
    <p:sldMasterId id="2147484328" r:id="rId44"/>
    <p:sldMasterId id="2147484340" r:id="rId45"/>
    <p:sldMasterId id="2147484352" r:id="rId46"/>
    <p:sldMasterId id="2147484364" r:id="rId47"/>
    <p:sldMasterId id="2147484376" r:id="rId48"/>
    <p:sldMasterId id="2147484388" r:id="rId49"/>
    <p:sldMasterId id="2147484401" r:id="rId50"/>
    <p:sldMasterId id="2147484413" r:id="rId51"/>
    <p:sldMasterId id="2147484425" r:id="rId52"/>
  </p:sldMasterIdLst>
  <p:notesMasterIdLst>
    <p:notesMasterId r:id="rId114"/>
  </p:notesMasterIdLst>
  <p:handoutMasterIdLst>
    <p:handoutMasterId r:id="rId115"/>
  </p:handoutMasterIdLst>
  <p:sldIdLst>
    <p:sldId id="574" r:id="rId53"/>
    <p:sldId id="504" r:id="rId54"/>
    <p:sldId id="521" r:id="rId55"/>
    <p:sldId id="576" r:id="rId56"/>
    <p:sldId id="526" r:id="rId57"/>
    <p:sldId id="490" r:id="rId58"/>
    <p:sldId id="523" r:id="rId59"/>
    <p:sldId id="514" r:id="rId60"/>
    <p:sldId id="522" r:id="rId61"/>
    <p:sldId id="572" r:id="rId62"/>
    <p:sldId id="580" r:id="rId63"/>
    <p:sldId id="583" r:id="rId64"/>
    <p:sldId id="585" r:id="rId65"/>
    <p:sldId id="595" r:id="rId66"/>
    <p:sldId id="603" r:id="rId67"/>
    <p:sldId id="605" r:id="rId68"/>
    <p:sldId id="606" r:id="rId69"/>
    <p:sldId id="607" r:id="rId70"/>
    <p:sldId id="604" r:id="rId71"/>
    <p:sldId id="600" r:id="rId72"/>
    <p:sldId id="599" r:id="rId73"/>
    <p:sldId id="601" r:id="rId74"/>
    <p:sldId id="602" r:id="rId75"/>
    <p:sldId id="598" r:id="rId76"/>
    <p:sldId id="608" r:id="rId77"/>
    <p:sldId id="582" r:id="rId78"/>
    <p:sldId id="612" r:id="rId79"/>
    <p:sldId id="613" r:id="rId80"/>
    <p:sldId id="614" r:id="rId81"/>
    <p:sldId id="584" r:id="rId82"/>
    <p:sldId id="586" r:id="rId83"/>
    <p:sldId id="587" r:id="rId84"/>
    <p:sldId id="588" r:id="rId85"/>
    <p:sldId id="590" r:id="rId86"/>
    <p:sldId id="591" r:id="rId87"/>
    <p:sldId id="592" r:id="rId88"/>
    <p:sldId id="593" r:id="rId89"/>
    <p:sldId id="594" r:id="rId90"/>
    <p:sldId id="550" r:id="rId91"/>
    <p:sldId id="551" r:id="rId92"/>
    <p:sldId id="552" r:id="rId93"/>
    <p:sldId id="553" r:id="rId94"/>
    <p:sldId id="554" r:id="rId95"/>
    <p:sldId id="555" r:id="rId96"/>
    <p:sldId id="556" r:id="rId97"/>
    <p:sldId id="557" r:id="rId98"/>
    <p:sldId id="558" r:id="rId99"/>
    <p:sldId id="535" r:id="rId100"/>
    <p:sldId id="536" r:id="rId101"/>
    <p:sldId id="537" r:id="rId102"/>
    <p:sldId id="538" r:id="rId103"/>
    <p:sldId id="539" r:id="rId104"/>
    <p:sldId id="562" r:id="rId105"/>
    <p:sldId id="563" r:id="rId106"/>
    <p:sldId id="564" r:id="rId107"/>
    <p:sldId id="565" r:id="rId108"/>
    <p:sldId id="566" r:id="rId109"/>
    <p:sldId id="567" r:id="rId110"/>
    <p:sldId id="568" r:id="rId111"/>
    <p:sldId id="569" r:id="rId112"/>
    <p:sldId id="570" r:id="rId113"/>
  </p:sldIdLst>
  <p:sldSz cx="9144000" cy="5143500" type="screen16x9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Arial" charset="0"/>
      </a:defRPr>
    </a:lvl5pPr>
    <a:lvl6pPr marL="22860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Arial" charset="0"/>
      </a:defRPr>
    </a:lvl6pPr>
    <a:lvl7pPr marL="27432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Arial" charset="0"/>
      </a:defRPr>
    </a:lvl7pPr>
    <a:lvl8pPr marL="32004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Arial" charset="0"/>
      </a:defRPr>
    </a:lvl8pPr>
    <a:lvl9pPr marL="36576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2F2F2"/>
    <a:srgbClr val="FF9900"/>
    <a:srgbClr val="CC66FF"/>
    <a:srgbClr val="FF66CC"/>
    <a:srgbClr val="FF6600"/>
    <a:srgbClr val="FF6699"/>
    <a:srgbClr val="FF7C80"/>
    <a:srgbClr val="FFFF66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13" autoAdjust="0"/>
    <p:restoredTop sz="64850" autoAdjust="0"/>
  </p:normalViewPr>
  <p:slideViewPr>
    <p:cSldViewPr>
      <p:cViewPr>
        <p:scale>
          <a:sx n="125" d="100"/>
          <a:sy n="125" d="100"/>
        </p:scale>
        <p:origin x="-1512" y="-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616" y="-96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0" Type="http://schemas.openxmlformats.org/officeDocument/2006/relationships/slide" Target="slides/slide8.xml"/><Relationship Id="rId61" Type="http://schemas.openxmlformats.org/officeDocument/2006/relationships/slide" Target="slides/slide9.xml"/><Relationship Id="rId62" Type="http://schemas.openxmlformats.org/officeDocument/2006/relationships/slide" Target="slides/slide10.xml"/><Relationship Id="rId63" Type="http://schemas.openxmlformats.org/officeDocument/2006/relationships/slide" Target="slides/slide11.xml"/><Relationship Id="rId64" Type="http://schemas.openxmlformats.org/officeDocument/2006/relationships/slide" Target="slides/slide12.xml"/><Relationship Id="rId65" Type="http://schemas.openxmlformats.org/officeDocument/2006/relationships/slide" Target="slides/slide13.xml"/><Relationship Id="rId66" Type="http://schemas.openxmlformats.org/officeDocument/2006/relationships/slide" Target="slides/slide14.xml"/><Relationship Id="rId67" Type="http://schemas.openxmlformats.org/officeDocument/2006/relationships/slide" Target="slides/slide15.xml"/><Relationship Id="rId68" Type="http://schemas.openxmlformats.org/officeDocument/2006/relationships/slide" Target="slides/slide16.xml"/><Relationship Id="rId69" Type="http://schemas.openxmlformats.org/officeDocument/2006/relationships/slide" Target="slides/slide17.xml"/><Relationship Id="rId120" Type="http://schemas.openxmlformats.org/officeDocument/2006/relationships/tableStyles" Target="tableStyles.xml"/><Relationship Id="rId40" Type="http://schemas.openxmlformats.org/officeDocument/2006/relationships/slideMaster" Target="slideMasters/slideMaster40.xml"/><Relationship Id="rId41" Type="http://schemas.openxmlformats.org/officeDocument/2006/relationships/slideMaster" Target="slideMasters/slideMaster41.xml"/><Relationship Id="rId42" Type="http://schemas.openxmlformats.org/officeDocument/2006/relationships/slideMaster" Target="slideMasters/slideMaster42.xml"/><Relationship Id="rId90" Type="http://schemas.openxmlformats.org/officeDocument/2006/relationships/slide" Target="slides/slide38.xml"/><Relationship Id="rId91" Type="http://schemas.openxmlformats.org/officeDocument/2006/relationships/slide" Target="slides/slide39.xml"/><Relationship Id="rId92" Type="http://schemas.openxmlformats.org/officeDocument/2006/relationships/slide" Target="slides/slide40.xml"/><Relationship Id="rId93" Type="http://schemas.openxmlformats.org/officeDocument/2006/relationships/slide" Target="slides/slide41.xml"/><Relationship Id="rId94" Type="http://schemas.openxmlformats.org/officeDocument/2006/relationships/slide" Target="slides/slide42.xml"/><Relationship Id="rId95" Type="http://schemas.openxmlformats.org/officeDocument/2006/relationships/slide" Target="slides/slide43.xml"/><Relationship Id="rId96" Type="http://schemas.openxmlformats.org/officeDocument/2006/relationships/slide" Target="slides/slide44.xml"/><Relationship Id="rId101" Type="http://schemas.openxmlformats.org/officeDocument/2006/relationships/slide" Target="slides/slide49.xml"/><Relationship Id="rId102" Type="http://schemas.openxmlformats.org/officeDocument/2006/relationships/slide" Target="slides/slide50.xml"/><Relationship Id="rId103" Type="http://schemas.openxmlformats.org/officeDocument/2006/relationships/slide" Target="slides/slide51.xml"/><Relationship Id="rId104" Type="http://schemas.openxmlformats.org/officeDocument/2006/relationships/slide" Target="slides/slide52.xml"/><Relationship Id="rId105" Type="http://schemas.openxmlformats.org/officeDocument/2006/relationships/slide" Target="slides/slide53.xml"/><Relationship Id="rId106" Type="http://schemas.openxmlformats.org/officeDocument/2006/relationships/slide" Target="slides/slide54.xml"/><Relationship Id="rId107" Type="http://schemas.openxmlformats.org/officeDocument/2006/relationships/slide" Target="slides/slide55.xml"/><Relationship Id="rId108" Type="http://schemas.openxmlformats.org/officeDocument/2006/relationships/slide" Target="slides/slide56.xml"/><Relationship Id="rId109" Type="http://schemas.openxmlformats.org/officeDocument/2006/relationships/slide" Target="slides/slide57.xml"/><Relationship Id="rId97" Type="http://schemas.openxmlformats.org/officeDocument/2006/relationships/slide" Target="slides/slide45.xml"/><Relationship Id="rId98" Type="http://schemas.openxmlformats.org/officeDocument/2006/relationships/slide" Target="slides/slide46.xml"/><Relationship Id="rId99" Type="http://schemas.openxmlformats.org/officeDocument/2006/relationships/slide" Target="slides/slide47.xml"/><Relationship Id="rId43" Type="http://schemas.openxmlformats.org/officeDocument/2006/relationships/slideMaster" Target="slideMasters/slideMaster43.xml"/><Relationship Id="rId44" Type="http://schemas.openxmlformats.org/officeDocument/2006/relationships/slideMaster" Target="slideMasters/slideMaster44.xml"/><Relationship Id="rId45" Type="http://schemas.openxmlformats.org/officeDocument/2006/relationships/slideMaster" Target="slideMasters/slideMaster45.xml"/><Relationship Id="rId46" Type="http://schemas.openxmlformats.org/officeDocument/2006/relationships/slideMaster" Target="slideMasters/slideMaster46.xml"/><Relationship Id="rId47" Type="http://schemas.openxmlformats.org/officeDocument/2006/relationships/slideMaster" Target="slideMasters/slideMaster47.xml"/><Relationship Id="rId48" Type="http://schemas.openxmlformats.org/officeDocument/2006/relationships/slideMaster" Target="slideMasters/slideMaster48.xml"/><Relationship Id="rId49" Type="http://schemas.openxmlformats.org/officeDocument/2006/relationships/slideMaster" Target="slideMasters/slideMaster49.xml"/><Relationship Id="rId100" Type="http://schemas.openxmlformats.org/officeDocument/2006/relationships/slide" Target="slides/slide48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70" Type="http://schemas.openxmlformats.org/officeDocument/2006/relationships/slide" Target="slides/slide18.xml"/><Relationship Id="rId71" Type="http://schemas.openxmlformats.org/officeDocument/2006/relationships/slide" Target="slides/slide19.xml"/><Relationship Id="rId72" Type="http://schemas.openxmlformats.org/officeDocument/2006/relationships/slide" Target="slides/slide20.xml"/><Relationship Id="rId73" Type="http://schemas.openxmlformats.org/officeDocument/2006/relationships/slide" Target="slides/slide21.xml"/><Relationship Id="rId74" Type="http://schemas.openxmlformats.org/officeDocument/2006/relationships/slide" Target="slides/slide22.xml"/><Relationship Id="rId75" Type="http://schemas.openxmlformats.org/officeDocument/2006/relationships/slide" Target="slides/slide23.xml"/><Relationship Id="rId76" Type="http://schemas.openxmlformats.org/officeDocument/2006/relationships/slide" Target="slides/slide24.xml"/><Relationship Id="rId77" Type="http://schemas.openxmlformats.org/officeDocument/2006/relationships/slide" Target="slides/slide25.xml"/><Relationship Id="rId78" Type="http://schemas.openxmlformats.org/officeDocument/2006/relationships/slide" Target="slides/slide26.xml"/><Relationship Id="rId79" Type="http://schemas.openxmlformats.org/officeDocument/2006/relationships/slide" Target="slides/slide27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50" Type="http://schemas.openxmlformats.org/officeDocument/2006/relationships/slideMaster" Target="slideMasters/slideMaster50.xml"/><Relationship Id="rId51" Type="http://schemas.openxmlformats.org/officeDocument/2006/relationships/slideMaster" Target="slideMasters/slideMaster51.xml"/><Relationship Id="rId52" Type="http://schemas.openxmlformats.org/officeDocument/2006/relationships/slideMaster" Target="slideMasters/slideMaster52.xml"/><Relationship Id="rId53" Type="http://schemas.openxmlformats.org/officeDocument/2006/relationships/slide" Target="slides/slide1.xml"/><Relationship Id="rId54" Type="http://schemas.openxmlformats.org/officeDocument/2006/relationships/slide" Target="slides/slide2.xml"/><Relationship Id="rId55" Type="http://schemas.openxmlformats.org/officeDocument/2006/relationships/slide" Target="slides/slide3.xml"/><Relationship Id="rId56" Type="http://schemas.openxmlformats.org/officeDocument/2006/relationships/slide" Target="slides/slide4.xml"/><Relationship Id="rId57" Type="http://schemas.openxmlformats.org/officeDocument/2006/relationships/slide" Target="slides/slide5.xml"/><Relationship Id="rId58" Type="http://schemas.openxmlformats.org/officeDocument/2006/relationships/slide" Target="slides/slide6.xml"/><Relationship Id="rId59" Type="http://schemas.openxmlformats.org/officeDocument/2006/relationships/slide" Target="slides/slide7.xml"/><Relationship Id="rId110" Type="http://schemas.openxmlformats.org/officeDocument/2006/relationships/slide" Target="slides/slide58.xml"/><Relationship Id="rId111" Type="http://schemas.openxmlformats.org/officeDocument/2006/relationships/slide" Target="slides/slide59.xml"/><Relationship Id="rId112" Type="http://schemas.openxmlformats.org/officeDocument/2006/relationships/slide" Target="slides/slide60.xml"/><Relationship Id="rId113" Type="http://schemas.openxmlformats.org/officeDocument/2006/relationships/slide" Target="slides/slide61.xml"/><Relationship Id="rId114" Type="http://schemas.openxmlformats.org/officeDocument/2006/relationships/notesMaster" Target="notesMasters/notesMaster1.xml"/><Relationship Id="rId115" Type="http://schemas.openxmlformats.org/officeDocument/2006/relationships/handoutMaster" Target="handoutMasters/handoutMaster1.xml"/><Relationship Id="rId116" Type="http://schemas.openxmlformats.org/officeDocument/2006/relationships/printerSettings" Target="printerSettings/printerSettings1.bin"/><Relationship Id="rId117" Type="http://schemas.openxmlformats.org/officeDocument/2006/relationships/presProps" Target="presProps.xml"/><Relationship Id="rId118" Type="http://schemas.openxmlformats.org/officeDocument/2006/relationships/viewProps" Target="viewProps.xml"/><Relationship Id="rId119" Type="http://schemas.openxmlformats.org/officeDocument/2006/relationships/theme" Target="theme/theme1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Master" Target="slideMasters/slideMaster36.xml"/><Relationship Id="rId37" Type="http://schemas.openxmlformats.org/officeDocument/2006/relationships/slideMaster" Target="slideMasters/slideMaster37.xml"/><Relationship Id="rId38" Type="http://schemas.openxmlformats.org/officeDocument/2006/relationships/slideMaster" Target="slideMasters/slideMaster38.xml"/><Relationship Id="rId39" Type="http://schemas.openxmlformats.org/officeDocument/2006/relationships/slideMaster" Target="slideMasters/slideMaster39.xml"/><Relationship Id="rId80" Type="http://schemas.openxmlformats.org/officeDocument/2006/relationships/slide" Target="slides/slide28.xml"/><Relationship Id="rId81" Type="http://schemas.openxmlformats.org/officeDocument/2006/relationships/slide" Target="slides/slide29.xml"/><Relationship Id="rId82" Type="http://schemas.openxmlformats.org/officeDocument/2006/relationships/slide" Target="slides/slide30.xml"/><Relationship Id="rId83" Type="http://schemas.openxmlformats.org/officeDocument/2006/relationships/slide" Target="slides/slide31.xml"/><Relationship Id="rId84" Type="http://schemas.openxmlformats.org/officeDocument/2006/relationships/slide" Target="slides/slide32.xml"/><Relationship Id="rId85" Type="http://schemas.openxmlformats.org/officeDocument/2006/relationships/slide" Target="slides/slide33.xml"/><Relationship Id="rId86" Type="http://schemas.openxmlformats.org/officeDocument/2006/relationships/slide" Target="slides/slide34.xml"/><Relationship Id="rId87" Type="http://schemas.openxmlformats.org/officeDocument/2006/relationships/slide" Target="slides/slide35.xml"/><Relationship Id="rId88" Type="http://schemas.openxmlformats.org/officeDocument/2006/relationships/slide" Target="slides/slide36.xml"/><Relationship Id="rId8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Relationship Id="rId2" Type="http://schemas.openxmlformats.org/officeDocument/2006/relationships/chartUserShapes" Target="../drawings/drawing2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Relationship Id="rId2" Type="http://schemas.openxmlformats.org/officeDocument/2006/relationships/chartUserShapes" Target="../drawings/drawing3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Relationship Id="rId2" Type="http://schemas.openxmlformats.org/officeDocument/2006/relationships/chartUserShapes" Target="../drawings/drawing4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Relationship Id="rId2" Type="http://schemas.openxmlformats.org/officeDocument/2006/relationships/chartUserShapes" Target="../drawings/drawing5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59810110704545"/>
          <c:y val="0.0428645541668014"/>
          <c:w val="0.902407097864547"/>
          <c:h val="0.8593018660762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Наработка, час</c:v>
                </c:pt>
              </c:strCache>
            </c:strRef>
          </c:tx>
          <c:spPr>
            <a:solidFill>
              <a:srgbClr val="00B0F0"/>
            </a:solidFill>
            <a:ln w="12700">
              <a:solidFill>
                <a:srgbClr val="002060"/>
              </a:solidFill>
            </a:ln>
          </c:spPr>
          <c:invertIfNegative val="0"/>
          <c:dPt>
            <c:idx val="10"/>
            <c:invertIfNegative val="0"/>
            <c:bubble3D val="0"/>
            <c:spPr>
              <a:solidFill>
                <a:srgbClr val="00B0F0"/>
              </a:solidFill>
              <a:ln w="12700">
                <a:solidFill>
                  <a:srgbClr val="002060"/>
                </a:solidFill>
                <a:prstDash val="dash"/>
              </a:ln>
            </c:spPr>
          </c:dPt>
          <c:dLbls>
            <c:dLbl>
              <c:idx val="0"/>
              <c:layout>
                <c:manualLayout>
                  <c:x val="0.00126884382950255"/>
                  <c:y val="0.052262037583638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spPr/>
              <c:txPr>
                <a:bodyPr/>
                <a:lstStyle/>
                <a:p>
                  <a:pPr>
                    <a:defRPr sz="1000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Лист1!$A$2:$A$15</c:f>
              <c:strCach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11 месяцев 2018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0"/>
                <c:pt idx="0">
                  <c:v>638.0</c:v>
                </c:pt>
                <c:pt idx="1">
                  <c:v>1169.0</c:v>
                </c:pt>
                <c:pt idx="2">
                  <c:v>1197.0</c:v>
                </c:pt>
                <c:pt idx="3">
                  <c:v>1547.0</c:v>
                </c:pt>
                <c:pt idx="4">
                  <c:v>6013.0</c:v>
                </c:pt>
                <c:pt idx="5" formatCode="0">
                  <c:v>4389.0</c:v>
                </c:pt>
                <c:pt idx="6" formatCode="0">
                  <c:v>9029.0</c:v>
                </c:pt>
                <c:pt idx="7" formatCode="0">
                  <c:v>15265.0</c:v>
                </c:pt>
                <c:pt idx="8" formatCode="0">
                  <c:v>12223.0</c:v>
                </c:pt>
                <c:pt idx="9">
                  <c:v>14729.0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09022648"/>
        <c:axId val="2112793768"/>
      </c:barChart>
      <c:lineChart>
        <c:grouping val="stack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Среднее количество работающих ГПА в году, ед</c:v>
                </c:pt>
              </c:strCache>
            </c:strRef>
          </c:tx>
          <c:spPr>
            <a:ln w="25400">
              <a:solidFill>
                <a:srgbClr val="0070C0"/>
              </a:solidFill>
              <a:miter lim="800000"/>
            </a:ln>
          </c:spPr>
          <c:marker>
            <c:symbol val="circle"/>
            <c:size val="6"/>
            <c:spPr>
              <a:solidFill>
                <a:srgbClr val="002060"/>
              </a:solidFill>
              <a:ln>
                <a:solidFill>
                  <a:srgbClr val="0070C0"/>
                </a:solidFill>
              </a:ln>
            </c:spPr>
          </c:marker>
          <c:dPt>
            <c:idx val="0"/>
            <c:bubble3D val="0"/>
          </c:dPt>
          <c:dPt>
            <c:idx val="10"/>
            <c:marker>
              <c:spPr>
                <a:solidFill>
                  <a:schemeClr val="bg1"/>
                </a:solidFill>
                <a:ln>
                  <a:solidFill>
                    <a:srgbClr val="0070C0"/>
                  </a:solidFill>
                  <a:prstDash val="dash"/>
                </a:ln>
              </c:spPr>
            </c:marker>
            <c:bubble3D val="0"/>
            <c:spPr>
              <a:ln w="25400">
                <a:solidFill>
                  <a:srgbClr val="0070C0"/>
                </a:solidFill>
                <a:prstDash val="dash"/>
                <a:miter lim="800000"/>
              </a:ln>
            </c:spPr>
          </c:dPt>
          <c:dLbls>
            <c:txPr>
              <a:bodyPr/>
              <a:lstStyle/>
              <a:p>
                <a:pPr>
                  <a:defRPr sz="1000" b="1">
                    <a:solidFill>
                      <a:schemeClr val="tx2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Лист1!$A$2:$A$15</c:f>
              <c:strCach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11 месяцев 2018</c:v>
                </c:pt>
              </c:strCache>
            </c:strRef>
          </c:cat>
          <c:val>
            <c:numRef>
              <c:f>Лист1!$C$2:$C$15</c:f>
              <c:numCache>
                <c:formatCode>0.00</c:formatCode>
                <c:ptCount val="10"/>
                <c:pt idx="0">
                  <c:v>0.0730311355311355</c:v>
                </c:pt>
                <c:pt idx="1">
                  <c:v>0.133814102564103</c:v>
                </c:pt>
                <c:pt idx="2">
                  <c:v>0.137019230769231</c:v>
                </c:pt>
                <c:pt idx="3">
                  <c:v>0.177083333333333</c:v>
                </c:pt>
                <c:pt idx="4">
                  <c:v>0.688301282051282</c:v>
                </c:pt>
                <c:pt idx="5">
                  <c:v>0.502403846153846</c:v>
                </c:pt>
                <c:pt idx="6">
                  <c:v>1.033539377289377</c:v>
                </c:pt>
                <c:pt idx="7">
                  <c:v>1.747367216117216</c:v>
                </c:pt>
                <c:pt idx="8">
                  <c:v>1.399152930402931</c:v>
                </c:pt>
                <c:pt idx="9">
                  <c:v>1.842967967967968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12805496"/>
        <c:axId val="2112825736"/>
      </c:lineChart>
      <c:catAx>
        <c:axId val="2109022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50" b="0">
                <a:solidFill>
                  <a:schemeClr val="tx2"/>
                </a:solidFill>
              </a:defRPr>
            </a:pPr>
            <a:endParaRPr lang="ru-RU"/>
          </a:p>
        </c:txPr>
        <c:crossAx val="2112793768"/>
        <c:crosses val="autoZero"/>
        <c:auto val="1"/>
        <c:lblAlgn val="ctr"/>
        <c:lblOffset val="100"/>
        <c:noMultiLvlLbl val="0"/>
      </c:catAx>
      <c:valAx>
        <c:axId val="21127937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2109022648"/>
        <c:crosses val="autoZero"/>
        <c:crossBetween val="between"/>
      </c:valAx>
      <c:valAx>
        <c:axId val="2112825736"/>
        <c:scaling>
          <c:orientation val="minMax"/>
        </c:scaling>
        <c:delete val="0"/>
        <c:axPos val="r"/>
        <c:numFmt formatCode="0.00" sourceLinked="1"/>
        <c:majorTickMark val="cross"/>
        <c:minorTickMark val="none"/>
        <c:tickLblPos val="nextTo"/>
        <c:spPr>
          <a:noFill/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2112805496"/>
        <c:crosses val="max"/>
        <c:crossBetween val="between"/>
      </c:valAx>
      <c:catAx>
        <c:axId val="21128054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12825736"/>
        <c:crosses val="autoZero"/>
        <c:auto val="1"/>
        <c:lblAlgn val="ctr"/>
        <c:lblOffset val="100"/>
        <c:noMultiLvlLbl val="0"/>
      </c:catAx>
      <c:spPr>
        <a:ln>
          <a:noFill/>
        </a:ln>
      </c:spPr>
    </c:plotArea>
    <c:legend>
      <c:legendPos val="b"/>
      <c:layout>
        <c:manualLayout>
          <c:xMode val="edge"/>
          <c:yMode val="edge"/>
          <c:x val="0.0785890811186464"/>
          <c:y val="0.107991080102522"/>
          <c:w val="0.567405879762361"/>
          <c:h val="0.0706984572743721"/>
        </c:manualLayout>
      </c:layout>
      <c:overlay val="0"/>
      <c:txPr>
        <a:bodyPr/>
        <a:lstStyle/>
        <a:p>
          <a:pPr>
            <a:defRPr>
              <a:solidFill>
                <a:schemeClr val="tx2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978827311962"/>
          <c:y val="0.0489095844014375"/>
          <c:w val="0.801201260015771"/>
          <c:h val="0.6336652461801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Наработка на съем, час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</c:spPr>
          <c:invertIfNegative val="0"/>
          <c:dLbls>
            <c:dLbl>
              <c:idx val="0"/>
              <c:layout>
                <c:manualLayout>
                  <c:x val="-0.00595054302219178"/>
                  <c:y val="0.10066260341655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5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5"/>
                <c:pt idx="0">
                  <c:v>1097.0</c:v>
                </c:pt>
                <c:pt idx="1">
                  <c:v>4515.0</c:v>
                </c:pt>
                <c:pt idx="2">
                  <c:v>5088.0</c:v>
                </c:pt>
                <c:pt idx="3">
                  <c:v>12223.0</c:v>
                </c:pt>
                <c:pt idx="4">
                  <c:v>7364.0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12040056"/>
        <c:axId val="2112031800"/>
      </c:barChart>
      <c:lineChart>
        <c:grouping val="stack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 Съемов, шт</c:v>
                </c:pt>
              </c:strCache>
            </c:strRef>
          </c:tx>
          <c:spPr>
            <a:ln w="28575">
              <a:solidFill>
                <a:srgbClr val="0070C0"/>
              </a:solidFill>
            </a:ln>
          </c:spPr>
          <c:marker>
            <c:symbol val="square"/>
            <c:size val="6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Pt>
            <c:idx val="0"/>
            <c:bubble3D val="0"/>
          </c:dPt>
          <c:dLbls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5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</c:numCache>
            </c:numRef>
          </c:cat>
          <c:val>
            <c:numRef>
              <c:f>Лист1!$C$2:$C$10</c:f>
              <c:numCache>
                <c:formatCode>General</c:formatCode>
                <c:ptCount val="5"/>
                <c:pt idx="0">
                  <c:v>4.0</c:v>
                </c:pt>
                <c:pt idx="1">
                  <c:v>2.0</c:v>
                </c:pt>
                <c:pt idx="2">
                  <c:v>3.0</c:v>
                </c:pt>
                <c:pt idx="3">
                  <c:v>1.0</c:v>
                </c:pt>
                <c:pt idx="4">
                  <c:v>2.0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12024936"/>
        <c:axId val="2112028264"/>
      </c:lineChart>
      <c:catAx>
        <c:axId val="2112040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solidFill>
                  <a:schemeClr val="tx2"/>
                </a:solidFill>
              </a:defRPr>
            </a:pPr>
            <a:endParaRPr lang="ru-RU"/>
          </a:p>
        </c:txPr>
        <c:crossAx val="2112031800"/>
        <c:crosses val="autoZero"/>
        <c:auto val="1"/>
        <c:lblAlgn val="ctr"/>
        <c:lblOffset val="100"/>
        <c:noMultiLvlLbl val="0"/>
      </c:catAx>
      <c:valAx>
        <c:axId val="2112031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2112040056"/>
        <c:crosses val="autoZero"/>
        <c:crossBetween val="between"/>
      </c:valAx>
      <c:valAx>
        <c:axId val="2112028264"/>
        <c:scaling>
          <c:orientation val="minMax"/>
        </c:scaling>
        <c:delete val="0"/>
        <c:axPos val="r"/>
        <c:numFmt formatCode="General" sourceLinked="1"/>
        <c:majorTickMark val="cross"/>
        <c:minorTickMark val="none"/>
        <c:tickLblPos val="nextTo"/>
        <c:spPr>
          <a:noFill/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2112024936"/>
        <c:crosses val="max"/>
        <c:crossBetween val="between"/>
      </c:valAx>
      <c:catAx>
        <c:axId val="21120249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12028264"/>
        <c:crosses val="autoZero"/>
        <c:auto val="1"/>
        <c:lblAlgn val="ctr"/>
        <c:lblOffset val="100"/>
        <c:noMultiLvlLbl val="0"/>
      </c:catAx>
      <c:spPr>
        <a:ln>
          <a:solidFill>
            <a:schemeClr val="bg1"/>
          </a:solidFill>
        </a:ln>
      </c:spPr>
    </c:plotArea>
    <c:legend>
      <c:legendPos val="b"/>
      <c:layout/>
      <c:overlay val="0"/>
      <c:txPr>
        <a:bodyPr/>
        <a:lstStyle/>
        <a:p>
          <a:pPr>
            <a:defRPr>
              <a:solidFill>
                <a:schemeClr val="tx2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ВП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5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5"/>
                <c:pt idx="0">
                  <c:v>9253.0</c:v>
                </c:pt>
                <c:pt idx="1">
                  <c:v>8054.0</c:v>
                </c:pt>
                <c:pt idx="2">
                  <c:v>5363.0</c:v>
                </c:pt>
                <c:pt idx="3">
                  <c:v>12852.0</c:v>
                </c:pt>
                <c:pt idx="4">
                  <c:v>9041.0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13777576"/>
        <c:axId val="2113785880"/>
      </c:barChart>
      <c:lineChart>
        <c:grouping val="stack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КГ</c:v>
                </c:pt>
              </c:strCache>
            </c:strRef>
          </c:tx>
          <c:spPr>
            <a:ln w="28575">
              <a:solidFill>
                <a:srgbClr val="0070C0"/>
              </a:solidFill>
            </a:ln>
          </c:spPr>
          <c:marker>
            <c:symbol val="circle"/>
            <c:size val="6"/>
            <c:spPr>
              <a:solidFill>
                <a:srgbClr val="002060"/>
              </a:solidFill>
              <a:ln>
                <a:solidFill>
                  <a:srgbClr val="0070C0"/>
                </a:solidFill>
              </a:ln>
            </c:spPr>
          </c:marker>
          <c:dPt>
            <c:idx val="0"/>
            <c:bubble3D val="0"/>
          </c:dPt>
          <c:dLbls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5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</c:numCache>
            </c:numRef>
          </c:cat>
          <c:val>
            <c:numRef>
              <c:f>Лист1!$C$2:$C$10</c:f>
              <c:numCache>
                <c:formatCode>General</c:formatCode>
                <c:ptCount val="5"/>
                <c:pt idx="0">
                  <c:v>0.31</c:v>
                </c:pt>
                <c:pt idx="1">
                  <c:v>0.53</c:v>
                </c:pt>
                <c:pt idx="2">
                  <c:v>0.74</c:v>
                </c:pt>
                <c:pt idx="3">
                  <c:v>0.48</c:v>
                </c:pt>
                <c:pt idx="4">
                  <c:v>0.62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13792760"/>
        <c:axId val="2113789416"/>
      </c:lineChart>
      <c:catAx>
        <c:axId val="2113777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solidFill>
                  <a:schemeClr val="tx2"/>
                </a:solidFill>
              </a:defRPr>
            </a:pPr>
            <a:endParaRPr lang="ru-RU"/>
          </a:p>
        </c:txPr>
        <c:crossAx val="2113785880"/>
        <c:crosses val="autoZero"/>
        <c:auto val="1"/>
        <c:lblAlgn val="ctr"/>
        <c:lblOffset val="100"/>
        <c:noMultiLvlLbl val="0"/>
      </c:catAx>
      <c:valAx>
        <c:axId val="2113785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2113777576"/>
        <c:crosses val="autoZero"/>
        <c:crossBetween val="between"/>
      </c:valAx>
      <c:valAx>
        <c:axId val="2113789416"/>
        <c:scaling>
          <c:orientation val="minMax"/>
        </c:scaling>
        <c:delete val="0"/>
        <c:axPos val="r"/>
        <c:numFmt formatCode="General" sourceLinked="1"/>
        <c:majorTickMark val="cross"/>
        <c:minorTickMark val="none"/>
        <c:tickLblPos val="nextTo"/>
        <c:spPr>
          <a:noFill/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2113792760"/>
        <c:crosses val="max"/>
        <c:crossBetween val="between"/>
      </c:valAx>
      <c:catAx>
        <c:axId val="2113792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13789416"/>
        <c:crosses val="autoZero"/>
        <c:auto val="1"/>
        <c:lblAlgn val="ctr"/>
        <c:lblOffset val="100"/>
        <c:noMultiLvlLbl val="0"/>
      </c:catAx>
      <c:spPr>
        <a:ln>
          <a:solidFill>
            <a:schemeClr val="bg1"/>
          </a:solidFill>
        </a:ln>
      </c:spPr>
    </c:plotArea>
    <c:legend>
      <c:legendPos val="b"/>
      <c:layout>
        <c:manualLayout>
          <c:xMode val="edge"/>
          <c:yMode val="edge"/>
          <c:x val="0.379546058881872"/>
          <c:y val="0.805596140704355"/>
          <c:w val="0.240907882236256"/>
          <c:h val="0.142962785942063"/>
        </c:manualLayout>
      </c:layout>
      <c:overlay val="0"/>
      <c:txPr>
        <a:bodyPr/>
        <a:lstStyle/>
        <a:p>
          <a:pPr>
            <a:defRPr>
              <a:solidFill>
                <a:schemeClr val="tx2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ТОиР+ВП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5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5"/>
                <c:pt idx="0">
                  <c:v>10577.0</c:v>
                </c:pt>
                <c:pt idx="1">
                  <c:v>10124.0</c:v>
                </c:pt>
                <c:pt idx="2">
                  <c:v>8767.0</c:v>
                </c:pt>
                <c:pt idx="3">
                  <c:v>13741.0</c:v>
                </c:pt>
                <c:pt idx="4">
                  <c:v>11089.0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2056586904"/>
        <c:axId val="2056578520"/>
      </c:barChart>
      <c:lineChart>
        <c:grouping val="stack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КТИ</c:v>
                </c:pt>
              </c:strCache>
            </c:strRef>
          </c:tx>
          <c:spPr>
            <a:ln w="28575">
              <a:solidFill>
                <a:srgbClr val="0070C0"/>
              </a:solidFill>
            </a:ln>
          </c:spPr>
          <c:marker>
            <c:symbol val="triangle"/>
            <c:size val="6"/>
            <c:spPr>
              <a:solidFill>
                <a:srgbClr val="002060"/>
              </a:solidFill>
              <a:ln>
                <a:solidFill>
                  <a:srgbClr val="0070C0"/>
                </a:solidFill>
              </a:ln>
            </c:spPr>
          </c:marker>
          <c:dPt>
            <c:idx val="0"/>
            <c:bubble3D val="0"/>
          </c:dPt>
          <c:dLbls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5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</c:numCache>
            </c:numRef>
          </c:cat>
          <c:val>
            <c:numRef>
              <c:f>Лист1!$C$2:$C$10</c:f>
              <c:numCache>
                <c:formatCode>General</c:formatCode>
                <c:ptCount val="5"/>
                <c:pt idx="0">
                  <c:v>0.279</c:v>
                </c:pt>
                <c:pt idx="1">
                  <c:v>0.471</c:v>
                </c:pt>
                <c:pt idx="2">
                  <c:v>0.626</c:v>
                </c:pt>
                <c:pt idx="3">
                  <c:v>0.49</c:v>
                </c:pt>
                <c:pt idx="4">
                  <c:v>0.57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56571656"/>
        <c:axId val="2056574984"/>
      </c:lineChart>
      <c:catAx>
        <c:axId val="2056586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solidFill>
                  <a:schemeClr val="tx2"/>
                </a:solidFill>
              </a:defRPr>
            </a:pPr>
            <a:endParaRPr lang="ru-RU"/>
          </a:p>
        </c:txPr>
        <c:crossAx val="2056578520"/>
        <c:crosses val="autoZero"/>
        <c:auto val="1"/>
        <c:lblAlgn val="ctr"/>
        <c:lblOffset val="100"/>
        <c:noMultiLvlLbl val="0"/>
      </c:catAx>
      <c:valAx>
        <c:axId val="2056578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2056586904"/>
        <c:crosses val="autoZero"/>
        <c:crossBetween val="between"/>
      </c:valAx>
      <c:valAx>
        <c:axId val="2056574984"/>
        <c:scaling>
          <c:orientation val="minMax"/>
        </c:scaling>
        <c:delete val="0"/>
        <c:axPos val="r"/>
        <c:numFmt formatCode="General" sourceLinked="1"/>
        <c:majorTickMark val="cross"/>
        <c:minorTickMark val="none"/>
        <c:tickLblPos val="nextTo"/>
        <c:spPr>
          <a:noFill/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2056571656"/>
        <c:crosses val="max"/>
        <c:crossBetween val="between"/>
      </c:valAx>
      <c:catAx>
        <c:axId val="2056571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56574984"/>
        <c:crosses val="autoZero"/>
        <c:auto val="1"/>
        <c:lblAlgn val="ctr"/>
        <c:lblOffset val="100"/>
        <c:noMultiLvlLbl val="0"/>
      </c:catAx>
      <c:spPr>
        <a:ln>
          <a:solidFill>
            <a:schemeClr val="bg1"/>
          </a:solidFill>
        </a:ln>
      </c:spPr>
    </c:plotArea>
    <c:legend>
      <c:legendPos val="b"/>
      <c:layout>
        <c:manualLayout>
          <c:xMode val="edge"/>
          <c:yMode val="edge"/>
          <c:x val="0.304259514668889"/>
          <c:y val="0.781268592059395"/>
          <c:w val="0.380162074120947"/>
          <c:h val="0.139725759347776"/>
        </c:manualLayout>
      </c:layout>
      <c:overlay val="0"/>
      <c:txPr>
        <a:bodyPr/>
        <a:lstStyle/>
        <a:p>
          <a:pPr>
            <a:defRPr>
              <a:solidFill>
                <a:schemeClr val="tx2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200">
                <a:solidFill>
                  <a:schemeClr val="tx2"/>
                </a:solidFill>
              </a:defRPr>
            </a:pPr>
            <a:r>
              <a:rPr lang="ru-RU" sz="1200" dirty="0" smtClean="0">
                <a:solidFill>
                  <a:schemeClr val="tx2"/>
                </a:solidFill>
              </a:rPr>
              <a:t>Отказы НК-38СТ</a:t>
            </a:r>
            <a:endParaRPr lang="ru-RU" sz="1200" dirty="0">
              <a:solidFill>
                <a:schemeClr val="tx2"/>
              </a:solidFill>
            </a:endParaRPr>
          </a:p>
        </c:rich>
      </c:tx>
      <c:layout>
        <c:manualLayout>
          <c:xMode val="edge"/>
          <c:yMode val="edge"/>
          <c:x val="0.327171933807732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9328172855684"/>
          <c:y val="0.13900372313377"/>
          <c:w val="0.572931586846877"/>
          <c:h val="0.66836629263415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dPt>
            <c:idx val="0"/>
            <c:bubble3D val="0"/>
            <c:explosion val="7"/>
            <c:spPr>
              <a:solidFill>
                <a:schemeClr val="accent6">
                  <a:lumMod val="75000"/>
                </a:schemeClr>
              </a:solidFill>
              <a:ln>
                <a:solidFill>
                  <a:srgbClr val="0070C0"/>
                </a:solidFill>
              </a:ln>
            </c:spPr>
          </c:dPt>
          <c:dPt>
            <c:idx val="1"/>
            <c:bubble3D val="0"/>
            <c:explosion val="7"/>
            <c:spPr>
              <a:solidFill>
                <a:srgbClr val="FFC000"/>
              </a:solidFill>
              <a:ln>
                <a:solidFill>
                  <a:srgbClr val="0070C0"/>
                </a:solidFill>
              </a:ln>
            </c:spPr>
          </c:dPt>
          <c:dPt>
            <c:idx val="2"/>
            <c:bubble3D val="0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dPt>
          <c:dPt>
            <c:idx val="3"/>
            <c:bubble3D val="0"/>
            <c:spPr>
              <a:solidFill>
                <a:srgbClr val="002060"/>
              </a:solidFill>
              <a:ln>
                <a:solidFill>
                  <a:srgbClr val="0070C0"/>
                </a:solidFill>
              </a:ln>
            </c:spPr>
          </c:dPt>
          <c:dPt>
            <c:idx val="4"/>
            <c:bubble3D val="0"/>
            <c:explosion val="6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0070C0"/>
                </a:solidFill>
              </a:ln>
            </c:spPr>
          </c:dPt>
          <c:dPt>
            <c:idx val="5"/>
            <c:bubble3D val="0"/>
            <c:spPr>
              <a:solidFill>
                <a:srgbClr val="00B050"/>
              </a:solidFill>
              <a:ln>
                <a:solidFill>
                  <a:srgbClr val="0070C0"/>
                </a:solidFill>
              </a:ln>
            </c:spPr>
          </c:dPt>
          <c:dPt>
            <c:idx val="6"/>
            <c:bubble3D val="0"/>
            <c:spPr>
              <a:solidFill>
                <a:srgbClr val="00B0F0"/>
              </a:solidFill>
              <a:ln>
                <a:solidFill>
                  <a:srgbClr val="0070C0"/>
                </a:solidFill>
              </a:ln>
            </c:spPr>
          </c:dPt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Лист1!$A$2:$A$8</c:f>
              <c:strCache>
                <c:ptCount val="7"/>
                <c:pt idx="0">
                  <c:v>ГВТ</c:v>
                </c:pt>
                <c:pt idx="1">
                  <c:v>Топливопроводы</c:v>
                </c:pt>
                <c:pt idx="2">
                  <c:v>Вибрация</c:v>
                </c:pt>
                <c:pt idx="3">
                  <c:v>Коробка приводов</c:v>
                </c:pt>
                <c:pt idx="4">
                  <c:v>Навесное оборудование</c:v>
                </c:pt>
                <c:pt idx="5">
                  <c:v>ШР</c:v>
                </c:pt>
                <c:pt idx="6">
                  <c:v>ДУС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8.0</c:v>
                </c:pt>
                <c:pt idx="1">
                  <c:v>5.0</c:v>
                </c:pt>
                <c:pt idx="2">
                  <c:v>1.0</c:v>
                </c:pt>
                <c:pt idx="3">
                  <c:v>2.0</c:v>
                </c:pt>
                <c:pt idx="4">
                  <c:v>4.0</c:v>
                </c:pt>
                <c:pt idx="5">
                  <c:v>1.0</c:v>
                </c:pt>
                <c:pt idx="6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135048265195727"/>
          <c:y val="0.850875660280171"/>
          <c:w val="0.755246506773127"/>
          <c:h val="0.120263859571159"/>
        </c:manualLayout>
      </c:layout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89230767203923"/>
          <c:y val="0.0109344630387597"/>
          <c:w val="0.917910778762352"/>
          <c:h val="0.900133649670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Работа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102.0</c:v>
                </c:pt>
                <c:pt idx="1">
                  <c:v>105.0</c:v>
                </c:pt>
                <c:pt idx="2">
                  <c:v>107.0</c:v>
                </c:pt>
                <c:pt idx="3">
                  <c:v>109.0</c:v>
                </c:pt>
                <c:pt idx="4">
                  <c:v>110.0</c:v>
                </c:pt>
                <c:pt idx="5">
                  <c:v>111.0</c:v>
                </c:pt>
                <c:pt idx="6">
                  <c:v>112.0</c:v>
                </c:pt>
                <c:pt idx="7">
                  <c:v>113.0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1720.0</c:v>
                </c:pt>
                <c:pt idx="1">
                  <c:v>972.0</c:v>
                </c:pt>
                <c:pt idx="2">
                  <c:v>12.0</c:v>
                </c:pt>
                <c:pt idx="3">
                  <c:v>211.0</c:v>
                </c:pt>
                <c:pt idx="4">
                  <c:v>1270.0</c:v>
                </c:pt>
                <c:pt idx="5">
                  <c:v>966.0</c:v>
                </c:pt>
                <c:pt idx="6">
                  <c:v>760.0</c:v>
                </c:pt>
                <c:pt idx="7">
                  <c:v>1305.0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Ремонт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102.0</c:v>
                </c:pt>
                <c:pt idx="1">
                  <c:v>105.0</c:v>
                </c:pt>
                <c:pt idx="2">
                  <c:v>107.0</c:v>
                </c:pt>
                <c:pt idx="3">
                  <c:v>109.0</c:v>
                </c:pt>
                <c:pt idx="4">
                  <c:v>110.0</c:v>
                </c:pt>
                <c:pt idx="5">
                  <c:v>111.0</c:v>
                </c:pt>
                <c:pt idx="6">
                  <c:v>112.0</c:v>
                </c:pt>
                <c:pt idx="7">
                  <c:v>113.0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11136.0</c:v>
                </c:pt>
                <c:pt idx="1">
                  <c:v>17112.0</c:v>
                </c:pt>
                <c:pt idx="2">
                  <c:v>2520.0</c:v>
                </c:pt>
                <c:pt idx="3">
                  <c:v>39336.0</c:v>
                </c:pt>
                <c:pt idx="4">
                  <c:v>24096.0</c:v>
                </c:pt>
                <c:pt idx="5">
                  <c:v>7176.0</c:v>
                </c:pt>
                <c:pt idx="6">
                  <c:v>15168.0</c:v>
                </c:pt>
                <c:pt idx="7">
                  <c:v>17136.0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Работа2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102.0</c:v>
                </c:pt>
                <c:pt idx="1">
                  <c:v>105.0</c:v>
                </c:pt>
                <c:pt idx="2">
                  <c:v>107.0</c:v>
                </c:pt>
                <c:pt idx="3">
                  <c:v>109.0</c:v>
                </c:pt>
                <c:pt idx="4">
                  <c:v>110.0</c:v>
                </c:pt>
                <c:pt idx="5">
                  <c:v>111.0</c:v>
                </c:pt>
                <c:pt idx="6">
                  <c:v>112.0</c:v>
                </c:pt>
                <c:pt idx="7">
                  <c:v>113.0</c:v>
                </c:pt>
              </c:numCache>
            </c:num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801.0</c:v>
                </c:pt>
                <c:pt idx="1">
                  <c:v>2343.0</c:v>
                </c:pt>
                <c:pt idx="2">
                  <c:v>407.0</c:v>
                </c:pt>
                <c:pt idx="3">
                  <c:v>4448.0</c:v>
                </c:pt>
                <c:pt idx="4">
                  <c:v>4095.0</c:v>
                </c:pt>
                <c:pt idx="5">
                  <c:v>5539.0</c:v>
                </c:pt>
                <c:pt idx="6">
                  <c:v>3401.0</c:v>
                </c:pt>
                <c:pt idx="7">
                  <c:v>8004.0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Ремонт3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102.0</c:v>
                </c:pt>
                <c:pt idx="1">
                  <c:v>105.0</c:v>
                </c:pt>
                <c:pt idx="2">
                  <c:v>107.0</c:v>
                </c:pt>
                <c:pt idx="3">
                  <c:v>109.0</c:v>
                </c:pt>
                <c:pt idx="4">
                  <c:v>110.0</c:v>
                </c:pt>
                <c:pt idx="5">
                  <c:v>111.0</c:v>
                </c:pt>
                <c:pt idx="6">
                  <c:v>112.0</c:v>
                </c:pt>
                <c:pt idx="7">
                  <c:v>113.0</c:v>
                </c:pt>
              </c:numCache>
            </c:numRef>
          </c:cat>
          <c:val>
            <c:numRef>
              <c:f>Лист1!$E$2:$E$9</c:f>
              <c:numCache>
                <c:formatCode>General</c:formatCode>
                <c:ptCount val="8"/>
                <c:pt idx="0">
                  <c:v>10080.0</c:v>
                </c:pt>
                <c:pt idx="1">
                  <c:v>11640.0</c:v>
                </c:pt>
                <c:pt idx="2">
                  <c:v>7632.0</c:v>
                </c:pt>
                <c:pt idx="3">
                  <c:v>3528.0</c:v>
                </c:pt>
                <c:pt idx="5">
                  <c:v>12456.0</c:v>
                </c:pt>
                <c:pt idx="6">
                  <c:v>5712.0</c:v>
                </c:pt>
                <c:pt idx="7">
                  <c:v>1534.0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Работа3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102.0</c:v>
                </c:pt>
                <c:pt idx="1">
                  <c:v>105.0</c:v>
                </c:pt>
                <c:pt idx="2">
                  <c:v>107.0</c:v>
                </c:pt>
                <c:pt idx="3">
                  <c:v>109.0</c:v>
                </c:pt>
                <c:pt idx="4">
                  <c:v>110.0</c:v>
                </c:pt>
                <c:pt idx="5">
                  <c:v>111.0</c:v>
                </c:pt>
                <c:pt idx="6">
                  <c:v>112.0</c:v>
                </c:pt>
                <c:pt idx="7">
                  <c:v>113.0</c:v>
                </c:pt>
              </c:numCache>
            </c:numRef>
          </c:cat>
          <c:val>
            <c:numRef>
              <c:f>Лист1!$F$2:$F$9</c:f>
              <c:numCache>
                <c:formatCode>General</c:formatCode>
                <c:ptCount val="8"/>
                <c:pt idx="0">
                  <c:v>47.0</c:v>
                </c:pt>
                <c:pt idx="1">
                  <c:v>2837.0</c:v>
                </c:pt>
                <c:pt idx="2">
                  <c:v>454.0</c:v>
                </c:pt>
                <c:pt idx="5">
                  <c:v>747.0</c:v>
                </c:pt>
                <c:pt idx="7">
                  <c:v>3329.0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Ремонт4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102.0</c:v>
                </c:pt>
                <c:pt idx="1">
                  <c:v>105.0</c:v>
                </c:pt>
                <c:pt idx="2">
                  <c:v>107.0</c:v>
                </c:pt>
                <c:pt idx="3">
                  <c:v>109.0</c:v>
                </c:pt>
                <c:pt idx="4">
                  <c:v>110.0</c:v>
                </c:pt>
                <c:pt idx="5">
                  <c:v>111.0</c:v>
                </c:pt>
                <c:pt idx="6">
                  <c:v>112.0</c:v>
                </c:pt>
                <c:pt idx="7">
                  <c:v>113.0</c:v>
                </c:pt>
              </c:numCache>
            </c:numRef>
          </c:cat>
          <c:val>
            <c:numRef>
              <c:f>Лист1!$G$2:$G$9</c:f>
              <c:numCache>
                <c:formatCode>General</c:formatCode>
                <c:ptCount val="8"/>
                <c:pt idx="0">
                  <c:v>2928.0</c:v>
                </c:pt>
                <c:pt idx="1">
                  <c:v>17976.0</c:v>
                </c:pt>
                <c:pt idx="2">
                  <c:v>9360.0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Работа4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102.0</c:v>
                </c:pt>
                <c:pt idx="1">
                  <c:v>105.0</c:v>
                </c:pt>
                <c:pt idx="2">
                  <c:v>107.0</c:v>
                </c:pt>
                <c:pt idx="3">
                  <c:v>109.0</c:v>
                </c:pt>
                <c:pt idx="4">
                  <c:v>110.0</c:v>
                </c:pt>
                <c:pt idx="5">
                  <c:v>111.0</c:v>
                </c:pt>
                <c:pt idx="6">
                  <c:v>112.0</c:v>
                </c:pt>
                <c:pt idx="7">
                  <c:v>113.0</c:v>
                </c:pt>
              </c:numCache>
            </c:numRef>
          </c:cat>
          <c:val>
            <c:numRef>
              <c:f>Лист1!$H$2:$H$9</c:f>
              <c:numCache>
                <c:formatCode>General</c:formatCode>
                <c:ptCount val="8"/>
                <c:pt idx="0">
                  <c:v>4.0</c:v>
                </c:pt>
                <c:pt idx="1">
                  <c:v>3078.0</c:v>
                </c:pt>
                <c:pt idx="2">
                  <c:v>164.0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Ремонт5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102.0</c:v>
                </c:pt>
                <c:pt idx="1">
                  <c:v>105.0</c:v>
                </c:pt>
                <c:pt idx="2">
                  <c:v>107.0</c:v>
                </c:pt>
                <c:pt idx="3">
                  <c:v>109.0</c:v>
                </c:pt>
                <c:pt idx="4">
                  <c:v>110.0</c:v>
                </c:pt>
                <c:pt idx="5">
                  <c:v>111.0</c:v>
                </c:pt>
                <c:pt idx="6">
                  <c:v>112.0</c:v>
                </c:pt>
                <c:pt idx="7">
                  <c:v>113.0</c:v>
                </c:pt>
              </c:numCache>
            </c:numRef>
          </c:cat>
          <c:val>
            <c:numRef>
              <c:f>Лист1!$I$2:$I$9</c:f>
              <c:numCache>
                <c:formatCode>General</c:formatCode>
                <c:ptCount val="8"/>
                <c:pt idx="0">
                  <c:v>1152.0</c:v>
                </c:pt>
                <c:pt idx="1">
                  <c:v>3938.0</c:v>
                </c:pt>
                <c:pt idx="2">
                  <c:v>6288.0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Работа5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102.0</c:v>
                </c:pt>
                <c:pt idx="1">
                  <c:v>105.0</c:v>
                </c:pt>
                <c:pt idx="2">
                  <c:v>107.0</c:v>
                </c:pt>
                <c:pt idx="3">
                  <c:v>109.0</c:v>
                </c:pt>
                <c:pt idx="4">
                  <c:v>110.0</c:v>
                </c:pt>
                <c:pt idx="5">
                  <c:v>111.0</c:v>
                </c:pt>
                <c:pt idx="6">
                  <c:v>112.0</c:v>
                </c:pt>
                <c:pt idx="7">
                  <c:v>113.0</c:v>
                </c:pt>
              </c:numCache>
            </c:numRef>
          </c:cat>
          <c:val>
            <c:numRef>
              <c:f>Лист1!$J$2:$J$9</c:f>
              <c:numCache>
                <c:formatCode>General</c:formatCode>
                <c:ptCount val="8"/>
                <c:pt idx="0">
                  <c:v>237.0</c:v>
                </c:pt>
                <c:pt idx="2">
                  <c:v>330.0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Ремонт6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102.0</c:v>
                </c:pt>
                <c:pt idx="1">
                  <c:v>105.0</c:v>
                </c:pt>
                <c:pt idx="2">
                  <c:v>107.0</c:v>
                </c:pt>
                <c:pt idx="3">
                  <c:v>109.0</c:v>
                </c:pt>
                <c:pt idx="4">
                  <c:v>110.0</c:v>
                </c:pt>
                <c:pt idx="5">
                  <c:v>111.0</c:v>
                </c:pt>
                <c:pt idx="6">
                  <c:v>112.0</c:v>
                </c:pt>
                <c:pt idx="7">
                  <c:v>113.0</c:v>
                </c:pt>
              </c:numCache>
            </c:numRef>
          </c:cat>
          <c:val>
            <c:numRef>
              <c:f>Лист1!$K$2:$K$9</c:f>
              <c:numCache>
                <c:formatCode>General</c:formatCode>
                <c:ptCount val="8"/>
                <c:pt idx="0">
                  <c:v>26856.0</c:v>
                </c:pt>
                <c:pt idx="2">
                  <c:v>6024.0</c:v>
                </c:pt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Работа6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102.0</c:v>
                </c:pt>
                <c:pt idx="1">
                  <c:v>105.0</c:v>
                </c:pt>
                <c:pt idx="2">
                  <c:v>107.0</c:v>
                </c:pt>
                <c:pt idx="3">
                  <c:v>109.0</c:v>
                </c:pt>
                <c:pt idx="4">
                  <c:v>110.0</c:v>
                </c:pt>
                <c:pt idx="5">
                  <c:v>111.0</c:v>
                </c:pt>
                <c:pt idx="6">
                  <c:v>112.0</c:v>
                </c:pt>
                <c:pt idx="7">
                  <c:v>113.0</c:v>
                </c:pt>
              </c:numCache>
            </c:numRef>
          </c:cat>
          <c:val>
            <c:numRef>
              <c:f>Лист1!$L$2:$L$9</c:f>
              <c:numCache>
                <c:formatCode>General</c:formatCode>
                <c:ptCount val="8"/>
                <c:pt idx="0">
                  <c:v>533.0</c:v>
                </c:pt>
                <c:pt idx="2">
                  <c:v>1574.0</c:v>
                </c:pt>
              </c:numCache>
            </c:numRef>
          </c:val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Ремонт7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102.0</c:v>
                </c:pt>
                <c:pt idx="1">
                  <c:v>105.0</c:v>
                </c:pt>
                <c:pt idx="2">
                  <c:v>107.0</c:v>
                </c:pt>
                <c:pt idx="3">
                  <c:v>109.0</c:v>
                </c:pt>
                <c:pt idx="4">
                  <c:v>110.0</c:v>
                </c:pt>
                <c:pt idx="5">
                  <c:v>111.0</c:v>
                </c:pt>
                <c:pt idx="6">
                  <c:v>112.0</c:v>
                </c:pt>
                <c:pt idx="7">
                  <c:v>113.0</c:v>
                </c:pt>
              </c:numCache>
            </c:numRef>
          </c:cat>
          <c:val>
            <c:numRef>
              <c:f>Лист1!$M$2:$M$9</c:f>
              <c:numCache>
                <c:formatCode>General</c:formatCode>
                <c:ptCount val="8"/>
                <c:pt idx="0">
                  <c:v>3312.0</c:v>
                </c:pt>
                <c:pt idx="2">
                  <c:v>2520.0</c:v>
                </c:pt>
              </c:numCache>
            </c:numRef>
          </c:val>
        </c:ser>
        <c:ser>
          <c:idx val="14"/>
          <c:order val="12"/>
          <c:tx>
            <c:strRef>
              <c:f>Лист1!$N$1</c:f>
              <c:strCache>
                <c:ptCount val="1"/>
                <c:pt idx="0">
                  <c:v>Работа7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102.0</c:v>
                </c:pt>
                <c:pt idx="1">
                  <c:v>105.0</c:v>
                </c:pt>
                <c:pt idx="2">
                  <c:v>107.0</c:v>
                </c:pt>
                <c:pt idx="3">
                  <c:v>109.0</c:v>
                </c:pt>
                <c:pt idx="4">
                  <c:v>110.0</c:v>
                </c:pt>
                <c:pt idx="5">
                  <c:v>111.0</c:v>
                </c:pt>
                <c:pt idx="6">
                  <c:v>112.0</c:v>
                </c:pt>
                <c:pt idx="7">
                  <c:v>113.0</c:v>
                </c:pt>
              </c:numCache>
            </c:numRef>
          </c:cat>
          <c:val>
            <c:numRef>
              <c:f>Лист1!$N$2:$N$9</c:f>
              <c:numCache>
                <c:formatCode>General</c:formatCode>
                <c:ptCount val="8"/>
                <c:pt idx="0">
                  <c:v>34.0</c:v>
                </c:pt>
                <c:pt idx="2">
                  <c:v>8408.0</c:v>
                </c:pt>
              </c:numCache>
            </c:numRef>
          </c:val>
        </c:ser>
        <c:ser>
          <c:idx val="15"/>
          <c:order val="13"/>
          <c:tx>
            <c:strRef>
              <c:f>Лист1!$O$1</c:f>
              <c:strCache>
                <c:ptCount val="1"/>
                <c:pt idx="0">
                  <c:v>Ремонт8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102.0</c:v>
                </c:pt>
                <c:pt idx="1">
                  <c:v>105.0</c:v>
                </c:pt>
                <c:pt idx="2">
                  <c:v>107.0</c:v>
                </c:pt>
                <c:pt idx="3">
                  <c:v>109.0</c:v>
                </c:pt>
                <c:pt idx="4">
                  <c:v>110.0</c:v>
                </c:pt>
                <c:pt idx="5">
                  <c:v>111.0</c:v>
                </c:pt>
                <c:pt idx="6">
                  <c:v>112.0</c:v>
                </c:pt>
                <c:pt idx="7">
                  <c:v>113.0</c:v>
                </c:pt>
              </c:numCache>
            </c:numRef>
          </c:cat>
          <c:val>
            <c:numRef>
              <c:f>Лист1!$O$2:$O$9</c:f>
              <c:numCache>
                <c:formatCode>General</c:formatCode>
                <c:ptCount val="8"/>
                <c:pt idx="0">
                  <c:v>14712.0</c:v>
                </c:pt>
                <c:pt idx="2">
                  <c:v>19464.0</c:v>
                </c:pt>
              </c:numCache>
            </c:numRef>
          </c:val>
        </c:ser>
        <c:ser>
          <c:idx val="16"/>
          <c:order val="14"/>
          <c:tx>
            <c:strRef>
              <c:f>Лист1!$P$1</c:f>
              <c:strCache>
                <c:ptCount val="1"/>
                <c:pt idx="0">
                  <c:v>Работа8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102.0</c:v>
                </c:pt>
                <c:pt idx="1">
                  <c:v>105.0</c:v>
                </c:pt>
                <c:pt idx="2">
                  <c:v>107.0</c:v>
                </c:pt>
                <c:pt idx="3">
                  <c:v>109.0</c:v>
                </c:pt>
                <c:pt idx="4">
                  <c:v>110.0</c:v>
                </c:pt>
                <c:pt idx="5">
                  <c:v>111.0</c:v>
                </c:pt>
                <c:pt idx="6">
                  <c:v>112.0</c:v>
                </c:pt>
                <c:pt idx="7">
                  <c:v>113.0</c:v>
                </c:pt>
              </c:numCache>
            </c:numRef>
          </c:cat>
          <c:val>
            <c:numRef>
              <c:f>Лист1!$P$2:$P$9</c:f>
              <c:numCache>
                <c:formatCode>General</c:formatCode>
                <c:ptCount val="8"/>
                <c:pt idx="0">
                  <c:v>51.0</c:v>
                </c:pt>
                <c:pt idx="2">
                  <c:v>861.0</c:v>
                </c:pt>
              </c:numCache>
            </c:numRef>
          </c:val>
        </c:ser>
        <c:ser>
          <c:idx val="17"/>
          <c:order val="15"/>
          <c:tx>
            <c:strRef>
              <c:f>Лист1!$Q$1</c:f>
              <c:strCache>
                <c:ptCount val="1"/>
                <c:pt idx="0">
                  <c:v>Ремонт9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102.0</c:v>
                </c:pt>
                <c:pt idx="1">
                  <c:v>105.0</c:v>
                </c:pt>
                <c:pt idx="2">
                  <c:v>107.0</c:v>
                </c:pt>
                <c:pt idx="3">
                  <c:v>109.0</c:v>
                </c:pt>
                <c:pt idx="4">
                  <c:v>110.0</c:v>
                </c:pt>
                <c:pt idx="5">
                  <c:v>111.0</c:v>
                </c:pt>
                <c:pt idx="6">
                  <c:v>112.0</c:v>
                </c:pt>
                <c:pt idx="7">
                  <c:v>113.0</c:v>
                </c:pt>
              </c:numCache>
            </c:numRef>
          </c:cat>
          <c:val>
            <c:numRef>
              <c:f>Лист1!$Q$2:$Q$9</c:f>
              <c:numCache>
                <c:formatCode>General</c:formatCode>
                <c:ptCount val="8"/>
                <c:pt idx="0">
                  <c:v>11136.0</c:v>
                </c:pt>
              </c:numCache>
            </c:numRef>
          </c:val>
        </c:ser>
        <c:ser>
          <c:idx val="18"/>
          <c:order val="16"/>
          <c:tx>
            <c:strRef>
              <c:f>Лист1!$R$1</c:f>
              <c:strCache>
                <c:ptCount val="1"/>
                <c:pt idx="0">
                  <c:v>Работа9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102.0</c:v>
                </c:pt>
                <c:pt idx="1">
                  <c:v>105.0</c:v>
                </c:pt>
                <c:pt idx="2">
                  <c:v>107.0</c:v>
                </c:pt>
                <c:pt idx="3">
                  <c:v>109.0</c:v>
                </c:pt>
                <c:pt idx="4">
                  <c:v>110.0</c:v>
                </c:pt>
                <c:pt idx="5">
                  <c:v>111.0</c:v>
                </c:pt>
                <c:pt idx="6">
                  <c:v>112.0</c:v>
                </c:pt>
                <c:pt idx="7">
                  <c:v>113.0</c:v>
                </c:pt>
              </c:numCache>
            </c:numRef>
          </c:cat>
          <c:val>
            <c:numRef>
              <c:f>Лист1!$R$2:$R$9</c:f>
              <c:numCache>
                <c:formatCode>General</c:formatCode>
                <c:ptCount val="8"/>
                <c:pt idx="0">
                  <c:v>2536.0</c:v>
                </c:pt>
              </c:numCache>
            </c:numRef>
          </c:val>
        </c:ser>
        <c:ser>
          <c:idx val="19"/>
          <c:order val="17"/>
          <c:tx>
            <c:strRef>
              <c:f>Лист1!$S$1</c:f>
              <c:strCache>
                <c:ptCount val="1"/>
                <c:pt idx="0">
                  <c:v>Ремонт10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102.0</c:v>
                </c:pt>
                <c:pt idx="1">
                  <c:v>105.0</c:v>
                </c:pt>
                <c:pt idx="2">
                  <c:v>107.0</c:v>
                </c:pt>
                <c:pt idx="3">
                  <c:v>109.0</c:v>
                </c:pt>
                <c:pt idx="4">
                  <c:v>110.0</c:v>
                </c:pt>
                <c:pt idx="5">
                  <c:v>111.0</c:v>
                </c:pt>
                <c:pt idx="6">
                  <c:v>112.0</c:v>
                </c:pt>
                <c:pt idx="7">
                  <c:v>113.0</c:v>
                </c:pt>
              </c:numCache>
            </c:numRef>
          </c:cat>
          <c:val>
            <c:numRef>
              <c:f>Лист1!$S$2:$S$9</c:f>
              <c:numCache>
                <c:formatCode>General</c:formatCode>
                <c:ptCount val="8"/>
                <c:pt idx="0">
                  <c:v>16944.0</c:v>
                </c:pt>
              </c:numCache>
            </c:numRef>
          </c:val>
        </c:ser>
        <c:ser>
          <c:idx val="12"/>
          <c:order val="18"/>
          <c:tx>
            <c:strRef>
              <c:f>Лист1!$T$1</c:f>
              <c:strCache>
                <c:ptCount val="1"/>
                <c:pt idx="0">
                  <c:v>Работа10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102.0</c:v>
                </c:pt>
                <c:pt idx="1">
                  <c:v>105.0</c:v>
                </c:pt>
                <c:pt idx="2">
                  <c:v>107.0</c:v>
                </c:pt>
                <c:pt idx="3">
                  <c:v>109.0</c:v>
                </c:pt>
                <c:pt idx="4">
                  <c:v>110.0</c:v>
                </c:pt>
                <c:pt idx="5">
                  <c:v>111.0</c:v>
                </c:pt>
                <c:pt idx="6">
                  <c:v>112.0</c:v>
                </c:pt>
                <c:pt idx="7">
                  <c:v>113.0</c:v>
                </c:pt>
              </c:numCache>
            </c:numRef>
          </c:cat>
          <c:val>
            <c:numRef>
              <c:f>Лист1!$T$2:$T$9</c:f>
              <c:numCache>
                <c:formatCode>General</c:formatCode>
                <c:ptCount val="8"/>
                <c:pt idx="0">
                  <c:v>5084.0</c:v>
                </c:pt>
              </c:numCache>
            </c:numRef>
          </c:val>
        </c:ser>
        <c:ser>
          <c:idx val="13"/>
          <c:order val="19"/>
          <c:tx>
            <c:strRef>
              <c:f>Лист1!$U$1</c:f>
              <c:strCache>
                <c:ptCount val="1"/>
                <c:pt idx="0">
                  <c:v>Ремонт11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102.0</c:v>
                </c:pt>
                <c:pt idx="1">
                  <c:v>105.0</c:v>
                </c:pt>
                <c:pt idx="2">
                  <c:v>107.0</c:v>
                </c:pt>
                <c:pt idx="3">
                  <c:v>109.0</c:v>
                </c:pt>
                <c:pt idx="4">
                  <c:v>110.0</c:v>
                </c:pt>
                <c:pt idx="5">
                  <c:v>111.0</c:v>
                </c:pt>
                <c:pt idx="6">
                  <c:v>112.0</c:v>
                </c:pt>
                <c:pt idx="7">
                  <c:v>113.0</c:v>
                </c:pt>
              </c:numCache>
            </c:numRef>
          </c:cat>
          <c:val>
            <c:numRef>
              <c:f>Лист1!$U$2:$U$9</c:f>
              <c:numCache>
                <c:formatCode>General</c:formatCode>
                <c:ptCount val="8"/>
                <c:pt idx="0">
                  <c:v>10488.0</c:v>
                </c:pt>
              </c:numCache>
            </c:numRef>
          </c:val>
        </c:ser>
        <c:ser>
          <c:idx val="20"/>
          <c:order val="20"/>
          <c:tx>
            <c:strRef>
              <c:f>Лист1!$V$1</c:f>
              <c:strCache>
                <c:ptCount val="1"/>
                <c:pt idx="0">
                  <c:v>Ремонт112</c:v>
                </c:pt>
              </c:strCache>
            </c:strRef>
          </c:tx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102.0</c:v>
                </c:pt>
                <c:pt idx="1">
                  <c:v>105.0</c:v>
                </c:pt>
                <c:pt idx="2">
                  <c:v>107.0</c:v>
                </c:pt>
                <c:pt idx="3">
                  <c:v>109.0</c:v>
                </c:pt>
                <c:pt idx="4">
                  <c:v>110.0</c:v>
                </c:pt>
                <c:pt idx="5">
                  <c:v>111.0</c:v>
                </c:pt>
                <c:pt idx="6">
                  <c:v>112.0</c:v>
                </c:pt>
                <c:pt idx="7">
                  <c:v>113.0</c:v>
                </c:pt>
              </c:numCache>
            </c:numRef>
          </c:cat>
          <c:val>
            <c:numRef>
              <c:f>Лист1!$V$2:$V$9</c:f>
              <c:numCache>
                <c:formatCode>General</c:formatCode>
                <c:ptCount val="8"/>
                <c:pt idx="0">
                  <c:v>1989.0</c:v>
                </c:pt>
              </c:numCache>
            </c:numRef>
          </c:val>
        </c:ser>
        <c:ser>
          <c:idx val="21"/>
          <c:order val="21"/>
          <c:tx>
            <c:strRef>
              <c:f>Лист1!$W$1</c:f>
              <c:strCache>
                <c:ptCount val="1"/>
                <c:pt idx="0">
                  <c:v>Ремонт12</c:v>
                </c:pt>
              </c:strCache>
            </c:strRef>
          </c:tx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102.0</c:v>
                </c:pt>
                <c:pt idx="1">
                  <c:v>105.0</c:v>
                </c:pt>
                <c:pt idx="2">
                  <c:v>107.0</c:v>
                </c:pt>
                <c:pt idx="3">
                  <c:v>109.0</c:v>
                </c:pt>
                <c:pt idx="4">
                  <c:v>110.0</c:v>
                </c:pt>
                <c:pt idx="5">
                  <c:v>111.0</c:v>
                </c:pt>
                <c:pt idx="6">
                  <c:v>112.0</c:v>
                </c:pt>
                <c:pt idx="7">
                  <c:v>113.0</c:v>
                </c:pt>
              </c:numCache>
            </c:numRef>
          </c:cat>
          <c:val>
            <c:numRef>
              <c:f>Лист1!$W$2:$W$9</c:f>
              <c:numCache>
                <c:formatCode>General</c:formatCode>
                <c:ptCount val="8"/>
                <c:pt idx="0">
                  <c:v>102.0</c:v>
                </c:pt>
                <c:pt idx="1">
                  <c:v>105.0</c:v>
                </c:pt>
                <c:pt idx="2">
                  <c:v>107.0</c:v>
                </c:pt>
                <c:pt idx="3">
                  <c:v>109.0</c:v>
                </c:pt>
                <c:pt idx="4">
                  <c:v>110.0</c:v>
                </c:pt>
                <c:pt idx="5">
                  <c:v>111.0</c:v>
                </c:pt>
                <c:pt idx="6">
                  <c:v>112.0</c:v>
                </c:pt>
                <c:pt idx="7">
                  <c:v>113.0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2113217848"/>
        <c:axId val="2113214744"/>
      </c:barChart>
      <c:catAx>
        <c:axId val="21132178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 u="none">
                <a:solidFill>
                  <a:schemeClr val="tx2"/>
                </a:solidFill>
              </a:defRPr>
            </a:pPr>
            <a:endParaRPr lang="ru-RU"/>
          </a:p>
        </c:txPr>
        <c:crossAx val="2113214744"/>
        <c:crosses val="autoZero"/>
        <c:auto val="1"/>
        <c:lblAlgn val="ctr"/>
        <c:lblOffset val="100"/>
        <c:noMultiLvlLbl val="0"/>
      </c:catAx>
      <c:valAx>
        <c:axId val="2113214744"/>
        <c:scaling>
          <c:orientation val="minMax"/>
          <c:max val="120000.0"/>
        </c:scaling>
        <c:delete val="0"/>
        <c:axPos val="b"/>
        <c:numFmt formatCode="#,##0;\-#,##0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/>
                </a:solidFill>
              </a:defRPr>
            </a:pPr>
            <a:endParaRPr lang="ru-RU"/>
          </a:p>
        </c:txPr>
        <c:crossAx val="2113217848"/>
        <c:crosses val="autoZero"/>
        <c:crossBetween val="between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delete val="1"/>
      </c:legendEntry>
      <c:legendEntry>
        <c:idx val="19"/>
        <c:delete val="1"/>
      </c:legendEntry>
      <c:legendEntry>
        <c:idx val="20"/>
        <c:delete val="1"/>
      </c:legendEntry>
      <c:legendEntry>
        <c:idx val="21"/>
        <c:delete val="1"/>
      </c:legendEntry>
      <c:layout>
        <c:manualLayout>
          <c:xMode val="edge"/>
          <c:yMode val="edge"/>
          <c:x val="0.839392285265795"/>
          <c:y val="0.0966176090475343"/>
          <c:w val="0.0946988660267372"/>
          <c:h val="0.189477706561675"/>
        </c:manualLayout>
      </c:layout>
      <c:overlay val="0"/>
      <c:txPr>
        <a:bodyPr/>
        <a:lstStyle/>
        <a:p>
          <a:pPr>
            <a:defRPr sz="1600" i="0">
              <a:solidFill>
                <a:schemeClr val="tx2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480492837159"/>
          <c:y val="0.0412768949847243"/>
          <c:w val="0.841519507162841"/>
          <c:h val="0.85365464505415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Работа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txPr>
              <a:bodyPr/>
              <a:lstStyle/>
              <a:p>
                <a:pPr>
                  <a:defRPr sz="5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113.0</c:v>
                </c:pt>
                <c:pt idx="1">
                  <c:v>112.0</c:v>
                </c:pt>
                <c:pt idx="2">
                  <c:v>111.0</c:v>
                </c:pt>
                <c:pt idx="3">
                  <c:v>110.0</c:v>
                </c:pt>
                <c:pt idx="4">
                  <c:v>109.0</c:v>
                </c:pt>
                <c:pt idx="5">
                  <c:v>107.0</c:v>
                </c:pt>
                <c:pt idx="6">
                  <c:v>105.0</c:v>
                </c:pt>
                <c:pt idx="7">
                  <c:v>102.0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0.0</c:v>
                </c:pt>
                <c:pt idx="1">
                  <c:v>0.0</c:v>
                </c:pt>
                <c:pt idx="2">
                  <c:v>858.0</c:v>
                </c:pt>
                <c:pt idx="3">
                  <c:v>299.0</c:v>
                </c:pt>
                <c:pt idx="4">
                  <c:v>210.0</c:v>
                </c:pt>
                <c:pt idx="5">
                  <c:v>1874.0</c:v>
                </c:pt>
                <c:pt idx="6">
                  <c:v>353.0</c:v>
                </c:pt>
                <c:pt idx="7">
                  <c:v>2419.0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Резерв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delete val="1"/>
            </c:dLbl>
            <c:txPr>
              <a:bodyPr/>
              <a:lstStyle/>
              <a:p>
                <a:pPr>
                  <a:defRPr sz="5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113.0</c:v>
                </c:pt>
                <c:pt idx="1">
                  <c:v>112.0</c:v>
                </c:pt>
                <c:pt idx="2">
                  <c:v>111.0</c:v>
                </c:pt>
                <c:pt idx="3">
                  <c:v>110.0</c:v>
                </c:pt>
                <c:pt idx="4">
                  <c:v>109.0</c:v>
                </c:pt>
                <c:pt idx="5">
                  <c:v>107.0</c:v>
                </c:pt>
                <c:pt idx="6">
                  <c:v>105.0</c:v>
                </c:pt>
                <c:pt idx="7">
                  <c:v>102.0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0.0</c:v>
                </c:pt>
                <c:pt idx="1">
                  <c:v>8760.0</c:v>
                </c:pt>
                <c:pt idx="2">
                  <c:v>7902.0</c:v>
                </c:pt>
                <c:pt idx="3">
                  <c:v>8461.0</c:v>
                </c:pt>
                <c:pt idx="4">
                  <c:v>1206.0</c:v>
                </c:pt>
                <c:pt idx="5">
                  <c:v>958.0</c:v>
                </c:pt>
                <c:pt idx="6">
                  <c:v>5839.0</c:v>
                </c:pt>
                <c:pt idx="7">
                  <c:v>4181.0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Ремонт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5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113.0</c:v>
                </c:pt>
                <c:pt idx="1">
                  <c:v>112.0</c:v>
                </c:pt>
                <c:pt idx="2">
                  <c:v>111.0</c:v>
                </c:pt>
                <c:pt idx="3">
                  <c:v>110.0</c:v>
                </c:pt>
                <c:pt idx="4">
                  <c:v>109.0</c:v>
                </c:pt>
                <c:pt idx="5">
                  <c:v>107.0</c:v>
                </c:pt>
                <c:pt idx="6">
                  <c:v>105.0</c:v>
                </c:pt>
                <c:pt idx="7">
                  <c:v>102.0</c:v>
                </c:pt>
              </c:numCache>
            </c:num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7344.0</c:v>
                </c:pt>
                <c:pt idx="5">
                  <c:v>5928.0</c:v>
                </c:pt>
                <c:pt idx="6">
                  <c:v>2568.0</c:v>
                </c:pt>
                <c:pt idx="7">
                  <c:v>2160.0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46"/>
        <c:overlap val="100"/>
        <c:axId val="2112194456"/>
        <c:axId val="2112191352"/>
      </c:barChart>
      <c:catAx>
        <c:axId val="21121944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00" b="1"/>
            </a:pPr>
            <a:endParaRPr lang="ru-RU"/>
          </a:p>
        </c:txPr>
        <c:crossAx val="2112191352"/>
        <c:crosses val="autoZero"/>
        <c:auto val="1"/>
        <c:lblAlgn val="ctr"/>
        <c:lblOffset val="100"/>
        <c:noMultiLvlLbl val="0"/>
      </c:catAx>
      <c:valAx>
        <c:axId val="2112191352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2112194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6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0033079595381629"/>
          <c:y val="0.0298750932558618"/>
          <c:w val="0.999669204046184"/>
          <c:h val="0.86505618693726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Работа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6"/>
              <c:delete val="1"/>
            </c:dLbl>
            <c:txPr>
              <a:bodyPr/>
              <a:lstStyle/>
              <a:p>
                <a:pPr>
                  <a:defRPr sz="5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113.0</c:v>
                </c:pt>
                <c:pt idx="1">
                  <c:v>112.0</c:v>
                </c:pt>
                <c:pt idx="2">
                  <c:v>111.0</c:v>
                </c:pt>
                <c:pt idx="3">
                  <c:v>110.0</c:v>
                </c:pt>
                <c:pt idx="4">
                  <c:v>109.0</c:v>
                </c:pt>
                <c:pt idx="5">
                  <c:v>107.0</c:v>
                </c:pt>
                <c:pt idx="6">
                  <c:v>105.0</c:v>
                </c:pt>
                <c:pt idx="7">
                  <c:v>102.0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1305.0</c:v>
                </c:pt>
                <c:pt idx="1">
                  <c:v>760.0</c:v>
                </c:pt>
                <c:pt idx="2">
                  <c:v>108.0</c:v>
                </c:pt>
                <c:pt idx="3">
                  <c:v>643.0</c:v>
                </c:pt>
                <c:pt idx="5">
                  <c:v>1456.0</c:v>
                </c:pt>
                <c:pt idx="6">
                  <c:v>0.0</c:v>
                </c:pt>
                <c:pt idx="7">
                  <c:v>117.0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Резерв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5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113.0</c:v>
                </c:pt>
                <c:pt idx="1">
                  <c:v>112.0</c:v>
                </c:pt>
                <c:pt idx="2">
                  <c:v>111.0</c:v>
                </c:pt>
                <c:pt idx="3">
                  <c:v>110.0</c:v>
                </c:pt>
                <c:pt idx="4">
                  <c:v>109.0</c:v>
                </c:pt>
                <c:pt idx="5">
                  <c:v>107.0</c:v>
                </c:pt>
                <c:pt idx="6">
                  <c:v>105.0</c:v>
                </c:pt>
                <c:pt idx="7">
                  <c:v>102.0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6423.0</c:v>
                </c:pt>
                <c:pt idx="1">
                  <c:v>6536.0</c:v>
                </c:pt>
                <c:pt idx="2">
                  <c:v>8172.0</c:v>
                </c:pt>
                <c:pt idx="3">
                  <c:v>8117.0</c:v>
                </c:pt>
                <c:pt idx="5">
                  <c:v>4424.0</c:v>
                </c:pt>
                <c:pt idx="6">
                  <c:v>48.0</c:v>
                </c:pt>
                <c:pt idx="7">
                  <c:v>699.0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Ремонт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txPr>
              <a:bodyPr/>
              <a:lstStyle/>
              <a:p>
                <a:pPr>
                  <a:defRPr sz="5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113.0</c:v>
                </c:pt>
                <c:pt idx="1">
                  <c:v>112.0</c:v>
                </c:pt>
                <c:pt idx="2">
                  <c:v>111.0</c:v>
                </c:pt>
                <c:pt idx="3">
                  <c:v>110.0</c:v>
                </c:pt>
                <c:pt idx="4">
                  <c:v>109.0</c:v>
                </c:pt>
                <c:pt idx="5">
                  <c:v>107.0</c:v>
                </c:pt>
                <c:pt idx="6">
                  <c:v>105.0</c:v>
                </c:pt>
                <c:pt idx="7">
                  <c:v>102.0</c:v>
                </c:pt>
              </c:numCache>
            </c:num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1032.0</c:v>
                </c:pt>
                <c:pt idx="1">
                  <c:v>1464.0</c:v>
                </c:pt>
                <c:pt idx="2">
                  <c:v>480.0</c:v>
                </c:pt>
                <c:pt idx="4">
                  <c:v>8760.0</c:v>
                </c:pt>
                <c:pt idx="5">
                  <c:v>2880.0</c:v>
                </c:pt>
                <c:pt idx="6">
                  <c:v>8712.0</c:v>
                </c:pt>
                <c:pt idx="7">
                  <c:v>7944.0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46"/>
        <c:overlap val="100"/>
        <c:axId val="2108962888"/>
        <c:axId val="2108959816"/>
      </c:barChart>
      <c:catAx>
        <c:axId val="21089628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08959816"/>
        <c:crosses val="autoZero"/>
        <c:auto val="1"/>
        <c:lblAlgn val="ctr"/>
        <c:lblOffset val="100"/>
        <c:noMultiLvlLbl val="0"/>
      </c:catAx>
      <c:valAx>
        <c:axId val="210895981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2108962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6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0033079595381629"/>
          <c:y val="0.0298750932558618"/>
          <c:w val="0.999669204046184"/>
          <c:h val="0.86505618693726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Работа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4"/>
              <c:delete val="1"/>
            </c:dLbl>
            <c:dLbl>
              <c:idx val="7"/>
              <c:delete val="1"/>
            </c:dLbl>
            <c:txPr>
              <a:bodyPr/>
              <a:lstStyle/>
              <a:p>
                <a:pPr>
                  <a:defRPr sz="5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113.0</c:v>
                </c:pt>
                <c:pt idx="1">
                  <c:v>112.0</c:v>
                </c:pt>
                <c:pt idx="2">
                  <c:v>111.0</c:v>
                </c:pt>
                <c:pt idx="3">
                  <c:v>110.0</c:v>
                </c:pt>
                <c:pt idx="4">
                  <c:v>109.0</c:v>
                </c:pt>
                <c:pt idx="5">
                  <c:v>107.0</c:v>
                </c:pt>
                <c:pt idx="6">
                  <c:v>105.0</c:v>
                </c:pt>
                <c:pt idx="7">
                  <c:v>102.0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0.0</c:v>
                </c:pt>
                <c:pt idx="1">
                  <c:v>0.0</c:v>
                </c:pt>
                <c:pt idx="2">
                  <c:v>750.0</c:v>
                </c:pt>
                <c:pt idx="3">
                  <c:v>329.0</c:v>
                </c:pt>
                <c:pt idx="4">
                  <c:v>0.0</c:v>
                </c:pt>
                <c:pt idx="5">
                  <c:v>4442.0</c:v>
                </c:pt>
                <c:pt idx="6">
                  <c:v>2837.0</c:v>
                </c:pt>
                <c:pt idx="7">
                  <c:v>0.0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Резерв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0.0646687405103137"/>
                  <c:y val="0.005308618856214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0972317890604747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delete val="1"/>
            </c:dLbl>
            <c:dLbl>
              <c:idx val="7"/>
              <c:delete val="1"/>
            </c:dLbl>
            <c:txPr>
              <a:bodyPr/>
              <a:lstStyle/>
              <a:p>
                <a:pPr>
                  <a:defRPr sz="5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113.0</c:v>
                </c:pt>
                <c:pt idx="1">
                  <c:v>112.0</c:v>
                </c:pt>
                <c:pt idx="2">
                  <c:v>111.0</c:v>
                </c:pt>
                <c:pt idx="3">
                  <c:v>110.0</c:v>
                </c:pt>
                <c:pt idx="4">
                  <c:v>109.0</c:v>
                </c:pt>
                <c:pt idx="5">
                  <c:v>107.0</c:v>
                </c:pt>
                <c:pt idx="6">
                  <c:v>105.0</c:v>
                </c:pt>
                <c:pt idx="7">
                  <c:v>102.0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0.0</c:v>
                </c:pt>
                <c:pt idx="1">
                  <c:v>0.0</c:v>
                </c:pt>
                <c:pt idx="2">
                  <c:v>594.0</c:v>
                </c:pt>
                <c:pt idx="3">
                  <c:v>319.0</c:v>
                </c:pt>
                <c:pt idx="4">
                  <c:v>0.0</c:v>
                </c:pt>
                <c:pt idx="5">
                  <c:v>4067.0</c:v>
                </c:pt>
                <c:pt idx="6">
                  <c:v>4507.0</c:v>
                </c:pt>
                <c:pt idx="7">
                  <c:v>0.0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Ремонт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5"/>
              <c:delete val="1"/>
            </c:dLbl>
            <c:txPr>
              <a:bodyPr/>
              <a:lstStyle/>
              <a:p>
                <a:pPr>
                  <a:defRPr sz="5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113.0</c:v>
                </c:pt>
                <c:pt idx="1">
                  <c:v>112.0</c:v>
                </c:pt>
                <c:pt idx="2">
                  <c:v>111.0</c:v>
                </c:pt>
                <c:pt idx="3">
                  <c:v>110.0</c:v>
                </c:pt>
                <c:pt idx="4">
                  <c:v>109.0</c:v>
                </c:pt>
                <c:pt idx="5">
                  <c:v>107.0</c:v>
                </c:pt>
                <c:pt idx="6">
                  <c:v>105.0</c:v>
                </c:pt>
                <c:pt idx="7">
                  <c:v>102.0</c:v>
                </c:pt>
              </c:numCache>
            </c:num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8760.0</c:v>
                </c:pt>
                <c:pt idx="1">
                  <c:v>8760.0</c:v>
                </c:pt>
                <c:pt idx="2">
                  <c:v>7416.0</c:v>
                </c:pt>
                <c:pt idx="3">
                  <c:v>8112.0</c:v>
                </c:pt>
                <c:pt idx="4">
                  <c:v>8760.0</c:v>
                </c:pt>
                <c:pt idx="5">
                  <c:v>0.0</c:v>
                </c:pt>
                <c:pt idx="6">
                  <c:v>672.0</c:v>
                </c:pt>
                <c:pt idx="7">
                  <c:v>8760.0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100"/>
        <c:axId val="2108911784"/>
        <c:axId val="2108908712"/>
      </c:barChart>
      <c:catAx>
        <c:axId val="21089117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08908712"/>
        <c:crosses val="autoZero"/>
        <c:auto val="1"/>
        <c:lblAlgn val="ctr"/>
        <c:lblOffset val="100"/>
        <c:noMultiLvlLbl val="0"/>
      </c:catAx>
      <c:valAx>
        <c:axId val="2108908712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2108911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6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0033079595381629"/>
          <c:y val="0.0298750932558618"/>
          <c:w val="0.999669204046184"/>
          <c:h val="0.86505618693726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Работа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1"/>
              <c:layout>
                <c:manualLayout>
                  <c:x val="0.0"/>
                  <c:y val="9.73235547405854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delete val="1"/>
            </c:dLbl>
            <c:txPr>
              <a:bodyPr/>
              <a:lstStyle/>
              <a:p>
                <a:pPr>
                  <a:defRPr sz="5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113.0</c:v>
                </c:pt>
                <c:pt idx="1">
                  <c:v>112.0</c:v>
                </c:pt>
                <c:pt idx="2">
                  <c:v>111.0</c:v>
                </c:pt>
                <c:pt idx="3">
                  <c:v>110.0</c:v>
                </c:pt>
                <c:pt idx="4">
                  <c:v>109.0</c:v>
                </c:pt>
                <c:pt idx="5">
                  <c:v>107.0</c:v>
                </c:pt>
                <c:pt idx="6">
                  <c:v>105.0</c:v>
                </c:pt>
                <c:pt idx="7">
                  <c:v>102.0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6866.0</c:v>
                </c:pt>
                <c:pt idx="1">
                  <c:v>1030.0</c:v>
                </c:pt>
                <c:pt idx="3">
                  <c:v>509.0</c:v>
                </c:pt>
                <c:pt idx="4">
                  <c:v>2597.0</c:v>
                </c:pt>
                <c:pt idx="6">
                  <c:v>1221.0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Резерв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3"/>
              <c:layout>
                <c:manualLayout>
                  <c:x val="0.107355221400521"/>
                  <c:y val="0.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delete val="1"/>
            </c:dLbl>
            <c:dLbl>
              <c:idx val="7"/>
              <c:delete val="1"/>
            </c:dLbl>
            <c:txPr>
              <a:bodyPr/>
              <a:lstStyle/>
              <a:p>
                <a:pPr>
                  <a:defRPr sz="5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113.0</c:v>
                </c:pt>
                <c:pt idx="1">
                  <c:v>112.0</c:v>
                </c:pt>
                <c:pt idx="2">
                  <c:v>111.0</c:v>
                </c:pt>
                <c:pt idx="3">
                  <c:v>110.0</c:v>
                </c:pt>
                <c:pt idx="4">
                  <c:v>109.0</c:v>
                </c:pt>
                <c:pt idx="5">
                  <c:v>107.0</c:v>
                </c:pt>
                <c:pt idx="6">
                  <c:v>105.0</c:v>
                </c:pt>
                <c:pt idx="7">
                  <c:v>102.0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72.0</c:v>
                </c:pt>
                <c:pt idx="1">
                  <c:v>168.0</c:v>
                </c:pt>
                <c:pt idx="3">
                  <c:v>240.0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Ремонт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500" dirty="0" smtClean="0"/>
                      <a:t>1534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5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113.0</c:v>
                </c:pt>
                <c:pt idx="1">
                  <c:v>112.0</c:v>
                </c:pt>
                <c:pt idx="2">
                  <c:v>111.0</c:v>
                </c:pt>
                <c:pt idx="3">
                  <c:v>110.0</c:v>
                </c:pt>
                <c:pt idx="4">
                  <c:v>109.0</c:v>
                </c:pt>
                <c:pt idx="5">
                  <c:v>107.0</c:v>
                </c:pt>
                <c:pt idx="6">
                  <c:v>105.0</c:v>
                </c:pt>
                <c:pt idx="7">
                  <c:v>102.0</c:v>
                </c:pt>
              </c:numCache>
            </c:num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1822.0</c:v>
                </c:pt>
                <c:pt idx="1">
                  <c:v>7562.0</c:v>
                </c:pt>
                <c:pt idx="2">
                  <c:v>8760.0</c:v>
                </c:pt>
                <c:pt idx="3">
                  <c:v>8011.0</c:v>
                </c:pt>
                <c:pt idx="4">
                  <c:v>6163.0</c:v>
                </c:pt>
                <c:pt idx="5">
                  <c:v>8760.0</c:v>
                </c:pt>
                <c:pt idx="6">
                  <c:v>7539.0</c:v>
                </c:pt>
                <c:pt idx="7">
                  <c:v>8760.0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100"/>
        <c:axId val="2112157368"/>
        <c:axId val="2112154296"/>
      </c:barChart>
      <c:catAx>
        <c:axId val="21121573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12154296"/>
        <c:crosses val="autoZero"/>
        <c:auto val="1"/>
        <c:lblAlgn val="ctr"/>
        <c:lblOffset val="100"/>
        <c:noMultiLvlLbl val="0"/>
      </c:catAx>
      <c:valAx>
        <c:axId val="211215429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21121573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600" b="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00330785486091669"/>
          <c:y val="0.0351836029721578"/>
          <c:w val="0.999669204046184"/>
          <c:h val="0.86505618693726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Работа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693663396524547"/>
                  <c:y val="-0.217653373104781"/>
                </c:manualLayout>
              </c:layout>
              <c:tx>
                <c:rich>
                  <a:bodyPr/>
                  <a:lstStyle/>
                  <a:p>
                    <a:r>
                      <a:rPr lang="ru-RU" sz="500" dirty="0" smtClean="0"/>
                      <a:t>5496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delete val="1"/>
            </c:dLbl>
            <c:dLbl>
              <c:idx val="6"/>
              <c:layout>
                <c:manualLayout>
                  <c:x val="0.280065044890946"/>
                  <c:y val="0.536170504477632"/>
                </c:manualLayout>
              </c:layout>
              <c:tx>
                <c:rich>
                  <a:bodyPr/>
                  <a:lstStyle/>
                  <a:p>
                    <a:r>
                      <a:rPr lang="ru-RU" sz="500" b="1" dirty="0" smtClean="0"/>
                      <a:t>384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delete val="1"/>
            </c:dLbl>
            <c:txPr>
              <a:bodyPr/>
              <a:lstStyle/>
              <a:p>
                <a:pPr>
                  <a:defRPr sz="5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113.0</c:v>
                </c:pt>
                <c:pt idx="1">
                  <c:v>112.0</c:v>
                </c:pt>
                <c:pt idx="2">
                  <c:v>111.0</c:v>
                </c:pt>
                <c:pt idx="3">
                  <c:v>110.0</c:v>
                </c:pt>
                <c:pt idx="4">
                  <c:v>109.0</c:v>
                </c:pt>
                <c:pt idx="5">
                  <c:v>107.0</c:v>
                </c:pt>
                <c:pt idx="6">
                  <c:v>105.0</c:v>
                </c:pt>
                <c:pt idx="7">
                  <c:v>102.0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1138.0</c:v>
                </c:pt>
                <c:pt idx="1">
                  <c:v>2384.0</c:v>
                </c:pt>
                <c:pt idx="2">
                  <c:v>4117.0</c:v>
                </c:pt>
                <c:pt idx="3">
                  <c:v>0.0</c:v>
                </c:pt>
                <c:pt idx="4">
                  <c:v>0.0</c:v>
                </c:pt>
                <c:pt idx="5">
                  <c:v>2510.0</c:v>
                </c:pt>
                <c:pt idx="6">
                  <c:v>0.0</c:v>
                </c:pt>
                <c:pt idx="7">
                  <c:v>5084.0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Резерв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0.000115535220504481"/>
                  <c:y val="0.01061723771242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792143988525099"/>
                  <c:y val="-0.429998127353348"/>
                </c:manualLayout>
              </c:layout>
              <c:tx>
                <c:rich>
                  <a:bodyPr/>
                  <a:lstStyle/>
                  <a:p>
                    <a:r>
                      <a:rPr lang="ru-RU" sz="500" b="1" dirty="0" smtClean="0"/>
                      <a:t>568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delete val="1"/>
            </c:dLbl>
            <c:dLbl>
              <c:idx val="6"/>
              <c:layout>
                <c:manualLayout>
                  <c:x val="0.103502299198828"/>
                  <c:y val="-0.100863758268069"/>
                </c:manualLayout>
              </c:layout>
              <c:tx>
                <c:rich>
                  <a:bodyPr/>
                  <a:lstStyle/>
                  <a:p>
                    <a:r>
                      <a:rPr lang="ru-RU" sz="500" b="1" dirty="0" smtClean="0"/>
                      <a:t>2898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delete val="1"/>
            </c:dLbl>
            <c:txPr>
              <a:bodyPr/>
              <a:lstStyle/>
              <a:p>
                <a:pPr>
                  <a:defRPr sz="5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113.0</c:v>
                </c:pt>
                <c:pt idx="1">
                  <c:v>112.0</c:v>
                </c:pt>
                <c:pt idx="2">
                  <c:v>111.0</c:v>
                </c:pt>
                <c:pt idx="3">
                  <c:v>110.0</c:v>
                </c:pt>
                <c:pt idx="4">
                  <c:v>109.0</c:v>
                </c:pt>
                <c:pt idx="5">
                  <c:v>107.0</c:v>
                </c:pt>
                <c:pt idx="6">
                  <c:v>105.0</c:v>
                </c:pt>
                <c:pt idx="7">
                  <c:v>102.0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0.0</c:v>
                </c:pt>
                <c:pt idx="1">
                  <c:v>71.0</c:v>
                </c:pt>
                <c:pt idx="2">
                  <c:v>680.0</c:v>
                </c:pt>
                <c:pt idx="3">
                  <c:v>0.0</c:v>
                </c:pt>
                <c:pt idx="4">
                  <c:v>0.0</c:v>
                </c:pt>
                <c:pt idx="5">
                  <c:v>754.0</c:v>
                </c:pt>
                <c:pt idx="6">
                  <c:v>0.0</c:v>
                </c:pt>
                <c:pt idx="7">
                  <c:v>660.0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Ремонт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5"/>
              <c:delete val="1"/>
            </c:dLbl>
            <c:txPr>
              <a:bodyPr/>
              <a:lstStyle/>
              <a:p>
                <a:pPr>
                  <a:defRPr sz="500" b="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113.0</c:v>
                </c:pt>
                <c:pt idx="1">
                  <c:v>112.0</c:v>
                </c:pt>
                <c:pt idx="2">
                  <c:v>111.0</c:v>
                </c:pt>
                <c:pt idx="3">
                  <c:v>110.0</c:v>
                </c:pt>
                <c:pt idx="4">
                  <c:v>109.0</c:v>
                </c:pt>
                <c:pt idx="5">
                  <c:v>107.0</c:v>
                </c:pt>
                <c:pt idx="6">
                  <c:v>105.0</c:v>
                </c:pt>
                <c:pt idx="7">
                  <c:v>102.0</c:v>
                </c:pt>
              </c:numCache>
            </c:num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7622.0</c:v>
                </c:pt>
                <c:pt idx="1">
                  <c:v>3816.0</c:v>
                </c:pt>
                <c:pt idx="2">
                  <c:v>3963.0</c:v>
                </c:pt>
                <c:pt idx="3">
                  <c:v>8760.0</c:v>
                </c:pt>
                <c:pt idx="4">
                  <c:v>8760.0</c:v>
                </c:pt>
                <c:pt idx="5">
                  <c:v>5496.0</c:v>
                </c:pt>
                <c:pt idx="6">
                  <c:v>8760.0</c:v>
                </c:pt>
                <c:pt idx="7">
                  <c:v>3016.0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100"/>
        <c:axId val="2112093672"/>
        <c:axId val="2112090600"/>
      </c:barChart>
      <c:catAx>
        <c:axId val="21120936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12090600"/>
        <c:crosses val="autoZero"/>
        <c:auto val="1"/>
        <c:lblAlgn val="ctr"/>
        <c:lblOffset val="100"/>
        <c:noMultiLvlLbl val="0"/>
      </c:catAx>
      <c:valAx>
        <c:axId val="2112090600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2112093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6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0033079595381629"/>
          <c:y val="0.0298750932558618"/>
          <c:w val="0.999669204046184"/>
          <c:h val="0.86505618693726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Работа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1"/>
              <c:layout>
                <c:manualLayout>
                  <c:x val="0.0"/>
                  <c:y val="9.73235547405854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5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113.0</c:v>
                </c:pt>
                <c:pt idx="1">
                  <c:v>112.0</c:v>
                </c:pt>
                <c:pt idx="2">
                  <c:v>111.0</c:v>
                </c:pt>
                <c:pt idx="3">
                  <c:v>110.0</c:v>
                </c:pt>
                <c:pt idx="4">
                  <c:v>109.0</c:v>
                </c:pt>
                <c:pt idx="5">
                  <c:v>107.0</c:v>
                </c:pt>
                <c:pt idx="6">
                  <c:v>105.0</c:v>
                </c:pt>
                <c:pt idx="7">
                  <c:v>102.0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3329.0</c:v>
                </c:pt>
                <c:pt idx="2">
                  <c:v>747.0</c:v>
                </c:pt>
                <c:pt idx="3">
                  <c:v>4095.0</c:v>
                </c:pt>
                <c:pt idx="4">
                  <c:v>1851.0</c:v>
                </c:pt>
                <c:pt idx="5">
                  <c:v>861.0</c:v>
                </c:pt>
                <c:pt idx="6">
                  <c:v>1857.0</c:v>
                </c:pt>
                <c:pt idx="7">
                  <c:v>1989.0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Резерв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1"/>
              <c:delete val="1"/>
            </c:dLbl>
            <c:dLbl>
              <c:idx val="3"/>
              <c:layout>
                <c:manualLayout>
                  <c:x val="-2.8184614864284E-5"/>
                  <c:y val="0.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delete val="1"/>
            </c:dLbl>
            <c:dLbl>
              <c:idx val="7"/>
              <c:delete val="1"/>
            </c:dLbl>
            <c:txPr>
              <a:bodyPr/>
              <a:lstStyle/>
              <a:p>
                <a:pPr>
                  <a:defRPr sz="5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113.0</c:v>
                </c:pt>
                <c:pt idx="1">
                  <c:v>112.0</c:v>
                </c:pt>
                <c:pt idx="2">
                  <c:v>111.0</c:v>
                </c:pt>
                <c:pt idx="3">
                  <c:v>110.0</c:v>
                </c:pt>
                <c:pt idx="4">
                  <c:v>109.0</c:v>
                </c:pt>
                <c:pt idx="5">
                  <c:v>107.0</c:v>
                </c:pt>
                <c:pt idx="6">
                  <c:v>105.0</c:v>
                </c:pt>
                <c:pt idx="7">
                  <c:v>102.0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4198.0</c:v>
                </c:pt>
                <c:pt idx="3">
                  <c:v>2520.0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Ремонт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500" dirty="0" smtClean="0"/>
                      <a:t>1534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5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113.0</c:v>
                </c:pt>
                <c:pt idx="1">
                  <c:v>112.0</c:v>
                </c:pt>
                <c:pt idx="2">
                  <c:v>111.0</c:v>
                </c:pt>
                <c:pt idx="3">
                  <c:v>110.0</c:v>
                </c:pt>
                <c:pt idx="4">
                  <c:v>109.0</c:v>
                </c:pt>
                <c:pt idx="5">
                  <c:v>107.0</c:v>
                </c:pt>
                <c:pt idx="6">
                  <c:v>105.0</c:v>
                </c:pt>
                <c:pt idx="7">
                  <c:v>102.0</c:v>
                </c:pt>
              </c:numCache>
            </c:num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465.0</c:v>
                </c:pt>
                <c:pt idx="1">
                  <c:v>7992.0</c:v>
                </c:pt>
                <c:pt idx="2">
                  <c:v>7245.0</c:v>
                </c:pt>
                <c:pt idx="3">
                  <c:v>1377.0</c:v>
                </c:pt>
                <c:pt idx="4">
                  <c:v>6141.0</c:v>
                </c:pt>
                <c:pt idx="5">
                  <c:v>7131.0</c:v>
                </c:pt>
                <c:pt idx="6">
                  <c:v>6135.0</c:v>
                </c:pt>
                <c:pt idx="7">
                  <c:v>6003.0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100"/>
        <c:axId val="2108796520"/>
        <c:axId val="2108793448"/>
      </c:barChart>
      <c:catAx>
        <c:axId val="21087965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08793448"/>
        <c:crosses val="autoZero"/>
        <c:auto val="1"/>
        <c:lblAlgn val="ctr"/>
        <c:lblOffset val="100"/>
        <c:noMultiLvlLbl val="0"/>
      </c:catAx>
      <c:valAx>
        <c:axId val="210879344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2108796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600" b="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404626152649706"/>
          <c:y val="0.0786345961559827"/>
          <c:w val="0.930845906010443"/>
          <c:h val="0.64826824797244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102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ysClr val="window" lastClr="FFFFFF"/>
              </a:solidFill>
            </a:ln>
          </c:spPr>
          <c:invertIfNegative val="0"/>
          <c:cat>
            <c:strRef>
              <c:f>Лист1!$A$2:$A$44</c:f>
              <c:strCache>
                <c:ptCount val="42"/>
                <c:pt idx="0">
                  <c:v>0-200</c:v>
                </c:pt>
                <c:pt idx="1">
                  <c:v>200-400 </c:v>
                </c:pt>
                <c:pt idx="2">
                  <c:v>400-600</c:v>
                </c:pt>
                <c:pt idx="3">
                  <c:v>600-800</c:v>
                </c:pt>
                <c:pt idx="4">
                  <c:v>800-1000</c:v>
                </c:pt>
                <c:pt idx="5">
                  <c:v>1000-1200</c:v>
                </c:pt>
                <c:pt idx="6">
                  <c:v>1200-1400</c:v>
                </c:pt>
                <c:pt idx="7">
                  <c:v>1400-1600</c:v>
                </c:pt>
                <c:pt idx="8">
                  <c:v>1600-1800</c:v>
                </c:pt>
                <c:pt idx="9">
                  <c:v>1800-2000</c:v>
                </c:pt>
                <c:pt idx="10">
                  <c:v>2000-2200</c:v>
                </c:pt>
                <c:pt idx="11">
                  <c:v>2200-2400</c:v>
                </c:pt>
                <c:pt idx="12">
                  <c:v>2400-2600</c:v>
                </c:pt>
                <c:pt idx="13">
                  <c:v>2600-2800</c:v>
                </c:pt>
                <c:pt idx="14">
                  <c:v>2800-3000</c:v>
                </c:pt>
                <c:pt idx="15">
                  <c:v>3000-3200</c:v>
                </c:pt>
                <c:pt idx="16">
                  <c:v>3200-3400</c:v>
                </c:pt>
                <c:pt idx="17">
                  <c:v>3400-3600</c:v>
                </c:pt>
                <c:pt idx="18">
                  <c:v>3600-3800</c:v>
                </c:pt>
                <c:pt idx="19">
                  <c:v>3800-4000</c:v>
                </c:pt>
                <c:pt idx="20">
                  <c:v>4000-4200</c:v>
                </c:pt>
                <c:pt idx="21">
                  <c:v>4200-4400</c:v>
                </c:pt>
                <c:pt idx="22">
                  <c:v>4400-4600</c:v>
                </c:pt>
                <c:pt idx="23">
                  <c:v>4600-4800</c:v>
                </c:pt>
                <c:pt idx="24">
                  <c:v>4800-5000</c:v>
                </c:pt>
                <c:pt idx="25">
                  <c:v>5000-5200</c:v>
                </c:pt>
                <c:pt idx="26">
                  <c:v>5200-5400</c:v>
                </c:pt>
                <c:pt idx="27">
                  <c:v>5400-5600</c:v>
                </c:pt>
                <c:pt idx="28">
                  <c:v>5600-5800</c:v>
                </c:pt>
                <c:pt idx="29">
                  <c:v>5800-6000</c:v>
                </c:pt>
                <c:pt idx="30">
                  <c:v>6000-6200</c:v>
                </c:pt>
                <c:pt idx="31">
                  <c:v>6200-6400</c:v>
                </c:pt>
                <c:pt idx="32">
                  <c:v>6400-6600</c:v>
                </c:pt>
                <c:pt idx="33">
                  <c:v>6600-6800</c:v>
                </c:pt>
                <c:pt idx="34">
                  <c:v>6800-7000</c:v>
                </c:pt>
                <c:pt idx="35">
                  <c:v>7000-7200</c:v>
                </c:pt>
                <c:pt idx="36">
                  <c:v>7200-7400</c:v>
                </c:pt>
                <c:pt idx="37">
                  <c:v>7400-7600</c:v>
                </c:pt>
                <c:pt idx="38">
                  <c:v>7600-8000</c:v>
                </c:pt>
                <c:pt idx="39">
                  <c:v>8000-8200</c:v>
                </c:pt>
                <c:pt idx="40">
                  <c:v>8200-8400</c:v>
                </c:pt>
                <c:pt idx="41">
                  <c:v>8400-8600</c:v>
                </c:pt>
              </c:strCache>
            </c:strRef>
          </c:cat>
          <c:val>
            <c:numRef>
              <c:f>Лист1!$B$2:$B$44</c:f>
              <c:numCache>
                <c:formatCode>General</c:formatCode>
                <c:ptCount val="42"/>
                <c:pt idx="0">
                  <c:v>1.0</c:v>
                </c:pt>
                <c:pt idx="4">
                  <c:v>3.0</c:v>
                </c:pt>
                <c:pt idx="5">
                  <c:v>1.0</c:v>
                </c:pt>
                <c:pt idx="7">
                  <c:v>1.0</c:v>
                </c:pt>
                <c:pt idx="8">
                  <c:v>3.0</c:v>
                </c:pt>
                <c:pt idx="12">
                  <c:v>1.0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105</c:v>
                </c:pt>
              </c:strCache>
            </c:strRef>
          </c:tx>
          <c:spPr>
            <a:solidFill>
              <a:srgbClr val="9BBB59">
                <a:lumMod val="60000"/>
                <a:lumOff val="40000"/>
              </a:srgbClr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9BBB59">
                  <a:lumMod val="60000"/>
                  <a:lumOff val="40000"/>
                </a:srgbClr>
              </a:solidFill>
              <a:ln>
                <a:solidFill>
                  <a:sysClr val="window" lastClr="FFFFFF"/>
                </a:solidFill>
              </a:ln>
            </c:spPr>
          </c:dPt>
          <c:dPt>
            <c:idx val="11"/>
            <c:invertIfNegative val="0"/>
            <c:bubble3D val="0"/>
            <c:spPr>
              <a:solidFill>
                <a:srgbClr val="9BBB59">
                  <a:lumMod val="60000"/>
                  <a:lumOff val="40000"/>
                </a:srgbClr>
              </a:solidFill>
              <a:ln>
                <a:solidFill>
                  <a:sysClr val="window" lastClr="FFFFFF"/>
                </a:solidFill>
              </a:ln>
            </c:spPr>
          </c:dPt>
          <c:dPt>
            <c:idx val="14"/>
            <c:invertIfNegative val="0"/>
            <c:bubble3D val="0"/>
            <c:spPr>
              <a:solidFill>
                <a:srgbClr val="9BBB59">
                  <a:lumMod val="60000"/>
                  <a:lumOff val="40000"/>
                </a:srgbClr>
              </a:solidFill>
              <a:ln>
                <a:solidFill>
                  <a:sysClr val="window" lastClr="FFFFFF"/>
                </a:solidFill>
              </a:ln>
            </c:spPr>
          </c:dPt>
          <c:cat>
            <c:strRef>
              <c:f>Лист1!$A$2:$A$44</c:f>
              <c:strCache>
                <c:ptCount val="42"/>
                <c:pt idx="0">
                  <c:v>0-200</c:v>
                </c:pt>
                <c:pt idx="1">
                  <c:v>200-400 </c:v>
                </c:pt>
                <c:pt idx="2">
                  <c:v>400-600</c:v>
                </c:pt>
                <c:pt idx="3">
                  <c:v>600-800</c:v>
                </c:pt>
                <c:pt idx="4">
                  <c:v>800-1000</c:v>
                </c:pt>
                <c:pt idx="5">
                  <c:v>1000-1200</c:v>
                </c:pt>
                <c:pt idx="6">
                  <c:v>1200-1400</c:v>
                </c:pt>
                <c:pt idx="7">
                  <c:v>1400-1600</c:v>
                </c:pt>
                <c:pt idx="8">
                  <c:v>1600-1800</c:v>
                </c:pt>
                <c:pt idx="9">
                  <c:v>1800-2000</c:v>
                </c:pt>
                <c:pt idx="10">
                  <c:v>2000-2200</c:v>
                </c:pt>
                <c:pt idx="11">
                  <c:v>2200-2400</c:v>
                </c:pt>
                <c:pt idx="12">
                  <c:v>2400-2600</c:v>
                </c:pt>
                <c:pt idx="13">
                  <c:v>2600-2800</c:v>
                </c:pt>
                <c:pt idx="14">
                  <c:v>2800-3000</c:v>
                </c:pt>
                <c:pt idx="15">
                  <c:v>3000-3200</c:v>
                </c:pt>
                <c:pt idx="16">
                  <c:v>3200-3400</c:v>
                </c:pt>
                <c:pt idx="17">
                  <c:v>3400-3600</c:v>
                </c:pt>
                <c:pt idx="18">
                  <c:v>3600-3800</c:v>
                </c:pt>
                <c:pt idx="19">
                  <c:v>3800-4000</c:v>
                </c:pt>
                <c:pt idx="20">
                  <c:v>4000-4200</c:v>
                </c:pt>
                <c:pt idx="21">
                  <c:v>4200-4400</c:v>
                </c:pt>
                <c:pt idx="22">
                  <c:v>4400-4600</c:v>
                </c:pt>
                <c:pt idx="23">
                  <c:v>4600-4800</c:v>
                </c:pt>
                <c:pt idx="24">
                  <c:v>4800-5000</c:v>
                </c:pt>
                <c:pt idx="25">
                  <c:v>5000-5200</c:v>
                </c:pt>
                <c:pt idx="26">
                  <c:v>5200-5400</c:v>
                </c:pt>
                <c:pt idx="27">
                  <c:v>5400-5600</c:v>
                </c:pt>
                <c:pt idx="28">
                  <c:v>5600-5800</c:v>
                </c:pt>
                <c:pt idx="29">
                  <c:v>5800-6000</c:v>
                </c:pt>
                <c:pt idx="30">
                  <c:v>6000-6200</c:v>
                </c:pt>
                <c:pt idx="31">
                  <c:v>6200-6400</c:v>
                </c:pt>
                <c:pt idx="32">
                  <c:v>6400-6600</c:v>
                </c:pt>
                <c:pt idx="33">
                  <c:v>6600-6800</c:v>
                </c:pt>
                <c:pt idx="34">
                  <c:v>6800-7000</c:v>
                </c:pt>
                <c:pt idx="35">
                  <c:v>7000-7200</c:v>
                </c:pt>
                <c:pt idx="36">
                  <c:v>7200-7400</c:v>
                </c:pt>
                <c:pt idx="37">
                  <c:v>7400-7600</c:v>
                </c:pt>
                <c:pt idx="38">
                  <c:v>7600-8000</c:v>
                </c:pt>
                <c:pt idx="39">
                  <c:v>8000-8200</c:v>
                </c:pt>
                <c:pt idx="40">
                  <c:v>8200-8400</c:v>
                </c:pt>
                <c:pt idx="41">
                  <c:v>8400-8600</c:v>
                </c:pt>
              </c:strCache>
            </c:strRef>
          </c:cat>
          <c:val>
            <c:numRef>
              <c:f>Лист1!$C$2:$C$44</c:f>
              <c:numCache>
                <c:formatCode>General</c:formatCode>
                <c:ptCount val="42"/>
                <c:pt idx="4">
                  <c:v>1.0</c:v>
                </c:pt>
                <c:pt idx="9">
                  <c:v>1.0</c:v>
                </c:pt>
                <c:pt idx="11">
                  <c:v>1.0</c:v>
                </c:pt>
                <c:pt idx="14">
                  <c:v>1.0</c:v>
                </c:pt>
                <c:pt idx="15">
                  <c:v>1.0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107</c:v>
                </c:pt>
              </c:strCache>
            </c:strRef>
          </c:tx>
          <c:spPr>
            <a:solidFill>
              <a:srgbClr val="F79646">
                <a:lumMod val="50000"/>
              </a:srgbClr>
            </a:solidFill>
            <a:ln>
              <a:solidFill>
                <a:sysClr val="window" lastClr="FFFFFF"/>
              </a:solidFill>
            </a:ln>
          </c:spPr>
          <c:invertIfNegative val="0"/>
          <c:cat>
            <c:strRef>
              <c:f>Лист1!$A$2:$A$44</c:f>
              <c:strCache>
                <c:ptCount val="42"/>
                <c:pt idx="0">
                  <c:v>0-200</c:v>
                </c:pt>
                <c:pt idx="1">
                  <c:v>200-400 </c:v>
                </c:pt>
                <c:pt idx="2">
                  <c:v>400-600</c:v>
                </c:pt>
                <c:pt idx="3">
                  <c:v>600-800</c:v>
                </c:pt>
                <c:pt idx="4">
                  <c:v>800-1000</c:v>
                </c:pt>
                <c:pt idx="5">
                  <c:v>1000-1200</c:v>
                </c:pt>
                <c:pt idx="6">
                  <c:v>1200-1400</c:v>
                </c:pt>
                <c:pt idx="7">
                  <c:v>1400-1600</c:v>
                </c:pt>
                <c:pt idx="8">
                  <c:v>1600-1800</c:v>
                </c:pt>
                <c:pt idx="9">
                  <c:v>1800-2000</c:v>
                </c:pt>
                <c:pt idx="10">
                  <c:v>2000-2200</c:v>
                </c:pt>
                <c:pt idx="11">
                  <c:v>2200-2400</c:v>
                </c:pt>
                <c:pt idx="12">
                  <c:v>2400-2600</c:v>
                </c:pt>
                <c:pt idx="13">
                  <c:v>2600-2800</c:v>
                </c:pt>
                <c:pt idx="14">
                  <c:v>2800-3000</c:v>
                </c:pt>
                <c:pt idx="15">
                  <c:v>3000-3200</c:v>
                </c:pt>
                <c:pt idx="16">
                  <c:v>3200-3400</c:v>
                </c:pt>
                <c:pt idx="17">
                  <c:v>3400-3600</c:v>
                </c:pt>
                <c:pt idx="18">
                  <c:v>3600-3800</c:v>
                </c:pt>
                <c:pt idx="19">
                  <c:v>3800-4000</c:v>
                </c:pt>
                <c:pt idx="20">
                  <c:v>4000-4200</c:v>
                </c:pt>
                <c:pt idx="21">
                  <c:v>4200-4400</c:v>
                </c:pt>
                <c:pt idx="22">
                  <c:v>4400-4600</c:v>
                </c:pt>
                <c:pt idx="23">
                  <c:v>4600-4800</c:v>
                </c:pt>
                <c:pt idx="24">
                  <c:v>4800-5000</c:v>
                </c:pt>
                <c:pt idx="25">
                  <c:v>5000-5200</c:v>
                </c:pt>
                <c:pt idx="26">
                  <c:v>5200-5400</c:v>
                </c:pt>
                <c:pt idx="27">
                  <c:v>5400-5600</c:v>
                </c:pt>
                <c:pt idx="28">
                  <c:v>5600-5800</c:v>
                </c:pt>
                <c:pt idx="29">
                  <c:v>5800-6000</c:v>
                </c:pt>
                <c:pt idx="30">
                  <c:v>6000-6200</c:v>
                </c:pt>
                <c:pt idx="31">
                  <c:v>6200-6400</c:v>
                </c:pt>
                <c:pt idx="32">
                  <c:v>6400-6600</c:v>
                </c:pt>
                <c:pt idx="33">
                  <c:v>6600-6800</c:v>
                </c:pt>
                <c:pt idx="34">
                  <c:v>6800-7000</c:v>
                </c:pt>
                <c:pt idx="35">
                  <c:v>7000-7200</c:v>
                </c:pt>
                <c:pt idx="36">
                  <c:v>7200-7400</c:v>
                </c:pt>
                <c:pt idx="37">
                  <c:v>7400-7600</c:v>
                </c:pt>
                <c:pt idx="38">
                  <c:v>7600-8000</c:v>
                </c:pt>
                <c:pt idx="39">
                  <c:v>8000-8200</c:v>
                </c:pt>
                <c:pt idx="40">
                  <c:v>8200-8400</c:v>
                </c:pt>
                <c:pt idx="41">
                  <c:v>8400-8600</c:v>
                </c:pt>
              </c:strCache>
            </c:strRef>
          </c:cat>
          <c:val>
            <c:numRef>
              <c:f>Лист1!$D$2:$D$44</c:f>
              <c:numCache>
                <c:formatCode>General</c:formatCode>
                <c:ptCount val="42"/>
                <c:pt idx="0">
                  <c:v>2.0</c:v>
                </c:pt>
                <c:pt idx="1">
                  <c:v>1.0</c:v>
                </c:pt>
                <c:pt idx="2">
                  <c:v>2.0</c:v>
                </c:pt>
                <c:pt idx="4">
                  <c:v>1.0</c:v>
                </c:pt>
                <c:pt idx="7">
                  <c:v>1.0</c:v>
                </c:pt>
                <c:pt idx="24">
                  <c:v>1.0</c:v>
                </c:pt>
                <c:pt idx="41">
                  <c:v>1.0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109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ysClr val="window" lastClr="FFFFFF"/>
              </a:solidFill>
            </a:ln>
          </c:spPr>
          <c:invertIfNegative val="0"/>
          <c:cat>
            <c:strRef>
              <c:f>Лист1!$A$2:$A$44</c:f>
              <c:strCache>
                <c:ptCount val="42"/>
                <c:pt idx="0">
                  <c:v>0-200</c:v>
                </c:pt>
                <c:pt idx="1">
                  <c:v>200-400 </c:v>
                </c:pt>
                <c:pt idx="2">
                  <c:v>400-600</c:v>
                </c:pt>
                <c:pt idx="3">
                  <c:v>600-800</c:v>
                </c:pt>
                <c:pt idx="4">
                  <c:v>800-1000</c:v>
                </c:pt>
                <c:pt idx="5">
                  <c:v>1000-1200</c:v>
                </c:pt>
                <c:pt idx="6">
                  <c:v>1200-1400</c:v>
                </c:pt>
                <c:pt idx="7">
                  <c:v>1400-1600</c:v>
                </c:pt>
                <c:pt idx="8">
                  <c:v>1600-1800</c:v>
                </c:pt>
                <c:pt idx="9">
                  <c:v>1800-2000</c:v>
                </c:pt>
                <c:pt idx="10">
                  <c:v>2000-2200</c:v>
                </c:pt>
                <c:pt idx="11">
                  <c:v>2200-2400</c:v>
                </c:pt>
                <c:pt idx="12">
                  <c:v>2400-2600</c:v>
                </c:pt>
                <c:pt idx="13">
                  <c:v>2600-2800</c:v>
                </c:pt>
                <c:pt idx="14">
                  <c:v>2800-3000</c:v>
                </c:pt>
                <c:pt idx="15">
                  <c:v>3000-3200</c:v>
                </c:pt>
                <c:pt idx="16">
                  <c:v>3200-3400</c:v>
                </c:pt>
                <c:pt idx="17">
                  <c:v>3400-3600</c:v>
                </c:pt>
                <c:pt idx="18">
                  <c:v>3600-3800</c:v>
                </c:pt>
                <c:pt idx="19">
                  <c:v>3800-4000</c:v>
                </c:pt>
                <c:pt idx="20">
                  <c:v>4000-4200</c:v>
                </c:pt>
                <c:pt idx="21">
                  <c:v>4200-4400</c:v>
                </c:pt>
                <c:pt idx="22">
                  <c:v>4400-4600</c:v>
                </c:pt>
                <c:pt idx="23">
                  <c:v>4600-4800</c:v>
                </c:pt>
                <c:pt idx="24">
                  <c:v>4800-5000</c:v>
                </c:pt>
                <c:pt idx="25">
                  <c:v>5000-5200</c:v>
                </c:pt>
                <c:pt idx="26">
                  <c:v>5200-5400</c:v>
                </c:pt>
                <c:pt idx="27">
                  <c:v>5400-5600</c:v>
                </c:pt>
                <c:pt idx="28">
                  <c:v>5600-5800</c:v>
                </c:pt>
                <c:pt idx="29">
                  <c:v>5800-6000</c:v>
                </c:pt>
                <c:pt idx="30">
                  <c:v>6000-6200</c:v>
                </c:pt>
                <c:pt idx="31">
                  <c:v>6200-6400</c:v>
                </c:pt>
                <c:pt idx="32">
                  <c:v>6400-6600</c:v>
                </c:pt>
                <c:pt idx="33">
                  <c:v>6600-6800</c:v>
                </c:pt>
                <c:pt idx="34">
                  <c:v>6800-7000</c:v>
                </c:pt>
                <c:pt idx="35">
                  <c:v>7000-7200</c:v>
                </c:pt>
                <c:pt idx="36">
                  <c:v>7200-7400</c:v>
                </c:pt>
                <c:pt idx="37">
                  <c:v>7400-7600</c:v>
                </c:pt>
                <c:pt idx="38">
                  <c:v>7600-8000</c:v>
                </c:pt>
                <c:pt idx="39">
                  <c:v>8000-8200</c:v>
                </c:pt>
                <c:pt idx="40">
                  <c:v>8200-8400</c:v>
                </c:pt>
                <c:pt idx="41">
                  <c:v>8400-8600</c:v>
                </c:pt>
              </c:strCache>
            </c:strRef>
          </c:cat>
          <c:val>
            <c:numRef>
              <c:f>Лист1!$E$2:$E$44</c:f>
              <c:numCache>
                <c:formatCode>General</c:formatCode>
                <c:ptCount val="42"/>
                <c:pt idx="1">
                  <c:v>1.0</c:v>
                </c:pt>
                <c:pt idx="9">
                  <c:v>1.0</c:v>
                </c:pt>
                <c:pt idx="22">
                  <c:v>1.0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110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" lastClr="FFFFFF"/>
                </a:solidFill>
              </a:ln>
            </c:spPr>
          </c:dPt>
          <c:cat>
            <c:strRef>
              <c:f>Лист1!$A$2:$A$44</c:f>
              <c:strCache>
                <c:ptCount val="42"/>
                <c:pt idx="0">
                  <c:v>0-200</c:v>
                </c:pt>
                <c:pt idx="1">
                  <c:v>200-400 </c:v>
                </c:pt>
                <c:pt idx="2">
                  <c:v>400-600</c:v>
                </c:pt>
                <c:pt idx="3">
                  <c:v>600-800</c:v>
                </c:pt>
                <c:pt idx="4">
                  <c:v>800-1000</c:v>
                </c:pt>
                <c:pt idx="5">
                  <c:v>1000-1200</c:v>
                </c:pt>
                <c:pt idx="6">
                  <c:v>1200-1400</c:v>
                </c:pt>
                <c:pt idx="7">
                  <c:v>1400-1600</c:v>
                </c:pt>
                <c:pt idx="8">
                  <c:v>1600-1800</c:v>
                </c:pt>
                <c:pt idx="9">
                  <c:v>1800-2000</c:v>
                </c:pt>
                <c:pt idx="10">
                  <c:v>2000-2200</c:v>
                </c:pt>
                <c:pt idx="11">
                  <c:v>2200-2400</c:v>
                </c:pt>
                <c:pt idx="12">
                  <c:v>2400-2600</c:v>
                </c:pt>
                <c:pt idx="13">
                  <c:v>2600-2800</c:v>
                </c:pt>
                <c:pt idx="14">
                  <c:v>2800-3000</c:v>
                </c:pt>
                <c:pt idx="15">
                  <c:v>3000-3200</c:v>
                </c:pt>
                <c:pt idx="16">
                  <c:v>3200-3400</c:v>
                </c:pt>
                <c:pt idx="17">
                  <c:v>3400-3600</c:v>
                </c:pt>
                <c:pt idx="18">
                  <c:v>3600-3800</c:v>
                </c:pt>
                <c:pt idx="19">
                  <c:v>3800-4000</c:v>
                </c:pt>
                <c:pt idx="20">
                  <c:v>4000-4200</c:v>
                </c:pt>
                <c:pt idx="21">
                  <c:v>4200-4400</c:v>
                </c:pt>
                <c:pt idx="22">
                  <c:v>4400-4600</c:v>
                </c:pt>
                <c:pt idx="23">
                  <c:v>4600-4800</c:v>
                </c:pt>
                <c:pt idx="24">
                  <c:v>4800-5000</c:v>
                </c:pt>
                <c:pt idx="25">
                  <c:v>5000-5200</c:v>
                </c:pt>
                <c:pt idx="26">
                  <c:v>5200-5400</c:v>
                </c:pt>
                <c:pt idx="27">
                  <c:v>5400-5600</c:v>
                </c:pt>
                <c:pt idx="28">
                  <c:v>5600-5800</c:v>
                </c:pt>
                <c:pt idx="29">
                  <c:v>5800-6000</c:v>
                </c:pt>
                <c:pt idx="30">
                  <c:v>6000-6200</c:v>
                </c:pt>
                <c:pt idx="31">
                  <c:v>6200-6400</c:v>
                </c:pt>
                <c:pt idx="32">
                  <c:v>6400-6600</c:v>
                </c:pt>
                <c:pt idx="33">
                  <c:v>6600-6800</c:v>
                </c:pt>
                <c:pt idx="34">
                  <c:v>6800-7000</c:v>
                </c:pt>
                <c:pt idx="35">
                  <c:v>7000-7200</c:v>
                </c:pt>
                <c:pt idx="36">
                  <c:v>7200-7400</c:v>
                </c:pt>
                <c:pt idx="37">
                  <c:v>7400-7600</c:v>
                </c:pt>
                <c:pt idx="38">
                  <c:v>7600-8000</c:v>
                </c:pt>
                <c:pt idx="39">
                  <c:v>8000-8200</c:v>
                </c:pt>
                <c:pt idx="40">
                  <c:v>8200-8400</c:v>
                </c:pt>
                <c:pt idx="41">
                  <c:v>8400-8600</c:v>
                </c:pt>
              </c:strCache>
            </c:strRef>
          </c:cat>
          <c:val>
            <c:numRef>
              <c:f>Лист1!$F$2:$F$44</c:f>
              <c:numCache>
                <c:formatCode>General</c:formatCode>
                <c:ptCount val="42"/>
                <c:pt idx="6">
                  <c:v>1.0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111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8"/>
            <c:invertIfNegative val="0"/>
            <c:bubble3D val="0"/>
            <c:spPr>
              <a:solidFill>
                <a:srgbClr val="92D050"/>
              </a:solidFill>
              <a:ln>
                <a:solidFill>
                  <a:sysClr val="window" lastClr="FFFFFF"/>
                </a:solidFill>
              </a:ln>
            </c:spPr>
          </c:dPt>
          <c:dPt>
            <c:idx val="14"/>
            <c:invertIfNegative val="0"/>
            <c:bubble3D val="0"/>
            <c:spPr>
              <a:solidFill>
                <a:srgbClr val="92D050"/>
              </a:solidFill>
              <a:ln>
                <a:solidFill>
                  <a:sysClr val="window" lastClr="FFFFFF"/>
                </a:solidFill>
              </a:ln>
            </c:spPr>
          </c:dPt>
          <c:cat>
            <c:strRef>
              <c:f>Лист1!$A$2:$A$44</c:f>
              <c:strCache>
                <c:ptCount val="42"/>
                <c:pt idx="0">
                  <c:v>0-200</c:v>
                </c:pt>
                <c:pt idx="1">
                  <c:v>200-400 </c:v>
                </c:pt>
                <c:pt idx="2">
                  <c:v>400-600</c:v>
                </c:pt>
                <c:pt idx="3">
                  <c:v>600-800</c:v>
                </c:pt>
                <c:pt idx="4">
                  <c:v>800-1000</c:v>
                </c:pt>
                <c:pt idx="5">
                  <c:v>1000-1200</c:v>
                </c:pt>
                <c:pt idx="6">
                  <c:v>1200-1400</c:v>
                </c:pt>
                <c:pt idx="7">
                  <c:v>1400-1600</c:v>
                </c:pt>
                <c:pt idx="8">
                  <c:v>1600-1800</c:v>
                </c:pt>
                <c:pt idx="9">
                  <c:v>1800-2000</c:v>
                </c:pt>
                <c:pt idx="10">
                  <c:v>2000-2200</c:v>
                </c:pt>
                <c:pt idx="11">
                  <c:v>2200-2400</c:v>
                </c:pt>
                <c:pt idx="12">
                  <c:v>2400-2600</c:v>
                </c:pt>
                <c:pt idx="13">
                  <c:v>2600-2800</c:v>
                </c:pt>
                <c:pt idx="14">
                  <c:v>2800-3000</c:v>
                </c:pt>
                <c:pt idx="15">
                  <c:v>3000-3200</c:v>
                </c:pt>
                <c:pt idx="16">
                  <c:v>3200-3400</c:v>
                </c:pt>
                <c:pt idx="17">
                  <c:v>3400-3600</c:v>
                </c:pt>
                <c:pt idx="18">
                  <c:v>3600-3800</c:v>
                </c:pt>
                <c:pt idx="19">
                  <c:v>3800-4000</c:v>
                </c:pt>
                <c:pt idx="20">
                  <c:v>4000-4200</c:v>
                </c:pt>
                <c:pt idx="21">
                  <c:v>4200-4400</c:v>
                </c:pt>
                <c:pt idx="22">
                  <c:v>4400-4600</c:v>
                </c:pt>
                <c:pt idx="23">
                  <c:v>4600-4800</c:v>
                </c:pt>
                <c:pt idx="24">
                  <c:v>4800-5000</c:v>
                </c:pt>
                <c:pt idx="25">
                  <c:v>5000-5200</c:v>
                </c:pt>
                <c:pt idx="26">
                  <c:v>5200-5400</c:v>
                </c:pt>
                <c:pt idx="27">
                  <c:v>5400-5600</c:v>
                </c:pt>
                <c:pt idx="28">
                  <c:v>5600-5800</c:v>
                </c:pt>
                <c:pt idx="29">
                  <c:v>5800-6000</c:v>
                </c:pt>
                <c:pt idx="30">
                  <c:v>6000-6200</c:v>
                </c:pt>
                <c:pt idx="31">
                  <c:v>6200-6400</c:v>
                </c:pt>
                <c:pt idx="32">
                  <c:v>6400-6600</c:v>
                </c:pt>
                <c:pt idx="33">
                  <c:v>6600-6800</c:v>
                </c:pt>
                <c:pt idx="34">
                  <c:v>6800-7000</c:v>
                </c:pt>
                <c:pt idx="35">
                  <c:v>7000-7200</c:v>
                </c:pt>
                <c:pt idx="36">
                  <c:v>7200-7400</c:v>
                </c:pt>
                <c:pt idx="37">
                  <c:v>7400-7600</c:v>
                </c:pt>
                <c:pt idx="38">
                  <c:v>7600-8000</c:v>
                </c:pt>
                <c:pt idx="39">
                  <c:v>8000-8200</c:v>
                </c:pt>
                <c:pt idx="40">
                  <c:v>8200-8400</c:v>
                </c:pt>
                <c:pt idx="41">
                  <c:v>8400-8600</c:v>
                </c:pt>
              </c:strCache>
            </c:strRef>
          </c:cat>
          <c:val>
            <c:numRef>
              <c:f>Лист1!$G$2:$G$44</c:f>
              <c:numCache>
                <c:formatCode>General</c:formatCode>
                <c:ptCount val="42"/>
                <c:pt idx="8">
                  <c:v>1.0</c:v>
                </c:pt>
                <c:pt idx="14">
                  <c:v>1.0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112</c:v>
                </c:pt>
              </c:strCache>
            </c:strRef>
          </c:tx>
          <c:spPr>
            <a:solidFill>
              <a:srgbClr val="1F497D">
                <a:lumMod val="40000"/>
                <a:lumOff val="60000"/>
              </a:srgbClr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1F497D">
                  <a:lumMod val="40000"/>
                  <a:lumOff val="60000"/>
                </a:srgbClr>
              </a:solidFill>
              <a:ln>
                <a:solidFill>
                  <a:sysClr val="window" lastClr="FFFFFF"/>
                </a:solidFill>
              </a:ln>
            </c:spPr>
          </c:dPt>
          <c:dPt>
            <c:idx val="17"/>
            <c:invertIfNegative val="0"/>
            <c:bubble3D val="0"/>
            <c:spPr>
              <a:solidFill>
                <a:srgbClr val="1F497D">
                  <a:lumMod val="40000"/>
                  <a:lumOff val="60000"/>
                </a:srgbClr>
              </a:solidFill>
              <a:ln>
                <a:solidFill>
                  <a:sysClr val="window" lastClr="FFFFFF"/>
                </a:solidFill>
              </a:ln>
            </c:spPr>
          </c:dPt>
          <c:cat>
            <c:strRef>
              <c:f>Лист1!$A$2:$A$44</c:f>
              <c:strCache>
                <c:ptCount val="42"/>
                <c:pt idx="0">
                  <c:v>0-200</c:v>
                </c:pt>
                <c:pt idx="1">
                  <c:v>200-400 </c:v>
                </c:pt>
                <c:pt idx="2">
                  <c:v>400-600</c:v>
                </c:pt>
                <c:pt idx="3">
                  <c:v>600-800</c:v>
                </c:pt>
                <c:pt idx="4">
                  <c:v>800-1000</c:v>
                </c:pt>
                <c:pt idx="5">
                  <c:v>1000-1200</c:v>
                </c:pt>
                <c:pt idx="6">
                  <c:v>1200-1400</c:v>
                </c:pt>
                <c:pt idx="7">
                  <c:v>1400-1600</c:v>
                </c:pt>
                <c:pt idx="8">
                  <c:v>1600-1800</c:v>
                </c:pt>
                <c:pt idx="9">
                  <c:v>1800-2000</c:v>
                </c:pt>
                <c:pt idx="10">
                  <c:v>2000-2200</c:v>
                </c:pt>
                <c:pt idx="11">
                  <c:v>2200-2400</c:v>
                </c:pt>
                <c:pt idx="12">
                  <c:v>2400-2600</c:v>
                </c:pt>
                <c:pt idx="13">
                  <c:v>2600-2800</c:v>
                </c:pt>
                <c:pt idx="14">
                  <c:v>2800-3000</c:v>
                </c:pt>
                <c:pt idx="15">
                  <c:v>3000-3200</c:v>
                </c:pt>
                <c:pt idx="16">
                  <c:v>3200-3400</c:v>
                </c:pt>
                <c:pt idx="17">
                  <c:v>3400-3600</c:v>
                </c:pt>
                <c:pt idx="18">
                  <c:v>3600-3800</c:v>
                </c:pt>
                <c:pt idx="19">
                  <c:v>3800-4000</c:v>
                </c:pt>
                <c:pt idx="20">
                  <c:v>4000-4200</c:v>
                </c:pt>
                <c:pt idx="21">
                  <c:v>4200-4400</c:v>
                </c:pt>
                <c:pt idx="22">
                  <c:v>4400-4600</c:v>
                </c:pt>
                <c:pt idx="23">
                  <c:v>4600-4800</c:v>
                </c:pt>
                <c:pt idx="24">
                  <c:v>4800-5000</c:v>
                </c:pt>
                <c:pt idx="25">
                  <c:v>5000-5200</c:v>
                </c:pt>
                <c:pt idx="26">
                  <c:v>5200-5400</c:v>
                </c:pt>
                <c:pt idx="27">
                  <c:v>5400-5600</c:v>
                </c:pt>
                <c:pt idx="28">
                  <c:v>5600-5800</c:v>
                </c:pt>
                <c:pt idx="29">
                  <c:v>5800-6000</c:v>
                </c:pt>
                <c:pt idx="30">
                  <c:v>6000-6200</c:v>
                </c:pt>
                <c:pt idx="31">
                  <c:v>6200-6400</c:v>
                </c:pt>
                <c:pt idx="32">
                  <c:v>6400-6600</c:v>
                </c:pt>
                <c:pt idx="33">
                  <c:v>6600-6800</c:v>
                </c:pt>
                <c:pt idx="34">
                  <c:v>6800-7000</c:v>
                </c:pt>
                <c:pt idx="35">
                  <c:v>7000-7200</c:v>
                </c:pt>
                <c:pt idx="36">
                  <c:v>7200-7400</c:v>
                </c:pt>
                <c:pt idx="37">
                  <c:v>7400-7600</c:v>
                </c:pt>
                <c:pt idx="38">
                  <c:v>7600-8000</c:v>
                </c:pt>
                <c:pt idx="39">
                  <c:v>8000-8200</c:v>
                </c:pt>
                <c:pt idx="40">
                  <c:v>8200-8400</c:v>
                </c:pt>
                <c:pt idx="41">
                  <c:v>8400-8600</c:v>
                </c:pt>
              </c:strCache>
            </c:strRef>
          </c:cat>
          <c:val>
            <c:numRef>
              <c:f>Лист1!$H$2:$H$44</c:f>
              <c:numCache>
                <c:formatCode>General</c:formatCode>
                <c:ptCount val="42"/>
                <c:pt idx="3">
                  <c:v>1.0</c:v>
                </c:pt>
                <c:pt idx="17">
                  <c:v>1.0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113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solidFill>
                  <a:sysClr val="window" lastClr="FFFFFF"/>
                </a:solidFill>
              </a:ln>
            </c:spPr>
          </c:dPt>
          <c:cat>
            <c:strRef>
              <c:f>Лист1!$A$2:$A$44</c:f>
              <c:strCache>
                <c:ptCount val="42"/>
                <c:pt idx="0">
                  <c:v>0-200</c:v>
                </c:pt>
                <c:pt idx="1">
                  <c:v>200-400 </c:v>
                </c:pt>
                <c:pt idx="2">
                  <c:v>400-600</c:v>
                </c:pt>
                <c:pt idx="3">
                  <c:v>600-800</c:v>
                </c:pt>
                <c:pt idx="4">
                  <c:v>800-1000</c:v>
                </c:pt>
                <c:pt idx="5">
                  <c:v>1000-1200</c:v>
                </c:pt>
                <c:pt idx="6">
                  <c:v>1200-1400</c:v>
                </c:pt>
                <c:pt idx="7">
                  <c:v>1400-1600</c:v>
                </c:pt>
                <c:pt idx="8">
                  <c:v>1600-1800</c:v>
                </c:pt>
                <c:pt idx="9">
                  <c:v>1800-2000</c:v>
                </c:pt>
                <c:pt idx="10">
                  <c:v>2000-2200</c:v>
                </c:pt>
                <c:pt idx="11">
                  <c:v>2200-2400</c:v>
                </c:pt>
                <c:pt idx="12">
                  <c:v>2400-2600</c:v>
                </c:pt>
                <c:pt idx="13">
                  <c:v>2600-2800</c:v>
                </c:pt>
                <c:pt idx="14">
                  <c:v>2800-3000</c:v>
                </c:pt>
                <c:pt idx="15">
                  <c:v>3000-3200</c:v>
                </c:pt>
                <c:pt idx="16">
                  <c:v>3200-3400</c:v>
                </c:pt>
                <c:pt idx="17">
                  <c:v>3400-3600</c:v>
                </c:pt>
                <c:pt idx="18">
                  <c:v>3600-3800</c:v>
                </c:pt>
                <c:pt idx="19">
                  <c:v>3800-4000</c:v>
                </c:pt>
                <c:pt idx="20">
                  <c:v>4000-4200</c:v>
                </c:pt>
                <c:pt idx="21">
                  <c:v>4200-4400</c:v>
                </c:pt>
                <c:pt idx="22">
                  <c:v>4400-4600</c:v>
                </c:pt>
                <c:pt idx="23">
                  <c:v>4600-4800</c:v>
                </c:pt>
                <c:pt idx="24">
                  <c:v>4800-5000</c:v>
                </c:pt>
                <c:pt idx="25">
                  <c:v>5000-5200</c:v>
                </c:pt>
                <c:pt idx="26">
                  <c:v>5200-5400</c:v>
                </c:pt>
                <c:pt idx="27">
                  <c:v>5400-5600</c:v>
                </c:pt>
                <c:pt idx="28">
                  <c:v>5600-5800</c:v>
                </c:pt>
                <c:pt idx="29">
                  <c:v>5800-6000</c:v>
                </c:pt>
                <c:pt idx="30">
                  <c:v>6000-6200</c:v>
                </c:pt>
                <c:pt idx="31">
                  <c:v>6200-6400</c:v>
                </c:pt>
                <c:pt idx="32">
                  <c:v>6400-6600</c:v>
                </c:pt>
                <c:pt idx="33">
                  <c:v>6600-6800</c:v>
                </c:pt>
                <c:pt idx="34">
                  <c:v>6800-7000</c:v>
                </c:pt>
                <c:pt idx="35">
                  <c:v>7000-7200</c:v>
                </c:pt>
                <c:pt idx="36">
                  <c:v>7200-7400</c:v>
                </c:pt>
                <c:pt idx="37">
                  <c:v>7400-7600</c:v>
                </c:pt>
                <c:pt idx="38">
                  <c:v>7600-8000</c:v>
                </c:pt>
                <c:pt idx="39">
                  <c:v>8000-8200</c:v>
                </c:pt>
                <c:pt idx="40">
                  <c:v>8200-8400</c:v>
                </c:pt>
                <c:pt idx="41">
                  <c:v>8400-8600</c:v>
                </c:pt>
              </c:strCache>
            </c:strRef>
          </c:cat>
          <c:val>
            <c:numRef>
              <c:f>Лист1!$I$2:$I$44</c:f>
              <c:numCache>
                <c:formatCode>General</c:formatCode>
                <c:ptCount val="42"/>
                <c:pt idx="6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113693912"/>
        <c:axId val="2113697208"/>
      </c:barChart>
      <c:catAx>
        <c:axId val="2113693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solidFill>
                  <a:srgbClr val="002060"/>
                </a:solidFill>
              </a:defRPr>
            </a:pPr>
            <a:endParaRPr lang="ru-RU"/>
          </a:p>
        </c:txPr>
        <c:crossAx val="2113697208"/>
        <c:crosses val="autoZero"/>
        <c:auto val="1"/>
        <c:lblAlgn val="ctr"/>
        <c:lblOffset val="100"/>
        <c:noMultiLvlLbl val="0"/>
      </c:catAx>
      <c:valAx>
        <c:axId val="2113697208"/>
        <c:scaling>
          <c:orientation val="minMax"/>
          <c:max val="5.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600">
                <a:solidFill>
                  <a:srgbClr val="002060"/>
                </a:solidFill>
              </a:defRPr>
            </a:pPr>
            <a:endParaRPr lang="ru-RU"/>
          </a:p>
        </c:txPr>
        <c:crossAx val="2113693912"/>
        <c:crosses val="autoZero"/>
        <c:crossBetween val="between"/>
        <c:majorUnit val="1.0"/>
      </c:valAx>
    </c:plotArea>
    <c:legend>
      <c:legendPos val="t"/>
      <c:layout>
        <c:manualLayout>
          <c:xMode val="edge"/>
          <c:yMode val="edge"/>
          <c:x val="0.0803000777691367"/>
          <c:y val="0.00232946339295634"/>
          <c:w val="0.88076431064519"/>
          <c:h val="0.0802051868450675"/>
        </c:manualLayout>
      </c:layout>
      <c:overlay val="0"/>
      <c:txPr>
        <a:bodyPr/>
        <a:lstStyle/>
        <a:p>
          <a:pPr>
            <a:defRPr sz="1600" b="1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rgbClr val="002060"/>
          </a:solidFill>
        </a:defRPr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926227878306"/>
          <c:y val="0.0489095844014375"/>
          <c:w val="0.793453171604693"/>
          <c:h val="0.6169254581819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Наработка на отказ, час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</c:spPr>
          <c:invertIfNegative val="0"/>
          <c:dLbls>
            <c:dLbl>
              <c:idx val="0"/>
              <c:layout>
                <c:manualLayout>
                  <c:x val="-0.00286588752136158"/>
                  <c:y val="0.096430272674908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5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</c:numCache>
            </c:numRef>
          </c:cat>
          <c:val>
            <c:numRef>
              <c:f>Лист1!$B$2:$B$10</c:f>
              <c:numCache>
                <c:formatCode>0</c:formatCode>
                <c:ptCount val="5"/>
                <c:pt idx="0">
                  <c:v>877.8</c:v>
                </c:pt>
                <c:pt idx="1">
                  <c:v>1504.833333333333</c:v>
                </c:pt>
                <c:pt idx="2">
                  <c:v>2544.166666666665</c:v>
                </c:pt>
                <c:pt idx="3">
                  <c:v>6111.5</c:v>
                </c:pt>
                <c:pt idx="4">
                  <c:v>4910.0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12253320"/>
        <c:axId val="2112127704"/>
      </c:barChart>
      <c:lineChart>
        <c:grouping val="stack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 Отказов, шт</c:v>
                </c:pt>
              </c:strCache>
            </c:strRef>
          </c:tx>
          <c:spPr>
            <a:ln w="28575">
              <a:solidFill>
                <a:srgbClr val="0070C0"/>
              </a:solidFill>
            </a:ln>
          </c:spPr>
          <c:marker>
            <c:symbol val="diamond"/>
            <c:size val="6"/>
            <c:spPr>
              <a:solidFill>
                <a:srgbClr val="002060"/>
              </a:solidFill>
              <a:ln w="28575">
                <a:solidFill>
                  <a:srgbClr val="0070C0"/>
                </a:solidFill>
              </a:ln>
            </c:spPr>
          </c:marker>
          <c:dPt>
            <c:idx val="0"/>
            <c:bubble3D val="0"/>
          </c:dPt>
          <c:dLbls>
            <c:txPr>
              <a:bodyPr/>
              <a:lstStyle/>
              <a:p>
                <a:pPr>
                  <a:defRPr sz="10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5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</c:numCache>
            </c:numRef>
          </c:cat>
          <c:val>
            <c:numRef>
              <c:f>Лист1!$C$2:$C$10</c:f>
              <c:numCache>
                <c:formatCode>General</c:formatCode>
                <c:ptCount val="5"/>
                <c:pt idx="0">
                  <c:v>5.0</c:v>
                </c:pt>
                <c:pt idx="1">
                  <c:v>6.0</c:v>
                </c:pt>
                <c:pt idx="2">
                  <c:v>6.0</c:v>
                </c:pt>
                <c:pt idx="3">
                  <c:v>2.0</c:v>
                </c:pt>
                <c:pt idx="4">
                  <c:v>3.0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12146440"/>
        <c:axId val="2112125336"/>
      </c:lineChart>
      <c:catAx>
        <c:axId val="2112253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solidFill>
                  <a:schemeClr val="tx2"/>
                </a:solidFill>
              </a:defRPr>
            </a:pPr>
            <a:endParaRPr lang="ru-RU"/>
          </a:p>
        </c:txPr>
        <c:crossAx val="2112127704"/>
        <c:crosses val="autoZero"/>
        <c:auto val="1"/>
        <c:lblAlgn val="ctr"/>
        <c:lblOffset val="100"/>
        <c:noMultiLvlLbl val="0"/>
      </c:catAx>
      <c:valAx>
        <c:axId val="2112127704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2112253320"/>
        <c:crosses val="autoZero"/>
        <c:crossBetween val="between"/>
      </c:valAx>
      <c:valAx>
        <c:axId val="2112125336"/>
        <c:scaling>
          <c:orientation val="minMax"/>
        </c:scaling>
        <c:delete val="0"/>
        <c:axPos val="r"/>
        <c:numFmt formatCode="General" sourceLinked="1"/>
        <c:majorTickMark val="cross"/>
        <c:minorTickMark val="none"/>
        <c:tickLblPos val="nextTo"/>
        <c:spPr>
          <a:noFill/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2112146440"/>
        <c:crosses val="max"/>
        <c:crossBetween val="between"/>
      </c:valAx>
      <c:catAx>
        <c:axId val="2112146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12125336"/>
        <c:crosses val="autoZero"/>
        <c:auto val="1"/>
        <c:lblAlgn val="ctr"/>
        <c:lblOffset val="100"/>
        <c:noMultiLvlLbl val="0"/>
      </c:catAx>
      <c:spPr>
        <a:ln>
          <a:solidFill>
            <a:schemeClr val="bg1"/>
          </a:solidFill>
        </a:ln>
      </c:spPr>
    </c:plotArea>
    <c:legend>
      <c:legendPos val="b"/>
      <c:layout/>
      <c:overlay val="0"/>
      <c:txPr>
        <a:bodyPr/>
        <a:lstStyle/>
        <a:p>
          <a:pPr>
            <a:defRPr>
              <a:solidFill>
                <a:schemeClr val="tx2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0.58657</cdr:x>
      <cdr:y>0.74039</cdr:y>
    </cdr:from>
    <cdr:to>
      <cdr:x>0.69002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84576" y="288032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0.58657</cdr:x>
      <cdr:y>0.74039</cdr:y>
    </cdr:from>
    <cdr:to>
      <cdr:x>0.69002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84576" y="288032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0.58657</cdr:x>
      <cdr:y>0.74039</cdr:y>
    </cdr:from>
    <cdr:to>
      <cdr:x>0.69002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84576" y="288032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0.58657</cdr:x>
      <cdr:y>0.74039</cdr:y>
    </cdr:from>
    <cdr:to>
      <cdr:x>0.69002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84576" y="288032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0.49605</cdr:x>
      <cdr:y>0.70624</cdr:y>
    </cdr:from>
    <cdr:to>
      <cdr:x>0.54444</cdr:x>
      <cdr:y>0.78252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18248" y="2265897"/>
          <a:ext cx="440761" cy="2447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u="none" dirty="0" smtClean="0">
              <a:solidFill>
                <a:schemeClr val="tx2"/>
              </a:solidFill>
            </a:rPr>
            <a:t>15</a:t>
          </a:r>
          <a:r>
            <a:rPr lang="ru-RU" sz="1200" b="1" u="none" dirty="0" smtClean="0">
              <a:solidFill>
                <a:schemeClr val="tx2"/>
              </a:solidFill>
            </a:rPr>
            <a:t>%</a:t>
          </a:r>
          <a:endParaRPr lang="ru-RU" sz="1200" b="1" u="none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0.95161</cdr:x>
      <cdr:y>0.81854</cdr:y>
    </cdr:from>
    <cdr:to>
      <cdr:x>1</cdr:x>
      <cdr:y>0.89482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8674093" y="2626196"/>
          <a:ext cx="440761" cy="2447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u="none" dirty="0" smtClean="0">
              <a:solidFill>
                <a:schemeClr val="tx2"/>
              </a:solidFill>
            </a:rPr>
            <a:t>10</a:t>
          </a:r>
          <a:r>
            <a:rPr lang="ru-RU" sz="1200" b="1" u="none" dirty="0" smtClean="0">
              <a:solidFill>
                <a:schemeClr val="tx2"/>
              </a:solidFill>
            </a:rPr>
            <a:t>%</a:t>
          </a:r>
          <a:endParaRPr lang="ru-RU" sz="1200" b="1" u="none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0.24587</cdr:x>
      <cdr:y>0.24688</cdr:y>
    </cdr:from>
    <cdr:to>
      <cdr:x>0.29426</cdr:x>
      <cdr:y>0.32316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2239538" y="792088"/>
          <a:ext cx="440761" cy="2447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17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17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17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17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17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sz="17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sz="17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sz="17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sz="17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en-US" sz="1200" b="1" u="none" dirty="0" smtClean="0">
              <a:solidFill>
                <a:schemeClr val="tx2"/>
              </a:solidFill>
            </a:rPr>
            <a:t>27</a:t>
          </a:r>
          <a:r>
            <a:rPr lang="ru-RU" sz="1200" b="1" u="none" dirty="0" smtClean="0">
              <a:solidFill>
                <a:schemeClr val="tx2"/>
              </a:solidFill>
            </a:rPr>
            <a:t>%</a:t>
          </a:r>
          <a:endParaRPr lang="ru-RU" sz="1200" b="1" u="none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0.27706</cdr:x>
      <cdr:y>0.02244</cdr:y>
    </cdr:from>
    <cdr:to>
      <cdr:x>0.32545</cdr:x>
      <cdr:y>0.09872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2523643" y="72008"/>
          <a:ext cx="440760" cy="2447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u="none" dirty="0" smtClean="0">
              <a:solidFill>
                <a:schemeClr val="tx2"/>
              </a:solidFill>
            </a:rPr>
            <a:t>40</a:t>
          </a:r>
          <a:r>
            <a:rPr lang="ru-RU" sz="1200" b="1" u="none" dirty="0" smtClean="0">
              <a:solidFill>
                <a:schemeClr val="tx2"/>
              </a:solidFill>
            </a:rPr>
            <a:t>%</a:t>
          </a:r>
          <a:endParaRPr lang="ru-RU" sz="1200" b="1" u="none" dirty="0">
            <a:solidFill>
              <a:schemeClr val="tx2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967"/>
          </a:xfrm>
          <a:prstGeom prst="rect">
            <a:avLst/>
          </a:prstGeom>
        </p:spPr>
        <p:txBody>
          <a:bodyPr vert="horz" lIns="91421" tIns="45711" rIns="91421" bIns="4571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90" y="1"/>
            <a:ext cx="2946400" cy="496967"/>
          </a:xfrm>
          <a:prstGeom prst="rect">
            <a:avLst/>
          </a:prstGeom>
        </p:spPr>
        <p:txBody>
          <a:bodyPr vert="horz" lIns="91421" tIns="45711" rIns="91421" bIns="45711" rtlCol="0"/>
          <a:lstStyle>
            <a:lvl1pPr algn="r">
              <a:defRPr sz="1200"/>
            </a:lvl1pPr>
          </a:lstStyle>
          <a:p>
            <a:fld id="{0016DDD1-86DA-45E7-BF93-D989C136C50A}" type="datetimeFigureOut">
              <a:rPr lang="ru-RU" smtClean="0"/>
              <a:pPr/>
              <a:t>03.12.18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21" tIns="45711" rIns="91421" bIns="4571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90" y="9429671"/>
            <a:ext cx="2946400" cy="496966"/>
          </a:xfrm>
          <a:prstGeom prst="rect">
            <a:avLst/>
          </a:prstGeom>
        </p:spPr>
        <p:txBody>
          <a:bodyPr vert="horz" lIns="91421" tIns="45711" rIns="91421" bIns="45711" rtlCol="0" anchor="b"/>
          <a:lstStyle>
            <a:lvl1pPr algn="r">
              <a:defRPr sz="1200"/>
            </a:lvl1pPr>
          </a:lstStyle>
          <a:p>
            <a:fld id="{98C947E6-28F3-4B74-B2F2-254342D7AB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52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79"/>
          </a:xfrm>
          <a:prstGeom prst="rect">
            <a:avLst/>
          </a:prstGeom>
        </p:spPr>
        <p:txBody>
          <a:bodyPr vert="horz" lIns="88194" tIns="44097" rIns="88194" bIns="44097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1" y="0"/>
            <a:ext cx="2946400" cy="495379"/>
          </a:xfrm>
          <a:prstGeom prst="rect">
            <a:avLst/>
          </a:prstGeom>
        </p:spPr>
        <p:txBody>
          <a:bodyPr vert="horz" lIns="88194" tIns="44097" rIns="88194" bIns="44097" rtlCol="0"/>
          <a:lstStyle>
            <a:lvl1pPr algn="r">
              <a:defRPr sz="1200"/>
            </a:lvl1pPr>
          </a:lstStyle>
          <a:p>
            <a:pPr>
              <a:defRPr/>
            </a:pPr>
            <a:fld id="{568AEDCB-C56A-4112-9DD4-7BB41AB25DF2}" type="datetimeFigureOut">
              <a:rPr lang="ru-RU"/>
              <a:pPr>
                <a:defRPr/>
              </a:pPr>
              <a:t>03.12.18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94" tIns="44097" rIns="88194" bIns="4409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5632"/>
            <a:ext cx="5438775" cy="4467939"/>
          </a:xfrm>
          <a:prstGeom prst="rect">
            <a:avLst/>
          </a:prstGeom>
        </p:spPr>
        <p:txBody>
          <a:bodyPr vert="horz" lIns="88194" tIns="44097" rIns="88194" bIns="44097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259"/>
            <a:ext cx="2946400" cy="495379"/>
          </a:xfrm>
          <a:prstGeom prst="rect">
            <a:avLst/>
          </a:prstGeom>
        </p:spPr>
        <p:txBody>
          <a:bodyPr vert="horz" lIns="88194" tIns="44097" rIns="88194" bIns="44097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1" y="9431259"/>
            <a:ext cx="2946400" cy="495379"/>
          </a:xfrm>
          <a:prstGeom prst="rect">
            <a:avLst/>
          </a:prstGeom>
        </p:spPr>
        <p:txBody>
          <a:bodyPr vert="horz" lIns="88194" tIns="44097" rIns="88194" bIns="44097" rtlCol="0" anchor="b"/>
          <a:lstStyle>
            <a:lvl1pPr algn="r">
              <a:defRPr sz="1200"/>
            </a:lvl1pPr>
          </a:lstStyle>
          <a:p>
            <a:pPr>
              <a:defRPr/>
            </a:pPr>
            <a:fld id="{9DE56986-14C1-41DB-A89E-85C50D9348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96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0350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6469" y="4583727"/>
            <a:ext cx="6624736" cy="4900245"/>
          </a:xfrm>
        </p:spPr>
        <p:txBody>
          <a:bodyPr>
            <a:norm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Добрый день Вячеслав Александрович, уважаемые участники совещания, разрешите представить доклад на тему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«Эксплуатация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приводных двигателей НК-38СТ, в составе ГПА – 16 «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Волга»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6F68-C28E-4CDF-96CC-496A201A3D47}" type="slidenum">
              <a:rPr lang="ru-RU" smtClean="0">
                <a:solidFill>
                  <a:prstClr val="white"/>
                </a:solidFill>
              </a:rPr>
              <a:pPr/>
              <a:t>1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0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6469" y="4715632"/>
            <a:ext cx="6624735" cy="4467939"/>
          </a:xfrm>
        </p:spPr>
        <p:txBody>
          <a:bodyPr/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обратить внимание на жизненные циклы работоспособности двигателей, то самое сопоставимое время нахождения двигателя в ремонте и в работе имеет только КГ-113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проектных 85% эксплуатационного периода, на текущий момент мы имеет 40% и то в период эксплуатации с 2016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эксплуатируемым двигателям НК-38СТ средний эксплуатационный период работы составляет 17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1400" b="1" dirty="0" smtClean="0">
                <a:solidFill>
                  <a:schemeClr val="tx1"/>
                </a:solidFill>
                <a:latin typeface="+mn-lt"/>
                <a:cs typeface="+mn-cs"/>
              </a:rPr>
              <a:t>.</a:t>
            </a:r>
            <a:endParaRPr lang="ru-RU" sz="1400" b="1" dirty="0">
              <a:solidFill>
                <a:schemeClr val="tx1"/>
              </a:solidFill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10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18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6470" y="4715632"/>
            <a:ext cx="6624736" cy="4467939"/>
          </a:xfrm>
        </p:spPr>
        <p:txBody>
          <a:bodyPr/>
          <a:lstStyle/>
          <a:p>
            <a:pPr marL="228600" marR="0" algn="just" defTabSz="914400" latinLnBrk="0">
              <a:lnSpc>
                <a:spcPct val="115000"/>
              </a:lnSpc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проблемных вопросов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возврат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эксплуатацию, двигателей из ремонта с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отклонениями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параметров от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заявленных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технических условиях на двигатель НК-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38СТ.</a:t>
            </a:r>
            <a:r>
              <a:rPr lang="ru-RU" sz="16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сновные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-это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 топливного газа и полезный КПД на валу свободной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турбины. ПО КПД </a:t>
            </a:r>
            <a:r>
              <a:rPr lang="mr-I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выдает</a:t>
            </a:r>
            <a:r>
              <a:rPr lang="ru-RU" sz="16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установленные параметры </a:t>
            </a:r>
            <a:r>
              <a:rPr lang="mr-IN" sz="16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меньше, чем в ТУ. По расходу топливного газа </a:t>
            </a:r>
            <a:r>
              <a:rPr lang="mr-IN" sz="16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более установленного в ТУ.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sz="1400" b="1" dirty="0"/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 smtClean="0"/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11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6469" y="4715632"/>
            <a:ext cx="6624735" cy="4467939"/>
          </a:xfrm>
        </p:spPr>
        <p:txBody>
          <a:bodyPr/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в процессе эксплуатации идет существенное снижение основных эксплуатационных параметров, так на примере двигателя КГ-113, мы видим, что основной параметр - коэффициент полезного действия за 10 163 часа эксплуатации снизился на 14% от последнего ремонтного параметра и имеет отклонение на 16% от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заявленного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параметра, что еще раз подтверждает краткосрочный период эффективности в диапазоне межремонтного ресурса двигателя, основным проблемным вопросом является прогар бандажных полок, что 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последствии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обеспечивает полную отработку рабочего тела на рабочих лопатках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турбины.  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 smtClean="0"/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12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6469" y="4715632"/>
            <a:ext cx="6624735" cy="4467939"/>
          </a:xfrm>
        </p:spPr>
        <p:txBody>
          <a:bodyPr/>
          <a:lstStyle/>
          <a:p>
            <a:pPr marL="228600" marR="0" algn="just" defTabSz="914400" latinLnBrk="0">
              <a:lnSpc>
                <a:spcPct val="115000"/>
              </a:lnSpc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этого,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совместных мероприятий было осуществление эффективной промывки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газавоздушного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тракта двигателя. Применение комплекта форсунок разработки ЗАО 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Турботект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комплексе с моющим составом на основе концентрата TSP-5050 показало положительные результаты. В результате промывки увеличение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Рк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составило 0,8 кгс/см2, снижение Т г перед СТ составило 22 К. Такое изменение параметров согласно методике соответствует увеличению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мощности 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МВт.</a:t>
            </a:r>
          </a:p>
          <a:p>
            <a:pPr marL="228600" indent="2209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smtClean="0">
                <a:solidFill>
                  <a:schemeClr val="tx1"/>
                </a:solidFill>
              </a:rPr>
              <a:t>	</a:t>
            </a:r>
            <a:endParaRPr lang="ru-RU" sz="1400" b="1" dirty="0">
              <a:solidFill>
                <a:schemeClr val="tx1"/>
              </a:solidFill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13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18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6469" y="4715632"/>
            <a:ext cx="6624735" cy="4467939"/>
          </a:xfrm>
        </p:spPr>
        <p:txBody>
          <a:bodyPr/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лидерной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эксплуатации НК-38СТ и по ее результатам разрабатываются мероприятия повышающие надежность узлов и элементов двигателя,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</a:t>
            </a:r>
            <a:r>
              <a:rPr lang="ru-RU" sz="16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всех изделиях ремонтируемых в рамках гарантийных обязательств, восстановительных или капитальных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ремонтов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«КМПО» реализовывал их внедрение, на текущий момент средний процент внедренных мероприятий составляет 60%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</a:t>
            </a:r>
            <a:r>
              <a:rPr lang="ru-RU" sz="16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амыми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доработанными двигателями являются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 - 113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 </a:t>
            </a:r>
            <a:r>
              <a:rPr lang="mr-I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109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Однозначно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внедренными мероприятиями являются новый комплект РЛ 1ст., новые элементы крепления коллекторов камеры сгорания, усовершенствованная конструкция ротора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КВД.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577" marR="0" indent="219053" algn="just" defTabSz="914400" rtl="0" eaLnBrk="0" fontAlgn="base" latinLnBrk="0" hangingPunct="0">
              <a:lnSpc>
                <a:spcPct val="115000"/>
              </a:lnSpc>
              <a:spcBef>
                <a:spcPct val="30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ru-RU" sz="14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sz="1400" b="0" dirty="0"/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 smtClean="0"/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14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6469" y="4715632"/>
            <a:ext cx="6624735" cy="4467939"/>
          </a:xfrm>
        </p:spPr>
        <p:txBody>
          <a:bodyPr>
            <a:normAutofit/>
          </a:bodyPr>
          <a:lstStyle/>
          <a:p>
            <a:pPr marL="228600" marR="0" algn="just" defTabSz="914400" latinLnBrk="0">
              <a:lnSpc>
                <a:spcPct val="115000"/>
              </a:lnSpc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тем, что изделие КГ – 113 в рамках своей эксплуатации показало себя удовлетворительно в части надежности, наработка на один съем двигателя составляет 12638 часов, на основе данного двигателя сегодня принята базовая модель НК-38СТ, согласно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все имеющиеся в эксплуатации двигатели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довести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модификации КГ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113.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сновными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внедренными мероприятиями, которые обеспечили повышение надежности являются доработанная втулка подшипника по типу «беличье колесо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ru-RU" sz="16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позволило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частично снять радиальные нагрузки с подшипника, усиленный ротор КВД, изменение матрицы охлаждения лопатки ТВД, усовершенствованная опора турбины по средствам полного перепрофилирования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опоры.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indent="220980" algn="just" defTabSz="914400" rtl="0" eaLnBrk="0" fontAlgn="base" latinLnBrk="0" hangingPunct="0">
              <a:lnSpc>
                <a:spcPct val="115000"/>
              </a:lnSpc>
              <a:spcBef>
                <a:spcPct val="30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sz="1400" b="1" baseline="0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Times New Roman"/>
              </a:rPr>
              <a:t> </a:t>
            </a:r>
            <a:endParaRPr lang="ru-RU" sz="1400" b="1" dirty="0">
              <a:solidFill>
                <a:schemeClr val="tx1"/>
              </a:solidFill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15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18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6469" y="4715632"/>
            <a:ext cx="6624735" cy="4467939"/>
          </a:xfrm>
        </p:spPr>
        <p:txBody>
          <a:bodyPr>
            <a:norm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по результатам отказов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НК-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38СТ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доработаны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крепления ЭПА-2 с заменой винтов на более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прочные шпилечные соединения,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мероприятие реализовано на всех ремонтных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двигателях,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КГ - 113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18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6469" y="4715632"/>
            <a:ext cx="6624735" cy="4467939"/>
          </a:xfrm>
        </p:spPr>
        <p:txBody>
          <a:bodyPr>
            <a:normAutofit/>
          </a:bodyPr>
          <a:lstStyle/>
          <a:p>
            <a:pPr marL="228600" marR="0" algn="just" defTabSz="914400" latinLnBrk="0">
              <a:lnSpc>
                <a:spcPct val="115000"/>
              </a:lnSpc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Усилено крепление заслонки компрессора высокого давления, для исключения воздействия корпусной вибрации двигателя установлен кронштейн как дополнительная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опора.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17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18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6469" y="4715632"/>
            <a:ext cx="6624735" cy="4467939"/>
          </a:xfrm>
        </p:spPr>
        <p:txBody>
          <a:bodyPr>
            <a:norm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целю исключения воздействия корпусной вибрации электропривод ЭПА – 2 был вынесен на отдельные усиленные кронштейны с установкой укороченного вала привода РНА, конструкция была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опробована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подконтрольной эксплуатации ЭП30С4ВД на приводном двигателе КГ </a:t>
            </a:r>
            <a:r>
              <a:rPr lang="mr-I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111.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18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187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6469" y="4715632"/>
            <a:ext cx="6624735" cy="4467939"/>
          </a:xfrm>
        </p:spPr>
        <p:txBody>
          <a:bodyPr>
            <a:noAutofit/>
          </a:bodyPr>
          <a:lstStyle/>
          <a:p>
            <a:pPr marL="228600" marR="0" algn="just" defTabSz="914400" latinLnBrk="0">
              <a:lnSpc>
                <a:spcPct val="115000"/>
              </a:lnSpc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«КМПО» в 2018 году запустило в производство новое изделие КГ – 114, с полным циклом окончания работ в 2018 году, опробовать новую модификацию двигателя поручено ООО «Газпром трансгаз Нижний Новгород». Данное изделие помимо доработок внедренных при производстве КГ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113,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включили в себя ряд мероприятий по повешению надежности, это усиление заднего вала, улучшенное охлаждение воздухом выходной кромки с заменой ТЗП на секциях соплового аппарата, был оптимизирован профиль лопатки ТВД, усилен бандаж лопатки ТНД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подшипниковый узел опоры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турбины.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расположения основных доработок мы видим, что основные мероприятия направлены на повышение надежности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термонапряженных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элементов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двигателя.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18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6469" y="4715632"/>
            <a:ext cx="6624735" cy="4467939"/>
          </a:xfrm>
        </p:spPr>
        <p:txBody>
          <a:bodyPr>
            <a:norm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является обеспечение потребности ПАО «Газпром» в высококачественных, конкурентоспособных газотурбинных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двигателях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повышения эффективности производственной деятельности в области добычи, транспорта и подземного хранения газа. Основной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задачей является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доведение приводного двигателя НК-38СТ до характеристик заявленных в технических условиях на двигатель.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6F68-C28E-4CDF-96CC-496A201A3D47}" type="slidenum">
              <a:rPr lang="ru-RU" smtClean="0">
                <a:solidFill>
                  <a:prstClr val="white"/>
                </a:solidFill>
              </a:rPr>
              <a:pPr/>
              <a:t>2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798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6469" y="4715632"/>
            <a:ext cx="6624735" cy="4467939"/>
          </a:xfrm>
        </p:spPr>
        <p:txBody>
          <a:bodyPr>
            <a:norm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бандажной полки рабочей лопатки выполнено по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увеличения радиуса перехода пера к бандажной полке для компенсации центробежных сил и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термонапряжений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позволит исключить разрушение бандажной полки 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эксплуатации. Смещение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маслоотводящих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отверстия от нагруженной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исключит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вала на раскрытие, что по расчетам увеличит прочность вала на 20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20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187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6469" y="4715632"/>
            <a:ext cx="6624735" cy="4467939"/>
          </a:xfrm>
        </p:spPr>
        <p:txBody>
          <a:bodyPr>
            <a:normAutofit/>
          </a:bodyPr>
          <a:lstStyle/>
          <a:p>
            <a:pPr marL="228600" marR="0" algn="just" defTabSz="914400" latinLnBrk="0">
              <a:lnSpc>
                <a:spcPct val="115000"/>
              </a:lnSpc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системы перфорации соплового аппарата повысит эффективность пленочного охлаждения трактовых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поверхностей,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снизит влияние горючих газов высокой температуры 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лопатки. Совместно с повышением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пленочного охлаждения произведена замена теплозащитного покрытия на керамическое, что так же позволит защитить структуру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газовой эрозии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прогаров.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21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18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6469" y="4715632"/>
            <a:ext cx="6624735" cy="4467939"/>
          </a:xfrm>
        </p:spPr>
        <p:txBody>
          <a:bodyPr>
            <a:norm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бандажной полки лопаток турбины позволит исключить деформацию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бандажа.</a:t>
            </a:r>
            <a:r>
              <a:rPr lang="ru-RU" sz="16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Увеличение толщины фланца вала НД позволит исключить деформацию в районе стыка рабочего колеса с валом и снизить уровень вибрации по задней опоре.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22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187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6469" y="4676080"/>
            <a:ext cx="6624736" cy="4467939"/>
          </a:xfrm>
        </p:spPr>
        <p:txBody>
          <a:bodyPr>
            <a:norm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конструкции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самой опоры турбины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увеличить ресурс данного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момент деформации фиксируются практически при каждом ремонте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двигателя.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23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187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6470" y="4715632"/>
            <a:ext cx="6624736" cy="4467939"/>
          </a:xfrm>
        </p:spPr>
        <p:txBody>
          <a:bodyPr>
            <a:normAutofit/>
          </a:bodyPr>
          <a:lstStyle/>
          <a:p>
            <a:pPr marL="228600" marR="0" algn="just" defTabSz="914400" latinLnBrk="0">
              <a:lnSpc>
                <a:spcPct val="115000"/>
              </a:lnSpc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многочисленных отказов ЭПА – 2, был проработан альтернативный вариант и заводом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Интехсервис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altLang="ru-RU" sz="16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азработан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модифицированный аналог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ЭП30С4ВД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анный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агрегат прошел испытания на стенде в составе двигателя КГ – 111 и на текущий момент проходит подконтрольную эксплуатацию на двигателе КГ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102.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осле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прохождения подконтрольной эксплуатации и устранения выданных замечаний планируется к полноценному применению в составе изделия КГ </a:t>
            </a:r>
            <a:r>
              <a:rPr lang="mr-I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114.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24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187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427038"/>
            <a:ext cx="4481512" cy="25209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58477" y="3091903"/>
            <a:ext cx="6408712" cy="6480000"/>
          </a:xfrm>
        </p:spPr>
        <p:txBody>
          <a:bodyPr>
            <a:normAutofit/>
          </a:bodyPr>
          <a:lstStyle/>
          <a:p>
            <a:pPr algn="just"/>
            <a:r>
              <a:rPr lang="ru-RU" sz="14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в рамках взаимодействия с АО «КМПО» на 2019 год мы </a:t>
            </a:r>
            <a:r>
              <a:rPr lang="ru-RU" sz="14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ставим </a:t>
            </a:r>
            <a:r>
              <a:rPr lang="ru-RU" sz="14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следующие:</a:t>
            </a:r>
          </a:p>
          <a:p>
            <a:pPr marL="457200" indent="-457200" algn="just">
              <a:buAutoNum type="arabicPeriod"/>
            </a:pPr>
            <a:r>
              <a:rPr lang="ru-RU" sz="14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</a:t>
            </a:r>
            <a:r>
              <a:rPr lang="ru-RU" sz="1400" b="1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лидерную</a:t>
            </a:r>
            <a:r>
              <a:rPr lang="ru-RU" sz="14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эксплуатацию приводных двигателей</a:t>
            </a:r>
            <a:r>
              <a:rPr lang="ru-RU" sz="1400" b="1" i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НК -38СТ в составе ГПА – 16 «Волга» ООО «Газпром трансгаз Нижний Новгород</a:t>
            </a:r>
            <a:r>
              <a:rPr lang="ru-RU" sz="1400" b="1" i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4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1400" b="1" i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внедрения запланированных мероприятий о</a:t>
            </a: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беспечить наработку на один </a:t>
            </a: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съем двигателя не </a:t>
            </a: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менее  10 тыс. </a:t>
            </a: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часов.</a:t>
            </a:r>
            <a:endParaRPr lang="ru-RU" alt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оперативного возврата приводных двигателей с СРП </a:t>
            </a:r>
            <a:r>
              <a:rPr lang="ru-RU" alt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цикл ремонта двигателя не</a:t>
            </a:r>
            <a:r>
              <a:rPr lang="ru-RU" altLang="ru-RU" sz="1400" b="1" kern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более</a:t>
            </a:r>
            <a:r>
              <a:rPr lang="ru-RU" alt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ru-RU" alt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месяцев. </a:t>
            </a:r>
            <a:endParaRPr lang="ru-RU" alt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alt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оптимизации цикла ремонта Обеспечить постоянное наличие страхового запаса </a:t>
            </a:r>
            <a:r>
              <a:rPr lang="ru-RU" altLang="ru-RU" sz="1400" b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длинноцикловых</a:t>
            </a:r>
            <a:r>
              <a:rPr lang="ru-RU" alt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заготовок и деталей 76 позиций  (диски, валы, лопатки рабочие ТВД и ТНД, секции сопловые 1 и 2 ст., лопатки  рабочие КНД и КВД, лопатки направляющие КНД И КВД, кожуха КС, детали ТКУ и т.д</a:t>
            </a:r>
            <a:r>
              <a:rPr lang="ru-RU" alt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  <a:endParaRPr lang="ru-RU" alt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каждом двигателе при капитальном ремонте внедрить мероприятия по надежности, привести их к облику КГ – </a:t>
            </a:r>
            <a:r>
              <a:rPr lang="ru-RU" alt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113.</a:t>
            </a:r>
            <a:endParaRPr lang="ru-RU" alt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alt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отсутствие съемов с ПСИ (внедрение мероприятий по обеспечению стабильности осевых сил и давления в разгрузочных полостях</a:t>
            </a:r>
            <a:r>
              <a:rPr lang="ru-RU" alt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alt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alt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отсутствие отказов навесного оборудования (внедрение мероприятий по изменению конструкции и привлечение альтернативных </a:t>
            </a:r>
            <a:r>
              <a:rPr lang="ru-RU" altLang="ru-RU" sz="1400" b="1" kern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поставщиков</a:t>
            </a:r>
            <a:r>
              <a:rPr lang="ru-RU" altLang="ru-RU" sz="1400" b="1" kern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alt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2000" b="1" kern="120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marL="457200" marR="0" indent="-45720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ru-RU" altLang="ru-RU" sz="2000" b="1" kern="120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marL="457200" marR="0" indent="-45720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ru-RU" altLang="ru-RU" sz="2000" b="1" dirty="0" smtClean="0">
              <a:solidFill>
                <a:srgbClr val="002060"/>
              </a:solidFill>
            </a:endParaRPr>
          </a:p>
          <a:p>
            <a:pPr marL="457200" indent="-457200" algn="just">
              <a:buAutoNum type="arabicPeriod"/>
            </a:pPr>
            <a:endParaRPr lang="ru-RU" sz="1900" b="1" i="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endParaRPr lang="ru-RU" sz="1900" b="1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25549-FC3E-47AA-90C4-500EAD6A768B}" type="slidenum">
              <a:rPr lang="ru-RU" smtClean="0">
                <a:solidFill>
                  <a:prstClr val="white"/>
                </a:solidFill>
              </a:rPr>
              <a:pPr/>
              <a:t>25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05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0350" cy="3719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white"/>
                </a:solidFill>
              </a:rPr>
              <a:t>УМТСиК. Отчет по показателям ПХД за 9 мес. 2015 г.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7866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27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28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29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6469" y="4715632"/>
            <a:ext cx="6624735" cy="4467939"/>
          </a:xfrm>
        </p:spPr>
        <p:txBody>
          <a:bodyPr>
            <a:normAutofit/>
          </a:bodyPr>
          <a:lstStyle/>
          <a:p>
            <a:pPr algn="just" defTabSz="914307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04.12.2018 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балансе ООО «Газпром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трансгаз Нижний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Новгород» имеются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приводных двигателей НК-38СТ при 8 возможный местах установки. В настоящий момент 5 двигателей в составе ГПА, 3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находятся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заводе.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находятся 5 двигателей в составе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2-х ГПА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КС «Вязниковская» КЦ «Починки </a:t>
            </a:r>
            <a:r>
              <a:rPr lang="mr-I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Грязовец»,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3-х ГПА КС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-22 «Помары» КЦ г/п «Ямбург – Западная граница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3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ru-RU" sz="1400" b="1" dirty="0" smtClean="0">
                <a:latin typeface="Times New Roman"/>
              </a:rPr>
              <a:t>Совместно с КМПО был проведен анализ возможного дальнейшего применения приводного двигателя НК-38СТ в составе газоперекачивающих агрегатов эксплуатируемых в ООО «Газпром </a:t>
            </a:r>
            <a:r>
              <a:rPr lang="ru-RU" sz="1400" b="1" dirty="0" err="1" smtClean="0">
                <a:latin typeface="Times New Roman"/>
              </a:rPr>
              <a:t>трансгаз</a:t>
            </a:r>
            <a:r>
              <a:rPr lang="ru-RU" sz="1400" b="1" dirty="0" smtClean="0">
                <a:latin typeface="Times New Roman"/>
              </a:rPr>
              <a:t> Нижний Новгород»,</a:t>
            </a:r>
            <a:r>
              <a:rPr lang="ru-RU" sz="1400" b="1" baseline="0" dirty="0" smtClean="0">
                <a:latin typeface="Times New Roman"/>
              </a:rPr>
              <a:t> результатом которого были ознакомительные выезды на КС сотрудников КМПО и </a:t>
            </a:r>
            <a:r>
              <a:rPr lang="ru-RU" sz="1400" b="1" baseline="0" dirty="0" err="1" smtClean="0">
                <a:latin typeface="Times New Roman"/>
              </a:rPr>
              <a:t>предпроектные</a:t>
            </a:r>
            <a:r>
              <a:rPr lang="ru-RU" sz="1400" b="1" baseline="0" dirty="0" smtClean="0">
                <a:latin typeface="Times New Roman"/>
              </a:rPr>
              <a:t> работы в части существенности доработки того или иного типа ГПА , по результатам анализа, мы считаем, что самым рациональным выбором является установка НК-38 в состав ГПА-16 Волга как и вместо НК-16СТ, так и вместо ДГ-90Л2.1, конвертация ГПА-16МГ ведет за собой существенные доработки на уровне реконструкции ГПА  </a:t>
            </a:r>
            <a:r>
              <a:rPr lang="ru-RU" sz="1400" b="1" dirty="0" smtClean="0">
                <a:latin typeface="Times New Roman"/>
              </a:rPr>
              <a:t> </a:t>
            </a:r>
            <a:endParaRPr lang="ru-RU" sz="1400" b="1" dirty="0">
              <a:latin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11C9FE-5443-4BE7-9BE3-61B061DEF157}" type="slidenum">
              <a:rPr lang="ru-RU">
                <a:solidFill>
                  <a:prstClr val="white"/>
                </a:solidFill>
              </a:rPr>
              <a:pPr>
                <a:defRPr/>
              </a:pPr>
              <a:t>30</a:t>
            </a:fld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77" marR="0" indent="219053" algn="just" defTabSz="914400" rtl="0" eaLnBrk="0" fontAlgn="base" latinLnBrk="0" hangingPunct="0">
              <a:lnSpc>
                <a:spcPct val="115000"/>
              </a:lnSpc>
              <a:spcBef>
                <a:spcPct val="30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ru-RU" sz="14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sz="1400" b="0" dirty="0"/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 smtClean="0"/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31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77" marR="0" indent="219053" algn="just" defTabSz="914400" rtl="0" eaLnBrk="0" fontAlgn="base" latinLnBrk="0" hangingPunct="0">
              <a:lnSpc>
                <a:spcPct val="115000"/>
              </a:lnSpc>
              <a:spcBef>
                <a:spcPct val="30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ru-RU" sz="14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sz="1400" b="0" dirty="0"/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 smtClean="0"/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32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77" marR="0" indent="219053" algn="just" defTabSz="914400" rtl="0" eaLnBrk="0" fontAlgn="base" latinLnBrk="0" hangingPunct="0">
              <a:lnSpc>
                <a:spcPct val="115000"/>
              </a:lnSpc>
              <a:spcBef>
                <a:spcPct val="30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ru-RU" sz="14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sz="1400" b="0" dirty="0"/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 smtClean="0"/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33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77" marR="0" indent="219053" algn="just" defTabSz="914400" rtl="0" eaLnBrk="0" fontAlgn="base" latinLnBrk="0" hangingPunct="0">
              <a:lnSpc>
                <a:spcPct val="115000"/>
              </a:lnSpc>
              <a:spcBef>
                <a:spcPct val="30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ru-RU" sz="14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sz="1400" b="0" dirty="0"/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 smtClean="0"/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34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77" marR="0" indent="219053" algn="just" defTabSz="914400" rtl="0" eaLnBrk="0" fontAlgn="base" latinLnBrk="0" hangingPunct="0">
              <a:lnSpc>
                <a:spcPct val="115000"/>
              </a:lnSpc>
              <a:spcBef>
                <a:spcPct val="30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ru-RU" sz="14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sz="1400" b="0" dirty="0"/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 smtClean="0"/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35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77" marR="0" indent="219053" algn="just" defTabSz="914400" rtl="0" eaLnBrk="0" fontAlgn="base" latinLnBrk="0" hangingPunct="0">
              <a:lnSpc>
                <a:spcPct val="115000"/>
              </a:lnSpc>
              <a:spcBef>
                <a:spcPct val="30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ru-RU" sz="14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sz="1400" b="0" dirty="0"/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 smtClean="0"/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36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77" marR="0" indent="219053" algn="just" defTabSz="914400" rtl="0" eaLnBrk="0" fontAlgn="base" latinLnBrk="0" hangingPunct="0">
              <a:lnSpc>
                <a:spcPct val="115000"/>
              </a:lnSpc>
              <a:spcBef>
                <a:spcPct val="30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ru-RU" sz="14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sz="1400" b="0" dirty="0"/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 smtClean="0"/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37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77" marR="0" indent="219053" algn="just" defTabSz="914400" rtl="0" eaLnBrk="0" fontAlgn="base" latinLnBrk="0" hangingPunct="0">
              <a:lnSpc>
                <a:spcPct val="115000"/>
              </a:lnSpc>
              <a:spcBef>
                <a:spcPct val="30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ru-RU" sz="14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sz="1400" b="0" dirty="0"/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 smtClean="0"/>
          </a:p>
          <a:p>
            <a:pPr marL="228577" indent="219053" algn="just">
              <a:lnSpc>
                <a:spcPct val="115000"/>
              </a:lnSpc>
              <a:spcAft>
                <a:spcPts val="1000"/>
              </a:spcAft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38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4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39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6469" y="4715632"/>
            <a:ext cx="6624735" cy="4467939"/>
          </a:xfrm>
        </p:spPr>
        <p:txBody>
          <a:bodyPr>
            <a:normAutofit/>
          </a:bodyPr>
          <a:lstStyle/>
          <a:p>
            <a:pPr algn="just" defTabSz="914307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КМПО сейчас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осуществляются ремонты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приводных двигателей с плановыми сроками возврата в 2018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сновными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причинами ремонта являются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лопаток КВД,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 фиксируется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несоблюдение со стороны АО «КМПО» графика возврата гарантийных двигателей,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заводскими номерами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КГ-112 и КГ-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105.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4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4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40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4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41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4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42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4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43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4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44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4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45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4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46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4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47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4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48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4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49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6469" y="4715632"/>
            <a:ext cx="6624735" cy="4467939"/>
          </a:xfrm>
        </p:spPr>
        <p:txBody>
          <a:bodyPr>
            <a:normAutofit/>
          </a:bodyPr>
          <a:lstStyle/>
          <a:p>
            <a:pPr marL="228577" algn="just" defTabSz="914307">
              <a:lnSpc>
                <a:spcPct val="115000"/>
              </a:lnSpc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Суммарная наработка приводных двигателей НК-38СТ в составе ГПА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«Газпром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трансгаз Нижний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Новгород»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68 595 часов, 97% из которых достигнуты в период с 2009 по 2018 год. За 11 месяцев 2018 года суммарная наработка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двигателей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НК-38СТ составляет 14729 часа, прогноз на конец года 16500 часов, что будет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являться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достигнутой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наработкой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приводных двигателей НК-38СТ в составе ГПА ООО «Газпром трансгаз Нижний Новгород», среднее количество работающих ГПА в году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 1,84.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5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187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4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50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4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51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4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52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4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53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4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54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4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55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4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56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4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57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4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58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4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59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6469" y="4715632"/>
            <a:ext cx="6624735" cy="4467939"/>
          </a:xfrm>
        </p:spPr>
        <p:txBody>
          <a:bodyPr>
            <a:normAutofit/>
          </a:bodyPr>
          <a:lstStyle/>
          <a:p>
            <a:pPr marL="228577" algn="just" defTabSz="914307">
              <a:lnSpc>
                <a:spcPct val="115000"/>
              </a:lnSpc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поручение ПАО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«Газпром»,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2015 года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«Газпром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трансгаз Нижний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Новгород»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загрузку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приводных двигателей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НК-38СТ без нахождения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резерве 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работающих компрессорных цехах,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по анализу наработки в разрезе приводных двигателей НК-38СТ, продолжительное время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нахождения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ГПА с приводными двигателями НК-38 в резерве обусловлено выполнением плановых ремонтных работ на подключающих шлейфах КЦ «Ямбург – Западная граница» в Волжском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ЛПУМГ.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таблицы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видно, что самая большая продолжительность эксплуатации в течении последних трех лет достигнута на изделии КГ-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113.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6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1872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4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60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4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61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5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6469" y="4715632"/>
            <a:ext cx="6624735" cy="4467939"/>
          </a:xfrm>
        </p:spPr>
        <p:txBody>
          <a:bodyPr>
            <a:normAutofit/>
          </a:bodyPr>
          <a:lstStyle/>
          <a:p>
            <a:pPr marL="228577" algn="just" defTabSz="914307">
              <a:lnSpc>
                <a:spcPct val="115000"/>
              </a:lnSpc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двигатель КГ - 113, 2014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изготовления,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имеет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самую большую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наработку. На его примере мы ведем положительную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тенденцию 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роста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наработки на один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съем.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эксплуатации приводных двигателей НК-38СТ была достигнута суммарная наработка 68 595 часов, за данный период эксплуатации проведено 30 досрочных съемов двигателей, 27 процентов которых произошли за период наработки с 2015 по 2018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редняя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наработка на один съем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весь период эксплуатации составляет 2056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часов.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амое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значение наработки на один съем было достигнуто в 2017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7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18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6469" y="4715632"/>
            <a:ext cx="6624735" cy="4467939"/>
          </a:xfrm>
        </p:spPr>
        <p:txBody>
          <a:bodyPr>
            <a:normAutofit/>
          </a:bodyPr>
          <a:lstStyle/>
          <a:p>
            <a:pPr marL="228577" marR="0" algn="just" defTabSz="914307" latinLnBrk="0">
              <a:lnSpc>
                <a:spcPct val="115000"/>
              </a:lnSpc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видно из диаграммы основной временной диапазон в который происходит досрочный съем двигателя это 800-1000 часов и 1600-1800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часов.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амое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количество досрочных съемов зафиксировано на приводном двигателе КГ-102, меньше всего досрочно снимался двигатель КГ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113.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учетом того, что наработка с начала эксплуатации данных двигателей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примерно на одном уровне (КГ-102 =13036 , КГ – 113 =12638) можно сделать определённый вывод по внедренным мероприятиям повышения надежности при изготовлении данного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изделия.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8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18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6469" y="4715632"/>
            <a:ext cx="6624735" cy="4467939"/>
          </a:xfrm>
        </p:spPr>
        <p:txBody>
          <a:bodyPr>
            <a:normAutofit/>
          </a:bodyPr>
          <a:lstStyle/>
          <a:p>
            <a:pPr marL="228577" algn="just" defTabSz="914307">
              <a:lnSpc>
                <a:spcPct val="115000"/>
              </a:lnSpc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2014 года за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пятилетний период эксплуатации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приводного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двигателя НК-38СТ,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удалось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снизить количество отказов практически в два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раза.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очередь большое количество отказов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приходится: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разрушение проточной части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двигателя 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случаев, разгерметизацию линий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топливопроводов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случаев и на выходы из строя навесных агрегатов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двигателя 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случая.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Программы взаимодействия с АО «КМПО» за последний период, в результате реализованных мероприятий, удалось исключить отказы по разгерметизации трубопроводов топливной системы двигателя, но все еще остается проблематика с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разрушением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лопаточного аппарата компрессора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давления - 2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случая в 2018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577" indent="220958" algn="just">
              <a:lnSpc>
                <a:spcPct val="115000"/>
              </a:lnSpc>
              <a:spcAft>
                <a:spcPts val="1000"/>
              </a:spcAft>
            </a:pPr>
            <a:endParaRPr lang="ru-RU" sz="1400" b="0" dirty="0"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56986-14C1-41DB-A89E-85C50D934850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9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18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094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4650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53A2E-2D0D-4157-975C-24B85F879B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8136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FC147-154D-4763-9374-A37E5C1CB1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7621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99179-3C64-42DC-9A0E-56FD574D42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9510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F0F56-DEE4-4138-9826-87FC2EB2D2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6981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7A2FE-0535-4BC8-95C6-CAB5F582A2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0282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A371D-E87E-4CCC-8B1E-B9AB33ABB1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6395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A6B91-A3D9-4F87-880E-96AFAF252D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7817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39B14-6FF0-4B55-8875-6127728299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3980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16A8B-751F-4344-B8FB-49964FC478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3680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5B743-6D69-4752-AE34-F9AA411D9B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54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0605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B3D3B-3597-4979-B4E8-E95FE7EBAC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0886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60DB6-7367-4B8C-ADB6-745D61E4E5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992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AD31A-FDAD-4035-AD3C-DA9CAE439F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85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B1FC7-F2CB-4D18-8CB9-3F6C21FE5E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3670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6D8E7-C36C-41B4-B675-7DEF859996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0935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F5C80-5830-4E9A-8574-6FEF153467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7858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BFCB8-3CCC-4165-A995-71268DF8D4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8964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400F4-4538-4BAE-A720-BC867BF059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0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4DCE9-3AE8-4ADA-B5B5-DB2768A78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9456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B9777-0CA6-42CE-A3A8-7ACC47B570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023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63FCD-27B0-42DA-8B33-BC30EBC0D1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393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B147D-D723-430F-8CA3-A7AFA029BD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8635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BAD70-DB37-4DFD-B05E-02937EC228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19258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58298-6A17-41DB-B4B6-CF23BB2201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4591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8431-3E38-4736-87B2-2AF95D7458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107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498C9-12F4-4C51-8E3E-48637B3B8B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52450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" y="812006"/>
            <a:ext cx="892175" cy="391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44576" y="812006"/>
            <a:ext cx="892175" cy="391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73859-1EAD-4196-9FD6-13E89FE2BF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5074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BE997-E612-4063-8CB5-6D8F1492F4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87181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D0867-3D89-461D-8B8E-3463B60CA1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0662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8F24D-C8A9-47A7-A3D3-ECD2FD9511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97802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F8B2D-018E-4835-A8C5-3BA7799161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043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4233D-6191-475D-9E38-B041547FD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19850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509D-E026-4355-9C33-FA723AFF4B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2966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A8F39-6CDA-4DE3-8C6C-330AF0EDA1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49217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47315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47315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1535C-ED8D-4A07-B4B1-12C54FB7DE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624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1BAE1-E889-4347-A81A-00A6EB3F8D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25208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353B9-7BF1-47A1-BAC4-2472825E61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28499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68A5A-329C-479B-8AB3-D8F1DC5BDA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94612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" y="825103"/>
            <a:ext cx="1452563" cy="391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604963" y="825103"/>
            <a:ext cx="1454150" cy="391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D792A-56C4-48BB-AB0B-52F325B662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14091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E7A0D-9071-4746-A6AB-D952D8F40A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68058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FDFD6-70C0-46FC-A2BD-87070082D8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13386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C3E08-C7DD-4C81-9B4D-4FD47F2151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560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FF164-703F-431B-BDB2-B43066D108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17244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A3264-86F9-4076-828F-C3FEAE9387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0872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D4D1E-21CE-47A8-9812-63ABFC5EE5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49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DC428-B5E6-4EB2-810E-5796843C06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77681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"/>
            <a:ext cx="2286000" cy="474464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6705600" cy="474464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9497B-C759-47E0-98F1-EAB5DF2295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05715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79097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2991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77162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05327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29394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582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71B6B-2014-432B-B745-1304D667E5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80146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95712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86892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0280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06695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04046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81073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4064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48076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58321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586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3AE49-9A34-47C5-B17B-F8D88B5172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33676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38776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00553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5311517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7966983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02181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60416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0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1CCFE-4E55-4B69-9AC7-E49258E2F0B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59853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8192B-2896-4A7C-9CC6-9A3B7A53939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6276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1F6B0-8378-410E-8F21-AE7735CFFCC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74272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CE918-5A4F-4C41-85D3-13750B67BB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16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5097D-D2A5-4AEC-87D7-1F3746363E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4092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2D45C-42E6-4422-B429-0CFEA7E0EF1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18532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67363-7CFC-4E57-A3EC-D1B30B17FB4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8055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C7072-DB5D-4F4F-BE40-225C15A87A4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883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172DD-8EF8-4D50-8BC3-017BB0A2BD6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507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8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A181E-0C47-4A9E-A4D9-376508DB0BB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87396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0D581-2C2F-403B-9B2A-F89520FAF3A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66899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DBB37-07E4-4991-813B-2654A9B4A1A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61818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2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DF204-AABF-4153-B889-4D319AB97C3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66765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A1ADC-6B45-40A2-8F7D-78C47B66CF0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5003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73972-FC81-44F6-8554-B9CEB2FBFC0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287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7CF87-2805-48B8-8DA4-C2788FAAFB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84923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E0553-CB3D-46EA-B2E4-55165B07A2C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43085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A6F2F-E818-4B7D-A725-7D229A45886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79576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991DA-A1F9-4EDA-808B-6FCBFAC4C1F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17618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F36D2-C55D-4657-B58A-739ED6D3220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19571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E5C68-30E5-4EEB-8CA8-308A6A93320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58667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757F5-E485-406F-9496-8DA26576740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5302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82510-1F3B-4320-BE3C-34C048297E8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1071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49F15-53D2-4088-9928-65997614569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0093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2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CC13C-3B93-4497-AC21-B15B2A4C4F1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8304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252D5-4EE4-4085-A9A9-A7514AAD583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65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984BF-CAF6-4C98-A95A-AFD6119BE0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33684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E5C74-51E1-45CC-B629-BBB762950F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3639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ACE0A-AE0A-4EA6-A510-54CFCFED6F1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17270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90529-AC9B-4A00-BC9F-01AD365DA1D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9409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27C25-4F95-42C5-A207-B4C39087FD6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8951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D2DBE-DEC2-4392-8CE2-244CF4DEBDB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9737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41E1B-CFA8-42E4-A1F3-516A1C29E29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52814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3CD4A-8F5F-4A53-8C84-5DA59A1E006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27591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25054-BC65-4567-8BF4-6A3A9C07042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57018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EFC3A-323C-489F-A9B3-7F18C4649B0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06381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33519-5F8D-4A73-84A2-46BE3BE8DC1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81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343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DD68D-DE6A-4004-A8A7-0BB52C637F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49229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19D15-25EB-4563-BE1B-0A90A46C023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31140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0133B-581B-4F3B-8460-91C4C3FF176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3679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25A2B-819F-45A9-8EE9-F71236381BF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3474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A90A6-4DD1-4C10-8723-53B090F458C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9567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4B02D-24B2-4364-9018-E2EE73EB600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0049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300B1-ADB9-47C8-9B3B-9E9C3B1C463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01433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73D50-831A-4C22-BC40-87A7453AF5A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7602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81EA2-6EA8-423C-8A40-E269BDEACB0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76183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81464-930D-4F37-A4E6-13D245F9A8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29520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EB617-8A9A-4410-80B1-5BE0E919124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93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CA2D9-26F9-4F8E-A018-D0CF92F226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19098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33519-5F8D-4A73-84A2-46BE3BE8DC1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64380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19D15-25EB-4563-BE1B-0A90A46C023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119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0133B-581B-4F3B-8460-91C4C3FF176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9964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25A2B-819F-45A9-8EE9-F71236381BF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0037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A90A6-4DD1-4C10-8723-53B090F458C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79691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4B02D-24B2-4364-9018-E2EE73EB600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67046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300B1-ADB9-47C8-9B3B-9E9C3B1C463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74058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73D50-831A-4C22-BC40-87A7453AF5A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03110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81EA2-6EA8-423C-8A40-E269BDEACB0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33811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81464-930D-4F37-A4E6-13D245F9A8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36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17F95-8071-4F7C-8405-AB0504BE71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25940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EB617-8A9A-4410-80B1-5BE0E919124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16248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0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724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76175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2985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40885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5453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921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79069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84744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88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30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F1E16-2852-4D97-A28B-A03823F26F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9080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3310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8447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0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2212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7869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7804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7752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2879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72319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3853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423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81421-41C0-4181-B45C-9FFC1AC9BA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21387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87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4413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89881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1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30536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0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05482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1876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013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61018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9772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0270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259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F3367-D952-4575-87D4-DA21FF837A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72993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5822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87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1916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39943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1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9746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0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8917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0914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5687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7267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01561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88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B17D7-E0A2-4F89-8761-DEA97D94DC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12870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5362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81049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87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1281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9704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1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61975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8285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2418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6214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8507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379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167F1-0349-4990-8AAC-DCB30CB027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23279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2082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833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263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78632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6654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80995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33519-5F8D-4A73-84A2-46BE3BE8DC1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780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19D15-25EB-4563-BE1B-0A90A46C023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5723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0133B-581B-4F3B-8460-91C4C3FF176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97841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25A2B-819F-45A9-8EE9-F71236381BF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838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577C9-6F0D-46A1-BCA5-FF2FAB30E9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63315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A90A6-4DD1-4C10-8723-53B090F458C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0444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4B02D-24B2-4364-9018-E2EE73EB600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60629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300B1-ADB9-47C8-9B3B-9E9C3B1C463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5308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73D50-831A-4C22-BC40-87A7453AF5A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24320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81EA2-6EA8-423C-8A40-E269BDEACB0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9471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81464-930D-4F37-A4E6-13D245F9A8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65043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EB617-8A9A-4410-80B1-5BE0E919124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88067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33519-5F8D-4A73-84A2-46BE3BE8DC1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82170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19D15-25EB-4563-BE1B-0A90A46C023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64981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0133B-581B-4F3B-8460-91C4C3FF176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57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7D5EC-B7A2-4D96-A044-1C88D9982F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55449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25A2B-819F-45A9-8EE9-F71236381BF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16279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A90A6-4DD1-4C10-8723-53B090F458C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49051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4B02D-24B2-4364-9018-E2EE73EB600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9571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300B1-ADB9-47C8-9B3B-9E9C3B1C463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3149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73D50-831A-4C22-BC40-87A7453AF5A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15559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81EA2-6EA8-423C-8A40-E269BDEACB0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80242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81464-930D-4F37-A4E6-13D245F9A8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15596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EB617-8A9A-4410-80B1-5BE0E919124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1462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62347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563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6178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0034E-186C-4B4A-9265-DDE8A3B43D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070500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5435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231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55203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46541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8167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4373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74084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39062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81996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F1E16-2852-4D97-A28B-A03823F26F5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63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01313-7434-48F3-A58F-41D32D6BFD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354627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81421-41C0-4181-B45C-9FFC1AC9BA8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3165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F3367-D952-4575-87D4-DA21FF837A9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8553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B17D7-E0A2-4F89-8761-DEA97D94DC6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36240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167F1-0349-4990-8AAC-DCB30CB027F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47248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577C9-6F0D-46A1-BCA5-FF2FAB30E9A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811526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7D5EC-B7A2-4D96-A044-1C88D9982F7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911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0034E-186C-4B4A-9265-DDE8A3B43D3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71830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01313-7434-48F3-A58F-41D32D6BFDE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2521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BAC43-177B-42F8-87C6-4364E5F9FD2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42244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AB106-339F-4D90-BD35-6B913674D4C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151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BAC43-177B-42F8-87C6-4364E5F9FD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861410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5233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642759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05403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956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5166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59577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08710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53929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841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8423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AB106-339F-4D90-BD35-6B913674D4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09165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4825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277576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23415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204515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16934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2889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04072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74734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119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1441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33519-5F8D-4A73-84A2-46BE3BE8DC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82174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670053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913990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4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00140AF-5BE4-459E-B84D-9B344786A8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СОВЕЩАНИЕ ПО РАССМОТРЕНИЮ РЕЗУЛЬТАТОВ ПХД ЗА 2013 Г.</a:t>
            </a:r>
          </a:p>
        </p:txBody>
      </p:sp>
    </p:spTree>
    <p:extLst>
      <p:ext uri="{BB962C8B-B14F-4D97-AF65-F5344CB8AC3E}">
        <p14:creationId xmlns:p14="http://schemas.microsoft.com/office/powerpoint/2010/main" val="1066840780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746A696-1920-4D42-8C28-D8E1A7212A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СОВЕЩАНИЕ ПО РАССМОТРЕНИЮ РЕЗУЛЬТАТОВ ПХД ЗА 2013 Г.</a:t>
            </a:r>
          </a:p>
        </p:txBody>
      </p:sp>
    </p:spTree>
    <p:extLst>
      <p:ext uri="{BB962C8B-B14F-4D97-AF65-F5344CB8AC3E}">
        <p14:creationId xmlns:p14="http://schemas.microsoft.com/office/powerpoint/2010/main" val="72453941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E417A26-AC9C-4DF4-A263-81B629ACBC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СОВЕЩАНИЕ ПО РАССМОТРЕНИЮ РЕЗУЛЬТАТОВ ПХД ЗА 2013 Г.</a:t>
            </a:r>
          </a:p>
        </p:txBody>
      </p:sp>
    </p:spTree>
    <p:extLst>
      <p:ext uri="{BB962C8B-B14F-4D97-AF65-F5344CB8AC3E}">
        <p14:creationId xmlns:p14="http://schemas.microsoft.com/office/powerpoint/2010/main" val="4042883819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27A0B0C-132E-47AC-BB07-F04B4B79AA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СОВЕЩАНИЕ ПО РАССМОТРЕНИЮ РЕЗУЛЬТАТОВ ПХД ЗА 2013 Г.</a:t>
            </a:r>
          </a:p>
        </p:txBody>
      </p:sp>
    </p:spTree>
    <p:extLst>
      <p:ext uri="{BB962C8B-B14F-4D97-AF65-F5344CB8AC3E}">
        <p14:creationId xmlns:p14="http://schemas.microsoft.com/office/powerpoint/2010/main" val="71126643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DEDD7E9-64EC-4E79-A321-F7173236A7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СОВЕЩАНИЕ ПО РАССМОТРЕНИЮ РЕЗУЛЬТАТОВ ПХД ЗА 2013 Г.</a:t>
            </a:r>
          </a:p>
        </p:txBody>
      </p:sp>
    </p:spTree>
    <p:extLst>
      <p:ext uri="{BB962C8B-B14F-4D97-AF65-F5344CB8AC3E}">
        <p14:creationId xmlns:p14="http://schemas.microsoft.com/office/powerpoint/2010/main" val="61877113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10797DB-217E-484B-8971-6B4C604E12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СОВЕЩАНИЕ ПО РАССМОТРЕНИЮ РЕЗУЛЬТАТОВ ПХД ЗА 2013 Г.</a:t>
            </a:r>
          </a:p>
        </p:txBody>
      </p:sp>
    </p:spTree>
    <p:extLst>
      <p:ext uri="{BB962C8B-B14F-4D97-AF65-F5344CB8AC3E}">
        <p14:creationId xmlns:p14="http://schemas.microsoft.com/office/powerpoint/2010/main" val="1024034373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FC0A520-97F7-4F36-8F70-F18D4B5041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СОВЕЩАНИЕ ПО РАССМОТРЕНИЮ РЕЗУЛЬТАТОВ ПХД ЗА 2013 Г.</a:t>
            </a:r>
          </a:p>
        </p:txBody>
      </p:sp>
    </p:spTree>
    <p:extLst>
      <p:ext uri="{BB962C8B-B14F-4D97-AF65-F5344CB8AC3E}">
        <p14:creationId xmlns:p14="http://schemas.microsoft.com/office/powerpoint/2010/main" val="23065793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3A573A8-875D-4DFF-BE40-6B59A83B45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СОВЕЩАНИЕ ПО РАССМОТРЕНИЮ РЕЗУЛЬТАТОВ ПХД ЗА 2013 Г.</a:t>
            </a:r>
          </a:p>
        </p:txBody>
      </p:sp>
    </p:spTree>
    <p:extLst>
      <p:ext uri="{BB962C8B-B14F-4D97-AF65-F5344CB8AC3E}">
        <p14:creationId xmlns:p14="http://schemas.microsoft.com/office/powerpoint/2010/main" val="37819978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19D15-25EB-4563-BE1B-0A90A46C02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038524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2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CD38514-7E84-4D39-83BB-88DB23C7B8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СОВЕЩАНИЕ ПО РАССМОТРЕНИЮ РЕЗУЛЬТАТОВ ПХД ЗА 2013 Г.</a:t>
            </a:r>
          </a:p>
        </p:txBody>
      </p:sp>
    </p:spTree>
    <p:extLst>
      <p:ext uri="{BB962C8B-B14F-4D97-AF65-F5344CB8AC3E}">
        <p14:creationId xmlns:p14="http://schemas.microsoft.com/office/powerpoint/2010/main" val="3028606939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2757746-0EB4-4C17-8BEB-8AE2655C58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СОВЕЩАНИЕ ПО РАССМОТРЕНИЮ РЕЗУЛЬТАТОВ ПХД ЗА 2013 Г.</a:t>
            </a:r>
          </a:p>
        </p:txBody>
      </p:sp>
    </p:spTree>
    <p:extLst>
      <p:ext uri="{BB962C8B-B14F-4D97-AF65-F5344CB8AC3E}">
        <p14:creationId xmlns:p14="http://schemas.microsoft.com/office/powerpoint/2010/main" val="1010652773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E170551-9B55-40D4-AEAE-E1A75A467C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СОВЕЩАНИЕ ПО РАССМОТРЕНИЮ РЕЗУЛЬТАТОВ ПХД ЗА 2013 Г.</a:t>
            </a:r>
          </a:p>
        </p:txBody>
      </p:sp>
    </p:spTree>
    <p:extLst>
      <p:ext uri="{BB962C8B-B14F-4D97-AF65-F5344CB8AC3E}">
        <p14:creationId xmlns:p14="http://schemas.microsoft.com/office/powerpoint/2010/main" val="1875265404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4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test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064278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test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49217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test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377645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test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555425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test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87614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test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044949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test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8179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0133B-581B-4F3B-8460-91C4C3FF17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32214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test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478143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3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test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661127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test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597671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1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test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822251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8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00140AF-5BE4-459E-B84D-9B344786A8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СОВЕЩАНИЕ ПО РАССМОТРЕНИЮ РЕЗУЛЬТАТОВ ПХД ЗА 2013 Г.</a:t>
            </a:r>
          </a:p>
        </p:txBody>
      </p:sp>
    </p:spTree>
    <p:extLst>
      <p:ext uri="{BB962C8B-B14F-4D97-AF65-F5344CB8AC3E}">
        <p14:creationId xmlns:p14="http://schemas.microsoft.com/office/powerpoint/2010/main" val="677473656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746A696-1920-4D42-8C28-D8E1A7212A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СОВЕЩАНИЕ ПО РАССМОТРЕНИЮ РЕЗУЛЬТАТОВ ПХД ЗА 2013 Г.</a:t>
            </a:r>
          </a:p>
        </p:txBody>
      </p:sp>
    </p:spTree>
    <p:extLst>
      <p:ext uri="{BB962C8B-B14F-4D97-AF65-F5344CB8AC3E}">
        <p14:creationId xmlns:p14="http://schemas.microsoft.com/office/powerpoint/2010/main" val="2071431510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E417A26-AC9C-4DF4-A263-81B629ACBC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СОВЕЩАНИЕ ПО РАССМОТРЕНИЮ РЕЗУЛЬТАТОВ ПХД ЗА 2013 Г.</a:t>
            </a:r>
          </a:p>
        </p:txBody>
      </p:sp>
    </p:spTree>
    <p:extLst>
      <p:ext uri="{BB962C8B-B14F-4D97-AF65-F5344CB8AC3E}">
        <p14:creationId xmlns:p14="http://schemas.microsoft.com/office/powerpoint/2010/main" val="3203224547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27A0B0C-132E-47AC-BB07-F04B4B79AA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СОВЕЩАНИЕ ПО РАССМОТРЕНИЮ РЕЗУЛЬТАТОВ ПХД ЗА 2013 Г.</a:t>
            </a:r>
          </a:p>
        </p:txBody>
      </p:sp>
    </p:spTree>
    <p:extLst>
      <p:ext uri="{BB962C8B-B14F-4D97-AF65-F5344CB8AC3E}">
        <p14:creationId xmlns:p14="http://schemas.microsoft.com/office/powerpoint/2010/main" val="4226495082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DEDD7E9-64EC-4E79-A321-F7173236A7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СОВЕЩАНИЕ ПО РАССМОТРЕНИЮ РЕЗУЛЬТАТОВ ПХД ЗА 2013 Г.</a:t>
            </a:r>
          </a:p>
        </p:txBody>
      </p:sp>
    </p:spTree>
    <p:extLst>
      <p:ext uri="{BB962C8B-B14F-4D97-AF65-F5344CB8AC3E}">
        <p14:creationId xmlns:p14="http://schemas.microsoft.com/office/powerpoint/2010/main" val="202256397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10797DB-217E-484B-8971-6B4C604E12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СОВЕЩАНИЕ ПО РАССМОТРЕНИЮ РЕЗУЛЬТАТОВ ПХД ЗА 2013 Г.</a:t>
            </a:r>
          </a:p>
        </p:txBody>
      </p:sp>
    </p:spTree>
    <p:extLst>
      <p:ext uri="{BB962C8B-B14F-4D97-AF65-F5344CB8AC3E}">
        <p14:creationId xmlns:p14="http://schemas.microsoft.com/office/powerpoint/2010/main" val="13964136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25A2B-819F-45A9-8EE9-F71236381B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497240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FC0A520-97F7-4F36-8F70-F18D4B5041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СОВЕЩАНИЕ ПО РАССМОТРЕНИЮ РЕЗУЛЬТАТОВ ПХД ЗА 2013 Г.</a:t>
            </a:r>
          </a:p>
        </p:txBody>
      </p:sp>
    </p:spTree>
    <p:extLst>
      <p:ext uri="{BB962C8B-B14F-4D97-AF65-F5344CB8AC3E}">
        <p14:creationId xmlns:p14="http://schemas.microsoft.com/office/powerpoint/2010/main" val="2381755483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3A573A8-875D-4DFF-BE40-6B59A83B45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СОВЕЩАНИЕ ПО РАССМОТРЕНИЮ РЕЗУЛЬТАТОВ ПХД ЗА 2013 Г.</a:t>
            </a:r>
          </a:p>
        </p:txBody>
      </p:sp>
    </p:spTree>
    <p:extLst>
      <p:ext uri="{BB962C8B-B14F-4D97-AF65-F5344CB8AC3E}">
        <p14:creationId xmlns:p14="http://schemas.microsoft.com/office/powerpoint/2010/main" val="3830731877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7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CD38514-7E84-4D39-83BB-88DB23C7B8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СОВЕЩАНИЕ ПО РАССМОТРЕНИЮ РЕЗУЛЬТАТОВ ПХД ЗА 2013 Г.</a:t>
            </a:r>
          </a:p>
        </p:txBody>
      </p:sp>
    </p:spTree>
    <p:extLst>
      <p:ext uri="{BB962C8B-B14F-4D97-AF65-F5344CB8AC3E}">
        <p14:creationId xmlns:p14="http://schemas.microsoft.com/office/powerpoint/2010/main" val="301254972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2757746-0EB4-4C17-8BEB-8AE2655C58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СОВЕЩАНИЕ ПО РАССМОТРЕНИЮ РЕЗУЛЬТАТОВ ПХД ЗА 2013 Г.</a:t>
            </a:r>
          </a:p>
        </p:txBody>
      </p:sp>
    </p:spTree>
    <p:extLst>
      <p:ext uri="{BB962C8B-B14F-4D97-AF65-F5344CB8AC3E}">
        <p14:creationId xmlns:p14="http://schemas.microsoft.com/office/powerpoint/2010/main" val="3866433757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E170551-9B55-40D4-AEAE-E1A75A467C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СОВЕЩАНИЕ ПО РАССМОТРЕНИЮ РЕЗУЛЬТАТОВ ПХД ЗА 2013 Г.</a:t>
            </a:r>
          </a:p>
        </p:txBody>
      </p:sp>
    </p:spTree>
    <p:extLst>
      <p:ext uri="{BB962C8B-B14F-4D97-AF65-F5344CB8AC3E}">
        <p14:creationId xmlns:p14="http://schemas.microsoft.com/office/powerpoint/2010/main" val="2731276652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5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F4DDB-F393-494F-BDAC-D14D0E731C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Выполнение целевых показателей по АСУ ТП за 1-ое полугодие 2014 года.  Задачи на 2-ое полугодие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34809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99720-B6AB-46C2-A454-BBE12353EF1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Выполнение целевых показателей по АСУ ТП за 1-ое полугодие 2014 года.  Задачи на 2-ое полугодие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787676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748D9-C09F-40BC-8642-7398ECFB406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Выполнение целевых показателей по АСУ ТП за 1-ое полугодие 2014 года.  Задачи на 2-ое полугодие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48913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E2AEB-B299-412C-8C76-0D42EDD95B6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Выполнение целевых показателей по АСУ ТП за 1-ое полугодие 2014 года.  Задачи на 2-ое полугодие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55072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A9138-E450-439C-8A1D-4B6CD67A26A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Выполнение целевых показателей по АСУ ТП за 1-ое полугодие 2014 года.  Задачи на 2-ое полугодие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087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A90A6-4DD1-4C10-8723-53B090F458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512616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C8DB7-5AE1-4C7D-8F50-3F74D3A84E8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Выполнение целевых показателей по АСУ ТП за 1-ое полугодие 2014 года.  Задачи на 2-ое полугодие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759149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DE287-FF0D-438B-9FAF-1A3B4A9C9A1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Выполнение целевых показателей по АСУ ТП за 1-ое полугодие 2014 года.  Задачи на 2-ое полугодие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77582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A94F4-1B63-4B51-ACFF-CF4C0E336D7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Выполнение целевых показателей по АСУ ТП за 1-ое полугодие 2014 года.  Задачи на 2-ое полугодие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620717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3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D27D1-63C2-4273-821E-AA5568BBB4D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Выполнение целевых показателей по АСУ ТП за 1-ое полугодие 2014 года.  Задачи на 2-ое полугодие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25009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9C52A-F27B-4994-89D9-D3B7230048F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Выполнение целевых показателей по АСУ ТП за 1-ое полугодие 2014 года.  Задачи на 2-ое полугодие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945186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9FBFB-AA31-4523-82DE-2391DEB136C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Выполнение целевых показателей по АСУ ТП за 1-ое полугодие 2014 года.  Задачи на 2-ое полугодие 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968976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33519-5F8D-4A73-84A2-46BE3BE8DC1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74492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19D15-25EB-4563-BE1B-0A90A46C023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67145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0133B-581B-4F3B-8460-91C4C3FF176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54012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25A2B-819F-45A9-8EE9-F71236381BF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415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4B02D-24B2-4364-9018-E2EE73EB60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889098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A90A6-4DD1-4C10-8723-53B090F458C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630116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4B02D-24B2-4364-9018-E2EE73EB600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14231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300B1-ADB9-47C8-9B3B-9E9C3B1C463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36451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73D50-831A-4C22-BC40-87A7453AF5A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3599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81EA2-6EA8-423C-8A40-E269BDEACB0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635524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81464-930D-4F37-A4E6-13D245F9A8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53084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EB617-8A9A-4410-80B1-5BE0E919124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51484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33519-5F8D-4A73-84A2-46BE3BE8DC1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788490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19D15-25EB-4563-BE1B-0A90A46C023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691581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0133B-581B-4F3B-8460-91C4C3FF176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457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7630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300B1-ADB9-47C8-9B3B-9E9C3B1C46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46265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25A2B-819F-45A9-8EE9-F71236381BF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021706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A90A6-4DD1-4C10-8723-53B090F458C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005390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4B02D-24B2-4364-9018-E2EE73EB600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318310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300B1-ADB9-47C8-9B3B-9E9C3B1C463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4386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73D50-831A-4C22-BC40-87A7453AF5A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19859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81EA2-6EA8-423C-8A40-E269BDEACB0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057788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81464-930D-4F37-A4E6-13D245F9A8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58153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EB617-8A9A-4410-80B1-5BE0E919124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096515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33519-5F8D-4A73-84A2-46BE3BE8DC1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31710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19D15-25EB-4563-BE1B-0A90A46C023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7199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73D50-831A-4C22-BC40-87A7453AF5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111938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0133B-581B-4F3B-8460-91C4C3FF176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060484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25A2B-819F-45A9-8EE9-F71236381BF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820633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A90A6-4DD1-4C10-8723-53B090F458C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07962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4B02D-24B2-4364-9018-E2EE73EB600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268388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300B1-ADB9-47C8-9B3B-9E9C3B1C463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674148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73D50-831A-4C22-BC40-87A7453AF5A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372295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81EA2-6EA8-423C-8A40-E269BDEACB0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774560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81464-930D-4F37-A4E6-13D245F9A8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13180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EB617-8A9A-4410-80B1-5BE0E919124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41347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60DB6-7367-4B8C-ADB6-745D61E4E5E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297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81EA2-6EA8-423C-8A40-E269BDEACB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738594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AD31A-FDAD-4035-AD3C-DA9CAE439F7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720019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B1FC7-F2CB-4D18-8CB9-3F6C21FE5E7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82153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6D8E7-C36C-41B4-B675-7DEF859996C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11368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F5C80-5830-4E9A-8574-6FEF1534674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14378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BFCB8-3CCC-4165-A995-71268DF8D4E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54510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400F4-4538-4BAE-A720-BC867BF0597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28327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4DCE9-3AE8-4ADA-B5B5-DB2768A7814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1438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B9777-0CA6-42CE-A3A8-7ACC47B570A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172529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B147D-D723-430F-8CA3-A7AFA029BD0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199838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BAD70-DB37-4DFD-B05E-02937EC228E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891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81464-930D-4F37-A4E6-13D245F9A8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161893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33519-5F8D-4A73-84A2-46BE3BE8DC1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2905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19D15-25EB-4563-BE1B-0A90A46C023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290755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0133B-581B-4F3B-8460-91C4C3FF176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086573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25A2B-819F-45A9-8EE9-F71236381BF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232346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A90A6-4DD1-4C10-8723-53B090F458C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713107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4B02D-24B2-4364-9018-E2EE73EB600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60209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300B1-ADB9-47C8-9B3B-9E9C3B1C463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07692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73D50-831A-4C22-BC40-87A7453AF5A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630941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81EA2-6EA8-423C-8A40-E269BDEACB0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00094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81464-930D-4F37-A4E6-13D245F9A8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7252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EB617-8A9A-4410-80B1-5BE0E91912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49257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EB617-8A9A-4410-80B1-5BE0E919124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64786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30224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21922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76308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77131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668422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43533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620962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82295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064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EEAA0-001D-482D-9E86-89A5E6AE5A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896428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770770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67139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911344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5551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35784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97699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37049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94041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39951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255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20FA5-D424-46F1-BD65-FA0BAE0FD7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822931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01210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72854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2106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EEAA0-001D-482D-9E86-89A5E6AE5AC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812139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20FA5-D424-46F1-BD65-FA0BAE0FD7A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931517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8ACFE-8246-42A7-BF83-15E90DE93A1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33252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" y="812006"/>
            <a:ext cx="892175" cy="391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44576" y="812006"/>
            <a:ext cx="892175" cy="391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99CAA-FA59-4337-A76A-67F8C239EE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082604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C2B3-529B-451B-BCC9-D2E6BF7750A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235273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A46F1-4632-48B0-A7B6-1B2A5348D11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30548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74706-F6AB-4456-915B-0AC7A1B48A9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5574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8ACFE-8246-42A7-BF83-15E90DE93A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669748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25E7C-4901-4236-9D4C-302F02DAE89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891729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6DB77-9DB9-4C71-8E25-104B9CDE24E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534723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5E549-3DAD-4C67-BB86-0BE1493BB0C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687683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47315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47315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A41CD-6530-4F26-A54F-B5CC7044DF0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40486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82727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80012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1138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207805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466362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326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" y="812006"/>
            <a:ext cx="892175" cy="391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44576" y="812006"/>
            <a:ext cx="892175" cy="391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99CAA-FA59-4337-A76A-67F8C239EE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590205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41844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0899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46008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2364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12944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5255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993506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804532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866815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2599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C2B3-529B-451B-BCC9-D2E6BF7750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825617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3673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213518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751975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18244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735533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74944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625396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912941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66192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16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4010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A46F1-4632-48B0-A7B6-1B2A5348D1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895748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224658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267658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4376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070754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32251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61730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13374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171614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96474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5810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74706-F6AB-4456-915B-0AC7A1B48A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617191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67923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79003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34271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1325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44879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14107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25069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856696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452498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9737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25E7C-4901-4236-9D4C-302F02DAE8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60443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32450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035401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95972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7170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24758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391229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245555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81585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38362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57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FF50-51F1-40A3-8B88-82C3DE79AE7F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Отчет о выполнении показателей ОКиТО за 1 полугодие 2015 года.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3331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6DB77-9DB9-4C71-8E25-104B9CDE24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803182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4CFB-5906-4134-867A-8D1F67D1B563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Отчет о выполнении показателей ОКиТО за 1 полугодие 2015 года.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37159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43D7-862B-445A-A504-E67764ACDBA6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Отчет о выполнении показателей ОКиТО за 1 полугодие 2015 года.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284150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17D3-0418-4567-96A7-76799F8550B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Отчет о выполнении показателей ОКиТО за 1 полугодие 2015 года.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50951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F2C4-4C15-4B42-BF06-DBE758BAF2F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Отчет о выполнении показателей ОКиТО за 1 полугодие 2015 года.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599120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EB9FC-638F-44E5-807B-AF8237DF19CC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Отчет о выполнении показателей ОКиТО за 1 полугодие 2015 года.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537898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12C4E-5264-40AD-95DD-7C08C4FEC3E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Отчет о выполнении показателей ОКиТО за 1 полугодие 2015 года.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635269"/>
      </p:ext>
    </p:extLst>
  </p:cSld>
  <p:clrMapOvr>
    <a:masterClrMapping/>
  </p:clrMapOvr>
  <p:hf sldNum="0" hdr="0" dt="0"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2D7D-F9FB-4851-B185-5BA248C722FD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Отчет о выполнении показателей ОКиТО за 1 полугодие 2015 года.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27619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4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973B2-9DD2-4B29-A949-F18220E4993E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Отчет о выполнении показателей ОКиТО за 1 полугодие 2015 года.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33641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4F420-DE78-4BA4-B833-E976B4C175E3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Отчет о выполнении показателей ОКиТО за 1 полугодие 2015 года.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29030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FFB0-7B5D-49B3-8F99-E5AAFA4BAC27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Отчет о выполнении показателей ОКиТО за 1 полугодие 2015 года.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948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5E549-3DAD-4C67-BB86-0BE1493BB0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270181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Отчет о выполнении показателей ОКиТО за 1 полугодие 2015 года. 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136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dt="0"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FF50-51F1-40A3-8B88-82C3DE79AE7F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56376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4CFB-5906-4134-867A-8D1F67D1B563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360469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43D7-862B-445A-A504-E67764ACDBA6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607026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17D3-0418-4567-96A7-76799F8550B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72813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F2C4-4C15-4B42-BF06-DBE758BAF2F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87436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EB9FC-638F-44E5-807B-AF8237DF19CC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43898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12C4E-5264-40AD-95DD-7C08C4FEC3E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785254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2D7D-F9FB-4851-B185-5BA248C722FD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00877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973B2-9DD2-4B29-A949-F18220E4993E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877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47315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47315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A41CD-6530-4F26-A54F-B5CC7044DF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476204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4F420-DE78-4BA4-B833-E976B4C175E3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27452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FFB0-7B5D-49B3-8F99-E5AAFA4BAC27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81042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FF50-51F1-40A3-8B88-82C3DE79AE7F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46492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4CFB-5906-4134-867A-8D1F67D1B563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18620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43D7-862B-445A-A504-E67764ACDBA6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36048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17D3-0418-4567-96A7-76799F8550B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779647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F2C4-4C15-4B42-BF06-DBE758BAF2F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06726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EB9FC-638F-44E5-807B-AF8237DF19CC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14995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12C4E-5264-40AD-95DD-7C08C4FEC3E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626666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2D7D-F9FB-4851-B185-5BA248C722FD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872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BEF46-69F3-4470-A01B-D71CE712EE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246740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973B2-9DD2-4B29-A949-F18220E4993E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438649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4F420-DE78-4BA4-B833-E976B4C175E3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09423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FFB0-7B5D-49B3-8F99-E5AAFA4BAC27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477233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FF50-51F1-40A3-8B88-82C3DE79AE7F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78600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4CFB-5906-4134-867A-8D1F67D1B563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768448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43D7-862B-445A-A504-E67764ACDBA6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91055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17D3-0418-4567-96A7-76799F8550B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369798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F2C4-4C15-4B42-BF06-DBE758BAF2F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019251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EB9FC-638F-44E5-807B-AF8237DF19CC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00135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12C4E-5264-40AD-95DD-7C08C4FEC3E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0785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9870C-8D5C-4B66-A529-5D3288C136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488206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2D7D-F9FB-4851-B185-5BA248C722FD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96075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973B2-9DD2-4B29-A949-F18220E4993E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93560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4F420-DE78-4BA4-B833-E976B4C175E3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17472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FFB0-7B5D-49B3-8F99-E5AAFA4BAC27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2015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2455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C0516-5A33-44AD-AAD6-92FCE8C8DC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8112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" y="825103"/>
            <a:ext cx="1452563" cy="391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604963" y="825103"/>
            <a:ext cx="1454150" cy="391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C6C39-1A69-406B-A4CE-18F671C30E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962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0221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8FF63-59CE-47A5-8F98-27BE6784C1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3180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2092B-A1D4-4DB0-91C9-23A703C0FB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72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6F549-6999-4E2E-9506-715614FDEC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5604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5ACA7-50B1-42BE-A1EA-DFEA011223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0701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6E432-385A-40EA-A8D3-D4F528AD92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4751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607D5-5ABE-4AD2-8FAD-6488C69DC0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1199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"/>
            <a:ext cx="2286000" cy="474464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6705600" cy="474464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C099-D194-44BC-A8AB-E00170F48C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2923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7828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4241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62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6250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4850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796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7208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483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26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7863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8665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8099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876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313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0404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920510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569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2244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5269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7332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22959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045540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0101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992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0ACBE-9332-42CB-99A5-E1C71F7694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617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592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92DDD-376A-4400-B27E-B8D6C6DC27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6060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7A6D7-E637-4F20-A258-5F30C203F5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965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D7D1A-22CE-432C-BB44-5FB0FB66B5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2414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1E2BB-419B-4096-82DB-647CF08FB9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5529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174C1-516A-49B1-884A-64DC795582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7297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6F77A-BFF6-4C1B-A176-B799140A01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6573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3FBD1-8C21-4FF2-9675-9BD8F580BB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7882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0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529D8-1037-4721-852C-839A622EA5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5126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B02AB-7002-4B22-9B87-12F60B2EE5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5406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47172-579A-403A-881B-9CDABD507B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74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1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3.xml"/><Relationship Id="rId12" Type="http://schemas.openxmlformats.org/officeDocument/2006/relationships/theme" Target="../theme/theme23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2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4.xml"/><Relationship Id="rId12" Type="http://schemas.openxmlformats.org/officeDocument/2006/relationships/theme" Target="../theme/theme24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0.xml"/><Relationship Id="rId8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3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5.xml"/><Relationship Id="rId12" Type="http://schemas.openxmlformats.org/officeDocument/2006/relationships/theme" Target="../theme/theme25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1.xml"/><Relationship Id="rId8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4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6.xml"/><Relationship Id="rId12" Type="http://schemas.openxmlformats.org/officeDocument/2006/relationships/theme" Target="../theme/theme26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2.xml"/><Relationship Id="rId8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5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7.xml"/><Relationship Id="rId12" Type="http://schemas.openxmlformats.org/officeDocument/2006/relationships/theme" Target="../theme/theme27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3.xml"/><Relationship Id="rId8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296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8.xml"/><Relationship Id="rId12" Type="http://schemas.openxmlformats.org/officeDocument/2006/relationships/theme" Target="../theme/theme28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4.xml"/><Relationship Id="rId8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07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9.xml"/><Relationship Id="rId12" Type="http://schemas.openxmlformats.org/officeDocument/2006/relationships/theme" Target="../theme/theme29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309.xml"/><Relationship Id="rId2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5.xml"/><Relationship Id="rId8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1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0.xml"/><Relationship Id="rId12" Type="http://schemas.openxmlformats.org/officeDocument/2006/relationships/theme" Target="../theme/theme30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6.xml"/><Relationship Id="rId8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29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1.xml"/><Relationship Id="rId12" Type="http://schemas.openxmlformats.org/officeDocument/2006/relationships/theme" Target="../theme/theme31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331.xml"/><Relationship Id="rId2" Type="http://schemas.openxmlformats.org/officeDocument/2006/relationships/slideLayout" Target="../slideLayouts/slideLayout332.xml"/><Relationship Id="rId3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37.xml"/><Relationship Id="rId8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39.xml"/><Relationship Id="rId10" Type="http://schemas.openxmlformats.org/officeDocument/2006/relationships/slideLayout" Target="../slideLayouts/slideLayout340.xml"/></Relationships>
</file>

<file path=ppt/slideMasters/_rels/slideMaster3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2.xml"/><Relationship Id="rId12" Type="http://schemas.openxmlformats.org/officeDocument/2006/relationships/theme" Target="../theme/theme32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342.xml"/><Relationship Id="rId2" Type="http://schemas.openxmlformats.org/officeDocument/2006/relationships/slideLayout" Target="../slideLayouts/slideLayout343.xml"/><Relationship Id="rId3" Type="http://schemas.openxmlformats.org/officeDocument/2006/relationships/slideLayout" Target="../slideLayouts/slideLayout344.xml"/><Relationship Id="rId4" Type="http://schemas.openxmlformats.org/officeDocument/2006/relationships/slideLayout" Target="../slideLayouts/slideLayout345.xml"/><Relationship Id="rId5" Type="http://schemas.openxmlformats.org/officeDocument/2006/relationships/slideLayout" Target="../slideLayouts/slideLayout346.xml"/><Relationship Id="rId6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48.xml"/><Relationship Id="rId8" Type="http://schemas.openxmlformats.org/officeDocument/2006/relationships/slideLayout" Target="../slideLayouts/slideLayout349.xml"/><Relationship Id="rId9" Type="http://schemas.openxmlformats.org/officeDocument/2006/relationships/slideLayout" Target="../slideLayouts/slideLayout350.xml"/><Relationship Id="rId10" Type="http://schemas.openxmlformats.org/officeDocument/2006/relationships/slideLayout" Target="../slideLayouts/slideLayout351.xml"/></Relationships>
</file>

<file path=ppt/slideMasters/_rels/slideMaster3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3.xml"/><Relationship Id="rId12" Type="http://schemas.openxmlformats.org/officeDocument/2006/relationships/theme" Target="../theme/theme33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353.xml"/><Relationship Id="rId2" Type="http://schemas.openxmlformats.org/officeDocument/2006/relationships/slideLayout" Target="../slideLayouts/slideLayout354.xml"/><Relationship Id="rId3" Type="http://schemas.openxmlformats.org/officeDocument/2006/relationships/slideLayout" Target="../slideLayouts/slideLayout355.xml"/><Relationship Id="rId4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59.xml"/><Relationship Id="rId8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1.xml"/><Relationship Id="rId10" Type="http://schemas.openxmlformats.org/officeDocument/2006/relationships/slideLayout" Target="../slideLayouts/slideLayout362.xml"/></Relationships>
</file>

<file path=ppt/slideMasters/_rels/slideMaster3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4.xml"/><Relationship Id="rId12" Type="http://schemas.openxmlformats.org/officeDocument/2006/relationships/theme" Target="../theme/theme34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364.xml"/><Relationship Id="rId2" Type="http://schemas.openxmlformats.org/officeDocument/2006/relationships/slideLayout" Target="../slideLayouts/slideLayout365.xml"/><Relationship Id="rId3" Type="http://schemas.openxmlformats.org/officeDocument/2006/relationships/slideLayout" Target="../slideLayouts/slideLayout366.xml"/><Relationship Id="rId4" Type="http://schemas.openxmlformats.org/officeDocument/2006/relationships/slideLayout" Target="../slideLayouts/slideLayout367.xml"/><Relationship Id="rId5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0.xml"/><Relationship Id="rId8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2.xml"/><Relationship Id="rId10" Type="http://schemas.openxmlformats.org/officeDocument/2006/relationships/slideLayout" Target="../slideLayouts/slideLayout373.xml"/></Relationships>
</file>

<file path=ppt/slideMasters/_rels/slideMaster3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5.xml"/><Relationship Id="rId12" Type="http://schemas.openxmlformats.org/officeDocument/2006/relationships/theme" Target="../theme/theme35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375.xml"/><Relationship Id="rId2" Type="http://schemas.openxmlformats.org/officeDocument/2006/relationships/slideLayout" Target="../slideLayouts/slideLayout376.xml"/><Relationship Id="rId3" Type="http://schemas.openxmlformats.org/officeDocument/2006/relationships/slideLayout" Target="../slideLayouts/slideLayout377.xml"/><Relationship Id="rId4" Type="http://schemas.openxmlformats.org/officeDocument/2006/relationships/slideLayout" Target="../slideLayouts/slideLayout378.xml"/><Relationship Id="rId5" Type="http://schemas.openxmlformats.org/officeDocument/2006/relationships/slideLayout" Target="../slideLayouts/slideLayout379.xml"/><Relationship Id="rId6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1.xml"/><Relationship Id="rId8" Type="http://schemas.openxmlformats.org/officeDocument/2006/relationships/slideLayout" Target="../slideLayouts/slideLayout382.xml"/><Relationship Id="rId9" Type="http://schemas.openxmlformats.org/officeDocument/2006/relationships/slideLayout" Target="../slideLayouts/slideLayout383.xml"/><Relationship Id="rId10" Type="http://schemas.openxmlformats.org/officeDocument/2006/relationships/slideLayout" Target="../slideLayouts/slideLayout384.xml"/></Relationships>
</file>

<file path=ppt/slideMasters/_rels/slideMaster3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6.xml"/><Relationship Id="rId12" Type="http://schemas.openxmlformats.org/officeDocument/2006/relationships/theme" Target="../theme/theme36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386.xml"/><Relationship Id="rId2" Type="http://schemas.openxmlformats.org/officeDocument/2006/relationships/slideLayout" Target="../slideLayouts/slideLayout387.xml"/><Relationship Id="rId3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90.xml"/><Relationship Id="rId6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2.xml"/><Relationship Id="rId8" Type="http://schemas.openxmlformats.org/officeDocument/2006/relationships/slideLayout" Target="../slideLayouts/slideLayout393.xml"/><Relationship Id="rId9" Type="http://schemas.openxmlformats.org/officeDocument/2006/relationships/slideLayout" Target="../slideLayouts/slideLayout394.xml"/><Relationship Id="rId10" Type="http://schemas.openxmlformats.org/officeDocument/2006/relationships/slideLayout" Target="../slideLayouts/slideLayout395.xml"/></Relationships>
</file>

<file path=ppt/slideMasters/_rels/slideMaster3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7.xml"/><Relationship Id="rId12" Type="http://schemas.openxmlformats.org/officeDocument/2006/relationships/theme" Target="../theme/theme37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397.xml"/><Relationship Id="rId2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99.xml"/><Relationship Id="rId4" Type="http://schemas.openxmlformats.org/officeDocument/2006/relationships/slideLayout" Target="../slideLayouts/slideLayout400.xml"/><Relationship Id="rId5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3.xml"/><Relationship Id="rId8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5.xml"/><Relationship Id="rId10" Type="http://schemas.openxmlformats.org/officeDocument/2006/relationships/slideLayout" Target="../slideLayouts/slideLayout406.xml"/></Relationships>
</file>

<file path=ppt/slideMasters/_rels/slideMaster3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8.xml"/><Relationship Id="rId12" Type="http://schemas.openxmlformats.org/officeDocument/2006/relationships/theme" Target="../theme/theme38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408.xml"/><Relationship Id="rId2" Type="http://schemas.openxmlformats.org/officeDocument/2006/relationships/slideLayout" Target="../slideLayouts/slideLayout409.xml"/><Relationship Id="rId3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4.xml"/><Relationship Id="rId8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416.xml"/><Relationship Id="rId10" Type="http://schemas.openxmlformats.org/officeDocument/2006/relationships/slideLayout" Target="../slideLayouts/slideLayout417.xml"/></Relationships>
</file>

<file path=ppt/slideMasters/_rels/slideMaster3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9.xml"/><Relationship Id="rId12" Type="http://schemas.openxmlformats.org/officeDocument/2006/relationships/theme" Target="../theme/theme39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419.xml"/><Relationship Id="rId2" Type="http://schemas.openxmlformats.org/officeDocument/2006/relationships/slideLayout" Target="../slideLayouts/slideLayout420.xml"/><Relationship Id="rId3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422.xml"/><Relationship Id="rId5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4.xml"/><Relationship Id="rId7" Type="http://schemas.openxmlformats.org/officeDocument/2006/relationships/slideLayout" Target="../slideLayouts/slideLayout425.xml"/><Relationship Id="rId8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27.xml"/><Relationship Id="rId10" Type="http://schemas.openxmlformats.org/officeDocument/2006/relationships/slideLayout" Target="../slideLayouts/slideLayout42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4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0.xml"/><Relationship Id="rId12" Type="http://schemas.openxmlformats.org/officeDocument/2006/relationships/theme" Target="../theme/theme40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430.xml"/><Relationship Id="rId2" Type="http://schemas.openxmlformats.org/officeDocument/2006/relationships/slideLayout" Target="../slideLayouts/slideLayout431.xml"/><Relationship Id="rId3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6.xml"/><Relationship Id="rId8" Type="http://schemas.openxmlformats.org/officeDocument/2006/relationships/slideLayout" Target="../slideLayouts/slideLayout437.xml"/><Relationship Id="rId9" Type="http://schemas.openxmlformats.org/officeDocument/2006/relationships/slideLayout" Target="../slideLayouts/slideLayout438.xml"/><Relationship Id="rId10" Type="http://schemas.openxmlformats.org/officeDocument/2006/relationships/slideLayout" Target="../slideLayouts/slideLayout439.xml"/></Relationships>
</file>

<file path=ppt/slideMasters/_rels/slideMaster4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1.xml"/><Relationship Id="rId12" Type="http://schemas.openxmlformats.org/officeDocument/2006/relationships/theme" Target="../theme/theme41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441.xml"/><Relationship Id="rId2" Type="http://schemas.openxmlformats.org/officeDocument/2006/relationships/slideLayout" Target="../slideLayouts/slideLayout442.xml"/><Relationship Id="rId3" Type="http://schemas.openxmlformats.org/officeDocument/2006/relationships/slideLayout" Target="../slideLayouts/slideLayout443.xml"/><Relationship Id="rId4" Type="http://schemas.openxmlformats.org/officeDocument/2006/relationships/slideLayout" Target="../slideLayouts/slideLayout444.xml"/><Relationship Id="rId5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47.xml"/><Relationship Id="rId8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0.xml"/></Relationships>
</file>

<file path=ppt/slideMasters/_rels/slideMaster4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2.xml"/><Relationship Id="rId12" Type="http://schemas.openxmlformats.org/officeDocument/2006/relationships/theme" Target="../theme/theme42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452.xml"/><Relationship Id="rId2" Type="http://schemas.openxmlformats.org/officeDocument/2006/relationships/slideLayout" Target="../slideLayouts/slideLayout453.xml"/><Relationship Id="rId3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57.xml"/><Relationship Id="rId7" Type="http://schemas.openxmlformats.org/officeDocument/2006/relationships/slideLayout" Target="../slideLayouts/slideLayout458.xml"/><Relationship Id="rId8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1.xml"/></Relationships>
</file>

<file path=ppt/slideMasters/_rels/slideMaster4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3.xml"/><Relationship Id="rId12" Type="http://schemas.openxmlformats.org/officeDocument/2006/relationships/theme" Target="../theme/theme43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463.xml"/><Relationship Id="rId2" Type="http://schemas.openxmlformats.org/officeDocument/2006/relationships/slideLayout" Target="../slideLayouts/slideLayout464.xml"/><Relationship Id="rId3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7.xml"/><Relationship Id="rId6" Type="http://schemas.openxmlformats.org/officeDocument/2006/relationships/slideLayout" Target="../slideLayouts/slideLayout468.xml"/><Relationship Id="rId7" Type="http://schemas.openxmlformats.org/officeDocument/2006/relationships/slideLayout" Target="../slideLayouts/slideLayout469.xml"/><Relationship Id="rId8" Type="http://schemas.openxmlformats.org/officeDocument/2006/relationships/slideLayout" Target="../slideLayouts/slideLayout470.xml"/><Relationship Id="rId9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72.xml"/></Relationships>
</file>

<file path=ppt/slideMasters/_rels/slideMaster4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4.xml"/><Relationship Id="rId12" Type="http://schemas.openxmlformats.org/officeDocument/2006/relationships/theme" Target="../theme/theme44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474.xml"/><Relationship Id="rId2" Type="http://schemas.openxmlformats.org/officeDocument/2006/relationships/slideLayout" Target="../slideLayouts/slideLayout475.xml"/><Relationship Id="rId3" Type="http://schemas.openxmlformats.org/officeDocument/2006/relationships/slideLayout" Target="../slideLayouts/slideLayout476.xml"/><Relationship Id="rId4" Type="http://schemas.openxmlformats.org/officeDocument/2006/relationships/slideLayout" Target="../slideLayouts/slideLayout477.xml"/><Relationship Id="rId5" Type="http://schemas.openxmlformats.org/officeDocument/2006/relationships/slideLayout" Target="../slideLayouts/slideLayout478.xml"/><Relationship Id="rId6" Type="http://schemas.openxmlformats.org/officeDocument/2006/relationships/slideLayout" Target="../slideLayouts/slideLayout479.xml"/><Relationship Id="rId7" Type="http://schemas.openxmlformats.org/officeDocument/2006/relationships/slideLayout" Target="../slideLayouts/slideLayout480.xml"/><Relationship Id="rId8" Type="http://schemas.openxmlformats.org/officeDocument/2006/relationships/slideLayout" Target="../slideLayouts/slideLayout481.xml"/><Relationship Id="rId9" Type="http://schemas.openxmlformats.org/officeDocument/2006/relationships/slideLayout" Target="../slideLayouts/slideLayout482.xml"/><Relationship Id="rId10" Type="http://schemas.openxmlformats.org/officeDocument/2006/relationships/slideLayout" Target="../slideLayouts/slideLayout483.xml"/></Relationships>
</file>

<file path=ppt/slideMasters/_rels/slideMaster4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5.xml"/><Relationship Id="rId12" Type="http://schemas.openxmlformats.org/officeDocument/2006/relationships/theme" Target="../theme/theme45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485.xml"/><Relationship Id="rId2" Type="http://schemas.openxmlformats.org/officeDocument/2006/relationships/slideLayout" Target="../slideLayouts/slideLayout486.xml"/><Relationship Id="rId3" Type="http://schemas.openxmlformats.org/officeDocument/2006/relationships/slideLayout" Target="../slideLayouts/slideLayout487.xml"/><Relationship Id="rId4" Type="http://schemas.openxmlformats.org/officeDocument/2006/relationships/slideLayout" Target="../slideLayouts/slideLayout488.xml"/><Relationship Id="rId5" Type="http://schemas.openxmlformats.org/officeDocument/2006/relationships/slideLayout" Target="../slideLayouts/slideLayout489.xml"/><Relationship Id="rId6" Type="http://schemas.openxmlformats.org/officeDocument/2006/relationships/slideLayout" Target="../slideLayouts/slideLayout490.xml"/><Relationship Id="rId7" Type="http://schemas.openxmlformats.org/officeDocument/2006/relationships/slideLayout" Target="../slideLayouts/slideLayout491.xml"/><Relationship Id="rId8" Type="http://schemas.openxmlformats.org/officeDocument/2006/relationships/slideLayout" Target="../slideLayouts/slideLayout492.xml"/><Relationship Id="rId9" Type="http://schemas.openxmlformats.org/officeDocument/2006/relationships/slideLayout" Target="../slideLayouts/slideLayout493.xml"/><Relationship Id="rId10" Type="http://schemas.openxmlformats.org/officeDocument/2006/relationships/slideLayout" Target="../slideLayouts/slideLayout494.xml"/></Relationships>
</file>

<file path=ppt/slideMasters/_rels/slideMaster4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6.xml"/><Relationship Id="rId12" Type="http://schemas.openxmlformats.org/officeDocument/2006/relationships/theme" Target="../theme/theme46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496.xml"/><Relationship Id="rId2" Type="http://schemas.openxmlformats.org/officeDocument/2006/relationships/slideLayout" Target="../slideLayouts/slideLayout497.xml"/><Relationship Id="rId3" Type="http://schemas.openxmlformats.org/officeDocument/2006/relationships/slideLayout" Target="../slideLayouts/slideLayout498.xml"/><Relationship Id="rId4" Type="http://schemas.openxmlformats.org/officeDocument/2006/relationships/slideLayout" Target="../slideLayouts/slideLayout499.xml"/><Relationship Id="rId5" Type="http://schemas.openxmlformats.org/officeDocument/2006/relationships/slideLayout" Target="../slideLayouts/slideLayout500.xml"/><Relationship Id="rId6" Type="http://schemas.openxmlformats.org/officeDocument/2006/relationships/slideLayout" Target="../slideLayouts/slideLayout501.xml"/><Relationship Id="rId7" Type="http://schemas.openxmlformats.org/officeDocument/2006/relationships/slideLayout" Target="../slideLayouts/slideLayout502.xml"/><Relationship Id="rId8" Type="http://schemas.openxmlformats.org/officeDocument/2006/relationships/slideLayout" Target="../slideLayouts/slideLayout503.xml"/><Relationship Id="rId9" Type="http://schemas.openxmlformats.org/officeDocument/2006/relationships/slideLayout" Target="../slideLayouts/slideLayout504.xml"/><Relationship Id="rId10" Type="http://schemas.openxmlformats.org/officeDocument/2006/relationships/slideLayout" Target="../slideLayouts/slideLayout505.xml"/></Relationships>
</file>

<file path=ppt/slideMasters/_rels/slideMaster4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7.xml"/><Relationship Id="rId12" Type="http://schemas.openxmlformats.org/officeDocument/2006/relationships/theme" Target="../theme/theme47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507.xml"/><Relationship Id="rId2" Type="http://schemas.openxmlformats.org/officeDocument/2006/relationships/slideLayout" Target="../slideLayouts/slideLayout508.xml"/><Relationship Id="rId3" Type="http://schemas.openxmlformats.org/officeDocument/2006/relationships/slideLayout" Target="../slideLayouts/slideLayout509.xml"/><Relationship Id="rId4" Type="http://schemas.openxmlformats.org/officeDocument/2006/relationships/slideLayout" Target="../slideLayouts/slideLayout510.xml"/><Relationship Id="rId5" Type="http://schemas.openxmlformats.org/officeDocument/2006/relationships/slideLayout" Target="../slideLayouts/slideLayout511.xml"/><Relationship Id="rId6" Type="http://schemas.openxmlformats.org/officeDocument/2006/relationships/slideLayout" Target="../slideLayouts/slideLayout512.xml"/><Relationship Id="rId7" Type="http://schemas.openxmlformats.org/officeDocument/2006/relationships/slideLayout" Target="../slideLayouts/slideLayout513.xml"/><Relationship Id="rId8" Type="http://schemas.openxmlformats.org/officeDocument/2006/relationships/slideLayout" Target="../slideLayouts/slideLayout514.xml"/><Relationship Id="rId9" Type="http://schemas.openxmlformats.org/officeDocument/2006/relationships/slideLayout" Target="../slideLayouts/slideLayout515.xml"/><Relationship Id="rId10" Type="http://schemas.openxmlformats.org/officeDocument/2006/relationships/slideLayout" Target="../slideLayouts/slideLayout516.xml"/></Relationships>
</file>

<file path=ppt/slideMasters/_rels/slideMaster4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8.xml"/><Relationship Id="rId12" Type="http://schemas.openxmlformats.org/officeDocument/2006/relationships/theme" Target="../theme/theme48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518.xml"/><Relationship Id="rId2" Type="http://schemas.openxmlformats.org/officeDocument/2006/relationships/slideLayout" Target="../slideLayouts/slideLayout519.xml"/><Relationship Id="rId3" Type="http://schemas.openxmlformats.org/officeDocument/2006/relationships/slideLayout" Target="../slideLayouts/slideLayout520.xml"/><Relationship Id="rId4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3.xml"/><Relationship Id="rId7" Type="http://schemas.openxmlformats.org/officeDocument/2006/relationships/slideLayout" Target="../slideLayouts/slideLayout524.xml"/><Relationship Id="rId8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26.xml"/><Relationship Id="rId10" Type="http://schemas.openxmlformats.org/officeDocument/2006/relationships/slideLayout" Target="../slideLayouts/slideLayout527.xml"/></Relationships>
</file>

<file path=ppt/slideMasters/_rels/slideMaster4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9.xml"/><Relationship Id="rId12" Type="http://schemas.openxmlformats.org/officeDocument/2006/relationships/slideLayout" Target="../slideLayouts/slideLayout540.xml"/><Relationship Id="rId13" Type="http://schemas.openxmlformats.org/officeDocument/2006/relationships/theme" Target="../theme/theme49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529.xml"/><Relationship Id="rId2" Type="http://schemas.openxmlformats.org/officeDocument/2006/relationships/slideLayout" Target="../slideLayouts/slideLayout530.xml"/><Relationship Id="rId3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33.xml"/><Relationship Id="rId6" Type="http://schemas.openxmlformats.org/officeDocument/2006/relationships/slideLayout" Target="../slideLayouts/slideLayout534.xml"/><Relationship Id="rId7" Type="http://schemas.openxmlformats.org/officeDocument/2006/relationships/slideLayout" Target="../slideLayouts/slideLayout535.xml"/><Relationship Id="rId8" Type="http://schemas.openxmlformats.org/officeDocument/2006/relationships/slideLayout" Target="../slideLayouts/slideLayout536.xml"/><Relationship Id="rId9" Type="http://schemas.openxmlformats.org/officeDocument/2006/relationships/slideLayout" Target="../slideLayouts/slideLayout537.xml"/><Relationship Id="rId10" Type="http://schemas.openxmlformats.org/officeDocument/2006/relationships/slideLayout" Target="../slideLayouts/slideLayout53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5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1.xml"/><Relationship Id="rId12" Type="http://schemas.openxmlformats.org/officeDocument/2006/relationships/theme" Target="../theme/theme50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541.xml"/><Relationship Id="rId2" Type="http://schemas.openxmlformats.org/officeDocument/2006/relationships/slideLayout" Target="../slideLayouts/slideLayout542.xml"/><Relationship Id="rId3" Type="http://schemas.openxmlformats.org/officeDocument/2006/relationships/slideLayout" Target="../slideLayouts/slideLayout543.xml"/><Relationship Id="rId4" Type="http://schemas.openxmlformats.org/officeDocument/2006/relationships/slideLayout" Target="../slideLayouts/slideLayout544.xml"/><Relationship Id="rId5" Type="http://schemas.openxmlformats.org/officeDocument/2006/relationships/slideLayout" Target="../slideLayouts/slideLayout545.xml"/><Relationship Id="rId6" Type="http://schemas.openxmlformats.org/officeDocument/2006/relationships/slideLayout" Target="../slideLayouts/slideLayout546.xml"/><Relationship Id="rId7" Type="http://schemas.openxmlformats.org/officeDocument/2006/relationships/slideLayout" Target="../slideLayouts/slideLayout547.xml"/><Relationship Id="rId8" Type="http://schemas.openxmlformats.org/officeDocument/2006/relationships/slideLayout" Target="../slideLayouts/slideLayout548.xml"/><Relationship Id="rId9" Type="http://schemas.openxmlformats.org/officeDocument/2006/relationships/slideLayout" Target="../slideLayouts/slideLayout549.xml"/><Relationship Id="rId10" Type="http://schemas.openxmlformats.org/officeDocument/2006/relationships/slideLayout" Target="../slideLayouts/slideLayout550.xml"/></Relationships>
</file>

<file path=ppt/slideMasters/_rels/slideMaster5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2.xml"/><Relationship Id="rId12" Type="http://schemas.openxmlformats.org/officeDocument/2006/relationships/theme" Target="../theme/theme5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552.xml"/><Relationship Id="rId2" Type="http://schemas.openxmlformats.org/officeDocument/2006/relationships/slideLayout" Target="../slideLayouts/slideLayout553.xml"/><Relationship Id="rId3" Type="http://schemas.openxmlformats.org/officeDocument/2006/relationships/slideLayout" Target="../slideLayouts/slideLayout554.xml"/><Relationship Id="rId4" Type="http://schemas.openxmlformats.org/officeDocument/2006/relationships/slideLayout" Target="../slideLayouts/slideLayout555.xml"/><Relationship Id="rId5" Type="http://schemas.openxmlformats.org/officeDocument/2006/relationships/slideLayout" Target="../slideLayouts/slideLayout556.xml"/><Relationship Id="rId6" Type="http://schemas.openxmlformats.org/officeDocument/2006/relationships/slideLayout" Target="../slideLayouts/slideLayout557.xml"/><Relationship Id="rId7" Type="http://schemas.openxmlformats.org/officeDocument/2006/relationships/slideLayout" Target="../slideLayouts/slideLayout558.xml"/><Relationship Id="rId8" Type="http://schemas.openxmlformats.org/officeDocument/2006/relationships/slideLayout" Target="../slideLayouts/slideLayout559.xml"/><Relationship Id="rId9" Type="http://schemas.openxmlformats.org/officeDocument/2006/relationships/slideLayout" Target="../slideLayouts/slideLayout560.xml"/><Relationship Id="rId10" Type="http://schemas.openxmlformats.org/officeDocument/2006/relationships/slideLayout" Target="../slideLayouts/slideLayout561.xml"/></Relationships>
</file>

<file path=ppt/slideMasters/_rels/slideMaster5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3.xml"/><Relationship Id="rId12" Type="http://schemas.openxmlformats.org/officeDocument/2006/relationships/theme" Target="../theme/theme5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563.xml"/><Relationship Id="rId2" Type="http://schemas.openxmlformats.org/officeDocument/2006/relationships/slideLayout" Target="../slideLayouts/slideLayout564.xml"/><Relationship Id="rId3" Type="http://schemas.openxmlformats.org/officeDocument/2006/relationships/slideLayout" Target="../slideLayouts/slideLayout565.xml"/><Relationship Id="rId4" Type="http://schemas.openxmlformats.org/officeDocument/2006/relationships/slideLayout" Target="../slideLayouts/slideLayout566.xml"/><Relationship Id="rId5" Type="http://schemas.openxmlformats.org/officeDocument/2006/relationships/slideLayout" Target="../slideLayouts/slideLayout567.xml"/><Relationship Id="rId6" Type="http://schemas.openxmlformats.org/officeDocument/2006/relationships/slideLayout" Target="../slideLayouts/slideLayout568.xml"/><Relationship Id="rId7" Type="http://schemas.openxmlformats.org/officeDocument/2006/relationships/slideLayout" Target="../slideLayouts/slideLayout569.xml"/><Relationship Id="rId8" Type="http://schemas.openxmlformats.org/officeDocument/2006/relationships/slideLayout" Target="../slideLayouts/slideLayout570.xml"/><Relationship Id="rId9" Type="http://schemas.openxmlformats.org/officeDocument/2006/relationships/slideLayout" Target="../slideLayouts/slideLayout571.xml"/><Relationship Id="rId10" Type="http://schemas.openxmlformats.org/officeDocument/2006/relationships/slideLayout" Target="../slideLayouts/slideLayout572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51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5132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0355" name="Rectangle 19"/>
          <p:cNvSpPr>
            <a:spLocks noChangeArrowheads="1"/>
          </p:cNvSpPr>
          <p:nvPr/>
        </p:nvSpPr>
        <p:spPr bwMode="auto">
          <a:xfrm>
            <a:off x="0" y="1953816"/>
            <a:ext cx="9144000" cy="2784872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grpSp>
        <p:nvGrpSpPr>
          <p:cNvPr id="14340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270340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70341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70342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0344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0345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434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03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3D2898BE-EC43-4AF5-AA28-FFEEC97EBA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03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0351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0356" name="Line 20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0357" name="Line 21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14350" name="Picture 23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grpSp>
        <p:nvGrpSpPr>
          <p:cNvPr id="15364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71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71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271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1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5368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8EFDA5C0-3073-445E-96CD-1893A2F250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1384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1385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15374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ChangeArrowheads="1"/>
          </p:cNvSpPr>
          <p:nvPr/>
        </p:nvSpPr>
        <p:spPr bwMode="auto">
          <a:xfrm>
            <a:off x="1935167" y="808435"/>
            <a:ext cx="7208837" cy="3946922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272388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72389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72390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272391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2392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2393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639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392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12006"/>
            <a:ext cx="193675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</a:t>
            </a:r>
          </a:p>
          <a:p>
            <a:pPr lvl="0"/>
            <a:r>
              <a:rPr lang="ru-RU" smtClean="0"/>
              <a:t>текста</a:t>
            </a:r>
          </a:p>
        </p:txBody>
      </p:sp>
      <p:sp>
        <p:nvSpPr>
          <p:cNvPr id="2723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78F08028-6CF0-4801-AD38-20FAC37B06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23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2399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2401" name="Line 17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2402" name="Line 18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16398" name="Picture 20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ChangeArrowheads="1"/>
          </p:cNvSpPr>
          <p:nvPr/>
        </p:nvSpPr>
        <p:spPr bwMode="auto">
          <a:xfrm>
            <a:off x="3057526" y="815578"/>
            <a:ext cx="6086475" cy="3938588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275460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75461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75462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275463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5464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5465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741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7416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" y="825103"/>
            <a:ext cx="3059113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</a:t>
            </a:r>
          </a:p>
          <a:p>
            <a:pPr lvl="0"/>
            <a:r>
              <a:rPr lang="ru-RU" smtClean="0"/>
              <a:t>текста</a:t>
            </a:r>
          </a:p>
        </p:txBody>
      </p:sp>
      <p:sp>
        <p:nvSpPr>
          <p:cNvPr id="27546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3EF7431B-1411-417C-9123-43A85A5EE2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546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5470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5472" name="Line 16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5473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17422" name="Picture 19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grpSp>
        <p:nvGrpSpPr>
          <p:cNvPr id="18435" name="Group 4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36762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6762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6762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67625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67626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843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7630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67632" name="Line 16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67633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18444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8" name="Rectangle 30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0" y="4735116"/>
            <a:ext cx="9144000" cy="408384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3399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71023" name="Line 15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71041" name="Line 33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71042" name="Line 3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19465" name="Picture 35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243" name="Rectangle 19"/>
          <p:cNvSpPr>
            <a:spLocks noChangeArrowheads="1"/>
          </p:cNvSpPr>
          <p:nvPr/>
        </p:nvSpPr>
        <p:spPr bwMode="auto">
          <a:xfrm>
            <a:off x="0" y="1953816"/>
            <a:ext cx="9144000" cy="2784872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10244" name="Group 3"/>
          <p:cNvGrpSpPr>
            <a:grpSpLocks/>
          </p:cNvGrpSpPr>
          <p:nvPr/>
        </p:nvGrpSpPr>
        <p:grpSpPr bwMode="auto">
          <a:xfrm>
            <a:off x="0" y="4738773"/>
            <a:ext cx="9144000" cy="404813"/>
            <a:chOff x="0" y="3974"/>
            <a:chExt cx="5760" cy="340"/>
          </a:xfrm>
        </p:grpSpPr>
        <p:sp>
          <p:nvSpPr>
            <p:cNvPr id="10255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256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257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0247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0248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03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6F2A322B-CF4B-4484-AE52-140B7341658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03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51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0252" name="Line 20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0253" name="Line 21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54" name="Picture 23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85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99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0" y="4738793"/>
            <a:ext cx="9144000" cy="404813"/>
            <a:chOff x="0" y="3974"/>
            <a:chExt cx="5760" cy="340"/>
          </a:xfrm>
        </p:grpSpPr>
        <p:sp>
          <p:nvSpPr>
            <p:cNvPr id="4111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2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3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103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10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2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EE71DCF7-7C43-4A3F-87B8-E050FBD139B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107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108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109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pic>
        <p:nvPicPr>
          <p:cNvPr id="4110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9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954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51" name="Rectangle 20"/>
          <p:cNvSpPr>
            <a:spLocks noChangeArrowheads="1"/>
          </p:cNvSpPr>
          <p:nvPr/>
        </p:nvSpPr>
        <p:spPr bwMode="auto">
          <a:xfrm>
            <a:off x="1939929" y="1955008"/>
            <a:ext cx="7204075" cy="2784872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2052" name="Group 3"/>
          <p:cNvGrpSpPr>
            <a:grpSpLocks/>
          </p:cNvGrpSpPr>
          <p:nvPr/>
        </p:nvGrpSpPr>
        <p:grpSpPr bwMode="auto">
          <a:xfrm>
            <a:off x="0" y="4738793"/>
            <a:ext cx="9144000" cy="404813"/>
            <a:chOff x="0" y="3974"/>
            <a:chExt cx="5760" cy="340"/>
          </a:xfrm>
        </p:grpSpPr>
        <p:sp>
          <p:nvSpPr>
            <p:cNvPr id="2062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063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064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2054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2055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205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2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83C702AA-F29E-46FC-B601-28307787419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59" name="Line 21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2060" name="Line 22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pic>
        <p:nvPicPr>
          <p:cNvPr id="2061" name="Picture 23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9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0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71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71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271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820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D28F270B-87CC-4470-B63B-54691240F2B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84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85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pic>
        <p:nvPicPr>
          <p:cNvPr id="8206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45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9332" name="Rectangle 20"/>
          <p:cNvSpPr>
            <a:spLocks noChangeArrowheads="1"/>
          </p:cNvSpPr>
          <p:nvPr/>
        </p:nvSpPr>
        <p:spPr bwMode="auto">
          <a:xfrm>
            <a:off x="1939929" y="1955008"/>
            <a:ext cx="7204075" cy="2784872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grpSp>
        <p:nvGrpSpPr>
          <p:cNvPr id="6148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269316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69317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69318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269319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69320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69321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615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178FF438-18CE-4750-80AD-49CD051C65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9333" name="Line 21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69334" name="Line 22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6157" name="Picture 23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71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71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271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820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D28F270B-87CC-4470-B63B-54691240F2B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84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85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pic>
        <p:nvPicPr>
          <p:cNvPr id="8206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23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74755" name="Group 4"/>
          <p:cNvGrpSpPr>
            <a:grpSpLocks/>
          </p:cNvGrpSpPr>
          <p:nvPr/>
        </p:nvGrpSpPr>
        <p:grpSpPr bwMode="auto">
          <a:xfrm>
            <a:off x="0" y="4738772"/>
            <a:ext cx="9144000" cy="404813"/>
            <a:chOff x="0" y="3974"/>
            <a:chExt cx="5760" cy="340"/>
          </a:xfrm>
        </p:grpSpPr>
        <p:sp>
          <p:nvSpPr>
            <p:cNvPr id="718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18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18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174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47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smtClean="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177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178" name="Line 16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179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74764" name="Picture 18" descr="TransGazKaza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304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14339" name="Group 4"/>
          <p:cNvGrpSpPr>
            <a:grpSpLocks/>
          </p:cNvGrpSpPr>
          <p:nvPr/>
        </p:nvGrpSpPr>
        <p:grpSpPr bwMode="auto">
          <a:xfrm>
            <a:off x="0" y="4738771"/>
            <a:ext cx="9144000" cy="404813"/>
            <a:chOff x="0" y="3974"/>
            <a:chExt cx="5760" cy="340"/>
          </a:xfrm>
        </p:grpSpPr>
        <p:sp>
          <p:nvSpPr>
            <p:cNvPr id="14349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350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351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4340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4341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4342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434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4345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4346" name="Line 16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4347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pic>
        <p:nvPicPr>
          <p:cNvPr id="14348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99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4738771"/>
            <a:ext cx="9144000" cy="404813"/>
            <a:chOff x="0" y="3974"/>
            <a:chExt cx="5760" cy="340"/>
          </a:xfrm>
        </p:grpSpPr>
        <p:sp>
          <p:nvSpPr>
            <p:cNvPr id="718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18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18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174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177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178" name="Line 16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179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pic>
        <p:nvPicPr>
          <p:cNvPr id="7180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49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4738771"/>
            <a:ext cx="9144000" cy="404813"/>
            <a:chOff x="0" y="3974"/>
            <a:chExt cx="5760" cy="340"/>
          </a:xfrm>
        </p:grpSpPr>
        <p:sp>
          <p:nvSpPr>
            <p:cNvPr id="718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18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18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174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test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177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178" name="Line 16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179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pic>
        <p:nvPicPr>
          <p:cNvPr id="7180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09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36762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6762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6762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67625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67626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27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67630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67632" name="Line 16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67633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1276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1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1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71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20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D28F270B-87CC-4470-B63B-54691240F2B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84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85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8206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387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1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1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71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20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D28F270B-87CC-4470-B63B-54691240F2B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84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85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8206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73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1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5132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65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0355" name="Rectangle 19"/>
          <p:cNvSpPr>
            <a:spLocks noChangeArrowheads="1"/>
          </p:cNvSpPr>
          <p:nvPr/>
        </p:nvSpPr>
        <p:spPr bwMode="auto">
          <a:xfrm>
            <a:off x="0" y="1953816"/>
            <a:ext cx="9144000" cy="2784872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7172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270340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0341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0342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0344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0345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17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03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084ACF2A-E6CA-4EB4-ACD8-780E5384BBA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2703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0351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0356" name="Line 20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0357" name="Line 21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82" name="Picture 23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45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0355" name="Rectangle 19"/>
          <p:cNvSpPr>
            <a:spLocks noChangeArrowheads="1"/>
          </p:cNvSpPr>
          <p:nvPr/>
        </p:nvSpPr>
        <p:spPr bwMode="auto">
          <a:xfrm>
            <a:off x="0" y="1953816"/>
            <a:ext cx="9144000" cy="2784872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grpSp>
        <p:nvGrpSpPr>
          <p:cNvPr id="7172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270340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70341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70342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0344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0345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717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03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084ACF2A-E6CA-4EB4-ACD8-780E5384BB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03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0351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0356" name="Line 20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0357" name="Line 21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7182" name="Picture 23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1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5132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80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1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5132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70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3075" name="Rectangle 19"/>
          <p:cNvSpPr>
            <a:spLocks noChangeArrowheads="1"/>
          </p:cNvSpPr>
          <p:nvPr/>
        </p:nvSpPr>
        <p:spPr bwMode="auto">
          <a:xfrm>
            <a:off x="0" y="1953816"/>
            <a:ext cx="9144000" cy="2784872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</a:endParaRPr>
          </a:p>
        </p:txBody>
      </p:sp>
      <p:grpSp>
        <p:nvGrpSpPr>
          <p:cNvPr id="3076" name="Group 3"/>
          <p:cNvGrpSpPr>
            <a:grpSpLocks/>
          </p:cNvGrpSpPr>
          <p:nvPr/>
        </p:nvGrpSpPr>
        <p:grpSpPr bwMode="auto">
          <a:xfrm>
            <a:off x="0" y="4738744"/>
            <a:ext cx="9144000" cy="404813"/>
            <a:chOff x="0" y="3974"/>
            <a:chExt cx="5760" cy="340"/>
          </a:xfrm>
        </p:grpSpPr>
        <p:sp>
          <p:nvSpPr>
            <p:cNvPr id="308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00" smtClean="0">
                <a:solidFill>
                  <a:srgbClr val="FFFFFF"/>
                </a:solidFill>
              </a:endParaRPr>
            </a:p>
          </p:txBody>
        </p:sp>
        <p:sp>
          <p:nvSpPr>
            <p:cNvPr id="308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00" smtClean="0">
                <a:solidFill>
                  <a:srgbClr val="FFFFFF"/>
                </a:solidFill>
              </a:endParaRPr>
            </a:p>
          </p:txBody>
        </p:sp>
        <p:sp>
          <p:nvSpPr>
            <p:cNvPr id="308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80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</a:endParaRPr>
          </a:p>
        </p:txBody>
      </p:sp>
      <p:sp>
        <p:nvSpPr>
          <p:cNvPr id="307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</a:endParaRPr>
          </a:p>
        </p:txBody>
      </p:sp>
      <p:sp>
        <p:nvSpPr>
          <p:cNvPr id="307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08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703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C48840-CC90-45EE-91EF-C79126F25C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2703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FFFFFF"/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ru-RU"/>
              <a:t>СОВЕЩАНИЕ ПО РАССМОТРЕНИЮ РЕЗУЛЬТАТОВ ПХД ЗА 2013 Г.</a:t>
            </a:r>
          </a:p>
        </p:txBody>
      </p:sp>
      <p:sp>
        <p:nvSpPr>
          <p:cNvPr id="3083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</a:endParaRPr>
          </a:p>
        </p:txBody>
      </p:sp>
      <p:sp>
        <p:nvSpPr>
          <p:cNvPr id="3084" name="Line 20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085" name="Line 21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3086" name="Picture 23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8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grpSp>
        <p:nvGrpSpPr>
          <p:cNvPr id="5123" name="Group 4"/>
          <p:cNvGrpSpPr>
            <a:grpSpLocks/>
          </p:cNvGrpSpPr>
          <p:nvPr/>
        </p:nvGrpSpPr>
        <p:grpSpPr bwMode="auto">
          <a:xfrm>
            <a:off x="0" y="4738716"/>
            <a:ext cx="9144000" cy="404813"/>
            <a:chOff x="0" y="3974"/>
            <a:chExt cx="5760" cy="340"/>
          </a:xfrm>
        </p:grpSpPr>
        <p:sp>
          <p:nvSpPr>
            <p:cNvPr id="6157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6158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5135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80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6148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6149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5126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512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FFFFFF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test</a:t>
            </a:r>
            <a:endParaRPr lang="ru-RU"/>
          </a:p>
        </p:txBody>
      </p:sp>
      <p:sp>
        <p:nvSpPr>
          <p:cNvPr id="6153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5130" name="Line 16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5131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5132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62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3075" name="Rectangle 19"/>
          <p:cNvSpPr>
            <a:spLocks noChangeArrowheads="1"/>
          </p:cNvSpPr>
          <p:nvPr/>
        </p:nvSpPr>
        <p:spPr bwMode="auto">
          <a:xfrm>
            <a:off x="0" y="1953816"/>
            <a:ext cx="9144000" cy="2784872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</a:endParaRPr>
          </a:p>
        </p:txBody>
      </p:sp>
      <p:grpSp>
        <p:nvGrpSpPr>
          <p:cNvPr id="3076" name="Group 3"/>
          <p:cNvGrpSpPr>
            <a:grpSpLocks/>
          </p:cNvGrpSpPr>
          <p:nvPr/>
        </p:nvGrpSpPr>
        <p:grpSpPr bwMode="auto">
          <a:xfrm>
            <a:off x="0" y="4738688"/>
            <a:ext cx="9144000" cy="404813"/>
            <a:chOff x="0" y="3974"/>
            <a:chExt cx="5760" cy="340"/>
          </a:xfrm>
        </p:grpSpPr>
        <p:sp>
          <p:nvSpPr>
            <p:cNvPr id="308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00" smtClean="0">
                <a:solidFill>
                  <a:srgbClr val="FFFFFF"/>
                </a:solidFill>
              </a:endParaRPr>
            </a:p>
          </p:txBody>
        </p:sp>
        <p:sp>
          <p:nvSpPr>
            <p:cNvPr id="308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00" smtClean="0">
                <a:solidFill>
                  <a:srgbClr val="FFFFFF"/>
                </a:solidFill>
              </a:endParaRPr>
            </a:p>
          </p:txBody>
        </p:sp>
        <p:sp>
          <p:nvSpPr>
            <p:cNvPr id="308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800" smtClea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</a:endParaRPr>
          </a:p>
        </p:txBody>
      </p:sp>
      <p:sp>
        <p:nvSpPr>
          <p:cNvPr id="307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</a:endParaRPr>
          </a:p>
        </p:txBody>
      </p:sp>
      <p:sp>
        <p:nvSpPr>
          <p:cNvPr id="307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08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703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C48840-CC90-45EE-91EF-C79126F25C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2703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FFFFFF"/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ru-RU"/>
              <a:t>СОВЕЩАНИЕ ПО РАССМОТРЕНИЮ РЕЗУЛЬТАТОВ ПХД ЗА 2013 Г.</a:t>
            </a:r>
          </a:p>
        </p:txBody>
      </p:sp>
      <p:sp>
        <p:nvSpPr>
          <p:cNvPr id="3083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700" smtClean="0">
              <a:solidFill>
                <a:srgbClr val="FFFFFF"/>
              </a:solidFill>
            </a:endParaRPr>
          </a:p>
        </p:txBody>
      </p:sp>
      <p:sp>
        <p:nvSpPr>
          <p:cNvPr id="3084" name="Line 20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085" name="Line 21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3086" name="Picture 23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67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8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9332" name="Rectangle 20"/>
          <p:cNvSpPr>
            <a:spLocks noChangeArrowheads="1"/>
          </p:cNvSpPr>
          <p:nvPr/>
        </p:nvSpPr>
        <p:spPr bwMode="auto">
          <a:xfrm>
            <a:off x="1939929" y="1955008"/>
            <a:ext cx="7204075" cy="2784872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2052" name="Group 3"/>
          <p:cNvGrpSpPr>
            <a:grpSpLocks/>
          </p:cNvGrpSpPr>
          <p:nvPr/>
        </p:nvGrpSpPr>
        <p:grpSpPr bwMode="auto">
          <a:xfrm>
            <a:off x="0" y="4738819"/>
            <a:ext cx="9144000" cy="404813"/>
            <a:chOff x="0" y="3974"/>
            <a:chExt cx="5760" cy="340"/>
          </a:xfrm>
        </p:grpSpPr>
        <p:sp>
          <p:nvSpPr>
            <p:cNvPr id="269316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69317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69318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69319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69320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69321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5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7FD76ED3-31D7-4A02-8908-718BE063151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Выполнение целевых показателей по АСУ ТП за 1-ое полугодие 2014 года.  Задачи на 2-ое полугодие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269333" name="Line 21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69334" name="Line 22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2061" name="Picture 23" descr="TransGazKaza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088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0" y="4738702"/>
            <a:ext cx="9144000" cy="404813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1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1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71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20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D28F270B-87CC-4470-B63B-54691240F2B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84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85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8206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33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0" y="4738702"/>
            <a:ext cx="9144000" cy="404813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1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1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71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20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D28F270B-87CC-4470-B63B-54691240F2B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84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85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8206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79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0" y="4738702"/>
            <a:ext cx="9144000" cy="404813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1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1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71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20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D28F270B-87CC-4470-B63B-54691240F2B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84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85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8206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54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15364" name="Group 3"/>
          <p:cNvGrpSpPr>
            <a:grpSpLocks/>
          </p:cNvGrpSpPr>
          <p:nvPr/>
        </p:nvGrpSpPr>
        <p:grpSpPr bwMode="auto">
          <a:xfrm>
            <a:off x="0" y="4738702"/>
            <a:ext cx="9144000" cy="404813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1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1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71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5368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8EFDA5C0-3073-445E-96CD-1893A2F250C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84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85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5374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90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  <p:sldLayoutId id="2147484273" r:id="rId5"/>
    <p:sldLayoutId id="2147484274" r:id="rId6"/>
    <p:sldLayoutId id="2147484275" r:id="rId7"/>
    <p:sldLayoutId id="2147484276" r:id="rId8"/>
    <p:sldLayoutId id="2147484277" r:id="rId9"/>
    <p:sldLayoutId id="2147484278" r:id="rId10"/>
    <p:sldLayoutId id="214748427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71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71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271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1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820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D28F270B-87CC-4470-B63B-54691240F2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1384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1385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8206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0" y="4738702"/>
            <a:ext cx="9144000" cy="404813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1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1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71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20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D28F270B-87CC-4470-B63B-54691240F2B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84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1385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8206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55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282" r:id="rId2"/>
    <p:sldLayoutId id="2147484283" r:id="rId3"/>
    <p:sldLayoutId id="2147484284" r:id="rId4"/>
    <p:sldLayoutId id="2147484285" r:id="rId5"/>
    <p:sldLayoutId id="2147484286" r:id="rId6"/>
    <p:sldLayoutId id="2147484287" r:id="rId7"/>
    <p:sldLayoutId id="2147484288" r:id="rId8"/>
    <p:sldLayoutId id="2147484289" r:id="rId9"/>
    <p:sldLayoutId id="2147484290" r:id="rId10"/>
    <p:sldLayoutId id="214748429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1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5132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24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296" r:id="rId4"/>
    <p:sldLayoutId id="2147484297" r:id="rId5"/>
    <p:sldLayoutId id="2147484298" r:id="rId6"/>
    <p:sldLayoutId id="2147484299" r:id="rId7"/>
    <p:sldLayoutId id="2147484300" r:id="rId8"/>
    <p:sldLayoutId id="2147484301" r:id="rId9"/>
    <p:sldLayoutId id="2147484302" r:id="rId10"/>
    <p:sldLayoutId id="214748430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1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5132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81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5" r:id="rId1"/>
    <p:sldLayoutId id="2147484306" r:id="rId2"/>
    <p:sldLayoutId id="2147484307" r:id="rId3"/>
    <p:sldLayoutId id="2147484308" r:id="rId4"/>
    <p:sldLayoutId id="2147484309" r:id="rId5"/>
    <p:sldLayoutId id="2147484310" r:id="rId6"/>
    <p:sldLayoutId id="2147484311" r:id="rId7"/>
    <p:sldLayoutId id="2147484312" r:id="rId8"/>
    <p:sldLayoutId id="2147484313" r:id="rId9"/>
    <p:sldLayoutId id="2147484314" r:id="rId10"/>
    <p:sldLayoutId id="214748431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ChangeArrowheads="1"/>
          </p:cNvSpPr>
          <p:nvPr/>
        </p:nvSpPr>
        <p:spPr bwMode="auto">
          <a:xfrm>
            <a:off x="1935167" y="808435"/>
            <a:ext cx="7208837" cy="3946922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0" y="4738702"/>
            <a:ext cx="9144000" cy="404813"/>
            <a:chOff x="0" y="3974"/>
            <a:chExt cx="5760" cy="340"/>
          </a:xfrm>
        </p:grpSpPr>
        <p:sp>
          <p:nvSpPr>
            <p:cNvPr id="272388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2389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2390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72391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2392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2393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22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22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12006"/>
            <a:ext cx="193675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</a:t>
            </a:r>
          </a:p>
          <a:p>
            <a:pPr lvl="0"/>
            <a:r>
              <a:rPr lang="ru-RU" smtClean="0"/>
              <a:t>текста</a:t>
            </a:r>
          </a:p>
        </p:txBody>
      </p:sp>
      <p:sp>
        <p:nvSpPr>
          <p:cNvPr id="2723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C6D05210-93BD-4354-A1FC-685EC79AC51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2723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2399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2401" name="Line 17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72402" name="Line 18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9230" name="Picture 20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62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1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5132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10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1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5132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18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1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5132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6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1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5132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17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5" r:id="rId1"/>
    <p:sldLayoutId id="2147484366" r:id="rId2"/>
    <p:sldLayoutId id="2147484367" r:id="rId3"/>
    <p:sldLayoutId id="2147484368" r:id="rId4"/>
    <p:sldLayoutId id="2147484369" r:id="rId5"/>
    <p:sldLayoutId id="2147484370" r:id="rId6"/>
    <p:sldLayoutId id="2147484371" r:id="rId7"/>
    <p:sldLayoutId id="2147484372" r:id="rId8"/>
    <p:sldLayoutId id="2147484373" r:id="rId9"/>
    <p:sldLayoutId id="2147484374" r:id="rId10"/>
    <p:sldLayoutId id="214748437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1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5132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61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7" r:id="rId1"/>
    <p:sldLayoutId id="2147484378" r:id="rId2"/>
    <p:sldLayoutId id="2147484379" r:id="rId3"/>
    <p:sldLayoutId id="2147484380" r:id="rId4"/>
    <p:sldLayoutId id="2147484381" r:id="rId5"/>
    <p:sldLayoutId id="2147484382" r:id="rId6"/>
    <p:sldLayoutId id="2147484383" r:id="rId7"/>
    <p:sldLayoutId id="2147484384" r:id="rId8"/>
    <p:sldLayoutId id="2147484385" r:id="rId9"/>
    <p:sldLayoutId id="2147484386" r:id="rId10"/>
    <p:sldLayoutId id="214748438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7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CA5C8-243B-4AA1-AED2-CF0715BF8B4C}" type="datetime1">
              <a:rPr lang="ru-RU" smtClean="0">
                <a:solidFill>
                  <a:srgbClr val="1A62BA">
                    <a:tint val="75000"/>
                  </a:srgbClr>
                </a:solidFill>
                <a:cs typeface="Arial" panose="020B0604020202020204" pitchFamily="34" charset="0"/>
              </a:rPr>
              <a:pPr/>
              <a:t>03.12.18</a:t>
            </a:fld>
            <a:endParaRPr lang="ru-RU">
              <a:solidFill>
                <a:srgbClr val="1A62BA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7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  <a:cs typeface="Arial" panose="020B0604020202020204" pitchFamily="34" charset="0"/>
              </a:rPr>
              <a:t>СОВЕЩАНИЕ ПО РАССМОТРЕНИЮ РЕЗУЛЬТАТОВ ПХД ЗА 2013 Г.</a:t>
            </a:r>
            <a:endParaRPr lang="ru-RU">
              <a:solidFill>
                <a:srgbClr val="1A62BA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7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  <a:cs typeface="Arial" panose="020B0604020202020204" pitchFamily="34" charset="0"/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26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  <p:sldLayoutId id="214748440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ChangeArrowheads="1"/>
          </p:cNvSpPr>
          <p:nvPr/>
        </p:nvSpPr>
        <p:spPr bwMode="auto">
          <a:xfrm>
            <a:off x="1935167" y="808435"/>
            <a:ext cx="7208837" cy="3946922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272388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72389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72390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272391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2392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2393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922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22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12006"/>
            <a:ext cx="193675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</a:t>
            </a:r>
          </a:p>
          <a:p>
            <a:pPr lvl="0"/>
            <a:r>
              <a:rPr lang="ru-RU" smtClean="0"/>
              <a:t>текста</a:t>
            </a:r>
          </a:p>
        </p:txBody>
      </p:sp>
      <p:sp>
        <p:nvSpPr>
          <p:cNvPr id="2723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C6D05210-93BD-4354-A1FC-685EC79AC5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23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2399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2401" name="Line 17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2402" name="Line 18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9230" name="Picture 20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38CA5C8-243B-4AA1-AED2-CF0715BF8B4C}" type="datetime1">
              <a:rPr lang="ru-RU" smtClean="0">
                <a:solidFill>
                  <a:srgbClr val="1A62BA">
                    <a:tint val="75000"/>
                  </a:srgbClr>
                </a:solidFill>
                <a:latin typeface="Arial Narrow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03.12.18</a:t>
            </a:fld>
            <a:endParaRPr lang="ru-RU">
              <a:solidFill>
                <a:srgbClr val="1A62BA">
                  <a:tint val="75000"/>
                </a:srgbClr>
              </a:solidFill>
              <a:latin typeface="Arial Narrow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  <a:latin typeface="Arial Narrow"/>
                <a:cs typeface="+mn-cs"/>
              </a:rPr>
              <a:t>Совещание  по рассмотрению результатов ПХД за 2015 год </a:t>
            </a:r>
            <a:endParaRPr lang="ru-RU">
              <a:solidFill>
                <a:srgbClr val="1A62BA">
                  <a:tint val="75000"/>
                </a:srgbClr>
              </a:solidFill>
              <a:latin typeface="Arial Narrow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  <a:latin typeface="Arial Narrow"/>
                <a:cs typeface="+mn-cs"/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  <a:latin typeface="Arial Narrow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84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38CA5C8-243B-4AA1-AED2-CF0715BF8B4C}" type="datetime1">
              <a:rPr lang="ru-RU" smtClean="0">
                <a:solidFill>
                  <a:srgbClr val="1A62BA">
                    <a:tint val="75000"/>
                  </a:srgbClr>
                </a:solidFill>
                <a:latin typeface="Arial Narrow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03.12.18</a:t>
            </a:fld>
            <a:endParaRPr lang="ru-RU">
              <a:solidFill>
                <a:srgbClr val="1A62BA">
                  <a:tint val="75000"/>
                </a:srgbClr>
              </a:solidFill>
              <a:latin typeface="Arial Narrow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  <a:latin typeface="Arial Narrow"/>
                <a:cs typeface="+mn-cs"/>
              </a:rPr>
              <a:t>Совещание  по рассмотрению результатов ПХД за 2015 год </a:t>
            </a:r>
            <a:endParaRPr lang="ru-RU">
              <a:solidFill>
                <a:srgbClr val="1A62BA">
                  <a:tint val="75000"/>
                </a:srgbClr>
              </a:solidFill>
              <a:latin typeface="Arial Narrow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  <a:latin typeface="Arial Narrow"/>
                <a:cs typeface="+mn-cs"/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  <a:latin typeface="Arial Narrow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53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38CA5C8-243B-4AA1-AED2-CF0715BF8B4C}" type="datetime1">
              <a:rPr lang="ru-RU" smtClean="0">
                <a:solidFill>
                  <a:srgbClr val="1A62BA">
                    <a:tint val="75000"/>
                  </a:srgbClr>
                </a:solidFill>
                <a:latin typeface="Arial Narrow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03.12.18</a:t>
            </a:fld>
            <a:endParaRPr lang="ru-RU">
              <a:solidFill>
                <a:srgbClr val="1A62BA">
                  <a:tint val="75000"/>
                </a:srgbClr>
              </a:solidFill>
              <a:latin typeface="Arial Narrow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  <a:latin typeface="Arial Narrow"/>
                <a:cs typeface="+mn-cs"/>
              </a:rPr>
              <a:t>Совещание  по рассмотрению результатов ПХД за 2015 год </a:t>
            </a:r>
            <a:endParaRPr lang="ru-RU">
              <a:solidFill>
                <a:srgbClr val="1A62BA">
                  <a:tint val="75000"/>
                </a:srgbClr>
              </a:solidFill>
              <a:latin typeface="Arial Narrow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  <a:latin typeface="Arial Narrow"/>
                <a:cs typeface="+mn-cs"/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  <a:latin typeface="Arial Narrow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25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ChangeArrowheads="1"/>
          </p:cNvSpPr>
          <p:nvPr/>
        </p:nvSpPr>
        <p:spPr bwMode="auto">
          <a:xfrm>
            <a:off x="3057526" y="815578"/>
            <a:ext cx="6086475" cy="3938588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275460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75461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75462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275463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5464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5465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024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4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" y="825103"/>
            <a:ext cx="3059113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</a:t>
            </a:r>
          </a:p>
          <a:p>
            <a:pPr lvl="0"/>
            <a:r>
              <a:rPr lang="ru-RU" smtClean="0"/>
              <a:t>текста</a:t>
            </a:r>
          </a:p>
        </p:txBody>
      </p:sp>
      <p:sp>
        <p:nvSpPr>
          <p:cNvPr id="27546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1E41A3AD-6184-4361-A76F-BCB7E30B94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546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5470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5472" name="Line 16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75473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10254" name="Picture 19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grpSp>
        <p:nvGrpSpPr>
          <p:cNvPr id="11267" name="Group 4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36762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6762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6762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67625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67626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127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7630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67632" name="Line 16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367633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11276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8" name="Rectangle 30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0" y="4735116"/>
            <a:ext cx="9144000" cy="408384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3399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71023" name="Line 15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71041" name="Line 33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71042" name="Line 3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12297" name="Picture 35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9332" name="Rectangle 20"/>
          <p:cNvSpPr>
            <a:spLocks noChangeArrowheads="1"/>
          </p:cNvSpPr>
          <p:nvPr/>
        </p:nvSpPr>
        <p:spPr bwMode="auto">
          <a:xfrm>
            <a:off x="1939929" y="1955008"/>
            <a:ext cx="7204075" cy="2784872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grpSp>
        <p:nvGrpSpPr>
          <p:cNvPr id="13316" name="Group 3"/>
          <p:cNvGrpSpPr>
            <a:grpSpLocks/>
          </p:cNvGrpSpPr>
          <p:nvPr/>
        </p:nvGrpSpPr>
        <p:grpSpPr bwMode="auto">
          <a:xfrm>
            <a:off x="0" y="4738786"/>
            <a:ext cx="9144000" cy="404813"/>
            <a:chOff x="0" y="3974"/>
            <a:chExt cx="5760" cy="340"/>
          </a:xfrm>
        </p:grpSpPr>
        <p:sp>
          <p:nvSpPr>
            <p:cNvPr id="269316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69317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69318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269319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69320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69321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332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675712B1-5151-46E9-A12E-F839F5456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9333" name="Line 21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69334" name="Line 22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13325" name="Picture 23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4" Type="http://schemas.openxmlformats.org/officeDocument/2006/relationships/slide" Target="slide45.xml"/><Relationship Id="rId5" Type="http://schemas.openxmlformats.org/officeDocument/2006/relationships/slide" Target="slide48.xml"/><Relationship Id="rId6" Type="http://schemas.openxmlformats.org/officeDocument/2006/relationships/slide" Target="slide44.xml"/><Relationship Id="rId7" Type="http://schemas.openxmlformats.org/officeDocument/2006/relationships/slide" Target="slide43.xml"/><Relationship Id="rId8" Type="http://schemas.openxmlformats.org/officeDocument/2006/relationships/slide" Target="slide42.xml"/><Relationship Id="rId9" Type="http://schemas.openxmlformats.org/officeDocument/2006/relationships/slide" Target="slide41.xml"/><Relationship Id="rId10" Type="http://schemas.openxmlformats.org/officeDocument/2006/relationships/slide" Target="slide39.xml"/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6" Type="http://schemas.openxmlformats.org/officeDocument/2006/relationships/image" Target="../media/image6.jpeg"/><Relationship Id="rId7" Type="http://schemas.microsoft.com/office/2007/relationships/hdphoto" Target="../media/hdphoto2.wdp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tiff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0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30.xml"/><Relationship Id="rId3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emf"/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7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.jpeg"/><Relationship Id="rId5" Type="http://schemas.openxmlformats.org/officeDocument/2006/relationships/chart" Target="../charts/chart2.xml"/><Relationship Id="rId6" Type="http://schemas.openxmlformats.org/officeDocument/2006/relationships/chart" Target="../charts/chart3.xml"/><Relationship Id="rId7" Type="http://schemas.openxmlformats.org/officeDocument/2006/relationships/chart" Target="../charts/chart4.xml"/><Relationship Id="rId8" Type="http://schemas.openxmlformats.org/officeDocument/2006/relationships/chart" Target="../charts/chart5.xml"/><Relationship Id="rId9" Type="http://schemas.openxmlformats.org/officeDocument/2006/relationships/chart" Target="../charts/chart6.xml"/><Relationship Id="rId10" Type="http://schemas.openxmlformats.org/officeDocument/2006/relationships/chart" Target="../charts/chart7.xml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53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6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4" Type="http://schemas.openxmlformats.org/officeDocument/2006/relationships/chart" Target="../charts/chart10.xml"/><Relationship Id="rId5" Type="http://schemas.openxmlformats.org/officeDocument/2006/relationships/chart" Target="../charts/chart11.xml"/><Relationship Id="rId6" Type="http://schemas.openxmlformats.org/officeDocument/2006/relationships/chart" Target="../charts/chart12.xml"/><Relationship Id="rId7" Type="http://schemas.openxmlformats.org/officeDocument/2006/relationships/chart" Target="../charts/chart13.xml"/><Relationship Id="rId1" Type="http://schemas.openxmlformats.org/officeDocument/2006/relationships/slideLayout" Target="../slideLayouts/slideLayout55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 descr="D:\РАБОТА\2018\БК 2018\Оформление-1-1.jpg"/>
          <p:cNvPicPr>
            <a:picLocks noChangeAspect="1" noChangeArrowheads="1"/>
          </p:cNvPicPr>
          <p:nvPr/>
        </p:nvPicPr>
        <p:blipFill>
          <a:blip r:embed="rId3" cstate="print"/>
          <a:srcRect l="5658"/>
          <a:stretch>
            <a:fillRect/>
          </a:stretch>
        </p:blipFill>
        <p:spPr bwMode="auto">
          <a:xfrm>
            <a:off x="4252" y="789630"/>
            <a:ext cx="9144033" cy="4071966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107504" y="915566"/>
            <a:ext cx="9036496" cy="2520280"/>
          </a:xfrm>
          <a:prstGeom prst="rect">
            <a:avLst/>
          </a:prstGeom>
        </p:spPr>
        <p:txBody>
          <a:bodyPr vert="horz" lIns="91366" tIns="45683" rIns="91366" bIns="45683" rtlCol="0" anchor="ctr">
            <a:noAutofit/>
          </a:bodyPr>
          <a:lstStyle>
            <a:lvl1pPr algn="ctr" defTabSz="45675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kern="0" dirty="0" smtClean="0">
                <a:solidFill>
                  <a:srgbClr val="002060"/>
                </a:solidFill>
              </a:rPr>
              <a:t>ЭКСПЛУАТАЦИЯ </a:t>
            </a:r>
            <a:r>
              <a:rPr lang="ru-RU" sz="2800" b="1" kern="0" dirty="0">
                <a:solidFill>
                  <a:srgbClr val="002060"/>
                </a:solidFill>
              </a:rPr>
              <a:t>ПРИВОДНЫХ ДВИГАТЕЛЕЙ </a:t>
            </a:r>
            <a:r>
              <a:rPr lang="ru-RU" sz="2800" b="1" kern="0" dirty="0" smtClean="0">
                <a:solidFill>
                  <a:srgbClr val="002060"/>
                </a:solidFill>
              </a:rPr>
              <a:t>НК-38СТ</a:t>
            </a:r>
            <a:r>
              <a:rPr lang="ru-RU" sz="2800" b="1" kern="0" dirty="0">
                <a:solidFill>
                  <a:srgbClr val="002060"/>
                </a:solidFill>
              </a:rPr>
              <a:t>, </a:t>
            </a:r>
            <a:r>
              <a:rPr lang="ru-RU" sz="2800" b="1" kern="0" dirty="0" smtClean="0">
                <a:solidFill>
                  <a:srgbClr val="002060"/>
                </a:solidFill>
              </a:rPr>
              <a:t>В СОСТАВЕ ГПА-16 «ВОЛГА»</a:t>
            </a:r>
            <a:r>
              <a:rPr lang="ru-RU" sz="2800" dirty="0">
                <a:solidFill>
                  <a:srgbClr val="002060"/>
                </a:solidFill>
              </a:rPr>
              <a:t>	</a:t>
            </a:r>
          </a:p>
          <a:p>
            <a:pPr algn="l"/>
            <a:endParaRPr lang="ru-RU" sz="2800" b="1" kern="0" dirty="0">
              <a:solidFill>
                <a:srgbClr val="0070C0"/>
              </a:solidFill>
            </a:endParaRPr>
          </a:p>
          <a:p>
            <a:pPr algn="l"/>
            <a:r>
              <a:rPr lang="ru-RU" sz="2800" dirty="0" smtClean="0">
                <a:solidFill>
                  <a:srgbClr val="0070C0"/>
                </a:solidFill>
              </a:rPr>
              <a:t/>
            </a:r>
            <a:br>
              <a:rPr lang="ru-RU" sz="2800" dirty="0" smtClean="0">
                <a:solidFill>
                  <a:srgbClr val="0070C0"/>
                </a:solidFill>
              </a:rPr>
            </a:br>
            <a:r>
              <a:rPr lang="ru-RU" sz="2800" dirty="0" smtClean="0">
                <a:solidFill>
                  <a:srgbClr val="0070C0"/>
                </a:solidFill>
              </a:rPr>
              <a:t/>
            </a:r>
            <a:br>
              <a:rPr lang="ru-RU" sz="2800" dirty="0" smtClean="0">
                <a:solidFill>
                  <a:srgbClr val="0070C0"/>
                </a:solidFill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5984" y="1995688"/>
            <a:ext cx="1147822" cy="3137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3291830"/>
            <a:ext cx="726157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eaLnBrk="0" hangingPunct="0">
              <a:spcBef>
                <a:spcPct val="20000"/>
              </a:spcBef>
            </a:pPr>
            <a:r>
              <a:rPr lang="ru-RU" sz="2000" b="1" kern="0" dirty="0">
                <a:solidFill>
                  <a:schemeClr val="tx2"/>
                </a:solidFill>
              </a:rPr>
              <a:t>Доклад </a:t>
            </a:r>
          </a:p>
          <a:p>
            <a:pPr lvl="0" algn="r" eaLnBrk="0" hangingPunct="0">
              <a:spcBef>
                <a:spcPct val="20000"/>
              </a:spcBef>
            </a:pPr>
            <a:r>
              <a:rPr lang="ru-RU" sz="2000" b="1" kern="0" dirty="0" smtClean="0">
                <a:solidFill>
                  <a:schemeClr val="tx2"/>
                </a:solidFill>
              </a:rPr>
              <a:t>Главного инженера – первого заместителя генерального директора</a:t>
            </a:r>
            <a:endParaRPr lang="ru-RU" sz="2000" b="1" kern="0" dirty="0">
              <a:solidFill>
                <a:schemeClr val="tx2"/>
              </a:solidFill>
            </a:endParaRPr>
          </a:p>
          <a:p>
            <a:pPr lvl="0" algn="r" eaLnBrk="0" hangingPunct="0">
              <a:spcBef>
                <a:spcPct val="20000"/>
              </a:spcBef>
            </a:pPr>
            <a:r>
              <a:rPr lang="ru-RU" sz="2000" b="1" kern="0" dirty="0">
                <a:solidFill>
                  <a:schemeClr val="tx2"/>
                </a:solidFill>
              </a:rPr>
              <a:t>ООО «Газпром трансгаз Нижний Новгород»</a:t>
            </a:r>
          </a:p>
          <a:p>
            <a:pPr lvl="0" algn="r" eaLnBrk="0" hangingPunct="0">
              <a:spcBef>
                <a:spcPct val="20000"/>
              </a:spcBef>
            </a:pPr>
            <a:r>
              <a:rPr lang="ru-RU" sz="2000" b="1" kern="0" dirty="0" err="1" smtClean="0">
                <a:solidFill>
                  <a:schemeClr val="tx2"/>
                </a:solidFill>
              </a:rPr>
              <a:t>Садртдинова</a:t>
            </a:r>
            <a:r>
              <a:rPr lang="ru-RU" sz="2000" b="1" kern="0" dirty="0" smtClean="0">
                <a:solidFill>
                  <a:schemeClr val="tx2"/>
                </a:solidFill>
              </a:rPr>
              <a:t> Рифа </a:t>
            </a:r>
            <a:r>
              <a:rPr lang="ru-RU" sz="2000" b="1" kern="0" dirty="0" err="1" smtClean="0">
                <a:solidFill>
                  <a:schemeClr val="tx2"/>
                </a:solidFill>
              </a:rPr>
              <a:t>Анваровича</a:t>
            </a:r>
            <a:endParaRPr lang="ru-RU" sz="2000" b="1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030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111768841"/>
              </p:ext>
            </p:extLst>
          </p:nvPr>
        </p:nvGraphicFramePr>
        <p:xfrm>
          <a:off x="35496" y="1563638"/>
          <a:ext cx="9108504" cy="3208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Номер слайда 3"/>
          <p:cNvSpPr txBox="1">
            <a:spLocks/>
          </p:cNvSpPr>
          <p:nvPr/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10</a:t>
            </a:fld>
            <a:endParaRPr lang="ru-RU" b="0" dirty="0">
              <a:solidFill>
                <a:schemeClr val="tx2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2267744" y="168785"/>
            <a:ext cx="59046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eaLnBrk="0" hangingPunct="0">
              <a:defRPr sz="2600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0" hangingPunct="0">
              <a:defRPr sz="2600"/>
            </a:lvl2pPr>
            <a:lvl3pPr eaLnBrk="0" hangingPunct="0">
              <a:defRPr sz="2600"/>
            </a:lvl3pPr>
            <a:lvl4pPr eaLnBrk="0" hangingPunct="0">
              <a:defRPr sz="2600"/>
            </a:lvl4pPr>
            <a:lvl5pPr eaLnBrk="0" hangingPunct="0">
              <a:defRPr sz="2600"/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600"/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600"/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600"/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600"/>
            </a:lvl9pPr>
          </a:lstStyle>
          <a:p>
            <a:r>
              <a:rPr lang="ru-RU" dirty="0"/>
              <a:t>Эксплуатация двигателей НК-38СТ</a:t>
            </a:r>
          </a:p>
        </p:txBody>
      </p:sp>
      <p:sp>
        <p:nvSpPr>
          <p:cNvPr id="3" name="Прямоугольник 2">
            <a:hlinkClick r:id="rId4" action="ppaction://hlinksldjump"/>
          </p:cNvPr>
          <p:cNvSpPr/>
          <p:nvPr/>
        </p:nvSpPr>
        <p:spPr>
          <a:xfrm>
            <a:off x="467544" y="3579862"/>
            <a:ext cx="360040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hlinkClick r:id="rId5" action="ppaction://hlinksldjump"/>
          </p:cNvPr>
          <p:cNvSpPr/>
          <p:nvPr/>
        </p:nvSpPr>
        <p:spPr>
          <a:xfrm>
            <a:off x="467544" y="3219822"/>
            <a:ext cx="360040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hlinkClick r:id="rId4" action="ppaction://hlinksldjump"/>
          </p:cNvPr>
          <p:cNvSpPr/>
          <p:nvPr/>
        </p:nvSpPr>
        <p:spPr>
          <a:xfrm>
            <a:off x="467544" y="2931790"/>
            <a:ext cx="360040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467544" y="2571750"/>
            <a:ext cx="360040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hlinkClick r:id="rId7" action="ppaction://hlinksldjump"/>
          </p:cNvPr>
          <p:cNvSpPr/>
          <p:nvPr/>
        </p:nvSpPr>
        <p:spPr>
          <a:xfrm>
            <a:off x="467544" y="2211710"/>
            <a:ext cx="360040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467544" y="1851670"/>
            <a:ext cx="360040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hlinkClick r:id="rId9" action="ppaction://hlinksldjump"/>
          </p:cNvPr>
          <p:cNvSpPr/>
          <p:nvPr/>
        </p:nvSpPr>
        <p:spPr>
          <a:xfrm>
            <a:off x="467544" y="1491630"/>
            <a:ext cx="360040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hlinkClick r:id="rId10" action="ppaction://hlinksldjump"/>
          </p:cNvPr>
          <p:cNvSpPr/>
          <p:nvPr/>
        </p:nvSpPr>
        <p:spPr>
          <a:xfrm>
            <a:off x="473820" y="1203598"/>
            <a:ext cx="360040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"/>
          <p:cNvSpPr txBox="1"/>
          <p:nvPr/>
        </p:nvSpPr>
        <p:spPr>
          <a:xfrm>
            <a:off x="4994117" y="3436157"/>
            <a:ext cx="440761" cy="29966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tx2"/>
                </a:solidFill>
              </a:rPr>
              <a:t>18</a:t>
            </a:r>
            <a:r>
              <a:rPr lang="ru-RU" sz="1200" b="1" dirty="0" smtClean="0">
                <a:solidFill>
                  <a:schemeClr val="tx2"/>
                </a:solidFill>
              </a:rPr>
              <a:t>%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24" name="TextBox 1"/>
          <p:cNvSpPr txBox="1"/>
          <p:nvPr/>
        </p:nvSpPr>
        <p:spPr>
          <a:xfrm>
            <a:off x="3707685" y="3076340"/>
            <a:ext cx="440761" cy="29966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tx2"/>
                </a:solidFill>
              </a:rPr>
              <a:t>10</a:t>
            </a:r>
            <a:r>
              <a:rPr lang="ru-RU" sz="1200" b="1" dirty="0" smtClean="0">
                <a:solidFill>
                  <a:schemeClr val="tx2"/>
                </a:solidFill>
              </a:rPr>
              <a:t>%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25" name="TextBox 1"/>
          <p:cNvSpPr txBox="1"/>
          <p:nvPr/>
        </p:nvSpPr>
        <p:spPr>
          <a:xfrm>
            <a:off x="2445690" y="2730058"/>
            <a:ext cx="440761" cy="29966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tx2"/>
                </a:solidFill>
              </a:rPr>
              <a:t>18</a:t>
            </a:r>
            <a:r>
              <a:rPr lang="ru-RU" sz="1200" b="1" dirty="0" smtClean="0">
                <a:solidFill>
                  <a:schemeClr val="tx2"/>
                </a:solidFill>
              </a:rPr>
              <a:t>%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26" name="TextBox 1"/>
          <p:cNvSpPr txBox="1"/>
          <p:nvPr/>
        </p:nvSpPr>
        <p:spPr>
          <a:xfrm>
            <a:off x="2148192" y="2007358"/>
            <a:ext cx="440761" cy="29966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tx2"/>
                </a:solidFill>
              </a:rPr>
              <a:t>16</a:t>
            </a:r>
            <a:r>
              <a:rPr lang="ru-RU" sz="1200" b="1" dirty="0" smtClean="0">
                <a:solidFill>
                  <a:schemeClr val="tx2"/>
                </a:solidFill>
              </a:rPr>
              <a:t>%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-36512" y="811842"/>
            <a:ext cx="9180512" cy="751796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16000" lvl="0"/>
            <a:endParaRPr lang="ru-RU" sz="1400" kern="0" dirty="0">
              <a:solidFill>
                <a:srgbClr val="206AB7"/>
              </a:solidFill>
            </a:endParaRPr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-36512" y="843636"/>
            <a:ext cx="9108504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-RU" sz="1600" b="1" dirty="0" smtClean="0">
                <a:solidFill>
                  <a:schemeClr val="tx2"/>
                </a:solidFill>
              </a:rPr>
              <a:t>При плановом 85% </a:t>
            </a:r>
            <a:r>
              <a:rPr lang="ru-RU" sz="1600" b="1" dirty="0">
                <a:solidFill>
                  <a:schemeClr val="tx2"/>
                </a:solidFill>
              </a:rPr>
              <a:t>э</a:t>
            </a:r>
            <a:r>
              <a:rPr lang="ru-RU" sz="1600" b="1" dirty="0" smtClean="0">
                <a:solidFill>
                  <a:schemeClr val="tx2"/>
                </a:solidFill>
              </a:rPr>
              <a:t>ксплуатационном сроке двигателя НК-38СТ, реальный средний эксплуатационный срок составляет 1</a:t>
            </a:r>
            <a:r>
              <a:rPr lang="en-US" sz="1600" b="1" dirty="0" smtClean="0">
                <a:solidFill>
                  <a:schemeClr val="tx2"/>
                </a:solidFill>
              </a:rPr>
              <a:t>7</a:t>
            </a:r>
            <a:r>
              <a:rPr lang="ru-RU" sz="1600" b="1" dirty="0" smtClean="0">
                <a:solidFill>
                  <a:schemeClr val="tx2"/>
                </a:solidFill>
              </a:rPr>
              <a:t>%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27167348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Прямоугольник 6"/>
          <p:cNvSpPr>
            <a:spLocks noChangeArrowheads="1"/>
          </p:cNvSpPr>
          <p:nvPr/>
        </p:nvSpPr>
        <p:spPr bwMode="auto">
          <a:xfrm>
            <a:off x="1919537" y="-20538"/>
            <a:ext cx="72244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eaLnBrk="0" hangingPunct="0"/>
            <a:r>
              <a:rPr lang="ru-RU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Несоответствия параметров дроссельных характеристик 38.000.000 </a:t>
            </a:r>
            <a:r>
              <a:rPr lang="ru-RU" sz="2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И30 при испытании двигателя</a:t>
            </a:r>
            <a:endParaRPr lang="ru-RU" sz="2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Подзаголовок 7"/>
          <p:cNvSpPr txBox="1">
            <a:spLocks/>
          </p:cNvSpPr>
          <p:nvPr/>
        </p:nvSpPr>
        <p:spPr bwMode="auto">
          <a:xfrm>
            <a:off x="1331640" y="897564"/>
            <a:ext cx="7632848" cy="32403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6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ru-RU" sz="2400" b="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11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019993"/>
              </p:ext>
            </p:extLst>
          </p:nvPr>
        </p:nvGraphicFramePr>
        <p:xfrm>
          <a:off x="35495" y="897564"/>
          <a:ext cx="9001002" cy="3772041"/>
        </p:xfrm>
        <a:graphic>
          <a:graphicData uri="http://schemas.openxmlformats.org/drawingml/2006/table">
            <a:tbl>
              <a:tblPr/>
              <a:tblGrid>
                <a:gridCol w="273011"/>
                <a:gridCol w="613276"/>
                <a:gridCol w="1329431"/>
                <a:gridCol w="812431"/>
                <a:gridCol w="960146"/>
                <a:gridCol w="767429"/>
                <a:gridCol w="864779"/>
                <a:gridCol w="864779"/>
                <a:gridCol w="864779"/>
                <a:gridCol w="791725"/>
                <a:gridCol w="859216"/>
              </a:tblGrid>
              <a:tr h="55256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№ п/п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Параметр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Значение параметров согласно ТУ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+mn-lt"/>
                        </a:rPr>
                        <a:t>А38111113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+mn-lt"/>
                        </a:rPr>
                        <a:t>А38104109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F2F2F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А3863105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F2F2F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А38104110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F2F2F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А38104111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F2F2F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А3843107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22912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ru-RU" sz="1200" b="1" kern="1200" baseline="-250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вд </a:t>
                      </a:r>
                      <a:r>
                        <a:rPr lang="ru-RU" sz="1200" b="1" kern="1200" baseline="-250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</a:t>
                      </a:r>
                      <a:endParaRPr lang="ru-RU" sz="1200" b="1" kern="1200" baseline="-250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Обороты </a:t>
                      </a:r>
                      <a:r>
                        <a:rPr lang="ru-RU" sz="12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ТВД</a:t>
                      </a:r>
                      <a:endParaRPr lang="ru-RU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об/мин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14900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15139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15041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15165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14750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14949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6071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Р7* </a:t>
                      </a:r>
                      <a:r>
                        <a:rPr lang="ru-RU" sz="1200" b="1" kern="1200" baseline="-250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</a:t>
                      </a:r>
                      <a:endParaRPr lang="ru-RU" sz="1200" b="1" kern="1200" baseline="-250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Полное давление на выходе из СТ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кгс/см²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1,075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1,078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1,078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737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ru-RU" sz="1200" b="1" kern="1200" baseline="-250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т.г.пр</a:t>
                      </a:r>
                      <a:endParaRPr lang="ru-RU" sz="1200" b="1" kern="1200" baseline="-250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Расход топливного газа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кг/ч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3164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3258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3232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3279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3222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3290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6105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КПД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КПД на валу СТ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не менее 36,5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35,44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35,73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35,22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34,981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35,846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35,098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1291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ru-RU" sz="1200" b="1" kern="1200" baseline="-250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расход масла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кг/ч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0,4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0,47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0,63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0,37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6071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r>
                        <a:rPr lang="ru-RU" sz="1200" b="1" kern="1200" baseline="-250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Выбросы </a:t>
                      </a:r>
                      <a:b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(оксид азота)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мг/м³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71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6071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СО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Выбросы (выхлопные газы)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мг/м³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796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4386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</a:t>
                      </a:r>
                      <a:r>
                        <a:rPr lang="ru-RU" sz="1200" b="1" kern="1200" baseline="-250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1200" b="1" kern="1200" baseline="-250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пм со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Давление воздуха в предмаслянной полости средней опоры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кгс/см²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1,9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2,64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1,075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220195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Прямоугольник 6"/>
          <p:cNvSpPr>
            <a:spLocks noChangeArrowheads="1"/>
          </p:cNvSpPr>
          <p:nvPr/>
        </p:nvSpPr>
        <p:spPr bwMode="auto">
          <a:xfrm>
            <a:off x="1919537" y="-20538"/>
            <a:ext cx="72244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defTabSz="457200" font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Изменение параметров в ходе эксплуатации приводного двигателя НК-38СТ </a:t>
            </a:r>
            <a:r>
              <a:rPr lang="ru-RU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№ А38111113</a:t>
            </a:r>
          </a:p>
        </p:txBody>
      </p:sp>
      <p:sp>
        <p:nvSpPr>
          <p:cNvPr id="7" name="Подзаголовок 7"/>
          <p:cNvSpPr txBox="1">
            <a:spLocks/>
          </p:cNvSpPr>
          <p:nvPr/>
        </p:nvSpPr>
        <p:spPr bwMode="auto">
          <a:xfrm>
            <a:off x="1331640" y="897564"/>
            <a:ext cx="7632848" cy="32403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6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ru-RU" sz="2400" b="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12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625825"/>
              </p:ext>
            </p:extLst>
          </p:nvPr>
        </p:nvGraphicFramePr>
        <p:xfrm>
          <a:off x="35496" y="897565"/>
          <a:ext cx="9000999" cy="3765624"/>
        </p:xfrm>
        <a:graphic>
          <a:graphicData uri="http://schemas.openxmlformats.org/drawingml/2006/table">
            <a:tbl>
              <a:tblPr/>
              <a:tblGrid>
                <a:gridCol w="326195"/>
                <a:gridCol w="732747"/>
                <a:gridCol w="1588412"/>
                <a:gridCol w="970696"/>
                <a:gridCol w="1147186"/>
                <a:gridCol w="1411921"/>
                <a:gridCol w="1411921"/>
                <a:gridCol w="1411921"/>
              </a:tblGrid>
              <a:tr h="55256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№ п/п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Параметр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Единица измерения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Значение параметров согласно ТУ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№ А38111113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(после ремонта)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№ А38111113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(после 10163 часов эксплуатации)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№ А38111113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Изменение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параметров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22912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ru-RU" sz="1200" b="1" kern="1200" baseline="-250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вд </a:t>
                      </a:r>
                      <a:r>
                        <a:rPr lang="ru-RU" sz="1200" b="1" kern="1200" baseline="-250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</a:t>
                      </a:r>
                      <a:endParaRPr lang="ru-RU" sz="1200" b="1" kern="1200" baseline="-250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Обороты </a:t>
                      </a:r>
                      <a:r>
                        <a:rPr lang="ru-RU" sz="12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ТВД</a:t>
                      </a:r>
                      <a:endParaRPr lang="ru-RU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об/мин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14900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15139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14554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- 3,86</a:t>
                      </a:r>
                      <a:r>
                        <a:rPr lang="ru-RU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6071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Р7* </a:t>
                      </a:r>
                      <a:r>
                        <a:rPr lang="ru-RU" sz="1200" b="1" kern="1200" baseline="-250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</a:t>
                      </a:r>
                      <a:endParaRPr lang="ru-RU" sz="1200" b="1" kern="1200" baseline="-250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Полное давление на выходе из СТ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кгс/см²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1,075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1,078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1,074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- 0,37</a:t>
                      </a:r>
                      <a:r>
                        <a:rPr lang="ru-RU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737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ru-RU" sz="1200" b="1" kern="1200" baseline="-250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т.г.пр</a:t>
                      </a:r>
                      <a:endParaRPr lang="ru-RU" sz="1200" b="1" kern="1200" baseline="-250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Расход топливного газа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кг/ч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3164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3258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2732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- 16,14</a:t>
                      </a:r>
                      <a:r>
                        <a:rPr lang="ru-RU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6105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КПД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КПД на валу СТ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не менее 36,5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35,44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30,5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- 13,94</a:t>
                      </a:r>
                      <a:r>
                        <a:rPr lang="ru-RU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1291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ru-RU" sz="1200" b="1" kern="1200" baseline="-250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расход масла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кг/ч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0,4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0,47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0,156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- 66,81</a:t>
                      </a:r>
                      <a:r>
                        <a:rPr lang="ru-RU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6071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r>
                        <a:rPr lang="ru-RU" sz="1200" b="1" kern="1200" baseline="-250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Выбросы </a:t>
                      </a:r>
                      <a:b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(оксид азота)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мг/м³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71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- 56,34</a:t>
                      </a:r>
                      <a:r>
                        <a:rPr lang="ru-RU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6071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СО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Выбросы (выхлопные газы)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мг/м³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796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325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- 59,17</a:t>
                      </a:r>
                      <a:r>
                        <a:rPr lang="ru-RU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4386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</a:t>
                      </a:r>
                      <a:r>
                        <a:rPr lang="ru-RU" sz="1200" b="1" kern="1200" baseline="-250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1200" b="1" kern="1200" baseline="-250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пм со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Давление воздуха в предмаслянной полости средней опоры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кгс/см²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1,9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2,64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Отсутствует возможность замера в процессе эксплуатации двигателя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9001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232248" y="1347614"/>
            <a:ext cx="6876256" cy="18002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0" y="811842"/>
            <a:ext cx="9144000" cy="535772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16000" lvl="0"/>
            <a:endParaRPr lang="ru-RU" sz="1400" kern="0" dirty="0">
              <a:solidFill>
                <a:srgbClr val="206AB7"/>
              </a:solidFill>
            </a:endParaRPr>
          </a:p>
        </p:txBody>
      </p:sp>
      <p:sp>
        <p:nvSpPr>
          <p:cNvPr id="18" name="Прямоугольник 17">
            <a:hlinkClick r:id="" action="ppaction://noaction"/>
          </p:cNvPr>
          <p:cNvSpPr/>
          <p:nvPr/>
        </p:nvSpPr>
        <p:spPr>
          <a:xfrm>
            <a:off x="467544" y="4659982"/>
            <a:ext cx="360040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" action="ppaction://noaction"/>
          </p:cNvPr>
          <p:cNvSpPr/>
          <p:nvPr/>
        </p:nvSpPr>
        <p:spPr>
          <a:xfrm>
            <a:off x="467544" y="2607754"/>
            <a:ext cx="360040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hlinkClick r:id="" action="ppaction://noaction"/>
          </p:cNvPr>
          <p:cNvSpPr/>
          <p:nvPr/>
        </p:nvSpPr>
        <p:spPr>
          <a:xfrm>
            <a:off x="467544" y="2247714"/>
            <a:ext cx="360040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Click r:id="" action="ppaction://noaction"/>
          </p:cNvPr>
          <p:cNvSpPr/>
          <p:nvPr/>
        </p:nvSpPr>
        <p:spPr>
          <a:xfrm>
            <a:off x="467544" y="1887674"/>
            <a:ext cx="360040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hlinkClick r:id="" action="ppaction://noaction"/>
          </p:cNvPr>
          <p:cNvSpPr/>
          <p:nvPr/>
        </p:nvSpPr>
        <p:spPr>
          <a:xfrm>
            <a:off x="467544" y="1527634"/>
            <a:ext cx="360040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hlinkClick r:id="" action="ppaction://noaction"/>
          </p:cNvPr>
          <p:cNvSpPr/>
          <p:nvPr/>
        </p:nvSpPr>
        <p:spPr>
          <a:xfrm>
            <a:off x="2706068" y="2931790"/>
            <a:ext cx="360040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1979712" y="273591"/>
            <a:ext cx="69121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 eaLnBrk="0" hangingPunct="0">
              <a:defRPr sz="2400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Промывка ГВТ двигателя НК-38 СТ.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9" y="1588126"/>
            <a:ext cx="1899983" cy="148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324544" y="76283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algn="just" defTabSz="268288"/>
            <a:r>
              <a:rPr lang="ru-RU" sz="1400" b="1" kern="0" dirty="0" smtClean="0">
                <a:solidFill>
                  <a:srgbClr val="1A62BA"/>
                </a:solidFill>
              </a:rPr>
              <a:t>Применения </a:t>
            </a:r>
            <a:r>
              <a:rPr lang="ru-RU" sz="1400" b="1" kern="0" dirty="0">
                <a:solidFill>
                  <a:srgbClr val="1A62BA"/>
                </a:solidFill>
              </a:rPr>
              <a:t>комплекта форсунок разработки ЗАО «</a:t>
            </a:r>
            <a:r>
              <a:rPr lang="ru-RU" sz="1400" b="1" kern="0" dirty="0" err="1">
                <a:solidFill>
                  <a:srgbClr val="1A62BA"/>
                </a:solidFill>
              </a:rPr>
              <a:t>Турботект</a:t>
            </a:r>
            <a:r>
              <a:rPr lang="ru-RU" sz="1400" b="1" kern="0" dirty="0">
                <a:solidFill>
                  <a:srgbClr val="1A62BA"/>
                </a:solidFill>
              </a:rPr>
              <a:t> Санкт-Петербург» </a:t>
            </a:r>
            <a:r>
              <a:rPr lang="ru-RU" sz="1400" b="1" kern="0" dirty="0" smtClean="0">
                <a:solidFill>
                  <a:srgbClr val="1A62BA"/>
                </a:solidFill>
              </a:rPr>
              <a:t>для промывки ГВТ </a:t>
            </a:r>
            <a:r>
              <a:rPr lang="ru-RU" sz="1400" b="1" kern="0" dirty="0">
                <a:solidFill>
                  <a:srgbClr val="1A62BA"/>
                </a:solidFill>
              </a:rPr>
              <a:t>двигателя НК-38СТ </a:t>
            </a:r>
            <a:r>
              <a:rPr lang="ru-RU" sz="1400" b="1" kern="0" dirty="0" smtClean="0">
                <a:solidFill>
                  <a:srgbClr val="1A62BA"/>
                </a:solidFill>
              </a:rPr>
              <a:t>с </a:t>
            </a:r>
            <a:r>
              <a:rPr lang="ru-RU" sz="1400" b="1" kern="0" dirty="0">
                <a:solidFill>
                  <a:srgbClr val="1A62BA"/>
                </a:solidFill>
              </a:rPr>
              <a:t>моющим составом на основе концентрата TSP-5050, установкой </a:t>
            </a:r>
            <a:r>
              <a:rPr lang="ru-RU" sz="1400" b="1" kern="0" dirty="0" smtClean="0">
                <a:solidFill>
                  <a:srgbClr val="1A62BA"/>
                </a:solidFill>
              </a:rPr>
              <a:t>ТМП02, дало положительный результат.</a:t>
            </a:r>
            <a:endParaRPr lang="ru-RU" sz="1400" b="1" kern="0" dirty="0">
              <a:solidFill>
                <a:srgbClr val="1A62BA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311610"/>
            <a:ext cx="18755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kern="0" dirty="0">
                <a:solidFill>
                  <a:schemeClr val="tx2"/>
                </a:solidFill>
              </a:rPr>
              <a:t>Штатное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32" name="Прямоугольник 31">
            <a:hlinkClick r:id="" action="ppaction://noaction"/>
          </p:cNvPr>
          <p:cNvSpPr/>
          <p:nvPr/>
        </p:nvSpPr>
        <p:spPr>
          <a:xfrm>
            <a:off x="2699792" y="1886494"/>
            <a:ext cx="360040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hlinkClick r:id="" action="ppaction://noaction"/>
          </p:cNvPr>
          <p:cNvSpPr/>
          <p:nvPr/>
        </p:nvSpPr>
        <p:spPr>
          <a:xfrm>
            <a:off x="2699792" y="1526454"/>
            <a:ext cx="360040" cy="216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3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55718"/>
            <a:ext cx="1512167" cy="1482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598462"/>
            <a:ext cx="1584176" cy="1477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" name="Таблица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544838"/>
              </p:ext>
            </p:extLst>
          </p:nvPr>
        </p:nvGraphicFramePr>
        <p:xfrm>
          <a:off x="251521" y="3259091"/>
          <a:ext cx="8496943" cy="140089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004902"/>
                <a:gridCol w="1693766"/>
                <a:gridCol w="1599425"/>
                <a:gridCol w="1599425"/>
                <a:gridCol w="1599425"/>
              </a:tblGrid>
              <a:tr h="342728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Рк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,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кгс/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см2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Т г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перед СТ, К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sym typeface="Symbol"/>
                        </a:rPr>
                        <a:t>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Рк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sym typeface="Symbol"/>
                        </a:rPr>
                        <a:t>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Т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г 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перед СТ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5272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ПСИ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Times New Roman"/>
                        </a:rPr>
                        <a:t>18,26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2"/>
                          </a:solidFill>
                          <a:effectLst/>
                          <a:latin typeface="+mj-lt"/>
                          <a:ea typeface="Times New Roman"/>
                        </a:rPr>
                        <a:t>911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ea typeface="Times New Roman"/>
                        </a:rPr>
                        <a:t>-</a:t>
                      </a:r>
                      <a:r>
                        <a:rPr lang="ru-RU" sz="1200" b="1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ea typeface="Times New Roman"/>
                        </a:rPr>
                        <a:t>-</a:t>
                      </a:r>
                      <a:r>
                        <a:rPr lang="ru-RU" sz="1200" b="1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35272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До промывки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Times New Roman"/>
                        </a:rPr>
                        <a:t>16,8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Times New Roman"/>
                        </a:rPr>
                        <a:t>1088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Times New Roman"/>
                        </a:rPr>
                        <a:t>-1,46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Times New Roman"/>
                        </a:rPr>
                        <a:t>+177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5272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После промывки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Times New Roman"/>
                        </a:rPr>
                        <a:t>17,6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2"/>
                          </a:solidFill>
                          <a:effectLst/>
                          <a:latin typeface="+mj-lt"/>
                          <a:ea typeface="Times New Roman"/>
                        </a:rPr>
                        <a:t>1066</a:t>
                      </a:r>
                      <a:endParaRPr lang="ru-RU" sz="1200">
                        <a:solidFill>
                          <a:schemeClr val="tx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Times New Roman"/>
                        </a:rPr>
                        <a:t>-0,66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Times New Roman"/>
                        </a:rPr>
                        <a:t>+155</a:t>
                      </a:r>
                      <a:endParaRPr lang="ru-RU" sz="1200" dirty="0">
                        <a:solidFill>
                          <a:schemeClr val="tx2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  <p:sp>
        <p:nvSpPr>
          <p:cNvPr id="39" name="Стрелка вверх 38"/>
          <p:cNvSpPr/>
          <p:nvPr/>
        </p:nvSpPr>
        <p:spPr>
          <a:xfrm rot="5400000">
            <a:off x="6768834" y="2080556"/>
            <a:ext cx="360040" cy="43322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476" y="1566565"/>
            <a:ext cx="1875560" cy="1472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4535324" y="1275606"/>
            <a:ext cx="18755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kern="0" dirty="0">
                <a:solidFill>
                  <a:schemeClr val="tx2"/>
                </a:solidFill>
              </a:rPr>
              <a:t>«</a:t>
            </a:r>
            <a:r>
              <a:rPr lang="ru-RU" sz="1400" b="1" kern="0" dirty="0" err="1" smtClean="0">
                <a:solidFill>
                  <a:schemeClr val="tx2"/>
                </a:solidFill>
              </a:rPr>
              <a:t>Турботект</a:t>
            </a:r>
            <a:r>
              <a:rPr lang="ru-RU" sz="1400" b="1" kern="0" dirty="0" smtClean="0">
                <a:solidFill>
                  <a:schemeClr val="tx2"/>
                </a:solidFill>
              </a:rPr>
              <a:t>»</a:t>
            </a:r>
            <a:endParaRPr lang="ru-RU" sz="1400" b="1" kern="0" dirty="0">
              <a:solidFill>
                <a:schemeClr val="tx2"/>
              </a:solidFill>
            </a:endParaRPr>
          </a:p>
        </p:txBody>
      </p:sp>
      <p:sp>
        <p:nvSpPr>
          <p:cNvPr id="42" name="Стрелка вверх 41"/>
          <p:cNvSpPr/>
          <p:nvPr/>
        </p:nvSpPr>
        <p:spPr>
          <a:xfrm rot="5400000">
            <a:off x="4138690" y="2080556"/>
            <a:ext cx="360040" cy="43322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Номер слайда 3"/>
          <p:cNvSpPr txBox="1">
            <a:spLocks/>
          </p:cNvSpPr>
          <p:nvPr/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5BB4C8-82FC-4BB7-A7C2-E9E10CC94C85}" type="slidenum">
              <a:rPr lang="ru-RU" altLang="ru-RU" sz="2000" smtClean="0">
                <a:solidFill>
                  <a:schemeClr val="tx2"/>
                </a:solidFill>
                <a:latin typeface="Arial Narrow" pitchFamily="34" charset="0"/>
              </a:rPr>
              <a:pPr eaLnBrk="1" hangingPunct="1"/>
              <a:t>13</a:t>
            </a:fld>
            <a:endParaRPr lang="ru-RU" altLang="ru-RU" sz="2000" dirty="0" smtClean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12518784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Прямоугольник 6"/>
          <p:cNvSpPr>
            <a:spLocks noChangeArrowheads="1"/>
          </p:cNvSpPr>
          <p:nvPr/>
        </p:nvSpPr>
        <p:spPr bwMode="auto">
          <a:xfrm>
            <a:off x="1919537" y="-20538"/>
            <a:ext cx="72244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eaLnBrk="0" hangingPunct="0"/>
            <a:r>
              <a:rPr lang="ru-RU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Разработанные и внедренные мероприятия повышения </a:t>
            </a:r>
            <a:r>
              <a:rPr lang="ru-RU" sz="2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надежности двигателя НК-38СТ </a:t>
            </a:r>
            <a:r>
              <a:rPr lang="ru-RU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за период </a:t>
            </a:r>
            <a:r>
              <a:rPr lang="ru-RU" sz="2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2016-2018г.г.</a:t>
            </a:r>
            <a:endParaRPr lang="ru-RU" sz="2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Подзаголовок 7"/>
          <p:cNvSpPr txBox="1">
            <a:spLocks/>
          </p:cNvSpPr>
          <p:nvPr/>
        </p:nvSpPr>
        <p:spPr bwMode="auto">
          <a:xfrm>
            <a:off x="1331640" y="897564"/>
            <a:ext cx="7632848" cy="32403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6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ru-RU" sz="2400" b="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14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310564"/>
              </p:ext>
            </p:extLst>
          </p:nvPr>
        </p:nvGraphicFramePr>
        <p:xfrm>
          <a:off x="35496" y="843559"/>
          <a:ext cx="9000989" cy="3816416"/>
        </p:xfrm>
        <a:graphic>
          <a:graphicData uri="http://schemas.openxmlformats.org/drawingml/2006/table">
            <a:tbl>
              <a:tblPr/>
              <a:tblGrid>
                <a:gridCol w="326123"/>
                <a:gridCol w="3587355"/>
                <a:gridCol w="391347"/>
                <a:gridCol w="391347"/>
                <a:gridCol w="391347"/>
                <a:gridCol w="391347"/>
                <a:gridCol w="391347"/>
                <a:gridCol w="391347"/>
                <a:gridCol w="391347"/>
                <a:gridCol w="391347"/>
                <a:gridCol w="391347"/>
                <a:gridCol w="391347"/>
                <a:gridCol w="391347"/>
                <a:gridCol w="391347"/>
                <a:gridCol w="391347"/>
              </a:tblGrid>
              <a:tr h="562955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№ п/п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мероприятия</a:t>
                      </a:r>
                      <a:endParaRPr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КГ - 102</a:t>
                      </a:r>
                      <a:endParaRPr lang="ru-RU" sz="9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КГ - 103</a:t>
                      </a:r>
                      <a:endParaRPr lang="ru-RU" sz="9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КГ - 104</a:t>
                      </a:r>
                      <a:endParaRPr lang="ru-RU" sz="9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А3863105</a:t>
                      </a:r>
                    </a:p>
                  </a:txBody>
                  <a:tcPr marL="7130" marR="7130" marT="7130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А38431107</a:t>
                      </a:r>
                    </a:p>
                  </a:txBody>
                  <a:tcPr marL="7130" marR="7130" marT="7130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А3852108</a:t>
                      </a:r>
                    </a:p>
                  </a:txBody>
                  <a:tcPr marL="7130" marR="7130" marT="7130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А38104109</a:t>
                      </a:r>
                    </a:p>
                  </a:txBody>
                  <a:tcPr marL="7130" marR="7130" marT="7130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А38104110</a:t>
                      </a:r>
                    </a:p>
                  </a:txBody>
                  <a:tcPr marL="7130" marR="7130" marT="7130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А38104111</a:t>
                      </a:r>
                    </a:p>
                  </a:txBody>
                  <a:tcPr marL="7130" marR="7130" marT="7130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А3811112</a:t>
                      </a:r>
                    </a:p>
                  </a:txBody>
                  <a:tcPr marL="7130" marR="7130" marT="7130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А38132113</a:t>
                      </a:r>
                    </a:p>
                  </a:txBody>
                  <a:tcPr marL="7130" marR="7130" marT="7130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%ВН</a:t>
                      </a:r>
                    </a:p>
                  </a:txBody>
                  <a:tcPr marL="7130" marR="7130" marT="7130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%ТЗ</a:t>
                      </a:r>
                    </a:p>
                  </a:txBody>
                  <a:tcPr marL="7130" marR="7130" marT="7130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19385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Дополнительный лабиринт в РКНД и вал передний К14КГ.220.002</a:t>
                      </a:r>
                      <a:endParaRPr lang="ru-RU" sz="1600" b="0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63%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37%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385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Демпфер типа «беличье колесо»</a:t>
                      </a:r>
                      <a:endParaRPr lang="ru-RU" sz="1100" b="0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82%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18%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385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Новый аппарат поворотный 1 СКНД 38.220.410-3СБ</a:t>
                      </a:r>
                      <a:endParaRPr lang="ru-RU" sz="1100" b="0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82%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18%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385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Вал передний К12.КГ.230.004</a:t>
                      </a:r>
                      <a:endParaRPr lang="ru-RU" sz="1100" b="0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82%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18%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385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Новая жаровая труба 07КГ.330.000</a:t>
                      </a:r>
                      <a:endParaRPr lang="ru-RU" sz="1100" b="0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64%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385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Новый комплект РЛ 1ст. К12КГ.416.050 «</a:t>
                      </a:r>
                      <a:r>
                        <a:rPr lang="ru-RU" sz="1100" b="0" kern="1200" baseline="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двухгребешковые</a:t>
                      </a:r>
                      <a:r>
                        <a:rPr lang="ru-RU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1100" b="0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46%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54%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385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СА-1,2ст. Усиленный корпус внутренний 38.410.040-1</a:t>
                      </a:r>
                      <a:endParaRPr lang="ru-RU" sz="1100" b="0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64%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385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Лопатки РВНА из стали 38К.220.710 СКНД</a:t>
                      </a:r>
                      <a:endParaRPr lang="ru-RU" sz="1100" b="0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91%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385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11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Перенос посадки диска ТВД с валом задним с </a:t>
                      </a:r>
                      <a:r>
                        <a:rPr lang="en-US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ru-RU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136 на </a:t>
                      </a:r>
                      <a:r>
                        <a:rPr lang="en-US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ru-RU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188</a:t>
                      </a:r>
                      <a:endParaRPr lang="ru-RU" sz="1100" b="0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64%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36%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385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ru-RU" sz="11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Раскладка горелок по пропускной способности</a:t>
                      </a:r>
                      <a:endParaRPr lang="ru-RU" sz="1100" b="0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64%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36%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385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ru-RU" sz="11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Новые элементы крепления коллекторов камеры сгорания</a:t>
                      </a:r>
                      <a:endParaRPr lang="ru-RU" sz="1100" b="0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55%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45%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385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ru-RU" sz="11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Усовершенствованная конструкция ротора КВД</a:t>
                      </a:r>
                      <a:endParaRPr lang="ru-RU" sz="1100" b="0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ВН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55%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45%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5666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ru-RU" sz="11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Новые К16КГ.430.001 крышка лабиринта и К16КГ.430.010 стенка передняя</a:t>
                      </a:r>
                      <a:endParaRPr lang="ru-RU" sz="1100" b="0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ТЗ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385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ru-RU" sz="11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Усиленный вал НД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ТЗ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385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ru-RU" sz="11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% внедренных мероприятий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65%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65%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22%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79%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43%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72%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86%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72%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29%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22%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86%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60%</a:t>
                      </a:r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3853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ru-RU" sz="11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% внедряемых</a:t>
                      </a: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22%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65%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43%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58%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65%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ru-RU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24%</a:t>
                      </a:r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0" marR="7130" marT="713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17025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10458"/>
            <a:ext cx="5976664" cy="272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1835696" y="219730"/>
            <a:ext cx="7308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 eaLnBrk="0" hangingPunct="0">
              <a:defRPr sz="2400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dirty="0"/>
              <a:t>КГ-113 с мероприятиями по повышению надежности</a:t>
            </a:r>
            <a:endParaRPr lang="ru-RU" dirty="0"/>
          </a:p>
        </p:txBody>
      </p:sp>
      <p:sp>
        <p:nvSpPr>
          <p:cNvPr id="24" name="Номер слайда 3"/>
          <p:cNvSpPr txBox="1">
            <a:spLocks/>
          </p:cNvSpPr>
          <p:nvPr/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5BB4C8-82FC-4BB7-A7C2-E9E10CC94C85}" type="slidenum">
              <a:rPr lang="ru-RU" altLang="ru-RU" sz="2000" smtClean="0">
                <a:solidFill>
                  <a:schemeClr val="tx2"/>
                </a:solidFill>
                <a:latin typeface="Arial Narrow" pitchFamily="34" charset="0"/>
              </a:rPr>
              <a:pPr eaLnBrk="1" hangingPunct="1"/>
              <a:t>15</a:t>
            </a:fld>
            <a:endParaRPr lang="ru-RU" altLang="ru-RU" sz="2000" dirty="0" smtClean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109574" y="2135204"/>
            <a:ext cx="1355687" cy="10574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21235"/>
            <a:ext cx="2080368" cy="919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17" y="997099"/>
            <a:ext cx="678131" cy="94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1" descr="C:\Users\RMiftahov\Desktop\Новый рисунок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173" y="1019766"/>
            <a:ext cx="755139" cy="92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 descr="image0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592" y="2150620"/>
            <a:ext cx="1081561" cy="9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180781" y="1487132"/>
            <a:ext cx="12266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+mj-lt"/>
                <a:cs typeface="Arial" charset="0"/>
              </a:rPr>
              <a:t>Втулка подшипника ВД «беличье колесо» с  подшипником </a:t>
            </a:r>
            <a:r>
              <a:rPr lang="en-US" altLang="ru-RU" b="1" dirty="0">
                <a:solidFill>
                  <a:srgbClr val="002060"/>
                </a:solidFill>
                <a:latin typeface="+mj-lt"/>
                <a:cs typeface="Arial" charset="0"/>
              </a:rPr>
              <a:t>SKF</a:t>
            </a:r>
            <a:endParaRPr lang="ru-RU" altLang="ru-RU" b="1" dirty="0">
              <a:solidFill>
                <a:srgbClr val="002060"/>
              </a:solidFill>
              <a:latin typeface="+mj-lt"/>
              <a:cs typeface="Arial" charset="0"/>
            </a:endParaRPr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3774481" y="1290455"/>
            <a:ext cx="10314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000" b="1" dirty="0">
                <a:solidFill>
                  <a:srgbClr val="002060"/>
                </a:solidFill>
                <a:latin typeface="+mj-lt"/>
              </a:rPr>
              <a:t>Усиленный ротор КВД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379" y="1422706"/>
            <a:ext cx="1487487" cy="18646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1619672" y="991650"/>
            <a:ext cx="2957759" cy="98147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4577432" y="987574"/>
            <a:ext cx="2802880" cy="98555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7549009" y="1419622"/>
            <a:ext cx="1487487" cy="18646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282778" y="1213511"/>
            <a:ext cx="13498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000" b="1" dirty="0">
                <a:solidFill>
                  <a:srgbClr val="002060"/>
                </a:solidFill>
                <a:latin typeface="+mj-lt"/>
              </a:rPr>
              <a:t>Лопатка ТВД с измененной матрицей охлаждения</a:t>
            </a:r>
          </a:p>
        </p:txBody>
      </p:sp>
      <p:sp>
        <p:nvSpPr>
          <p:cNvPr id="48" name="Rectangle 8"/>
          <p:cNvSpPr>
            <a:spLocks noChangeArrowheads="1"/>
          </p:cNvSpPr>
          <p:nvPr/>
        </p:nvSpPr>
        <p:spPr bwMode="auto">
          <a:xfrm>
            <a:off x="7621017" y="1506114"/>
            <a:ext cx="136815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000" b="1" dirty="0">
                <a:solidFill>
                  <a:srgbClr val="002060"/>
                </a:solidFill>
                <a:latin typeface="+mj-lt"/>
              </a:rPr>
              <a:t>Опора турбины усовершенствованной конструкции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1407463" y="2427734"/>
            <a:ext cx="2660481" cy="946629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3995936" y="1841075"/>
            <a:ext cx="810022" cy="1059973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796136" y="1841075"/>
            <a:ext cx="432048" cy="1212373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7002742" y="2599661"/>
            <a:ext cx="618276" cy="77470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1346118" y="2381970"/>
            <a:ext cx="72008" cy="78828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3934591" y="1776763"/>
            <a:ext cx="72008" cy="78828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760132" y="1801661"/>
            <a:ext cx="72008" cy="78828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7585014" y="2560247"/>
            <a:ext cx="72008" cy="78828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26489202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1835696" y="219730"/>
            <a:ext cx="7308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 eaLnBrk="0" hangingPunct="0">
              <a:defRPr sz="2400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Мероприятия </a:t>
            </a:r>
            <a:r>
              <a:rPr lang="ru-RU" dirty="0" smtClean="0"/>
              <a:t>внедренные </a:t>
            </a:r>
            <a:r>
              <a:rPr lang="ru-RU" dirty="0"/>
              <a:t>на НК-38СТ</a:t>
            </a:r>
          </a:p>
        </p:txBody>
      </p:sp>
      <p:sp>
        <p:nvSpPr>
          <p:cNvPr id="24" name="Номер слайда 3"/>
          <p:cNvSpPr txBox="1">
            <a:spLocks/>
          </p:cNvSpPr>
          <p:nvPr/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5BB4C8-82FC-4BB7-A7C2-E9E10CC94C85}" type="slidenum">
              <a:rPr lang="ru-RU" altLang="ru-RU" sz="2000" smtClean="0">
                <a:solidFill>
                  <a:schemeClr val="tx2"/>
                </a:solidFill>
                <a:latin typeface="Arial Narrow" pitchFamily="34" charset="0"/>
              </a:rPr>
              <a:pPr eaLnBrk="1" hangingPunct="1"/>
              <a:t>16</a:t>
            </a:fld>
            <a:endParaRPr lang="ru-RU" altLang="ru-RU" sz="2000" dirty="0" smtClean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251520" y="1419622"/>
            <a:ext cx="871296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kern="0" dirty="0">
                <a:solidFill>
                  <a:srgbClr val="002060"/>
                </a:solidFill>
              </a:rPr>
              <a:t>1</a:t>
            </a:r>
            <a:r>
              <a:rPr lang="ru-RU" altLang="ru-RU" sz="1400" b="1" kern="0" dirty="0" smtClean="0">
                <a:solidFill>
                  <a:srgbClr val="002060"/>
                </a:solidFill>
              </a:rPr>
              <a:t>.Обрыв </a:t>
            </a:r>
            <a:r>
              <a:rPr lang="ru-RU" altLang="ru-RU" sz="1400" b="1" kern="0" dirty="0">
                <a:solidFill>
                  <a:srgbClr val="002060"/>
                </a:solidFill>
              </a:rPr>
              <a:t>винтов крепления </a:t>
            </a:r>
            <a:r>
              <a:rPr lang="ru-RU" altLang="ru-RU" sz="1400" b="1" kern="0" dirty="0" err="1">
                <a:solidFill>
                  <a:srgbClr val="002060"/>
                </a:solidFill>
              </a:rPr>
              <a:t>электромеханизма</a:t>
            </a:r>
            <a:r>
              <a:rPr lang="ru-RU" altLang="ru-RU" sz="1400" b="1" kern="0" dirty="0">
                <a:solidFill>
                  <a:srgbClr val="002060"/>
                </a:solidFill>
              </a:rPr>
              <a:t> МП-2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kern="0" dirty="0">
                <a:solidFill>
                  <a:srgbClr val="002060"/>
                </a:solidFill>
              </a:rPr>
              <a:t>Оформлено извещение СК-1629, внедрение усиленных шпилек вместо винтов. Мероприятие внедрено с 25.08.2017г</a:t>
            </a:r>
            <a:r>
              <a:rPr lang="ru-RU" altLang="ru-RU" sz="1400" b="1" kern="0" dirty="0">
                <a:solidFill>
                  <a:srgbClr val="002060"/>
                </a:solidFill>
              </a:rPr>
              <a:t>. </a:t>
            </a:r>
            <a:r>
              <a:rPr lang="ru-RU" altLang="ru-RU" sz="1400" kern="0" dirty="0">
                <a:solidFill>
                  <a:srgbClr val="002060"/>
                </a:solidFill>
              </a:rPr>
              <a:t>на ремонтные двигатели за исключением А38132113.</a:t>
            </a:r>
          </a:p>
        </p:txBody>
      </p:sp>
      <p:pic>
        <p:nvPicPr>
          <p:cNvPr id="29" name="Picture 6" descr="Безымянный55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55726"/>
            <a:ext cx="3176587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323850" y="4155926"/>
            <a:ext cx="3671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altLang="ru-RU" sz="1400" b="1" kern="0" dirty="0">
                <a:solidFill>
                  <a:srgbClr val="002060"/>
                </a:solidFill>
              </a:rPr>
              <a:t>Крепление агрегата винтами </a:t>
            </a:r>
            <a:r>
              <a:rPr lang="en-US" altLang="ru-RU" sz="1400" b="1" kern="0" dirty="0" smtClean="0">
                <a:solidFill>
                  <a:srgbClr val="002060"/>
                </a:solidFill>
              </a:rPr>
              <a:t>(</a:t>
            </a:r>
            <a:r>
              <a:rPr lang="ru-RU" altLang="ru-RU" sz="1400" b="1" kern="0" dirty="0">
                <a:solidFill>
                  <a:srgbClr val="002060"/>
                </a:solidFill>
              </a:rPr>
              <a:t>было)</a:t>
            </a:r>
          </a:p>
        </p:txBody>
      </p:sp>
      <p:pic>
        <p:nvPicPr>
          <p:cNvPr id="31" name="Picture 3" descr="C:\Users\RMiftahov\Desktop\Новая папка\Безымянный444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355726"/>
            <a:ext cx="3236913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5102442" y="4155926"/>
            <a:ext cx="30699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altLang="ru-RU" sz="1400" b="1" kern="0" dirty="0">
                <a:solidFill>
                  <a:srgbClr val="002060"/>
                </a:solidFill>
              </a:rPr>
              <a:t>Крепление агрегата шпильками (стало)</a:t>
            </a:r>
          </a:p>
        </p:txBody>
      </p:sp>
      <p:sp>
        <p:nvSpPr>
          <p:cNvPr id="43" name="Прямоугольник 42"/>
          <p:cNvSpPr/>
          <p:nvPr/>
        </p:nvSpPr>
        <p:spPr bwMode="auto">
          <a:xfrm>
            <a:off x="0" y="811842"/>
            <a:ext cx="9144000" cy="535772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16000" lvl="0"/>
            <a:r>
              <a:rPr lang="en-US" altLang="ru-RU" sz="2000" b="1" kern="0" dirty="0" err="1">
                <a:solidFill>
                  <a:srgbClr val="002060"/>
                </a:solidFill>
              </a:rPr>
              <a:t>Электропривод</a:t>
            </a:r>
            <a:r>
              <a:rPr lang="en-US" altLang="ru-RU" sz="2000" b="1" kern="0" dirty="0">
                <a:solidFill>
                  <a:srgbClr val="002060"/>
                </a:solidFill>
              </a:rPr>
              <a:t>  </a:t>
            </a:r>
            <a:r>
              <a:rPr lang="en-US" altLang="ru-RU" sz="2000" b="1" kern="0" dirty="0" smtClean="0">
                <a:solidFill>
                  <a:srgbClr val="002060"/>
                </a:solidFill>
              </a:rPr>
              <a:t>ЭПА-2</a:t>
            </a:r>
            <a:endParaRPr lang="ru-RU" sz="2000" kern="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26844445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Номер слайда 3"/>
          <p:cNvSpPr txBox="1">
            <a:spLocks/>
          </p:cNvSpPr>
          <p:nvPr/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5BB4C8-82FC-4BB7-A7C2-E9E10CC94C85}" type="slidenum">
              <a:rPr lang="ru-RU" altLang="ru-RU" sz="2000" smtClean="0">
                <a:solidFill>
                  <a:schemeClr val="tx2"/>
                </a:solidFill>
                <a:latin typeface="Arial Narrow" pitchFamily="34" charset="0"/>
              </a:rPr>
              <a:pPr eaLnBrk="1" hangingPunct="1"/>
              <a:t>17</a:t>
            </a:fld>
            <a:endParaRPr lang="ru-RU" altLang="ru-RU" sz="2000" dirty="0" smtClean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 bwMode="auto">
          <a:xfrm>
            <a:off x="0" y="811842"/>
            <a:ext cx="9144000" cy="535772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16000" lvl="0"/>
            <a:r>
              <a:rPr lang="ru-RU" altLang="ru-RU" sz="2000" b="1" kern="0" dirty="0" smtClean="0">
                <a:solidFill>
                  <a:srgbClr val="002060"/>
                </a:solidFill>
              </a:rPr>
              <a:t>Крепление </a:t>
            </a:r>
            <a:r>
              <a:rPr lang="ru-RU" altLang="ru-RU" sz="2000" b="1" kern="0" dirty="0">
                <a:solidFill>
                  <a:srgbClr val="002060"/>
                </a:solidFill>
              </a:rPr>
              <a:t>заслонки разгрузки КВД</a:t>
            </a:r>
            <a:endParaRPr lang="ru-RU" sz="2000" b="1" kern="0" dirty="0">
              <a:solidFill>
                <a:srgbClr val="002060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835696" y="219730"/>
            <a:ext cx="7308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 eaLnBrk="0" hangingPunct="0">
              <a:defRPr sz="2400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Мероприятия </a:t>
            </a:r>
            <a:r>
              <a:rPr lang="ru-RU" dirty="0" smtClean="0"/>
              <a:t>внедренные </a:t>
            </a:r>
            <a:r>
              <a:rPr lang="ru-RU" dirty="0"/>
              <a:t>на НК-38СТ</a:t>
            </a:r>
          </a:p>
        </p:txBody>
      </p:sp>
      <p:pic>
        <p:nvPicPr>
          <p:cNvPr id="11" name="Picture 6" descr="Слайд 2 (стало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0866" y="1347615"/>
            <a:ext cx="5671095" cy="3378248"/>
          </a:xfrm>
          <a:prstGeom prst="rect">
            <a:avLst/>
          </a:prstGeom>
        </p:spPr>
      </p:pic>
      <p:sp>
        <p:nvSpPr>
          <p:cNvPr id="12" name="TextBox 30"/>
          <p:cNvSpPr txBox="1">
            <a:spLocks noChangeArrowheads="1"/>
          </p:cNvSpPr>
          <p:nvPr/>
        </p:nvSpPr>
        <p:spPr bwMode="auto">
          <a:xfrm>
            <a:off x="1500866" y="2569428"/>
            <a:ext cx="1062583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/>
            <a:r>
              <a:rPr lang="ru-RU" altLang="ru-RU" sz="1200" dirty="0">
                <a:latin typeface="Arial" charset="0"/>
              </a:rPr>
              <a:t>Кронштейн</a:t>
            </a:r>
          </a:p>
        </p:txBody>
      </p:sp>
      <p:sp>
        <p:nvSpPr>
          <p:cNvPr id="15" name="TextBox 30"/>
          <p:cNvSpPr txBox="1">
            <a:spLocks noChangeArrowheads="1"/>
          </p:cNvSpPr>
          <p:nvPr/>
        </p:nvSpPr>
        <p:spPr bwMode="auto">
          <a:xfrm>
            <a:off x="4860032" y="3036739"/>
            <a:ext cx="976256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/>
            <a:r>
              <a:rPr lang="ru-RU" altLang="ru-RU" sz="1200" dirty="0">
                <a:latin typeface="Arial" charset="0"/>
              </a:rPr>
              <a:t>Патрубок</a:t>
            </a:r>
          </a:p>
        </p:txBody>
      </p:sp>
      <p:sp>
        <p:nvSpPr>
          <p:cNvPr id="16" name="TextBox 30"/>
          <p:cNvSpPr txBox="1">
            <a:spLocks noChangeArrowheads="1"/>
          </p:cNvSpPr>
          <p:nvPr/>
        </p:nvSpPr>
        <p:spPr bwMode="auto">
          <a:xfrm>
            <a:off x="3419872" y="3810406"/>
            <a:ext cx="648072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/>
            <a:r>
              <a:rPr lang="ru-RU" altLang="ru-RU" sz="1200">
                <a:latin typeface="Arial" charset="0"/>
              </a:rPr>
              <a:t>Опора</a:t>
            </a:r>
          </a:p>
        </p:txBody>
      </p:sp>
      <p:sp>
        <p:nvSpPr>
          <p:cNvPr id="17" name="TextBox 30"/>
          <p:cNvSpPr txBox="1">
            <a:spLocks noChangeArrowheads="1"/>
          </p:cNvSpPr>
          <p:nvPr/>
        </p:nvSpPr>
        <p:spPr bwMode="auto">
          <a:xfrm>
            <a:off x="4860461" y="3718072"/>
            <a:ext cx="150486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/>
            <a:r>
              <a:rPr lang="ru-RU" altLang="ru-RU" sz="1200" dirty="0">
                <a:latin typeface="Arial" charset="0"/>
              </a:rPr>
              <a:t>Заслонка разгрузки КВД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16346715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Номер слайда 3"/>
          <p:cNvSpPr txBox="1">
            <a:spLocks/>
          </p:cNvSpPr>
          <p:nvPr/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5BB4C8-82FC-4BB7-A7C2-E9E10CC94C85}" type="slidenum">
              <a:rPr lang="ru-RU" altLang="ru-RU" sz="2000" smtClean="0">
                <a:solidFill>
                  <a:schemeClr val="tx2"/>
                </a:solidFill>
                <a:latin typeface="Arial Narrow" pitchFamily="34" charset="0"/>
              </a:rPr>
              <a:pPr eaLnBrk="1" hangingPunct="1"/>
              <a:t>18</a:t>
            </a:fld>
            <a:endParaRPr lang="ru-RU" altLang="ru-RU" sz="2000" dirty="0" smtClean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 bwMode="auto">
          <a:xfrm>
            <a:off x="0" y="811842"/>
            <a:ext cx="9144000" cy="535772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16000" lvl="0"/>
            <a:r>
              <a:rPr lang="ru-RU" altLang="ru-RU" sz="2000" b="1" kern="0" dirty="0" smtClean="0">
                <a:solidFill>
                  <a:srgbClr val="002060"/>
                </a:solidFill>
              </a:rPr>
              <a:t>Исполнение</a:t>
            </a:r>
            <a:r>
              <a:rPr lang="ru-RU" altLang="ru-RU" sz="2000" b="1" kern="0" dirty="0">
                <a:solidFill>
                  <a:srgbClr val="002060"/>
                </a:solidFill>
              </a:rPr>
              <a:t> </a:t>
            </a:r>
            <a:r>
              <a:rPr lang="ru-RU" altLang="ru-RU" sz="2000" b="1" kern="0" dirty="0" smtClean="0">
                <a:solidFill>
                  <a:srgbClr val="002060"/>
                </a:solidFill>
              </a:rPr>
              <a:t>установки </a:t>
            </a:r>
            <a:r>
              <a:rPr lang="ru-RU" altLang="ru-RU" sz="2000" b="1" kern="0" dirty="0">
                <a:solidFill>
                  <a:srgbClr val="002060"/>
                </a:solidFill>
              </a:rPr>
              <a:t>вала единого привода</a:t>
            </a:r>
            <a:endParaRPr lang="ru-RU" sz="2000" b="1" kern="0" dirty="0">
              <a:solidFill>
                <a:srgbClr val="002060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835696" y="219730"/>
            <a:ext cx="7308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 eaLnBrk="0" hangingPunct="0">
              <a:defRPr sz="2400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Мероприятия </a:t>
            </a:r>
            <a:r>
              <a:rPr lang="ru-RU" dirty="0" smtClean="0"/>
              <a:t>внедренные </a:t>
            </a:r>
            <a:r>
              <a:rPr lang="ru-RU" dirty="0"/>
              <a:t>на НК-38СТ</a:t>
            </a:r>
          </a:p>
        </p:txBody>
      </p:sp>
      <p:pic>
        <p:nvPicPr>
          <p:cNvPr id="13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48" y="1347614"/>
            <a:ext cx="4824015" cy="3309255"/>
          </a:xfrm>
          <a:prstGeom prst="rect">
            <a:avLst/>
          </a:prstGeom>
        </p:spPr>
      </p:pic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1618458" y="1347614"/>
            <a:ext cx="169130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/>
            <a:r>
              <a:rPr lang="ru-RU" altLang="ru-RU" sz="1200">
                <a:solidFill>
                  <a:schemeClr val="tx2"/>
                </a:solidFill>
                <a:latin typeface="Arial" charset="0"/>
              </a:rPr>
              <a:t>Укороченный вал</a:t>
            </a:r>
          </a:p>
          <a:p>
            <a:pPr algn="ctr" eaLnBrk="1" hangingPunct="1"/>
            <a:r>
              <a:rPr lang="ru-RU" altLang="ru-RU" sz="1200">
                <a:solidFill>
                  <a:schemeClr val="tx2"/>
                </a:solidFill>
                <a:latin typeface="Arial" charset="0"/>
              </a:rPr>
              <a:t>привода</a:t>
            </a: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914671" y="2771408"/>
            <a:ext cx="1409954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/>
            <a:r>
              <a:rPr lang="ru-RU" altLang="ru-RU" sz="1200" dirty="0">
                <a:solidFill>
                  <a:schemeClr val="tx2"/>
                </a:solidFill>
                <a:latin typeface="Arial" charset="0"/>
              </a:rPr>
              <a:t>Технологичные</a:t>
            </a:r>
          </a:p>
          <a:p>
            <a:pPr algn="ctr" eaLnBrk="1" hangingPunct="1"/>
            <a:r>
              <a:rPr lang="ru-RU" altLang="ru-RU" sz="1200" dirty="0">
                <a:solidFill>
                  <a:schemeClr val="tx2"/>
                </a:solidFill>
                <a:latin typeface="Arial" charset="0"/>
              </a:rPr>
              <a:t>кронштейны</a:t>
            </a:r>
          </a:p>
        </p:txBody>
      </p:sp>
      <p:sp>
        <p:nvSpPr>
          <p:cNvPr id="19" name="TextBox 30"/>
          <p:cNvSpPr txBox="1">
            <a:spLocks noChangeArrowheads="1"/>
          </p:cNvSpPr>
          <p:nvPr/>
        </p:nvSpPr>
        <p:spPr bwMode="auto">
          <a:xfrm>
            <a:off x="6738731" y="1605460"/>
            <a:ext cx="1868783" cy="26776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srgbClr val="1F497D"/>
                </a:solidFill>
                <a:latin typeface="Arial" charset="0"/>
              </a:rPr>
              <a:t>В</a:t>
            </a:r>
            <a:r>
              <a:rPr lang="en-US" altLang="ru-RU" sz="1400" dirty="0" err="1">
                <a:solidFill>
                  <a:srgbClr val="1F497D"/>
                </a:solidFill>
                <a:latin typeface="Arial" charset="0"/>
              </a:rPr>
              <a:t>недряется</a:t>
            </a:r>
            <a:r>
              <a:rPr lang="en-US" altLang="ru-RU" sz="1400" dirty="0">
                <a:solidFill>
                  <a:srgbClr val="1F497D"/>
                </a:solidFill>
                <a:latin typeface="Arial" charset="0"/>
              </a:rPr>
              <a:t> </a:t>
            </a:r>
            <a:endParaRPr lang="ru-RU" altLang="ru-RU" sz="1400" dirty="0" smtClean="0">
              <a:solidFill>
                <a:srgbClr val="1F497D"/>
              </a:solidFill>
              <a:latin typeface="Arial" charset="0"/>
            </a:endParaRPr>
          </a:p>
          <a:p>
            <a:pPr algn="ctr" eaLnBrk="1" hangingPunct="1"/>
            <a:r>
              <a:rPr lang="ru-RU" altLang="ru-RU" sz="1400" dirty="0" smtClean="0">
                <a:solidFill>
                  <a:srgbClr val="1F497D"/>
                </a:solidFill>
                <a:latin typeface="Arial" charset="0"/>
              </a:rPr>
              <a:t>(</a:t>
            </a:r>
            <a:r>
              <a:rPr lang="en-US" altLang="ru-RU" sz="1400" dirty="0" err="1">
                <a:solidFill>
                  <a:srgbClr val="1F497D"/>
                </a:solidFill>
                <a:latin typeface="Arial" charset="0"/>
              </a:rPr>
              <a:t>взамен</a:t>
            </a:r>
            <a:r>
              <a:rPr lang="en-US" altLang="ru-RU" sz="1400" dirty="0">
                <a:solidFill>
                  <a:srgbClr val="1F497D"/>
                </a:solidFill>
                <a:latin typeface="Arial" charset="0"/>
              </a:rPr>
              <a:t> ЭПА-2). </a:t>
            </a:r>
          </a:p>
          <a:p>
            <a:pPr algn="ctr" eaLnBrk="1" hangingPunct="1"/>
            <a:r>
              <a:rPr lang="en-US" altLang="ru-RU" sz="1400" dirty="0" err="1">
                <a:solidFill>
                  <a:srgbClr val="1F497D"/>
                </a:solidFill>
                <a:latin typeface="Arial" charset="0"/>
              </a:rPr>
              <a:t>электропривод</a:t>
            </a:r>
            <a:r>
              <a:rPr lang="en-US" altLang="ru-RU" sz="1400" dirty="0">
                <a:solidFill>
                  <a:srgbClr val="1F497D"/>
                </a:solidFill>
                <a:latin typeface="Arial" charset="0"/>
              </a:rPr>
              <a:t> ЭП30С4ВД </a:t>
            </a:r>
          </a:p>
          <a:p>
            <a:pPr algn="ctr" eaLnBrk="1" hangingPunct="1"/>
            <a:r>
              <a:rPr lang="en-US" altLang="ru-RU" sz="1400" dirty="0" err="1">
                <a:solidFill>
                  <a:srgbClr val="1F497D"/>
                </a:solidFill>
                <a:latin typeface="Arial" charset="0"/>
              </a:rPr>
              <a:t>производства</a:t>
            </a:r>
            <a:r>
              <a:rPr lang="en-US" altLang="ru-RU" sz="1400" dirty="0">
                <a:solidFill>
                  <a:srgbClr val="1F497D"/>
                </a:solidFill>
                <a:latin typeface="Arial" charset="0"/>
              </a:rPr>
              <a:t> ООО “</a:t>
            </a:r>
            <a:r>
              <a:rPr lang="en-US" altLang="ru-RU" sz="1400" dirty="0" err="1">
                <a:solidFill>
                  <a:srgbClr val="1F497D"/>
                </a:solidFill>
                <a:latin typeface="Arial" charset="0"/>
              </a:rPr>
              <a:t>Интехсервис</a:t>
            </a:r>
            <a:r>
              <a:rPr lang="en-US" altLang="ru-RU" sz="1400" dirty="0">
                <a:solidFill>
                  <a:srgbClr val="1F497D"/>
                </a:solidFill>
                <a:latin typeface="Arial" charset="0"/>
              </a:rPr>
              <a:t>”</a:t>
            </a:r>
            <a:r>
              <a:rPr lang="ru-RU" altLang="ru-RU" sz="1400" dirty="0">
                <a:solidFill>
                  <a:srgbClr val="1F497D"/>
                </a:solidFill>
                <a:latin typeface="Arial" charset="0"/>
              </a:rPr>
              <a:t>.</a:t>
            </a:r>
            <a:r>
              <a:rPr lang="en-US" altLang="ru-RU" sz="1400" dirty="0">
                <a:solidFill>
                  <a:srgbClr val="1F497D"/>
                </a:solidFill>
                <a:latin typeface="Arial" charset="0"/>
              </a:rPr>
              <a:t> </a:t>
            </a:r>
          </a:p>
          <a:p>
            <a:pPr algn="ctr" eaLnBrk="1" hangingPunct="1"/>
            <a:r>
              <a:rPr lang="ru-RU" altLang="ru-RU" sz="1400" dirty="0">
                <a:solidFill>
                  <a:srgbClr val="1F497D"/>
                </a:solidFill>
                <a:latin typeface="Arial" charset="0"/>
              </a:rPr>
              <a:t>А</a:t>
            </a:r>
            <a:r>
              <a:rPr lang="en-US" altLang="ru-RU" sz="1400" dirty="0" err="1">
                <a:solidFill>
                  <a:srgbClr val="1F497D"/>
                </a:solidFill>
                <a:latin typeface="Arial" charset="0"/>
              </a:rPr>
              <a:t>грегат</a:t>
            </a:r>
            <a:r>
              <a:rPr lang="en-US" altLang="ru-RU" sz="1400" dirty="0">
                <a:solidFill>
                  <a:srgbClr val="1F497D"/>
                </a:solidFill>
                <a:latin typeface="Arial" charset="0"/>
              </a:rPr>
              <a:t> </a:t>
            </a:r>
          </a:p>
          <a:p>
            <a:pPr algn="ctr" eaLnBrk="1" hangingPunct="1"/>
            <a:r>
              <a:rPr lang="en-US" altLang="ru-RU" sz="1400" dirty="0" err="1">
                <a:solidFill>
                  <a:srgbClr val="1F497D"/>
                </a:solidFill>
                <a:latin typeface="Arial" charset="0"/>
              </a:rPr>
              <a:t>прошел</a:t>
            </a:r>
            <a:r>
              <a:rPr lang="en-US" altLang="ru-RU" sz="1400" dirty="0">
                <a:solidFill>
                  <a:srgbClr val="1F497D"/>
                </a:solidFill>
                <a:latin typeface="Arial" charset="0"/>
              </a:rPr>
              <a:t>  </a:t>
            </a:r>
            <a:r>
              <a:rPr lang="ru-RU" altLang="ru-RU" sz="1400" dirty="0">
                <a:solidFill>
                  <a:srgbClr val="1F497D"/>
                </a:solidFill>
                <a:latin typeface="Arial" charset="0"/>
              </a:rPr>
              <a:t>ПСИ</a:t>
            </a:r>
            <a:r>
              <a:rPr lang="en-US" altLang="ru-RU" sz="1400" dirty="0">
                <a:solidFill>
                  <a:srgbClr val="1F497D"/>
                </a:solidFill>
                <a:latin typeface="Arial" charset="0"/>
              </a:rPr>
              <a:t> </a:t>
            </a:r>
          </a:p>
          <a:p>
            <a:pPr algn="ctr" eaLnBrk="1" hangingPunct="1"/>
            <a:r>
              <a:rPr lang="en-US" altLang="ru-RU" sz="1400" dirty="0">
                <a:solidFill>
                  <a:srgbClr val="1F497D"/>
                </a:solidFill>
                <a:latin typeface="Arial" charset="0"/>
              </a:rPr>
              <a:t>в </a:t>
            </a:r>
            <a:r>
              <a:rPr lang="en-US" altLang="ru-RU" sz="1400" dirty="0" err="1">
                <a:solidFill>
                  <a:srgbClr val="1F497D"/>
                </a:solidFill>
                <a:latin typeface="Arial" charset="0"/>
              </a:rPr>
              <a:t>составе</a:t>
            </a:r>
            <a:r>
              <a:rPr lang="en-US" altLang="ru-RU" sz="1400" dirty="0">
                <a:solidFill>
                  <a:srgbClr val="1F497D"/>
                </a:solidFill>
                <a:latin typeface="Arial" charset="0"/>
              </a:rPr>
              <a:t> </a:t>
            </a:r>
            <a:r>
              <a:rPr lang="ru-RU" altLang="ru-RU" sz="1400" dirty="0">
                <a:solidFill>
                  <a:srgbClr val="1F497D"/>
                </a:solidFill>
                <a:latin typeface="Arial" charset="0"/>
              </a:rPr>
              <a:t> </a:t>
            </a:r>
            <a:r>
              <a:rPr lang="en-US" altLang="ru-RU" sz="1400" dirty="0">
                <a:solidFill>
                  <a:srgbClr val="1F497D"/>
                </a:solidFill>
                <a:latin typeface="Arial" charset="0"/>
              </a:rPr>
              <a:t>КГ-111</a:t>
            </a:r>
            <a:r>
              <a:rPr lang="ru-RU" altLang="ru-RU" sz="1400" dirty="0">
                <a:solidFill>
                  <a:srgbClr val="1F497D"/>
                </a:solidFill>
                <a:latin typeface="Arial" charset="0"/>
              </a:rPr>
              <a:t>.</a:t>
            </a:r>
          </a:p>
          <a:p>
            <a:pPr algn="ctr" eaLnBrk="1" hangingPunct="1"/>
            <a:r>
              <a:rPr lang="ru-RU" altLang="ru-RU" sz="1400" dirty="0">
                <a:solidFill>
                  <a:srgbClr val="1F497D"/>
                </a:solidFill>
                <a:latin typeface="Arial" charset="0"/>
              </a:rPr>
              <a:t>Н</a:t>
            </a:r>
            <a:r>
              <a:rPr lang="en-US" altLang="ru-RU" sz="1400" dirty="0" err="1">
                <a:solidFill>
                  <a:srgbClr val="1F497D"/>
                </a:solidFill>
                <a:latin typeface="Arial" charset="0"/>
              </a:rPr>
              <a:t>аправлен</a:t>
            </a:r>
            <a:r>
              <a:rPr lang="en-US" altLang="ru-RU" sz="1400" dirty="0">
                <a:solidFill>
                  <a:srgbClr val="1F497D"/>
                </a:solidFill>
                <a:latin typeface="Arial" charset="0"/>
              </a:rPr>
              <a:t> </a:t>
            </a:r>
            <a:r>
              <a:rPr lang="en-US" altLang="ru-RU" sz="1400" dirty="0" err="1">
                <a:solidFill>
                  <a:srgbClr val="1F497D"/>
                </a:solidFill>
                <a:latin typeface="Arial" charset="0"/>
              </a:rPr>
              <a:t>на</a:t>
            </a:r>
            <a:r>
              <a:rPr lang="en-US" altLang="ru-RU" sz="1400" dirty="0">
                <a:solidFill>
                  <a:srgbClr val="1F497D"/>
                </a:solidFill>
                <a:latin typeface="Arial" charset="0"/>
              </a:rPr>
              <a:t> </a:t>
            </a:r>
          </a:p>
          <a:p>
            <a:pPr algn="ctr" eaLnBrk="1" hangingPunct="1"/>
            <a:r>
              <a:rPr lang="en-US" altLang="ru-RU" sz="1400" dirty="0" err="1">
                <a:solidFill>
                  <a:srgbClr val="1F497D"/>
                </a:solidFill>
                <a:latin typeface="Arial" charset="0"/>
              </a:rPr>
              <a:t>подконтрольную</a:t>
            </a:r>
            <a:r>
              <a:rPr lang="en-US" altLang="ru-RU" sz="1400" dirty="0">
                <a:solidFill>
                  <a:srgbClr val="1F497D"/>
                </a:solidFill>
                <a:latin typeface="Arial" charset="0"/>
              </a:rPr>
              <a:t> </a:t>
            </a:r>
            <a:r>
              <a:rPr lang="en-US" altLang="ru-RU" sz="1400" dirty="0" err="1">
                <a:solidFill>
                  <a:srgbClr val="1F497D"/>
                </a:solidFill>
                <a:latin typeface="Arial" charset="0"/>
              </a:rPr>
              <a:t>эксплуатацию</a:t>
            </a:r>
            <a:r>
              <a:rPr lang="ru-RU" altLang="ru-RU" sz="1400" dirty="0">
                <a:solidFill>
                  <a:srgbClr val="1F497D"/>
                </a:solidFill>
                <a:latin typeface="Arial" charset="0"/>
              </a:rPr>
              <a:t>.</a:t>
            </a:r>
            <a:endParaRPr lang="ru-RU" altLang="ru-RU" sz="1400" dirty="0"/>
          </a:p>
        </p:txBody>
      </p:sp>
      <p:sp>
        <p:nvSpPr>
          <p:cNvPr id="20" name="TextBox 30"/>
          <p:cNvSpPr txBox="1">
            <a:spLocks noChangeArrowheads="1"/>
          </p:cNvSpPr>
          <p:nvPr/>
        </p:nvSpPr>
        <p:spPr bwMode="auto">
          <a:xfrm>
            <a:off x="2996234" y="4126998"/>
            <a:ext cx="157576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/>
            <a:r>
              <a:rPr lang="ru-RU" altLang="ru-RU" sz="1200" dirty="0">
                <a:solidFill>
                  <a:schemeClr val="tx2"/>
                </a:solidFill>
                <a:latin typeface="Arial" charset="0"/>
              </a:rPr>
              <a:t>Двух опорные </a:t>
            </a:r>
          </a:p>
          <a:p>
            <a:pPr algn="ctr" eaLnBrk="1" hangingPunct="1"/>
            <a:r>
              <a:rPr lang="ru-RU" altLang="ru-RU" sz="1200" dirty="0" smtClean="0">
                <a:solidFill>
                  <a:schemeClr val="tx2"/>
                </a:solidFill>
                <a:latin typeface="Arial" charset="0"/>
              </a:rPr>
              <a:t>кронштейны</a:t>
            </a:r>
            <a:endParaRPr lang="ru-RU" altLang="ru-RU" sz="12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10978433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10458"/>
            <a:ext cx="5976664" cy="272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1835696" y="219730"/>
            <a:ext cx="7308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 eaLnBrk="0" hangingPunct="0">
              <a:defRPr sz="2400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dirty="0" smtClean="0"/>
              <a:t>КГ-114 </a:t>
            </a:r>
            <a:r>
              <a:rPr lang="ru-RU" altLang="ru-RU" dirty="0"/>
              <a:t>с мероприятиями по повышению </a:t>
            </a:r>
            <a:r>
              <a:rPr lang="ru-RU" altLang="ru-RU" dirty="0" smtClean="0"/>
              <a:t>надежности и обеспечению межремонтного ресурса</a:t>
            </a:r>
            <a:endParaRPr lang="ru-RU" dirty="0"/>
          </a:p>
        </p:txBody>
      </p:sp>
      <p:sp>
        <p:nvSpPr>
          <p:cNvPr id="24" name="Номер слайда 3"/>
          <p:cNvSpPr txBox="1">
            <a:spLocks/>
          </p:cNvSpPr>
          <p:nvPr/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5BB4C8-82FC-4BB7-A7C2-E9E10CC94C85}" type="slidenum">
              <a:rPr lang="ru-RU" altLang="ru-RU" sz="2000" smtClean="0">
                <a:solidFill>
                  <a:schemeClr val="tx2"/>
                </a:solidFill>
                <a:latin typeface="Arial Narrow" pitchFamily="34" charset="0"/>
              </a:rPr>
              <a:pPr eaLnBrk="1" hangingPunct="1"/>
              <a:t>19</a:t>
            </a:fld>
            <a:endParaRPr lang="ru-RU" altLang="ru-RU" sz="2000" dirty="0" smtClean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379" y="2435316"/>
            <a:ext cx="1487487" cy="18646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3" descr="\\252-320\буфер обмена огк\Руслан\картинки для презентации\Вал задний с кольцом подшипника последни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8" t="29642" r="31891" b="36502"/>
          <a:stretch>
            <a:fillRect/>
          </a:stretch>
        </p:blipFill>
        <p:spPr bwMode="auto">
          <a:xfrm>
            <a:off x="204790" y="3207742"/>
            <a:ext cx="102235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D:\Users\Public\Videos\Sample Videos\38.420.0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3" y="961120"/>
            <a:ext cx="183515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 descr="D:\Users\Public\Videos\Sample Videos\лопатка ВД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8" r="33704"/>
          <a:stretch>
            <a:fillRect/>
          </a:stretch>
        </p:blipFill>
        <p:spPr bwMode="auto">
          <a:xfrm>
            <a:off x="3523321" y="995299"/>
            <a:ext cx="753132" cy="10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C:\Users\RMiftahov\Desktop\Новый рисунок (27)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951" y="995299"/>
            <a:ext cx="760670" cy="101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38"/>
          <a:stretch>
            <a:fillRect/>
          </a:stretch>
        </p:blipFill>
        <p:spPr bwMode="auto">
          <a:xfrm>
            <a:off x="7776989" y="3147417"/>
            <a:ext cx="10318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7596336" y="2435316"/>
            <a:ext cx="1487487" cy="18646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102073" y="943455"/>
            <a:ext cx="3421248" cy="106700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3523321" y="943455"/>
            <a:ext cx="2494270" cy="106700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6037560" y="943455"/>
            <a:ext cx="2957759" cy="107583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Rectangle 8"/>
          <p:cNvSpPr>
            <a:spLocks noChangeArrowheads="1"/>
          </p:cNvSpPr>
          <p:nvPr/>
        </p:nvSpPr>
        <p:spPr bwMode="auto">
          <a:xfrm>
            <a:off x="74984" y="2543423"/>
            <a:ext cx="1438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200" b="1" dirty="0">
                <a:solidFill>
                  <a:srgbClr val="002060"/>
                </a:solidFill>
                <a:latin typeface="+mj-lt"/>
              </a:rPr>
              <a:t>Усиленный вал задний</a:t>
            </a:r>
          </a:p>
        </p:txBody>
      </p:sp>
      <p:sp>
        <p:nvSpPr>
          <p:cNvPr id="49" name="Rectangle 8"/>
          <p:cNvSpPr>
            <a:spLocks noChangeArrowheads="1"/>
          </p:cNvSpPr>
          <p:nvPr/>
        </p:nvSpPr>
        <p:spPr bwMode="auto">
          <a:xfrm>
            <a:off x="1798366" y="1013853"/>
            <a:ext cx="17249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200" b="1" dirty="0">
                <a:solidFill>
                  <a:srgbClr val="002060"/>
                </a:solidFill>
                <a:latin typeface="+mj-lt"/>
              </a:rPr>
              <a:t>Сопловая секция с улучшенным охлаждением входной кромки и заменой ТЗП</a:t>
            </a:r>
          </a:p>
        </p:txBody>
      </p:sp>
      <p:sp>
        <p:nvSpPr>
          <p:cNvPr id="50" name="Rectangle 8"/>
          <p:cNvSpPr>
            <a:spLocks noChangeArrowheads="1"/>
          </p:cNvSpPr>
          <p:nvPr/>
        </p:nvSpPr>
        <p:spPr bwMode="auto">
          <a:xfrm>
            <a:off x="4438836" y="1106295"/>
            <a:ext cx="12239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200" b="1" dirty="0">
                <a:solidFill>
                  <a:srgbClr val="002060"/>
                </a:solidFill>
                <a:latin typeface="+mj-lt"/>
              </a:rPr>
              <a:t>Оптимизация профиля лопатки ТВД</a:t>
            </a:r>
          </a:p>
        </p:txBody>
      </p:sp>
      <p:sp>
        <p:nvSpPr>
          <p:cNvPr id="51" name="Rectangle 8"/>
          <p:cNvSpPr>
            <a:spLocks noChangeArrowheads="1"/>
          </p:cNvSpPr>
          <p:nvPr/>
        </p:nvSpPr>
        <p:spPr bwMode="auto">
          <a:xfrm>
            <a:off x="7142881" y="1106295"/>
            <a:ext cx="1223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200" b="1" dirty="0">
                <a:solidFill>
                  <a:srgbClr val="002060"/>
                </a:solidFill>
                <a:latin typeface="+mj-lt"/>
              </a:rPr>
              <a:t>Оптимизация бандажа лопатки ТНД</a:t>
            </a:r>
          </a:p>
        </p:txBody>
      </p:sp>
      <p:sp>
        <p:nvSpPr>
          <p:cNvPr id="52" name="Rectangle 8"/>
          <p:cNvSpPr>
            <a:spLocks noChangeArrowheads="1"/>
          </p:cNvSpPr>
          <p:nvPr/>
        </p:nvSpPr>
        <p:spPr bwMode="auto">
          <a:xfrm>
            <a:off x="7596336" y="2389560"/>
            <a:ext cx="1466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200" b="1" dirty="0">
                <a:solidFill>
                  <a:srgbClr val="002060"/>
                </a:solidFill>
                <a:latin typeface="+mj-lt"/>
              </a:rPr>
              <a:t>Усиленный подшипниковый узел опоры турбины</a:t>
            </a:r>
          </a:p>
        </p:txBody>
      </p:sp>
      <p:cxnSp>
        <p:nvCxnSpPr>
          <p:cNvPr id="53" name="Прямая со стрелкой 52"/>
          <p:cNvCxnSpPr/>
          <p:nvPr/>
        </p:nvCxnSpPr>
        <p:spPr>
          <a:xfrm>
            <a:off x="4860032" y="1844850"/>
            <a:ext cx="1368152" cy="108694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H="1">
            <a:off x="6588224" y="1844850"/>
            <a:ext cx="1008112" cy="108694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2650167" y="1891846"/>
            <a:ext cx="3722033" cy="118396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 flipV="1">
            <a:off x="6948264" y="3435846"/>
            <a:ext cx="720080" cy="14401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V="1">
            <a:off x="1403648" y="3374363"/>
            <a:ext cx="5184576" cy="61483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Овал 1"/>
          <p:cNvSpPr/>
          <p:nvPr/>
        </p:nvSpPr>
        <p:spPr>
          <a:xfrm>
            <a:off x="2578159" y="1844850"/>
            <a:ext cx="72008" cy="78828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824028" y="1813018"/>
            <a:ext cx="72008" cy="78828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7560332" y="1813018"/>
            <a:ext cx="72008" cy="78828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7636653" y="3540448"/>
            <a:ext cx="72008" cy="78828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348653" y="3396432"/>
            <a:ext cx="72008" cy="78828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1549110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-41303" y="811842"/>
            <a:ext cx="9180512" cy="751796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16000" lvl="0"/>
            <a:endParaRPr lang="ru-RU" sz="1400" kern="0" dirty="0">
              <a:solidFill>
                <a:srgbClr val="206AB7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2159000" y="0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lvl="0" eaLnBrk="1" hangingPunct="1"/>
            <a:r>
              <a:rPr lang="ru-RU" dirty="0">
                <a:solidFill>
                  <a:schemeClr val="tx2"/>
                </a:solidFill>
                <a:latin typeface="Arial Narrow"/>
                <a:ea typeface="+mn-ea"/>
                <a:cs typeface="Arial" charset="0"/>
              </a:rPr>
              <a:t>Цели и Задачи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026549"/>
              </p:ext>
            </p:extLst>
          </p:nvPr>
        </p:nvGraphicFramePr>
        <p:xfrm>
          <a:off x="-1" y="1563638"/>
          <a:ext cx="9139209" cy="31549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73484"/>
                <a:gridCol w="4265725"/>
              </a:tblGrid>
              <a:tr h="331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Задача</a:t>
                      </a:r>
                      <a:endParaRPr lang="ru-RU" sz="1200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Результат</a:t>
                      </a:r>
                      <a:endParaRPr lang="ru-RU" sz="1200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</a:tr>
              <a:tr h="8222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Организация приоритетной и максимально возможной наработки ГПА с НК-38СТ исходя из технической исправности и задания ПДС</a:t>
                      </a:r>
                      <a:endParaRPr lang="ru-RU" sz="1400" b="0" dirty="0" smtClean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Время</a:t>
                      </a:r>
                      <a:r>
                        <a:rPr lang="ru-RU" sz="14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резерва ГПА </a:t>
                      </a:r>
                      <a:r>
                        <a:rPr lang="mr-IN" sz="14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ru-RU" sz="14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16 «Волга» с приводными двигателями НК-38СТ на работающем КЦ - 0 часов</a:t>
                      </a:r>
                      <a:endParaRPr lang="ru-RU" sz="1400" b="0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9250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Оценка и анализ результатов работы НК-38СТ</a:t>
                      </a:r>
                      <a:endParaRPr lang="ru-RU" sz="1400" b="0" dirty="0" smtClean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Повторные и системные отказы по двигателю НК-38СТ = 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Съемы двигателя НК-38СТ</a:t>
                      </a:r>
                      <a:r>
                        <a:rPr lang="ru-RU" sz="14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в межремонтный интервал = 0</a:t>
                      </a:r>
                      <a:endParaRPr lang="ru-RU" sz="1400" b="0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10521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Реализация организационно-технических  мероприятий, разработанных программ, в пределах доведенных ПАО «Газпром» лимитов на эксплуатацию объектов КС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Приведенная мощность = 16 МВт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КПД = 36,5%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Расход масла не</a:t>
                      </a:r>
                      <a:r>
                        <a:rPr lang="ru-RU" sz="14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более 0,4 </a:t>
                      </a:r>
                      <a:r>
                        <a:rPr lang="ru-RU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кг/ч</a:t>
                      </a:r>
                      <a:r>
                        <a:rPr lang="ru-RU" sz="14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b="0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Выбросы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ru-RU" sz="1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Ох</a:t>
                      </a:r>
                      <a:r>
                        <a:rPr lang="ru-RU" sz="14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= 50 </a:t>
                      </a:r>
                      <a:r>
                        <a:rPr lang="ru-RU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мг/м³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Выбросы СО =</a:t>
                      </a:r>
                      <a:r>
                        <a:rPr lang="ru-RU" sz="14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120 </a:t>
                      </a:r>
                      <a:r>
                        <a:rPr lang="ru-RU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мг/м³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9" name="Объект 2"/>
          <p:cNvSpPr txBox="1">
            <a:spLocks/>
          </p:cNvSpPr>
          <p:nvPr/>
        </p:nvSpPr>
        <p:spPr bwMode="auto">
          <a:xfrm>
            <a:off x="0" y="800290"/>
            <a:ext cx="9144000" cy="83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6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/>
            <a:r>
              <a:rPr lang="ru-RU" sz="1600" dirty="0">
                <a:solidFill>
                  <a:schemeClr val="tx2"/>
                </a:solidFill>
              </a:rPr>
              <a:t>Цель :  </a:t>
            </a:r>
            <a:r>
              <a:rPr lang="ru-RU" sz="1600" dirty="0" smtClean="0">
                <a:solidFill>
                  <a:schemeClr val="tx2"/>
                </a:solidFill>
              </a:rPr>
              <a:t>Обеспечение потребности ПАО «Газпром» в высококачественных, конкурентоспособных газотурбинных двигателях для повышения эффективности </a:t>
            </a:r>
            <a:r>
              <a:rPr lang="ru-RU" sz="1600" dirty="0" smtClean="0">
                <a:solidFill>
                  <a:schemeClr val="tx2"/>
                </a:solidFill>
              </a:rPr>
              <a:t>производственной </a:t>
            </a:r>
            <a:r>
              <a:rPr lang="ru-RU" sz="1600" dirty="0" smtClean="0">
                <a:solidFill>
                  <a:schemeClr val="tx2"/>
                </a:solidFill>
              </a:rPr>
              <a:t>деятельности в области добычи, транспортировки и подземного хранения газа</a:t>
            </a:r>
            <a:r>
              <a:rPr lang="ru-RU" sz="1600" b="0" kern="0" dirty="0" smtClean="0">
                <a:solidFill>
                  <a:srgbClr val="0070C0"/>
                </a:solidFill>
              </a:rPr>
              <a:t>.</a:t>
            </a:r>
            <a:endParaRPr lang="ru-RU" sz="1600" b="0" kern="0" dirty="0">
              <a:solidFill>
                <a:srgbClr val="0070C0"/>
              </a:solidFill>
            </a:endParaRPr>
          </a:p>
        </p:txBody>
      </p:sp>
      <p:sp>
        <p:nvSpPr>
          <p:cNvPr id="10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rgbClr val="1F497D"/>
                </a:solidFill>
              </a:rPr>
              <a:pPr>
                <a:defRPr/>
              </a:pPr>
              <a:t>2</a:t>
            </a:fld>
            <a:endParaRPr lang="ru-RU" b="0" dirty="0">
              <a:solidFill>
                <a:srgbClr val="1F497D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325321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 bwMode="auto">
          <a:xfrm>
            <a:off x="-37256" y="811842"/>
            <a:ext cx="9144000" cy="535772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kern="0" dirty="0">
                <a:solidFill>
                  <a:srgbClr val="002060"/>
                </a:solidFill>
              </a:rPr>
              <a:t> </a:t>
            </a:r>
            <a:r>
              <a:rPr lang="ru-RU" altLang="ru-RU" sz="2000" b="1" kern="0" dirty="0" smtClean="0">
                <a:solidFill>
                  <a:srgbClr val="002060"/>
                </a:solidFill>
              </a:rPr>
              <a:t>    Турбина </a:t>
            </a:r>
            <a:r>
              <a:rPr lang="ru-RU" altLang="ru-RU" sz="2000" b="1" kern="0" dirty="0">
                <a:solidFill>
                  <a:srgbClr val="002060"/>
                </a:solidFill>
              </a:rPr>
              <a:t>высокого </a:t>
            </a:r>
            <a:r>
              <a:rPr lang="ru-RU" altLang="ru-RU" sz="2000" b="1" kern="0" dirty="0" smtClean="0">
                <a:solidFill>
                  <a:srgbClr val="002060"/>
                </a:solidFill>
              </a:rPr>
              <a:t>давления</a:t>
            </a:r>
            <a:endParaRPr lang="ru-RU" altLang="ru-RU" sz="2000" b="1" kern="0" dirty="0">
              <a:solidFill>
                <a:srgbClr val="002060"/>
              </a:solidFill>
            </a:endParaRPr>
          </a:p>
        </p:txBody>
      </p:sp>
      <p:sp>
        <p:nvSpPr>
          <p:cNvPr id="24" name="Номер слайда 3"/>
          <p:cNvSpPr txBox="1">
            <a:spLocks/>
          </p:cNvSpPr>
          <p:nvPr/>
        </p:nvSpPr>
        <p:spPr bwMode="auto">
          <a:xfrm>
            <a:off x="204790" y="4806850"/>
            <a:ext cx="1487487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5BB4C8-82FC-4BB7-A7C2-E9E10CC94C85}" type="slidenum">
              <a:rPr lang="ru-RU" altLang="ru-RU" sz="2000" smtClean="0">
                <a:solidFill>
                  <a:schemeClr val="tx2"/>
                </a:solidFill>
                <a:latin typeface="Arial Narrow" pitchFamily="34" charset="0"/>
              </a:rPr>
              <a:pPr eaLnBrk="1" hangingPunct="1"/>
              <a:t>20</a:t>
            </a:fld>
            <a:endParaRPr lang="ru-RU" altLang="ru-RU" sz="2000" dirty="0" smtClean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5355" y="1327869"/>
            <a:ext cx="82597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kern="0" dirty="0" smtClean="0">
                <a:solidFill>
                  <a:srgbClr val="002060"/>
                </a:solidFill>
              </a:rPr>
              <a:t>1</a:t>
            </a:r>
            <a:r>
              <a:rPr lang="ru-RU" altLang="ru-RU" sz="1400" b="1" kern="0" dirty="0">
                <a:solidFill>
                  <a:srgbClr val="002060"/>
                </a:solidFill>
              </a:rPr>
              <a:t>) Рабочая лопатка 1-ой ступени. Усиление бандажной полки рабочей </a:t>
            </a:r>
            <a:r>
              <a:rPr lang="ru-RU" altLang="ru-RU" sz="1400" b="1" kern="0" dirty="0" smtClean="0">
                <a:solidFill>
                  <a:srgbClr val="002060"/>
                </a:solidFill>
              </a:rPr>
              <a:t>лопатки. 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0" y="1563638"/>
            <a:ext cx="79563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just" fontAlgn="base">
              <a:spcBef>
                <a:spcPct val="0"/>
              </a:spcBef>
              <a:spcAft>
                <a:spcPct val="0"/>
              </a:spcAft>
              <a:defRPr sz="1400" b="1" kern="0">
                <a:solidFill>
                  <a:srgbClr val="1A62BA"/>
                </a:solidFill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1000">
                <a:latin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1000">
                <a:latin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1000">
                <a:latin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1000">
                <a:latin typeface="Arial" charset="0"/>
              </a:defRPr>
            </a:lvl5pPr>
            <a:lvl6pPr>
              <a:defRPr sz="1000">
                <a:latin typeface="Arial" charset="0"/>
              </a:defRPr>
            </a:lvl6pPr>
            <a:lvl7pPr>
              <a:defRPr sz="1000">
                <a:latin typeface="Arial" charset="0"/>
              </a:defRPr>
            </a:lvl7pPr>
            <a:lvl8pPr>
              <a:defRPr sz="1000">
                <a:latin typeface="Arial" charset="0"/>
              </a:defRPr>
            </a:lvl8pPr>
            <a:lvl9pPr>
              <a:defRPr sz="1000">
                <a:latin typeface="Arial" charset="0"/>
              </a:defRPr>
            </a:lvl9pPr>
          </a:lstStyle>
          <a:p>
            <a:r>
              <a:rPr lang="ru-RU" b="0" dirty="0">
                <a:solidFill>
                  <a:srgbClr val="002060"/>
                </a:solidFill>
              </a:rPr>
              <a:t>Увеличение радиуса перехода пера к бандажной </a:t>
            </a:r>
            <a:r>
              <a:rPr lang="ru-RU" b="0" dirty="0" smtClean="0">
                <a:solidFill>
                  <a:srgbClr val="002060"/>
                </a:solidFill>
              </a:rPr>
              <a:t>полке </a:t>
            </a:r>
            <a:r>
              <a:rPr lang="ru-RU" b="0" dirty="0">
                <a:solidFill>
                  <a:srgbClr val="002060"/>
                </a:solidFill>
              </a:rPr>
              <a:t>для обеспечения жесткости (влияние центробежных сил и </a:t>
            </a:r>
            <a:r>
              <a:rPr lang="ru-RU" b="0" dirty="0" err="1">
                <a:solidFill>
                  <a:srgbClr val="002060"/>
                </a:solidFill>
              </a:rPr>
              <a:t>термонапряжений</a:t>
            </a:r>
            <a:r>
              <a:rPr lang="ru-RU" b="0" dirty="0">
                <a:solidFill>
                  <a:srgbClr val="002060"/>
                </a:solidFill>
              </a:rPr>
              <a:t>). Исключение разрушения бандажной полки в </a:t>
            </a:r>
            <a:r>
              <a:rPr lang="ru-RU" b="0" dirty="0" smtClean="0">
                <a:solidFill>
                  <a:srgbClr val="002060"/>
                </a:solidFill>
              </a:rPr>
              <a:t>эксплуатации</a:t>
            </a:r>
            <a:r>
              <a:rPr lang="ru-RU" dirty="0" smtClean="0">
                <a:solidFill>
                  <a:srgbClr val="002060"/>
                </a:solidFill>
              </a:rPr>
              <a:t>. Было: </a:t>
            </a:r>
            <a:r>
              <a:rPr lang="en-US" dirty="0" smtClean="0">
                <a:solidFill>
                  <a:srgbClr val="002060"/>
                </a:solidFill>
              </a:rPr>
              <a:t>R(1,6</a:t>
            </a:r>
            <a:r>
              <a:rPr lang="en-US" dirty="0">
                <a:solidFill>
                  <a:srgbClr val="002060"/>
                </a:solidFill>
              </a:rPr>
              <a:t>)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Стало</a:t>
            </a:r>
            <a:r>
              <a:rPr lang="ru-RU" dirty="0">
                <a:solidFill>
                  <a:srgbClr val="002060"/>
                </a:solidFill>
              </a:rPr>
              <a:t>: </a:t>
            </a:r>
            <a:r>
              <a:rPr lang="en-US" dirty="0">
                <a:solidFill>
                  <a:srgbClr val="002060"/>
                </a:solidFill>
              </a:rPr>
              <a:t>R(3,2)</a:t>
            </a:r>
            <a:r>
              <a:rPr lang="ru-RU" dirty="0">
                <a:solidFill>
                  <a:srgbClr val="002060"/>
                </a:solidFill>
              </a:rPr>
              <a:t>   </a:t>
            </a:r>
          </a:p>
        </p:txBody>
      </p:sp>
      <p:pic>
        <p:nvPicPr>
          <p:cNvPr id="22" name="Picture 2" descr="\\252-320\буфер обмена огк\Руслан\картинки для презентации\Вал задний с кольцом подшипника последний  исходный(1)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2" t="38657" r="24254" b="13112"/>
          <a:stretch>
            <a:fillRect/>
          </a:stretch>
        </p:blipFill>
        <p:spPr bwMode="auto">
          <a:xfrm>
            <a:off x="3131840" y="2315716"/>
            <a:ext cx="1871663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\\252-320\буфер обмена огк\Руслан\картинки для презентации\Вал задний с кольцом подшипника последни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8" t="29642" r="31891" b="36502"/>
          <a:stretch>
            <a:fillRect/>
          </a:stretch>
        </p:blipFill>
        <p:spPr bwMode="auto">
          <a:xfrm>
            <a:off x="6144393" y="2315716"/>
            <a:ext cx="19431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3924797" y="3795266"/>
            <a:ext cx="566737" cy="292100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564434" y="2969766"/>
            <a:ext cx="1439863" cy="1439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97662" y="3860650"/>
            <a:ext cx="566738" cy="292100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6624612" y="2998638"/>
            <a:ext cx="1441450" cy="1403350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>
              <a:solidFill>
                <a:srgbClr val="0070C0"/>
              </a:solidFill>
            </a:endParaRPr>
          </a:p>
        </p:txBody>
      </p:sp>
      <p:cxnSp>
        <p:nvCxnSpPr>
          <p:cNvPr id="29" name="Прямая со стрелкой 28"/>
          <p:cNvCxnSpPr>
            <a:endCxn id="30" idx="4"/>
          </p:cNvCxnSpPr>
          <p:nvPr/>
        </p:nvCxnSpPr>
        <p:spPr>
          <a:xfrm flipV="1">
            <a:off x="4355803" y="3977829"/>
            <a:ext cx="0" cy="724544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вал 29"/>
          <p:cNvSpPr/>
          <p:nvPr/>
        </p:nvSpPr>
        <p:spPr>
          <a:xfrm>
            <a:off x="4067672" y="3401566"/>
            <a:ext cx="576262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7115150" y="3338363"/>
            <a:ext cx="660400" cy="669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3297734" y="4731990"/>
            <a:ext cx="1058863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>
            <a:spLocks noChangeArrowheads="1"/>
          </p:cNvSpPr>
          <p:nvPr/>
        </p:nvSpPr>
        <p:spPr bwMode="auto">
          <a:xfrm>
            <a:off x="3329484" y="4371950"/>
            <a:ext cx="8996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+mn-lt"/>
                <a:ea typeface="Lucida Sans Unicode" pitchFamily="34" charset="0"/>
                <a:cs typeface="Arial" charset="0"/>
              </a:rPr>
              <a:t>Работа вала </a:t>
            </a:r>
          </a:p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+mn-lt"/>
                <a:ea typeface="Lucida Sans Unicode" pitchFamily="34" charset="0"/>
                <a:cs typeface="Arial" charset="0"/>
              </a:rPr>
              <a:t>на раскрытие</a:t>
            </a:r>
            <a:endParaRPr lang="ru-RU" altLang="ru-RU" dirty="0">
              <a:solidFill>
                <a:srgbClr val="002060"/>
              </a:solidFill>
              <a:latin typeface="+mn-lt"/>
              <a:ea typeface="Lucida Sans Unicode" pitchFamily="34" charset="0"/>
              <a:cs typeface="Arial" charset="0"/>
            </a:endParaRPr>
          </a:p>
        </p:txBody>
      </p:sp>
      <p:cxnSp>
        <p:nvCxnSpPr>
          <p:cNvPr id="34" name="Прямая со стрелкой 33"/>
          <p:cNvCxnSpPr>
            <a:endCxn id="27" idx="3"/>
          </p:cNvCxnSpPr>
          <p:nvPr/>
        </p:nvCxnSpPr>
        <p:spPr>
          <a:xfrm flipH="1" flipV="1">
            <a:off x="7464400" y="4006700"/>
            <a:ext cx="417959" cy="72529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6292800" y="4731990"/>
            <a:ext cx="158417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>
            <a:spLocks noChangeArrowheads="1"/>
          </p:cNvSpPr>
          <p:nvPr/>
        </p:nvSpPr>
        <p:spPr bwMode="auto">
          <a:xfrm>
            <a:off x="6228184" y="4371950"/>
            <a:ext cx="1654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+mn-lt"/>
                <a:ea typeface="Lucida Sans Unicode" pitchFamily="34" charset="0"/>
                <a:cs typeface="Arial" charset="0"/>
              </a:rPr>
              <a:t>Исключение работы вала на раскрытие</a:t>
            </a:r>
            <a:endParaRPr lang="ru-RU" altLang="ru-RU" dirty="0">
              <a:solidFill>
                <a:srgbClr val="002060"/>
              </a:solidFill>
              <a:latin typeface="+mn-lt"/>
              <a:ea typeface="Lucida Sans Unicode" pitchFamily="34" charset="0"/>
              <a:cs typeface="Arial" charset="0"/>
            </a:endParaRPr>
          </a:p>
        </p:txBody>
      </p:sp>
      <p:pic>
        <p:nvPicPr>
          <p:cNvPr id="18" name="Picture 3" descr="D:\Users\Public\Videos\Sample Videos\лопатка ВД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8" r="33704"/>
          <a:stretch>
            <a:fillRect/>
          </a:stretch>
        </p:blipFill>
        <p:spPr bwMode="auto">
          <a:xfrm>
            <a:off x="8249180" y="843558"/>
            <a:ext cx="853782" cy="147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19"/>
          <p:cNvSpPr txBox="1">
            <a:spLocks noChangeArrowheads="1"/>
          </p:cNvSpPr>
          <p:nvPr/>
        </p:nvSpPr>
        <p:spPr bwMode="auto">
          <a:xfrm>
            <a:off x="86349" y="2034643"/>
            <a:ext cx="44483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just" fontAlgn="base">
              <a:spcBef>
                <a:spcPct val="0"/>
              </a:spcBef>
              <a:spcAft>
                <a:spcPct val="0"/>
              </a:spcAft>
              <a:defRPr sz="1400" b="1" kern="0">
                <a:solidFill>
                  <a:srgbClr val="1A62BA"/>
                </a:solidFill>
              </a:defRPr>
            </a:lvl1pPr>
          </a:lstStyle>
          <a:p>
            <a:r>
              <a:rPr lang="ru-RU" dirty="0">
                <a:solidFill>
                  <a:srgbClr val="002060"/>
                </a:solidFill>
              </a:rPr>
              <a:t>2) Усиление вала заднего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01" y="2355726"/>
            <a:ext cx="230414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kern="0" dirty="0">
                <a:solidFill>
                  <a:srgbClr val="002060"/>
                </a:solidFill>
              </a:rPr>
              <a:t>Смещение </a:t>
            </a:r>
            <a:r>
              <a:rPr lang="ru-RU" altLang="ru-RU" sz="1400" kern="0" dirty="0" err="1">
                <a:solidFill>
                  <a:srgbClr val="002060"/>
                </a:solidFill>
              </a:rPr>
              <a:t>маслоотводящих</a:t>
            </a:r>
            <a:r>
              <a:rPr lang="ru-RU" altLang="ru-RU" sz="1400" kern="0" dirty="0">
                <a:solidFill>
                  <a:srgbClr val="002060"/>
                </a:solidFill>
              </a:rPr>
              <a:t> </a:t>
            </a:r>
            <a:r>
              <a:rPr lang="ru-RU" altLang="ru-RU" sz="1400" kern="0" dirty="0" smtClean="0">
                <a:solidFill>
                  <a:srgbClr val="002060"/>
                </a:solidFill>
              </a:rPr>
              <a:t>отверстий </a:t>
            </a:r>
            <a:r>
              <a:rPr lang="ru-RU" altLang="ru-RU" sz="1400" kern="0" dirty="0">
                <a:solidFill>
                  <a:srgbClr val="002060"/>
                </a:solidFill>
              </a:rPr>
              <a:t>от </a:t>
            </a:r>
            <a:r>
              <a:rPr lang="ru-RU" altLang="ru-RU" sz="1400" kern="0" dirty="0" smtClean="0">
                <a:solidFill>
                  <a:srgbClr val="002060"/>
                </a:solidFill>
              </a:rPr>
              <a:t>нагруженной зоны</a:t>
            </a:r>
            <a:r>
              <a:rPr lang="ru-RU" altLang="ru-RU" sz="1400" kern="0" dirty="0">
                <a:solidFill>
                  <a:srgbClr val="002060"/>
                </a:solidFill>
              </a:rPr>
              <a:t>. Мероприятие </a:t>
            </a:r>
            <a:r>
              <a:rPr lang="ru-RU" altLang="ru-RU" sz="1400" kern="0" dirty="0" smtClean="0">
                <a:solidFill>
                  <a:srgbClr val="002060"/>
                </a:solidFill>
              </a:rPr>
              <a:t>увеличивает </a:t>
            </a:r>
            <a:r>
              <a:rPr lang="ru-RU" altLang="ru-RU" sz="1400" kern="0" dirty="0">
                <a:solidFill>
                  <a:srgbClr val="002060"/>
                </a:solidFill>
              </a:rPr>
              <a:t>прочность вала на 20%.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2283718"/>
            <a:ext cx="69602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Было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73658" y="2302815"/>
            <a:ext cx="72327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Стало</a:t>
            </a:r>
          </a:p>
        </p:txBody>
      </p:sp>
      <p:cxnSp>
        <p:nvCxnSpPr>
          <p:cNvPr id="39" name="Прямая со стрелкой 38"/>
          <p:cNvCxnSpPr>
            <a:cxnSpLocks noChangeShapeType="1"/>
          </p:cNvCxnSpPr>
          <p:nvPr/>
        </p:nvCxnSpPr>
        <p:spPr bwMode="auto">
          <a:xfrm flipV="1">
            <a:off x="7728570" y="1732001"/>
            <a:ext cx="455612" cy="1905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Заголовок 1"/>
          <p:cNvSpPr txBox="1">
            <a:spLocks/>
          </p:cNvSpPr>
          <p:nvPr/>
        </p:nvSpPr>
        <p:spPr bwMode="auto">
          <a:xfrm>
            <a:off x="1835696" y="219730"/>
            <a:ext cx="7308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 eaLnBrk="0" hangingPunct="0">
              <a:defRPr sz="2400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Мероприятия, </a:t>
            </a:r>
            <a:r>
              <a:rPr lang="ru-RU" dirty="0"/>
              <a:t>которые планируются к внедрению на НК-38СТ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28789514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 bwMode="auto">
          <a:xfrm>
            <a:off x="-37256" y="811842"/>
            <a:ext cx="9144000" cy="535772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2060"/>
                </a:solidFill>
              </a:rPr>
              <a:t>     Секция </a:t>
            </a:r>
            <a:r>
              <a:rPr lang="ru-RU" altLang="ru-RU" sz="2000" b="1" dirty="0">
                <a:solidFill>
                  <a:srgbClr val="002060"/>
                </a:solidFill>
              </a:rPr>
              <a:t>сопловая 1-ой ступени</a:t>
            </a:r>
          </a:p>
        </p:txBody>
      </p:sp>
      <p:sp>
        <p:nvSpPr>
          <p:cNvPr id="24" name="Номер слайда 3"/>
          <p:cNvSpPr txBox="1">
            <a:spLocks/>
          </p:cNvSpPr>
          <p:nvPr/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5BB4C8-82FC-4BB7-A7C2-E9E10CC94C85}" type="slidenum">
              <a:rPr lang="ru-RU" altLang="ru-RU" sz="2000" smtClean="0">
                <a:solidFill>
                  <a:schemeClr val="tx2"/>
                </a:solidFill>
                <a:latin typeface="Arial Narrow" pitchFamily="34" charset="0"/>
              </a:rPr>
              <a:pPr eaLnBrk="1" hangingPunct="1"/>
              <a:t>21</a:t>
            </a:fld>
            <a:endParaRPr lang="ru-RU" altLang="ru-RU" sz="2000" dirty="0" smtClean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10" name="Picture 2" descr="D:\Users\Public\Videos\Sample Videos\38.420.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" y="1563638"/>
            <a:ext cx="3906435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D:\Users\Public\Videos\Sample Videos\38.420.020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1" t="1900" r="26329"/>
          <a:stretch>
            <a:fillRect/>
          </a:stretch>
        </p:blipFill>
        <p:spPr bwMode="auto">
          <a:xfrm>
            <a:off x="2722563" y="1331118"/>
            <a:ext cx="1160679" cy="175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Объект 2"/>
          <p:cNvSpPr>
            <a:spLocks noGrp="1"/>
          </p:cNvSpPr>
          <p:nvPr/>
        </p:nvSpPr>
        <p:spPr bwMode="auto">
          <a:xfrm>
            <a:off x="1475656" y="1492205"/>
            <a:ext cx="7704856" cy="321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kern="0" dirty="0" smtClean="0">
                <a:solidFill>
                  <a:srgbClr val="002060"/>
                </a:solidFill>
              </a:rPr>
              <a:t>                                                1</a:t>
            </a:r>
            <a:r>
              <a:rPr lang="ru-RU" altLang="ru-RU" b="1" kern="0" dirty="0">
                <a:solidFill>
                  <a:srgbClr val="002060"/>
                </a:solidFill>
              </a:rPr>
              <a:t>) Изменение системы перфорации.           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kern="0" dirty="0">
                <a:solidFill>
                  <a:srgbClr val="002060"/>
                </a:solidFill>
              </a:rPr>
              <a:t>                                                </a:t>
            </a:r>
            <a:r>
              <a:rPr lang="ru-RU" altLang="ru-RU" kern="0" dirty="0">
                <a:solidFill>
                  <a:srgbClr val="002060"/>
                </a:solidFill>
              </a:rPr>
              <a:t>Выполнено для увеличения пленочного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kern="0" dirty="0">
                <a:solidFill>
                  <a:srgbClr val="002060"/>
                </a:solidFill>
              </a:rPr>
              <a:t>                                                охлаждения трактовых поверхностей и            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kern="0" dirty="0">
                <a:solidFill>
                  <a:srgbClr val="002060"/>
                </a:solidFill>
              </a:rPr>
              <a:t>                                                доставки охлаждающего воздуха в        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kern="0" dirty="0">
                <a:solidFill>
                  <a:srgbClr val="002060"/>
                </a:solidFill>
              </a:rPr>
              <a:t>                                                </a:t>
            </a:r>
            <a:r>
              <a:rPr lang="ru-RU" altLang="ru-RU" kern="0" dirty="0" err="1">
                <a:solidFill>
                  <a:srgbClr val="002060"/>
                </a:solidFill>
              </a:rPr>
              <a:t>термонапряженные</a:t>
            </a:r>
            <a:r>
              <a:rPr lang="ru-RU" altLang="ru-RU" kern="0" dirty="0">
                <a:solidFill>
                  <a:srgbClr val="002060"/>
                </a:solidFill>
              </a:rPr>
              <a:t> зоны.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kern="0" dirty="0">
                <a:solidFill>
                  <a:srgbClr val="002060"/>
                </a:solidFill>
              </a:rPr>
              <a:t>                                                </a:t>
            </a:r>
            <a:endParaRPr lang="ru-RU" altLang="ru-RU" b="1" kern="0" dirty="0" smtClean="0">
              <a:solidFill>
                <a:srgbClr val="002060"/>
              </a:solidFill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kern="0" dirty="0">
              <a:solidFill>
                <a:srgbClr val="002060"/>
              </a:solidFill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kern="0" dirty="0">
                <a:solidFill>
                  <a:srgbClr val="002060"/>
                </a:solidFill>
              </a:rPr>
              <a:t>                                                2) Замена теплозащитного покрытия секции                    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kern="0" dirty="0">
                <a:solidFill>
                  <a:srgbClr val="002060"/>
                </a:solidFill>
              </a:rPr>
              <a:t>                                                </a:t>
            </a:r>
            <a:r>
              <a:rPr lang="ru-RU" altLang="ru-RU" kern="0" dirty="0">
                <a:solidFill>
                  <a:srgbClr val="002060"/>
                </a:solidFill>
              </a:rPr>
              <a:t>сопловой по аналогии с рабочей лопаткой 1-ой ступени (</a:t>
            </a:r>
            <a:r>
              <a:rPr lang="ru-RU" altLang="ru-RU" kern="0" dirty="0" smtClean="0">
                <a:solidFill>
                  <a:srgbClr val="002060"/>
                </a:solidFill>
              </a:rPr>
              <a:t>СДП-1 методом ВПТЭ  </a:t>
            </a:r>
            <a:r>
              <a:rPr lang="ru-RU" altLang="ru-RU" kern="0" dirty="0">
                <a:solidFill>
                  <a:srgbClr val="002060"/>
                </a:solidFill>
              </a:rPr>
              <a:t>ПНХ20К20Ю13-1</a:t>
            </a:r>
            <a:r>
              <a:rPr lang="en-US" altLang="ru-RU" kern="0" dirty="0">
                <a:solidFill>
                  <a:srgbClr val="002060"/>
                </a:solidFill>
              </a:rPr>
              <a:t> </a:t>
            </a:r>
            <a:r>
              <a:rPr lang="en-US" altLang="ru-RU" kern="0" dirty="0" smtClean="0">
                <a:solidFill>
                  <a:srgbClr val="002060"/>
                </a:solidFill>
              </a:rPr>
              <a:t> </a:t>
            </a:r>
            <a:r>
              <a:rPr lang="en-US" altLang="ru-RU" kern="0" dirty="0">
                <a:solidFill>
                  <a:srgbClr val="002060"/>
                </a:solidFill>
              </a:rPr>
              <a:t>Z7Y20-80S)</a:t>
            </a:r>
            <a:r>
              <a:rPr lang="ru-RU" altLang="ru-RU" kern="0" dirty="0">
                <a:solidFill>
                  <a:srgbClr val="002060"/>
                </a:solidFill>
              </a:rPr>
              <a:t>. Мероприятия направлены на защиту метала от газовой эрозии и прогаров (по КД керамика наносится на металлическую поверхность)  </a:t>
            </a:r>
          </a:p>
        </p:txBody>
      </p:sp>
      <p:sp>
        <p:nvSpPr>
          <p:cNvPr id="14" name="Овал 13"/>
          <p:cNvSpPr>
            <a:spLocks noChangeArrowheads="1"/>
          </p:cNvSpPr>
          <p:nvPr/>
        </p:nvSpPr>
        <p:spPr bwMode="auto">
          <a:xfrm flipH="1">
            <a:off x="2119313" y="1921669"/>
            <a:ext cx="358775" cy="381000"/>
          </a:xfrm>
          <a:prstGeom prst="ellipse">
            <a:avLst/>
          </a:prstGeom>
          <a:noFill/>
          <a:ln w="9525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endParaRPr lang="ru-RU" altLang="ru-RU"/>
          </a:p>
        </p:txBody>
      </p:sp>
      <p:cxnSp>
        <p:nvCxnSpPr>
          <p:cNvPr id="16" name="Прямая со стрелкой 15"/>
          <p:cNvCxnSpPr>
            <a:cxnSpLocks noChangeShapeType="1"/>
          </p:cNvCxnSpPr>
          <p:nvPr/>
        </p:nvCxnSpPr>
        <p:spPr bwMode="auto">
          <a:xfrm flipV="1">
            <a:off x="2478088" y="1921669"/>
            <a:ext cx="455612" cy="190500"/>
          </a:xfrm>
          <a:prstGeom prst="straightConnector1">
            <a:avLst/>
          </a:prstGeom>
          <a:noFill/>
          <a:ln w="952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835696" y="219730"/>
            <a:ext cx="7308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 eaLnBrk="0" hangingPunct="0">
              <a:defRPr sz="2400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Мероприятия, </a:t>
            </a:r>
            <a:r>
              <a:rPr lang="ru-RU" dirty="0"/>
              <a:t>которые планируются к внедрению на НК-38СТ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8403897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 bwMode="auto">
          <a:xfrm>
            <a:off x="-37256" y="811842"/>
            <a:ext cx="9144000" cy="535772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  <a:defRPr/>
            </a:pPr>
            <a:r>
              <a:rPr lang="ru-RU" altLang="ru-RU" sz="2000" b="1" kern="0" dirty="0">
                <a:solidFill>
                  <a:srgbClr val="002060"/>
                </a:solidFill>
              </a:rPr>
              <a:t> </a:t>
            </a:r>
            <a:r>
              <a:rPr lang="ru-RU" altLang="ru-RU" sz="2000" b="1" kern="0" dirty="0" smtClean="0">
                <a:solidFill>
                  <a:srgbClr val="002060"/>
                </a:solidFill>
              </a:rPr>
              <a:t> </a:t>
            </a:r>
            <a:r>
              <a:rPr lang="ru-RU" alt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Lucida Sans Unicode" pitchFamily="34" charset="0"/>
                <a:cs typeface="Arial" pitchFamily="34" charset="0"/>
              </a:rPr>
              <a:t>Турбина низкого давления </a:t>
            </a:r>
            <a:endParaRPr lang="ru-RU" sz="2000" b="1" dirty="0">
              <a:solidFill>
                <a:srgbClr val="002060"/>
              </a:solidFill>
              <a:latin typeface="Arial" pitchFamily="34" charset="0"/>
              <a:ea typeface="Lucida Sans Unicode" pitchFamily="34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8480" y="1340112"/>
            <a:ext cx="8280400" cy="33855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+mn-lt"/>
                <a:ea typeface="Lucida Sans Unicode" pitchFamily="34" charset="0"/>
                <a:cs typeface="Arial" pitchFamily="34" charset="0"/>
              </a:rPr>
              <a:t>1) Рабочая лопатка турбины низкого давления.</a:t>
            </a:r>
          </a:p>
        </p:txBody>
      </p:sp>
      <p:pic>
        <p:nvPicPr>
          <p:cNvPr id="41" name="Picture 2" descr="C:\Users\RMiftahov\Desktop\Новый рисунок (27)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292" y="1641847"/>
            <a:ext cx="2081212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 descr="C:\Users\RMiftahov\Desktop\Новый рисунок (2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10" y="1707654"/>
            <a:ext cx="227965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Овал 42"/>
          <p:cNvSpPr/>
          <p:nvPr/>
        </p:nvSpPr>
        <p:spPr>
          <a:xfrm>
            <a:off x="5110" y="1923554"/>
            <a:ext cx="1135063" cy="1362075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7090792" y="1857747"/>
            <a:ext cx="976312" cy="1362075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pic>
        <p:nvPicPr>
          <p:cNvPr id="47" name="Picture 2" descr="\\252-320\буфер обмена огк\Руслан\картинки для презентации\Фрагмен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738" y="3219823"/>
            <a:ext cx="171675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2019493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altLang="ru-RU" sz="1600" dirty="0">
                <a:solidFill>
                  <a:srgbClr val="002060"/>
                </a:solidFill>
                <a:cs typeface="Arial" charset="0"/>
              </a:rPr>
              <a:t>Изменение геометрии </a:t>
            </a:r>
            <a:r>
              <a:rPr lang="ru-RU" altLang="ru-RU" sz="1600" dirty="0" smtClean="0">
                <a:solidFill>
                  <a:srgbClr val="002060"/>
                </a:solidFill>
                <a:cs typeface="Arial" charset="0"/>
              </a:rPr>
              <a:t>бандажной </a:t>
            </a:r>
            <a:r>
              <a:rPr lang="ru-RU" altLang="ru-RU" sz="1600" dirty="0">
                <a:solidFill>
                  <a:srgbClr val="002060"/>
                </a:solidFill>
                <a:cs typeface="Arial" charset="0"/>
              </a:rPr>
              <a:t>полки в </a:t>
            </a:r>
            <a:r>
              <a:rPr lang="ru-RU" altLang="ru-RU" sz="1600" dirty="0" smtClean="0">
                <a:solidFill>
                  <a:srgbClr val="002060"/>
                </a:solidFill>
                <a:cs typeface="Arial" charset="0"/>
              </a:rPr>
              <a:t>части введения дополнительного ребра </a:t>
            </a:r>
            <a:r>
              <a:rPr lang="ru-RU" altLang="ru-RU" sz="1600" dirty="0">
                <a:solidFill>
                  <a:srgbClr val="002060"/>
                </a:solidFill>
                <a:cs typeface="Arial" charset="0"/>
              </a:rPr>
              <a:t>жёсткости. </a:t>
            </a:r>
            <a:r>
              <a:rPr lang="ru-RU" altLang="ru-RU" sz="1600" dirty="0" smtClean="0">
                <a:solidFill>
                  <a:srgbClr val="002060"/>
                </a:solidFill>
                <a:cs typeface="Arial" charset="0"/>
              </a:rPr>
              <a:t>Мероприятие направлено </a:t>
            </a:r>
            <a:r>
              <a:rPr lang="ru-RU" altLang="ru-RU" sz="1600" dirty="0">
                <a:solidFill>
                  <a:srgbClr val="002060"/>
                </a:solidFill>
                <a:cs typeface="Arial" charset="0"/>
              </a:rPr>
              <a:t>на </a:t>
            </a:r>
            <a:r>
              <a:rPr lang="ru-RU" altLang="ru-RU" sz="1600" dirty="0" smtClean="0">
                <a:solidFill>
                  <a:srgbClr val="002060"/>
                </a:solidFill>
                <a:cs typeface="Arial" charset="0"/>
              </a:rPr>
              <a:t>исключение деформации </a:t>
            </a:r>
            <a:r>
              <a:rPr lang="ru-RU" altLang="ru-RU" sz="1600" dirty="0">
                <a:solidFill>
                  <a:srgbClr val="002060"/>
                </a:solidFill>
                <a:cs typeface="Arial" charset="0"/>
              </a:rPr>
              <a:t>в эксплуатации.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2532062" y="1686438"/>
            <a:ext cx="69602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Было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6191565" y="1697745"/>
            <a:ext cx="72327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Стало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166" y="3582764"/>
            <a:ext cx="70361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600" b="1" dirty="0">
                <a:solidFill>
                  <a:srgbClr val="002060"/>
                </a:solidFill>
                <a:cs typeface="Arial" charset="0"/>
              </a:rPr>
              <a:t>2) Вал турбины низкого давления.</a:t>
            </a:r>
          </a:p>
          <a:p>
            <a:pPr algn="just"/>
            <a:r>
              <a:rPr lang="ru-RU" altLang="ru-RU" sz="1600" b="1" dirty="0">
                <a:solidFill>
                  <a:srgbClr val="002060"/>
                </a:solidFill>
                <a:cs typeface="Arial" charset="0"/>
              </a:rPr>
              <a:t>   </a:t>
            </a:r>
            <a:r>
              <a:rPr lang="ru-RU" altLang="ru-RU" sz="1600" dirty="0">
                <a:solidFill>
                  <a:srgbClr val="002060"/>
                </a:solidFill>
                <a:cs typeface="Arial" charset="0"/>
              </a:rPr>
              <a:t>Увеличение толщины фланца вала </a:t>
            </a:r>
            <a:r>
              <a:rPr lang="ru-RU" altLang="ru-RU" sz="1600" dirty="0" smtClean="0">
                <a:solidFill>
                  <a:srgbClr val="002060"/>
                </a:solidFill>
                <a:cs typeface="Arial" charset="0"/>
              </a:rPr>
              <a:t>НД для </a:t>
            </a:r>
            <a:r>
              <a:rPr lang="ru-RU" altLang="ru-RU" sz="1600" dirty="0">
                <a:solidFill>
                  <a:srgbClr val="002060"/>
                </a:solidFill>
                <a:cs typeface="Arial" charset="0"/>
              </a:rPr>
              <a:t>исключения деформации в районе</a:t>
            </a:r>
          </a:p>
          <a:p>
            <a:pPr algn="just"/>
            <a:r>
              <a:rPr lang="ru-RU" altLang="ru-RU" sz="1600" dirty="0">
                <a:solidFill>
                  <a:srgbClr val="002060"/>
                </a:solidFill>
                <a:cs typeface="Arial" charset="0"/>
              </a:rPr>
              <a:t>   стыка рабочего колеса с валом. </a:t>
            </a:r>
            <a:r>
              <a:rPr lang="ru-RU" altLang="ru-RU" sz="1600" dirty="0" smtClean="0">
                <a:solidFill>
                  <a:srgbClr val="002060"/>
                </a:solidFill>
                <a:cs typeface="Arial" charset="0"/>
              </a:rPr>
              <a:t>Мероприятие направлено </a:t>
            </a:r>
            <a:r>
              <a:rPr lang="ru-RU" altLang="ru-RU" sz="1600" dirty="0">
                <a:solidFill>
                  <a:srgbClr val="002060"/>
                </a:solidFill>
                <a:cs typeface="Arial" charset="0"/>
              </a:rPr>
              <a:t>на снижение уровня</a:t>
            </a:r>
          </a:p>
          <a:p>
            <a:pPr algn="just"/>
            <a:r>
              <a:rPr lang="ru-RU" altLang="ru-RU" sz="1600" dirty="0">
                <a:solidFill>
                  <a:srgbClr val="002060"/>
                </a:solidFill>
                <a:cs typeface="Arial" charset="0"/>
              </a:rPr>
              <a:t>   вибрации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835696" y="219730"/>
            <a:ext cx="7308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 eaLnBrk="0" hangingPunct="0">
              <a:defRPr sz="2400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Мероприятия, </a:t>
            </a:r>
            <a:r>
              <a:rPr lang="ru-RU" dirty="0"/>
              <a:t>которые планируются к внедрению на НК-38СТ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39773241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 bwMode="auto">
          <a:xfrm>
            <a:off x="-37256" y="811842"/>
            <a:ext cx="9144000" cy="535772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kern="0" dirty="0">
                <a:solidFill>
                  <a:srgbClr val="002060"/>
                </a:solidFill>
              </a:rPr>
              <a:t> </a:t>
            </a:r>
            <a:r>
              <a:rPr lang="ru-RU" altLang="ru-RU" sz="2000" b="1" kern="0" dirty="0" smtClean="0">
                <a:solidFill>
                  <a:srgbClr val="002060"/>
                </a:solidFill>
              </a:rPr>
              <a:t>    Опора турбины</a:t>
            </a:r>
            <a:endParaRPr lang="ru-RU" altLang="ru-RU" sz="2000" b="1" kern="0" dirty="0">
              <a:solidFill>
                <a:srgbClr val="002060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1" y="1338274"/>
            <a:ext cx="1566862" cy="1677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34" y="1359137"/>
            <a:ext cx="1486744" cy="168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1286669" y="1333203"/>
            <a:ext cx="477019" cy="590475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804248" y="1400908"/>
            <a:ext cx="587970" cy="52277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cxnSp>
        <p:nvCxnSpPr>
          <p:cNvPr id="8" name="Прямая со стрелкой 7"/>
          <p:cNvCxnSpPr>
            <a:stCxn id="6" idx="6"/>
          </p:cNvCxnSpPr>
          <p:nvPr/>
        </p:nvCxnSpPr>
        <p:spPr>
          <a:xfrm flipV="1">
            <a:off x="1763688" y="1628440"/>
            <a:ext cx="5040560" cy="1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1" t="42976" b="24481"/>
          <a:stretch>
            <a:fillRect/>
          </a:stretch>
        </p:blipFill>
        <p:spPr bwMode="auto">
          <a:xfrm>
            <a:off x="6864350" y="3294782"/>
            <a:ext cx="2066925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6" t="37018" r="9962" b="31491"/>
          <a:stretch>
            <a:fillRect/>
          </a:stretch>
        </p:blipFill>
        <p:spPr bwMode="auto">
          <a:xfrm>
            <a:off x="212725" y="3250332"/>
            <a:ext cx="2147888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Стрелка вниз 10"/>
          <p:cNvSpPr/>
          <p:nvPr/>
        </p:nvSpPr>
        <p:spPr>
          <a:xfrm rot="7647994">
            <a:off x="1786732" y="3711500"/>
            <a:ext cx="101600" cy="3794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7647994">
            <a:off x="8375650" y="3850407"/>
            <a:ext cx="101600" cy="381000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66"/>
          <a:stretch>
            <a:fillRect/>
          </a:stretch>
        </p:blipFill>
        <p:spPr bwMode="auto">
          <a:xfrm>
            <a:off x="2881313" y="3147814"/>
            <a:ext cx="1414462" cy="146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38"/>
          <a:stretch>
            <a:fillRect/>
          </a:stretch>
        </p:blipFill>
        <p:spPr bwMode="auto">
          <a:xfrm>
            <a:off x="4879975" y="3147814"/>
            <a:ext cx="1441450" cy="150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Стрелка вниз 15"/>
          <p:cNvSpPr/>
          <p:nvPr/>
        </p:nvSpPr>
        <p:spPr>
          <a:xfrm rot="7647994">
            <a:off x="5795963" y="4397176"/>
            <a:ext cx="103188" cy="379413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7647994">
            <a:off x="3680619" y="4426545"/>
            <a:ext cx="101600" cy="3794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22" name="Объект 9"/>
          <p:cNvSpPr>
            <a:spLocks noGrp="1"/>
          </p:cNvSpPr>
          <p:nvPr/>
        </p:nvSpPr>
        <p:spPr bwMode="auto">
          <a:xfrm>
            <a:off x="2504629" y="1707654"/>
            <a:ext cx="3867571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charset="0"/>
              <a:buNone/>
              <a:defRPr/>
            </a:pPr>
            <a:r>
              <a:rPr lang="ru-RU" sz="14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Изменение конфигурации бобышек корпуса внутренней опоры турбины, для исключения прорыва стенок, и увеличение толщины фланца под подшипниковый узел - с целью повышения жесткости и исключения деформации.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109" y="1371011"/>
            <a:ext cx="69602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Было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048782" y="1359137"/>
            <a:ext cx="72327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Стало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1835696" y="219730"/>
            <a:ext cx="7308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 eaLnBrk="0" hangingPunct="0">
              <a:defRPr sz="2400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Мероприятия, </a:t>
            </a:r>
            <a:r>
              <a:rPr lang="ru-RU" dirty="0"/>
              <a:t>которые планируются к внедрению на НК-38СТ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32850058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Номер слайда 3"/>
          <p:cNvSpPr txBox="1">
            <a:spLocks/>
          </p:cNvSpPr>
          <p:nvPr/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5BB4C8-82FC-4BB7-A7C2-E9E10CC94C85}" type="slidenum">
              <a:rPr lang="ru-RU" altLang="ru-RU" sz="2000" smtClean="0">
                <a:solidFill>
                  <a:schemeClr val="tx2"/>
                </a:solidFill>
                <a:latin typeface="Arial Narrow" pitchFamily="34" charset="0"/>
              </a:rPr>
              <a:pPr eaLnBrk="1" hangingPunct="1"/>
              <a:t>24</a:t>
            </a:fld>
            <a:endParaRPr lang="ru-RU" altLang="ru-RU" sz="2000" dirty="0" smtClean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395536" y="4451771"/>
            <a:ext cx="39601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0" dirty="0">
                <a:solidFill>
                  <a:srgbClr val="002060"/>
                </a:solidFill>
              </a:rPr>
              <a:t>ЭПА-2 </a:t>
            </a:r>
            <a:r>
              <a:rPr lang="en-US" sz="1400" b="1" kern="0" dirty="0" err="1">
                <a:solidFill>
                  <a:srgbClr val="002060"/>
                </a:solidFill>
              </a:rPr>
              <a:t>производства</a:t>
            </a:r>
            <a:r>
              <a:rPr lang="en-US" sz="1400" b="1" kern="0" dirty="0">
                <a:solidFill>
                  <a:srgbClr val="002060"/>
                </a:solidFill>
              </a:rPr>
              <a:t> </a:t>
            </a:r>
            <a:r>
              <a:rPr lang="en-US" sz="1400" b="1" kern="0" dirty="0" smtClean="0">
                <a:solidFill>
                  <a:srgbClr val="002060"/>
                </a:solidFill>
              </a:rPr>
              <a:t>АО </a:t>
            </a:r>
            <a:r>
              <a:rPr lang="ru-RU" sz="1400" b="1" kern="0" dirty="0" smtClean="0">
                <a:solidFill>
                  <a:srgbClr val="002060"/>
                </a:solidFill>
              </a:rPr>
              <a:t>«</a:t>
            </a:r>
            <a:r>
              <a:rPr lang="en-US" sz="1400" b="1" kern="0" dirty="0" err="1" smtClean="0">
                <a:solidFill>
                  <a:srgbClr val="002060"/>
                </a:solidFill>
              </a:rPr>
              <a:t>Электропривод</a:t>
            </a:r>
            <a:r>
              <a:rPr lang="ru-RU" sz="1400" b="1" kern="0" dirty="0" smtClean="0">
                <a:solidFill>
                  <a:srgbClr val="002060"/>
                </a:solidFill>
              </a:rPr>
              <a:t>» </a:t>
            </a:r>
            <a:r>
              <a:rPr lang="en-US" altLang="ru-RU" sz="1400" b="1" kern="0" dirty="0" smtClean="0">
                <a:solidFill>
                  <a:srgbClr val="002060"/>
                </a:solidFill>
              </a:rPr>
              <a:t>(</a:t>
            </a:r>
            <a:r>
              <a:rPr lang="ru-RU" altLang="ru-RU" sz="1400" b="1" kern="0" dirty="0">
                <a:solidFill>
                  <a:srgbClr val="002060"/>
                </a:solidFill>
              </a:rPr>
              <a:t>было)</a:t>
            </a: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4788024" y="4451771"/>
            <a:ext cx="41044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b="1" kern="0" dirty="0">
                <a:solidFill>
                  <a:srgbClr val="002060"/>
                </a:solidFill>
              </a:rPr>
              <a:t>ЭП30С4ВД</a:t>
            </a:r>
            <a:r>
              <a:rPr lang="ru-RU" sz="1400" b="1" kern="0" dirty="0">
                <a:solidFill>
                  <a:srgbClr val="002060"/>
                </a:solidFill>
              </a:rPr>
              <a:t> </a:t>
            </a:r>
            <a:r>
              <a:rPr lang="en-US" sz="1400" b="1" kern="0" dirty="0" err="1">
                <a:solidFill>
                  <a:srgbClr val="002060"/>
                </a:solidFill>
              </a:rPr>
              <a:t>производства</a:t>
            </a:r>
            <a:r>
              <a:rPr lang="ru-RU" sz="1400" b="1" kern="0" dirty="0">
                <a:solidFill>
                  <a:srgbClr val="002060"/>
                </a:solidFill>
              </a:rPr>
              <a:t> </a:t>
            </a:r>
            <a:r>
              <a:rPr lang="en-US" sz="1400" b="1" kern="0" dirty="0">
                <a:solidFill>
                  <a:srgbClr val="002060"/>
                </a:solidFill>
              </a:rPr>
              <a:t>ООО</a:t>
            </a:r>
            <a:r>
              <a:rPr lang="ru-RU" sz="1400" b="1" kern="0" dirty="0">
                <a:solidFill>
                  <a:srgbClr val="002060"/>
                </a:solidFill>
              </a:rPr>
              <a:t> </a:t>
            </a:r>
            <a:r>
              <a:rPr lang="ru-RU" sz="1400" b="1" kern="0" dirty="0" smtClean="0">
                <a:solidFill>
                  <a:srgbClr val="002060"/>
                </a:solidFill>
              </a:rPr>
              <a:t>«</a:t>
            </a:r>
            <a:r>
              <a:rPr lang="en-US" sz="1400" b="1" kern="0" dirty="0" err="1" smtClean="0">
                <a:solidFill>
                  <a:srgbClr val="002060"/>
                </a:solidFill>
              </a:rPr>
              <a:t>Интехсервис</a:t>
            </a:r>
            <a:r>
              <a:rPr lang="ru-RU" sz="1400" b="1" kern="0" dirty="0" smtClean="0">
                <a:solidFill>
                  <a:srgbClr val="002060"/>
                </a:solidFill>
              </a:rPr>
              <a:t>» </a:t>
            </a:r>
            <a:r>
              <a:rPr lang="ru-RU" altLang="ru-RU" sz="1400" b="1" kern="0" dirty="0">
                <a:solidFill>
                  <a:srgbClr val="002060"/>
                </a:solidFill>
              </a:rPr>
              <a:t>(стало)</a:t>
            </a: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1275606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/>
            <a:r>
              <a:rPr lang="ru-RU" altLang="ru-RU" sz="1400" b="1" kern="0" dirty="0">
                <a:solidFill>
                  <a:srgbClr val="002060"/>
                </a:solidFill>
                <a:latin typeface="+mn-lt"/>
              </a:rPr>
              <a:t>2</a:t>
            </a:r>
            <a:r>
              <a:rPr lang="ru-RU" altLang="ru-RU" sz="1400" b="1" kern="0" dirty="0" smtClean="0">
                <a:solidFill>
                  <a:srgbClr val="002060"/>
                </a:solidFill>
                <a:latin typeface="+mn-lt"/>
              </a:rPr>
              <a:t>. Заклинивание механизма ЭПА-2</a:t>
            </a:r>
            <a:r>
              <a:rPr lang="en-US" altLang="ru-RU" sz="1400" kern="0" dirty="0" smtClean="0">
                <a:solidFill>
                  <a:srgbClr val="002060"/>
                </a:solidFill>
                <a:latin typeface="+mn-lt"/>
              </a:rPr>
              <a:t>.</a:t>
            </a:r>
            <a:r>
              <a:rPr lang="ru-RU" altLang="ru-RU" sz="1400" kern="0" dirty="0" smtClean="0">
                <a:solidFill>
                  <a:srgbClr val="002060"/>
                </a:solidFill>
                <a:latin typeface="+mn-lt"/>
              </a:rPr>
              <a:t>         </a:t>
            </a:r>
            <a:endParaRPr lang="ru-RU" altLang="ru-RU" sz="1400" kern="0" dirty="0">
              <a:solidFill>
                <a:srgbClr val="002060"/>
              </a:solidFill>
              <a:latin typeface="+mn-lt"/>
            </a:endParaRPr>
          </a:p>
          <a:p>
            <a:pPr lvl="0"/>
            <a:r>
              <a:rPr lang="ru-RU" altLang="ru-RU" sz="1400" kern="0" dirty="0">
                <a:solidFill>
                  <a:srgbClr val="002060"/>
                </a:solidFill>
                <a:latin typeface="+mn-lt"/>
              </a:rPr>
              <a:t>Проработана альтернатива: Агрегат МП30С4ВД производства </a:t>
            </a:r>
            <a:r>
              <a:rPr lang="ru-RU" altLang="ru-RU" sz="1400" kern="0" dirty="0" smtClean="0">
                <a:solidFill>
                  <a:srgbClr val="002060"/>
                </a:solidFill>
                <a:latin typeface="+mn-lt"/>
              </a:rPr>
              <a:t>ООО «</a:t>
            </a:r>
            <a:r>
              <a:rPr lang="en-US" sz="1400" kern="0" dirty="0" err="1">
                <a:solidFill>
                  <a:srgbClr val="002060"/>
                </a:solidFill>
                <a:latin typeface="+mn-lt"/>
              </a:rPr>
              <a:t>Интехсервис</a:t>
            </a:r>
            <a:r>
              <a:rPr lang="ru-RU" altLang="ru-RU" sz="1400" kern="0" dirty="0" smtClean="0">
                <a:solidFill>
                  <a:srgbClr val="002060"/>
                </a:solidFill>
                <a:latin typeface="+mn-lt"/>
              </a:rPr>
              <a:t>» </a:t>
            </a:r>
            <a:r>
              <a:rPr lang="ru-RU" altLang="ru-RU" sz="1400" kern="0" dirty="0">
                <a:solidFill>
                  <a:srgbClr val="002060"/>
                </a:solidFill>
                <a:latin typeface="+mn-lt"/>
              </a:rPr>
              <a:t>г. </a:t>
            </a:r>
            <a:r>
              <a:rPr lang="ru-RU" altLang="ru-RU" sz="1400" kern="0" dirty="0" smtClean="0">
                <a:solidFill>
                  <a:srgbClr val="002060"/>
                </a:solidFill>
                <a:latin typeface="+mn-lt"/>
              </a:rPr>
              <a:t>Кирово-Чепецк. </a:t>
            </a:r>
            <a:r>
              <a:rPr lang="ru-RU" altLang="ru-RU" sz="1400" kern="0" dirty="0">
                <a:solidFill>
                  <a:srgbClr val="002060"/>
                </a:solidFill>
                <a:latin typeface="+mn-lt"/>
              </a:rPr>
              <a:t>А</a:t>
            </a:r>
            <a:r>
              <a:rPr lang="en-US" sz="1400" kern="0" dirty="0" err="1" smtClean="0">
                <a:solidFill>
                  <a:srgbClr val="002060"/>
                </a:solidFill>
                <a:latin typeface="+mn-lt"/>
              </a:rPr>
              <a:t>грегат</a:t>
            </a:r>
            <a:r>
              <a:rPr lang="en-US" sz="1400" kern="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400" kern="0" dirty="0" err="1" smtClean="0">
                <a:solidFill>
                  <a:srgbClr val="002060"/>
                </a:solidFill>
                <a:latin typeface="+mn-lt"/>
              </a:rPr>
              <a:t>был</a:t>
            </a:r>
            <a:r>
              <a:rPr lang="ru-RU" sz="14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400" kern="0" dirty="0" err="1" smtClean="0">
                <a:solidFill>
                  <a:srgbClr val="002060"/>
                </a:solidFill>
                <a:latin typeface="+mn-lt"/>
              </a:rPr>
              <a:t>разработан</a:t>
            </a:r>
            <a:r>
              <a:rPr lang="en-US" sz="1400" kern="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400" kern="0" dirty="0">
                <a:solidFill>
                  <a:srgbClr val="002060"/>
                </a:solidFill>
                <a:latin typeface="+mn-lt"/>
              </a:rPr>
              <a:t>с </a:t>
            </a:r>
            <a:r>
              <a:rPr lang="en-US" sz="1400" kern="0" dirty="0" err="1">
                <a:solidFill>
                  <a:srgbClr val="002060"/>
                </a:solidFill>
                <a:latin typeface="+mn-lt"/>
              </a:rPr>
              <a:t>учетом</a:t>
            </a:r>
            <a:r>
              <a:rPr lang="en-US" sz="14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400" kern="0" dirty="0" err="1">
                <a:solidFill>
                  <a:srgbClr val="002060"/>
                </a:solidFill>
                <a:latin typeface="+mn-lt"/>
              </a:rPr>
              <a:t>замечаний</a:t>
            </a:r>
            <a:r>
              <a:rPr lang="en-US" sz="14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400" kern="0" dirty="0" err="1">
                <a:solidFill>
                  <a:srgbClr val="002060"/>
                </a:solidFill>
                <a:latin typeface="+mn-lt"/>
              </a:rPr>
              <a:t>по</a:t>
            </a:r>
            <a:r>
              <a:rPr lang="en-US" sz="14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400" kern="0" dirty="0" err="1">
                <a:solidFill>
                  <a:srgbClr val="002060"/>
                </a:solidFill>
                <a:latin typeface="+mn-lt"/>
              </a:rPr>
              <a:t>часто-повторяющимся</a:t>
            </a:r>
            <a:r>
              <a:rPr lang="en-US" sz="14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400" kern="0" dirty="0" err="1">
                <a:solidFill>
                  <a:srgbClr val="002060"/>
                </a:solidFill>
                <a:latin typeface="+mn-lt"/>
              </a:rPr>
              <a:t>дефектам</a:t>
            </a:r>
            <a:r>
              <a:rPr lang="en-US" sz="14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400" kern="0" dirty="0" err="1">
                <a:solidFill>
                  <a:srgbClr val="002060"/>
                </a:solidFill>
                <a:latin typeface="+mn-lt"/>
              </a:rPr>
              <a:t>агрегата</a:t>
            </a:r>
            <a:r>
              <a:rPr lang="en-US" sz="1400" kern="0" dirty="0">
                <a:solidFill>
                  <a:srgbClr val="002060"/>
                </a:solidFill>
                <a:latin typeface="+mn-lt"/>
              </a:rPr>
              <a:t>  ЭПА-2. </a:t>
            </a:r>
            <a:r>
              <a:rPr lang="en-US" sz="1400" kern="0" dirty="0" err="1">
                <a:solidFill>
                  <a:srgbClr val="002060"/>
                </a:solidFill>
                <a:latin typeface="+mn-lt"/>
              </a:rPr>
              <a:t>Агрегат</a:t>
            </a:r>
            <a:r>
              <a:rPr lang="en-US" sz="1400" kern="0" dirty="0">
                <a:solidFill>
                  <a:srgbClr val="002060"/>
                </a:solidFill>
                <a:latin typeface="+mn-lt"/>
              </a:rPr>
              <a:t> ЭП30С4ВД </a:t>
            </a:r>
            <a:r>
              <a:rPr lang="en-US" sz="1400" kern="0" dirty="0" err="1">
                <a:solidFill>
                  <a:srgbClr val="002060"/>
                </a:solidFill>
                <a:latin typeface="+mn-lt"/>
              </a:rPr>
              <a:t>без</a:t>
            </a:r>
            <a:r>
              <a:rPr lang="en-US" sz="14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400" kern="0" dirty="0" err="1">
                <a:solidFill>
                  <a:srgbClr val="002060"/>
                </a:solidFill>
                <a:latin typeface="+mn-lt"/>
              </a:rPr>
              <a:t>замечаний</a:t>
            </a:r>
            <a:r>
              <a:rPr lang="en-US" sz="14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400" kern="0" dirty="0" err="1">
                <a:solidFill>
                  <a:srgbClr val="002060"/>
                </a:solidFill>
                <a:latin typeface="+mn-lt"/>
              </a:rPr>
              <a:t>прошел</a:t>
            </a:r>
            <a:r>
              <a:rPr lang="en-US" sz="14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400" kern="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400" kern="0" dirty="0" err="1" smtClean="0">
                <a:solidFill>
                  <a:srgbClr val="002060"/>
                </a:solidFill>
                <a:latin typeface="+mn-lt"/>
              </a:rPr>
              <a:t>испытания</a:t>
            </a:r>
            <a:r>
              <a:rPr lang="en-US" sz="1400" kern="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400" kern="0" dirty="0">
                <a:solidFill>
                  <a:srgbClr val="002060"/>
                </a:solidFill>
                <a:latin typeface="+mn-lt"/>
              </a:rPr>
              <a:t>в </a:t>
            </a:r>
            <a:r>
              <a:rPr lang="en-US" sz="1400" kern="0" dirty="0" err="1">
                <a:solidFill>
                  <a:srgbClr val="002060"/>
                </a:solidFill>
                <a:latin typeface="+mn-lt"/>
              </a:rPr>
              <a:t>составе</a:t>
            </a:r>
            <a:r>
              <a:rPr lang="en-US" sz="14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400" kern="0" dirty="0" err="1">
                <a:solidFill>
                  <a:srgbClr val="002060"/>
                </a:solidFill>
                <a:latin typeface="+mn-lt"/>
              </a:rPr>
              <a:t>двигателя</a:t>
            </a:r>
            <a:r>
              <a:rPr lang="en-US" sz="14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400" kern="0" dirty="0" smtClean="0">
                <a:solidFill>
                  <a:srgbClr val="002060"/>
                </a:solidFill>
                <a:latin typeface="+mn-lt"/>
              </a:rPr>
              <a:t>КГ-111 </a:t>
            </a:r>
            <a:r>
              <a:rPr lang="en-US" sz="1400" kern="0" dirty="0">
                <a:solidFill>
                  <a:srgbClr val="002060"/>
                </a:solidFill>
                <a:latin typeface="+mn-lt"/>
              </a:rPr>
              <a:t>и </a:t>
            </a:r>
            <a:r>
              <a:rPr lang="en-US" sz="1400" kern="0" dirty="0" err="1">
                <a:solidFill>
                  <a:srgbClr val="002060"/>
                </a:solidFill>
                <a:latin typeface="+mn-lt"/>
              </a:rPr>
              <a:t>направлен</a:t>
            </a:r>
            <a:r>
              <a:rPr lang="en-US" sz="14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400" kern="0" dirty="0" err="1">
                <a:solidFill>
                  <a:srgbClr val="002060"/>
                </a:solidFill>
                <a:latin typeface="+mn-lt"/>
              </a:rPr>
              <a:t>на</a:t>
            </a:r>
            <a:r>
              <a:rPr lang="en-US" sz="14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400" kern="0" dirty="0" err="1" smtClean="0">
                <a:solidFill>
                  <a:srgbClr val="002060"/>
                </a:solidFill>
                <a:latin typeface="+mn-lt"/>
              </a:rPr>
              <a:t>подконтрольную</a:t>
            </a:r>
            <a:r>
              <a:rPr lang="en-US" sz="1400" kern="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400" kern="0" dirty="0" err="1" smtClean="0">
                <a:solidFill>
                  <a:srgbClr val="002060"/>
                </a:solidFill>
                <a:latin typeface="+mn-lt"/>
              </a:rPr>
              <a:t>эксплуатацию</a:t>
            </a:r>
            <a:r>
              <a:rPr lang="ru-RU" sz="1400" kern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400" kern="0" dirty="0" smtClean="0">
                <a:solidFill>
                  <a:srgbClr val="002060"/>
                </a:solidFill>
                <a:latin typeface="+mn-lt"/>
              </a:rPr>
              <a:t>КГ-102.</a:t>
            </a:r>
            <a:endParaRPr lang="ru-RU" sz="1400" kern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3" name="Прямоугольник 42"/>
          <p:cNvSpPr/>
          <p:nvPr/>
        </p:nvSpPr>
        <p:spPr bwMode="auto">
          <a:xfrm>
            <a:off x="0" y="811842"/>
            <a:ext cx="9144000" cy="535772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16000" lvl="0"/>
            <a:r>
              <a:rPr lang="en-US" altLang="ru-RU" sz="2000" b="1" kern="0" dirty="0" err="1">
                <a:solidFill>
                  <a:srgbClr val="002060"/>
                </a:solidFill>
              </a:rPr>
              <a:t>Электропривод</a:t>
            </a:r>
            <a:r>
              <a:rPr lang="en-US" altLang="ru-RU" sz="2000" b="1" kern="0" dirty="0">
                <a:solidFill>
                  <a:srgbClr val="002060"/>
                </a:solidFill>
              </a:rPr>
              <a:t>  </a:t>
            </a:r>
            <a:r>
              <a:rPr lang="en-US" altLang="ru-RU" sz="2000" b="1" kern="0" dirty="0" smtClean="0">
                <a:solidFill>
                  <a:srgbClr val="002060"/>
                </a:solidFill>
              </a:rPr>
              <a:t>ЭПА-2</a:t>
            </a:r>
            <a:endParaRPr lang="ru-RU" sz="2000" kern="0" dirty="0">
              <a:solidFill>
                <a:srgbClr val="002060"/>
              </a:solidFill>
            </a:endParaRPr>
          </a:p>
        </p:txBody>
      </p:sp>
      <p:pic>
        <p:nvPicPr>
          <p:cNvPr id="13" name="Picture 3" descr="\\252-320\буфер обмена огк\Лилия Хафизова\Снимок21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10167" r="20181" b="12872"/>
          <a:stretch/>
        </p:blipFill>
        <p:spPr bwMode="auto">
          <a:xfrm>
            <a:off x="702254" y="2224471"/>
            <a:ext cx="2789626" cy="222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\\252-320\буфер обмена огк\Лилия Хафизова\3333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181" y="2224472"/>
            <a:ext cx="2940162" cy="222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835696" y="219730"/>
            <a:ext cx="7308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 eaLnBrk="0" hangingPunct="0">
              <a:defRPr sz="2400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Мероприятия, </a:t>
            </a:r>
            <a:r>
              <a:rPr lang="ru-RU" dirty="0"/>
              <a:t>которые планируются к внедрению на НК-38СТ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7278169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296644"/>
              </p:ext>
            </p:extLst>
          </p:nvPr>
        </p:nvGraphicFramePr>
        <p:xfrm>
          <a:off x="11525" y="834009"/>
          <a:ext cx="9127683" cy="3968495"/>
        </p:xfrm>
        <a:graphic>
          <a:graphicData uri="http://schemas.openxmlformats.org/drawingml/2006/table">
            <a:tbl>
              <a:tblPr firstRow="1" firstCol="1" bandRow="1"/>
              <a:tblGrid>
                <a:gridCol w="507136"/>
                <a:gridCol w="5787010"/>
                <a:gridCol w="1512168"/>
                <a:gridCol w="1321369"/>
              </a:tblGrid>
              <a:tr h="19312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</a:rPr>
                        <a:t>№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59977" marR="5997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0521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+mn-cs"/>
                        </a:rPr>
                        <a:t>Задача</a:t>
                      </a:r>
                      <a:endParaRPr lang="ru-RU" sz="1400" b="1" kern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+mn-cs"/>
                      </a:endParaRPr>
                    </a:p>
                  </a:txBody>
                  <a:tcPr marL="59977" marR="5997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0521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+mn-cs"/>
                        </a:rPr>
                        <a:t>Исполнитель</a:t>
                      </a:r>
                      <a:endParaRPr lang="ru-RU" sz="1400" b="1" kern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+mn-cs"/>
                      </a:endParaRPr>
                    </a:p>
                  </a:txBody>
                  <a:tcPr marL="59977" marR="5997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0521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+mn-cs"/>
                        </a:rPr>
                        <a:t>Соисполнитель</a:t>
                      </a:r>
                      <a:endParaRPr lang="ru-RU" sz="1400" b="1" kern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+mn-cs"/>
                      </a:endParaRPr>
                    </a:p>
                  </a:txBody>
                  <a:tcPr marL="59977" marR="5997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192847">
                <a:tc>
                  <a:txBody>
                    <a:bodyPr/>
                    <a:lstStyle/>
                    <a:p>
                      <a:pPr marL="0" indent="0" algn="ctr" defTabSz="40521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400" b="1" kern="120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+mn-cs"/>
                        </a:rPr>
                        <a:t>1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+mn-cs"/>
                      </a:endParaRP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0521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400" b="1" kern="120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+mn-cs"/>
                        </a:rPr>
                        <a:t>2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+mn-cs"/>
                      </a:endParaRP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0521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400" b="1" kern="120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+mn-cs"/>
                        </a:rPr>
                        <a:t>3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+mn-cs"/>
                      </a:endParaRP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40521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+mn-cs"/>
                        </a:rPr>
                        <a:t>4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+mn-cs"/>
                      </a:endParaRP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8582">
                <a:tc>
                  <a:txBody>
                    <a:bodyPr/>
                    <a:lstStyle/>
                    <a:p>
                      <a:pPr marL="0" indent="0" algn="ctr" defTabSz="40521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 smtClean="0">
                          <a:solidFill>
                            <a:srgbClr val="002060"/>
                          </a:solidFill>
                        </a:rPr>
                        <a:t>Обеспечить </a:t>
                      </a:r>
                      <a:r>
                        <a:rPr lang="ru-RU" altLang="ru-RU" sz="1400" b="1" dirty="0" err="1" smtClean="0">
                          <a:solidFill>
                            <a:srgbClr val="002060"/>
                          </a:solidFill>
                        </a:rPr>
                        <a:t>лидерную</a:t>
                      </a:r>
                      <a:r>
                        <a:rPr lang="ru-RU" altLang="ru-RU" sz="1400" b="1" dirty="0" smtClean="0">
                          <a:solidFill>
                            <a:srgbClr val="002060"/>
                          </a:solidFill>
                        </a:rPr>
                        <a:t> наработку ГПА-16 «Волга» с приводными двигателями</a:t>
                      </a:r>
                      <a:r>
                        <a:rPr lang="ru-RU" altLang="ru-RU" sz="1400" b="1" baseline="0" dirty="0" smtClean="0">
                          <a:solidFill>
                            <a:srgbClr val="002060"/>
                          </a:solidFill>
                        </a:rPr>
                        <a:t> НК-38СТ, не менее чем в 2018 году</a:t>
                      </a:r>
                      <a:endParaRPr lang="ru-RU" altLang="ru-RU" sz="1400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52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+mn-cs"/>
                        </a:rPr>
                        <a:t>ООО «ГТНН»</a:t>
                      </a: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52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+mn-cs"/>
                        </a:rPr>
                        <a:t>АО «КМПО»</a:t>
                      </a: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3176">
                <a:tc>
                  <a:txBody>
                    <a:bodyPr/>
                    <a:lstStyle/>
                    <a:p>
                      <a:pPr marL="0" indent="0" algn="ctr" defTabSz="40521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 smtClean="0">
                          <a:solidFill>
                            <a:srgbClr val="002060"/>
                          </a:solidFill>
                        </a:rPr>
                        <a:t>Обеспечить наработку на один съем не менее  10 тыс. часов</a:t>
                      </a: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52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+mn-cs"/>
                        </a:rPr>
                        <a:t>ООО «ГТНН»</a:t>
                      </a: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52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+mn-cs"/>
                        </a:rPr>
                        <a:t>АО «КМПО»</a:t>
                      </a: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3176">
                <a:tc>
                  <a:txBody>
                    <a:bodyPr/>
                    <a:lstStyle/>
                    <a:p>
                      <a:pPr marL="0" indent="0" algn="ctr" defTabSz="40521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Обеспечить цикл ремонта двигателя не</a:t>
                      </a:r>
                      <a:r>
                        <a:rPr lang="ru-RU" altLang="ru-RU" sz="14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более</a:t>
                      </a:r>
                      <a:r>
                        <a:rPr lang="ru-RU" alt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6 месяцев </a:t>
                      </a: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52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+mn-cs"/>
                        </a:rPr>
                        <a:t>АО «КМПО»</a:t>
                      </a: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52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+mn-cs"/>
                        </a:rPr>
                        <a:t>ООО «ГТНН»</a:t>
                      </a: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7164">
                <a:tc>
                  <a:txBody>
                    <a:bodyPr/>
                    <a:lstStyle/>
                    <a:p>
                      <a:pPr marL="0" indent="0" algn="ctr" defTabSz="40521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Обеспечить постоянное наличие страхового запаса </a:t>
                      </a:r>
                      <a:r>
                        <a:rPr lang="ru-RU" altLang="ru-RU" sz="14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длинноцикловых</a:t>
                      </a:r>
                      <a:r>
                        <a:rPr lang="ru-RU" alt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заготовок и деталей 76 позиций  (диски, валы, лопатки рабочие ТВД и ТНД, секции сопловые 1 и 2 ст., лопатки  рабочие КНД и КВД, лопатки направляющие КНД И КВД, кожуха КС, детали ТКУ и т.д.)</a:t>
                      </a: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52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+mn-cs"/>
                        </a:rPr>
                        <a:t>АО «КМПО»</a:t>
                      </a: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52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+mn-cs"/>
                        </a:rPr>
                        <a:t>ООО «ГТНН»</a:t>
                      </a: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858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На каждом двигателе при капитальном ремонте внедрить мероприятия по надежности</a:t>
                      </a: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52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+mn-cs"/>
                        </a:rPr>
                        <a:t>АО «КМПО»</a:t>
                      </a: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52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+mn-cs"/>
                        </a:rPr>
                        <a:t>ООО «ГТНН»</a:t>
                      </a:r>
                      <a:endParaRPr lang="ru-RU" sz="1400" b="0" kern="1200" baseline="0" dirty="0" smtClean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+mn-cs"/>
                      </a:endParaRP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87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Обеспечить отсутствие съемов с ПСИ (внедрение мероприятий по обеспечению стабильности осевых сил и давления в разгрузочных полостях)</a:t>
                      </a: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52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+mn-cs"/>
                        </a:rPr>
                        <a:t>АО «КМПО»</a:t>
                      </a: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52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+mn-cs"/>
                        </a:rPr>
                        <a:t>ООО «ГТНН»</a:t>
                      </a: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287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Обеспечить отсутствие отказов навесного оборудования (внедрение мероприятий по изменению конструкции и привлечение альтернативных поставщиков)</a:t>
                      </a: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52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+mn-cs"/>
                        </a:rPr>
                        <a:t>АО «КМПО»</a:t>
                      </a: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52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+mn-cs"/>
                        </a:rPr>
                        <a:t>ООО «ГТНН»</a:t>
                      </a:r>
                    </a:p>
                  </a:txBody>
                  <a:tcPr marL="59977" marR="59977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2" name="Заголовок 3"/>
          <p:cNvSpPr txBox="1">
            <a:spLocks/>
          </p:cNvSpPr>
          <p:nvPr/>
        </p:nvSpPr>
        <p:spPr>
          <a:xfrm>
            <a:off x="2159000" y="87313"/>
            <a:ext cx="69850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ru-RU"/>
            </a:defPPr>
            <a:lvl1pPr eaLnBrk="0" hangingPunct="0">
              <a:defRPr sz="2400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Задачи на 2019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  <p:sp>
        <p:nvSpPr>
          <p:cNvPr id="5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25</a:t>
            </a:fld>
            <a:endParaRPr lang="ru-RU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56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Комиссия по рассмотрению результатов ПХД филиалов за 1-ое полугодие 2018 г</a:t>
            </a:r>
            <a:endParaRPr lang="ru-RU">
              <a:solidFill>
                <a:srgbClr val="FFFFFF"/>
              </a:solidFill>
            </a:endParaRPr>
          </a:p>
        </p:txBody>
      </p:sp>
      <p:pic>
        <p:nvPicPr>
          <p:cNvPr id="4" name="Picture 2" descr="D:\РАБОТА\2018\БК 2018\Оформление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67370"/>
            <a:ext cx="9144000" cy="147613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27784" y="915566"/>
            <a:ext cx="40324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1800" dirty="0" smtClean="0">
                <a:solidFill>
                  <a:schemeClr val="tx2"/>
                </a:solidFill>
              </a:rPr>
              <a:t>Садртдинов Риф Анварович</a:t>
            </a: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200000"/>
              </a:lnSpc>
            </a:pPr>
            <a:r>
              <a:rPr lang="ru-RU" sz="1800" dirty="0" smtClean="0">
                <a:solidFill>
                  <a:schemeClr val="tx2"/>
                </a:solidFill>
              </a:rPr>
              <a:t>Главный инженер – первый заместитель генерального директора </a:t>
            </a:r>
          </a:p>
          <a:p>
            <a:pPr>
              <a:lnSpc>
                <a:spcPct val="200000"/>
              </a:lnSpc>
            </a:pPr>
            <a:r>
              <a:rPr lang="ru-RU" sz="1800" dirty="0" smtClean="0">
                <a:solidFill>
                  <a:schemeClr val="tx2"/>
                </a:solidFill>
              </a:rPr>
              <a:t>Тел</a:t>
            </a:r>
            <a:r>
              <a:rPr lang="ru-RU" sz="1800" dirty="0">
                <a:solidFill>
                  <a:schemeClr val="tx2"/>
                </a:solidFill>
              </a:rPr>
              <a:t>.</a:t>
            </a:r>
            <a:r>
              <a:rPr lang="en-US" sz="1800" dirty="0" smtClean="0">
                <a:solidFill>
                  <a:schemeClr val="tx2"/>
                </a:solidFill>
              </a:rPr>
              <a:t>:</a:t>
            </a:r>
            <a:r>
              <a:rPr lang="ru-RU" sz="1800" dirty="0" smtClean="0">
                <a:solidFill>
                  <a:schemeClr val="tx2"/>
                </a:solidFill>
              </a:rPr>
              <a:t> (730) 2-32-51</a:t>
            </a:r>
            <a:endParaRPr lang="en-US" sz="1800" dirty="0" smtClean="0">
              <a:solidFill>
                <a:schemeClr val="tx2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1800" dirty="0" smtClean="0">
                <a:solidFill>
                  <a:schemeClr val="tx2"/>
                </a:solidFill>
              </a:rPr>
              <a:t>E-mail</a:t>
            </a:r>
            <a:r>
              <a:rPr lang="en-US" sz="1800" dirty="0">
                <a:solidFill>
                  <a:schemeClr val="tx2"/>
                </a:solidFill>
              </a:rPr>
              <a:t>: </a:t>
            </a:r>
            <a:r>
              <a:rPr lang="en-US" sz="1800" dirty="0" smtClean="0">
                <a:solidFill>
                  <a:schemeClr val="tx2"/>
                </a:solidFill>
              </a:rPr>
              <a:t>sadrtdinovra@vtg.gazprom.ru</a:t>
            </a:r>
            <a:endParaRPr lang="ru-RU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589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Прямоугольник 6"/>
          <p:cNvSpPr>
            <a:spLocks noChangeArrowheads="1"/>
          </p:cNvSpPr>
          <p:nvPr/>
        </p:nvSpPr>
        <p:spPr bwMode="auto">
          <a:xfrm>
            <a:off x="1919537" y="-20538"/>
            <a:ext cx="72244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eaLnBrk="0" hangingPunct="0"/>
            <a:r>
              <a:rPr lang="ru-RU" altLang="ru-RU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Этапы доводки двигателя НК-38СТ</a:t>
            </a:r>
          </a:p>
        </p:txBody>
      </p:sp>
      <p:sp>
        <p:nvSpPr>
          <p:cNvPr id="7" name="Подзаголовок 7"/>
          <p:cNvSpPr txBox="1">
            <a:spLocks/>
          </p:cNvSpPr>
          <p:nvPr/>
        </p:nvSpPr>
        <p:spPr bwMode="auto">
          <a:xfrm>
            <a:off x="1331640" y="897564"/>
            <a:ext cx="7632848" cy="32403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6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ru-RU" sz="2400" b="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27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Прямоугольник 11"/>
          <p:cNvSpPr/>
          <p:nvPr/>
        </p:nvSpPr>
        <p:spPr bwMode="auto">
          <a:xfrm>
            <a:off x="-36512" y="811842"/>
            <a:ext cx="9180512" cy="751796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16000" lvl="0"/>
            <a:endParaRPr lang="ru-RU" sz="1400" kern="0" dirty="0">
              <a:solidFill>
                <a:srgbClr val="206AB7"/>
              </a:solidFill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-36512" y="843636"/>
            <a:ext cx="9108504" cy="72000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buNone/>
              <a:defRPr/>
            </a:pPr>
            <a:r>
              <a:rPr lang="en-US" sz="16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16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этап. 1998-2006 гг. </a:t>
            </a:r>
          </a:p>
          <a:p>
            <a:pPr marL="12700" indent="0">
              <a:buNone/>
              <a:defRPr/>
            </a:pPr>
            <a:r>
              <a:rPr lang="ru-RU" sz="16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Изготовление опытной партии двигателей в кооперации с ПАО «Кузнецов» (СНТК им. </a:t>
            </a:r>
            <a:r>
              <a:rPr lang="ru-RU" sz="1600" b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Н.Д.Кузнецова</a:t>
            </a:r>
            <a:r>
              <a:rPr lang="ru-RU" sz="16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и АО «Моторостроитель».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-11355" y="1563638"/>
            <a:ext cx="9130198" cy="93871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355600">
              <a:defRPr/>
            </a:pPr>
            <a:r>
              <a:rPr lang="ru-RU" sz="1100" b="1" dirty="0" smtClean="0">
                <a:solidFill>
                  <a:srgbClr val="002060"/>
                </a:solidFill>
              </a:rPr>
              <a:t>В </a:t>
            </a:r>
            <a:r>
              <a:rPr lang="ru-RU" sz="1100" b="1" dirty="0">
                <a:solidFill>
                  <a:srgbClr val="002060"/>
                </a:solidFill>
              </a:rPr>
              <a:t>1998 – 2006 гг. изготовлено 7 двигателей КГ-102…КГ-108  в индивидуальной компоновке узлами ПАО «Кузнецов».</a:t>
            </a:r>
          </a:p>
          <a:p>
            <a:pPr marL="355600">
              <a:defRPr/>
            </a:pPr>
            <a:r>
              <a:rPr lang="ru-RU" sz="1100" b="1" dirty="0">
                <a:solidFill>
                  <a:srgbClr val="002060"/>
                </a:solidFill>
              </a:rPr>
              <a:t>Поэтапное освоение изготовления узлов на АО «КМПО»:</a:t>
            </a:r>
          </a:p>
          <a:p>
            <a:pPr marL="641350" indent="-285750">
              <a:buFont typeface="Arial" pitchFamily="34" charset="0"/>
              <a:buChar char="•"/>
              <a:defRPr/>
            </a:pPr>
            <a:r>
              <a:rPr lang="ru-RU" sz="1100" b="1" dirty="0">
                <a:solidFill>
                  <a:srgbClr val="002060"/>
                </a:solidFill>
              </a:rPr>
              <a:t>компрессора ВД и НД, силовая турбина – 1998г.</a:t>
            </a:r>
          </a:p>
          <a:p>
            <a:pPr marL="641350" indent="-285750">
              <a:buFont typeface="Arial" pitchFamily="34" charset="0"/>
              <a:buChar char="•"/>
              <a:defRPr/>
            </a:pPr>
            <a:r>
              <a:rPr lang="ru-RU" sz="1100" b="1" dirty="0">
                <a:solidFill>
                  <a:srgbClr val="002060"/>
                </a:solidFill>
              </a:rPr>
              <a:t>передняя и средняя опоры газогенератора – 2000г.</a:t>
            </a:r>
          </a:p>
          <a:p>
            <a:pPr marL="641350" indent="-285750">
              <a:buFont typeface="Arial" pitchFamily="34" charset="0"/>
              <a:buChar char="•"/>
              <a:defRPr/>
            </a:pPr>
            <a:r>
              <a:rPr lang="ru-RU" sz="1100" b="1" dirty="0">
                <a:solidFill>
                  <a:srgbClr val="002060"/>
                </a:solidFill>
              </a:rPr>
              <a:t>камера сгорания - 2004г. </a:t>
            </a:r>
            <a:endParaRPr lang="ru-RU" sz="11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5" name="Picture 3" descr="C:\Users\YV.Goltsova\Pictures\b04debeac96342b29e308ad5cf6ba5b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744" y="1851670"/>
            <a:ext cx="4529121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5652120" y="4125913"/>
            <a:ext cx="35181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5600"/>
            <a:r>
              <a:rPr lang="ru-RU" altLang="ru-RU" sz="1800" b="1" u="sng" dirty="0">
                <a:solidFill>
                  <a:srgbClr val="002060"/>
                </a:solidFill>
                <a:latin typeface="+mj-lt"/>
              </a:rPr>
              <a:t>Максимальная наработка</a:t>
            </a:r>
          </a:p>
          <a:p>
            <a:pPr marL="355600"/>
            <a:r>
              <a:rPr lang="ru-RU" altLang="ru-RU" sz="1800" b="1" u="sng" dirty="0">
                <a:solidFill>
                  <a:srgbClr val="002060"/>
                </a:solidFill>
                <a:latin typeface="+mj-lt"/>
              </a:rPr>
              <a:t>на съем 1720 часов. </a:t>
            </a: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237852" y="2575503"/>
            <a:ext cx="21875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ru-RU" altLang="ru-RU" sz="1400" b="1" dirty="0">
                <a:solidFill>
                  <a:srgbClr val="002060"/>
                </a:solidFill>
                <a:latin typeface="Arial" charset="0"/>
              </a:rPr>
              <a:t>Литая передняя опора, усиленный статор НД</a:t>
            </a:r>
            <a:endParaRPr lang="ru-RU" altLang="ru-RU" sz="1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325164" y="3490105"/>
            <a:ext cx="19843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ru-RU" altLang="ru-RU" sz="1400" b="1" dirty="0">
                <a:solidFill>
                  <a:srgbClr val="002060"/>
                </a:solidFill>
                <a:latin typeface="Arial" charset="0"/>
                <a:cs typeface="Arial" charset="0"/>
              </a:rPr>
              <a:t>Литая средняя опора, усиленный статор ВД</a:t>
            </a: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6551042" y="2359603"/>
            <a:ext cx="25209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ru-RU" altLang="ru-RU" sz="1400" b="1" dirty="0">
                <a:solidFill>
                  <a:srgbClr val="002060"/>
                </a:solidFill>
                <a:latin typeface="Arial" charset="0"/>
                <a:cs typeface="Arial" charset="0"/>
              </a:rPr>
              <a:t>Камера сгорания </a:t>
            </a:r>
            <a:r>
              <a:rPr lang="ru-RU" altLang="ru-RU" sz="1400" b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двухзонная</a:t>
            </a:r>
            <a:r>
              <a:rPr lang="ru-RU" altLang="ru-RU" sz="1400" b="1" dirty="0">
                <a:solidFill>
                  <a:srgbClr val="002060"/>
                </a:solidFill>
                <a:latin typeface="Arial" charset="0"/>
                <a:cs typeface="Arial" charset="0"/>
              </a:rPr>
              <a:t>, кольцевая, форсуночная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236762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7"/>
          <p:cNvSpPr txBox="1">
            <a:spLocks/>
          </p:cNvSpPr>
          <p:nvPr/>
        </p:nvSpPr>
        <p:spPr bwMode="auto">
          <a:xfrm>
            <a:off x="1331640" y="897564"/>
            <a:ext cx="7632848" cy="32403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6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ru-RU" sz="2400" b="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28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Прямоугольник 11"/>
          <p:cNvSpPr/>
          <p:nvPr/>
        </p:nvSpPr>
        <p:spPr bwMode="auto">
          <a:xfrm>
            <a:off x="-36512" y="811842"/>
            <a:ext cx="9180512" cy="751796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16000" lvl="0"/>
            <a:endParaRPr lang="ru-RU" sz="1400" kern="0" dirty="0">
              <a:solidFill>
                <a:srgbClr val="206AB7"/>
              </a:solidFill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-36512" y="843636"/>
            <a:ext cx="9108504" cy="72000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>
              <a:defRPr lang="ru-RU"/>
            </a:defPPr>
            <a:lvl1pPr marL="12700" indent="0" defTabSz="457200" eaLnBrk="1" latinLnBrk="0" hangingPunct="1">
              <a:spcBef>
                <a:spcPct val="20000"/>
              </a:spcBef>
              <a:buFont typeface="Arial"/>
              <a:buNone/>
              <a:defRPr sz="1600" b="1" u="sng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1" latinLnBrk="0" hangingPunct="1">
              <a:spcBef>
                <a:spcPct val="2000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defTabSz="457200" eaLnBrk="1" latinLnBrk="0" hangingPunct="1">
              <a:spcBef>
                <a:spcPct val="200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defTabSz="457200" eaLnBrk="1" latinLnBrk="0" hangingPunct="1">
              <a:spcBef>
                <a:spcPct val="2000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defTabSz="457200" eaLnBrk="1" latinLnBrk="0" hangingPunct="1">
              <a:spcBef>
                <a:spcPct val="2000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ru-RU" dirty="0"/>
              <a:t>II</a:t>
            </a:r>
            <a:r>
              <a:rPr lang="ru-RU" altLang="ru-RU" dirty="0"/>
              <a:t> этап.   2007-2010гг. </a:t>
            </a:r>
          </a:p>
          <a:p>
            <a:r>
              <a:rPr lang="ru-RU" altLang="ru-RU" dirty="0"/>
              <a:t>Завершение перевода изготовления на АО «КМПО».</a:t>
            </a:r>
          </a:p>
          <a:p>
            <a:r>
              <a:rPr lang="ru-RU" altLang="ru-RU" dirty="0"/>
              <a:t>Выпуск двигателей </a:t>
            </a:r>
            <a:r>
              <a:rPr lang="ru-RU" altLang="ru-RU" dirty="0" smtClean="0"/>
              <a:t>изготовления </a:t>
            </a:r>
            <a:r>
              <a:rPr lang="ru-RU" altLang="ru-RU" dirty="0"/>
              <a:t>АО «КМПО</a:t>
            </a:r>
            <a:r>
              <a:rPr lang="ru-RU" altLang="ru-RU" dirty="0" smtClean="0"/>
              <a:t>».</a:t>
            </a:r>
            <a:endParaRPr lang="ru-RU" altLang="ru-RU" dirty="0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-11355" y="1563638"/>
            <a:ext cx="3935283" cy="16158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355600" eaLnBrk="1" hangingPunct="1">
              <a:defRPr/>
            </a:pPr>
            <a:r>
              <a:rPr lang="ru-RU" altLang="ru-RU" sz="1100" b="1" dirty="0">
                <a:solidFill>
                  <a:srgbClr val="002060"/>
                </a:solidFill>
              </a:rPr>
              <a:t>В 2007г. переведено испытание двигателей на </a:t>
            </a:r>
            <a:r>
              <a:rPr lang="ru-RU" altLang="ru-RU" sz="1100" b="1" dirty="0" err="1">
                <a:solidFill>
                  <a:srgbClr val="002060"/>
                </a:solidFill>
              </a:rPr>
              <a:t>Зеленодольский</a:t>
            </a:r>
            <a:r>
              <a:rPr lang="ru-RU" altLang="ru-RU" sz="1100" b="1" dirty="0">
                <a:solidFill>
                  <a:srgbClr val="002060"/>
                </a:solidFill>
              </a:rPr>
              <a:t> филиал.                           </a:t>
            </a:r>
          </a:p>
          <a:p>
            <a:pPr marL="355600" eaLnBrk="1" hangingPunct="1">
              <a:defRPr/>
            </a:pPr>
            <a:r>
              <a:rPr lang="ru-RU" altLang="ru-RU" sz="1100" b="1" dirty="0">
                <a:solidFill>
                  <a:srgbClr val="002060"/>
                </a:solidFill>
              </a:rPr>
              <a:t>К 2008 г. освоено изготовление узлов: турбина газогенератора, опора турбины.</a:t>
            </a:r>
          </a:p>
          <a:p>
            <a:pPr marL="641350" indent="-285750" eaLnBrk="1" hangingPunct="1">
              <a:buFont typeface="Arial" pitchFamily="34" charset="0"/>
              <a:buChar char="•"/>
              <a:defRPr/>
            </a:pPr>
            <a:r>
              <a:rPr lang="ru-RU" altLang="ru-RU" sz="1100" b="1" dirty="0">
                <a:solidFill>
                  <a:srgbClr val="002060"/>
                </a:solidFill>
              </a:rPr>
              <a:t>Производство полностью переведено на АО «КМПО».</a:t>
            </a:r>
          </a:p>
          <a:p>
            <a:pPr marL="641350" indent="-285750" eaLnBrk="1" hangingPunct="1">
              <a:buFont typeface="Arial" pitchFamily="34" charset="0"/>
              <a:buChar char="•"/>
              <a:defRPr/>
            </a:pPr>
            <a:r>
              <a:rPr lang="ru-RU" altLang="ru-RU" sz="1100" b="1" dirty="0">
                <a:solidFill>
                  <a:srgbClr val="002060"/>
                </a:solidFill>
              </a:rPr>
              <a:t>С 2008г.  головным предприятием по выпуску НК-38СТ определено  АО «КМПО».</a:t>
            </a:r>
          </a:p>
          <a:p>
            <a:pPr marL="641350" indent="-285750" eaLnBrk="1" hangingPunct="1">
              <a:buFont typeface="Arial" pitchFamily="34" charset="0"/>
              <a:buChar char="•"/>
              <a:defRPr/>
            </a:pPr>
            <a:r>
              <a:rPr lang="ru-RU" altLang="ru-RU" sz="1100" b="1" dirty="0">
                <a:solidFill>
                  <a:srgbClr val="002060"/>
                </a:solidFill>
              </a:rPr>
              <a:t>В 2009-2010 гг. изготовлено 4 двигателя КГ-109…КГ-112 на КС «Вязниковская».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5254625" y="5843588"/>
            <a:ext cx="3638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ru-RU" altLang="ru-RU" sz="1800" b="1" u="sng">
                <a:solidFill>
                  <a:srgbClr val="376092"/>
                </a:solidFill>
                <a:cs typeface="Arial" charset="0"/>
              </a:rPr>
              <a:t>Максимальная наработка</a:t>
            </a:r>
          </a:p>
          <a:p>
            <a:pPr eaLnBrk="1" hangingPunct="1"/>
            <a:r>
              <a:rPr lang="ru-RU" altLang="ru-RU" sz="1800" b="1" u="sng">
                <a:solidFill>
                  <a:srgbClr val="376092"/>
                </a:solidFill>
                <a:cs typeface="Arial" charset="0"/>
              </a:rPr>
              <a:t>на съем 1720 часов. </a:t>
            </a:r>
          </a:p>
        </p:txBody>
      </p:sp>
      <p:pic>
        <p:nvPicPr>
          <p:cNvPr id="20" name="Picture 3" descr="C:\Users\YV.Goltsova\Pictures\b04debeac96342b29e308ad5cf6ba5b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1231" y="1807733"/>
            <a:ext cx="4529121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1" name="Прямоугольник 6"/>
          <p:cNvSpPr>
            <a:spLocks noChangeArrowheads="1"/>
          </p:cNvSpPr>
          <p:nvPr/>
        </p:nvSpPr>
        <p:spPr bwMode="auto">
          <a:xfrm>
            <a:off x="1919537" y="-20538"/>
            <a:ext cx="72244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eaLnBrk="0" hangingPunct="0"/>
            <a:r>
              <a:rPr lang="ru-RU" altLang="ru-RU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Этапы доводки двигателя НК-38СТ</a:t>
            </a: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297175" y="3179465"/>
            <a:ext cx="2187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ru-RU" altLang="ru-RU" sz="1400" b="1" dirty="0">
                <a:solidFill>
                  <a:srgbClr val="002060"/>
                </a:solidFill>
                <a:latin typeface="Arial" charset="0"/>
              </a:rPr>
              <a:t>Ротор КВД новой конструкции</a:t>
            </a: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341313" y="3867894"/>
            <a:ext cx="19843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ru-RU" altLang="ru-RU" sz="1400" b="1" dirty="0" err="1">
                <a:solidFill>
                  <a:srgbClr val="002060"/>
                </a:solidFill>
                <a:latin typeface="Arial" charset="0"/>
              </a:rPr>
              <a:t>Малоэмиссионная</a:t>
            </a:r>
            <a:r>
              <a:rPr lang="ru-RU" altLang="ru-RU" sz="1400" b="1" dirty="0">
                <a:solidFill>
                  <a:srgbClr val="002060"/>
                </a:solidFill>
                <a:latin typeface="Arial" charset="0"/>
              </a:rPr>
              <a:t> камера сгорания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6647862" y="1707654"/>
            <a:ext cx="2520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ru-RU" altLang="ru-RU" sz="1400" b="1" dirty="0">
                <a:solidFill>
                  <a:srgbClr val="002060"/>
                </a:solidFill>
                <a:latin typeface="Arial" charset="0"/>
              </a:rPr>
              <a:t>Доп. охлаждение </a:t>
            </a:r>
          </a:p>
          <a:p>
            <a:pPr eaLnBrk="1" hangingPunct="1"/>
            <a:r>
              <a:rPr lang="ru-RU" altLang="ru-RU" sz="1400" b="1" dirty="0">
                <a:solidFill>
                  <a:srgbClr val="002060"/>
                </a:solidFill>
                <a:latin typeface="Arial" charset="0"/>
              </a:rPr>
              <a:t>ротора ТНД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7164288" y="3283897"/>
            <a:ext cx="19797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5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ru-RU" altLang="ru-RU" sz="1400" b="1" dirty="0">
                <a:solidFill>
                  <a:srgbClr val="002060"/>
                </a:solidFill>
                <a:latin typeface="Arial" charset="0"/>
                <a:cs typeface="Arial" charset="0"/>
              </a:rPr>
              <a:t>Усиленная </a:t>
            </a:r>
          </a:p>
          <a:p>
            <a:pPr eaLnBrk="1" hangingPunct="1"/>
            <a:r>
              <a:rPr lang="ru-RU" altLang="ru-RU" sz="1400" b="1" dirty="0">
                <a:solidFill>
                  <a:srgbClr val="002060"/>
                </a:solidFill>
                <a:latin typeface="Arial" charset="0"/>
                <a:cs typeface="Arial" charset="0"/>
              </a:rPr>
              <a:t>опора турбины </a:t>
            </a: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6022354" y="4125913"/>
            <a:ext cx="337418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5600"/>
            <a:r>
              <a:rPr lang="ru-RU" altLang="ru-RU" sz="1800" b="1" u="sng" dirty="0">
                <a:solidFill>
                  <a:srgbClr val="002060"/>
                </a:solidFill>
                <a:latin typeface="+mj-lt"/>
              </a:rPr>
              <a:t>Максимальная наработка</a:t>
            </a:r>
          </a:p>
          <a:p>
            <a:pPr marL="355600"/>
            <a:r>
              <a:rPr lang="ru-RU" altLang="ru-RU" sz="1800" b="1" u="sng" dirty="0">
                <a:solidFill>
                  <a:srgbClr val="002060"/>
                </a:solidFill>
                <a:latin typeface="+mj-lt"/>
              </a:rPr>
              <a:t>на съем 1760 часов.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41737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7"/>
          <p:cNvSpPr txBox="1">
            <a:spLocks/>
          </p:cNvSpPr>
          <p:nvPr/>
        </p:nvSpPr>
        <p:spPr bwMode="auto">
          <a:xfrm>
            <a:off x="1331640" y="897564"/>
            <a:ext cx="7632848" cy="32403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6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ru-RU" sz="2400" b="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29</a:t>
            </a:fld>
            <a:endParaRPr lang="ru-RU" b="0" dirty="0">
              <a:solidFill>
                <a:schemeClr val="tx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-36512" y="811842"/>
            <a:ext cx="9180512" cy="751796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16000" lvl="0"/>
            <a:endParaRPr lang="ru-RU" sz="1400" kern="0" dirty="0">
              <a:solidFill>
                <a:srgbClr val="206AB7"/>
              </a:solidFill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-36512" y="843636"/>
            <a:ext cx="9108504" cy="64799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buNone/>
              <a:defRPr/>
            </a:pPr>
            <a:r>
              <a:rPr lang="en-US" sz="16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III</a:t>
            </a:r>
            <a:r>
              <a:rPr lang="ru-RU" sz="16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этап.   2011-2018гг. </a:t>
            </a:r>
          </a:p>
          <a:p>
            <a:pPr marL="12700" indent="0">
              <a:buNone/>
              <a:defRPr/>
            </a:pPr>
            <a:r>
              <a:rPr lang="ru-RU" sz="16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Разработка и внедрение мероприятий </a:t>
            </a:r>
            <a:r>
              <a:rPr lang="ru-RU" sz="16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sz="16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повышению надежности и ресурса.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5254625" y="5843588"/>
            <a:ext cx="3638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ru-RU" altLang="ru-RU" sz="1800" b="1" u="sng">
                <a:solidFill>
                  <a:srgbClr val="376092"/>
                </a:solidFill>
                <a:cs typeface="Arial" charset="0"/>
              </a:rPr>
              <a:t>Максимальная наработка</a:t>
            </a:r>
          </a:p>
          <a:p>
            <a:pPr eaLnBrk="1" hangingPunct="1"/>
            <a:r>
              <a:rPr lang="ru-RU" altLang="ru-RU" sz="1800" b="1" u="sng">
                <a:solidFill>
                  <a:srgbClr val="376092"/>
                </a:solidFill>
                <a:cs typeface="Arial" charset="0"/>
              </a:rPr>
              <a:t>на съем 1720 часов. </a:t>
            </a:r>
          </a:p>
        </p:txBody>
      </p:sp>
      <p:pic>
        <p:nvPicPr>
          <p:cNvPr id="20" name="Picture 3" descr="C:\Users\YV.Goltsova\Pictures\b04debeac96342b29e308ad5cf6ba5b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5976" y="1778809"/>
            <a:ext cx="4529121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1" name="Прямоугольник 6"/>
          <p:cNvSpPr>
            <a:spLocks noChangeArrowheads="1"/>
          </p:cNvSpPr>
          <p:nvPr/>
        </p:nvSpPr>
        <p:spPr bwMode="auto">
          <a:xfrm>
            <a:off x="1919537" y="-20538"/>
            <a:ext cx="72244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eaLnBrk="0" hangingPunct="0"/>
            <a:r>
              <a:rPr lang="ru-RU" altLang="ru-RU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Этапы доводки двигателя НК-38СТ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1491630"/>
            <a:ext cx="514806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>
              <a:defRPr/>
            </a:pPr>
            <a:r>
              <a:rPr lang="ru-RU" sz="1600" b="1" dirty="0">
                <a:solidFill>
                  <a:srgbClr val="002060"/>
                </a:solidFill>
              </a:rPr>
              <a:t>С 2011г. конструкторское сопровождение НК-38СТ полностью передано АО «КМПО</a:t>
            </a:r>
            <a:r>
              <a:rPr lang="ru-RU" sz="1600" b="1" dirty="0" smtClean="0">
                <a:solidFill>
                  <a:srgbClr val="002060"/>
                </a:solidFill>
              </a:rPr>
              <a:t>».</a:t>
            </a:r>
            <a:endParaRPr lang="ru-RU" sz="1600" b="1" dirty="0">
              <a:solidFill>
                <a:srgbClr val="002060"/>
              </a:solidFill>
            </a:endParaRPr>
          </a:p>
          <a:p>
            <a:pPr marL="355600">
              <a:defRPr/>
            </a:pPr>
            <a:r>
              <a:rPr lang="ru-RU" sz="1600" b="1" dirty="0">
                <a:solidFill>
                  <a:srgbClr val="002060"/>
                </a:solidFill>
              </a:rPr>
              <a:t>В 2013г. изготовлен двигатель КГ-113 с мероприятиями по повышению надежности и снижению </a:t>
            </a:r>
            <a:r>
              <a:rPr lang="ru-RU" sz="1600" b="1" dirty="0" err="1">
                <a:solidFill>
                  <a:srgbClr val="002060"/>
                </a:solidFill>
              </a:rPr>
              <a:t>виброскорости</a:t>
            </a:r>
            <a:r>
              <a:rPr lang="ru-RU" sz="1600" b="1" dirty="0">
                <a:solidFill>
                  <a:srgbClr val="002060"/>
                </a:solidFill>
              </a:rPr>
              <a:t> по опорам газогенератора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  <a:p>
            <a:pPr marL="355600">
              <a:defRPr/>
            </a:pPr>
            <a:r>
              <a:rPr lang="ru-RU" sz="1600" b="1" dirty="0">
                <a:solidFill>
                  <a:srgbClr val="002060"/>
                </a:solidFill>
              </a:rPr>
              <a:t>В 2015г. принято решение по модернизации парка ремонтных двигателей в компоновку с мероприятиями по повышению надежности, реализованными на КГ-113.  Внедрение выполнено в 2016-2017гг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  <a:p>
            <a:pPr marL="355600">
              <a:defRPr/>
            </a:pPr>
            <a:r>
              <a:rPr lang="ru-RU" sz="1600" b="1" dirty="0">
                <a:solidFill>
                  <a:srgbClr val="002060"/>
                </a:solidFill>
              </a:rPr>
              <a:t>2018г. разработка и внедрение дополнительных мероприятий по повышению надежности на изготавливаемом двигателе КГ-114.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310386" y="4125913"/>
            <a:ext cx="35181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5600"/>
            <a:r>
              <a:rPr lang="ru-RU" altLang="ru-RU" sz="1800" b="1" u="sng" dirty="0">
                <a:solidFill>
                  <a:srgbClr val="002060"/>
                </a:solidFill>
                <a:latin typeface="+mj-lt"/>
              </a:rPr>
              <a:t>Максимальная наработка</a:t>
            </a:r>
          </a:p>
          <a:p>
            <a:pPr marL="355600"/>
            <a:r>
              <a:rPr lang="ru-RU" altLang="ru-RU" sz="1800" b="1" u="sng" dirty="0">
                <a:solidFill>
                  <a:srgbClr val="002060"/>
                </a:solidFill>
                <a:latin typeface="+mj-lt"/>
              </a:rPr>
              <a:t>на съем </a:t>
            </a:r>
            <a:r>
              <a:rPr lang="en-US" altLang="ru-RU" sz="1800" b="1" u="sng" dirty="0" smtClean="0">
                <a:solidFill>
                  <a:srgbClr val="002060"/>
                </a:solidFill>
                <a:latin typeface="+mj-lt"/>
              </a:rPr>
              <a:t>11333</a:t>
            </a:r>
            <a:r>
              <a:rPr lang="ru-RU" altLang="ru-RU" sz="1800" b="1" u="sng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altLang="ru-RU" sz="1800" b="1" u="sng" dirty="0">
                <a:solidFill>
                  <a:srgbClr val="002060"/>
                </a:solidFill>
                <a:latin typeface="+mj-lt"/>
              </a:rPr>
              <a:t>часов.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242842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-36512" y="811841"/>
            <a:ext cx="9180512" cy="862713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16000" lvl="0"/>
            <a:endParaRPr lang="ru-RU" sz="1400" kern="0" dirty="0">
              <a:solidFill>
                <a:srgbClr val="206AB7"/>
              </a:solidFill>
            </a:endParaRPr>
          </a:p>
        </p:txBody>
      </p:sp>
      <p:sp>
        <p:nvSpPr>
          <p:cNvPr id="193539" name="Прямоугольник 6"/>
          <p:cNvSpPr>
            <a:spLocks noChangeArrowheads="1"/>
          </p:cNvSpPr>
          <p:nvPr/>
        </p:nvSpPr>
        <p:spPr bwMode="auto">
          <a:xfrm>
            <a:off x="2051720" y="195486"/>
            <a:ext cx="709228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600" dirty="0" smtClean="0">
                <a:solidFill>
                  <a:srgbClr val="1F497D"/>
                </a:solidFill>
                <a:latin typeface="Arial Narrow"/>
                <a:cs typeface="+mn-cs"/>
              </a:rPr>
              <a:t>Состояние ГПА с двигателями НК-38СТ</a:t>
            </a:r>
            <a:endParaRPr lang="ru-RU" sz="2600" dirty="0">
              <a:solidFill>
                <a:srgbClr val="1F497D"/>
              </a:solidFill>
              <a:latin typeface="Arial Narrow"/>
              <a:cs typeface="+mn-cs"/>
            </a:endParaRPr>
          </a:p>
        </p:txBody>
      </p:sp>
      <p:sp>
        <p:nvSpPr>
          <p:cNvPr id="7" name="Подзаголовок 7"/>
          <p:cNvSpPr txBox="1">
            <a:spLocks/>
          </p:cNvSpPr>
          <p:nvPr/>
        </p:nvSpPr>
        <p:spPr bwMode="auto">
          <a:xfrm>
            <a:off x="1331640" y="897564"/>
            <a:ext cx="7632848" cy="32403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6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ru-RU" sz="2400" b="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102811"/>
              </p:ext>
            </p:extLst>
          </p:nvPr>
        </p:nvGraphicFramePr>
        <p:xfrm>
          <a:off x="204789" y="1851667"/>
          <a:ext cx="8759700" cy="2736306"/>
        </p:xfrm>
        <a:graphic>
          <a:graphicData uri="http://schemas.openxmlformats.org/drawingml/2006/table">
            <a:tbl>
              <a:tblPr/>
              <a:tblGrid>
                <a:gridCol w="896307"/>
                <a:gridCol w="977698"/>
                <a:gridCol w="907862"/>
                <a:gridCol w="1009280"/>
                <a:gridCol w="1155623"/>
                <a:gridCol w="1004617"/>
                <a:gridCol w="950779"/>
                <a:gridCol w="931412"/>
                <a:gridCol w="926122"/>
              </a:tblGrid>
              <a:tr h="750639">
                <a:tc gridSpan="4">
                  <a:txBody>
                    <a:bodyPr/>
                    <a:lstStyle/>
                    <a:p>
                      <a:pPr algn="ctr" rtl="0" fontAlgn="b"/>
                      <a:endParaRPr lang="ru-RU" sz="700" b="1" i="0" u="none" strike="noStrike" dirty="0" smtClean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КС «</a:t>
                      </a:r>
                      <a:r>
                        <a:rPr lang="ru-RU" sz="14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Помарская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» </a:t>
                      </a:r>
                    </a:p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КЦ г/п «Ямбург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– Западная граница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»</a:t>
                      </a:r>
                    </a:p>
                    <a:p>
                      <a:pPr algn="ctr" rtl="0" fontAlgn="b"/>
                      <a:endParaRPr lang="ru-RU" sz="7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ru-RU" sz="1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 rtl="0" fontAlgn="b"/>
                      <a:endParaRPr lang="ru-RU" sz="700" b="1" i="0" u="none" strike="noStrike" dirty="0" smtClean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КС «Вязниковская» </a:t>
                      </a:r>
                    </a:p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КЦ г/п «Починки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–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Грязовец»</a:t>
                      </a:r>
                    </a:p>
                    <a:p>
                      <a:pPr algn="ctr" rtl="0" fontAlgn="b"/>
                      <a:endParaRPr lang="ru-RU" sz="7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647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ГПА ст.№1 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ГПА </a:t>
                      </a:r>
                      <a:r>
                        <a:rPr lang="ru-RU" sz="1400" b="1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ст.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№2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ГПА </a:t>
                      </a:r>
                      <a:r>
                        <a:rPr lang="ru-RU" sz="1400" b="1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ст.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№3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ГПА </a:t>
                      </a:r>
                      <a:r>
                        <a:rPr lang="ru-RU" sz="1400" b="1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ст.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№4 </a:t>
                      </a:r>
                    </a:p>
                    <a:p>
                      <a:pPr algn="ctr" rtl="0" fontAlgn="b"/>
                      <a:endParaRPr lang="ru-RU" sz="12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ГПА </a:t>
                      </a:r>
                      <a:r>
                        <a:rPr lang="ru-RU" sz="1400" b="1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ст.</a:t>
                      </a:r>
                      <a:r>
                        <a:rPr lang="ru-RU" sz="1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№ 1</a:t>
                      </a:r>
                    </a:p>
                    <a:p>
                      <a:pPr algn="ctr" rtl="0" fontAlgn="b"/>
                      <a:endParaRPr lang="ru-RU" sz="12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ГПА </a:t>
                      </a:r>
                      <a:r>
                        <a:rPr lang="ru-RU" sz="1400" b="1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ст.</a:t>
                      </a:r>
                      <a:r>
                        <a:rPr lang="ru-RU" sz="1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№2</a:t>
                      </a:r>
                    </a:p>
                    <a:p>
                      <a:pPr algn="ctr" rtl="0" fontAlgn="b"/>
                      <a:endParaRPr lang="ru-RU" sz="12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ГПА </a:t>
                      </a:r>
                      <a:r>
                        <a:rPr lang="ru-RU" sz="1400" b="1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ст.</a:t>
                      </a:r>
                      <a:r>
                        <a:rPr lang="ru-RU" sz="1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№3</a:t>
                      </a:r>
                    </a:p>
                    <a:p>
                      <a:pPr algn="ctr" rtl="0" fontAlgn="b"/>
                      <a:endParaRPr lang="ru-RU" sz="12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ГПА </a:t>
                      </a:r>
                      <a:r>
                        <a:rPr lang="ru-RU" sz="1400" b="1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ст.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№4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91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НК-16СТ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НК-38СТ</a:t>
                      </a:r>
                    </a:p>
                    <a:p>
                      <a:pPr algn="ctr" rtl="0" fontAlgn="b"/>
                      <a:r>
                        <a:rPr lang="ru-RU" sz="1200" b="1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  <a:r>
                        <a:rPr lang="ru-RU" sz="1200" b="1" u="none" strike="noStrike" kern="1200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А38104111</a:t>
                      </a:r>
                      <a:endParaRPr lang="ru-RU" sz="1200" b="1" i="0" u="none" strike="noStrike" kern="1200" dirty="0" smtClean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rtl="0" fontAlgn="b"/>
                      <a:r>
                        <a:rPr lang="ru-RU" sz="1200" b="1" i="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18.09.2018</a:t>
                      </a:r>
                      <a:endParaRPr lang="ru-RU" sz="1200" b="1" u="none" strike="noStrike" kern="1200" dirty="0" smtClean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НК-38СТ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 А38132113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28.12.2017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 smtClean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НК-38СТ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№А3843107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16.10.2018</a:t>
                      </a:r>
                    </a:p>
                    <a:p>
                      <a:pPr algn="ctr" rtl="0" fontAlgn="b"/>
                      <a:endParaRPr lang="ru-RU" sz="1200" b="1" i="0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НК-38СТ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№ КГ-102/АСТ38105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16.07.2018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200" b="1" i="0" u="none" strike="noStrike" dirty="0" smtClean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b"/>
                      <a:endParaRPr lang="ru-RU" sz="1200" b="1" i="0" u="none" strike="noStrike" dirty="0" smtClean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НК-16СТ</a:t>
                      </a:r>
                    </a:p>
                    <a:p>
                      <a:pPr algn="ctr" rtl="0" fontAlgn="b"/>
                      <a:endParaRPr lang="ru-RU" sz="1200" b="1" i="0" u="none" strike="noStrike" dirty="0" smtClean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b"/>
                      <a:endParaRPr lang="ru-RU" sz="12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НК-38СТ</a:t>
                      </a:r>
                    </a:p>
                    <a:p>
                      <a:pPr algn="ctr" rtl="0" fontAlgn="b"/>
                      <a:r>
                        <a:rPr lang="ru-RU" sz="1200" b="1" i="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 А38104110</a:t>
                      </a:r>
                    </a:p>
                    <a:p>
                      <a:pPr algn="ctr" rtl="0" fontAlgn="b"/>
                      <a:r>
                        <a:rPr lang="ru-RU" sz="1200" b="1" i="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26.11.2017</a:t>
                      </a:r>
                      <a:endParaRPr lang="ru-RU" sz="1200" b="1" i="0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НК-16СТ</a:t>
                      </a:r>
                    </a:p>
                    <a:p>
                      <a:pPr algn="ctr"/>
                      <a:endParaRPr lang="ru-RU" sz="1200" b="1" dirty="0" smtClean="0">
                        <a:solidFill>
                          <a:schemeClr val="tx2"/>
                        </a:solidFill>
                        <a:latin typeface="+mn-lt"/>
                      </a:endParaRPr>
                    </a:p>
                    <a:p>
                      <a:pPr algn="ctr"/>
                      <a:endParaRPr lang="ru-RU" sz="12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rgbClr val="1F497D"/>
                </a:solidFill>
              </a:rPr>
              <a:pPr>
                <a:defRPr/>
              </a:pPr>
              <a:t>3</a:t>
            </a:fld>
            <a:endParaRPr lang="ru-RU" b="0" dirty="0">
              <a:solidFill>
                <a:srgbClr val="1F497D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84355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1F497D"/>
                </a:solidFill>
                <a:latin typeface="Arial Narrow"/>
                <a:cs typeface="+mn-cs"/>
              </a:rPr>
              <a:t>По состоянию </a:t>
            </a:r>
            <a:r>
              <a:rPr lang="ru-RU" sz="1600" b="1" dirty="0" smtClean="0">
                <a:solidFill>
                  <a:srgbClr val="1F497D"/>
                </a:solidFill>
                <a:latin typeface="Arial Narrow"/>
                <a:cs typeface="+mn-cs"/>
              </a:rPr>
              <a:t>на 30.11.2018 </a:t>
            </a:r>
            <a:r>
              <a:rPr lang="ru-RU" sz="1600" b="1" dirty="0">
                <a:solidFill>
                  <a:srgbClr val="1F497D"/>
                </a:solidFill>
                <a:latin typeface="Arial Narrow"/>
                <a:cs typeface="+mn-cs"/>
              </a:rPr>
              <a:t>на балансе ООО «Газпром трансгаз Нижний Новгород» находятся </a:t>
            </a:r>
            <a:endParaRPr lang="ru-RU" sz="1600" b="1" dirty="0" smtClean="0">
              <a:solidFill>
                <a:srgbClr val="1F497D"/>
              </a:solidFill>
              <a:latin typeface="Arial Narrow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1F497D"/>
                </a:solidFill>
                <a:latin typeface="Arial Narrow"/>
                <a:cs typeface="+mn-cs"/>
              </a:rPr>
              <a:t>8</a:t>
            </a:r>
            <a:r>
              <a:rPr lang="ru-RU" sz="1600" b="1" dirty="0" smtClean="0">
                <a:solidFill>
                  <a:srgbClr val="1F497D"/>
                </a:solidFill>
                <a:latin typeface="Arial Narrow"/>
                <a:cs typeface="+mn-cs"/>
              </a:rPr>
              <a:t> </a:t>
            </a:r>
            <a:r>
              <a:rPr lang="ru-RU" sz="1600" b="1" dirty="0">
                <a:solidFill>
                  <a:srgbClr val="1F497D"/>
                </a:solidFill>
                <a:latin typeface="Arial Narrow"/>
                <a:cs typeface="+mn-cs"/>
              </a:rPr>
              <a:t>двигателей </a:t>
            </a:r>
            <a:r>
              <a:rPr lang="ru-RU" sz="1600" b="1" dirty="0" smtClean="0">
                <a:solidFill>
                  <a:srgbClr val="1F497D"/>
                </a:solidFill>
                <a:latin typeface="Arial Narrow"/>
                <a:cs typeface="+mn-cs"/>
              </a:rPr>
              <a:t>НК-38СТ при </a:t>
            </a:r>
            <a:r>
              <a:rPr lang="ru-RU" sz="1600" b="1" dirty="0">
                <a:solidFill>
                  <a:srgbClr val="1F497D"/>
                </a:solidFill>
                <a:latin typeface="Arial Narrow"/>
                <a:cs typeface="+mn-cs"/>
              </a:rPr>
              <a:t>8</a:t>
            </a:r>
            <a:r>
              <a:rPr lang="ru-RU" sz="1600" b="1" dirty="0" smtClean="0">
                <a:solidFill>
                  <a:srgbClr val="1F497D"/>
                </a:solidFill>
                <a:latin typeface="Arial Narrow"/>
                <a:cs typeface="+mn-cs"/>
              </a:rPr>
              <a:t> </a:t>
            </a:r>
            <a:r>
              <a:rPr lang="ru-RU" sz="1600" b="1" dirty="0">
                <a:solidFill>
                  <a:srgbClr val="1F497D"/>
                </a:solidFill>
                <a:latin typeface="Arial Narrow"/>
                <a:cs typeface="+mn-cs"/>
              </a:rPr>
              <a:t>возможных местах установки. В настоящий момент </a:t>
            </a:r>
            <a:r>
              <a:rPr lang="ru-RU" sz="1600" b="1" dirty="0" smtClean="0">
                <a:solidFill>
                  <a:srgbClr val="1F497D"/>
                </a:solidFill>
                <a:latin typeface="Arial Narrow"/>
                <a:cs typeface="+mn-cs"/>
              </a:rPr>
              <a:t>5 двигателей </a:t>
            </a:r>
            <a:r>
              <a:rPr lang="ru-RU" sz="1600" b="1" dirty="0">
                <a:solidFill>
                  <a:srgbClr val="1F497D"/>
                </a:solidFill>
                <a:latin typeface="Arial Narrow"/>
                <a:cs typeface="+mn-cs"/>
              </a:rPr>
              <a:t>в составе </a:t>
            </a:r>
            <a:r>
              <a:rPr lang="ru-RU" sz="1600" b="1" dirty="0" smtClean="0">
                <a:solidFill>
                  <a:srgbClr val="1F497D"/>
                </a:solidFill>
                <a:latin typeface="Arial Narrow"/>
                <a:cs typeface="+mn-cs"/>
              </a:rPr>
              <a:t>ГПА, </a:t>
            </a:r>
            <a:r>
              <a:rPr lang="ru-RU" sz="1600" b="1" dirty="0">
                <a:solidFill>
                  <a:srgbClr val="1F497D"/>
                </a:solidFill>
                <a:latin typeface="Arial Narrow"/>
                <a:cs typeface="+mn-cs"/>
              </a:rPr>
              <a:t>3</a:t>
            </a:r>
            <a:r>
              <a:rPr lang="ru-RU" sz="1600" b="1" dirty="0" smtClean="0">
                <a:solidFill>
                  <a:srgbClr val="1F497D"/>
                </a:solidFill>
                <a:latin typeface="Arial Narrow"/>
                <a:cs typeface="+mn-cs"/>
              </a:rPr>
              <a:t> </a:t>
            </a:r>
            <a:r>
              <a:rPr lang="ru-RU" sz="1600" b="1" dirty="0">
                <a:solidFill>
                  <a:srgbClr val="1F497D"/>
                </a:solidFill>
                <a:latin typeface="Arial Narrow"/>
                <a:cs typeface="+mn-cs"/>
              </a:rPr>
              <a:t>- на заводе </a:t>
            </a:r>
            <a:r>
              <a:rPr lang="ru-RU" sz="1600" b="1" dirty="0" smtClean="0">
                <a:solidFill>
                  <a:srgbClr val="1F497D"/>
                </a:solidFill>
                <a:latin typeface="Arial Narrow"/>
                <a:cs typeface="+mn-cs"/>
              </a:rPr>
              <a:t> (из них 3 - гарантийные). Резервные двигатели на КС отсутствуют.</a:t>
            </a:r>
            <a:endParaRPr lang="ru-RU" sz="1600" b="1" dirty="0">
              <a:solidFill>
                <a:srgbClr val="1F497D"/>
              </a:solidFill>
              <a:latin typeface="Arial Narrow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269162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Номер слайда 3"/>
          <p:cNvSpPr txBox="1">
            <a:spLocks/>
          </p:cNvSpPr>
          <p:nvPr/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5BB4C8-82FC-4BB7-A7C2-E9E10CC94C85}" type="slidenum">
              <a:rPr lang="ru-RU" altLang="ru-RU" sz="2000" smtClean="0">
                <a:solidFill>
                  <a:schemeClr val="tx2"/>
                </a:solidFill>
                <a:latin typeface="Arial Narrow" pitchFamily="34" charset="0"/>
              </a:rPr>
              <a:pPr eaLnBrk="1" hangingPunct="1"/>
              <a:t>30</a:t>
            </a:fld>
            <a:endParaRPr lang="ru-RU" altLang="ru-RU" sz="2000" dirty="0" smtClean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2123504" y="69080"/>
            <a:ext cx="6985000" cy="70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ru-RU" altLang="ru-RU" sz="2400" kern="0" dirty="0" smtClean="0">
                <a:solidFill>
                  <a:schemeClr val="tx2"/>
                </a:solidFill>
              </a:rPr>
              <a:t>Возможность дальнейшего применение НК-38СТ в рамках эксплуатационных границ ООО «ГТНН»</a:t>
            </a:r>
            <a:endParaRPr lang="ru-RU" altLang="ru-RU" kern="0" dirty="0" smtClean="0">
              <a:solidFill>
                <a:schemeClr val="tx2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207381"/>
              </p:ext>
            </p:extLst>
          </p:nvPr>
        </p:nvGraphicFramePr>
        <p:xfrm>
          <a:off x="35496" y="987578"/>
          <a:ext cx="9001000" cy="312190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04056"/>
                <a:gridCol w="2260958"/>
                <a:gridCol w="1411450"/>
                <a:gridCol w="1530054"/>
                <a:gridCol w="1647241"/>
                <a:gridCol w="1647241"/>
              </a:tblGrid>
              <a:tr h="57606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№ п/п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Тип ГПА</a:t>
                      </a:r>
                      <a:endParaRPr kumimoji="0" lang="ru-RU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Привод ГПА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Количественный парк ГПА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Объем доработки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Проработка вопроса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6151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ГПА-16 Волга НК-16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НК-16СТ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Не существенный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Существует КМЧ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</a:tr>
              <a:tr h="46151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2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ГПА-16 Волга НК-01/В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НК-16СТ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2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Не существенный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Существует КМЧ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46151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3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ГПА-Ц-16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НК-16СТ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10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Не существенный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Существует КМЧ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46151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4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ГПА-16 Волга ДГ-01/В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ДГ-90Л2.1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17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Не существенный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Необходима разработка КМЧ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</a:tr>
              <a:tr h="46151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5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ГПА-16МГ.90.04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ДГ-90Л2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5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Существенная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Необходима разработка КМЧ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3" name="Управляющая кнопка: сведения 2">
            <a:hlinkClick r:id="rId3" action="ppaction://hlinksldjump" highlightClick="1"/>
          </p:cNvPr>
          <p:cNvSpPr/>
          <p:nvPr/>
        </p:nvSpPr>
        <p:spPr>
          <a:xfrm>
            <a:off x="7452320" y="3003798"/>
            <a:ext cx="216024" cy="216024"/>
          </a:xfrm>
          <a:prstGeom prst="actionButtonInforma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105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Б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0" t="32750" b="43510"/>
          <a:stretch>
            <a:fillRect/>
          </a:stretch>
        </p:blipFill>
        <p:spPr bwMode="auto">
          <a:xfrm>
            <a:off x="467544" y="861963"/>
            <a:ext cx="4949825" cy="227647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ая выноска 1"/>
          <p:cNvSpPr/>
          <p:nvPr/>
        </p:nvSpPr>
        <p:spPr>
          <a:xfrm>
            <a:off x="6677733" y="1149994"/>
            <a:ext cx="1914798" cy="1781796"/>
          </a:xfrm>
          <a:prstGeom prst="wedgeRectCallout">
            <a:avLst>
              <a:gd name="adj1" fmla="val -142168"/>
              <a:gd name="adj2" fmla="val 6036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6" descr="DSC023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733" y="1149994"/>
            <a:ext cx="1914798" cy="178179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6876256" y="843558"/>
            <a:ext cx="1582738" cy="287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FF"/>
              </a:buClr>
              <a:defRPr/>
            </a:pPr>
            <a:r>
              <a:rPr lang="ru-RU" sz="1200" dirty="0" smtClean="0">
                <a:latin typeface="+mj-lt"/>
                <a:cs typeface="Arial" charset="0"/>
              </a:rPr>
              <a:t>Циклоны ПКЦ-250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95288" y="3075806"/>
            <a:ext cx="502208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defRPr/>
            </a:pPr>
            <a:r>
              <a:rPr lang="ru-RU" sz="1500" dirty="0">
                <a:solidFill>
                  <a:schemeClr val="tx1"/>
                </a:solidFill>
                <a:latin typeface="+mj-lt"/>
              </a:rPr>
              <a:t>Очистка циклового воздуха</a:t>
            </a:r>
            <a:r>
              <a:rPr lang="ru-RU" sz="1500" dirty="0" smtClean="0">
                <a:solidFill>
                  <a:schemeClr val="tx1"/>
                </a:solidFill>
                <a:latin typeface="+mj-lt"/>
              </a:rPr>
              <a:t>:</a:t>
            </a:r>
            <a:endParaRPr lang="ru-RU" sz="1500" dirty="0">
              <a:solidFill>
                <a:schemeClr val="tx1"/>
              </a:solidFill>
              <a:latin typeface="+mj-lt"/>
            </a:endParaRPr>
          </a:p>
          <a:p>
            <a:pPr defTabSz="449263">
              <a:defRPr/>
            </a:pPr>
            <a:r>
              <a:rPr lang="en-US" sz="1500" dirty="0">
                <a:solidFill>
                  <a:schemeClr val="tx1"/>
                </a:solidFill>
                <a:latin typeface="+mj-lt"/>
              </a:rPr>
              <a:t>I </a:t>
            </a:r>
            <a:r>
              <a:rPr lang="ru-RU" sz="1500" dirty="0">
                <a:solidFill>
                  <a:schemeClr val="tx1"/>
                </a:solidFill>
                <a:latin typeface="+mj-lt"/>
              </a:rPr>
              <a:t>ступень       – циклоны ПКЦ-250</a:t>
            </a:r>
            <a:r>
              <a:rPr lang="en-US" sz="1500" dirty="0">
                <a:solidFill>
                  <a:schemeClr val="tx1"/>
                </a:solidFill>
                <a:latin typeface="+mj-lt"/>
              </a:rPr>
              <a:t> </a:t>
            </a:r>
            <a:endParaRPr lang="ru-RU" sz="1500" dirty="0">
              <a:solidFill>
                <a:schemeClr val="tx1"/>
              </a:solidFill>
              <a:latin typeface="+mj-lt"/>
            </a:endParaRPr>
          </a:p>
          <a:p>
            <a:pPr defTabSz="449263">
              <a:defRPr/>
            </a:pPr>
            <a:r>
              <a:rPr lang="en-US" sz="1500" dirty="0" smtClean="0">
                <a:solidFill>
                  <a:schemeClr val="tx1"/>
                </a:solidFill>
                <a:latin typeface="+mj-lt"/>
              </a:rPr>
              <a:t>II </a:t>
            </a:r>
            <a:r>
              <a:rPr lang="ru-RU" sz="1500" dirty="0">
                <a:solidFill>
                  <a:schemeClr val="tx1"/>
                </a:solidFill>
                <a:latin typeface="+mj-lt"/>
              </a:rPr>
              <a:t>ступень     – накопительная </a:t>
            </a:r>
            <a:r>
              <a:rPr lang="en-US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500" dirty="0">
                <a:solidFill>
                  <a:schemeClr val="tx1"/>
                </a:solidFill>
                <a:latin typeface="+mj-lt"/>
              </a:rPr>
              <a:t>(карманные фильтры) </a:t>
            </a:r>
          </a:p>
          <a:p>
            <a:pPr defTabSz="449263">
              <a:defRPr/>
            </a:pPr>
            <a:r>
              <a:rPr lang="ru-RU" sz="1500" dirty="0">
                <a:solidFill>
                  <a:schemeClr val="tx1"/>
                </a:solidFill>
                <a:latin typeface="+mj-lt"/>
              </a:rPr>
              <a:t>Расход воздуха   ДГ-90Л2.1 – 70 кг/с;</a:t>
            </a:r>
          </a:p>
          <a:p>
            <a:pPr defTabSz="449263">
              <a:defRPr/>
            </a:pPr>
            <a:r>
              <a:rPr lang="ru-RU" sz="1500" dirty="0" smtClean="0">
                <a:solidFill>
                  <a:schemeClr val="tx1"/>
                </a:solidFill>
                <a:latin typeface="+mj-lt"/>
              </a:rPr>
              <a:t>Расход </a:t>
            </a:r>
            <a:r>
              <a:rPr lang="ru-RU" sz="1500" dirty="0">
                <a:solidFill>
                  <a:schemeClr val="tx1"/>
                </a:solidFill>
                <a:latin typeface="+mj-lt"/>
              </a:rPr>
              <a:t>воздуха НК-38 СТ    – 54,4 кг/с</a:t>
            </a:r>
            <a:r>
              <a:rPr lang="ru-RU" sz="1500" dirty="0" smtClean="0">
                <a:solidFill>
                  <a:schemeClr val="tx1"/>
                </a:solidFill>
                <a:latin typeface="+mj-lt"/>
              </a:rPr>
              <a:t>;</a:t>
            </a:r>
            <a:endParaRPr lang="ru-RU" sz="1500" dirty="0">
              <a:solidFill>
                <a:schemeClr val="tx1"/>
              </a:solidFill>
              <a:latin typeface="+mj-lt"/>
            </a:endParaRPr>
          </a:p>
          <a:p>
            <a:pPr defTabSz="449263">
              <a:defRPr/>
            </a:pPr>
            <a:r>
              <a:rPr lang="ru-RU" sz="1500" dirty="0">
                <a:solidFill>
                  <a:schemeClr val="tx1"/>
                </a:solidFill>
                <a:latin typeface="+mj-lt"/>
              </a:rPr>
              <a:t>Решение:     заглушить 30 циклонов </a:t>
            </a:r>
          </a:p>
          <a:p>
            <a:pPr defTabSz="449263">
              <a:defRPr/>
            </a:pPr>
            <a:r>
              <a:rPr lang="ru-RU" sz="1500" dirty="0">
                <a:solidFill>
                  <a:schemeClr val="tx1"/>
                </a:solidFill>
                <a:latin typeface="+mj-lt"/>
              </a:rPr>
              <a:t>(в верхней части БОВ, по  15 шт. с каждой стороны</a:t>
            </a:r>
            <a:r>
              <a:rPr lang="ru-RU" sz="1500" dirty="0" smtClean="0">
                <a:solidFill>
                  <a:schemeClr val="tx1"/>
                </a:solidFill>
                <a:latin typeface="+mj-lt"/>
              </a:rPr>
              <a:t>)</a:t>
            </a:r>
            <a:endParaRPr lang="ru-RU" sz="15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90520"/>
            <a:ext cx="2375619" cy="1269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41"/>
          <p:cNvSpPr txBox="1">
            <a:spLocks noChangeArrowheads="1"/>
          </p:cNvSpPr>
          <p:nvPr/>
        </p:nvSpPr>
        <p:spPr bwMode="auto">
          <a:xfrm>
            <a:off x="5976490" y="3075806"/>
            <a:ext cx="3204022" cy="2923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defTabSz="449263" eaLnBrk="0" hangingPunct="0">
              <a:buClr>
                <a:srgbClr val="000000"/>
              </a:buClr>
              <a:buSzPct val="100000"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altLang="ru-RU" dirty="0"/>
              <a:t>Вариант  глушения  циклонов  ПКЦ-250</a:t>
            </a: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31</a:t>
            </a:fld>
            <a:endParaRPr lang="ru-RU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0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4" descr="Блок Помары с дви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15" b="75211"/>
          <a:stretch>
            <a:fillRect/>
          </a:stretch>
        </p:blipFill>
        <p:spPr bwMode="auto">
          <a:xfrm>
            <a:off x="4604719" y="2751733"/>
            <a:ext cx="4379363" cy="1908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ая выноска 27"/>
          <p:cNvSpPr/>
          <p:nvPr/>
        </p:nvSpPr>
        <p:spPr>
          <a:xfrm>
            <a:off x="2118283" y="2751733"/>
            <a:ext cx="1877653" cy="1908175"/>
          </a:xfrm>
          <a:prstGeom prst="wedgeRectCallout">
            <a:avLst>
              <a:gd name="adj1" fmla="val 124961"/>
              <a:gd name="adj2" fmla="val 145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6" descr="Блок всаса нов сетка +Лемн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 t="8804" r="-1773" b="18648"/>
          <a:stretch>
            <a:fillRect/>
          </a:stretch>
        </p:blipFill>
        <p:spPr bwMode="auto">
          <a:xfrm>
            <a:off x="2123729" y="2751733"/>
            <a:ext cx="1904777" cy="190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36"/>
          <p:cNvSpPr/>
          <p:nvPr/>
        </p:nvSpPr>
        <p:spPr>
          <a:xfrm>
            <a:off x="0" y="987574"/>
            <a:ext cx="208384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defRPr/>
            </a:pPr>
            <a:r>
              <a:rPr lang="ru-RU" sz="1400" dirty="0">
                <a:solidFill>
                  <a:schemeClr val="tx1"/>
                </a:solidFill>
              </a:rPr>
              <a:t>В компоновке ГПА -16 «Волга» с ДГ-90Л2.1 - лемниската располагается на самом </a:t>
            </a:r>
            <a:r>
              <a:rPr lang="ru-RU" sz="1400" dirty="0" smtClean="0">
                <a:solidFill>
                  <a:schemeClr val="tx1"/>
                </a:solidFill>
              </a:rPr>
              <a:t>двигателе</a:t>
            </a:r>
          </a:p>
          <a:p>
            <a:pPr>
              <a:buClr>
                <a:srgbClr val="000000"/>
              </a:buClr>
              <a:buSzPct val="100000"/>
            </a:pPr>
            <a:endParaRPr lang="ru-RU" altLang="ru-RU" sz="1400" dirty="0" smtClean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100000"/>
            </a:pPr>
            <a:endParaRPr lang="ru-RU" altLang="ru-RU" sz="1400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100000"/>
            </a:pPr>
            <a:endParaRPr lang="ru-RU" altLang="ru-RU" sz="1400" dirty="0" smtClean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100000"/>
            </a:pPr>
            <a:endParaRPr lang="ru-RU" altLang="ru-RU" sz="1400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100000"/>
            </a:pPr>
            <a:r>
              <a:rPr lang="ru-RU" altLang="ru-RU" sz="1400" dirty="0" smtClean="0">
                <a:solidFill>
                  <a:schemeClr val="tx1"/>
                </a:solidFill>
              </a:rPr>
              <a:t>Решение</a:t>
            </a:r>
            <a:r>
              <a:rPr lang="ru-RU" altLang="ru-RU" sz="1400" dirty="0">
                <a:solidFill>
                  <a:schemeClr val="tx1"/>
                </a:solidFill>
              </a:rPr>
              <a:t>:</a:t>
            </a:r>
          </a:p>
          <a:p>
            <a:pPr>
              <a:buClr>
                <a:srgbClr val="000000"/>
              </a:buClr>
              <a:buSzPct val="100000"/>
            </a:pPr>
            <a:r>
              <a:rPr lang="ru-RU" altLang="ru-RU" sz="1400" dirty="0">
                <a:solidFill>
                  <a:schemeClr val="tx1"/>
                </a:solidFill>
              </a:rPr>
              <a:t>- установка переходного кольца;</a:t>
            </a:r>
          </a:p>
          <a:p>
            <a:pPr>
              <a:buClr>
                <a:srgbClr val="000000"/>
              </a:buClr>
              <a:buSzPct val="100000"/>
            </a:pPr>
            <a:r>
              <a:rPr lang="ru-RU" altLang="ru-RU" sz="1400" dirty="0">
                <a:solidFill>
                  <a:schemeClr val="tx1"/>
                </a:solidFill>
              </a:rPr>
              <a:t>-  установка лемнискаты.</a:t>
            </a:r>
          </a:p>
          <a:p>
            <a:pPr defTabSz="449263" eaLnBrk="0" hangingPunct="0">
              <a:buClr>
                <a:srgbClr val="000000"/>
              </a:buClr>
              <a:buSzPct val="100000"/>
              <a:defRPr/>
            </a:pP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25" name="Picture 15" descr="Сбор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" t="16637" r="1198" b="21664"/>
          <a:stretch>
            <a:fillRect/>
          </a:stretch>
        </p:blipFill>
        <p:spPr bwMode="auto">
          <a:xfrm>
            <a:off x="4562226" y="843558"/>
            <a:ext cx="4464347" cy="1754996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ая выноска 25"/>
          <p:cNvSpPr/>
          <p:nvPr/>
        </p:nvSpPr>
        <p:spPr>
          <a:xfrm>
            <a:off x="2148580" y="843559"/>
            <a:ext cx="1693417" cy="1754996"/>
          </a:xfrm>
          <a:prstGeom prst="wedgeRectCallout">
            <a:avLst>
              <a:gd name="adj1" fmla="val 130942"/>
              <a:gd name="adj2" fmla="val 1416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4" descr="Блок всаса нов сетк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13153" r="5209" b="21234"/>
          <a:stretch>
            <a:fillRect/>
          </a:stretch>
        </p:blipFill>
        <p:spPr bwMode="auto">
          <a:xfrm>
            <a:off x="2148580" y="843558"/>
            <a:ext cx="1693417" cy="1754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32</a:t>
            </a:fld>
            <a:endParaRPr lang="ru-RU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4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36"/>
          <p:cNvSpPr>
            <a:spLocks noChangeArrowheads="1"/>
          </p:cNvSpPr>
          <p:nvPr/>
        </p:nvSpPr>
        <p:spPr bwMode="auto">
          <a:xfrm>
            <a:off x="107951" y="3055486"/>
            <a:ext cx="4431465" cy="154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ru-RU" altLang="ru-RU" sz="1050" dirty="0"/>
              <a:t>Демонтаж из блока двигателя  с  ДГ90-Л2.1</a:t>
            </a:r>
            <a:r>
              <a:rPr lang="ru-RU" altLang="ru-RU" sz="1050" dirty="0" smtClean="0"/>
              <a:t>:</a:t>
            </a:r>
            <a:endParaRPr lang="ru-RU" altLang="ru-RU" sz="1050" dirty="0"/>
          </a:p>
          <a:p>
            <a:pPr eaLnBrk="1" hangingPunct="1"/>
            <a:r>
              <a:rPr lang="ru-RU" altLang="ru-RU" sz="1050" dirty="0"/>
              <a:t>- трубопроводов системы смазки;</a:t>
            </a:r>
          </a:p>
          <a:p>
            <a:pPr eaLnBrk="1" hangingPunct="1"/>
            <a:r>
              <a:rPr lang="ru-RU" altLang="ru-RU" sz="1050" dirty="0"/>
              <a:t>- трубопровода пускового газа;</a:t>
            </a:r>
          </a:p>
          <a:p>
            <a:pPr eaLnBrk="1" hangingPunct="1"/>
            <a:r>
              <a:rPr lang="ru-RU" altLang="ru-RU" sz="1050" dirty="0"/>
              <a:t>- трубопроводов </a:t>
            </a:r>
            <a:r>
              <a:rPr lang="ru-RU" altLang="ru-RU" sz="1050" dirty="0" err="1"/>
              <a:t>топливн</a:t>
            </a:r>
            <a:r>
              <a:rPr lang="ru-RU" altLang="ru-RU" sz="1050" dirty="0"/>
              <a:t>. газа (</a:t>
            </a:r>
            <a:r>
              <a:rPr lang="en-US" altLang="ru-RU" sz="1050" dirty="0"/>
              <a:t>I</a:t>
            </a:r>
            <a:r>
              <a:rPr lang="ru-RU" altLang="ru-RU" sz="1050" dirty="0"/>
              <a:t> и </a:t>
            </a:r>
            <a:r>
              <a:rPr lang="en-US" altLang="ru-RU" sz="1050" dirty="0"/>
              <a:t>II</a:t>
            </a:r>
            <a:r>
              <a:rPr lang="ru-RU" altLang="ru-RU" sz="1050" dirty="0"/>
              <a:t> канала);</a:t>
            </a:r>
          </a:p>
          <a:p>
            <a:pPr eaLnBrk="1" hangingPunct="1"/>
            <a:r>
              <a:rPr lang="ru-RU" altLang="ru-RU" sz="1050" dirty="0"/>
              <a:t>- импульсных трубопроводов;</a:t>
            </a:r>
          </a:p>
          <a:p>
            <a:pPr eaLnBrk="1" hangingPunct="1"/>
            <a:r>
              <a:rPr lang="ru-RU" altLang="ru-RU" sz="1050" dirty="0"/>
              <a:t>- трубопроводов </a:t>
            </a:r>
            <a:r>
              <a:rPr lang="ru-RU" altLang="ru-RU" sz="1050" dirty="0" err="1"/>
              <a:t>суфлирования</a:t>
            </a:r>
            <a:r>
              <a:rPr lang="ru-RU" altLang="ru-RU" sz="1050" dirty="0"/>
              <a:t>;</a:t>
            </a:r>
          </a:p>
          <a:p>
            <a:pPr eaLnBrk="1" hangingPunct="1"/>
            <a:r>
              <a:rPr lang="ru-RU" altLang="ru-RU" sz="1050" dirty="0"/>
              <a:t>- трубопровода воздуха на ПОС;</a:t>
            </a:r>
          </a:p>
          <a:p>
            <a:pPr eaLnBrk="1" hangingPunct="1"/>
            <a:r>
              <a:rPr lang="ru-RU" altLang="ru-RU" sz="1050" dirty="0"/>
              <a:t>- ГТД ДГ90Л2.1;</a:t>
            </a:r>
          </a:p>
          <a:p>
            <a:pPr eaLnBrk="1" hangingPunct="1"/>
            <a:r>
              <a:rPr lang="ru-RU" altLang="ru-RU" sz="1050" dirty="0"/>
              <a:t>- БТА с внутренней стенки блока. </a:t>
            </a:r>
          </a:p>
        </p:txBody>
      </p:sp>
      <p:pic>
        <p:nvPicPr>
          <p:cNvPr id="12" name="Picture 11" descr="ДГ Б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t="13896" r="2815" b="22118"/>
          <a:stretch>
            <a:fillRect/>
          </a:stretch>
        </p:blipFill>
        <p:spPr bwMode="auto">
          <a:xfrm>
            <a:off x="107951" y="843558"/>
            <a:ext cx="4248026" cy="22221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БД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" t="14349" r="3784" b="19830"/>
          <a:stretch>
            <a:fillRect/>
          </a:stretch>
        </p:blipFill>
        <p:spPr bwMode="auto">
          <a:xfrm>
            <a:off x="4658820" y="843558"/>
            <a:ext cx="4431465" cy="223224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36"/>
          <p:cNvSpPr>
            <a:spLocks noChangeArrowheads="1"/>
          </p:cNvSpPr>
          <p:nvPr/>
        </p:nvSpPr>
        <p:spPr bwMode="auto">
          <a:xfrm>
            <a:off x="4832703" y="3055486"/>
            <a:ext cx="4248028" cy="163121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900" u="sng" dirty="0"/>
              <a:t>Доработка и монтаж</a:t>
            </a:r>
            <a:r>
              <a:rPr lang="ru-RU" altLang="ru-RU" sz="900" dirty="0"/>
              <a:t>:</a:t>
            </a:r>
          </a:p>
          <a:p>
            <a:pPr eaLnBrk="1" hangingPunct="1"/>
            <a:r>
              <a:rPr lang="ru-RU" altLang="ru-RU" sz="900" dirty="0" smtClean="0"/>
              <a:t>-  </a:t>
            </a:r>
            <a:r>
              <a:rPr lang="ru-RU" altLang="ru-RU" sz="900" dirty="0"/>
              <a:t>рамы блока </a:t>
            </a:r>
            <a:r>
              <a:rPr lang="ru-RU" altLang="ru-RU" sz="900" dirty="0" err="1"/>
              <a:t>двиг</a:t>
            </a:r>
            <a:r>
              <a:rPr lang="ru-RU" altLang="ru-RU" sz="900" dirty="0"/>
              <a:t>. под НК-38 СТ </a:t>
            </a:r>
          </a:p>
          <a:p>
            <a:pPr eaLnBrk="1" hangingPunct="1"/>
            <a:r>
              <a:rPr lang="ru-RU" altLang="ru-RU" sz="900" dirty="0"/>
              <a:t>(толкатели – 5 шт., опор </a:t>
            </a:r>
            <a:r>
              <a:rPr lang="ru-RU" altLang="ru-RU" sz="900" dirty="0" err="1"/>
              <a:t>двиг</a:t>
            </a:r>
            <a:r>
              <a:rPr lang="ru-RU" altLang="ru-RU" sz="900" dirty="0"/>
              <a:t>. – 8 шт.);</a:t>
            </a:r>
          </a:p>
          <a:p>
            <a:pPr eaLnBrk="1" hangingPunct="1">
              <a:buFontTx/>
              <a:buChar char="-"/>
            </a:pPr>
            <a:r>
              <a:rPr lang="ru-RU" altLang="ru-RU" sz="900" dirty="0"/>
              <a:t>закатка и монтаж НК-38 СТ;</a:t>
            </a:r>
          </a:p>
          <a:p>
            <a:pPr eaLnBrk="1" hangingPunct="1"/>
            <a:r>
              <a:rPr lang="ru-RU" altLang="ru-RU" sz="900" dirty="0"/>
              <a:t>- доработка кожуха двигателя (для ПОС);</a:t>
            </a:r>
          </a:p>
          <a:p>
            <a:pPr eaLnBrk="1" hangingPunct="1"/>
            <a:r>
              <a:rPr lang="ru-RU" altLang="ru-RU" sz="900" dirty="0"/>
              <a:t>- монтаж труб топливного газа;</a:t>
            </a:r>
          </a:p>
          <a:p>
            <a:pPr eaLnBrk="1" hangingPunct="1"/>
            <a:r>
              <a:rPr lang="ru-RU" altLang="ru-RU" sz="900" dirty="0"/>
              <a:t>- монтаж труб    масляной системы;</a:t>
            </a:r>
          </a:p>
          <a:p>
            <a:pPr eaLnBrk="1" hangingPunct="1"/>
            <a:r>
              <a:rPr lang="ru-RU" altLang="ru-RU" sz="900" dirty="0"/>
              <a:t>- монтаж труб   </a:t>
            </a:r>
            <a:r>
              <a:rPr lang="ru-RU" altLang="ru-RU" sz="900" dirty="0" err="1"/>
              <a:t>суфлирования</a:t>
            </a:r>
            <a:r>
              <a:rPr lang="ru-RU" altLang="ru-RU" sz="900" dirty="0"/>
              <a:t>;</a:t>
            </a:r>
          </a:p>
          <a:p>
            <a:pPr eaLnBrk="1" hangingPunct="1">
              <a:buFontTx/>
              <a:buChar char="-"/>
            </a:pPr>
            <a:r>
              <a:rPr lang="ru-RU" altLang="ru-RU" sz="900" dirty="0"/>
              <a:t> монтаж труб  ПОС и отбора горячего воздуха;</a:t>
            </a:r>
          </a:p>
          <a:p>
            <a:pPr eaLnBrk="1" hangingPunct="1"/>
            <a:r>
              <a:rPr lang="ru-RU" altLang="ru-RU" sz="900" dirty="0"/>
              <a:t>- доработка системы труб из клапанов перепуска воздуха при запуске;</a:t>
            </a:r>
          </a:p>
          <a:p>
            <a:pPr eaLnBrk="1" hangingPunct="1"/>
            <a:r>
              <a:rPr lang="ru-RU" altLang="ru-RU" sz="900" dirty="0"/>
              <a:t>- доработка ВБКР.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539416" y="843558"/>
            <a:ext cx="0" cy="22322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0" y="3075806"/>
            <a:ext cx="91805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33</a:t>
            </a:fld>
            <a:endParaRPr lang="ru-RU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21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ПОС на Крыш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4292" r="14771" b="1552"/>
          <a:stretch>
            <a:fillRect/>
          </a:stretch>
        </p:blipFill>
        <p:spPr bwMode="auto">
          <a:xfrm>
            <a:off x="323528" y="885304"/>
            <a:ext cx="3716583" cy="367992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Маслопровод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" t="18924" r="5394" b="9775"/>
          <a:stretch>
            <a:fillRect/>
          </a:stretch>
        </p:blipFill>
        <p:spPr bwMode="auto">
          <a:xfrm>
            <a:off x="4211960" y="1347614"/>
            <a:ext cx="4875049" cy="273630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040111" y="843558"/>
            <a:ext cx="0" cy="38884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34</a:t>
            </a:fld>
            <a:endParaRPr lang="ru-RU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Муфта Д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" t="14349" r="6363" b="15720"/>
          <a:stretch>
            <a:fillRect/>
          </a:stretch>
        </p:blipFill>
        <p:spPr bwMode="auto">
          <a:xfrm>
            <a:off x="35497" y="3445425"/>
            <a:ext cx="2664296" cy="118503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Муфта Н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" t="19377" r="1198" b="23035"/>
          <a:stretch>
            <a:fillRect/>
          </a:stretch>
        </p:blipFill>
        <p:spPr bwMode="auto">
          <a:xfrm>
            <a:off x="2843808" y="3445424"/>
            <a:ext cx="2824032" cy="121455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3419872" y="4355826"/>
            <a:ext cx="1943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 dirty="0"/>
              <a:t>Муфта  пластинчатая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540097" y="4283076"/>
            <a:ext cx="18716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 dirty="0"/>
              <a:t>Муфта мембранная</a:t>
            </a:r>
          </a:p>
        </p:txBody>
      </p:sp>
      <p:pic>
        <p:nvPicPr>
          <p:cNvPr id="10" name="Picture 9" descr="Улитка Н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 t="17999" r="12062" b="20586"/>
          <a:stretch>
            <a:fillRect/>
          </a:stretch>
        </p:blipFill>
        <p:spPr bwMode="auto">
          <a:xfrm>
            <a:off x="5778574" y="915566"/>
            <a:ext cx="3329930" cy="374441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Улитка ДГ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15566"/>
            <a:ext cx="4712652" cy="235701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35</a:t>
            </a:fld>
            <a:endParaRPr lang="ru-RU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37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36"/>
          <p:cNvSpPr/>
          <p:nvPr/>
        </p:nvSpPr>
        <p:spPr>
          <a:xfrm>
            <a:off x="6896" y="3219822"/>
            <a:ext cx="53571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defRPr/>
            </a:pPr>
            <a:r>
              <a:rPr lang="ru-RU" sz="1200" dirty="0">
                <a:solidFill>
                  <a:schemeClr val="tx1"/>
                </a:solidFill>
              </a:rPr>
              <a:t>Доработка:</a:t>
            </a:r>
          </a:p>
          <a:p>
            <a:pPr defTabSz="449263">
              <a:defRPr/>
            </a:pPr>
            <a:r>
              <a:rPr lang="ru-RU" sz="1200" dirty="0" smtClean="0">
                <a:solidFill>
                  <a:schemeClr val="tx1"/>
                </a:solidFill>
              </a:rPr>
              <a:t>Разомкнутой </a:t>
            </a:r>
            <a:r>
              <a:rPr lang="ru-RU" sz="1200" dirty="0">
                <a:solidFill>
                  <a:schemeClr val="tx1"/>
                </a:solidFill>
              </a:rPr>
              <a:t>системы смазки ДГ90Л2.1 до замкнутого НК-38 СТ:</a:t>
            </a:r>
          </a:p>
          <a:p>
            <a:pPr defTabSz="449263">
              <a:defRPr/>
            </a:pPr>
            <a:r>
              <a:rPr lang="ru-RU" sz="1200" dirty="0" smtClean="0">
                <a:solidFill>
                  <a:schemeClr val="tx1"/>
                </a:solidFill>
              </a:rPr>
              <a:t>- </a:t>
            </a:r>
            <a:r>
              <a:rPr lang="ru-RU" sz="1200" dirty="0">
                <a:solidFill>
                  <a:schemeClr val="tx1"/>
                </a:solidFill>
              </a:rPr>
              <a:t>установка дополнит. масляных фильтров на линии подпитки ГТД;</a:t>
            </a:r>
          </a:p>
          <a:p>
            <a:pPr defTabSz="449263">
              <a:defRPr/>
            </a:pPr>
            <a:r>
              <a:rPr lang="ru-RU" sz="1200" dirty="0">
                <a:solidFill>
                  <a:schemeClr val="tx1"/>
                </a:solidFill>
              </a:rPr>
              <a:t>- установка дополнит. трубопроводной арматуры;</a:t>
            </a:r>
          </a:p>
          <a:p>
            <a:pPr defTabSz="449263">
              <a:defRPr/>
            </a:pPr>
            <a:r>
              <a:rPr lang="ru-RU" sz="1200" dirty="0">
                <a:solidFill>
                  <a:schemeClr val="tx1"/>
                </a:solidFill>
              </a:rPr>
              <a:t>- обвязка (</a:t>
            </a:r>
            <a:r>
              <a:rPr lang="ru-RU" sz="1200" dirty="0" err="1">
                <a:solidFill>
                  <a:schemeClr val="tx1"/>
                </a:solidFill>
              </a:rPr>
              <a:t>перетрассировка</a:t>
            </a:r>
            <a:r>
              <a:rPr lang="ru-RU" sz="1200" dirty="0">
                <a:solidFill>
                  <a:schemeClr val="tx1"/>
                </a:solidFill>
              </a:rPr>
              <a:t>) трубопроводов маслосистемы;</a:t>
            </a:r>
          </a:p>
          <a:p>
            <a:pPr defTabSz="449263">
              <a:defRPr/>
            </a:pPr>
            <a:r>
              <a:rPr lang="ru-RU" sz="1200" dirty="0">
                <a:solidFill>
                  <a:schemeClr val="tx1"/>
                </a:solidFill>
              </a:rPr>
              <a:t>- доработка импульсных трубопроводов;</a:t>
            </a:r>
          </a:p>
          <a:p>
            <a:pPr defTabSz="449263">
              <a:defRPr/>
            </a:pPr>
            <a:r>
              <a:rPr lang="ru-RU" sz="1200" dirty="0">
                <a:solidFill>
                  <a:schemeClr val="tx1"/>
                </a:solidFill>
              </a:rPr>
              <a:t>- доработка </a:t>
            </a:r>
            <a:r>
              <a:rPr lang="ru-RU" sz="1200" dirty="0" err="1">
                <a:solidFill>
                  <a:schemeClr val="tx1"/>
                </a:solidFill>
              </a:rPr>
              <a:t>внутриблочн</a:t>
            </a:r>
            <a:r>
              <a:rPr lang="ru-RU" sz="1200" dirty="0">
                <a:solidFill>
                  <a:schemeClr val="tx1"/>
                </a:solidFill>
              </a:rPr>
              <a:t>. кабельной разводки;</a:t>
            </a:r>
          </a:p>
          <a:p>
            <a:pPr defTabSz="449263">
              <a:defRPr/>
            </a:pPr>
            <a:r>
              <a:rPr lang="ru-RU" sz="1200" dirty="0">
                <a:solidFill>
                  <a:schemeClr val="tx1"/>
                </a:solidFill>
              </a:rPr>
              <a:t>- установка датчиков при необходимости.</a:t>
            </a:r>
          </a:p>
        </p:txBody>
      </p:sp>
      <p:pic>
        <p:nvPicPr>
          <p:cNvPr id="15" name="Picture 13" descr="Ма Д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5"/>
          <a:stretch>
            <a:fillRect/>
          </a:stretch>
        </p:blipFill>
        <p:spPr bwMode="auto">
          <a:xfrm>
            <a:off x="395734" y="915566"/>
            <a:ext cx="4162738" cy="2304256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Отсек Магре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0" r="49944" b="17007"/>
          <a:stretch>
            <a:fillRect/>
          </a:stretch>
        </p:blipFill>
        <p:spPr bwMode="auto">
          <a:xfrm>
            <a:off x="5527398" y="908050"/>
            <a:ext cx="3509098" cy="375193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36</a:t>
            </a:fld>
            <a:endParaRPr lang="ru-RU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2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36"/>
          <p:cNvSpPr>
            <a:spLocks noChangeArrowheads="1"/>
          </p:cNvSpPr>
          <p:nvPr/>
        </p:nvSpPr>
        <p:spPr bwMode="auto">
          <a:xfrm>
            <a:off x="27980" y="843558"/>
            <a:ext cx="4319587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200" dirty="0"/>
              <a:t>Работы:</a:t>
            </a:r>
          </a:p>
          <a:p>
            <a:pPr eaLnBrk="1" hangingPunct="1"/>
            <a:r>
              <a:rPr lang="ru-RU" altLang="ru-RU" sz="1200" dirty="0" smtClean="0"/>
              <a:t>- </a:t>
            </a:r>
            <a:r>
              <a:rPr lang="ru-RU" altLang="ru-RU" sz="1200" dirty="0"/>
              <a:t>фундамент (или опоры) под постановку БК;</a:t>
            </a:r>
          </a:p>
          <a:p>
            <a:pPr eaLnBrk="1" hangingPunct="1"/>
            <a:r>
              <a:rPr lang="ru-RU" altLang="ru-RU" sz="1200" dirty="0"/>
              <a:t>-  монтаж трубопроводов от БК до блока двигателя;</a:t>
            </a:r>
          </a:p>
          <a:p>
            <a:pPr eaLnBrk="1" hangingPunct="1">
              <a:buFontTx/>
              <a:buChar char="-"/>
            </a:pPr>
            <a:r>
              <a:rPr lang="ru-RU" altLang="ru-RU" sz="1200" dirty="0"/>
              <a:t> монтаж системы подачи воздуха к НК-38 СТ в блоке двигателя;</a:t>
            </a:r>
          </a:p>
          <a:p>
            <a:pPr eaLnBrk="1" hangingPunct="1"/>
            <a:r>
              <a:rPr lang="ru-RU" altLang="ru-RU" sz="1200" dirty="0"/>
              <a:t>- монтаж станционного трубопровода для резервирования компрессоров  (с обеспечением</a:t>
            </a:r>
          </a:p>
          <a:p>
            <a:pPr eaLnBrk="1" hangingPunct="1"/>
            <a:r>
              <a:rPr lang="ru-RU" altLang="ru-RU" sz="1200" dirty="0"/>
              <a:t>теплозащиты, уклона, слива конденсата и др. ТТ).</a:t>
            </a:r>
          </a:p>
        </p:txBody>
      </p:sp>
      <p:sp>
        <p:nvSpPr>
          <p:cNvPr id="6" name="Прямоугольник 36"/>
          <p:cNvSpPr>
            <a:spLocks noChangeArrowheads="1"/>
          </p:cNvSpPr>
          <p:nvPr/>
        </p:nvSpPr>
        <p:spPr bwMode="auto">
          <a:xfrm>
            <a:off x="4644009" y="3594628"/>
            <a:ext cx="43920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/>
              <a:t>Решение:  Установка блока компрессора (БК с винтовым компрессором ДЭН-37Ш УХЛ 1)</a:t>
            </a:r>
          </a:p>
        </p:txBody>
      </p:sp>
      <p:pic>
        <p:nvPicPr>
          <p:cNvPr id="7" name="Picture 14" descr="Блок компрессор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9668" r="-754" b="21852"/>
          <a:stretch>
            <a:fillRect/>
          </a:stretch>
        </p:blipFill>
        <p:spPr bwMode="auto">
          <a:xfrm>
            <a:off x="179512" y="2590736"/>
            <a:ext cx="4248472" cy="209416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863885" y="2338958"/>
            <a:ext cx="2879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400" dirty="0"/>
              <a:t>Блок компрессора</a:t>
            </a:r>
          </a:p>
        </p:txBody>
      </p:sp>
      <p:pic>
        <p:nvPicPr>
          <p:cNvPr id="9" name="Picture 18" descr="Воздух Турби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" t="17543" r="12184" b="17543"/>
          <a:stretch>
            <a:fillRect/>
          </a:stretch>
        </p:blipFill>
        <p:spPr bwMode="auto">
          <a:xfrm>
            <a:off x="4644008" y="874712"/>
            <a:ext cx="4450082" cy="245830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4319959" y="4481700"/>
            <a:ext cx="215900" cy="144462"/>
          </a:xfrm>
          <a:prstGeom prst="rightArrow">
            <a:avLst>
              <a:gd name="adj1" fmla="val 50000"/>
              <a:gd name="adj2" fmla="val 3736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572000" y="4385344"/>
            <a:ext cx="10080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 b="1" dirty="0"/>
              <a:t>к НК-38 СТ</a:t>
            </a: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8027988" y="2924175"/>
            <a:ext cx="10080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 b="1">
                <a:solidFill>
                  <a:srgbClr val="FF0000"/>
                </a:solidFill>
              </a:rPr>
              <a:t>от БК</a:t>
            </a:r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37</a:t>
            </a:fld>
            <a:endParaRPr lang="ru-RU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1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39750" y="333375"/>
            <a:ext cx="5437188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800" b="1" i="1" dirty="0">
                <a:solidFill>
                  <a:srgbClr val="FFFFFF"/>
                </a:solidFill>
                <a:cs typeface="Arial" charset="0"/>
              </a:rPr>
              <a:t>Доработка БЭС, САУ, ВБКР и МКР</a:t>
            </a:r>
            <a:endParaRPr lang="ru-RU" altLang="ru-RU" sz="16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5" name="Прямоугольник 36"/>
          <p:cNvSpPr>
            <a:spLocks noChangeArrowheads="1"/>
          </p:cNvSpPr>
          <p:nvPr/>
        </p:nvSpPr>
        <p:spPr bwMode="auto">
          <a:xfrm>
            <a:off x="900113" y="908050"/>
            <a:ext cx="7129462" cy="9541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ru-RU" altLang="ru-RU" sz="1400" b="1" dirty="0"/>
              <a:t>БЭС</a:t>
            </a:r>
          </a:p>
          <a:p>
            <a:pPr>
              <a:buClr>
                <a:srgbClr val="000000"/>
              </a:buClr>
              <a:buSzPct val="100000"/>
            </a:pPr>
            <a:endParaRPr lang="ru-RU" altLang="ru-RU" sz="1400" dirty="0"/>
          </a:p>
          <a:p>
            <a:pPr>
              <a:buClr>
                <a:srgbClr val="000000"/>
              </a:buClr>
              <a:buSzPct val="100000"/>
            </a:pPr>
            <a:r>
              <a:rPr lang="ru-RU" altLang="ru-RU" sz="1400" dirty="0" smtClean="0"/>
              <a:t>- </a:t>
            </a:r>
            <a:r>
              <a:rPr lang="ru-RU" altLang="ru-RU" sz="1400" dirty="0" err="1" smtClean="0"/>
              <a:t>Переукладка</a:t>
            </a:r>
            <a:r>
              <a:rPr lang="ru-RU" altLang="ru-RU" sz="1400" dirty="0" smtClean="0"/>
              <a:t> </a:t>
            </a:r>
            <a:r>
              <a:rPr lang="ru-RU" altLang="ru-RU" sz="1400" dirty="0"/>
              <a:t>системы электроснабжения с ДГ-90Л2.1 на НК-38 СТ, </a:t>
            </a:r>
            <a:r>
              <a:rPr lang="ru-RU" altLang="ru-RU" sz="1400" dirty="0" smtClean="0"/>
              <a:t> после </a:t>
            </a:r>
            <a:r>
              <a:rPr lang="ru-RU" altLang="ru-RU" sz="1400" dirty="0" err="1"/>
              <a:t>демонажа</a:t>
            </a:r>
            <a:r>
              <a:rPr lang="ru-RU" altLang="ru-RU" sz="1400" dirty="0"/>
              <a:t> из блока двигателя  ДГ90-Л2.1</a:t>
            </a:r>
            <a:r>
              <a:rPr lang="ru-RU" altLang="ru-RU" sz="1400" dirty="0" smtClean="0"/>
              <a:t>.</a:t>
            </a:r>
            <a:endParaRPr lang="ru-RU" altLang="ru-RU" sz="1400" dirty="0"/>
          </a:p>
        </p:txBody>
      </p:sp>
      <p:sp>
        <p:nvSpPr>
          <p:cNvPr id="16" name="Прямоугольник 36"/>
          <p:cNvSpPr>
            <a:spLocks noChangeArrowheads="1"/>
          </p:cNvSpPr>
          <p:nvPr/>
        </p:nvSpPr>
        <p:spPr bwMode="auto">
          <a:xfrm>
            <a:off x="900113" y="2139702"/>
            <a:ext cx="7129462" cy="1600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400" b="1" dirty="0"/>
              <a:t>Блок-бокс САУ и БСО</a:t>
            </a:r>
          </a:p>
          <a:p>
            <a:pPr eaLnBrk="1" hangingPunct="1"/>
            <a:endParaRPr lang="ru-RU" altLang="ru-RU" sz="1400" dirty="0"/>
          </a:p>
          <a:p>
            <a:pPr eaLnBrk="1" hangingPunct="1"/>
            <a:r>
              <a:rPr lang="ru-RU" altLang="ru-RU" sz="1400" dirty="0" smtClean="0"/>
              <a:t>- </a:t>
            </a:r>
            <a:r>
              <a:rPr lang="ru-RU" altLang="ru-RU" sz="1400" dirty="0"/>
              <a:t>Доработка под установку вторичной аппаратуры ГТД;</a:t>
            </a:r>
          </a:p>
          <a:p>
            <a:pPr eaLnBrk="1" hangingPunct="1"/>
            <a:endParaRPr lang="ru-RU" altLang="ru-RU" sz="1400" dirty="0"/>
          </a:p>
          <a:p>
            <a:pPr eaLnBrk="1" hangingPunct="1"/>
            <a:r>
              <a:rPr lang="ru-RU" altLang="ru-RU" sz="1400" dirty="0"/>
              <a:t>- Внесение дополнительных каналов в САУ ГПА;</a:t>
            </a:r>
          </a:p>
          <a:p>
            <a:pPr eaLnBrk="1" hangingPunct="1"/>
            <a:endParaRPr lang="ru-RU" altLang="ru-RU" sz="1400" dirty="0"/>
          </a:p>
          <a:p>
            <a:pPr eaLnBrk="1" hangingPunct="1"/>
            <a:r>
              <a:rPr lang="ru-RU" altLang="ru-RU" sz="1400" dirty="0"/>
              <a:t>- Уточнение алгоритмов работы ГПА-16 «Волга» с двигателем НК-38 СТ</a:t>
            </a:r>
            <a:r>
              <a:rPr lang="ru-RU" altLang="ru-RU" sz="1400" i="1" dirty="0"/>
              <a:t>.</a:t>
            </a:r>
          </a:p>
        </p:txBody>
      </p:sp>
      <p:sp>
        <p:nvSpPr>
          <p:cNvPr id="17" name="Прямоугольник 36"/>
          <p:cNvSpPr>
            <a:spLocks noChangeArrowheads="1"/>
          </p:cNvSpPr>
          <p:nvPr/>
        </p:nvSpPr>
        <p:spPr bwMode="auto">
          <a:xfrm>
            <a:off x="900113" y="3939902"/>
            <a:ext cx="7129462" cy="7386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400" b="1" dirty="0" smtClean="0"/>
              <a:t>МКР</a:t>
            </a:r>
            <a:endParaRPr lang="ru-RU" altLang="ru-RU" sz="1400" b="1" dirty="0"/>
          </a:p>
          <a:p>
            <a:pPr eaLnBrk="1" hangingPunct="1"/>
            <a:r>
              <a:rPr lang="ru-RU" altLang="ru-RU" sz="1400" dirty="0"/>
              <a:t> - </a:t>
            </a:r>
            <a:r>
              <a:rPr lang="ru-RU" altLang="ru-RU" sz="1400" dirty="0" err="1"/>
              <a:t>Переукладка</a:t>
            </a:r>
            <a:r>
              <a:rPr lang="ru-RU" altLang="ru-RU" sz="1400" dirty="0"/>
              <a:t> кабелей МКР для двигателя </a:t>
            </a:r>
            <a:r>
              <a:rPr lang="ru-RU" altLang="ru-RU" sz="1400" dirty="0" smtClean="0"/>
              <a:t>НК-38СТ</a:t>
            </a:r>
          </a:p>
          <a:p>
            <a:pPr eaLnBrk="1" hangingPunct="1"/>
            <a:endParaRPr lang="ru-RU" altLang="ru-RU" sz="1400" i="1" dirty="0"/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38</a:t>
            </a:fld>
            <a:endParaRPr lang="ru-RU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42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39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170387"/>
              </p:ext>
            </p:extLst>
          </p:nvPr>
        </p:nvGraphicFramePr>
        <p:xfrm>
          <a:off x="204789" y="1128223"/>
          <a:ext cx="8687694" cy="3316180"/>
        </p:xfrm>
        <a:graphic>
          <a:graphicData uri="http://schemas.openxmlformats.org/drawingml/2006/table">
            <a:tbl>
              <a:tblPr/>
              <a:tblGrid>
                <a:gridCol w="262756"/>
                <a:gridCol w="2664296"/>
                <a:gridCol w="1656184"/>
                <a:gridCol w="1080120"/>
                <a:gridCol w="720080"/>
                <a:gridCol w="720080"/>
                <a:gridCol w="720080"/>
                <a:gridCol w="864098"/>
              </a:tblGrid>
              <a:tr h="143049">
                <a:tc gridSpan="8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1297">
                <a:tc gridSpan="8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49">
                <a:tc rowSpan="2">
                  <a:txBody>
                    <a:bodyPr/>
                    <a:lstStyle/>
                    <a:p>
                      <a:pPr algn="ctr" fontAlgn="ctr"/>
                      <a:endParaRPr lang="ru-RU" sz="8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№п/п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История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Дата</a:t>
                      </a:r>
                    </a:p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Наработка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до монтажа в ГПА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3110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 начала эксплуатации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КР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ремонта в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04.02.2014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4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ОТЧЕТ № 67-И / 14 от 25.12.2014</a:t>
                      </a:r>
                      <a:b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Изделие НК-38СТ результаты исследования двигателя НК-38СТ № А38132113 / А38СТ132113 снятого с эксплуатации по дефектам: "Повреждения на рабочихлопатках турбин ВД и НД", "Повышенный уровень виброскорости по опорам", "Повышенное давление в средней опоре"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18.11.2014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1305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99792" y="339502"/>
            <a:ext cx="422743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Двигатель НК-38СТ № А38132113/А38СТ132113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4789" y="843558"/>
            <a:ext cx="8903715" cy="1321295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 lnSpcReduction="10000"/>
          </a:bodyPr>
          <a:lstStyle/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Двигатель НК-38СТ № А38132113 / А38СТ132113 изготовлен на ОАО КМПО. Дата изготовления:   16.01.2014г.</a:t>
            </a:r>
          </a:p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ТУ от 27.01.2014 Основные отличия от штатной компоновки:</a:t>
            </a:r>
          </a:p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- </a:t>
            </a:r>
            <a:r>
              <a:rPr lang="ru-RU" sz="1000" b="1" kern="0" dirty="0" err="1">
                <a:solidFill>
                  <a:srgbClr val="1A62BA"/>
                </a:solidFill>
                <a:latin typeface="+mn-lt"/>
                <a:cs typeface="+mn-cs"/>
              </a:rPr>
              <a:t>монокристалические</a:t>
            </a: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 лопатки турбины ВД с изменённым профилем, двумя гребешками на бандажной полке и измененным ТЗП;</a:t>
            </a:r>
          </a:p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- усиленный подшипник SKF с керамическими телами вращения;</a:t>
            </a:r>
          </a:p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- изменённая задняя оболочка ГГ с окнами вместо ленточного кожуха;</a:t>
            </a:r>
          </a:p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- изменённая конструкция крепления </a:t>
            </a:r>
            <a:r>
              <a:rPr lang="ru-RU" sz="1000" b="1" kern="0" dirty="0" err="1">
                <a:solidFill>
                  <a:srgbClr val="1A62BA"/>
                </a:solidFill>
                <a:latin typeface="+mn-lt"/>
                <a:cs typeface="+mn-cs"/>
              </a:rPr>
              <a:t>электромеханизма</a:t>
            </a: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 привода РНА;</a:t>
            </a:r>
          </a:p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- преобразователь </a:t>
            </a:r>
            <a:r>
              <a:rPr lang="ru-RU" sz="1000" b="1" kern="0" dirty="0" err="1">
                <a:solidFill>
                  <a:srgbClr val="1A62BA"/>
                </a:solidFill>
                <a:latin typeface="+mn-lt"/>
                <a:cs typeface="+mn-cs"/>
              </a:rPr>
              <a:t>виброскорости</a:t>
            </a: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 МВ-44-2Б опоры ГГ установлен на угольнике слива в нижнем "0"</a:t>
            </a:r>
          </a:p>
          <a:p>
            <a:pPr defTabSz="268288">
              <a:buFont typeface="Arial"/>
              <a:buNone/>
            </a:pPr>
            <a:r>
              <a:rPr lang="ru-RU" sz="1000" b="1" kern="0" dirty="0" smtClean="0">
                <a:solidFill>
                  <a:srgbClr val="1A62BA"/>
                </a:solidFill>
                <a:latin typeface="+mn-lt"/>
                <a:cs typeface="+mn-cs"/>
              </a:rPr>
              <a:t>За </a:t>
            </a: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время эксплуатации было проведено 1 (восстановительный) ремонт на ОАО «КМПО».</a:t>
            </a:r>
          </a:p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С 01.06.2017 находится в ремонте на АО КМПО</a:t>
            </a:r>
          </a:p>
        </p:txBody>
      </p:sp>
    </p:spTree>
    <p:extLst>
      <p:ext uri="{BB962C8B-B14F-4D97-AF65-F5344CB8AC3E}">
        <p14:creationId xmlns:p14="http://schemas.microsoft.com/office/powerpoint/2010/main" val="9946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Прямоугольник 6"/>
          <p:cNvSpPr>
            <a:spLocks noChangeArrowheads="1"/>
          </p:cNvSpPr>
          <p:nvPr/>
        </p:nvSpPr>
        <p:spPr bwMode="auto">
          <a:xfrm>
            <a:off x="2055184" y="195486"/>
            <a:ext cx="592822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600" dirty="0" smtClean="0">
                <a:solidFill>
                  <a:schemeClr val="tx2"/>
                </a:solidFill>
              </a:rPr>
              <a:t>Двигатели НК-38СТ, находящиеся в ремонте</a:t>
            </a:r>
            <a:endParaRPr lang="ru-RU" sz="2600" dirty="0">
              <a:solidFill>
                <a:schemeClr val="tx2"/>
              </a:solidFill>
            </a:endParaRPr>
          </a:p>
        </p:txBody>
      </p:sp>
      <p:sp>
        <p:nvSpPr>
          <p:cNvPr id="7" name="Подзаголовок 7"/>
          <p:cNvSpPr txBox="1">
            <a:spLocks/>
          </p:cNvSpPr>
          <p:nvPr/>
        </p:nvSpPr>
        <p:spPr bwMode="auto">
          <a:xfrm>
            <a:off x="1331640" y="897564"/>
            <a:ext cx="7632848" cy="32403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6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ru-RU" sz="2400" b="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4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123551"/>
              </p:ext>
            </p:extLst>
          </p:nvPr>
        </p:nvGraphicFramePr>
        <p:xfrm>
          <a:off x="45021" y="907092"/>
          <a:ext cx="9036494" cy="369040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37044"/>
                <a:gridCol w="786937"/>
                <a:gridCol w="831557"/>
                <a:gridCol w="862436"/>
                <a:gridCol w="688646"/>
                <a:gridCol w="854632"/>
                <a:gridCol w="854632"/>
                <a:gridCol w="789640"/>
                <a:gridCol w="2830970"/>
              </a:tblGrid>
              <a:tr h="1121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№п/п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</a:t>
                      </a:r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двигателя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Место нахождения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Наработка двигателей после последнего ремонта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Дата отгрузки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Время нахождения в СРП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План возврата</a:t>
                      </a:r>
                      <a:endParaRPr lang="ru-RU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Вид ремонта</a:t>
                      </a:r>
                      <a:endParaRPr lang="ru-RU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Примечание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844103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000" b="1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7144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А38111112</a:t>
                      </a:r>
                      <a:endParaRPr lang="ru-RU" sz="1000" b="1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7144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 СРП</a:t>
                      </a: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7144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4160</a:t>
                      </a:r>
                      <a:endParaRPr lang="ru-RU" sz="10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525" marR="9525" marT="7144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01.06.2017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 marL="9525" marR="9525" marT="7144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17 месяцев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30.11.2018</a:t>
                      </a:r>
                    </a:p>
                  </a:txBody>
                  <a:tcPr marL="9525" marR="9525" marT="7144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Гарантийный</a:t>
                      </a:r>
                    </a:p>
                  </a:txBody>
                  <a:tcPr marL="9525" marR="9525" marT="7144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Дефекты по лопаткам ТВД и нестабильное </a:t>
                      </a:r>
                      <a:r>
                        <a:rPr lang="ru-RU" sz="1000" b="0" i="0" u="none" strike="noStrike" dirty="0" err="1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вибросостояние</a:t>
                      </a:r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 опор газогенератора.</a:t>
                      </a:r>
                    </a:p>
                    <a:p>
                      <a:pPr algn="l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На 04.12.2018 – возврата нет.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7144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78825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000" b="1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А3863105</a:t>
                      </a:r>
                      <a:endParaRPr lang="ru-RU" sz="1000" b="1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 СРП</a:t>
                      </a: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0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3078</a:t>
                      </a:r>
                      <a:endParaRPr lang="ru-RU" sz="100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20.03.2018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 месяцев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10.11.2018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Гарантийный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Недопустимые повреждения лопаток КВД.</a:t>
                      </a:r>
                    </a:p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На 04.12.2018 – возврата нет.</a:t>
                      </a:r>
                    </a:p>
                  </a:txBody>
                  <a:tcPr marL="9525" marR="9525" marT="7144" marB="0" anchor="ctr"/>
                </a:tc>
              </a:tr>
              <a:tr h="93678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000" b="1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000" b="1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А38104109</a:t>
                      </a:r>
                      <a:endParaRPr lang="ru-RU" sz="1000" b="1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 СРП</a:t>
                      </a: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00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4448</a:t>
                      </a:r>
                      <a:endParaRPr lang="ru-RU" sz="100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</a:rPr>
                        <a:t>06.04.2018</a:t>
                      </a:r>
                      <a:endParaRPr lang="ru-RU" sz="1000" dirty="0">
                        <a:solidFill>
                          <a:schemeClr val="tx2"/>
                        </a:solidFill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 месяцев</a:t>
                      </a:r>
                      <a:endParaRPr kumimoji="0" lang="ru-RU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10.12.2018</a:t>
                      </a:r>
                      <a:endParaRPr lang="ru-RU" sz="10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Гарантийный</a:t>
                      </a:r>
                    </a:p>
                  </a:txBody>
                  <a:tcPr marL="9525" marR="9525" marT="7144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Недопустимые повреждения лопаток КВД.</a:t>
                      </a:r>
                      <a:endParaRPr lang="ru-RU" sz="1000" b="0" i="0" u="none" strike="noStrike" kern="12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7144" marB="0"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47374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40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291760"/>
              </p:ext>
            </p:extLst>
          </p:nvPr>
        </p:nvGraphicFramePr>
        <p:xfrm>
          <a:off x="204789" y="261385"/>
          <a:ext cx="8687694" cy="3150057"/>
        </p:xfrm>
        <a:graphic>
          <a:graphicData uri="http://schemas.openxmlformats.org/drawingml/2006/table">
            <a:tbl>
              <a:tblPr/>
              <a:tblGrid>
                <a:gridCol w="262756"/>
                <a:gridCol w="2664296"/>
                <a:gridCol w="1656184"/>
                <a:gridCol w="1080120"/>
                <a:gridCol w="720080"/>
                <a:gridCol w="720080"/>
                <a:gridCol w="720080"/>
                <a:gridCol w="864098"/>
              </a:tblGrid>
              <a:tr h="190686">
                <a:tc gridSpan="8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1487">
                <a:tc gridSpan="8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686">
                <a:tc rowSpan="2">
                  <a:txBody>
                    <a:bodyPr/>
                    <a:lstStyle/>
                    <a:p>
                      <a:pPr algn="ctr" fontAlgn="ctr"/>
                      <a:endParaRPr lang="ru-RU" sz="8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№п/п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История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Дата</a:t>
                      </a:r>
                    </a:p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Наработка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до монтажа в ГПА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4146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 начала эксплуатации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КР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ремонта в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2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Восстановительный ремонт.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01.11.2016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1305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17136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6808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01.11.2016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1305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82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Съём двигателя:</a:t>
                      </a:r>
                      <a:b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Демонтаж двигателя НК-38СТ № А38132113 / А38СТ132113 из ГПА №3 отправка в АО "КМПО". Письма АО "КМПО" №80-0/619 Ф от 07.12.2017, ГТНН №24-15901 от 08.12.2017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12.12.2017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9309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8004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75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Капитальный ремонт.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28.12.2017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9309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2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28.12.2017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9309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54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Наработка на 25.01.2018: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/>
                      </a:r>
                      <a:b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/>
                      </a:r>
                      <a:b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9489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627784" y="293336"/>
            <a:ext cx="422743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Двигатель НК-38СТ № А38132113/А38СТ132113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4788" y="3579862"/>
            <a:ext cx="6959499" cy="864096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Двигатель НК-38СТ № А38132113/А38СТ132113 в отсек ГПА поставка с ОАО "КМПО" капитальный ремонт.</a:t>
            </a:r>
          </a:p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ГГ - №А38132113 Ресурс: до КР = 30000 ч., гарантийный=5000 ч., назначенный=100 000 ч.</a:t>
            </a:r>
          </a:p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СТ - №А38СТ132113 Ресурс: до КР = 30000 ч., гарантийный=5000 ч., назначенный=100 000 ч.</a:t>
            </a:r>
          </a:p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Протокол испытаний определение дроссельной характеристики и оценки параметров на соответствие ТУ (от 19.10.2016):</a:t>
            </a:r>
          </a:p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Не соответствует 38.000.000И30 параметры: </a:t>
            </a:r>
            <a:r>
              <a:rPr lang="ru-RU" sz="1000" b="1" kern="0" dirty="0" err="1">
                <a:solidFill>
                  <a:srgbClr val="1A62BA"/>
                </a:solidFill>
                <a:latin typeface="+mn-lt"/>
                <a:cs typeface="+mn-cs"/>
              </a:rPr>
              <a:t>nвдпр</a:t>
            </a: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, Р*7пр, </a:t>
            </a:r>
            <a:r>
              <a:rPr lang="ru-RU" sz="1000" b="1" kern="0" dirty="0" err="1">
                <a:solidFill>
                  <a:srgbClr val="1A62BA"/>
                </a:solidFill>
                <a:latin typeface="+mn-lt"/>
                <a:cs typeface="+mn-cs"/>
              </a:rPr>
              <a:t>Gтгпр</a:t>
            </a: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, КПД</a:t>
            </a:r>
          </a:p>
        </p:txBody>
      </p:sp>
    </p:spTree>
    <p:extLst>
      <p:ext uri="{BB962C8B-B14F-4D97-AF65-F5344CB8AC3E}">
        <p14:creationId xmlns:p14="http://schemas.microsoft.com/office/powerpoint/2010/main" val="374786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41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35458"/>
              </p:ext>
            </p:extLst>
          </p:nvPr>
        </p:nvGraphicFramePr>
        <p:xfrm>
          <a:off x="204789" y="1128223"/>
          <a:ext cx="8687694" cy="2647520"/>
        </p:xfrm>
        <a:graphic>
          <a:graphicData uri="http://schemas.openxmlformats.org/drawingml/2006/table">
            <a:tbl>
              <a:tblPr/>
              <a:tblGrid>
                <a:gridCol w="262756"/>
                <a:gridCol w="2664296"/>
                <a:gridCol w="1656184"/>
                <a:gridCol w="1080120"/>
                <a:gridCol w="720080"/>
                <a:gridCol w="720080"/>
                <a:gridCol w="720080"/>
                <a:gridCol w="864098"/>
              </a:tblGrid>
              <a:tr h="143049">
                <a:tc gridSpan="8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8493">
                <a:tc gridSpan="8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49">
                <a:tc rowSpan="2">
                  <a:txBody>
                    <a:bodyPr/>
                    <a:lstStyle/>
                    <a:p>
                      <a:pPr algn="ctr" fontAlgn="ctr"/>
                      <a:endParaRPr lang="ru-RU" sz="8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№п/п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История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Дата</a:t>
                      </a:r>
                    </a:p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Наработка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до монтажа в ГПА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3110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 начала эксплуатации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КР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ремонта в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29.05.2014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4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Недопустимые забоины лопаток КВД, КНД.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08.11.2014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Восстановительный ремонт.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02.06.2016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15168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2844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01.08.2016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Дефекты по лопаткам ТВД и нестабильное вибросостояние опор газогенератора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01.06.2017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4161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3401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Ремонт.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25.01.2018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4161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5712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4429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99792" y="339502"/>
            <a:ext cx="422743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Двигатель НК-38СТ № А38111112/А38СТ111112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4789" y="843559"/>
            <a:ext cx="8903715" cy="576064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Двигатель НК 38СТ № А38111112 / А38СТ111112 изготовлен на ОАО КМПО. Дата изготовления:   15.08.2012г.</a:t>
            </a:r>
          </a:p>
          <a:p>
            <a:pPr defTabSz="268288">
              <a:buFont typeface="Arial"/>
              <a:buNone/>
            </a:pPr>
            <a:r>
              <a:rPr lang="ru-RU" sz="1000" b="1" kern="0" dirty="0" smtClean="0">
                <a:solidFill>
                  <a:srgbClr val="1A62BA"/>
                </a:solidFill>
                <a:latin typeface="+mn-lt"/>
                <a:cs typeface="+mn-cs"/>
              </a:rPr>
              <a:t>За </a:t>
            </a: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время эксплуатации было проведено 1 (восстановительный) ремонт на ОАО «КМПО».</a:t>
            </a:r>
          </a:p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С 01.06.2017 находится в ремонте на АО КМПО</a:t>
            </a:r>
          </a:p>
        </p:txBody>
      </p:sp>
    </p:spTree>
    <p:extLst>
      <p:ext uri="{BB962C8B-B14F-4D97-AF65-F5344CB8AC3E}">
        <p14:creationId xmlns:p14="http://schemas.microsoft.com/office/powerpoint/2010/main" val="243283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42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417280"/>
              </p:ext>
            </p:extLst>
          </p:nvPr>
        </p:nvGraphicFramePr>
        <p:xfrm>
          <a:off x="204789" y="1045876"/>
          <a:ext cx="8687694" cy="3716595"/>
        </p:xfrm>
        <a:graphic>
          <a:graphicData uri="http://schemas.openxmlformats.org/drawingml/2006/table">
            <a:tbl>
              <a:tblPr/>
              <a:tblGrid>
                <a:gridCol w="262756"/>
                <a:gridCol w="2664296"/>
                <a:gridCol w="1656184"/>
                <a:gridCol w="1080120"/>
                <a:gridCol w="720080"/>
                <a:gridCol w="720080"/>
                <a:gridCol w="720080"/>
                <a:gridCol w="864098"/>
              </a:tblGrid>
              <a:tr h="143049">
                <a:tc gridSpan="8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8493">
                <a:tc gridSpan="8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49">
                <a:tc rowSpan="2">
                  <a:txBody>
                    <a:bodyPr/>
                    <a:lstStyle/>
                    <a:p>
                      <a:pPr algn="ctr" fontAlgn="ctr"/>
                      <a:endParaRPr lang="ru-RU" sz="8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№п/п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История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Дата</a:t>
                      </a:r>
                    </a:p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Наработка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до монтажа в ГПА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3110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 начала эксплуатации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КР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ремонта в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72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21.04.2011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87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Повышенная вибрация. Отклонения от требований ТУ.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21.06.2011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2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Восстановительный ремонт.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819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ГПА. Поставка с КС "Вязниковская" (Письма ГТНН № 9462 от 14.11.2014)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19.11.2014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Дефекты по лопаткам ТВД, ТНД повышенный уровень вибрации опор газогенератора. Согласно Решения ОАО КМПО и ГТНН от 08.12.2014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11.12.2014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6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Восстановительный ремонт по ТУ 201-025-201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02.10.2015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7176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7200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06.10.2015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ТВД на 10 рабочих лопатках деформация уголков бандажных полок с образованием трещин на 5 отссутствуют уголки бандажных полок.</a:t>
                      </a:r>
                      <a:b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ТНД на 80% бандажных полок деформация уголков бандажных полок, на 80% образование трещин, на 3 лопатках отсутствуют уголки.</a:t>
                      </a:r>
                      <a:b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коллектора подвода топливного газа к форсункам 1-го контура камеры сгорания двигателя.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24.08.2016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6505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5539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2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Ремонт.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25.01.2018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6505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12456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49098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99792" y="339502"/>
            <a:ext cx="422743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Двигатель НК 38СТ № А38104111/А38СТ104111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4789" y="843559"/>
            <a:ext cx="8903715" cy="576064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Двигатель НК-38СТ № А38104111/А38СТ104111 изготовлен на ОАО КМПО. Дата изготовления:   31.03.2012</a:t>
            </a:r>
          </a:p>
          <a:p>
            <a:pPr defTabSz="268288">
              <a:buFont typeface="Arial"/>
              <a:buNone/>
            </a:pPr>
            <a:r>
              <a:rPr lang="ru-RU" sz="1000" b="1" kern="0" dirty="0" smtClean="0">
                <a:solidFill>
                  <a:srgbClr val="1A62BA"/>
                </a:solidFill>
                <a:latin typeface="+mn-lt"/>
                <a:cs typeface="+mn-cs"/>
              </a:rPr>
              <a:t>За </a:t>
            </a: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время эксплуатации было проведено 2 (восстановительных) ремонта на ОАО «КМПО».</a:t>
            </a:r>
          </a:p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С 24.08.2016 находится в ремонте на АО КМПО</a:t>
            </a:r>
          </a:p>
        </p:txBody>
      </p:sp>
    </p:spTree>
    <p:extLst>
      <p:ext uri="{BB962C8B-B14F-4D97-AF65-F5344CB8AC3E}">
        <p14:creationId xmlns:p14="http://schemas.microsoft.com/office/powerpoint/2010/main" val="39966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43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013210"/>
              </p:ext>
            </p:extLst>
          </p:nvPr>
        </p:nvGraphicFramePr>
        <p:xfrm>
          <a:off x="204789" y="1128223"/>
          <a:ext cx="8687694" cy="3296541"/>
        </p:xfrm>
        <a:graphic>
          <a:graphicData uri="http://schemas.openxmlformats.org/drawingml/2006/table">
            <a:tbl>
              <a:tblPr/>
              <a:tblGrid>
                <a:gridCol w="262756"/>
                <a:gridCol w="2664296"/>
                <a:gridCol w="1656184"/>
                <a:gridCol w="1080120"/>
                <a:gridCol w="720080"/>
                <a:gridCol w="720080"/>
                <a:gridCol w="720080"/>
                <a:gridCol w="864098"/>
              </a:tblGrid>
              <a:tr h="143049">
                <a:tc gridSpan="8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8493">
                <a:tc gridSpan="8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49">
                <a:tc rowSpan="2">
                  <a:txBody>
                    <a:bodyPr/>
                    <a:lstStyle/>
                    <a:p>
                      <a:pPr algn="ctr" fontAlgn="ctr"/>
                      <a:endParaRPr lang="ru-RU" sz="8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№п/п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История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Дата</a:t>
                      </a:r>
                    </a:p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Наработка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до монтажа в ГПА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3110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 начала эксплуатации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КР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ремонта в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11.01.2011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4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Повышенная вибрация. Отклонения от требований ТУ.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18.11.2011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Ремонт не оформлен выписан новый формуляр.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44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  <a:b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Поставка с КС "Вязниковская" (Письма ГТНН №№ 9169, 9194 от 05.11.2014)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08.11.2014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Дефекты по лопаткам КВД.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28.01.2015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1270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Восстановительный ремонт.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26.10.2017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1270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24096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2844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 КС Вязниковская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28.10.2017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1270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99792" y="339502"/>
            <a:ext cx="422743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Двигатель НК 38СТ № А38104110/А38СТ104110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4789" y="843559"/>
            <a:ext cx="8903715" cy="576064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Двигатель НК 38СТ № А38104110/А38СТ104110 изготовлен на ОАО КМПО. Дата изготовления:   01.03.2013г.</a:t>
            </a:r>
          </a:p>
          <a:p>
            <a:pPr defTabSz="268288">
              <a:buFont typeface="Arial"/>
              <a:buNone/>
            </a:pPr>
            <a:r>
              <a:rPr lang="ru-RU" sz="1000" b="1" kern="0" dirty="0" smtClean="0">
                <a:solidFill>
                  <a:srgbClr val="1A62BA"/>
                </a:solidFill>
                <a:latin typeface="+mn-lt"/>
                <a:cs typeface="+mn-cs"/>
              </a:rPr>
              <a:t>За </a:t>
            </a: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время эксплуатации было проведено 1 (восстановительный) ремонт на ОАО «КМПО».</a:t>
            </a:r>
          </a:p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С 28.10.2017 находиться на КС "Вязниковская"</a:t>
            </a:r>
          </a:p>
        </p:txBody>
      </p:sp>
    </p:spTree>
    <p:extLst>
      <p:ext uri="{BB962C8B-B14F-4D97-AF65-F5344CB8AC3E}">
        <p14:creationId xmlns:p14="http://schemas.microsoft.com/office/powerpoint/2010/main" val="315825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44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22645"/>
              </p:ext>
            </p:extLst>
          </p:nvPr>
        </p:nvGraphicFramePr>
        <p:xfrm>
          <a:off x="204789" y="1128223"/>
          <a:ext cx="8687694" cy="3419045"/>
        </p:xfrm>
        <a:graphic>
          <a:graphicData uri="http://schemas.openxmlformats.org/drawingml/2006/table">
            <a:tbl>
              <a:tblPr/>
              <a:tblGrid>
                <a:gridCol w="262756"/>
                <a:gridCol w="2664296"/>
                <a:gridCol w="1656184"/>
                <a:gridCol w="1080120"/>
                <a:gridCol w="720080"/>
                <a:gridCol w="720080"/>
                <a:gridCol w="720080"/>
                <a:gridCol w="864098"/>
              </a:tblGrid>
              <a:tr h="143049">
                <a:tc gridSpan="8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8493">
                <a:tc gridSpan="8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49">
                <a:tc rowSpan="2">
                  <a:txBody>
                    <a:bodyPr/>
                    <a:lstStyle/>
                    <a:p>
                      <a:pPr algn="ctr" fontAlgn="ctr"/>
                      <a:endParaRPr lang="ru-RU" sz="8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№п/п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История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Дата</a:t>
                      </a:r>
                    </a:p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Наработка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до монтажа в ГПА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3110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 начала эксплуатации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КР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ремонта в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29.09.2011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4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Съем двигателя.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Отправка двигателя НК 38 СТ № А38104109 / А38СТ104109 в ОАО КМПО для отправки на КС "Вязниковская"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21.03.2012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Оформлен и выписан новый формуляр.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44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 КС Вязниковская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31.10.2012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Повышенное давление в средней опоре. Обмасливание в районе КПВ ВД. Загрязнение масла графитом.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04.03.2013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Восстановительный ремонт согласно ТУ-201-025-2010.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28.08.2017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1638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39336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2844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29.08.2017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Наработка на 25.01.2018: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/>
                      </a:r>
                      <a:b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3412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3201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99792" y="339502"/>
            <a:ext cx="422743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Двигатель НК-38СТ № А38104109/А38СТ104109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4789" y="843559"/>
            <a:ext cx="8903715" cy="576064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Двигатель НК 38СТ № А38104109/А38СТ104109 изготовлен на ОАО КМПО. Дата изготовления:   29.08.2012г.</a:t>
            </a:r>
          </a:p>
          <a:p>
            <a:pPr defTabSz="268288">
              <a:buFont typeface="Arial"/>
              <a:buNone/>
            </a:pPr>
            <a:r>
              <a:rPr lang="ru-RU" sz="1000" b="1" kern="0" dirty="0" smtClean="0">
                <a:solidFill>
                  <a:srgbClr val="1A62BA"/>
                </a:solidFill>
                <a:latin typeface="+mn-lt"/>
                <a:cs typeface="+mn-cs"/>
              </a:rPr>
              <a:t>За </a:t>
            </a: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время эксплуатации было проведено 1 (восстановительный) ремонт на ОАО «КМПО».</a:t>
            </a:r>
          </a:p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С 29.08.2017 находиться на КС </a:t>
            </a:r>
            <a:r>
              <a:rPr lang="ru-RU" sz="1000" b="1" kern="0" dirty="0" err="1">
                <a:solidFill>
                  <a:srgbClr val="1A62BA"/>
                </a:solidFill>
                <a:latin typeface="+mn-lt"/>
                <a:cs typeface="+mn-cs"/>
              </a:rPr>
              <a:t>Помарская</a:t>
            </a: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 ГПА -16 Волга ст. № 2</a:t>
            </a:r>
          </a:p>
        </p:txBody>
      </p:sp>
    </p:spTree>
    <p:extLst>
      <p:ext uri="{BB962C8B-B14F-4D97-AF65-F5344CB8AC3E}">
        <p14:creationId xmlns:p14="http://schemas.microsoft.com/office/powerpoint/2010/main" val="159599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45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560535"/>
              </p:ext>
            </p:extLst>
          </p:nvPr>
        </p:nvGraphicFramePr>
        <p:xfrm>
          <a:off x="204789" y="1128223"/>
          <a:ext cx="8687694" cy="3408199"/>
        </p:xfrm>
        <a:graphic>
          <a:graphicData uri="http://schemas.openxmlformats.org/drawingml/2006/table">
            <a:tbl>
              <a:tblPr/>
              <a:tblGrid>
                <a:gridCol w="262756"/>
                <a:gridCol w="2664296"/>
                <a:gridCol w="1656184"/>
                <a:gridCol w="1080120"/>
                <a:gridCol w="720080"/>
                <a:gridCol w="720080"/>
                <a:gridCol w="720080"/>
                <a:gridCol w="864098"/>
              </a:tblGrid>
              <a:tr h="143049">
                <a:tc gridSpan="8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8493">
                <a:tc gridSpan="8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49">
                <a:tc rowSpan="2">
                  <a:txBody>
                    <a:bodyPr/>
                    <a:lstStyle/>
                    <a:p>
                      <a:pPr algn="ctr" fontAlgn="ctr"/>
                      <a:endParaRPr lang="ru-RU" sz="8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№п/п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История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Дата</a:t>
                      </a:r>
                    </a:p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Наработка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до монтажа в ГПА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3110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 начала эксплуатации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КР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ремонта в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07.12.2005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4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Повышенная вибрация ПО двигателя.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25.04.2006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Восстановительный ремонт.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26.07.2006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2520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44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08.08.2006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Опасная вибрация двигателя. Разрушение подшипника ротора КВД в средней опоре.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27.02.2007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Восстановительный ремонт.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10.01.2008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7632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44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11.01.2008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Повышенная вибрация ЗО двигателя.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14.10.2009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Восстановительный ремонт.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03.11.2010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9360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284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08.11.2010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99792" y="339502"/>
            <a:ext cx="402866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Двигатель НК-38СТ № А3843107/А38СТ44107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4789" y="843559"/>
            <a:ext cx="8903715" cy="576064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Двигатель НК-38СТ № А3843107/А38СТ44107 изготовлен на ОАО КМПО. Дата изготовления:   01.12.2005</a:t>
            </a:r>
          </a:p>
          <a:p>
            <a:pPr defTabSz="268288">
              <a:buFont typeface="Arial"/>
              <a:buNone/>
            </a:pPr>
            <a:r>
              <a:rPr lang="ru-RU" sz="1000" b="1" kern="0" dirty="0" smtClean="0">
                <a:solidFill>
                  <a:srgbClr val="1A62BA"/>
                </a:solidFill>
                <a:latin typeface="+mn-lt"/>
                <a:cs typeface="+mn-cs"/>
              </a:rPr>
              <a:t>За </a:t>
            </a: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время эксплуатации было проведено 7 (восстановительных) ремонтов на ОАО «КМПО».</a:t>
            </a:r>
          </a:p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С 28.12.2017 находиться на КС "Вязниковская"</a:t>
            </a:r>
          </a:p>
        </p:txBody>
      </p:sp>
    </p:spTree>
    <p:extLst>
      <p:ext uri="{BB962C8B-B14F-4D97-AF65-F5344CB8AC3E}">
        <p14:creationId xmlns:p14="http://schemas.microsoft.com/office/powerpoint/2010/main" val="266383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46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054642"/>
              </p:ext>
            </p:extLst>
          </p:nvPr>
        </p:nvGraphicFramePr>
        <p:xfrm>
          <a:off x="204789" y="261385"/>
          <a:ext cx="8687694" cy="4263497"/>
        </p:xfrm>
        <a:graphic>
          <a:graphicData uri="http://schemas.openxmlformats.org/drawingml/2006/table">
            <a:tbl>
              <a:tblPr/>
              <a:tblGrid>
                <a:gridCol w="262756"/>
                <a:gridCol w="2664296"/>
                <a:gridCol w="1656184"/>
                <a:gridCol w="1080120"/>
                <a:gridCol w="720080"/>
                <a:gridCol w="720080"/>
                <a:gridCol w="720080"/>
                <a:gridCol w="864098"/>
              </a:tblGrid>
              <a:tr h="190686">
                <a:tc gridSpan="8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1487">
                <a:tc gridSpan="8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686">
                <a:tc rowSpan="2">
                  <a:txBody>
                    <a:bodyPr/>
                    <a:lstStyle/>
                    <a:p>
                      <a:pPr algn="ctr" fontAlgn="ctr"/>
                      <a:endParaRPr lang="ru-RU" sz="8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№п/п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История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Дата</a:t>
                      </a:r>
                    </a:p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Наработка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до монтажа в ГПА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4146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 начала эксплуатации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КР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ремонта в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2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Восстановительный ремонт.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03.11.2010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9360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6808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08.11.2010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82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Повышенная вибрация ПО и ЗО. </a:t>
                      </a:r>
                      <a:b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Отклонения от требований ТУ.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01.03.2011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75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Восстановительный ремонт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18.11.2011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6288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002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18.11.2011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54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Недопустимые повреждение рабочих лопаток ТВД.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27.01.2012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1367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4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Восстановительный ремонт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01.10.2012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1367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002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04.10.2012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1367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1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Дефекты по рабочим лопаткам турбины ГГ. </a:t>
                      </a:r>
                      <a:b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Разрушен трубопровод (2 ТОПЛИВО 05КГ.300.110) подвода газа от коллектора 2 контура к горелке №23 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29.04.2013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2941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1574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Восстановительный ремонт.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26.05.2014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2941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2520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99792" y="339502"/>
            <a:ext cx="402866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Двигатель НК-38СТ № А3843107/А38СТ44107</a:t>
            </a:r>
          </a:p>
        </p:txBody>
      </p:sp>
    </p:spTree>
    <p:extLst>
      <p:ext uri="{BB962C8B-B14F-4D97-AF65-F5344CB8AC3E}">
        <p14:creationId xmlns:p14="http://schemas.microsoft.com/office/powerpoint/2010/main" val="415657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47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565272"/>
              </p:ext>
            </p:extLst>
          </p:nvPr>
        </p:nvGraphicFramePr>
        <p:xfrm>
          <a:off x="204789" y="145176"/>
          <a:ext cx="8687694" cy="3622904"/>
        </p:xfrm>
        <a:graphic>
          <a:graphicData uri="http://schemas.openxmlformats.org/drawingml/2006/table">
            <a:tbl>
              <a:tblPr/>
              <a:tblGrid>
                <a:gridCol w="262756"/>
                <a:gridCol w="2664296"/>
                <a:gridCol w="1656184"/>
                <a:gridCol w="1080120"/>
                <a:gridCol w="720080"/>
                <a:gridCol w="720080"/>
                <a:gridCol w="720080"/>
                <a:gridCol w="864098"/>
              </a:tblGrid>
              <a:tr h="190686">
                <a:tc gridSpan="8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9744">
                <a:tc gridSpan="8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686">
                <a:tc rowSpan="2">
                  <a:txBody>
                    <a:bodyPr/>
                    <a:lstStyle/>
                    <a:p>
                      <a:pPr algn="ctr" fontAlgn="ctr"/>
                      <a:endParaRPr lang="ru-RU" sz="8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№п/п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История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Дата</a:t>
                      </a:r>
                    </a:p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Наработка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до монтажа в ГПА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4146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 начала эксплуатации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КР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ремонта в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287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</a:t>
                      </a:r>
                      <a:endParaRPr lang="ru-RU" sz="1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Рабочие лопатки ТВД  – на всех рабочих лопатках отсутствуют фрагменты бандажных полок. </a:t>
                      </a:r>
                      <a:br>
                        <a:rPr lang="ru-RU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Рабочие лопатки ТНД – на 100 % рабочих лопаток загиб гребешка бандажной полки, на 50% отсутствуют уголки гребешка бандажной полки.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08.06.2016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11349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8408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21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8</a:t>
                      </a:r>
                      <a:endParaRPr lang="ru-RU" sz="1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Восстановительный ремонт.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28.12.2017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11349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13632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/>
                    </a:solidFill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Установлен в ГПА КС Вязниковская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28.12.2017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11349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1981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10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</a:br>
                      <a:endParaRPr lang="ru-RU" sz="1000" b="0" i="0" u="none" strike="noStrike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99792" y="339502"/>
            <a:ext cx="402866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Двигатель НК-38СТ № А3843107/А38СТ44107</a:t>
            </a:r>
          </a:p>
        </p:txBody>
      </p:sp>
    </p:spTree>
    <p:extLst>
      <p:ext uri="{BB962C8B-B14F-4D97-AF65-F5344CB8AC3E}">
        <p14:creationId xmlns:p14="http://schemas.microsoft.com/office/powerpoint/2010/main" val="412480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48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279273"/>
              </p:ext>
            </p:extLst>
          </p:nvPr>
        </p:nvGraphicFramePr>
        <p:xfrm>
          <a:off x="204789" y="1128223"/>
          <a:ext cx="8687694" cy="2963417"/>
        </p:xfrm>
        <a:graphic>
          <a:graphicData uri="http://schemas.openxmlformats.org/drawingml/2006/table">
            <a:tbl>
              <a:tblPr/>
              <a:tblGrid>
                <a:gridCol w="262756"/>
                <a:gridCol w="2664296"/>
                <a:gridCol w="1656184"/>
                <a:gridCol w="1080120"/>
                <a:gridCol w="720080"/>
                <a:gridCol w="720080"/>
                <a:gridCol w="720080"/>
                <a:gridCol w="864098"/>
              </a:tblGrid>
              <a:tr h="143049">
                <a:tc gridSpan="8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8493">
                <a:tc gridSpan="8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49">
                <a:tc rowSpan="2">
                  <a:txBody>
                    <a:bodyPr/>
                    <a:lstStyle/>
                    <a:p>
                      <a:pPr algn="ctr" fontAlgn="ctr"/>
                      <a:endParaRPr lang="ru-RU" sz="8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№п/п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История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Дата</a:t>
                      </a:r>
                    </a:p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Наработка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до монтажа в ГПА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3110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 начала эксплуатации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КР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ремонта в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30.11.1998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Согласно технического акта.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15.03.2000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06.06.2000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4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Недопустимые забоины лопаток КНД.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03.08.2001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1720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1720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Капитальный ремонт.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05.11.2002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459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11136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1430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10.11.2002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1720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4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Разрушение лопаток КВД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21.05.2003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2521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801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801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Восстановительный ремонт.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21.05.2004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2521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366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10080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1430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14.07.2004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2521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54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4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Стружка в масле.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21.08.2004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2568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848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47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99792" y="339502"/>
            <a:ext cx="362310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Двигатель НК 38СТ № КГ-102/АСТ-38105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4789" y="843559"/>
            <a:ext cx="8903715" cy="576064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Двигатель НК-38СТ № КГ-102/АСТ-38105 изготовлен на ОАО КМПО. Дата изготовления:   </a:t>
            </a:r>
            <a:r>
              <a:rPr lang="ru-RU" sz="1000" b="1" kern="0" dirty="0" smtClean="0">
                <a:solidFill>
                  <a:srgbClr val="1A62BA"/>
                </a:solidFill>
                <a:latin typeface="+mn-lt"/>
                <a:cs typeface="+mn-cs"/>
              </a:rPr>
              <a:t>11.08.1998</a:t>
            </a:r>
            <a:endParaRPr lang="ru-RU" sz="1000" b="1" kern="0" dirty="0">
              <a:solidFill>
                <a:srgbClr val="1A62BA"/>
              </a:solidFill>
              <a:latin typeface="+mn-lt"/>
              <a:cs typeface="+mn-cs"/>
            </a:endParaRPr>
          </a:p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За время эксплуатации отработал было проведено 10 ремонтов (1 - капитальный, 9 - восстановительных) на ОАО «КМПО».</a:t>
            </a:r>
          </a:p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С 14.11.2016 находится в ремонте на АО КМПО</a:t>
            </a:r>
          </a:p>
        </p:txBody>
      </p:sp>
    </p:spTree>
    <p:extLst>
      <p:ext uri="{BB962C8B-B14F-4D97-AF65-F5344CB8AC3E}">
        <p14:creationId xmlns:p14="http://schemas.microsoft.com/office/powerpoint/2010/main" val="413252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49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185766"/>
              </p:ext>
            </p:extLst>
          </p:nvPr>
        </p:nvGraphicFramePr>
        <p:xfrm>
          <a:off x="204788" y="843557"/>
          <a:ext cx="8687694" cy="3863424"/>
        </p:xfrm>
        <a:graphic>
          <a:graphicData uri="http://schemas.openxmlformats.org/drawingml/2006/table">
            <a:tbl>
              <a:tblPr/>
              <a:tblGrid>
                <a:gridCol w="262756"/>
                <a:gridCol w="2664296"/>
                <a:gridCol w="1656184"/>
                <a:gridCol w="1080120"/>
                <a:gridCol w="720080"/>
                <a:gridCol w="720080"/>
                <a:gridCol w="720080"/>
                <a:gridCol w="864098"/>
              </a:tblGrid>
              <a:tr h="59186">
                <a:tc gridSpan="8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4706">
                <a:tc gridSpan="8"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513">
                <a:tc rowSpan="2">
                  <a:txBody>
                    <a:bodyPr/>
                    <a:lstStyle/>
                    <a:p>
                      <a:pPr algn="ctr" fontAlgn="ctr"/>
                      <a:endParaRPr lang="ru-RU" sz="8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№п/п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История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Дата</a:t>
                      </a:r>
                    </a:p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Наработка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до монтажа в ГПА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3043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 начала эксплуатации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КР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ремонта в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5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Восстановительный ремонт.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05.12.2004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2568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106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2928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7745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21.12.2004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2568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8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Переполнение опор маслом при прокачке маслосистемы ГПА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30.03.2005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2572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852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7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Восстановительный ремонт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11.05.2005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42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1152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718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17.05.2005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2572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8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Опасная вибрация двигателя и вибрация ЗО &gt; 60 мм/с. Разрушение подшипника ротора КВД в средней опоре.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21.09.2006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2809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1089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237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4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Восстановительный ремонт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14.09.2009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2809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1089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26856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718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14.10.2009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2809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30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8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Повреждение лопаток КНД и КВД. КНД – повреждение рабочих лопаток с 1-ступени. При осмотре обнаружены следы обмасливания лопаток РВНА на статорной части.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10.02.2010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3342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1622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533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7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Восстановительный ремонт.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21.06.2010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3342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131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3312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699792" y="339502"/>
            <a:ext cx="362310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Двигатель НК 38СТ № КГ-102/АСТ-38105</a:t>
            </a:r>
          </a:p>
        </p:txBody>
      </p:sp>
    </p:spTree>
    <p:extLst>
      <p:ext uri="{BB962C8B-B14F-4D97-AF65-F5344CB8AC3E}">
        <p14:creationId xmlns:p14="http://schemas.microsoft.com/office/powerpoint/2010/main" val="14686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-36512" y="811842"/>
            <a:ext cx="9180512" cy="751796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16000" lvl="0"/>
            <a:endParaRPr lang="ru-RU" sz="1400" kern="0" dirty="0">
              <a:solidFill>
                <a:srgbClr val="206AB7"/>
              </a:solidFill>
            </a:endParaRPr>
          </a:p>
        </p:txBody>
      </p:sp>
      <p:sp>
        <p:nvSpPr>
          <p:cNvPr id="16" name="Номер слайда 3"/>
          <p:cNvSpPr txBox="1">
            <a:spLocks/>
          </p:cNvSpPr>
          <p:nvPr/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rgbClr val="1F497D"/>
                </a:solidFill>
              </a:rPr>
              <a:pPr>
                <a:defRPr/>
              </a:pPr>
              <a:t>5</a:t>
            </a:fld>
            <a:endParaRPr lang="ru-RU" b="0" dirty="0">
              <a:solidFill>
                <a:srgbClr val="1F497D"/>
              </a:solidFill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2159000" y="0"/>
            <a:ext cx="6985000" cy="757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2600" dirty="0" smtClean="0">
                <a:solidFill>
                  <a:schemeClr val="tx2"/>
                </a:solidFill>
              </a:rPr>
              <a:t>Наработка ГПА-16 «Волга» с НК-38СТ</a:t>
            </a:r>
            <a:endParaRPr lang="ru-RU" sz="2600" dirty="0">
              <a:solidFill>
                <a:schemeClr val="tx2"/>
              </a:solidFill>
            </a:endParaRPr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34770" y="843980"/>
            <a:ext cx="9144000" cy="7196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-RU" sz="2000" b="1" dirty="0" smtClean="0">
                <a:solidFill>
                  <a:schemeClr val="tx2"/>
                </a:solidFill>
              </a:rPr>
              <a:t>На 31.11.2018 суммарная наработка ГПА с двигателями НК-38СТ с начала эксплуатации с 1999 года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-RU" sz="2000" b="1" dirty="0" smtClean="0">
                <a:solidFill>
                  <a:schemeClr val="tx2"/>
                </a:solidFill>
              </a:rPr>
              <a:t>составила 68 595 часов, в том числе с 2009 – 66 199 часов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04301" y="1765990"/>
            <a:ext cx="510406" cy="278506"/>
          </a:xfrm>
          <a:prstGeom prst="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422296" y="1844348"/>
            <a:ext cx="4892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>
                <a:solidFill>
                  <a:schemeClr val="tx2"/>
                </a:solidFill>
              </a:rPr>
              <a:t>16500</a:t>
            </a:r>
            <a:endParaRPr lang="ru-RU" sz="1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99680" y="2044262"/>
            <a:ext cx="255203" cy="85485"/>
          </a:xfrm>
          <a:prstGeom prst="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75510" y="1947411"/>
            <a:ext cx="13789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chemeClr val="tx2"/>
                </a:solidFill>
              </a:rPr>
              <a:t>Прогноз на 2018 год</a:t>
            </a:r>
            <a:endParaRPr lang="ru-RU" sz="1200" dirty="0">
              <a:solidFill>
                <a:schemeClr val="tx2"/>
              </a:solidFill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513465533"/>
              </p:ext>
            </p:extLst>
          </p:nvPr>
        </p:nvGraphicFramePr>
        <p:xfrm>
          <a:off x="-612576" y="1347614"/>
          <a:ext cx="10153128" cy="3494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12919290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50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799290"/>
              </p:ext>
            </p:extLst>
          </p:nvPr>
        </p:nvGraphicFramePr>
        <p:xfrm>
          <a:off x="204788" y="791220"/>
          <a:ext cx="8687694" cy="3837825"/>
        </p:xfrm>
        <a:graphic>
          <a:graphicData uri="http://schemas.openxmlformats.org/drawingml/2006/table">
            <a:tbl>
              <a:tblPr/>
              <a:tblGrid>
                <a:gridCol w="262756"/>
                <a:gridCol w="2664296"/>
                <a:gridCol w="1656184"/>
                <a:gridCol w="1080120"/>
                <a:gridCol w="720080"/>
                <a:gridCol w="720080"/>
                <a:gridCol w="720080"/>
                <a:gridCol w="864098"/>
              </a:tblGrid>
              <a:tr h="59186">
                <a:tc gridSpan="8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4706">
                <a:tc gridSpan="8"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513">
                <a:tc rowSpan="2">
                  <a:txBody>
                    <a:bodyPr/>
                    <a:lstStyle/>
                    <a:p>
                      <a:pPr algn="ctr" fontAlgn="ctr"/>
                      <a:endParaRPr lang="ru-RU" sz="8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№п/п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История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Дата</a:t>
                      </a:r>
                    </a:p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Наработка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до монтажа в ГПА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3043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 начала эксплуатации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КР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ремонта в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77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Восстановительный ремонт.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26.05.2012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3376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611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14712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>
                        <a:alpha val="30000"/>
                      </a:srgbClr>
                    </a:solidFill>
                  </a:tcPr>
                </a:tc>
              </a:tr>
              <a:tr h="482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28.05.2012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3376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608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8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800" b="1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Повреждение лопаток КНД и КВД.</a:t>
                      </a:r>
                      <a:endParaRPr lang="ru-RU" sz="800" b="0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23.09.2010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3427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1707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Восстановительный ремонт.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27.12.2012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3427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826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11136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>
                        <a:alpha val="30000"/>
                      </a:srgbClr>
                    </a:solidFill>
                  </a:tcPr>
                </a:tc>
              </a:tr>
              <a:tr h="10809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Поставка двигателя на КС - резерв (ЗХРА)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24.04.2013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3427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486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01.05.2013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3427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3043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8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800" b="1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Повреждение топливного трубопровода подвода газа от коллектора 2 контура к горелке. (ТОПЛИВО 05КГ.300.110 №16)</a:t>
                      </a:r>
                      <a:endParaRPr lang="ru-RU" sz="800" b="0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04.02.2014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5963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4243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2536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</a:tr>
              <a:tr h="68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Восстановительный ремонт.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11.01.2016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5963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706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16944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>
                        <a:alpha val="30000"/>
                      </a:srgbClr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11.01.2016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5963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3043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800" b="1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Письмо АО КМПО №80-0/1290ф от 28.10.2016г.</a:t>
                      </a:r>
                      <a:br>
                        <a:rPr lang="ru-RU" sz="800" b="1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800" b="1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Стружка в коробке приводов и поддоне КПА ВД. Наличие выработки внутреннего корпуса средней опоры от соприкосновения рессоры привода КПА ВД. Спектральный анализ частиц материала стружки - 8Х4В9Ф2 (ЭИ-347) - применяется для изготовления колец подшипника. НК-38 СТ №КГ-102 / А38СТ104109 отправка на АО КМПО.</a:t>
                      </a:r>
                      <a:endParaRPr lang="ru-RU" sz="800" b="0" i="0" u="none" strike="noStrike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14.11.2016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11047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9327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5084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</a:tr>
              <a:tr h="665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Ремонт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25.01.2018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437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10488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>
                        <a:alpha val="30000"/>
                      </a:srgbClr>
                    </a:solidFill>
                  </a:tcPr>
                </a:tc>
              </a:tr>
              <a:tr h="79108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800" b="0" i="0" u="none" strike="noStrike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699792" y="339502"/>
            <a:ext cx="362310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Двигатель НК 38СТ № КГ-102/АСТ-38105</a:t>
            </a:r>
          </a:p>
        </p:txBody>
      </p:sp>
    </p:spTree>
    <p:extLst>
      <p:ext uri="{BB962C8B-B14F-4D97-AF65-F5344CB8AC3E}">
        <p14:creationId xmlns:p14="http://schemas.microsoft.com/office/powerpoint/2010/main" val="371578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51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104747"/>
              </p:ext>
            </p:extLst>
          </p:nvPr>
        </p:nvGraphicFramePr>
        <p:xfrm>
          <a:off x="204789" y="1128223"/>
          <a:ext cx="8687694" cy="2658366"/>
        </p:xfrm>
        <a:graphic>
          <a:graphicData uri="http://schemas.openxmlformats.org/drawingml/2006/table">
            <a:tbl>
              <a:tblPr/>
              <a:tblGrid>
                <a:gridCol w="262756"/>
                <a:gridCol w="2664296"/>
                <a:gridCol w="1656184"/>
                <a:gridCol w="1080120"/>
                <a:gridCol w="720080"/>
                <a:gridCol w="720080"/>
                <a:gridCol w="720080"/>
                <a:gridCol w="864098"/>
              </a:tblGrid>
              <a:tr h="143049">
                <a:tc gridSpan="8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8493">
                <a:tc gridSpan="8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49">
                <a:tc rowSpan="2">
                  <a:txBody>
                    <a:bodyPr/>
                    <a:lstStyle/>
                    <a:p>
                      <a:pPr algn="ctr" fontAlgn="ctr"/>
                      <a:endParaRPr lang="ru-RU" sz="8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№п/п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История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Дата</a:t>
                      </a:r>
                    </a:p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Наработка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до монтажа в ГПА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3110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 начала эксплуатации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КР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ремонта в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05.12.2006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4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/>
                      </a:r>
                      <a:b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Недопустимые повреждение лопаток КНД и КВД в результате разрушения корпуса переднего внутреннего 38.220.230-СБ.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23.03.2010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Восстановительный ремонт.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02.03.2012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17112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2844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05.03.2012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Повреждение бандажных полок на всех рабочих лопатках ТВД в виде обгаров короблений и трещин.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16.09.2013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3315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99792" y="339502"/>
            <a:ext cx="402866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Двигатель НК-38СТ № А3863105/А38СТ63105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4789" y="843559"/>
            <a:ext cx="8903715" cy="576064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Двигатель НК 38СТ № А3863105/А38СТ63105 изготовлен на ОАО КМПО. Дата изготовления:   28.11.2006г.</a:t>
            </a:r>
          </a:p>
          <a:p>
            <a:pPr defTabSz="268288">
              <a:buFont typeface="Arial"/>
              <a:buNone/>
            </a:pPr>
            <a:r>
              <a:rPr lang="ru-RU" sz="1000" b="1" kern="0" dirty="0" smtClean="0">
                <a:solidFill>
                  <a:srgbClr val="1A62BA"/>
                </a:solidFill>
                <a:latin typeface="+mn-lt"/>
                <a:cs typeface="+mn-cs"/>
              </a:rPr>
              <a:t>За </a:t>
            </a: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время эксплуатации было проведено 3 (1 - капитальный, 2-восстановительных) ремонта на ОАО «КМПО».</a:t>
            </a:r>
          </a:p>
          <a:p>
            <a:pPr defTabSz="268288">
              <a:buFont typeface="Arial"/>
              <a:buNone/>
            </a:pP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С 20.10.2017 находиться на КС </a:t>
            </a:r>
            <a:r>
              <a:rPr lang="ru-RU" sz="1000" b="1" kern="0" dirty="0" err="1">
                <a:solidFill>
                  <a:srgbClr val="1A62BA"/>
                </a:solidFill>
                <a:latin typeface="+mn-lt"/>
                <a:cs typeface="+mn-cs"/>
              </a:rPr>
              <a:t>Помарская</a:t>
            </a:r>
            <a:r>
              <a:rPr lang="ru-RU" sz="1000" b="1" kern="0" dirty="0">
                <a:solidFill>
                  <a:srgbClr val="1A62BA"/>
                </a:solidFill>
                <a:latin typeface="+mn-lt"/>
                <a:cs typeface="+mn-cs"/>
              </a:rPr>
              <a:t> ГПА -16 Волга ст. № 4</a:t>
            </a:r>
          </a:p>
        </p:txBody>
      </p:sp>
    </p:spTree>
    <p:extLst>
      <p:ext uri="{BB962C8B-B14F-4D97-AF65-F5344CB8AC3E}">
        <p14:creationId xmlns:p14="http://schemas.microsoft.com/office/powerpoint/2010/main" val="36389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52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859894"/>
              </p:ext>
            </p:extLst>
          </p:nvPr>
        </p:nvGraphicFramePr>
        <p:xfrm>
          <a:off x="204789" y="1128223"/>
          <a:ext cx="8687694" cy="3217116"/>
        </p:xfrm>
        <a:graphic>
          <a:graphicData uri="http://schemas.openxmlformats.org/drawingml/2006/table">
            <a:tbl>
              <a:tblPr/>
              <a:tblGrid>
                <a:gridCol w="262756"/>
                <a:gridCol w="2664296"/>
                <a:gridCol w="1656184"/>
                <a:gridCol w="1080120"/>
                <a:gridCol w="720080"/>
                <a:gridCol w="720080"/>
                <a:gridCol w="720080"/>
                <a:gridCol w="864098"/>
              </a:tblGrid>
              <a:tr h="143049">
                <a:tc gridSpan="8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8493">
                <a:tc gridSpan="8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49">
                <a:tc rowSpan="2">
                  <a:txBody>
                    <a:bodyPr/>
                    <a:lstStyle/>
                    <a:p>
                      <a:pPr algn="ctr" fontAlgn="ctr"/>
                      <a:endParaRPr lang="ru-RU" sz="8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№п/п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История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Дата</a:t>
                      </a:r>
                    </a:p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Наработка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Время нахождения в ремонте до монтажа в ГПА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3110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/>
                      </a:endParaRPr>
                    </a:p>
                  </a:txBody>
                  <a:tcPr marL="1798" marR="1798" marT="1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 начала эксплуатации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КР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после ремонта в СРП</a:t>
                      </a:r>
                    </a:p>
                  </a:txBody>
                  <a:tcPr marL="1798" marR="1798" marT="17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04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11640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2844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14.01.2015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3315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Выход из строя (съём)</a:t>
                      </a:r>
                      <a:b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Разрушение деталей подшипникового узла опоры турбины ГГ, что подтверждается повышением (перегревом) </a:t>
                      </a:r>
                      <a:r>
                        <a:rPr lang="ru-RU" sz="10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Тм</a:t>
                      </a: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на выходе из опоры турбины. Заклинивание роторов ГГ. Наличием магнитной пыли на магнитной пробке в линии откачки масла из опоры турбины ГГ.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02.10.2015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6152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2837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4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Капитальный ремонт.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10.10.2017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6152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17976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1430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Установлен в ГПА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20.10.2017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6152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3049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1872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99792" y="339502"/>
            <a:ext cx="402866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Двигатель НК-38СТ № А3863105/А38СТ63105</a:t>
            </a:r>
          </a:p>
        </p:txBody>
      </p:sp>
    </p:spTree>
    <p:extLst>
      <p:ext uri="{BB962C8B-B14F-4D97-AF65-F5344CB8AC3E}">
        <p14:creationId xmlns:p14="http://schemas.microsoft.com/office/powerpoint/2010/main" val="290603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Прямоугольник 6"/>
          <p:cNvSpPr>
            <a:spLocks noChangeArrowheads="1"/>
          </p:cNvSpPr>
          <p:nvPr/>
        </p:nvSpPr>
        <p:spPr bwMode="auto">
          <a:xfrm>
            <a:off x="2618640" y="195486"/>
            <a:ext cx="2318262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b">
            <a:normAutofit/>
          </a:bodyPr>
          <a:lstStyle/>
          <a:p>
            <a:pPr algn="ctr" defTabSz="457200" eaLnBrk="0" hangingPunct="0"/>
            <a:r>
              <a:rPr lang="ru-RU" dirty="0">
                <a:solidFill>
                  <a:schemeClr val="tx1"/>
                </a:solidFill>
              </a:rPr>
              <a:t>Отказы Двигателя КГ-102</a:t>
            </a: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53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367865"/>
              </p:ext>
            </p:extLst>
          </p:nvPr>
        </p:nvGraphicFramePr>
        <p:xfrm>
          <a:off x="70992" y="860484"/>
          <a:ext cx="9073008" cy="3976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656184"/>
                <a:gridCol w="1008112"/>
                <a:gridCol w="4680520"/>
              </a:tblGrid>
              <a:tr h="25963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   Год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Дата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время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Ст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 №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ГПА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Причина отказа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201936">
                <a:tc rowSpan="5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A62B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800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2009</a:t>
                      </a:r>
                      <a:endParaRPr lang="ru-RU" sz="800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A62B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800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A62B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/>
                        <a:t>19.10.2009 (17:56) 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"Неисправны все термопары"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936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20.10.2009 (17:56)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endParaRPr lang="ru-RU" sz="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"Неисправны все термопары"</a:t>
                      </a: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936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29.10.2009 (01:28) 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endParaRPr lang="ru-RU" sz="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"Неисправны все термопары"</a:t>
                      </a: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936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16.11.2009 (14:03) 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endParaRPr lang="ru-RU" sz="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"Неисправны все термопары"</a:t>
                      </a: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936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06.12.2009 (05:52)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 "Неисправность МП"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936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A62B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2010</a:t>
                      </a:r>
                    </a:p>
                    <a:p>
                      <a:pPr algn="ctr"/>
                      <a:endParaRPr lang="ru-RU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30.01.2010 (07:52) 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АО ГПА "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Тг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на выходе нагнетателя &gt;90°С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0784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27.08.2010 (11:27) 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ВНО ГПА "Повышенная вибрация двигателя"</a:t>
                      </a: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93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2012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07.06.2012 (18:33) 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АО ГПА Вибрация ПО&gt;60мм</a:t>
                      </a: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936">
                <a:tc rowSpan="4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A62B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A62B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03.06.2013 (15:34) 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"Вибрация ЗО&gt;60 мм/с"</a:t>
                      </a: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936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29.09.2013 (10:46) 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ВНО ГПА "Загазованность в БД"</a:t>
                      </a: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962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07.11.2013 (13:38) 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ВНО ГПА Повышение значений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виброперемещения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РП2/1 и РП2/2 выше значения предупреждения</a:t>
                      </a:r>
                      <a:endParaRPr lang="ru-RU" sz="800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7329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17.12.2013 (16:23) 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Резкое повышения значение загазованности в БД. АО после формирования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ав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сигнала "Загазованность в блоке Д&gt;1%" </a:t>
                      </a: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6177">
                <a:tc>
                  <a:txBody>
                    <a:bodyPr/>
                    <a:lstStyle/>
                    <a:p>
                      <a:pPr algn="ctr"/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ru-RU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26.01.2014 (08:17) 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/>
                        <a:t>3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Резкое повышения значение загазованности в БД. АО после формирования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ав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сигнала "Загазованность в блоке Д&gt;1%" </a:t>
                      </a: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6177">
                <a:tc>
                  <a:txBody>
                    <a:bodyPr/>
                    <a:lstStyle/>
                    <a:p>
                      <a:pPr algn="ctr"/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endParaRPr lang="ru-RU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26.02.2016 (18:10)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/>
                        <a:t>2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ВНО ГПА значение параметра «Вибрация в опоре СТ» достигло 60 мм/с, произошло срабатывание защиты «Опасная вибрация двигателя»</a:t>
                      </a: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936">
                <a:tc gridSpan="4"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/>
                        <a:t>Итого 14 отказов</a:t>
                      </a:r>
                      <a:endParaRPr lang="ru-RU" sz="8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078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Прямоугольник 6"/>
          <p:cNvSpPr>
            <a:spLocks noChangeArrowheads="1"/>
          </p:cNvSpPr>
          <p:nvPr/>
        </p:nvSpPr>
        <p:spPr bwMode="auto">
          <a:xfrm>
            <a:off x="2688369" y="195486"/>
            <a:ext cx="257474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b">
            <a:normAutofit/>
          </a:bodyPr>
          <a:lstStyle/>
          <a:p>
            <a:pPr algn="ctr" defTabSz="457200" eaLnBrk="0" hangingPunct="0"/>
            <a:r>
              <a:rPr lang="ru-RU" dirty="0">
                <a:solidFill>
                  <a:schemeClr val="tx1"/>
                </a:solidFill>
              </a:rPr>
              <a:t>Отказы Двигателя А3863105</a:t>
            </a: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54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580243"/>
              </p:ext>
            </p:extLst>
          </p:nvPr>
        </p:nvGraphicFramePr>
        <p:xfrm>
          <a:off x="35497" y="809873"/>
          <a:ext cx="9108503" cy="3922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1"/>
                <a:gridCol w="1656184"/>
                <a:gridCol w="1008112"/>
                <a:gridCol w="4716016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Год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Дата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время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Ст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 № ГПА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Причины отказа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225782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2009</a:t>
                      </a:r>
                      <a:endParaRPr kumimoji="0" lang="ru-RU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23.11.2009 (22:50) 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/>
                        <a:t>4</a:t>
                      </a:r>
                      <a:endParaRPr lang="ru-RU" sz="9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Аварийный останов ГПА "Неисправность МП"</a:t>
                      </a:r>
                      <a:endParaRPr kumimoji="0" lang="ru-RU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7008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2010</a:t>
                      </a:r>
                      <a:endParaRPr kumimoji="0" lang="ru-RU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18.02.2010  (12:12) 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/>
                        <a:t>3</a:t>
                      </a:r>
                      <a:endParaRPr lang="ru-RU" sz="9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Аварийный останов ГПА "Вибрация ПО&gt;60мм/с"</a:t>
                      </a:r>
                      <a:endParaRPr kumimoji="0" lang="ru-RU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5782">
                <a:tc rowSpan="5"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/>
                        <a:t>2012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09.06.2012  (04:01) 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/>
                        <a:t>4</a:t>
                      </a:r>
                      <a:endParaRPr lang="ru-RU" sz="9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Аварийный останов ГПА "Неисправность МП"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578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15.06.2012  (07:24) 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/>
                        <a:t>4</a:t>
                      </a:r>
                      <a:endParaRPr lang="ru-RU" sz="9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ВНО  Нет исправности ЭПА-2, Отказ БАУ-2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69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06.09.2012  (07:45) 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/>
                        <a:t>4</a:t>
                      </a:r>
                      <a:endParaRPr lang="ru-RU" sz="9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Аварийный останов ГПА "Неисправность МП"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69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23.10.2012  (02:23) 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/>
                        <a:t>4</a:t>
                      </a:r>
                      <a:endParaRPr lang="ru-RU" sz="9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Аварийный останов ГПА "Неисправность МП"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578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05.11.2012  (11:39) 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/>
                        <a:t>4</a:t>
                      </a:r>
                      <a:endParaRPr lang="ru-RU" sz="9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Аварийный останов ГПА "Неисправность МП"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5181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A62B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endParaRPr kumimoji="0" lang="ru-RU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07.01.2013 (07:59) 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/>
                        <a:t>4</a:t>
                      </a:r>
                      <a:endParaRPr lang="ru-RU" sz="9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Аварийный останов ГПА "Осевой сдвиг (Бентли-Невада) &lt;0,25мм"  Отказ магнитного подвеса ЦБН</a:t>
                      </a:r>
                      <a:endParaRPr kumimoji="0" lang="ru-RU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2940">
                <a:tc v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26.02.2013  (04:00) 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/>
                        <a:t>4</a:t>
                      </a:r>
                      <a:endParaRPr lang="ru-RU" sz="9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Аварийный останов ГПА "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Помпаж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нагнетателя", Неисправность МП"</a:t>
                      </a:r>
                      <a:endParaRPr kumimoji="0" lang="ru-RU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1251"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/>
                        <a:t>2015</a:t>
                      </a:r>
                      <a:endParaRPr lang="ru-RU" sz="9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01.04.2015  (18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55) 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/>
                        <a:t>2</a:t>
                      </a:r>
                      <a:endParaRPr lang="ru-RU" sz="9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Вынужденный нормальный останов ГПА.  Сработала предупредительная сигнализация" 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Тм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на 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вых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из СТ&gt;175С"</a:t>
                      </a:r>
                      <a:endParaRPr kumimoji="0" lang="ru-RU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4094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/>
                        <a:t>2017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16.12.2017  (09:04) 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/>
                        <a:t>4</a:t>
                      </a:r>
                      <a:endParaRPr lang="ru-RU" sz="9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«Авария МП»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6721">
                <a:tc v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27.12.2017  (13:45) 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/>
                        <a:t>4</a:t>
                      </a:r>
                      <a:endParaRPr lang="ru-RU" sz="9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«Низкий уровень масла в МБД (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дискр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)»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4914">
                <a:tc gridSpan="4"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/>
                        <a:t>Итого 12 отказов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545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Прямоугольник 6"/>
          <p:cNvSpPr>
            <a:spLocks noChangeArrowheads="1"/>
          </p:cNvSpPr>
          <p:nvPr/>
        </p:nvSpPr>
        <p:spPr bwMode="auto">
          <a:xfrm>
            <a:off x="2711357" y="195486"/>
            <a:ext cx="266104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b">
            <a:normAutofit/>
          </a:bodyPr>
          <a:lstStyle/>
          <a:p>
            <a:pPr algn="ctr" defTabSz="457200" eaLnBrk="0" hangingPunct="0"/>
            <a:r>
              <a:rPr lang="ru-RU" dirty="0">
                <a:solidFill>
                  <a:schemeClr val="tx1"/>
                </a:solidFill>
              </a:rPr>
              <a:t>Отказы Двигателя А38431107</a:t>
            </a: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55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748639"/>
              </p:ext>
            </p:extLst>
          </p:nvPr>
        </p:nvGraphicFramePr>
        <p:xfrm>
          <a:off x="35496" y="843559"/>
          <a:ext cx="9073008" cy="3909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656184"/>
                <a:gridCol w="1008112"/>
                <a:gridCol w="4680520"/>
              </a:tblGrid>
              <a:tr h="21602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Год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Дата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 время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Ст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№ ГПА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Причина отказа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257002">
                <a:tc rowSpan="3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2009</a:t>
                      </a:r>
                      <a:endParaRPr lang="ru-RU" sz="900" dirty="0"/>
                    </a:p>
                    <a:p>
                      <a:pPr algn="ctr"/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03.09.2009  (14:17)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"Неисправность МП"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700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01.10.2009 (16:00)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"Перепад давления между камерой 2-ступени уплотнений и входом воздуха в РП"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700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23.10.2009 (04:11)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"Неисправность МП"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8645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2010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26.12.2010  (11:01)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ВНО ГПА   Изменение угла РНА двигателя до недопустимых пределов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8645">
                <a:tc v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27.12.2010  (11:27)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ВНО ГПА   "Повышенная вибрация ЗО двигателя"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8645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2011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15.12.2011  (08:28)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ВНО ГПА   Перекос температурного поля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8645">
                <a:tc v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21.12.2011  (10:34)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ВНО ГПА   Т газов перед СТ не соответствует режиму работы ГГ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8645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2012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22.10.2012 (19:58)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"Осевой сдвиг&gt;0,25мм"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8645">
                <a:tc v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06.12.2012  (02:34)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"Неисправность МП"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8645">
                <a:tc rowSpan="5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2013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13.01.2013  (08:40)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 Загазованность отсека Д&gt;1%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8645">
                <a:tc v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31.01.2013 (07:14)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"Вибрация ЗО&gt;60мм/с"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8645">
                <a:tc v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04.03.2013 (21:31)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"Т 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подш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НД &gt; 200 C"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8645">
                <a:tc v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26.03.2013 (21:48)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"Загазованность отсека Д &gt;1%"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8645">
                <a:tc v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19.04.2013 (14:14)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"Загазованность отсека Д &gt;1%"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8645"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27.11.2014 (19:50)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r>
                        <a:rPr lang="en-US" sz="900" dirty="0" smtClean="0"/>
                        <a:t>,</a:t>
                      </a:r>
                      <a:r>
                        <a:rPr lang="ru-RU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ГПА. АО после формирования аварийного сигнала "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dP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между 2 ст. СУ и 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вх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РП&lt;3 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кПА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"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50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Прямоугольник 6"/>
          <p:cNvSpPr>
            <a:spLocks noChangeArrowheads="1"/>
          </p:cNvSpPr>
          <p:nvPr/>
        </p:nvSpPr>
        <p:spPr bwMode="auto">
          <a:xfrm>
            <a:off x="2711357" y="195486"/>
            <a:ext cx="266104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b">
            <a:normAutofit/>
          </a:bodyPr>
          <a:lstStyle/>
          <a:p>
            <a:pPr algn="ctr" defTabSz="457200" eaLnBrk="0" hangingPunct="0"/>
            <a:r>
              <a:rPr lang="ru-RU" dirty="0">
                <a:solidFill>
                  <a:schemeClr val="tx1"/>
                </a:solidFill>
              </a:rPr>
              <a:t>Отказы Двигателя А38431107</a:t>
            </a: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56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771328"/>
              </p:ext>
            </p:extLst>
          </p:nvPr>
        </p:nvGraphicFramePr>
        <p:xfrm>
          <a:off x="35496" y="765049"/>
          <a:ext cx="9073008" cy="4051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656184"/>
                <a:gridCol w="1008112"/>
                <a:gridCol w="4680520"/>
              </a:tblGrid>
              <a:tr h="28803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Год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Дата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 время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Ст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№ ГПА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Причина отказа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293506">
                <a:tc rowSpan="10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2015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07.01.2015 (08:31)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АО после формирования аварийного сигнала "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Помпаж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Д"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3506">
                <a:tc v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07.02.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 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04)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Сработала аварийная защита "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dP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м. 2-ой ст. 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упл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и 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вх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в пол. РП &lt; 3кПа"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3506">
                <a:tc v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23.02.2015 (16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Сработала аварийная защита "Осевой сдвиг &lt; - 0,25 мм"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3506">
                <a:tc v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01.04.2015 (22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22)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"Напряжение 27В &lt;23В"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3506">
                <a:tc v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29.05.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 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01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30)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"Авария МП"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3506">
                <a:tc v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14.10.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 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 "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Виброперемещение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РОПХ&gt;140 мкм"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3506">
                <a:tc v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08.11.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 "Обороты КВД на режиме &lt;10000 об/мин"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3506">
                <a:tc v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16.11.2015 (15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1)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Срабатывания аварийной защиты "Пожар""</a:t>
                      </a:r>
                      <a:endParaRPr kumimoji="0" lang="ru-RU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3506">
                <a:tc v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20.11.2015 (11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30)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АОбс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"Мало давление топливного газа"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3506">
                <a:tc v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04.12.2015  (12:16)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АОсс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"Авария МП"</a:t>
                      </a:r>
                      <a:endParaRPr kumimoji="0" lang="ru-RU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3506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2016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12.02.2016 (09:31)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АО после формирования   аварийной защиты «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dP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м. 2-ой ст. 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упл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и 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вх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в пол. РОП менее 3,0 кПа»</a:t>
                      </a:r>
                      <a:endParaRPr kumimoji="0" lang="ru-RU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074">
                <a:tc vMerge="1">
                  <a:txBody>
                    <a:bodyPr/>
                    <a:lstStyle/>
                    <a:p>
                      <a:pPr algn="ctr"/>
                      <a:endParaRPr lang="ru-RU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26.05.2016 (14:51)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от формирования  сигнала «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Помпаж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двигателя»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0090">
                <a:tc gridSpan="4"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/>
                        <a:t>Итого 27 отказов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24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Прямоугольник 6"/>
          <p:cNvSpPr>
            <a:spLocks noChangeArrowheads="1"/>
          </p:cNvSpPr>
          <p:nvPr/>
        </p:nvSpPr>
        <p:spPr bwMode="auto">
          <a:xfrm>
            <a:off x="2704816" y="195486"/>
            <a:ext cx="2674129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b">
            <a:normAutofit/>
          </a:bodyPr>
          <a:lstStyle/>
          <a:p>
            <a:pPr algn="ctr" defTabSz="457200" eaLnBrk="0" hangingPunct="0"/>
            <a:r>
              <a:rPr lang="ru-RU" dirty="0">
                <a:solidFill>
                  <a:schemeClr val="tx1"/>
                </a:solidFill>
              </a:rPr>
              <a:t>Отказы Двигателя А38104109</a:t>
            </a: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57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513197"/>
              </p:ext>
            </p:extLst>
          </p:nvPr>
        </p:nvGraphicFramePr>
        <p:xfrm>
          <a:off x="35496" y="843558"/>
          <a:ext cx="9073008" cy="1913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656184"/>
                <a:gridCol w="1008112"/>
                <a:gridCol w="4680520"/>
              </a:tblGrid>
              <a:tr h="52281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Год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Дата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 время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Ст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 № ГПА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Причина отказа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125256">
                <a:tc rowSpan="5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2011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19.10.2011 (11:25)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"Расход газа через 1ст. упл.т.1&lt;100м³/ч"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21.10.2011 (19:11)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ВНО ГПА  "Загазованность БН&gt;10% НКПВ"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24.10.2011 (18:16)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ВНО ГПА  "Загазованность БД&gt;10% НКПВ"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21.11.2011 (11:33)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ВНО ГПА  Трещина легкосъёмного кожуха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7929">
                <a:tc v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12.12.2011 (12:53)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"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Виброперемещение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РОП2/2&gt;200мкм"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7929">
                <a:tc gridSpan="4"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/>
                        <a:t>Итого 5 отказов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1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Прямоугольник 6"/>
          <p:cNvSpPr>
            <a:spLocks noChangeArrowheads="1"/>
          </p:cNvSpPr>
          <p:nvPr/>
        </p:nvSpPr>
        <p:spPr bwMode="auto">
          <a:xfrm>
            <a:off x="2711357" y="195486"/>
            <a:ext cx="266104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b">
            <a:normAutofit/>
          </a:bodyPr>
          <a:lstStyle/>
          <a:p>
            <a:pPr algn="ctr" defTabSz="457200" eaLnBrk="0" hangingPunct="0"/>
            <a:r>
              <a:rPr lang="ru-RU" dirty="0">
                <a:solidFill>
                  <a:schemeClr val="tx1"/>
                </a:solidFill>
              </a:rPr>
              <a:t>Отказы Двигателя А38104110</a:t>
            </a: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58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188421"/>
              </p:ext>
            </p:extLst>
          </p:nvPr>
        </p:nvGraphicFramePr>
        <p:xfrm>
          <a:off x="35496" y="892779"/>
          <a:ext cx="9073008" cy="2183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656184"/>
                <a:gridCol w="1008112"/>
                <a:gridCol w="4680520"/>
              </a:tblGrid>
              <a:tr h="44566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Год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Дата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время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Ст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 №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ГПА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Причина отказа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145242">
                <a:tc rowSpan="3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2011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27.01.2011  (17:55)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ВНО ГПА   "Повышенная вибрация ЗО"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266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20.10.2011  (16:33)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  "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Негерметичность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теплообменника ПГ-1"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009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26.10.2011  (02:10)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ВНО ГПА  "Повышенная вибрация ЗО"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2014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22.12.2014 (14:18)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АО после формирования аварийного сигнала «Макс. 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Тг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перед СТ для АО по НО»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2015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11.01.2015 (04:43)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Вынужденный нормальный останов ГПА. ВНО от САУ ГПА по причине рассогласования параметров между каналами «Ср 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Тг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перед СТ канал №1» и «Ср 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Тг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перед СТ канал №2»</a:t>
                      </a:r>
                      <a:endParaRPr kumimoji="0" lang="ru-RU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174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21.01.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03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14)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Помпаж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двигателя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1747">
                <a:tc gridSpan="4"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/>
                        <a:t>Итого 6 отказов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408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Прямоугольник 6"/>
          <p:cNvSpPr>
            <a:spLocks noChangeArrowheads="1"/>
          </p:cNvSpPr>
          <p:nvPr/>
        </p:nvSpPr>
        <p:spPr bwMode="auto">
          <a:xfrm>
            <a:off x="2717897" y="195486"/>
            <a:ext cx="264796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b">
            <a:normAutofit/>
          </a:bodyPr>
          <a:lstStyle/>
          <a:p>
            <a:pPr algn="ctr" defTabSz="457200" eaLnBrk="0" hangingPunct="0"/>
            <a:r>
              <a:rPr lang="ru-RU" dirty="0">
                <a:solidFill>
                  <a:schemeClr val="tx1"/>
                </a:solidFill>
              </a:rPr>
              <a:t>Отказы Двигателя А38104111</a:t>
            </a: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59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60092"/>
              </p:ext>
            </p:extLst>
          </p:nvPr>
        </p:nvGraphicFramePr>
        <p:xfrm>
          <a:off x="13987" y="843558"/>
          <a:ext cx="9073008" cy="2875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656184"/>
                <a:gridCol w="1008112"/>
                <a:gridCol w="4680520"/>
              </a:tblGrid>
              <a:tr h="35759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Год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Дата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время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Ст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 № ГПА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Причина отказа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146458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2011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16.06.2011  (07:00)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 "Неисправность МП"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388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18.06.2011  (07:34)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ВНО ГПА  Повышенная вибрация ПО, ЗО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1306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2014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30.11.2014 (15:08)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 АО после формирования аварийного сигнала "АО Вибрация ПО&gt;60 мм/с"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2015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16.10.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 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36)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2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Сработала аварийная защита "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Тм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на 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вых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из ЗО ГГ&gt;175С"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28.11.2015 (08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1)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АОбс"Т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подш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ВД ˃200 С"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04.12.2015  (2:46 )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ВНО Загазованность блока двигателя ˃0,5%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010">
                <a:tc rowSpan="3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2016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26.04.2016 (10:24)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ВНО «Рассогласование положения ДГ-2&gt;2,5%»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043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01.07.2016 (15:10)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ВНО неисправность КПК "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Моквелд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40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01.08.2016 (11:27)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ВАО формирование предупредительной сигнализация «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Тв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в БД &gt; 70 С», срабатывание датчика ВТК8 (блок двигателя) системы пожарообнаружения.</a:t>
                      </a:r>
                      <a:endParaRPr kumimoji="0" lang="ru-RU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1513">
                <a:tc gridSpan="4"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/>
                        <a:t>Итого 9 отказов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81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2051720" y="-48994"/>
            <a:ext cx="709228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600" dirty="0" smtClean="0">
                <a:solidFill>
                  <a:schemeClr val="tx2"/>
                </a:solidFill>
                <a:latin typeface="Arial Narrow"/>
              </a:rPr>
              <a:t>Анализ эксплуатации двигателей НК-38СТ </a:t>
            </a:r>
          </a:p>
          <a:p>
            <a:pPr eaLnBrk="1" hangingPunct="1"/>
            <a:r>
              <a:rPr lang="ru-RU" sz="2600" dirty="0" smtClean="0">
                <a:solidFill>
                  <a:schemeClr val="tx2"/>
                </a:solidFill>
                <a:latin typeface="Arial Narrow"/>
              </a:rPr>
              <a:t>в период 2013-2017 гг.</a:t>
            </a:r>
            <a:endParaRPr lang="ru-RU" sz="2600" dirty="0">
              <a:solidFill>
                <a:schemeClr val="tx2"/>
              </a:solidFill>
              <a:latin typeface="Arial Narrow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-76327" y="1110104"/>
            <a:ext cx="4720335" cy="2423011"/>
            <a:chOff x="0" y="1382898"/>
            <a:chExt cx="5608501" cy="3384460"/>
          </a:xfrm>
        </p:grpSpPr>
        <p:graphicFrame>
          <p:nvGraphicFramePr>
            <p:cNvPr id="24" name="Диаграмма 23"/>
            <p:cNvGraphicFramePr/>
            <p:nvPr>
              <p:extLst>
                <p:ext uri="{D42A27DB-BD31-4B8C-83A1-F6EECF244321}">
                  <p14:modId xmlns:p14="http://schemas.microsoft.com/office/powerpoint/2010/main" val="3068865140"/>
                </p:ext>
              </p:extLst>
            </p:nvPr>
          </p:nvGraphicFramePr>
          <p:xfrm>
            <a:off x="0" y="1382898"/>
            <a:ext cx="2024237" cy="33844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5" name="Диаграмма 24"/>
            <p:cNvGraphicFramePr/>
            <p:nvPr>
              <p:extLst>
                <p:ext uri="{D42A27DB-BD31-4B8C-83A1-F6EECF244321}">
                  <p14:modId xmlns:p14="http://schemas.microsoft.com/office/powerpoint/2010/main" val="2960405862"/>
                </p:ext>
              </p:extLst>
            </p:nvPr>
          </p:nvGraphicFramePr>
          <p:xfrm>
            <a:off x="2074057" y="1412910"/>
            <a:ext cx="1726590" cy="33416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26" name="Диаграмма 25"/>
            <p:cNvGraphicFramePr/>
            <p:nvPr>
              <p:extLst>
                <p:ext uri="{D42A27DB-BD31-4B8C-83A1-F6EECF244321}">
                  <p14:modId xmlns:p14="http://schemas.microsoft.com/office/powerpoint/2010/main" val="2301706495"/>
                </p:ext>
              </p:extLst>
            </p:nvPr>
          </p:nvGraphicFramePr>
          <p:xfrm>
            <a:off x="3829270" y="1407451"/>
            <a:ext cx="1779231" cy="33416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661972"/>
              </p:ext>
            </p:extLst>
          </p:nvPr>
        </p:nvGraphicFramePr>
        <p:xfrm>
          <a:off x="198814" y="3291830"/>
          <a:ext cx="8837682" cy="14478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347892"/>
                <a:gridCol w="1258426"/>
                <a:gridCol w="1258426"/>
                <a:gridCol w="1258426"/>
                <a:gridCol w="1258426"/>
                <a:gridCol w="1228043"/>
                <a:gridCol w="1228043"/>
              </a:tblGrid>
              <a:tr h="273630"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bg1"/>
                          </a:solidFill>
                        </a:rPr>
                        <a:t>2013</a:t>
                      </a:r>
                      <a:endParaRPr lang="ru-RU" sz="1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bg1"/>
                          </a:solidFill>
                        </a:rPr>
                        <a:t>2014</a:t>
                      </a:r>
                      <a:endParaRPr lang="ru-RU" sz="1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bg1"/>
                          </a:solidFill>
                        </a:rPr>
                        <a:t>2015</a:t>
                      </a:r>
                      <a:endParaRPr lang="ru-RU" sz="13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2016</a:t>
                      </a:r>
                      <a:endParaRPr kumimoji="0" lang="ru-RU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73630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В работе</a:t>
                      </a:r>
                      <a:endParaRPr lang="ru-RU" sz="12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2"/>
                          </a:solidFill>
                        </a:rPr>
                        <a:t>6013</a:t>
                      </a:r>
                      <a:endParaRPr lang="ru-RU" sz="13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2"/>
                          </a:solidFill>
                        </a:rPr>
                        <a:t>4398</a:t>
                      </a:r>
                      <a:endParaRPr lang="ru-RU" sz="13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2"/>
                          </a:solidFill>
                        </a:rPr>
                        <a:t>9029</a:t>
                      </a:r>
                      <a:endParaRPr lang="ru-RU" sz="13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15265</a:t>
                      </a:r>
                      <a:endParaRPr kumimoji="0" lang="ru-RU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12223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14729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3630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В резерве в ГПА</a:t>
                      </a:r>
                      <a:endParaRPr lang="ru-RU" sz="12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2"/>
                          </a:solidFill>
                        </a:rPr>
                        <a:t>28547</a:t>
                      </a:r>
                      <a:endParaRPr lang="ru-RU" sz="13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2"/>
                          </a:solidFill>
                        </a:rPr>
                        <a:t>26379</a:t>
                      </a:r>
                      <a:endParaRPr lang="ru-RU" sz="13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2"/>
                          </a:solidFill>
                        </a:rPr>
                        <a:t>7127</a:t>
                      </a:r>
                      <a:endParaRPr lang="ru-RU" sz="13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2"/>
                          </a:solidFill>
                        </a:rPr>
                        <a:t>2165</a:t>
                      </a:r>
                      <a:endParaRPr lang="ru-RU" sz="13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2"/>
                          </a:solidFill>
                        </a:rPr>
                        <a:t>815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2"/>
                          </a:solidFill>
                        </a:rPr>
                        <a:t>6718</a:t>
                      </a:r>
                    </a:p>
                  </a:txBody>
                  <a:tcPr/>
                </a:tc>
              </a:tr>
              <a:tr h="273630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В резерве на КЦ</a:t>
                      </a:r>
                      <a:endParaRPr lang="ru-RU" sz="12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2"/>
                          </a:solidFill>
                        </a:rPr>
                        <a:t>8760</a:t>
                      </a:r>
                      <a:endParaRPr lang="ru-RU" sz="13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2"/>
                          </a:solidFill>
                        </a:rPr>
                        <a:t>8031</a:t>
                      </a:r>
                      <a:endParaRPr lang="ru-RU" sz="13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ru-RU" sz="13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ru-RU" sz="13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ru-RU" sz="13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ru-RU" sz="13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73630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В ремонте</a:t>
                      </a:r>
                      <a:r>
                        <a:rPr lang="ru-RU" sz="12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ru-RU" sz="12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2"/>
                          </a:solidFill>
                        </a:rPr>
                        <a:t>18000</a:t>
                      </a:r>
                      <a:endParaRPr lang="ru-RU" sz="13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2"/>
                          </a:solidFill>
                        </a:rPr>
                        <a:t>31272</a:t>
                      </a:r>
                      <a:endParaRPr lang="ru-RU" sz="13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2"/>
                          </a:solidFill>
                        </a:rPr>
                        <a:t>51240</a:t>
                      </a:r>
                      <a:endParaRPr lang="ru-RU" sz="13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2"/>
                          </a:solidFill>
                        </a:rPr>
                        <a:t>40336</a:t>
                      </a:r>
                      <a:endParaRPr lang="ru-RU" sz="13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2"/>
                          </a:solidFill>
                        </a:rPr>
                        <a:t>57377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2"/>
                          </a:solidFill>
                        </a:rPr>
                        <a:t>42489</a:t>
                      </a: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7" name="Группа 36"/>
          <p:cNvGrpSpPr/>
          <p:nvPr/>
        </p:nvGrpSpPr>
        <p:grpSpPr>
          <a:xfrm>
            <a:off x="2874264" y="761513"/>
            <a:ext cx="3643279" cy="276999"/>
            <a:chOff x="1619672" y="4346689"/>
            <a:chExt cx="3643279" cy="276999"/>
          </a:xfrm>
        </p:grpSpPr>
        <p:sp>
          <p:nvSpPr>
            <p:cNvPr id="38" name="Прямоугольник 37"/>
            <p:cNvSpPr/>
            <p:nvPr/>
          </p:nvSpPr>
          <p:spPr bwMode="auto">
            <a:xfrm>
              <a:off x="1619672" y="4443958"/>
              <a:ext cx="144016" cy="144016"/>
            </a:xfrm>
            <a:prstGeom prst="rect">
              <a:avLst/>
            </a:prstGeom>
            <a:solidFill>
              <a:srgbClr val="CC66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 bwMode="auto">
            <a:xfrm>
              <a:off x="2874226" y="4443958"/>
              <a:ext cx="144016" cy="144016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 bwMode="auto">
            <a:xfrm>
              <a:off x="4280244" y="4443958"/>
              <a:ext cx="144016" cy="14401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763688" y="4346689"/>
              <a:ext cx="7473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solidFill>
                    <a:schemeClr val="tx2"/>
                  </a:solidFill>
                </a:rPr>
                <a:t>В работе</a:t>
              </a:r>
              <a:endParaRPr lang="ru-RU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18242" y="4346689"/>
              <a:ext cx="8162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solidFill>
                    <a:schemeClr val="tx2"/>
                  </a:solidFill>
                </a:rPr>
                <a:t>В резерве</a:t>
              </a:r>
              <a:endParaRPr lang="ru-RU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424260" y="4346689"/>
              <a:ext cx="8386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solidFill>
                    <a:schemeClr val="tx2"/>
                  </a:solidFill>
                </a:rPr>
                <a:t>В ремонте</a:t>
              </a:r>
              <a:endParaRPr lang="ru-RU" sz="1200" b="1" dirty="0">
                <a:solidFill>
                  <a:schemeClr val="tx2"/>
                </a:solidFill>
              </a:endParaRPr>
            </a:p>
          </p:txBody>
        </p:sp>
      </p:grpSp>
      <p:graphicFrame>
        <p:nvGraphicFramePr>
          <p:cNvPr id="48" name="Диаграмма 47"/>
          <p:cNvGraphicFramePr/>
          <p:nvPr>
            <p:extLst>
              <p:ext uri="{D42A27DB-BD31-4B8C-83A1-F6EECF244321}">
                <p14:modId xmlns:p14="http://schemas.microsoft.com/office/powerpoint/2010/main" val="2603374265"/>
              </p:ext>
            </p:extLst>
          </p:nvPr>
        </p:nvGraphicFramePr>
        <p:xfrm>
          <a:off x="6177123" y="1110104"/>
          <a:ext cx="1419214" cy="2392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val="2506121566"/>
              </p:ext>
            </p:extLst>
          </p:nvPr>
        </p:nvGraphicFramePr>
        <p:xfrm>
          <a:off x="4710972" y="1110104"/>
          <a:ext cx="1445204" cy="2392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83568" y="956214"/>
            <a:ext cx="5116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2013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2195736" y="956215"/>
            <a:ext cx="5116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2014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707904" y="956215"/>
            <a:ext cx="5116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2015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148064" y="956215"/>
            <a:ext cx="5116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2016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588224" y="956215"/>
            <a:ext cx="5116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2017</a:t>
            </a:r>
            <a:endParaRPr lang="ru-RU" sz="1400" b="1" dirty="0">
              <a:solidFill>
                <a:schemeClr val="tx1"/>
              </a:solidFill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128408886"/>
              </p:ext>
            </p:extLst>
          </p:nvPr>
        </p:nvGraphicFramePr>
        <p:xfrm>
          <a:off x="7617282" y="1110103"/>
          <a:ext cx="1419214" cy="2392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8092769" y="967829"/>
            <a:ext cx="5116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2018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9" name="Номер слайда 3"/>
          <p:cNvSpPr txBox="1">
            <a:spLocks/>
          </p:cNvSpPr>
          <p:nvPr/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rgbClr val="1F497D"/>
                </a:solidFill>
              </a:rPr>
              <a:pPr>
                <a:defRPr/>
              </a:pPr>
              <a:t>6</a:t>
            </a:fld>
            <a:endParaRPr lang="ru-RU" b="0" dirty="0">
              <a:solidFill>
                <a:srgbClr val="1F497D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526484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Прямоугольник 6"/>
          <p:cNvSpPr>
            <a:spLocks noChangeArrowheads="1"/>
          </p:cNvSpPr>
          <p:nvPr/>
        </p:nvSpPr>
        <p:spPr bwMode="auto">
          <a:xfrm>
            <a:off x="2677983" y="195486"/>
            <a:ext cx="2535501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b">
            <a:normAutofit/>
          </a:bodyPr>
          <a:lstStyle/>
          <a:p>
            <a:pPr algn="ctr" defTabSz="457200" eaLnBrk="0" hangingPunct="0"/>
            <a:r>
              <a:rPr lang="ru-RU" dirty="0">
                <a:solidFill>
                  <a:schemeClr val="tx1"/>
                </a:solidFill>
              </a:rPr>
              <a:t>Отказы Двигателя А3811112</a:t>
            </a: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60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564793"/>
              </p:ext>
            </p:extLst>
          </p:nvPr>
        </p:nvGraphicFramePr>
        <p:xfrm>
          <a:off x="14784" y="843558"/>
          <a:ext cx="9045132" cy="2477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656184"/>
                <a:gridCol w="1008112"/>
                <a:gridCol w="4652644"/>
              </a:tblGrid>
              <a:tr h="37425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Год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Дата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 время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Ст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№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ГПА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Причина отказа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129802">
                <a:tc rowSpan="3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2014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18.09.2014  (07:55)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ГПА.  АО после формирования аварийного сигнала "АО из САУ КЦ"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722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25.09.2014  (13:28)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ГПА.  АО после формирования аварийного сигнала "АО из САУ КЦ"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19.10.2014  (10:05)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ГПА.  АО после формирования аварийного сигнала "АО Вибрация ПО&gt;60 мм/с"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082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2016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31.10.2016  (04:33)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ВНО повышение температуры в блоке двигателя выше 70°С в результате выхода из строя узла уплотнительного узла перехода трубопровода подвода топливного газа к коллектору второго контура камеры сгорания через оболочку газогенератора.</a:t>
                      </a:r>
                      <a:endParaRPr kumimoji="0" lang="ru-RU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24.12.2016  (01:26)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от формирования предупредительного сигнала «Заслонка разгрузки ротора ВД не закрылась»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2642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2017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04.01.2017  (10:23)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по сигналу "заслонка загрузки ротора ВД не закрыта"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006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16.04.2017  (21:21)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«Нет исправности ЭПА-2»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0066">
                <a:tc gridSpan="4"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/>
                        <a:t>Итого 7 отказов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783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Прямоугольник 6"/>
          <p:cNvSpPr>
            <a:spLocks noChangeArrowheads="1"/>
          </p:cNvSpPr>
          <p:nvPr/>
        </p:nvSpPr>
        <p:spPr bwMode="auto">
          <a:xfrm>
            <a:off x="2711357" y="195486"/>
            <a:ext cx="266104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b">
            <a:normAutofit/>
          </a:bodyPr>
          <a:lstStyle/>
          <a:p>
            <a:pPr algn="ctr" defTabSz="457200" eaLnBrk="0" hangingPunct="0"/>
            <a:r>
              <a:rPr lang="ru-RU" dirty="0">
                <a:solidFill>
                  <a:schemeClr val="tx1"/>
                </a:solidFill>
              </a:rPr>
              <a:t>Отказы Двигателя А38132113</a:t>
            </a: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204789" y="477202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61</a:t>
            </a:fld>
            <a:endParaRPr lang="ru-RU" b="0" dirty="0">
              <a:solidFill>
                <a:schemeClr val="tx2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195736" y="1707654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268996"/>
              </p:ext>
            </p:extLst>
          </p:nvPr>
        </p:nvGraphicFramePr>
        <p:xfrm>
          <a:off x="107504" y="915566"/>
          <a:ext cx="9001000" cy="135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1656184"/>
                <a:gridCol w="1046368"/>
                <a:gridCol w="4642264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Год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Дата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время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 smtClean="0">
                          <a:solidFill>
                            <a:schemeClr val="tx1"/>
                          </a:solidFill>
                        </a:rPr>
                        <a:t>Ст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№ ГПА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Причина отказа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30000"/>
                      </a:srgbClr>
                    </a:solidFill>
                  </a:tcPr>
                </a:tc>
              </a:tr>
              <a:tr h="384056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2014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11.11.2014 (17:45)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ВНО  ГПА Повышение вибрации передней опоры двигателя до значения 40 мм/с, при неизменном режиме работы ГГ.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5152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2017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16.02.17 03:10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по сигналу "авария МП"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257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23.08.2017 (13:21) 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62B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АО  «Низкое напр.~220В в течении 5 мин»</a:t>
                      </a:r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2576">
                <a:tc gridSpan="4"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/>
                        <a:t>Итого 3 отказа</a:t>
                      </a:r>
                      <a:endParaRPr lang="ru-RU" sz="9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067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-36512" y="811842"/>
            <a:ext cx="9180512" cy="607780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16000" lvl="0"/>
            <a:endParaRPr lang="ru-RU" sz="1400" kern="0" dirty="0">
              <a:solidFill>
                <a:srgbClr val="206AB7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846498"/>
              </p:ext>
            </p:extLst>
          </p:nvPr>
        </p:nvGraphicFramePr>
        <p:xfrm>
          <a:off x="72007" y="1468181"/>
          <a:ext cx="9036497" cy="3251109"/>
        </p:xfrm>
        <a:graphic>
          <a:graphicData uri="http://schemas.openxmlformats.org/drawingml/2006/table">
            <a:tbl>
              <a:tblPr firstRow="1">
                <a:tableStyleId>{616DA210-FB5B-4158-B5E0-FEB733F419BA}</a:tableStyleId>
              </a:tblPr>
              <a:tblGrid>
                <a:gridCol w="434494"/>
                <a:gridCol w="465099"/>
                <a:gridCol w="504056"/>
                <a:gridCol w="504056"/>
                <a:gridCol w="504056"/>
                <a:gridCol w="504056"/>
                <a:gridCol w="504056"/>
                <a:gridCol w="504056"/>
                <a:gridCol w="504056"/>
                <a:gridCol w="504056"/>
                <a:gridCol w="504056"/>
                <a:gridCol w="504056"/>
                <a:gridCol w="648072"/>
                <a:gridCol w="576064"/>
                <a:gridCol w="648072"/>
                <a:gridCol w="576064"/>
                <a:gridCol w="648072"/>
              </a:tblGrid>
              <a:tr h="8874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Зав. №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Год ввода 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кол-во</a:t>
                      </a:r>
                      <a:r>
                        <a:rPr lang="ru-RU" sz="800" baseline="0" dirty="0" smtClean="0">
                          <a:solidFill>
                            <a:schemeClr val="bg1"/>
                          </a:solidFill>
                        </a:rPr>
                        <a:t> съёмов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Съёмы в 2015 г.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съёмы в 2016г.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съёмы в 2017 г.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съёмы в 2018 г.</a:t>
                      </a: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Наработка с</a:t>
                      </a:r>
                      <a:r>
                        <a:rPr lang="ru-RU" sz="8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НЭ, часов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Наработка в 2015 году, часов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Наработка в 2016 году, часов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Наработка в 2017 году, часов</a:t>
                      </a: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Наработка в 2018 году, часов</a:t>
                      </a: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Наработка на 1 съём, час</a:t>
                      </a:r>
                      <a:endParaRPr lang="ru-RU" sz="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Наработка на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1 съём в 2015 году, час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Наработка на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1 съём в 2016 году, час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Наработка на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1 съём в 2017 году, час</a:t>
                      </a: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Наработка на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1 съём в 2018 году, час</a:t>
                      </a: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6262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102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1998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13036</a:t>
                      </a:r>
                      <a:endParaRPr lang="ru-RU" sz="1100" b="0" i="0" u="none" strike="noStrike" dirty="0">
                        <a:solidFill>
                          <a:schemeClr val="tx2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5084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 </a:t>
                      </a:r>
                      <a:r>
                        <a:rPr lang="ru-RU" sz="11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1989</a:t>
                      </a:r>
                      <a:endParaRPr lang="ru-RU" sz="1100" b="0" i="0" u="none" strike="noStrike" dirty="0">
                        <a:solidFill>
                          <a:schemeClr val="tx2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1303</a:t>
                      </a:r>
                      <a:endParaRPr lang="ru-RU" sz="1100" b="0" i="0" u="none" strike="noStrike" dirty="0">
                        <a:solidFill>
                          <a:schemeClr val="tx2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5084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1989</a:t>
                      </a:r>
                      <a:endParaRPr lang="ru-RU" sz="1100" b="0" i="0" u="none" strike="noStrike" dirty="0">
                        <a:solidFill>
                          <a:schemeClr val="tx2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26262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2006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9230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2837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1221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1857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2308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2837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1221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1857</a:t>
                      </a:r>
                    </a:p>
                  </a:txBody>
                  <a:tcPr marL="9525" marR="9525" marT="9525" marB="0" anchor="ctr"/>
                </a:tc>
              </a:tr>
              <a:tr h="26262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2005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chemeClr val="tx2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12210</a:t>
                      </a:r>
                      <a:endParaRPr lang="ru-RU" sz="1100" b="0" i="0" u="none" strike="noStrike" dirty="0">
                        <a:solidFill>
                          <a:schemeClr val="tx2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4442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2510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 </a:t>
                      </a:r>
                      <a:r>
                        <a:rPr lang="ru-RU" sz="11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861</a:t>
                      </a:r>
                      <a:endParaRPr lang="ru-RU" sz="1100" b="0" i="0" u="none" strike="noStrike" dirty="0">
                        <a:solidFill>
                          <a:schemeClr val="tx2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1526</a:t>
                      </a:r>
                      <a:endParaRPr lang="ru-RU" sz="1100" b="0" i="0" u="none" strike="noStrike" dirty="0">
                        <a:solidFill>
                          <a:schemeClr val="tx2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4442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2510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861</a:t>
                      </a:r>
                      <a:endParaRPr lang="ru-RU" sz="1100" b="0" i="0" u="none" strike="noStrike" kern="1200" dirty="0">
                        <a:solidFill>
                          <a:schemeClr val="tx2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26262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2011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4448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2597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1851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2224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2597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1851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26262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2011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5575</a:t>
                      </a:r>
                      <a:endParaRPr lang="ru-RU" sz="1100" b="0" i="0" u="none" strike="noStrike" dirty="0">
                        <a:solidFill>
                          <a:schemeClr val="tx2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328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509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4095</a:t>
                      </a:r>
                      <a:endParaRPr lang="ru-RU" sz="1100" b="0" i="0" u="none" strike="noStrike" dirty="0">
                        <a:solidFill>
                          <a:schemeClr val="tx2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5575</a:t>
                      </a:r>
                      <a:endParaRPr lang="ru-RU" sz="1100" b="0" i="0" u="none" strike="noStrike" dirty="0">
                        <a:solidFill>
                          <a:schemeClr val="tx2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328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509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4095</a:t>
                      </a:r>
                    </a:p>
                  </a:txBody>
                  <a:tcPr marL="9525" marR="9525" marT="9525" marB="0" anchor="ctr"/>
                </a:tc>
              </a:tr>
              <a:tr h="26262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2011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7252</a:t>
                      </a:r>
                      <a:endParaRPr lang="ru-RU" sz="1100" b="0" i="0" u="none" strike="noStrike" dirty="0">
                        <a:solidFill>
                          <a:schemeClr val="tx2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1422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4117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747</a:t>
                      </a:r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3626</a:t>
                      </a:r>
                      <a:endParaRPr lang="ru-RU" sz="1100" b="0" i="0" u="none" strike="noStrike" dirty="0">
                        <a:solidFill>
                          <a:schemeClr val="tx2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1422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4117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747</a:t>
                      </a:r>
                      <a:endParaRPr lang="ru-RU" sz="1100" b="0" i="0" u="none" strike="noStrike" kern="1200" dirty="0">
                        <a:solidFill>
                          <a:schemeClr val="tx2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26262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2014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4206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2416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1030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 </a:t>
                      </a:r>
                      <a:r>
                        <a:rPr lang="ru-RU" sz="11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chemeClr val="tx2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2103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2416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1030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26262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2014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12638</a:t>
                      </a:r>
                      <a:endParaRPr lang="ru-RU" sz="1100" b="0" i="0" u="none" strike="noStrike" dirty="0">
                        <a:solidFill>
                          <a:schemeClr val="tx2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1138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6866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3329</a:t>
                      </a:r>
                      <a:endParaRPr lang="ru-RU" sz="1100" b="0" i="0" u="none" strike="noStrike" kern="1200" dirty="0">
                        <a:solidFill>
                          <a:schemeClr val="tx2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12638</a:t>
                      </a:r>
                      <a:endParaRPr lang="ru-RU" sz="1100" b="0" i="0" u="none" strike="noStrike" dirty="0">
                        <a:solidFill>
                          <a:schemeClr val="tx2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-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1138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6866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3329</a:t>
                      </a:r>
                      <a:endParaRPr lang="ru-RU" sz="1100" b="0" i="0" u="none" strike="noStrike" dirty="0">
                        <a:solidFill>
                          <a:schemeClr val="tx2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</a:tr>
              <a:tr h="262627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ИТОГО: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2D2D8A"/>
                      </a:solidFill>
                    </a:lnT>
                    <a:lnB w="12700" cmpd="sng">
                      <a:solidFill>
                        <a:srgbClr val="2D2D8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8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30</a:t>
                      </a:r>
                      <a:endParaRPr lang="ru-RU" sz="1100" b="1" i="0" u="none" strike="noStrike" dirty="0">
                        <a:solidFill>
                          <a:schemeClr val="tx2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68595</a:t>
                      </a:r>
                      <a:endParaRPr lang="ru-RU" sz="1100" b="1" i="0" u="none" strike="noStrike" dirty="0">
                        <a:solidFill>
                          <a:schemeClr val="tx2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9029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15265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12223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14729</a:t>
                      </a:r>
                      <a:endParaRPr lang="ru-RU" sz="1100" b="1" i="0" u="none" strike="noStrike" dirty="0">
                        <a:solidFill>
                          <a:schemeClr val="tx2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2286</a:t>
                      </a:r>
                      <a:endParaRPr lang="ru-RU" sz="1100" b="1" i="0" u="none" strike="noStrike" dirty="0">
                        <a:solidFill>
                          <a:schemeClr val="tx2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4515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5088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12223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/>
                        </a:rPr>
                        <a:t>7364</a:t>
                      </a:r>
                      <a:endParaRPr lang="ru-RU" sz="1100" b="1" i="0" u="none" strike="noStrike" dirty="0">
                        <a:solidFill>
                          <a:schemeClr val="tx2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33859"/>
            <a:ext cx="7128792" cy="857250"/>
          </a:xfrm>
        </p:spPr>
        <p:txBody>
          <a:bodyPr>
            <a:normAutofit/>
          </a:bodyPr>
          <a:lstStyle/>
          <a:p>
            <a:r>
              <a:rPr lang="ru-RU" sz="2600" dirty="0" smtClean="0">
                <a:solidFill>
                  <a:schemeClr val="tx2"/>
                </a:solidFill>
              </a:rPr>
              <a:t>Анализ надежности двигателей НК-38СТ</a:t>
            </a:r>
            <a:endParaRPr lang="ru-RU" sz="2600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11841"/>
            <a:ext cx="9108504" cy="607781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tx2"/>
                </a:solidFill>
              </a:rPr>
              <a:t>За весь период эксплуатации НК-38СТ произведено 28 досрочных съемов.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tx2"/>
                </a:solidFill>
              </a:rPr>
              <a:t>Наработка </a:t>
            </a:r>
            <a:r>
              <a:rPr lang="ru-RU" sz="1600" b="1" dirty="0">
                <a:solidFill>
                  <a:schemeClr val="tx2"/>
                </a:solidFill>
              </a:rPr>
              <a:t>двигателей </a:t>
            </a:r>
            <a:r>
              <a:rPr lang="ru-RU" sz="1600" b="1" dirty="0" smtClean="0">
                <a:solidFill>
                  <a:schemeClr val="tx2"/>
                </a:solidFill>
              </a:rPr>
              <a:t>НК-38СТ на </a:t>
            </a:r>
            <a:r>
              <a:rPr lang="ru-RU" sz="1600" b="1" dirty="0">
                <a:solidFill>
                  <a:schemeClr val="tx2"/>
                </a:solidFill>
              </a:rPr>
              <a:t>1 съем  </a:t>
            </a:r>
            <a:r>
              <a:rPr lang="ru-RU" sz="1600" b="1" dirty="0" smtClean="0">
                <a:solidFill>
                  <a:schemeClr val="tx2"/>
                </a:solidFill>
              </a:rPr>
              <a:t>в 2018 году увеличилась на 64% по </a:t>
            </a:r>
            <a:r>
              <a:rPr lang="ru-RU" sz="1600" b="1" dirty="0">
                <a:solidFill>
                  <a:schemeClr val="tx2"/>
                </a:solidFill>
              </a:rPr>
              <a:t>сравнению </a:t>
            </a:r>
            <a:r>
              <a:rPr lang="ru-RU" sz="1600" b="1" dirty="0" smtClean="0">
                <a:solidFill>
                  <a:schemeClr val="tx2"/>
                </a:solidFill>
              </a:rPr>
              <a:t>с базовым 2015 годом. </a:t>
            </a:r>
            <a:endParaRPr lang="ru-RU" sz="1600" b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rgbClr val="1F497D"/>
                </a:solidFill>
              </a:rPr>
              <a:pPr>
                <a:defRPr/>
              </a:pPr>
              <a:t>7</a:t>
            </a:fld>
            <a:endParaRPr lang="ru-RU" b="0" dirty="0">
              <a:solidFill>
                <a:srgbClr val="1F497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34590314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3"/>
          <p:cNvSpPr txBox="1">
            <a:spLocks/>
          </p:cNvSpPr>
          <p:nvPr/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chemeClr val="tx2"/>
                </a:solidFill>
              </a:rPr>
              <a:pPr>
                <a:defRPr/>
              </a:pPr>
              <a:t>8</a:t>
            </a:fld>
            <a:endParaRPr lang="ru-RU" b="0" dirty="0">
              <a:solidFill>
                <a:schemeClr val="tx2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2159000" y="1"/>
            <a:ext cx="6985000" cy="7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ru-RU" kern="0" dirty="0" smtClean="0">
                <a:solidFill>
                  <a:schemeClr val="tx2"/>
                </a:solidFill>
              </a:rPr>
              <a:t>Анализ показателя надежности двигателя НК-38СТ </a:t>
            </a:r>
          </a:p>
          <a:p>
            <a:pPr>
              <a:defRPr/>
            </a:pPr>
            <a:r>
              <a:rPr lang="ru-RU" kern="0" dirty="0" smtClean="0">
                <a:solidFill>
                  <a:schemeClr val="tx2"/>
                </a:solidFill>
              </a:rPr>
              <a:t>– наработка на 1 съём</a:t>
            </a:r>
            <a:endParaRPr lang="ru-RU" kern="0" dirty="0">
              <a:solidFill>
                <a:schemeClr val="tx2"/>
              </a:solidFill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608586357"/>
              </p:ext>
            </p:extLst>
          </p:nvPr>
        </p:nvGraphicFramePr>
        <p:xfrm>
          <a:off x="107504" y="1203598"/>
          <a:ext cx="900100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-25474" y="828238"/>
            <a:ext cx="9144000" cy="375360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1800" b="1" dirty="0">
                <a:solidFill>
                  <a:schemeClr val="tx2"/>
                </a:solidFill>
              </a:rPr>
              <a:t>За весь период эксплуатации средняя наработка НК-38СТ на 1 съем составила </a:t>
            </a:r>
            <a:r>
              <a:rPr lang="en-US" sz="1800" b="1" dirty="0">
                <a:solidFill>
                  <a:schemeClr val="tx2"/>
                </a:solidFill>
              </a:rPr>
              <a:t>2286</a:t>
            </a:r>
            <a:r>
              <a:rPr lang="ru-RU" sz="1800" b="1" dirty="0">
                <a:solidFill>
                  <a:schemeClr val="tx2"/>
                </a:solidFill>
              </a:rPr>
              <a:t> часов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</p:spTree>
    <p:extLst>
      <p:ext uri="{BB962C8B-B14F-4D97-AF65-F5344CB8AC3E}">
        <p14:creationId xmlns:p14="http://schemas.microsoft.com/office/powerpoint/2010/main" val="5197736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3"/>
          <p:cNvSpPr txBox="1">
            <a:spLocks/>
          </p:cNvSpPr>
          <p:nvPr/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683D97A-A87B-4880-AF6F-ABD8C298F37E}" type="slidenum">
              <a:rPr lang="ru-RU" b="0" smtClean="0">
                <a:solidFill>
                  <a:srgbClr val="1F497D"/>
                </a:solidFill>
              </a:rPr>
              <a:pPr>
                <a:defRPr/>
              </a:pPr>
              <a:t>9</a:t>
            </a:fld>
            <a:endParaRPr lang="ru-RU" b="0" dirty="0">
              <a:solidFill>
                <a:srgbClr val="1F497D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2159000" y="1"/>
            <a:ext cx="6985000" cy="7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defRPr/>
            </a:pPr>
            <a:r>
              <a:rPr lang="ru-RU" kern="0" dirty="0" smtClean="0">
                <a:solidFill>
                  <a:srgbClr val="1F497D"/>
                </a:solidFill>
              </a:rPr>
              <a:t>Анализ показателя надежности двигателя НК-38СТ 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302596891"/>
              </p:ext>
            </p:extLst>
          </p:nvPr>
        </p:nvGraphicFramePr>
        <p:xfrm>
          <a:off x="-180381" y="940046"/>
          <a:ext cx="3771750" cy="1764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115990740"/>
              </p:ext>
            </p:extLst>
          </p:nvPr>
        </p:nvGraphicFramePr>
        <p:xfrm>
          <a:off x="5519040" y="915566"/>
          <a:ext cx="3633084" cy="1764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755458"/>
            <a:ext cx="33242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680" b="1" i="0" u="none" strike="noStrike" kern="1200" baseline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 smtClean="0">
                <a:solidFill>
                  <a:srgbClr val="1F497D"/>
                </a:solidFill>
                <a:latin typeface="Arial Narrow"/>
                <a:cs typeface="+mn-cs"/>
              </a:rPr>
              <a:t>Наработка на один отказ</a:t>
            </a:r>
            <a:endParaRPr lang="ru-RU" sz="1200" b="1" dirty="0">
              <a:solidFill>
                <a:srgbClr val="1F497D"/>
              </a:solidFill>
              <a:latin typeface="Arial Narrow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868143" y="773708"/>
            <a:ext cx="32427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680" b="1" i="0" u="none" strike="noStrike" kern="1200" baseline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 smtClean="0">
                <a:solidFill>
                  <a:srgbClr val="1F497D"/>
                </a:solidFill>
                <a:latin typeface="Arial Narrow"/>
                <a:cs typeface="+mn-cs"/>
              </a:rPr>
              <a:t>Наработка на один съем</a:t>
            </a:r>
            <a:endParaRPr lang="ru-RU" sz="1200" b="1" dirty="0">
              <a:solidFill>
                <a:srgbClr val="1F497D"/>
              </a:solidFill>
              <a:latin typeface="Arial Narrow"/>
              <a:cs typeface="+mn-cs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956809232"/>
              </p:ext>
            </p:extLst>
          </p:nvPr>
        </p:nvGraphicFramePr>
        <p:xfrm>
          <a:off x="-263449" y="2992765"/>
          <a:ext cx="3911452" cy="1709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757683620"/>
              </p:ext>
            </p:extLst>
          </p:nvPr>
        </p:nvGraphicFramePr>
        <p:xfrm>
          <a:off x="5580112" y="2971450"/>
          <a:ext cx="3819952" cy="1730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0" y="2694451"/>
            <a:ext cx="3491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80" b="1" i="0" u="none" strike="noStrike" kern="1200" baseline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 smtClean="0">
                <a:solidFill>
                  <a:srgbClr val="1F497D"/>
                </a:solidFill>
              </a:rPr>
              <a:t>Коэффициент готовности</a:t>
            </a:r>
            <a:endParaRPr lang="ru-RU" sz="1200" b="1" dirty="0">
              <a:solidFill>
                <a:srgbClr val="1F497D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78317" y="2715766"/>
            <a:ext cx="34713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80" b="1" i="0" u="none" strike="noStrike" kern="1200" baseline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 smtClean="0">
                <a:solidFill>
                  <a:srgbClr val="1F497D"/>
                </a:solidFill>
              </a:rPr>
              <a:t>Коэффициент технического использования</a:t>
            </a:r>
            <a:endParaRPr lang="ru-RU" sz="1200" b="1" dirty="0">
              <a:solidFill>
                <a:srgbClr val="1F497D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15615" y="4702373"/>
            <a:ext cx="8023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+mn-lt"/>
                <a:cs typeface="+mn-cs"/>
              </a:rPr>
              <a:t>«Итоги работы газотранспортных обществ и ПХГ по эксплуатации компрессорных станций ПАО «Газпром» за 2018 г., основные проблемные вопросы, положительный опыт»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443159778"/>
              </p:ext>
            </p:extLst>
          </p:nvPr>
        </p:nvGraphicFramePr>
        <p:xfrm>
          <a:off x="2699792" y="806660"/>
          <a:ext cx="4200128" cy="3913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224784" y="2139702"/>
            <a:ext cx="8162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kern="0" dirty="0" smtClean="0">
                <a:solidFill>
                  <a:srgbClr val="1F497D"/>
                </a:solidFill>
              </a:rPr>
              <a:t>22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7764103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Специальное оформление">
  <a:themeElements>
    <a:clrScheme name="5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Специальное оформление">
  <a:themeElements>
    <a:clrScheme name="7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7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4_Специальное оформление">
  <a:themeElements>
    <a:clrScheme name="8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8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5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Специальное оформление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Специальное оформление">
  <a:themeElements>
    <a:clrScheme name="5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7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8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9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0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2000" smtClean="0">
            <a:cs typeface="+mn-cs"/>
          </a:defRPr>
        </a:defPPr>
      </a:lstStyle>
    </a:tx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2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3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4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5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6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7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8_Специальное оформление">
  <a:themeElements>
    <a:clrScheme name="5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Специальное оформление">
  <a:themeElements>
    <a:clrScheme name="5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42_Специальное оформление">
  <a:themeElements>
    <a:clrScheme name="ГТНН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FF"/>
      </a:accent1>
      <a:accent2>
        <a:srgbClr val="3399FF"/>
      </a:accent2>
      <a:accent3>
        <a:srgbClr val="FFFFFF"/>
      </a:accent3>
      <a:accent4>
        <a:srgbClr val="FA9900"/>
      </a:accent4>
      <a:accent5>
        <a:srgbClr val="99CC00"/>
      </a:accent5>
      <a:accent6>
        <a:srgbClr val="003398"/>
      </a:accent6>
      <a:hlink>
        <a:srgbClr val="FFFFFF"/>
      </a:hlink>
      <a:folHlink>
        <a:srgbClr val="99CC00"/>
      </a:folHlink>
    </a:clrScheme>
    <a:fontScheme name="5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29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43_Специальное оформление">
  <a:themeElements>
    <a:clrScheme name="ГТНН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FF"/>
      </a:accent1>
      <a:accent2>
        <a:srgbClr val="3399FF"/>
      </a:accent2>
      <a:accent3>
        <a:srgbClr val="FFFFFF"/>
      </a:accent3>
      <a:accent4>
        <a:srgbClr val="FA9900"/>
      </a:accent4>
      <a:accent5>
        <a:srgbClr val="99CC00"/>
      </a:accent5>
      <a:accent6>
        <a:srgbClr val="003398"/>
      </a:accent6>
      <a:hlink>
        <a:srgbClr val="FFFFFF"/>
      </a:hlink>
      <a:folHlink>
        <a:srgbClr val="99CC00"/>
      </a:folHlink>
    </a:clrScheme>
    <a:fontScheme name="5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0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1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2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3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4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5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5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36_Специальное оформление">
  <a:themeElements>
    <a:clrScheme name="7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7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6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7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8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9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10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1_Тема по умолчанию">
  <a:themeElements>
    <a:clrScheme name="Другое 3">
      <a:dk1>
        <a:srgbClr val="1A62B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7_Специальное оформление">
  <a:themeElements>
    <a:clrScheme name="7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7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2_Тема по умолчанию">
  <a:themeElements>
    <a:clrScheme name="Другое 3">
      <a:dk1>
        <a:srgbClr val="1A62B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1.xml><?xml version="1.0" encoding="utf-8"?>
<a:theme xmlns:a="http://schemas.openxmlformats.org/drawingml/2006/main" name="3_Тема по умолчанию">
  <a:themeElements>
    <a:clrScheme name="Другое 3">
      <a:dk1>
        <a:srgbClr val="1A62B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2.xml><?xml version="1.0" encoding="utf-8"?>
<a:theme xmlns:a="http://schemas.openxmlformats.org/drawingml/2006/main" name="4_Тема по умолчанию">
  <a:themeElements>
    <a:clrScheme name="Другое 3">
      <a:dk1>
        <a:srgbClr val="1A62B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Специальное оформление">
  <a:themeElements>
    <a:clrScheme name="8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8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Специальное оформление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Другое 3">
    <a:dk1>
      <a:srgbClr val="1A62BA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3_Специальное оформление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3_Специальное оформление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21905</TotalTime>
  <Words>9957</Words>
  <Application>Microsoft Macintosh PowerPoint</Application>
  <PresentationFormat>Экран (16:9)</PresentationFormat>
  <Paragraphs>2608</Paragraphs>
  <Slides>61</Slides>
  <Notes>61</Notes>
  <HiddenSlides>0</HiddenSlides>
  <MMClips>0</MMClips>
  <ScaleCrop>false</ScaleCrop>
  <HeadingPairs>
    <vt:vector size="4" baseType="variant">
      <vt:variant>
        <vt:lpstr>Тема</vt:lpstr>
      </vt:variant>
      <vt:variant>
        <vt:i4>52</vt:i4>
      </vt:variant>
      <vt:variant>
        <vt:lpstr>Заголовки слайдов</vt:lpstr>
      </vt:variant>
      <vt:variant>
        <vt:i4>61</vt:i4>
      </vt:variant>
    </vt:vector>
  </HeadingPairs>
  <TitlesOfParts>
    <vt:vector size="113" baseType="lpstr">
      <vt:lpstr>Шаблон презентации ГТНН</vt:lpstr>
      <vt:lpstr>4_Специальное оформление</vt:lpstr>
      <vt:lpstr>5_Специальное оформление</vt:lpstr>
      <vt:lpstr>6_Специальное оформление</vt:lpstr>
      <vt:lpstr>7_Специальное оформление</vt:lpstr>
      <vt:lpstr>8_Специальное оформление</vt:lpstr>
      <vt:lpstr>9_Специальное оформление</vt:lpstr>
      <vt:lpstr>2_Специальное оформление</vt:lpstr>
      <vt:lpstr>10_Специальное оформление</vt:lpstr>
      <vt:lpstr>11_Специальное оформление</vt:lpstr>
      <vt:lpstr>12_Специальное оформление</vt:lpstr>
      <vt:lpstr>13_Специальное оформление</vt:lpstr>
      <vt:lpstr>14_Специальное оформление</vt:lpstr>
      <vt:lpstr>15_Специальное оформление</vt:lpstr>
      <vt:lpstr>3_Специальное оформление</vt:lpstr>
      <vt:lpstr>16_Специальное оформление</vt:lpstr>
      <vt:lpstr>17_Специальное оформление</vt:lpstr>
      <vt:lpstr>18_Специальное оформление</vt:lpstr>
      <vt:lpstr>19_Специальное оформление</vt:lpstr>
      <vt:lpstr>20_Специальное оформление</vt:lpstr>
      <vt:lpstr>21_Специальное оформление</vt:lpstr>
      <vt:lpstr>22_Специальное оформление</vt:lpstr>
      <vt:lpstr>23_Специальное оформление</vt:lpstr>
      <vt:lpstr>24_Специальное оформление</vt:lpstr>
      <vt:lpstr>25_Специальное оформление</vt:lpstr>
      <vt:lpstr>26_Специальное оформление</vt:lpstr>
      <vt:lpstr>27_Специальное оформление</vt:lpstr>
      <vt:lpstr>1_Шаблон презентации ГТНН</vt:lpstr>
      <vt:lpstr>28_Специальное оформление</vt:lpstr>
      <vt:lpstr>2_Шаблон презентации ГТНН</vt:lpstr>
      <vt:lpstr>3_Шаблон презентации ГТНН</vt:lpstr>
      <vt:lpstr>42_Специальное оформление</vt:lpstr>
      <vt:lpstr>29_Специальное оформление</vt:lpstr>
      <vt:lpstr>43_Специальное оформление</vt:lpstr>
      <vt:lpstr>30_Специальное оформление</vt:lpstr>
      <vt:lpstr>31_Специальное оформление</vt:lpstr>
      <vt:lpstr>32_Специальное оформление</vt:lpstr>
      <vt:lpstr>33_Специальное оформление</vt:lpstr>
      <vt:lpstr>34_Специальное оформление</vt:lpstr>
      <vt:lpstr>35_Специальное оформление</vt:lpstr>
      <vt:lpstr>4_Шаблон презентации ГТНН</vt:lpstr>
      <vt:lpstr>5_Шаблон презентации ГТНН</vt:lpstr>
      <vt:lpstr>36_Специальное оформление</vt:lpstr>
      <vt:lpstr>6_Шаблон презентации ГТНН</vt:lpstr>
      <vt:lpstr>7_Шаблон презентации ГТНН</vt:lpstr>
      <vt:lpstr>8_Шаблон презентации ГТНН</vt:lpstr>
      <vt:lpstr>9_Шаблон презентации ГТНН</vt:lpstr>
      <vt:lpstr>10_Шаблон презентации ГТНН</vt:lpstr>
      <vt:lpstr>1_Тема по умолчанию</vt:lpstr>
      <vt:lpstr>2_Тема по умолчанию</vt:lpstr>
      <vt:lpstr>3_Тема по умолчанию</vt:lpstr>
      <vt:lpstr>4_Тема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надежности двигателей НК-38СТ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ООО "Волготрансгаз"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Старко Михаил Станиславович</dc:creator>
  <cp:lastModifiedBy>Anton Dubonosov</cp:lastModifiedBy>
  <cp:revision>1621</cp:revision>
  <cp:lastPrinted>2018-12-01T14:27:30Z</cp:lastPrinted>
  <dcterms:created xsi:type="dcterms:W3CDTF">2009-10-29T13:34:50Z</dcterms:created>
  <dcterms:modified xsi:type="dcterms:W3CDTF">2018-12-03T20:26:54Z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PSDescription">
    <vt:lpwstr/>
  </property>
  <property fmtid="{D5CDD505-2E9C-101B-9397-08002B2CF9AE}" pid="3" name="Owner">
    <vt:lpwstr/>
  </property>
  <property fmtid="{D5CDD505-2E9C-101B-9397-08002B2CF9AE}" pid="4" name="Status">
    <vt:lpwstr/>
  </property>
</Properties>
</file>