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mp4" ContentType="video/unknown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7" r:id="rId2"/>
    <p:sldId id="256" r:id="rId3"/>
    <p:sldId id="289" r:id="rId4"/>
    <p:sldId id="259" r:id="rId5"/>
    <p:sldId id="260" r:id="rId6"/>
    <p:sldId id="261" r:id="rId7"/>
    <p:sldId id="294" r:id="rId8"/>
    <p:sldId id="290" r:id="rId9"/>
    <p:sldId id="291" r:id="rId10"/>
    <p:sldId id="297" r:id="rId11"/>
    <p:sldId id="272" r:id="rId12"/>
    <p:sldId id="267" r:id="rId13"/>
    <p:sldId id="302" r:id="rId14"/>
    <p:sldId id="303" r:id="rId15"/>
    <p:sldId id="304" r:id="rId16"/>
    <p:sldId id="306" r:id="rId17"/>
    <p:sldId id="292" r:id="rId18"/>
    <p:sldId id="301" r:id="rId19"/>
    <p:sldId id="300" r:id="rId20"/>
    <p:sldId id="296" r:id="rId21"/>
    <p:sldId id="307" r:id="rId22"/>
    <p:sldId id="308" r:id="rId23"/>
    <p:sldId id="310" r:id="rId24"/>
    <p:sldId id="293" r:id="rId25"/>
    <p:sldId id="288" r:id="rId26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2014\&#1090;&#1077;&#1082;&#1091;&#1097;&#1072;&#1103;%20&#1088;&#1072;&#1073;&#1086;&#1090;&#1072;\&#1053;&#1048;&#1056;\&#1044;&#1086;&#1087;%20&#1072;&#1085;&#1072;&#1083;&#1080;&#1079;\&#1056;&#1053;%20&#1080;%20&#1057;&#1050;&#1054;%20&#1080;%20Cl%20&#1087;&#1086;%20&#1074;&#1089;&#1077;&#1084;%20&#1089;&#1082;&#1074;&#1072;&#1078;&#1080;&#1085;&#1072;&#1084;%20&#1082;&#1088;&#1089;%20201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5"/>
            <c:spPr>
              <a:solidFill>
                <a:schemeClr val="accent4">
                  <a:lumMod val="60000"/>
                  <a:lumOff val="40000"/>
                </a:schemeClr>
              </a:solidFill>
            </c:spPr>
          </c:marker>
          <c:xVal>
            <c:numRef>
              <c:f>'Облако таблица графики'!$M$2:$M$708</c:f>
              <c:numCache>
                <c:formatCode>General</c:formatCode>
                <c:ptCount val="707"/>
                <c:pt idx="0">
                  <c:v>17040.0</c:v>
                </c:pt>
                <c:pt idx="1">
                  <c:v>19525.0</c:v>
                </c:pt>
                <c:pt idx="2">
                  <c:v>24850.0</c:v>
                </c:pt>
                <c:pt idx="3">
                  <c:v>24140.0</c:v>
                </c:pt>
                <c:pt idx="4">
                  <c:v>17040.0</c:v>
                </c:pt>
                <c:pt idx="5">
                  <c:v>18105.0</c:v>
                </c:pt>
                <c:pt idx="6">
                  <c:v>15158.5</c:v>
                </c:pt>
                <c:pt idx="7">
                  <c:v>14448.5</c:v>
                </c:pt>
                <c:pt idx="8">
                  <c:v>12780.0</c:v>
                </c:pt>
                <c:pt idx="9">
                  <c:v>12531.5</c:v>
                </c:pt>
                <c:pt idx="10">
                  <c:v>13845.0</c:v>
                </c:pt>
                <c:pt idx="11">
                  <c:v>18921.5</c:v>
                </c:pt>
                <c:pt idx="12">
                  <c:v>24140.0</c:v>
                </c:pt>
                <c:pt idx="13">
                  <c:v>7810.0</c:v>
                </c:pt>
                <c:pt idx="14">
                  <c:v>12070.0</c:v>
                </c:pt>
                <c:pt idx="15">
                  <c:v>8342.5</c:v>
                </c:pt>
                <c:pt idx="16">
                  <c:v>9585.0</c:v>
                </c:pt>
                <c:pt idx="17">
                  <c:v>10887.85</c:v>
                </c:pt>
                <c:pt idx="18">
                  <c:v>14910.0</c:v>
                </c:pt>
                <c:pt idx="19">
                  <c:v>11597.85</c:v>
                </c:pt>
                <c:pt idx="20">
                  <c:v>12780.0</c:v>
                </c:pt>
                <c:pt idx="21">
                  <c:v>10650.0</c:v>
                </c:pt>
                <c:pt idx="22">
                  <c:v>8520.0</c:v>
                </c:pt>
                <c:pt idx="23">
                  <c:v>14672.15</c:v>
                </c:pt>
                <c:pt idx="24">
                  <c:v>9230.0</c:v>
                </c:pt>
                <c:pt idx="25">
                  <c:v>13490.0</c:v>
                </c:pt>
                <c:pt idx="26">
                  <c:v>10401.5</c:v>
                </c:pt>
                <c:pt idx="27">
                  <c:v>4544.0</c:v>
                </c:pt>
                <c:pt idx="28">
                  <c:v>9407.5</c:v>
                </c:pt>
                <c:pt idx="29">
                  <c:v>6496.5</c:v>
                </c:pt>
                <c:pt idx="30">
                  <c:v>14555.0</c:v>
                </c:pt>
                <c:pt idx="31">
                  <c:v>14910.0</c:v>
                </c:pt>
                <c:pt idx="32">
                  <c:v>13727.85</c:v>
                </c:pt>
                <c:pt idx="33">
                  <c:v>9467.849999999957</c:v>
                </c:pt>
                <c:pt idx="34">
                  <c:v>2307.5</c:v>
                </c:pt>
                <c:pt idx="35">
                  <c:v>10412.15</c:v>
                </c:pt>
                <c:pt idx="36">
                  <c:v>1597.5</c:v>
                </c:pt>
                <c:pt idx="37">
                  <c:v>20235.0</c:v>
                </c:pt>
                <c:pt idx="38">
                  <c:v>16685.0</c:v>
                </c:pt>
                <c:pt idx="39">
                  <c:v>1171.5</c:v>
                </c:pt>
                <c:pt idx="40">
                  <c:v>816.5</c:v>
                </c:pt>
                <c:pt idx="41">
                  <c:v>568.0</c:v>
                </c:pt>
                <c:pt idx="42">
                  <c:v>17750.0</c:v>
                </c:pt>
                <c:pt idx="43">
                  <c:v>3443.5</c:v>
                </c:pt>
                <c:pt idx="44">
                  <c:v>816.5</c:v>
                </c:pt>
                <c:pt idx="45">
                  <c:v>582.19</c:v>
                </c:pt>
                <c:pt idx="46">
                  <c:v>8757.849999999957</c:v>
                </c:pt>
                <c:pt idx="47">
                  <c:v>11360.0</c:v>
                </c:pt>
                <c:pt idx="48">
                  <c:v>745.5</c:v>
                </c:pt>
                <c:pt idx="49">
                  <c:v>4022.15</c:v>
                </c:pt>
                <c:pt idx="50">
                  <c:v>887.5</c:v>
                </c:pt>
                <c:pt idx="51">
                  <c:v>3905.0</c:v>
                </c:pt>
                <c:pt idx="52">
                  <c:v>816.5</c:v>
                </c:pt>
                <c:pt idx="53">
                  <c:v>1668.5</c:v>
                </c:pt>
                <c:pt idx="54">
                  <c:v>16330.0</c:v>
                </c:pt>
                <c:pt idx="55">
                  <c:v>1242.5</c:v>
                </c:pt>
                <c:pt idx="56">
                  <c:v>603.5</c:v>
                </c:pt>
                <c:pt idx="57">
                  <c:v>49.7</c:v>
                </c:pt>
                <c:pt idx="58">
                  <c:v>2449.5</c:v>
                </c:pt>
                <c:pt idx="59">
                  <c:v>355.0</c:v>
                </c:pt>
                <c:pt idx="60">
                  <c:v>5076.5</c:v>
                </c:pt>
                <c:pt idx="61">
                  <c:v>1597.5</c:v>
                </c:pt>
                <c:pt idx="62">
                  <c:v>781.0</c:v>
                </c:pt>
                <c:pt idx="63">
                  <c:v>220.1</c:v>
                </c:pt>
                <c:pt idx="64">
                  <c:v>1029.5</c:v>
                </c:pt>
                <c:pt idx="65">
                  <c:v>35.5</c:v>
                </c:pt>
                <c:pt idx="66">
                  <c:v>1881.5</c:v>
                </c:pt>
                <c:pt idx="67">
                  <c:v>1562.0</c:v>
                </c:pt>
                <c:pt idx="68">
                  <c:v>2911.0</c:v>
                </c:pt>
                <c:pt idx="69">
                  <c:v>4377.15</c:v>
                </c:pt>
                <c:pt idx="70">
                  <c:v>6272.85</c:v>
                </c:pt>
                <c:pt idx="71">
                  <c:v>674.5</c:v>
                </c:pt>
                <c:pt idx="72">
                  <c:v>177.5</c:v>
                </c:pt>
                <c:pt idx="73">
                  <c:v>4721.5</c:v>
                </c:pt>
                <c:pt idx="74">
                  <c:v>4686.0</c:v>
                </c:pt>
                <c:pt idx="75">
                  <c:v>6141.5</c:v>
                </c:pt>
                <c:pt idx="76">
                  <c:v>4508.5</c:v>
                </c:pt>
                <c:pt idx="77">
                  <c:v>6035.0</c:v>
                </c:pt>
                <c:pt idx="78">
                  <c:v>6390.0</c:v>
                </c:pt>
                <c:pt idx="79">
                  <c:v>5218.5</c:v>
                </c:pt>
                <c:pt idx="80">
                  <c:v>2485.0</c:v>
                </c:pt>
                <c:pt idx="81">
                  <c:v>5076.5</c:v>
                </c:pt>
                <c:pt idx="82">
                  <c:v>781.0</c:v>
                </c:pt>
                <c:pt idx="83">
                  <c:v>1242.5</c:v>
                </c:pt>
                <c:pt idx="84">
                  <c:v>1136.0</c:v>
                </c:pt>
                <c:pt idx="85">
                  <c:v>1349.0</c:v>
                </c:pt>
                <c:pt idx="86">
                  <c:v>1207.0</c:v>
                </c:pt>
                <c:pt idx="87">
                  <c:v>532.5</c:v>
                </c:pt>
                <c:pt idx="88">
                  <c:v>745.5</c:v>
                </c:pt>
                <c:pt idx="89">
                  <c:v>1704.0</c:v>
                </c:pt>
                <c:pt idx="90">
                  <c:v>1455.5</c:v>
                </c:pt>
                <c:pt idx="91">
                  <c:v>798.75</c:v>
                </c:pt>
                <c:pt idx="92">
                  <c:v>230.75</c:v>
                </c:pt>
                <c:pt idx="93">
                  <c:v>7916.5</c:v>
                </c:pt>
                <c:pt idx="94">
                  <c:v>5538.0</c:v>
                </c:pt>
                <c:pt idx="95">
                  <c:v>1526.5</c:v>
                </c:pt>
                <c:pt idx="96">
                  <c:v>571.5499999999994</c:v>
                </c:pt>
                <c:pt idx="97">
                  <c:v>447.3</c:v>
                </c:pt>
                <c:pt idx="98">
                  <c:v>5325.0</c:v>
                </c:pt>
                <c:pt idx="99">
                  <c:v>461.5</c:v>
                </c:pt>
                <c:pt idx="100">
                  <c:v>1420.0</c:v>
                </c:pt>
                <c:pt idx="101">
                  <c:v>6627.85</c:v>
                </c:pt>
                <c:pt idx="102">
                  <c:v>8282.15</c:v>
                </c:pt>
                <c:pt idx="103">
                  <c:v>1455.5</c:v>
                </c:pt>
                <c:pt idx="104">
                  <c:v>816.5</c:v>
                </c:pt>
                <c:pt idx="105">
                  <c:v>42.6</c:v>
                </c:pt>
                <c:pt idx="106">
                  <c:v>6627.85</c:v>
                </c:pt>
                <c:pt idx="107">
                  <c:v>1537.15</c:v>
                </c:pt>
                <c:pt idx="108">
                  <c:v>816.5</c:v>
                </c:pt>
                <c:pt idx="109">
                  <c:v>1537.15</c:v>
                </c:pt>
                <c:pt idx="110">
                  <c:v>347.9</c:v>
                </c:pt>
                <c:pt idx="111">
                  <c:v>408.25</c:v>
                </c:pt>
                <c:pt idx="112">
                  <c:v>4189.0</c:v>
                </c:pt>
                <c:pt idx="113">
                  <c:v>465.05</c:v>
                </c:pt>
                <c:pt idx="114">
                  <c:v>603.5</c:v>
                </c:pt>
                <c:pt idx="115">
                  <c:v>1118.25</c:v>
                </c:pt>
                <c:pt idx="116">
                  <c:v>781.0</c:v>
                </c:pt>
                <c:pt idx="117">
                  <c:v>2520.5</c:v>
                </c:pt>
                <c:pt idx="118">
                  <c:v>4023.21</c:v>
                </c:pt>
                <c:pt idx="119">
                  <c:v>390.5</c:v>
                </c:pt>
                <c:pt idx="120">
                  <c:v>482.8</c:v>
                </c:pt>
                <c:pt idx="121">
                  <c:v>1349.0</c:v>
                </c:pt>
                <c:pt idx="122">
                  <c:v>617.69</c:v>
                </c:pt>
                <c:pt idx="123">
                  <c:v>2272.0</c:v>
                </c:pt>
                <c:pt idx="124">
                  <c:v>333.7</c:v>
                </c:pt>
                <c:pt idx="125">
                  <c:v>2414.0</c:v>
                </c:pt>
                <c:pt idx="126">
                  <c:v>2236.5</c:v>
                </c:pt>
                <c:pt idx="127">
                  <c:v>2165.5</c:v>
                </c:pt>
                <c:pt idx="128">
                  <c:v>674.5</c:v>
                </c:pt>
                <c:pt idx="129">
                  <c:v>433.1</c:v>
                </c:pt>
                <c:pt idx="130">
                  <c:v>8282.15</c:v>
                </c:pt>
                <c:pt idx="131">
                  <c:v>1065.0</c:v>
                </c:pt>
                <c:pt idx="132">
                  <c:v>2556.0</c:v>
                </c:pt>
                <c:pt idx="133">
                  <c:v>585.75</c:v>
                </c:pt>
                <c:pt idx="134">
                  <c:v>923.0</c:v>
                </c:pt>
                <c:pt idx="135">
                  <c:v>1171.5</c:v>
                </c:pt>
                <c:pt idx="136">
                  <c:v>347.9</c:v>
                </c:pt>
                <c:pt idx="137">
                  <c:v>443.75</c:v>
                </c:pt>
                <c:pt idx="138">
                  <c:v>781.0</c:v>
                </c:pt>
                <c:pt idx="139">
                  <c:v>681.6</c:v>
                </c:pt>
                <c:pt idx="140">
                  <c:v>2414.0</c:v>
                </c:pt>
                <c:pt idx="141">
                  <c:v>447.3</c:v>
                </c:pt>
                <c:pt idx="142">
                  <c:v>347.9</c:v>
                </c:pt>
                <c:pt idx="143">
                  <c:v>901.7</c:v>
                </c:pt>
                <c:pt idx="144">
                  <c:v>15382.15</c:v>
                </c:pt>
                <c:pt idx="145">
                  <c:v>3312.15</c:v>
                </c:pt>
                <c:pt idx="146">
                  <c:v>1657.85</c:v>
                </c:pt>
                <c:pt idx="147">
                  <c:v>298.2</c:v>
                </c:pt>
                <c:pt idx="148">
                  <c:v>745.5</c:v>
                </c:pt>
                <c:pt idx="149">
                  <c:v>149.1</c:v>
                </c:pt>
                <c:pt idx="150">
                  <c:v>305.3</c:v>
                </c:pt>
                <c:pt idx="151">
                  <c:v>6141.5</c:v>
                </c:pt>
                <c:pt idx="152">
                  <c:v>994.0</c:v>
                </c:pt>
                <c:pt idx="153">
                  <c:v>653.2</c:v>
                </c:pt>
                <c:pt idx="154">
                  <c:v>674.5</c:v>
                </c:pt>
                <c:pt idx="155">
                  <c:v>1952.5</c:v>
                </c:pt>
                <c:pt idx="156">
                  <c:v>170.4</c:v>
                </c:pt>
                <c:pt idx="157">
                  <c:v>994.0</c:v>
                </c:pt>
                <c:pt idx="158">
                  <c:v>532.5</c:v>
                </c:pt>
                <c:pt idx="159">
                  <c:v>337.25</c:v>
                </c:pt>
                <c:pt idx="160">
                  <c:v>284.0</c:v>
                </c:pt>
                <c:pt idx="161">
                  <c:v>159.75</c:v>
                </c:pt>
                <c:pt idx="162">
                  <c:v>745.5</c:v>
                </c:pt>
                <c:pt idx="163">
                  <c:v>255.6</c:v>
                </c:pt>
                <c:pt idx="164">
                  <c:v>124.25</c:v>
                </c:pt>
                <c:pt idx="165">
                  <c:v>106.5</c:v>
                </c:pt>
                <c:pt idx="166">
                  <c:v>525.4</c:v>
                </c:pt>
                <c:pt idx="167">
                  <c:v>127.8</c:v>
                </c:pt>
                <c:pt idx="168">
                  <c:v>568.0</c:v>
                </c:pt>
                <c:pt idx="169">
                  <c:v>106.5</c:v>
                </c:pt>
                <c:pt idx="170">
                  <c:v>24.85</c:v>
                </c:pt>
                <c:pt idx="171">
                  <c:v>145.55</c:v>
                </c:pt>
                <c:pt idx="172">
                  <c:v>710.0</c:v>
                </c:pt>
                <c:pt idx="173">
                  <c:v>163.29</c:v>
                </c:pt>
                <c:pt idx="174">
                  <c:v>124.25</c:v>
                </c:pt>
                <c:pt idx="175">
                  <c:v>35.5</c:v>
                </c:pt>
                <c:pt idx="176">
                  <c:v>56.8</c:v>
                </c:pt>
                <c:pt idx="177">
                  <c:v>29110.0</c:v>
                </c:pt>
                <c:pt idx="178">
                  <c:v>49.7</c:v>
                </c:pt>
                <c:pt idx="179">
                  <c:v>127.8</c:v>
                </c:pt>
                <c:pt idx="180">
                  <c:v>6390.0</c:v>
                </c:pt>
                <c:pt idx="181">
                  <c:v>1668.5</c:v>
                </c:pt>
                <c:pt idx="182">
                  <c:v>461.5</c:v>
                </c:pt>
                <c:pt idx="183">
                  <c:v>6035.0</c:v>
                </c:pt>
                <c:pt idx="184">
                  <c:v>1704.0</c:v>
                </c:pt>
                <c:pt idx="185">
                  <c:v>26980.0</c:v>
                </c:pt>
                <c:pt idx="186">
                  <c:v>4260.0</c:v>
                </c:pt>
                <c:pt idx="187">
                  <c:v>227.2</c:v>
                </c:pt>
                <c:pt idx="188">
                  <c:v>198.8</c:v>
                </c:pt>
                <c:pt idx="189">
                  <c:v>188.15</c:v>
                </c:pt>
                <c:pt idx="190">
                  <c:v>120.7</c:v>
                </c:pt>
                <c:pt idx="191">
                  <c:v>319.5</c:v>
                </c:pt>
                <c:pt idx="192">
                  <c:v>110.05</c:v>
                </c:pt>
                <c:pt idx="193">
                  <c:v>674.5</c:v>
                </c:pt>
                <c:pt idx="194">
                  <c:v>198.8</c:v>
                </c:pt>
                <c:pt idx="195">
                  <c:v>305.3</c:v>
                </c:pt>
                <c:pt idx="196">
                  <c:v>3312.15</c:v>
                </c:pt>
                <c:pt idx="197">
                  <c:v>152.65</c:v>
                </c:pt>
                <c:pt idx="198">
                  <c:v>1079.2</c:v>
                </c:pt>
                <c:pt idx="199">
                  <c:v>3431.78</c:v>
                </c:pt>
                <c:pt idx="200">
                  <c:v>937.2</c:v>
                </c:pt>
                <c:pt idx="201">
                  <c:v>75.26</c:v>
                </c:pt>
                <c:pt idx="202">
                  <c:v>390.5</c:v>
                </c:pt>
                <c:pt idx="203">
                  <c:v>255.6</c:v>
                </c:pt>
                <c:pt idx="204">
                  <c:v>8165.0</c:v>
                </c:pt>
                <c:pt idx="205">
                  <c:v>688.7</c:v>
                </c:pt>
                <c:pt idx="206">
                  <c:v>195.25</c:v>
                </c:pt>
                <c:pt idx="207">
                  <c:v>355.0</c:v>
                </c:pt>
                <c:pt idx="208">
                  <c:v>149.1</c:v>
                </c:pt>
                <c:pt idx="209">
                  <c:v>1775.0</c:v>
                </c:pt>
                <c:pt idx="210">
                  <c:v>308.8399999999999</c:v>
                </c:pt>
                <c:pt idx="211">
                  <c:v>156.2</c:v>
                </c:pt>
                <c:pt idx="212">
                  <c:v>145.54</c:v>
                </c:pt>
                <c:pt idx="213">
                  <c:v>124.25</c:v>
                </c:pt>
                <c:pt idx="214">
                  <c:v>497.0</c:v>
                </c:pt>
                <c:pt idx="215">
                  <c:v>198.8</c:v>
                </c:pt>
                <c:pt idx="216">
                  <c:v>159.75</c:v>
                </c:pt>
                <c:pt idx="217">
                  <c:v>163.3</c:v>
                </c:pt>
                <c:pt idx="218">
                  <c:v>188.15</c:v>
                </c:pt>
                <c:pt idx="219">
                  <c:v>106.5</c:v>
                </c:pt>
                <c:pt idx="220">
                  <c:v>124.25</c:v>
                </c:pt>
                <c:pt idx="221">
                  <c:v>205.9</c:v>
                </c:pt>
                <c:pt idx="222">
                  <c:v>177.5</c:v>
                </c:pt>
                <c:pt idx="223">
                  <c:v>134.9</c:v>
                </c:pt>
                <c:pt idx="224">
                  <c:v>291.1</c:v>
                </c:pt>
                <c:pt idx="225">
                  <c:v>9467.849999999957</c:v>
                </c:pt>
                <c:pt idx="226">
                  <c:v>6390.0</c:v>
                </c:pt>
                <c:pt idx="227">
                  <c:v>1508.75</c:v>
                </c:pt>
                <c:pt idx="228">
                  <c:v>184.6</c:v>
                </c:pt>
                <c:pt idx="229">
                  <c:v>177.5</c:v>
                </c:pt>
                <c:pt idx="230">
                  <c:v>96.56</c:v>
                </c:pt>
                <c:pt idx="231">
                  <c:v>97.98</c:v>
                </c:pt>
                <c:pt idx="232">
                  <c:v>112.18</c:v>
                </c:pt>
                <c:pt idx="233">
                  <c:v>134.9</c:v>
                </c:pt>
                <c:pt idx="234">
                  <c:v>142.0</c:v>
                </c:pt>
                <c:pt idx="235">
                  <c:v>189.22</c:v>
                </c:pt>
                <c:pt idx="236">
                  <c:v>170.4</c:v>
                </c:pt>
                <c:pt idx="237">
                  <c:v>17.75</c:v>
                </c:pt>
                <c:pt idx="238">
                  <c:v>177.5</c:v>
                </c:pt>
                <c:pt idx="239">
                  <c:v>170.4</c:v>
                </c:pt>
                <c:pt idx="240">
                  <c:v>213.0</c:v>
                </c:pt>
                <c:pt idx="241">
                  <c:v>1082.75</c:v>
                </c:pt>
                <c:pt idx="242">
                  <c:v>149.1</c:v>
                </c:pt>
                <c:pt idx="243">
                  <c:v>234.3</c:v>
                </c:pt>
                <c:pt idx="244">
                  <c:v>60.35</c:v>
                </c:pt>
                <c:pt idx="245">
                  <c:v>156.2</c:v>
                </c:pt>
                <c:pt idx="246">
                  <c:v>4732.15</c:v>
                </c:pt>
                <c:pt idx="247">
                  <c:v>262.7</c:v>
                </c:pt>
                <c:pt idx="248">
                  <c:v>156.2</c:v>
                </c:pt>
                <c:pt idx="249">
                  <c:v>213.0</c:v>
                </c:pt>
                <c:pt idx="250">
                  <c:v>177.5</c:v>
                </c:pt>
                <c:pt idx="251">
                  <c:v>290.39</c:v>
                </c:pt>
                <c:pt idx="252">
                  <c:v>274.42</c:v>
                </c:pt>
                <c:pt idx="253">
                  <c:v>3550.0</c:v>
                </c:pt>
                <c:pt idx="254">
                  <c:v>4899.0</c:v>
                </c:pt>
                <c:pt idx="255">
                  <c:v>5680.0</c:v>
                </c:pt>
                <c:pt idx="256">
                  <c:v>7100.0</c:v>
                </c:pt>
                <c:pt idx="257">
                  <c:v>1313.5</c:v>
                </c:pt>
                <c:pt idx="258">
                  <c:v>1029.5</c:v>
                </c:pt>
                <c:pt idx="259">
                  <c:v>276.89</c:v>
                </c:pt>
                <c:pt idx="260">
                  <c:v>504.1</c:v>
                </c:pt>
                <c:pt idx="261">
                  <c:v>461.5</c:v>
                </c:pt>
                <c:pt idx="262">
                  <c:v>362.1</c:v>
                </c:pt>
                <c:pt idx="263">
                  <c:v>63.9</c:v>
                </c:pt>
                <c:pt idx="264">
                  <c:v>170.4</c:v>
                </c:pt>
                <c:pt idx="265">
                  <c:v>273.35</c:v>
                </c:pt>
                <c:pt idx="266">
                  <c:v>1029.5</c:v>
                </c:pt>
                <c:pt idx="267">
                  <c:v>81.64</c:v>
                </c:pt>
                <c:pt idx="268">
                  <c:v>887.5</c:v>
                </c:pt>
                <c:pt idx="269">
                  <c:v>852.0</c:v>
                </c:pt>
                <c:pt idx="270">
                  <c:v>85.2</c:v>
                </c:pt>
                <c:pt idx="271">
                  <c:v>106.5</c:v>
                </c:pt>
                <c:pt idx="272">
                  <c:v>958.5</c:v>
                </c:pt>
                <c:pt idx="273">
                  <c:v>106.5</c:v>
                </c:pt>
                <c:pt idx="274">
                  <c:v>5467.0</c:v>
                </c:pt>
                <c:pt idx="275">
                  <c:v>44978.5</c:v>
                </c:pt>
                <c:pt idx="276">
                  <c:v>5218.5</c:v>
                </c:pt>
                <c:pt idx="277">
                  <c:v>8413.5</c:v>
                </c:pt>
                <c:pt idx="278">
                  <c:v>6567.5</c:v>
                </c:pt>
                <c:pt idx="279">
                  <c:v>5680.0</c:v>
                </c:pt>
                <c:pt idx="280">
                  <c:v>7561.5</c:v>
                </c:pt>
                <c:pt idx="281">
                  <c:v>1420.0</c:v>
                </c:pt>
                <c:pt idx="282">
                  <c:v>674.5</c:v>
                </c:pt>
                <c:pt idx="283">
                  <c:v>355.0</c:v>
                </c:pt>
                <c:pt idx="284">
                  <c:v>35.5</c:v>
                </c:pt>
                <c:pt idx="285">
                  <c:v>205.9</c:v>
                </c:pt>
                <c:pt idx="286">
                  <c:v>9478.5</c:v>
                </c:pt>
                <c:pt idx="287">
                  <c:v>2769.0</c:v>
                </c:pt>
                <c:pt idx="288">
                  <c:v>28.4</c:v>
                </c:pt>
                <c:pt idx="289">
                  <c:v>1537.15</c:v>
                </c:pt>
                <c:pt idx="290">
                  <c:v>1633.0</c:v>
                </c:pt>
                <c:pt idx="291">
                  <c:v>24.85</c:v>
                </c:pt>
                <c:pt idx="292">
                  <c:v>418.9</c:v>
                </c:pt>
                <c:pt idx="293">
                  <c:v>60.35</c:v>
                </c:pt>
                <c:pt idx="294">
                  <c:v>39.05</c:v>
                </c:pt>
                <c:pt idx="295">
                  <c:v>78.1</c:v>
                </c:pt>
                <c:pt idx="296">
                  <c:v>2840.0</c:v>
                </c:pt>
                <c:pt idx="297">
                  <c:v>4.97</c:v>
                </c:pt>
                <c:pt idx="298">
                  <c:v>4.26</c:v>
                </c:pt>
                <c:pt idx="299">
                  <c:v>52.89</c:v>
                </c:pt>
                <c:pt idx="300">
                  <c:v>106.5</c:v>
                </c:pt>
                <c:pt idx="301">
                  <c:v>575.1</c:v>
                </c:pt>
                <c:pt idx="302">
                  <c:v>4011.5</c:v>
                </c:pt>
                <c:pt idx="303">
                  <c:v>2343.0</c:v>
                </c:pt>
                <c:pt idx="304">
                  <c:v>6152.15</c:v>
                </c:pt>
                <c:pt idx="305">
                  <c:v>159.75</c:v>
                </c:pt>
                <c:pt idx="306">
                  <c:v>24.85</c:v>
                </c:pt>
                <c:pt idx="307">
                  <c:v>4366.5</c:v>
                </c:pt>
                <c:pt idx="308">
                  <c:v>7928.21</c:v>
                </c:pt>
                <c:pt idx="309">
                  <c:v>7810.0</c:v>
                </c:pt>
                <c:pt idx="310">
                  <c:v>16209.3</c:v>
                </c:pt>
                <c:pt idx="311">
                  <c:v>71.0</c:v>
                </c:pt>
                <c:pt idx="312">
                  <c:v>1455.5</c:v>
                </c:pt>
                <c:pt idx="313">
                  <c:v>2946.5</c:v>
                </c:pt>
                <c:pt idx="314">
                  <c:v>2556.0</c:v>
                </c:pt>
                <c:pt idx="315">
                  <c:v>149.1</c:v>
                </c:pt>
                <c:pt idx="316">
                  <c:v>177.5</c:v>
                </c:pt>
                <c:pt idx="317">
                  <c:v>28.4</c:v>
                </c:pt>
                <c:pt idx="318">
                  <c:v>29.82</c:v>
                </c:pt>
                <c:pt idx="319">
                  <c:v>31.95</c:v>
                </c:pt>
                <c:pt idx="320">
                  <c:v>42.6</c:v>
                </c:pt>
                <c:pt idx="321">
                  <c:v>25.56</c:v>
                </c:pt>
                <c:pt idx="322">
                  <c:v>17.04</c:v>
                </c:pt>
                <c:pt idx="323">
                  <c:v>8.52</c:v>
                </c:pt>
                <c:pt idx="324">
                  <c:v>31.95</c:v>
                </c:pt>
                <c:pt idx="325">
                  <c:v>44967.85</c:v>
                </c:pt>
                <c:pt idx="326">
                  <c:v>1846.0</c:v>
                </c:pt>
                <c:pt idx="327">
                  <c:v>78.1</c:v>
                </c:pt>
                <c:pt idx="328">
                  <c:v>92.3</c:v>
                </c:pt>
                <c:pt idx="329">
                  <c:v>21655.0</c:v>
                </c:pt>
                <c:pt idx="330">
                  <c:v>45.44</c:v>
                </c:pt>
                <c:pt idx="331">
                  <c:v>1775.0</c:v>
                </c:pt>
                <c:pt idx="332">
                  <c:v>355.0</c:v>
                </c:pt>
                <c:pt idx="333">
                  <c:v>24.85</c:v>
                </c:pt>
                <c:pt idx="334">
                  <c:v>14.2</c:v>
                </c:pt>
                <c:pt idx="335">
                  <c:v>65.32</c:v>
                </c:pt>
                <c:pt idx="336">
                  <c:v>17.75</c:v>
                </c:pt>
                <c:pt idx="337">
                  <c:v>88.75</c:v>
                </c:pt>
                <c:pt idx="338">
                  <c:v>85.2</c:v>
                </c:pt>
                <c:pt idx="339">
                  <c:v>2130.0</c:v>
                </c:pt>
                <c:pt idx="340">
                  <c:v>510.49</c:v>
                </c:pt>
                <c:pt idx="341">
                  <c:v>39.05</c:v>
                </c:pt>
                <c:pt idx="342">
                  <c:v>106.5</c:v>
                </c:pt>
                <c:pt idx="343">
                  <c:v>142.0</c:v>
                </c:pt>
                <c:pt idx="344">
                  <c:v>42.6</c:v>
                </c:pt>
                <c:pt idx="345">
                  <c:v>106.5</c:v>
                </c:pt>
                <c:pt idx="346">
                  <c:v>106.5</c:v>
                </c:pt>
                <c:pt idx="347">
                  <c:v>120.7</c:v>
                </c:pt>
                <c:pt idx="348">
                  <c:v>5.68</c:v>
                </c:pt>
                <c:pt idx="349">
                  <c:v>40.47</c:v>
                </c:pt>
                <c:pt idx="350">
                  <c:v>1846.0</c:v>
                </c:pt>
                <c:pt idx="351">
                  <c:v>1952.5</c:v>
                </c:pt>
                <c:pt idx="352">
                  <c:v>1597.5</c:v>
                </c:pt>
                <c:pt idx="353">
                  <c:v>319.5</c:v>
                </c:pt>
                <c:pt idx="354">
                  <c:v>887.5</c:v>
                </c:pt>
                <c:pt idx="355">
                  <c:v>887.5</c:v>
                </c:pt>
                <c:pt idx="356">
                  <c:v>1136.0</c:v>
                </c:pt>
                <c:pt idx="357">
                  <c:v>213.0</c:v>
                </c:pt>
                <c:pt idx="358">
                  <c:v>106.5</c:v>
                </c:pt>
                <c:pt idx="359">
                  <c:v>2165.5</c:v>
                </c:pt>
                <c:pt idx="360">
                  <c:v>1100.5</c:v>
                </c:pt>
                <c:pt idx="361">
                  <c:v>1704.0</c:v>
                </c:pt>
                <c:pt idx="362">
                  <c:v>25.56</c:v>
                </c:pt>
                <c:pt idx="363">
                  <c:v>273.35</c:v>
                </c:pt>
                <c:pt idx="364">
                  <c:v>284.0</c:v>
                </c:pt>
                <c:pt idx="365">
                  <c:v>35.5</c:v>
                </c:pt>
                <c:pt idx="366">
                  <c:v>177.5</c:v>
                </c:pt>
                <c:pt idx="367">
                  <c:v>930.1</c:v>
                </c:pt>
                <c:pt idx="368">
                  <c:v>53.25</c:v>
                </c:pt>
                <c:pt idx="369">
                  <c:v>301.75</c:v>
                </c:pt>
                <c:pt idx="370">
                  <c:v>344.35</c:v>
                </c:pt>
                <c:pt idx="371">
                  <c:v>234.3</c:v>
                </c:pt>
                <c:pt idx="372">
                  <c:v>159.75</c:v>
                </c:pt>
                <c:pt idx="373">
                  <c:v>213.0</c:v>
                </c:pt>
                <c:pt idx="374">
                  <c:v>113.6</c:v>
                </c:pt>
                <c:pt idx="375">
                  <c:v>284.0</c:v>
                </c:pt>
                <c:pt idx="376">
                  <c:v>1704.0</c:v>
                </c:pt>
                <c:pt idx="377">
                  <c:v>49.7</c:v>
                </c:pt>
                <c:pt idx="378">
                  <c:v>173.95</c:v>
                </c:pt>
                <c:pt idx="379">
                  <c:v>383.4</c:v>
                </c:pt>
                <c:pt idx="380">
                  <c:v>781.0</c:v>
                </c:pt>
                <c:pt idx="381">
                  <c:v>248.5</c:v>
                </c:pt>
                <c:pt idx="382">
                  <c:v>1029.5</c:v>
                </c:pt>
                <c:pt idx="383">
                  <c:v>337.25</c:v>
                </c:pt>
                <c:pt idx="384">
                  <c:v>379.85</c:v>
                </c:pt>
                <c:pt idx="385">
                  <c:v>408.25</c:v>
                </c:pt>
                <c:pt idx="386">
                  <c:v>3.55</c:v>
                </c:pt>
                <c:pt idx="387">
                  <c:v>7.1</c:v>
                </c:pt>
                <c:pt idx="388">
                  <c:v>337.25</c:v>
                </c:pt>
                <c:pt idx="389">
                  <c:v>12070.0</c:v>
                </c:pt>
                <c:pt idx="390">
                  <c:v>7632.5</c:v>
                </c:pt>
                <c:pt idx="391">
                  <c:v>8236.0</c:v>
                </c:pt>
                <c:pt idx="392">
                  <c:v>9585.0</c:v>
                </c:pt>
                <c:pt idx="393">
                  <c:v>14910.0</c:v>
                </c:pt>
                <c:pt idx="394">
                  <c:v>6035.0</c:v>
                </c:pt>
                <c:pt idx="395">
                  <c:v>56.8</c:v>
                </c:pt>
                <c:pt idx="396">
                  <c:v>976.25</c:v>
                </c:pt>
                <c:pt idx="397">
                  <c:v>4118.0</c:v>
                </c:pt>
                <c:pt idx="398">
                  <c:v>781.0</c:v>
                </c:pt>
                <c:pt idx="399">
                  <c:v>71.0</c:v>
                </c:pt>
                <c:pt idx="400">
                  <c:v>355.0</c:v>
                </c:pt>
                <c:pt idx="401">
                  <c:v>724.2</c:v>
                </c:pt>
                <c:pt idx="402">
                  <c:v>5928.5</c:v>
                </c:pt>
                <c:pt idx="403">
                  <c:v>3656.5</c:v>
                </c:pt>
                <c:pt idx="404">
                  <c:v>1136.0</c:v>
                </c:pt>
                <c:pt idx="405">
                  <c:v>1207.0</c:v>
                </c:pt>
                <c:pt idx="406">
                  <c:v>269.8</c:v>
                </c:pt>
                <c:pt idx="407">
                  <c:v>2957.15</c:v>
                </c:pt>
                <c:pt idx="408">
                  <c:v>48517.85</c:v>
                </c:pt>
                <c:pt idx="409">
                  <c:v>5680.0</c:v>
                </c:pt>
                <c:pt idx="410">
                  <c:v>1526.5</c:v>
                </c:pt>
                <c:pt idx="411">
                  <c:v>518.29</c:v>
                </c:pt>
                <c:pt idx="412">
                  <c:v>319.5</c:v>
                </c:pt>
                <c:pt idx="413">
                  <c:v>49700.0</c:v>
                </c:pt>
                <c:pt idx="414">
                  <c:v>248.5</c:v>
                </c:pt>
                <c:pt idx="415">
                  <c:v>39.05</c:v>
                </c:pt>
                <c:pt idx="416">
                  <c:v>4378.21</c:v>
                </c:pt>
                <c:pt idx="417">
                  <c:v>34.08</c:v>
                </c:pt>
                <c:pt idx="418">
                  <c:v>3550.0</c:v>
                </c:pt>
                <c:pt idx="419">
                  <c:v>177.5</c:v>
                </c:pt>
                <c:pt idx="420">
                  <c:v>26.98</c:v>
                </c:pt>
                <c:pt idx="421">
                  <c:v>28.4</c:v>
                </c:pt>
                <c:pt idx="422">
                  <c:v>49.7</c:v>
                </c:pt>
                <c:pt idx="423">
                  <c:v>21.3</c:v>
                </c:pt>
                <c:pt idx="424">
                  <c:v>21.3</c:v>
                </c:pt>
                <c:pt idx="425">
                  <c:v>24.85</c:v>
                </c:pt>
                <c:pt idx="426">
                  <c:v>440.2</c:v>
                </c:pt>
                <c:pt idx="427">
                  <c:v>8981.5</c:v>
                </c:pt>
                <c:pt idx="428">
                  <c:v>3550.0</c:v>
                </c:pt>
                <c:pt idx="429">
                  <c:v>35.5</c:v>
                </c:pt>
                <c:pt idx="430">
                  <c:v>1136.0</c:v>
                </c:pt>
                <c:pt idx="431">
                  <c:v>35.5</c:v>
                </c:pt>
                <c:pt idx="432">
                  <c:v>1313.5</c:v>
                </c:pt>
                <c:pt idx="433">
                  <c:v>106.5</c:v>
                </c:pt>
                <c:pt idx="434">
                  <c:v>1810.5</c:v>
                </c:pt>
                <c:pt idx="435">
                  <c:v>5218.5</c:v>
                </c:pt>
                <c:pt idx="436">
                  <c:v>53.25</c:v>
                </c:pt>
                <c:pt idx="437">
                  <c:v>92.3</c:v>
                </c:pt>
                <c:pt idx="438">
                  <c:v>596.4</c:v>
                </c:pt>
                <c:pt idx="439">
                  <c:v>923.0</c:v>
                </c:pt>
                <c:pt idx="440">
                  <c:v>120.7</c:v>
                </c:pt>
                <c:pt idx="441">
                  <c:v>1775.0</c:v>
                </c:pt>
                <c:pt idx="442">
                  <c:v>3.55</c:v>
                </c:pt>
                <c:pt idx="443">
                  <c:v>78.1</c:v>
                </c:pt>
                <c:pt idx="444">
                  <c:v>1136.0</c:v>
                </c:pt>
                <c:pt idx="445">
                  <c:v>35.5</c:v>
                </c:pt>
                <c:pt idx="446">
                  <c:v>230.75</c:v>
                </c:pt>
                <c:pt idx="447">
                  <c:v>71.0</c:v>
                </c:pt>
                <c:pt idx="448">
                  <c:v>17.75</c:v>
                </c:pt>
                <c:pt idx="449">
                  <c:v>67.45</c:v>
                </c:pt>
                <c:pt idx="450">
                  <c:v>53.25</c:v>
                </c:pt>
                <c:pt idx="451">
                  <c:v>53.25</c:v>
                </c:pt>
                <c:pt idx="452">
                  <c:v>149.1</c:v>
                </c:pt>
                <c:pt idx="453">
                  <c:v>1597.5</c:v>
                </c:pt>
                <c:pt idx="454">
                  <c:v>10.65</c:v>
                </c:pt>
                <c:pt idx="455">
                  <c:v>1420.0</c:v>
                </c:pt>
                <c:pt idx="456">
                  <c:v>2.13</c:v>
                </c:pt>
                <c:pt idx="457">
                  <c:v>276.8999999999999</c:v>
                </c:pt>
                <c:pt idx="458">
                  <c:v>781.0</c:v>
                </c:pt>
                <c:pt idx="459">
                  <c:v>1633.0</c:v>
                </c:pt>
                <c:pt idx="460">
                  <c:v>497.0</c:v>
                </c:pt>
                <c:pt idx="461">
                  <c:v>7.81</c:v>
                </c:pt>
                <c:pt idx="462">
                  <c:v>132.06</c:v>
                </c:pt>
                <c:pt idx="463">
                  <c:v>17.04</c:v>
                </c:pt>
                <c:pt idx="464">
                  <c:v>4.26</c:v>
                </c:pt>
                <c:pt idx="465">
                  <c:v>4.97</c:v>
                </c:pt>
                <c:pt idx="466">
                  <c:v>61.77</c:v>
                </c:pt>
                <c:pt idx="467">
                  <c:v>1278.0</c:v>
                </c:pt>
                <c:pt idx="468">
                  <c:v>376.3</c:v>
                </c:pt>
                <c:pt idx="469">
                  <c:v>7.1</c:v>
                </c:pt>
                <c:pt idx="470">
                  <c:v>603.5</c:v>
                </c:pt>
                <c:pt idx="471">
                  <c:v>482.8</c:v>
                </c:pt>
                <c:pt idx="472">
                  <c:v>53.25</c:v>
                </c:pt>
                <c:pt idx="473">
                  <c:v>17.75</c:v>
                </c:pt>
                <c:pt idx="474">
                  <c:v>22.01</c:v>
                </c:pt>
                <c:pt idx="475">
                  <c:v>14.2</c:v>
                </c:pt>
                <c:pt idx="476">
                  <c:v>6.39</c:v>
                </c:pt>
                <c:pt idx="477">
                  <c:v>7.1</c:v>
                </c:pt>
                <c:pt idx="478">
                  <c:v>284.0</c:v>
                </c:pt>
                <c:pt idx="479">
                  <c:v>120.7</c:v>
                </c:pt>
                <c:pt idx="480">
                  <c:v>88.75</c:v>
                </c:pt>
                <c:pt idx="481">
                  <c:v>56.8</c:v>
                </c:pt>
                <c:pt idx="482">
                  <c:v>19.88</c:v>
                </c:pt>
                <c:pt idx="483">
                  <c:v>21.3</c:v>
                </c:pt>
                <c:pt idx="484">
                  <c:v>390.5</c:v>
                </c:pt>
                <c:pt idx="485">
                  <c:v>28.4</c:v>
                </c:pt>
                <c:pt idx="486">
                  <c:v>68.16</c:v>
                </c:pt>
                <c:pt idx="487">
                  <c:v>85.2</c:v>
                </c:pt>
                <c:pt idx="488">
                  <c:v>18.46</c:v>
                </c:pt>
                <c:pt idx="489">
                  <c:v>134.9</c:v>
                </c:pt>
                <c:pt idx="490">
                  <c:v>1384.5</c:v>
                </c:pt>
                <c:pt idx="491">
                  <c:v>71.0</c:v>
                </c:pt>
                <c:pt idx="492">
                  <c:v>259.14</c:v>
                </c:pt>
                <c:pt idx="493">
                  <c:v>383.4</c:v>
                </c:pt>
                <c:pt idx="494">
                  <c:v>11.36</c:v>
                </c:pt>
                <c:pt idx="495">
                  <c:v>28.4</c:v>
                </c:pt>
                <c:pt idx="496">
                  <c:v>106.5</c:v>
                </c:pt>
                <c:pt idx="497">
                  <c:v>10174.3</c:v>
                </c:pt>
                <c:pt idx="498">
                  <c:v>9407.5</c:v>
                </c:pt>
                <c:pt idx="499">
                  <c:v>603.5</c:v>
                </c:pt>
                <c:pt idx="500">
                  <c:v>106.5</c:v>
                </c:pt>
                <c:pt idx="501">
                  <c:v>32660.0</c:v>
                </c:pt>
                <c:pt idx="502">
                  <c:v>37630.0</c:v>
                </c:pt>
                <c:pt idx="503">
                  <c:v>39760.0</c:v>
                </c:pt>
                <c:pt idx="504">
                  <c:v>39050.0</c:v>
                </c:pt>
                <c:pt idx="505">
                  <c:v>397.6</c:v>
                </c:pt>
                <c:pt idx="506">
                  <c:v>674.5</c:v>
                </c:pt>
                <c:pt idx="507">
                  <c:v>22.72</c:v>
                </c:pt>
                <c:pt idx="508">
                  <c:v>4.26</c:v>
                </c:pt>
                <c:pt idx="509">
                  <c:v>2485.0</c:v>
                </c:pt>
                <c:pt idx="510">
                  <c:v>2946.5</c:v>
                </c:pt>
                <c:pt idx="511">
                  <c:v>1455.5</c:v>
                </c:pt>
                <c:pt idx="512">
                  <c:v>1491.0</c:v>
                </c:pt>
                <c:pt idx="513">
                  <c:v>2603.22</c:v>
                </c:pt>
                <c:pt idx="514">
                  <c:v>4260.0</c:v>
                </c:pt>
                <c:pt idx="515">
                  <c:v>13252.15</c:v>
                </c:pt>
                <c:pt idx="516">
                  <c:v>525.4</c:v>
                </c:pt>
                <c:pt idx="517">
                  <c:v>940.75</c:v>
                </c:pt>
                <c:pt idx="518">
                  <c:v>1242.5</c:v>
                </c:pt>
                <c:pt idx="519">
                  <c:v>11.36</c:v>
                </c:pt>
                <c:pt idx="520">
                  <c:v>18.46</c:v>
                </c:pt>
                <c:pt idx="521">
                  <c:v>802.3</c:v>
                </c:pt>
                <c:pt idx="522">
                  <c:v>770.3499999999979</c:v>
                </c:pt>
                <c:pt idx="523">
                  <c:v>621.25</c:v>
                </c:pt>
                <c:pt idx="524">
                  <c:v>1959.6</c:v>
                </c:pt>
                <c:pt idx="525">
                  <c:v>4139.3</c:v>
                </c:pt>
                <c:pt idx="526">
                  <c:v>596.4</c:v>
                </c:pt>
                <c:pt idx="527">
                  <c:v>19.88</c:v>
                </c:pt>
                <c:pt idx="528">
                  <c:v>9.94</c:v>
                </c:pt>
                <c:pt idx="529">
                  <c:v>440.2</c:v>
                </c:pt>
                <c:pt idx="530">
                  <c:v>1917.0</c:v>
                </c:pt>
                <c:pt idx="531">
                  <c:v>337.25</c:v>
                </c:pt>
                <c:pt idx="532">
                  <c:v>227.2</c:v>
                </c:pt>
                <c:pt idx="533">
                  <c:v>7.1</c:v>
                </c:pt>
                <c:pt idx="534">
                  <c:v>2769.0</c:v>
                </c:pt>
                <c:pt idx="535">
                  <c:v>3124.0</c:v>
                </c:pt>
                <c:pt idx="536">
                  <c:v>2307.5</c:v>
                </c:pt>
                <c:pt idx="537">
                  <c:v>589.3</c:v>
                </c:pt>
                <c:pt idx="538">
                  <c:v>1657.85</c:v>
                </c:pt>
                <c:pt idx="539">
                  <c:v>11360.0</c:v>
                </c:pt>
                <c:pt idx="540">
                  <c:v>2094.5</c:v>
                </c:pt>
                <c:pt idx="541">
                  <c:v>12.78</c:v>
                </c:pt>
                <c:pt idx="542">
                  <c:v>6745.0</c:v>
                </c:pt>
                <c:pt idx="543">
                  <c:v>195.25</c:v>
                </c:pt>
                <c:pt idx="544">
                  <c:v>6638.5</c:v>
                </c:pt>
                <c:pt idx="545">
                  <c:v>2485.0</c:v>
                </c:pt>
                <c:pt idx="546">
                  <c:v>88.75</c:v>
                </c:pt>
                <c:pt idx="547">
                  <c:v>1349.0</c:v>
                </c:pt>
                <c:pt idx="548">
                  <c:v>75.26</c:v>
                </c:pt>
                <c:pt idx="549">
                  <c:v>2591.5</c:v>
                </c:pt>
                <c:pt idx="550">
                  <c:v>63.9</c:v>
                </c:pt>
                <c:pt idx="551">
                  <c:v>12780.0</c:v>
                </c:pt>
                <c:pt idx="552">
                  <c:v>13490.0</c:v>
                </c:pt>
                <c:pt idx="553">
                  <c:v>14555.0</c:v>
                </c:pt>
                <c:pt idx="554">
                  <c:v>13135.0</c:v>
                </c:pt>
                <c:pt idx="555">
                  <c:v>44730.0</c:v>
                </c:pt>
                <c:pt idx="556">
                  <c:v>4852.0</c:v>
                </c:pt>
                <c:pt idx="557">
                  <c:v>3668.0</c:v>
                </c:pt>
                <c:pt idx="558">
                  <c:v>4378.0</c:v>
                </c:pt>
                <c:pt idx="559">
                  <c:v>5088.0</c:v>
                </c:pt>
                <c:pt idx="560">
                  <c:v>42600.0</c:v>
                </c:pt>
                <c:pt idx="561">
                  <c:v>26625.0</c:v>
                </c:pt>
                <c:pt idx="562">
                  <c:v>25915.0</c:v>
                </c:pt>
                <c:pt idx="563">
                  <c:v>16685.0</c:v>
                </c:pt>
                <c:pt idx="564">
                  <c:v>330.15</c:v>
                </c:pt>
                <c:pt idx="565">
                  <c:v>5928.5</c:v>
                </c:pt>
                <c:pt idx="566">
                  <c:v>14449.0</c:v>
                </c:pt>
                <c:pt idx="567">
                  <c:v>14449.0</c:v>
                </c:pt>
                <c:pt idx="568">
                  <c:v>101175.0</c:v>
                </c:pt>
                <c:pt idx="569">
                  <c:v>74550.0</c:v>
                </c:pt>
                <c:pt idx="570">
                  <c:v>97625.0</c:v>
                </c:pt>
                <c:pt idx="571">
                  <c:v>72775.0</c:v>
                </c:pt>
                <c:pt idx="572">
                  <c:v>61522.0</c:v>
                </c:pt>
                <c:pt idx="573">
                  <c:v>53250.0</c:v>
                </c:pt>
                <c:pt idx="574">
                  <c:v>237.85</c:v>
                </c:pt>
                <c:pt idx="575">
                  <c:v>284.0</c:v>
                </c:pt>
                <c:pt idx="576">
                  <c:v>14200.0</c:v>
                </c:pt>
                <c:pt idx="577">
                  <c:v>298.2</c:v>
                </c:pt>
                <c:pt idx="578">
                  <c:v>394.05</c:v>
                </c:pt>
                <c:pt idx="579">
                  <c:v>504.1</c:v>
                </c:pt>
                <c:pt idx="580">
                  <c:v>404.7</c:v>
                </c:pt>
                <c:pt idx="581">
                  <c:v>479.25</c:v>
                </c:pt>
                <c:pt idx="582">
                  <c:v>20945.0</c:v>
                </c:pt>
                <c:pt idx="583">
                  <c:v>65082.15</c:v>
                </c:pt>
                <c:pt idx="584">
                  <c:v>6152.15</c:v>
                </c:pt>
                <c:pt idx="585">
                  <c:v>426.0</c:v>
                </c:pt>
                <c:pt idx="586">
                  <c:v>9.94</c:v>
                </c:pt>
                <c:pt idx="587">
                  <c:v>3443.5</c:v>
                </c:pt>
                <c:pt idx="588">
                  <c:v>674.5</c:v>
                </c:pt>
                <c:pt idx="589">
                  <c:v>170.4</c:v>
                </c:pt>
                <c:pt idx="590">
                  <c:v>142.0</c:v>
                </c:pt>
                <c:pt idx="591">
                  <c:v>781.0</c:v>
                </c:pt>
                <c:pt idx="592">
                  <c:v>837.8</c:v>
                </c:pt>
                <c:pt idx="593">
                  <c:v>102.24</c:v>
                </c:pt>
                <c:pt idx="594">
                  <c:v>100582.1</c:v>
                </c:pt>
                <c:pt idx="595">
                  <c:v>97625.0</c:v>
                </c:pt>
                <c:pt idx="596">
                  <c:v>443.75</c:v>
                </c:pt>
                <c:pt idx="597">
                  <c:v>9467.849999999957</c:v>
                </c:pt>
                <c:pt idx="598">
                  <c:v>5325.0</c:v>
                </c:pt>
                <c:pt idx="599">
                  <c:v>4377.15</c:v>
                </c:pt>
                <c:pt idx="600">
                  <c:v>724.2</c:v>
                </c:pt>
                <c:pt idx="601">
                  <c:v>8992.15</c:v>
                </c:pt>
                <c:pt idx="602">
                  <c:v>7810.0</c:v>
                </c:pt>
                <c:pt idx="603">
                  <c:v>88750.0</c:v>
                </c:pt>
                <c:pt idx="604">
                  <c:v>63.9</c:v>
                </c:pt>
                <c:pt idx="605">
                  <c:v>674.5</c:v>
                </c:pt>
                <c:pt idx="606">
                  <c:v>1384.5</c:v>
                </c:pt>
                <c:pt idx="607">
                  <c:v>2485.0</c:v>
                </c:pt>
                <c:pt idx="608">
                  <c:v>255.6</c:v>
                </c:pt>
                <c:pt idx="609">
                  <c:v>376.3</c:v>
                </c:pt>
                <c:pt idx="610">
                  <c:v>1633.0</c:v>
                </c:pt>
                <c:pt idx="611">
                  <c:v>2414.0</c:v>
                </c:pt>
                <c:pt idx="612">
                  <c:v>390.5</c:v>
                </c:pt>
                <c:pt idx="613">
                  <c:v>106.5</c:v>
                </c:pt>
                <c:pt idx="614">
                  <c:v>248.5</c:v>
                </c:pt>
                <c:pt idx="615">
                  <c:v>298.2</c:v>
                </c:pt>
                <c:pt idx="616">
                  <c:v>553.8</c:v>
                </c:pt>
                <c:pt idx="617">
                  <c:v>6212.5</c:v>
                </c:pt>
                <c:pt idx="618">
                  <c:v>390.5</c:v>
                </c:pt>
                <c:pt idx="619">
                  <c:v>553.79</c:v>
                </c:pt>
                <c:pt idx="620">
                  <c:v>78.1</c:v>
                </c:pt>
                <c:pt idx="621">
                  <c:v>181.05</c:v>
                </c:pt>
                <c:pt idx="622">
                  <c:v>1420.0</c:v>
                </c:pt>
                <c:pt idx="623">
                  <c:v>184.6</c:v>
                </c:pt>
                <c:pt idx="624">
                  <c:v>1207.0</c:v>
                </c:pt>
                <c:pt idx="625">
                  <c:v>511.2</c:v>
                </c:pt>
                <c:pt idx="626">
                  <c:v>134.9</c:v>
                </c:pt>
                <c:pt idx="627">
                  <c:v>1491.0</c:v>
                </c:pt>
                <c:pt idx="628">
                  <c:v>852.0</c:v>
                </c:pt>
                <c:pt idx="629">
                  <c:v>390.5</c:v>
                </c:pt>
                <c:pt idx="630">
                  <c:v>9940.0</c:v>
                </c:pt>
                <c:pt idx="631">
                  <c:v>1349.0</c:v>
                </c:pt>
                <c:pt idx="632">
                  <c:v>12425.0</c:v>
                </c:pt>
                <c:pt idx="633">
                  <c:v>5680.0</c:v>
                </c:pt>
                <c:pt idx="634">
                  <c:v>7455.0</c:v>
                </c:pt>
                <c:pt idx="635">
                  <c:v>4615.0</c:v>
                </c:pt>
                <c:pt idx="636">
                  <c:v>2367.85</c:v>
                </c:pt>
                <c:pt idx="637">
                  <c:v>2130.0</c:v>
                </c:pt>
                <c:pt idx="638">
                  <c:v>4721.0</c:v>
                </c:pt>
                <c:pt idx="639">
                  <c:v>5786.5</c:v>
                </c:pt>
                <c:pt idx="640">
                  <c:v>205.9</c:v>
                </c:pt>
                <c:pt idx="641">
                  <c:v>799.0</c:v>
                </c:pt>
                <c:pt idx="642">
                  <c:v>852.0</c:v>
                </c:pt>
                <c:pt idx="643">
                  <c:v>1988.0</c:v>
                </c:pt>
                <c:pt idx="644">
                  <c:v>4721.5</c:v>
                </c:pt>
                <c:pt idx="645">
                  <c:v>440.2</c:v>
                </c:pt>
                <c:pt idx="646">
                  <c:v>426.0</c:v>
                </c:pt>
                <c:pt idx="647">
                  <c:v>553.8</c:v>
                </c:pt>
                <c:pt idx="648">
                  <c:v>994.0</c:v>
                </c:pt>
                <c:pt idx="649">
                  <c:v>1207.0</c:v>
                </c:pt>
                <c:pt idx="650">
                  <c:v>1917.0</c:v>
                </c:pt>
                <c:pt idx="651">
                  <c:v>142.0</c:v>
                </c:pt>
                <c:pt idx="652">
                  <c:v>241.4</c:v>
                </c:pt>
                <c:pt idx="653">
                  <c:v>408.0</c:v>
                </c:pt>
                <c:pt idx="654">
                  <c:v>586.0</c:v>
                </c:pt>
                <c:pt idx="655">
                  <c:v>163.3</c:v>
                </c:pt>
                <c:pt idx="656">
                  <c:v>308.85</c:v>
                </c:pt>
                <c:pt idx="657">
                  <c:v>781.0</c:v>
                </c:pt>
                <c:pt idx="658">
                  <c:v>2378.5</c:v>
                </c:pt>
                <c:pt idx="659">
                  <c:v>63.9</c:v>
                </c:pt>
                <c:pt idx="660">
                  <c:v>56.8</c:v>
                </c:pt>
                <c:pt idx="661">
                  <c:v>1704.0</c:v>
                </c:pt>
                <c:pt idx="662">
                  <c:v>58.93</c:v>
                </c:pt>
                <c:pt idx="663">
                  <c:v>53.25</c:v>
                </c:pt>
                <c:pt idx="664">
                  <c:v>3.55</c:v>
                </c:pt>
                <c:pt idx="665">
                  <c:v>56.8</c:v>
                </c:pt>
                <c:pt idx="666">
                  <c:v>3.55</c:v>
                </c:pt>
                <c:pt idx="667">
                  <c:v>745.5</c:v>
                </c:pt>
                <c:pt idx="668">
                  <c:v>5076.5</c:v>
                </c:pt>
                <c:pt idx="669">
                  <c:v>7561.5</c:v>
                </c:pt>
                <c:pt idx="670">
                  <c:v>11112.0</c:v>
                </c:pt>
                <c:pt idx="671">
                  <c:v>12532.0</c:v>
                </c:pt>
                <c:pt idx="672">
                  <c:v>12070.0</c:v>
                </c:pt>
                <c:pt idx="673">
                  <c:v>12070.0</c:v>
                </c:pt>
                <c:pt idx="674">
                  <c:v>43772.0</c:v>
                </c:pt>
                <c:pt idx="675">
                  <c:v>39050.0</c:v>
                </c:pt>
                <c:pt idx="676">
                  <c:v>44730.0</c:v>
                </c:pt>
                <c:pt idx="677">
                  <c:v>44730.0</c:v>
                </c:pt>
                <c:pt idx="678">
                  <c:v>47332.15</c:v>
                </c:pt>
                <c:pt idx="679">
                  <c:v>50882.15</c:v>
                </c:pt>
                <c:pt idx="680">
                  <c:v>46150.0</c:v>
                </c:pt>
                <c:pt idx="681">
                  <c:v>44967.85</c:v>
                </c:pt>
                <c:pt idx="682">
                  <c:v>47321.5</c:v>
                </c:pt>
                <c:pt idx="683">
                  <c:v>48517.85</c:v>
                </c:pt>
                <c:pt idx="684">
                  <c:v>46150.0</c:v>
                </c:pt>
                <c:pt idx="685">
                  <c:v>53960.0</c:v>
                </c:pt>
                <c:pt idx="686">
                  <c:v>54421.5</c:v>
                </c:pt>
                <c:pt idx="687">
                  <c:v>50882.15</c:v>
                </c:pt>
                <c:pt idx="688">
                  <c:v>50871.5</c:v>
                </c:pt>
                <c:pt idx="689">
                  <c:v>41417.85</c:v>
                </c:pt>
                <c:pt idx="690">
                  <c:v>48514.3</c:v>
                </c:pt>
                <c:pt idx="691">
                  <c:v>50882.15</c:v>
                </c:pt>
                <c:pt idx="692">
                  <c:v>48517.85</c:v>
                </c:pt>
                <c:pt idx="693">
                  <c:v>78100.0</c:v>
                </c:pt>
                <c:pt idx="694">
                  <c:v>50882.15</c:v>
                </c:pt>
                <c:pt idx="695">
                  <c:v>4970.0</c:v>
                </c:pt>
                <c:pt idx="696">
                  <c:v>42600.0</c:v>
                </c:pt>
                <c:pt idx="697">
                  <c:v>42600.0</c:v>
                </c:pt>
                <c:pt idx="698">
                  <c:v>42600.0</c:v>
                </c:pt>
                <c:pt idx="699">
                  <c:v>30175.0</c:v>
                </c:pt>
                <c:pt idx="700">
                  <c:v>36920.0</c:v>
                </c:pt>
                <c:pt idx="701">
                  <c:v>50871.5</c:v>
                </c:pt>
                <c:pt idx="702">
                  <c:v>53250.0</c:v>
                </c:pt>
                <c:pt idx="703">
                  <c:v>52540.0</c:v>
                </c:pt>
                <c:pt idx="704">
                  <c:v>43771.5</c:v>
                </c:pt>
                <c:pt idx="705">
                  <c:v>55617.85</c:v>
                </c:pt>
                <c:pt idx="706">
                  <c:v>43771.5</c:v>
                </c:pt>
              </c:numCache>
            </c:numRef>
          </c:xVal>
          <c:yVal>
            <c:numRef>
              <c:f>'Облако таблица графики'!$L$2:$L$708</c:f>
              <c:numCache>
                <c:formatCode>General</c:formatCode>
                <c:ptCount val="707"/>
                <c:pt idx="0">
                  <c:v>6.2</c:v>
                </c:pt>
                <c:pt idx="1">
                  <c:v>6.2</c:v>
                </c:pt>
                <c:pt idx="2">
                  <c:v>6.45</c:v>
                </c:pt>
                <c:pt idx="3">
                  <c:v>6.2</c:v>
                </c:pt>
                <c:pt idx="4">
                  <c:v>6.38</c:v>
                </c:pt>
                <c:pt idx="5">
                  <c:v>6.159999999999997</c:v>
                </c:pt>
                <c:pt idx="6">
                  <c:v>6.08</c:v>
                </c:pt>
                <c:pt idx="7">
                  <c:v>6.08</c:v>
                </c:pt>
                <c:pt idx="8">
                  <c:v>6.18</c:v>
                </c:pt>
                <c:pt idx="9">
                  <c:v>6.17</c:v>
                </c:pt>
                <c:pt idx="10">
                  <c:v>3.95</c:v>
                </c:pt>
                <c:pt idx="11">
                  <c:v>4.5</c:v>
                </c:pt>
                <c:pt idx="12">
                  <c:v>4.55</c:v>
                </c:pt>
                <c:pt idx="13">
                  <c:v>6.06</c:v>
                </c:pt>
                <c:pt idx="14">
                  <c:v>6.1</c:v>
                </c:pt>
                <c:pt idx="15">
                  <c:v>6.03</c:v>
                </c:pt>
                <c:pt idx="16">
                  <c:v>5.78</c:v>
                </c:pt>
                <c:pt idx="17">
                  <c:v>6.08</c:v>
                </c:pt>
                <c:pt idx="18">
                  <c:v>6.26</c:v>
                </c:pt>
                <c:pt idx="19">
                  <c:v>5.98</c:v>
                </c:pt>
                <c:pt idx="20">
                  <c:v>5.85</c:v>
                </c:pt>
                <c:pt idx="21">
                  <c:v>5.659999999999996</c:v>
                </c:pt>
                <c:pt idx="22">
                  <c:v>5.78</c:v>
                </c:pt>
                <c:pt idx="23">
                  <c:v>5.689999999999999</c:v>
                </c:pt>
                <c:pt idx="24">
                  <c:v>5.93</c:v>
                </c:pt>
                <c:pt idx="25">
                  <c:v>5.98</c:v>
                </c:pt>
                <c:pt idx="26">
                  <c:v>5.8</c:v>
                </c:pt>
                <c:pt idx="27">
                  <c:v>5.819999999999998</c:v>
                </c:pt>
                <c:pt idx="28">
                  <c:v>5.73</c:v>
                </c:pt>
                <c:pt idx="29">
                  <c:v>5.68</c:v>
                </c:pt>
                <c:pt idx="30">
                  <c:v>5.89</c:v>
                </c:pt>
                <c:pt idx="31">
                  <c:v>5.91</c:v>
                </c:pt>
                <c:pt idx="32">
                  <c:v>6.52</c:v>
                </c:pt>
                <c:pt idx="33">
                  <c:v>6.4</c:v>
                </c:pt>
                <c:pt idx="34">
                  <c:v>5.71</c:v>
                </c:pt>
                <c:pt idx="35">
                  <c:v>6.7</c:v>
                </c:pt>
                <c:pt idx="36">
                  <c:v>5.25</c:v>
                </c:pt>
                <c:pt idx="37">
                  <c:v>6.08</c:v>
                </c:pt>
                <c:pt idx="38">
                  <c:v>6.1</c:v>
                </c:pt>
                <c:pt idx="39">
                  <c:v>5.119999999999997</c:v>
                </c:pt>
                <c:pt idx="40">
                  <c:v>5.75</c:v>
                </c:pt>
                <c:pt idx="41">
                  <c:v>4.94</c:v>
                </c:pt>
                <c:pt idx="42">
                  <c:v>7.22</c:v>
                </c:pt>
                <c:pt idx="43">
                  <c:v>6.0</c:v>
                </c:pt>
                <c:pt idx="44">
                  <c:v>5.189999999999999</c:v>
                </c:pt>
                <c:pt idx="45">
                  <c:v>5.95</c:v>
                </c:pt>
                <c:pt idx="46">
                  <c:v>4.95</c:v>
                </c:pt>
                <c:pt idx="47">
                  <c:v>5.57</c:v>
                </c:pt>
                <c:pt idx="48">
                  <c:v>4.25</c:v>
                </c:pt>
                <c:pt idx="49">
                  <c:v>5.37</c:v>
                </c:pt>
                <c:pt idx="50">
                  <c:v>5.68</c:v>
                </c:pt>
                <c:pt idx="51">
                  <c:v>5.45</c:v>
                </c:pt>
                <c:pt idx="52">
                  <c:v>5.319999999999998</c:v>
                </c:pt>
                <c:pt idx="53">
                  <c:v>5.63</c:v>
                </c:pt>
                <c:pt idx="54">
                  <c:v>5.59</c:v>
                </c:pt>
                <c:pt idx="55">
                  <c:v>5.45</c:v>
                </c:pt>
                <c:pt idx="56">
                  <c:v>5.38</c:v>
                </c:pt>
                <c:pt idx="57">
                  <c:v>4.41</c:v>
                </c:pt>
                <c:pt idx="58">
                  <c:v>5.24</c:v>
                </c:pt>
                <c:pt idx="59">
                  <c:v>5.42</c:v>
                </c:pt>
                <c:pt idx="60">
                  <c:v>5.77</c:v>
                </c:pt>
                <c:pt idx="61">
                  <c:v>5.27</c:v>
                </c:pt>
                <c:pt idx="62">
                  <c:v>5.48</c:v>
                </c:pt>
                <c:pt idx="63">
                  <c:v>5.34</c:v>
                </c:pt>
                <c:pt idx="64">
                  <c:v>5.55</c:v>
                </c:pt>
                <c:pt idx="65">
                  <c:v>4.4</c:v>
                </c:pt>
                <c:pt idx="66">
                  <c:v>5.35</c:v>
                </c:pt>
                <c:pt idx="67">
                  <c:v>5.7</c:v>
                </c:pt>
                <c:pt idx="68">
                  <c:v>5.51</c:v>
                </c:pt>
                <c:pt idx="69">
                  <c:v>6.34</c:v>
                </c:pt>
                <c:pt idx="70">
                  <c:v>6.23</c:v>
                </c:pt>
                <c:pt idx="71">
                  <c:v>3.76</c:v>
                </c:pt>
                <c:pt idx="72">
                  <c:v>4.83</c:v>
                </c:pt>
                <c:pt idx="73">
                  <c:v>5.38</c:v>
                </c:pt>
                <c:pt idx="74">
                  <c:v>5.0</c:v>
                </c:pt>
                <c:pt idx="75">
                  <c:v>5.44</c:v>
                </c:pt>
                <c:pt idx="76">
                  <c:v>5.189999999999999</c:v>
                </c:pt>
                <c:pt idx="77">
                  <c:v>5.2</c:v>
                </c:pt>
                <c:pt idx="78">
                  <c:v>6.6</c:v>
                </c:pt>
                <c:pt idx="79">
                  <c:v>5.8</c:v>
                </c:pt>
                <c:pt idx="80">
                  <c:v>5.7</c:v>
                </c:pt>
                <c:pt idx="81">
                  <c:v>6.119999999999997</c:v>
                </c:pt>
                <c:pt idx="82">
                  <c:v>5.0</c:v>
                </c:pt>
                <c:pt idx="83">
                  <c:v>6.14</c:v>
                </c:pt>
                <c:pt idx="84">
                  <c:v>5.88</c:v>
                </c:pt>
                <c:pt idx="85">
                  <c:v>4.9</c:v>
                </c:pt>
                <c:pt idx="86">
                  <c:v>4.93</c:v>
                </c:pt>
                <c:pt idx="87">
                  <c:v>5.48</c:v>
                </c:pt>
                <c:pt idx="88">
                  <c:v>5.57</c:v>
                </c:pt>
                <c:pt idx="89">
                  <c:v>5.98</c:v>
                </c:pt>
                <c:pt idx="90">
                  <c:v>5.57</c:v>
                </c:pt>
                <c:pt idx="91">
                  <c:v>5.26</c:v>
                </c:pt>
                <c:pt idx="92">
                  <c:v>5.04</c:v>
                </c:pt>
                <c:pt idx="93">
                  <c:v>5.94</c:v>
                </c:pt>
                <c:pt idx="94">
                  <c:v>5.64</c:v>
                </c:pt>
                <c:pt idx="95">
                  <c:v>5.56</c:v>
                </c:pt>
                <c:pt idx="96">
                  <c:v>5.52</c:v>
                </c:pt>
                <c:pt idx="97">
                  <c:v>5.23</c:v>
                </c:pt>
                <c:pt idx="98">
                  <c:v>5.57</c:v>
                </c:pt>
                <c:pt idx="99">
                  <c:v>5.9</c:v>
                </c:pt>
                <c:pt idx="100">
                  <c:v>5.609999999999998</c:v>
                </c:pt>
                <c:pt idx="101">
                  <c:v>5.97</c:v>
                </c:pt>
                <c:pt idx="102">
                  <c:v>6.22</c:v>
                </c:pt>
                <c:pt idx="103">
                  <c:v>6.05</c:v>
                </c:pt>
                <c:pt idx="104">
                  <c:v>5.49</c:v>
                </c:pt>
                <c:pt idx="105">
                  <c:v>5.23</c:v>
                </c:pt>
                <c:pt idx="106">
                  <c:v>5.6</c:v>
                </c:pt>
                <c:pt idx="107">
                  <c:v>5.34</c:v>
                </c:pt>
                <c:pt idx="108">
                  <c:v>5.649999999999998</c:v>
                </c:pt>
                <c:pt idx="109">
                  <c:v>5.64</c:v>
                </c:pt>
                <c:pt idx="110">
                  <c:v>5.47</c:v>
                </c:pt>
                <c:pt idx="111">
                  <c:v>5.35</c:v>
                </c:pt>
                <c:pt idx="112">
                  <c:v>5.7</c:v>
                </c:pt>
                <c:pt idx="113">
                  <c:v>5.01</c:v>
                </c:pt>
                <c:pt idx="114">
                  <c:v>5.45</c:v>
                </c:pt>
                <c:pt idx="115">
                  <c:v>4.9</c:v>
                </c:pt>
                <c:pt idx="116">
                  <c:v>4.75</c:v>
                </c:pt>
                <c:pt idx="117">
                  <c:v>5.27</c:v>
                </c:pt>
                <c:pt idx="118">
                  <c:v>5.54</c:v>
                </c:pt>
                <c:pt idx="119">
                  <c:v>5.55</c:v>
                </c:pt>
                <c:pt idx="120">
                  <c:v>5.859999999999998</c:v>
                </c:pt>
                <c:pt idx="121">
                  <c:v>5.68</c:v>
                </c:pt>
                <c:pt idx="122">
                  <c:v>5.7</c:v>
                </c:pt>
                <c:pt idx="123">
                  <c:v>4.91</c:v>
                </c:pt>
                <c:pt idx="124">
                  <c:v>5.42</c:v>
                </c:pt>
                <c:pt idx="125">
                  <c:v>5.54</c:v>
                </c:pt>
                <c:pt idx="126">
                  <c:v>5.25</c:v>
                </c:pt>
                <c:pt idx="127">
                  <c:v>6.0</c:v>
                </c:pt>
                <c:pt idx="128">
                  <c:v>5.0</c:v>
                </c:pt>
                <c:pt idx="129">
                  <c:v>5.0</c:v>
                </c:pt>
                <c:pt idx="130">
                  <c:v>6.09</c:v>
                </c:pt>
                <c:pt idx="131">
                  <c:v>3.9</c:v>
                </c:pt>
                <c:pt idx="132">
                  <c:v>3.96</c:v>
                </c:pt>
                <c:pt idx="133">
                  <c:v>4.21</c:v>
                </c:pt>
                <c:pt idx="134">
                  <c:v>3.83</c:v>
                </c:pt>
                <c:pt idx="135">
                  <c:v>4.25</c:v>
                </c:pt>
                <c:pt idx="136">
                  <c:v>5.649999999999998</c:v>
                </c:pt>
                <c:pt idx="137">
                  <c:v>5.35</c:v>
                </c:pt>
                <c:pt idx="138">
                  <c:v>4.81</c:v>
                </c:pt>
                <c:pt idx="139">
                  <c:v>4.31</c:v>
                </c:pt>
                <c:pt idx="140">
                  <c:v>5.8</c:v>
                </c:pt>
                <c:pt idx="141">
                  <c:v>4.44</c:v>
                </c:pt>
                <c:pt idx="142">
                  <c:v>5.109999999999999</c:v>
                </c:pt>
                <c:pt idx="143">
                  <c:v>4.7</c:v>
                </c:pt>
                <c:pt idx="144">
                  <c:v>5.119999999999997</c:v>
                </c:pt>
                <c:pt idx="145">
                  <c:v>5.75</c:v>
                </c:pt>
                <c:pt idx="146">
                  <c:v>6.83</c:v>
                </c:pt>
                <c:pt idx="147">
                  <c:v>6.24</c:v>
                </c:pt>
                <c:pt idx="148">
                  <c:v>6.63</c:v>
                </c:pt>
                <c:pt idx="149">
                  <c:v>4.92</c:v>
                </c:pt>
                <c:pt idx="150">
                  <c:v>4.06</c:v>
                </c:pt>
                <c:pt idx="151">
                  <c:v>5.71</c:v>
                </c:pt>
                <c:pt idx="152">
                  <c:v>5.52</c:v>
                </c:pt>
                <c:pt idx="153">
                  <c:v>4.68</c:v>
                </c:pt>
                <c:pt idx="154">
                  <c:v>5.37</c:v>
                </c:pt>
                <c:pt idx="155">
                  <c:v>4.59</c:v>
                </c:pt>
                <c:pt idx="156">
                  <c:v>4.35</c:v>
                </c:pt>
                <c:pt idx="157">
                  <c:v>4.859999999999998</c:v>
                </c:pt>
                <c:pt idx="158">
                  <c:v>4.4</c:v>
                </c:pt>
                <c:pt idx="159">
                  <c:v>4.45</c:v>
                </c:pt>
                <c:pt idx="160">
                  <c:v>4.149999999999999</c:v>
                </c:pt>
                <c:pt idx="161">
                  <c:v>4.5</c:v>
                </c:pt>
                <c:pt idx="162">
                  <c:v>5.42</c:v>
                </c:pt>
                <c:pt idx="163">
                  <c:v>5.73</c:v>
                </c:pt>
                <c:pt idx="164">
                  <c:v>5.2</c:v>
                </c:pt>
                <c:pt idx="165">
                  <c:v>5.21</c:v>
                </c:pt>
                <c:pt idx="166">
                  <c:v>5.28</c:v>
                </c:pt>
                <c:pt idx="167">
                  <c:v>5.25</c:v>
                </c:pt>
                <c:pt idx="168">
                  <c:v>5.08</c:v>
                </c:pt>
                <c:pt idx="169">
                  <c:v>5.06</c:v>
                </c:pt>
                <c:pt idx="170">
                  <c:v>5.119999999999997</c:v>
                </c:pt>
                <c:pt idx="171">
                  <c:v>4.99</c:v>
                </c:pt>
                <c:pt idx="172">
                  <c:v>4.21</c:v>
                </c:pt>
                <c:pt idx="173">
                  <c:v>4.769999999999999</c:v>
                </c:pt>
                <c:pt idx="174">
                  <c:v>5.05</c:v>
                </c:pt>
                <c:pt idx="175">
                  <c:v>5.359999999999998</c:v>
                </c:pt>
                <c:pt idx="176">
                  <c:v>5.44</c:v>
                </c:pt>
                <c:pt idx="177">
                  <c:v>6.859999999999998</c:v>
                </c:pt>
                <c:pt idx="178">
                  <c:v>4.95</c:v>
                </c:pt>
                <c:pt idx="179">
                  <c:v>5.0</c:v>
                </c:pt>
                <c:pt idx="180">
                  <c:v>6.03</c:v>
                </c:pt>
                <c:pt idx="181">
                  <c:v>5.39</c:v>
                </c:pt>
                <c:pt idx="182">
                  <c:v>4.98</c:v>
                </c:pt>
                <c:pt idx="183">
                  <c:v>6.189999999999999</c:v>
                </c:pt>
                <c:pt idx="184">
                  <c:v>5.17</c:v>
                </c:pt>
                <c:pt idx="185">
                  <c:v>6.23</c:v>
                </c:pt>
                <c:pt idx="186">
                  <c:v>5.689999999999999</c:v>
                </c:pt>
                <c:pt idx="187">
                  <c:v>5.03</c:v>
                </c:pt>
                <c:pt idx="188">
                  <c:v>5.05</c:v>
                </c:pt>
                <c:pt idx="189">
                  <c:v>4.92</c:v>
                </c:pt>
                <c:pt idx="190">
                  <c:v>5.03</c:v>
                </c:pt>
                <c:pt idx="191">
                  <c:v>4.99</c:v>
                </c:pt>
                <c:pt idx="192">
                  <c:v>5.01</c:v>
                </c:pt>
                <c:pt idx="193">
                  <c:v>5.09</c:v>
                </c:pt>
                <c:pt idx="194">
                  <c:v>5.29</c:v>
                </c:pt>
                <c:pt idx="195">
                  <c:v>5.95</c:v>
                </c:pt>
                <c:pt idx="196">
                  <c:v>5.26</c:v>
                </c:pt>
                <c:pt idx="197">
                  <c:v>5.4</c:v>
                </c:pt>
                <c:pt idx="198">
                  <c:v>5.46</c:v>
                </c:pt>
                <c:pt idx="199">
                  <c:v>5.81</c:v>
                </c:pt>
                <c:pt idx="200">
                  <c:v>4.85</c:v>
                </c:pt>
                <c:pt idx="201">
                  <c:v>5.21</c:v>
                </c:pt>
                <c:pt idx="202">
                  <c:v>5.06</c:v>
                </c:pt>
                <c:pt idx="203">
                  <c:v>5.33</c:v>
                </c:pt>
                <c:pt idx="204">
                  <c:v>6.13</c:v>
                </c:pt>
                <c:pt idx="205">
                  <c:v>5.38</c:v>
                </c:pt>
                <c:pt idx="206">
                  <c:v>5.25</c:v>
                </c:pt>
                <c:pt idx="207">
                  <c:v>5.17</c:v>
                </c:pt>
                <c:pt idx="208">
                  <c:v>5.189999999999999</c:v>
                </c:pt>
                <c:pt idx="209">
                  <c:v>5.48</c:v>
                </c:pt>
                <c:pt idx="210">
                  <c:v>5.2</c:v>
                </c:pt>
                <c:pt idx="211">
                  <c:v>5.0</c:v>
                </c:pt>
                <c:pt idx="212">
                  <c:v>5.18</c:v>
                </c:pt>
                <c:pt idx="213">
                  <c:v>5.0</c:v>
                </c:pt>
                <c:pt idx="214">
                  <c:v>5.59</c:v>
                </c:pt>
                <c:pt idx="215">
                  <c:v>3.38</c:v>
                </c:pt>
                <c:pt idx="216">
                  <c:v>3.25</c:v>
                </c:pt>
                <c:pt idx="217">
                  <c:v>3.3</c:v>
                </c:pt>
                <c:pt idx="218">
                  <c:v>4.13</c:v>
                </c:pt>
                <c:pt idx="219">
                  <c:v>4.93</c:v>
                </c:pt>
                <c:pt idx="220">
                  <c:v>4.58</c:v>
                </c:pt>
                <c:pt idx="221">
                  <c:v>4.39</c:v>
                </c:pt>
                <c:pt idx="222">
                  <c:v>4.55</c:v>
                </c:pt>
                <c:pt idx="223">
                  <c:v>4.57</c:v>
                </c:pt>
                <c:pt idx="224">
                  <c:v>4.41</c:v>
                </c:pt>
                <c:pt idx="225">
                  <c:v>5.3</c:v>
                </c:pt>
                <c:pt idx="226">
                  <c:v>6.22</c:v>
                </c:pt>
                <c:pt idx="227">
                  <c:v>5.48</c:v>
                </c:pt>
                <c:pt idx="228">
                  <c:v>4.96</c:v>
                </c:pt>
                <c:pt idx="229">
                  <c:v>4.319999999999998</c:v>
                </c:pt>
                <c:pt idx="230">
                  <c:v>4.91</c:v>
                </c:pt>
                <c:pt idx="231">
                  <c:v>4.45</c:v>
                </c:pt>
                <c:pt idx="232">
                  <c:v>4.3</c:v>
                </c:pt>
                <c:pt idx="233">
                  <c:v>4.359999999999998</c:v>
                </c:pt>
                <c:pt idx="234">
                  <c:v>4.57</c:v>
                </c:pt>
                <c:pt idx="235">
                  <c:v>4.59</c:v>
                </c:pt>
                <c:pt idx="236">
                  <c:v>4.859999999999998</c:v>
                </c:pt>
                <c:pt idx="237">
                  <c:v>4.55</c:v>
                </c:pt>
                <c:pt idx="238">
                  <c:v>4.75</c:v>
                </c:pt>
                <c:pt idx="239">
                  <c:v>5.18</c:v>
                </c:pt>
                <c:pt idx="240">
                  <c:v>4.76</c:v>
                </c:pt>
                <c:pt idx="241">
                  <c:v>5.31</c:v>
                </c:pt>
                <c:pt idx="242">
                  <c:v>5.46</c:v>
                </c:pt>
                <c:pt idx="243">
                  <c:v>4.99</c:v>
                </c:pt>
                <c:pt idx="244">
                  <c:v>5.09</c:v>
                </c:pt>
                <c:pt idx="245">
                  <c:v>4.59</c:v>
                </c:pt>
                <c:pt idx="246">
                  <c:v>5.76</c:v>
                </c:pt>
                <c:pt idx="247">
                  <c:v>4.819999999999998</c:v>
                </c:pt>
                <c:pt idx="248">
                  <c:v>5.4</c:v>
                </c:pt>
                <c:pt idx="249">
                  <c:v>5.189999999999999</c:v>
                </c:pt>
                <c:pt idx="250">
                  <c:v>5.17</c:v>
                </c:pt>
                <c:pt idx="251">
                  <c:v>4.7</c:v>
                </c:pt>
                <c:pt idx="252">
                  <c:v>5.24</c:v>
                </c:pt>
                <c:pt idx="253">
                  <c:v>5.2</c:v>
                </c:pt>
                <c:pt idx="254">
                  <c:v>6.0</c:v>
                </c:pt>
                <c:pt idx="255">
                  <c:v>5.74</c:v>
                </c:pt>
                <c:pt idx="256">
                  <c:v>5.8</c:v>
                </c:pt>
                <c:pt idx="257">
                  <c:v>5.5</c:v>
                </c:pt>
                <c:pt idx="258">
                  <c:v>6.149999999999999</c:v>
                </c:pt>
                <c:pt idx="259">
                  <c:v>4.7</c:v>
                </c:pt>
                <c:pt idx="260">
                  <c:v>4.7</c:v>
                </c:pt>
                <c:pt idx="261">
                  <c:v>5.8</c:v>
                </c:pt>
                <c:pt idx="262">
                  <c:v>5.2</c:v>
                </c:pt>
                <c:pt idx="263">
                  <c:v>4.9</c:v>
                </c:pt>
                <c:pt idx="264">
                  <c:v>5.1</c:v>
                </c:pt>
                <c:pt idx="265">
                  <c:v>4.75</c:v>
                </c:pt>
                <c:pt idx="266">
                  <c:v>5.2</c:v>
                </c:pt>
                <c:pt idx="267">
                  <c:v>5.2</c:v>
                </c:pt>
                <c:pt idx="268">
                  <c:v>5.6</c:v>
                </c:pt>
                <c:pt idx="269">
                  <c:v>5.9</c:v>
                </c:pt>
                <c:pt idx="270">
                  <c:v>4.9</c:v>
                </c:pt>
                <c:pt idx="271">
                  <c:v>4.8</c:v>
                </c:pt>
                <c:pt idx="272">
                  <c:v>4.75</c:v>
                </c:pt>
                <c:pt idx="273">
                  <c:v>4.1</c:v>
                </c:pt>
                <c:pt idx="274">
                  <c:v>5.649999999999998</c:v>
                </c:pt>
                <c:pt idx="275">
                  <c:v>5.6</c:v>
                </c:pt>
                <c:pt idx="276">
                  <c:v>5.149999999999999</c:v>
                </c:pt>
                <c:pt idx="277">
                  <c:v>5.149999999999999</c:v>
                </c:pt>
                <c:pt idx="278">
                  <c:v>4.8</c:v>
                </c:pt>
                <c:pt idx="279">
                  <c:v>5.35</c:v>
                </c:pt>
                <c:pt idx="280">
                  <c:v>5.6</c:v>
                </c:pt>
                <c:pt idx="281">
                  <c:v>4.8</c:v>
                </c:pt>
                <c:pt idx="282">
                  <c:v>5.7</c:v>
                </c:pt>
                <c:pt idx="283">
                  <c:v>6.05</c:v>
                </c:pt>
                <c:pt idx="284">
                  <c:v>5.95</c:v>
                </c:pt>
                <c:pt idx="285">
                  <c:v>5.6</c:v>
                </c:pt>
                <c:pt idx="286">
                  <c:v>5.9</c:v>
                </c:pt>
                <c:pt idx="287">
                  <c:v>5.649999999999998</c:v>
                </c:pt>
                <c:pt idx="288">
                  <c:v>4.35</c:v>
                </c:pt>
                <c:pt idx="289">
                  <c:v>4.8</c:v>
                </c:pt>
                <c:pt idx="290">
                  <c:v>4.8</c:v>
                </c:pt>
                <c:pt idx="291">
                  <c:v>5.0</c:v>
                </c:pt>
                <c:pt idx="292">
                  <c:v>5.4</c:v>
                </c:pt>
                <c:pt idx="293">
                  <c:v>4.5</c:v>
                </c:pt>
                <c:pt idx="294">
                  <c:v>4.93</c:v>
                </c:pt>
                <c:pt idx="295">
                  <c:v>4.72</c:v>
                </c:pt>
                <c:pt idx="296">
                  <c:v>5.68</c:v>
                </c:pt>
                <c:pt idx="297">
                  <c:v>4.26</c:v>
                </c:pt>
                <c:pt idx="298">
                  <c:v>4.8</c:v>
                </c:pt>
                <c:pt idx="299">
                  <c:v>5.09</c:v>
                </c:pt>
                <c:pt idx="300">
                  <c:v>5.23</c:v>
                </c:pt>
                <c:pt idx="301">
                  <c:v>5.04</c:v>
                </c:pt>
                <c:pt idx="302">
                  <c:v>6.23</c:v>
                </c:pt>
                <c:pt idx="303">
                  <c:v>6.08</c:v>
                </c:pt>
                <c:pt idx="304">
                  <c:v>5.92</c:v>
                </c:pt>
                <c:pt idx="305">
                  <c:v>4.91</c:v>
                </c:pt>
                <c:pt idx="306">
                  <c:v>6.4</c:v>
                </c:pt>
                <c:pt idx="307">
                  <c:v>5.77</c:v>
                </c:pt>
                <c:pt idx="308">
                  <c:v>6.01</c:v>
                </c:pt>
                <c:pt idx="309">
                  <c:v>5.7</c:v>
                </c:pt>
                <c:pt idx="310">
                  <c:v>4.56</c:v>
                </c:pt>
                <c:pt idx="311">
                  <c:v>3.79</c:v>
                </c:pt>
                <c:pt idx="312">
                  <c:v>3.78</c:v>
                </c:pt>
                <c:pt idx="313">
                  <c:v>3.82</c:v>
                </c:pt>
                <c:pt idx="314">
                  <c:v>4.23</c:v>
                </c:pt>
                <c:pt idx="315">
                  <c:v>3.68</c:v>
                </c:pt>
                <c:pt idx="316">
                  <c:v>3.8</c:v>
                </c:pt>
                <c:pt idx="317">
                  <c:v>4.41</c:v>
                </c:pt>
                <c:pt idx="318">
                  <c:v>3.95</c:v>
                </c:pt>
                <c:pt idx="319">
                  <c:v>4.22</c:v>
                </c:pt>
                <c:pt idx="320">
                  <c:v>4.109999999999999</c:v>
                </c:pt>
                <c:pt idx="321">
                  <c:v>3.81</c:v>
                </c:pt>
                <c:pt idx="322">
                  <c:v>4.0</c:v>
                </c:pt>
                <c:pt idx="323">
                  <c:v>4.38</c:v>
                </c:pt>
                <c:pt idx="324">
                  <c:v>4.07</c:v>
                </c:pt>
                <c:pt idx="325">
                  <c:v>6.8</c:v>
                </c:pt>
                <c:pt idx="326">
                  <c:v>5.659999999999996</c:v>
                </c:pt>
                <c:pt idx="327">
                  <c:v>4.34</c:v>
                </c:pt>
                <c:pt idx="328">
                  <c:v>4.8</c:v>
                </c:pt>
                <c:pt idx="329">
                  <c:v>4.93</c:v>
                </c:pt>
                <c:pt idx="330">
                  <c:v>4.47</c:v>
                </c:pt>
                <c:pt idx="331">
                  <c:v>4.5</c:v>
                </c:pt>
                <c:pt idx="332">
                  <c:v>4.54</c:v>
                </c:pt>
                <c:pt idx="333">
                  <c:v>5.4</c:v>
                </c:pt>
                <c:pt idx="334">
                  <c:v>5.42</c:v>
                </c:pt>
                <c:pt idx="335">
                  <c:v>4.73</c:v>
                </c:pt>
                <c:pt idx="336">
                  <c:v>4.31</c:v>
                </c:pt>
                <c:pt idx="337">
                  <c:v>5.8</c:v>
                </c:pt>
                <c:pt idx="338">
                  <c:v>4.73</c:v>
                </c:pt>
                <c:pt idx="339">
                  <c:v>5.27</c:v>
                </c:pt>
                <c:pt idx="340">
                  <c:v>4.67</c:v>
                </c:pt>
                <c:pt idx="341">
                  <c:v>4.44</c:v>
                </c:pt>
                <c:pt idx="342">
                  <c:v>5.0</c:v>
                </c:pt>
                <c:pt idx="343">
                  <c:v>4.5</c:v>
                </c:pt>
                <c:pt idx="344">
                  <c:v>3.59</c:v>
                </c:pt>
                <c:pt idx="345">
                  <c:v>4.37</c:v>
                </c:pt>
                <c:pt idx="346">
                  <c:v>4.35</c:v>
                </c:pt>
                <c:pt idx="347">
                  <c:v>4.47</c:v>
                </c:pt>
                <c:pt idx="348">
                  <c:v>4.769999999999999</c:v>
                </c:pt>
                <c:pt idx="349">
                  <c:v>4.64</c:v>
                </c:pt>
                <c:pt idx="350">
                  <c:v>5.05</c:v>
                </c:pt>
                <c:pt idx="351">
                  <c:v>5.4</c:v>
                </c:pt>
                <c:pt idx="352">
                  <c:v>5.0</c:v>
                </c:pt>
                <c:pt idx="353">
                  <c:v>5.9</c:v>
                </c:pt>
                <c:pt idx="354">
                  <c:v>5.2</c:v>
                </c:pt>
                <c:pt idx="355">
                  <c:v>5.5</c:v>
                </c:pt>
                <c:pt idx="356">
                  <c:v>4.8</c:v>
                </c:pt>
                <c:pt idx="357">
                  <c:v>5.5</c:v>
                </c:pt>
                <c:pt idx="358">
                  <c:v>5.07</c:v>
                </c:pt>
                <c:pt idx="359">
                  <c:v>5.4</c:v>
                </c:pt>
                <c:pt idx="360">
                  <c:v>5.149999999999999</c:v>
                </c:pt>
                <c:pt idx="361">
                  <c:v>5.8</c:v>
                </c:pt>
                <c:pt idx="362">
                  <c:v>4.8</c:v>
                </c:pt>
                <c:pt idx="363">
                  <c:v>4.85</c:v>
                </c:pt>
                <c:pt idx="364">
                  <c:v>4.95</c:v>
                </c:pt>
                <c:pt idx="365">
                  <c:v>5.1</c:v>
                </c:pt>
                <c:pt idx="366">
                  <c:v>5.1</c:v>
                </c:pt>
                <c:pt idx="367">
                  <c:v>5.5</c:v>
                </c:pt>
                <c:pt idx="368">
                  <c:v>4.83</c:v>
                </c:pt>
                <c:pt idx="369">
                  <c:v>4.75</c:v>
                </c:pt>
                <c:pt idx="370">
                  <c:v>5.649999999999998</c:v>
                </c:pt>
                <c:pt idx="371">
                  <c:v>4.9</c:v>
                </c:pt>
                <c:pt idx="372">
                  <c:v>5.1</c:v>
                </c:pt>
                <c:pt idx="373">
                  <c:v>5.5</c:v>
                </c:pt>
                <c:pt idx="374">
                  <c:v>4.8</c:v>
                </c:pt>
                <c:pt idx="375">
                  <c:v>4.8</c:v>
                </c:pt>
                <c:pt idx="376">
                  <c:v>4.8</c:v>
                </c:pt>
                <c:pt idx="377">
                  <c:v>5.2</c:v>
                </c:pt>
                <c:pt idx="378">
                  <c:v>4.8</c:v>
                </c:pt>
                <c:pt idx="379">
                  <c:v>5.05</c:v>
                </c:pt>
                <c:pt idx="380">
                  <c:v>4.8</c:v>
                </c:pt>
                <c:pt idx="381">
                  <c:v>5.05</c:v>
                </c:pt>
                <c:pt idx="382">
                  <c:v>4.75</c:v>
                </c:pt>
                <c:pt idx="383">
                  <c:v>4.9</c:v>
                </c:pt>
                <c:pt idx="384">
                  <c:v>4.7</c:v>
                </c:pt>
                <c:pt idx="385">
                  <c:v>5.25</c:v>
                </c:pt>
                <c:pt idx="386">
                  <c:v>4.8</c:v>
                </c:pt>
                <c:pt idx="387">
                  <c:v>4.7</c:v>
                </c:pt>
                <c:pt idx="388">
                  <c:v>5.0</c:v>
                </c:pt>
                <c:pt idx="389">
                  <c:v>5.0</c:v>
                </c:pt>
                <c:pt idx="390">
                  <c:v>5.3</c:v>
                </c:pt>
                <c:pt idx="391">
                  <c:v>5.2</c:v>
                </c:pt>
                <c:pt idx="392">
                  <c:v>5.149999999999999</c:v>
                </c:pt>
                <c:pt idx="393">
                  <c:v>5.45</c:v>
                </c:pt>
                <c:pt idx="394">
                  <c:v>5.3</c:v>
                </c:pt>
                <c:pt idx="395">
                  <c:v>4.4</c:v>
                </c:pt>
                <c:pt idx="396">
                  <c:v>4.47</c:v>
                </c:pt>
                <c:pt idx="397">
                  <c:v>5.649999999999998</c:v>
                </c:pt>
                <c:pt idx="398">
                  <c:v>4.7</c:v>
                </c:pt>
                <c:pt idx="399">
                  <c:v>4.9</c:v>
                </c:pt>
                <c:pt idx="400">
                  <c:v>4.9</c:v>
                </c:pt>
                <c:pt idx="401">
                  <c:v>5.0</c:v>
                </c:pt>
                <c:pt idx="402">
                  <c:v>5.55</c:v>
                </c:pt>
                <c:pt idx="403">
                  <c:v>5.85</c:v>
                </c:pt>
                <c:pt idx="404">
                  <c:v>4.88</c:v>
                </c:pt>
                <c:pt idx="405">
                  <c:v>4.9</c:v>
                </c:pt>
                <c:pt idx="406">
                  <c:v>5.92</c:v>
                </c:pt>
                <c:pt idx="407">
                  <c:v>5.609999999999998</c:v>
                </c:pt>
                <c:pt idx="408">
                  <c:v>6.43</c:v>
                </c:pt>
                <c:pt idx="409">
                  <c:v>5.18</c:v>
                </c:pt>
                <c:pt idx="410">
                  <c:v>5.02</c:v>
                </c:pt>
                <c:pt idx="411">
                  <c:v>5.13</c:v>
                </c:pt>
                <c:pt idx="412">
                  <c:v>5.83</c:v>
                </c:pt>
                <c:pt idx="413">
                  <c:v>6.89</c:v>
                </c:pt>
                <c:pt idx="414">
                  <c:v>4.97</c:v>
                </c:pt>
                <c:pt idx="415">
                  <c:v>4.85</c:v>
                </c:pt>
                <c:pt idx="416">
                  <c:v>5.25</c:v>
                </c:pt>
                <c:pt idx="417">
                  <c:v>3.58</c:v>
                </c:pt>
                <c:pt idx="418">
                  <c:v>5.53</c:v>
                </c:pt>
                <c:pt idx="419">
                  <c:v>6.119999999999997</c:v>
                </c:pt>
                <c:pt idx="420">
                  <c:v>4.5</c:v>
                </c:pt>
                <c:pt idx="421">
                  <c:v>4.4</c:v>
                </c:pt>
                <c:pt idx="422">
                  <c:v>4.47</c:v>
                </c:pt>
                <c:pt idx="423">
                  <c:v>4.26</c:v>
                </c:pt>
                <c:pt idx="424">
                  <c:v>5.37</c:v>
                </c:pt>
                <c:pt idx="425">
                  <c:v>4.45</c:v>
                </c:pt>
                <c:pt idx="426">
                  <c:v>5.24</c:v>
                </c:pt>
                <c:pt idx="427">
                  <c:v>5.859999999999998</c:v>
                </c:pt>
                <c:pt idx="428">
                  <c:v>4.73</c:v>
                </c:pt>
                <c:pt idx="429">
                  <c:v>4.5</c:v>
                </c:pt>
                <c:pt idx="430">
                  <c:v>2.74</c:v>
                </c:pt>
                <c:pt idx="431">
                  <c:v>4.51</c:v>
                </c:pt>
                <c:pt idx="432">
                  <c:v>4.9</c:v>
                </c:pt>
                <c:pt idx="433">
                  <c:v>4.05</c:v>
                </c:pt>
                <c:pt idx="434">
                  <c:v>5.05</c:v>
                </c:pt>
                <c:pt idx="435">
                  <c:v>4.4</c:v>
                </c:pt>
                <c:pt idx="436">
                  <c:v>4.3</c:v>
                </c:pt>
                <c:pt idx="437">
                  <c:v>4.4</c:v>
                </c:pt>
                <c:pt idx="438">
                  <c:v>4.8</c:v>
                </c:pt>
                <c:pt idx="439">
                  <c:v>4.45</c:v>
                </c:pt>
                <c:pt idx="440">
                  <c:v>4.45</c:v>
                </c:pt>
                <c:pt idx="441">
                  <c:v>5.8</c:v>
                </c:pt>
                <c:pt idx="442">
                  <c:v>4.7</c:v>
                </c:pt>
                <c:pt idx="443">
                  <c:v>4.5</c:v>
                </c:pt>
                <c:pt idx="444">
                  <c:v>4.6</c:v>
                </c:pt>
                <c:pt idx="445">
                  <c:v>4.05</c:v>
                </c:pt>
                <c:pt idx="446">
                  <c:v>4.18</c:v>
                </c:pt>
                <c:pt idx="447">
                  <c:v>5.8</c:v>
                </c:pt>
                <c:pt idx="448">
                  <c:v>4.5</c:v>
                </c:pt>
                <c:pt idx="449">
                  <c:v>4.4</c:v>
                </c:pt>
                <c:pt idx="450">
                  <c:v>4.649999999999998</c:v>
                </c:pt>
                <c:pt idx="451">
                  <c:v>4.5</c:v>
                </c:pt>
                <c:pt idx="452">
                  <c:v>4.7</c:v>
                </c:pt>
                <c:pt idx="453">
                  <c:v>5.1</c:v>
                </c:pt>
                <c:pt idx="454">
                  <c:v>4.95</c:v>
                </c:pt>
                <c:pt idx="455">
                  <c:v>5.0</c:v>
                </c:pt>
                <c:pt idx="456">
                  <c:v>5.22</c:v>
                </c:pt>
                <c:pt idx="457">
                  <c:v>5.03</c:v>
                </c:pt>
                <c:pt idx="458">
                  <c:v>5.07</c:v>
                </c:pt>
                <c:pt idx="459">
                  <c:v>5.38</c:v>
                </c:pt>
                <c:pt idx="460">
                  <c:v>4.87</c:v>
                </c:pt>
                <c:pt idx="461">
                  <c:v>4.55</c:v>
                </c:pt>
                <c:pt idx="462">
                  <c:v>4.58</c:v>
                </c:pt>
                <c:pt idx="463">
                  <c:v>7.109999999999999</c:v>
                </c:pt>
                <c:pt idx="464">
                  <c:v>6.28</c:v>
                </c:pt>
                <c:pt idx="465">
                  <c:v>5.42</c:v>
                </c:pt>
                <c:pt idx="466">
                  <c:v>4.859999999999998</c:v>
                </c:pt>
                <c:pt idx="467">
                  <c:v>5.14</c:v>
                </c:pt>
                <c:pt idx="468">
                  <c:v>4.49</c:v>
                </c:pt>
                <c:pt idx="469">
                  <c:v>5.02</c:v>
                </c:pt>
                <c:pt idx="470">
                  <c:v>4.79</c:v>
                </c:pt>
                <c:pt idx="471">
                  <c:v>5.25</c:v>
                </c:pt>
                <c:pt idx="472">
                  <c:v>4.92</c:v>
                </c:pt>
                <c:pt idx="473">
                  <c:v>5.359999999999998</c:v>
                </c:pt>
                <c:pt idx="474">
                  <c:v>4.9</c:v>
                </c:pt>
                <c:pt idx="475">
                  <c:v>4.75</c:v>
                </c:pt>
                <c:pt idx="476">
                  <c:v>4.99</c:v>
                </c:pt>
                <c:pt idx="477">
                  <c:v>6.64</c:v>
                </c:pt>
                <c:pt idx="478">
                  <c:v>8.210000000000001</c:v>
                </c:pt>
                <c:pt idx="479">
                  <c:v>6.609999999999998</c:v>
                </c:pt>
                <c:pt idx="480">
                  <c:v>6.08</c:v>
                </c:pt>
                <c:pt idx="481">
                  <c:v>6.44</c:v>
                </c:pt>
                <c:pt idx="482">
                  <c:v>6.45</c:v>
                </c:pt>
                <c:pt idx="483">
                  <c:v>5.24</c:v>
                </c:pt>
                <c:pt idx="484">
                  <c:v>8.34</c:v>
                </c:pt>
                <c:pt idx="485">
                  <c:v>5.13</c:v>
                </c:pt>
                <c:pt idx="486">
                  <c:v>3.97</c:v>
                </c:pt>
                <c:pt idx="487">
                  <c:v>5.17</c:v>
                </c:pt>
                <c:pt idx="488">
                  <c:v>4.43</c:v>
                </c:pt>
                <c:pt idx="489">
                  <c:v>5.29</c:v>
                </c:pt>
                <c:pt idx="490">
                  <c:v>6.59</c:v>
                </c:pt>
                <c:pt idx="491">
                  <c:v>7.77</c:v>
                </c:pt>
                <c:pt idx="492">
                  <c:v>6.59</c:v>
                </c:pt>
                <c:pt idx="493">
                  <c:v>7.59</c:v>
                </c:pt>
                <c:pt idx="494">
                  <c:v>6.97</c:v>
                </c:pt>
                <c:pt idx="495">
                  <c:v>6.72</c:v>
                </c:pt>
                <c:pt idx="496">
                  <c:v>7.57</c:v>
                </c:pt>
                <c:pt idx="497">
                  <c:v>6.34</c:v>
                </c:pt>
                <c:pt idx="498">
                  <c:v>6.1</c:v>
                </c:pt>
                <c:pt idx="499">
                  <c:v>4.93</c:v>
                </c:pt>
                <c:pt idx="500">
                  <c:v>4.74</c:v>
                </c:pt>
                <c:pt idx="501">
                  <c:v>5.56</c:v>
                </c:pt>
                <c:pt idx="502">
                  <c:v>5.78</c:v>
                </c:pt>
                <c:pt idx="503">
                  <c:v>7.24</c:v>
                </c:pt>
                <c:pt idx="504">
                  <c:v>6.1</c:v>
                </c:pt>
                <c:pt idx="505">
                  <c:v>5.51</c:v>
                </c:pt>
                <c:pt idx="506">
                  <c:v>5.88</c:v>
                </c:pt>
                <c:pt idx="507">
                  <c:v>5.44</c:v>
                </c:pt>
                <c:pt idx="508">
                  <c:v>5.3</c:v>
                </c:pt>
                <c:pt idx="509">
                  <c:v>5.28</c:v>
                </c:pt>
                <c:pt idx="510">
                  <c:v>5.42</c:v>
                </c:pt>
                <c:pt idx="511">
                  <c:v>3.27</c:v>
                </c:pt>
                <c:pt idx="512">
                  <c:v>4.94</c:v>
                </c:pt>
                <c:pt idx="513">
                  <c:v>5.43</c:v>
                </c:pt>
                <c:pt idx="514">
                  <c:v>5.49</c:v>
                </c:pt>
                <c:pt idx="515">
                  <c:v>5.689999999999999</c:v>
                </c:pt>
                <c:pt idx="516">
                  <c:v>5.03</c:v>
                </c:pt>
                <c:pt idx="517">
                  <c:v>5.43</c:v>
                </c:pt>
                <c:pt idx="518">
                  <c:v>5.59</c:v>
                </c:pt>
                <c:pt idx="519">
                  <c:v>4.34</c:v>
                </c:pt>
                <c:pt idx="520">
                  <c:v>5.46</c:v>
                </c:pt>
                <c:pt idx="521">
                  <c:v>3.56</c:v>
                </c:pt>
                <c:pt idx="522">
                  <c:v>3.95</c:v>
                </c:pt>
                <c:pt idx="523">
                  <c:v>3.26</c:v>
                </c:pt>
                <c:pt idx="524">
                  <c:v>3.56</c:v>
                </c:pt>
                <c:pt idx="525">
                  <c:v>4.57</c:v>
                </c:pt>
                <c:pt idx="526">
                  <c:v>4.609999999999998</c:v>
                </c:pt>
                <c:pt idx="527">
                  <c:v>4.8</c:v>
                </c:pt>
                <c:pt idx="528">
                  <c:v>5.39</c:v>
                </c:pt>
                <c:pt idx="529">
                  <c:v>5.22</c:v>
                </c:pt>
                <c:pt idx="530">
                  <c:v>5.319999999999998</c:v>
                </c:pt>
                <c:pt idx="531">
                  <c:v>4.93</c:v>
                </c:pt>
                <c:pt idx="532">
                  <c:v>5.159999999999997</c:v>
                </c:pt>
                <c:pt idx="533">
                  <c:v>4.87</c:v>
                </c:pt>
                <c:pt idx="534">
                  <c:v>5.39</c:v>
                </c:pt>
                <c:pt idx="535">
                  <c:v>5.29</c:v>
                </c:pt>
                <c:pt idx="536">
                  <c:v>5.55</c:v>
                </c:pt>
                <c:pt idx="537">
                  <c:v>5.659999999999996</c:v>
                </c:pt>
                <c:pt idx="538">
                  <c:v>5.39</c:v>
                </c:pt>
                <c:pt idx="539">
                  <c:v>5.94</c:v>
                </c:pt>
                <c:pt idx="540">
                  <c:v>5.3</c:v>
                </c:pt>
                <c:pt idx="541">
                  <c:v>5.26</c:v>
                </c:pt>
                <c:pt idx="542">
                  <c:v>5.45</c:v>
                </c:pt>
                <c:pt idx="543">
                  <c:v>5.609999999999998</c:v>
                </c:pt>
                <c:pt idx="544">
                  <c:v>4.649999999999998</c:v>
                </c:pt>
                <c:pt idx="545">
                  <c:v>4.8</c:v>
                </c:pt>
                <c:pt idx="546">
                  <c:v>4.55</c:v>
                </c:pt>
                <c:pt idx="547">
                  <c:v>4.859999999999998</c:v>
                </c:pt>
                <c:pt idx="548">
                  <c:v>5.08</c:v>
                </c:pt>
                <c:pt idx="549">
                  <c:v>4.96</c:v>
                </c:pt>
                <c:pt idx="550">
                  <c:v>4.71</c:v>
                </c:pt>
                <c:pt idx="551">
                  <c:v>5.6</c:v>
                </c:pt>
                <c:pt idx="552">
                  <c:v>4.7</c:v>
                </c:pt>
                <c:pt idx="553">
                  <c:v>4.85</c:v>
                </c:pt>
                <c:pt idx="554">
                  <c:v>5.6</c:v>
                </c:pt>
                <c:pt idx="555">
                  <c:v>4.8</c:v>
                </c:pt>
                <c:pt idx="556">
                  <c:v>5.2</c:v>
                </c:pt>
                <c:pt idx="557">
                  <c:v>5.149999999999999</c:v>
                </c:pt>
                <c:pt idx="558">
                  <c:v>5.3</c:v>
                </c:pt>
                <c:pt idx="559">
                  <c:v>5.4</c:v>
                </c:pt>
                <c:pt idx="560">
                  <c:v>4.75</c:v>
                </c:pt>
                <c:pt idx="561">
                  <c:v>4.75</c:v>
                </c:pt>
                <c:pt idx="562">
                  <c:v>5.149999999999999</c:v>
                </c:pt>
                <c:pt idx="563">
                  <c:v>5.35</c:v>
                </c:pt>
                <c:pt idx="564">
                  <c:v>5.1</c:v>
                </c:pt>
                <c:pt idx="565">
                  <c:v>5.05</c:v>
                </c:pt>
                <c:pt idx="566">
                  <c:v>5.149999999999999</c:v>
                </c:pt>
                <c:pt idx="567">
                  <c:v>5.1</c:v>
                </c:pt>
                <c:pt idx="568">
                  <c:v>4.46</c:v>
                </c:pt>
                <c:pt idx="569">
                  <c:v>3.65</c:v>
                </c:pt>
                <c:pt idx="570">
                  <c:v>5.149999999999999</c:v>
                </c:pt>
                <c:pt idx="571">
                  <c:v>4.9</c:v>
                </c:pt>
                <c:pt idx="572">
                  <c:v>5.0</c:v>
                </c:pt>
                <c:pt idx="573">
                  <c:v>4.5</c:v>
                </c:pt>
                <c:pt idx="574">
                  <c:v>5.2</c:v>
                </c:pt>
                <c:pt idx="575">
                  <c:v>5.4</c:v>
                </c:pt>
                <c:pt idx="576">
                  <c:v>5.3</c:v>
                </c:pt>
                <c:pt idx="577">
                  <c:v>3.15</c:v>
                </c:pt>
                <c:pt idx="578">
                  <c:v>5.07</c:v>
                </c:pt>
                <c:pt idx="579">
                  <c:v>5.4</c:v>
                </c:pt>
                <c:pt idx="580">
                  <c:v>5.24</c:v>
                </c:pt>
                <c:pt idx="581">
                  <c:v>5.119999999999997</c:v>
                </c:pt>
                <c:pt idx="582">
                  <c:v>5.619999999999996</c:v>
                </c:pt>
                <c:pt idx="583">
                  <c:v>5.76</c:v>
                </c:pt>
                <c:pt idx="584">
                  <c:v>4.05</c:v>
                </c:pt>
                <c:pt idx="585">
                  <c:v>6.0</c:v>
                </c:pt>
                <c:pt idx="586">
                  <c:v>4.71</c:v>
                </c:pt>
                <c:pt idx="587">
                  <c:v>4.84</c:v>
                </c:pt>
                <c:pt idx="588">
                  <c:v>4.78</c:v>
                </c:pt>
                <c:pt idx="589">
                  <c:v>5.619999999999996</c:v>
                </c:pt>
                <c:pt idx="590">
                  <c:v>5.5</c:v>
                </c:pt>
                <c:pt idx="591">
                  <c:v>4.9</c:v>
                </c:pt>
                <c:pt idx="592">
                  <c:v>5.35</c:v>
                </c:pt>
                <c:pt idx="593">
                  <c:v>4.58</c:v>
                </c:pt>
                <c:pt idx="594">
                  <c:v>5.7</c:v>
                </c:pt>
                <c:pt idx="595">
                  <c:v>5.74</c:v>
                </c:pt>
                <c:pt idx="596">
                  <c:v>6.649999999999998</c:v>
                </c:pt>
                <c:pt idx="597">
                  <c:v>5.97</c:v>
                </c:pt>
                <c:pt idx="598">
                  <c:v>6.319999999999998</c:v>
                </c:pt>
                <c:pt idx="599">
                  <c:v>6.149999999999999</c:v>
                </c:pt>
                <c:pt idx="600">
                  <c:v>5.68</c:v>
                </c:pt>
                <c:pt idx="601">
                  <c:v>5.68</c:v>
                </c:pt>
                <c:pt idx="602">
                  <c:v>5.91</c:v>
                </c:pt>
                <c:pt idx="603">
                  <c:v>5.649999999999998</c:v>
                </c:pt>
                <c:pt idx="604">
                  <c:v>4.98</c:v>
                </c:pt>
                <c:pt idx="605">
                  <c:v>5.619999999999996</c:v>
                </c:pt>
                <c:pt idx="606">
                  <c:v>5.95</c:v>
                </c:pt>
                <c:pt idx="607">
                  <c:v>5.02</c:v>
                </c:pt>
                <c:pt idx="608">
                  <c:v>4.96</c:v>
                </c:pt>
                <c:pt idx="609">
                  <c:v>5.03</c:v>
                </c:pt>
                <c:pt idx="610">
                  <c:v>4.68</c:v>
                </c:pt>
                <c:pt idx="611">
                  <c:v>5.01</c:v>
                </c:pt>
                <c:pt idx="612">
                  <c:v>5.94</c:v>
                </c:pt>
                <c:pt idx="613">
                  <c:v>5.06</c:v>
                </c:pt>
                <c:pt idx="614">
                  <c:v>5.06</c:v>
                </c:pt>
                <c:pt idx="615">
                  <c:v>5.4</c:v>
                </c:pt>
                <c:pt idx="616">
                  <c:v>5.48</c:v>
                </c:pt>
                <c:pt idx="617">
                  <c:v>6.18</c:v>
                </c:pt>
                <c:pt idx="618">
                  <c:v>4.99</c:v>
                </c:pt>
                <c:pt idx="619">
                  <c:v>4.73</c:v>
                </c:pt>
                <c:pt idx="620">
                  <c:v>4.97</c:v>
                </c:pt>
                <c:pt idx="621">
                  <c:v>4.7</c:v>
                </c:pt>
                <c:pt idx="622">
                  <c:v>6.3</c:v>
                </c:pt>
                <c:pt idx="623">
                  <c:v>5.48</c:v>
                </c:pt>
                <c:pt idx="624">
                  <c:v>6.47</c:v>
                </c:pt>
                <c:pt idx="625">
                  <c:v>5.3</c:v>
                </c:pt>
                <c:pt idx="626">
                  <c:v>5.63</c:v>
                </c:pt>
                <c:pt idx="627">
                  <c:v>5.46</c:v>
                </c:pt>
                <c:pt idx="628">
                  <c:v>5.24</c:v>
                </c:pt>
                <c:pt idx="629">
                  <c:v>5.43</c:v>
                </c:pt>
                <c:pt idx="630">
                  <c:v>6.109999999999999</c:v>
                </c:pt>
                <c:pt idx="631">
                  <c:v>5.07</c:v>
                </c:pt>
                <c:pt idx="632">
                  <c:v>7.52</c:v>
                </c:pt>
                <c:pt idx="633">
                  <c:v>6.33</c:v>
                </c:pt>
                <c:pt idx="634">
                  <c:v>4.649999999999998</c:v>
                </c:pt>
                <c:pt idx="635">
                  <c:v>4.85</c:v>
                </c:pt>
                <c:pt idx="636">
                  <c:v>4.72</c:v>
                </c:pt>
                <c:pt idx="637">
                  <c:v>4.75</c:v>
                </c:pt>
                <c:pt idx="638">
                  <c:v>4.9</c:v>
                </c:pt>
                <c:pt idx="639">
                  <c:v>4.8</c:v>
                </c:pt>
                <c:pt idx="640">
                  <c:v>4.33</c:v>
                </c:pt>
                <c:pt idx="641">
                  <c:v>4.9</c:v>
                </c:pt>
                <c:pt idx="642">
                  <c:v>4.8</c:v>
                </c:pt>
                <c:pt idx="643">
                  <c:v>5.25</c:v>
                </c:pt>
                <c:pt idx="644">
                  <c:v>5.35</c:v>
                </c:pt>
                <c:pt idx="645">
                  <c:v>4.7</c:v>
                </c:pt>
                <c:pt idx="646">
                  <c:v>4.7</c:v>
                </c:pt>
                <c:pt idx="647">
                  <c:v>4.75</c:v>
                </c:pt>
                <c:pt idx="648">
                  <c:v>4.85</c:v>
                </c:pt>
                <c:pt idx="649">
                  <c:v>4.85</c:v>
                </c:pt>
                <c:pt idx="650">
                  <c:v>4.75</c:v>
                </c:pt>
                <c:pt idx="651">
                  <c:v>4.6</c:v>
                </c:pt>
                <c:pt idx="652">
                  <c:v>4.6</c:v>
                </c:pt>
                <c:pt idx="653">
                  <c:v>4.75</c:v>
                </c:pt>
                <c:pt idx="654">
                  <c:v>5.0</c:v>
                </c:pt>
                <c:pt idx="655">
                  <c:v>5.7</c:v>
                </c:pt>
                <c:pt idx="656">
                  <c:v>4.95</c:v>
                </c:pt>
                <c:pt idx="657">
                  <c:v>5.1</c:v>
                </c:pt>
                <c:pt idx="658">
                  <c:v>5.25</c:v>
                </c:pt>
                <c:pt idx="659">
                  <c:v>4.8</c:v>
                </c:pt>
                <c:pt idx="660">
                  <c:v>4.55</c:v>
                </c:pt>
                <c:pt idx="661">
                  <c:v>5.55</c:v>
                </c:pt>
                <c:pt idx="662">
                  <c:v>4.859999999999998</c:v>
                </c:pt>
                <c:pt idx="663">
                  <c:v>4.75</c:v>
                </c:pt>
                <c:pt idx="664">
                  <c:v>4.8</c:v>
                </c:pt>
                <c:pt idx="665">
                  <c:v>4.4</c:v>
                </c:pt>
                <c:pt idx="666">
                  <c:v>4.35</c:v>
                </c:pt>
                <c:pt idx="667">
                  <c:v>5.1</c:v>
                </c:pt>
                <c:pt idx="668">
                  <c:v>6.1</c:v>
                </c:pt>
                <c:pt idx="669">
                  <c:v>5.93</c:v>
                </c:pt>
                <c:pt idx="670">
                  <c:v>6.51</c:v>
                </c:pt>
                <c:pt idx="671">
                  <c:v>6.33</c:v>
                </c:pt>
                <c:pt idx="672">
                  <c:v>6.1</c:v>
                </c:pt>
                <c:pt idx="673">
                  <c:v>6.4</c:v>
                </c:pt>
                <c:pt idx="674">
                  <c:v>6.89</c:v>
                </c:pt>
                <c:pt idx="675">
                  <c:v>7.26</c:v>
                </c:pt>
                <c:pt idx="676">
                  <c:v>6.67</c:v>
                </c:pt>
                <c:pt idx="677">
                  <c:v>6.67</c:v>
                </c:pt>
                <c:pt idx="678">
                  <c:v>6.45</c:v>
                </c:pt>
                <c:pt idx="679">
                  <c:v>6.38</c:v>
                </c:pt>
                <c:pt idx="680">
                  <c:v>6.81</c:v>
                </c:pt>
                <c:pt idx="681">
                  <c:v>6.84</c:v>
                </c:pt>
                <c:pt idx="682">
                  <c:v>6.56</c:v>
                </c:pt>
                <c:pt idx="683">
                  <c:v>6.42</c:v>
                </c:pt>
                <c:pt idx="684">
                  <c:v>7.07</c:v>
                </c:pt>
                <c:pt idx="685">
                  <c:v>6.43</c:v>
                </c:pt>
                <c:pt idx="686">
                  <c:v>7.03</c:v>
                </c:pt>
                <c:pt idx="687">
                  <c:v>6.25</c:v>
                </c:pt>
                <c:pt idx="688">
                  <c:v>6.56</c:v>
                </c:pt>
                <c:pt idx="689">
                  <c:v>6.42</c:v>
                </c:pt>
                <c:pt idx="690">
                  <c:v>6.28</c:v>
                </c:pt>
                <c:pt idx="691">
                  <c:v>6.78</c:v>
                </c:pt>
                <c:pt idx="692">
                  <c:v>6.619999999999996</c:v>
                </c:pt>
                <c:pt idx="693">
                  <c:v>6.51</c:v>
                </c:pt>
                <c:pt idx="694">
                  <c:v>6.49</c:v>
                </c:pt>
                <c:pt idx="695">
                  <c:v>5.67</c:v>
                </c:pt>
                <c:pt idx="696">
                  <c:v>6.71</c:v>
                </c:pt>
                <c:pt idx="697">
                  <c:v>6.89</c:v>
                </c:pt>
                <c:pt idx="698">
                  <c:v>6.609999999999998</c:v>
                </c:pt>
                <c:pt idx="699">
                  <c:v>6.3</c:v>
                </c:pt>
                <c:pt idx="700">
                  <c:v>6.3</c:v>
                </c:pt>
                <c:pt idx="701">
                  <c:v>6.94</c:v>
                </c:pt>
                <c:pt idx="702">
                  <c:v>6.48</c:v>
                </c:pt>
                <c:pt idx="703">
                  <c:v>7.87</c:v>
                </c:pt>
                <c:pt idx="704">
                  <c:v>6.85</c:v>
                </c:pt>
                <c:pt idx="705">
                  <c:v>6.56</c:v>
                </c:pt>
                <c:pt idx="706">
                  <c:v>6.49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22634136"/>
        <c:axId val="-2122950440"/>
      </c:scatterChart>
      <c:valAx>
        <c:axId val="-2122634136"/>
        <c:scaling>
          <c:orientation val="minMax"/>
          <c:max val="11500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Концентрация </a:t>
                </a:r>
                <a:r>
                  <a:rPr lang="en-US"/>
                  <a:t>Cl</a:t>
                </a:r>
                <a:r>
                  <a:rPr lang="ru-RU"/>
                  <a:t>,</a:t>
                </a:r>
                <a:r>
                  <a:rPr lang="ru-RU" baseline="0"/>
                  <a:t> мг</a:t>
                </a:r>
                <a:r>
                  <a:rPr lang="en-US" baseline="0"/>
                  <a:t>/</a:t>
                </a:r>
                <a:r>
                  <a:rPr lang="ru-RU" baseline="0"/>
                  <a:t>дм3</a:t>
                </a:r>
                <a:endParaRPr lang="ru-RU"/>
              </a:p>
            </c:rich>
          </c:tx>
          <c:layout>
            <c:manualLayout>
              <c:xMode val="edge"/>
              <c:yMode val="edge"/>
              <c:x val="0.363176733780761"/>
              <c:y val="0.92037362695205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22950440"/>
        <c:crosses val="autoZero"/>
        <c:crossBetween val="midCat"/>
      </c:valAx>
      <c:valAx>
        <c:axId val="-2122950440"/>
        <c:scaling>
          <c:orientation val="minMax"/>
          <c:min val="2.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ru-RU"/>
                  <a:t>РН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2263413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314EC-2D9C-AE45-8D48-E7875B32E7DD}" type="datetimeFigureOut">
              <a:rPr lang="ru-RU" smtClean="0"/>
              <a:t>02.10.17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640353-19BC-F440-B111-F963FFF56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085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Уважаемые</a:t>
            </a:r>
            <a:r>
              <a:rPr lang="ru-RU" baseline="0" dirty="0" smtClean="0"/>
              <a:t> коллеги, в газовой промышленности традиционно  я большое внимание уделяется промышленной безопасности. Техническая диагностика является обязательным и эффективным инструментом ее обеспечения. Цель моего доклада состоит в том, чтобы показать в каких направлениях и на каких принципах осуществляется э развитие технической диагностики. В первую очередь, речь идет о результатах исследований и разработок, к которым причастен наш институт, являющийся технологическим партнером ПАО «Газпром» более 30 лет.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0F8224-17E1-0145-8CC6-D5D03A284EF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873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/>
              <a:t>Заказчики: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ЗАО «ГАЗМАШПРОЕКТ», ООО «Газпром добыча Астрахань», АО «</a:t>
            </a:r>
            <a:r>
              <a:rPr lang="ru-RU" sz="1200" dirty="0" err="1" smtClean="0"/>
              <a:t>Оргэнергогаз</a:t>
            </a:r>
            <a:r>
              <a:rPr lang="ru-RU" sz="1200" dirty="0" smtClean="0"/>
              <a:t>», ООО «</a:t>
            </a:r>
            <a:r>
              <a:rPr lang="ru-RU" sz="1200" dirty="0" err="1" smtClean="0"/>
              <a:t>ГазпромГеоресурс</a:t>
            </a:r>
            <a:r>
              <a:rPr lang="ru-RU" sz="1200" dirty="0" smtClean="0"/>
              <a:t>», ООО «</a:t>
            </a:r>
            <a:r>
              <a:rPr lang="ru-RU" sz="1200" dirty="0" err="1" smtClean="0"/>
              <a:t>Нефтехимремстрой</a:t>
            </a:r>
            <a:r>
              <a:rPr lang="ru-RU" sz="1200" dirty="0" smtClean="0"/>
              <a:t>», ООО «Газпром добыча Шельф Южно-Сахалинск», ООО «Лукойл-</a:t>
            </a:r>
            <a:r>
              <a:rPr lang="ru-RU" sz="1200" dirty="0" err="1" smtClean="0"/>
              <a:t>Нижневолжскнефть</a:t>
            </a:r>
            <a:r>
              <a:rPr lang="ru-RU" sz="1200" dirty="0" smtClean="0"/>
              <a:t>», ООО «АСТРАХАНЬБУРГАЗ», ООО «Газпром ВНИИГАЗ», ООО «Газпром добыча Надым», АО «</a:t>
            </a:r>
            <a:r>
              <a:rPr lang="ru-RU" sz="1200" dirty="0" err="1" smtClean="0"/>
              <a:t>Согаз</a:t>
            </a:r>
            <a:r>
              <a:rPr lang="ru-RU" sz="1200" dirty="0" smtClean="0"/>
              <a:t>»,  АО «РОСПАН ИНТЕРНЕШНЛ», ООО «НПО ГКМП» (г. Брянск),  ОАО «Корвет», ООО «</a:t>
            </a:r>
            <a:r>
              <a:rPr lang="ru-RU" sz="1200" dirty="0" err="1" smtClean="0"/>
              <a:t>Никст</a:t>
            </a:r>
            <a:r>
              <a:rPr lang="ru-RU" sz="1200" dirty="0" smtClean="0"/>
              <a:t> Трейд», ОАО «ВМЗ».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AE309-7A05-45C3-9F71-D41825F0532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862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Фактически работы по сбору документации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40353-19BC-F440-B111-F963FFF5629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916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рамках  сложной оценочной модели необходима максимально полное понимание комплекса</a:t>
            </a:r>
            <a:r>
              <a:rPr lang="ru-RU" baseline="0" dirty="0" smtClean="0"/>
              <a:t> воздействий и повреждений. Эти воздействия могут пересекаться и давать синергетические эффекты. Эта матрица является открытой и может развиваться. В данном случае она отражает мой личный опыт.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0F8224-17E1-0145-8CC6-D5D03A284EF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187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Данный слайд является схематическим обобщением того, куда мы двигаемся по мере усиления легирования материалов. Точки</a:t>
            </a:r>
            <a:r>
              <a:rPr lang="ru-RU" baseline="0" dirty="0" smtClean="0"/>
              <a:t> на схеме отражают материалы, реально используемые  на промысловых объектах ПАО «Газпром».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0F8224-17E1-0145-8CC6-D5D03A284EF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617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640353-19BC-F440-B111-F963FFF5629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623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A801F-8DD7-374C-8C26-5496F7ED9032}" type="datetimeFigureOut">
              <a:rPr lang="ru-RU" smtClean="0"/>
              <a:t>02.10.17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ECAC-855C-0D42-8416-E53B37EDB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559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A801F-8DD7-374C-8C26-5496F7ED9032}" type="datetimeFigureOut">
              <a:rPr lang="ru-RU" smtClean="0"/>
              <a:t>02.10.17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ECAC-855C-0D42-8416-E53B37EDB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604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A801F-8DD7-374C-8C26-5496F7ED9032}" type="datetimeFigureOut">
              <a:rPr lang="ru-RU" smtClean="0"/>
              <a:t>02.10.17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ECAC-855C-0D42-8416-E53B37EDB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18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A801F-8DD7-374C-8C26-5496F7ED9032}" type="datetimeFigureOut">
              <a:rPr lang="ru-RU" smtClean="0"/>
              <a:t>02.10.17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ECAC-855C-0D42-8416-E53B37EDB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740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A801F-8DD7-374C-8C26-5496F7ED9032}" type="datetimeFigureOut">
              <a:rPr lang="ru-RU" smtClean="0"/>
              <a:t>02.10.17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ECAC-855C-0D42-8416-E53B37EDB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109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A801F-8DD7-374C-8C26-5496F7ED9032}" type="datetimeFigureOut">
              <a:rPr lang="ru-RU" smtClean="0"/>
              <a:t>02.10.17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ECAC-855C-0D42-8416-E53B37EDB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38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A801F-8DD7-374C-8C26-5496F7ED9032}" type="datetimeFigureOut">
              <a:rPr lang="ru-RU" smtClean="0"/>
              <a:t>02.10.17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ECAC-855C-0D42-8416-E53B37EDB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244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A801F-8DD7-374C-8C26-5496F7ED9032}" type="datetimeFigureOut">
              <a:rPr lang="ru-RU" smtClean="0"/>
              <a:t>02.10.17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ECAC-855C-0D42-8416-E53B37EDB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600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A801F-8DD7-374C-8C26-5496F7ED9032}" type="datetimeFigureOut">
              <a:rPr lang="ru-RU" smtClean="0"/>
              <a:t>02.10.17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ECAC-855C-0D42-8416-E53B37EDB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510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A801F-8DD7-374C-8C26-5496F7ED9032}" type="datetimeFigureOut">
              <a:rPr lang="ru-RU" smtClean="0"/>
              <a:t>02.10.17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ECAC-855C-0D42-8416-E53B37EDB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762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A801F-8DD7-374C-8C26-5496F7ED9032}" type="datetimeFigureOut">
              <a:rPr lang="ru-RU" smtClean="0"/>
              <a:t>02.10.17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BECAC-855C-0D42-8416-E53B37EDB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354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A801F-8DD7-374C-8C26-5496F7ED9032}" type="datetimeFigureOut">
              <a:rPr lang="ru-RU" smtClean="0"/>
              <a:t>02.10.17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BECAC-855C-0D42-8416-E53B37EDB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445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png"/><Relationship Id="rId5" Type="http://schemas.openxmlformats.org/officeDocument/2006/relationships/chart" Target="../charts/chart1.xml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png"/><Relationship Id="rId5" Type="http://schemas.openxmlformats.org/officeDocument/2006/relationships/image" Target="../media/image29.jpe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jpe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image" Target="../media/image40.png"/><Relationship Id="rId9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jpeg"/><Relationship Id="rId5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9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4" Type="http://schemas.openxmlformats.org/officeDocument/2006/relationships/image" Target="../media/image52.emf"/><Relationship Id="rId5" Type="http://schemas.openxmlformats.org/officeDocument/2006/relationships/image" Target="../media/image53.jpeg"/><Relationship Id="rId6" Type="http://schemas.openxmlformats.org/officeDocument/2006/relationships/image" Target="../media/image54.jpeg"/><Relationship Id="rId7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jpeg"/><Relationship Id="rId6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emf"/><Relationship Id="rId5" Type="http://schemas.openxmlformats.org/officeDocument/2006/relationships/image" Target="../media/image64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jpeg"/><Relationship Id="rId12" Type="http://schemas.openxmlformats.org/officeDocument/2006/relationships/image" Target="../media/image10.png"/><Relationship Id="rId13" Type="http://schemas.openxmlformats.org/officeDocument/2006/relationships/image" Target="../media/image11.png"/><Relationship Id="rId14" Type="http://schemas.openxmlformats.org/officeDocument/2006/relationships/image" Target="../media/image12.png"/><Relationship Id="rId15" Type="http://schemas.microsoft.com/office/2007/relationships/hdphoto" Target="../media/hdphoto1.wdp"/><Relationship Id="rId16" Type="http://schemas.openxmlformats.org/officeDocument/2006/relationships/image" Target="../media/image13.jpeg"/><Relationship Id="rId17" Type="http://schemas.openxmlformats.org/officeDocument/2006/relationships/image" Target="../media/image14.png"/><Relationship Id="rId18" Type="http://schemas.microsoft.com/office/2007/relationships/hdphoto" Target="../media/hdphoto2.wdp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5.jpeg"/><Relationship Id="rId8" Type="http://schemas.openxmlformats.org/officeDocument/2006/relationships/image" Target="../media/image6.jpeg"/><Relationship Id="rId9" Type="http://schemas.openxmlformats.org/officeDocument/2006/relationships/image" Target="../media/image7.jpeg"/><Relationship Id="rId10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0" y="25567"/>
            <a:ext cx="9144000" cy="147002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3200" dirty="0" smtClean="0"/>
              <a:t>Диагностика объектов ПАО «Газпром»</a:t>
            </a:r>
            <a:br>
              <a:rPr lang="ru-RU" sz="3200" dirty="0" smtClean="0"/>
            </a:br>
            <a:r>
              <a:rPr lang="ru-RU" sz="3200" dirty="0" smtClean="0"/>
              <a:t>Санкт-Петербург  2-4 октября 2017г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35292"/>
            <a:ext cx="9144000" cy="499146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</a:endParaRPr>
          </a:p>
          <a:p>
            <a:r>
              <a:rPr lang="ru-RU" sz="3600" b="1" dirty="0" smtClean="0">
                <a:solidFill>
                  <a:schemeClr val="tx1"/>
                </a:solidFill>
              </a:rPr>
              <a:t>Работы фонда «ИФДМ» по диагностике и исследованию причин аварий в 2015-2017гг</a:t>
            </a:r>
            <a:endParaRPr lang="ru-RU" sz="3600" b="1" dirty="0">
              <a:solidFill>
                <a:schemeClr val="tx1"/>
              </a:solidFill>
            </a:endParaRPr>
          </a:p>
          <a:p>
            <a:pPr algn="l"/>
            <a:endParaRPr lang="ru-RU" sz="3600" b="1" dirty="0" smtClean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Павловский Борис Рафаилович,</a:t>
            </a:r>
          </a:p>
          <a:p>
            <a:pPr algn="l"/>
            <a:r>
              <a:rPr lang="ru-RU" sz="2600" dirty="0" smtClean="0">
                <a:solidFill>
                  <a:schemeClr val="tx1"/>
                </a:solidFill>
              </a:rPr>
              <a:t>Научный руководитель фонда «Институт физической диагностики и моделирования», действительный член МАТН, почетный машиностроитель РФ</a:t>
            </a:r>
            <a:endParaRPr lang="ru-RU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226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92695"/>
          </a:xfrm>
          <a:solidFill>
            <a:srgbClr val="DCE6F2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Исследования аварийных случаев</a:t>
            </a:r>
            <a:b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Аккредитация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исследовательской лаборатории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785400"/>
            <a:ext cx="4788024" cy="6054815"/>
          </a:xfrm>
          <a:solidFill>
            <a:srgbClr val="EBF1DE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lvl="0"/>
            <a:r>
              <a:rPr lang="ru-RU" sz="9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Нормативная база</a:t>
            </a:r>
          </a:p>
          <a:p>
            <a:pPr lvl="0"/>
            <a:endParaRPr lang="ru-RU" sz="4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Механические </a:t>
            </a: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статические испытания:</a:t>
            </a:r>
          </a:p>
          <a:p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ГОСТ 1497-84, ГОСТ 6996-66, ГОСТ 11150-84 , ГОСТ 9651-84, ГОСТ 11701-84, ГОСТ 10446-80, ГОСТ 10006-80, ГОСТ 12004-81, ГОСТ 25.503-97 ,ГОСТ 14019-2003, ГОСТ 6996-66, РД 03-495-02, ГОСТ 25.506-85, ГОСТ 25.502-79, ГОСТ 11262-80 , ГОСТ 26277-84 , ГОСТ Р 53652.1, 2, 3-2009, ГОСТ Р 50838-2009, ГОСТ 18599-2001, РД 03-495-02, СП 62.13330.2011, СП 40-102-2000 , СП 42-103-2003 </a:t>
            </a:r>
          </a:p>
          <a:p>
            <a:pPr lvl="0"/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Методы измерения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твердости:</a:t>
            </a:r>
            <a:endParaRPr lang="ru-RU" sz="5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ГОСТ 22762-77, ГОСТ 9013-59, РД ЭО 0027-2005 </a:t>
            </a:r>
          </a:p>
          <a:p>
            <a:pPr lvl="0"/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Испытания на коррозионную стойкость: ГОСТ 9.911-89 ЕСЗКС, ГОСТ 9.903-81, Р 50-54-37-88, ГОСТ 9.903-81, ГОСТ 9.912-89, ГОСТ 9.914-91 </a:t>
            </a:r>
          </a:p>
          <a:p>
            <a:pPr lvl="0"/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Методы исследования структуры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материалов:</a:t>
            </a:r>
            <a:endParaRPr lang="ru-RU" sz="5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ГОСТ 1778-70, ГОСТ Р ИСО 4967-2009, ГОСТ 5639-82, ГОСТ 21073-75, ГОСТ 1763-68, ГОСТ 11878-66 , ГОСТ Р 53686-2009, ОСТ 34-70-690-96, ОСТ 34-70-690-84, ГОСТ 10243-75, ГОСТ 5640-68, РД 24.200.04-90, РД 03-495-02, ГОСТ 3443-87, ГОСТ 21073, 0, 1, 2, 3, 4-75 </a:t>
            </a:r>
          </a:p>
          <a:p>
            <a:pPr lvl="0"/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Методы определения содержания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элементов:</a:t>
            </a:r>
            <a:endParaRPr lang="ru-RU" sz="5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ГОСТ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28033-89, инструкции по эксплуатации оборудования</a:t>
            </a:r>
            <a:endParaRPr lang="ru-RU" sz="5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Цементы:</a:t>
            </a:r>
          </a:p>
          <a:p>
            <a:pPr lvl="0"/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ГОСТ 310.1-76, ГОСТ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310.4-81</a:t>
            </a:r>
          </a:p>
          <a:p>
            <a:pPr lvl="0"/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етоны</a:t>
            </a:r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конструкции и изделия бетонные и железобетонные </a:t>
            </a: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ГОСТ 28570-90</a:t>
            </a:r>
            <a:endParaRPr lang="ru-RU" sz="5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32040" y="785400"/>
            <a:ext cx="4104456" cy="5909310"/>
          </a:xfrm>
          <a:prstGeom prst="rect">
            <a:avLst/>
          </a:prstGeom>
          <a:solidFill>
            <a:srgbClr val="EBF1DE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Оборудование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AutoNum type="arabicPeriod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Универсальная испытательная машина </a:t>
            </a:r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GOTECH AI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-7000</a:t>
            </a:r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LA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20 </a:t>
            </a:r>
          </a:p>
          <a:p>
            <a:pPr marL="342900" indent="-342900" algn="ctr">
              <a:buFontTx/>
              <a:buAutoNum type="arabicPeriod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Прибор 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для измерений механических характеристик материалов по диаграмме вдавливания ПИМ-ДВ-1</a:t>
            </a:r>
          </a:p>
          <a:p>
            <a:pPr marL="342900" indent="-342900" algn="ctr">
              <a:buAutoNum type="arabicPeriod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Микроскоп стереоскопический МБС-10</a:t>
            </a:r>
          </a:p>
          <a:p>
            <a:pPr algn="ctr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4. Микроскоп металлографический </a:t>
            </a:r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InSize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1000M</a:t>
            </a:r>
          </a:p>
          <a:p>
            <a:pPr marL="342900" indent="-342900" algn="ctr">
              <a:buAutoNum type="arabicPeriod" startAt="5"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Сканирующий электронной микроскоп JSM-7600F </a:t>
            </a:r>
          </a:p>
          <a:p>
            <a:pPr marL="342900" indent="-342900" algn="ctr">
              <a:buAutoNum type="arabicPeriod" startAt="5"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Анализатор </a:t>
            </a:r>
            <a:r>
              <a:rPr lang="ru-RU" sz="1500" dirty="0" err="1">
                <a:latin typeface="Times New Roman" pitchFamily="18" charset="0"/>
                <a:cs typeface="Times New Roman" pitchFamily="18" charset="0"/>
              </a:rPr>
              <a:t>рентгенофлуоресцентный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 Х-МЕТ 7500</a:t>
            </a:r>
          </a:p>
          <a:p>
            <a:pPr algn="ctr"/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6. Спектрометр эмиссионной </a:t>
            </a:r>
            <a:r>
              <a:rPr lang="en-US" sz="1500" dirty="0">
                <a:latin typeface="Times New Roman" pitchFamily="18" charset="0"/>
                <a:cs typeface="Times New Roman" pitchFamily="18" charset="0"/>
              </a:rPr>
              <a:t>SPECTROLAB M</a:t>
            </a: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-8</a:t>
            </a:r>
          </a:p>
          <a:p>
            <a:pPr algn="ctr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7. Печь муфельная МИМП-П</a:t>
            </a:r>
          </a:p>
          <a:p>
            <a:pPr algn="ctr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8. Баня лабораторная ПЭ-4300</a:t>
            </a:r>
          </a:p>
          <a:p>
            <a:pPr algn="ctr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9. Аналитические весы GR-120</a:t>
            </a:r>
          </a:p>
          <a:p>
            <a:pPr marL="342900" indent="-342900" algn="ctr">
              <a:buAutoNum type="arabicPeriod" startAt="10"/>
            </a:pPr>
            <a:r>
              <a:rPr lang="ru-RU" sz="15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Н-метр АНИОН 4102</a:t>
            </a:r>
          </a:p>
          <a:p>
            <a:pPr marL="342900" indent="-342900" algn="ctr">
              <a:buAutoNum type="arabicPeriod" startAt="10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Кондуктометр ЭКСПЕРТ-002</a:t>
            </a:r>
          </a:p>
          <a:p>
            <a:pPr marL="342900" indent="-342900" algn="ctr">
              <a:buAutoNum type="arabicPeriod" startAt="10"/>
            </a:pP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Потенциостат-гальваностат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Р-8</a:t>
            </a:r>
          </a:p>
          <a:p>
            <a:pPr marL="342900" indent="-342900" algn="ctr">
              <a:buAutoNum type="arabicPeriod" startAt="10"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Установки для испытаний на межкристаллитную и СО2 коррозию</a:t>
            </a:r>
            <a:endParaRPr lang="ru-RU" sz="1500" dirty="0" smtClean="0"/>
          </a:p>
        </p:txBody>
      </p:sp>
    </p:spTree>
    <p:extLst>
      <p:ext uri="{BB962C8B-B14F-4D97-AF65-F5344CB8AC3E}">
        <p14:creationId xmlns:p14="http://schemas.microsoft.com/office/powerpoint/2010/main" val="34410599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17562"/>
          </a:xfrm>
          <a:solidFill>
            <a:srgbClr val="DBEEF4"/>
          </a:solidFill>
        </p:spPr>
        <p:txBody>
          <a:bodyPr>
            <a:normAutofit/>
          </a:bodyPr>
          <a:lstStyle/>
          <a:p>
            <a:r>
              <a:rPr lang="ru-RU" sz="2800" b="1" dirty="0" smtClean="0"/>
              <a:t>Базовые факторы развития повреждений</a:t>
            </a:r>
            <a:endParaRPr lang="ru-RU" sz="2800" b="1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0" y="817562"/>
            <a:ext cx="4040188" cy="639762"/>
          </a:xfrm>
          <a:solidFill>
            <a:srgbClr val="DBEEF4"/>
          </a:solidFill>
        </p:spPr>
        <p:txBody>
          <a:bodyPr>
            <a:normAutofit/>
          </a:bodyPr>
          <a:lstStyle/>
          <a:p>
            <a:r>
              <a:rPr lang="ru-RU" dirty="0" smtClean="0"/>
              <a:t>Коррозионные воздействия 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-1" y="1621480"/>
            <a:ext cx="4216401" cy="3094553"/>
          </a:xfrm>
          <a:solidFill>
            <a:srgbClr val="EBF1DE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Почвенная (кислородная)</a:t>
            </a:r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Углекислотная</a:t>
            </a:r>
          </a:p>
          <a:p>
            <a:pPr marL="0" indent="0">
              <a:buNone/>
            </a:pPr>
            <a:r>
              <a:rPr lang="ru-RU" sz="2000" dirty="0" smtClean="0"/>
              <a:t>Хлоридная </a:t>
            </a:r>
          </a:p>
          <a:p>
            <a:pPr marL="0" indent="0">
              <a:buNone/>
            </a:pPr>
            <a:r>
              <a:rPr lang="ru-RU" sz="2000" dirty="0" smtClean="0"/>
              <a:t>Сероводородная </a:t>
            </a:r>
          </a:p>
          <a:p>
            <a:pPr marL="0" indent="0">
              <a:buNone/>
            </a:pPr>
            <a:r>
              <a:rPr lang="ru-RU" sz="2000" dirty="0" smtClean="0"/>
              <a:t>Водородная</a:t>
            </a:r>
            <a:endParaRPr lang="ru-RU" sz="200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4040189" y="817562"/>
            <a:ext cx="5103811" cy="639762"/>
          </a:xfrm>
          <a:solidFill>
            <a:srgbClr val="DBEEF4"/>
          </a:solidFill>
        </p:spPr>
        <p:txBody>
          <a:bodyPr>
            <a:normAutofit/>
          </a:bodyPr>
          <a:lstStyle/>
          <a:p>
            <a:r>
              <a:rPr lang="ru-RU" dirty="0" smtClean="0"/>
              <a:t>        Механические воздействия</a:t>
            </a:r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4"/>
          </p:nvPr>
        </p:nvSpPr>
        <p:spPr>
          <a:xfrm>
            <a:off x="4394200" y="1605604"/>
            <a:ext cx="4749801" cy="309455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Нестационарное давление </a:t>
            </a:r>
          </a:p>
          <a:p>
            <a:pPr marL="0" indent="0">
              <a:buNone/>
            </a:pPr>
            <a:r>
              <a:rPr lang="ru-RU" sz="1800" dirty="0" smtClean="0"/>
              <a:t>Нестабильные или неоднородные  грунты</a:t>
            </a:r>
          </a:p>
          <a:p>
            <a:pPr marL="0" indent="0">
              <a:buNone/>
            </a:pPr>
            <a:r>
              <a:rPr lang="ru-RU" sz="1800" dirty="0" smtClean="0"/>
              <a:t>Ледовая нагрузка</a:t>
            </a:r>
          </a:p>
          <a:p>
            <a:pPr marL="0" indent="0">
              <a:buNone/>
            </a:pPr>
            <a:r>
              <a:rPr lang="ru-RU" sz="1800" dirty="0" smtClean="0"/>
              <a:t>Гидродинамическая нагрузка (течения)</a:t>
            </a:r>
          </a:p>
          <a:p>
            <a:pPr marL="0" indent="0">
              <a:buNone/>
            </a:pPr>
            <a:r>
              <a:rPr lang="ru-RU" sz="1800" dirty="0" smtClean="0"/>
              <a:t>Ветровая нагрузка </a:t>
            </a:r>
          </a:p>
          <a:p>
            <a:pPr marL="0" indent="0">
              <a:buNone/>
            </a:pPr>
            <a:r>
              <a:rPr lang="ru-RU" sz="1800" dirty="0" smtClean="0"/>
              <a:t>Взрывные воздействия</a:t>
            </a:r>
          </a:p>
          <a:p>
            <a:pPr marL="0" indent="0">
              <a:buNone/>
            </a:pPr>
            <a:r>
              <a:rPr lang="ru-RU" sz="1800" dirty="0" smtClean="0"/>
              <a:t>Сейсмические воздействия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" y="5377714"/>
            <a:ext cx="9143999" cy="1477328"/>
          </a:xfrm>
          <a:prstGeom prst="rect">
            <a:avLst/>
          </a:prstGeom>
          <a:solidFill>
            <a:srgbClr val="EBF1DE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Температурные расширения</a:t>
            </a:r>
          </a:p>
          <a:p>
            <a:r>
              <a:rPr lang="ru-RU" dirty="0" smtClean="0"/>
              <a:t>Быстро изменяющиеся  температурные поля</a:t>
            </a:r>
          </a:p>
          <a:p>
            <a:r>
              <a:rPr lang="ru-RU" dirty="0" smtClean="0"/>
              <a:t>Температурная цикличность</a:t>
            </a:r>
          </a:p>
          <a:p>
            <a:r>
              <a:rPr lang="ru-RU" dirty="0" smtClean="0"/>
              <a:t>Тепловая хрупкость</a:t>
            </a:r>
          </a:p>
          <a:p>
            <a:r>
              <a:rPr lang="ru-RU" dirty="0" smtClean="0"/>
              <a:t>Низкотемпературная хрупкость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" y="4782709"/>
            <a:ext cx="9144000" cy="461665"/>
          </a:xfrm>
          <a:prstGeom prst="rect">
            <a:avLst/>
          </a:prstGeom>
          <a:solidFill>
            <a:srgbClr val="DBEEF4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b="1" dirty="0"/>
              <a:t>Т</a:t>
            </a:r>
            <a:r>
              <a:rPr lang="ru-RU" sz="2400" b="1" dirty="0" smtClean="0"/>
              <a:t>епловые воздействия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1328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0" y="28577"/>
            <a:ext cx="9144000" cy="1143000"/>
          </a:xfrm>
          <a:solidFill>
            <a:srgbClr val="DCE6F2"/>
          </a:solidFill>
        </p:spPr>
        <p:txBody>
          <a:bodyPr>
            <a:noAutofit/>
          </a:bodyPr>
          <a:lstStyle/>
          <a:p>
            <a:r>
              <a:rPr lang="ru-RU" sz="2800" b="1" dirty="0" smtClean="0"/>
              <a:t>Механизмы коррозионных повреждений в сталях с различным уровнем легирования  </a:t>
            </a:r>
            <a:r>
              <a:rPr lang="en-US" sz="2800" b="1" dirty="0" smtClean="0"/>
              <a:t>Cr </a:t>
            </a:r>
            <a:r>
              <a:rPr lang="ru-RU" sz="2800" b="1" dirty="0" smtClean="0"/>
              <a:t>и</a:t>
            </a:r>
            <a:r>
              <a:rPr lang="en-US" sz="2800" b="1" dirty="0" smtClean="0"/>
              <a:t> Ni</a:t>
            </a:r>
            <a:r>
              <a:rPr lang="ru-RU" sz="2800" b="1" dirty="0" smtClean="0"/>
              <a:t>. </a:t>
            </a:r>
            <a:br>
              <a:rPr lang="ru-RU" sz="2800" b="1" dirty="0" smtClean="0"/>
            </a:br>
            <a:r>
              <a:rPr lang="ru-RU" sz="2800" b="1" dirty="0" smtClean="0"/>
              <a:t>НКТ из стали 25</a:t>
            </a:r>
            <a:r>
              <a:rPr lang="en-US" sz="2800" b="1" dirty="0" smtClean="0"/>
              <a:t>Cr</a:t>
            </a:r>
            <a:r>
              <a:rPr lang="ru-RU" sz="2800" b="1" dirty="0" smtClean="0"/>
              <a:t>/35</a:t>
            </a:r>
            <a:r>
              <a:rPr lang="en-US" sz="2800" b="1" dirty="0" smtClean="0"/>
              <a:t>Ni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pic>
        <p:nvPicPr>
          <p:cNvPr id="4" name="Содержимое 3" descr="MacBook:Users:user:Desktop:imgonline-com-ua-Resize-4dOUffBM6OeRMufr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" r="948"/>
          <a:stretch>
            <a:fillRect/>
          </a:stretch>
        </p:blipFill>
        <p:spPr bwMode="auto">
          <a:xfrm>
            <a:off x="153478" y="1417638"/>
            <a:ext cx="4355022" cy="26236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</p:pic>
      <p:pic>
        <p:nvPicPr>
          <p:cNvPr id="5" name="Изображение 4" descr="Риск хлоридного растрескивания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417639"/>
            <a:ext cx="4191000" cy="2511976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687809575"/>
              </p:ext>
            </p:extLst>
          </p:nvPr>
        </p:nvGraphicFramePr>
        <p:xfrm>
          <a:off x="4724400" y="4066631"/>
          <a:ext cx="4419600" cy="2404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8" name="Содержимое 14" descr="трещина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9" b="11559"/>
          <a:stretch>
            <a:fillRect/>
          </a:stretch>
        </p:blipFill>
        <p:spPr>
          <a:xfrm>
            <a:off x="787399" y="4019276"/>
            <a:ext cx="3133967" cy="165671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5780782"/>
            <a:ext cx="4953000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b="1" dirty="0" smtClean="0"/>
              <a:t>Элементы НКТ</a:t>
            </a:r>
            <a:r>
              <a:rPr lang="ru-RU" sz="1600" b="1" dirty="0"/>
              <a:t> </a:t>
            </a:r>
            <a:r>
              <a:rPr lang="ru-RU" sz="1600" b="1" dirty="0" smtClean="0"/>
              <a:t>из разных сталей, эксплуатируемых в одинаковых условиях.</a:t>
            </a:r>
            <a:r>
              <a:rPr lang="ru-RU" sz="1600" b="1" dirty="0"/>
              <a:t> </a:t>
            </a:r>
            <a:r>
              <a:rPr lang="ru-RU" sz="1600" b="1" dirty="0" smtClean="0"/>
              <a:t>Язвы в низколегированной</a:t>
            </a:r>
            <a:r>
              <a:rPr lang="ru-RU" sz="1600" b="1" dirty="0"/>
              <a:t>,</a:t>
            </a:r>
            <a:r>
              <a:rPr lang="ru-RU" sz="1600" b="1" dirty="0" smtClean="0"/>
              <a:t> растрескивание в нержавеющей </a:t>
            </a:r>
            <a:r>
              <a:rPr lang="ru-RU" sz="1600" b="1" dirty="0" err="1" smtClean="0"/>
              <a:t>аустенитной</a:t>
            </a:r>
            <a:r>
              <a:rPr lang="ru-RU" sz="1600" b="1" dirty="0" smtClean="0"/>
              <a:t> и дуплексной сталях  </a:t>
            </a:r>
            <a:endParaRPr lang="ru-RU" sz="1600" b="1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6121400" y="2400300"/>
            <a:ext cx="1104900" cy="22225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530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CE6F2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Растрескивание ФА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Cameron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после 26 лет эксплуатации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20272" y="4869160"/>
            <a:ext cx="1666528" cy="125700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1835" t="51750" r="52631" b="23204"/>
          <a:stretch/>
        </p:blipFill>
        <p:spPr bwMode="auto">
          <a:xfrm>
            <a:off x="98045" y="1544368"/>
            <a:ext cx="2808312" cy="1623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Изображение 7" descr="MacBook:Users:user:Desktop:IMG_0395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9267" y="1545343"/>
            <a:ext cx="2696179" cy="1631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50938" t="29625" r="20032" b="28033"/>
          <a:stretch/>
        </p:blipFill>
        <p:spPr bwMode="auto">
          <a:xfrm>
            <a:off x="5940151" y="2160119"/>
            <a:ext cx="3096344" cy="20064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Изображение 92" descr="MacBook:Users:user:Desktop:Состояние внутренней поверхности:3.6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091" y="3916903"/>
            <a:ext cx="2088232" cy="197171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141618" y="5896101"/>
            <a:ext cx="2090855" cy="738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Состояние внутренней поверхности. Фотографии сделаны на микроскопе МБС - 10, увеличение 20х.</a:t>
            </a:r>
          </a:p>
        </p:txBody>
      </p:sp>
      <p:pic>
        <p:nvPicPr>
          <p:cNvPr id="10" name="Рисунок 9"/>
          <p:cNvPicPr/>
          <p:nvPr/>
        </p:nvPicPr>
        <p:blipFill rotWithShape="1">
          <a:blip r:embed="rId6"/>
          <a:srcRect l="18287" t="41907" r="50400" b="16059"/>
          <a:stretch/>
        </p:blipFill>
        <p:spPr bwMode="auto">
          <a:xfrm>
            <a:off x="2411760" y="3916903"/>
            <a:ext cx="3240360" cy="25310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8045" y="3168118"/>
            <a:ext cx="2390272" cy="4308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Внешний вид крышки центральной пневмоприводной задвижки.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39267" y="3177229"/>
            <a:ext cx="2699792" cy="5770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Элемент крышки, содержащий три трещины, видимые на внутренней поверхности.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40151" y="4166556"/>
            <a:ext cx="2749365" cy="6001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Структура образца после травления 15-% - ной соляной кислотой. Светлые включения – карбиды.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336779"/>
              </p:ext>
            </p:extLst>
          </p:nvPr>
        </p:nvGraphicFramePr>
        <p:xfrm>
          <a:off x="107090" y="971126"/>
          <a:ext cx="5510832" cy="3855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8112"/>
                <a:gridCol w="432048"/>
                <a:gridCol w="504056"/>
                <a:gridCol w="504056"/>
                <a:gridCol w="576064"/>
                <a:gridCol w="576064"/>
                <a:gridCol w="569912"/>
                <a:gridCol w="391758"/>
                <a:gridCol w="522344"/>
                <a:gridCol w="426418"/>
              </a:tblGrid>
              <a:tr h="79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err="1" smtClean="0">
                          <a:effectLst/>
                        </a:rPr>
                        <a:t>Хим.элемент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С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Si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 err="1">
                          <a:effectLst/>
                        </a:rPr>
                        <a:t>Mn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P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S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Cr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Ni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>
                          <a:effectLst/>
                        </a:rPr>
                        <a:t>Cu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Mo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F6NM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0,02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0,90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0,91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0,009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0,011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12,57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4,41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0,12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0,47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5767676" y="959790"/>
            <a:ext cx="3268819" cy="120032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Крышка ФА изготовлена из стандартной нержавеющей стали </a:t>
            </a:r>
            <a:r>
              <a:rPr lang="en-US" sz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NM</a:t>
            </a:r>
            <a:r>
              <a:rPr lang="ru-RU" sz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с мартенситной структурой, содержанием </a:t>
            </a:r>
            <a:r>
              <a:rPr lang="en-US" sz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ru-RU" sz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ru-RU" sz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12, 5 и 4,4% , соответственно. Химический состав определялся на спектрометре эмиссионном </a:t>
            </a:r>
            <a:r>
              <a:rPr lang="en-US" sz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SPECTROLAB M</a:t>
            </a:r>
            <a:r>
              <a:rPr lang="ru-RU" sz="1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-8.</a:t>
            </a:r>
          </a:p>
        </p:txBody>
      </p:sp>
      <p:pic>
        <p:nvPicPr>
          <p:cNvPr id="16" name="Рисунок 3" descr="C:\Users\Laborant\Desktop\Рабочая флешка\Пахомова\Пахомова-23.12.15\Pakhomova\image006.bmp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3851" y="4869160"/>
            <a:ext cx="2032000" cy="15961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1128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Повышение надежности ФА из стали класса А480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052230"/>
              </p:ext>
            </p:extLst>
          </p:nvPr>
        </p:nvGraphicFramePr>
        <p:xfrm>
          <a:off x="88974" y="963929"/>
          <a:ext cx="4122987" cy="29249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7156"/>
                <a:gridCol w="473387"/>
                <a:gridCol w="710080"/>
                <a:gridCol w="631182"/>
                <a:gridCol w="631182"/>
              </a:tblGrid>
              <a:tr h="19278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образца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рН=3,00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рН=4,00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27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Cl</a:t>
                      </a:r>
                      <a:r>
                        <a:rPr lang="ru-RU" sz="12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г/л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Cl</a:t>
                      </a:r>
                      <a:r>
                        <a:rPr lang="ru-RU" sz="12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г/л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48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ВМЗ 1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0,060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0,041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0,086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0,053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ВМЗ 2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0,057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0,046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0,087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0,061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ВМЗ 3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0,044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0,041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0,081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0,061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38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ВМЗ 2016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0,011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0,029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0,044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0,048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9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CA6N 6821Miilucast Oy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0,021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0,020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0,015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0,044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9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CA6NM  Mokveld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0,066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0,036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0,093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0,066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9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F6NM 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Malbranque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0,015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0,022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0,018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0,043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0736" y="3941293"/>
            <a:ext cx="3511539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Скорость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бщей коррозии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(мм/год),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t=60</a:t>
            </a:r>
            <a:r>
              <a:rPr lang="ru-RU" sz="1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C.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1" b="3322"/>
          <a:stretch/>
        </p:blipFill>
        <p:spPr bwMode="auto">
          <a:xfrm>
            <a:off x="4716016" y="908720"/>
            <a:ext cx="4340610" cy="38884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716016" y="4797152"/>
            <a:ext cx="4395494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Сравнительные данные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питтингообразования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при рН 3-4, содержание хлоридов 5-65 г/л.</a:t>
            </a:r>
          </a:p>
        </p:txBody>
      </p:sp>
      <p:pic>
        <p:nvPicPr>
          <p:cNvPr id="8" name="Рисунок 7" descr="F:\Фотографии для статьи\Image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37112"/>
            <a:ext cx="3164155" cy="221953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3415675" y="5487094"/>
            <a:ext cx="5611754" cy="116955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Проведенные в ИФДМ исследования показали, что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питтингообразование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зависит от такого фактора, как химический состав, в частности содержания кремния. При содержании кремния менее 0,5%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питтинги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не обнаруживались.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Питтинг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глубиной 430 мкм, увеличение 70х.</a:t>
            </a:r>
          </a:p>
        </p:txBody>
      </p:sp>
    </p:spTree>
    <p:extLst>
      <p:ext uri="{BB962C8B-B14F-4D97-AF65-F5344CB8AC3E}">
        <p14:creationId xmlns:p14="http://schemas.microsoft.com/office/powerpoint/2010/main" val="342713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CE6F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Исследование СО</a:t>
            </a:r>
            <a:r>
              <a:rPr lang="ru-RU" sz="28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коррозии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БНГКМ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3721939" cy="327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283672" y="5473424"/>
            <a:ext cx="4418371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Динамика износа труб обвязки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скважин кустов 33, 35, 36, 43, 46, 57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073361"/>
              </p:ext>
            </p:extLst>
          </p:nvPr>
        </p:nvGraphicFramePr>
        <p:xfrm>
          <a:off x="179512" y="985116"/>
          <a:ext cx="8784976" cy="23322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0456"/>
                <a:gridCol w="1531056"/>
                <a:gridCol w="456328"/>
                <a:gridCol w="644894"/>
                <a:gridCol w="1542078"/>
                <a:gridCol w="978216"/>
                <a:gridCol w="352618"/>
                <a:gridCol w="1629330"/>
              </a:tblGrid>
              <a:tr h="2300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Условия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30ХМА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О9Г2С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Образец НКТ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3006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20-25</a:t>
                      </a:r>
                      <a:r>
                        <a:rPr lang="ru-RU" sz="1100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ru-RU" sz="1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корость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коррозии: разброс данных/ среднее значение, мм/год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561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</a:t>
                      </a:r>
                      <a:r>
                        <a:rPr lang="ru-RU" sz="1100" baseline="-25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0,1-0,5 </a:t>
                      </a:r>
                      <a:r>
                        <a:rPr lang="ru-RU" sz="1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атм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Лаб. Данные 0,1-0,4/0,15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Полевые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более 0,15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Лабораторные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данные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0,1-0,4/0,2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Полевые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более 0,2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Лаб. Данные 0,03-0,3/0,1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60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</a:t>
                      </a:r>
                      <a:r>
                        <a:rPr lang="ru-RU" sz="1100" baseline="-25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1-1,5 атм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0,3-0,7/0,5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более 0,2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0,1-0,3/0,2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006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35-45</a:t>
                      </a:r>
                      <a:r>
                        <a:rPr lang="ru-RU" sz="1100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006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0,1-0,5 атм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0,01-0,1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0,02-0,16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0,02-0,06/0,04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860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 </a:t>
                      </a:r>
                      <a:r>
                        <a:rPr lang="ru-RU" sz="11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атм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0,16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0,77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менее 0,75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0,15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4283672" y="3946703"/>
            <a:ext cx="4572000" cy="132343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Аналитическое обобщение данных по скорости коррозии по материалам . </a:t>
            </a:r>
            <a:r>
              <a:rPr lang="en-US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16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исследованном</a:t>
            </a:r>
            <a:r>
              <a:rPr lang="en-US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интервале</a:t>
            </a:r>
            <a:r>
              <a:rPr lang="en-US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концентраций</a:t>
            </a:r>
            <a:r>
              <a:rPr lang="en-US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СО2 0,01-0,15 </a:t>
            </a:r>
            <a:r>
              <a:rPr lang="en-US" sz="16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МПа</a:t>
            </a:r>
            <a:r>
              <a:rPr lang="en-US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качественном</a:t>
            </a:r>
            <a:r>
              <a:rPr lang="en-US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уровне</a:t>
            </a:r>
            <a:r>
              <a:rPr lang="en-US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наблюдается</a:t>
            </a:r>
            <a:r>
              <a:rPr lang="en-US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корреляция</a:t>
            </a:r>
            <a:r>
              <a:rPr lang="en-US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между</a:t>
            </a:r>
            <a:r>
              <a:rPr lang="en-US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лабораторными</a:t>
            </a:r>
            <a:r>
              <a:rPr lang="en-US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6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полевыми</a:t>
            </a:r>
            <a:r>
              <a:rPr lang="en-US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данными</a:t>
            </a:r>
            <a:r>
              <a:rPr lang="en-US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836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CE6F2"/>
          </a:solidFill>
        </p:spPr>
        <p:txBody>
          <a:bodyPr>
            <a:no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Растрескивание внутренних элементов пластинчатого теплообменника с диффузионной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сваркой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 стали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Cr/8Ni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(304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L)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4128" y="4509120"/>
            <a:ext cx="2962672" cy="1617043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05" y="1040512"/>
            <a:ext cx="1932715" cy="23884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07504" y="3429414"/>
            <a:ext cx="1944216" cy="25391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Внешний вид теплообменника </a:t>
            </a:r>
          </a:p>
        </p:txBody>
      </p:sp>
      <p:pic>
        <p:nvPicPr>
          <p:cNvPr id="6" name="Рисунок 5" descr="C:\Users\User\Desktop\ГДШ\Образец\IMG_111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984" y="1040513"/>
            <a:ext cx="2228221" cy="16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2199765" y="2724861"/>
            <a:ext cx="2236440" cy="57708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dirty="0" err="1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Макродеформации</a:t>
            </a:r>
            <a:r>
              <a:rPr lang="ru-RU" sz="105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в центральной части сердечника, в соединении блоков пластин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2724861"/>
            <a:ext cx="2195818" cy="57708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Отслоение пластин вместе с частью оболочки одного из блоков сердечника</a:t>
            </a:r>
          </a:p>
        </p:txBody>
      </p:sp>
      <p:pic>
        <p:nvPicPr>
          <p:cNvPr id="10" name="Рисунок 9"/>
          <p:cNvPicPr/>
          <p:nvPr/>
        </p:nvPicPr>
        <p:blipFill rotWithShape="1">
          <a:blip r:embed="rId5"/>
          <a:srcRect l="62506" t="47244" r="21763" b="32296"/>
          <a:stretch/>
        </p:blipFill>
        <p:spPr bwMode="auto">
          <a:xfrm>
            <a:off x="4607577" y="1040513"/>
            <a:ext cx="2160240" cy="16721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6"/>
          <a:srcRect l="24383" t="28116" r="59137" b="50134"/>
          <a:stretch/>
        </p:blipFill>
        <p:spPr bwMode="auto">
          <a:xfrm>
            <a:off x="6880448" y="1040513"/>
            <a:ext cx="2152601" cy="17707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880448" y="2817193"/>
            <a:ext cx="2160240" cy="41549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Трещины между пластинами и внутри каналов </a:t>
            </a:r>
            <a:r>
              <a:rPr lang="ru-RU" sz="105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травления</a:t>
            </a:r>
            <a:endParaRPr lang="ru-RU" sz="1050" dirty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 rotWithShape="1">
          <a:blip r:embed="rId7"/>
          <a:srcRect l="23725" t="61621" r="58459" b="15136"/>
          <a:stretch/>
        </p:blipFill>
        <p:spPr bwMode="auto">
          <a:xfrm>
            <a:off x="107504" y="4904595"/>
            <a:ext cx="2592288" cy="19033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19005" y="5856278"/>
            <a:ext cx="2448272" cy="41549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Трещины в сварном шве соединения оболочек сердечника</a:t>
            </a:r>
          </a:p>
        </p:txBody>
      </p:sp>
      <p:pic>
        <p:nvPicPr>
          <p:cNvPr id="15" name="Рисунок 14"/>
          <p:cNvPicPr/>
          <p:nvPr/>
        </p:nvPicPr>
        <p:blipFill rotWithShape="1">
          <a:blip r:embed="rId8"/>
          <a:srcRect l="17914" t="43796" r="53635" b="34014"/>
          <a:stretch/>
        </p:blipFill>
        <p:spPr bwMode="auto">
          <a:xfrm>
            <a:off x="2840360" y="3429000"/>
            <a:ext cx="4323527" cy="17277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156980" y="3681183"/>
            <a:ext cx="1876069" cy="12234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Структура стали 304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а) вне зоны разрушения и б) в зоне разрушения. Увеличение 100.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В зоне разрушения наблюдаются цепочки глобулярных дефектов (выделены овалом).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/>
          <p:cNvPicPr/>
          <p:nvPr/>
        </p:nvPicPr>
        <p:blipFill rotWithShape="1">
          <a:blip r:embed="rId9"/>
          <a:srcRect l="18089" t="21724" r="53924" b="59691"/>
          <a:stretch/>
        </p:blipFill>
        <p:spPr bwMode="auto">
          <a:xfrm>
            <a:off x="2843807" y="5128841"/>
            <a:ext cx="4313173" cy="13965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7156980" y="5948263"/>
            <a:ext cx="1869162" cy="57708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Макро и микротрещины в межблочном сварном шве (увеличение х100).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75651" y="3870463"/>
            <a:ext cx="2524141" cy="10618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Отработал не более 300 циклов  при  амплитуде не более 200</a:t>
            </a:r>
            <a:r>
              <a:rPr lang="ru-RU" sz="105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С.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Ресурс у стали данного класса в указанном диапазоне перепада температур не менее 10</a:t>
            </a:r>
            <a:r>
              <a:rPr lang="ru-RU" sz="1050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циклов.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  <a:p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959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11560"/>
          </a:xfrm>
          <a:solidFill>
            <a:srgbClr val="DCE6F2"/>
          </a:solidFill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Исследование причин смятия обсадных колонн скважин 612 и 915 АГКМ</a:t>
            </a:r>
            <a:endParaRPr lang="ru-RU" sz="2400" b="1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17" b="-7863"/>
          <a:stretch/>
        </p:blipFill>
        <p:spPr>
          <a:xfrm>
            <a:off x="38864" y="1806347"/>
            <a:ext cx="3164984" cy="23624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1484784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Типы глин и солей по данным ГИС</a:t>
            </a:r>
            <a:endParaRPr lang="ru-RU" sz="1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75476"/>
              </p:ext>
            </p:extLst>
          </p:nvPr>
        </p:nvGraphicFramePr>
        <p:xfrm>
          <a:off x="0" y="4222576"/>
          <a:ext cx="9024050" cy="25145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6877"/>
                <a:gridCol w="428911"/>
                <a:gridCol w="262389"/>
                <a:gridCol w="262389"/>
                <a:gridCol w="262389"/>
                <a:gridCol w="262389"/>
                <a:gridCol w="320891"/>
                <a:gridCol w="390399"/>
                <a:gridCol w="390399"/>
                <a:gridCol w="320891"/>
                <a:gridCol w="320891"/>
                <a:gridCol w="390399"/>
                <a:gridCol w="390399"/>
                <a:gridCol w="320891"/>
                <a:gridCol w="320891"/>
                <a:gridCol w="320891"/>
                <a:gridCol w="320891"/>
                <a:gridCol w="320891"/>
                <a:gridCol w="320891"/>
                <a:gridCol w="320891"/>
                <a:gridCol w="320891"/>
                <a:gridCol w="320891"/>
                <a:gridCol w="320891"/>
                <a:gridCol w="398509"/>
                <a:gridCol w="398509"/>
                <a:gridCol w="398509"/>
              </a:tblGrid>
              <a:tr h="228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</a:t>
                      </a:r>
                      <a:r>
                        <a:rPr lang="ru-RU" sz="1000" dirty="0" err="1">
                          <a:effectLst/>
                        </a:rPr>
                        <a:t>скв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1рф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63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77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81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93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220д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266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414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430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431д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444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546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614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617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715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719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828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912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913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922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924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932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915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</a:tr>
              <a:tr h="114278">
                <a:tc rowSpan="1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Мощность глинистых </a:t>
                      </a:r>
                      <a:r>
                        <a:rPr lang="ru-RU" sz="1050" dirty="0" err="1">
                          <a:effectLst/>
                        </a:rPr>
                        <a:t>пропластков</a:t>
                      </a:r>
                      <a:r>
                        <a:rPr lang="ru-RU" sz="1050" dirty="0">
                          <a:effectLst/>
                        </a:rPr>
                        <a:t> в солях Кунгурского яруса, м</a:t>
                      </a:r>
                      <a:endParaRPr lang="en-GB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21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</a:rPr>
                        <a:t>33</a:t>
                      </a:r>
                      <a:endParaRPr lang="en-GB" sz="1100" b="1" dirty="0">
                        <a:solidFill>
                          <a:srgbClr val="FF0000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3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17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</a:tr>
              <a:tr h="1142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27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27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43</a:t>
                      </a:r>
                      <a:endParaRPr lang="en-GB" sz="1100" b="1" dirty="0">
                        <a:solidFill>
                          <a:srgbClr val="FF0000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19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</a:tr>
              <a:tr h="1142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6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60</a:t>
                      </a:r>
                      <a:endParaRPr lang="en-GB" sz="1100" b="1" dirty="0">
                        <a:solidFill>
                          <a:srgbClr val="FF0000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</a:tr>
              <a:tr h="1142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16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</a:tr>
              <a:tr h="1142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20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14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highlight>
                            <a:srgbClr val="FF0000"/>
                          </a:highlight>
                        </a:rPr>
                        <a:t>30</a:t>
                      </a:r>
                      <a:endParaRPr lang="en-GB" sz="1100" b="1" dirty="0">
                        <a:solidFill>
                          <a:srgbClr val="FF0000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</a:tr>
              <a:tr h="1142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35</a:t>
                      </a:r>
                      <a:endParaRPr lang="en-GB" sz="1100" b="1" dirty="0">
                        <a:solidFill>
                          <a:srgbClr val="FF0000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highlight>
                            <a:srgbClr val="FFFF00"/>
                          </a:highlight>
                        </a:rPr>
                        <a:t>31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</a:tr>
              <a:tr h="1142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30</a:t>
                      </a:r>
                      <a:endParaRPr lang="en-GB" sz="1100" b="1" dirty="0">
                        <a:solidFill>
                          <a:srgbClr val="FF0000"/>
                        </a:solidFill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1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</a:tr>
              <a:tr h="1142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18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</a:tr>
              <a:tr h="1142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28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</a:tr>
              <a:tr h="1142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</a:tr>
              <a:tr h="1142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</a:tr>
              <a:tr h="1142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7,5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</a:tr>
              <a:tr h="1142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5,5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</a:tr>
              <a:tr h="1142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15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</a:tr>
              <a:tr h="11427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en-GB" sz="11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2,5</a:t>
                      </a:r>
                      <a:endParaRPr lang="en-GB" sz="11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0545" marR="60545" marT="0" marB="0"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43808" y="5536103"/>
            <a:ext cx="2736304" cy="12772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100" dirty="0"/>
              <a:t>Интервалы глин более 30м: </a:t>
            </a:r>
          </a:p>
          <a:p>
            <a:r>
              <a:rPr lang="ru-RU" sz="1100" b="1" dirty="0"/>
              <a:t>60м</a:t>
            </a:r>
            <a:r>
              <a:rPr lang="ru-RU" sz="1100" dirty="0"/>
              <a:t>-скв. №924   </a:t>
            </a:r>
            <a:r>
              <a:rPr lang="ru-RU" sz="1100" b="1" dirty="0"/>
              <a:t>3025-3085 м</a:t>
            </a:r>
            <a:r>
              <a:rPr lang="ru-RU" sz="1100" dirty="0"/>
              <a:t> (без смятия);</a:t>
            </a:r>
          </a:p>
          <a:p>
            <a:r>
              <a:rPr lang="ru-RU" sz="1100" b="1" dirty="0"/>
              <a:t>43м</a:t>
            </a:r>
            <a:r>
              <a:rPr lang="ru-RU" sz="1100" dirty="0"/>
              <a:t>-скв. №444   </a:t>
            </a:r>
            <a:r>
              <a:rPr lang="ru-RU" sz="1100" b="1" dirty="0"/>
              <a:t>2917-2960 м (</a:t>
            </a:r>
            <a:r>
              <a:rPr lang="ru-RU" sz="1100" dirty="0"/>
              <a:t>без смятия); </a:t>
            </a:r>
          </a:p>
          <a:p>
            <a:r>
              <a:rPr lang="en-US" sz="1100" b="1" dirty="0"/>
              <a:t>35</a:t>
            </a:r>
            <a:r>
              <a:rPr lang="ru-RU" sz="1100" b="1" dirty="0"/>
              <a:t>м</a:t>
            </a:r>
            <a:r>
              <a:rPr lang="ru-RU" sz="1100" dirty="0"/>
              <a:t>-</a:t>
            </a:r>
            <a:r>
              <a:rPr lang="ru-RU" sz="1100" dirty="0" err="1"/>
              <a:t>скв</a:t>
            </a:r>
            <a:r>
              <a:rPr lang="ru-RU" sz="1100" dirty="0"/>
              <a:t>. №924</a:t>
            </a:r>
            <a:r>
              <a:rPr lang="ru-RU" sz="1100" b="1" dirty="0"/>
              <a:t>   3314-3351</a:t>
            </a:r>
            <a:r>
              <a:rPr lang="ru-RU" sz="1100" dirty="0"/>
              <a:t> м (без смятия); </a:t>
            </a:r>
          </a:p>
          <a:p>
            <a:r>
              <a:rPr lang="ru-RU" sz="1100" b="1" dirty="0"/>
              <a:t>31м</a:t>
            </a:r>
            <a:r>
              <a:rPr lang="ru-RU" sz="1100" dirty="0"/>
              <a:t>-скв. №932  </a:t>
            </a:r>
            <a:r>
              <a:rPr lang="ru-RU" sz="1100" b="1" dirty="0"/>
              <a:t>3225-3256 м </a:t>
            </a:r>
            <a:r>
              <a:rPr lang="en-US" sz="1100" dirty="0"/>
              <a:t>(</a:t>
            </a:r>
            <a:r>
              <a:rPr lang="ru-RU" sz="1100" dirty="0"/>
              <a:t>без смятия); </a:t>
            </a:r>
          </a:p>
          <a:p>
            <a:r>
              <a:rPr lang="ru-RU" sz="1100" b="1" dirty="0"/>
              <a:t>30м</a:t>
            </a:r>
            <a:r>
              <a:rPr lang="ru-RU" sz="1100" dirty="0"/>
              <a:t>-скв.№112    </a:t>
            </a:r>
            <a:r>
              <a:rPr lang="ru-RU" sz="1100" b="1" dirty="0"/>
              <a:t>3722-3752 м </a:t>
            </a:r>
            <a:r>
              <a:rPr lang="ru-RU" sz="1100" dirty="0"/>
              <a:t>(без смятия);</a:t>
            </a:r>
          </a:p>
          <a:p>
            <a:r>
              <a:rPr lang="ru-RU" sz="1100" dirty="0">
                <a:solidFill>
                  <a:srgbClr val="FF0000"/>
                </a:solidFill>
              </a:rPr>
              <a:t>30м-скв.№915    </a:t>
            </a:r>
            <a:r>
              <a:rPr lang="ru-RU" sz="1100" b="1" dirty="0">
                <a:solidFill>
                  <a:srgbClr val="FF0000"/>
                </a:solidFill>
              </a:rPr>
              <a:t>3190-3220 м</a:t>
            </a:r>
            <a:r>
              <a:rPr lang="ru-RU" sz="1100" dirty="0">
                <a:solidFill>
                  <a:srgbClr val="FF0000"/>
                </a:solidFill>
              </a:rPr>
              <a:t>    (смятие!!!)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92560"/>
            <a:ext cx="2077417" cy="2077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781746"/>
            <a:ext cx="208823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932040" y="3861048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Внутренние радиусы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7018714" y="3861048"/>
            <a:ext cx="2017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Акустический импеданс</a:t>
            </a:r>
            <a:endParaRPr lang="ru-RU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110916" y="510444"/>
            <a:ext cx="8925580" cy="1015663"/>
          </a:xfrm>
          <a:prstGeom prst="rect">
            <a:avLst/>
          </a:prstGeom>
          <a:solidFill>
            <a:srgbClr val="EBF1DE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Геологические факторы </a:t>
            </a:r>
            <a:r>
              <a:rPr lang="ru-RU" sz="1400" dirty="0" smtClean="0"/>
              <a:t>– сложность идентификации стабильных и нестабильных глин, сложность прогнозирования боковых нагрузок (проявление дестабилизации ствола может наступить через 3-6 месяцев)</a:t>
            </a:r>
          </a:p>
          <a:p>
            <a:pPr algn="just"/>
            <a:r>
              <a:rPr lang="ru-RU" sz="1400" b="1" dirty="0" smtClean="0"/>
              <a:t>Технологические факторы </a:t>
            </a:r>
            <a:r>
              <a:rPr lang="ru-RU" sz="1400" dirty="0" smtClean="0"/>
              <a:t>– использование в интервалах глин труб с повышенной толщиной  стенки и классом прочности.</a:t>
            </a:r>
            <a:endParaRPr lang="ru-RU" sz="1400" dirty="0"/>
          </a:p>
        </p:txBody>
      </p:sp>
      <p:pic>
        <p:nvPicPr>
          <p:cNvPr id="14" name="Рисунок 13" descr="9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806347"/>
            <a:ext cx="1728192" cy="213298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3167844" y="1465039"/>
            <a:ext cx="5868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Пример смятия на скважине №612 (идентификация канала в зоне смятия)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8559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3529"/>
          </a:xfrm>
          <a:solidFill>
            <a:srgbClr val="DCE6F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Исследование причин растрескивания элементов буровой установки </a:t>
            </a:r>
            <a:r>
              <a:rPr lang="en-US" sz="20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Drillmec</a:t>
            </a:r>
            <a:endParaRPr lang="ru-RU" sz="20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G:\Европейская долина\шестерня\IMAG385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836712"/>
            <a:ext cx="3312368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Laborant\Desktop\Безымянный1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50" y="2746487"/>
            <a:ext cx="3528392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Laborant\Desktop\DSC_0221.JPG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6000"/>
                    </a14:imgEffect>
                    <a14:imgEffect>
                      <a14:brightnessContrast contras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75" t="14245" r="5769" b="14245"/>
          <a:stretch/>
        </p:blipFill>
        <p:spPr bwMode="auto">
          <a:xfrm>
            <a:off x="3477301" y="823529"/>
            <a:ext cx="5436096" cy="27127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57189"/>
              </p:ext>
            </p:extLst>
          </p:nvPr>
        </p:nvGraphicFramePr>
        <p:xfrm>
          <a:off x="359273" y="4725144"/>
          <a:ext cx="8461198" cy="19279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0479"/>
                <a:gridCol w="669567"/>
                <a:gridCol w="719202"/>
                <a:gridCol w="656589"/>
                <a:gridCol w="874888"/>
                <a:gridCol w="874888"/>
                <a:gridCol w="681973"/>
                <a:gridCol w="717510"/>
                <a:gridCol w="643051"/>
                <a:gridCol w="643051"/>
              </a:tblGrid>
              <a:tr h="4476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Химический элемент, массовая доля, %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С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Si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Mn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P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S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Cr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Ni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Cu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Mo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103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</a:rPr>
                        <a:t>Образец из вала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0,50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0,58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0,007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0,024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0,07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0,19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kern="0" dirty="0">
                          <a:effectLst/>
                        </a:rPr>
                        <a:t>Сталь 40ХН2МА </a:t>
                      </a:r>
                      <a:r>
                        <a:rPr lang="ru-RU" sz="1200" kern="0" dirty="0" smtClean="0">
                          <a:effectLst/>
                        </a:rPr>
                        <a:t>(заявленная марка стали)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0,37-0,44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0,17-0,37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0,5-0,8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&lt; 0,035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&lt; 0,035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0,6-0,9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1,25-1,65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&lt; 0,3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0,15-0,25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635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200" kern="0" dirty="0">
                          <a:effectLst/>
                        </a:rPr>
                        <a:t>Сталь 45 по ГОСТ 1050-2013</a:t>
                      </a:r>
                      <a:endParaRPr lang="ru-RU" sz="1100" b="1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0,42-0,50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0,17-0,37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0,50-0,80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&lt; 0,030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&lt;0,035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&lt;0,25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&lt;0,30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&lt;0,30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995935" y="3516995"/>
            <a:ext cx="49174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dirty="0"/>
              <a:t>Справочное пособие под редакцией Панасюк В.В. « Механика разрушения и прочность материалов. Том 4 Усталость и циклическая </a:t>
            </a:r>
            <a:r>
              <a:rPr lang="ru-RU" sz="1200" dirty="0" err="1"/>
              <a:t>трещиностойкость</a:t>
            </a:r>
            <a:r>
              <a:rPr lang="ru-RU" sz="1200" dirty="0"/>
              <a:t> конструкционных материалов», Киев, </a:t>
            </a:r>
            <a:r>
              <a:rPr lang="ru-RU" sz="1200" dirty="0" err="1"/>
              <a:t>Наукова</a:t>
            </a:r>
            <a:r>
              <a:rPr lang="ru-RU" sz="1200" dirty="0"/>
              <a:t> Думка, 1990г. Стр.133. Влияние вида </a:t>
            </a:r>
            <a:r>
              <a:rPr lang="ru-RU" sz="1200" dirty="0" err="1"/>
              <a:t>нагружения</a:t>
            </a:r>
            <a:r>
              <a:rPr lang="ru-RU" sz="1200" dirty="0"/>
              <a:t>, уровня и концентрации напряжений на строение усталостных изломов цилиндрических образцов. Заштрихованы зоны </a:t>
            </a:r>
            <a:r>
              <a:rPr lang="ru-RU" sz="1200" dirty="0" err="1"/>
              <a:t>долома</a:t>
            </a:r>
            <a:r>
              <a:rPr lang="ru-RU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7309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DCE6F2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Комплексные исследования заготовок из нержавеющей стали 12Х18Н10Т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MOV_0111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5766527" y="1701259"/>
            <a:ext cx="3580451" cy="2463933"/>
          </a:xfr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855831"/>
              </p:ext>
            </p:extLst>
          </p:nvPr>
        </p:nvGraphicFramePr>
        <p:xfrm>
          <a:off x="107504" y="1340768"/>
          <a:ext cx="5976664" cy="2877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3640"/>
                <a:gridCol w="963640"/>
                <a:gridCol w="1025048"/>
                <a:gridCol w="1079372"/>
                <a:gridCol w="1137237"/>
                <a:gridCol w="807727"/>
              </a:tblGrid>
              <a:tr h="1373690">
                <a:tc row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материала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Отн. удлинение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Максимальное усилие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Временное сопротивление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Усилие при пределе текучести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текучести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4974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δ10, %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Pmax, Н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σв, МПа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P0,2, МПа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σт, Мпа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</a:tr>
              <a:tr h="10066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Трубная заготовка Ø16х1 90995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5157,89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617,11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4561,31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545,58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570151"/>
              </p:ext>
            </p:extLst>
          </p:nvPr>
        </p:nvGraphicFramePr>
        <p:xfrm>
          <a:off x="107504" y="4293096"/>
          <a:ext cx="5976664" cy="1800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6144"/>
                <a:gridCol w="576064"/>
                <a:gridCol w="504056"/>
                <a:gridCol w="576064"/>
                <a:gridCol w="504056"/>
                <a:gridCol w="512726"/>
                <a:gridCol w="617627"/>
                <a:gridCol w="483001"/>
                <a:gridCol w="484182"/>
                <a:gridCol w="422744"/>
              </a:tblGrid>
              <a:tr h="43779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 материала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Химический элемент, %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95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Mn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9028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Трубная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заготовка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Ø16х1 90995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0,08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0,66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1,44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0,012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0,009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17,51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10,25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0,24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0,70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084168" y="4900175"/>
            <a:ext cx="2884161" cy="1200329"/>
          </a:xfrm>
          <a:prstGeom prst="rect">
            <a:avLst/>
          </a:prstGeom>
          <a:solidFill>
            <a:srgbClr val="EBF1DE"/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 из 26 плавок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3 вида испытаний и 3 образца на каждую плавку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Всего около 250 испытаний</a:t>
            </a:r>
          </a:p>
        </p:txBody>
      </p:sp>
    </p:spTree>
    <p:extLst>
      <p:ext uri="{BB962C8B-B14F-4D97-AF65-F5344CB8AC3E}">
        <p14:creationId xmlns:p14="http://schemas.microsoft.com/office/powerpoint/2010/main" val="259025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0" y="1"/>
            <a:ext cx="9118342" cy="6731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dirty="0" smtClean="0"/>
              <a:t>Структура доклада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5658" y="910764"/>
            <a:ext cx="9169658" cy="594723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514350" indent="-514350" algn="l"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Текущий статус научно-экспертной организации</a:t>
            </a:r>
          </a:p>
          <a:p>
            <a:pPr algn="l"/>
            <a:endParaRPr lang="ru-RU" sz="2800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Полевые диагностические работы</a:t>
            </a:r>
          </a:p>
          <a:p>
            <a:pPr algn="l"/>
            <a:endParaRPr lang="ru-RU" sz="2800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Результаты и некоторые особенности ТД и ЭПБ</a:t>
            </a:r>
          </a:p>
          <a:p>
            <a:pPr algn="l"/>
            <a:endParaRPr lang="ru-RU" sz="2800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Исследования материалов и причин аварийных случаев</a:t>
            </a:r>
          </a:p>
          <a:p>
            <a:pPr algn="l"/>
            <a:endParaRPr lang="ru-RU" sz="2800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Разработка и испытания новой техники</a:t>
            </a:r>
          </a:p>
          <a:p>
            <a:pPr algn="l"/>
            <a:endParaRPr lang="ru-RU" sz="2800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ru-RU" sz="2800" dirty="0" smtClean="0">
                <a:solidFill>
                  <a:schemeClr val="tx1"/>
                </a:solidFill>
              </a:rPr>
              <a:t>Аналитика и разработка технологических регламентов</a:t>
            </a:r>
          </a:p>
          <a:p>
            <a:pPr marL="514350" indent="-514350" algn="l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488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8989" y="141111"/>
            <a:ext cx="8735499" cy="773409"/>
          </a:xfrm>
          <a:solidFill>
            <a:srgbClr val="DCE6F2"/>
          </a:solidFill>
        </p:spPr>
        <p:txBody>
          <a:bodyPr>
            <a:noAutofit/>
          </a:bodyPr>
          <a:lstStyle/>
          <a:p>
            <a:r>
              <a:rPr lang="ru-RU" sz="2400" b="1" dirty="0" smtClean="0"/>
              <a:t>Разработка и испытания.</a:t>
            </a:r>
            <a:br>
              <a:rPr lang="ru-RU" sz="2400" b="1" dirty="0" smtClean="0"/>
            </a:br>
            <a:r>
              <a:rPr lang="ru-RU" sz="2400" b="1" dirty="0" smtClean="0"/>
              <a:t>Стендовые испытания внутритрубных снарядов </a:t>
            </a:r>
            <a:r>
              <a:rPr lang="en-US" sz="2400" b="1" dirty="0" smtClean="0"/>
              <a:t>Ø</a:t>
            </a:r>
            <a:r>
              <a:rPr lang="ru-RU" sz="2400" b="1" dirty="0" smtClean="0"/>
              <a:t> 114-219 мм</a:t>
            </a:r>
            <a:endParaRPr lang="ru-RU" sz="2400" b="1" dirty="0"/>
          </a:p>
        </p:txBody>
      </p:sp>
      <p:pic>
        <p:nvPicPr>
          <p:cNvPr id="2050" name="Picture 2" descr="C:\Users\Администратор\Downloads\Гидродинамический стенд ИФД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89" y="1384947"/>
            <a:ext cx="3622931" cy="270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8989" y="914520"/>
            <a:ext cx="3456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Гидродинамический стенд ИФДМ 4</a:t>
            </a:r>
            <a:r>
              <a:rPr lang="en-US" sz="1600" dirty="0" smtClean="0"/>
              <a:t>”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1007604" y="4224805"/>
            <a:ext cx="24122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</a:t>
            </a:r>
            <a:r>
              <a:rPr lang="ru-RU" sz="1600" dirty="0" err="1" smtClean="0"/>
              <a:t>вн</a:t>
            </a:r>
            <a:r>
              <a:rPr lang="ru-RU" sz="1600" dirty="0" smtClean="0"/>
              <a:t>=98; 94; 90; 82; 74 мм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47664" y="4268468"/>
            <a:ext cx="720080" cy="251228"/>
          </a:xfrm>
          <a:prstGeom prst="rect">
            <a:avLst/>
          </a:prstGeom>
          <a:solidFill>
            <a:schemeClr val="accent3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267744" y="4268468"/>
            <a:ext cx="720080" cy="251228"/>
          </a:xfrm>
          <a:prstGeom prst="rect">
            <a:avLst/>
          </a:prstGeom>
          <a:solidFill>
            <a:schemeClr val="accent2">
              <a:lumMod val="60000"/>
              <a:lumOff val="4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C:\Users\Администратор\Downloads\IMG_20170906_1602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9" b="20357"/>
          <a:stretch/>
        </p:blipFill>
        <p:spPr bwMode="auto">
          <a:xfrm>
            <a:off x="186367" y="5229200"/>
            <a:ext cx="1922179" cy="150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34" r="11406" b="57714"/>
          <a:stretch/>
        </p:blipFill>
        <p:spPr bwMode="auto">
          <a:xfrm>
            <a:off x="2108546" y="5154641"/>
            <a:ext cx="1823381" cy="165618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827584" y="4800047"/>
            <a:ext cx="2010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Тройник </a:t>
            </a:r>
            <a:r>
              <a:rPr lang="en-US" sz="1600" dirty="0" smtClean="0"/>
              <a:t>D</a:t>
            </a:r>
            <a:r>
              <a:rPr lang="ru-RU" sz="1600" dirty="0" err="1" smtClean="0"/>
              <a:t>вн</a:t>
            </a:r>
            <a:r>
              <a:rPr lang="ru-RU" sz="1600" dirty="0" smtClean="0"/>
              <a:t>= 86 мм</a:t>
            </a:r>
            <a:endParaRPr lang="ru-RU" sz="1600" dirty="0"/>
          </a:p>
        </p:txBody>
      </p:sp>
      <p:pic>
        <p:nvPicPr>
          <p:cNvPr id="2053" name="Picture 5" descr="C:\Users\Администратор\Downloads\IMG_20170906_16024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7" b="22877"/>
          <a:stretch/>
        </p:blipFill>
        <p:spPr bwMode="auto">
          <a:xfrm>
            <a:off x="4186523" y="5220293"/>
            <a:ext cx="1972860" cy="152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309632" y="4822430"/>
            <a:ext cx="3312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Точечное сужение </a:t>
            </a:r>
            <a:r>
              <a:rPr lang="en-US" sz="1600" dirty="0" smtClean="0"/>
              <a:t>D</a:t>
            </a:r>
            <a:r>
              <a:rPr lang="ru-RU" sz="1600" dirty="0" err="1" smtClean="0"/>
              <a:t>вн</a:t>
            </a:r>
            <a:r>
              <a:rPr lang="ru-RU" sz="1600" dirty="0" smtClean="0"/>
              <a:t>= 80 </a:t>
            </a:r>
            <a:r>
              <a:rPr lang="ru-RU" sz="1600" dirty="0"/>
              <a:t>–</a:t>
            </a:r>
            <a:r>
              <a:rPr lang="ru-RU" sz="1600" dirty="0" smtClean="0"/>
              <a:t> 86 мм</a:t>
            </a:r>
            <a:endParaRPr lang="ru-RU" sz="1600" dirty="0"/>
          </a:p>
        </p:txBody>
      </p:sp>
      <p:pic>
        <p:nvPicPr>
          <p:cNvPr id="2" name="Picture 2" descr="C:\Users\Sony\Downloads\IMG_20170919_12023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369203"/>
            <a:ext cx="2510498" cy="401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ony\Downloads\IMG_20161011_1226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776" y="1369203"/>
            <a:ext cx="2596354" cy="344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539864" y="914520"/>
            <a:ext cx="3456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Гидродинамический стенд ИФДМ </a:t>
            </a:r>
            <a:r>
              <a:rPr lang="en-US" sz="1600" dirty="0" smtClean="0"/>
              <a:t>6”</a:t>
            </a:r>
            <a:endParaRPr lang="ru-RU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6516216" y="5397958"/>
            <a:ext cx="2510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Стенд сухой протяжки </a:t>
            </a:r>
            <a:endParaRPr lang="en-US" sz="1600" dirty="0" smtClean="0"/>
          </a:p>
          <a:p>
            <a:pPr algn="ctr"/>
            <a:r>
              <a:rPr lang="en-US" sz="1600" dirty="0"/>
              <a:t> </a:t>
            </a:r>
            <a:r>
              <a:rPr lang="ru-RU" sz="1600" dirty="0" smtClean="0"/>
              <a:t>ИФДМ 9</a:t>
            </a:r>
            <a:r>
              <a:rPr lang="en-US" sz="1600" dirty="0" smtClean="0"/>
              <a:t>”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89833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79512" y="4301599"/>
            <a:ext cx="4392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Две колонны 168-244 мм симметрично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644008" y="657376"/>
            <a:ext cx="0" cy="61560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7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783320"/>
            <a:ext cx="4176464" cy="1440159"/>
          </a:xfrm>
          <a:prstGeom prst="rect">
            <a:avLst/>
          </a:prstGeom>
        </p:spPr>
      </p:pic>
      <p:pic>
        <p:nvPicPr>
          <p:cNvPr id="28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908164"/>
            <a:ext cx="4176464" cy="136815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79512" y="2450088"/>
            <a:ext cx="31639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Одна колонна168 мм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836713"/>
            <a:ext cx="3744416" cy="539023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980002" y="620688"/>
            <a:ext cx="316399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Две колонн168 -244 мм несимметрично: 1; ½; ¾; 0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DCE6F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 </a:t>
            </a:r>
            <a:r>
              <a:rPr lang="ru-RU" sz="2800" b="1" dirty="0"/>
              <a:t>Стендовые испытания магнитного дефектоскопа МИ-51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50178" y="6381328"/>
            <a:ext cx="39589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Влияние положения колонн и среды вторично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F:\Pictures\iphone5\IMG_537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62335"/>
            <a:ext cx="1348670" cy="1799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Группа 26"/>
          <p:cNvGrpSpPr>
            <a:grpSpLocks/>
          </p:cNvGrpSpPr>
          <p:nvPr/>
        </p:nvGrpSpPr>
        <p:grpSpPr bwMode="auto">
          <a:xfrm>
            <a:off x="2077591" y="762775"/>
            <a:ext cx="2295525" cy="1550625"/>
            <a:chOff x="597380" y="5067203"/>
            <a:chExt cx="3687283" cy="1584483"/>
          </a:xfrm>
        </p:grpSpPr>
        <p:grpSp>
          <p:nvGrpSpPr>
            <p:cNvPr id="14" name="Group 19"/>
            <p:cNvGrpSpPr>
              <a:grpSpLocks/>
            </p:cNvGrpSpPr>
            <p:nvPr/>
          </p:nvGrpSpPr>
          <p:grpSpPr bwMode="auto">
            <a:xfrm>
              <a:off x="2627784" y="5067203"/>
              <a:ext cx="1656879" cy="1518444"/>
              <a:chOff x="1519" y="2795"/>
              <a:chExt cx="1134" cy="1179"/>
            </a:xfrm>
          </p:grpSpPr>
          <p:grpSp>
            <p:nvGrpSpPr>
              <p:cNvPr id="21" name="Group 16"/>
              <p:cNvGrpSpPr>
                <a:grpSpLocks/>
              </p:cNvGrpSpPr>
              <p:nvPr/>
            </p:nvGrpSpPr>
            <p:grpSpPr bwMode="auto">
              <a:xfrm>
                <a:off x="1519" y="2795"/>
                <a:ext cx="1134" cy="1179"/>
                <a:chOff x="839" y="3113"/>
                <a:chExt cx="726" cy="771"/>
              </a:xfrm>
            </p:grpSpPr>
            <p:sp>
              <p:nvSpPr>
                <p:cNvPr id="24" name="Rectangle 14"/>
                <p:cNvSpPr>
                  <a:spLocks noChangeArrowheads="1"/>
                </p:cNvSpPr>
                <p:nvPr/>
              </p:nvSpPr>
              <p:spPr bwMode="auto">
                <a:xfrm>
                  <a:off x="839" y="3294"/>
                  <a:ext cx="726" cy="362"/>
                </a:xfrm>
                <a:prstGeom prst="rect">
                  <a:avLst/>
                </a:prstGeom>
                <a:noFill/>
                <a:ln w="1587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25" name="Group 15"/>
                <p:cNvGrpSpPr>
                  <a:grpSpLocks/>
                </p:cNvGrpSpPr>
                <p:nvPr/>
              </p:nvGrpSpPr>
              <p:grpSpPr bwMode="auto">
                <a:xfrm>
                  <a:off x="1020" y="3113"/>
                  <a:ext cx="363" cy="771"/>
                  <a:chOff x="975" y="3113"/>
                  <a:chExt cx="363" cy="771"/>
                </a:xfrm>
              </p:grpSpPr>
              <p:sp>
                <p:nvSpPr>
                  <p:cNvPr id="26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975" y="3113"/>
                    <a:ext cx="363" cy="771"/>
                  </a:xfrm>
                  <a:prstGeom prst="rect">
                    <a:avLst/>
                  </a:prstGeom>
                  <a:solidFill>
                    <a:schemeClr val="bg1"/>
                  </a:solidFill>
                  <a:ln w="1587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9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1156" y="3113"/>
                    <a:ext cx="0" cy="771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2" name="Rectangle 17" descr="Коричневый мрамор"/>
              <p:cNvSpPr>
                <a:spLocks noChangeArrowheads="1"/>
              </p:cNvSpPr>
              <p:nvPr/>
            </p:nvSpPr>
            <p:spPr bwMode="auto">
              <a:xfrm>
                <a:off x="1701" y="2976"/>
                <a:ext cx="90" cy="726"/>
              </a:xfrm>
              <a:prstGeom prst="rect">
                <a:avLst/>
              </a:prstGeom>
              <a:blipFill dpi="0" rotWithShape="1">
                <a:blip r:embed="rId6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3" name="Rectangle 18" descr="Коричневый мрамор"/>
              <p:cNvSpPr>
                <a:spLocks noChangeArrowheads="1"/>
              </p:cNvSpPr>
              <p:nvPr/>
            </p:nvSpPr>
            <p:spPr bwMode="auto">
              <a:xfrm>
                <a:off x="2381" y="2976"/>
                <a:ext cx="90" cy="726"/>
              </a:xfrm>
              <a:prstGeom prst="rect">
                <a:avLst/>
              </a:prstGeom>
              <a:blipFill dpi="0" rotWithShape="1">
                <a:blip r:embed="rId6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5" name="TextBox 11"/>
            <p:cNvSpPr txBox="1">
              <a:spLocks noChangeArrowheads="1"/>
            </p:cNvSpPr>
            <p:nvPr/>
          </p:nvSpPr>
          <p:spPr bwMode="auto">
            <a:xfrm>
              <a:off x="597380" y="5266618"/>
              <a:ext cx="996635" cy="1385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Calibri" charset="0"/>
                  <a:ea typeface="Arial" charset="0"/>
                  <a:cs typeface="Arial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charset="0"/>
                  <a:ea typeface="Arial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charset="0"/>
                  <a:ea typeface="Arial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charset="0"/>
                  <a:ea typeface="Arial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charset="0"/>
                  <a:ea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charset="0"/>
                  <a:ea typeface="Arial" charset="0"/>
                </a:defRPr>
              </a:lvl9pPr>
            </a:lstStyle>
            <a:p>
              <a:r>
                <a:rPr kumimoji="0" lang="ru-RU" sz="1200" dirty="0"/>
                <a:t>1-я колонна</a:t>
              </a:r>
            </a:p>
            <a:p>
              <a:endParaRPr kumimoji="0" lang="ru-RU" sz="1200" dirty="0"/>
            </a:p>
            <a:p>
              <a:r>
                <a:rPr kumimoji="0" lang="ru-RU" sz="1200" dirty="0"/>
                <a:t>30 дефектов</a:t>
              </a:r>
            </a:p>
            <a:p>
              <a:endParaRPr kumimoji="0" lang="ru-RU" sz="1200" dirty="0"/>
            </a:p>
            <a:p>
              <a:r>
                <a:rPr kumimoji="0" lang="ru-RU" sz="1200" dirty="0"/>
                <a:t>3-я колонна</a:t>
              </a:r>
            </a:p>
            <a:p>
              <a:r>
                <a:rPr kumimoji="0" lang="ru-RU" sz="1200" dirty="0"/>
                <a:t> </a:t>
              </a:r>
            </a:p>
            <a:p>
              <a:r>
                <a:rPr kumimoji="0" lang="ru-RU" sz="1200" dirty="0"/>
                <a:t>2-я колонна</a:t>
              </a:r>
              <a:endParaRPr kumimoji="0" lang="en-GB" sz="1200" dirty="0"/>
            </a:p>
          </p:txBody>
        </p:sp>
        <p:cxnSp>
          <p:nvCxnSpPr>
            <p:cNvPr id="16" name="Прямая соединительная линия 15"/>
            <p:cNvCxnSpPr/>
            <p:nvPr/>
          </p:nvCxnSpPr>
          <p:spPr>
            <a:xfrm flipV="1">
              <a:off x="1475532" y="5144999"/>
              <a:ext cx="1727719" cy="27942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V="1">
              <a:off x="1620037" y="5635585"/>
              <a:ext cx="1834114" cy="13177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1404072" y="6010272"/>
              <a:ext cx="1224331" cy="12701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V="1">
              <a:off x="1331025" y="6235720"/>
              <a:ext cx="1562570" cy="2587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61516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490066"/>
          </a:xfrm>
          <a:solidFill>
            <a:srgbClr val="DCE6F2"/>
          </a:solidFill>
        </p:spPr>
        <p:txBody>
          <a:bodyPr>
            <a:normAutofit/>
          </a:bodyPr>
          <a:lstStyle/>
          <a:p>
            <a:r>
              <a:rPr lang="ru-RU" sz="2400" dirty="0" smtClean="0"/>
              <a:t> Тестирование приборов ГИС и ТД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504" y="404664"/>
            <a:ext cx="3528392" cy="572149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3366FF"/>
                </a:solidFill>
              </a:rPr>
              <a:t>1. Подводные комплексы</a:t>
            </a:r>
            <a:endParaRPr lang="ru-RU" sz="2000" dirty="0">
              <a:solidFill>
                <a:srgbClr val="3366FF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63888" y="476672"/>
            <a:ext cx="5472608" cy="2116832"/>
          </a:xfrm>
          <a:solidFill>
            <a:srgbClr val="EBF1DE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000" dirty="0" smtClean="0">
                <a:solidFill>
                  <a:srgbClr val="3366FF"/>
                </a:solidFill>
              </a:rPr>
              <a:t>2. Приборы ВТД</a:t>
            </a:r>
          </a:p>
          <a:p>
            <a:pPr marL="457200" indent="-457200">
              <a:buAutoNum type="arabicPeriod"/>
            </a:pPr>
            <a:r>
              <a:rPr lang="en-US" sz="2000" dirty="0" smtClean="0"/>
              <a:t>MFL </a:t>
            </a:r>
            <a:r>
              <a:rPr lang="ru-RU" sz="2000" dirty="0" smtClean="0"/>
              <a:t>для трубопроводов 4, 6 и 8 дюймов.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Тестирование специальных ПЭП для ВТД в  иммерсионных режимах от 10 до 150мм.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Тестирование блока УЗВИП с вращающимся зеркалом для определения степени покрытия</a:t>
            </a:r>
            <a:endParaRPr lang="ru-RU" sz="2000" dirty="0"/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3563888" y="2564904"/>
            <a:ext cx="5472608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dirty="0" smtClean="0">
                <a:solidFill>
                  <a:srgbClr val="3366FF"/>
                </a:solidFill>
              </a:rPr>
              <a:t>3. Технология </a:t>
            </a:r>
            <a:r>
              <a:rPr lang="en-US" sz="2000" dirty="0" smtClean="0">
                <a:solidFill>
                  <a:srgbClr val="3366FF"/>
                </a:solidFill>
              </a:rPr>
              <a:t>LRAUT</a:t>
            </a:r>
            <a:endParaRPr lang="ru-RU" sz="2000" dirty="0">
              <a:solidFill>
                <a:srgbClr val="3366FF"/>
              </a:solidFill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24744"/>
            <a:ext cx="3024336" cy="224296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7544" y="764704"/>
            <a:ext cx="2377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TSC Inspection Systems</a:t>
            </a:r>
            <a:endParaRPr lang="ru-RU" dirty="0"/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5097934"/>
            <a:ext cx="2952328" cy="173209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55576" y="4869160"/>
            <a:ext cx="2219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Cygnus Multiple-Echo</a:t>
            </a:r>
            <a:endParaRPr lang="ru-RU" dirty="0"/>
          </a:p>
        </p:txBody>
      </p:sp>
      <p:pic>
        <p:nvPicPr>
          <p:cNvPr id="11" name="Рисунок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56992"/>
            <a:ext cx="3024336" cy="15224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Содержимое 3"/>
          <p:cNvSpPr txBox="1">
            <a:spLocks/>
          </p:cNvSpPr>
          <p:nvPr/>
        </p:nvSpPr>
        <p:spPr>
          <a:xfrm>
            <a:off x="3563888" y="4941167"/>
            <a:ext cx="5580112" cy="1915103"/>
          </a:xfrm>
          <a:prstGeom prst="rect">
            <a:avLst/>
          </a:prstGeom>
          <a:solidFill>
            <a:srgbClr val="EBF1DE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000" dirty="0" smtClean="0">
                <a:solidFill>
                  <a:srgbClr val="3366FF"/>
                </a:solidFill>
              </a:rPr>
              <a:t>4. Приборы ГИС</a:t>
            </a:r>
            <a:endParaRPr lang="en-US" sz="2000" dirty="0" smtClean="0">
              <a:solidFill>
                <a:srgbClr val="3366FF"/>
              </a:solidFill>
            </a:endParaRPr>
          </a:p>
          <a:p>
            <a:pPr marL="457200" indent="-457200">
              <a:buFont typeface="Arial" pitchFamily="34" charset="0"/>
              <a:buAutoNum type="arabicPeriod"/>
            </a:pPr>
            <a:r>
              <a:rPr lang="en-US" sz="1800" dirty="0" smtClean="0"/>
              <a:t>MFL </a:t>
            </a:r>
            <a:r>
              <a:rPr lang="ru-RU" sz="1800" dirty="0" smtClean="0"/>
              <a:t>для диагностики НКТ 114, включая </a:t>
            </a:r>
            <a:r>
              <a:rPr lang="ru-RU" sz="1800" dirty="0" smtClean="0"/>
              <a:t>муфты</a:t>
            </a:r>
            <a:endParaRPr lang="ru-RU" sz="1800" dirty="0" smtClean="0"/>
          </a:p>
          <a:p>
            <a:pPr marL="457200" indent="-457200">
              <a:buFont typeface="Arial" pitchFamily="34" charset="0"/>
              <a:buAutoNum type="arabicPeriod"/>
            </a:pPr>
            <a:r>
              <a:rPr lang="ru-RU" sz="1800" dirty="0" smtClean="0"/>
              <a:t>Широкополосные преобразователи для резонанс-</a:t>
            </a:r>
            <a:r>
              <a:rPr lang="ru-RU" sz="1800" dirty="0" err="1" smtClean="0"/>
              <a:t>реверберационного</a:t>
            </a:r>
            <a:r>
              <a:rPr lang="ru-RU" sz="1800" dirty="0" smtClean="0"/>
              <a:t> метода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ru-RU" sz="1800" dirty="0" smtClean="0"/>
              <a:t>Медленные пластинчатые волны с ограниченной генерацией волн утечки</a:t>
            </a:r>
          </a:p>
          <a:p>
            <a:pPr marL="457200" indent="-457200">
              <a:buFont typeface="Arial" pitchFamily="34" charset="0"/>
              <a:buAutoNum type="arabicPeriod"/>
            </a:pPr>
            <a:endParaRPr lang="ru-RU" sz="1800" dirty="0" smtClean="0"/>
          </a:p>
          <a:p>
            <a:pPr marL="457200" indent="-457200">
              <a:buFont typeface="Arial" pitchFamily="34" charset="0"/>
              <a:buAutoNum type="arabicPeriod"/>
            </a:pPr>
            <a:endParaRPr lang="ru-RU" sz="1800" dirty="0" smtClean="0"/>
          </a:p>
          <a:p>
            <a:pPr marL="457200" indent="-457200">
              <a:buFont typeface="Arial" pitchFamily="34" charset="0"/>
              <a:buAutoNum type="arabicPeriod"/>
            </a:pPr>
            <a:endParaRPr lang="ru-RU" sz="1600" dirty="0" smtClean="0"/>
          </a:p>
          <a:p>
            <a:pPr marL="457200" indent="-457200">
              <a:buFont typeface="Arial" pitchFamily="34" charset="0"/>
              <a:buAutoNum type="arabicPeriod"/>
            </a:pPr>
            <a:endParaRPr lang="ru-RU" sz="2000" dirty="0"/>
          </a:p>
        </p:txBody>
      </p:sp>
      <p:pic>
        <p:nvPicPr>
          <p:cNvPr id="13" name="Picture 2" descr="pod4-graph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9" y="2883782"/>
            <a:ext cx="5472608" cy="198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01539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idx="4294967295"/>
          </p:nvPr>
        </p:nvSpPr>
        <p:spPr>
          <a:xfrm>
            <a:off x="0" y="13725"/>
            <a:ext cx="9144000" cy="781591"/>
          </a:xfrm>
          <a:solidFill>
            <a:srgbClr val="DCE6F2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/>
              <a:t> </a:t>
            </a:r>
            <a:r>
              <a:rPr lang="ru-RU" sz="3100" dirty="0" smtClean="0"/>
              <a:t>Регулирование и оптимизация требований к качеству металлургической продукции</a:t>
            </a:r>
            <a:endParaRPr lang="ru-RU" sz="3100" dirty="0"/>
          </a:p>
        </p:txBody>
      </p:sp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08" y="4509120"/>
            <a:ext cx="2871848" cy="2034226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7696" y="4509120"/>
            <a:ext cx="2736304" cy="205222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669858" y="3717032"/>
            <a:ext cx="2474142" cy="646331"/>
          </a:xfrm>
          <a:prstGeom prst="rect">
            <a:avLst/>
          </a:prstGeom>
          <a:solidFill>
            <a:srgbClr val="EBF1DE"/>
          </a:solidFill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1600" dirty="0" smtClean="0"/>
              <a:t>Установка HP </a:t>
            </a:r>
            <a:r>
              <a:rPr lang="ru-RU" sz="1600" dirty="0"/>
              <a:t>–B2/L2-TR-</a:t>
            </a:r>
            <a:r>
              <a:rPr lang="ru-RU" sz="1600" dirty="0" smtClean="0"/>
              <a:t>3</a:t>
            </a:r>
          </a:p>
          <a:p>
            <a:r>
              <a:rPr lang="ru-RU" sz="1600" dirty="0" smtClean="0"/>
              <a:t> на 300 каналов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347864" y="3356992"/>
            <a:ext cx="295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4. Экспертиза технологии контроля 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843808" y="3933056"/>
            <a:ext cx="4032448" cy="584776"/>
          </a:xfrm>
          <a:prstGeom prst="rect">
            <a:avLst/>
          </a:prstGeom>
          <a:solidFill>
            <a:srgbClr val="EBF1DE"/>
          </a:solidFill>
        </p:spPr>
        <p:txBody>
          <a:bodyPr wrap="square">
            <a:spAutoFit/>
          </a:bodyPr>
          <a:lstStyle/>
          <a:p>
            <a:r>
              <a:rPr lang="ru-RU" sz="1600" dirty="0"/>
              <a:t> Широкополосный щуп с</a:t>
            </a:r>
            <a:r>
              <a:rPr lang="ru-RU" sz="1600" dirty="0" smtClean="0"/>
              <a:t> высоким разрешением </a:t>
            </a:r>
            <a:r>
              <a:rPr lang="ru-RU" sz="1600" dirty="0"/>
              <a:t>в </a:t>
            </a:r>
            <a:r>
              <a:rPr lang="ru-RU" sz="1600" dirty="0" smtClean="0"/>
              <a:t>продольном направлении</a:t>
            </a:r>
            <a:r>
              <a:rPr lang="ru-RU" sz="1600" b="1" dirty="0"/>
              <a:t>.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71600" y="4077072"/>
            <a:ext cx="1552528" cy="369332"/>
          </a:xfrm>
          <a:prstGeom prst="rect">
            <a:avLst/>
          </a:prstGeom>
          <a:solidFill>
            <a:srgbClr val="EBF1DE"/>
          </a:solidFill>
        </p:spPr>
        <p:txBody>
          <a:bodyPr wrap="none">
            <a:spAutoFit/>
          </a:bodyPr>
          <a:lstStyle/>
          <a:p>
            <a:r>
              <a:rPr lang="ru-RU" sz="1600" dirty="0" smtClean="0"/>
              <a:t>Стан 5000 ММК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880" y="4481736"/>
            <a:ext cx="2736304" cy="205222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67544" y="3356992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3. Экспертиза технологии производства </a:t>
            </a:r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823520" y="908720"/>
            <a:ext cx="4320480" cy="646331"/>
          </a:xfrm>
          <a:prstGeom prst="rect">
            <a:avLst/>
          </a:prstGeom>
          <a:solidFill>
            <a:srgbClr val="EBF1DE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2. Экспертиза стандартов и технических условий 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67544" y="908720"/>
            <a:ext cx="3816424" cy="369332"/>
          </a:xfrm>
          <a:prstGeom prst="rect">
            <a:avLst/>
          </a:prstGeom>
          <a:solidFill>
            <a:srgbClr val="EBF1DE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1.Экспертиза условий эксплуатации </a:t>
            </a:r>
            <a:endParaRPr lang="ru-RU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228184" y="3356992"/>
            <a:ext cx="3131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5. Экспертиза </a:t>
            </a:r>
            <a:r>
              <a:rPr lang="ru-RU" b="1" dirty="0" err="1" smtClean="0">
                <a:solidFill>
                  <a:prstClr val="black"/>
                </a:solidFill>
              </a:rPr>
              <a:t>дефектограмм</a:t>
            </a:r>
            <a:r>
              <a:rPr lang="ru-RU" b="1" dirty="0" smtClean="0">
                <a:solidFill>
                  <a:prstClr val="black"/>
                </a:solidFill>
              </a:rPr>
              <a:t> </a:t>
            </a:r>
            <a:endParaRPr lang="ru-RU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827584" y="2564904"/>
            <a:ext cx="4572000" cy="646331"/>
          </a:xfrm>
          <a:prstGeom prst="rect">
            <a:avLst/>
          </a:prstGeom>
          <a:solidFill>
            <a:srgbClr val="EBF1DE"/>
          </a:solidFill>
        </p:spPr>
        <p:txBody>
          <a:bodyPr>
            <a:spAutoFit/>
          </a:bodyPr>
          <a:lstStyle/>
          <a:p>
            <a:r>
              <a:rPr lang="ru-RU" dirty="0"/>
              <a:t>МОРСКОЙ СТАНДАРТ </a:t>
            </a:r>
            <a:r>
              <a:rPr lang="ru-RU" dirty="0" smtClean="0"/>
              <a:t>DNV OSF 101</a:t>
            </a:r>
            <a:endParaRPr lang="ru-RU" dirty="0"/>
          </a:p>
          <a:p>
            <a:r>
              <a:rPr lang="ru-RU" dirty="0"/>
              <a:t>ПОДВОДНЫЕ ТРУБОПРОВОДНЫЕ СИСТЕМЫ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0" y="1556792"/>
            <a:ext cx="9144000" cy="923330"/>
          </a:xfrm>
          <a:prstGeom prst="rect">
            <a:avLst/>
          </a:prstGeom>
          <a:solidFill>
            <a:srgbClr val="EBF1DE"/>
          </a:solidFill>
        </p:spPr>
        <p:txBody>
          <a:bodyPr wrap="square">
            <a:spAutoFit/>
          </a:bodyPr>
          <a:lstStyle/>
          <a:p>
            <a:r>
              <a:rPr lang="ru-RU" dirty="0"/>
              <a:t>Технические требования к трубам и соединительным </a:t>
            </a:r>
            <a:r>
              <a:rPr lang="ru-RU" dirty="0" smtClean="0"/>
              <a:t>деталям  с </a:t>
            </a:r>
            <a:r>
              <a:rPr lang="ru-RU" dirty="0"/>
              <a:t>наружным антикоррозионным заводским </a:t>
            </a:r>
            <a:r>
              <a:rPr lang="ru-RU" dirty="0" smtClean="0"/>
              <a:t>покрытием  для </a:t>
            </a:r>
            <a:r>
              <a:rPr lang="ru-RU" dirty="0"/>
              <a:t>проектируемых подводных промысловых </a:t>
            </a:r>
            <a:r>
              <a:rPr lang="ru-RU" dirty="0" smtClean="0"/>
              <a:t>трубопроводов по </a:t>
            </a:r>
            <a:r>
              <a:rPr lang="ru-RU" dirty="0"/>
              <a:t>объекту </a:t>
            </a:r>
            <a:r>
              <a:rPr lang="ru-RU" b="1" dirty="0"/>
              <a:t>«</a:t>
            </a:r>
            <a:r>
              <a:rPr lang="ru-RU" dirty="0"/>
              <a:t>Обустройство </a:t>
            </a:r>
            <a:r>
              <a:rPr lang="ru-RU" dirty="0" err="1"/>
              <a:t>Киринского</a:t>
            </a:r>
            <a:r>
              <a:rPr lang="ru-RU" dirty="0"/>
              <a:t> ГКМ</a:t>
            </a:r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868144" y="2636912"/>
            <a:ext cx="1856285" cy="369332"/>
          </a:xfrm>
          <a:prstGeom prst="rect">
            <a:avLst/>
          </a:prstGeom>
          <a:solidFill>
            <a:srgbClr val="EBF1DE"/>
          </a:solidFill>
        </p:spPr>
        <p:txBody>
          <a:bodyPr wrap="none">
            <a:spAutoFit/>
          </a:bodyPr>
          <a:lstStyle/>
          <a:p>
            <a:r>
              <a:rPr lang="pt-BR" dirty="0"/>
              <a:t>ISO 10893-8:2011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75235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693559"/>
          </a:xfrm>
          <a:solidFill>
            <a:srgbClr val="DCE6F2"/>
          </a:solidFill>
        </p:spPr>
        <p:txBody>
          <a:bodyPr>
            <a:noAutofit/>
          </a:bodyPr>
          <a:lstStyle/>
          <a:p>
            <a:r>
              <a:rPr lang="ru-RU" sz="2800" b="1" dirty="0" smtClean="0"/>
              <a:t>Аналитические обобщения.   </a:t>
            </a:r>
            <a:br>
              <a:rPr lang="ru-RU" sz="2800" b="1" dirty="0" smtClean="0"/>
            </a:br>
            <a:r>
              <a:rPr lang="ru-RU" sz="2800" b="1" dirty="0" smtClean="0"/>
              <a:t>Разработка технологических регламентов.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693559"/>
            <a:ext cx="9144000" cy="6163226"/>
          </a:xfrm>
          <a:prstGeom prst="rect">
            <a:avLst/>
          </a:prstGeom>
          <a:solidFill>
            <a:srgbClr val="EBF1DE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Технологии высокого разрешения разработаны ООО «Газпром </a:t>
            </a:r>
            <a:r>
              <a:rPr lang="ru-RU" dirty="0" err="1" smtClean="0"/>
              <a:t>георесурс</a:t>
            </a:r>
            <a:r>
              <a:rPr lang="ru-RU" dirty="0" smtClean="0"/>
              <a:t>» совместно с ИФДМ, с учетом накопленного опыта применения технологий компании </a:t>
            </a:r>
            <a:r>
              <a:rPr lang="en-US" dirty="0" smtClean="0"/>
              <a:t>Schlumberger</a:t>
            </a:r>
            <a:r>
              <a:rPr lang="ru-RU" dirty="0" smtClean="0"/>
              <a:t>. 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В рамках НИР по разработке </a:t>
            </a:r>
            <a:r>
              <a:rPr lang="ru-RU" b="1" dirty="0" smtClean="0"/>
              <a:t>Регламента на проведения диагностики состояния эксплуатационных колонн скважин с применением приборов высокой разрешающей способности</a:t>
            </a:r>
            <a:r>
              <a:rPr lang="ru-RU" dirty="0" smtClean="0"/>
              <a:t>, фондом ИФДМ были определены:</a:t>
            </a:r>
          </a:p>
          <a:p>
            <a:pPr algn="just"/>
            <a:endParaRPr lang="ru-RU" dirty="0" smtClean="0"/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Область применения технологий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Технические требования к технологиям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Научные основы технологий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Метрологическое обеспечение технологий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Последовательность действий при подготовке скважины и проведения измерительных работ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Алгоритмы обработки цифровых и графических данных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b="1" dirty="0" smtClean="0"/>
              <a:t>Сформированы три вариативные программы приборного комплекса, в зависимости от задач </a:t>
            </a:r>
            <a:r>
              <a:rPr lang="ru-RU" b="1" dirty="0" smtClean="0"/>
              <a:t>диагностики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5990767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0287"/>
          </a:xfrm>
          <a:solidFill>
            <a:srgbClr val="DCE6F2"/>
          </a:solidFill>
        </p:spPr>
        <p:txBody>
          <a:bodyPr>
            <a:normAutofit/>
          </a:bodyPr>
          <a:lstStyle/>
          <a:p>
            <a:r>
              <a:rPr lang="ru-RU" sz="2800" dirty="0" smtClean="0"/>
              <a:t>Выводы и предложения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46627"/>
            <a:ext cx="9144000" cy="6011373"/>
          </a:xfrm>
          <a:solidFill>
            <a:srgbClr val="EBF1DE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1. </a:t>
            </a:r>
            <a:r>
              <a:rPr lang="ru-RU" sz="2400" dirty="0" smtClean="0"/>
              <a:t>Фонд «ИФДМ» выполняет полевые и  исследовательские диагностические работы, участвует в разработке и испытаниях новой техники, выполняет аналитические обобщения по заданиях Департаментов ПАО «Газпром».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2. Расширение номенклатуры и количества отечественных  диагностических геофизических и внутритрубных приборов требует существенных инвестиционных ресурсов. 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3. Включение соответствующих разработок в Дорожную карту </a:t>
            </a:r>
            <a:r>
              <a:rPr lang="ru-RU" sz="2400" dirty="0" err="1" smtClean="0"/>
              <a:t>импортозамещения</a:t>
            </a:r>
            <a:r>
              <a:rPr lang="ru-RU" sz="2400" dirty="0" smtClean="0"/>
              <a:t>  ПАО «Газпром» до настоящего времени не нашло отражение в дополнительном  финансировании этих разработок.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35076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1" y="116632"/>
            <a:ext cx="8823528" cy="687880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Фонд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«ИФДМ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- экспертная организация с более 25-летним опытом. </a:t>
            </a:r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Заказчики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endPara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ru-RU" sz="1400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/>
          </a:p>
          <a:p>
            <a:endParaRPr lang="ru-RU" sz="1400" b="1" dirty="0" smtClean="0"/>
          </a:p>
          <a:p>
            <a:endParaRPr lang="ru-RU" sz="1400" b="1" dirty="0"/>
          </a:p>
          <a:p>
            <a:endParaRPr lang="ru-RU" sz="1400" b="1" dirty="0" smtClean="0"/>
          </a:p>
          <a:p>
            <a:r>
              <a:rPr lang="ru-RU" sz="1400" b="1" dirty="0" smtClean="0"/>
              <a:t>Лицензия </a:t>
            </a:r>
            <a:r>
              <a:rPr lang="ru-RU" sz="1400" b="1" dirty="0"/>
              <a:t>на осуществление деятельности по проведению Экспертизы промышленной безопасности </a:t>
            </a:r>
            <a:endParaRPr lang="ru-RU" sz="1400" b="1" dirty="0" smtClean="0"/>
          </a:p>
          <a:p>
            <a:r>
              <a:rPr lang="ru-RU" sz="1400" b="1" dirty="0" smtClean="0"/>
              <a:t>№ </a:t>
            </a:r>
            <a:r>
              <a:rPr lang="ru-RU" sz="1400" b="1" dirty="0"/>
              <a:t>ДЭ-00-005974 от 14.11.2005г </a:t>
            </a:r>
            <a:r>
              <a:rPr lang="ru-RU" sz="1400" dirty="0" smtClean="0"/>
              <a:t>переоформлена  </a:t>
            </a:r>
            <a:r>
              <a:rPr lang="ru-RU" sz="1400" dirty="0"/>
              <a:t>в январе 2017г с учетом требований по наличию </a:t>
            </a:r>
            <a:endParaRPr lang="ru-RU" sz="1400" dirty="0" smtClean="0"/>
          </a:p>
          <a:p>
            <a:r>
              <a:rPr lang="ru-RU" sz="1400" dirty="0" smtClean="0"/>
              <a:t>не </a:t>
            </a:r>
            <a:r>
              <a:rPr lang="ru-RU" sz="1400" dirty="0"/>
              <a:t>менее 3-х экспертов и покрывает  все области экспертизы промышленной </a:t>
            </a:r>
            <a:r>
              <a:rPr lang="ru-RU" sz="1400" dirty="0" smtClean="0"/>
              <a:t>безопасности</a:t>
            </a:r>
          </a:p>
          <a:p>
            <a:endParaRPr lang="ru-RU" sz="1400" dirty="0"/>
          </a:p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Аккредитация</a:t>
            </a:r>
          </a:p>
          <a:p>
            <a:r>
              <a:rPr lang="ru-RU" sz="1400" dirty="0" smtClean="0"/>
              <a:t>		ПАО </a:t>
            </a:r>
            <a:r>
              <a:rPr lang="ru-RU" sz="1400" dirty="0"/>
              <a:t>«Газпром» (Протокол №16ДООДГ045-1 от 06.06.2016г), </a:t>
            </a:r>
            <a:endParaRPr lang="ru-RU" sz="1400" dirty="0" smtClean="0"/>
          </a:p>
          <a:p>
            <a:r>
              <a:rPr lang="ru-RU" sz="1400" dirty="0" smtClean="0"/>
              <a:t>		НТЦ </a:t>
            </a:r>
            <a:r>
              <a:rPr lang="ru-RU" sz="1400" dirty="0"/>
              <a:t>«Промышленная безопасность», </a:t>
            </a:r>
            <a:endParaRPr lang="ru-RU" sz="1400" dirty="0" smtClean="0"/>
          </a:p>
          <a:p>
            <a:r>
              <a:rPr lang="ru-RU" sz="1400" dirty="0" smtClean="0"/>
              <a:t>		ПАО </a:t>
            </a:r>
            <a:r>
              <a:rPr lang="ru-RU" sz="1400" dirty="0"/>
              <a:t>«Роснефть» и ПАО НК «Лукойл». </a:t>
            </a:r>
            <a:endParaRPr lang="ru-RU" sz="1400" dirty="0" smtClean="0"/>
          </a:p>
          <a:p>
            <a:endParaRPr lang="ru-RU" sz="1400" dirty="0"/>
          </a:p>
          <a:p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аккредитации в ПАО «Газпром»:</a:t>
            </a:r>
          </a:p>
          <a:p>
            <a:r>
              <a:rPr lang="ru-RU" sz="1400" dirty="0"/>
              <a:t>Диагностическое обследование скважин;</a:t>
            </a:r>
          </a:p>
          <a:p>
            <a:r>
              <a:rPr lang="ru-RU" sz="1400" dirty="0"/>
              <a:t>Диагностическое обследование устьевого оборудования (ФА и КГ);</a:t>
            </a:r>
          </a:p>
          <a:p>
            <a:r>
              <a:rPr lang="ru-RU" sz="1400" dirty="0"/>
              <a:t>Диагностическое обследование трубопроводной арматуры;</a:t>
            </a:r>
          </a:p>
          <a:p>
            <a:r>
              <a:rPr lang="ru-RU" sz="1400" dirty="0"/>
              <a:t>Диагностическое обследование трубопроводов…;</a:t>
            </a:r>
          </a:p>
          <a:p>
            <a:r>
              <a:rPr lang="ru-RU" sz="1400" dirty="0"/>
              <a:t>Внутритрубная дефектоскопия.</a:t>
            </a:r>
          </a:p>
          <a:p>
            <a:r>
              <a:rPr lang="ru-RU" sz="1400" dirty="0"/>
              <a:t> </a:t>
            </a:r>
          </a:p>
          <a:p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Другие документы</a:t>
            </a:r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400" dirty="0"/>
              <a:t>СМК обновлена в 2017г.</a:t>
            </a:r>
          </a:p>
          <a:p>
            <a:r>
              <a:rPr lang="ru-RU" sz="1400" dirty="0"/>
              <a:t>Страхование обновлено в 2017г.</a:t>
            </a:r>
          </a:p>
          <a:p>
            <a:r>
              <a:rPr lang="ru-RU" sz="1400" dirty="0" smtClean="0"/>
              <a:t>Свидетельства об аттестации Лаборатории НРК до 2022г</a:t>
            </a:r>
          </a:p>
          <a:p>
            <a:r>
              <a:rPr lang="ru-RU" sz="1400" dirty="0" smtClean="0"/>
              <a:t>Свидетельство об аккредитации ЛРК до декабря 2018г</a:t>
            </a:r>
            <a:endParaRPr lang="ru-RU" sz="1400" dirty="0"/>
          </a:p>
        </p:txBody>
      </p:sp>
      <p:pic>
        <p:nvPicPr>
          <p:cNvPr id="1027" name="Picture 3" descr="d:\Users\Irina\Desktop\логотипы\logo-zao-ga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76139"/>
            <a:ext cx="1085659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Users\Irina\Desktop\логотипы\оэг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550" y="709613"/>
            <a:ext cx="990665" cy="84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Users\Irina\Desktop\логотипы\надым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610" y="1606952"/>
            <a:ext cx="1045559" cy="62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Users\Irina\Desktop\логотипы\гдя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602" y="1576848"/>
            <a:ext cx="1121683" cy="7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Users\Irina\Desktop\логотипы\гдо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418" y="1694446"/>
            <a:ext cx="1007448" cy="503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Users\Irina\Desktop\логотипы\георесурс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244" y="709613"/>
            <a:ext cx="1122050" cy="55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d:\Users\Irina\Desktop\логотипы\burgaz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737" y="554308"/>
            <a:ext cx="816381" cy="91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Users\Irina\Desktop\логотипы\gd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93163"/>
            <a:ext cx="988915" cy="541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d:\Users\Irina\Desktop\логотипы\согаз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626" y="554308"/>
            <a:ext cx="1080119" cy="74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:\Users\Irina\Desktop\логотипы\вмз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244" y="1576848"/>
            <a:ext cx="1453752" cy="61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d:\Users\Irina\Desktop\логотипы\urvg.pn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61"/>
          <a:stretch/>
        </p:blipFill>
        <p:spPr bwMode="auto">
          <a:xfrm>
            <a:off x="7030293" y="693575"/>
            <a:ext cx="2044756" cy="65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:\Users\Irina\Desktop\логотипы\ROSPAN-INTERNESHNL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626" y="1482289"/>
            <a:ext cx="1406497" cy="99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d:\Users\Irina\Desktop\логотипы\vniigaz (1)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346" y="710181"/>
            <a:ext cx="954831" cy="56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775" y="1497167"/>
            <a:ext cx="1277402" cy="74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9410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0" y="30912"/>
            <a:ext cx="9144000" cy="67461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dirty="0" smtClean="0"/>
              <a:t>Полевые работы. Экспертиза документации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05523"/>
            <a:ext cx="9144000" cy="6152477"/>
          </a:xfrm>
          <a:solidFill>
            <a:srgbClr val="EBF1DE"/>
          </a:solidFill>
        </p:spPr>
        <p:txBody>
          <a:bodyPr/>
          <a:lstStyle/>
          <a:p>
            <a:pPr marL="0" indent="0" algn="ctr">
              <a:buNone/>
            </a:pPr>
            <a:r>
              <a:rPr lang="ru-RU" sz="2800" b="1" dirty="0" smtClean="0"/>
              <a:t>Проблемные позиции</a:t>
            </a:r>
          </a:p>
          <a:p>
            <a:pPr marL="457200" indent="-457200">
              <a:buAutoNum type="arabicPeriod"/>
            </a:pPr>
            <a:r>
              <a:rPr lang="ru-RU" sz="2400" b="1" dirty="0" smtClean="0"/>
              <a:t>Наличие  </a:t>
            </a:r>
            <a:r>
              <a:rPr lang="ru-RU" sz="2400" b="1" dirty="0" smtClean="0"/>
              <a:t>документации</a:t>
            </a:r>
          </a:p>
          <a:p>
            <a:pPr marL="457200" indent="-457200">
              <a:buAutoNum type="arabicPeriod"/>
            </a:pPr>
            <a:r>
              <a:rPr lang="ru-RU" sz="2000" i="1" dirty="0" smtClean="0"/>
              <a:t>Обычно не хватает д</a:t>
            </a:r>
            <a:r>
              <a:rPr lang="ru-RU" sz="2000" i="1" dirty="0" smtClean="0"/>
              <a:t>анных </a:t>
            </a:r>
            <a:r>
              <a:rPr lang="ru-RU" sz="2000" i="1" dirty="0" smtClean="0"/>
              <a:t>по ротации, ремонту и режимам эксплуатации</a:t>
            </a:r>
          </a:p>
          <a:p>
            <a:pPr marL="0" indent="0">
              <a:buNone/>
            </a:pPr>
            <a:endParaRPr lang="ru-RU" sz="2000" i="1" dirty="0" smtClean="0"/>
          </a:p>
          <a:p>
            <a:pPr marL="0" indent="0">
              <a:buNone/>
            </a:pPr>
            <a:r>
              <a:rPr lang="ru-RU" sz="2400" b="1" dirty="0" smtClean="0"/>
              <a:t>2. Качество предоставляемой информации</a:t>
            </a:r>
          </a:p>
          <a:p>
            <a:pPr marL="0" indent="0">
              <a:buNone/>
            </a:pPr>
            <a:r>
              <a:rPr lang="ru-RU" sz="2000" i="1" dirty="0" smtClean="0"/>
              <a:t>Наиболее серьезные проблемы устаревшие </a:t>
            </a:r>
            <a:r>
              <a:rPr lang="ru-RU" sz="2000" i="1" dirty="0" smtClean="0"/>
              <a:t>данные по ВТД (более 8 лет</a:t>
            </a:r>
            <a:r>
              <a:rPr lang="ru-RU" sz="2000" i="1" dirty="0" smtClean="0"/>
              <a:t>) и отсутствие раскопок в необходимом количестве</a:t>
            </a:r>
            <a:endParaRPr lang="ru-RU" sz="2000" i="1" dirty="0" smtClean="0"/>
          </a:p>
          <a:p>
            <a:pPr marL="0" indent="0">
              <a:buNone/>
            </a:pPr>
            <a:endParaRPr lang="ru-RU" sz="2000" i="1" dirty="0" smtClean="0"/>
          </a:p>
          <a:p>
            <a:pPr marL="0" indent="0">
              <a:buNone/>
            </a:pPr>
            <a:r>
              <a:rPr lang="ru-RU" sz="2400" b="1" dirty="0" smtClean="0"/>
              <a:t>3. Достоверность и возможности проверки предоставляемой документации</a:t>
            </a:r>
          </a:p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i="1" dirty="0" smtClean="0"/>
              <a:t>Ошибки в паспортах, которые невозможно устранить с помощью исполнительной документации</a:t>
            </a:r>
          </a:p>
          <a:p>
            <a:pPr marL="0" indent="0">
              <a:buNone/>
            </a:pPr>
            <a:endParaRPr lang="ru-RU" sz="2000" i="1" dirty="0" smtClean="0"/>
          </a:p>
          <a:p>
            <a:pPr marL="0" indent="0">
              <a:buNone/>
            </a:pPr>
            <a:r>
              <a:rPr lang="ru-RU" sz="2400" dirty="0" smtClean="0"/>
              <a:t>4</a:t>
            </a:r>
            <a:r>
              <a:rPr lang="ru-RU" sz="2400" b="1" dirty="0" smtClean="0"/>
              <a:t>. Сроки предоставления документации</a:t>
            </a:r>
          </a:p>
          <a:p>
            <a:pPr marL="0" indent="0">
              <a:buNone/>
            </a:pPr>
            <a:r>
              <a:rPr lang="ru-RU" sz="2000" i="1" dirty="0" smtClean="0"/>
              <a:t>Сроки предоставления документации  существенно превосходят нормативные сроки проведения экспертизы</a:t>
            </a:r>
            <a:endParaRPr lang="ru-RU" sz="2000" i="1" dirty="0"/>
          </a:p>
          <a:p>
            <a:pPr marL="0" indent="0">
              <a:buNone/>
            </a:pPr>
            <a:endParaRPr lang="ru-RU" sz="2000" i="1" dirty="0" smtClean="0"/>
          </a:p>
          <a:p>
            <a:endParaRPr lang="ru-RU" sz="2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5365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0" y="43740"/>
            <a:ext cx="9144000" cy="70026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200" dirty="0" smtClean="0"/>
              <a:t>Полевые работы. Объемы и технологии   неразрушающего  контроля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97938"/>
            <a:ext cx="9144000" cy="5960062"/>
          </a:xfrm>
          <a:solidFill>
            <a:srgbClr val="EBF1DE"/>
          </a:solidFill>
        </p:spPr>
        <p:txBody>
          <a:bodyPr>
            <a:normAutofit/>
          </a:bodyPr>
          <a:lstStyle/>
          <a:p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Аттестация лаборатории НРК </a:t>
            </a:r>
            <a:r>
              <a:rPr lang="ru-RU" sz="1800" dirty="0" smtClean="0"/>
              <a:t>(Свидетельство №60А010931)по методам: </a:t>
            </a:r>
            <a:endParaRPr lang="en-US" sz="1800" dirty="0" smtClean="0"/>
          </a:p>
          <a:p>
            <a:r>
              <a:rPr lang="ru-RU" sz="1800" dirty="0" smtClean="0"/>
              <a:t>УЗК, УЗТ, АЭД, ВТ, М, ВИК действительна до мая 2019г.</a:t>
            </a:r>
          </a:p>
          <a:p>
            <a:endParaRPr lang="ru-RU" sz="1800" dirty="0" smtClean="0"/>
          </a:p>
          <a:p>
            <a:pPr>
              <a:spcAft>
                <a:spcPts val="600"/>
              </a:spcAft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приборы:  </a:t>
            </a: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УЗК с фазированной антенной </a:t>
            </a:r>
            <a:r>
              <a:rPr lang="ru-RU" sz="1800" dirty="0" smtClean="0"/>
              <a:t>(«</a:t>
            </a:r>
            <a:r>
              <a:rPr lang="en-US" sz="1800" dirty="0" smtClean="0"/>
              <a:t>A1550</a:t>
            </a:r>
            <a:r>
              <a:rPr lang="ru-RU" sz="1800" dirty="0" smtClean="0"/>
              <a:t> </a:t>
            </a:r>
            <a:r>
              <a:rPr lang="en-US" sz="1800" dirty="0" err="1" smtClean="0"/>
              <a:t>IntroVisor</a:t>
            </a:r>
            <a:r>
              <a:rPr lang="ru-RU" sz="1800" dirty="0" smtClean="0"/>
              <a:t>»);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УЗК с диапазоном частот от 50 Кгц до 10 МГЦ </a:t>
            </a:r>
            <a:r>
              <a:rPr lang="ru-RU" sz="1800" dirty="0" smtClean="0"/>
              <a:t>(«УСД-60» и «УСД-60н»);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Толщиномеры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УЗ преобразователем </a:t>
            </a:r>
            <a:r>
              <a:rPr lang="ru-RU" sz="1800" dirty="0" smtClean="0"/>
              <a:t>(«А1209», «УТ-301»);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Современные </a:t>
            </a:r>
            <a:r>
              <a:rPr lang="ru-RU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вихретоковые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магнитные приборы </a:t>
            </a:r>
            <a:r>
              <a:rPr lang="ru-RU" sz="1800" dirty="0" smtClean="0"/>
              <a:t>(«ВЕКТОР» и «ВД-70»);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Динамические твердомеры </a:t>
            </a:r>
            <a:r>
              <a:rPr lang="ru-RU" sz="1800" dirty="0" smtClean="0"/>
              <a:t>:«ТКМ-359С», «</a:t>
            </a:r>
            <a:r>
              <a:rPr lang="en-US" sz="1800" dirty="0" err="1" smtClean="0"/>
              <a:t>DynaMIC</a:t>
            </a:r>
            <a:r>
              <a:rPr lang="en-US" sz="1800" dirty="0" smtClean="0"/>
              <a:t> DL</a:t>
            </a:r>
            <a:r>
              <a:rPr lang="ru-RU" sz="1800" dirty="0" smtClean="0"/>
              <a:t>», «ТЭМП-2»;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Дефектоскопы: </a:t>
            </a:r>
            <a:r>
              <a:rPr lang="en-US" sz="1800" dirty="0" smtClean="0"/>
              <a:t>EPOCH LT</a:t>
            </a:r>
            <a:r>
              <a:rPr lang="ru-RU" sz="1800" dirty="0" smtClean="0"/>
              <a:t>, «УСД-60» Установка измерительная ультразвуковая серии «Сканер» модель «</a:t>
            </a:r>
            <a:r>
              <a:rPr lang="ru-RU" sz="1800" dirty="0" err="1" smtClean="0"/>
              <a:t>Скаруч</a:t>
            </a:r>
            <a:r>
              <a:rPr lang="ru-RU" sz="1800" dirty="0" smtClean="0"/>
              <a:t>»</a:t>
            </a:r>
            <a:r>
              <a:rPr lang="en-US" sz="1800" dirty="0" smtClean="0"/>
              <a:t>.</a:t>
            </a:r>
          </a:p>
          <a:p>
            <a:pPr marL="0" indent="0">
              <a:buNone/>
            </a:pPr>
            <a:endParaRPr lang="ru-RU" sz="1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0000"/>
                </a:solidFill>
              </a:rPr>
              <a:t>Объемы по АГКМ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0000"/>
                </a:solidFill>
              </a:rPr>
              <a:t>ФА за 2015-201</a:t>
            </a:r>
            <a:r>
              <a:rPr lang="en-US" sz="1800" b="1" dirty="0" smtClean="0">
                <a:solidFill>
                  <a:srgbClr val="000000"/>
                </a:solidFill>
              </a:rPr>
              <a:t>6</a:t>
            </a:r>
            <a:r>
              <a:rPr lang="ru-RU" sz="1800" b="1" dirty="0" smtClean="0">
                <a:solidFill>
                  <a:srgbClr val="000000"/>
                </a:solidFill>
              </a:rPr>
              <a:t>г – 39х26=1014 элементов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endParaRPr lang="ru-RU" sz="1800" b="1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rgbClr val="000000"/>
                </a:solidFill>
              </a:rPr>
              <a:t>Промысловые трубопроводы за 2015-2017гг-  91х3= 273</a:t>
            </a:r>
            <a:r>
              <a:rPr lang="en-US" sz="1800" b="1" dirty="0" smtClean="0">
                <a:solidFill>
                  <a:srgbClr val="000000"/>
                </a:solidFill>
              </a:rPr>
              <a:t> (</a:t>
            </a:r>
            <a:r>
              <a:rPr lang="ru-RU" sz="1800" b="1" dirty="0" smtClean="0">
                <a:solidFill>
                  <a:srgbClr val="000000"/>
                </a:solidFill>
              </a:rPr>
              <a:t>шурфов)</a:t>
            </a:r>
          </a:p>
          <a:p>
            <a:pPr marL="0" indent="0">
              <a:buNone/>
            </a:pPr>
            <a:endParaRPr lang="ru-RU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748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46627"/>
          </a:xfrm>
          <a:solidFill>
            <a:srgbClr val="DCE6F2"/>
          </a:solidFill>
        </p:spPr>
        <p:txBody>
          <a:bodyPr>
            <a:noAutofit/>
          </a:bodyPr>
          <a:lstStyle/>
          <a:p>
            <a:r>
              <a:rPr lang="ru-RU" sz="2800" dirty="0" smtClean="0"/>
              <a:t>Объемы и технологии работ с применением специальных приборов полевой диагностики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62076"/>
            <a:ext cx="9144000" cy="589592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Приборы коррозионного контроля: </a:t>
            </a:r>
            <a:r>
              <a:rPr lang="ru-RU" sz="1800" dirty="0" smtClean="0"/>
              <a:t>(</a:t>
            </a:r>
            <a:r>
              <a:rPr lang="en-US" sz="1800" dirty="0" smtClean="0"/>
              <a:t>pH</a:t>
            </a:r>
            <a:r>
              <a:rPr lang="ru-RU" sz="1800" dirty="0" smtClean="0"/>
              <a:t>-метр «АНИОН-4100», измеритель потенциалов «ОРИОН ИП-01», </a:t>
            </a:r>
            <a:r>
              <a:rPr lang="ru-RU" sz="1800" dirty="0" err="1" smtClean="0"/>
              <a:t>мультиметр</a:t>
            </a:r>
            <a:r>
              <a:rPr lang="ru-RU" sz="1800" dirty="0" smtClean="0"/>
              <a:t>, измеритель сопротивления «ИС-10»);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Приборы контроля положения трубопровода и состояния покрытий: </a:t>
            </a:r>
            <a:r>
              <a:rPr lang="ru-RU" sz="1800" dirty="0" smtClean="0"/>
              <a:t>(</a:t>
            </a:r>
            <a:r>
              <a:rPr lang="ru-RU" sz="1800" dirty="0" err="1" smtClean="0"/>
              <a:t>трассопоисковый</a:t>
            </a:r>
            <a:r>
              <a:rPr lang="ru-RU" sz="1800" dirty="0" smtClean="0"/>
              <a:t> прибор «</a:t>
            </a:r>
            <a:r>
              <a:rPr lang="ru-RU" sz="1800" dirty="0" err="1" smtClean="0"/>
              <a:t>Сталкер</a:t>
            </a:r>
            <a:r>
              <a:rPr lang="ru-RU" sz="1800" dirty="0" smtClean="0"/>
              <a:t> ПТ-04», генератор «ГТ-15», </a:t>
            </a:r>
            <a:r>
              <a:rPr lang="ru-RU" sz="1800" dirty="0" err="1" smtClean="0"/>
              <a:t>безконтактные</a:t>
            </a:r>
            <a:r>
              <a:rPr lang="ru-RU" sz="1800" dirty="0" smtClean="0"/>
              <a:t> датчики «ДКИ-Е»);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Навигационные приборы: </a:t>
            </a:r>
            <a:r>
              <a:rPr lang="ru-RU" sz="1800" dirty="0" smtClean="0"/>
              <a:t>(«</a:t>
            </a:r>
            <a:r>
              <a:rPr lang="en-US" sz="1800" dirty="0" smtClean="0"/>
              <a:t>GPS-</a:t>
            </a:r>
            <a:r>
              <a:rPr lang="ru-RU" sz="1800" dirty="0" smtClean="0"/>
              <a:t>навигатор»);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Георадарные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приборы</a:t>
            </a:r>
            <a:r>
              <a:rPr lang="ru-RU" sz="1800" dirty="0" smtClean="0"/>
              <a:t>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Тензостанция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sz="18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Приборы контроля утечки газа: </a:t>
            </a:r>
            <a:r>
              <a:rPr lang="ru-RU" sz="1800" dirty="0" smtClean="0"/>
              <a:t>(газоанализаторы);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Водородная диагностика;</a:t>
            </a:r>
            <a:endParaRPr lang="ru-RU" sz="18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LRAUT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фирмы </a:t>
            </a:r>
            <a:r>
              <a:rPr lang="en-US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MsS.</a:t>
            </a:r>
            <a:endParaRPr lang="ru-RU" sz="1800" dirty="0" smtClean="0"/>
          </a:p>
          <a:p>
            <a:r>
              <a:rPr lang="ru-RU" sz="1800" dirty="0" smtClean="0"/>
              <a:t>Объемы</a:t>
            </a:r>
          </a:p>
          <a:p>
            <a:r>
              <a:rPr lang="ru-RU" sz="1800" b="1" dirty="0" err="1" smtClean="0"/>
              <a:t>Георадарные</a:t>
            </a:r>
            <a:r>
              <a:rPr lang="ru-RU" sz="1800" b="1" dirty="0" smtClean="0"/>
              <a:t> приборы –Астрахань, Западная Сибирь</a:t>
            </a:r>
          </a:p>
          <a:p>
            <a:r>
              <a:rPr lang="ru-RU" sz="1800" b="1" dirty="0" smtClean="0"/>
              <a:t>Приборы коррозионного и навигационного  контроля- Сахалин</a:t>
            </a:r>
          </a:p>
          <a:p>
            <a:r>
              <a:rPr lang="ru-RU" sz="1800" b="1" dirty="0" smtClean="0"/>
              <a:t>Газоанализаторы  и водородная диагностика-Астрахань</a:t>
            </a:r>
          </a:p>
          <a:p>
            <a:r>
              <a:rPr lang="ru-RU" sz="1800" b="1" dirty="0" err="1" smtClean="0"/>
              <a:t>Тензостанция</a:t>
            </a:r>
            <a:r>
              <a:rPr lang="ru-RU" sz="1800" b="1" dirty="0" smtClean="0"/>
              <a:t>- дополнение установки механических испытаний ГОТЕХ</a:t>
            </a:r>
          </a:p>
          <a:p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LRAUT 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фирмы </a:t>
            </a:r>
            <a:r>
              <a:rPr lang="en-US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MsS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Оренбург</a:t>
            </a:r>
            <a:endParaRPr lang="ru-RU" sz="1800" b="1" dirty="0" smtClean="0"/>
          </a:p>
          <a:p>
            <a:endParaRPr lang="ru-RU" sz="1800" b="1" dirty="0"/>
          </a:p>
        </p:txBody>
      </p:sp>
      <p:pic>
        <p:nvPicPr>
          <p:cNvPr id="4" name="Picture 3" descr="C:\Users\evgeniy\Downloads\stalker15-02m-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97"/>
          <a:stretch/>
        </p:blipFill>
        <p:spPr bwMode="auto">
          <a:xfrm>
            <a:off x="5730073" y="2360879"/>
            <a:ext cx="2592288" cy="169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evgeniy\Downloads\rn-metr-ph-150m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0" b="19121"/>
          <a:stretch/>
        </p:blipFill>
        <p:spPr bwMode="auto">
          <a:xfrm>
            <a:off x="6809060" y="4051994"/>
            <a:ext cx="2334940" cy="1535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119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71153"/>
            <a:ext cx="9143999" cy="4143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2400" dirty="0" smtClean="0"/>
              <a:t>Объемы и </a:t>
            </a:r>
            <a:r>
              <a:rPr lang="en-US" sz="2400" dirty="0" smtClean="0"/>
              <a:t> </a:t>
            </a:r>
            <a:r>
              <a:rPr lang="ru-RU" sz="2400" dirty="0"/>
              <a:t>п</a:t>
            </a:r>
            <a:r>
              <a:rPr lang="ru-RU" sz="2400" dirty="0" smtClean="0"/>
              <a:t>риборы ВТД </a:t>
            </a:r>
            <a:endParaRPr lang="ru-RU" sz="24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55" y="692696"/>
            <a:ext cx="5037644" cy="2761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060898"/>
              </p:ext>
            </p:extLst>
          </p:nvPr>
        </p:nvGraphicFramePr>
        <p:xfrm>
          <a:off x="109655" y="3568867"/>
          <a:ext cx="9034345" cy="1278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1328"/>
                <a:gridCol w="890133"/>
                <a:gridCol w="809212"/>
                <a:gridCol w="809212"/>
                <a:gridCol w="971054"/>
                <a:gridCol w="890133"/>
                <a:gridCol w="971054"/>
                <a:gridCol w="942219"/>
              </a:tblGrid>
              <a:tr h="31963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r>
                        <a:rPr lang="en-US" sz="1400" dirty="0" smtClean="0"/>
                        <a:t>”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6”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8”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10”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12”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16”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20”</a:t>
                      </a:r>
                      <a:endParaRPr lang="ru-RU" sz="1400" dirty="0"/>
                    </a:p>
                  </a:txBody>
                  <a:tcPr/>
                </a:tc>
              </a:tr>
              <a:tr h="31963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Магнитный метод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+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+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+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+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+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+</a:t>
                      </a:r>
                      <a:endParaRPr lang="ru-RU" sz="1400" dirty="0"/>
                    </a:p>
                  </a:txBody>
                  <a:tcPr/>
                </a:tc>
              </a:tr>
              <a:tr h="31963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Ультразвуковой метод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+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+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+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-</a:t>
                      </a:r>
                      <a:endParaRPr lang="ru-RU" sz="1400" dirty="0"/>
                    </a:p>
                  </a:txBody>
                  <a:tcPr/>
                </a:tc>
              </a:tr>
              <a:tr h="319636"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Профилеметрия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+/-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+/-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+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+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+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+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+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388429" y="999558"/>
            <a:ext cx="3610427" cy="1631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/>
              <a:t>Объемы и комплексирование методов за 2015-2017гг:</a:t>
            </a:r>
            <a:endParaRPr lang="ru-RU" sz="2000" dirty="0" smtClean="0"/>
          </a:p>
          <a:p>
            <a:r>
              <a:rPr lang="ru-RU" sz="2000" dirty="0" smtClean="0"/>
              <a:t> 3 метода – 1 трубопровод</a:t>
            </a:r>
          </a:p>
          <a:p>
            <a:r>
              <a:rPr lang="ru-RU" sz="2000" dirty="0" smtClean="0"/>
              <a:t> 2 метода – 11 трубопроводов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1 метод – 32 </a:t>
            </a:r>
            <a:r>
              <a:rPr lang="ru-RU" sz="2000" dirty="0" smtClean="0"/>
              <a:t>трубопровода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9655" y="5111616"/>
            <a:ext cx="8889201" cy="1477328"/>
          </a:xfrm>
          <a:prstGeom prst="rect">
            <a:avLst/>
          </a:prstGeom>
          <a:solidFill>
            <a:srgbClr val="EBF1DE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Калибровка трубопроводов и возможности проведения ВТД на трубопроводах 4</a:t>
            </a:r>
            <a:r>
              <a:rPr lang="en-US" dirty="0" smtClean="0"/>
              <a:t>”</a:t>
            </a:r>
            <a:endParaRPr lang="ru-RU" dirty="0" smtClean="0"/>
          </a:p>
          <a:p>
            <a:r>
              <a:rPr lang="ru-RU" dirty="0" smtClean="0"/>
              <a:t>Комплекс калибров: 70-75-80-100%, высокой, средней и малой жесткости </a:t>
            </a:r>
          </a:p>
          <a:p>
            <a:r>
              <a:rPr lang="ru-RU" dirty="0" smtClean="0"/>
              <a:t>Недопустимые условия </a:t>
            </a:r>
            <a:r>
              <a:rPr lang="en-US" dirty="0" smtClean="0"/>
              <a:t>    &lt;</a:t>
            </a:r>
            <a:r>
              <a:rPr lang="ru-RU" dirty="0" smtClean="0"/>
              <a:t>70% </a:t>
            </a:r>
            <a:r>
              <a:rPr lang="ru-RU" dirty="0" err="1" smtClean="0"/>
              <a:t>Дн</a:t>
            </a:r>
            <a:r>
              <a:rPr lang="en-US" dirty="0" smtClean="0"/>
              <a:t>       </a:t>
            </a:r>
            <a:r>
              <a:rPr lang="ru-RU" dirty="0" smtClean="0"/>
              <a:t>18%    УЗК  100% успешность, </a:t>
            </a:r>
            <a:r>
              <a:rPr lang="en-US" dirty="0" smtClean="0"/>
              <a:t>MFL-75</a:t>
            </a:r>
            <a:r>
              <a:rPr lang="ru-RU" dirty="0" smtClean="0"/>
              <a:t>% успешность</a:t>
            </a:r>
          </a:p>
          <a:p>
            <a:r>
              <a:rPr lang="ru-RU" dirty="0" smtClean="0"/>
              <a:t>Высокие риски                </a:t>
            </a:r>
            <a:r>
              <a:rPr lang="en-US" dirty="0" smtClean="0"/>
              <a:t>     </a:t>
            </a:r>
            <a:r>
              <a:rPr lang="ru-RU" dirty="0" smtClean="0"/>
              <a:t>70-75% </a:t>
            </a:r>
            <a:r>
              <a:rPr lang="ru-RU" dirty="0" err="1" smtClean="0"/>
              <a:t>Дн</a:t>
            </a:r>
            <a:r>
              <a:rPr lang="ru-RU" dirty="0" smtClean="0"/>
              <a:t>   82%    УЗК 100% успешность, </a:t>
            </a:r>
            <a:r>
              <a:rPr lang="ru-RU" dirty="0"/>
              <a:t>, </a:t>
            </a:r>
            <a:r>
              <a:rPr lang="en-US" dirty="0"/>
              <a:t>MFL</a:t>
            </a:r>
            <a:r>
              <a:rPr lang="en-US" dirty="0" smtClean="0"/>
              <a:t>-</a:t>
            </a:r>
            <a:r>
              <a:rPr lang="ru-RU" dirty="0" smtClean="0"/>
              <a:t>9</a:t>
            </a:r>
            <a:r>
              <a:rPr lang="ru-RU" dirty="0"/>
              <a:t>0</a:t>
            </a:r>
            <a:r>
              <a:rPr lang="ru-RU" dirty="0" smtClean="0"/>
              <a:t>% </a:t>
            </a:r>
            <a:r>
              <a:rPr lang="ru-RU" dirty="0"/>
              <a:t>успешность</a:t>
            </a:r>
          </a:p>
          <a:p>
            <a:r>
              <a:rPr lang="ru-RU" dirty="0" smtClean="0"/>
              <a:t>Приемлемые риски        </a:t>
            </a:r>
            <a:r>
              <a:rPr lang="en-US" dirty="0" smtClean="0"/>
              <a:t>    </a:t>
            </a:r>
            <a:r>
              <a:rPr lang="ru-RU" dirty="0" smtClean="0"/>
              <a:t> </a:t>
            </a:r>
            <a:r>
              <a:rPr lang="en-US" dirty="0" smtClean="0"/>
              <a:t>&gt;75% </a:t>
            </a:r>
            <a:r>
              <a:rPr lang="ru-RU" dirty="0" err="1" smtClean="0"/>
              <a:t>Дн</a:t>
            </a:r>
            <a:r>
              <a:rPr lang="ru-RU" dirty="0" smtClean="0"/>
              <a:t>       0%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752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60648"/>
            <a:ext cx="9144000" cy="6863418"/>
          </a:xfrm>
          <a:prstGeom prst="rect">
            <a:avLst/>
          </a:prstGeom>
          <a:solidFill>
            <a:srgbClr val="EBF1DE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  </a:t>
            </a:r>
            <a:endParaRPr lang="ru-RU" dirty="0"/>
          </a:p>
          <a:p>
            <a:endParaRPr lang="en-US" dirty="0" smtClean="0"/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ТД 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ЭПБ сроки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продления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Данные по ЭПБ                                         Данные по технической диагностике                                 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причины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малых сроков  продления: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Пересортица для труб;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большом сроке эксплуатации ФА отсутствие  цеховых ревизий;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Устаревшие данные ВТД, отсутствие раскопок;</a:t>
            </a:r>
            <a:endParaRPr lang="ru-RU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Стартовый риск</a:t>
            </a:r>
            <a:endParaRPr lang="ru-RU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Tx/>
              <a:buChar char="-"/>
            </a:pPr>
            <a:endParaRPr lang="ru-RU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5" t="11553" r="1319" b="11552"/>
          <a:stretch/>
        </p:blipFill>
        <p:spPr bwMode="auto">
          <a:xfrm>
            <a:off x="4737942" y="1080654"/>
            <a:ext cx="3952971" cy="242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1" t="1362" r="1183" b="5716"/>
          <a:stretch/>
        </p:blipFill>
        <p:spPr bwMode="auto">
          <a:xfrm>
            <a:off x="502146" y="1151905"/>
            <a:ext cx="3336693" cy="2500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0" y="-92137"/>
            <a:ext cx="9144000" cy="705569"/>
          </a:xfrm>
          <a:solidFill>
            <a:srgbClr val="DCE6F2"/>
          </a:solidFill>
        </p:spPr>
        <p:txBody>
          <a:bodyPr>
            <a:normAutofit/>
          </a:bodyPr>
          <a:lstStyle/>
          <a:p>
            <a:r>
              <a:rPr lang="ru-RU" sz="2800" dirty="0" smtClean="0"/>
              <a:t>Результаты ТД и ЭПБ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62111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1156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Методы повышения сроков продления эксплуатации скважин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496" y="563032"/>
            <a:ext cx="4447604" cy="1384995"/>
          </a:xfrm>
          <a:prstGeom prst="rect">
            <a:avLst/>
          </a:prstGeom>
          <a:solidFill>
            <a:srgbClr val="EBF1DE"/>
          </a:solidFill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Тщательная приемка геофизических </a:t>
            </a:r>
            <a:r>
              <a:rPr lang="ru-RU" sz="1400" dirty="0" smtClean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данных ТВР</a:t>
            </a:r>
            <a:endParaRPr lang="ru-RU" sz="1400" dirty="0" smtClean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Экспертные алгоритмы обработки данных</a:t>
            </a:r>
            <a:endParaRPr lang="ru-RU" sz="14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Буферизация и усреднение, исходя из моделей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Идентификация исходной </a:t>
            </a:r>
            <a:r>
              <a:rPr lang="ru-RU" sz="1400" dirty="0" smtClean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толщины (пересортица)</a:t>
            </a:r>
            <a:endParaRPr lang="ru-RU" sz="14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4482004"/>
            <a:ext cx="6948771" cy="2331372"/>
          </a:xfrm>
          <a:prstGeom prst="rect">
            <a:avLst/>
          </a:prstGeom>
          <a:solidFill>
            <a:srgbClr val="EBF1DE"/>
          </a:solidFill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1" y="1857241"/>
            <a:ext cx="4318000" cy="25931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1844824"/>
            <a:ext cx="4392489" cy="3595447"/>
          </a:xfrm>
          <a:prstGeom prst="rect">
            <a:avLst/>
          </a:prstGeom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4322344" y="548680"/>
            <a:ext cx="4786160" cy="1384995"/>
          </a:xfrm>
          <a:prstGeom prst="rect">
            <a:avLst/>
          </a:prstGeom>
          <a:solidFill>
            <a:srgbClr val="EBF1DE"/>
          </a:solidFill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Расчет </a:t>
            </a:r>
            <a:r>
              <a:rPr lang="ru-RU" sz="14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 </a:t>
            </a:r>
            <a:r>
              <a:rPr lang="ru-RU" sz="1400" dirty="0" smtClean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специальной </a:t>
            </a:r>
            <a:r>
              <a:rPr lang="ru-RU" sz="14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формуле Саркисова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Расчет на смятие с учетом </a:t>
            </a:r>
            <a:r>
              <a:rPr lang="ru-RU" sz="1400" dirty="0" smtClean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качества цементирования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Металлографические исследования, скрытые запасы по обсадным трубам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Продление в случае ожидания ликвидации зависит от состояния устья</a:t>
            </a:r>
            <a:endParaRPr lang="ru-RU" sz="1400" dirty="0"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9800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3330</TotalTime>
  <Words>3068</Words>
  <Application>Microsoft Macintosh PowerPoint</Application>
  <PresentationFormat>Экран (4:3)</PresentationFormat>
  <Paragraphs>936</Paragraphs>
  <Slides>25</Slides>
  <Notes>6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 Диагностика объектов ПАО «Газпром» Санкт-Петербург  2-4 октября 2017г</vt:lpstr>
      <vt:lpstr>Структура доклада</vt:lpstr>
      <vt:lpstr>Презентация PowerPoint</vt:lpstr>
      <vt:lpstr>Полевые работы. Экспертиза документации</vt:lpstr>
      <vt:lpstr>Полевые работы. Объемы и технологии   неразрушающего  контроля</vt:lpstr>
      <vt:lpstr>Объемы и технологии работ с применением специальных приборов полевой диагностики </vt:lpstr>
      <vt:lpstr>Объемы и  приборы ВТД </vt:lpstr>
      <vt:lpstr>Результаты ТД и ЭПБ</vt:lpstr>
      <vt:lpstr>Методы повышения сроков продления эксплуатации скважин</vt:lpstr>
      <vt:lpstr>Исследования аварийных случаев Аккредитация исследовательской лаборатории </vt:lpstr>
      <vt:lpstr>Базовые факторы развития повреждений</vt:lpstr>
      <vt:lpstr>Механизмы коррозионных повреждений в сталях с различным уровнем легирования  Cr и Ni.  НКТ из стали 25Cr/35Ni.</vt:lpstr>
      <vt:lpstr>Растрескивание ФА Cameron после 26 лет эксплуатации</vt:lpstr>
      <vt:lpstr>Повышение надежности ФА из стали класса А480</vt:lpstr>
      <vt:lpstr>Исследование СО2 коррозии на БНГКМ</vt:lpstr>
      <vt:lpstr>Растрескивание внутренних элементов пластинчатого теплообменника с диффузионной сваркой из стали 18Cr/8Ni (304L) </vt:lpstr>
      <vt:lpstr>Исследование причин смятия обсадных колонн скважин 612 и 915 АГКМ</vt:lpstr>
      <vt:lpstr>Исследование причин растрескивания элементов буровой установки Drillmec</vt:lpstr>
      <vt:lpstr>Комплексные исследования заготовок из нержавеющей стали 12Х18Н10Т</vt:lpstr>
      <vt:lpstr>Разработка и испытания. Стендовые испытания внутритрубных снарядов Ø 114-219 мм</vt:lpstr>
      <vt:lpstr>Презентация PowerPoint</vt:lpstr>
      <vt:lpstr> Тестирование приборов ГИС и ТД</vt:lpstr>
      <vt:lpstr> Регулирование и оптимизация требований к качеству металлургической продукции</vt:lpstr>
      <vt:lpstr>Аналитические обобщения.    Разработка технологических регламентов.</vt:lpstr>
      <vt:lpstr>Выводы и предложения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Диагностика объектов ПАО «Газпром»</dc:title>
  <dc:creator>USER</dc:creator>
  <cp:lastModifiedBy>USER</cp:lastModifiedBy>
  <cp:revision>45</cp:revision>
  <dcterms:created xsi:type="dcterms:W3CDTF">2017-09-28T05:21:18Z</dcterms:created>
  <dcterms:modified xsi:type="dcterms:W3CDTF">2017-10-02T16:28:03Z</dcterms:modified>
</cp:coreProperties>
</file>