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814" r:id="rId1"/>
    <p:sldMasterId id="2147483796" r:id="rId2"/>
    <p:sldMasterId id="2147483785" r:id="rId3"/>
  </p:sldMasterIdLst>
  <p:notesMasterIdLst>
    <p:notesMasterId r:id="rId13"/>
  </p:notesMasterIdLst>
  <p:handoutMasterIdLst>
    <p:handoutMasterId r:id="rId14"/>
  </p:handoutMasterIdLst>
  <p:sldIdLst>
    <p:sldId id="298" r:id="rId4"/>
    <p:sldId id="309" r:id="rId5"/>
    <p:sldId id="310" r:id="rId6"/>
    <p:sldId id="311" r:id="rId7"/>
    <p:sldId id="314" r:id="rId8"/>
    <p:sldId id="313" r:id="rId9"/>
    <p:sldId id="302" r:id="rId10"/>
    <p:sldId id="308" r:id="rId11"/>
    <p:sldId id="299" r:id="rId12"/>
  </p:sldIdLst>
  <p:sldSz cx="9144000" cy="5143500" type="screen16x9"/>
  <p:notesSz cx="6797675" cy="987425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3" pos="145" userDrawn="1">
          <p15:clr>
            <a:srgbClr val="A4A3A4"/>
          </p15:clr>
        </p15:guide>
        <p15:guide id="4" pos="5628">
          <p15:clr>
            <a:srgbClr val="A4A3A4"/>
          </p15:clr>
        </p15:guide>
        <p15:guide id="7" pos="5057" userDrawn="1">
          <p15:clr>
            <a:srgbClr val="A4A3A4"/>
          </p15:clr>
        </p15:guide>
        <p15:guide id="8" orient="horz" pos="604">
          <p15:clr>
            <a:srgbClr val="A4A3A4"/>
          </p15:clr>
        </p15:guide>
        <p15:guide id="10" orient="horz" pos="384">
          <p15:clr>
            <a:srgbClr val="A4A3A4"/>
          </p15:clr>
        </p15:guide>
        <p15:guide id="12" orient="horz" pos="2881">
          <p15:clr>
            <a:srgbClr val="A4A3A4"/>
          </p15:clr>
        </p15:guide>
        <p15:guide id="13" orient="horz" pos="1746">
          <p15:clr>
            <a:srgbClr val="A4A3A4"/>
          </p15:clr>
        </p15:guide>
        <p15:guide id="15" pos="1878">
          <p15:clr>
            <a:srgbClr val="A4A3A4"/>
          </p15:clr>
        </p15:guide>
        <p15:guide id="16" pos="2015">
          <p15:clr>
            <a:srgbClr val="A4A3A4"/>
          </p15:clr>
        </p15:guide>
        <p15:guide id="17">
          <p15:clr>
            <a:srgbClr val="A4A3A4"/>
          </p15:clr>
        </p15:guide>
        <p15:guide id="18" pos="3751">
          <p15:clr>
            <a:srgbClr val="A4A3A4"/>
          </p15:clr>
        </p15:guide>
        <p15:guide id="19" pos="3891">
          <p15:clr>
            <a:srgbClr val="A4A3A4"/>
          </p15:clr>
        </p15:guide>
        <p15:guide id="20" pos="1073">
          <p15:clr>
            <a:srgbClr val="A4A3A4"/>
          </p15:clr>
        </p15:guide>
        <p15:guide id="21" orient="horz" pos="314">
          <p15:clr>
            <a:srgbClr val="A4A3A4"/>
          </p15:clr>
        </p15:guide>
        <p15:guide id="22" orient="horz" pos="2899">
          <p15:clr>
            <a:srgbClr val="A4A3A4"/>
          </p15:clr>
        </p15:guide>
        <p15:guide id="23" orient="horz" pos="1409">
          <p15:clr>
            <a:srgbClr val="A4A3A4"/>
          </p15:clr>
        </p15:guide>
        <p15:guide id="24" orient="horz" pos="617">
          <p15:clr>
            <a:srgbClr val="A4A3A4"/>
          </p15:clr>
        </p15:guide>
        <p15:guide id="25" orient="horz" pos="430">
          <p15:clr>
            <a:srgbClr val="A4A3A4"/>
          </p15:clr>
        </p15:guide>
        <p15:guide id="26" orient="horz" pos="1306">
          <p15:clr>
            <a:srgbClr val="A4A3A4"/>
          </p15:clr>
        </p15:guide>
        <p15:guide id="27" orient="horz" pos="2099">
          <p15:clr>
            <a:srgbClr val="A4A3A4"/>
          </p15:clr>
        </p15:guide>
        <p15:guide id="28" orient="horz" pos="2205">
          <p15:clr>
            <a:srgbClr val="A4A3A4"/>
          </p15:clr>
        </p15:guide>
        <p15:guide id="29" pos="107">
          <p15:clr>
            <a:srgbClr val="A4A3A4"/>
          </p15:clr>
        </p15:guide>
        <p15:guide id="30" pos="5656">
          <p15:clr>
            <a:srgbClr val="A4A3A4"/>
          </p15:clr>
        </p15:guide>
        <p15:guide id="31" pos="1653">
          <p15:clr>
            <a:srgbClr val="A4A3A4"/>
          </p15:clr>
        </p15:guide>
        <p15:guide id="32" pos="2721">
          <p15:clr>
            <a:srgbClr val="A4A3A4"/>
          </p15:clr>
        </p15:guide>
        <p15:guide id="33" pos="3775">
          <p15:clr>
            <a:srgbClr val="A4A3A4"/>
          </p15:clr>
        </p15:guide>
        <p15:guide id="34" pos="5347">
          <p15:clr>
            <a:srgbClr val="A4A3A4"/>
          </p15:clr>
        </p15:guide>
        <p15:guide id="35" pos="1072">
          <p15:clr>
            <a:srgbClr val="A4A3A4"/>
          </p15:clr>
        </p15:guide>
        <p15:guide id="36" pos="431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  <p15:guide id="3" orient="horz" pos="3110">
          <p15:clr>
            <a:srgbClr val="A4A3A4"/>
          </p15:clr>
        </p15:guide>
        <p15:guide id="4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66"/>
    <a:srgbClr val="0079C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062" autoAdjust="0"/>
    <p:restoredTop sz="94699" autoAdjust="0"/>
  </p:normalViewPr>
  <p:slideViewPr>
    <p:cSldViewPr snapToGrid="0" showGuides="1">
      <p:cViewPr varScale="1">
        <p:scale>
          <a:sx n="95" d="100"/>
          <a:sy n="95" d="100"/>
        </p:scale>
        <p:origin x="-768" y="-90"/>
      </p:cViewPr>
      <p:guideLst>
        <p:guide orient="horz" pos="604"/>
        <p:guide orient="horz" pos="384"/>
        <p:guide orient="horz" pos="2881"/>
        <p:guide orient="horz" pos="1746"/>
        <p:guide orient="horz" pos="314"/>
        <p:guide orient="horz" pos="2899"/>
        <p:guide orient="horz" pos="1409"/>
        <p:guide orient="horz" pos="617"/>
        <p:guide orient="horz" pos="430"/>
        <p:guide orient="horz" pos="1306"/>
        <p:guide orient="horz" pos="2099"/>
        <p:guide orient="horz" pos="2205"/>
        <p:guide pos="145"/>
        <p:guide pos="5628"/>
        <p:guide pos="5057"/>
        <p:guide pos="1878"/>
        <p:guide pos="2015"/>
        <p:guide/>
        <p:guide pos="3751"/>
        <p:guide pos="3891"/>
        <p:guide pos="1073"/>
        <p:guide pos="107"/>
        <p:guide pos="5656"/>
        <p:guide pos="1653"/>
        <p:guide pos="2721"/>
        <p:guide pos="3775"/>
        <p:guide pos="5347"/>
        <p:guide pos="1072"/>
        <p:guide pos="431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howGuides="1">
      <p:cViewPr varScale="1">
        <p:scale>
          <a:sx n="65" d="100"/>
          <a:sy n="65" d="100"/>
        </p:scale>
        <p:origin x="-3366" y="-65"/>
      </p:cViewPr>
      <p:guideLst>
        <p:guide orient="horz" pos="2880"/>
        <p:guide orient="horz" pos="3110"/>
        <p:guide pos="2160"/>
        <p:guide pos="2141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presProps" Target="presProps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_____Microsoft_Excel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3189890710382512"/>
          <c:y val="0.13189890710382512"/>
          <c:w val="0.73620218579234964"/>
          <c:h val="0.73620218579234964"/>
        </c:manualLayout>
      </c:layout>
      <c:doughnut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СУММА</c:v>
                </c:pt>
              </c:strCache>
            </c:strRef>
          </c:tx>
          <c:spPr>
            <a:solidFill>
              <a:srgbClr val="00B0F0">
                <a:alpha val="78000"/>
              </a:srgbClr>
            </a:solidFill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  <a:scene3d>
              <a:camera prst="orthographicFront"/>
              <a:lightRig rig="threePt" dir="t"/>
            </a:scene3d>
            <a:sp3d>
              <a:bevelT w="50800" h="50800"/>
            </a:sp3d>
          </c:spPr>
          <c:dPt>
            <c:idx val="0"/>
            <c:bubble3D val="0"/>
            <c:spPr>
              <a:solidFill>
                <a:srgbClr val="002060">
                  <a:alpha val="50000"/>
                </a:srgbClr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50800" h="50800"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D03A-4C4D-9303-BD6FD211C6E0}"/>
              </c:ext>
            </c:extLst>
          </c:dPt>
          <c:dPt>
            <c:idx val="1"/>
            <c:bubble3D val="0"/>
            <c:spPr>
              <a:solidFill>
                <a:srgbClr val="0070C0">
                  <a:alpha val="50000"/>
                </a:srgbClr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50800" h="50800"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D03A-4C4D-9303-BD6FD211C6E0}"/>
              </c:ext>
            </c:extLst>
          </c:dPt>
          <c:dPt>
            <c:idx val="2"/>
            <c:bubble3D val="0"/>
            <c:spPr>
              <a:solidFill>
                <a:srgbClr val="92D050">
                  <a:alpha val="50000"/>
                </a:srgbClr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50800" h="50800"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D03A-4C4D-9303-BD6FD211C6E0}"/>
              </c:ext>
            </c:extLst>
          </c:dPt>
          <c:dPt>
            <c:idx val="3"/>
            <c:bubble3D val="0"/>
            <c:spPr>
              <a:solidFill>
                <a:srgbClr val="0070C0">
                  <a:alpha val="50000"/>
                </a:srgbClr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50800" h="50800"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7-D03A-4C4D-9303-BD6FD211C6E0}"/>
              </c:ext>
            </c:extLst>
          </c:dPt>
          <c:dPt>
            <c:idx val="4"/>
            <c:bubble3D val="0"/>
            <c:spPr>
              <a:solidFill>
                <a:srgbClr val="0070C0">
                  <a:alpha val="60000"/>
                </a:srgbClr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50800" h="50800"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9-D03A-4C4D-9303-BD6FD211C6E0}"/>
              </c:ext>
            </c:extLst>
          </c:dPt>
          <c:dPt>
            <c:idx val="5"/>
            <c:bubble3D val="0"/>
            <c:spPr>
              <a:solidFill>
                <a:srgbClr val="FFC000">
                  <a:alpha val="60000"/>
                </a:srgbClr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50800" h="50800"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B-D03A-4C4D-9303-BD6FD211C6E0}"/>
              </c:ext>
            </c:extLst>
          </c:dPt>
          <c:dPt>
            <c:idx val="6"/>
            <c:bubble3D val="0"/>
            <c:extLst xmlns:c16r2="http://schemas.microsoft.com/office/drawing/2015/06/chart">
              <c:ext xmlns:c16="http://schemas.microsoft.com/office/drawing/2014/chart" uri="{C3380CC4-5D6E-409C-BE32-E72D297353CC}">
                <c16:uniqueId val="{0000000C-D03A-4C4D-9303-BD6FD211C6E0}"/>
              </c:ext>
            </c:extLst>
          </c:dPt>
          <c:dPt>
            <c:idx val="7"/>
            <c:bubble3D val="0"/>
            <c:extLst xmlns:c16r2="http://schemas.microsoft.com/office/drawing/2015/06/chart">
              <c:ext xmlns:c16="http://schemas.microsoft.com/office/drawing/2014/chart" uri="{C3380CC4-5D6E-409C-BE32-E72D297353CC}">
                <c16:uniqueId val="{0000000D-D03A-4C4D-9303-BD6FD211C6E0}"/>
              </c:ext>
            </c:extLst>
          </c:dPt>
          <c:dPt>
            <c:idx val="8"/>
            <c:bubble3D val="0"/>
            <c:extLst xmlns:c16r2="http://schemas.microsoft.com/office/drawing/2015/06/chart">
              <c:ext xmlns:c16="http://schemas.microsoft.com/office/drawing/2014/chart" uri="{C3380CC4-5D6E-409C-BE32-E72D297353CC}">
                <c16:uniqueId val="{0000000E-D03A-4C4D-9303-BD6FD211C6E0}"/>
              </c:ext>
            </c:extLst>
          </c:dPt>
          <c:dLbls>
            <c:dLbl>
              <c:idx val="0"/>
              <c:layout>
                <c:manualLayout>
                  <c:x val="-5.3425911497091928E-3"/>
                  <c:y val="-1.201365344888835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separator>
</c:separator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D03A-4C4D-9303-BD6FD211C6E0}"/>
                </c:ext>
              </c:extLst>
            </c:dLbl>
            <c:dLbl>
              <c:idx val="3"/>
              <c:layout>
                <c:manualLayout>
                  <c:x val="-9.3506524104803885E-3"/>
                  <c:y val="2.197537892388136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separator>
</c:separator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D03A-4C4D-9303-BD6FD211C6E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 b="0">
                    <a:solidFill>
                      <a:schemeClr val="bg1"/>
                    </a:solidFill>
                    <a:latin typeface="Arial Narrow" panose="020B0606020202030204" pitchFamily="34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eparator>
</c:separator>
            <c:showLeaderLines val="1"/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Лист1!$A$2:$A$3</c:f>
              <c:strCache>
                <c:ptCount val="2"/>
                <c:pt idx="0">
                  <c:v>Срок начала работ не наступил</c:v>
                </c:pt>
                <c:pt idx="1">
                  <c:v>В работе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187</c:v>
                </c:pt>
                <c:pt idx="1">
                  <c:v>73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F-D03A-4C4D-9303-BD6FD211C6E0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  <c:holeSize val="40"/>
      </c:doughnutChart>
    </c:plotArea>
    <c:plotVisOnly val="1"/>
    <c:dispBlanksAs val="gap"/>
    <c:showDLblsOverMax val="0"/>
  </c:chart>
  <c:spPr>
    <a:ln>
      <a:noFill/>
    </a:ln>
  </c:spPr>
  <c:txPr>
    <a:bodyPr/>
    <a:lstStyle/>
    <a:p>
      <a:pPr>
        <a:defRPr sz="1800"/>
      </a:pPr>
      <a:endParaRPr lang="ru-RU"/>
    </a:p>
  </c:txPr>
  <c:externalData r:id="rId1">
    <c:autoUpdate val="0"/>
  </c:externalData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0.38914</cdr:x>
      <cdr:y>0.34147</cdr:y>
    </cdr:from>
    <cdr:to>
      <cdr:x>0.61102</cdr:x>
      <cdr:y>0.65856</cdr:y>
    </cdr:to>
    <cdr:sp macro="" textlink="">
      <cdr:nvSpPr>
        <cdr:cNvPr id="2" name="Овал 1"/>
        <cdr:cNvSpPr>
          <a:spLocks xmlns:a="http://schemas.openxmlformats.org/drawingml/2006/main" noChangeAspect="1"/>
        </cdr:cNvSpPr>
      </cdr:nvSpPr>
      <cdr:spPr bwMode="auto">
        <a:xfrm xmlns:a="http://schemas.openxmlformats.org/drawingml/2006/main">
          <a:off x="1899088" y="1109941"/>
          <a:ext cx="1082772" cy="1030708"/>
        </a:xfrm>
        <a:prstGeom xmlns:a="http://schemas.openxmlformats.org/drawingml/2006/main" prst="ellipse">
          <a:avLst/>
        </a:prstGeom>
        <a:solidFill xmlns:a="http://schemas.openxmlformats.org/drawingml/2006/main">
          <a:schemeClr val="bg2">
            <a:lumMod val="60000"/>
            <a:lumOff val="40000"/>
          </a:schemeClr>
        </a:solidFill>
        <a:ln xmlns:a="http://schemas.openxmlformats.org/drawingml/2006/main" w="9525" cap="flat" cmpd="sng" algn="ctr">
          <a:noFill/>
          <a:prstDash val="solid"/>
          <a:round/>
          <a:headEnd type="none" w="med" len="med"/>
          <a:tailEnd type="none" w="med" len="med"/>
        </a:ln>
        <a:effectLst xmlns:a="http://schemas.openxmlformats.org/drawingml/2006/main"/>
        <a:scene3d xmlns:a="http://schemas.openxmlformats.org/drawingml/2006/main">
          <a:camera prst="orthographicFront"/>
          <a:lightRig rig="threePt" dir="t"/>
        </a:scene3d>
        <a:sp3d xmlns:a="http://schemas.openxmlformats.org/drawingml/2006/main">
          <a:bevelT w="101600" h="101600" prst="relaxedInset"/>
        </a:sp3d>
      </cdr:spPr>
      <cdr:txBody>
        <a:bodyPr xmlns:a="http://schemas.openxmlformats.org/drawingml/2006/main" vert="horz" wrap="square" lIns="0" tIns="0" rIns="0" bIns="0" numCol="1" rtlCol="0" anchor="ctr" anchorCtr="0" compatLnSpc="1">
          <a:prstTxWarp prst="textNoShape">
            <a:avLst/>
          </a:prstTxWarp>
        </a:bodyPr>
        <a:lstStyle xmlns:a="http://schemas.openxmlformats.org/drawingml/2006/main">
          <a:defPPr>
            <a:defRPr lang="ru-RU"/>
          </a:defPPr>
          <a:lvl1pPr marL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marL="0" marR="0" indent="0" algn="l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ru-RU" sz="17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Arial Narrow" panose="020B0606020202030204" pitchFamily="34" charset="0"/>
          </a:endParaRPr>
        </a:p>
      </cdr:txBody>
    </cdr:sp>
  </cdr:relSizeAnchor>
  <cdr:relSizeAnchor xmlns:cdr="http://schemas.openxmlformats.org/drawingml/2006/chartDrawing">
    <cdr:from>
      <cdr:x>0.40254</cdr:x>
      <cdr:y>0.46567</cdr:y>
    </cdr:from>
    <cdr:to>
      <cdr:x>0.59489</cdr:x>
      <cdr:y>0.54142</cdr:y>
    </cdr:to>
    <cdr:sp macro="" textlink="">
      <cdr:nvSpPr>
        <cdr:cNvPr id="4" name="TextBox 1"/>
        <cdr:cNvSpPr txBox="1"/>
      </cdr:nvSpPr>
      <cdr:spPr>
        <a:xfrm xmlns:a="http://schemas.openxmlformats.org/drawingml/2006/main">
          <a:off x="1964453" y="1513659"/>
          <a:ext cx="938718" cy="24622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lIns="0" tIns="0" rIns="0" bIns="0" rtlCol="0" anchor="ctr" anchorCtr="1">
          <a:spAutoFit/>
        </a:bodyPr>
        <a:lstStyle xmlns:a="http://schemas.openxmlformats.org/drawingml/2006/main">
          <a:defPPr>
            <a:defRPr lang="ru-RU"/>
          </a:defPPr>
          <a:lvl1pPr marL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ru-RU" sz="1600" b="1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anose="020B0606020202030204" pitchFamily="34" charset="0"/>
              <a:cs typeface="Calibri" panose="020F0502020204030204" pitchFamily="34" charset="0"/>
            </a:rPr>
            <a:t>260</a:t>
          </a:r>
          <a:endParaRPr lang="en-US" sz="1600" b="1" dirty="0">
            <a:solidFill>
              <a:schemeClr val="tx2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 Narrow" panose="020B0606020202030204" pitchFamily="34" charset="0"/>
            <a:cs typeface="Calibri" panose="020F0502020204030204" pitchFamily="34" charset="0"/>
          </a:endParaRPr>
        </a:p>
      </cdr:txBody>
    </cdr:sp>
  </cdr:relSizeAnchor>
  <cdr:relSizeAnchor xmlns:cdr="http://schemas.openxmlformats.org/drawingml/2006/chartDrawing">
    <cdr:from>
      <cdr:x>0.77654</cdr:x>
      <cdr:y>0.35063</cdr:y>
    </cdr:from>
    <cdr:to>
      <cdr:x>1</cdr:x>
      <cdr:y>0.52107</cdr:y>
    </cdr:to>
    <cdr:sp macro="" textlink="">
      <cdr:nvSpPr>
        <cdr:cNvPr id="6" name="TextBox 1"/>
        <cdr:cNvSpPr txBox="1"/>
      </cdr:nvSpPr>
      <cdr:spPr>
        <a:xfrm xmlns:a="http://schemas.openxmlformats.org/drawingml/2006/main">
          <a:off x="3789653" y="1139734"/>
          <a:ext cx="1090507" cy="55399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lIns="0" tIns="0" rIns="0" bIns="0" rtlCol="0" anchor="ctr" anchorCtr="0">
          <a:spAutoFit/>
        </a:bodyPr>
        <a:lstStyle xmlns:a="http://schemas.openxmlformats.org/drawingml/2006/main">
          <a:defPPr>
            <a:defRPr lang="ru-RU"/>
          </a:defPPr>
          <a:lvl1pPr marL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ru-RU" sz="1200" dirty="0">
              <a:solidFill>
                <a:schemeClr val="tx2"/>
              </a:solidFill>
              <a:latin typeface="Arial Narrow" panose="020B0606020202030204" pitchFamily="34" charset="0"/>
              <a:cs typeface="Calibri" panose="020F0502020204030204" pitchFamily="34" charset="0"/>
            </a:rPr>
            <a:t>Собственные силы дочерних обществ</a:t>
          </a:r>
          <a:endParaRPr lang="ru-RU" sz="600" dirty="0">
            <a:solidFill>
              <a:schemeClr val="tx2"/>
            </a:solidFill>
            <a:latin typeface="Arial Narrow" panose="020B0606020202030204" pitchFamily="34" charset="0"/>
            <a:cs typeface="Calibri" panose="020F0502020204030204" pitchFamily="34" charset="0"/>
          </a:endParaRPr>
        </a:p>
      </cdr:txBody>
    </cdr:sp>
  </cdr:relSizeAnchor>
  <cdr:relSizeAnchor xmlns:cdr="http://schemas.openxmlformats.org/drawingml/2006/chartDrawing">
    <cdr:from>
      <cdr:x>0.7423</cdr:x>
      <cdr:y>0.53687</cdr:y>
    </cdr:from>
    <cdr:to>
      <cdr:x>0.78547</cdr:x>
      <cdr:y>0.56011</cdr:y>
    </cdr:to>
    <cdr:cxnSp macro="">
      <cdr:nvCxnSpPr>
        <cdr:cNvPr id="7" name="Прямая соединительная линия 6">
          <a:extLst xmlns:a="http://schemas.openxmlformats.org/drawingml/2006/main">
            <a:ext uri="{FF2B5EF4-FFF2-40B4-BE49-F238E27FC236}">
              <a16:creationId xmlns="" xmlns:a16="http://schemas.microsoft.com/office/drawing/2014/main" id="{F6CB69C0-86BB-4C49-B4B4-19407E1CCF4F}"/>
            </a:ext>
          </a:extLst>
        </cdr:cNvPr>
        <cdr:cNvCxnSpPr/>
      </cdr:nvCxnSpPr>
      <cdr:spPr bwMode="auto">
        <a:xfrm xmlns:a="http://schemas.openxmlformats.org/drawingml/2006/main" flipV="1">
          <a:off x="3622530" y="1745106"/>
          <a:ext cx="210709" cy="75537"/>
        </a:xfrm>
        <a:prstGeom xmlns:a="http://schemas.openxmlformats.org/drawingml/2006/main" prst="line">
          <a:avLst/>
        </a:prstGeom>
        <a:noFill xmlns:a="http://schemas.openxmlformats.org/drawingml/2006/main"/>
        <a:ln xmlns:a="http://schemas.openxmlformats.org/drawingml/2006/main" w="9525" cap="flat" cmpd="sng" algn="ctr">
          <a:solidFill>
            <a:srgbClr val="2D2D8A"/>
          </a:solidFill>
          <a:prstDash val="solid"/>
          <a:round/>
          <a:headEnd type="none" w="med" len="med"/>
          <a:tailEnd type="none" w="med" len="med"/>
        </a:ln>
        <a:effectLst xmlns:a="http://schemas.openxmlformats.org/drawingml/2006/main"/>
      </cdr:spPr>
    </cdr:cxnSp>
  </cdr:relSizeAnchor>
  <cdr:relSizeAnchor xmlns:cdr="http://schemas.openxmlformats.org/drawingml/2006/chartDrawing">
    <cdr:from>
      <cdr:x>0.78452</cdr:x>
      <cdr:y>0.53693</cdr:y>
    </cdr:from>
    <cdr:to>
      <cdr:x>0.97821</cdr:x>
      <cdr:y>0.53693</cdr:y>
    </cdr:to>
    <cdr:cxnSp macro="">
      <cdr:nvCxnSpPr>
        <cdr:cNvPr id="8" name="Прямая соединительная линия 7">
          <a:extLst xmlns:a="http://schemas.openxmlformats.org/drawingml/2006/main">
            <a:ext uri="{FF2B5EF4-FFF2-40B4-BE49-F238E27FC236}">
              <a16:creationId xmlns="" xmlns:a16="http://schemas.microsoft.com/office/drawing/2014/main" id="{96ADB555-A8D8-45FF-8E26-3DAE0320F1AF}"/>
            </a:ext>
          </a:extLst>
        </cdr:cNvPr>
        <cdr:cNvCxnSpPr/>
      </cdr:nvCxnSpPr>
      <cdr:spPr bwMode="auto">
        <a:xfrm xmlns:a="http://schemas.openxmlformats.org/drawingml/2006/main">
          <a:off x="3828589" y="1745281"/>
          <a:ext cx="945220" cy="0"/>
        </a:xfrm>
        <a:prstGeom xmlns:a="http://schemas.openxmlformats.org/drawingml/2006/main" prst="line">
          <a:avLst/>
        </a:prstGeom>
        <a:noFill xmlns:a="http://schemas.openxmlformats.org/drawingml/2006/main"/>
        <a:ln xmlns:a="http://schemas.openxmlformats.org/drawingml/2006/main" w="9525" cap="flat" cmpd="sng" algn="ctr">
          <a:solidFill>
            <a:srgbClr val="2D2D8A"/>
          </a:solidFill>
          <a:prstDash val="solid"/>
          <a:round/>
          <a:headEnd type="none" w="med" len="med"/>
          <a:tailEnd type="none" w="med" len="med"/>
        </a:ln>
        <a:effectLst xmlns:a="http://schemas.openxmlformats.org/drawingml/2006/main"/>
      </cdr:spPr>
    </cdr:cxnSp>
  </cdr:relSizeAnchor>
  <cdr:relSizeAnchor xmlns:cdr="http://schemas.openxmlformats.org/drawingml/2006/chartDrawing">
    <cdr:from>
      <cdr:x>0.06176</cdr:x>
      <cdr:y>0.11336</cdr:y>
    </cdr:from>
    <cdr:to>
      <cdr:x>0.28521</cdr:x>
      <cdr:y>0.22698</cdr:y>
    </cdr:to>
    <cdr:sp macro="" textlink="">
      <cdr:nvSpPr>
        <cdr:cNvPr id="14" name="TextBox 1"/>
        <cdr:cNvSpPr txBox="1"/>
      </cdr:nvSpPr>
      <cdr:spPr>
        <a:xfrm xmlns:a="http://schemas.openxmlformats.org/drawingml/2006/main">
          <a:off x="301387" y="368467"/>
          <a:ext cx="1090507" cy="36933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lIns="0" tIns="0" rIns="0" bIns="0" rtlCol="0" anchor="ctr" anchorCtr="0">
          <a:sp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ru-RU" sz="1200" dirty="0">
              <a:solidFill>
                <a:schemeClr val="tx2"/>
              </a:solidFill>
              <a:latin typeface="Arial Narrow" panose="020B0606020202030204" pitchFamily="34" charset="0"/>
              <a:cs typeface="Calibri" panose="020F0502020204030204" pitchFamily="34" charset="0"/>
            </a:rPr>
            <a:t>Подрядный способ</a:t>
          </a:r>
          <a:endParaRPr lang="ru-RU" sz="600" dirty="0">
            <a:solidFill>
              <a:schemeClr val="tx2"/>
            </a:solidFill>
            <a:latin typeface="Arial Narrow" panose="020B0606020202030204" pitchFamily="34" charset="0"/>
            <a:cs typeface="Calibri" panose="020F0502020204030204" pitchFamily="34" charset="0"/>
          </a:endParaRPr>
        </a:p>
      </cdr:txBody>
    </cdr:sp>
  </cdr:relSizeAnchor>
  <cdr:relSizeAnchor xmlns:cdr="http://schemas.openxmlformats.org/drawingml/2006/chartDrawing">
    <cdr:from>
      <cdr:x>0.06251</cdr:x>
      <cdr:y>0.23521</cdr:y>
    </cdr:from>
    <cdr:to>
      <cdr:x>0.2562</cdr:x>
      <cdr:y>0.23521</cdr:y>
    </cdr:to>
    <cdr:cxnSp macro="">
      <cdr:nvCxnSpPr>
        <cdr:cNvPr id="15" name="Прямая соединительная линия 14">
          <a:extLst xmlns:a="http://schemas.openxmlformats.org/drawingml/2006/main">
            <a:ext uri="{FF2B5EF4-FFF2-40B4-BE49-F238E27FC236}">
              <a16:creationId xmlns="" xmlns:a16="http://schemas.microsoft.com/office/drawing/2014/main" id="{C1B543D1-F351-41B7-89C4-FCAF370A21EA}"/>
            </a:ext>
          </a:extLst>
        </cdr:cNvPr>
        <cdr:cNvCxnSpPr/>
      </cdr:nvCxnSpPr>
      <cdr:spPr bwMode="auto">
        <a:xfrm xmlns:a="http://schemas.openxmlformats.org/drawingml/2006/main">
          <a:off x="305057" y="764546"/>
          <a:ext cx="945220" cy="0"/>
        </a:xfrm>
        <a:prstGeom xmlns:a="http://schemas.openxmlformats.org/drawingml/2006/main" prst="line">
          <a:avLst/>
        </a:prstGeom>
        <a:noFill xmlns:a="http://schemas.openxmlformats.org/drawingml/2006/main"/>
        <a:ln xmlns:a="http://schemas.openxmlformats.org/drawingml/2006/main" w="9525" cap="flat" cmpd="sng" algn="ctr">
          <a:solidFill>
            <a:srgbClr val="2D2D8A"/>
          </a:solidFill>
          <a:prstDash val="solid"/>
          <a:round/>
          <a:headEnd type="none" w="med" len="med"/>
          <a:tailEnd type="none" w="med" len="med"/>
        </a:ln>
        <a:effectLst xmlns:a="http://schemas.openxmlformats.org/drawingml/2006/main"/>
      </cdr:spPr>
    </cdr:cxnSp>
  </cdr:relSizeAnchor>
  <cdr:relSizeAnchor xmlns:cdr="http://schemas.openxmlformats.org/drawingml/2006/chartDrawing">
    <cdr:from>
      <cdr:x>0.25673</cdr:x>
      <cdr:y>0.23473</cdr:y>
    </cdr:from>
    <cdr:to>
      <cdr:x>0.30971</cdr:x>
      <cdr:y>0.26535</cdr:y>
    </cdr:to>
    <cdr:cxnSp macro="">
      <cdr:nvCxnSpPr>
        <cdr:cNvPr id="16" name="Прямая соединительная линия 15">
          <a:extLst xmlns:a="http://schemas.openxmlformats.org/drawingml/2006/main">
            <a:ext uri="{FF2B5EF4-FFF2-40B4-BE49-F238E27FC236}">
              <a16:creationId xmlns="" xmlns:a16="http://schemas.microsoft.com/office/drawing/2014/main" id="{247B011D-1E9C-4B1B-A011-CBA001A6C4A8}"/>
            </a:ext>
          </a:extLst>
        </cdr:cNvPr>
        <cdr:cNvCxnSpPr/>
      </cdr:nvCxnSpPr>
      <cdr:spPr bwMode="auto">
        <a:xfrm xmlns:a="http://schemas.openxmlformats.org/drawingml/2006/main">
          <a:off x="1252894" y="762975"/>
          <a:ext cx="258564" cy="99536"/>
        </a:xfrm>
        <a:prstGeom xmlns:a="http://schemas.openxmlformats.org/drawingml/2006/main" prst="line">
          <a:avLst/>
        </a:prstGeom>
        <a:noFill xmlns:a="http://schemas.openxmlformats.org/drawingml/2006/main"/>
        <a:ln xmlns:a="http://schemas.openxmlformats.org/drawingml/2006/main" w="9525" cap="flat" cmpd="sng" algn="ctr">
          <a:solidFill>
            <a:srgbClr val="2D2D8A"/>
          </a:solidFill>
          <a:prstDash val="solid"/>
          <a:round/>
          <a:headEnd type="none" w="med" len="med"/>
          <a:tailEnd type="none" w="med" len="med"/>
        </a:ln>
        <a:effectLst xmlns:a="http://schemas.openxmlformats.org/drawingml/2006/main"/>
      </cdr:spPr>
    </cdr:cxn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DBE431C-8C36-4D7E-B9EF-A81810C5439C}" type="datetimeFigureOut">
              <a:rPr lang="ru-RU" smtClean="0"/>
              <a:pPr/>
              <a:t>23.10.2018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378824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50443" y="9378824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F2F8D38-B759-4F71-8C75-97855087A88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2162697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270C1DF-F1E7-4F55-A84B-C146222D7CE7}" type="datetimeFigureOut">
              <a:rPr lang="ru-RU" smtClean="0"/>
              <a:pPr/>
              <a:t>23.10.2018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09538" y="741363"/>
            <a:ext cx="6578600" cy="37020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690269"/>
            <a:ext cx="5438140" cy="44434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378824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378824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82185DB-A00E-4AF3-B661-15E02588102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348438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03188" y="566738"/>
            <a:ext cx="6591300" cy="37084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>
          <a:xfrm>
            <a:off x="536421" y="4364194"/>
            <a:ext cx="5724878" cy="5013157"/>
          </a:xfrm>
        </p:spPr>
        <p:txBody>
          <a:bodyPr/>
          <a:lstStyle/>
          <a:p>
            <a:endParaRPr lang="ru-RU" baseline="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AAA72D-8CA1-43DC-9500-801568ED9F70}" type="slidenum">
              <a:rPr lang="ru-RU" smtClean="0"/>
              <a:pPr/>
              <a:t>2</a:t>
            </a:fld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fld id="{E3300AA5-C4BB-4F15-9BF0-D4198AF737DD}" type="datetime1">
              <a:rPr lang="ru-RU" smtClean="0"/>
              <a:pPr/>
              <a:t>23.10.2018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4065519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03188" y="566738"/>
            <a:ext cx="6591300" cy="37084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>
          <a:xfrm>
            <a:off x="536421" y="4364194"/>
            <a:ext cx="5724878" cy="5013157"/>
          </a:xfrm>
        </p:spPr>
        <p:txBody>
          <a:bodyPr/>
          <a:lstStyle/>
          <a:p>
            <a:endParaRPr lang="ru-RU" baseline="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AAA72D-8CA1-43DC-9500-801568ED9F70}" type="slidenum">
              <a:rPr lang="ru-RU" smtClean="0"/>
              <a:pPr/>
              <a:t>4</a:t>
            </a:fld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fld id="{E3300AA5-C4BB-4F15-9BF0-D4198AF737DD}" type="datetime1">
              <a:rPr lang="ru-RU" smtClean="0"/>
              <a:pPr/>
              <a:t>23.10.2018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4065519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03188" y="566738"/>
            <a:ext cx="6591300" cy="37084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>
          <a:xfrm>
            <a:off x="536421" y="4364194"/>
            <a:ext cx="5724878" cy="5013157"/>
          </a:xfrm>
        </p:spPr>
        <p:txBody>
          <a:bodyPr/>
          <a:lstStyle/>
          <a:p>
            <a:endParaRPr lang="ru-RU" baseline="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AAA72D-8CA1-43DC-9500-801568ED9F70}" type="slidenum">
              <a:rPr lang="ru-RU" smtClean="0"/>
              <a:pPr/>
              <a:t>5</a:t>
            </a:fld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fld id="{E3300AA5-C4BB-4F15-9BF0-D4198AF737DD}" type="datetime1">
              <a:rPr lang="ru-RU" smtClean="0"/>
              <a:pPr/>
              <a:t>23.10.2018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4065519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03188" y="566738"/>
            <a:ext cx="6591300" cy="37084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>
          <a:xfrm>
            <a:off x="536421" y="4364194"/>
            <a:ext cx="5724878" cy="5013157"/>
          </a:xfrm>
        </p:spPr>
        <p:txBody>
          <a:bodyPr/>
          <a:lstStyle/>
          <a:p>
            <a:endParaRPr lang="ru-RU" baseline="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AAA72D-8CA1-43DC-9500-801568ED9F70}" type="slidenum">
              <a:rPr lang="ru-RU" smtClean="0"/>
              <a:pPr/>
              <a:t>6</a:t>
            </a:fld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fld id="{E3300AA5-C4BB-4F15-9BF0-D4198AF737DD}" type="datetime1">
              <a:rPr lang="ru-RU" smtClean="0"/>
              <a:pPr/>
              <a:t>23.10.2018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4065519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03188" y="566738"/>
            <a:ext cx="6591300" cy="37084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>
          <a:xfrm>
            <a:off x="536421" y="4364194"/>
            <a:ext cx="5724878" cy="5013157"/>
          </a:xfrm>
        </p:spPr>
        <p:txBody>
          <a:bodyPr/>
          <a:lstStyle/>
          <a:p>
            <a:endParaRPr lang="ru-RU" baseline="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AAA72D-8CA1-43DC-9500-801568ED9F70}" type="slidenum">
              <a:rPr lang="ru-RU" smtClean="0"/>
              <a:pPr/>
              <a:t>7</a:t>
            </a:fld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fld id="{E3300AA5-C4BB-4F15-9BF0-D4198AF737DD}" type="datetime1">
              <a:rPr lang="ru-RU" smtClean="0"/>
              <a:pPr/>
              <a:t>23.10.2018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4065519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03188" y="566738"/>
            <a:ext cx="6591300" cy="37084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>
          <a:xfrm>
            <a:off x="536428" y="4364195"/>
            <a:ext cx="5724879" cy="5013157"/>
          </a:xfrm>
        </p:spPr>
        <p:txBody>
          <a:bodyPr/>
          <a:lstStyle/>
          <a:p>
            <a:endParaRPr lang="ru-RU" baseline="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AAA72D-8CA1-43DC-9500-801568ED9F70}" type="slidenum">
              <a:rPr lang="ru-RU" smtClean="0">
                <a:solidFill>
                  <a:prstClr val="black"/>
                </a:solidFill>
              </a:rPr>
              <a:pPr/>
              <a:t>8</a:t>
            </a:fld>
            <a:endParaRPr lang="ru-RU">
              <a:solidFill>
                <a:prstClr val="black"/>
              </a:solidFill>
            </a:endParaRPr>
          </a:p>
        </p:txBody>
      </p:sp>
      <p:sp>
        <p:nvSpPr>
          <p:cNvPr id="5" name="Дата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fld id="{E3300AA5-C4BB-4F15-9BF0-D4198AF737DD}" type="datetime1">
              <a:rPr lang="ru-RU" smtClean="0">
                <a:solidFill>
                  <a:prstClr val="black"/>
                </a:solidFill>
              </a:rPr>
              <a:pPr/>
              <a:t>23.10.2018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406551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 userDrawn="1"/>
        </p:nvSpPr>
        <p:spPr>
          <a:xfrm>
            <a:off x="1536000" y="1167594"/>
            <a:ext cx="437171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baseline="0" dirty="0">
                <a:solidFill>
                  <a:srgbClr val="0079C2"/>
                </a:solidFill>
                <a:latin typeface="Arial Narrow" panose="020B0606020202030204" pitchFamily="34" charset="0"/>
              </a:rPr>
              <a:t>Благодарю за внимание!</a:t>
            </a:r>
            <a:endParaRPr lang="ru-RU" sz="3200" b="1" dirty="0">
              <a:solidFill>
                <a:srgbClr val="0079C2"/>
              </a:solidFill>
              <a:latin typeface="Arial Narrow" panose="020B0606020202030204" pitchFamily="34" charset="0"/>
            </a:endParaRPr>
          </a:p>
        </p:txBody>
      </p:sp>
      <p:sp>
        <p:nvSpPr>
          <p:cNvPr id="8" name="TextBox 7"/>
          <p:cNvSpPr txBox="1"/>
          <p:nvPr userDrawn="1"/>
        </p:nvSpPr>
        <p:spPr>
          <a:xfrm>
            <a:off x="1619672" y="2211710"/>
            <a:ext cx="2808974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u-RU" sz="16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 Narrow" pitchFamily="34" charset="0"/>
                <a:ea typeface="+mn-ea"/>
                <a:cs typeface="+mn-cs"/>
              </a:rPr>
              <a:t>Тахтин Юрий Алексеевич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u-RU" sz="16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 Narrow" pitchFamily="34" charset="0"/>
                <a:ea typeface="+mn-ea"/>
                <a:cs typeface="+mn-cs"/>
              </a:rPr>
              <a:t>Заместитель начальника отдела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u-RU" sz="16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 Narrow" pitchFamily="34" charset="0"/>
                <a:ea typeface="+mn-ea"/>
                <a:cs typeface="+mn-cs"/>
              </a:rPr>
              <a:t>Тел: (812) 455-07-81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u-RU" sz="16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 Narrow" pitchFamily="34" charset="0"/>
                <a:ea typeface="+mn-ea"/>
                <a:cs typeface="+mn-cs"/>
              </a:rPr>
              <a:t>Е-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 Narrow" pitchFamily="34" charset="0"/>
                <a:ea typeface="+mn-ea"/>
                <a:cs typeface="+mn-cs"/>
              </a:rPr>
              <a:t>mail: Y.Takhtin@adm.gazprom.ru</a:t>
            </a:r>
            <a:endParaRPr kumimoji="0" lang="ru-RU" sz="16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 Narrow" pitchFamily="34" charset="0"/>
              <a:ea typeface="+mn-ea"/>
              <a:cs typeface="+mn-cs"/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0"/>
          </p:nvPr>
        </p:nvSpPr>
        <p:spPr>
          <a:xfrm>
            <a:off x="1524000" y="4783500"/>
            <a:ext cx="7620000" cy="359999"/>
          </a:xfrm>
          <a:prstGeom prst="rect">
            <a:avLst/>
          </a:prstGeom>
        </p:spPr>
        <p:txBody>
          <a:bodyPr/>
          <a:lstStyle>
            <a:lvl1pPr>
              <a:defRPr sz="1200">
                <a:latin typeface="Arial Narrow" panose="020B0606020202030204" pitchFamily="34" charset="0"/>
              </a:defRPr>
            </a:lvl1pPr>
          </a:lstStyle>
          <a:p>
            <a:r>
              <a:rPr lang="ru-RU" dirty="0">
                <a:solidFill>
                  <a:schemeClr val="bg1"/>
                </a:solidFill>
              </a:rPr>
              <a:t>СОВЕЩАНИЕ СПЕЦИАЛИСТОВ ДОЧЕРНИХ ОБЩЕСТВ </a:t>
            </a:r>
            <a:r>
              <a:rPr lang="ru-RU" dirty="0" err="1">
                <a:solidFill>
                  <a:schemeClr val="bg1"/>
                </a:solidFill>
              </a:rPr>
              <a:t>паО</a:t>
            </a:r>
            <a:r>
              <a:rPr lang="ru-RU" dirty="0">
                <a:solidFill>
                  <a:schemeClr val="bg1"/>
                </a:solidFill>
              </a:rPr>
              <a:t> «ГАЗПРОМ» ПО ВОПРОСАМ ЭКСПЛУАТАЦИИ </a:t>
            </a:r>
            <a:r>
              <a:rPr lang="ru-RU" dirty="0" err="1">
                <a:solidFill>
                  <a:schemeClr val="bg1"/>
                </a:solidFill>
              </a:rPr>
              <a:t>грс</a:t>
            </a:r>
            <a:endParaRPr lang="ru-RU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57701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1699201" y="1"/>
            <a:ext cx="7279699" cy="737238"/>
          </a:xfrm>
          <a:prstGeom prst="rect">
            <a:avLst/>
          </a:prstGeom>
        </p:spPr>
        <p:txBody>
          <a:bodyPr lIns="0" tIns="0" rIns="0" bIns="0" anchor="b" anchorCtr="0"/>
          <a:lstStyle>
            <a:lvl1pPr algn="l"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dirty="0"/>
              <a:t>Образец заголовка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Текст 4"/>
          <p:cNvSpPr>
            <a:spLocks noGrp="1"/>
          </p:cNvSpPr>
          <p:nvPr>
            <p:ph type="body" sz="quarter" idx="10" hasCustomPrompt="1"/>
          </p:nvPr>
        </p:nvSpPr>
        <p:spPr>
          <a:xfrm>
            <a:off x="1701800" y="910908"/>
            <a:ext cx="7277100" cy="2643746"/>
          </a:xfrm>
        </p:spPr>
        <p:txBody>
          <a:bodyPr/>
          <a:lstStyle>
            <a:lvl1pPr indent="0">
              <a:spcBef>
                <a:spcPts val="0"/>
              </a:spcBef>
              <a:defRPr sz="2100" cap="all" baseline="0">
                <a:latin typeface="Arial Narrow" panose="020B060602020203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ru-RU" dirty="0"/>
              <a:t>ОРГАНИЗАЦИЯ РАБОТ ПО КАПИТАЛЬНОМУ РЕМОНТУ ГРС</a:t>
            </a:r>
          </a:p>
        </p:txBody>
      </p:sp>
      <p:sp>
        <p:nvSpPr>
          <p:cNvPr id="4" name="Текст 4"/>
          <p:cNvSpPr>
            <a:spLocks noGrp="1"/>
          </p:cNvSpPr>
          <p:nvPr>
            <p:ph type="body" sz="quarter" idx="12"/>
          </p:nvPr>
        </p:nvSpPr>
        <p:spPr>
          <a:xfrm>
            <a:off x="1702811" y="3572820"/>
            <a:ext cx="7277100" cy="1187913"/>
          </a:xfrm>
        </p:spPr>
        <p:txBody>
          <a:bodyPr anchor="t" anchorCtr="0"/>
          <a:lstStyle>
            <a:lvl1pPr indent="0">
              <a:spcBef>
                <a:spcPts val="0"/>
              </a:spcBef>
              <a:defRPr sz="1400" b="0" cap="all" baseline="0"/>
            </a:lvl1pPr>
          </a:lstStyle>
          <a:p>
            <a:pPr lvl="0"/>
            <a:endParaRPr lang="ru-RU" dirty="0"/>
          </a:p>
        </p:txBody>
      </p:sp>
      <p:sp>
        <p:nvSpPr>
          <p:cNvPr id="6" name="Нижний колонтитул 1"/>
          <p:cNvSpPr>
            <a:spLocks noGrp="1"/>
          </p:cNvSpPr>
          <p:nvPr>
            <p:ph type="ftr" sz="quarter" idx="3"/>
          </p:nvPr>
        </p:nvSpPr>
        <p:spPr>
          <a:xfrm>
            <a:off x="1707096" y="4785431"/>
            <a:ext cx="7436904" cy="35806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ru-RU" dirty="0">
                <a:solidFill>
                  <a:schemeClr val="bg1"/>
                </a:solidFill>
              </a:rPr>
              <a:t>СОВЕЩАНИЕ СПЕЦИАЛИСТОВ ДОЧЕРНИХ ОБЩЕСТВ </a:t>
            </a:r>
            <a:r>
              <a:rPr lang="ru-RU" dirty="0" err="1">
                <a:solidFill>
                  <a:schemeClr val="bg1"/>
                </a:solidFill>
              </a:rPr>
              <a:t>паО</a:t>
            </a:r>
            <a:r>
              <a:rPr lang="ru-RU" dirty="0">
                <a:solidFill>
                  <a:schemeClr val="bg1"/>
                </a:solidFill>
              </a:rPr>
              <a:t> «ГАЗПРОМ» ПО ВОПРОСАМ ЭКСПЛУАТАЦИИ </a:t>
            </a:r>
            <a:r>
              <a:rPr lang="ru-RU" dirty="0" err="1">
                <a:solidFill>
                  <a:schemeClr val="bg1"/>
                </a:solidFill>
              </a:rPr>
              <a:t>грс</a:t>
            </a:r>
            <a:endParaRPr lang="ru-RU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5"/>
          <p:cNvSpPr>
            <a:spLocks noChangeArrowheads="1"/>
          </p:cNvSpPr>
          <p:nvPr userDrawn="1"/>
        </p:nvSpPr>
        <p:spPr bwMode="auto">
          <a:xfrm>
            <a:off x="1521445" y="2073275"/>
            <a:ext cx="7620000" cy="3070225"/>
          </a:xfrm>
          <a:prstGeom prst="rect">
            <a:avLst/>
          </a:prstGeom>
          <a:solidFill>
            <a:srgbClr val="0079C2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lIns="0" tIns="0" rIns="0" bIns="0" anchor="ctr"/>
          <a:lstStyle/>
          <a:p>
            <a:pPr marL="0" algn="l" defTabSz="914400" rtl="0" eaLnBrk="1" latinLnBrk="0" hangingPunct="1"/>
            <a:endParaRPr lang="ru-RU" sz="18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0" name="Rectangle 8"/>
          <p:cNvSpPr>
            <a:spLocks noChangeArrowheads="1"/>
          </p:cNvSpPr>
          <p:nvPr userDrawn="1"/>
        </p:nvSpPr>
        <p:spPr bwMode="auto">
          <a:xfrm>
            <a:off x="0" y="0"/>
            <a:ext cx="9144000" cy="796925"/>
          </a:xfrm>
          <a:prstGeom prst="rect">
            <a:avLst/>
          </a:prstGeom>
          <a:solidFill>
            <a:srgbClr val="003366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lIns="0" tIns="0" rIns="0" bIns="0" anchor="ctr"/>
          <a:lstStyle/>
          <a:p>
            <a:endParaRPr lang="ru-RU"/>
          </a:p>
        </p:txBody>
      </p:sp>
      <p:sp>
        <p:nvSpPr>
          <p:cNvPr id="17" name="Rectangle 7"/>
          <p:cNvSpPr>
            <a:spLocks noChangeArrowheads="1"/>
          </p:cNvSpPr>
          <p:nvPr userDrawn="1"/>
        </p:nvSpPr>
        <p:spPr bwMode="auto">
          <a:xfrm>
            <a:off x="2" y="1"/>
            <a:ext cx="1523998" cy="796924"/>
          </a:xfrm>
          <a:prstGeom prst="rect">
            <a:avLst/>
          </a:prstGeom>
          <a:solidFill>
            <a:srgbClr val="0079C2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lIns="0" tIns="0" rIns="0" bIns="0" anchor="ctr"/>
          <a:lstStyle/>
          <a:p>
            <a:endParaRPr lang="ru-RU"/>
          </a:p>
        </p:txBody>
      </p:sp>
      <p:sp>
        <p:nvSpPr>
          <p:cNvPr id="11" name="Rectangle 5"/>
          <p:cNvSpPr>
            <a:spLocks noChangeArrowheads="1"/>
          </p:cNvSpPr>
          <p:nvPr userDrawn="1"/>
        </p:nvSpPr>
        <p:spPr bwMode="auto">
          <a:xfrm>
            <a:off x="-2" y="4783500"/>
            <a:ext cx="1524002" cy="360000"/>
          </a:xfrm>
          <a:prstGeom prst="rect">
            <a:avLst/>
          </a:prstGeom>
          <a:solidFill>
            <a:srgbClr val="003366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lIns="0" tIns="0" rIns="0" bIns="0" anchor="ctr"/>
          <a:lstStyle/>
          <a:p>
            <a:pPr marL="0" algn="l" defTabSz="914400" rtl="0" eaLnBrk="1" latinLnBrk="0" hangingPunct="1"/>
            <a:endParaRPr lang="ru-RU" sz="18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00209" y="1"/>
            <a:ext cx="7278692" cy="737238"/>
          </a:xfrm>
          <a:prstGeom prst="rect">
            <a:avLst/>
          </a:prstGeom>
        </p:spPr>
        <p:txBody>
          <a:bodyPr lIns="0" tIns="0" rIns="0" bIns="0" anchor="b" anchorCtr="0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dirty="0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50813" y="910908"/>
            <a:ext cx="8828087" cy="1162367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50" name="Line 16"/>
          <p:cNvSpPr>
            <a:spLocks noChangeShapeType="1"/>
          </p:cNvSpPr>
          <p:nvPr userDrawn="1"/>
        </p:nvSpPr>
        <p:spPr bwMode="auto">
          <a:xfrm>
            <a:off x="0" y="4771595"/>
            <a:ext cx="9144000" cy="0"/>
          </a:xfrm>
          <a:prstGeom prst="line">
            <a:avLst/>
          </a:prstGeom>
          <a:noFill/>
          <a:ln w="15875">
            <a:solidFill>
              <a:schemeClr val="bg1"/>
            </a:solidFill>
            <a:round/>
            <a:headEnd/>
            <a:tailEnd/>
          </a:ln>
          <a:effectLst/>
        </p:spPr>
        <p:txBody>
          <a:bodyPr lIns="0" tIns="0" rIns="0" bIns="0" anchor="ctr"/>
          <a:lstStyle/>
          <a:p>
            <a:endParaRPr lang="ru-RU"/>
          </a:p>
        </p:txBody>
      </p:sp>
      <p:sp>
        <p:nvSpPr>
          <p:cNvPr id="16" name="Line 9"/>
          <p:cNvSpPr>
            <a:spLocks noChangeShapeType="1"/>
          </p:cNvSpPr>
          <p:nvPr userDrawn="1"/>
        </p:nvSpPr>
        <p:spPr bwMode="auto">
          <a:xfrm>
            <a:off x="1521445" y="0"/>
            <a:ext cx="0" cy="5143500"/>
          </a:xfrm>
          <a:prstGeom prst="line">
            <a:avLst/>
          </a:prstGeom>
          <a:noFill/>
          <a:ln w="15875">
            <a:solidFill>
              <a:schemeClr val="bg1"/>
            </a:solidFill>
            <a:round/>
            <a:headEnd/>
            <a:tailEnd/>
          </a:ln>
          <a:effectLst/>
        </p:spPr>
        <p:txBody>
          <a:bodyPr lIns="0" tIns="0" rIns="0" bIns="0" anchor="ctr"/>
          <a:lstStyle/>
          <a:p>
            <a:endParaRPr lang="ru-RU"/>
          </a:p>
        </p:txBody>
      </p:sp>
      <p:sp>
        <p:nvSpPr>
          <p:cNvPr id="15" name="Line 15"/>
          <p:cNvSpPr>
            <a:spLocks noChangeShapeType="1"/>
          </p:cNvSpPr>
          <p:nvPr userDrawn="1"/>
        </p:nvSpPr>
        <p:spPr bwMode="auto">
          <a:xfrm>
            <a:off x="0" y="801687"/>
            <a:ext cx="9144000" cy="0"/>
          </a:xfrm>
          <a:prstGeom prst="line">
            <a:avLst/>
          </a:prstGeom>
          <a:noFill/>
          <a:ln w="15875">
            <a:solidFill>
              <a:schemeClr val="bg1"/>
            </a:solidFill>
            <a:round/>
            <a:headEnd/>
            <a:tailEnd/>
          </a:ln>
          <a:effectLst/>
        </p:spPr>
        <p:txBody>
          <a:bodyPr lIns="0" tIns="0" rIns="0" bIns="0" anchor="ctr"/>
          <a:lstStyle/>
          <a:p>
            <a:endParaRPr lang="ru-RU"/>
          </a:p>
        </p:txBody>
      </p:sp>
      <p:pic>
        <p:nvPicPr>
          <p:cNvPr id="23" name="Рисунок 22"/>
          <p:cNvPicPr>
            <a:picLocks noChangeAspect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1149" y="106625"/>
            <a:ext cx="1202394" cy="57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Нижний колонтитул 2"/>
          <p:cNvSpPr txBox="1">
            <a:spLocks/>
          </p:cNvSpPr>
          <p:nvPr userDrawn="1"/>
        </p:nvSpPr>
        <p:spPr>
          <a:xfrm>
            <a:off x="1521445" y="4783501"/>
            <a:ext cx="7620000" cy="359999"/>
          </a:xfrm>
          <a:prstGeom prst="rect">
            <a:avLst/>
          </a:prstGeom>
        </p:spPr>
        <p:txBody>
          <a:bodyPr/>
          <a:lstStyle>
            <a:defPPr>
              <a:defRPr lang="ru-RU"/>
            </a:defPPr>
            <a:lvl1pPr marL="0" algn="l" defTabSz="914400" rtl="0" eaLnBrk="1" latinLnBrk="0" hangingPunct="1">
              <a:defRPr sz="1200" kern="120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dirty="0">
                <a:solidFill>
                  <a:schemeClr val="bg1"/>
                </a:solidFill>
              </a:rPr>
              <a:t>СОВЕЩАНИЕ СПЕЦИАЛИСТОВ ДОЧЕРНИХ ОБЩЕСТВ ПАО «ГАЗПРОМ» ПО ВОПРОСАМ ЭКСПЛУАТАЦИИ ГРС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8" r:id="rId1"/>
  </p:sldLayoutIdLst>
  <p:hf hdr="0" dt="0"/>
  <p:txStyles>
    <p:titleStyle>
      <a:lvl1pPr algn="l" defTabSz="914400" rtl="0" eaLnBrk="1" latinLnBrk="0" hangingPunct="1">
        <a:spcBef>
          <a:spcPct val="0"/>
        </a:spcBef>
        <a:buNone/>
        <a:defRPr kumimoji="0" lang="ru-RU" sz="2000" b="0" i="0" u="none" strike="noStrike" kern="1200" cap="none" spc="0" normalizeH="0" baseline="0" noProof="0" dirty="0" smtClean="0">
          <a:ln>
            <a:noFill/>
          </a:ln>
          <a:solidFill>
            <a:schemeClr val="bg1"/>
          </a:solidFill>
          <a:effectLst/>
          <a:uLnTx/>
          <a:uFillTx/>
          <a:latin typeface="Arial Narrow" pitchFamily="34" charset="0"/>
          <a:ea typeface="+mj-ea"/>
          <a:cs typeface="+mj-cs"/>
        </a:defRPr>
      </a:lvl1pPr>
    </p:titleStyle>
    <p:bodyStyle>
      <a:lvl1pPr marL="0" indent="-342900" algn="l" defTabSz="914400" rtl="0" eaLnBrk="1" latinLnBrk="0" hangingPunct="1">
        <a:spcBef>
          <a:spcPct val="20000"/>
        </a:spcBef>
        <a:buFont typeface="Arial" pitchFamily="34" charset="0"/>
        <a:buNone/>
        <a:defRPr lang="ru-RU" sz="1900" kern="1200" dirty="0" smtClean="0">
          <a:solidFill>
            <a:srgbClr val="003366"/>
          </a:solidFill>
          <a:latin typeface="Arial Narrow" pitchFamily="34" charset="0"/>
          <a:ea typeface="+mn-ea"/>
          <a:cs typeface="+mn-cs"/>
        </a:defRPr>
      </a:lvl1pPr>
      <a:lvl2pPr marL="0" indent="-285750" algn="l" defTabSz="914400" rtl="0" eaLnBrk="1" latinLnBrk="0" hangingPunct="1">
        <a:spcBef>
          <a:spcPct val="20000"/>
        </a:spcBef>
        <a:buFont typeface="Arial" pitchFamily="34" charset="0"/>
        <a:buNone/>
        <a:defRPr lang="ru-RU" sz="2400" kern="1200" dirty="0" smtClean="0">
          <a:solidFill>
            <a:srgbClr val="003366"/>
          </a:solidFill>
          <a:latin typeface="Arial Narrow" pitchFamily="34" charset="0"/>
          <a:ea typeface="+mn-ea"/>
          <a:cs typeface="+mn-cs"/>
        </a:defRPr>
      </a:lvl2pPr>
      <a:lvl3pPr marL="0" indent="-228600" algn="l" defTabSz="914400" rtl="0" eaLnBrk="1" latinLnBrk="0" hangingPunct="1">
        <a:spcBef>
          <a:spcPct val="20000"/>
        </a:spcBef>
        <a:buFont typeface="Arial" pitchFamily="34" charset="0"/>
        <a:buNone/>
        <a:defRPr lang="ru-RU" sz="2400" kern="1200" dirty="0" smtClean="0">
          <a:solidFill>
            <a:srgbClr val="003366"/>
          </a:solidFill>
          <a:latin typeface="Arial Narrow" pitchFamily="34" charset="0"/>
          <a:ea typeface="+mn-ea"/>
          <a:cs typeface="+mn-cs"/>
        </a:defRPr>
      </a:lvl3pPr>
      <a:lvl4pPr marL="0" indent="-228600" algn="l" defTabSz="914400" rtl="0" eaLnBrk="1" latinLnBrk="0" hangingPunct="1">
        <a:spcBef>
          <a:spcPct val="20000"/>
        </a:spcBef>
        <a:buFont typeface="Arial" pitchFamily="34" charset="0"/>
        <a:buNone/>
        <a:defRPr lang="ru-RU" sz="2400" kern="1200" dirty="0" smtClean="0">
          <a:solidFill>
            <a:srgbClr val="003366"/>
          </a:solidFill>
          <a:latin typeface="Arial Narrow" pitchFamily="34" charset="0"/>
          <a:ea typeface="+mn-ea"/>
          <a:cs typeface="+mn-cs"/>
        </a:defRPr>
      </a:lvl4pPr>
      <a:lvl5pPr marL="0" indent="-228600" algn="l" defTabSz="914400" rtl="0" eaLnBrk="1" latinLnBrk="0" hangingPunct="1">
        <a:spcBef>
          <a:spcPct val="20000"/>
        </a:spcBef>
        <a:buFont typeface="Arial" pitchFamily="34" charset="0"/>
        <a:buNone/>
        <a:defRPr lang="ru-RU" sz="2400" kern="1200" dirty="0" smtClean="0">
          <a:solidFill>
            <a:srgbClr val="003366"/>
          </a:solidFill>
          <a:latin typeface="Arial Narrow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8"/>
          <p:cNvSpPr>
            <a:spLocks noChangeArrowheads="1"/>
          </p:cNvSpPr>
          <p:nvPr userDrawn="1"/>
        </p:nvSpPr>
        <p:spPr bwMode="auto">
          <a:xfrm>
            <a:off x="0" y="0"/>
            <a:ext cx="9144000" cy="796925"/>
          </a:xfrm>
          <a:prstGeom prst="rect">
            <a:avLst/>
          </a:prstGeom>
          <a:solidFill>
            <a:srgbClr val="003366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lIns="0" tIns="0" rIns="0" bIns="0" anchor="ctr"/>
          <a:lstStyle/>
          <a:p>
            <a:endParaRPr lang="ru-RU"/>
          </a:p>
        </p:txBody>
      </p:sp>
      <p:sp>
        <p:nvSpPr>
          <p:cNvPr id="17" name="Rectangle 7"/>
          <p:cNvSpPr>
            <a:spLocks noChangeArrowheads="1"/>
          </p:cNvSpPr>
          <p:nvPr userDrawn="1"/>
        </p:nvSpPr>
        <p:spPr bwMode="auto">
          <a:xfrm>
            <a:off x="2" y="1"/>
            <a:ext cx="1523998" cy="796924"/>
          </a:xfrm>
          <a:prstGeom prst="rect">
            <a:avLst/>
          </a:prstGeom>
          <a:solidFill>
            <a:srgbClr val="0079C2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lIns="0" tIns="0" rIns="0" bIns="0" anchor="ctr"/>
          <a:lstStyle/>
          <a:p>
            <a:endParaRPr lang="ru-RU"/>
          </a:p>
        </p:txBody>
      </p:sp>
      <p:sp>
        <p:nvSpPr>
          <p:cNvPr id="11" name="Rectangle 5"/>
          <p:cNvSpPr>
            <a:spLocks noChangeArrowheads="1"/>
          </p:cNvSpPr>
          <p:nvPr userDrawn="1"/>
        </p:nvSpPr>
        <p:spPr bwMode="auto">
          <a:xfrm>
            <a:off x="-2" y="4783500"/>
            <a:ext cx="1524002" cy="360000"/>
          </a:xfrm>
          <a:prstGeom prst="rect">
            <a:avLst/>
          </a:prstGeom>
          <a:solidFill>
            <a:srgbClr val="003366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lIns="0" tIns="0" rIns="0" bIns="0" anchor="ctr"/>
          <a:lstStyle/>
          <a:p>
            <a:pPr marL="0" algn="l" defTabSz="914400" rtl="0" eaLnBrk="1" latinLnBrk="0" hangingPunct="1"/>
            <a:endParaRPr lang="ru-RU" sz="18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99201" y="1"/>
            <a:ext cx="7279700" cy="737238"/>
          </a:xfrm>
          <a:prstGeom prst="rect">
            <a:avLst/>
          </a:prstGeom>
        </p:spPr>
        <p:txBody>
          <a:bodyPr lIns="0" tIns="0" rIns="0" bIns="0" anchor="b" anchorCtr="0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dirty="0"/>
              <a:t>Образец заголовка</a:t>
            </a:r>
          </a:p>
        </p:txBody>
      </p:sp>
      <p:sp>
        <p:nvSpPr>
          <p:cNvPr id="50" name="Line 16"/>
          <p:cNvSpPr>
            <a:spLocks noChangeShapeType="1"/>
          </p:cNvSpPr>
          <p:nvPr userDrawn="1"/>
        </p:nvSpPr>
        <p:spPr bwMode="auto">
          <a:xfrm>
            <a:off x="0" y="4771595"/>
            <a:ext cx="9144000" cy="0"/>
          </a:xfrm>
          <a:prstGeom prst="line">
            <a:avLst/>
          </a:prstGeom>
          <a:noFill/>
          <a:ln w="15875">
            <a:solidFill>
              <a:schemeClr val="bg1"/>
            </a:solidFill>
            <a:round/>
            <a:headEnd/>
            <a:tailEnd/>
          </a:ln>
          <a:effectLst/>
        </p:spPr>
        <p:txBody>
          <a:bodyPr lIns="0" tIns="0" rIns="0" bIns="0" anchor="ctr"/>
          <a:lstStyle/>
          <a:p>
            <a:endParaRPr lang="ru-RU"/>
          </a:p>
        </p:txBody>
      </p:sp>
      <p:sp>
        <p:nvSpPr>
          <p:cNvPr id="51" name="Line 7"/>
          <p:cNvSpPr>
            <a:spLocks noChangeShapeType="1"/>
          </p:cNvSpPr>
          <p:nvPr userDrawn="1"/>
        </p:nvSpPr>
        <p:spPr bwMode="auto">
          <a:xfrm>
            <a:off x="1521445" y="4772025"/>
            <a:ext cx="0" cy="371475"/>
          </a:xfrm>
          <a:prstGeom prst="line">
            <a:avLst/>
          </a:prstGeom>
          <a:noFill/>
          <a:ln w="15875">
            <a:solidFill>
              <a:schemeClr val="bg1"/>
            </a:solidFill>
            <a:round/>
            <a:headEnd/>
            <a:tailEnd/>
          </a:ln>
          <a:effectLst/>
        </p:spPr>
        <p:txBody>
          <a:bodyPr lIns="0" tIns="0" rIns="0" bIns="0" anchor="ctr"/>
          <a:lstStyle/>
          <a:p>
            <a:endParaRPr lang="ru-RU"/>
          </a:p>
        </p:txBody>
      </p:sp>
      <p:sp>
        <p:nvSpPr>
          <p:cNvPr id="16" name="Line 9"/>
          <p:cNvSpPr>
            <a:spLocks noChangeShapeType="1"/>
          </p:cNvSpPr>
          <p:nvPr userDrawn="1"/>
        </p:nvSpPr>
        <p:spPr bwMode="auto">
          <a:xfrm>
            <a:off x="1521445" y="0"/>
            <a:ext cx="0" cy="802481"/>
          </a:xfrm>
          <a:prstGeom prst="line">
            <a:avLst/>
          </a:prstGeom>
          <a:noFill/>
          <a:ln w="15875">
            <a:solidFill>
              <a:schemeClr val="bg1"/>
            </a:solidFill>
            <a:round/>
            <a:headEnd/>
            <a:tailEnd/>
          </a:ln>
          <a:effectLst/>
        </p:spPr>
        <p:txBody>
          <a:bodyPr lIns="0" tIns="0" rIns="0" bIns="0" anchor="ctr"/>
          <a:lstStyle/>
          <a:p>
            <a:endParaRPr lang="ru-RU"/>
          </a:p>
        </p:txBody>
      </p:sp>
      <p:sp>
        <p:nvSpPr>
          <p:cNvPr id="14" name="Номер слайда 3"/>
          <p:cNvSpPr txBox="1">
            <a:spLocks/>
          </p:cNvSpPr>
          <p:nvPr userDrawn="1"/>
        </p:nvSpPr>
        <p:spPr>
          <a:xfrm>
            <a:off x="166688" y="4859755"/>
            <a:ext cx="921538" cy="215444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4274F02-7521-4F9B-A76E-13D583AC38B1}" type="slidenum">
              <a:rPr kumimoji="0" lang="ru-RU" sz="1400" b="1" i="0" u="none" strike="noStrike" kern="1200" cap="none" spc="0" normalizeH="0" baseline="0" noProof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 Narrow" pitchFamily="34" charset="0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4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 Narrow" pitchFamily="34" charset="0"/>
              <a:ea typeface="+mn-ea"/>
              <a:cs typeface="+mn-cs"/>
            </a:endParaRPr>
          </a:p>
        </p:txBody>
      </p:sp>
      <p:sp>
        <p:nvSpPr>
          <p:cNvPr id="15" name="Line 15"/>
          <p:cNvSpPr>
            <a:spLocks noChangeShapeType="1"/>
          </p:cNvSpPr>
          <p:nvPr userDrawn="1"/>
        </p:nvSpPr>
        <p:spPr bwMode="auto">
          <a:xfrm>
            <a:off x="0" y="801687"/>
            <a:ext cx="9144000" cy="0"/>
          </a:xfrm>
          <a:prstGeom prst="line">
            <a:avLst/>
          </a:prstGeom>
          <a:noFill/>
          <a:ln w="15875">
            <a:solidFill>
              <a:schemeClr val="bg1"/>
            </a:solidFill>
            <a:round/>
            <a:headEnd/>
            <a:tailEnd/>
          </a:ln>
          <a:effectLst/>
        </p:spPr>
        <p:txBody>
          <a:bodyPr lIns="0" tIns="0" rIns="0" bIns="0" anchor="ctr"/>
          <a:lstStyle/>
          <a:p>
            <a:endParaRPr lang="ru-RU"/>
          </a:p>
        </p:txBody>
      </p:sp>
      <p:pic>
        <p:nvPicPr>
          <p:cNvPr id="23" name="Рисунок 22"/>
          <p:cNvPicPr>
            <a:picLocks noChangeAspect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1149" y="106625"/>
            <a:ext cx="1202394" cy="57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" name="Rectangle 5"/>
          <p:cNvSpPr>
            <a:spLocks noChangeArrowheads="1"/>
          </p:cNvSpPr>
          <p:nvPr userDrawn="1"/>
        </p:nvSpPr>
        <p:spPr bwMode="auto">
          <a:xfrm>
            <a:off x="1524000" y="4787477"/>
            <a:ext cx="7620000" cy="360000"/>
          </a:xfrm>
          <a:prstGeom prst="rect">
            <a:avLst/>
          </a:prstGeom>
          <a:solidFill>
            <a:srgbClr val="0079C2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lIns="0" tIns="0" rIns="0" bIns="0" anchor="ctr"/>
          <a:lstStyle/>
          <a:p>
            <a:pPr marL="0" algn="l" defTabSz="914400" rtl="0" eaLnBrk="1" latinLnBrk="0" hangingPunct="1"/>
            <a:r>
              <a:rPr lang="ru-RU" sz="1400" kern="120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 ОРГАНИЗАЦИЯ РАБОТ ПО КАПИТАЛЬНОМУ РЕМОНТУ ГРС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1" r:id="rId1"/>
  </p:sldLayoutIdLst>
  <p:hf hdr="0" dt="0"/>
  <p:txStyles>
    <p:titleStyle>
      <a:lvl1pPr algn="l" defTabSz="914400" rtl="0" eaLnBrk="1" latinLnBrk="0" hangingPunct="1">
        <a:spcBef>
          <a:spcPct val="0"/>
        </a:spcBef>
        <a:buNone/>
        <a:defRPr kumimoji="0" lang="ru-RU" sz="2000" b="0" i="0" u="none" strike="noStrike" kern="1200" cap="none" spc="0" normalizeH="0" baseline="0" noProof="0" dirty="0" smtClean="0">
          <a:ln>
            <a:noFill/>
          </a:ln>
          <a:solidFill>
            <a:schemeClr val="bg1"/>
          </a:solidFill>
          <a:effectLst/>
          <a:uLnTx/>
          <a:uFillTx/>
          <a:latin typeface="Arial Narrow" pitchFamily="34" charset="0"/>
          <a:ea typeface="+mj-ea"/>
          <a:cs typeface="+mj-cs"/>
        </a:defRPr>
      </a:lvl1pPr>
    </p:titleStyle>
    <p:bodyStyle>
      <a:lvl1pPr marL="0" indent="-342900" algn="l" defTabSz="914400" rtl="0" eaLnBrk="1" latinLnBrk="0" hangingPunct="1">
        <a:spcBef>
          <a:spcPct val="20000"/>
        </a:spcBef>
        <a:buFont typeface="Arial" pitchFamily="34" charset="0"/>
        <a:buNone/>
        <a:defRPr lang="ru-RU" sz="1900" kern="1200" dirty="0" smtClean="0">
          <a:solidFill>
            <a:srgbClr val="003366"/>
          </a:solidFill>
          <a:latin typeface="Arial Narrow" pitchFamily="34" charset="0"/>
          <a:ea typeface="+mn-ea"/>
          <a:cs typeface="+mn-cs"/>
        </a:defRPr>
      </a:lvl1pPr>
      <a:lvl2pPr marL="0" indent="-285750" algn="l" defTabSz="914400" rtl="0" eaLnBrk="1" latinLnBrk="0" hangingPunct="1">
        <a:spcBef>
          <a:spcPct val="20000"/>
        </a:spcBef>
        <a:buFont typeface="Arial" pitchFamily="34" charset="0"/>
        <a:buNone/>
        <a:defRPr lang="ru-RU" sz="2400" kern="1200" dirty="0" smtClean="0">
          <a:solidFill>
            <a:srgbClr val="003366"/>
          </a:solidFill>
          <a:latin typeface="Arial Narrow" pitchFamily="34" charset="0"/>
          <a:ea typeface="+mn-ea"/>
          <a:cs typeface="+mn-cs"/>
        </a:defRPr>
      </a:lvl2pPr>
      <a:lvl3pPr marL="0" indent="-228600" algn="l" defTabSz="914400" rtl="0" eaLnBrk="1" latinLnBrk="0" hangingPunct="1">
        <a:spcBef>
          <a:spcPct val="20000"/>
        </a:spcBef>
        <a:buFont typeface="Arial" pitchFamily="34" charset="0"/>
        <a:buNone/>
        <a:defRPr lang="ru-RU" sz="2400" kern="1200" dirty="0" smtClean="0">
          <a:solidFill>
            <a:srgbClr val="003366"/>
          </a:solidFill>
          <a:latin typeface="Arial Narrow" pitchFamily="34" charset="0"/>
          <a:ea typeface="+mn-ea"/>
          <a:cs typeface="+mn-cs"/>
        </a:defRPr>
      </a:lvl3pPr>
      <a:lvl4pPr marL="0" indent="-228600" algn="l" defTabSz="914400" rtl="0" eaLnBrk="1" latinLnBrk="0" hangingPunct="1">
        <a:spcBef>
          <a:spcPct val="20000"/>
        </a:spcBef>
        <a:buFont typeface="Arial" pitchFamily="34" charset="0"/>
        <a:buNone/>
        <a:defRPr lang="ru-RU" sz="2400" kern="1200" dirty="0" smtClean="0">
          <a:solidFill>
            <a:srgbClr val="003366"/>
          </a:solidFill>
          <a:latin typeface="Arial Narrow" pitchFamily="34" charset="0"/>
          <a:ea typeface="+mn-ea"/>
          <a:cs typeface="+mn-cs"/>
        </a:defRPr>
      </a:lvl4pPr>
      <a:lvl5pPr marL="0" indent="-228600" algn="l" defTabSz="914400" rtl="0" eaLnBrk="1" latinLnBrk="0" hangingPunct="1">
        <a:spcBef>
          <a:spcPct val="20000"/>
        </a:spcBef>
        <a:buFont typeface="Arial" pitchFamily="34" charset="0"/>
        <a:buNone/>
        <a:defRPr lang="ru-RU" sz="2400" kern="1200" dirty="0" smtClean="0">
          <a:solidFill>
            <a:srgbClr val="003366"/>
          </a:solidFill>
          <a:latin typeface="Arial Narrow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6"/>
          <p:cNvSpPr>
            <a:spLocks noChangeArrowheads="1"/>
          </p:cNvSpPr>
          <p:nvPr userDrawn="1"/>
        </p:nvSpPr>
        <p:spPr bwMode="auto">
          <a:xfrm>
            <a:off x="0" y="0"/>
            <a:ext cx="9143999" cy="5143500"/>
          </a:xfrm>
          <a:prstGeom prst="rect">
            <a:avLst/>
          </a:prstGeom>
          <a:solidFill>
            <a:srgbClr val="0079C2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lIns="0" tIns="0" rIns="0" bIns="0" anchor="ctr"/>
          <a:lstStyle/>
          <a:p>
            <a:endParaRPr lang="ru-RU" dirty="0"/>
          </a:p>
        </p:txBody>
      </p:sp>
      <p:sp>
        <p:nvSpPr>
          <p:cNvPr id="20" name="Rectangle 8"/>
          <p:cNvSpPr>
            <a:spLocks noChangeArrowheads="1"/>
          </p:cNvSpPr>
          <p:nvPr userDrawn="1"/>
        </p:nvSpPr>
        <p:spPr bwMode="auto">
          <a:xfrm>
            <a:off x="0" y="0"/>
            <a:ext cx="9144000" cy="796925"/>
          </a:xfrm>
          <a:prstGeom prst="rect">
            <a:avLst/>
          </a:prstGeom>
          <a:solidFill>
            <a:srgbClr val="003366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lIns="0" tIns="0" rIns="0" bIns="0" anchor="ctr"/>
          <a:lstStyle/>
          <a:p>
            <a:endParaRPr lang="ru-RU"/>
          </a:p>
        </p:txBody>
      </p:sp>
      <p:sp>
        <p:nvSpPr>
          <p:cNvPr id="17" name="Rectangle 7"/>
          <p:cNvSpPr>
            <a:spLocks noChangeArrowheads="1"/>
          </p:cNvSpPr>
          <p:nvPr userDrawn="1"/>
        </p:nvSpPr>
        <p:spPr bwMode="auto">
          <a:xfrm>
            <a:off x="2" y="1"/>
            <a:ext cx="1523998" cy="796924"/>
          </a:xfrm>
          <a:prstGeom prst="rect">
            <a:avLst/>
          </a:prstGeom>
          <a:solidFill>
            <a:srgbClr val="0079C2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lIns="0" tIns="0" rIns="0" bIns="0" anchor="ctr"/>
          <a:lstStyle/>
          <a:p>
            <a:endParaRPr lang="ru-RU"/>
          </a:p>
        </p:txBody>
      </p:sp>
      <p:sp>
        <p:nvSpPr>
          <p:cNvPr id="11" name="Rectangle 5"/>
          <p:cNvSpPr>
            <a:spLocks noChangeArrowheads="1"/>
          </p:cNvSpPr>
          <p:nvPr userDrawn="1"/>
        </p:nvSpPr>
        <p:spPr bwMode="auto">
          <a:xfrm>
            <a:off x="-2" y="4783500"/>
            <a:ext cx="9144002" cy="360000"/>
          </a:xfrm>
          <a:prstGeom prst="rect">
            <a:avLst/>
          </a:prstGeom>
          <a:solidFill>
            <a:srgbClr val="003366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lIns="0" tIns="0" rIns="0" bIns="0" anchor="ctr"/>
          <a:lstStyle/>
          <a:p>
            <a:pPr marL="0" algn="l" defTabSz="914400" rtl="0" eaLnBrk="1" latinLnBrk="0" hangingPunct="1"/>
            <a:endParaRPr lang="ru-RU" sz="18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701800" y="910908"/>
            <a:ext cx="7277100" cy="2650776"/>
          </a:xfrm>
          <a:prstGeom prst="rect">
            <a:avLst/>
          </a:prstGeom>
        </p:spPr>
        <p:txBody>
          <a:bodyPr vert="horz" wrap="square" lIns="0" tIns="0" rIns="0" bIns="0" rtlCol="0" anchor="ctr" anchorCtr="0">
            <a:noAutofit/>
          </a:bodyPr>
          <a:lstStyle/>
          <a:p>
            <a:pPr lvl="0"/>
            <a:r>
              <a:rPr lang="ru-RU" dirty="0"/>
              <a:t>ОРГАНИЗАЦИЯ РАБОТ ПО КАПИТАЛЬНОМУ РЕМОНТУ ГРС</a:t>
            </a:r>
          </a:p>
          <a:p>
            <a:pPr lvl="0"/>
            <a:endParaRPr lang="ru-RU" dirty="0"/>
          </a:p>
        </p:txBody>
      </p:sp>
      <p:sp>
        <p:nvSpPr>
          <p:cNvPr id="50" name="Line 16"/>
          <p:cNvSpPr>
            <a:spLocks noChangeShapeType="1"/>
          </p:cNvSpPr>
          <p:nvPr userDrawn="1"/>
        </p:nvSpPr>
        <p:spPr bwMode="auto">
          <a:xfrm>
            <a:off x="0" y="4771595"/>
            <a:ext cx="9144000" cy="0"/>
          </a:xfrm>
          <a:prstGeom prst="line">
            <a:avLst/>
          </a:prstGeom>
          <a:noFill/>
          <a:ln w="15875">
            <a:solidFill>
              <a:schemeClr val="bg1"/>
            </a:solidFill>
            <a:round/>
            <a:headEnd/>
            <a:tailEnd/>
          </a:ln>
          <a:effectLst/>
        </p:spPr>
        <p:txBody>
          <a:bodyPr lIns="0" tIns="0" rIns="0" bIns="0" anchor="ctr"/>
          <a:lstStyle/>
          <a:p>
            <a:endParaRPr lang="ru-RU"/>
          </a:p>
        </p:txBody>
      </p:sp>
      <p:sp>
        <p:nvSpPr>
          <p:cNvPr id="16" name="Line 9"/>
          <p:cNvSpPr>
            <a:spLocks noChangeShapeType="1"/>
          </p:cNvSpPr>
          <p:nvPr userDrawn="1"/>
        </p:nvSpPr>
        <p:spPr bwMode="auto">
          <a:xfrm>
            <a:off x="1521445" y="0"/>
            <a:ext cx="0" cy="802481"/>
          </a:xfrm>
          <a:prstGeom prst="line">
            <a:avLst/>
          </a:prstGeom>
          <a:noFill/>
          <a:ln w="15875">
            <a:solidFill>
              <a:schemeClr val="bg1"/>
            </a:solidFill>
            <a:round/>
            <a:headEnd/>
            <a:tailEnd/>
          </a:ln>
          <a:effectLst/>
        </p:spPr>
        <p:txBody>
          <a:bodyPr lIns="0" tIns="0" rIns="0" bIns="0" anchor="ctr"/>
          <a:lstStyle/>
          <a:p>
            <a:endParaRPr lang="ru-RU"/>
          </a:p>
        </p:txBody>
      </p:sp>
      <p:sp>
        <p:nvSpPr>
          <p:cNvPr id="15" name="Line 15"/>
          <p:cNvSpPr>
            <a:spLocks noChangeShapeType="1"/>
          </p:cNvSpPr>
          <p:nvPr userDrawn="1"/>
        </p:nvSpPr>
        <p:spPr bwMode="auto">
          <a:xfrm>
            <a:off x="0" y="801687"/>
            <a:ext cx="9144000" cy="0"/>
          </a:xfrm>
          <a:prstGeom prst="line">
            <a:avLst/>
          </a:prstGeom>
          <a:noFill/>
          <a:ln w="15875">
            <a:solidFill>
              <a:schemeClr val="bg1"/>
            </a:solidFill>
            <a:round/>
            <a:headEnd/>
            <a:tailEnd/>
          </a:ln>
          <a:effectLst/>
        </p:spPr>
        <p:txBody>
          <a:bodyPr lIns="0" tIns="0" rIns="0" bIns="0" anchor="ctr"/>
          <a:lstStyle/>
          <a:p>
            <a:endParaRPr lang="ru-RU"/>
          </a:p>
        </p:txBody>
      </p:sp>
      <p:pic>
        <p:nvPicPr>
          <p:cNvPr id="14" name="Рисунок 13"/>
          <p:cNvPicPr>
            <a:picLocks noChangeAspect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1149" y="106625"/>
            <a:ext cx="1202394" cy="57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Нижний колонтитул 1"/>
          <p:cNvSpPr>
            <a:spLocks noGrp="1"/>
          </p:cNvSpPr>
          <p:nvPr>
            <p:ph type="ftr" sz="quarter" idx="3"/>
          </p:nvPr>
        </p:nvSpPr>
        <p:spPr>
          <a:xfrm>
            <a:off x="1707096" y="4785431"/>
            <a:ext cx="7436904" cy="35806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ru-RU" dirty="0">
                <a:solidFill>
                  <a:schemeClr val="bg1"/>
                </a:solidFill>
              </a:rPr>
              <a:t>СОВЕЩАНИЕ СПЕЦИАЛИСТОВ ДОЧЕРНИХ ОБЩЕСТВ </a:t>
            </a:r>
            <a:r>
              <a:rPr lang="ru-RU" dirty="0" err="1">
                <a:solidFill>
                  <a:schemeClr val="bg1"/>
                </a:solidFill>
              </a:rPr>
              <a:t>паО</a:t>
            </a:r>
            <a:r>
              <a:rPr lang="ru-RU" dirty="0">
                <a:solidFill>
                  <a:schemeClr val="bg1"/>
                </a:solidFill>
              </a:rPr>
              <a:t> «ГАЗПРОМ» ПО ВОПРОСАМ ЭКСПЛУАТАЦИИ </a:t>
            </a:r>
            <a:r>
              <a:rPr lang="ru-RU" dirty="0" err="1">
                <a:solidFill>
                  <a:schemeClr val="bg1"/>
                </a:solidFill>
              </a:rPr>
              <a:t>грс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4" name="TextBox 3"/>
          <p:cNvSpPr txBox="1"/>
          <p:nvPr userDrawn="1"/>
        </p:nvSpPr>
        <p:spPr>
          <a:xfrm>
            <a:off x="1617798" y="3663995"/>
            <a:ext cx="708500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solidFill>
                  <a:schemeClr val="bg1"/>
                </a:solidFill>
              </a:rPr>
              <a:t>Ю.А. ТАХТИН</a:t>
            </a:r>
          </a:p>
          <a:p>
            <a:r>
              <a:rPr lang="ru-RU" dirty="0">
                <a:solidFill>
                  <a:schemeClr val="bg1"/>
                </a:solidFill>
              </a:rPr>
              <a:t>ЗАМЕСТИТЕЛЬ</a:t>
            </a:r>
            <a:r>
              <a:rPr lang="ru-RU" baseline="0" dirty="0">
                <a:solidFill>
                  <a:schemeClr val="bg1"/>
                </a:solidFill>
              </a:rPr>
              <a:t> </a:t>
            </a:r>
            <a:r>
              <a:rPr lang="ru-RU" dirty="0">
                <a:solidFill>
                  <a:schemeClr val="bg1"/>
                </a:solidFill>
              </a:rPr>
              <a:t>НАЧАЛЬНИКА ОТДЕЛА </a:t>
            </a:r>
          </a:p>
          <a:p>
            <a:r>
              <a:rPr lang="ru-RU" dirty="0">
                <a:solidFill>
                  <a:schemeClr val="bg1"/>
                </a:solidFill>
              </a:rPr>
              <a:t>ДЕПАРТАМЕНТА (С.В. СКРЫННИКОВ)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6" r:id="rId1"/>
  </p:sldLayoutIdLst>
  <p:hf hdr="0" dt="0"/>
  <p:txStyles>
    <p:titleStyle>
      <a:lvl1pPr algn="l" defTabSz="914400" rtl="0" eaLnBrk="1" latinLnBrk="0" hangingPunct="1">
        <a:spcBef>
          <a:spcPct val="0"/>
        </a:spcBef>
        <a:buNone/>
        <a:defRPr kumimoji="0" lang="ru-RU" sz="2000" b="0" i="0" u="none" strike="noStrike" kern="1200" cap="none" spc="0" normalizeH="0" baseline="0" noProof="0" dirty="0" smtClean="0">
          <a:ln>
            <a:noFill/>
          </a:ln>
          <a:solidFill>
            <a:schemeClr val="bg1"/>
          </a:solidFill>
          <a:effectLst/>
          <a:uLnTx/>
          <a:uFillTx/>
          <a:latin typeface="Arial Narrow" pitchFamily="34" charset="0"/>
          <a:ea typeface="+mj-ea"/>
          <a:cs typeface="+mj-cs"/>
        </a:defRPr>
      </a:lvl1pPr>
    </p:titleStyle>
    <p:bodyStyle>
      <a:lvl1pPr marL="0" indent="-342900" algn="l" defTabSz="914400" rtl="0" eaLnBrk="1" latinLnBrk="0" hangingPunct="1">
        <a:spcBef>
          <a:spcPct val="20000"/>
        </a:spcBef>
        <a:buFont typeface="Arial" pitchFamily="34" charset="0"/>
        <a:buNone/>
        <a:defRPr lang="ru-RU" sz="2100" b="1" kern="1200" baseline="0" dirty="0" smtClean="0">
          <a:solidFill>
            <a:schemeClr val="bg1"/>
          </a:solidFill>
          <a:latin typeface="Arial Narrow" pitchFamily="34" charset="0"/>
          <a:ea typeface="+mn-ea"/>
          <a:cs typeface="+mn-cs"/>
        </a:defRPr>
      </a:lvl1pPr>
      <a:lvl2pPr marL="0" indent="-285750" algn="l" defTabSz="914400" rtl="0" eaLnBrk="1" latinLnBrk="0" hangingPunct="1">
        <a:spcBef>
          <a:spcPct val="20000"/>
        </a:spcBef>
        <a:buFont typeface="Arial" pitchFamily="34" charset="0"/>
        <a:buNone/>
        <a:defRPr lang="ru-RU" sz="2400" kern="1200" dirty="0" smtClean="0">
          <a:solidFill>
            <a:srgbClr val="003366"/>
          </a:solidFill>
          <a:latin typeface="Arial Narrow" pitchFamily="34" charset="0"/>
          <a:ea typeface="+mn-ea"/>
          <a:cs typeface="+mn-cs"/>
        </a:defRPr>
      </a:lvl2pPr>
      <a:lvl3pPr marL="0" indent="-228600" algn="l" defTabSz="914400" rtl="0" eaLnBrk="1" latinLnBrk="0" hangingPunct="1">
        <a:spcBef>
          <a:spcPct val="20000"/>
        </a:spcBef>
        <a:buFont typeface="Arial" pitchFamily="34" charset="0"/>
        <a:buNone/>
        <a:defRPr lang="ru-RU" sz="2400" kern="1200" dirty="0" smtClean="0">
          <a:solidFill>
            <a:srgbClr val="003366"/>
          </a:solidFill>
          <a:latin typeface="Arial Narrow" pitchFamily="34" charset="0"/>
          <a:ea typeface="+mn-ea"/>
          <a:cs typeface="+mn-cs"/>
        </a:defRPr>
      </a:lvl3pPr>
      <a:lvl4pPr marL="0" indent="-228600" algn="l" defTabSz="914400" rtl="0" eaLnBrk="1" latinLnBrk="0" hangingPunct="1">
        <a:spcBef>
          <a:spcPct val="20000"/>
        </a:spcBef>
        <a:buFont typeface="Arial" pitchFamily="34" charset="0"/>
        <a:buNone/>
        <a:defRPr lang="ru-RU" sz="2400" kern="1200" dirty="0" smtClean="0">
          <a:solidFill>
            <a:srgbClr val="003366"/>
          </a:solidFill>
          <a:latin typeface="Arial Narrow" pitchFamily="34" charset="0"/>
          <a:ea typeface="+mn-ea"/>
          <a:cs typeface="+mn-cs"/>
        </a:defRPr>
      </a:lvl4pPr>
      <a:lvl5pPr marL="0" indent="-228600" algn="l" defTabSz="914400" rtl="0" eaLnBrk="1" latinLnBrk="0" hangingPunct="1">
        <a:spcBef>
          <a:spcPct val="20000"/>
        </a:spcBef>
        <a:buFont typeface="Arial" pitchFamily="34" charset="0"/>
        <a:buNone/>
        <a:defRPr lang="ru-RU" sz="2400" kern="1200" dirty="0" smtClean="0">
          <a:solidFill>
            <a:srgbClr val="003366"/>
          </a:solidFill>
          <a:latin typeface="Arial Narrow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ru-RU" sz="2400" dirty="0"/>
              <a:t>Организация работ </a:t>
            </a:r>
          </a:p>
          <a:p>
            <a:r>
              <a:rPr lang="ru-RU" sz="2400" dirty="0"/>
              <a:t>по капитальному ремонту  ГРС</a:t>
            </a:r>
          </a:p>
        </p:txBody>
      </p:sp>
      <p:sp>
        <p:nvSpPr>
          <p:cNvPr id="8" name="Нижний колонтитул 1"/>
          <p:cNvSpPr>
            <a:spLocks noGrp="1"/>
          </p:cNvSpPr>
          <p:nvPr>
            <p:ph type="ftr" sz="quarter" idx="3"/>
          </p:nvPr>
        </p:nvSpPr>
        <p:spPr>
          <a:xfrm>
            <a:off x="1612274" y="4785431"/>
            <a:ext cx="7436904" cy="35806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ru-RU" dirty="0">
                <a:solidFill>
                  <a:schemeClr val="bg1"/>
                </a:solidFill>
              </a:rPr>
              <a:t>СОВЕЩАНИЕ СПЕЦИАЛИСТОВ ДОЧЕРНИХ ОБЩЕСТВ </a:t>
            </a:r>
            <a:r>
              <a:rPr lang="ru-RU" dirty="0" err="1">
                <a:solidFill>
                  <a:schemeClr val="bg1"/>
                </a:solidFill>
              </a:rPr>
              <a:t>паО</a:t>
            </a:r>
            <a:r>
              <a:rPr lang="ru-RU" dirty="0">
                <a:solidFill>
                  <a:schemeClr val="bg1"/>
                </a:solidFill>
              </a:rPr>
              <a:t> «ГАЗПРОМ» ПО ВОПРОСАМ ЭКСПЛУАТАЦИИ </a:t>
            </a:r>
            <a:r>
              <a:rPr lang="ru-RU" dirty="0" err="1">
                <a:solidFill>
                  <a:schemeClr val="bg1"/>
                </a:solidFill>
              </a:rPr>
              <a:t>грс</a:t>
            </a:r>
            <a:endParaRPr lang="ru-RU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528959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20427" y="1"/>
            <a:ext cx="7258473" cy="737238"/>
          </a:xfrm>
        </p:spPr>
        <p:txBody>
          <a:bodyPr anchor="b"/>
          <a:lstStyle/>
          <a:p>
            <a:r>
              <a:rPr lang="ru-RU" sz="1600" dirty="0"/>
              <a:t>ПРОГРАММА КАПИТАЛЬНОГО РЕМОНТА ГАЗОРАСПРЕДЕЛИТЕЛЬНЫХ СТАНЦИЙ </a:t>
            </a:r>
            <a:br>
              <a:rPr lang="ru-RU" sz="1600" dirty="0"/>
            </a:br>
            <a:r>
              <a:rPr lang="ru-RU" sz="1600" dirty="0"/>
              <a:t>ПАО «ГАЗПРОМ» НА 2018 ГОД</a:t>
            </a:r>
            <a:endParaRPr lang="ru-RU" sz="1600" b="0" dirty="0">
              <a:latin typeface="Arial Narrow" panose="020B0606020202030204" pitchFamily="34" charset="0"/>
            </a:endParaRPr>
          </a:p>
        </p:txBody>
      </p:sp>
      <p:graphicFrame>
        <p:nvGraphicFramePr>
          <p:cNvPr id="9" name="Таблица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9830592"/>
              </p:ext>
            </p:extLst>
          </p:nvPr>
        </p:nvGraphicFramePr>
        <p:xfrm>
          <a:off x="1110236" y="847940"/>
          <a:ext cx="7166777" cy="3893992"/>
        </p:xfrm>
        <a:graphic>
          <a:graphicData uri="http://schemas.openxmlformats.org/drawingml/2006/table">
            <a:tbl>
              <a:tblPr/>
              <a:tblGrid>
                <a:gridCol w="366351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606693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353253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117600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1205654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785706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  <a:gridCol w="731520">
                  <a:extLst>
                    <a:ext uri="{9D8B030D-6E8A-4147-A177-3AD203B41FA5}">
                      <a16:colId xmlns="" xmlns:a16="http://schemas.microsoft.com/office/drawing/2014/main" val="20006"/>
                    </a:ext>
                  </a:extLst>
                </a:gridCol>
              </a:tblGrid>
              <a:tr h="410077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№ п/п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Дочернее общество </a:t>
                      </a:r>
                      <a:b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</a:br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ПАО "Газпром"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Всего, ремонт технологического оборудования ГРС, </a:t>
                      </a:r>
                      <a:b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</a:br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ед.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Комплексный ремонт ГРС, </a:t>
                      </a:r>
                      <a:b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</a:br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ед.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Узловой ремонт технологического оборудования, </a:t>
                      </a:r>
                      <a:b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</a:br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ед.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100" b="1" i="1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В том числе: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42899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1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ХС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1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ПС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16004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ГТ Волгоград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1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1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16004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ГТ Екатеринбург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1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100" b="0" i="1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16004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ГТ Казань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1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1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16004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ГТ Краснодар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1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1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16004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ГТ Махачкала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1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1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16004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ГТ Москва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1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1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16004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ГТ Нижний Новгород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1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1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  <a:tr h="16004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ГТ Самара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1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1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9"/>
                  </a:ext>
                </a:extLst>
              </a:tr>
              <a:tr h="16004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ГТ Санкт-Петербург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1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1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10"/>
                  </a:ext>
                </a:extLst>
              </a:tr>
              <a:tr h="16004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ГТ Саратов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1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1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11"/>
                  </a:ext>
                </a:extLst>
              </a:tr>
              <a:tr h="16004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ГТ Ставрополь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1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1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12"/>
                  </a:ext>
                </a:extLst>
              </a:tr>
              <a:tr h="16004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ГТ Сургут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1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1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13"/>
                  </a:ext>
                </a:extLst>
              </a:tr>
              <a:tr h="16004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ГТ Томск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1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1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14"/>
                  </a:ext>
                </a:extLst>
              </a:tr>
              <a:tr h="16004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ГТ Уфа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1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1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15"/>
                  </a:ext>
                </a:extLst>
              </a:tr>
              <a:tr h="16004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ГТ Ухта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1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1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16"/>
                  </a:ext>
                </a:extLst>
              </a:tr>
              <a:tr h="16004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ГТ Чайковский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1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1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17"/>
                  </a:ext>
                </a:extLst>
              </a:tr>
              <a:tr h="16668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ГТ Югорск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1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1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18"/>
                  </a:ext>
                </a:extLst>
              </a:tr>
              <a:tr h="205039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ИТОГО: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197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169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1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142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1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1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396749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anchor="b"/>
          <a:lstStyle/>
          <a:p>
            <a:r>
              <a:rPr lang="ru-RU" sz="1600" b="0" dirty="0">
                <a:latin typeface="Arial Narrow" panose="020B0606020202030204" pitchFamily="34" charset="0"/>
              </a:rPr>
              <a:t>МЕРОПРИЯТИЯ, НАПРАВЛЕННЫЕ НА ОБЕСПЕЧЕНИЕ ВЫПОЛНЕНИЯ ПЛАНА КАПИТАЛЬНОГО РЕМОНТА ГАЗОРАСПРЕДЕЛИТЕЛЬНЫХ СТАНЦИЙ</a:t>
            </a: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311573" y="938004"/>
            <a:ext cx="8547947" cy="3633996"/>
          </a:xfrm>
          <a:prstGeom prst="roundRect">
            <a:avLst/>
          </a:prstGeom>
          <a:solidFill>
            <a:schemeClr val="bg1">
              <a:lumMod val="7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scene3d>
            <a:camera prst="orthographicFront"/>
            <a:lightRig rig="soft" dir="t"/>
          </a:scene3d>
          <a:sp3d>
            <a:bevelT w="38100" h="38100"/>
          </a:sp3d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  <a:latin typeface="Arial Narrow" panose="020B0606020202030204" pitchFamily="34" charset="0"/>
              </a:rPr>
              <a:t>контроль за своевременным заключением подрядных договоров на ремонт ГРС, формированием и согласованием графиков производства работ 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  <a:latin typeface="Arial Narrow" panose="020B0606020202030204" pitchFamily="34" charset="0"/>
              </a:rPr>
              <a:t>инспекционные проверки хода изготовления крупно-блочного оборудования ГРС </a:t>
            </a:r>
            <a:b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  <a:latin typeface="Arial Narrow" panose="020B0606020202030204" pitchFamily="34" charset="0"/>
              </a:rPr>
            </a:b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  <a:latin typeface="Arial Narrow" panose="020B0606020202030204" pitchFamily="34" charset="0"/>
              </a:rPr>
              <a:t>на заводах-изготовителях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  <a:latin typeface="Arial Narrow" panose="020B0606020202030204" pitchFamily="34" charset="0"/>
              </a:rPr>
              <a:t>контроль обеспечения материально-техническими ресурсами поставки заказчика </a:t>
            </a:r>
            <a:b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  <a:latin typeface="Arial Narrow" panose="020B0606020202030204" pitchFamily="34" charset="0"/>
              </a:rPr>
            </a:b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  <a:latin typeface="Arial Narrow" panose="020B0606020202030204" pitchFamily="34" charset="0"/>
              </a:rPr>
              <a:t>и подрядчика в соответствии с графиками производства работ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  <a:latin typeface="Arial Narrow" panose="020B0606020202030204" pitchFamily="34" charset="0"/>
              </a:rPr>
              <a:t>селекторные совещания по контролю и мониторингу выполнения ремонтных работ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  <a:latin typeface="Arial Narrow" panose="020B0606020202030204" pitchFamily="34" charset="0"/>
              </a:rPr>
              <a:t>выездные инспекционные проверки организации и выполнения ремонта ГРС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  <a:latin typeface="Arial Narrow" panose="020B0606020202030204" pitchFamily="34" charset="0"/>
              </a:rPr>
              <a:t>ежедневный мониторинг организации и выполнения ремонта на проблемных </a:t>
            </a:r>
            <a:b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  <a:latin typeface="Arial Narrow" panose="020B0606020202030204" pitchFamily="34" charset="0"/>
              </a:rPr>
            </a:b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  <a:latin typeface="Arial Narrow" panose="020B0606020202030204" pitchFamily="34" charset="0"/>
              </a:rPr>
              <a:t>объектах ГРС </a:t>
            </a:r>
          </a:p>
        </p:txBody>
      </p:sp>
    </p:spTree>
    <p:extLst>
      <p:ext uri="{BB962C8B-B14F-4D97-AF65-F5344CB8AC3E}">
        <p14:creationId xmlns:p14="http://schemas.microsoft.com/office/powerpoint/2010/main" val="20893489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20427" y="1"/>
            <a:ext cx="7258473" cy="737238"/>
          </a:xfrm>
        </p:spPr>
        <p:txBody>
          <a:bodyPr anchor="b"/>
          <a:lstStyle/>
          <a:p>
            <a:r>
              <a:rPr lang="ru-RU" sz="1600" dirty="0"/>
              <a:t>ВЫПОЛНЕНИЕ ПРОГРАММЫ КАПИТАЛЬНОГО РЕМОНТА </a:t>
            </a:r>
            <a:br>
              <a:rPr lang="ru-RU" sz="1600" dirty="0"/>
            </a:br>
            <a:r>
              <a:rPr lang="ru-RU" sz="1600" dirty="0"/>
              <a:t>ГАЗОРАСПРЕДЕЛИТЕЛЬНЫХ СТАНЦИЙ ПАО «ГАЗПРОМ» В 2018 ГОДУ</a:t>
            </a:r>
            <a:endParaRPr lang="ru-RU" sz="1600" b="0" dirty="0">
              <a:latin typeface="Arial Narrow" panose="020B0606020202030204" pitchFamily="34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39198783"/>
              </p:ext>
            </p:extLst>
          </p:nvPr>
        </p:nvGraphicFramePr>
        <p:xfrm>
          <a:off x="502071" y="944929"/>
          <a:ext cx="8476829" cy="3798609"/>
        </p:xfrm>
        <a:graphic>
          <a:graphicData uri="http://schemas.openxmlformats.org/drawingml/2006/table">
            <a:tbl>
              <a:tblPr/>
              <a:tblGrid>
                <a:gridCol w="376987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486407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055565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807829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893999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893999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  <a:gridCol w="770164">
                  <a:extLst>
                    <a:ext uri="{9D8B030D-6E8A-4147-A177-3AD203B41FA5}">
                      <a16:colId xmlns="" xmlns:a16="http://schemas.microsoft.com/office/drawing/2014/main" val="20006"/>
                    </a:ext>
                  </a:extLst>
                </a:gridCol>
                <a:gridCol w="2191879">
                  <a:extLst>
                    <a:ext uri="{9D8B030D-6E8A-4147-A177-3AD203B41FA5}">
                      <a16:colId xmlns="" xmlns:a16="http://schemas.microsoft.com/office/drawing/2014/main" val="20007"/>
                    </a:ext>
                  </a:extLst>
                </a:gridCol>
              </a:tblGrid>
              <a:tr h="41603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№ п/п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Дочернее</a:t>
                      </a:r>
                      <a:r>
                        <a:rPr lang="ru-RU" sz="1000" b="1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общество </a:t>
                      </a:r>
                      <a:br>
                        <a:rPr lang="ru-RU" sz="1000" b="1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</a:br>
                      <a:r>
                        <a:rPr lang="ru-RU" sz="1000" b="1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ПАО «Газпром»</a:t>
                      </a:r>
                      <a:endParaRPr lang="ru-RU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Всего объектов </a:t>
                      </a:r>
                      <a:br>
                        <a:rPr lang="ru-RU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</a:br>
                      <a:r>
                        <a:rPr lang="ru-RU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КР ГРС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1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в т.ч. </a:t>
                      </a:r>
                      <a:br>
                        <a:rPr lang="ru-RU" sz="1000" b="1" i="1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</a:br>
                      <a:r>
                        <a:rPr lang="ru-RU" sz="1000" b="1" i="1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хоз. способ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Работы выполнены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В 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Работы ведутся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Примечание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18016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b="1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</a:t>
                      </a:r>
                      <a:r>
                        <a:rPr lang="ru-RU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ГТ Волгоград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1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100%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18016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ГТ Екатеринбург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1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100%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18016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ГТ Казань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1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100%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18016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ГТ Краснодар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1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100%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18016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ГТ Махачкала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1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100%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18016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ГТ Москва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1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100%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18016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ГТ Нижний Новгород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39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1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34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39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100%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18016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ГТ Самара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22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1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16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22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100%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  <a:tr h="18016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ГТ Санкт-Петербург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23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1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17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23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100%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9"/>
                  </a:ext>
                </a:extLst>
              </a:tr>
              <a:tr h="18016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ГТ Саратов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11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1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11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100%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10"/>
                  </a:ext>
                </a:extLst>
              </a:tr>
              <a:tr h="18016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ГТ Ставрополь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24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1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24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100%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11"/>
                  </a:ext>
                </a:extLst>
              </a:tr>
              <a:tr h="18016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ГТ Сургут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1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100%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12"/>
                  </a:ext>
                </a:extLst>
              </a:tr>
              <a:tr h="18016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ГТ Томск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1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100%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13"/>
                  </a:ext>
                </a:extLst>
              </a:tr>
              <a:tr h="18016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ГТ Уфа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22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1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22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22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100%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14"/>
                  </a:ext>
                </a:extLst>
              </a:tr>
              <a:tr h="18016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ГТ Ухта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1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100%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15"/>
                  </a:ext>
                </a:extLst>
              </a:tr>
              <a:tr h="18016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16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  ГТ Чайковский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2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1" u="none" strike="noStrike" dirty="0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0%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2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срок завершения: 1 ед. – 31.10.2018;  </a:t>
                      </a:r>
                    </a:p>
                    <a:p>
                      <a:pPr algn="l" fontAlgn="ctr"/>
                      <a:r>
                        <a:rPr lang="ru-RU" sz="10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1 ед. – 30.11.2018.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6"/>
                  </a:ext>
                </a:extLst>
              </a:tr>
              <a:tr h="18764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ГТ Югорск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1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100%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17"/>
                  </a:ext>
                </a:extLst>
              </a:tr>
              <a:tr h="187648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ИТОГО: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197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1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142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195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99%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18"/>
                  </a:ext>
                </a:extLst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5330613" y="736484"/>
            <a:ext cx="333001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000" b="1" i="1" dirty="0"/>
              <a:t>количество</a:t>
            </a:r>
            <a:r>
              <a:rPr lang="ru-RU" sz="1050" b="1" i="1" dirty="0"/>
              <a:t> объектов</a:t>
            </a:r>
          </a:p>
        </p:txBody>
      </p:sp>
    </p:spTree>
    <p:extLst>
      <p:ext uri="{BB962C8B-B14F-4D97-AF65-F5344CB8AC3E}">
        <p14:creationId xmlns:p14="http://schemas.microsoft.com/office/powerpoint/2010/main" val="6432524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20427" y="1"/>
            <a:ext cx="7258473" cy="737238"/>
          </a:xfrm>
        </p:spPr>
        <p:txBody>
          <a:bodyPr anchor="b"/>
          <a:lstStyle/>
          <a:p>
            <a:r>
              <a:rPr lang="ru-RU" sz="1600" dirty="0"/>
              <a:t>ОСНОВНЫЕ ПРОБЛЕМЫ, ВЫЯВЛЕННЫЕ В ХОДЕ ВЫПОЛНЕНИЯ ПРОГРАММЫ КАПИТАЛЬНОГО РЕМОНТА ГАЗОРАСПРЕДЕЛИТЕЛЬНЫХ СТАНЦИЙ </a:t>
            </a:r>
            <a:br>
              <a:rPr lang="ru-RU" sz="1600" dirty="0"/>
            </a:br>
            <a:r>
              <a:rPr lang="ru-RU" sz="1600" dirty="0"/>
              <a:t>ПАО «ГАЗПРОМ» В 2018 ГОДУ</a:t>
            </a:r>
            <a:endParaRPr lang="ru-RU" sz="1600" b="0" dirty="0">
              <a:latin typeface="Arial Narrow" panose="020B0606020202030204" pitchFamily="34" charset="0"/>
            </a:endParaRPr>
          </a:p>
        </p:txBody>
      </p:sp>
      <p:sp>
        <p:nvSpPr>
          <p:cNvPr id="4" name="Скругленный прямоугольник 5">
            <a:extLst>
              <a:ext uri="{FF2B5EF4-FFF2-40B4-BE49-F238E27FC236}">
                <a16:creationId xmlns="" xmlns:a16="http://schemas.microsoft.com/office/drawing/2014/main" id="{538D951B-4952-42EF-9078-0E1B9F811B94}"/>
              </a:ext>
            </a:extLst>
          </p:cNvPr>
          <p:cNvSpPr/>
          <p:nvPr/>
        </p:nvSpPr>
        <p:spPr>
          <a:xfrm>
            <a:off x="438387" y="938004"/>
            <a:ext cx="8547947" cy="3633996"/>
          </a:xfrm>
          <a:prstGeom prst="roundRect">
            <a:avLst/>
          </a:prstGeom>
          <a:solidFill>
            <a:schemeClr val="accent2">
              <a:lumMod val="40000"/>
              <a:lumOff val="6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scene3d>
            <a:camera prst="orthographicFront"/>
            <a:lightRig rig="soft" dir="t"/>
          </a:scene3d>
          <a:sp3d>
            <a:bevelT w="38100" h="38100"/>
          </a:sp3d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  <a:latin typeface="Arial Narrow" panose="020B0606020202030204" pitchFamily="34" charset="0"/>
              </a:rPr>
              <a:t>Поздние сроки поставки МТР заказчика (трубы малого диаметра) к началу работ </a:t>
            </a:r>
            <a:b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  <a:latin typeface="Arial Narrow" panose="020B0606020202030204" pitchFamily="34" charset="0"/>
              </a:rPr>
            </a:b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  <a:latin typeface="Arial Narrow" panose="020B0606020202030204" pitchFamily="34" charset="0"/>
              </a:rPr>
              <a:t>по капитальному ремонту ГРС</a:t>
            </a:r>
            <a:b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  <a:latin typeface="Arial Narrow" panose="020B0606020202030204" pitchFamily="34" charset="0"/>
              </a:rPr>
            </a:br>
            <a:endParaRPr lang="ru-RU" dirty="0">
              <a:solidFill>
                <a:schemeClr val="tx1">
                  <a:lumMod val="75000"/>
                  <a:lumOff val="25000"/>
                </a:schemeClr>
              </a:solidFill>
              <a:latin typeface="Arial Narrow" panose="020B060602020203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  <a:latin typeface="Arial Narrow" panose="020B0606020202030204" pitchFamily="34" charset="0"/>
              </a:rPr>
              <a:t>Отсутствие необходимого количества ресурсов подрядчика для своевременного завершения работ по причине смещения сроков поставки МТР</a:t>
            </a:r>
            <a:b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  <a:latin typeface="Arial Narrow" panose="020B0606020202030204" pitchFamily="34" charset="0"/>
              </a:rPr>
            </a:br>
            <a:endParaRPr lang="ru-RU" dirty="0">
              <a:solidFill>
                <a:schemeClr val="tx1">
                  <a:lumMod val="75000"/>
                  <a:lumOff val="25000"/>
                </a:schemeClr>
              </a:solidFill>
              <a:latin typeface="Arial Narrow" panose="020B060602020203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  <a:latin typeface="Arial Narrow" panose="020B0606020202030204" pitchFamily="34" charset="0"/>
              </a:rPr>
              <a:t>Отсутствие необходимых оборотных средств у исполнителей работ</a:t>
            </a:r>
            <a:b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  <a:latin typeface="Arial Narrow" panose="020B0606020202030204" pitchFamily="34" charset="0"/>
              </a:rPr>
            </a:br>
            <a:endParaRPr lang="ru-RU" dirty="0">
              <a:solidFill>
                <a:schemeClr val="tx1">
                  <a:lumMod val="75000"/>
                  <a:lumOff val="25000"/>
                </a:schemeClr>
              </a:solidFill>
              <a:latin typeface="Arial Narrow" panose="020B060602020203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  <a:latin typeface="Arial Narrow" panose="020B0606020202030204" pitchFamily="34" charset="0"/>
              </a:rPr>
              <a:t>Низкое качество проведения дочерними обществами ПАО «Газпром» технического аудита согласованных исполнителей работ</a:t>
            </a:r>
          </a:p>
        </p:txBody>
      </p:sp>
    </p:spTree>
    <p:extLst>
      <p:ext uri="{BB962C8B-B14F-4D97-AF65-F5344CB8AC3E}">
        <p14:creationId xmlns:p14="http://schemas.microsoft.com/office/powerpoint/2010/main" val="19599217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20427" y="1"/>
            <a:ext cx="7258473" cy="737238"/>
          </a:xfrm>
        </p:spPr>
        <p:txBody>
          <a:bodyPr anchor="b"/>
          <a:lstStyle/>
          <a:p>
            <a:r>
              <a:rPr lang="ru-RU" sz="1600" dirty="0"/>
              <a:t>ПРОГРАММА КАПИТАЛЬНОГО РЕМОНТА </a:t>
            </a:r>
            <a:br>
              <a:rPr lang="ru-RU" sz="1600" dirty="0"/>
            </a:br>
            <a:r>
              <a:rPr lang="ru-RU" sz="1600" dirty="0"/>
              <a:t>ГАЗОРАСПРЕДЕЛИТЕЛЬНЫХ СТАНЦИЙ ПАО «ГАЗПРОМ» НА 2019 ГОД</a:t>
            </a:r>
            <a:endParaRPr lang="ru-RU" sz="1600" b="0" dirty="0">
              <a:latin typeface="Arial Narrow" panose="020B0606020202030204" pitchFamily="34" charset="0"/>
            </a:endParaRPr>
          </a:p>
        </p:txBody>
      </p:sp>
      <p:graphicFrame>
        <p:nvGraphicFramePr>
          <p:cNvPr id="7" name="Диаграмма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06492079"/>
              </p:ext>
            </p:extLst>
          </p:nvPr>
        </p:nvGraphicFramePr>
        <p:xfrm>
          <a:off x="99455" y="1116204"/>
          <a:ext cx="4880161" cy="325050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9" name="TextBox 1"/>
          <p:cNvSpPr txBox="1"/>
          <p:nvPr/>
        </p:nvSpPr>
        <p:spPr>
          <a:xfrm>
            <a:off x="1640708" y="919831"/>
            <a:ext cx="2030439" cy="184666"/>
          </a:xfrm>
          <a:prstGeom prst="rect">
            <a:avLst/>
          </a:prstGeom>
        </p:spPr>
        <p:txBody>
          <a:bodyPr wrap="square" lIns="0" tIns="0" rIns="0" bIns="0" rtlCol="0" anchor="ctr" anchorCtr="1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1200" b="1" dirty="0">
                <a:solidFill>
                  <a:schemeClr val="tx2"/>
                </a:solidFill>
                <a:latin typeface="Arial Narrow" panose="020B0606020202030204" pitchFamily="34" charset="0"/>
                <a:cs typeface="Calibri" panose="020F0502020204030204" pitchFamily="34" charset="0"/>
              </a:rPr>
              <a:t>План 2019 года (шт.)</a:t>
            </a: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5140959" y="1534057"/>
            <a:ext cx="3774091" cy="2076130"/>
          </a:xfrm>
          <a:prstGeom prst="roundRect">
            <a:avLst/>
          </a:prstGeom>
          <a:solidFill>
            <a:schemeClr val="bg1">
              <a:lumMod val="7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scene3d>
            <a:camera prst="orthographicFront"/>
            <a:lightRig rig="soft" dir="t"/>
          </a:scene3d>
          <a:sp3d>
            <a:bevelT w="38100" h="38100"/>
          </a:sp3d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 Narrow" panose="020B0606020202030204" pitchFamily="34" charset="0"/>
              </a:rPr>
              <a:t>ведется работа по выбору подрядных организаций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 Narrow" panose="020B0606020202030204" pitchFamily="34" charset="0"/>
              </a:rPr>
              <a:t>сформированы начальные (максимальные) цены </a:t>
            </a:r>
            <a:br>
              <a:rPr lang="ru-RU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 Narrow" panose="020B0606020202030204" pitchFamily="34" charset="0"/>
              </a:rPr>
            </a:br>
            <a:r>
              <a:rPr lang="ru-RU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 Narrow" panose="020B0606020202030204" pitchFamily="34" charset="0"/>
              </a:rPr>
              <a:t>на основное оборудование ГРС, объявляются конкурентные закупки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 Narrow" panose="020B0606020202030204" pitchFamily="34" charset="0"/>
              </a:rPr>
              <a:t>организована работа по подготовке к проведению конкурентных закупок по остальной номенклатуре МТР (труба малого диаметра, ЗРА, СДТ и пр.)</a:t>
            </a: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341761" y="4067430"/>
            <a:ext cx="4628332" cy="578882"/>
          </a:xfrm>
          <a:prstGeom prst="roundRect">
            <a:avLst/>
          </a:prstGeom>
          <a:solidFill>
            <a:schemeClr val="bg1">
              <a:lumMod val="85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/>
          <a:p>
            <a:pPr algn="ctr"/>
            <a:r>
              <a:rPr lang="ru-RU" sz="1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 Narrow" panose="020B0606020202030204" pitchFamily="34" charset="0"/>
              </a:rPr>
              <a:t>Комплексный ремонт ГРС – 40 шт. </a:t>
            </a:r>
          </a:p>
          <a:p>
            <a:pPr algn="ctr"/>
            <a:r>
              <a:rPr lang="ru-RU" sz="1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 Narrow" panose="020B0606020202030204" pitchFamily="34" charset="0"/>
              </a:rPr>
              <a:t>Узловой ремонт технологического оборудования – 220 шт.</a:t>
            </a:r>
          </a:p>
        </p:txBody>
      </p:sp>
    </p:spTree>
    <p:extLst>
      <p:ext uri="{BB962C8B-B14F-4D97-AF65-F5344CB8AC3E}">
        <p14:creationId xmlns:p14="http://schemas.microsoft.com/office/powerpoint/2010/main" val="30966578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1800" dirty="0"/>
              <a:t>ОБОРУДОВАНИЕ ГРС ДЛЯ КАПИТАЛЬНОГО РЕМОНТА В 2019 ГОДУ</a:t>
            </a:r>
            <a:endParaRPr lang="ru-RU" sz="1800" dirty="0">
              <a:effectLst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1463040" y="4379004"/>
            <a:ext cx="6156959" cy="340519"/>
          </a:xfrm>
          <a:prstGeom prst="roundRect">
            <a:avLst/>
          </a:prstGeom>
          <a:solidFill>
            <a:schemeClr val="bg1">
              <a:lumMod val="85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/>
          <a:p>
            <a:pPr algn="ctr"/>
            <a:r>
              <a:rPr lang="ru-RU" sz="1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 Narrow" panose="020B0606020202030204" pitchFamily="34" charset="0"/>
              </a:rPr>
              <a:t>2015 год – 319 ед., 2016 год – 320 ед., 2017 год – 209 ед., 2018 год – 261 ед.</a:t>
            </a: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32801202"/>
              </p:ext>
            </p:extLst>
          </p:nvPr>
        </p:nvGraphicFramePr>
        <p:xfrm>
          <a:off x="697652" y="883440"/>
          <a:ext cx="7687734" cy="3329021"/>
        </p:xfrm>
        <a:graphic>
          <a:graphicData uri="http://schemas.openxmlformats.org/drawingml/2006/table">
            <a:tbl>
              <a:tblPr/>
              <a:tblGrid>
                <a:gridCol w="263302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683924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082573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808415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941979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1180989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  <a:gridCol w="1726552">
                  <a:extLst>
                    <a:ext uri="{9D8B030D-6E8A-4147-A177-3AD203B41FA5}">
                      <a16:colId xmlns="" xmlns:a16="http://schemas.microsoft.com/office/drawing/2014/main" val="20006"/>
                    </a:ext>
                  </a:extLst>
                </a:gridCol>
              </a:tblGrid>
              <a:tr h="281573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1" i="0" u="none" strike="noStrike" dirty="0">
                          <a:effectLst/>
                          <a:latin typeface="+mn-lt"/>
                        </a:rPr>
                        <a:t>№ </a:t>
                      </a:r>
                      <a:br>
                        <a:rPr lang="ru-RU" sz="900" b="1" i="0" u="none" strike="noStrike" dirty="0">
                          <a:effectLst/>
                          <a:latin typeface="+mn-lt"/>
                        </a:rPr>
                      </a:br>
                      <a:r>
                        <a:rPr lang="ru-RU" sz="900" b="1" i="0" u="none" strike="noStrike" dirty="0">
                          <a:effectLst/>
                          <a:latin typeface="+mn-lt"/>
                        </a:rPr>
                        <a:t>п/п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1" i="0" u="none" strike="noStrike" dirty="0">
                          <a:effectLst/>
                          <a:latin typeface="+mn-lt"/>
                        </a:rPr>
                        <a:t>Дочернее</a:t>
                      </a:r>
                      <a:r>
                        <a:rPr lang="ru-RU" sz="900" b="1" i="0" u="none" strike="noStrike" baseline="0" dirty="0">
                          <a:effectLst/>
                          <a:latin typeface="+mn-lt"/>
                        </a:rPr>
                        <a:t> общество</a:t>
                      </a:r>
                    </a:p>
                    <a:p>
                      <a:pPr algn="ctr" fontAlgn="ctr"/>
                      <a:r>
                        <a:rPr lang="ru-RU" sz="900" b="1" i="0" u="none" strike="noStrike" baseline="0" dirty="0">
                          <a:effectLst/>
                          <a:latin typeface="+mn-lt"/>
                        </a:rPr>
                        <a:t>ПАО «Газпром»</a:t>
                      </a:r>
                      <a:endParaRPr lang="ru-RU" sz="900" b="1" i="0" u="none" strike="noStrike" dirty="0"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1" i="0" u="none" strike="noStrike" dirty="0">
                          <a:effectLst/>
                          <a:latin typeface="+mn-lt"/>
                        </a:rPr>
                        <a:t>Количество </a:t>
                      </a:r>
                      <a:br>
                        <a:rPr lang="ru-RU" sz="900" b="1" i="0" u="none" strike="noStrike" dirty="0">
                          <a:effectLst/>
                          <a:latin typeface="+mn-lt"/>
                        </a:rPr>
                      </a:br>
                      <a:r>
                        <a:rPr lang="ru-RU" sz="900" b="1" i="0" u="none" strike="noStrike" dirty="0">
                          <a:effectLst/>
                          <a:latin typeface="+mn-lt"/>
                        </a:rPr>
                        <a:t>ед. оборудования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1" i="0" u="none" strike="noStrike" dirty="0">
                          <a:effectLst/>
                          <a:latin typeface="+mn-lt"/>
                        </a:rPr>
                        <a:t>Хозспособ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1" i="0" u="none" strike="noStrike" dirty="0">
                          <a:effectLst/>
                          <a:latin typeface="+mn-lt"/>
                        </a:rPr>
                        <a:t>Подряд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1" i="0" u="none" strike="noStrike" dirty="0">
                          <a:effectLst/>
                          <a:latin typeface="+mn-lt"/>
                        </a:rPr>
                        <a:t>Планируемое количество закупок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1" i="0" u="none" strike="noStrike" dirty="0">
                          <a:effectLst/>
                          <a:latin typeface="+mn-lt"/>
                        </a:rPr>
                        <a:t>Примечание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176583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effectLst/>
                          <a:latin typeface="+mn-lt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b="1" i="0" u="none" strike="noStrike" dirty="0">
                          <a:effectLst/>
                          <a:latin typeface="+mn-lt"/>
                        </a:rPr>
                        <a:t>  ГТ Волгоград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>
                          <a:effectLst/>
                          <a:latin typeface="+mn-lt"/>
                        </a:rPr>
                        <a:t>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>
                          <a:effectLst/>
                          <a:latin typeface="+mn-lt"/>
                        </a:rPr>
                        <a:t>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000" b="1" i="0" u="none" strike="noStrike" dirty="0"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>
                          <a:effectLst/>
                          <a:latin typeface="+mn-lt"/>
                        </a:rPr>
                        <a:t>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effectLst/>
                          <a:latin typeface="+mn-lt"/>
                        </a:rPr>
                        <a:t>1 закупка объявлена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18946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effectLst/>
                          <a:latin typeface="+mn-lt"/>
                        </a:rPr>
                        <a:t>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b="1" i="0" u="none" strike="noStrike" dirty="0">
                          <a:effectLst/>
                          <a:latin typeface="+mn-lt"/>
                        </a:rPr>
                        <a:t>  ГТ Екатеринбург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>
                          <a:effectLst/>
                          <a:latin typeface="+mn-lt"/>
                        </a:rPr>
                        <a:t>23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>
                          <a:effectLst/>
                          <a:latin typeface="+mn-lt"/>
                        </a:rPr>
                        <a:t>23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000" b="1" i="0" u="none" strike="noStrike" dirty="0"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>
                          <a:effectLst/>
                          <a:latin typeface="+mn-lt"/>
                        </a:rPr>
                        <a:t>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0" i="0" u="none" strike="noStrike" dirty="0">
                          <a:effectLst/>
                          <a:latin typeface="+mn-lt"/>
                        </a:rPr>
                        <a:t>1 закупка объявлена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17553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 dirty="0">
                          <a:effectLst/>
                          <a:latin typeface="+mn-lt"/>
                        </a:rPr>
                        <a:t>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b="1" i="0" u="none" strike="noStrike" dirty="0">
                          <a:effectLst/>
                          <a:latin typeface="+mn-lt"/>
                        </a:rPr>
                        <a:t>  ГТ Казань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>
                          <a:effectLst/>
                          <a:latin typeface="+mn-lt"/>
                        </a:rPr>
                        <a:t>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>
                          <a:effectLst/>
                          <a:latin typeface="+mn-lt"/>
                        </a:rPr>
                        <a:t>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000" b="1" i="0" u="none" strike="noStrike" dirty="0"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>
                          <a:effectLst/>
                          <a:latin typeface="+mn-lt"/>
                        </a:rPr>
                        <a:t>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0" i="0" u="none" strike="noStrike" dirty="0">
                          <a:effectLst/>
                          <a:latin typeface="+mn-lt"/>
                        </a:rPr>
                        <a:t>2 закупки</a:t>
                      </a:r>
                      <a:r>
                        <a:rPr lang="ru-RU" sz="1000" b="0" i="0" u="none" strike="noStrike" baseline="0" dirty="0">
                          <a:effectLst/>
                          <a:latin typeface="+mn-lt"/>
                        </a:rPr>
                        <a:t> объявлены</a:t>
                      </a:r>
                      <a:endParaRPr lang="ru-RU" sz="1000" b="0" i="0" u="none" strike="noStrike" dirty="0"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17553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effectLst/>
                          <a:latin typeface="+mn-lt"/>
                        </a:rPr>
                        <a:t>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b="1" i="0" u="none" strike="noStrike" dirty="0">
                          <a:effectLst/>
                          <a:latin typeface="+mn-lt"/>
                        </a:rPr>
                        <a:t>  ГТ Краснодар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>
                          <a:effectLst/>
                          <a:latin typeface="+mn-lt"/>
                        </a:rPr>
                        <a:t>10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000" b="1" i="0" u="none" strike="noStrike" dirty="0"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>
                          <a:effectLst/>
                          <a:latin typeface="+mn-lt"/>
                        </a:rPr>
                        <a:t>10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>
                          <a:effectLst/>
                          <a:latin typeface="+mn-lt"/>
                        </a:rPr>
                        <a:t>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0" i="0" u="none" strike="noStrike" dirty="0">
                          <a:effectLst/>
                          <a:latin typeface="+mn-lt"/>
                        </a:rPr>
                        <a:t>2 закупки</a:t>
                      </a:r>
                      <a:r>
                        <a:rPr lang="ru-RU" sz="1000" b="0" i="0" u="none" strike="noStrike" baseline="0" dirty="0">
                          <a:effectLst/>
                          <a:latin typeface="+mn-lt"/>
                        </a:rPr>
                        <a:t> объявлены</a:t>
                      </a:r>
                      <a:endParaRPr lang="ru-RU" sz="1000" b="0" i="0" u="none" strike="noStrike" dirty="0"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16381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effectLst/>
                          <a:latin typeface="+mn-lt"/>
                        </a:rPr>
                        <a:t>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b="1" i="0" u="none" strike="noStrike" dirty="0">
                          <a:effectLst/>
                          <a:latin typeface="+mn-lt"/>
                        </a:rPr>
                        <a:t>  ГТ Махачкала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>
                          <a:effectLst/>
                          <a:latin typeface="+mn-lt"/>
                        </a:rPr>
                        <a:t>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>
                          <a:effectLst/>
                          <a:latin typeface="+mn-lt"/>
                        </a:rPr>
                        <a:t>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000" b="1" i="0" u="none" strike="noStrike" dirty="0"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>
                          <a:effectLst/>
                          <a:latin typeface="+mn-lt"/>
                        </a:rPr>
                        <a:t>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0" i="0" u="none" strike="noStrike" dirty="0">
                          <a:effectLst/>
                          <a:latin typeface="+mn-lt"/>
                        </a:rPr>
                        <a:t>1 закупка объявлена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16381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effectLst/>
                          <a:latin typeface="+mn-lt"/>
                        </a:rPr>
                        <a:t>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b="1" i="0" u="none" strike="noStrike" dirty="0">
                          <a:effectLst/>
                          <a:latin typeface="+mn-lt"/>
                        </a:rPr>
                        <a:t>  ГТ Москва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>
                          <a:effectLst/>
                          <a:latin typeface="+mn-lt"/>
                        </a:rPr>
                        <a:t>58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>
                          <a:effectLst/>
                          <a:latin typeface="+mn-lt"/>
                        </a:rPr>
                        <a:t>49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>
                          <a:effectLst/>
                          <a:latin typeface="+mn-lt"/>
                        </a:rPr>
                        <a:t>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>
                          <a:effectLst/>
                          <a:latin typeface="+mn-lt"/>
                        </a:rPr>
                        <a:t>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0" i="0" u="none" strike="noStrike" dirty="0">
                          <a:effectLst/>
                          <a:latin typeface="+mn-lt"/>
                        </a:rPr>
                        <a:t>3 закупки</a:t>
                      </a:r>
                      <a:r>
                        <a:rPr lang="ru-RU" sz="1000" b="0" i="0" u="none" strike="noStrike" baseline="0" dirty="0">
                          <a:effectLst/>
                          <a:latin typeface="+mn-lt"/>
                        </a:rPr>
                        <a:t> объявлены</a:t>
                      </a:r>
                      <a:endParaRPr lang="ru-RU" sz="1000" b="0" i="0" u="none" strike="noStrike" dirty="0"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16381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effectLst/>
                          <a:latin typeface="+mn-lt"/>
                        </a:rPr>
                        <a:t>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b="1" i="0" u="none" strike="noStrike" dirty="0">
                          <a:effectLst/>
                          <a:latin typeface="+mn-lt"/>
                        </a:rPr>
                        <a:t>  ГТ Нижний Новгород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>
                          <a:effectLst/>
                          <a:latin typeface="+mn-lt"/>
                        </a:rPr>
                        <a:t>37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>
                          <a:effectLst/>
                          <a:latin typeface="+mn-lt"/>
                        </a:rPr>
                        <a:t>24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>
                          <a:effectLst/>
                          <a:latin typeface="+mn-lt"/>
                        </a:rPr>
                        <a:t>13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>
                          <a:effectLst/>
                          <a:latin typeface="+mn-lt"/>
                        </a:rPr>
                        <a:t>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0" i="0" u="none" strike="noStrike" dirty="0">
                          <a:effectLst/>
                          <a:latin typeface="+mn-lt"/>
                        </a:rPr>
                        <a:t>2 закупки</a:t>
                      </a:r>
                      <a:r>
                        <a:rPr lang="ru-RU" sz="1000" b="0" i="0" u="none" strike="noStrike" baseline="0" dirty="0">
                          <a:effectLst/>
                          <a:latin typeface="+mn-lt"/>
                        </a:rPr>
                        <a:t> объявлены</a:t>
                      </a:r>
                      <a:endParaRPr lang="ru-RU" sz="1000" b="0" i="0" u="none" strike="noStrike" dirty="0"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16381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effectLst/>
                          <a:latin typeface="+mn-lt"/>
                        </a:rPr>
                        <a:t>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b="1" i="0" u="none" strike="noStrike" dirty="0">
                          <a:effectLst/>
                          <a:latin typeface="+mn-lt"/>
                        </a:rPr>
                        <a:t>  ГТ Самара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>
                          <a:effectLst/>
                          <a:latin typeface="+mn-lt"/>
                        </a:rPr>
                        <a:t>23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>
                          <a:effectLst/>
                          <a:latin typeface="+mn-lt"/>
                        </a:rPr>
                        <a:t>15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>
                          <a:effectLst/>
                          <a:latin typeface="+mn-lt"/>
                        </a:rPr>
                        <a:t>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>
                          <a:effectLst/>
                          <a:latin typeface="+mn-lt"/>
                        </a:rPr>
                        <a:t>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0" i="0" u="none" strike="noStrike" dirty="0">
                          <a:effectLst/>
                          <a:latin typeface="+mn-lt"/>
                        </a:rPr>
                        <a:t>1 закупка объявлена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  <a:tr h="16381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effectLst/>
                          <a:latin typeface="+mn-lt"/>
                        </a:rPr>
                        <a:t>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b="1" i="0" u="none" strike="noStrike" dirty="0">
                          <a:effectLst/>
                          <a:latin typeface="+mn-lt"/>
                        </a:rPr>
                        <a:t>  ГТ Саратов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>
                          <a:effectLst/>
                          <a:latin typeface="+mn-lt"/>
                        </a:rPr>
                        <a:t>18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>
                          <a:effectLst/>
                          <a:latin typeface="+mn-lt"/>
                        </a:rPr>
                        <a:t>11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>
                          <a:effectLst/>
                          <a:latin typeface="+mn-lt"/>
                        </a:rPr>
                        <a:t>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>
                          <a:effectLst/>
                          <a:latin typeface="+mn-lt"/>
                        </a:rPr>
                        <a:t>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0" i="0" u="none" strike="noStrike" dirty="0">
                          <a:effectLst/>
                          <a:latin typeface="+mn-lt"/>
                        </a:rPr>
                        <a:t>3 закупки</a:t>
                      </a:r>
                      <a:r>
                        <a:rPr lang="ru-RU" sz="1000" b="0" i="0" u="none" strike="noStrike" baseline="0" dirty="0">
                          <a:effectLst/>
                          <a:latin typeface="+mn-lt"/>
                        </a:rPr>
                        <a:t> объявлены</a:t>
                      </a:r>
                      <a:endParaRPr lang="ru-RU" sz="1000" b="0" i="0" u="none" strike="noStrike" dirty="0"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9"/>
                  </a:ext>
                </a:extLst>
              </a:tr>
              <a:tr h="16888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 dirty="0">
                          <a:effectLst/>
                          <a:latin typeface="+mn-lt"/>
                        </a:rPr>
                        <a:t>10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b="1" i="0" u="none" strike="noStrike" dirty="0">
                          <a:effectLst/>
                          <a:latin typeface="+mn-lt"/>
                        </a:rPr>
                        <a:t>  ГТ Санкт-Петербург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>
                          <a:effectLst/>
                          <a:latin typeface="+mn-lt"/>
                        </a:rPr>
                        <a:t>16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>
                          <a:effectLst/>
                          <a:latin typeface="+mn-lt"/>
                        </a:rPr>
                        <a:t>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>
                          <a:effectLst/>
                          <a:latin typeface="+mn-lt"/>
                        </a:rPr>
                        <a:t>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>
                          <a:effectLst/>
                          <a:latin typeface="+mn-lt"/>
                        </a:rPr>
                        <a:t>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0" i="0" u="none" strike="noStrike" dirty="0">
                          <a:effectLst/>
                          <a:latin typeface="+mn-lt"/>
                        </a:rPr>
                        <a:t>2 закупки</a:t>
                      </a:r>
                      <a:r>
                        <a:rPr lang="ru-RU" sz="1000" b="0" i="0" u="none" strike="noStrike" baseline="0" dirty="0">
                          <a:effectLst/>
                          <a:latin typeface="+mn-lt"/>
                        </a:rPr>
                        <a:t> объявлены</a:t>
                      </a:r>
                      <a:endParaRPr lang="ru-RU" sz="1000" b="0" i="0" u="none" strike="noStrike" dirty="0"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10"/>
                  </a:ext>
                </a:extLst>
              </a:tr>
              <a:tr h="16381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effectLst/>
                          <a:latin typeface="+mn-lt"/>
                        </a:rPr>
                        <a:t>11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b="1" i="0" u="none" strike="noStrike" dirty="0">
                          <a:effectLst/>
                          <a:latin typeface="+mn-lt"/>
                        </a:rPr>
                        <a:t>  ГТ Ставрополь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>
                          <a:effectLst/>
                          <a:latin typeface="+mn-lt"/>
                        </a:rPr>
                        <a:t>36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>
                          <a:effectLst/>
                          <a:latin typeface="+mn-lt"/>
                        </a:rPr>
                        <a:t>14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>
                          <a:effectLst/>
                          <a:latin typeface="+mn-lt"/>
                        </a:rPr>
                        <a:t>22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>
                          <a:effectLst/>
                          <a:latin typeface="+mn-lt"/>
                        </a:rPr>
                        <a:t>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effectLst/>
                          <a:latin typeface="+mn-lt"/>
                        </a:rPr>
                        <a:t>2 закупки</a:t>
                      </a:r>
                      <a:r>
                        <a:rPr lang="ru-RU" sz="1000" b="0" i="0" u="none" strike="noStrike" baseline="0" dirty="0">
                          <a:effectLst/>
                          <a:latin typeface="+mn-lt"/>
                        </a:rPr>
                        <a:t> объявлены</a:t>
                      </a:r>
                      <a:endParaRPr lang="ru-RU" sz="1000" b="0" i="0" u="none" strike="noStrike" dirty="0"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11"/>
                  </a:ext>
                </a:extLst>
              </a:tr>
              <a:tr h="15453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effectLst/>
                          <a:latin typeface="+mn-lt"/>
                        </a:rPr>
                        <a:t>12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b="1" i="0" u="none" strike="noStrike" dirty="0">
                          <a:effectLst/>
                          <a:latin typeface="+mn-lt"/>
                        </a:rPr>
                        <a:t>  ГТ Сургут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>
                          <a:effectLst/>
                          <a:latin typeface="+mn-lt"/>
                        </a:rPr>
                        <a:t>19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>
                          <a:effectLst/>
                          <a:latin typeface="+mn-lt"/>
                        </a:rPr>
                        <a:t>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>
                          <a:effectLst/>
                          <a:latin typeface="+mn-lt"/>
                        </a:rPr>
                        <a:t>10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>
                          <a:effectLst/>
                          <a:latin typeface="+mn-lt"/>
                        </a:rPr>
                        <a:t>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effectLst/>
                          <a:latin typeface="+mn-lt"/>
                        </a:rPr>
                        <a:t>2 закупки</a:t>
                      </a:r>
                      <a:r>
                        <a:rPr lang="ru-RU" sz="1000" b="0" i="0" u="none" strike="noStrike" baseline="0" dirty="0">
                          <a:effectLst/>
                          <a:latin typeface="+mn-lt"/>
                        </a:rPr>
                        <a:t> объявлены</a:t>
                      </a:r>
                      <a:endParaRPr lang="ru-RU" sz="1000" b="0" i="0" u="none" strike="noStrike" dirty="0"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12"/>
                  </a:ext>
                </a:extLst>
              </a:tr>
              <a:tr h="15578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effectLst/>
                          <a:latin typeface="+mn-lt"/>
                        </a:rPr>
                        <a:t>13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b="1" i="0" u="none" strike="noStrike" dirty="0">
                          <a:effectLst/>
                          <a:latin typeface="+mn-lt"/>
                        </a:rPr>
                        <a:t>  ГТ Томск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>
                          <a:effectLst/>
                          <a:latin typeface="+mn-lt"/>
                        </a:rPr>
                        <a:t>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000" b="1" i="0" u="none" strike="noStrike" dirty="0"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>
                          <a:effectLst/>
                          <a:latin typeface="+mn-lt"/>
                        </a:rPr>
                        <a:t>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>
                          <a:effectLst/>
                          <a:latin typeface="+mn-lt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effectLst/>
                          <a:latin typeface="+mn-lt"/>
                        </a:rPr>
                        <a:t>1 закупка объявлена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13"/>
                  </a:ext>
                </a:extLst>
              </a:tr>
              <a:tr h="16381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effectLst/>
                          <a:latin typeface="+mn-lt"/>
                        </a:rPr>
                        <a:t>14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b="1" i="0" u="none" strike="noStrike" dirty="0">
                          <a:effectLst/>
                          <a:latin typeface="+mn-lt"/>
                        </a:rPr>
                        <a:t>  ГТ Уфа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>
                          <a:effectLst/>
                          <a:latin typeface="+mn-lt"/>
                        </a:rPr>
                        <a:t>31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>
                          <a:effectLst/>
                          <a:latin typeface="+mn-lt"/>
                        </a:rPr>
                        <a:t>31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000" b="1" i="0" u="none" strike="noStrike" dirty="0"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>
                          <a:effectLst/>
                          <a:latin typeface="+mn-lt"/>
                        </a:rPr>
                        <a:t>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0" i="0" u="none" strike="noStrike" dirty="0">
                          <a:effectLst/>
                          <a:latin typeface="+mn-lt"/>
                        </a:rPr>
                        <a:t>3 закупки</a:t>
                      </a:r>
                      <a:r>
                        <a:rPr lang="ru-RU" sz="1000" b="0" i="0" u="none" strike="noStrike" baseline="0" dirty="0">
                          <a:effectLst/>
                          <a:latin typeface="+mn-lt"/>
                        </a:rPr>
                        <a:t> объявлены</a:t>
                      </a:r>
                      <a:endParaRPr lang="ru-RU" sz="1000" b="0" i="0" u="none" strike="noStrike" dirty="0"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14"/>
                  </a:ext>
                </a:extLst>
              </a:tr>
              <a:tr h="203753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effectLst/>
                          <a:latin typeface="+mn-lt"/>
                        </a:rPr>
                        <a:t>15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b="1" i="0" u="none" strike="noStrike" dirty="0">
                          <a:effectLst/>
                          <a:latin typeface="+mn-lt"/>
                        </a:rPr>
                        <a:t>  ГТ Ухта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>
                          <a:effectLst/>
                          <a:latin typeface="+mn-lt"/>
                        </a:rPr>
                        <a:t>17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>
                          <a:effectLst/>
                          <a:latin typeface="+mn-lt"/>
                        </a:rPr>
                        <a:t>13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>
                          <a:effectLst/>
                          <a:latin typeface="+mn-lt"/>
                        </a:rPr>
                        <a:t>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>
                          <a:effectLst/>
                          <a:latin typeface="+mn-lt"/>
                        </a:rPr>
                        <a:t>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0" i="0" u="none" strike="noStrike" dirty="0">
                          <a:effectLst/>
                          <a:latin typeface="+mn-lt"/>
                        </a:rPr>
                        <a:t>2 закупки</a:t>
                      </a:r>
                      <a:r>
                        <a:rPr lang="ru-RU" sz="1000" b="0" i="0" u="none" strike="noStrike" baseline="0" dirty="0">
                          <a:effectLst/>
                          <a:latin typeface="+mn-lt"/>
                        </a:rPr>
                        <a:t> объявлены</a:t>
                      </a:r>
                      <a:endParaRPr lang="ru-RU" sz="1000" b="0" i="0" u="none" strike="noStrike" dirty="0"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15"/>
                  </a:ext>
                </a:extLst>
              </a:tr>
              <a:tr h="18445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effectLst/>
                          <a:latin typeface="+mn-lt"/>
                        </a:rPr>
                        <a:t>16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b="1" i="0" u="none" strike="noStrike" dirty="0">
                          <a:effectLst/>
                          <a:latin typeface="+mn-lt"/>
                        </a:rPr>
                        <a:t>  ГТ Чайковский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>
                          <a:effectLst/>
                          <a:latin typeface="+mn-lt"/>
                        </a:rPr>
                        <a:t>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000" b="1" i="0" u="none" strike="noStrike" dirty="0"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>
                          <a:effectLst/>
                          <a:latin typeface="+mn-lt"/>
                        </a:rPr>
                        <a:t>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>
                          <a:effectLst/>
                          <a:latin typeface="+mn-lt"/>
                        </a:rPr>
                        <a:t>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0" i="0" u="none" strike="noStrike" dirty="0">
                          <a:effectLst/>
                          <a:latin typeface="+mn-lt"/>
                        </a:rPr>
                        <a:t>1 закупка объявлена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16"/>
                  </a:ext>
                </a:extLst>
              </a:tr>
              <a:tr h="16381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effectLst/>
                          <a:latin typeface="+mn-lt"/>
                        </a:rPr>
                        <a:t>17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b="1" i="0" u="none" strike="noStrike" dirty="0">
                          <a:effectLst/>
                          <a:latin typeface="+mn-lt"/>
                        </a:rPr>
                        <a:t>  ГТ Югорск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>
                          <a:effectLst/>
                          <a:latin typeface="+mn-lt"/>
                        </a:rPr>
                        <a:t>24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>
                          <a:effectLst/>
                          <a:latin typeface="+mn-lt"/>
                        </a:rPr>
                        <a:t>24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000" b="1" i="0" u="none" strike="noStrike" dirty="0"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>
                          <a:effectLst/>
                          <a:latin typeface="+mn-lt"/>
                        </a:rPr>
                        <a:t>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0" i="0" u="none" strike="noStrike" dirty="0">
                          <a:effectLst/>
                          <a:latin typeface="+mn-lt"/>
                        </a:rPr>
                        <a:t>2 закупки</a:t>
                      </a:r>
                      <a:r>
                        <a:rPr lang="ru-RU" sz="1000" b="0" i="0" u="none" strike="noStrike" baseline="0" dirty="0">
                          <a:effectLst/>
                          <a:latin typeface="+mn-lt"/>
                        </a:rPr>
                        <a:t> объявлены</a:t>
                      </a:r>
                      <a:endParaRPr lang="ru-RU" sz="1000" b="0" i="0" u="none" strike="noStrike" dirty="0"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17"/>
                  </a:ext>
                </a:extLst>
              </a:tr>
              <a:tr h="148601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>
                          <a:effectLst/>
                          <a:latin typeface="+mn-lt"/>
                        </a:rPr>
                        <a:t>ИТОГО: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>
                          <a:effectLst/>
                          <a:latin typeface="+mn-lt"/>
                        </a:rPr>
                        <a:t>336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>
                          <a:effectLst/>
                          <a:latin typeface="+mn-lt"/>
                        </a:rPr>
                        <a:t>234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>
                          <a:effectLst/>
                          <a:latin typeface="+mn-lt"/>
                        </a:rPr>
                        <a:t>102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>
                          <a:effectLst/>
                          <a:latin typeface="+mn-lt"/>
                        </a:rPr>
                        <a:t>70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>
                          <a:effectLst/>
                          <a:latin typeface="+mn-lt"/>
                        </a:rPr>
                        <a:t>31 закупка объявлена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1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066526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1400" dirty="0"/>
              <a:t>ПЕРВОЧЕРЕДНЫЕ МЕРОПРИЯТИЯ, НЕПРАВЛЕННЫЕ НА ПОДГОТОВКУ К ВЫПОЛНЕНИЮ ПРОГРАММЫ КАПИТАЛЬНОГО РЕМОНТА ГРС В 2019-2020 ГОДАХ</a:t>
            </a:r>
            <a:endParaRPr lang="ru-RU" sz="1400" dirty="0">
              <a:effectLst/>
            </a:endParaRPr>
          </a:p>
        </p:txBody>
      </p:sp>
      <p:pic>
        <p:nvPicPr>
          <p:cNvPr id="4" name="Picture 2" descr="C:\Users\dolgandm\Desktop\Доклады ДКР\ШАБЛОНЫ\Символы_Знаки\Плашки\Плашка.pn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180" t="27672" r="4966" b="53248"/>
          <a:stretch/>
        </p:blipFill>
        <p:spPr bwMode="auto">
          <a:xfrm>
            <a:off x="1025174" y="786137"/>
            <a:ext cx="8104414" cy="9175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 descr="C:\Users\dolgandm\Desktop\Доклады ДКР\ШАБЛОНЫ\Символы_Знаки\Плашки\Плашка.png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180" t="27672" r="4966" b="53248"/>
          <a:stretch/>
        </p:blipFill>
        <p:spPr bwMode="auto">
          <a:xfrm>
            <a:off x="292822" y="722097"/>
            <a:ext cx="647563" cy="8859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 descr="C:\Users\dolgandm\Desktop\Доклады ДКР\ШАБЛОНЫ\Символы_Знаки\Плашки\Плашка.pn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180" t="27672" r="4966" b="53248"/>
          <a:stretch/>
        </p:blipFill>
        <p:spPr bwMode="auto">
          <a:xfrm>
            <a:off x="1025173" y="1565555"/>
            <a:ext cx="8104414" cy="9511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2" descr="C:\Users\dolgandm\Desktop\Доклады ДКР\ШАБЛОНЫ\Символы_Знаки\Плашки\Плашка.png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180" t="27672" r="4966" b="53248"/>
          <a:stretch/>
        </p:blipFill>
        <p:spPr bwMode="auto">
          <a:xfrm>
            <a:off x="292821" y="1531562"/>
            <a:ext cx="647563" cy="8060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2" descr="C:\Users\dolgandm\Desktop\Доклады ДКР\ШАБЛОНЫ\Символы_Знаки\Плашки\Плашка.png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180" t="27672" r="4966" b="53248"/>
          <a:stretch/>
        </p:blipFill>
        <p:spPr bwMode="auto">
          <a:xfrm>
            <a:off x="292821" y="3975320"/>
            <a:ext cx="647563" cy="7253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2" descr="C:\Users\dolgandm\Desktop\Доклады ДКР\ШАБЛОНЫ\Символы_Знаки\Плашки\Плашка.pn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180" t="27672" r="4966" b="53248"/>
          <a:stretch/>
        </p:blipFill>
        <p:spPr bwMode="auto">
          <a:xfrm>
            <a:off x="1025173" y="3737565"/>
            <a:ext cx="8104413" cy="12360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TextBox 13"/>
          <p:cNvSpPr txBox="1"/>
          <p:nvPr/>
        </p:nvSpPr>
        <p:spPr>
          <a:xfrm>
            <a:off x="496005" y="1026559"/>
            <a:ext cx="26642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ru-RU" sz="1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89003" y="4184088"/>
            <a:ext cx="26642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ru-RU" sz="1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5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89003" y="1796075"/>
            <a:ext cx="26642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ru-RU" sz="1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2</a:t>
            </a:r>
          </a:p>
        </p:txBody>
      </p:sp>
      <p:pic>
        <p:nvPicPr>
          <p:cNvPr id="17" name="Picture 2" descr="C:\Users\dolgandm\Desktop\Доклады ДКР\ШАБЛОНЫ\Символы_Знаки\Плашки\Плашка.pn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180" t="27672" r="4966" b="53248"/>
          <a:stretch/>
        </p:blipFill>
        <p:spPr bwMode="auto">
          <a:xfrm>
            <a:off x="1025174" y="2966070"/>
            <a:ext cx="8104413" cy="1023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" name="Picture 2" descr="C:\Users\dolgandm\Desktop\Доклады ДКР\ШАБЛОНЫ\Символы_Знаки\Плашки\Плашка.png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180" t="27672" r="4966" b="53248"/>
          <a:stretch/>
        </p:blipFill>
        <p:spPr bwMode="auto">
          <a:xfrm>
            <a:off x="303095" y="2261072"/>
            <a:ext cx="647563" cy="8060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9" name="TextBox 18"/>
          <p:cNvSpPr txBox="1"/>
          <p:nvPr/>
        </p:nvSpPr>
        <p:spPr>
          <a:xfrm>
            <a:off x="489004" y="3219498"/>
            <a:ext cx="26642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ru-RU" sz="1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7" name="Прямоугольник 6">
            <a:extLst>
              <a:ext uri="{FF2B5EF4-FFF2-40B4-BE49-F238E27FC236}">
                <a16:creationId xmlns="" xmlns:a16="http://schemas.microsoft.com/office/drawing/2014/main" id="{7D829019-1BE8-4C52-A3FC-F6DC6582F9C6}"/>
              </a:ext>
            </a:extLst>
          </p:cNvPr>
          <p:cNvSpPr/>
          <p:nvPr/>
        </p:nvSpPr>
        <p:spPr>
          <a:xfrm>
            <a:off x="1285874" y="867778"/>
            <a:ext cx="755502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dirty="0">
                <a:latin typeface="Arial Narrow" panose="020B0606020202030204" pitchFamily="34" charset="0"/>
              </a:rPr>
              <a:t>Завершение конкурентных процедур по определению исполнителей работ </a:t>
            </a:r>
          </a:p>
          <a:p>
            <a:r>
              <a:rPr lang="ru-RU" sz="1600" b="1" dirty="0">
                <a:latin typeface="Arial Narrow" panose="020B0606020202030204" pitchFamily="34" charset="0"/>
              </a:rPr>
              <a:t>в соответствии с регламентными сроками</a:t>
            </a:r>
          </a:p>
        </p:txBody>
      </p:sp>
      <p:sp>
        <p:nvSpPr>
          <p:cNvPr id="9" name="Прямоугольник 8">
            <a:extLst>
              <a:ext uri="{FF2B5EF4-FFF2-40B4-BE49-F238E27FC236}">
                <a16:creationId xmlns="" xmlns:a16="http://schemas.microsoft.com/office/drawing/2014/main" id="{CF9E132B-BFD1-4820-9B9E-401436AC7BCC}"/>
              </a:ext>
            </a:extLst>
          </p:cNvPr>
          <p:cNvSpPr/>
          <p:nvPr/>
        </p:nvSpPr>
        <p:spPr>
          <a:xfrm>
            <a:off x="1275241" y="1650531"/>
            <a:ext cx="7565663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dirty="0">
                <a:latin typeface="Arial Narrow" panose="020B0606020202030204" pitchFamily="34" charset="0"/>
              </a:rPr>
              <a:t>Своевременное проведение конкурентных процедур по определению поставщиков МТР: оборудование ГРС – до 30.11.2018, прочие МТР – до 28.12.2018 </a:t>
            </a:r>
          </a:p>
        </p:txBody>
      </p:sp>
      <p:sp>
        <p:nvSpPr>
          <p:cNvPr id="10" name="Прямоугольник 9">
            <a:extLst>
              <a:ext uri="{FF2B5EF4-FFF2-40B4-BE49-F238E27FC236}">
                <a16:creationId xmlns="" xmlns:a16="http://schemas.microsoft.com/office/drawing/2014/main" id="{73505EB6-1E9F-40AC-ABDE-DEFCBCBE579E}"/>
              </a:ext>
            </a:extLst>
          </p:cNvPr>
          <p:cNvSpPr/>
          <p:nvPr/>
        </p:nvSpPr>
        <p:spPr>
          <a:xfrm>
            <a:off x="1264609" y="3119625"/>
            <a:ext cx="739038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dirty="0">
                <a:latin typeface="Arial Narrow" panose="020B0606020202030204" pitchFamily="34" charset="0"/>
              </a:rPr>
              <a:t>Организация работы по повышению качества входного контроля оборудования ГРС на заводах-изготовителях</a:t>
            </a:r>
          </a:p>
        </p:txBody>
      </p:sp>
      <p:sp>
        <p:nvSpPr>
          <p:cNvPr id="13" name="Прямоугольник 12">
            <a:extLst>
              <a:ext uri="{FF2B5EF4-FFF2-40B4-BE49-F238E27FC236}">
                <a16:creationId xmlns="" xmlns:a16="http://schemas.microsoft.com/office/drawing/2014/main" id="{74FAD409-A364-46B1-A197-58E4C5DFC625}"/>
              </a:ext>
            </a:extLst>
          </p:cNvPr>
          <p:cNvSpPr/>
          <p:nvPr/>
        </p:nvSpPr>
        <p:spPr>
          <a:xfrm>
            <a:off x="1285875" y="3780738"/>
            <a:ext cx="736912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dirty="0">
                <a:latin typeface="Arial Narrow" panose="020B0606020202030204" pitchFamily="34" charset="0"/>
              </a:rPr>
              <a:t>Организация работы по </a:t>
            </a:r>
            <a:r>
              <a:rPr lang="ru-RU" sz="1600" b="1" dirty="0" err="1">
                <a:latin typeface="Arial Narrow" panose="020B0606020202030204" pitchFamily="34" charset="0"/>
              </a:rPr>
              <a:t>предремонтному</a:t>
            </a:r>
            <a:r>
              <a:rPr lang="ru-RU" sz="1600" b="1" dirty="0">
                <a:latin typeface="Arial Narrow" panose="020B0606020202030204" pitchFamily="34" charset="0"/>
              </a:rPr>
              <a:t> обследованию ГРС на первом этапе планирования с целью подтверждения корректности заложенных в ПСД технических решений, объемов МТР, стоимости работ</a:t>
            </a:r>
          </a:p>
        </p:txBody>
      </p:sp>
      <p:pic>
        <p:nvPicPr>
          <p:cNvPr id="20" name="Picture 2" descr="C:\Users\dolgandm\Desktop\Доклады ДКР\ШАБЛОНЫ\Символы_Знаки\Плашки\Плашка.png">
            <a:extLst>
              <a:ext uri="{FF2B5EF4-FFF2-40B4-BE49-F238E27FC236}">
                <a16:creationId xmlns="" xmlns:a16="http://schemas.microsoft.com/office/drawing/2014/main" id="{BFEAEC0C-158A-4C8A-B562-F82DAAB59D6F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180" t="27672" r="4966" b="53248"/>
          <a:stretch/>
        </p:blipFill>
        <p:spPr bwMode="auto">
          <a:xfrm>
            <a:off x="292821" y="3075476"/>
            <a:ext cx="647563" cy="8060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1" name="TextBox 20">
            <a:extLst>
              <a:ext uri="{FF2B5EF4-FFF2-40B4-BE49-F238E27FC236}">
                <a16:creationId xmlns="" xmlns:a16="http://schemas.microsoft.com/office/drawing/2014/main" id="{D7F0D778-6B80-40BF-821A-DE99B05E0A3D}"/>
              </a:ext>
            </a:extLst>
          </p:cNvPr>
          <p:cNvSpPr txBox="1"/>
          <p:nvPr/>
        </p:nvSpPr>
        <p:spPr>
          <a:xfrm>
            <a:off x="489003" y="3297457"/>
            <a:ext cx="26642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ru-RU" sz="1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="" xmlns:a16="http://schemas.microsoft.com/office/drawing/2014/main" id="{01A85A9F-9C67-4C4F-83F4-13111C94C251}"/>
              </a:ext>
            </a:extLst>
          </p:cNvPr>
          <p:cNvSpPr txBox="1"/>
          <p:nvPr/>
        </p:nvSpPr>
        <p:spPr>
          <a:xfrm>
            <a:off x="496005" y="2503751"/>
            <a:ext cx="26642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ru-RU" sz="1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3</a:t>
            </a:r>
          </a:p>
        </p:txBody>
      </p:sp>
      <p:pic>
        <p:nvPicPr>
          <p:cNvPr id="23" name="Picture 2" descr="C:\Users\dolgandm\Desktop\Доклады ДКР\ШАБЛОНЫ\Символы_Знаки\Плашки\Плашка.png">
            <a:extLst>
              <a:ext uri="{FF2B5EF4-FFF2-40B4-BE49-F238E27FC236}">
                <a16:creationId xmlns="" xmlns:a16="http://schemas.microsoft.com/office/drawing/2014/main" id="{0EFD303C-5C86-49B5-B356-DA4E3B44153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180" t="27672" r="4966" b="53248"/>
          <a:stretch/>
        </p:blipFill>
        <p:spPr bwMode="auto">
          <a:xfrm>
            <a:off x="1046440" y="2359252"/>
            <a:ext cx="8104413" cy="7265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4" name="Прямоугольник 23">
            <a:extLst>
              <a:ext uri="{FF2B5EF4-FFF2-40B4-BE49-F238E27FC236}">
                <a16:creationId xmlns="" xmlns:a16="http://schemas.microsoft.com/office/drawing/2014/main" id="{618065B4-057F-47EA-B35F-0992A9BF627D}"/>
              </a:ext>
            </a:extLst>
          </p:cNvPr>
          <p:cNvSpPr/>
          <p:nvPr/>
        </p:nvSpPr>
        <p:spPr>
          <a:xfrm>
            <a:off x="1275242" y="2493854"/>
            <a:ext cx="7379754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dirty="0">
                <a:latin typeface="Arial Narrow" panose="020B0606020202030204" pitchFamily="34" charset="0"/>
              </a:rPr>
              <a:t>Обеспечение поставки МТР и оборудования до 31.05.2019</a:t>
            </a:r>
          </a:p>
        </p:txBody>
      </p:sp>
    </p:spTree>
    <p:extLst>
      <p:ext uri="{BB962C8B-B14F-4D97-AF65-F5344CB8AC3E}">
        <p14:creationId xmlns:p14="http://schemas.microsoft.com/office/powerpoint/2010/main" val="192722578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94784658"/>
      </p:ext>
    </p:extLst>
  </p:cSld>
  <p:clrMapOvr>
    <a:masterClrMapping/>
  </p:clrMapOvr>
</p:sld>
</file>

<file path=ppt/theme/theme1.xml><?xml version="1.0" encoding="utf-8"?>
<a:theme xmlns:a="http://schemas.openxmlformats.org/drawingml/2006/main" name="13_Специальное оформление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</a:spPr>
      <a:bodyPr wrap="none" rtlCol="0">
        <a:spAutoFit/>
      </a:bodyPr>
      <a:lstStyle>
        <a:defPPr>
          <a:defRPr sz="3200" b="1" dirty="0" smtClean="0">
            <a:solidFill>
              <a:srgbClr val="0079C2"/>
            </a:solidFill>
            <a:latin typeface="Arial Narrow" panose="020B0606020202030204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10_Специальное оформление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9_Специальное оформление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7136</TotalTime>
  <Words>834</Words>
  <Application>Microsoft Office PowerPoint</Application>
  <PresentationFormat>Экран (16:9)</PresentationFormat>
  <Paragraphs>464</Paragraphs>
  <Slides>9</Slides>
  <Notes>6</Notes>
  <HiddenSlides>0</HiddenSlides>
  <MMClips>0</MMClips>
  <ScaleCrop>false</ScaleCrop>
  <HeadingPairs>
    <vt:vector size="4" baseType="variant">
      <vt:variant>
        <vt:lpstr>Тема</vt:lpstr>
      </vt:variant>
      <vt:variant>
        <vt:i4>3</vt:i4>
      </vt:variant>
      <vt:variant>
        <vt:lpstr>Заголовки слайдов</vt:lpstr>
      </vt:variant>
      <vt:variant>
        <vt:i4>9</vt:i4>
      </vt:variant>
    </vt:vector>
  </HeadingPairs>
  <TitlesOfParts>
    <vt:vector size="12" baseType="lpstr">
      <vt:lpstr>13_Специальное оформление</vt:lpstr>
      <vt:lpstr>10_Специальное оформление</vt:lpstr>
      <vt:lpstr>9_Специальное оформление</vt:lpstr>
      <vt:lpstr>Презентация PowerPoint</vt:lpstr>
      <vt:lpstr>ПРОГРАММА КАПИТАЛЬНОГО РЕМОНТА ГАЗОРАСПРЕДЕЛИТЕЛЬНЫХ СТАНЦИЙ  ПАО «ГАЗПРОМ» НА 2018 ГОД</vt:lpstr>
      <vt:lpstr>МЕРОПРИЯТИЯ, НАПРАВЛЕННЫЕ НА ОБЕСПЕЧЕНИЕ ВЫПОЛНЕНИЯ ПЛАНА КАПИТАЛЬНОГО РЕМОНТА ГАЗОРАСПРЕДЕЛИТЕЛЬНЫХ СТАНЦИЙ</vt:lpstr>
      <vt:lpstr>ВЫПОЛНЕНИЕ ПРОГРАММЫ КАПИТАЛЬНОГО РЕМОНТА  ГАЗОРАСПРЕДЕЛИТЕЛЬНЫХ СТАНЦИЙ ПАО «ГАЗПРОМ» В 2018 ГОДУ</vt:lpstr>
      <vt:lpstr>ОСНОВНЫЕ ПРОБЛЕМЫ, ВЫЯВЛЕННЫЕ В ХОДЕ ВЫПОЛНЕНИЯ ПРОГРАММЫ КАПИТАЛЬНОГО РЕМОНТА ГАЗОРАСПРЕДЕЛИТЕЛЬНЫХ СТАНЦИЙ  ПАО «ГАЗПРОМ» В 2018 ГОДУ</vt:lpstr>
      <vt:lpstr>ПРОГРАММА КАПИТАЛЬНОГО РЕМОНТА  ГАЗОРАСПРЕДЕЛИТЕЛЬНЫХ СТАНЦИЙ ПАО «ГАЗПРОМ» НА 2019 ГОД</vt:lpstr>
      <vt:lpstr>ОБОРУДОВАНИЕ ГРС ДЛЯ КАПИТАЛЬНОГО РЕМОНТА В 2019 ГОДУ</vt:lpstr>
      <vt:lpstr>ПЕРВОЧЕРЕДНЫЕ МЕРОПРИЯТИЯ, НЕПРАВЛЕННЫЕ НА ПОДГОТОВКУ К ВЫПОЛНЕНИЮ ПРОГРАММЫ КАПИТАЛЬНОГО РЕМОНТА ГРС В 2019-2020 ГОДАХ</vt:lpstr>
      <vt:lpstr>Презентация PowerPoint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julia</dc:creator>
  <cp:lastModifiedBy>User</cp:lastModifiedBy>
  <cp:revision>150</cp:revision>
  <cp:lastPrinted>2018-10-21T13:53:17Z</cp:lastPrinted>
  <dcterms:created xsi:type="dcterms:W3CDTF">2016-02-05T10:31:15Z</dcterms:created>
  <dcterms:modified xsi:type="dcterms:W3CDTF">2018-10-23T01:53:09Z</dcterms:modified>
</cp:coreProperties>
</file>