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65" r:id="rId3"/>
    <p:sldMasterId id="2147483670" r:id="rId4"/>
    <p:sldMasterId id="2147483677" r:id="rId5"/>
    <p:sldMasterId id="2147483684" r:id="rId6"/>
    <p:sldMasterId id="2147483688" r:id="rId7"/>
  </p:sldMasterIdLst>
  <p:notesMasterIdLst>
    <p:notesMasterId r:id="rId35"/>
  </p:notesMasterIdLst>
  <p:sldIdLst>
    <p:sldId id="256" r:id="rId8"/>
    <p:sldId id="418" r:id="rId9"/>
    <p:sldId id="416" r:id="rId10"/>
    <p:sldId id="417" r:id="rId11"/>
    <p:sldId id="419" r:id="rId12"/>
    <p:sldId id="420" r:id="rId13"/>
    <p:sldId id="414" r:id="rId14"/>
    <p:sldId id="394" r:id="rId15"/>
    <p:sldId id="404" r:id="rId16"/>
    <p:sldId id="395" r:id="rId17"/>
    <p:sldId id="415" r:id="rId18"/>
    <p:sldId id="402" r:id="rId19"/>
    <p:sldId id="398" r:id="rId20"/>
    <p:sldId id="401" r:id="rId21"/>
    <p:sldId id="399" r:id="rId22"/>
    <p:sldId id="396" r:id="rId23"/>
    <p:sldId id="397" r:id="rId24"/>
    <p:sldId id="400" r:id="rId25"/>
    <p:sldId id="405" r:id="rId26"/>
    <p:sldId id="406" r:id="rId27"/>
    <p:sldId id="407" r:id="rId28"/>
    <p:sldId id="408" r:id="rId29"/>
    <p:sldId id="409" r:id="rId30"/>
    <p:sldId id="410" r:id="rId31"/>
    <p:sldId id="412" r:id="rId32"/>
    <p:sldId id="413" r:id="rId33"/>
    <p:sldId id="258" r:id="rId34"/>
  </p:sldIdLst>
  <p:sldSz cx="9144000" cy="5143500" type="screen16x9"/>
  <p:notesSz cx="6718300" cy="9855200"/>
  <p:defaultTextStyle>
    <a:defPPr>
      <a:defRPr lang="ru-RU"/>
    </a:defPPr>
    <a:lvl1pPr algn="l" defTabSz="777875" rtl="0" fontAlgn="base">
      <a:spcBef>
        <a:spcPct val="0"/>
      </a:spcBef>
      <a:spcAft>
        <a:spcPct val="0"/>
      </a:spcAft>
      <a:defRPr sz="1500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388938" indent="68263" algn="l" defTabSz="777875" rtl="0" fontAlgn="base">
      <a:spcBef>
        <a:spcPct val="0"/>
      </a:spcBef>
      <a:spcAft>
        <a:spcPct val="0"/>
      </a:spcAft>
      <a:defRPr sz="1500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777875" indent="136525" algn="l" defTabSz="777875" rtl="0" fontAlgn="base">
      <a:spcBef>
        <a:spcPct val="0"/>
      </a:spcBef>
      <a:spcAft>
        <a:spcPct val="0"/>
      </a:spcAft>
      <a:defRPr sz="1500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168400" indent="203200" algn="l" defTabSz="777875" rtl="0" fontAlgn="base">
      <a:spcBef>
        <a:spcPct val="0"/>
      </a:spcBef>
      <a:spcAft>
        <a:spcPct val="0"/>
      </a:spcAft>
      <a:defRPr sz="1500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557338" indent="271463" algn="l" defTabSz="777875" rtl="0" fontAlgn="base">
      <a:spcBef>
        <a:spcPct val="0"/>
      </a:spcBef>
      <a:spcAft>
        <a:spcPct val="0"/>
      </a:spcAft>
      <a:defRPr sz="1500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sz="1500"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sz="1500"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sz="1500"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sz="1500"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212" userDrawn="1">
          <p15:clr>
            <a:srgbClr val="A4A3A4"/>
          </p15:clr>
        </p15:guide>
        <p15:guide id="2" orient="horz" pos="554">
          <p15:clr>
            <a:srgbClr val="A4A3A4"/>
          </p15:clr>
        </p15:guide>
        <p15:guide id="3" orient="horz" pos="2923">
          <p15:clr>
            <a:srgbClr val="A4A3A4"/>
          </p15:clr>
        </p15:guide>
        <p15:guide id="4" orient="horz" pos="451">
          <p15:clr>
            <a:srgbClr val="A4A3A4"/>
          </p15:clr>
        </p15:guide>
        <p15:guide id="6" pos="5670" userDrawn="1">
          <p15:clr>
            <a:srgbClr val="A4A3A4"/>
          </p15:clr>
        </p15:guide>
        <p15:guide id="7" pos="1220">
          <p15:clr>
            <a:srgbClr val="A4A3A4"/>
          </p15:clr>
        </p15:guide>
        <p15:guide id="8" pos="136" userDrawn="1">
          <p15:clr>
            <a:srgbClr val="A4A3A4"/>
          </p15:clr>
        </p15:guide>
        <p15:guide id="9" pos="4273">
          <p15:clr>
            <a:srgbClr val="A4A3A4"/>
          </p15:clr>
        </p15:guide>
        <p15:guide id="10" orient="horz" pos="781" userDrawn="1">
          <p15:clr>
            <a:srgbClr val="A4A3A4"/>
          </p15:clr>
        </p15:guide>
        <p15:guide id="13" pos="4127" userDrawn="1">
          <p15:clr>
            <a:srgbClr val="A4A3A4"/>
          </p15:clr>
        </p15:guide>
        <p15:guide id="14" pos="4649" userDrawn="1">
          <p15:clr>
            <a:srgbClr val="A4A3A4"/>
          </p15:clr>
        </p15:guide>
        <p15:guide id="15" pos="317" userDrawn="1">
          <p15:clr>
            <a:srgbClr val="A4A3A4"/>
          </p15:clr>
        </p15:guide>
        <p15:guide id="16" pos="22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ого" initials="о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3CC33"/>
    <a:srgbClr val="CC66FF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28" autoAdjust="0"/>
    <p:restoredTop sz="94438" autoAdjust="0"/>
  </p:normalViewPr>
  <p:slideViewPr>
    <p:cSldViewPr snapToGrid="0" showGuides="1">
      <p:cViewPr varScale="1">
        <p:scale>
          <a:sx n="75" d="100"/>
          <a:sy n="75" d="100"/>
        </p:scale>
        <p:origin x="84" y="1350"/>
      </p:cViewPr>
      <p:guideLst>
        <p:guide orient="horz" pos="1212"/>
        <p:guide orient="horz" pos="554"/>
        <p:guide orient="horz" pos="2923"/>
        <p:guide orient="horz" pos="451"/>
        <p:guide pos="5670"/>
        <p:guide pos="1220"/>
        <p:guide pos="136"/>
        <p:guide pos="4273"/>
        <p:guide orient="horz" pos="781"/>
        <p:guide pos="4127"/>
        <p:guide pos="4649"/>
        <p:guide pos="317"/>
        <p:guide pos="2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  <c:spPr>
        <a:solidFill>
          <a:schemeClr val="accent3">
            <a:alpha val="0"/>
          </a:schemeClr>
        </a:solidFill>
      </c:spPr>
    </c:sideWall>
    <c:backWall>
      <c:thickness val="0"/>
      <c:spPr>
        <a:solidFill>
          <a:schemeClr val="accent3">
            <a:alpha val="0"/>
          </a:schemeClr>
        </a:solidFill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0"/>
              <c:layout>
                <c:manualLayout>
                  <c:x val="4.7890680681448375E-3"/>
                  <c:y val="-7.92253466212885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7891937687686865E-3"/>
                  <c:y val="-5.28189771529489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7891937687686865E-3"/>
                  <c:y val="-7.92253466212885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7891937687686865E-3"/>
                  <c:y val="-2.64084488737628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1927958458457858E-3"/>
                  <c:y val="-5.28168977475253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3.1927958458457875E-3"/>
                  <c:y val="-7.92253466212885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1.1001969235450923E-4"/>
                  <c:y val="-4.4016857047798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3.1927958458457858E-3"/>
                  <c:y val="-5.2816897747525833E-3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 smtClean="0">
                        <a:solidFill>
                          <a:schemeClr val="tx2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37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1.596397922922894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1.1706782863680023E-16"/>
                  <c:y val="5.28168977475259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 b="1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Лист1!$A$2:$A$18</c:f>
              <c:strCache>
                <c:ptCount val="17"/>
                <c:pt idx="0">
                  <c:v>Брянское ЛПУМГ</c:v>
                </c:pt>
                <c:pt idx="1">
                  <c:v>Белоусовское ЛПУМГ</c:v>
                </c:pt>
                <c:pt idx="2">
                  <c:v>Московское ЛПУМГ</c:v>
                </c:pt>
                <c:pt idx="3">
                  <c:v>Тульское ЛПУМГ</c:v>
                </c:pt>
                <c:pt idx="4">
                  <c:v>Острогожское ЛПУМГ</c:v>
                </c:pt>
                <c:pt idx="5">
                  <c:v>Крюковское ЛПУМГ</c:v>
                </c:pt>
                <c:pt idx="6">
                  <c:v>Орловское ЛПУМГ</c:v>
                </c:pt>
                <c:pt idx="7">
                  <c:v>Гавриловское ЛПУМГ</c:v>
                </c:pt>
                <c:pt idx="8">
                  <c:v>Курское ЛПУМГ</c:v>
                </c:pt>
                <c:pt idx="9">
                  <c:v>Серпуховское ЛПУМГ</c:v>
                </c:pt>
                <c:pt idx="10">
                  <c:v>Моршанское ЛПУМГ</c:v>
                </c:pt>
                <c:pt idx="11">
                  <c:v>Воронежское ЛПУМГ</c:v>
                </c:pt>
                <c:pt idx="12">
                  <c:v>Елецкое ЛПУМГ</c:v>
                </c:pt>
                <c:pt idx="13">
                  <c:v>Белгородское ЛПУМГ</c:v>
                </c:pt>
                <c:pt idx="14">
                  <c:v>Путятинское ЛПУМГ</c:v>
                </c:pt>
                <c:pt idx="15">
                  <c:v>Истьинское ЛПУМГ</c:v>
                </c:pt>
                <c:pt idx="16">
                  <c:v>Донское ЛПМУГ</c:v>
                </c:pt>
              </c:strCache>
            </c:strRef>
          </c:cat>
          <c:val>
            <c:numRef>
              <c:f>Лист1!$B$2:$B$18</c:f>
              <c:numCache>
                <c:formatCode>General</c:formatCode>
                <c:ptCount val="17"/>
                <c:pt idx="0">
                  <c:v>88</c:v>
                </c:pt>
                <c:pt idx="1">
                  <c:v>74</c:v>
                </c:pt>
                <c:pt idx="2">
                  <c:v>72</c:v>
                </c:pt>
                <c:pt idx="3">
                  <c:v>65</c:v>
                </c:pt>
                <c:pt idx="4">
                  <c:v>49</c:v>
                </c:pt>
                <c:pt idx="5">
                  <c:v>47</c:v>
                </c:pt>
                <c:pt idx="6">
                  <c:v>43</c:v>
                </c:pt>
                <c:pt idx="7">
                  <c:v>40</c:v>
                </c:pt>
                <c:pt idx="8">
                  <c:v>40</c:v>
                </c:pt>
                <c:pt idx="9">
                  <c:v>37</c:v>
                </c:pt>
                <c:pt idx="10">
                  <c:v>31</c:v>
                </c:pt>
                <c:pt idx="11">
                  <c:v>27</c:v>
                </c:pt>
                <c:pt idx="12">
                  <c:v>26</c:v>
                </c:pt>
                <c:pt idx="13">
                  <c:v>26</c:v>
                </c:pt>
                <c:pt idx="14">
                  <c:v>22</c:v>
                </c:pt>
                <c:pt idx="15">
                  <c:v>17</c:v>
                </c:pt>
                <c:pt idx="16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313476880"/>
        <c:axId val="-313465456"/>
        <c:axId val="0"/>
      </c:bar3DChart>
      <c:catAx>
        <c:axId val="-313476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900">
                <a:solidFill>
                  <a:srgbClr val="0070C0"/>
                </a:solidFill>
              </a:defRPr>
            </a:pPr>
            <a:endParaRPr lang="ru-RU"/>
          </a:p>
        </c:txPr>
        <c:crossAx val="-313465456"/>
        <c:crosses val="autoZero"/>
        <c:auto val="1"/>
        <c:lblAlgn val="ctr"/>
        <c:lblOffset val="100"/>
        <c:noMultiLvlLbl val="0"/>
      </c:catAx>
      <c:valAx>
        <c:axId val="-313465456"/>
        <c:scaling>
          <c:orientation val="minMax"/>
          <c:max val="10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>
                    <a:solidFill>
                      <a:srgbClr val="0070C0"/>
                    </a:solidFill>
                  </a:defRPr>
                </a:pPr>
                <a:r>
                  <a:rPr lang="ru-RU">
                    <a:solidFill>
                      <a:srgbClr val="0070C0"/>
                    </a:solidFill>
                  </a:rPr>
                  <a:t>количество, шт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tx2"/>
                </a:solidFill>
              </a:defRPr>
            </a:pPr>
            <a:endParaRPr lang="ru-RU"/>
          </a:p>
        </c:txPr>
        <c:crossAx val="-313476880"/>
        <c:crosses val="autoZero"/>
        <c:crossBetween val="between"/>
      </c:valAx>
      <c:spPr>
        <a:solidFill>
          <a:schemeClr val="accent3">
            <a:alpha val="0"/>
          </a:schemeClr>
        </a:solidFill>
        <a:ln w="25400">
          <a:noFill/>
        </a:ln>
        <a:effectLst/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solidFill>
            <a:srgbClr val="002060"/>
          </a:solidFill>
          <a:latin typeface="Arial Narrow" panose="020B050602020203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/>
          <a:lstStyle/>
          <a:p>
            <a:pPr>
              <a:defRPr sz="1400" b="0"/>
            </a:pPr>
            <a:r>
              <a:rPr lang="ru-RU" sz="1400" b="0"/>
              <a:t>Распределение ГРС по формам обслуживания</a:t>
            </a:r>
          </a:p>
        </c:rich>
      </c:tx>
      <c:layout>
        <c:manualLayout>
          <c:xMode val="edge"/>
          <c:yMode val="edge"/>
          <c:x val="0.19423773851590162"/>
          <c:y val="8.5781205825092507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0525029532231218"/>
          <c:y val="0.15911330979037511"/>
          <c:w val="0.60505314656404019"/>
          <c:h val="0.6760659352119714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Вахтенная</c:v>
                </c:pt>
                <c:pt idx="1">
                  <c:v>Надомная</c:v>
                </c:pt>
                <c:pt idx="2">
                  <c:v>Периодическая</c:v>
                </c:pt>
                <c:pt idx="3">
                  <c:v>Централизованная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8.6999999999999993</c:v>
                </c:pt>
                <c:pt idx="1">
                  <c:v>24.6</c:v>
                </c:pt>
                <c:pt idx="2">
                  <c:v>58.4</c:v>
                </c:pt>
                <c:pt idx="3">
                  <c:v>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t"/>
      <c:layout>
        <c:manualLayout>
          <c:xMode val="edge"/>
          <c:yMode val="edge"/>
          <c:x val="3.2078330413989491E-2"/>
          <c:y val="0.79331697451497785"/>
          <c:w val="0.72325593779650332"/>
          <c:h val="0.18755721384673135"/>
        </c:manualLayout>
      </c:layout>
      <c:overlay val="0"/>
      <c:txPr>
        <a:bodyPr/>
        <a:lstStyle/>
        <a:p>
          <a:pPr>
            <a:defRPr sz="120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7"/>
    </mc:Choice>
    <mc:Fallback>
      <c:style val="27"/>
    </mc:Fallback>
  </mc:AlternateContent>
  <c:chart>
    <c:title>
      <c:tx>
        <c:rich>
          <a:bodyPr/>
          <a:lstStyle/>
          <a:p>
            <a:pPr>
              <a:defRPr sz="1400" b="0"/>
            </a:pPr>
            <a:r>
              <a:rPr lang="ru-RU" sz="1400" b="0"/>
              <a:t>Распределение ГРС </a:t>
            </a:r>
          </a:p>
          <a:p>
            <a:pPr>
              <a:defRPr sz="1400" b="0"/>
            </a:pPr>
            <a:r>
              <a:rPr lang="ru-RU" sz="1400" b="0"/>
              <a:t>по срокам эксплуатации</a:t>
            </a:r>
          </a:p>
        </c:rich>
      </c:tx>
      <c:layout>
        <c:manualLayout>
          <c:xMode val="edge"/>
          <c:yMode val="edge"/>
          <c:x val="0.30923306031273268"/>
          <c:y val="2.343067727849865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1022451632444439"/>
          <c:y val="0.2299610939336201"/>
          <c:w val="0.52478993399548191"/>
          <c:h val="0.6777638872816117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До 10 лет</c:v>
                </c:pt>
                <c:pt idx="1">
                  <c:v>От 11-20 </c:v>
                </c:pt>
                <c:pt idx="2">
                  <c:v>От 21-30 </c:v>
                </c:pt>
                <c:pt idx="3">
                  <c:v>Более 30 лет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3.9</c:v>
                </c:pt>
                <c:pt idx="1">
                  <c:v>8.9</c:v>
                </c:pt>
                <c:pt idx="2">
                  <c:v>30.6</c:v>
                </c:pt>
                <c:pt idx="3">
                  <c:v>56.6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t"/>
      <c:layout>
        <c:manualLayout>
          <c:xMode val="edge"/>
          <c:yMode val="edge"/>
          <c:x val="3.4798389641202972E-2"/>
          <c:y val="0.91466450648624598"/>
          <c:w val="0.94885947703180507"/>
          <c:h val="8.2328626682683301E-2"/>
        </c:manualLayout>
      </c:layout>
      <c:overlay val="0"/>
      <c:txPr>
        <a:bodyPr/>
        <a:lstStyle/>
        <a:p>
          <a:pPr>
            <a:defRPr sz="120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5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 период с 2016 по 2019 годы выполнена работа по расчету ТВПС 47 ГРС 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Pt>
            <c:idx val="0"/>
            <c:invertIfNegative val="1"/>
            <c:bubble3D val="0"/>
          </c:dPt>
          <c:dLbls>
            <c:dLbl>
              <c:idx val="0"/>
              <c:layout>
                <c:manualLayout>
                  <c:x val="3.2441200324412001E-2"/>
                  <c:y val="-8.52521118637487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2173560421735486E-2"/>
                  <c:y val="-8.16999405360925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Qпроект, тыс. м3 в час</c:v>
                </c:pt>
                <c:pt idx="1">
                  <c:v>Qтвпс, тыс. м3 в час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1677.45</c:v>
                </c:pt>
                <c:pt idx="1">
                  <c:v>3048.24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-133630736"/>
        <c:axId val="-133629104"/>
        <c:axId val="0"/>
      </c:bar3DChart>
      <c:catAx>
        <c:axId val="-133630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33629104"/>
        <c:crosses val="autoZero"/>
        <c:auto val="1"/>
        <c:lblAlgn val="ctr"/>
        <c:lblOffset val="100"/>
        <c:noMultiLvlLbl val="0"/>
      </c:catAx>
      <c:valAx>
        <c:axId val="-1336291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1336307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28A9BD-7039-463C-BE5C-34CA9CF67598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429A6D2-0867-49FF-B97D-CFE0DF6B9FF7}">
      <dgm:prSet phldrT="[Текст]" custT="1"/>
      <dgm:spPr>
        <a:noFill/>
      </dgm:spPr>
      <dgm:t>
        <a:bodyPr/>
        <a:lstStyle/>
        <a:p>
          <a:r>
            <a:rPr lang="ru-RU" sz="2700" b="1" dirty="0" smtClean="0">
              <a:solidFill>
                <a:srgbClr val="0070C0"/>
              </a:solidFill>
            </a:rPr>
            <a:t>719</a:t>
          </a:r>
          <a:r>
            <a:rPr lang="ru-RU" sz="2700" dirty="0" smtClean="0">
              <a:solidFill>
                <a:srgbClr val="0070C0"/>
              </a:solidFill>
            </a:rPr>
            <a:t>  </a:t>
          </a:r>
          <a:r>
            <a:rPr lang="ru-RU" sz="1800" dirty="0" smtClean="0">
              <a:solidFill>
                <a:srgbClr val="0070C0"/>
              </a:solidFill>
            </a:rPr>
            <a:t>ГРС (687 ГРС – ОАО «Газпром» и 32 ГРС – Сторонних)</a:t>
          </a:r>
          <a:endParaRPr lang="ru-RU" sz="1800" dirty="0">
            <a:solidFill>
              <a:srgbClr val="0070C0"/>
            </a:solidFill>
          </a:endParaRPr>
        </a:p>
      </dgm:t>
    </dgm:pt>
    <dgm:pt modelId="{0F9117BD-3F34-48C1-A41A-7F08488A2DFE}" type="parTrans" cxnId="{FF7896CE-D988-4D7F-92F5-E34293990456}">
      <dgm:prSet/>
      <dgm:spPr/>
      <dgm:t>
        <a:bodyPr/>
        <a:lstStyle/>
        <a:p>
          <a:endParaRPr lang="ru-RU"/>
        </a:p>
      </dgm:t>
    </dgm:pt>
    <dgm:pt modelId="{8B4BF651-308F-48AB-9734-5F7E83C994A3}" type="sibTrans" cxnId="{FF7896CE-D988-4D7F-92F5-E34293990456}">
      <dgm:prSet/>
      <dgm:spPr/>
      <dgm:t>
        <a:bodyPr/>
        <a:lstStyle/>
        <a:p>
          <a:endParaRPr lang="ru-RU"/>
        </a:p>
      </dgm:t>
    </dgm:pt>
    <dgm:pt modelId="{8CFE6C71-7858-45FD-8A69-F39C595FDE0B}">
      <dgm:prSet phldrT="[Текст]" custT="1"/>
      <dgm:spPr>
        <a:noFill/>
      </dgm:spPr>
      <dgm:t>
        <a:bodyPr/>
        <a:lstStyle/>
        <a:p>
          <a:r>
            <a:rPr lang="ru-RU" sz="2700" b="1" dirty="0" smtClean="0">
              <a:solidFill>
                <a:srgbClr val="2A68C4"/>
              </a:solidFill>
            </a:rPr>
            <a:t>262</a:t>
          </a:r>
          <a:r>
            <a:rPr lang="ru-RU" sz="2700" dirty="0" smtClean="0">
              <a:solidFill>
                <a:srgbClr val="2A68C4"/>
              </a:solidFill>
            </a:rPr>
            <a:t> </a:t>
          </a:r>
          <a:r>
            <a:rPr lang="ru-RU" sz="1800" dirty="0" smtClean="0">
              <a:solidFill>
                <a:srgbClr val="2A68C4"/>
              </a:solidFill>
            </a:rPr>
            <a:t>сотрудника службы ГРС включая рабочие специальности</a:t>
          </a:r>
          <a:endParaRPr lang="ru-RU" sz="1800" dirty="0">
            <a:solidFill>
              <a:srgbClr val="2A68C4"/>
            </a:solidFill>
          </a:endParaRPr>
        </a:p>
      </dgm:t>
    </dgm:pt>
    <dgm:pt modelId="{DACF376B-10E6-42BA-A730-8802DD2B3522}" type="parTrans" cxnId="{43C6E3F4-1E74-40A9-9163-9185273DB10F}">
      <dgm:prSet/>
      <dgm:spPr/>
      <dgm:t>
        <a:bodyPr/>
        <a:lstStyle/>
        <a:p>
          <a:endParaRPr lang="ru-RU"/>
        </a:p>
      </dgm:t>
    </dgm:pt>
    <dgm:pt modelId="{CC8084AA-CBED-426D-AE43-50DC3EC94642}" type="sibTrans" cxnId="{43C6E3F4-1E74-40A9-9163-9185273DB10F}">
      <dgm:prSet/>
      <dgm:spPr/>
      <dgm:t>
        <a:bodyPr/>
        <a:lstStyle/>
        <a:p>
          <a:endParaRPr lang="ru-RU"/>
        </a:p>
      </dgm:t>
    </dgm:pt>
    <dgm:pt modelId="{A7829B5F-7461-4B62-8FEB-1F993EDAA976}">
      <dgm:prSet phldrT="[Текст]" custT="1"/>
      <dgm:spPr>
        <a:noFill/>
      </dgm:spPr>
      <dgm:t>
        <a:bodyPr/>
        <a:lstStyle/>
        <a:p>
          <a:r>
            <a:rPr lang="ru-RU" sz="2700" b="1" dirty="0" smtClean="0">
              <a:solidFill>
                <a:srgbClr val="0070C0"/>
              </a:solidFill>
            </a:rPr>
            <a:t>1183</a:t>
          </a:r>
          <a:r>
            <a:rPr lang="ru-RU" sz="2700" dirty="0" smtClean="0">
              <a:solidFill>
                <a:srgbClr val="0070C0"/>
              </a:solidFill>
            </a:rPr>
            <a:t> </a:t>
          </a:r>
          <a:r>
            <a:rPr lang="ru-RU" sz="1800" dirty="0" smtClean="0">
              <a:solidFill>
                <a:srgbClr val="0070C0"/>
              </a:solidFill>
            </a:rPr>
            <a:t>оператора ГРС</a:t>
          </a:r>
          <a:endParaRPr lang="ru-RU" sz="1800" dirty="0">
            <a:solidFill>
              <a:srgbClr val="0070C0"/>
            </a:solidFill>
          </a:endParaRPr>
        </a:p>
      </dgm:t>
    </dgm:pt>
    <dgm:pt modelId="{A906E99C-330D-4695-8868-9390DC1211B1}" type="parTrans" cxnId="{A44A817F-3598-40B0-914C-73496613CA90}">
      <dgm:prSet/>
      <dgm:spPr/>
      <dgm:t>
        <a:bodyPr/>
        <a:lstStyle/>
        <a:p>
          <a:endParaRPr lang="ru-RU"/>
        </a:p>
      </dgm:t>
    </dgm:pt>
    <dgm:pt modelId="{2F8470F4-FC73-4BA0-A390-BBB43CC26673}" type="sibTrans" cxnId="{A44A817F-3598-40B0-914C-73496613CA90}">
      <dgm:prSet/>
      <dgm:spPr/>
      <dgm:t>
        <a:bodyPr/>
        <a:lstStyle/>
        <a:p>
          <a:endParaRPr lang="ru-RU"/>
        </a:p>
      </dgm:t>
    </dgm:pt>
    <dgm:pt modelId="{6706D20D-E3D9-4799-A556-69FC7F287EA8}">
      <dgm:prSet phldrT="[Текст]" custT="1"/>
      <dgm:spPr>
        <a:noFill/>
      </dgm:spPr>
      <dgm:t>
        <a:bodyPr/>
        <a:lstStyle/>
        <a:p>
          <a:r>
            <a:rPr lang="ru-RU" sz="2700" b="1" dirty="0" smtClean="0">
              <a:solidFill>
                <a:srgbClr val="0070C0"/>
              </a:solidFill>
            </a:rPr>
            <a:t>40,856</a:t>
          </a:r>
          <a:r>
            <a:rPr lang="ru-RU" sz="2700" dirty="0" smtClean="0">
              <a:solidFill>
                <a:srgbClr val="0070C0"/>
              </a:solidFill>
            </a:rPr>
            <a:t> </a:t>
          </a:r>
          <a:r>
            <a:rPr lang="ru-RU" sz="1800" dirty="0" smtClean="0">
              <a:solidFill>
                <a:srgbClr val="0070C0"/>
              </a:solidFill>
            </a:rPr>
            <a:t>млн м</a:t>
          </a:r>
          <a:r>
            <a:rPr lang="ru-RU" sz="1800" baseline="30000" dirty="0" smtClean="0">
              <a:solidFill>
                <a:srgbClr val="0070C0"/>
              </a:solidFill>
            </a:rPr>
            <a:t>3</a:t>
          </a:r>
          <a:r>
            <a:rPr lang="ru-RU" sz="1800" dirty="0" smtClean="0">
              <a:solidFill>
                <a:srgbClr val="0070C0"/>
              </a:solidFill>
            </a:rPr>
            <a:t>/ч проектная производительность</a:t>
          </a:r>
          <a:endParaRPr lang="ru-RU" sz="1800" dirty="0">
            <a:solidFill>
              <a:srgbClr val="0070C0"/>
            </a:solidFill>
          </a:endParaRPr>
        </a:p>
      </dgm:t>
    </dgm:pt>
    <dgm:pt modelId="{0856EB20-C6E0-4214-B8AE-B36A9123F42D}" type="parTrans" cxnId="{76D4FB92-C93A-4D14-94DF-4F839C9BA199}">
      <dgm:prSet/>
      <dgm:spPr/>
      <dgm:t>
        <a:bodyPr/>
        <a:lstStyle/>
        <a:p>
          <a:endParaRPr lang="ru-RU"/>
        </a:p>
      </dgm:t>
    </dgm:pt>
    <dgm:pt modelId="{BA6388A4-96E1-4566-A555-46B5E7642442}" type="sibTrans" cxnId="{76D4FB92-C93A-4D14-94DF-4F839C9BA199}">
      <dgm:prSet/>
      <dgm:spPr/>
      <dgm:t>
        <a:bodyPr/>
        <a:lstStyle/>
        <a:p>
          <a:endParaRPr lang="ru-RU"/>
        </a:p>
      </dgm:t>
    </dgm:pt>
    <dgm:pt modelId="{4F6CD976-00F8-4998-913B-11D7A64D2ACA}">
      <dgm:prSet phldrT="[Текст]" custT="1"/>
      <dgm:spPr>
        <a:noFill/>
      </dgm:spPr>
      <dgm:t>
        <a:bodyPr/>
        <a:lstStyle/>
        <a:p>
          <a:r>
            <a:rPr lang="ru-RU" sz="2700" b="1" dirty="0" smtClean="0">
              <a:solidFill>
                <a:srgbClr val="0070C0"/>
              </a:solidFill>
            </a:rPr>
            <a:t>60 </a:t>
          </a:r>
          <a:r>
            <a:rPr lang="ru-RU" sz="1800" b="0" dirty="0" smtClean="0">
              <a:solidFill>
                <a:srgbClr val="0070C0"/>
              </a:solidFill>
            </a:rPr>
            <a:t>закрытых </a:t>
          </a:r>
          <a:r>
            <a:rPr lang="ru-RU" sz="1800" b="0" dirty="0" smtClean="0">
              <a:solidFill>
                <a:srgbClr val="0070C0"/>
              </a:solidFill>
            </a:rPr>
            <a:t>ГРС</a:t>
          </a:r>
          <a:r>
            <a:rPr lang="en-US" sz="1800" b="0" dirty="0" smtClean="0">
              <a:solidFill>
                <a:srgbClr val="0070C0"/>
              </a:solidFill>
            </a:rPr>
            <a:t> (</a:t>
          </a:r>
          <a:r>
            <a:rPr lang="ru-RU" sz="1800" b="0" dirty="0" smtClean="0">
              <a:solidFill>
                <a:srgbClr val="0070C0"/>
              </a:solidFill>
            </a:rPr>
            <a:t>ранее было перегружено 88 ГРС)</a:t>
          </a:r>
          <a:endParaRPr lang="ru-RU" sz="1800" b="0" dirty="0">
            <a:solidFill>
              <a:srgbClr val="0070C0"/>
            </a:solidFill>
          </a:endParaRPr>
        </a:p>
      </dgm:t>
    </dgm:pt>
    <dgm:pt modelId="{04AF6937-1183-4F7D-A4B9-3DB5D446263D}" type="parTrans" cxnId="{C5AFDEE8-7F3B-4090-80B4-39EBFCB602CF}">
      <dgm:prSet/>
      <dgm:spPr/>
      <dgm:t>
        <a:bodyPr/>
        <a:lstStyle/>
        <a:p>
          <a:endParaRPr lang="ru-RU"/>
        </a:p>
      </dgm:t>
    </dgm:pt>
    <dgm:pt modelId="{88F94875-89D1-47B9-ADB0-31B67C79BFE9}" type="sibTrans" cxnId="{C5AFDEE8-7F3B-4090-80B4-39EBFCB602CF}">
      <dgm:prSet/>
      <dgm:spPr/>
      <dgm:t>
        <a:bodyPr/>
        <a:lstStyle/>
        <a:p>
          <a:endParaRPr lang="ru-RU"/>
        </a:p>
      </dgm:t>
    </dgm:pt>
    <dgm:pt modelId="{58C6C891-C416-467C-9D14-3B734F21D910}" type="pres">
      <dgm:prSet presAssocID="{4E28A9BD-7039-463C-BE5C-34CA9CF6759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E3069283-0366-42F8-819A-AAC3BB3B10E0}" type="pres">
      <dgm:prSet presAssocID="{4E28A9BD-7039-463C-BE5C-34CA9CF67598}" presName="Name1" presStyleCnt="0"/>
      <dgm:spPr/>
    </dgm:pt>
    <dgm:pt modelId="{2A4A27E8-BD9B-4108-B840-39C4D0F4C3D7}" type="pres">
      <dgm:prSet presAssocID="{4E28A9BD-7039-463C-BE5C-34CA9CF67598}" presName="cycle" presStyleCnt="0"/>
      <dgm:spPr/>
    </dgm:pt>
    <dgm:pt modelId="{8B32C70D-A200-45D5-9C72-6F5EDF9ADDE6}" type="pres">
      <dgm:prSet presAssocID="{4E28A9BD-7039-463C-BE5C-34CA9CF67598}" presName="srcNode" presStyleLbl="node1" presStyleIdx="0" presStyleCnt="5"/>
      <dgm:spPr/>
    </dgm:pt>
    <dgm:pt modelId="{9E1142CB-C8F8-4A8E-BB01-4608DDCB6479}" type="pres">
      <dgm:prSet presAssocID="{4E28A9BD-7039-463C-BE5C-34CA9CF67598}" presName="conn" presStyleLbl="parChTrans1D2" presStyleIdx="0" presStyleCnt="1"/>
      <dgm:spPr/>
      <dgm:t>
        <a:bodyPr/>
        <a:lstStyle/>
        <a:p>
          <a:endParaRPr lang="ru-RU"/>
        </a:p>
      </dgm:t>
    </dgm:pt>
    <dgm:pt modelId="{E8255DD3-6A51-49D4-921D-0BFC27DDC750}" type="pres">
      <dgm:prSet presAssocID="{4E28A9BD-7039-463C-BE5C-34CA9CF67598}" presName="extraNode" presStyleLbl="node1" presStyleIdx="0" presStyleCnt="5"/>
      <dgm:spPr/>
    </dgm:pt>
    <dgm:pt modelId="{7C6DD378-D81D-4A65-9236-62C50A7C8E7E}" type="pres">
      <dgm:prSet presAssocID="{4E28A9BD-7039-463C-BE5C-34CA9CF67598}" presName="dstNode" presStyleLbl="node1" presStyleIdx="0" presStyleCnt="5"/>
      <dgm:spPr/>
    </dgm:pt>
    <dgm:pt modelId="{2FD32EC4-B83A-4B3B-9B6F-2CDB7E3607B7}" type="pres">
      <dgm:prSet presAssocID="{7429A6D2-0867-49FF-B97D-CFE0DF6B9FF7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1F19D7-A82A-4BA6-97F4-E220623C9E53}" type="pres">
      <dgm:prSet presAssocID="{7429A6D2-0867-49FF-B97D-CFE0DF6B9FF7}" presName="accent_1" presStyleCnt="0"/>
      <dgm:spPr/>
    </dgm:pt>
    <dgm:pt modelId="{D88CF6E8-0F7A-4A5C-8BAE-BFD46084012E}" type="pres">
      <dgm:prSet presAssocID="{7429A6D2-0867-49FF-B97D-CFE0DF6B9FF7}" presName="accentRepeatNode" presStyleLbl="solidFgAcc1" presStyleIdx="0" presStyleCnt="5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0066CC"/>
        </a:solidFill>
      </dgm:spPr>
      <dgm:t>
        <a:bodyPr/>
        <a:lstStyle/>
        <a:p>
          <a:endParaRPr lang="ru-RU"/>
        </a:p>
      </dgm:t>
    </dgm:pt>
    <dgm:pt modelId="{7AB6301F-3507-4707-9ECA-37B6DC37D7F7}" type="pres">
      <dgm:prSet presAssocID="{8CFE6C71-7858-45FD-8A69-F39C595FDE0B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CF1AE5-11E6-48DF-9086-9DA8BBC637C7}" type="pres">
      <dgm:prSet presAssocID="{8CFE6C71-7858-45FD-8A69-F39C595FDE0B}" presName="accent_2" presStyleCnt="0"/>
      <dgm:spPr/>
    </dgm:pt>
    <dgm:pt modelId="{289F7614-256F-46CA-A668-AC315DA745A4}" type="pres">
      <dgm:prSet presAssocID="{8CFE6C71-7858-45FD-8A69-F39C595FDE0B}" presName="accentRepeatNode" presStyleLbl="solidFgAcc1" presStyleIdx="1" presStyleCnt="5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0066CC"/>
        </a:solidFill>
      </dgm:spPr>
      <dgm:t>
        <a:bodyPr/>
        <a:lstStyle/>
        <a:p>
          <a:endParaRPr lang="ru-RU"/>
        </a:p>
      </dgm:t>
    </dgm:pt>
    <dgm:pt modelId="{5137A0AD-57C9-4D47-886B-1233A6F15EB4}" type="pres">
      <dgm:prSet presAssocID="{A7829B5F-7461-4B62-8FEB-1F993EDAA976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B8F2D8-21EB-41EB-987E-EF6407F25C44}" type="pres">
      <dgm:prSet presAssocID="{A7829B5F-7461-4B62-8FEB-1F993EDAA976}" presName="accent_3" presStyleCnt="0"/>
      <dgm:spPr/>
    </dgm:pt>
    <dgm:pt modelId="{9B52A6EA-BB32-4FA0-BF96-F6970316C5FF}" type="pres">
      <dgm:prSet presAssocID="{A7829B5F-7461-4B62-8FEB-1F993EDAA976}" presName="accentRepeatNode" presStyleLbl="solidFgAcc1" presStyleIdx="2" presStyleCnt="5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0066CC"/>
        </a:solidFill>
      </dgm:spPr>
      <dgm:t>
        <a:bodyPr/>
        <a:lstStyle/>
        <a:p>
          <a:endParaRPr lang="ru-RU"/>
        </a:p>
      </dgm:t>
    </dgm:pt>
    <dgm:pt modelId="{7CA76C4B-A352-4B81-AD34-FB7E6517C4DA}" type="pres">
      <dgm:prSet presAssocID="{6706D20D-E3D9-4799-A556-69FC7F287EA8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9BA11A-1F28-435A-916B-3223AF6458F4}" type="pres">
      <dgm:prSet presAssocID="{6706D20D-E3D9-4799-A556-69FC7F287EA8}" presName="accent_4" presStyleCnt="0"/>
      <dgm:spPr/>
    </dgm:pt>
    <dgm:pt modelId="{18C387FE-20C5-4986-B059-75AD80EAA4D4}" type="pres">
      <dgm:prSet presAssocID="{6706D20D-E3D9-4799-A556-69FC7F287EA8}" presName="accentRepeatNode" presStyleLbl="solidFgAcc1" presStyleIdx="3" presStyleCnt="5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0066CC"/>
        </a:solidFill>
      </dgm:spPr>
      <dgm:t>
        <a:bodyPr/>
        <a:lstStyle/>
        <a:p>
          <a:endParaRPr lang="ru-RU"/>
        </a:p>
      </dgm:t>
    </dgm:pt>
    <dgm:pt modelId="{C911B6D0-BF31-49FE-8C4F-198A2D7F654E}" type="pres">
      <dgm:prSet presAssocID="{4F6CD976-00F8-4998-913B-11D7A64D2ACA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87FB30-4FFA-4C55-8970-05412261787E}" type="pres">
      <dgm:prSet presAssocID="{4F6CD976-00F8-4998-913B-11D7A64D2ACA}" presName="accent_5" presStyleCnt="0"/>
      <dgm:spPr/>
    </dgm:pt>
    <dgm:pt modelId="{3401A03A-7B3B-4E1A-B8D1-402DF365A931}" type="pres">
      <dgm:prSet presAssocID="{4F6CD976-00F8-4998-913B-11D7A64D2ACA}" presName="accentRepeatNode" presStyleLbl="solidFgAcc1" presStyleIdx="4" presStyleCnt="5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solidFill>
          <a:srgbClr val="0066CC"/>
        </a:solidFill>
      </dgm:spPr>
      <dgm:t>
        <a:bodyPr/>
        <a:lstStyle/>
        <a:p>
          <a:endParaRPr lang="ru-RU"/>
        </a:p>
      </dgm:t>
    </dgm:pt>
  </dgm:ptLst>
  <dgm:cxnLst>
    <dgm:cxn modelId="{1B19AFA5-3EC5-49A7-B200-60ED73806381}" type="presOf" srcId="{4E28A9BD-7039-463C-BE5C-34CA9CF67598}" destId="{58C6C891-C416-467C-9D14-3B734F21D910}" srcOrd="0" destOrd="0" presId="urn:microsoft.com/office/officeart/2008/layout/VerticalCurvedList"/>
    <dgm:cxn modelId="{43C6E3F4-1E74-40A9-9163-9185273DB10F}" srcId="{4E28A9BD-7039-463C-BE5C-34CA9CF67598}" destId="{8CFE6C71-7858-45FD-8A69-F39C595FDE0B}" srcOrd="1" destOrd="0" parTransId="{DACF376B-10E6-42BA-A730-8802DD2B3522}" sibTransId="{CC8084AA-CBED-426D-AE43-50DC3EC94642}"/>
    <dgm:cxn modelId="{F10818C0-5F65-41BA-8772-E6734AA568ED}" type="presOf" srcId="{7429A6D2-0867-49FF-B97D-CFE0DF6B9FF7}" destId="{2FD32EC4-B83A-4B3B-9B6F-2CDB7E3607B7}" srcOrd="0" destOrd="0" presId="urn:microsoft.com/office/officeart/2008/layout/VerticalCurvedList"/>
    <dgm:cxn modelId="{A44A817F-3598-40B0-914C-73496613CA90}" srcId="{4E28A9BD-7039-463C-BE5C-34CA9CF67598}" destId="{A7829B5F-7461-4B62-8FEB-1F993EDAA976}" srcOrd="2" destOrd="0" parTransId="{A906E99C-330D-4695-8868-9390DC1211B1}" sibTransId="{2F8470F4-FC73-4BA0-A390-BBB43CC26673}"/>
    <dgm:cxn modelId="{2E31B92A-1CBB-4B61-BF64-247CA3BC40C8}" type="presOf" srcId="{A7829B5F-7461-4B62-8FEB-1F993EDAA976}" destId="{5137A0AD-57C9-4D47-886B-1233A6F15EB4}" srcOrd="0" destOrd="0" presId="urn:microsoft.com/office/officeart/2008/layout/VerticalCurvedList"/>
    <dgm:cxn modelId="{76D4FB92-C93A-4D14-94DF-4F839C9BA199}" srcId="{4E28A9BD-7039-463C-BE5C-34CA9CF67598}" destId="{6706D20D-E3D9-4799-A556-69FC7F287EA8}" srcOrd="3" destOrd="0" parTransId="{0856EB20-C6E0-4214-B8AE-B36A9123F42D}" sibTransId="{BA6388A4-96E1-4566-A555-46B5E7642442}"/>
    <dgm:cxn modelId="{FF7896CE-D988-4D7F-92F5-E34293990456}" srcId="{4E28A9BD-7039-463C-BE5C-34CA9CF67598}" destId="{7429A6D2-0867-49FF-B97D-CFE0DF6B9FF7}" srcOrd="0" destOrd="0" parTransId="{0F9117BD-3F34-48C1-A41A-7F08488A2DFE}" sibTransId="{8B4BF651-308F-48AB-9734-5F7E83C994A3}"/>
    <dgm:cxn modelId="{396CDAE5-D6BB-42D6-89ED-E786325E02B6}" type="presOf" srcId="{6706D20D-E3D9-4799-A556-69FC7F287EA8}" destId="{7CA76C4B-A352-4B81-AD34-FB7E6517C4DA}" srcOrd="0" destOrd="0" presId="urn:microsoft.com/office/officeart/2008/layout/VerticalCurvedList"/>
    <dgm:cxn modelId="{C5AFDEE8-7F3B-4090-80B4-39EBFCB602CF}" srcId="{4E28A9BD-7039-463C-BE5C-34CA9CF67598}" destId="{4F6CD976-00F8-4998-913B-11D7A64D2ACA}" srcOrd="4" destOrd="0" parTransId="{04AF6937-1183-4F7D-A4B9-3DB5D446263D}" sibTransId="{88F94875-89D1-47B9-ADB0-31B67C79BFE9}"/>
    <dgm:cxn modelId="{28A0A120-D372-4063-906F-11160FE57336}" type="presOf" srcId="{8CFE6C71-7858-45FD-8A69-F39C595FDE0B}" destId="{7AB6301F-3507-4707-9ECA-37B6DC37D7F7}" srcOrd="0" destOrd="0" presId="urn:microsoft.com/office/officeart/2008/layout/VerticalCurvedList"/>
    <dgm:cxn modelId="{E3D04525-FF2C-46B8-814D-F53E8C321959}" type="presOf" srcId="{8B4BF651-308F-48AB-9734-5F7E83C994A3}" destId="{9E1142CB-C8F8-4A8E-BB01-4608DDCB6479}" srcOrd="0" destOrd="0" presId="urn:microsoft.com/office/officeart/2008/layout/VerticalCurvedList"/>
    <dgm:cxn modelId="{B945D0C8-E18D-44BD-A53E-C1C4485AC1E1}" type="presOf" srcId="{4F6CD976-00F8-4998-913B-11D7A64D2ACA}" destId="{C911B6D0-BF31-49FE-8C4F-198A2D7F654E}" srcOrd="0" destOrd="0" presId="urn:microsoft.com/office/officeart/2008/layout/VerticalCurvedList"/>
    <dgm:cxn modelId="{F415C2C4-5C4B-481E-8754-630130D33A0A}" type="presParOf" srcId="{58C6C891-C416-467C-9D14-3B734F21D910}" destId="{E3069283-0366-42F8-819A-AAC3BB3B10E0}" srcOrd="0" destOrd="0" presId="urn:microsoft.com/office/officeart/2008/layout/VerticalCurvedList"/>
    <dgm:cxn modelId="{802E4569-4BC0-4274-B730-C87B22FA3080}" type="presParOf" srcId="{E3069283-0366-42F8-819A-AAC3BB3B10E0}" destId="{2A4A27E8-BD9B-4108-B840-39C4D0F4C3D7}" srcOrd="0" destOrd="0" presId="urn:microsoft.com/office/officeart/2008/layout/VerticalCurvedList"/>
    <dgm:cxn modelId="{8BA8F9A7-9CE3-438F-B48F-C7A491C9B78B}" type="presParOf" srcId="{2A4A27E8-BD9B-4108-B840-39C4D0F4C3D7}" destId="{8B32C70D-A200-45D5-9C72-6F5EDF9ADDE6}" srcOrd="0" destOrd="0" presId="urn:microsoft.com/office/officeart/2008/layout/VerticalCurvedList"/>
    <dgm:cxn modelId="{A6A599B2-07CD-4116-B446-BABA06D069ED}" type="presParOf" srcId="{2A4A27E8-BD9B-4108-B840-39C4D0F4C3D7}" destId="{9E1142CB-C8F8-4A8E-BB01-4608DDCB6479}" srcOrd="1" destOrd="0" presId="urn:microsoft.com/office/officeart/2008/layout/VerticalCurvedList"/>
    <dgm:cxn modelId="{650E037D-2B39-4F50-8030-58F8FEC9C801}" type="presParOf" srcId="{2A4A27E8-BD9B-4108-B840-39C4D0F4C3D7}" destId="{E8255DD3-6A51-49D4-921D-0BFC27DDC750}" srcOrd="2" destOrd="0" presId="urn:microsoft.com/office/officeart/2008/layout/VerticalCurvedList"/>
    <dgm:cxn modelId="{BA60AEA3-C9FC-4919-9A02-A94E299B55DB}" type="presParOf" srcId="{2A4A27E8-BD9B-4108-B840-39C4D0F4C3D7}" destId="{7C6DD378-D81D-4A65-9236-62C50A7C8E7E}" srcOrd="3" destOrd="0" presId="urn:microsoft.com/office/officeart/2008/layout/VerticalCurvedList"/>
    <dgm:cxn modelId="{ABD04710-02D3-498C-A90E-8B15C8422DDC}" type="presParOf" srcId="{E3069283-0366-42F8-819A-AAC3BB3B10E0}" destId="{2FD32EC4-B83A-4B3B-9B6F-2CDB7E3607B7}" srcOrd="1" destOrd="0" presId="urn:microsoft.com/office/officeart/2008/layout/VerticalCurvedList"/>
    <dgm:cxn modelId="{FD24645B-7C9F-4C01-A99F-8C2CBF18C745}" type="presParOf" srcId="{E3069283-0366-42F8-819A-AAC3BB3B10E0}" destId="{F71F19D7-A82A-4BA6-97F4-E220623C9E53}" srcOrd="2" destOrd="0" presId="urn:microsoft.com/office/officeart/2008/layout/VerticalCurvedList"/>
    <dgm:cxn modelId="{B2B68D4C-EEC9-447F-AFDF-5F07B1845C98}" type="presParOf" srcId="{F71F19D7-A82A-4BA6-97F4-E220623C9E53}" destId="{D88CF6E8-0F7A-4A5C-8BAE-BFD46084012E}" srcOrd="0" destOrd="0" presId="urn:microsoft.com/office/officeart/2008/layout/VerticalCurvedList"/>
    <dgm:cxn modelId="{8D5DBAC6-DD28-4D22-A2B0-01CC1FE7CDA4}" type="presParOf" srcId="{E3069283-0366-42F8-819A-AAC3BB3B10E0}" destId="{7AB6301F-3507-4707-9ECA-37B6DC37D7F7}" srcOrd="3" destOrd="0" presId="urn:microsoft.com/office/officeart/2008/layout/VerticalCurvedList"/>
    <dgm:cxn modelId="{BC5D5902-5C90-469F-BBFF-650D9D1EBB39}" type="presParOf" srcId="{E3069283-0366-42F8-819A-AAC3BB3B10E0}" destId="{84CF1AE5-11E6-48DF-9086-9DA8BBC637C7}" srcOrd="4" destOrd="0" presId="urn:microsoft.com/office/officeart/2008/layout/VerticalCurvedList"/>
    <dgm:cxn modelId="{2200A6E0-ED4B-4ECA-8FD3-4D07B0E49C08}" type="presParOf" srcId="{84CF1AE5-11E6-48DF-9086-9DA8BBC637C7}" destId="{289F7614-256F-46CA-A668-AC315DA745A4}" srcOrd="0" destOrd="0" presId="urn:microsoft.com/office/officeart/2008/layout/VerticalCurvedList"/>
    <dgm:cxn modelId="{B1DB90D3-9987-418E-B5FB-6B9CFC523E0F}" type="presParOf" srcId="{E3069283-0366-42F8-819A-AAC3BB3B10E0}" destId="{5137A0AD-57C9-4D47-886B-1233A6F15EB4}" srcOrd="5" destOrd="0" presId="urn:microsoft.com/office/officeart/2008/layout/VerticalCurvedList"/>
    <dgm:cxn modelId="{C34B4C88-CD1F-447D-81F2-B84C34229E80}" type="presParOf" srcId="{E3069283-0366-42F8-819A-AAC3BB3B10E0}" destId="{60B8F2D8-21EB-41EB-987E-EF6407F25C44}" srcOrd="6" destOrd="0" presId="urn:microsoft.com/office/officeart/2008/layout/VerticalCurvedList"/>
    <dgm:cxn modelId="{4534D65A-AFAE-4282-A6FD-7DAFE6E13A33}" type="presParOf" srcId="{60B8F2D8-21EB-41EB-987E-EF6407F25C44}" destId="{9B52A6EA-BB32-4FA0-BF96-F6970316C5FF}" srcOrd="0" destOrd="0" presId="urn:microsoft.com/office/officeart/2008/layout/VerticalCurvedList"/>
    <dgm:cxn modelId="{1638611F-2213-4450-94F4-47637B4664DE}" type="presParOf" srcId="{E3069283-0366-42F8-819A-AAC3BB3B10E0}" destId="{7CA76C4B-A352-4B81-AD34-FB7E6517C4DA}" srcOrd="7" destOrd="0" presId="urn:microsoft.com/office/officeart/2008/layout/VerticalCurvedList"/>
    <dgm:cxn modelId="{51B2CAC2-C0C6-4EB8-BBCD-728B9DF3066C}" type="presParOf" srcId="{E3069283-0366-42F8-819A-AAC3BB3B10E0}" destId="{8C9BA11A-1F28-435A-916B-3223AF6458F4}" srcOrd="8" destOrd="0" presId="urn:microsoft.com/office/officeart/2008/layout/VerticalCurvedList"/>
    <dgm:cxn modelId="{392AF898-257B-463F-9A3E-74447A671E74}" type="presParOf" srcId="{8C9BA11A-1F28-435A-916B-3223AF6458F4}" destId="{18C387FE-20C5-4986-B059-75AD80EAA4D4}" srcOrd="0" destOrd="0" presId="urn:microsoft.com/office/officeart/2008/layout/VerticalCurvedList"/>
    <dgm:cxn modelId="{59525F44-F212-493A-BBF8-84240D34F577}" type="presParOf" srcId="{E3069283-0366-42F8-819A-AAC3BB3B10E0}" destId="{C911B6D0-BF31-49FE-8C4F-198A2D7F654E}" srcOrd="9" destOrd="0" presId="urn:microsoft.com/office/officeart/2008/layout/VerticalCurvedList"/>
    <dgm:cxn modelId="{1ED91BA0-919E-460C-91D0-E63A05134463}" type="presParOf" srcId="{E3069283-0366-42F8-819A-AAC3BB3B10E0}" destId="{5887FB30-4FFA-4C55-8970-05412261787E}" srcOrd="10" destOrd="0" presId="urn:microsoft.com/office/officeart/2008/layout/VerticalCurvedList"/>
    <dgm:cxn modelId="{97747905-D62D-413C-A30C-CD5A0765F0BE}" type="presParOf" srcId="{5887FB30-4FFA-4C55-8970-05412261787E}" destId="{3401A03A-7B3B-4E1A-B8D1-402DF365A93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1142CB-C8F8-4A8E-BB01-4608DDCB6479}">
      <dsp:nvSpPr>
        <dsp:cNvPr id="0" name=""/>
        <dsp:cNvSpPr/>
      </dsp:nvSpPr>
      <dsp:spPr>
        <a:xfrm>
          <a:off x="-4311006" y="-661334"/>
          <a:ext cx="5136240" cy="5136240"/>
        </a:xfrm>
        <a:prstGeom prst="blockArc">
          <a:avLst>
            <a:gd name="adj1" fmla="val 18900000"/>
            <a:gd name="adj2" fmla="val 2700000"/>
            <a:gd name="adj3" fmla="val 42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D32EC4-B83A-4B3B-9B6F-2CDB7E3607B7}">
      <dsp:nvSpPr>
        <dsp:cNvPr id="0" name=""/>
        <dsp:cNvSpPr/>
      </dsp:nvSpPr>
      <dsp:spPr>
        <a:xfrm>
          <a:off x="361397" y="238271"/>
          <a:ext cx="3449750" cy="476849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499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rgbClr val="0070C0"/>
              </a:solidFill>
            </a:rPr>
            <a:t>719</a:t>
          </a:r>
          <a:r>
            <a:rPr lang="ru-RU" sz="2700" kern="1200" dirty="0" smtClean="0">
              <a:solidFill>
                <a:srgbClr val="0070C0"/>
              </a:solidFill>
            </a:rPr>
            <a:t>  </a:t>
          </a:r>
          <a:r>
            <a:rPr lang="ru-RU" sz="1800" kern="1200" dirty="0" smtClean="0">
              <a:solidFill>
                <a:srgbClr val="0070C0"/>
              </a:solidFill>
            </a:rPr>
            <a:t>ГРС (687 ГРС – ОАО «Газпром» и 32 ГРС – Сторонних)</a:t>
          </a:r>
          <a:endParaRPr lang="ru-RU" sz="1800" kern="1200" dirty="0">
            <a:solidFill>
              <a:srgbClr val="0070C0"/>
            </a:solidFill>
          </a:endParaRPr>
        </a:p>
      </dsp:txBody>
      <dsp:txXfrm>
        <a:off x="361397" y="238271"/>
        <a:ext cx="3449750" cy="476849"/>
      </dsp:txXfrm>
    </dsp:sp>
    <dsp:sp modelId="{D88CF6E8-0F7A-4A5C-8BAE-BFD46084012E}">
      <dsp:nvSpPr>
        <dsp:cNvPr id="0" name=""/>
        <dsp:cNvSpPr/>
      </dsp:nvSpPr>
      <dsp:spPr>
        <a:xfrm>
          <a:off x="63366" y="178665"/>
          <a:ext cx="596061" cy="596061"/>
        </a:xfrm>
        <a:prstGeom prst="ellipse">
          <a:avLst/>
        </a:prstGeom>
        <a:solidFill>
          <a:srgbClr val="0066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7AB6301F-3507-4707-9ECA-37B6DC37D7F7}">
      <dsp:nvSpPr>
        <dsp:cNvPr id="0" name=""/>
        <dsp:cNvSpPr/>
      </dsp:nvSpPr>
      <dsp:spPr>
        <a:xfrm>
          <a:off x="703093" y="953316"/>
          <a:ext cx="3108054" cy="476849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499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rgbClr val="2A68C4"/>
              </a:solidFill>
            </a:rPr>
            <a:t>262</a:t>
          </a:r>
          <a:r>
            <a:rPr lang="ru-RU" sz="2700" kern="1200" dirty="0" smtClean="0">
              <a:solidFill>
                <a:srgbClr val="2A68C4"/>
              </a:solidFill>
            </a:rPr>
            <a:t> </a:t>
          </a:r>
          <a:r>
            <a:rPr lang="ru-RU" sz="1800" kern="1200" dirty="0" smtClean="0">
              <a:solidFill>
                <a:srgbClr val="2A68C4"/>
              </a:solidFill>
            </a:rPr>
            <a:t>сотрудника службы ГРС включая рабочие специальности</a:t>
          </a:r>
          <a:endParaRPr lang="ru-RU" sz="1800" kern="1200" dirty="0">
            <a:solidFill>
              <a:srgbClr val="2A68C4"/>
            </a:solidFill>
          </a:endParaRPr>
        </a:p>
      </dsp:txBody>
      <dsp:txXfrm>
        <a:off x="703093" y="953316"/>
        <a:ext cx="3108054" cy="476849"/>
      </dsp:txXfrm>
    </dsp:sp>
    <dsp:sp modelId="{289F7614-256F-46CA-A668-AC315DA745A4}">
      <dsp:nvSpPr>
        <dsp:cNvPr id="0" name=""/>
        <dsp:cNvSpPr/>
      </dsp:nvSpPr>
      <dsp:spPr>
        <a:xfrm>
          <a:off x="405062" y="893710"/>
          <a:ext cx="596061" cy="596061"/>
        </a:xfrm>
        <a:prstGeom prst="ellipse">
          <a:avLst/>
        </a:prstGeom>
        <a:solidFill>
          <a:srgbClr val="0066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5137A0AD-57C9-4D47-886B-1233A6F15EB4}">
      <dsp:nvSpPr>
        <dsp:cNvPr id="0" name=""/>
        <dsp:cNvSpPr/>
      </dsp:nvSpPr>
      <dsp:spPr>
        <a:xfrm>
          <a:off x="807966" y="1668361"/>
          <a:ext cx="3003181" cy="476849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499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rgbClr val="0070C0"/>
              </a:solidFill>
            </a:rPr>
            <a:t>1183</a:t>
          </a:r>
          <a:r>
            <a:rPr lang="ru-RU" sz="2700" kern="1200" dirty="0" smtClean="0">
              <a:solidFill>
                <a:srgbClr val="0070C0"/>
              </a:solidFill>
            </a:rPr>
            <a:t> </a:t>
          </a:r>
          <a:r>
            <a:rPr lang="ru-RU" sz="1800" kern="1200" dirty="0" smtClean="0">
              <a:solidFill>
                <a:srgbClr val="0070C0"/>
              </a:solidFill>
            </a:rPr>
            <a:t>оператора ГРС</a:t>
          </a:r>
          <a:endParaRPr lang="ru-RU" sz="1800" kern="1200" dirty="0">
            <a:solidFill>
              <a:srgbClr val="0070C0"/>
            </a:solidFill>
          </a:endParaRPr>
        </a:p>
      </dsp:txBody>
      <dsp:txXfrm>
        <a:off x="807966" y="1668361"/>
        <a:ext cx="3003181" cy="476849"/>
      </dsp:txXfrm>
    </dsp:sp>
    <dsp:sp modelId="{9B52A6EA-BB32-4FA0-BF96-F6970316C5FF}">
      <dsp:nvSpPr>
        <dsp:cNvPr id="0" name=""/>
        <dsp:cNvSpPr/>
      </dsp:nvSpPr>
      <dsp:spPr>
        <a:xfrm>
          <a:off x="509935" y="1608755"/>
          <a:ext cx="596061" cy="596061"/>
        </a:xfrm>
        <a:prstGeom prst="ellipse">
          <a:avLst/>
        </a:prstGeom>
        <a:solidFill>
          <a:srgbClr val="0066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7CA76C4B-A352-4B81-AD34-FB7E6517C4DA}">
      <dsp:nvSpPr>
        <dsp:cNvPr id="0" name=""/>
        <dsp:cNvSpPr/>
      </dsp:nvSpPr>
      <dsp:spPr>
        <a:xfrm>
          <a:off x="703093" y="2383406"/>
          <a:ext cx="3108054" cy="476849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499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rgbClr val="0070C0"/>
              </a:solidFill>
            </a:rPr>
            <a:t>40,856</a:t>
          </a:r>
          <a:r>
            <a:rPr lang="ru-RU" sz="2700" kern="1200" dirty="0" smtClean="0">
              <a:solidFill>
                <a:srgbClr val="0070C0"/>
              </a:solidFill>
            </a:rPr>
            <a:t> </a:t>
          </a:r>
          <a:r>
            <a:rPr lang="ru-RU" sz="1800" kern="1200" dirty="0" smtClean="0">
              <a:solidFill>
                <a:srgbClr val="0070C0"/>
              </a:solidFill>
            </a:rPr>
            <a:t>млн м</a:t>
          </a:r>
          <a:r>
            <a:rPr lang="ru-RU" sz="1800" kern="1200" baseline="30000" dirty="0" smtClean="0">
              <a:solidFill>
                <a:srgbClr val="0070C0"/>
              </a:solidFill>
            </a:rPr>
            <a:t>3</a:t>
          </a:r>
          <a:r>
            <a:rPr lang="ru-RU" sz="1800" kern="1200" dirty="0" smtClean="0">
              <a:solidFill>
                <a:srgbClr val="0070C0"/>
              </a:solidFill>
            </a:rPr>
            <a:t>/ч проектная производительность</a:t>
          </a:r>
          <a:endParaRPr lang="ru-RU" sz="1800" kern="1200" dirty="0">
            <a:solidFill>
              <a:srgbClr val="0070C0"/>
            </a:solidFill>
          </a:endParaRPr>
        </a:p>
      </dsp:txBody>
      <dsp:txXfrm>
        <a:off x="703093" y="2383406"/>
        <a:ext cx="3108054" cy="476849"/>
      </dsp:txXfrm>
    </dsp:sp>
    <dsp:sp modelId="{18C387FE-20C5-4986-B059-75AD80EAA4D4}">
      <dsp:nvSpPr>
        <dsp:cNvPr id="0" name=""/>
        <dsp:cNvSpPr/>
      </dsp:nvSpPr>
      <dsp:spPr>
        <a:xfrm>
          <a:off x="405062" y="2323800"/>
          <a:ext cx="596061" cy="596061"/>
        </a:xfrm>
        <a:prstGeom prst="ellipse">
          <a:avLst/>
        </a:prstGeom>
        <a:solidFill>
          <a:srgbClr val="0066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  <dsp:sp modelId="{C911B6D0-BF31-49FE-8C4F-198A2D7F654E}">
      <dsp:nvSpPr>
        <dsp:cNvPr id="0" name=""/>
        <dsp:cNvSpPr/>
      </dsp:nvSpPr>
      <dsp:spPr>
        <a:xfrm>
          <a:off x="361397" y="3098450"/>
          <a:ext cx="3449750" cy="476849"/>
        </a:xfrm>
        <a:prstGeom prst="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8499" tIns="68580" rIns="68580" bIns="68580" numCol="1" spcCol="1270" anchor="ctr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b="1" kern="1200" dirty="0" smtClean="0">
              <a:solidFill>
                <a:srgbClr val="0070C0"/>
              </a:solidFill>
            </a:rPr>
            <a:t>60 </a:t>
          </a:r>
          <a:r>
            <a:rPr lang="ru-RU" sz="1800" b="0" kern="1200" dirty="0" smtClean="0">
              <a:solidFill>
                <a:srgbClr val="0070C0"/>
              </a:solidFill>
            </a:rPr>
            <a:t>закрытых </a:t>
          </a:r>
          <a:r>
            <a:rPr lang="ru-RU" sz="1800" b="0" kern="1200" dirty="0" smtClean="0">
              <a:solidFill>
                <a:srgbClr val="0070C0"/>
              </a:solidFill>
            </a:rPr>
            <a:t>ГРС</a:t>
          </a:r>
          <a:r>
            <a:rPr lang="en-US" sz="1800" b="0" kern="1200" dirty="0" smtClean="0">
              <a:solidFill>
                <a:srgbClr val="0070C0"/>
              </a:solidFill>
            </a:rPr>
            <a:t> (</a:t>
          </a:r>
          <a:r>
            <a:rPr lang="ru-RU" sz="1800" b="0" kern="1200" dirty="0" smtClean="0">
              <a:solidFill>
                <a:srgbClr val="0070C0"/>
              </a:solidFill>
            </a:rPr>
            <a:t>ранее было перегружено 88 ГРС)</a:t>
          </a:r>
          <a:endParaRPr lang="ru-RU" sz="1800" b="0" kern="1200" dirty="0">
            <a:solidFill>
              <a:srgbClr val="0070C0"/>
            </a:solidFill>
          </a:endParaRPr>
        </a:p>
      </dsp:txBody>
      <dsp:txXfrm>
        <a:off x="361397" y="3098450"/>
        <a:ext cx="3449750" cy="476849"/>
      </dsp:txXfrm>
    </dsp:sp>
    <dsp:sp modelId="{3401A03A-7B3B-4E1A-B8D1-402DF365A931}">
      <dsp:nvSpPr>
        <dsp:cNvPr id="0" name=""/>
        <dsp:cNvSpPr/>
      </dsp:nvSpPr>
      <dsp:spPr>
        <a:xfrm>
          <a:off x="63366" y="3038844"/>
          <a:ext cx="596061" cy="596061"/>
        </a:xfrm>
        <a:prstGeom prst="ellipse">
          <a:avLst/>
        </a:prstGeom>
        <a:solidFill>
          <a:srgbClr val="0066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0.35033</cdr:x>
      <cdr:y>0.43648</cdr:y>
    </cdr:from>
    <cdr:to>
      <cdr:x>0.61628</cdr:x>
      <cdr:y>0.54832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23644" y="1364413"/>
          <a:ext cx="928908" cy="3496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tx1"/>
              </a:solidFill>
            </a:rPr>
            <a:t>719 ГРС</a:t>
          </a:r>
          <a:endParaRPr lang="ru-RU" sz="2000" b="1" dirty="0">
            <a:solidFill>
              <a:schemeClr val="tx1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0.33803</cdr:x>
      <cdr:y>0.46868</cdr:y>
    </cdr:from>
    <cdr:to>
      <cdr:x>0.60398</cdr:x>
      <cdr:y>0.58052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339214" y="1437730"/>
          <a:ext cx="1053654" cy="3430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2000" b="1" dirty="0" smtClean="0">
              <a:solidFill>
                <a:schemeClr val="tx1"/>
              </a:solidFill>
            </a:rPr>
            <a:t>719 ГРС</a:t>
          </a:r>
          <a:endParaRPr lang="ru-RU" sz="2000" b="1" dirty="0">
            <a:solidFill>
              <a:schemeClr val="tx1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11263" cy="492760"/>
          </a:xfrm>
          <a:prstGeom prst="rect">
            <a:avLst/>
          </a:prstGeom>
        </p:spPr>
        <p:txBody>
          <a:bodyPr vert="horz" lIns="90891" tIns="45446" rIns="90891" bIns="45446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05483" y="2"/>
            <a:ext cx="2911263" cy="492760"/>
          </a:xfrm>
          <a:prstGeom prst="rect">
            <a:avLst/>
          </a:prstGeom>
        </p:spPr>
        <p:txBody>
          <a:bodyPr vert="horz" lIns="90891" tIns="45446" rIns="90891" bIns="45446" rtlCol="0"/>
          <a:lstStyle>
            <a:lvl1pPr algn="r">
              <a:defRPr sz="1200"/>
            </a:lvl1pPr>
          </a:lstStyle>
          <a:p>
            <a:fld id="{622E8E6C-F314-4671-9DF2-09207E78D636}" type="datetimeFigureOut">
              <a:rPr lang="ru-RU" smtClean="0"/>
              <a:pPr/>
              <a:t>21.10.2019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3025" y="738188"/>
            <a:ext cx="6572250" cy="36972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91" tIns="45446" rIns="90891" bIns="45446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1830" y="4681220"/>
            <a:ext cx="5374640" cy="4434840"/>
          </a:xfrm>
          <a:prstGeom prst="rect">
            <a:avLst/>
          </a:prstGeom>
        </p:spPr>
        <p:txBody>
          <a:bodyPr vert="horz" lIns="90891" tIns="45446" rIns="90891" bIns="45446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60732"/>
            <a:ext cx="2911263" cy="492760"/>
          </a:xfrm>
          <a:prstGeom prst="rect">
            <a:avLst/>
          </a:prstGeom>
        </p:spPr>
        <p:txBody>
          <a:bodyPr vert="horz" lIns="90891" tIns="45446" rIns="90891" bIns="45446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05483" y="9360732"/>
            <a:ext cx="2911263" cy="492760"/>
          </a:xfrm>
          <a:prstGeom prst="rect">
            <a:avLst/>
          </a:prstGeom>
        </p:spPr>
        <p:txBody>
          <a:bodyPr vert="horz" lIns="90891" tIns="45446" rIns="90891" bIns="45446" rtlCol="0" anchor="b"/>
          <a:lstStyle>
            <a:lvl1pPr algn="r">
              <a:defRPr sz="1200"/>
            </a:lvl1pPr>
          </a:lstStyle>
          <a:p>
            <a:fld id="{2A832992-2ADC-474D-8B97-A3FE205E89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2679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02D3BF5-4ED4-4B06-B395-DAD800A42D8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76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71763" y="508000"/>
            <a:ext cx="4530725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2678417-ECF3-4C46-8017-A4D003465D58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371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37238" y="1591410"/>
            <a:ext cx="6541313" cy="1709403"/>
          </a:xfrm>
          <a:prstGeom prst="rect">
            <a:avLst/>
          </a:prstGeom>
        </p:spPr>
        <p:txBody>
          <a:bodyPr lIns="77925" tIns="38963" rIns="77925" bIns="38963" anchor="ctr"/>
          <a:lstStyle>
            <a:lvl1pPr algn="l">
              <a:defRPr sz="24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7239" y="3454637"/>
            <a:ext cx="6542819" cy="774463"/>
          </a:xfrm>
          <a:prstGeom prst="rect">
            <a:avLst/>
          </a:prstGeom>
        </p:spPr>
        <p:txBody>
          <a:bodyPr lIns="77925" tIns="38963" rIns="77925" bIns="38963"/>
          <a:lstStyle>
            <a:lvl1pPr marL="0" indent="0">
              <a:buNone/>
              <a:defRPr lang="ru-RU" sz="2000" dirty="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pPr lvl="0"/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4268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8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3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27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0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54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675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81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94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08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5"/>
            <a:ext cx="2133600" cy="273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9B215CF3-F238-4475-B5AB-F1C3274F8961}" type="datetimeFigureOut">
              <a:rPr lang="ru-RU" sz="975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5800">
                <a:defRPr/>
              </a:pPr>
              <a:t>21.10.2019</a:t>
            </a:fld>
            <a:endParaRPr lang="ru-RU" sz="975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5"/>
            <a:ext cx="2895600" cy="273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ru-RU" sz="975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5"/>
            <a:ext cx="2133600" cy="2730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5F985D38-2029-4A8C-8099-5F0ED306D557}" type="slidenum">
              <a:rPr lang="ru-RU" sz="975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defTabSz="685800">
                <a:defRPr/>
              </a:pPr>
              <a:t>‹#›</a:t>
            </a:fld>
            <a:endParaRPr lang="ru-RU" sz="975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574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4973" y="0"/>
            <a:ext cx="7209029" cy="808727"/>
          </a:xfrm>
          <a:prstGeom prst="rect">
            <a:avLst/>
          </a:prstGeom>
        </p:spPr>
        <p:txBody>
          <a:bodyPr lIns="77858" tIns="38929" rIns="77858" bIns="38929" anchor="b"/>
          <a:lstStyle>
            <a:lvl1pPr>
              <a:defRPr sz="19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1015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2158513" y="4941094"/>
            <a:ext cx="6770077" cy="357188"/>
          </a:xfrm>
          <a:prstGeom prst="rect">
            <a:avLst/>
          </a:prstGeom>
          <a:extLst/>
        </p:spPr>
        <p:txBody>
          <a:bodyPr vert="horz" wrap="square" lIns="58253" tIns="29127" rIns="58253" bIns="29127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914400"/>
            <a:endParaRPr lang="ru-RU" sz="11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560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77925" tIns="38963" rIns="77925" bIns="38963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2" y="1200154"/>
            <a:ext cx="4044462" cy="3394472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2338" y="1200154"/>
            <a:ext cx="4044462" cy="3394472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686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77925" tIns="38963" rIns="77925" bIns="38963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2" y="1200154"/>
            <a:ext cx="4044462" cy="3394472"/>
          </a:xfrm>
          <a:prstGeom prst="rect">
            <a:avLst/>
          </a:prstGeom>
        </p:spPr>
        <p:txBody>
          <a:bodyPr lIns="77925" tIns="38963" rIns="77925" bIns="38963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2338" y="1200154"/>
            <a:ext cx="4044462" cy="3394472"/>
          </a:xfrm>
          <a:prstGeom prst="rect">
            <a:avLst/>
          </a:prstGeom>
        </p:spPr>
        <p:txBody>
          <a:bodyPr lIns="77925" tIns="38963" rIns="77925" bIns="38963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227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  <a:prstGeom prst="rect">
            <a:avLst/>
          </a:prstGeom>
        </p:spPr>
        <p:txBody>
          <a:bodyPr lIns="77925" tIns="38963" rIns="77925" bIns="38963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79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8"/>
          <p:cNvSpPr>
            <a:spLocks noGrp="1"/>
          </p:cNvSpPr>
          <p:nvPr>
            <p:ph type="title"/>
          </p:nvPr>
        </p:nvSpPr>
        <p:spPr>
          <a:xfrm>
            <a:off x="1937238" y="0"/>
            <a:ext cx="7207250" cy="809625"/>
          </a:xfrm>
          <a:prstGeom prst="rect">
            <a:avLst/>
          </a:prstGeom>
        </p:spPr>
        <p:txBody>
          <a:bodyPr vert="horz" lIns="77925" tIns="38963" rIns="77925" bIns="38963" rtlCol="0" anchor="b">
            <a:normAutofit/>
          </a:bodyPr>
          <a:lstStyle>
            <a:lvl1pPr>
              <a:defRPr sz="19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2"/>
          </p:nvPr>
        </p:nvSpPr>
        <p:spPr>
          <a:xfrm>
            <a:off x="118328" y="874514"/>
            <a:ext cx="8913921" cy="3759443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 sz="1500">
                <a:solidFill>
                  <a:srgbClr val="0070C0"/>
                </a:solidFill>
                <a:latin typeface="Arial Narrow" panose="020B0606020202030204" pitchFamily="34" charset="0"/>
              </a:defRPr>
            </a:lvl1pPr>
            <a:lvl2pPr>
              <a:defRPr sz="1500">
                <a:solidFill>
                  <a:srgbClr val="0070C0"/>
                </a:solidFill>
                <a:latin typeface="Arial Narrow" panose="020B0606020202030204" pitchFamily="34" charset="0"/>
              </a:defRPr>
            </a:lvl2pPr>
            <a:lvl3pPr>
              <a:defRPr sz="1500">
                <a:solidFill>
                  <a:srgbClr val="0070C0"/>
                </a:solidFill>
                <a:latin typeface="Arial Narrow" panose="020B0606020202030204" pitchFamily="34" charset="0"/>
              </a:defRPr>
            </a:lvl3pPr>
            <a:lvl4pPr>
              <a:defRPr sz="1500">
                <a:solidFill>
                  <a:srgbClr val="0070C0"/>
                </a:solidFill>
                <a:latin typeface="Arial Narrow" panose="020B0606020202030204" pitchFamily="34" charset="0"/>
              </a:defRPr>
            </a:lvl4pPr>
            <a:lvl5pPr>
              <a:defRPr sz="1500">
                <a:solidFill>
                  <a:srgbClr val="0070C0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919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4973" y="0"/>
            <a:ext cx="7209029" cy="808727"/>
          </a:xfrm>
          <a:prstGeom prst="rect">
            <a:avLst/>
          </a:prstGeom>
        </p:spPr>
        <p:txBody>
          <a:bodyPr lIns="77858" tIns="38929" rIns="77858" bIns="38929" anchor="b"/>
          <a:lstStyle>
            <a:lvl1pPr>
              <a:defRPr sz="19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0214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759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77925" tIns="38963" rIns="77925" bIns="38963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2" y="1200154"/>
            <a:ext cx="4044462" cy="3394472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2338" y="1200154"/>
            <a:ext cx="4044462" cy="3394472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062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28554" y="1"/>
            <a:ext cx="7215447" cy="810491"/>
          </a:xfrm>
          <a:prstGeom prst="rect">
            <a:avLst/>
          </a:prstGeom>
        </p:spPr>
        <p:txBody>
          <a:bodyPr anchor="b"/>
          <a:lstStyle>
            <a:lvl1pPr>
              <a:defRPr sz="2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0640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lIns="77925" tIns="38963" rIns="77925" bIns="38963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2" y="1200154"/>
            <a:ext cx="4044462" cy="3394472"/>
          </a:xfrm>
          <a:prstGeom prst="rect">
            <a:avLst/>
          </a:prstGeom>
        </p:spPr>
        <p:txBody>
          <a:bodyPr lIns="77925" tIns="38963" rIns="77925" bIns="38963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2338" y="1200154"/>
            <a:ext cx="4044462" cy="3394472"/>
          </a:xfrm>
          <a:prstGeom prst="rect">
            <a:avLst/>
          </a:prstGeom>
        </p:spPr>
        <p:txBody>
          <a:bodyPr lIns="77925" tIns="38963" rIns="77925" bIns="38963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3179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  <a:prstGeom prst="rect">
            <a:avLst/>
          </a:prstGeom>
        </p:spPr>
        <p:txBody>
          <a:bodyPr lIns="77925" tIns="38963" rIns="77925" bIns="38963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87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8"/>
          <p:cNvSpPr>
            <a:spLocks noGrp="1"/>
          </p:cNvSpPr>
          <p:nvPr>
            <p:ph type="title"/>
          </p:nvPr>
        </p:nvSpPr>
        <p:spPr>
          <a:xfrm>
            <a:off x="1937238" y="0"/>
            <a:ext cx="7207250" cy="809625"/>
          </a:xfrm>
          <a:prstGeom prst="rect">
            <a:avLst/>
          </a:prstGeom>
        </p:spPr>
        <p:txBody>
          <a:bodyPr vert="horz" lIns="77925" tIns="38963" rIns="77925" bIns="38963" rtlCol="0" anchor="b">
            <a:normAutofit/>
          </a:bodyPr>
          <a:lstStyle>
            <a:lvl1pPr>
              <a:defRPr sz="19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2"/>
          </p:nvPr>
        </p:nvSpPr>
        <p:spPr>
          <a:xfrm>
            <a:off x="118328" y="874514"/>
            <a:ext cx="8913921" cy="3759443"/>
          </a:xfrm>
          <a:prstGeom prst="rect">
            <a:avLst/>
          </a:prstGeom>
        </p:spPr>
        <p:txBody>
          <a:bodyPr lIns="77925" tIns="38963" rIns="77925" bIns="38963"/>
          <a:lstStyle>
            <a:lvl1pPr>
              <a:defRPr sz="1500">
                <a:solidFill>
                  <a:srgbClr val="0070C0"/>
                </a:solidFill>
                <a:latin typeface="Arial Narrow" panose="020B0606020202030204" pitchFamily="34" charset="0"/>
              </a:defRPr>
            </a:lvl1pPr>
            <a:lvl2pPr>
              <a:defRPr sz="1500">
                <a:solidFill>
                  <a:srgbClr val="0070C0"/>
                </a:solidFill>
                <a:latin typeface="Arial Narrow" panose="020B0606020202030204" pitchFamily="34" charset="0"/>
              </a:defRPr>
            </a:lvl2pPr>
            <a:lvl3pPr>
              <a:defRPr sz="1500">
                <a:solidFill>
                  <a:srgbClr val="0070C0"/>
                </a:solidFill>
                <a:latin typeface="Arial Narrow" panose="020B0606020202030204" pitchFamily="34" charset="0"/>
              </a:defRPr>
            </a:lvl3pPr>
            <a:lvl4pPr>
              <a:defRPr sz="1500">
                <a:solidFill>
                  <a:srgbClr val="0070C0"/>
                </a:solidFill>
                <a:latin typeface="Arial Narrow" panose="020B0606020202030204" pitchFamily="34" charset="0"/>
              </a:defRPr>
            </a:lvl4pPr>
            <a:lvl5pPr>
              <a:defRPr sz="1500">
                <a:solidFill>
                  <a:srgbClr val="0070C0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424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8"/>
          <p:cNvSpPr>
            <a:spLocks noGrp="1"/>
          </p:cNvSpPr>
          <p:nvPr>
            <p:ph type="title"/>
          </p:nvPr>
        </p:nvSpPr>
        <p:spPr>
          <a:xfrm>
            <a:off x="1937238" y="0"/>
            <a:ext cx="7207250" cy="809625"/>
          </a:xfrm>
          <a:prstGeom prst="rect">
            <a:avLst/>
          </a:prstGeom>
        </p:spPr>
        <p:txBody>
          <a:bodyPr vert="horz" lIns="77925" tIns="38963" rIns="77925" bIns="38963" rtlCol="0" anchor="b">
            <a:normAutofit/>
          </a:bodyPr>
          <a:lstStyle>
            <a:lvl1pPr>
              <a:defRPr sz="19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9376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8"/>
          <p:cNvSpPr>
            <a:spLocks noGrp="1"/>
          </p:cNvSpPr>
          <p:nvPr>
            <p:ph type="title"/>
          </p:nvPr>
        </p:nvSpPr>
        <p:spPr>
          <a:xfrm>
            <a:off x="1937238" y="0"/>
            <a:ext cx="7207250" cy="809625"/>
          </a:xfrm>
          <a:prstGeom prst="rect">
            <a:avLst/>
          </a:prstGeom>
        </p:spPr>
        <p:txBody>
          <a:bodyPr vert="horz" lIns="77925" tIns="38963" rIns="77925" bIns="38963" rtlCol="0" anchor="b">
            <a:normAutofit/>
          </a:bodyPr>
          <a:lstStyle>
            <a:lvl1pPr>
              <a:defRPr sz="19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2"/>
          </p:nvPr>
        </p:nvSpPr>
        <p:spPr>
          <a:xfrm>
            <a:off x="288758" y="874514"/>
            <a:ext cx="8542506" cy="3759443"/>
          </a:xfrm>
          <a:prstGeom prst="rect">
            <a:avLst/>
          </a:prstGeom>
        </p:spPr>
        <p:txBody>
          <a:bodyPr lIns="77925" tIns="38963" rIns="77925" bIns="38963"/>
          <a:lstStyle>
            <a:lvl1pPr algn="just">
              <a:defRPr sz="15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algn="just">
              <a:defRPr sz="15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algn="just">
              <a:defRPr sz="15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algn="just">
              <a:defRPr sz="15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1753316" indent="-194813" algn="just"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Четвёртый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18158"/>
            <a:ext cx="9144002" cy="391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019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8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" y="825103"/>
            <a:ext cx="1452563" cy="1237261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604963" y="825103"/>
            <a:ext cx="1454150" cy="1237261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204788" y="4797425"/>
            <a:ext cx="312737" cy="306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D6D45-ABFE-4ACF-97CA-6F25C5D3C2FF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144713" y="4772025"/>
            <a:ext cx="6769100" cy="3571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1351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8"/>
          <p:cNvSpPr>
            <a:spLocks noGrp="1"/>
          </p:cNvSpPr>
          <p:nvPr>
            <p:ph type="title"/>
          </p:nvPr>
        </p:nvSpPr>
        <p:spPr>
          <a:xfrm>
            <a:off x="1937238" y="0"/>
            <a:ext cx="7207250" cy="809625"/>
          </a:xfrm>
          <a:prstGeom prst="rect">
            <a:avLst/>
          </a:prstGeom>
        </p:spPr>
        <p:txBody>
          <a:bodyPr vert="horz" lIns="77925" tIns="38963" rIns="77925" bIns="38963" rtlCol="0" anchor="b">
            <a:normAutofit/>
          </a:bodyPr>
          <a:lstStyle>
            <a:lvl1pPr>
              <a:defRPr sz="19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000367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8"/>
          <p:cNvSpPr>
            <a:spLocks noGrp="1"/>
          </p:cNvSpPr>
          <p:nvPr>
            <p:ph type="title"/>
          </p:nvPr>
        </p:nvSpPr>
        <p:spPr>
          <a:xfrm>
            <a:off x="1937238" y="0"/>
            <a:ext cx="7207250" cy="809625"/>
          </a:xfrm>
          <a:prstGeom prst="rect">
            <a:avLst/>
          </a:prstGeom>
        </p:spPr>
        <p:txBody>
          <a:bodyPr vert="horz" lIns="77925" tIns="38963" rIns="77925" bIns="38963" rtlCol="0" anchor="b">
            <a:normAutofit/>
          </a:bodyPr>
          <a:lstStyle>
            <a:lvl1pPr>
              <a:defRPr sz="19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2"/>
          </p:nvPr>
        </p:nvSpPr>
        <p:spPr>
          <a:xfrm>
            <a:off x="288758" y="874514"/>
            <a:ext cx="8542506" cy="3759443"/>
          </a:xfrm>
          <a:prstGeom prst="rect">
            <a:avLst/>
          </a:prstGeom>
        </p:spPr>
        <p:txBody>
          <a:bodyPr lIns="77925" tIns="38963" rIns="77925" bIns="38963"/>
          <a:lstStyle>
            <a:lvl1pPr algn="just">
              <a:defRPr sz="15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algn="just">
              <a:defRPr sz="15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algn="just">
              <a:defRPr sz="15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algn="just">
              <a:defRPr sz="15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1753316" indent="-194813" algn="just"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Четвёртый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18158"/>
            <a:ext cx="9144002" cy="391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41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8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" y="825103"/>
            <a:ext cx="1452563" cy="1237261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604963" y="825103"/>
            <a:ext cx="1454150" cy="1237261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204788" y="4797425"/>
            <a:ext cx="312737" cy="306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D6D45-ABFE-4ACF-97CA-6F25C5D3C2FF}" type="slidenum">
              <a:rPr lang="ru-RU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144713" y="4772025"/>
            <a:ext cx="6769100" cy="3571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54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8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" y="825103"/>
            <a:ext cx="1452563" cy="1237261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604963" y="825103"/>
            <a:ext cx="1454150" cy="1237261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204789" y="4797426"/>
            <a:ext cx="312737" cy="306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D6D45-ABFE-4ACF-97CA-6F25C5D3C2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144713" y="4772026"/>
            <a:ext cx="6769100" cy="3571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79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8"/>
          <p:cNvSpPr>
            <a:spLocks noGrp="1"/>
          </p:cNvSpPr>
          <p:nvPr>
            <p:ph type="title"/>
          </p:nvPr>
        </p:nvSpPr>
        <p:spPr>
          <a:xfrm>
            <a:off x="1937238" y="0"/>
            <a:ext cx="7207250" cy="809625"/>
          </a:xfrm>
          <a:prstGeom prst="rect">
            <a:avLst/>
          </a:prstGeom>
        </p:spPr>
        <p:txBody>
          <a:bodyPr vert="horz" lIns="77925" tIns="38963" rIns="77925" bIns="38963" rtlCol="0" anchor="b">
            <a:normAutofit/>
          </a:bodyPr>
          <a:lstStyle>
            <a:lvl1pPr>
              <a:defRPr sz="19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9899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8"/>
          <p:cNvSpPr>
            <a:spLocks noGrp="1"/>
          </p:cNvSpPr>
          <p:nvPr>
            <p:ph type="title"/>
          </p:nvPr>
        </p:nvSpPr>
        <p:spPr>
          <a:xfrm>
            <a:off x="1937238" y="0"/>
            <a:ext cx="7207250" cy="809625"/>
          </a:xfrm>
          <a:prstGeom prst="rect">
            <a:avLst/>
          </a:prstGeom>
        </p:spPr>
        <p:txBody>
          <a:bodyPr vert="horz" lIns="77925" tIns="38963" rIns="77925" bIns="38963" rtlCol="0" anchor="b">
            <a:normAutofit/>
          </a:bodyPr>
          <a:lstStyle>
            <a:lvl1pPr>
              <a:defRPr sz="19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2"/>
          </p:nvPr>
        </p:nvSpPr>
        <p:spPr>
          <a:xfrm>
            <a:off x="288758" y="874514"/>
            <a:ext cx="8542506" cy="3759443"/>
          </a:xfrm>
          <a:prstGeom prst="rect">
            <a:avLst/>
          </a:prstGeom>
        </p:spPr>
        <p:txBody>
          <a:bodyPr lIns="77925" tIns="38963" rIns="77925" bIns="38963"/>
          <a:lstStyle>
            <a:lvl1pPr algn="just">
              <a:defRPr sz="15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algn="just">
              <a:defRPr sz="15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algn="just">
              <a:defRPr sz="15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algn="just">
              <a:defRPr sz="15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1753316" indent="-194813" algn="just"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Четвёртый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18158"/>
            <a:ext cx="9144002" cy="391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38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8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322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" y="825103"/>
            <a:ext cx="1452563" cy="1237261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604963" y="825103"/>
            <a:ext cx="1454150" cy="1237261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>
          <a:xfrm>
            <a:off x="204788" y="4797425"/>
            <a:ext cx="312737" cy="3063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D6D45-ABFE-4ACF-97CA-6F25C5D3C2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144713" y="4772025"/>
            <a:ext cx="6769100" cy="357188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279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4973" y="0"/>
            <a:ext cx="7209029" cy="808727"/>
          </a:xfrm>
          <a:prstGeom prst="rect">
            <a:avLst/>
          </a:prstGeom>
        </p:spPr>
        <p:txBody>
          <a:bodyPr lIns="91361" tIns="45681" rIns="91361" bIns="45681" anchor="b"/>
          <a:lstStyle>
            <a:lvl1pPr>
              <a:defRPr sz="165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8949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2158513" y="4941094"/>
            <a:ext cx="6770077" cy="357188"/>
          </a:xfrm>
          <a:prstGeom prst="rect">
            <a:avLst/>
          </a:prstGeom>
          <a:extLst/>
        </p:spPr>
        <p:txBody>
          <a:bodyPr vert="horz" wrap="square" lIns="68356" tIns="34179" rIns="68356" bIns="34179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defTabSz="685800"/>
            <a:endParaRPr lang="ru-RU" sz="975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442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8"/>
          <p:cNvSpPr>
            <a:spLocks noGrp="1"/>
          </p:cNvSpPr>
          <p:nvPr>
            <p:ph type="title"/>
          </p:nvPr>
        </p:nvSpPr>
        <p:spPr>
          <a:xfrm>
            <a:off x="1937238" y="0"/>
            <a:ext cx="7207250" cy="8096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165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2"/>
          </p:nvPr>
        </p:nvSpPr>
        <p:spPr>
          <a:xfrm>
            <a:off x="118328" y="874514"/>
            <a:ext cx="8913921" cy="3759443"/>
          </a:xfrm>
          <a:prstGeom prst="rect">
            <a:avLst/>
          </a:prstGeom>
        </p:spPr>
        <p:txBody>
          <a:bodyPr/>
          <a:lstStyle>
            <a:lvl1pPr>
              <a:defRPr sz="1350">
                <a:solidFill>
                  <a:srgbClr val="0070C0"/>
                </a:solidFill>
                <a:latin typeface="Arial Narrow" panose="020B0606020202030204" pitchFamily="34" charset="0"/>
              </a:defRPr>
            </a:lvl1pPr>
            <a:lvl2pPr>
              <a:defRPr sz="1350">
                <a:solidFill>
                  <a:srgbClr val="0070C0"/>
                </a:solidFill>
                <a:latin typeface="Arial Narrow" panose="020B0606020202030204" pitchFamily="34" charset="0"/>
              </a:defRPr>
            </a:lvl2pPr>
            <a:lvl3pPr>
              <a:defRPr sz="1350">
                <a:solidFill>
                  <a:srgbClr val="0070C0"/>
                </a:solidFill>
                <a:latin typeface="Arial Narrow" panose="020B0606020202030204" pitchFamily="34" charset="0"/>
              </a:defRPr>
            </a:lvl3pPr>
            <a:lvl4pPr>
              <a:defRPr sz="1350">
                <a:solidFill>
                  <a:srgbClr val="0070C0"/>
                </a:solidFill>
                <a:latin typeface="Arial Narrow" panose="020B0606020202030204" pitchFamily="34" charset="0"/>
              </a:defRPr>
            </a:lvl4pPr>
            <a:lvl5pPr>
              <a:defRPr sz="1350">
                <a:solidFill>
                  <a:srgbClr val="0070C0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565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.png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0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mtClean="0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0" y="4735513"/>
            <a:ext cx="9144000" cy="407987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mtClean="0"/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1943100" y="0"/>
            <a:ext cx="7200900" cy="809625"/>
          </a:xfrm>
          <a:prstGeom prst="rect">
            <a:avLst/>
          </a:prstGeom>
          <a:solidFill>
            <a:srgbClr val="3399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mtClean="0"/>
          </a:p>
        </p:txBody>
      </p:sp>
      <p:sp>
        <p:nvSpPr>
          <p:cNvPr id="1029" name="Line 34"/>
          <p:cNvSpPr>
            <a:spLocks noChangeShapeType="1"/>
          </p:cNvSpPr>
          <p:nvPr/>
        </p:nvSpPr>
        <p:spPr bwMode="auto">
          <a:xfrm>
            <a:off x="0" y="4735513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1030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87313"/>
            <a:ext cx="1595437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0" y="0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>
            <a:lvl1pPr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mtClean="0"/>
          </a:p>
        </p:txBody>
      </p:sp>
      <p:sp>
        <p:nvSpPr>
          <p:cNvPr id="1032" name="Line 15"/>
          <p:cNvSpPr>
            <a:spLocks noChangeShapeType="1"/>
          </p:cNvSpPr>
          <p:nvPr/>
        </p:nvSpPr>
        <p:spPr bwMode="auto">
          <a:xfrm>
            <a:off x="1936750" y="0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033" name="Line 33"/>
          <p:cNvSpPr>
            <a:spLocks noChangeShapeType="1"/>
          </p:cNvSpPr>
          <p:nvPr/>
        </p:nvSpPr>
        <p:spPr bwMode="auto">
          <a:xfrm>
            <a:off x="0" y="809625"/>
            <a:ext cx="9144000" cy="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pic>
        <p:nvPicPr>
          <p:cNvPr id="1034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60325"/>
            <a:ext cx="127317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0" r:id="rId2"/>
    <p:sldLayoutId id="2147483661" r:id="rId3"/>
  </p:sldLayoutIdLst>
  <p:txStyles>
    <p:titleStyle>
      <a:lvl1pPr algn="ctr" defTabSz="777875" rtl="0" fontAlgn="base">
        <a:spcBef>
          <a:spcPct val="0"/>
        </a:spcBef>
        <a:spcAft>
          <a:spcPct val="0"/>
        </a:spcAft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777875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itchFamily="34" charset="0"/>
        </a:defRPr>
      </a:lvl2pPr>
      <a:lvl3pPr algn="ctr" defTabSz="777875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itchFamily="34" charset="0"/>
        </a:defRPr>
      </a:lvl3pPr>
      <a:lvl4pPr algn="ctr" defTabSz="777875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itchFamily="34" charset="0"/>
        </a:defRPr>
      </a:lvl4pPr>
      <a:lvl5pPr algn="ctr" defTabSz="777875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itchFamily="34" charset="0"/>
        </a:defRPr>
      </a:lvl5pPr>
      <a:lvl6pPr marL="457200" algn="ctr" defTabSz="777875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itchFamily="34" charset="0"/>
        </a:defRPr>
      </a:lvl6pPr>
      <a:lvl7pPr marL="914400" algn="ctr" defTabSz="777875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itchFamily="34" charset="0"/>
        </a:defRPr>
      </a:lvl7pPr>
      <a:lvl8pPr marL="1371600" algn="ctr" defTabSz="777875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itchFamily="34" charset="0"/>
        </a:defRPr>
      </a:lvl8pPr>
      <a:lvl9pPr marL="1828800" algn="ctr" defTabSz="777875" rtl="0" fontAlgn="base">
        <a:spcBef>
          <a:spcPct val="0"/>
        </a:spcBef>
        <a:spcAft>
          <a:spcPct val="0"/>
        </a:spcAft>
        <a:defRPr sz="3700">
          <a:solidFill>
            <a:schemeClr val="tx1"/>
          </a:solidFill>
          <a:latin typeface="Calibri" pitchFamily="34" charset="0"/>
        </a:defRPr>
      </a:lvl9pPr>
    </p:titleStyle>
    <p:bodyStyle>
      <a:lvl1pPr marL="292100" indent="-292100" algn="l" defTabSz="777875" rtl="0" fontAlgn="base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1825" indent="-242888" algn="l" defTabSz="777875" rtl="0" fontAlgn="base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3138" indent="-193675" algn="l" defTabSz="777875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663" indent="-193675" algn="l" defTabSz="777875" rtl="0" fontAlgn="base">
        <a:spcBef>
          <a:spcPct val="20000"/>
        </a:spcBef>
        <a:spcAft>
          <a:spcPct val="0"/>
        </a:spcAft>
        <a:buFont typeface="Arial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2600" indent="-193675" algn="l" defTabSz="777875" rtl="0" fontAlgn="base">
        <a:spcBef>
          <a:spcPct val="20000"/>
        </a:spcBef>
        <a:spcAft>
          <a:spcPct val="0"/>
        </a:spcAft>
        <a:buFont typeface="Arial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942" indent="-194813" algn="l" defTabSz="779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68" indent="-194813" algn="l" defTabSz="779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94" indent="-194813" algn="l" defTabSz="779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820" indent="-194813" algn="l" defTabSz="779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4"/>
          <p:cNvGrpSpPr>
            <a:grpSpLocks/>
          </p:cNvGrpSpPr>
          <p:nvPr/>
        </p:nvGrpSpPr>
        <p:grpSpPr bwMode="auto">
          <a:xfrm>
            <a:off x="0" y="4738688"/>
            <a:ext cx="9144000" cy="404812"/>
            <a:chOff x="0" y="3974"/>
            <a:chExt cx="5760" cy="340"/>
          </a:xfrm>
        </p:grpSpPr>
        <p:sp>
          <p:nvSpPr>
            <p:cNvPr id="18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5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19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5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2059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0" y="0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5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1943100" y="0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5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053" name="Line 10"/>
          <p:cNvSpPr>
            <a:spLocks noChangeShapeType="1"/>
          </p:cNvSpPr>
          <p:nvPr/>
        </p:nvSpPr>
        <p:spPr bwMode="auto">
          <a:xfrm>
            <a:off x="1936750" y="0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107950" y="4803028"/>
            <a:ext cx="1943100" cy="26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556" tIns="40781" rIns="81556" bIns="40781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55625" indent="-214313"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855663" indent="-171450"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196975" indent="-171450"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539875" indent="-171450"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997075" indent="-17145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454275" indent="-17145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911475" indent="-17145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368675" indent="-17145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512D153-FAF5-4339-A05F-B74A93F46D3A}" type="slidenum">
              <a:rPr lang="ru-RU" sz="1200" smtClean="0">
                <a:solidFill>
                  <a:schemeClr val="bg1"/>
                </a:solidFill>
                <a:latin typeface="Arial Narrow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6" name="TextBox 16"/>
          <p:cNvSpPr txBox="1">
            <a:spLocks noChangeArrowheads="1"/>
          </p:cNvSpPr>
          <p:nvPr/>
        </p:nvSpPr>
        <p:spPr bwMode="auto">
          <a:xfrm>
            <a:off x="1936751" y="4767263"/>
            <a:ext cx="7131049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7841" tIns="0" rIns="77841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7925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 smtClean="0">
                <a:solidFill>
                  <a:schemeClr val="bg1"/>
                </a:solidFill>
              </a:rPr>
              <a:t>Причины инцидента произошедшего на ГРС </a:t>
            </a:r>
            <a:r>
              <a:rPr lang="ru-RU" sz="1100" dirty="0" err="1" smtClean="0">
                <a:solidFill>
                  <a:schemeClr val="bg1"/>
                </a:solidFill>
              </a:rPr>
              <a:t>Хмелинец</a:t>
            </a:r>
            <a:r>
              <a:rPr lang="ru-RU" sz="1100" dirty="0" smtClean="0">
                <a:solidFill>
                  <a:schemeClr val="bg1"/>
                </a:solidFill>
              </a:rPr>
              <a:t>. Организация подачи газа от ПАГЗ с применением модуля ЛОРД</a:t>
            </a:r>
            <a:endParaRPr lang="ru-RU" sz="1100" dirty="0">
              <a:solidFill>
                <a:schemeClr val="bg1"/>
              </a:solidFill>
              <a:latin typeface="Arial Narrow" pitchFamily="34" charset="0"/>
              <a:cs typeface="+mn-cs"/>
            </a:endParaRPr>
          </a:p>
        </p:txBody>
      </p:sp>
      <p:pic>
        <p:nvPicPr>
          <p:cNvPr id="2056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60325"/>
            <a:ext cx="127317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64" r:id="rId3"/>
  </p:sldLayoutIdLst>
  <p:timing>
    <p:tnLst>
      <p:par>
        <p:cTn id="1" dur="indefinite" restart="never" nodeType="tmRoot"/>
      </p:par>
    </p:tnLst>
  </p:timing>
  <p:txStyles>
    <p:titleStyle>
      <a:lvl1pPr algn="l" defTabSz="777875" rtl="0" fontAlgn="base">
        <a:spcBef>
          <a:spcPct val="0"/>
        </a:spcBef>
        <a:spcAft>
          <a:spcPct val="0"/>
        </a:spcAft>
        <a:defRPr sz="3700" kern="1200">
          <a:solidFill>
            <a:schemeClr val="bg1"/>
          </a:solidFill>
          <a:latin typeface="Arial Narrow" panose="020B0606020202030204" pitchFamily="34" charset="0"/>
          <a:ea typeface="+mj-ea"/>
          <a:cs typeface="+mj-cs"/>
        </a:defRPr>
      </a:lvl1pPr>
      <a:lvl2pPr algn="l" defTabSz="777875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rial Narrow" pitchFamily="34" charset="0"/>
        </a:defRPr>
      </a:lvl2pPr>
      <a:lvl3pPr algn="l" defTabSz="777875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rial Narrow" pitchFamily="34" charset="0"/>
        </a:defRPr>
      </a:lvl3pPr>
      <a:lvl4pPr algn="l" defTabSz="777875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rial Narrow" pitchFamily="34" charset="0"/>
        </a:defRPr>
      </a:lvl4pPr>
      <a:lvl5pPr algn="l" defTabSz="777875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rial Narrow" pitchFamily="34" charset="0"/>
        </a:defRPr>
      </a:lvl5pPr>
      <a:lvl6pPr marL="457200" algn="l" defTabSz="777875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rial Narrow" pitchFamily="34" charset="0"/>
        </a:defRPr>
      </a:lvl6pPr>
      <a:lvl7pPr marL="914400" algn="l" defTabSz="777875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rial Narrow" pitchFamily="34" charset="0"/>
        </a:defRPr>
      </a:lvl7pPr>
      <a:lvl8pPr marL="1371600" algn="l" defTabSz="777875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rial Narrow" pitchFamily="34" charset="0"/>
        </a:defRPr>
      </a:lvl8pPr>
      <a:lvl9pPr marL="1828800" algn="l" defTabSz="777875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rial Narrow" pitchFamily="34" charset="0"/>
        </a:defRPr>
      </a:lvl9pPr>
    </p:titleStyle>
    <p:bodyStyle>
      <a:lvl1pPr marL="292100" indent="-292100" algn="l" defTabSz="777875" rtl="0" fontAlgn="base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1825" indent="-242888" algn="l" defTabSz="777875" rtl="0" fontAlgn="base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3138" indent="-193675" algn="l" defTabSz="777875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663" indent="-193675" algn="l" defTabSz="777875" rtl="0" fontAlgn="base">
        <a:spcBef>
          <a:spcPct val="20000"/>
        </a:spcBef>
        <a:spcAft>
          <a:spcPct val="0"/>
        </a:spcAft>
        <a:buFont typeface="Arial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2600" indent="-193675" algn="l" defTabSz="777875" rtl="0" fontAlgn="base">
        <a:spcBef>
          <a:spcPct val="20000"/>
        </a:spcBef>
        <a:spcAft>
          <a:spcPct val="0"/>
        </a:spcAft>
        <a:buFont typeface="Arial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942" indent="-194813" algn="l" defTabSz="779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68" indent="-194813" algn="l" defTabSz="779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94" indent="-194813" algn="l" defTabSz="779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820" indent="-194813" algn="l" defTabSz="779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4"/>
          <p:cNvGrpSpPr>
            <a:grpSpLocks/>
          </p:cNvGrpSpPr>
          <p:nvPr/>
        </p:nvGrpSpPr>
        <p:grpSpPr bwMode="auto">
          <a:xfrm>
            <a:off x="0" y="4738687"/>
            <a:ext cx="9144000" cy="404813"/>
            <a:chOff x="0" y="3974"/>
            <a:chExt cx="5760" cy="340"/>
          </a:xfrm>
        </p:grpSpPr>
        <p:sp>
          <p:nvSpPr>
            <p:cNvPr id="3083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/>
          </p:spPr>
          <p:txBody>
            <a:bodyPr wrap="none" lIns="0" tIns="0" rIns="0" bIns="0" anchor="ctr"/>
            <a:lstStyle/>
            <a:p>
              <a:pPr defTabSz="513160">
                <a:defRPr/>
              </a:pPr>
              <a:endParaRPr lang="ru-RU" sz="135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3084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/>
          </p:spPr>
          <p:txBody>
            <a:bodyPr wrap="none" lIns="0" tIns="0" rIns="0" bIns="0" anchor="ctr"/>
            <a:lstStyle/>
            <a:p>
              <a:pPr defTabSz="513160">
                <a:defRPr/>
              </a:pPr>
              <a:endParaRPr lang="ru-RU" sz="135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3085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lIns="0" tIns="0" rIns="0" bIns="0" anchor="ctr"/>
            <a:lstStyle/>
            <a:p>
              <a:pPr defTabSz="685800">
                <a:defRPr/>
              </a:pPr>
              <a:endParaRPr lang="ru-RU" sz="975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3076" name="Rectangle 8"/>
          <p:cNvSpPr>
            <a:spLocks noChangeArrowheads="1"/>
          </p:cNvSpPr>
          <p:nvPr/>
        </p:nvSpPr>
        <p:spPr bwMode="auto">
          <a:xfrm>
            <a:off x="2" y="0"/>
            <a:ext cx="1937238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/>
          <a:p>
            <a:pPr defTabSz="513160">
              <a:defRPr/>
            </a:pPr>
            <a:endParaRPr lang="ru-RU" sz="135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077" name="Rectangle 9"/>
          <p:cNvSpPr>
            <a:spLocks noChangeArrowheads="1"/>
          </p:cNvSpPr>
          <p:nvPr/>
        </p:nvSpPr>
        <p:spPr bwMode="auto">
          <a:xfrm>
            <a:off x="1943100" y="0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wrap="none" lIns="0" tIns="0" rIns="0" bIns="0" anchor="ctr"/>
          <a:lstStyle/>
          <a:p>
            <a:pPr defTabSz="513160">
              <a:defRPr/>
            </a:pPr>
            <a:endParaRPr lang="ru-RU" sz="135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078" name="Line 10"/>
          <p:cNvSpPr>
            <a:spLocks noChangeShapeType="1"/>
          </p:cNvSpPr>
          <p:nvPr/>
        </p:nvSpPr>
        <p:spPr bwMode="auto">
          <a:xfrm>
            <a:off x="1937238" y="0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/>
        </p:spPr>
        <p:txBody>
          <a:bodyPr lIns="0" tIns="0" rIns="0" bIns="0" anchor="ctr"/>
          <a:lstStyle/>
          <a:p>
            <a:pPr defTabSz="685800">
              <a:defRPr/>
            </a:pPr>
            <a:endParaRPr lang="ru-RU" sz="975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79" name="Rectangle 14"/>
          <p:cNvSpPr>
            <a:spLocks noChangeArrowheads="1"/>
          </p:cNvSpPr>
          <p:nvPr/>
        </p:nvSpPr>
        <p:spPr bwMode="auto">
          <a:xfrm>
            <a:off x="754675" y="5704285"/>
            <a:ext cx="4104542" cy="323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 anchor="ctr"/>
          <a:lstStyle/>
          <a:p>
            <a:pPr defTabSz="513160">
              <a:defRPr/>
            </a:pPr>
            <a:endParaRPr lang="ru-RU" sz="1350">
              <a:solidFill>
                <a:srgbClr val="FFFFFF"/>
              </a:solidFill>
              <a:latin typeface="Arial Narrow" pitchFamily="34" charset="0"/>
            </a:endParaRPr>
          </a:p>
        </p:txBody>
      </p:sp>
      <p:pic>
        <p:nvPicPr>
          <p:cNvPr id="7175" name="Рисунок 15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1905000" cy="80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08440" y="4832747"/>
            <a:ext cx="1943100" cy="222524"/>
          </a:xfrm>
          <a:prstGeom prst="rect">
            <a:avLst/>
          </a:prstGeom>
          <a:noFill/>
          <a:ln>
            <a:noFill/>
          </a:ln>
          <a:extLst/>
        </p:spPr>
        <p:txBody>
          <a:bodyPr lIns="71776" tIns="35891" rIns="71776" bIns="35891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55625" indent="-214313"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855663" indent="-171450"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196975" indent="-171450"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539875" indent="-171450"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997075" indent="-17145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454275" indent="-17145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911475" indent="-17145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368675" indent="-17145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2B33E3C2-EB11-45C9-9B69-5FC73B0EBF46}" type="slidenum">
              <a:rPr lang="ru-RU" sz="975" smtClean="0">
                <a:solidFill>
                  <a:prstClr val="white"/>
                </a:solidFill>
                <a:latin typeface="Arial Narrow" pitchFamily="34" charset="0"/>
              </a:rPr>
              <a:pPr eaLnBrk="1" hangingPunct="1">
                <a:defRPr/>
              </a:pPr>
              <a:t>‹#›</a:t>
            </a:fld>
            <a:endParaRPr lang="ru-RU" sz="975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1936751" y="4815558"/>
            <a:ext cx="6646985" cy="307777"/>
          </a:xfrm>
          <a:prstGeom prst="rect">
            <a:avLst/>
          </a:prstGeom>
          <a:noFill/>
          <a:ln>
            <a:noFill/>
          </a:ln>
          <a:extLst/>
        </p:spPr>
        <p:txBody>
          <a:bodyPr lIns="68506" tIns="0" rIns="68506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Причины инцидента произошедшего на ГРС </a:t>
            </a:r>
            <a:r>
              <a:rPr lang="ru-RU" sz="1000" dirty="0" err="1" smtClean="0">
                <a:solidFill>
                  <a:schemeClr val="bg1"/>
                </a:solidFill>
              </a:rPr>
              <a:t>Хмелинец</a:t>
            </a:r>
            <a:r>
              <a:rPr lang="ru-RU" sz="1000" dirty="0" smtClean="0">
                <a:solidFill>
                  <a:schemeClr val="bg1"/>
                </a:solidFill>
              </a:rPr>
              <a:t>. Организация подачи газа от ПАГЗ с применением модуля ЛОРД</a:t>
            </a:r>
            <a:endParaRPr lang="ru-RU" sz="1000" kern="1200" dirty="0" smtClean="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952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513160" rtl="0" eaLnBrk="0" fontAlgn="base" hangingPunct="0">
        <a:spcBef>
          <a:spcPct val="0"/>
        </a:spcBef>
        <a:spcAft>
          <a:spcPct val="0"/>
        </a:spcAft>
        <a:defRPr sz="2025">
          <a:solidFill>
            <a:schemeClr val="bg1"/>
          </a:solidFill>
          <a:latin typeface="+mj-lt"/>
          <a:ea typeface="+mj-ea"/>
          <a:cs typeface="+mj-cs"/>
        </a:defRPr>
      </a:lvl1pPr>
      <a:lvl2pPr algn="l" defTabSz="513160" rtl="0" eaLnBrk="0" fontAlgn="base" hangingPunct="0">
        <a:spcBef>
          <a:spcPct val="0"/>
        </a:spcBef>
        <a:spcAft>
          <a:spcPct val="0"/>
        </a:spcAft>
        <a:defRPr sz="2025">
          <a:solidFill>
            <a:schemeClr val="bg1"/>
          </a:solidFill>
          <a:latin typeface="Arial Narrow" pitchFamily="34" charset="0"/>
        </a:defRPr>
      </a:lvl2pPr>
      <a:lvl3pPr algn="l" defTabSz="513160" rtl="0" eaLnBrk="0" fontAlgn="base" hangingPunct="0">
        <a:spcBef>
          <a:spcPct val="0"/>
        </a:spcBef>
        <a:spcAft>
          <a:spcPct val="0"/>
        </a:spcAft>
        <a:defRPr sz="2025">
          <a:solidFill>
            <a:schemeClr val="bg1"/>
          </a:solidFill>
          <a:latin typeface="Arial Narrow" pitchFamily="34" charset="0"/>
        </a:defRPr>
      </a:lvl3pPr>
      <a:lvl4pPr algn="l" defTabSz="513160" rtl="0" eaLnBrk="0" fontAlgn="base" hangingPunct="0">
        <a:spcBef>
          <a:spcPct val="0"/>
        </a:spcBef>
        <a:spcAft>
          <a:spcPct val="0"/>
        </a:spcAft>
        <a:defRPr sz="2025">
          <a:solidFill>
            <a:schemeClr val="bg1"/>
          </a:solidFill>
          <a:latin typeface="Arial Narrow" pitchFamily="34" charset="0"/>
        </a:defRPr>
      </a:lvl4pPr>
      <a:lvl5pPr algn="l" defTabSz="513160" rtl="0" eaLnBrk="0" fontAlgn="base" hangingPunct="0">
        <a:spcBef>
          <a:spcPct val="0"/>
        </a:spcBef>
        <a:spcAft>
          <a:spcPct val="0"/>
        </a:spcAft>
        <a:defRPr sz="2025">
          <a:solidFill>
            <a:schemeClr val="bg1"/>
          </a:solidFill>
          <a:latin typeface="Arial Narrow" pitchFamily="34" charset="0"/>
        </a:defRPr>
      </a:lvl5pPr>
      <a:lvl6pPr marL="479656" algn="l" rtl="0" fontAlgn="base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 Narrow" pitchFamily="34" charset="0"/>
        </a:defRPr>
      </a:lvl6pPr>
      <a:lvl7pPr marL="959312" algn="l" rtl="0" fontAlgn="base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 Narrow" pitchFamily="34" charset="0"/>
        </a:defRPr>
      </a:lvl7pPr>
      <a:lvl8pPr marL="1438968" algn="l" rtl="0" fontAlgn="base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 Narrow" pitchFamily="34" charset="0"/>
        </a:defRPr>
      </a:lvl8pPr>
      <a:lvl9pPr marL="1918624" algn="l" rtl="0" fontAlgn="base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 Narrow" pitchFamily="34" charset="0"/>
        </a:defRPr>
      </a:lvl9pPr>
    </p:titleStyle>
    <p:bodyStyle>
      <a:lvl1pPr marL="269081" indent="-269081" algn="l" defTabSz="513160" rtl="0" eaLnBrk="0" fontAlgn="base" hangingPunct="0">
        <a:spcBef>
          <a:spcPct val="20000"/>
        </a:spcBef>
        <a:spcAft>
          <a:spcPct val="0"/>
        </a:spcAft>
        <a:buChar char="•"/>
        <a:defRPr sz="2025" b="1">
          <a:solidFill>
            <a:srgbClr val="003366"/>
          </a:solidFill>
          <a:latin typeface="+mn-lt"/>
          <a:ea typeface="+mn-ea"/>
          <a:cs typeface="+mn-cs"/>
        </a:defRPr>
      </a:lvl1pPr>
      <a:lvl2pPr marL="582216" indent="-222647" algn="l" defTabSz="513160" rtl="0" eaLnBrk="0" fontAlgn="base" hangingPunct="0">
        <a:spcBef>
          <a:spcPct val="20000"/>
        </a:spcBef>
        <a:spcAft>
          <a:spcPct val="0"/>
        </a:spcAft>
        <a:buChar char="–"/>
        <a:defRPr sz="2175">
          <a:solidFill>
            <a:schemeClr val="tx1"/>
          </a:solidFill>
          <a:latin typeface="Arial" charset="0"/>
        </a:defRPr>
      </a:lvl2pPr>
      <a:lvl3pPr marL="896541" indent="-178594" algn="l" defTabSz="513160" rtl="0" eaLnBrk="0" fontAlgn="base" hangingPunct="0">
        <a:spcBef>
          <a:spcPct val="20000"/>
        </a:spcBef>
        <a:spcAft>
          <a:spcPct val="0"/>
        </a:spcAft>
        <a:buChar char="•"/>
        <a:defRPr sz="1875">
          <a:solidFill>
            <a:schemeClr val="tx1"/>
          </a:solidFill>
          <a:latin typeface="Arial" charset="0"/>
        </a:defRPr>
      </a:lvl3pPr>
      <a:lvl4pPr marL="1256110" indent="-178594" algn="l" defTabSz="513160" rtl="0" eaLnBrk="0" fontAlgn="base" hangingPunct="0">
        <a:spcBef>
          <a:spcPct val="20000"/>
        </a:spcBef>
        <a:spcAft>
          <a:spcPct val="0"/>
        </a:spcAft>
        <a:buChar char="–"/>
        <a:defRPr sz="1575">
          <a:solidFill>
            <a:schemeClr val="tx1"/>
          </a:solidFill>
          <a:latin typeface="Arial" charset="0"/>
        </a:defRPr>
      </a:lvl4pPr>
      <a:lvl5pPr marL="1614488" indent="-179785" algn="l" defTabSz="513160" rtl="0" eaLnBrk="0" fontAlgn="base" hangingPunct="0">
        <a:spcBef>
          <a:spcPct val="20000"/>
        </a:spcBef>
        <a:spcAft>
          <a:spcPct val="0"/>
        </a:spcAft>
        <a:buChar char="»"/>
        <a:defRPr sz="1575">
          <a:solidFill>
            <a:schemeClr val="tx1"/>
          </a:solidFill>
          <a:latin typeface="Arial" charset="0"/>
        </a:defRPr>
      </a:lvl5pPr>
      <a:lvl6pPr marL="2638112" indent="-239828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</a:defRPr>
      </a:lvl6pPr>
      <a:lvl7pPr marL="3117768" indent="-239828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</a:defRPr>
      </a:lvl7pPr>
      <a:lvl8pPr marL="3597427" indent="-239828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</a:defRPr>
      </a:lvl8pPr>
      <a:lvl9pPr marL="4077085" indent="-239828" algn="l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59312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1pPr>
      <a:lvl2pPr marL="479656" algn="l" defTabSz="959312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2pPr>
      <a:lvl3pPr marL="959312" algn="l" defTabSz="959312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438968" algn="l" defTabSz="959312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18624" algn="l" defTabSz="959312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398283" algn="l" defTabSz="959312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877942" algn="l" defTabSz="959312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357598" algn="l" defTabSz="959312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837256" algn="l" defTabSz="959312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4"/>
          <p:cNvGrpSpPr>
            <a:grpSpLocks/>
          </p:cNvGrpSpPr>
          <p:nvPr/>
        </p:nvGrpSpPr>
        <p:grpSpPr bwMode="auto">
          <a:xfrm>
            <a:off x="0" y="4738687"/>
            <a:ext cx="9144000" cy="404813"/>
            <a:chOff x="0" y="3974"/>
            <a:chExt cx="5760" cy="340"/>
          </a:xfrm>
        </p:grpSpPr>
        <p:sp>
          <p:nvSpPr>
            <p:cNvPr id="3083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/>
          </p:spPr>
          <p:txBody>
            <a:bodyPr wrap="none" lIns="0" tIns="0" rIns="0" bIns="0" anchor="ctr"/>
            <a:lstStyle/>
            <a:p>
              <a:pPr defTabSz="583086">
                <a:defRPr/>
              </a:pPr>
              <a:endParaRPr lang="ru-RU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3084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/>
          </p:spPr>
          <p:txBody>
            <a:bodyPr wrap="none" lIns="0" tIns="0" rIns="0" bIns="0" anchor="ctr"/>
            <a:lstStyle/>
            <a:p>
              <a:pPr defTabSz="583086">
                <a:defRPr/>
              </a:pPr>
              <a:endParaRPr lang="ru-RU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3085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lIns="0" tIns="0" rIns="0" bIns="0" anchor="ctr"/>
            <a:lstStyle/>
            <a:p>
              <a:pPr defTabSz="914400">
                <a:defRPr/>
              </a:pPr>
              <a:endParaRPr lang="ru-RU" sz="11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3076" name="Rectangle 8"/>
          <p:cNvSpPr>
            <a:spLocks noChangeArrowheads="1"/>
          </p:cNvSpPr>
          <p:nvPr/>
        </p:nvSpPr>
        <p:spPr bwMode="auto">
          <a:xfrm>
            <a:off x="2" y="0"/>
            <a:ext cx="1937238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/>
          <a:p>
            <a:pPr defTabSz="583086">
              <a:defRPr/>
            </a:pPr>
            <a:endParaRPr lang="ru-RU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077" name="Rectangle 9"/>
          <p:cNvSpPr>
            <a:spLocks noChangeArrowheads="1"/>
          </p:cNvSpPr>
          <p:nvPr/>
        </p:nvSpPr>
        <p:spPr bwMode="auto">
          <a:xfrm>
            <a:off x="1943100" y="0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wrap="none" lIns="0" tIns="0" rIns="0" bIns="0" anchor="ctr"/>
          <a:lstStyle/>
          <a:p>
            <a:pPr defTabSz="583086">
              <a:defRPr/>
            </a:pPr>
            <a:endParaRPr lang="ru-RU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078" name="Line 10"/>
          <p:cNvSpPr>
            <a:spLocks noChangeShapeType="1"/>
          </p:cNvSpPr>
          <p:nvPr/>
        </p:nvSpPr>
        <p:spPr bwMode="auto">
          <a:xfrm>
            <a:off x="1937238" y="0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/>
        </p:spPr>
        <p:txBody>
          <a:bodyPr lIns="0" tIns="0" rIns="0" bIns="0" anchor="ctr"/>
          <a:lstStyle/>
          <a:p>
            <a:pPr defTabSz="914400">
              <a:defRPr/>
            </a:pPr>
            <a:endParaRPr lang="ru-RU" sz="11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79" name="Rectangle 14"/>
          <p:cNvSpPr>
            <a:spLocks noChangeArrowheads="1"/>
          </p:cNvSpPr>
          <p:nvPr/>
        </p:nvSpPr>
        <p:spPr bwMode="auto">
          <a:xfrm>
            <a:off x="754675" y="5704285"/>
            <a:ext cx="4104542" cy="323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 anchor="ctr"/>
          <a:lstStyle/>
          <a:p>
            <a:pPr defTabSz="583086">
              <a:defRPr/>
            </a:pPr>
            <a:endParaRPr lang="ru-RU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08440" y="4832747"/>
            <a:ext cx="1943100" cy="251636"/>
          </a:xfrm>
          <a:prstGeom prst="rect">
            <a:avLst/>
          </a:prstGeom>
          <a:noFill/>
          <a:ln>
            <a:noFill/>
          </a:ln>
          <a:extLst/>
        </p:spPr>
        <p:txBody>
          <a:bodyPr lIns="81556" tIns="40781" rIns="81556" bIns="40781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55625" indent="-214313"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855663" indent="-171450"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196975" indent="-171450"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539875" indent="-171450"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997075" indent="-17145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454275" indent="-17145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911475" indent="-17145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368675" indent="-17145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2B33E3C2-EB11-45C9-9B69-5FC73B0EBF46}" type="slidenum">
              <a:rPr lang="ru-RU" sz="1100" smtClean="0">
                <a:solidFill>
                  <a:prstClr val="white"/>
                </a:solidFill>
                <a:latin typeface="Arial Narrow" pitchFamily="34" charset="0"/>
              </a:rPr>
              <a:pPr eaLnBrk="1" hangingPunct="1">
                <a:defRPr/>
              </a:pPr>
              <a:t>‹#›</a:t>
            </a:fld>
            <a:endParaRPr lang="ru-RU" sz="1100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1936750" y="4832747"/>
            <a:ext cx="6646985" cy="307777"/>
          </a:xfrm>
          <a:prstGeom prst="rect">
            <a:avLst/>
          </a:prstGeom>
          <a:noFill/>
          <a:ln>
            <a:noFill/>
          </a:ln>
          <a:extLst/>
        </p:spPr>
        <p:txBody>
          <a:bodyPr lIns="77841" tIns="0" rIns="77841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7925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Причины инцидента произошедшего на ГРС </a:t>
            </a:r>
            <a:r>
              <a:rPr lang="ru-RU" sz="1000" dirty="0" err="1" smtClean="0">
                <a:solidFill>
                  <a:schemeClr val="bg1"/>
                </a:solidFill>
              </a:rPr>
              <a:t>Хмелинец</a:t>
            </a:r>
            <a:r>
              <a:rPr lang="ru-RU" sz="1000" dirty="0" smtClean="0">
                <a:solidFill>
                  <a:schemeClr val="bg1"/>
                </a:solidFill>
              </a:rPr>
              <a:t>. Организация подачи газа от ПАГЗ с применением модуля ЛОРД</a:t>
            </a:r>
            <a:endParaRPr lang="ru-RU" sz="1000" kern="1200" dirty="0">
              <a:solidFill>
                <a:schemeClr val="bg1"/>
              </a:solidFill>
              <a:latin typeface="Arial Narrow" pitchFamily="34" charset="0"/>
              <a:ea typeface="+mn-ea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54" y="39336"/>
            <a:ext cx="1351533" cy="73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11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583086" rtl="0" eaLnBrk="0" fontAlgn="base" hangingPunct="0">
        <a:spcBef>
          <a:spcPct val="0"/>
        </a:spcBef>
        <a:spcAft>
          <a:spcPct val="0"/>
        </a:spcAft>
        <a:defRPr sz="2300">
          <a:solidFill>
            <a:schemeClr val="bg1"/>
          </a:solidFill>
          <a:latin typeface="+mj-lt"/>
          <a:ea typeface="+mj-ea"/>
          <a:cs typeface="+mj-cs"/>
        </a:defRPr>
      </a:lvl1pPr>
      <a:lvl2pPr algn="l" defTabSz="583086" rtl="0" eaLnBrk="0" fontAlgn="base" hangingPunct="0">
        <a:spcBef>
          <a:spcPct val="0"/>
        </a:spcBef>
        <a:spcAft>
          <a:spcPct val="0"/>
        </a:spcAft>
        <a:defRPr sz="2300">
          <a:solidFill>
            <a:schemeClr val="bg1"/>
          </a:solidFill>
          <a:latin typeface="Arial Narrow" pitchFamily="34" charset="0"/>
        </a:defRPr>
      </a:lvl2pPr>
      <a:lvl3pPr algn="l" defTabSz="583086" rtl="0" eaLnBrk="0" fontAlgn="base" hangingPunct="0">
        <a:spcBef>
          <a:spcPct val="0"/>
        </a:spcBef>
        <a:spcAft>
          <a:spcPct val="0"/>
        </a:spcAft>
        <a:defRPr sz="2300">
          <a:solidFill>
            <a:schemeClr val="bg1"/>
          </a:solidFill>
          <a:latin typeface="Arial Narrow" pitchFamily="34" charset="0"/>
        </a:defRPr>
      </a:lvl3pPr>
      <a:lvl4pPr algn="l" defTabSz="583086" rtl="0" eaLnBrk="0" fontAlgn="base" hangingPunct="0">
        <a:spcBef>
          <a:spcPct val="0"/>
        </a:spcBef>
        <a:spcAft>
          <a:spcPct val="0"/>
        </a:spcAft>
        <a:defRPr sz="2300">
          <a:solidFill>
            <a:schemeClr val="bg1"/>
          </a:solidFill>
          <a:latin typeface="Arial Narrow" pitchFamily="34" charset="0"/>
        </a:defRPr>
      </a:lvl4pPr>
      <a:lvl5pPr algn="l" defTabSz="583086" rtl="0" eaLnBrk="0" fontAlgn="base" hangingPunct="0">
        <a:spcBef>
          <a:spcPct val="0"/>
        </a:spcBef>
        <a:spcAft>
          <a:spcPct val="0"/>
        </a:spcAft>
        <a:defRPr sz="2300">
          <a:solidFill>
            <a:schemeClr val="bg1"/>
          </a:solidFill>
          <a:latin typeface="Arial Narrow" pitchFamily="34" charset="0"/>
        </a:defRPr>
      </a:lvl5pPr>
      <a:lvl6pPr marL="545017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 Narrow" pitchFamily="34" charset="0"/>
        </a:defRPr>
      </a:lvl6pPr>
      <a:lvl7pPr marL="1090034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 Narrow" pitchFamily="34" charset="0"/>
        </a:defRPr>
      </a:lvl7pPr>
      <a:lvl8pPr marL="1635051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 Narrow" pitchFamily="34" charset="0"/>
        </a:defRPr>
      </a:lvl8pPr>
      <a:lvl9pPr marL="2180068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 Narrow" pitchFamily="34" charset="0"/>
        </a:defRPr>
      </a:lvl9pPr>
    </p:titleStyle>
    <p:bodyStyle>
      <a:lvl1pPr marL="305748" indent="-305748" algn="l" defTabSz="583086" rtl="0" eaLnBrk="0" fontAlgn="base" hangingPunct="0">
        <a:spcBef>
          <a:spcPct val="20000"/>
        </a:spcBef>
        <a:spcAft>
          <a:spcPct val="0"/>
        </a:spcAft>
        <a:buChar char="•"/>
        <a:defRPr sz="2300" b="1">
          <a:solidFill>
            <a:srgbClr val="003366"/>
          </a:solidFill>
          <a:latin typeface="+mn-lt"/>
          <a:ea typeface="+mn-ea"/>
          <a:cs typeface="+mn-cs"/>
        </a:defRPr>
      </a:lvl1pPr>
      <a:lvl2pPr marL="661553" indent="-252987" algn="l" defTabSz="583086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Arial" charset="0"/>
        </a:defRPr>
      </a:lvl2pPr>
      <a:lvl3pPr marL="1018710" indent="-202930" algn="l" defTabSz="583086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Arial" charset="0"/>
        </a:defRPr>
      </a:lvl3pPr>
      <a:lvl4pPr marL="1427276" indent="-202930" algn="l" defTabSz="583086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Arial" charset="0"/>
        </a:defRPr>
      </a:lvl4pPr>
      <a:lvl5pPr marL="1834488" indent="-204283" algn="l" defTabSz="583086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Arial" charset="0"/>
        </a:defRPr>
      </a:lvl5pPr>
      <a:lvl6pPr marL="2997599" indent="-272509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charset="0"/>
        </a:defRPr>
      </a:lvl6pPr>
      <a:lvl7pPr marL="3542616" indent="-272509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charset="0"/>
        </a:defRPr>
      </a:lvl7pPr>
      <a:lvl8pPr marL="4087636" indent="-272509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charset="0"/>
        </a:defRPr>
      </a:lvl8pPr>
      <a:lvl9pPr marL="4632655" indent="-272509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10900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5017" algn="l" defTabSz="10900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90034" algn="l" defTabSz="10900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5051" algn="l" defTabSz="10900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80068" algn="l" defTabSz="10900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5089" algn="l" defTabSz="10900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70110" algn="l" defTabSz="10900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5126" algn="l" defTabSz="10900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60146" algn="l" defTabSz="10900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4"/>
          <p:cNvGrpSpPr>
            <a:grpSpLocks/>
          </p:cNvGrpSpPr>
          <p:nvPr/>
        </p:nvGrpSpPr>
        <p:grpSpPr bwMode="auto">
          <a:xfrm>
            <a:off x="0" y="4738687"/>
            <a:ext cx="9144000" cy="404813"/>
            <a:chOff x="0" y="3974"/>
            <a:chExt cx="5760" cy="340"/>
          </a:xfrm>
        </p:grpSpPr>
        <p:sp>
          <p:nvSpPr>
            <p:cNvPr id="3083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/>
          </p:spPr>
          <p:txBody>
            <a:bodyPr wrap="none" lIns="0" tIns="0" rIns="0" bIns="0" anchor="ctr"/>
            <a:lstStyle/>
            <a:p>
              <a:pPr defTabSz="583086">
                <a:defRPr/>
              </a:pPr>
              <a:endParaRPr lang="ru-RU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3084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/>
          </p:spPr>
          <p:txBody>
            <a:bodyPr wrap="none" lIns="0" tIns="0" rIns="0" bIns="0" anchor="ctr"/>
            <a:lstStyle/>
            <a:p>
              <a:pPr defTabSz="583086">
                <a:defRPr/>
              </a:pPr>
              <a:endParaRPr lang="ru-RU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3085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lIns="0" tIns="0" rIns="0" bIns="0" anchor="ctr"/>
            <a:lstStyle/>
            <a:p>
              <a:pPr defTabSz="914400">
                <a:defRPr/>
              </a:pPr>
              <a:endParaRPr lang="ru-RU" sz="1100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3076" name="Rectangle 8"/>
          <p:cNvSpPr>
            <a:spLocks noChangeArrowheads="1"/>
          </p:cNvSpPr>
          <p:nvPr/>
        </p:nvSpPr>
        <p:spPr bwMode="auto">
          <a:xfrm>
            <a:off x="2" y="0"/>
            <a:ext cx="1937238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/>
        </p:spPr>
        <p:txBody>
          <a:bodyPr wrap="none" lIns="0" tIns="0" rIns="0" bIns="0" anchor="ctr"/>
          <a:lstStyle/>
          <a:p>
            <a:pPr defTabSz="583086">
              <a:defRPr/>
            </a:pPr>
            <a:endParaRPr lang="ru-RU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077" name="Rectangle 9"/>
          <p:cNvSpPr>
            <a:spLocks noChangeArrowheads="1"/>
          </p:cNvSpPr>
          <p:nvPr/>
        </p:nvSpPr>
        <p:spPr bwMode="auto">
          <a:xfrm>
            <a:off x="1943100" y="0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/>
        </p:spPr>
        <p:txBody>
          <a:bodyPr wrap="none" lIns="0" tIns="0" rIns="0" bIns="0" anchor="ctr"/>
          <a:lstStyle/>
          <a:p>
            <a:pPr defTabSz="583086">
              <a:defRPr/>
            </a:pPr>
            <a:endParaRPr lang="ru-RU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3078" name="Line 10"/>
          <p:cNvSpPr>
            <a:spLocks noChangeShapeType="1"/>
          </p:cNvSpPr>
          <p:nvPr/>
        </p:nvSpPr>
        <p:spPr bwMode="auto">
          <a:xfrm>
            <a:off x="1937238" y="0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/>
        </p:spPr>
        <p:txBody>
          <a:bodyPr lIns="0" tIns="0" rIns="0" bIns="0" anchor="ctr"/>
          <a:lstStyle/>
          <a:p>
            <a:pPr defTabSz="914400">
              <a:defRPr/>
            </a:pPr>
            <a:endParaRPr lang="ru-RU" sz="11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79" name="Rectangle 14"/>
          <p:cNvSpPr>
            <a:spLocks noChangeArrowheads="1"/>
          </p:cNvSpPr>
          <p:nvPr/>
        </p:nvSpPr>
        <p:spPr bwMode="auto">
          <a:xfrm>
            <a:off x="754675" y="5704285"/>
            <a:ext cx="4104542" cy="323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0" tIns="0" rIns="0" bIns="0" anchor="ctr"/>
          <a:lstStyle/>
          <a:p>
            <a:pPr defTabSz="583086">
              <a:defRPr/>
            </a:pPr>
            <a:endParaRPr lang="ru-RU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08440" y="4832747"/>
            <a:ext cx="1943100" cy="251636"/>
          </a:xfrm>
          <a:prstGeom prst="rect">
            <a:avLst/>
          </a:prstGeom>
          <a:noFill/>
          <a:ln>
            <a:noFill/>
          </a:ln>
          <a:extLst/>
        </p:spPr>
        <p:txBody>
          <a:bodyPr lIns="81556" tIns="40781" rIns="81556" bIns="40781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55625" indent="-214313"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855663" indent="-171450"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196975" indent="-171450"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539875" indent="-171450"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997075" indent="-17145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454275" indent="-17145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911475" indent="-17145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368675" indent="-17145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2B33E3C2-EB11-45C9-9B69-5FC73B0EBF46}" type="slidenum">
              <a:rPr lang="ru-RU" sz="1100" smtClean="0">
                <a:solidFill>
                  <a:prstClr val="white"/>
                </a:solidFill>
                <a:latin typeface="Arial Narrow" pitchFamily="34" charset="0"/>
              </a:rPr>
              <a:pPr eaLnBrk="1" hangingPunct="1">
                <a:defRPr/>
              </a:pPr>
              <a:t>‹#›</a:t>
            </a:fld>
            <a:endParaRPr lang="ru-RU" sz="1100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1889808" y="4835723"/>
            <a:ext cx="6646985" cy="307777"/>
          </a:xfrm>
          <a:prstGeom prst="rect">
            <a:avLst/>
          </a:prstGeom>
          <a:noFill/>
          <a:ln>
            <a:noFill/>
          </a:ln>
          <a:extLst/>
        </p:spPr>
        <p:txBody>
          <a:bodyPr lIns="77841" tIns="0" rIns="77841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ru-RU" sz="1000" dirty="0" smtClean="0">
                <a:solidFill>
                  <a:schemeClr val="bg1"/>
                </a:solidFill>
              </a:rPr>
              <a:t>Причины инцидента произошедшего на ГРС </a:t>
            </a:r>
            <a:r>
              <a:rPr lang="ru-RU" sz="1000" dirty="0" err="1" smtClean="0">
                <a:solidFill>
                  <a:schemeClr val="bg1"/>
                </a:solidFill>
              </a:rPr>
              <a:t>Хмелинец</a:t>
            </a:r>
            <a:r>
              <a:rPr lang="ru-RU" sz="1000" dirty="0" smtClean="0">
                <a:solidFill>
                  <a:schemeClr val="bg1"/>
                </a:solidFill>
              </a:rPr>
              <a:t>. Организация подачи газа от ПАГЗ с применением модуля ЛОРД</a:t>
            </a:r>
            <a:endParaRPr lang="ru-RU" sz="100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54" y="39336"/>
            <a:ext cx="1351533" cy="73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19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583086" rtl="0" eaLnBrk="0" fontAlgn="base" hangingPunct="0">
        <a:spcBef>
          <a:spcPct val="0"/>
        </a:spcBef>
        <a:spcAft>
          <a:spcPct val="0"/>
        </a:spcAft>
        <a:defRPr sz="2300">
          <a:solidFill>
            <a:schemeClr val="bg1"/>
          </a:solidFill>
          <a:latin typeface="+mj-lt"/>
          <a:ea typeface="+mj-ea"/>
          <a:cs typeface="+mj-cs"/>
        </a:defRPr>
      </a:lvl1pPr>
      <a:lvl2pPr algn="l" defTabSz="583086" rtl="0" eaLnBrk="0" fontAlgn="base" hangingPunct="0">
        <a:spcBef>
          <a:spcPct val="0"/>
        </a:spcBef>
        <a:spcAft>
          <a:spcPct val="0"/>
        </a:spcAft>
        <a:defRPr sz="2300">
          <a:solidFill>
            <a:schemeClr val="bg1"/>
          </a:solidFill>
          <a:latin typeface="Arial Narrow" pitchFamily="34" charset="0"/>
        </a:defRPr>
      </a:lvl2pPr>
      <a:lvl3pPr algn="l" defTabSz="583086" rtl="0" eaLnBrk="0" fontAlgn="base" hangingPunct="0">
        <a:spcBef>
          <a:spcPct val="0"/>
        </a:spcBef>
        <a:spcAft>
          <a:spcPct val="0"/>
        </a:spcAft>
        <a:defRPr sz="2300">
          <a:solidFill>
            <a:schemeClr val="bg1"/>
          </a:solidFill>
          <a:latin typeface="Arial Narrow" pitchFamily="34" charset="0"/>
        </a:defRPr>
      </a:lvl3pPr>
      <a:lvl4pPr algn="l" defTabSz="583086" rtl="0" eaLnBrk="0" fontAlgn="base" hangingPunct="0">
        <a:spcBef>
          <a:spcPct val="0"/>
        </a:spcBef>
        <a:spcAft>
          <a:spcPct val="0"/>
        </a:spcAft>
        <a:defRPr sz="2300">
          <a:solidFill>
            <a:schemeClr val="bg1"/>
          </a:solidFill>
          <a:latin typeface="Arial Narrow" pitchFamily="34" charset="0"/>
        </a:defRPr>
      </a:lvl4pPr>
      <a:lvl5pPr algn="l" defTabSz="583086" rtl="0" eaLnBrk="0" fontAlgn="base" hangingPunct="0">
        <a:spcBef>
          <a:spcPct val="0"/>
        </a:spcBef>
        <a:spcAft>
          <a:spcPct val="0"/>
        </a:spcAft>
        <a:defRPr sz="2300">
          <a:solidFill>
            <a:schemeClr val="bg1"/>
          </a:solidFill>
          <a:latin typeface="Arial Narrow" pitchFamily="34" charset="0"/>
        </a:defRPr>
      </a:lvl5pPr>
      <a:lvl6pPr marL="545017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 Narrow" pitchFamily="34" charset="0"/>
        </a:defRPr>
      </a:lvl6pPr>
      <a:lvl7pPr marL="1090034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 Narrow" pitchFamily="34" charset="0"/>
        </a:defRPr>
      </a:lvl7pPr>
      <a:lvl8pPr marL="1635051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 Narrow" pitchFamily="34" charset="0"/>
        </a:defRPr>
      </a:lvl8pPr>
      <a:lvl9pPr marL="2180068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 Narrow" pitchFamily="34" charset="0"/>
        </a:defRPr>
      </a:lvl9pPr>
    </p:titleStyle>
    <p:bodyStyle>
      <a:lvl1pPr marL="305748" indent="-305748" algn="l" defTabSz="583086" rtl="0" eaLnBrk="0" fontAlgn="base" hangingPunct="0">
        <a:spcBef>
          <a:spcPct val="20000"/>
        </a:spcBef>
        <a:spcAft>
          <a:spcPct val="0"/>
        </a:spcAft>
        <a:buChar char="•"/>
        <a:defRPr sz="2300" b="1">
          <a:solidFill>
            <a:srgbClr val="003366"/>
          </a:solidFill>
          <a:latin typeface="+mn-lt"/>
          <a:ea typeface="+mn-ea"/>
          <a:cs typeface="+mn-cs"/>
        </a:defRPr>
      </a:lvl1pPr>
      <a:lvl2pPr marL="661553" indent="-252987" algn="l" defTabSz="583086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Arial" charset="0"/>
        </a:defRPr>
      </a:lvl2pPr>
      <a:lvl3pPr marL="1018710" indent="-202930" algn="l" defTabSz="583086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Arial" charset="0"/>
        </a:defRPr>
      </a:lvl3pPr>
      <a:lvl4pPr marL="1427276" indent="-202930" algn="l" defTabSz="583086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Arial" charset="0"/>
        </a:defRPr>
      </a:lvl4pPr>
      <a:lvl5pPr marL="1834488" indent="-204283" algn="l" defTabSz="583086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Arial" charset="0"/>
        </a:defRPr>
      </a:lvl5pPr>
      <a:lvl6pPr marL="2997599" indent="-272509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charset="0"/>
        </a:defRPr>
      </a:lvl6pPr>
      <a:lvl7pPr marL="3542616" indent="-272509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charset="0"/>
        </a:defRPr>
      </a:lvl7pPr>
      <a:lvl8pPr marL="4087636" indent="-272509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charset="0"/>
        </a:defRPr>
      </a:lvl8pPr>
      <a:lvl9pPr marL="4632655" indent="-272509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10900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5017" algn="l" defTabSz="10900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90034" algn="l" defTabSz="10900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5051" algn="l" defTabSz="10900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80068" algn="l" defTabSz="10900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5089" algn="l" defTabSz="10900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70110" algn="l" defTabSz="10900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5126" algn="l" defTabSz="10900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60146" algn="l" defTabSz="10900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4"/>
          <p:cNvGrpSpPr>
            <a:grpSpLocks/>
          </p:cNvGrpSpPr>
          <p:nvPr/>
        </p:nvGrpSpPr>
        <p:grpSpPr bwMode="auto">
          <a:xfrm>
            <a:off x="0" y="4738688"/>
            <a:ext cx="9144000" cy="404812"/>
            <a:chOff x="0" y="3974"/>
            <a:chExt cx="5760" cy="340"/>
          </a:xfrm>
        </p:grpSpPr>
        <p:sp>
          <p:nvSpPr>
            <p:cNvPr id="18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5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19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5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2059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0" y="0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5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1943100" y="0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5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053" name="Line 10"/>
          <p:cNvSpPr>
            <a:spLocks noChangeShapeType="1"/>
          </p:cNvSpPr>
          <p:nvPr/>
        </p:nvSpPr>
        <p:spPr bwMode="auto">
          <a:xfrm>
            <a:off x="1936750" y="0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107950" y="4803028"/>
            <a:ext cx="1943100" cy="26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556" tIns="40781" rIns="81556" bIns="40781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55625" indent="-214313"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855663" indent="-171450"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196975" indent="-171450"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539875" indent="-171450"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997075" indent="-17145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454275" indent="-17145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911475" indent="-17145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368675" indent="-17145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512D153-FAF5-4339-A05F-B74A93F46D3A}" type="slidenum">
              <a:rPr lang="ru-RU" sz="1200" smtClean="0">
                <a:solidFill>
                  <a:prstClr val="white"/>
                </a:solidFill>
                <a:latin typeface="Arial Narrow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26" name="TextBox 16"/>
          <p:cNvSpPr txBox="1">
            <a:spLocks noChangeArrowheads="1"/>
          </p:cNvSpPr>
          <p:nvPr/>
        </p:nvSpPr>
        <p:spPr bwMode="auto">
          <a:xfrm>
            <a:off x="1917701" y="4820335"/>
            <a:ext cx="7131049" cy="3231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7841" tIns="0" rIns="77841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ru-RU" sz="1050" dirty="0" smtClean="0">
                <a:solidFill>
                  <a:schemeClr val="bg1"/>
                </a:solidFill>
              </a:rPr>
              <a:t>Причины инцидента произошедшего на ГРС </a:t>
            </a:r>
            <a:r>
              <a:rPr lang="ru-RU" sz="1050" dirty="0" err="1" smtClean="0">
                <a:solidFill>
                  <a:schemeClr val="bg1"/>
                </a:solidFill>
              </a:rPr>
              <a:t>Хмелинец</a:t>
            </a:r>
            <a:r>
              <a:rPr lang="ru-RU" sz="1050" dirty="0" smtClean="0">
                <a:solidFill>
                  <a:schemeClr val="bg1"/>
                </a:solidFill>
              </a:rPr>
              <a:t>. Организация подачи газа от ПАГЗ с применением модуля ЛОРД</a:t>
            </a:r>
            <a:endParaRPr lang="ru-RU" sz="1050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2056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60325"/>
            <a:ext cx="127317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07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timing>
    <p:tnLst>
      <p:par>
        <p:cTn id="1" dur="indefinite" restart="never" nodeType="tmRoot"/>
      </p:par>
    </p:tnLst>
  </p:timing>
  <p:txStyles>
    <p:titleStyle>
      <a:lvl1pPr algn="l" defTabSz="777875" rtl="0" fontAlgn="base">
        <a:spcBef>
          <a:spcPct val="0"/>
        </a:spcBef>
        <a:spcAft>
          <a:spcPct val="0"/>
        </a:spcAft>
        <a:defRPr sz="3700" kern="1200">
          <a:solidFill>
            <a:schemeClr val="bg1"/>
          </a:solidFill>
          <a:latin typeface="Arial Narrow" panose="020B0606020202030204" pitchFamily="34" charset="0"/>
          <a:ea typeface="+mj-ea"/>
          <a:cs typeface="+mj-cs"/>
        </a:defRPr>
      </a:lvl1pPr>
      <a:lvl2pPr algn="l" defTabSz="777875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rial Narrow" pitchFamily="34" charset="0"/>
        </a:defRPr>
      </a:lvl2pPr>
      <a:lvl3pPr algn="l" defTabSz="777875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rial Narrow" pitchFamily="34" charset="0"/>
        </a:defRPr>
      </a:lvl3pPr>
      <a:lvl4pPr algn="l" defTabSz="777875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rial Narrow" pitchFamily="34" charset="0"/>
        </a:defRPr>
      </a:lvl4pPr>
      <a:lvl5pPr algn="l" defTabSz="777875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rial Narrow" pitchFamily="34" charset="0"/>
        </a:defRPr>
      </a:lvl5pPr>
      <a:lvl6pPr marL="457200" algn="l" defTabSz="777875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rial Narrow" pitchFamily="34" charset="0"/>
        </a:defRPr>
      </a:lvl6pPr>
      <a:lvl7pPr marL="914400" algn="l" defTabSz="777875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rial Narrow" pitchFamily="34" charset="0"/>
        </a:defRPr>
      </a:lvl7pPr>
      <a:lvl8pPr marL="1371600" algn="l" defTabSz="777875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rial Narrow" pitchFamily="34" charset="0"/>
        </a:defRPr>
      </a:lvl8pPr>
      <a:lvl9pPr marL="1828800" algn="l" defTabSz="777875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rial Narrow" pitchFamily="34" charset="0"/>
        </a:defRPr>
      </a:lvl9pPr>
    </p:titleStyle>
    <p:bodyStyle>
      <a:lvl1pPr marL="292100" indent="-292100" algn="l" defTabSz="777875" rtl="0" fontAlgn="base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1825" indent="-242888" algn="l" defTabSz="777875" rtl="0" fontAlgn="base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3138" indent="-193675" algn="l" defTabSz="777875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663" indent="-193675" algn="l" defTabSz="777875" rtl="0" fontAlgn="base">
        <a:spcBef>
          <a:spcPct val="20000"/>
        </a:spcBef>
        <a:spcAft>
          <a:spcPct val="0"/>
        </a:spcAft>
        <a:buFont typeface="Arial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2600" indent="-193675" algn="l" defTabSz="777875" rtl="0" fontAlgn="base">
        <a:spcBef>
          <a:spcPct val="20000"/>
        </a:spcBef>
        <a:spcAft>
          <a:spcPct val="0"/>
        </a:spcAft>
        <a:buFont typeface="Arial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942" indent="-194813" algn="l" defTabSz="779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68" indent="-194813" algn="l" defTabSz="779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94" indent="-194813" algn="l" defTabSz="779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820" indent="-194813" algn="l" defTabSz="779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4"/>
          <p:cNvGrpSpPr>
            <a:grpSpLocks/>
          </p:cNvGrpSpPr>
          <p:nvPr/>
        </p:nvGrpSpPr>
        <p:grpSpPr bwMode="auto">
          <a:xfrm>
            <a:off x="0" y="4738688"/>
            <a:ext cx="9144000" cy="404812"/>
            <a:chOff x="0" y="3974"/>
            <a:chExt cx="5760" cy="340"/>
          </a:xfrm>
        </p:grpSpPr>
        <p:sp>
          <p:nvSpPr>
            <p:cNvPr id="18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5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19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684213" eaLnBrk="0" hangingPunct="0"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684213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altLang="ru-RU" sz="15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2059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21" name="Rectangle 8"/>
          <p:cNvSpPr>
            <a:spLocks noChangeArrowheads="1"/>
          </p:cNvSpPr>
          <p:nvPr/>
        </p:nvSpPr>
        <p:spPr bwMode="auto">
          <a:xfrm>
            <a:off x="0" y="0"/>
            <a:ext cx="1936750" cy="809625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5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1943100" y="0"/>
            <a:ext cx="7200900" cy="809625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15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053" name="Line 10"/>
          <p:cNvSpPr>
            <a:spLocks noChangeShapeType="1"/>
          </p:cNvSpPr>
          <p:nvPr/>
        </p:nvSpPr>
        <p:spPr bwMode="auto">
          <a:xfrm>
            <a:off x="1936750" y="0"/>
            <a:ext cx="0" cy="809625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107950" y="4803028"/>
            <a:ext cx="1943100" cy="26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556" tIns="40781" rIns="81556" bIns="40781">
            <a:spAutoFit/>
          </a:bodyPr>
          <a:lstStyle>
            <a:lvl1pPr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55625" indent="-214313"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855663" indent="-171450"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196975" indent="-171450"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539875" indent="-171450" defTabSz="6842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997075" indent="-17145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454275" indent="-17145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911475" indent="-17145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368675" indent="-17145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512D153-FAF5-4339-A05F-B74A93F46D3A}" type="slidenum">
              <a:rPr lang="ru-RU" sz="1200" smtClean="0">
                <a:solidFill>
                  <a:prstClr val="white"/>
                </a:solidFill>
                <a:latin typeface="Arial Narrow" pitchFamily="34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ru-RU" sz="1200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26" name="TextBox 16"/>
          <p:cNvSpPr txBox="1">
            <a:spLocks noChangeArrowheads="1"/>
          </p:cNvSpPr>
          <p:nvPr/>
        </p:nvSpPr>
        <p:spPr bwMode="auto">
          <a:xfrm>
            <a:off x="1936751" y="4767263"/>
            <a:ext cx="7131049" cy="33855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77841" tIns="0" rIns="77841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77925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 smtClean="0">
                <a:solidFill>
                  <a:prstClr val="white"/>
                </a:solidFill>
                <a:latin typeface="Arial Narrow" panose="020B0506020202030204" pitchFamily="34" charset="0"/>
              </a:rPr>
              <a:t>Эксплуатация газораспределительных станций. Положительный опыт эксплуатации. </a:t>
            </a:r>
            <a:endParaRPr lang="en-US" sz="1100" dirty="0" smtClean="0">
              <a:solidFill>
                <a:prstClr val="white"/>
              </a:solidFill>
              <a:latin typeface="Arial Narrow" panose="020B0506020202030204" pitchFamily="34" charset="0"/>
            </a:endParaRPr>
          </a:p>
          <a:p>
            <a:pPr defTabSz="77925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 smtClean="0">
                <a:solidFill>
                  <a:prstClr val="white"/>
                </a:solidFill>
                <a:latin typeface="Arial Narrow" panose="020B0506020202030204" pitchFamily="34" charset="0"/>
              </a:rPr>
              <a:t>Проблемные вопросы</a:t>
            </a:r>
            <a:r>
              <a:rPr lang="en-US" sz="1100" dirty="0" smtClean="0">
                <a:solidFill>
                  <a:prstClr val="white"/>
                </a:solidFill>
                <a:latin typeface="Arial Narrow" panose="020B0506020202030204" pitchFamily="34" charset="0"/>
              </a:rPr>
              <a:t> </a:t>
            </a:r>
            <a:r>
              <a:rPr lang="ru-RU" sz="1100" dirty="0" smtClean="0">
                <a:solidFill>
                  <a:prstClr val="white"/>
                </a:solidFill>
                <a:latin typeface="Arial Narrow" panose="020B0506020202030204" pitchFamily="34" charset="0"/>
              </a:rPr>
              <a:t>ООО «Газпром трансгаз Москва» 2018 год</a:t>
            </a:r>
            <a:endParaRPr lang="ru-RU" sz="1100" dirty="0">
              <a:solidFill>
                <a:prstClr val="white"/>
              </a:solidFill>
              <a:latin typeface="Arial Narrow" pitchFamily="34" charset="0"/>
            </a:endParaRPr>
          </a:p>
        </p:txBody>
      </p:sp>
      <p:pic>
        <p:nvPicPr>
          <p:cNvPr id="2056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60325"/>
            <a:ext cx="127317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8421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timing>
    <p:tnLst>
      <p:par>
        <p:cTn id="1" dur="indefinite" restart="never" nodeType="tmRoot"/>
      </p:par>
    </p:tnLst>
  </p:timing>
  <p:txStyles>
    <p:titleStyle>
      <a:lvl1pPr algn="l" defTabSz="777875" rtl="0" fontAlgn="base">
        <a:spcBef>
          <a:spcPct val="0"/>
        </a:spcBef>
        <a:spcAft>
          <a:spcPct val="0"/>
        </a:spcAft>
        <a:defRPr sz="3700" kern="1200">
          <a:solidFill>
            <a:schemeClr val="bg1"/>
          </a:solidFill>
          <a:latin typeface="Arial Narrow" panose="020B0606020202030204" pitchFamily="34" charset="0"/>
          <a:ea typeface="+mj-ea"/>
          <a:cs typeface="+mj-cs"/>
        </a:defRPr>
      </a:lvl1pPr>
      <a:lvl2pPr algn="l" defTabSz="777875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rial Narrow" pitchFamily="34" charset="0"/>
        </a:defRPr>
      </a:lvl2pPr>
      <a:lvl3pPr algn="l" defTabSz="777875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rial Narrow" pitchFamily="34" charset="0"/>
        </a:defRPr>
      </a:lvl3pPr>
      <a:lvl4pPr algn="l" defTabSz="777875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rial Narrow" pitchFamily="34" charset="0"/>
        </a:defRPr>
      </a:lvl4pPr>
      <a:lvl5pPr algn="l" defTabSz="777875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rial Narrow" pitchFamily="34" charset="0"/>
        </a:defRPr>
      </a:lvl5pPr>
      <a:lvl6pPr marL="457200" algn="l" defTabSz="777875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rial Narrow" pitchFamily="34" charset="0"/>
        </a:defRPr>
      </a:lvl6pPr>
      <a:lvl7pPr marL="914400" algn="l" defTabSz="777875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rial Narrow" pitchFamily="34" charset="0"/>
        </a:defRPr>
      </a:lvl7pPr>
      <a:lvl8pPr marL="1371600" algn="l" defTabSz="777875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rial Narrow" pitchFamily="34" charset="0"/>
        </a:defRPr>
      </a:lvl8pPr>
      <a:lvl9pPr marL="1828800" algn="l" defTabSz="777875" rtl="0" fontAlgn="base">
        <a:spcBef>
          <a:spcPct val="0"/>
        </a:spcBef>
        <a:spcAft>
          <a:spcPct val="0"/>
        </a:spcAft>
        <a:defRPr sz="3700">
          <a:solidFill>
            <a:schemeClr val="bg1"/>
          </a:solidFill>
          <a:latin typeface="Arial Narrow" pitchFamily="34" charset="0"/>
        </a:defRPr>
      </a:lvl9pPr>
    </p:titleStyle>
    <p:bodyStyle>
      <a:lvl1pPr marL="292100" indent="-292100" algn="l" defTabSz="777875" rtl="0" fontAlgn="base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31825" indent="-242888" algn="l" defTabSz="777875" rtl="0" fontAlgn="base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73138" indent="-193675" algn="l" defTabSz="777875" rtl="0" fontAlgn="base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63663" indent="-193675" algn="l" defTabSz="777875" rtl="0" fontAlgn="base">
        <a:spcBef>
          <a:spcPct val="20000"/>
        </a:spcBef>
        <a:spcAft>
          <a:spcPct val="0"/>
        </a:spcAft>
        <a:buFont typeface="Arial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2600" indent="-193675" algn="l" defTabSz="777875" rtl="0" fontAlgn="base">
        <a:spcBef>
          <a:spcPct val="20000"/>
        </a:spcBef>
        <a:spcAft>
          <a:spcPct val="0"/>
        </a:spcAft>
        <a:buFont typeface="Arial" charset="0"/>
        <a:buChar char="»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42942" indent="-194813" algn="l" defTabSz="779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32568" indent="-194813" algn="l" defTabSz="779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22194" indent="-194813" algn="l" defTabSz="779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11820" indent="-194813" algn="l" defTabSz="779252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626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252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878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503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8129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755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381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7007" algn="l" defTabSz="77925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5"/>
          <p:cNvSpPr>
            <a:spLocks noGrp="1"/>
          </p:cNvSpPr>
          <p:nvPr>
            <p:ph type="ctrTitle"/>
          </p:nvPr>
        </p:nvSpPr>
        <p:spPr bwMode="auto">
          <a:xfrm>
            <a:off x="1936749" y="1398651"/>
            <a:ext cx="7064376" cy="1709738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ru-RU" sz="2300" dirty="0" smtClean="0"/>
              <a:t>Причины </a:t>
            </a:r>
            <a:r>
              <a:rPr lang="ru-RU" sz="2300" dirty="0"/>
              <a:t>инцидента произошедшего на ГРС </a:t>
            </a:r>
            <a:r>
              <a:rPr lang="ru-RU" sz="2300" dirty="0" err="1" smtClean="0"/>
              <a:t>Хмелинец</a:t>
            </a:r>
            <a:r>
              <a:rPr lang="ru-RU" sz="2300" dirty="0" smtClean="0"/>
              <a:t>. Организация </a:t>
            </a:r>
            <a:r>
              <a:rPr lang="ru-RU" sz="2300" dirty="0"/>
              <a:t>подачи газа от ПАГЗ с применением модуля </a:t>
            </a:r>
            <a:r>
              <a:rPr lang="ru-RU" sz="2300" dirty="0" smtClean="0"/>
              <a:t>ЛОРД.</a:t>
            </a:r>
            <a:endParaRPr lang="ru-RU" altLang="ru-RU" sz="2300" dirty="0" smtClean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936750" y="3454400"/>
            <a:ext cx="6894513" cy="774700"/>
          </a:xfrm>
          <a:ln>
            <a:noFill/>
          </a:ln>
        </p:spPr>
        <p:txBody>
          <a:bodyPr/>
          <a:lstStyle/>
          <a:p>
            <a:pPr defTabSz="779252" fontAlgn="auto">
              <a:spcAft>
                <a:spcPts val="0"/>
              </a:spcAft>
              <a:defRPr/>
            </a:pPr>
            <a:r>
              <a:rPr lang="ru-RU" dirty="0" smtClean="0"/>
              <a:t>САВИН</a:t>
            </a:r>
            <a:r>
              <a:rPr lang="en-US" dirty="0" smtClean="0"/>
              <a:t> </a:t>
            </a:r>
            <a:r>
              <a:rPr lang="ru-RU" dirty="0" smtClean="0"/>
              <a:t>Сергей Александрович</a:t>
            </a:r>
            <a:endParaRPr lang="ru-RU" dirty="0"/>
          </a:p>
          <a:p>
            <a:pPr defTabSz="779252" fontAlgn="auto">
              <a:spcAft>
                <a:spcPts val="0"/>
              </a:spcAft>
              <a:defRPr/>
            </a:pPr>
            <a:r>
              <a:rPr lang="ru-RU" sz="1800" dirty="0" smtClean="0"/>
              <a:t>Начальник  производственного отдела по </a:t>
            </a:r>
            <a:r>
              <a:rPr lang="ru-RU" sz="1800" dirty="0"/>
              <a:t>эксплуатации </a:t>
            </a:r>
            <a:r>
              <a:rPr lang="ru-RU" sz="1800" dirty="0" smtClean="0"/>
              <a:t>ГРС</a:t>
            </a:r>
          </a:p>
          <a:p>
            <a:pPr defTabSz="779252" fontAlgn="auto">
              <a:spcAft>
                <a:spcPts val="0"/>
              </a:spcAft>
              <a:defRPr/>
            </a:pPr>
            <a:r>
              <a:rPr lang="ru-RU" sz="1800" dirty="0" smtClean="0"/>
              <a:t>ООО «Газпром трансгаз Москва»</a:t>
            </a:r>
            <a:endParaRPr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52" y="1"/>
            <a:ext cx="6888939" cy="797522"/>
          </a:xfrm>
        </p:spPr>
        <p:txBody>
          <a:bodyPr vert="horz" lIns="77925" tIns="38963" rIns="77925" bIns="38963" rtlCol="0" anchor="b">
            <a:normAutofit/>
          </a:bodyPr>
          <a:lstStyle/>
          <a:p>
            <a:pPr eaLnBrk="0" hangingPunct="0"/>
            <a:r>
              <a:rPr lang="ru-RU" sz="2000" dirty="0">
                <a:latin typeface="Arial Narrow" panose="020B0506020202030204" pitchFamily="34" charset="0"/>
              </a:rPr>
              <a:t/>
            </a:r>
            <a:br>
              <a:rPr lang="ru-RU" sz="2000" dirty="0">
                <a:latin typeface="Arial Narrow" panose="020B0506020202030204" pitchFamily="34" charset="0"/>
              </a:rPr>
            </a:br>
            <a:r>
              <a:rPr lang="ru-RU" sz="2000" dirty="0"/>
              <a:t>Причины инцидента произошедшего на ГРС </a:t>
            </a:r>
            <a:r>
              <a:rPr lang="ru-RU" sz="2000" dirty="0" err="1"/>
              <a:t>Хмелинец</a:t>
            </a:r>
            <a:endParaRPr lang="ru-RU" sz="2000" dirty="0">
              <a:latin typeface="Arial Narrow" panose="020B0506020202030204" pitchFamily="34" charset="0"/>
            </a:endParaRPr>
          </a:p>
        </p:txBody>
      </p:sp>
      <p:pic>
        <p:nvPicPr>
          <p:cNvPr id="3076" name="Picture 4" descr="\\Bkp2008\uemg\GRS\Аварии и инциденты на ГРС\2018\ГРС Хмелинец\IMG-20181212-WA0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199" y="1726210"/>
            <a:ext cx="2851918" cy="2138939"/>
          </a:xfrm>
          <a:prstGeom prst="rect">
            <a:avLst/>
          </a:prstGeom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01614" y="797523"/>
            <a:ext cx="4102385" cy="290168"/>
          </a:xfrm>
          <a:prstGeom prst="rect">
            <a:avLst/>
          </a:prstGeom>
        </p:spPr>
        <p:txBody>
          <a:bodyPr/>
          <a:lstStyle>
            <a:lvl1pPr algn="l" defTabSz="777875" rtl="0" fontAlgn="base">
              <a:spcBef>
                <a:spcPct val="0"/>
              </a:spcBef>
              <a:spcAft>
                <a:spcPct val="0"/>
              </a:spcAft>
              <a:defRPr sz="3700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2pPr>
            <a:lvl3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3pPr>
            <a:lvl4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4pPr>
            <a:lvl5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 ПОСЛЕ ИНЦИДЕНТА</a:t>
            </a:r>
            <a:endParaRPr lang="ru-RU" sz="1600" b="1" dirty="0">
              <a:solidFill>
                <a:srgbClr val="0070C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8" y="1684591"/>
            <a:ext cx="2954424" cy="222217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4604" y="1659816"/>
            <a:ext cx="3034726" cy="227172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175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52" y="1"/>
            <a:ext cx="6888939" cy="797522"/>
          </a:xfrm>
        </p:spPr>
        <p:txBody>
          <a:bodyPr vert="horz" lIns="77925" tIns="38963" rIns="77925" bIns="38963" rtlCol="0" anchor="b">
            <a:normAutofit/>
          </a:bodyPr>
          <a:lstStyle/>
          <a:p>
            <a:pPr eaLnBrk="0" hangingPunct="0"/>
            <a:r>
              <a:rPr lang="ru-RU" sz="2000" dirty="0">
                <a:latin typeface="Arial Narrow" panose="020B0506020202030204" pitchFamily="34" charset="0"/>
              </a:rPr>
              <a:t/>
            </a:r>
            <a:br>
              <a:rPr lang="ru-RU" sz="2000" dirty="0">
                <a:latin typeface="Arial Narrow" panose="020B0506020202030204" pitchFamily="34" charset="0"/>
              </a:rPr>
            </a:br>
            <a:r>
              <a:rPr lang="ru-RU" sz="2000" dirty="0"/>
              <a:t>Причины инцидента произошедшего на ГРС </a:t>
            </a:r>
            <a:r>
              <a:rPr lang="ru-RU" sz="2000" dirty="0" err="1"/>
              <a:t>Хмелинец</a:t>
            </a:r>
            <a:endParaRPr lang="ru-RU" sz="2000" dirty="0">
              <a:latin typeface="Arial Narrow" panose="020B0506020202030204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01614" y="797523"/>
            <a:ext cx="4102385" cy="290168"/>
          </a:xfrm>
          <a:prstGeom prst="rect">
            <a:avLst/>
          </a:prstGeom>
        </p:spPr>
        <p:txBody>
          <a:bodyPr/>
          <a:lstStyle>
            <a:lvl1pPr algn="l" defTabSz="777875" rtl="0" fontAlgn="base">
              <a:spcBef>
                <a:spcPct val="0"/>
              </a:spcBef>
              <a:spcAft>
                <a:spcPct val="0"/>
              </a:spcAft>
              <a:defRPr sz="3700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2pPr>
            <a:lvl3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3pPr>
            <a:lvl4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4pPr>
            <a:lvl5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 ПОСЛЕ ИНЦИДЕНТА</a:t>
            </a:r>
            <a:endParaRPr lang="ru-RU" sz="1600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16" y="1164216"/>
            <a:ext cx="2128858" cy="286168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615" y="1165161"/>
            <a:ext cx="2146466" cy="286074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639" y="1164215"/>
            <a:ext cx="2140830" cy="286168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5699" y="3107552"/>
            <a:ext cx="2801155" cy="155946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467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52" y="1"/>
            <a:ext cx="6888939" cy="797522"/>
          </a:xfrm>
        </p:spPr>
        <p:txBody>
          <a:bodyPr vert="horz" lIns="77925" tIns="38963" rIns="77925" bIns="38963" rtlCol="0" anchor="b">
            <a:normAutofit/>
          </a:bodyPr>
          <a:lstStyle/>
          <a:p>
            <a:pPr eaLnBrk="0" hangingPunct="0"/>
            <a:r>
              <a:rPr lang="ru-RU" sz="2000" dirty="0">
                <a:latin typeface="Arial Narrow" panose="020B0506020202030204" pitchFamily="34" charset="0"/>
              </a:rPr>
              <a:t/>
            </a:r>
            <a:br>
              <a:rPr lang="ru-RU" sz="2000" dirty="0">
                <a:latin typeface="Arial Narrow" panose="020B0506020202030204" pitchFamily="34" charset="0"/>
              </a:rPr>
            </a:br>
            <a:r>
              <a:rPr lang="ru-RU" sz="2000" dirty="0"/>
              <a:t>Причины инцидента произошедшего на ГРС </a:t>
            </a:r>
            <a:r>
              <a:rPr lang="ru-RU" sz="2000" dirty="0" err="1"/>
              <a:t>Хмелинец</a:t>
            </a:r>
            <a:endParaRPr lang="ru-RU" sz="2000" dirty="0">
              <a:latin typeface="Arial Narrow" panose="020B050602020203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032498" y="1089632"/>
            <a:ext cx="494284" cy="373408"/>
          </a:xfrm>
          <a:prstGeom prst="rect">
            <a:avLst/>
          </a:prstGeom>
        </p:spPr>
        <p:txBody>
          <a:bodyPr/>
          <a:lstStyle>
            <a:lvl1pPr algn="l" defTabSz="777875" rtl="0" fontAlgn="base">
              <a:spcBef>
                <a:spcPct val="0"/>
              </a:spcBef>
              <a:spcAft>
                <a:spcPct val="0"/>
              </a:spcAft>
              <a:defRPr sz="3700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2pPr>
            <a:lvl3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3pPr>
            <a:lvl4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4pPr>
            <a:lvl5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ДО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322155" y="1089604"/>
            <a:ext cx="846265" cy="336433"/>
          </a:xfrm>
          <a:prstGeom prst="rect">
            <a:avLst/>
          </a:prstGeom>
        </p:spPr>
        <p:txBody>
          <a:bodyPr/>
          <a:lstStyle>
            <a:lvl1pPr algn="l" defTabSz="777875" rtl="0" fontAlgn="base">
              <a:spcBef>
                <a:spcPct val="0"/>
              </a:spcBef>
              <a:spcAft>
                <a:spcPct val="0"/>
              </a:spcAft>
              <a:defRPr sz="3700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2pPr>
            <a:lvl3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3pPr>
            <a:lvl4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4pPr>
            <a:lvl5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ПОСЛЕ</a:t>
            </a:r>
            <a:endParaRPr lang="ru-RU" sz="1600" b="1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053" y="1524000"/>
            <a:ext cx="4127854" cy="3086100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436398" y="866430"/>
            <a:ext cx="2149062" cy="304501"/>
          </a:xfrm>
          <a:prstGeom prst="rect">
            <a:avLst/>
          </a:prstGeom>
        </p:spPr>
        <p:txBody>
          <a:bodyPr/>
          <a:lstStyle>
            <a:lvl1pPr algn="l" defTabSz="777875" rtl="0" fontAlgn="base">
              <a:spcBef>
                <a:spcPct val="0"/>
              </a:spcBef>
              <a:spcAft>
                <a:spcPct val="0"/>
              </a:spcAft>
              <a:defRPr sz="3700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2pPr>
            <a:lvl3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3pPr>
            <a:lvl4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4pPr>
            <a:lvl5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Место возгорания</a:t>
            </a:r>
            <a:endParaRPr lang="ru-RU" sz="1600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707" y="1524000"/>
            <a:ext cx="408104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6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52" y="1"/>
            <a:ext cx="6888939" cy="797522"/>
          </a:xfrm>
        </p:spPr>
        <p:txBody>
          <a:bodyPr vert="horz" lIns="77925" tIns="38963" rIns="77925" bIns="38963" rtlCol="0" anchor="b">
            <a:normAutofit/>
          </a:bodyPr>
          <a:lstStyle/>
          <a:p>
            <a:pPr eaLnBrk="0" hangingPunct="0"/>
            <a:r>
              <a:rPr lang="ru-RU" sz="2000" dirty="0">
                <a:latin typeface="Arial Narrow" panose="020B0506020202030204" pitchFamily="34" charset="0"/>
              </a:rPr>
              <a:t/>
            </a:r>
            <a:br>
              <a:rPr lang="ru-RU" sz="2000" dirty="0">
                <a:latin typeface="Arial Narrow" panose="020B0506020202030204" pitchFamily="34" charset="0"/>
              </a:rPr>
            </a:br>
            <a:r>
              <a:rPr lang="ru-RU" sz="2000" dirty="0"/>
              <a:t>Причины инцидента произошедшего на ГРС </a:t>
            </a:r>
            <a:r>
              <a:rPr lang="ru-RU" sz="2000" dirty="0" err="1"/>
              <a:t>Хмелинец</a:t>
            </a:r>
            <a:endParaRPr lang="ru-RU" sz="2000" dirty="0">
              <a:latin typeface="Arial Narrow" panose="020B0506020202030204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9"/>
          <a:stretch/>
        </p:blipFill>
        <p:spPr bwMode="auto">
          <a:xfrm>
            <a:off x="114301" y="865713"/>
            <a:ext cx="2683534" cy="3715431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9723" y="865713"/>
            <a:ext cx="2542427" cy="373039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3231" y="865712"/>
            <a:ext cx="2546189" cy="37380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0501" y="865712"/>
            <a:ext cx="2580052" cy="37515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Овал 14"/>
          <p:cNvSpPr/>
          <p:nvPr/>
        </p:nvSpPr>
        <p:spPr>
          <a:xfrm>
            <a:off x="3867151" y="2362201"/>
            <a:ext cx="2995612" cy="1402976"/>
          </a:xfrm>
          <a:prstGeom prst="ellipse">
            <a:avLst/>
          </a:prstGeom>
          <a:solidFill>
            <a:schemeClr val="lt1">
              <a:alpha val="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3867151" y="1866900"/>
            <a:ext cx="623887" cy="623888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Заголовок 1"/>
          <p:cNvSpPr txBox="1">
            <a:spLocks/>
          </p:cNvSpPr>
          <p:nvPr/>
        </p:nvSpPr>
        <p:spPr>
          <a:xfrm>
            <a:off x="998220" y="1466521"/>
            <a:ext cx="2780891" cy="11014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777875" rtl="0" fontAlgn="base">
              <a:spcBef>
                <a:spcPct val="0"/>
              </a:spcBef>
              <a:spcAft>
                <a:spcPct val="0"/>
              </a:spcAft>
              <a:defRPr sz="3700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2pPr>
            <a:lvl3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3pPr>
            <a:lvl4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4pPr>
            <a:lvl5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r>
              <a:rPr lang="ru-RU" sz="700" b="1" dirty="0" smtClean="0">
                <a:solidFill>
                  <a:srgbClr val="FF0000"/>
                </a:solidFill>
              </a:rPr>
              <a:t>Техническая </a:t>
            </a:r>
            <a:r>
              <a:rPr lang="ru-RU" sz="700" b="1" dirty="0">
                <a:solidFill>
                  <a:srgbClr val="FF0000"/>
                </a:solidFill>
              </a:rPr>
              <a:t>причина.</a:t>
            </a:r>
          </a:p>
          <a:p>
            <a:r>
              <a:rPr lang="ru-RU" sz="700" dirty="0">
                <a:solidFill>
                  <a:srgbClr val="FF0000"/>
                </a:solidFill>
              </a:rPr>
              <a:t>Отказ системы автоматики отопительного котла, в результате которого произошел перегрев и разгерметизация системы отопления (водяной рубашки) котла КЧМ, с повреждением горелочного устройства, утечка газа и загорание в помещении котельной. </a:t>
            </a:r>
          </a:p>
          <a:p>
            <a:r>
              <a:rPr lang="ru-RU" sz="700" b="1" dirty="0" smtClean="0">
                <a:solidFill>
                  <a:srgbClr val="FF0000"/>
                </a:solidFill>
              </a:rPr>
              <a:t>Организационные </a:t>
            </a:r>
            <a:r>
              <a:rPr lang="ru-RU" sz="700" b="1" dirty="0">
                <a:solidFill>
                  <a:srgbClr val="FF0000"/>
                </a:solidFill>
              </a:rPr>
              <a:t>причины.</a:t>
            </a:r>
          </a:p>
          <a:p>
            <a:r>
              <a:rPr lang="ru-RU" sz="700" dirty="0">
                <a:solidFill>
                  <a:srgbClr val="FF0000"/>
                </a:solidFill>
              </a:rPr>
              <a:t>Недостаточный контроль за исправным состоянием системы автоматики отопительного котла инженером 2-ой категории службы КИП и А, телемеханики, эксплуатации АСУ ТП и метрологии </a:t>
            </a:r>
            <a:r>
              <a:rPr lang="ru-RU" sz="700" dirty="0" err="1">
                <a:solidFill>
                  <a:srgbClr val="FF0000"/>
                </a:solidFill>
              </a:rPr>
              <a:t>Шичковым</a:t>
            </a:r>
            <a:r>
              <a:rPr lang="ru-RU" sz="700" dirty="0">
                <a:solidFill>
                  <a:srgbClr val="FF0000"/>
                </a:solidFill>
              </a:rPr>
              <a:t> Н.В.</a:t>
            </a:r>
          </a:p>
        </p:txBody>
      </p:sp>
    </p:spTree>
    <p:extLst>
      <p:ext uri="{BB962C8B-B14F-4D97-AF65-F5344CB8AC3E}">
        <p14:creationId xmlns:p14="http://schemas.microsoft.com/office/powerpoint/2010/main" val="108408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52" y="1"/>
            <a:ext cx="6888939" cy="797522"/>
          </a:xfrm>
        </p:spPr>
        <p:txBody>
          <a:bodyPr vert="horz" lIns="77925" tIns="38963" rIns="77925" bIns="38963" rtlCol="0" anchor="b">
            <a:normAutofit/>
          </a:bodyPr>
          <a:lstStyle/>
          <a:p>
            <a:pPr eaLnBrk="0" hangingPunct="0"/>
            <a:r>
              <a:rPr lang="ru-RU" sz="2000" dirty="0">
                <a:latin typeface="Arial Narrow" panose="020B0506020202030204" pitchFamily="34" charset="0"/>
              </a:rPr>
              <a:t/>
            </a:r>
            <a:br>
              <a:rPr lang="ru-RU" sz="2000" dirty="0">
                <a:latin typeface="Arial Narrow" panose="020B0506020202030204" pitchFamily="34" charset="0"/>
              </a:rPr>
            </a:br>
            <a:r>
              <a:rPr lang="ru-RU" sz="2000" dirty="0"/>
              <a:t>Причины инцидента произошедшего на ГРС </a:t>
            </a:r>
            <a:r>
              <a:rPr lang="ru-RU" sz="2000" dirty="0" err="1"/>
              <a:t>Хмелинец</a:t>
            </a:r>
            <a:endParaRPr lang="ru-RU" sz="2000" dirty="0">
              <a:latin typeface="Arial Narrow" panose="020B0506020202030204" pitchFamily="34" charset="0"/>
            </a:endParaRPr>
          </a:p>
        </p:txBody>
      </p:sp>
      <p:pic>
        <p:nvPicPr>
          <p:cNvPr id="3074" name="Picture 2" descr="\\Bkp2008\uemg\GRS\Аварии и инциденты на ГРС\2018\ГРС Хмелинец\Обращение в СОГАЗ (исх.05(21037))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6"/>
          <a:stretch/>
        </p:blipFill>
        <p:spPr bwMode="auto">
          <a:xfrm>
            <a:off x="3073400" y="870002"/>
            <a:ext cx="2781299" cy="3720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9"/>
          <a:stretch/>
        </p:blipFill>
        <p:spPr bwMode="auto">
          <a:xfrm>
            <a:off x="114300" y="805155"/>
            <a:ext cx="2727273" cy="3775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0"/>
          <a:stretch/>
        </p:blipFill>
        <p:spPr bwMode="auto">
          <a:xfrm>
            <a:off x="6184624" y="870002"/>
            <a:ext cx="2629852" cy="3711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Овал 10"/>
          <p:cNvSpPr/>
          <p:nvPr/>
        </p:nvSpPr>
        <p:spPr>
          <a:xfrm>
            <a:off x="4124237" y="2626177"/>
            <a:ext cx="679623" cy="568411"/>
          </a:xfrm>
          <a:prstGeom prst="ellipse">
            <a:avLst/>
          </a:prstGeom>
          <a:solidFill>
            <a:schemeClr val="lt1">
              <a:alpha val="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7272756" y="2640108"/>
            <a:ext cx="679623" cy="568411"/>
          </a:xfrm>
          <a:prstGeom prst="ellipse">
            <a:avLst/>
          </a:prstGeom>
          <a:solidFill>
            <a:schemeClr val="lt1">
              <a:alpha val="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5989320" y="3010724"/>
            <a:ext cx="1347316" cy="1158051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464049" y="3194588"/>
            <a:ext cx="1330867" cy="960256"/>
          </a:xfrm>
          <a:prstGeom prst="straightConnector1">
            <a:avLst/>
          </a:prstGeom>
          <a:ln w="28575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Заголовок 1"/>
          <p:cNvSpPr txBox="1">
            <a:spLocks/>
          </p:cNvSpPr>
          <p:nvPr/>
        </p:nvSpPr>
        <p:spPr>
          <a:xfrm>
            <a:off x="4464048" y="4168775"/>
            <a:ext cx="3527898" cy="25697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777875" rtl="0" fontAlgn="base">
              <a:spcBef>
                <a:spcPct val="0"/>
              </a:spcBef>
              <a:spcAft>
                <a:spcPct val="0"/>
              </a:spcAft>
              <a:defRPr sz="3700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2pPr>
            <a:lvl3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3pPr>
            <a:lvl4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4pPr>
            <a:lvl5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r>
              <a:rPr lang="ru-RU" sz="1200" dirty="0" smtClean="0">
                <a:solidFill>
                  <a:srgbClr val="FF0000"/>
                </a:solidFill>
              </a:rPr>
              <a:t>Стоимость восстановления порядка </a:t>
            </a:r>
            <a:r>
              <a:rPr lang="ru-RU" sz="1200" b="1" dirty="0" smtClean="0">
                <a:solidFill>
                  <a:srgbClr val="FF0000"/>
                </a:solidFill>
              </a:rPr>
              <a:t>20 000 000,00 руб.</a:t>
            </a:r>
            <a:endParaRPr lang="ru-RU" sz="11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96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52" y="1"/>
            <a:ext cx="6888939" cy="797522"/>
          </a:xfrm>
        </p:spPr>
        <p:txBody>
          <a:bodyPr vert="horz" lIns="77925" tIns="38963" rIns="77925" bIns="38963" rtlCol="0" anchor="b">
            <a:normAutofit/>
          </a:bodyPr>
          <a:lstStyle/>
          <a:p>
            <a:pPr eaLnBrk="0" hangingPunct="0"/>
            <a:r>
              <a:rPr lang="ru-RU" sz="2000" dirty="0">
                <a:latin typeface="Arial Narrow" panose="020B0506020202030204" pitchFamily="34" charset="0"/>
              </a:rPr>
              <a:t/>
            </a:r>
            <a:br>
              <a:rPr lang="ru-RU" sz="2000" dirty="0">
                <a:latin typeface="Arial Narrow" panose="020B0506020202030204" pitchFamily="34" charset="0"/>
              </a:rPr>
            </a:br>
            <a:r>
              <a:rPr lang="ru-RU" sz="2000" dirty="0"/>
              <a:t>Причины инцидента произошедшего на ГРС </a:t>
            </a:r>
            <a:r>
              <a:rPr lang="ru-RU" sz="2000"/>
              <a:t>Хмелинец</a:t>
            </a:r>
            <a:endParaRPr lang="ru-RU" sz="2000" dirty="0">
              <a:latin typeface="Arial Narrow" panose="020B0506020202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0" y="856024"/>
            <a:ext cx="2646324" cy="38175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5150" y="832051"/>
            <a:ext cx="2636524" cy="38108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641" y="856024"/>
            <a:ext cx="2568850" cy="378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6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52" y="1"/>
            <a:ext cx="6888939" cy="797522"/>
          </a:xfrm>
        </p:spPr>
        <p:txBody>
          <a:bodyPr vert="horz" lIns="77925" tIns="38963" rIns="77925" bIns="38963" rtlCol="0" anchor="b">
            <a:normAutofit/>
          </a:bodyPr>
          <a:lstStyle/>
          <a:p>
            <a:pPr eaLnBrk="0" hangingPunct="0"/>
            <a:r>
              <a:rPr lang="ru-RU" sz="2000" dirty="0">
                <a:latin typeface="Arial Narrow" panose="020B0506020202030204" pitchFamily="34" charset="0"/>
              </a:rPr>
              <a:t/>
            </a:r>
            <a:br>
              <a:rPr lang="ru-RU" sz="2000" dirty="0">
                <a:latin typeface="Arial Narrow" panose="020B0506020202030204" pitchFamily="34" charset="0"/>
              </a:rPr>
            </a:br>
            <a:r>
              <a:rPr lang="ru-RU" sz="2000" dirty="0"/>
              <a:t>Причины инцидента произошедшего на ГРС </a:t>
            </a:r>
            <a:r>
              <a:rPr lang="ru-RU" sz="2000" dirty="0" err="1"/>
              <a:t>Хмелинец</a:t>
            </a:r>
            <a:endParaRPr lang="ru-RU" sz="2000" dirty="0">
              <a:latin typeface="Arial Narrow" panose="020B0506020202030204" pitchFamily="34" charset="0"/>
            </a:endParaRPr>
          </a:p>
        </p:txBody>
      </p:sp>
      <p:pic>
        <p:nvPicPr>
          <p:cNvPr id="4099" name="Picture 3" descr="\\gtm\home\UEMG\GRS\3. Дегтярев\Презентации\Совещание главных инженеров 2019\Хмелинец\IMG-20190408-WA00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3" t="-296" r="20280" b="-2071"/>
          <a:stretch/>
        </p:blipFill>
        <p:spPr bwMode="auto">
          <a:xfrm>
            <a:off x="2402510" y="1560829"/>
            <a:ext cx="2799581" cy="23063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gtm\home\UEMG\GRS\3. Дегтярев\Презентации\Совещание главных инженеров 2019\Хмелинец\IMG-20190408-WA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021" y="1361597"/>
            <a:ext cx="3606377" cy="27047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76" y="913128"/>
            <a:ext cx="2105193" cy="3747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356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52" y="1"/>
            <a:ext cx="6888939" cy="797522"/>
          </a:xfrm>
        </p:spPr>
        <p:txBody>
          <a:bodyPr vert="horz" lIns="77925" tIns="38963" rIns="77925" bIns="38963" rtlCol="0" anchor="b">
            <a:normAutofit/>
          </a:bodyPr>
          <a:lstStyle/>
          <a:p>
            <a:pPr eaLnBrk="0" hangingPunct="0"/>
            <a:r>
              <a:rPr lang="ru-RU" sz="2000" dirty="0">
                <a:latin typeface="Arial Narrow" panose="020B0506020202030204" pitchFamily="34" charset="0"/>
              </a:rPr>
              <a:t/>
            </a:r>
            <a:br>
              <a:rPr lang="ru-RU" sz="2000" dirty="0">
                <a:latin typeface="Arial Narrow" panose="020B0506020202030204" pitchFamily="34" charset="0"/>
              </a:rPr>
            </a:br>
            <a:r>
              <a:rPr lang="ru-RU" sz="2000" dirty="0"/>
              <a:t>Причины инцидента произошедшего на ГРС </a:t>
            </a:r>
            <a:r>
              <a:rPr lang="ru-RU" sz="2000" dirty="0" err="1"/>
              <a:t>Хмелинец</a:t>
            </a:r>
            <a:endParaRPr lang="ru-RU" sz="2000" dirty="0">
              <a:latin typeface="Arial Narrow" panose="020B0506020202030204" pitchFamily="34" charset="0"/>
            </a:endParaRPr>
          </a:p>
        </p:txBody>
      </p:sp>
      <p:pic>
        <p:nvPicPr>
          <p:cNvPr id="6146" name="Picture 2" descr="\\gtm\home\UEMG\GRS\3. Дегтярев\Презентации\Совещание главных инженеров 2019\Хмелинец\IMG-20190408-WA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41" y="944246"/>
            <a:ext cx="2788920" cy="37185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gtm\home\UEMG\GRS\3. Дегтярев\Презентации\Совещание главных инженеров 2019\Хмелинец\IMG-20190408-WA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944246"/>
            <a:ext cx="2788920" cy="37185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09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52" y="1"/>
            <a:ext cx="6888939" cy="797522"/>
          </a:xfrm>
        </p:spPr>
        <p:txBody>
          <a:bodyPr vert="horz" lIns="77925" tIns="38963" rIns="77925" bIns="38963" rtlCol="0" anchor="b">
            <a:normAutofit/>
          </a:bodyPr>
          <a:lstStyle/>
          <a:p>
            <a:pPr eaLnBrk="0" hangingPunct="0"/>
            <a:r>
              <a:rPr lang="ru-RU" sz="2000" dirty="0">
                <a:latin typeface="Arial Narrow" panose="020B0506020202030204" pitchFamily="34" charset="0"/>
              </a:rPr>
              <a:t/>
            </a:r>
            <a:br>
              <a:rPr lang="ru-RU" sz="2000" dirty="0">
                <a:latin typeface="Arial Narrow" panose="020B0506020202030204" pitchFamily="34" charset="0"/>
              </a:rPr>
            </a:br>
            <a:r>
              <a:rPr lang="ru-RU" sz="2000" dirty="0"/>
              <a:t>Причины инцидента произошедшего на ГРС </a:t>
            </a:r>
            <a:r>
              <a:rPr lang="ru-RU" sz="2000"/>
              <a:t>Хмелинец</a:t>
            </a:r>
            <a:endParaRPr lang="ru-RU" sz="2000" dirty="0">
              <a:latin typeface="Arial Narrow" panose="020B0506020202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1" y="1249680"/>
            <a:ext cx="4208968" cy="3177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2429057" y="840145"/>
            <a:ext cx="4196620" cy="336433"/>
          </a:xfrm>
          <a:prstGeom prst="rect">
            <a:avLst/>
          </a:prstGeom>
        </p:spPr>
        <p:txBody>
          <a:bodyPr/>
          <a:lstStyle>
            <a:lvl1pPr algn="l" defTabSz="777875" rtl="0" fontAlgn="base">
              <a:spcBef>
                <a:spcPct val="0"/>
              </a:spcBef>
              <a:spcAft>
                <a:spcPct val="0"/>
              </a:spcAft>
              <a:defRPr sz="3700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2pPr>
            <a:lvl3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3pPr>
            <a:lvl4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4pPr>
            <a:lvl5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ПОСЛЕ РАБОТ ПО ВОССТАНОВЛЕНИЮ</a:t>
            </a:r>
            <a:endParaRPr lang="ru-RU" sz="1600" b="1" dirty="0">
              <a:solidFill>
                <a:srgbClr val="0070C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027" y="1249680"/>
            <a:ext cx="4312375" cy="3177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009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5"/>
          <p:cNvSpPr>
            <a:spLocks noGrp="1"/>
          </p:cNvSpPr>
          <p:nvPr>
            <p:ph type="ctrTitle"/>
          </p:nvPr>
        </p:nvSpPr>
        <p:spPr bwMode="auto">
          <a:xfrm>
            <a:off x="1936749" y="1398651"/>
            <a:ext cx="7064376" cy="1709738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r>
              <a:rPr lang="ru-RU" sz="2300" dirty="0" smtClean="0"/>
              <a:t>Организация </a:t>
            </a:r>
            <a:r>
              <a:rPr lang="ru-RU" sz="2300" dirty="0"/>
              <a:t>подачи газа от ПАГЗ с применением модуля </a:t>
            </a:r>
            <a:r>
              <a:rPr lang="ru-RU" sz="2300" dirty="0" smtClean="0"/>
              <a:t>ЛОРД.</a:t>
            </a:r>
            <a:endParaRPr lang="ru-RU" altLang="ru-RU" sz="2300" dirty="0" smtClean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936750" y="3454400"/>
            <a:ext cx="6894513" cy="774700"/>
          </a:xfrm>
          <a:ln>
            <a:noFill/>
          </a:ln>
        </p:spPr>
        <p:txBody>
          <a:bodyPr/>
          <a:lstStyle/>
          <a:p>
            <a:pPr defTabSz="779252" fontAlgn="auto">
              <a:spcAft>
                <a:spcPts val="0"/>
              </a:spcAft>
              <a:defRPr/>
            </a:pPr>
            <a:r>
              <a:rPr lang="ru-RU" dirty="0" smtClean="0"/>
              <a:t>САВИН</a:t>
            </a:r>
            <a:r>
              <a:rPr lang="en-US" dirty="0" smtClean="0"/>
              <a:t> </a:t>
            </a:r>
            <a:r>
              <a:rPr lang="ru-RU" dirty="0" smtClean="0"/>
              <a:t>Сергей Александрович</a:t>
            </a:r>
            <a:endParaRPr lang="ru-RU" dirty="0"/>
          </a:p>
          <a:p>
            <a:pPr defTabSz="779252" fontAlgn="auto">
              <a:spcAft>
                <a:spcPts val="0"/>
              </a:spcAft>
              <a:defRPr/>
            </a:pPr>
            <a:r>
              <a:rPr lang="ru-RU" sz="1800" dirty="0" smtClean="0"/>
              <a:t>Начальник  производственного отдела по </a:t>
            </a:r>
            <a:r>
              <a:rPr lang="ru-RU" sz="1800" dirty="0"/>
              <a:t>эксплуатации </a:t>
            </a:r>
            <a:r>
              <a:rPr lang="ru-RU" sz="1800" dirty="0" smtClean="0"/>
              <a:t>ГРС</a:t>
            </a:r>
          </a:p>
          <a:p>
            <a:pPr defTabSz="779252" fontAlgn="auto">
              <a:spcAft>
                <a:spcPts val="0"/>
              </a:spcAft>
              <a:defRPr/>
            </a:pPr>
            <a:r>
              <a:rPr lang="ru-RU" sz="1800" dirty="0" smtClean="0"/>
              <a:t>ООО «Газпром трансгаз Москва»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351600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7"/>
          <p:cNvSpPr>
            <a:spLocks noGrp="1"/>
          </p:cNvSpPr>
          <p:nvPr>
            <p:ph type="title" idx="4294967295"/>
          </p:nvPr>
        </p:nvSpPr>
        <p:spPr bwMode="auto">
          <a:xfrm>
            <a:off x="1933575" y="0"/>
            <a:ext cx="7210425" cy="8080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77925" tIns="38963" rIns="77925" bIns="38963" numCol="1" anchor="b" anchorCtr="0" compatLnSpc="1">
            <a:prstTxWarp prst="textNoShape">
              <a:avLst/>
            </a:prstTxWarp>
          </a:bodyPr>
          <a:lstStyle/>
          <a:p>
            <a:r>
              <a:rPr lang="ru-RU" sz="1900" dirty="0"/>
              <a:t>Газотранспортная система</a:t>
            </a:r>
          </a:p>
        </p:txBody>
      </p:sp>
      <p:grpSp>
        <p:nvGrpSpPr>
          <p:cNvPr id="3" name="Группа 2047"/>
          <p:cNvGrpSpPr>
            <a:grpSpLocks/>
          </p:cNvGrpSpPr>
          <p:nvPr/>
        </p:nvGrpSpPr>
        <p:grpSpPr bwMode="auto">
          <a:xfrm>
            <a:off x="333671" y="4010822"/>
            <a:ext cx="1900886" cy="769643"/>
            <a:chOff x="195836" y="1613734"/>
            <a:chExt cx="1686545" cy="1025334"/>
          </a:xfrm>
        </p:grpSpPr>
        <p:sp>
          <p:nvSpPr>
            <p:cNvPr id="30" name="Овал 29"/>
            <p:cNvSpPr/>
            <p:nvPr/>
          </p:nvSpPr>
          <p:spPr>
            <a:xfrm>
              <a:off x="195836" y="1614505"/>
              <a:ext cx="181387" cy="277954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ru-RU" sz="105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244601" y="2048566"/>
              <a:ext cx="93971" cy="144000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ru-RU" sz="105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404402" y="1613734"/>
              <a:ext cx="1477979" cy="970212"/>
            </a:xfrm>
            <a:prstGeom prst="rect">
              <a:avLst/>
            </a:prstGeom>
            <a:noFill/>
          </p:spPr>
          <p:txBody>
            <a:bodyPr lIns="36000" tIns="36000" rIns="36000" bIns="36000">
              <a:spAutoFit/>
            </a:bodyPr>
            <a:lstStyle/>
            <a:p>
              <a:pPr defTabSz="914400">
                <a:defRPr/>
              </a:pPr>
              <a:r>
                <a:rPr lang="ru-RU" sz="1200" dirty="0" err="1">
                  <a:solidFill>
                    <a:srgbClr val="0070C0"/>
                  </a:solidFill>
                  <a:latin typeface="Arial Narrow" panose="020B0506020202030204" pitchFamily="34" charset="0"/>
                </a:rPr>
                <a:t>Промплощадки</a:t>
              </a:r>
              <a:endParaRPr lang="ru-RU" sz="1200" dirty="0">
                <a:solidFill>
                  <a:srgbClr val="0070C0"/>
                </a:solidFill>
                <a:latin typeface="Arial Narrow" panose="020B0506020202030204" pitchFamily="34" charset="0"/>
              </a:endParaRPr>
            </a:p>
            <a:p>
              <a:pPr defTabSz="914400">
                <a:defRPr/>
              </a:pPr>
              <a:endParaRPr lang="ru-RU" sz="600" dirty="0">
                <a:solidFill>
                  <a:srgbClr val="0070C0"/>
                </a:solidFill>
                <a:latin typeface="Arial Narrow" panose="020B0506020202030204" pitchFamily="34" charset="0"/>
              </a:endParaRPr>
            </a:p>
            <a:p>
              <a:pPr defTabSz="914400">
                <a:lnSpc>
                  <a:spcPct val="80000"/>
                </a:lnSpc>
                <a:defRPr/>
              </a:pPr>
              <a:r>
                <a:rPr lang="ru-RU" sz="1200" dirty="0">
                  <a:solidFill>
                    <a:srgbClr val="0070C0"/>
                  </a:solidFill>
                  <a:latin typeface="Arial Narrow" panose="020B0506020202030204" pitchFamily="34" charset="0"/>
                </a:rPr>
                <a:t>Компрессорные станции</a:t>
              </a:r>
              <a:endParaRPr lang="en-US" sz="1200" dirty="0">
                <a:solidFill>
                  <a:srgbClr val="0070C0"/>
                </a:solidFill>
                <a:latin typeface="Arial Narrow" panose="020B0506020202030204" pitchFamily="34" charset="0"/>
              </a:endParaRPr>
            </a:p>
            <a:p>
              <a:pPr defTabSz="914400">
                <a:defRPr/>
              </a:pPr>
              <a:endParaRPr lang="en-US" sz="300" dirty="0">
                <a:solidFill>
                  <a:srgbClr val="0070C0"/>
                </a:solidFill>
                <a:latin typeface="Arial Narrow" panose="020B0506020202030204" pitchFamily="34" charset="0"/>
              </a:endParaRPr>
            </a:p>
            <a:p>
              <a:pPr defTabSz="914400">
                <a:defRPr/>
              </a:pPr>
              <a:r>
                <a:rPr lang="ru-RU" sz="1200" dirty="0">
                  <a:solidFill>
                    <a:srgbClr val="0070C0"/>
                  </a:solidFill>
                  <a:latin typeface="Arial Narrow" panose="020B0506020202030204" pitchFamily="34" charset="0"/>
                </a:rPr>
                <a:t>ГИС</a:t>
              </a:r>
            </a:p>
          </p:txBody>
        </p:sp>
        <p:pic>
          <p:nvPicPr>
            <p:cNvPr id="21516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6426" y="2267593"/>
              <a:ext cx="190618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Группа 3"/>
          <p:cNvGrpSpPr/>
          <p:nvPr/>
        </p:nvGrpSpPr>
        <p:grpSpPr>
          <a:xfrm>
            <a:off x="2492760" y="808727"/>
            <a:ext cx="5798717" cy="3879514"/>
            <a:chOff x="2035175" y="808727"/>
            <a:chExt cx="6794718" cy="3879514"/>
          </a:xfrm>
        </p:grpSpPr>
        <p:pic>
          <p:nvPicPr>
            <p:cNvPr id="83" name="Рисунок 82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35175" y="808727"/>
              <a:ext cx="6794718" cy="38795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3" name="Овал 92"/>
            <p:cNvSpPr/>
            <p:nvPr/>
          </p:nvSpPr>
          <p:spPr>
            <a:xfrm>
              <a:off x="2823005" y="2035242"/>
              <a:ext cx="256573" cy="208466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 defTabSz="914400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94" name="Овал 93"/>
            <p:cNvSpPr/>
            <p:nvPr/>
          </p:nvSpPr>
          <p:spPr>
            <a:xfrm>
              <a:off x="3915704" y="2253774"/>
              <a:ext cx="256573" cy="208466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 defTabSz="914400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95" name="Овал 94"/>
            <p:cNvSpPr/>
            <p:nvPr/>
          </p:nvSpPr>
          <p:spPr>
            <a:xfrm>
              <a:off x="5279944" y="3026728"/>
              <a:ext cx="256573" cy="208466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 defTabSz="914400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96" name="Овал 95"/>
            <p:cNvSpPr/>
            <p:nvPr/>
          </p:nvSpPr>
          <p:spPr>
            <a:xfrm>
              <a:off x="3322940" y="3683288"/>
              <a:ext cx="256573" cy="208466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 defTabSz="914400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97" name="Овал 96"/>
            <p:cNvSpPr/>
            <p:nvPr/>
          </p:nvSpPr>
          <p:spPr>
            <a:xfrm>
              <a:off x="4880811" y="1862458"/>
              <a:ext cx="256573" cy="208466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 defTabSz="914400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98" name="Овал 97"/>
            <p:cNvSpPr/>
            <p:nvPr/>
          </p:nvSpPr>
          <p:spPr>
            <a:xfrm>
              <a:off x="4985500" y="1203810"/>
              <a:ext cx="199385" cy="162000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 defTabSz="914400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99" name="Овал 98"/>
            <p:cNvSpPr/>
            <p:nvPr/>
          </p:nvSpPr>
          <p:spPr>
            <a:xfrm>
              <a:off x="5734686" y="1253749"/>
              <a:ext cx="199385" cy="162000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 defTabSz="914400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100" name="Овал 99"/>
            <p:cNvSpPr/>
            <p:nvPr/>
          </p:nvSpPr>
          <p:spPr>
            <a:xfrm>
              <a:off x="5275277" y="1365810"/>
              <a:ext cx="199385" cy="162000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 defTabSz="914400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101" name="Овал 100"/>
            <p:cNvSpPr/>
            <p:nvPr/>
          </p:nvSpPr>
          <p:spPr>
            <a:xfrm>
              <a:off x="4415055" y="2858282"/>
              <a:ext cx="132923" cy="108000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 defTabSz="914400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102" name="Овал 101"/>
            <p:cNvSpPr/>
            <p:nvPr/>
          </p:nvSpPr>
          <p:spPr>
            <a:xfrm>
              <a:off x="4614622" y="2749289"/>
              <a:ext cx="132923" cy="108000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 defTabSz="914400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103" name="Овал 102"/>
            <p:cNvSpPr/>
            <p:nvPr/>
          </p:nvSpPr>
          <p:spPr>
            <a:xfrm>
              <a:off x="3493422" y="3022961"/>
              <a:ext cx="132923" cy="108000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 defTabSz="914400">
                <a:defRPr/>
              </a:pPr>
              <a:endParaRPr lang="ru-RU" sz="1100" b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endParaRPr>
            </a:p>
          </p:txBody>
        </p:sp>
        <p:sp>
          <p:nvSpPr>
            <p:cNvPr id="104" name="Овал 103"/>
            <p:cNvSpPr/>
            <p:nvPr/>
          </p:nvSpPr>
          <p:spPr>
            <a:xfrm>
              <a:off x="5582133" y="2573862"/>
              <a:ext cx="132923" cy="108000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 defTabSz="914400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105" name="Овал 104"/>
            <p:cNvSpPr/>
            <p:nvPr/>
          </p:nvSpPr>
          <p:spPr>
            <a:xfrm>
              <a:off x="4688655" y="1912691"/>
              <a:ext cx="132923" cy="108000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 defTabSz="914400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106" name="Овал 105"/>
            <p:cNvSpPr/>
            <p:nvPr/>
          </p:nvSpPr>
          <p:spPr>
            <a:xfrm>
              <a:off x="5678040" y="2481812"/>
              <a:ext cx="132923" cy="108000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 defTabSz="914400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107" name="Овал 106"/>
            <p:cNvSpPr/>
            <p:nvPr/>
          </p:nvSpPr>
          <p:spPr>
            <a:xfrm>
              <a:off x="6518665" y="2376341"/>
              <a:ext cx="132923" cy="108000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 defTabSz="914400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108" name="Овал 107"/>
            <p:cNvSpPr/>
            <p:nvPr/>
          </p:nvSpPr>
          <p:spPr>
            <a:xfrm>
              <a:off x="6714957" y="2260366"/>
              <a:ext cx="132923" cy="108000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 defTabSz="914400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109" name="Овал 108"/>
            <p:cNvSpPr/>
            <p:nvPr/>
          </p:nvSpPr>
          <p:spPr>
            <a:xfrm>
              <a:off x="4708285" y="1527810"/>
              <a:ext cx="132923" cy="108000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 defTabSz="914400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110" name="Овал 109"/>
            <p:cNvSpPr/>
            <p:nvPr/>
          </p:nvSpPr>
          <p:spPr>
            <a:xfrm>
              <a:off x="5118424" y="1583191"/>
              <a:ext cx="132923" cy="108000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 defTabSz="914400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111" name="Овал 110"/>
            <p:cNvSpPr/>
            <p:nvPr/>
          </p:nvSpPr>
          <p:spPr>
            <a:xfrm>
              <a:off x="6018117" y="1981242"/>
              <a:ext cx="132923" cy="108000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 defTabSz="914400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112" name="Овал 111"/>
            <p:cNvSpPr/>
            <p:nvPr/>
          </p:nvSpPr>
          <p:spPr>
            <a:xfrm>
              <a:off x="6585127" y="1858691"/>
              <a:ext cx="132923" cy="108000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 defTabSz="914400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113" name="Овал 112"/>
            <p:cNvSpPr/>
            <p:nvPr/>
          </p:nvSpPr>
          <p:spPr>
            <a:xfrm>
              <a:off x="6805004" y="1620824"/>
              <a:ext cx="132923" cy="108000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 defTabSz="914400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114" name="Овал 113"/>
            <p:cNvSpPr/>
            <p:nvPr/>
          </p:nvSpPr>
          <p:spPr>
            <a:xfrm>
              <a:off x="6018117" y="1674824"/>
              <a:ext cx="132923" cy="108000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 defTabSz="914400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115" name="Овал 114"/>
            <p:cNvSpPr/>
            <p:nvPr/>
          </p:nvSpPr>
          <p:spPr>
            <a:xfrm>
              <a:off x="5801148" y="1506377"/>
              <a:ext cx="132923" cy="108000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 defTabSz="914400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116" name="Овал 115"/>
            <p:cNvSpPr/>
            <p:nvPr/>
          </p:nvSpPr>
          <p:spPr>
            <a:xfrm>
              <a:off x="7627723" y="2304007"/>
              <a:ext cx="132923" cy="108000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 defTabSz="914400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117" name="Овал 116"/>
            <p:cNvSpPr/>
            <p:nvPr/>
          </p:nvSpPr>
          <p:spPr>
            <a:xfrm>
              <a:off x="7451060" y="2247327"/>
              <a:ext cx="132923" cy="108000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 defTabSz="914400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118" name="Овал 117"/>
            <p:cNvSpPr/>
            <p:nvPr/>
          </p:nvSpPr>
          <p:spPr>
            <a:xfrm>
              <a:off x="7451060" y="2127733"/>
              <a:ext cx="132923" cy="108000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 defTabSz="914400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119" name="Овал 118"/>
            <p:cNvSpPr/>
            <p:nvPr/>
          </p:nvSpPr>
          <p:spPr>
            <a:xfrm>
              <a:off x="7205693" y="1981242"/>
              <a:ext cx="132923" cy="108000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 defTabSz="914400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120" name="Овал 119"/>
            <p:cNvSpPr/>
            <p:nvPr/>
          </p:nvSpPr>
          <p:spPr>
            <a:xfrm>
              <a:off x="7374784" y="1782824"/>
              <a:ext cx="132923" cy="108000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 defTabSz="914400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121" name="Овал 120"/>
            <p:cNvSpPr/>
            <p:nvPr/>
          </p:nvSpPr>
          <p:spPr>
            <a:xfrm>
              <a:off x="7187776" y="1674824"/>
              <a:ext cx="132923" cy="108000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 defTabSz="914400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122" name="Овал 121"/>
            <p:cNvSpPr/>
            <p:nvPr/>
          </p:nvSpPr>
          <p:spPr>
            <a:xfrm>
              <a:off x="5279944" y="1145749"/>
              <a:ext cx="132923" cy="108000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 defTabSz="914400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123" name="Овал 122"/>
            <p:cNvSpPr/>
            <p:nvPr/>
          </p:nvSpPr>
          <p:spPr>
            <a:xfrm>
              <a:off x="5547306" y="1278363"/>
              <a:ext cx="132923" cy="108000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 defTabSz="914400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124" name="Овал 123"/>
            <p:cNvSpPr/>
            <p:nvPr/>
          </p:nvSpPr>
          <p:spPr>
            <a:xfrm>
              <a:off x="6018117" y="1105312"/>
              <a:ext cx="132923" cy="108000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 defTabSz="914400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125" name="Овал 124"/>
            <p:cNvSpPr/>
            <p:nvPr/>
          </p:nvSpPr>
          <p:spPr>
            <a:xfrm>
              <a:off x="5378241" y="3683288"/>
              <a:ext cx="256573" cy="208466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 defTabSz="914400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126" name="Овал 125"/>
            <p:cNvSpPr/>
            <p:nvPr/>
          </p:nvSpPr>
          <p:spPr>
            <a:xfrm>
              <a:off x="4536833" y="4132239"/>
              <a:ext cx="132923" cy="108000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 defTabSz="914400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sp>
          <p:nvSpPr>
            <p:cNvPr id="127" name="Овал 126"/>
            <p:cNvSpPr/>
            <p:nvPr/>
          </p:nvSpPr>
          <p:spPr>
            <a:xfrm>
              <a:off x="4622193" y="1211051"/>
              <a:ext cx="132923" cy="108000"/>
            </a:xfrm>
            <a:prstGeom prst="ellipse">
              <a:avLst/>
            </a:prstGeom>
            <a:solidFill>
              <a:srgbClr val="33CCCC"/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 defTabSz="914400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grpSp>
          <p:nvGrpSpPr>
            <p:cNvPr id="5" name="Группа 127"/>
            <p:cNvGrpSpPr/>
            <p:nvPr/>
          </p:nvGrpSpPr>
          <p:grpSpPr>
            <a:xfrm>
              <a:off x="3257956" y="3826527"/>
              <a:ext cx="166154" cy="292388"/>
              <a:chOff x="557929" y="2606733"/>
              <a:chExt cx="180000" cy="389850"/>
            </a:xfrm>
            <a:scene3d>
              <a:camera prst="orthographicFront">
                <a:rot lat="0" lon="0" rev="14400000"/>
              </a:camera>
              <a:lightRig rig="threePt" dir="t"/>
            </a:scene3d>
          </p:grpSpPr>
          <p:sp>
            <p:nvSpPr>
              <p:cNvPr id="157" name="Овал 156"/>
              <p:cNvSpPr/>
              <p:nvPr/>
            </p:nvSpPr>
            <p:spPr>
              <a:xfrm>
                <a:off x="557929" y="2731059"/>
                <a:ext cx="180000" cy="180000"/>
              </a:xfrm>
              <a:prstGeom prst="ellipse">
                <a:avLst/>
              </a:prstGeom>
              <a:solidFill>
                <a:srgbClr val="33CCCC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ru-RU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572289" y="2606733"/>
                <a:ext cx="154557" cy="389850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defTabSz="914400">
                  <a:defRPr/>
                </a:pPr>
                <a:r>
                  <a:rPr lang="en-US" sz="1900" b="1" dirty="0">
                    <a:solidFill>
                      <a:prstClr val="white"/>
                    </a:solidFill>
                    <a:latin typeface="Arial" charset="0"/>
                  </a:rPr>
                  <a:t>&lt;</a:t>
                </a:r>
                <a:endParaRPr lang="ru-RU" sz="1900" b="1" dirty="0">
                  <a:solidFill>
                    <a:prstClr val="white"/>
                  </a:solidFill>
                  <a:latin typeface="Arial" charset="0"/>
                </a:endParaRPr>
              </a:p>
            </p:txBody>
          </p:sp>
        </p:grpSp>
        <p:grpSp>
          <p:nvGrpSpPr>
            <p:cNvPr id="6" name="Группа 128"/>
            <p:cNvGrpSpPr/>
            <p:nvPr/>
          </p:nvGrpSpPr>
          <p:grpSpPr>
            <a:xfrm>
              <a:off x="4389134" y="4124918"/>
              <a:ext cx="166154" cy="292388"/>
              <a:chOff x="557929" y="2606733"/>
              <a:chExt cx="180000" cy="389850"/>
            </a:xfrm>
            <a:scene3d>
              <a:camera prst="orthographicFront">
                <a:rot lat="0" lon="0" rev="13800000"/>
              </a:camera>
              <a:lightRig rig="threePt" dir="t"/>
            </a:scene3d>
          </p:grpSpPr>
          <p:sp>
            <p:nvSpPr>
              <p:cNvPr id="155" name="Овал 154"/>
              <p:cNvSpPr/>
              <p:nvPr/>
            </p:nvSpPr>
            <p:spPr>
              <a:xfrm>
                <a:off x="557929" y="2731059"/>
                <a:ext cx="180000" cy="180000"/>
              </a:xfrm>
              <a:prstGeom prst="ellipse">
                <a:avLst/>
              </a:prstGeom>
              <a:solidFill>
                <a:srgbClr val="33CCCC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ru-RU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572289" y="2606733"/>
                <a:ext cx="154557" cy="389850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defTabSz="914400">
                  <a:defRPr/>
                </a:pPr>
                <a:r>
                  <a:rPr lang="en-US" sz="1900" b="1" dirty="0">
                    <a:solidFill>
                      <a:prstClr val="white"/>
                    </a:solidFill>
                    <a:latin typeface="Arial" charset="0"/>
                  </a:rPr>
                  <a:t>&lt;</a:t>
                </a:r>
                <a:endParaRPr lang="ru-RU" sz="1900" b="1" dirty="0">
                  <a:solidFill>
                    <a:prstClr val="white"/>
                  </a:solidFill>
                  <a:latin typeface="Arial" charset="0"/>
                </a:endParaRPr>
              </a:p>
            </p:txBody>
          </p:sp>
        </p:grpSp>
        <p:grpSp>
          <p:nvGrpSpPr>
            <p:cNvPr id="7" name="Группа 129"/>
            <p:cNvGrpSpPr/>
            <p:nvPr/>
          </p:nvGrpSpPr>
          <p:grpSpPr>
            <a:xfrm>
              <a:off x="5320997" y="4277615"/>
              <a:ext cx="166154" cy="292388"/>
              <a:chOff x="557929" y="2606733"/>
              <a:chExt cx="180000" cy="389850"/>
            </a:xfrm>
            <a:scene3d>
              <a:camera prst="orthographicFront">
                <a:rot lat="0" lon="0" rev="15600000"/>
              </a:camera>
              <a:lightRig rig="threePt" dir="t"/>
            </a:scene3d>
          </p:grpSpPr>
          <p:sp>
            <p:nvSpPr>
              <p:cNvPr id="153" name="Овал 152"/>
              <p:cNvSpPr/>
              <p:nvPr/>
            </p:nvSpPr>
            <p:spPr>
              <a:xfrm>
                <a:off x="557929" y="2731059"/>
                <a:ext cx="180000" cy="180000"/>
              </a:xfrm>
              <a:prstGeom prst="ellipse">
                <a:avLst/>
              </a:prstGeom>
              <a:solidFill>
                <a:srgbClr val="33CCCC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ru-RU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154" name="TextBox 153"/>
              <p:cNvSpPr txBox="1"/>
              <p:nvPr/>
            </p:nvSpPr>
            <p:spPr>
              <a:xfrm>
                <a:off x="572289" y="2606733"/>
                <a:ext cx="154557" cy="389850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defTabSz="914400">
                  <a:defRPr/>
                </a:pPr>
                <a:r>
                  <a:rPr lang="en-US" sz="1900" b="1" dirty="0">
                    <a:solidFill>
                      <a:prstClr val="white"/>
                    </a:solidFill>
                    <a:latin typeface="Arial" charset="0"/>
                  </a:rPr>
                  <a:t>&lt;</a:t>
                </a:r>
                <a:endParaRPr lang="ru-RU" sz="1900" b="1" dirty="0">
                  <a:solidFill>
                    <a:prstClr val="white"/>
                  </a:solidFill>
                  <a:latin typeface="Arial" charset="0"/>
                </a:endParaRPr>
              </a:p>
            </p:txBody>
          </p:sp>
        </p:grpSp>
        <p:grpSp>
          <p:nvGrpSpPr>
            <p:cNvPr id="8" name="Группа 130"/>
            <p:cNvGrpSpPr/>
            <p:nvPr/>
          </p:nvGrpSpPr>
          <p:grpSpPr>
            <a:xfrm>
              <a:off x="7851978" y="2035250"/>
              <a:ext cx="166154" cy="292388"/>
              <a:chOff x="557929" y="2606733"/>
              <a:chExt cx="180000" cy="389850"/>
            </a:xfrm>
            <a:scene3d>
              <a:camera prst="orthographicFront">
                <a:rot lat="0" lon="0" rev="12000000"/>
              </a:camera>
              <a:lightRig rig="threePt" dir="t"/>
            </a:scene3d>
          </p:grpSpPr>
          <p:sp>
            <p:nvSpPr>
              <p:cNvPr id="151" name="Овал 150"/>
              <p:cNvSpPr/>
              <p:nvPr/>
            </p:nvSpPr>
            <p:spPr>
              <a:xfrm>
                <a:off x="557929" y="2731059"/>
                <a:ext cx="180000" cy="180000"/>
              </a:xfrm>
              <a:prstGeom prst="ellipse">
                <a:avLst/>
              </a:prstGeom>
              <a:solidFill>
                <a:srgbClr val="33CCCC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ru-RU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572289" y="2606733"/>
                <a:ext cx="154557" cy="389850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defTabSz="914400">
                  <a:defRPr/>
                </a:pPr>
                <a:r>
                  <a:rPr lang="en-US" sz="1900" b="1" dirty="0">
                    <a:solidFill>
                      <a:prstClr val="white"/>
                    </a:solidFill>
                    <a:latin typeface="Arial" charset="0"/>
                  </a:rPr>
                  <a:t>&lt;</a:t>
                </a:r>
                <a:endParaRPr lang="ru-RU" sz="1900" b="1" dirty="0">
                  <a:solidFill>
                    <a:prstClr val="white"/>
                  </a:solidFill>
                  <a:latin typeface="Arial" charset="0"/>
                </a:endParaRPr>
              </a:p>
            </p:txBody>
          </p:sp>
        </p:grpSp>
        <p:grpSp>
          <p:nvGrpSpPr>
            <p:cNvPr id="9" name="Группа 131"/>
            <p:cNvGrpSpPr/>
            <p:nvPr/>
          </p:nvGrpSpPr>
          <p:grpSpPr>
            <a:xfrm>
              <a:off x="8022701" y="2194545"/>
              <a:ext cx="166154" cy="292388"/>
              <a:chOff x="557929" y="2606733"/>
              <a:chExt cx="180000" cy="389850"/>
            </a:xfrm>
            <a:scene3d>
              <a:camera prst="orthographicFront">
                <a:rot lat="0" lon="0" rev="9600000"/>
              </a:camera>
              <a:lightRig rig="threePt" dir="t"/>
            </a:scene3d>
          </p:grpSpPr>
          <p:sp>
            <p:nvSpPr>
              <p:cNvPr id="149" name="Овал 148"/>
              <p:cNvSpPr/>
              <p:nvPr/>
            </p:nvSpPr>
            <p:spPr>
              <a:xfrm>
                <a:off x="557929" y="2731059"/>
                <a:ext cx="180000" cy="180000"/>
              </a:xfrm>
              <a:prstGeom prst="ellipse">
                <a:avLst/>
              </a:prstGeom>
              <a:solidFill>
                <a:srgbClr val="33CCCC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ru-RU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572289" y="2606733"/>
                <a:ext cx="154557" cy="389850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defTabSz="914400">
                  <a:defRPr/>
                </a:pPr>
                <a:r>
                  <a:rPr lang="en-US" sz="1900" b="1" dirty="0">
                    <a:solidFill>
                      <a:prstClr val="white"/>
                    </a:solidFill>
                    <a:latin typeface="Arial" charset="0"/>
                  </a:rPr>
                  <a:t>&lt;</a:t>
                </a:r>
                <a:endParaRPr lang="ru-RU" sz="1900" b="1" dirty="0">
                  <a:solidFill>
                    <a:prstClr val="white"/>
                  </a:solidFill>
                  <a:latin typeface="Arial" charset="0"/>
                </a:endParaRPr>
              </a:p>
            </p:txBody>
          </p:sp>
        </p:grpSp>
        <p:grpSp>
          <p:nvGrpSpPr>
            <p:cNvPr id="10" name="Группа 132"/>
            <p:cNvGrpSpPr/>
            <p:nvPr/>
          </p:nvGrpSpPr>
          <p:grpSpPr>
            <a:xfrm>
              <a:off x="7544646" y="1381615"/>
              <a:ext cx="166154" cy="292388"/>
              <a:chOff x="557929" y="2606733"/>
              <a:chExt cx="180000" cy="389850"/>
            </a:xfrm>
            <a:scene3d>
              <a:camera prst="orthographicFront">
                <a:rot lat="0" lon="0" rev="12000000"/>
              </a:camera>
              <a:lightRig rig="threePt" dir="t"/>
            </a:scene3d>
          </p:grpSpPr>
          <p:sp>
            <p:nvSpPr>
              <p:cNvPr id="147" name="Овал 146"/>
              <p:cNvSpPr/>
              <p:nvPr/>
            </p:nvSpPr>
            <p:spPr>
              <a:xfrm>
                <a:off x="557929" y="2731059"/>
                <a:ext cx="180000" cy="180000"/>
              </a:xfrm>
              <a:prstGeom prst="ellipse">
                <a:avLst/>
              </a:prstGeom>
              <a:solidFill>
                <a:srgbClr val="33CCCC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ru-RU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572289" y="2606733"/>
                <a:ext cx="154557" cy="389850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defTabSz="914400">
                  <a:defRPr/>
                </a:pPr>
                <a:r>
                  <a:rPr lang="en-US" sz="1900" b="1" dirty="0">
                    <a:solidFill>
                      <a:prstClr val="white"/>
                    </a:solidFill>
                    <a:latin typeface="Arial" charset="0"/>
                  </a:rPr>
                  <a:t>&lt;</a:t>
                </a:r>
                <a:endParaRPr lang="ru-RU" sz="1900" b="1" dirty="0">
                  <a:solidFill>
                    <a:prstClr val="white"/>
                  </a:solidFill>
                  <a:latin typeface="Arial" charset="0"/>
                </a:endParaRPr>
              </a:p>
            </p:txBody>
          </p:sp>
        </p:grpSp>
        <p:grpSp>
          <p:nvGrpSpPr>
            <p:cNvPr id="11" name="Группа 133"/>
            <p:cNvGrpSpPr/>
            <p:nvPr/>
          </p:nvGrpSpPr>
          <p:grpSpPr>
            <a:xfrm>
              <a:off x="5453440" y="1078091"/>
              <a:ext cx="166154" cy="292388"/>
              <a:chOff x="557929" y="2606733"/>
              <a:chExt cx="180000" cy="389850"/>
            </a:xfrm>
            <a:scene3d>
              <a:camera prst="orthographicFront">
                <a:rot lat="0" lon="0" rev="12000000"/>
              </a:camera>
              <a:lightRig rig="threePt" dir="t"/>
            </a:scene3d>
          </p:grpSpPr>
          <p:sp>
            <p:nvSpPr>
              <p:cNvPr id="145" name="Овал 144"/>
              <p:cNvSpPr/>
              <p:nvPr/>
            </p:nvSpPr>
            <p:spPr>
              <a:xfrm>
                <a:off x="557929" y="2731059"/>
                <a:ext cx="180000" cy="180000"/>
              </a:xfrm>
              <a:prstGeom prst="ellipse">
                <a:avLst/>
              </a:prstGeom>
              <a:solidFill>
                <a:srgbClr val="33CCCC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ru-RU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572289" y="2606733"/>
                <a:ext cx="154557" cy="389850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defTabSz="914400">
                  <a:defRPr/>
                </a:pPr>
                <a:r>
                  <a:rPr lang="en-US" sz="1900" b="1" dirty="0">
                    <a:solidFill>
                      <a:prstClr val="white"/>
                    </a:solidFill>
                    <a:latin typeface="Arial" charset="0"/>
                  </a:rPr>
                  <a:t>&lt;</a:t>
                </a:r>
                <a:endParaRPr lang="ru-RU" sz="1900" b="1" dirty="0">
                  <a:solidFill>
                    <a:prstClr val="white"/>
                  </a:solidFill>
                  <a:latin typeface="Arial" charset="0"/>
                </a:endParaRPr>
              </a:p>
            </p:txBody>
          </p:sp>
        </p:grpSp>
        <p:sp>
          <p:nvSpPr>
            <p:cNvPr id="135" name="Овал 134"/>
            <p:cNvSpPr/>
            <p:nvPr/>
          </p:nvSpPr>
          <p:spPr>
            <a:xfrm>
              <a:off x="4603294" y="1188575"/>
              <a:ext cx="166154" cy="135000"/>
            </a:xfrm>
            <a:prstGeom prst="ellipse">
              <a:avLst/>
            </a:prstGeom>
            <a:solidFill>
              <a:srgbClr val="33CCCC"/>
            </a:solidFill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lIns="77925" tIns="38963" rIns="77925" bIns="38963" anchor="ctr"/>
            <a:lstStyle/>
            <a:p>
              <a:pPr algn="ctr" defTabSz="914400">
                <a:defRPr/>
              </a:pPr>
              <a:endParaRPr lang="ru-RU" sz="1100">
                <a:solidFill>
                  <a:prstClr val="white"/>
                </a:solidFill>
              </a:endParaRPr>
            </a:p>
          </p:txBody>
        </p:sp>
        <p:grpSp>
          <p:nvGrpSpPr>
            <p:cNvPr id="12" name="Группа 135"/>
            <p:cNvGrpSpPr/>
            <p:nvPr/>
          </p:nvGrpSpPr>
          <p:grpSpPr>
            <a:xfrm>
              <a:off x="2653097" y="1745309"/>
              <a:ext cx="166154" cy="292388"/>
              <a:chOff x="557929" y="2606733"/>
              <a:chExt cx="180000" cy="389850"/>
            </a:xfrm>
            <a:scene3d>
              <a:camera prst="orthographicFront">
                <a:rot lat="0" lon="0" rev="7200000"/>
              </a:camera>
              <a:lightRig rig="threePt" dir="t"/>
            </a:scene3d>
          </p:grpSpPr>
          <p:sp>
            <p:nvSpPr>
              <p:cNvPr id="143" name="Овал 142"/>
              <p:cNvSpPr/>
              <p:nvPr/>
            </p:nvSpPr>
            <p:spPr>
              <a:xfrm>
                <a:off x="557929" y="2731059"/>
                <a:ext cx="180000" cy="180000"/>
              </a:xfrm>
              <a:prstGeom prst="ellipse">
                <a:avLst/>
              </a:prstGeom>
              <a:solidFill>
                <a:srgbClr val="33CCCC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ru-RU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572289" y="2606733"/>
                <a:ext cx="154557" cy="389850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defTabSz="914400">
                  <a:defRPr/>
                </a:pPr>
                <a:r>
                  <a:rPr lang="en-US" sz="1900" b="1" dirty="0">
                    <a:solidFill>
                      <a:prstClr val="white"/>
                    </a:solidFill>
                    <a:latin typeface="Arial" charset="0"/>
                  </a:rPr>
                  <a:t>&lt;</a:t>
                </a:r>
                <a:endParaRPr lang="ru-RU" sz="1900" b="1" dirty="0">
                  <a:solidFill>
                    <a:prstClr val="white"/>
                  </a:solidFill>
                  <a:latin typeface="Arial" charset="0"/>
                </a:endParaRPr>
              </a:p>
            </p:txBody>
          </p:sp>
        </p:grpSp>
        <p:grpSp>
          <p:nvGrpSpPr>
            <p:cNvPr id="13" name="Группа 136"/>
            <p:cNvGrpSpPr/>
            <p:nvPr/>
          </p:nvGrpSpPr>
          <p:grpSpPr>
            <a:xfrm>
              <a:off x="2408171" y="3138322"/>
              <a:ext cx="166154" cy="292388"/>
              <a:chOff x="557929" y="2606733"/>
              <a:chExt cx="180000" cy="389850"/>
            </a:xfrm>
            <a:scene3d>
              <a:camera prst="orthographicFront">
                <a:rot lat="0" lon="0" rev="12000000"/>
              </a:camera>
              <a:lightRig rig="threePt" dir="t"/>
            </a:scene3d>
          </p:grpSpPr>
          <p:sp>
            <p:nvSpPr>
              <p:cNvPr id="141" name="Овал 140"/>
              <p:cNvSpPr/>
              <p:nvPr/>
            </p:nvSpPr>
            <p:spPr>
              <a:xfrm>
                <a:off x="557929" y="2731059"/>
                <a:ext cx="180000" cy="180000"/>
              </a:xfrm>
              <a:prstGeom prst="ellipse">
                <a:avLst/>
              </a:prstGeom>
              <a:solidFill>
                <a:srgbClr val="33CCCC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ru-RU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572289" y="2606733"/>
                <a:ext cx="154557" cy="389850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defTabSz="914400">
                  <a:defRPr/>
                </a:pPr>
                <a:r>
                  <a:rPr lang="en-US" sz="1900" b="1" dirty="0">
                    <a:solidFill>
                      <a:prstClr val="white"/>
                    </a:solidFill>
                    <a:latin typeface="Arial" charset="0"/>
                  </a:rPr>
                  <a:t>&lt;</a:t>
                </a:r>
                <a:endParaRPr lang="ru-RU" sz="1900" b="1" dirty="0">
                  <a:solidFill>
                    <a:prstClr val="white"/>
                  </a:solidFill>
                  <a:latin typeface="Arial" charset="0"/>
                </a:endParaRPr>
              </a:p>
            </p:txBody>
          </p:sp>
        </p:grpSp>
        <p:grpSp>
          <p:nvGrpSpPr>
            <p:cNvPr id="14" name="Группа 137"/>
            <p:cNvGrpSpPr/>
            <p:nvPr/>
          </p:nvGrpSpPr>
          <p:grpSpPr>
            <a:xfrm>
              <a:off x="5801148" y="2389617"/>
              <a:ext cx="166154" cy="292388"/>
              <a:chOff x="557929" y="2606733"/>
              <a:chExt cx="180000" cy="389850"/>
            </a:xfrm>
            <a:scene3d>
              <a:camera prst="orthographicFront">
                <a:rot lat="0" lon="0" rev="12000000"/>
              </a:camera>
              <a:lightRig rig="threePt" dir="t"/>
            </a:scene3d>
          </p:grpSpPr>
          <p:sp>
            <p:nvSpPr>
              <p:cNvPr id="139" name="Овал 138"/>
              <p:cNvSpPr/>
              <p:nvPr/>
            </p:nvSpPr>
            <p:spPr>
              <a:xfrm>
                <a:off x="557929" y="2731059"/>
                <a:ext cx="180000" cy="180000"/>
              </a:xfrm>
              <a:prstGeom prst="ellipse">
                <a:avLst/>
              </a:prstGeom>
              <a:solidFill>
                <a:srgbClr val="33CCCC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>
                  <a:defRPr/>
                </a:pPr>
                <a:endParaRPr lang="ru-RU" sz="1100">
                  <a:solidFill>
                    <a:prstClr val="white"/>
                  </a:solidFill>
                </a:endParaRP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572289" y="2606733"/>
                <a:ext cx="154557" cy="389850"/>
              </a:xfrm>
              <a:prstGeom prst="rect">
                <a:avLst/>
              </a:prstGeom>
              <a:noFill/>
            </p:spPr>
            <p:txBody>
              <a:bodyPr wrap="none" lIns="0" tIns="0" rIns="0" bIns="0" anchor="ctr">
                <a:spAutoFit/>
              </a:bodyPr>
              <a:lstStyle/>
              <a:p>
                <a:pPr defTabSz="914400">
                  <a:defRPr/>
                </a:pPr>
                <a:r>
                  <a:rPr lang="en-US" sz="1900" b="1" dirty="0">
                    <a:solidFill>
                      <a:prstClr val="white"/>
                    </a:solidFill>
                    <a:latin typeface="Arial" charset="0"/>
                  </a:rPr>
                  <a:t>&lt;</a:t>
                </a:r>
                <a:endParaRPr lang="ru-RU" sz="1900" b="1" dirty="0">
                  <a:solidFill>
                    <a:prstClr val="white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77" name="TextBox 76"/>
          <p:cNvSpPr txBox="1"/>
          <p:nvPr/>
        </p:nvSpPr>
        <p:spPr>
          <a:xfrm>
            <a:off x="184845" y="746183"/>
            <a:ext cx="1997225" cy="3223715"/>
          </a:xfrm>
          <a:prstGeom prst="rect">
            <a:avLst/>
          </a:prstGeom>
          <a:noFill/>
        </p:spPr>
        <p:txBody>
          <a:bodyPr wrap="square" lIns="103897" tIns="51949" rIns="103897" bIns="51949">
            <a:spAutoFit/>
          </a:bodyPr>
          <a:lstStyle/>
          <a:p>
            <a:pPr defTabSz="914400"/>
            <a:r>
              <a:rPr lang="ru-RU" sz="1600" dirty="0" smtClean="0">
                <a:solidFill>
                  <a:srgbClr val="0070C0"/>
                </a:solidFill>
                <a:latin typeface="Arial Narrow" pitchFamily="34" charset="0"/>
              </a:rPr>
              <a:t>Магистральные</a:t>
            </a:r>
          </a:p>
          <a:p>
            <a:pPr defTabSz="914400"/>
            <a:r>
              <a:rPr lang="ru-RU" sz="1600" dirty="0" smtClean="0">
                <a:solidFill>
                  <a:srgbClr val="0070C0"/>
                </a:solidFill>
                <a:latin typeface="Arial Narrow" pitchFamily="34" charset="0"/>
              </a:rPr>
              <a:t>газопроводы</a:t>
            </a:r>
          </a:p>
          <a:p>
            <a:pPr defTabSz="914400"/>
            <a:r>
              <a:rPr lang="ru-RU" sz="2000" b="1" dirty="0">
                <a:solidFill>
                  <a:srgbClr val="0070C0"/>
                </a:solidFill>
                <a:latin typeface="Arial Narrow" pitchFamily="34" charset="0"/>
              </a:rPr>
              <a:t>13 157,2 </a:t>
            </a:r>
            <a:r>
              <a:rPr lang="ru-RU" sz="1600" dirty="0">
                <a:solidFill>
                  <a:srgbClr val="0070C0"/>
                </a:solidFill>
                <a:latin typeface="Arial Narrow" pitchFamily="34" charset="0"/>
              </a:rPr>
              <a:t>км</a:t>
            </a:r>
          </a:p>
          <a:p>
            <a:pPr defTabSz="914400">
              <a:spcBef>
                <a:spcPts val="800"/>
              </a:spcBef>
            </a:pPr>
            <a:r>
              <a:rPr lang="ru-RU" sz="1400" dirty="0">
                <a:solidFill>
                  <a:srgbClr val="0070C0"/>
                </a:solidFill>
                <a:latin typeface="Arial Narrow" pitchFamily="34" charset="0"/>
              </a:rPr>
              <a:t>Газопроводы-отводы</a:t>
            </a:r>
          </a:p>
          <a:p>
            <a:pPr defTabSz="914400"/>
            <a:r>
              <a:rPr lang="ru-RU" sz="2000" b="1" dirty="0">
                <a:solidFill>
                  <a:srgbClr val="0070C0"/>
                </a:solidFill>
                <a:latin typeface="Arial Narrow" pitchFamily="34" charset="0"/>
              </a:rPr>
              <a:t>7 974,8 </a:t>
            </a:r>
            <a:r>
              <a:rPr lang="ru-RU" sz="1600" dirty="0">
                <a:solidFill>
                  <a:srgbClr val="0070C0"/>
                </a:solidFill>
                <a:latin typeface="Arial Narrow" pitchFamily="34" charset="0"/>
              </a:rPr>
              <a:t>км</a:t>
            </a:r>
          </a:p>
          <a:p>
            <a:pPr defTabSz="914400"/>
            <a:endParaRPr lang="ru-RU" sz="300" dirty="0">
              <a:solidFill>
                <a:srgbClr val="0070C0"/>
              </a:solidFill>
              <a:latin typeface="Arial Narrow" pitchFamily="34" charset="0"/>
            </a:endParaRPr>
          </a:p>
          <a:p>
            <a:pPr defTabSz="914400"/>
            <a:r>
              <a:rPr lang="ru-RU" sz="1600" dirty="0" smtClean="0">
                <a:solidFill>
                  <a:srgbClr val="0070C0"/>
                </a:solidFill>
                <a:latin typeface="Arial Narrow" pitchFamily="34" charset="0"/>
              </a:rPr>
              <a:t>КС/КЦ/ГПА</a:t>
            </a:r>
            <a:endParaRPr lang="ru-RU" sz="1600" dirty="0">
              <a:solidFill>
                <a:srgbClr val="0070C0"/>
              </a:solidFill>
              <a:latin typeface="Arial Narrow" pitchFamily="34" charset="0"/>
            </a:endParaRPr>
          </a:p>
          <a:p>
            <a:pPr defTabSz="914400"/>
            <a:r>
              <a:rPr lang="ru-RU" sz="2000" b="1" dirty="0" smtClean="0">
                <a:solidFill>
                  <a:srgbClr val="0070C0"/>
                </a:solidFill>
                <a:latin typeface="Arial Narrow" pitchFamily="34" charset="0"/>
              </a:rPr>
              <a:t>22/41/223</a:t>
            </a:r>
            <a:endParaRPr lang="ru-RU" sz="2000" b="1" dirty="0">
              <a:solidFill>
                <a:srgbClr val="0070C0"/>
              </a:solidFill>
              <a:latin typeface="Arial Narrow" pitchFamily="34" charset="0"/>
            </a:endParaRPr>
          </a:p>
          <a:p>
            <a:pPr defTabSz="914400"/>
            <a:endParaRPr lang="ru-RU" sz="300" dirty="0">
              <a:solidFill>
                <a:srgbClr val="0070C0"/>
              </a:solidFill>
              <a:latin typeface="Arial Narrow" pitchFamily="34" charset="0"/>
            </a:endParaRPr>
          </a:p>
          <a:p>
            <a:pPr defTabSz="914400"/>
            <a:r>
              <a:rPr lang="ru-RU" sz="1600" dirty="0">
                <a:solidFill>
                  <a:srgbClr val="0070C0"/>
                </a:solidFill>
                <a:latin typeface="Arial Narrow" pitchFamily="34" charset="0"/>
              </a:rPr>
              <a:t>ГРС</a:t>
            </a:r>
          </a:p>
          <a:p>
            <a:pPr defTabSz="914400"/>
            <a:r>
              <a:rPr lang="ru-RU" sz="2000" b="1" dirty="0" smtClean="0">
                <a:solidFill>
                  <a:srgbClr val="0070C0"/>
                </a:solidFill>
                <a:latin typeface="Arial Narrow" pitchFamily="34" charset="0"/>
              </a:rPr>
              <a:t>719</a:t>
            </a:r>
            <a:r>
              <a:rPr lang="ru-RU" sz="2800" dirty="0" smtClean="0">
                <a:solidFill>
                  <a:srgbClr val="0070C0"/>
                </a:solidFill>
                <a:latin typeface="Arial Narrow" pitchFamily="34" charset="0"/>
              </a:rPr>
              <a:t> </a:t>
            </a:r>
            <a:r>
              <a:rPr lang="ru-RU" sz="1600" dirty="0" smtClean="0">
                <a:solidFill>
                  <a:srgbClr val="0070C0"/>
                </a:solidFill>
                <a:latin typeface="Arial Narrow" pitchFamily="34" charset="0"/>
              </a:rPr>
              <a:t>ед., в </a:t>
            </a:r>
            <a:r>
              <a:rPr lang="ru-RU" sz="1600" dirty="0" err="1" smtClean="0">
                <a:solidFill>
                  <a:srgbClr val="0070C0"/>
                </a:solidFill>
                <a:latin typeface="Arial Narrow" pitchFamily="34" charset="0"/>
              </a:rPr>
              <a:t>т.ч</a:t>
            </a:r>
            <a:r>
              <a:rPr lang="ru-RU" sz="1600" dirty="0" smtClean="0">
                <a:solidFill>
                  <a:srgbClr val="0070C0"/>
                </a:solidFill>
                <a:latin typeface="Arial Narrow" pitchFamily="34" charset="0"/>
              </a:rPr>
              <a:t>.</a:t>
            </a:r>
          </a:p>
          <a:p>
            <a:pPr defTabSz="914400"/>
            <a:r>
              <a:rPr lang="ru-RU" sz="1400" dirty="0">
                <a:solidFill>
                  <a:srgbClr val="0070C0"/>
                </a:solidFill>
                <a:latin typeface="Arial Narrow" pitchFamily="34" charset="0"/>
              </a:rPr>
              <a:t> </a:t>
            </a:r>
            <a:r>
              <a:rPr lang="ru-RU" sz="1400" dirty="0" smtClean="0">
                <a:solidFill>
                  <a:srgbClr val="0070C0"/>
                </a:solidFill>
                <a:latin typeface="Arial Narrow" pitchFamily="34" charset="0"/>
              </a:rPr>
              <a:t>  </a:t>
            </a:r>
            <a:r>
              <a:rPr lang="ru-RU" sz="2000" b="1" dirty="0" smtClean="0">
                <a:solidFill>
                  <a:srgbClr val="0070C0"/>
                </a:solidFill>
                <a:latin typeface="Arial Narrow" pitchFamily="34" charset="0"/>
              </a:rPr>
              <a:t>32</a:t>
            </a:r>
            <a:r>
              <a:rPr lang="ru-RU" sz="1400" dirty="0" smtClean="0">
                <a:solidFill>
                  <a:srgbClr val="0070C0"/>
                </a:solidFill>
                <a:latin typeface="Arial Narrow" pitchFamily="34" charset="0"/>
              </a:rPr>
              <a:t>  </a:t>
            </a:r>
            <a:r>
              <a:rPr lang="ru-RU" sz="1600" dirty="0" smtClean="0">
                <a:solidFill>
                  <a:srgbClr val="0070C0"/>
                </a:solidFill>
                <a:latin typeface="Arial Narrow" pitchFamily="34" charset="0"/>
              </a:rPr>
              <a:t>ед. сторонних</a:t>
            </a:r>
            <a:endParaRPr lang="en-US" sz="1600" dirty="0">
              <a:solidFill>
                <a:srgbClr val="0070C0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36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52" y="1"/>
            <a:ext cx="6888939" cy="797522"/>
          </a:xfrm>
        </p:spPr>
        <p:txBody>
          <a:bodyPr vert="horz" lIns="77925" tIns="38963" rIns="77925" bIns="38963" rtlCol="0" anchor="b">
            <a:normAutofit/>
          </a:bodyPr>
          <a:lstStyle/>
          <a:p>
            <a:pPr eaLnBrk="0" hangingPunct="0"/>
            <a:r>
              <a:rPr lang="ru-RU" sz="2000" dirty="0">
                <a:latin typeface="Arial Narrow" panose="020B0506020202030204" pitchFamily="34" charset="0"/>
              </a:rPr>
              <a:t/>
            </a:r>
            <a:br>
              <a:rPr lang="ru-RU" sz="2000" dirty="0">
                <a:latin typeface="Arial Narrow" panose="020B0506020202030204" pitchFamily="34" charset="0"/>
              </a:rPr>
            </a:br>
            <a:r>
              <a:rPr lang="ru-RU" sz="2000" dirty="0" smtClean="0">
                <a:latin typeface="Arial Narrow" panose="020B0506020202030204" pitchFamily="34" charset="0"/>
              </a:rPr>
              <a:t>Работы с привлечением ПАГЗ</a:t>
            </a:r>
            <a:endParaRPr lang="ru-RU" sz="2000" dirty="0">
              <a:latin typeface="Arial Narrow" panose="020B0506020202030204" pitchFamily="34" charset="0"/>
            </a:endParaRPr>
          </a:p>
        </p:txBody>
      </p:sp>
      <p:pic>
        <p:nvPicPr>
          <p:cNvPr id="4" name="Picture 3" descr="C:\Users\2170-matyushechkin\Desktop\IMG_01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9" y="980353"/>
            <a:ext cx="4448741" cy="333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96" y="980353"/>
            <a:ext cx="4450127" cy="3333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942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52" y="1"/>
            <a:ext cx="6888939" cy="797522"/>
          </a:xfrm>
        </p:spPr>
        <p:txBody>
          <a:bodyPr vert="horz" lIns="77925" tIns="38963" rIns="77925" bIns="38963" rtlCol="0" anchor="b">
            <a:normAutofit/>
          </a:bodyPr>
          <a:lstStyle/>
          <a:p>
            <a:pPr eaLnBrk="0" hangingPunct="0"/>
            <a:r>
              <a:rPr lang="ru-RU" sz="2000" dirty="0">
                <a:latin typeface="Arial Narrow" panose="020B0506020202030204" pitchFamily="34" charset="0"/>
              </a:rPr>
              <a:t/>
            </a:r>
            <a:br>
              <a:rPr lang="ru-RU" sz="2000" dirty="0">
                <a:latin typeface="Arial Narrow" panose="020B0506020202030204" pitchFamily="34" charset="0"/>
              </a:rPr>
            </a:br>
            <a:r>
              <a:rPr lang="ru-RU" sz="2000" dirty="0">
                <a:latin typeface="Arial Narrow" panose="020B0506020202030204" pitchFamily="34" charset="0"/>
              </a:rPr>
              <a:t>Работы с привлечением ПАГЗ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0" y="922019"/>
            <a:ext cx="2964830" cy="239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C:\Users\2170-matyushechkin\Desktop\20181206_1044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0" y="3257117"/>
            <a:ext cx="2964830" cy="144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96050"/>
              </p:ext>
            </p:extLst>
          </p:nvPr>
        </p:nvGraphicFramePr>
        <p:xfrm>
          <a:off x="3237229" y="918503"/>
          <a:ext cx="5768979" cy="3864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671"/>
                <a:gridCol w="869950"/>
                <a:gridCol w="946150"/>
                <a:gridCol w="1123950"/>
                <a:gridCol w="952445"/>
                <a:gridCol w="1468813"/>
              </a:tblGrid>
              <a:tr h="625905">
                <a:tc>
                  <a:txBody>
                    <a:bodyPr/>
                    <a:lstStyle/>
                    <a:p>
                      <a:endParaRPr lang="ru-RU" sz="105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r>
                        <a:rPr lang="ru-RU" sz="105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п/п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Филиал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ГРС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производства работ, час.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7792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час.</a:t>
                      </a:r>
                      <a:r>
                        <a:rPr lang="en-US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сред., м3/ч</a:t>
                      </a:r>
                    </a:p>
                    <a:p>
                      <a:pPr algn="ctr"/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7792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сработанного газа ПАГЗ, м3/ч</a:t>
                      </a:r>
                    </a:p>
                  </a:txBody>
                  <a:tcPr/>
                </a:tc>
              </a:tr>
              <a:tr h="363105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77925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Тульское ЛПУМГ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77925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Архангельская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1 673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46322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77925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Курское ЛПУМГ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Заповедник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r>
                        <a:rPr lang="ru-RU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940</a:t>
                      </a:r>
                    </a:p>
                  </a:txBody>
                  <a:tcPr marL="9525" marR="9525" marT="9525" marB="0" anchor="ctr"/>
                </a:tc>
              </a:tr>
              <a:tr h="46322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77925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Курское ЛПУМГ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77925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Железногорск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5 100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46322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77925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Путятинское ЛПУМГ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77925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Унгор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7792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7792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2 084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475893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Воронежское ЛПУМГ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Каширская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3580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21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485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424257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Гавриловское ЛПУМГ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ГРС КС-6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9</a:t>
                      </a: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629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449368">
                <a:tc gridSpan="5"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r>
                        <a:rPr lang="en-US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40 911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9525" marR="9525" marT="9525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163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52" y="1"/>
            <a:ext cx="6888939" cy="797522"/>
          </a:xfrm>
        </p:spPr>
        <p:txBody>
          <a:bodyPr vert="horz" lIns="77925" tIns="38963" rIns="77925" bIns="38963" rtlCol="0" anchor="b">
            <a:normAutofit fontScale="90000"/>
          </a:bodyPr>
          <a:lstStyle/>
          <a:p>
            <a:pPr eaLnBrk="0" hangingPunct="0"/>
            <a:r>
              <a:rPr lang="ru-RU" sz="2000" dirty="0">
                <a:latin typeface="Arial Narrow" panose="020B0506020202030204" pitchFamily="34" charset="0"/>
              </a:rPr>
              <a:t/>
            </a:r>
            <a:br>
              <a:rPr lang="ru-RU" sz="2000" dirty="0">
                <a:latin typeface="Arial Narrow" panose="020B0506020202030204" pitchFamily="34" charset="0"/>
              </a:rPr>
            </a:br>
            <a:r>
              <a:rPr lang="ru-RU" sz="2000" dirty="0">
                <a:latin typeface="Arial Narrow" panose="020B0506020202030204" pitchFamily="34" charset="0"/>
              </a:rPr>
              <a:t>Работы с привлечением </a:t>
            </a:r>
            <a:r>
              <a:rPr lang="ru-RU" sz="2000" dirty="0" smtClean="0">
                <a:latin typeface="Arial Narrow" panose="020B0506020202030204" pitchFamily="34" charset="0"/>
              </a:rPr>
              <a:t>ПАГЗ </a:t>
            </a:r>
            <a:r>
              <a:rPr lang="ru-RU" sz="2000" dirty="0" smtClean="0"/>
              <a:t>и применением </a:t>
            </a:r>
            <a:r>
              <a:rPr lang="ru-RU" sz="2000" dirty="0"/>
              <a:t>модуля спаренных регуляторов давления с </a:t>
            </a:r>
            <a:r>
              <a:rPr lang="ru-RU" sz="2000" dirty="0" err="1"/>
              <a:t>отсекателем</a:t>
            </a:r>
            <a:r>
              <a:rPr lang="ru-RU" sz="2000" dirty="0"/>
              <a:t> потока газа типа ЛОРД-ВД-МО-25</a:t>
            </a:r>
            <a:endParaRPr lang="ru-RU" sz="2000" dirty="0">
              <a:latin typeface="Arial Narrow" panose="020B0506020202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" y="952499"/>
            <a:ext cx="4861560" cy="3640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2170-matyushechkin\Desktop\ПАгз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260" y="952499"/>
            <a:ext cx="3771900" cy="376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39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52" y="1"/>
            <a:ext cx="6888939" cy="797522"/>
          </a:xfrm>
        </p:spPr>
        <p:txBody>
          <a:bodyPr vert="horz" lIns="77925" tIns="38963" rIns="77925" bIns="38963" rtlCol="0" anchor="b">
            <a:normAutofit fontScale="90000"/>
          </a:bodyPr>
          <a:lstStyle/>
          <a:p>
            <a:pPr eaLnBrk="0" hangingPunct="0"/>
            <a:r>
              <a:rPr lang="ru-RU" sz="2000" dirty="0">
                <a:latin typeface="Arial Narrow" panose="020B0506020202030204" pitchFamily="34" charset="0"/>
              </a:rPr>
              <a:t/>
            </a:r>
            <a:br>
              <a:rPr lang="ru-RU" sz="2000" dirty="0">
                <a:latin typeface="Arial Narrow" panose="020B0506020202030204" pitchFamily="34" charset="0"/>
              </a:rPr>
            </a:br>
            <a:r>
              <a:rPr lang="ru-RU" sz="2000" dirty="0">
                <a:latin typeface="Arial Narrow" panose="020B0506020202030204" pitchFamily="34" charset="0"/>
              </a:rPr>
              <a:t>Работы с привлечением </a:t>
            </a:r>
            <a:r>
              <a:rPr lang="ru-RU" sz="2000" dirty="0" smtClean="0">
                <a:latin typeface="Arial Narrow" panose="020B0506020202030204" pitchFamily="34" charset="0"/>
              </a:rPr>
              <a:t>ПАГЗ </a:t>
            </a:r>
            <a:r>
              <a:rPr lang="ru-RU" sz="2000" dirty="0" smtClean="0"/>
              <a:t>и применением </a:t>
            </a:r>
            <a:r>
              <a:rPr lang="ru-RU" sz="2000" dirty="0"/>
              <a:t>модуля спаренных регуляторов давления с </a:t>
            </a:r>
            <a:r>
              <a:rPr lang="ru-RU" sz="2000" dirty="0" err="1"/>
              <a:t>отсекателем</a:t>
            </a:r>
            <a:r>
              <a:rPr lang="ru-RU" sz="2000" dirty="0"/>
              <a:t> потока газа типа ЛОРД-ВД-МО-25</a:t>
            </a:r>
            <a:endParaRPr lang="ru-RU" sz="2000" dirty="0">
              <a:latin typeface="Arial Narrow" panose="020B0506020202030204" pitchFamily="34" charset="0"/>
            </a:endParaRPr>
          </a:p>
        </p:txBody>
      </p:sp>
      <p:pic>
        <p:nvPicPr>
          <p:cNvPr id="5" name="Picture 2" descr="C:\Users\2170-matyushechkin\Desktop\IMG-20191002-W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794" y="861059"/>
            <a:ext cx="6430646" cy="383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07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52" y="1"/>
            <a:ext cx="6888939" cy="797522"/>
          </a:xfrm>
        </p:spPr>
        <p:txBody>
          <a:bodyPr vert="horz" lIns="77925" tIns="38963" rIns="77925" bIns="38963" rtlCol="0" anchor="b">
            <a:normAutofit fontScale="90000"/>
          </a:bodyPr>
          <a:lstStyle/>
          <a:p>
            <a:pPr eaLnBrk="0" hangingPunct="0"/>
            <a:r>
              <a:rPr lang="ru-RU" sz="2000" dirty="0">
                <a:latin typeface="Arial Narrow" panose="020B0506020202030204" pitchFamily="34" charset="0"/>
              </a:rPr>
              <a:t/>
            </a:r>
            <a:br>
              <a:rPr lang="ru-RU" sz="2000" dirty="0">
                <a:latin typeface="Arial Narrow" panose="020B0506020202030204" pitchFamily="34" charset="0"/>
              </a:rPr>
            </a:br>
            <a:r>
              <a:rPr lang="ru-RU" sz="2000" dirty="0">
                <a:latin typeface="Arial Narrow" panose="020B0506020202030204" pitchFamily="34" charset="0"/>
              </a:rPr>
              <a:t>Работы с привлечением </a:t>
            </a:r>
            <a:r>
              <a:rPr lang="ru-RU" sz="2000" dirty="0" smtClean="0">
                <a:latin typeface="Arial Narrow" panose="020B0506020202030204" pitchFamily="34" charset="0"/>
              </a:rPr>
              <a:t>ПАГЗ </a:t>
            </a:r>
            <a:r>
              <a:rPr lang="ru-RU" sz="2000" dirty="0" smtClean="0"/>
              <a:t>и применением </a:t>
            </a:r>
            <a:r>
              <a:rPr lang="ru-RU" sz="2000" dirty="0"/>
              <a:t>модуля спаренных регуляторов давления с </a:t>
            </a:r>
            <a:r>
              <a:rPr lang="ru-RU" sz="2000" dirty="0" err="1"/>
              <a:t>отсекателем</a:t>
            </a:r>
            <a:r>
              <a:rPr lang="ru-RU" sz="2000" dirty="0"/>
              <a:t> потока газа типа ЛОРД-ВД-МО-25</a:t>
            </a:r>
            <a:endParaRPr lang="ru-RU" sz="2000" dirty="0">
              <a:latin typeface="Arial Narrow" panose="020B050602020203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7530696"/>
              </p:ext>
            </p:extLst>
          </p:nvPr>
        </p:nvGraphicFramePr>
        <p:xfrm>
          <a:off x="3108961" y="952499"/>
          <a:ext cx="5890897" cy="36452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951"/>
                <a:gridCol w="1335041"/>
                <a:gridCol w="910661"/>
                <a:gridCol w="1102748"/>
                <a:gridCol w="1102748"/>
                <a:gridCol w="1102748"/>
              </a:tblGrid>
              <a:tr h="666355">
                <a:tc>
                  <a:txBody>
                    <a:bodyPr/>
                    <a:lstStyle/>
                    <a:p>
                      <a:r>
                        <a:rPr lang="ru-RU" sz="105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r>
                        <a:rPr lang="ru-RU" sz="105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п/п</a:t>
                      </a:r>
                      <a:endParaRPr lang="ru-RU" sz="105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Филиал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ГРС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производства работ, час.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7792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час.</a:t>
                      </a:r>
                      <a:r>
                        <a:rPr lang="en-US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сред., м3/ч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77925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Объем сработанного газа ПАГЗ, м3/ч</a:t>
                      </a:r>
                    </a:p>
                  </a:txBody>
                  <a:tcPr/>
                </a:tc>
              </a:tr>
              <a:tr h="377558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77925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Острогожское ЛПУМГ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77925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Коротояк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3 348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90421">
                <a:tc>
                  <a:txBody>
                    <a:bodyPr/>
                    <a:lstStyle/>
                    <a:p>
                      <a:pPr algn="ctr"/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77925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Курское ЛПУМГ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779252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Железногорск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12,5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24 000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03829">
                <a:tc>
                  <a:txBody>
                    <a:bodyPr/>
                    <a:lstStyle/>
                    <a:p>
                      <a:pPr algn="ctr"/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Воронежское ЛПУМГ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Новая Усмань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896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1 792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03829">
                <a:tc>
                  <a:txBody>
                    <a:bodyPr/>
                    <a:lstStyle/>
                    <a:p>
                      <a:pPr algn="ctr"/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Истьинское ЛПУМГ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Кораблино-2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516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3100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03829">
                <a:tc>
                  <a:txBody>
                    <a:bodyPr/>
                    <a:lstStyle/>
                    <a:p>
                      <a:pPr algn="ctr"/>
                      <a:endParaRPr lang="ru-RU" sz="11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Серпуховское ЛПУМГ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Оленьково</a:t>
                      </a: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Захарьино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Работы планируются в конце октября</a:t>
                      </a:r>
                      <a:r>
                        <a:rPr lang="en-US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2019</a:t>
                      </a:r>
                      <a:r>
                        <a:rPr lang="ru-RU" sz="11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года</a:t>
                      </a:r>
                      <a:r>
                        <a:rPr lang="en-US" sz="11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03829">
                <a:tc gridSpan="5">
                  <a:txBody>
                    <a:bodyPr/>
                    <a:lstStyle/>
                    <a:p>
                      <a:pPr algn="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r>
                        <a:rPr lang="en-US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32 240</a:t>
                      </a:r>
                      <a:endParaRPr lang="ru-RU" sz="11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1" name="Picture 3" descr="C:\Users\2170-matyushechkin\Desktop\Изображение 0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58744" y="1394222"/>
            <a:ext cx="3728021" cy="2795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93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52" y="1"/>
            <a:ext cx="6888939" cy="797522"/>
          </a:xfrm>
        </p:spPr>
        <p:txBody>
          <a:bodyPr vert="horz" lIns="77925" tIns="38963" rIns="77925" bIns="38963" rtlCol="0" anchor="b">
            <a:normAutofit/>
          </a:bodyPr>
          <a:lstStyle/>
          <a:p>
            <a:pPr eaLnBrk="0" hangingPunct="0"/>
            <a:r>
              <a:rPr lang="ru-RU" sz="2000" dirty="0">
                <a:latin typeface="Arial Narrow" panose="020B0506020202030204" pitchFamily="34" charset="0"/>
              </a:rPr>
              <a:t/>
            </a:r>
            <a:br>
              <a:rPr lang="ru-RU" sz="2000" dirty="0">
                <a:latin typeface="Arial Narrow" panose="020B0506020202030204" pitchFamily="34" charset="0"/>
              </a:rPr>
            </a:br>
            <a:r>
              <a:rPr lang="ru-RU" sz="2000" dirty="0" smtClean="0">
                <a:latin typeface="Arial Narrow" panose="020B0506020202030204" pitchFamily="34" charset="0"/>
              </a:rPr>
              <a:t>Списание газа сработанного через ПАГЗ</a:t>
            </a:r>
            <a:endParaRPr lang="ru-RU" sz="2000" dirty="0">
              <a:latin typeface="Arial Narrow" panose="020B0506020202030204" pitchFamily="34" charset="0"/>
            </a:endParaRPr>
          </a:p>
        </p:txBody>
      </p:sp>
      <p:pic>
        <p:nvPicPr>
          <p:cNvPr id="1028" name="Picture 4" descr="C:\Users\2170-matyushechkin\Desktop\ГРС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26" b="9946"/>
          <a:stretch/>
        </p:blipFill>
        <p:spPr bwMode="auto">
          <a:xfrm>
            <a:off x="146050" y="815627"/>
            <a:ext cx="8997950" cy="391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Выгнутая вправо стрелка 18"/>
          <p:cNvSpPr/>
          <p:nvPr/>
        </p:nvSpPr>
        <p:spPr>
          <a:xfrm>
            <a:off x="5656018" y="1471026"/>
            <a:ext cx="2682875" cy="1202323"/>
          </a:xfrm>
          <a:prstGeom prst="curvedLeftArrow">
            <a:avLst>
              <a:gd name="adj1" fmla="val 22881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Выгнутая влево стрелка 19"/>
          <p:cNvSpPr/>
          <p:nvPr/>
        </p:nvSpPr>
        <p:spPr>
          <a:xfrm>
            <a:off x="254000" y="2393950"/>
            <a:ext cx="2444750" cy="1574800"/>
          </a:xfrm>
          <a:prstGeom prst="curvedRightArrow">
            <a:avLst>
              <a:gd name="adj1" fmla="val 19318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91174" y="1471026"/>
            <a:ext cx="79008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1600" b="1" cap="none" spc="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16 руб</a:t>
            </a:r>
            <a:r>
              <a:rPr lang="ru-RU" sz="1050" b="1" cap="none" spc="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.</a:t>
            </a:r>
            <a:endParaRPr lang="ru-RU" sz="105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855762" y="2395954"/>
            <a:ext cx="842988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16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4,7</a:t>
            </a:r>
            <a:r>
              <a:rPr lang="ru-RU" sz="1600" b="1" cap="none" spc="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 руб</a:t>
            </a:r>
            <a:r>
              <a:rPr lang="ru-RU" sz="1050" b="1" cap="none" spc="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.</a:t>
            </a:r>
            <a:endParaRPr lang="ru-RU" sz="105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7309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52" y="1"/>
            <a:ext cx="6888939" cy="797522"/>
          </a:xfrm>
        </p:spPr>
        <p:txBody>
          <a:bodyPr vert="horz" lIns="77925" tIns="38963" rIns="77925" bIns="38963" rtlCol="0" anchor="b">
            <a:normAutofit fontScale="90000"/>
          </a:bodyPr>
          <a:lstStyle/>
          <a:p>
            <a:pPr eaLnBrk="0" hangingPunct="0"/>
            <a:r>
              <a:rPr lang="ru-RU" sz="2000" dirty="0">
                <a:latin typeface="Arial Narrow" panose="020B0506020202030204" pitchFamily="34" charset="0"/>
              </a:rPr>
              <a:t/>
            </a:r>
            <a:br>
              <a:rPr lang="ru-RU" sz="2000" dirty="0">
                <a:latin typeface="Arial Narrow" panose="020B0506020202030204" pitchFamily="34" charset="0"/>
              </a:rPr>
            </a:br>
            <a:r>
              <a:rPr lang="ru-RU" sz="2000" dirty="0">
                <a:latin typeface="Arial Narrow" panose="020B0506020202030204" pitchFamily="34" charset="0"/>
              </a:rPr>
              <a:t>Выставление счетов за повторные пуски ГРС (с 2017 по 2019 год на сумму 119 млн. руб</a:t>
            </a:r>
            <a:r>
              <a:rPr lang="ru-RU" sz="2000" dirty="0" smtClean="0">
                <a:latin typeface="Arial Narrow" panose="020B0506020202030204" pitchFamily="34" charset="0"/>
              </a:rPr>
              <a:t>.)</a:t>
            </a:r>
            <a:endParaRPr lang="ru-RU" sz="2000" dirty="0">
              <a:latin typeface="Arial Narrow" panose="020B0506020202030204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2247051" y="1369061"/>
            <a:ext cx="2351859" cy="3206012"/>
            <a:chOff x="2247051" y="1508761"/>
            <a:chExt cx="2351859" cy="3206012"/>
          </a:xfrm>
        </p:grpSpPr>
        <p:pic>
          <p:nvPicPr>
            <p:cNvPr id="3076" name="Picture 4" descr="C:\Users\2170-matyushechkin\Desktop\13,3 млн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7051" y="1508761"/>
              <a:ext cx="2351859" cy="320601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2992886" y="3238500"/>
              <a:ext cx="464646" cy="111346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398867" y="1369059"/>
            <a:ext cx="2303891" cy="3206014"/>
            <a:chOff x="5928359" y="1508757"/>
            <a:chExt cx="2635297" cy="3206014"/>
          </a:xfrm>
        </p:grpSpPr>
        <p:pic>
          <p:nvPicPr>
            <p:cNvPr id="3079" name="Picture 7" descr="C:\Users\2170-matyushechkin\Desktop\смета 9,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8359" y="1508757"/>
              <a:ext cx="2635297" cy="3206014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7496070" y="4188151"/>
              <a:ext cx="276330" cy="8541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4791356" y="1036845"/>
            <a:ext cx="2396844" cy="3236719"/>
            <a:chOff x="4217910" y="1212903"/>
            <a:chExt cx="2727332" cy="3236719"/>
          </a:xfrm>
        </p:grpSpPr>
        <p:pic>
          <p:nvPicPr>
            <p:cNvPr id="3078" name="Picture 6" descr="C:\Users\2170-matyushechkin\Desktop\смета 1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7910" y="1212903"/>
              <a:ext cx="2727332" cy="3236719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рямоугольник 8"/>
            <p:cNvSpPr/>
            <p:nvPr/>
          </p:nvSpPr>
          <p:spPr>
            <a:xfrm>
              <a:off x="5894311" y="4053407"/>
              <a:ext cx="305522" cy="9273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72888" y="1036846"/>
            <a:ext cx="2359444" cy="3236718"/>
            <a:chOff x="485775" y="1274816"/>
            <a:chExt cx="2359444" cy="3236718"/>
          </a:xfrm>
        </p:grpSpPr>
        <p:pic>
          <p:nvPicPr>
            <p:cNvPr id="3075" name="Picture 3" descr="C:\Users\2170-matyushechkin\Desktop\30 млн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775" y="1274816"/>
              <a:ext cx="2359444" cy="3236718"/>
            </a:xfrm>
            <a:prstGeom prst="rect">
              <a:avLst/>
            </a:prstGeom>
            <a:noFill/>
            <a:ln>
              <a:solidFill>
                <a:schemeClr val="accent1">
                  <a:alpha val="94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1307562" y="3023180"/>
              <a:ext cx="470603" cy="10127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4817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5"/>
          <p:cNvSpPr txBox="1">
            <a:spLocks/>
          </p:cNvSpPr>
          <p:nvPr/>
        </p:nvSpPr>
        <p:spPr bwMode="auto">
          <a:xfrm>
            <a:off x="1936750" y="2224088"/>
            <a:ext cx="6542088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5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7787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7787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7787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77875" fontAlgn="base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>
                <a:solidFill>
                  <a:schemeClr val="bg1"/>
                </a:solidFill>
                <a:latin typeface="Arial Narrow" pitchFamily="34" charset="0"/>
              </a:rPr>
              <a:t>Благодарю за внимание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003004909"/>
              </p:ext>
            </p:extLst>
          </p:nvPr>
        </p:nvGraphicFramePr>
        <p:xfrm>
          <a:off x="4119607" y="810816"/>
          <a:ext cx="3862379" cy="3813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424411" y="0"/>
            <a:ext cx="5862340" cy="81081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>
            <a:lvl1pPr algn="l" defTabSz="684213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684213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Arial Narrow" pitchFamily="34" charset="0"/>
              </a:defRPr>
            </a:lvl2pPr>
            <a:lvl3pPr algn="l" defTabSz="684213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Arial Narrow" pitchFamily="34" charset="0"/>
              </a:defRPr>
            </a:lvl3pPr>
            <a:lvl4pPr algn="l" defTabSz="684213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Arial Narrow" pitchFamily="34" charset="0"/>
              </a:defRPr>
            </a:lvl4pPr>
            <a:lvl5pPr algn="l" defTabSz="684213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bg1"/>
                </a:solidFill>
                <a:latin typeface="Arial Narrow" pitchFamily="34" charset="0"/>
              </a:defRPr>
            </a:lvl5pPr>
            <a:lvl6pPr marL="639541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6pPr>
            <a:lvl7pPr marL="1279082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7pPr>
            <a:lvl8pPr marL="1918624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8pPr>
            <a:lvl9pPr marL="2558165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r>
              <a:rPr lang="ru-RU" sz="1650" kern="0" dirty="0">
                <a:solidFill>
                  <a:prstClr val="white"/>
                </a:solidFill>
              </a:rPr>
              <a:t>ГРС ООО «Газпром трансгаз Москва»</a:t>
            </a:r>
          </a:p>
        </p:txBody>
      </p:sp>
      <p:pic>
        <p:nvPicPr>
          <p:cNvPr id="4" name="Picture 3" descr="C:\Катя\карты &amp; схемы и  фото объектов\заготовки из балансовой\грс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5" b="4344"/>
          <a:stretch/>
        </p:blipFill>
        <p:spPr bwMode="auto">
          <a:xfrm>
            <a:off x="1052340" y="1675944"/>
            <a:ext cx="3323642" cy="2137618"/>
          </a:xfrm>
          <a:prstGeom prst="rect">
            <a:avLst/>
          </a:prstGeom>
          <a:noFill/>
          <a:effectLst>
            <a:glow rad="101600">
              <a:schemeClr val="bg1">
                <a:lumMod val="85000"/>
                <a:alpha val="40000"/>
              </a:schemeClr>
            </a:glow>
          </a:effectLst>
          <a:scene3d>
            <a:camera prst="perspectiveRelaxedModerately"/>
            <a:lightRig rig="threePt" dir="t"/>
          </a:scene3d>
          <a:sp3d extrusionH="76200" contourW="12700" prstMaterial="flat">
            <a:bevelT/>
            <a:extrusionClr>
              <a:schemeClr val="bg1">
                <a:lumMod val="85000"/>
              </a:schemeClr>
            </a:extrusionClr>
            <a:contourClr>
              <a:schemeClr val="bg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91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extLst/>
        </p:spPr>
        <p:txBody>
          <a:bodyPr vert="horz" lIns="77925" tIns="38963" rIns="77925" bIns="38963" rtlCol="0" anchor="b">
            <a:normAutofit/>
          </a:bodyPr>
          <a:lstStyle/>
          <a:p>
            <a:pPr eaLnBrk="0" hangingPunct="0"/>
            <a:r>
              <a:rPr lang="ru-RU" altLang="ru-RU" sz="2000" dirty="0">
                <a:latin typeface="Arial Narrow" panose="020B0506020202030204" pitchFamily="34" charset="0"/>
              </a:rPr>
              <a:t>Распределение ГРС </a:t>
            </a:r>
            <a:r>
              <a:rPr lang="ru-RU" sz="2000" dirty="0">
                <a:latin typeface="Arial Narrow" panose="020B0506020202030204" pitchFamily="34" charset="0"/>
              </a:rPr>
              <a:t>ООО «Газпром трансгаз Москва» </a:t>
            </a:r>
            <a:r>
              <a:rPr lang="ru-RU" altLang="ru-RU" sz="2000" dirty="0">
                <a:latin typeface="Arial Narrow" panose="020B0506020202030204" pitchFamily="34" charset="0"/>
              </a:rPr>
              <a:t>по филиалам с учетом обслуживаемых по договорам</a:t>
            </a:r>
          </a:p>
        </p:txBody>
      </p:sp>
      <p:graphicFrame>
        <p:nvGraphicFramePr>
          <p:cNvPr id="4" name="Диаграмма 3"/>
          <p:cNvGraphicFramePr/>
          <p:nvPr>
            <p:extLst/>
          </p:nvPr>
        </p:nvGraphicFramePr>
        <p:xfrm>
          <a:off x="287338" y="1285102"/>
          <a:ext cx="8543925" cy="3280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87338" y="920182"/>
            <a:ext cx="8926458" cy="1002017"/>
          </a:xfrm>
          <a:prstGeom prst="rect">
            <a:avLst/>
          </a:prstGeom>
        </p:spPr>
        <p:txBody>
          <a:bodyPr wrap="square" lIns="77925" tIns="38963" rIns="77925" bIns="38963">
            <a:spAutoFit/>
          </a:bodyPr>
          <a:lstStyle/>
          <a:p>
            <a:r>
              <a:rPr lang="ru-RU" sz="1400" dirty="0" smtClean="0">
                <a:solidFill>
                  <a:srgbClr val="0070C0"/>
                </a:solidFill>
                <a:latin typeface="Arial Narrow" panose="020B0506020202030204" pitchFamily="34" charset="0"/>
                <a:cs typeface="Times New Roman" pitchFamily="18" charset="0"/>
              </a:rPr>
              <a:t>Всего в ООО «Газпром трансгаз Москва» </a:t>
            </a:r>
            <a:r>
              <a:rPr lang="ru-RU" sz="1800" b="1" dirty="0" smtClean="0">
                <a:solidFill>
                  <a:srgbClr val="0070C0"/>
                </a:solidFill>
                <a:latin typeface="Arial Narrow" panose="020B0506020202030204" pitchFamily="34" charset="0"/>
                <a:cs typeface="Times New Roman" pitchFamily="18" charset="0"/>
              </a:rPr>
              <a:t>17</a:t>
            </a:r>
            <a:r>
              <a:rPr lang="ru-RU" sz="1400" dirty="0" smtClean="0">
                <a:solidFill>
                  <a:srgbClr val="0070C0"/>
                </a:solidFill>
                <a:latin typeface="Arial Narrow" panose="020B0506020202030204" pitchFamily="34" charset="0"/>
                <a:cs typeface="Times New Roman" pitchFamily="18" charset="0"/>
              </a:rPr>
              <a:t> Линейно производственных управлений магистральных газопроводов (ЛПУМГ)                                  </a:t>
            </a:r>
          </a:p>
          <a:p>
            <a:r>
              <a:rPr lang="ru-RU" sz="1400" dirty="0">
                <a:solidFill>
                  <a:srgbClr val="0070C0"/>
                </a:solidFill>
                <a:latin typeface="Arial Narrow" panose="020B0506020202030204" pitchFamily="34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0070C0"/>
                </a:solidFill>
                <a:latin typeface="Arial Narrow" panose="020B0506020202030204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</a:t>
            </a:r>
          </a:p>
          <a:p>
            <a:endParaRPr lang="ru-RU" sz="1400" b="1" dirty="0">
              <a:solidFill>
                <a:srgbClr val="0070C0"/>
              </a:solidFill>
              <a:latin typeface="Arial Narrow" panose="020B0506020202030204" pitchFamily="34" charset="0"/>
              <a:cs typeface="Times New Roman" pitchFamily="18" charset="0"/>
            </a:endParaRPr>
          </a:p>
          <a:p>
            <a:r>
              <a:rPr lang="ru-RU" sz="1400" b="1" dirty="0" smtClean="0">
                <a:solidFill>
                  <a:srgbClr val="0070C0"/>
                </a:solidFill>
                <a:latin typeface="Arial Narrow" panose="020B0506020202030204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</a:t>
            </a:r>
            <a:r>
              <a:rPr lang="ru-RU" sz="1400" b="1" dirty="0" smtClean="0">
                <a:solidFill>
                  <a:srgbClr val="0070C0"/>
                </a:solidFill>
                <a:latin typeface="Arial Narrow" panose="020B0506020202030204" pitchFamily="34" charset="0"/>
                <a:cs typeface="Times New Roman" pitchFamily="18" charset="0"/>
              </a:rPr>
              <a:t>719 </a:t>
            </a:r>
            <a:r>
              <a:rPr lang="ru-RU" sz="1400" b="1" dirty="0" smtClean="0">
                <a:solidFill>
                  <a:srgbClr val="0070C0"/>
                </a:solidFill>
                <a:latin typeface="Arial Narrow" panose="020B0506020202030204" pitchFamily="34" charset="0"/>
                <a:cs typeface="Times New Roman" pitchFamily="18" charset="0"/>
              </a:rPr>
              <a:t>ГРС – 20% от ГРС ПАО «Газпром»</a:t>
            </a:r>
            <a:endParaRPr lang="ru-RU" sz="1400" b="1" dirty="0">
              <a:solidFill>
                <a:srgbClr val="0070C0"/>
              </a:solidFill>
              <a:latin typeface="Arial Narrow" panose="020B05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71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2019932" y="230070"/>
            <a:ext cx="6985000" cy="5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defTabSz="779252" eaLnBrk="0" hangingPunct="0">
              <a:defRPr/>
            </a:pPr>
            <a:r>
              <a:rPr lang="ru-RU" altLang="ru-RU" sz="1900" kern="0" dirty="0">
                <a:solidFill>
                  <a:prstClr val="white"/>
                </a:solidFill>
                <a:latin typeface="Arial Narrow"/>
              </a:rPr>
              <a:t/>
            </a:r>
            <a:br>
              <a:rPr lang="ru-RU" altLang="ru-RU" sz="1900" kern="0" dirty="0">
                <a:solidFill>
                  <a:prstClr val="white"/>
                </a:solidFill>
                <a:latin typeface="Arial Narrow"/>
              </a:rPr>
            </a:br>
            <a:r>
              <a:rPr lang="ru-RU" altLang="ru-RU" sz="1900" kern="0" dirty="0">
                <a:solidFill>
                  <a:prstClr val="white"/>
                </a:solidFill>
                <a:latin typeface="Arial Narrow"/>
                <a:cs typeface="Times New Roman" panose="02020603050405020304" pitchFamily="18" charset="0"/>
              </a:rPr>
              <a:t>Газораспределительные станции</a:t>
            </a:r>
          </a:p>
        </p:txBody>
      </p:sp>
      <p:graphicFrame>
        <p:nvGraphicFramePr>
          <p:cNvPr id="11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8615230"/>
              </p:ext>
            </p:extLst>
          </p:nvPr>
        </p:nvGraphicFramePr>
        <p:xfrm>
          <a:off x="737077" y="1090960"/>
          <a:ext cx="3492794" cy="3569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1829298"/>
              </p:ext>
            </p:extLst>
          </p:nvPr>
        </p:nvGraphicFramePr>
        <p:xfrm>
          <a:off x="4879176" y="988403"/>
          <a:ext cx="3961850" cy="306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06428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extLst/>
        </p:spPr>
        <p:txBody>
          <a:bodyPr vert="horz" lIns="77925" tIns="38963" rIns="77925" bIns="38963" rtlCol="0" anchor="b">
            <a:normAutofit/>
          </a:bodyPr>
          <a:lstStyle/>
          <a:p>
            <a:pPr eaLnBrk="0" hangingPunct="0"/>
            <a:r>
              <a:rPr lang="ru-RU" sz="2000" dirty="0">
                <a:latin typeface="Arial Narrow" panose="020B0506020202030204" pitchFamily="34" charset="0"/>
              </a:rPr>
              <a:t>Результаты расчета ТВПС ГРС </a:t>
            </a:r>
            <a:r>
              <a:rPr lang="ru-RU" sz="2000" dirty="0" smtClean="0">
                <a:latin typeface="Arial Narrow" panose="020B0506020202030204" pitchFamily="34" charset="0"/>
              </a:rPr>
              <a:t>с 2016 по 2019 годы</a:t>
            </a:r>
            <a:endParaRPr lang="ru-RU" sz="2000" dirty="0">
              <a:latin typeface="Arial Narrow" panose="020B0506020202030204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871990993"/>
              </p:ext>
            </p:extLst>
          </p:nvPr>
        </p:nvGraphicFramePr>
        <p:xfrm>
          <a:off x="885825" y="1047749"/>
          <a:ext cx="7829550" cy="3575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2598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52" y="1"/>
            <a:ext cx="6888939" cy="797522"/>
          </a:xfrm>
        </p:spPr>
        <p:txBody>
          <a:bodyPr vert="horz" lIns="77925" tIns="38963" rIns="77925" bIns="38963" rtlCol="0" anchor="b">
            <a:normAutofit/>
          </a:bodyPr>
          <a:lstStyle/>
          <a:p>
            <a:pPr eaLnBrk="0" hangingPunct="0"/>
            <a:r>
              <a:rPr lang="ru-RU" sz="2000" dirty="0">
                <a:latin typeface="Arial Narrow" panose="020B0506020202030204" pitchFamily="34" charset="0"/>
              </a:rPr>
              <a:t/>
            </a:r>
            <a:br>
              <a:rPr lang="ru-RU" sz="2000" dirty="0">
                <a:latin typeface="Arial Narrow" panose="020B0506020202030204" pitchFamily="34" charset="0"/>
              </a:rPr>
            </a:br>
            <a:r>
              <a:rPr lang="ru-RU" sz="2000" dirty="0">
                <a:latin typeface="Arial Narrow" panose="020B0506020202030204" pitchFamily="34" charset="0"/>
              </a:rPr>
              <a:t>Инцидент на ГРС Хмелинец.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019014" y="751232"/>
            <a:ext cx="4102385" cy="219420"/>
          </a:xfrm>
          <a:prstGeom prst="rect">
            <a:avLst/>
          </a:prstGeom>
        </p:spPr>
        <p:txBody>
          <a:bodyPr/>
          <a:lstStyle>
            <a:lvl1pPr algn="l" defTabSz="777875" rtl="0" fontAlgn="base">
              <a:spcBef>
                <a:spcPct val="0"/>
              </a:spcBef>
              <a:spcAft>
                <a:spcPct val="0"/>
              </a:spcAft>
              <a:defRPr sz="3700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2pPr>
            <a:lvl3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3pPr>
            <a:lvl4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4pPr>
            <a:lvl5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ДО ИНЦИДЕНТА</a:t>
            </a:r>
            <a:endParaRPr lang="ru-RU" sz="1600" b="1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4773" t="14350" r="20040" b="33237"/>
          <a:stretch/>
        </p:blipFill>
        <p:spPr>
          <a:xfrm>
            <a:off x="286821" y="1118748"/>
            <a:ext cx="3464385" cy="16095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52" y="2828390"/>
            <a:ext cx="2328123" cy="17533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5386" y="1118748"/>
            <a:ext cx="4778114" cy="32060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043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52" y="1"/>
            <a:ext cx="6888939" cy="797522"/>
          </a:xfrm>
        </p:spPr>
        <p:txBody>
          <a:bodyPr vert="horz" lIns="77925" tIns="38963" rIns="77925" bIns="38963" rtlCol="0" anchor="b">
            <a:normAutofit/>
          </a:bodyPr>
          <a:lstStyle/>
          <a:p>
            <a:pPr eaLnBrk="0" hangingPunct="0"/>
            <a:r>
              <a:rPr lang="ru-RU" sz="2000" dirty="0">
                <a:latin typeface="Arial Narrow" panose="020B0506020202030204" pitchFamily="34" charset="0"/>
              </a:rPr>
              <a:t/>
            </a:r>
            <a:br>
              <a:rPr lang="ru-RU" sz="2000" dirty="0">
                <a:latin typeface="Arial Narrow" panose="020B0506020202030204" pitchFamily="34" charset="0"/>
              </a:rPr>
            </a:br>
            <a:r>
              <a:rPr lang="ru-RU" sz="2000" dirty="0">
                <a:latin typeface="Arial Narrow" panose="020B0506020202030204" pitchFamily="34" charset="0"/>
              </a:rPr>
              <a:t>Инцидент на ГРС Хмелинец.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019014" y="751232"/>
            <a:ext cx="4102385" cy="219420"/>
          </a:xfrm>
          <a:prstGeom prst="rect">
            <a:avLst/>
          </a:prstGeom>
        </p:spPr>
        <p:txBody>
          <a:bodyPr/>
          <a:lstStyle>
            <a:lvl1pPr algn="l" defTabSz="777875" rtl="0" fontAlgn="base">
              <a:spcBef>
                <a:spcPct val="0"/>
              </a:spcBef>
              <a:spcAft>
                <a:spcPct val="0"/>
              </a:spcAft>
              <a:defRPr sz="3700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2pPr>
            <a:lvl3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3pPr>
            <a:lvl4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4pPr>
            <a:lvl5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ДО ИНЦИДЕНТА</a:t>
            </a:r>
            <a:endParaRPr lang="ru-RU" sz="1600" b="1" dirty="0">
              <a:solidFill>
                <a:srgbClr val="0070C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479" y="1108246"/>
            <a:ext cx="2761978" cy="18638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5" descr="\\Bkp2008\uemg\GRS\Аварии и инциденты на ГРС\2018\ГРС Хмелинец\Фото до инцидента 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" r="8077"/>
          <a:stretch/>
        </p:blipFill>
        <p:spPr bwMode="auto">
          <a:xfrm>
            <a:off x="4730750" y="1108246"/>
            <a:ext cx="4240828" cy="3132452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165" y="3109679"/>
            <a:ext cx="2078605" cy="15515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607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7552" y="1"/>
            <a:ext cx="6888939" cy="797522"/>
          </a:xfrm>
        </p:spPr>
        <p:txBody>
          <a:bodyPr vert="horz" lIns="77925" tIns="38963" rIns="77925" bIns="38963" rtlCol="0" anchor="b">
            <a:normAutofit/>
          </a:bodyPr>
          <a:lstStyle/>
          <a:p>
            <a:pPr eaLnBrk="0" hangingPunct="0"/>
            <a:r>
              <a:rPr lang="ru-RU" sz="2000" dirty="0">
                <a:latin typeface="Arial Narrow" panose="020B0506020202030204" pitchFamily="34" charset="0"/>
              </a:rPr>
              <a:t/>
            </a:r>
            <a:br>
              <a:rPr lang="ru-RU" sz="2000" dirty="0">
                <a:latin typeface="Arial Narrow" panose="020B0506020202030204" pitchFamily="34" charset="0"/>
              </a:rPr>
            </a:br>
            <a:r>
              <a:rPr lang="ru-RU" sz="2000" dirty="0">
                <a:latin typeface="Arial Narrow" panose="020B0506020202030204" pitchFamily="34" charset="0"/>
              </a:rPr>
              <a:t>Инцидент на ГРС Хмелинец.</a:t>
            </a:r>
          </a:p>
        </p:txBody>
      </p:sp>
      <p:pic>
        <p:nvPicPr>
          <p:cNvPr id="5122" name="Picture 2" descr="\\gtm\home\UEMG\GRS\3. Дегтярев\Презентации\Совещание главных инженеров 2019\Хмелинец\IMG-20190408-WA00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" t="2217" r="1499" b="2664"/>
          <a:stretch/>
        </p:blipFill>
        <p:spPr bwMode="auto">
          <a:xfrm>
            <a:off x="2247900" y="1158335"/>
            <a:ext cx="4739640" cy="355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501614" y="797523"/>
            <a:ext cx="4102385" cy="290168"/>
          </a:xfrm>
          <a:prstGeom prst="rect">
            <a:avLst/>
          </a:prstGeom>
        </p:spPr>
        <p:txBody>
          <a:bodyPr/>
          <a:lstStyle>
            <a:lvl1pPr algn="l" defTabSz="777875" rtl="0" fontAlgn="base">
              <a:spcBef>
                <a:spcPct val="0"/>
              </a:spcBef>
              <a:spcAft>
                <a:spcPct val="0"/>
              </a:spcAft>
              <a:defRPr sz="3700" kern="1200">
                <a:solidFill>
                  <a:schemeClr val="bg1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  <a:lvl2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2pPr>
            <a:lvl3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3pPr>
            <a:lvl4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4pPr>
            <a:lvl5pPr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5pPr>
            <a:lvl6pPr marL="4572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6pPr>
            <a:lvl7pPr marL="9144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7pPr>
            <a:lvl8pPr marL="13716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8pPr>
            <a:lvl9pPr marL="1828800" algn="l" defTabSz="777875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chemeClr val="bg1"/>
                </a:solidFill>
                <a:latin typeface="Arial Narrow" pitchFamily="34" charset="0"/>
              </a:defRPr>
            </a:lvl9pPr>
          </a:lstStyle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В МОМЕНТ ИНЦИДЕНТА</a:t>
            </a:r>
            <a:endParaRPr lang="ru-RU" sz="1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19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16х9 (2)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ГтМ-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0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ГтМ-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ГтМ-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16х9 (2)</Template>
  <TotalTime>4205</TotalTime>
  <Words>500</Words>
  <Application>Microsoft Office PowerPoint</Application>
  <PresentationFormat>Экран (16:9)</PresentationFormat>
  <Paragraphs>201</Paragraphs>
  <Slides>27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27</vt:i4>
      </vt:variant>
    </vt:vector>
  </HeadingPairs>
  <TitlesOfParts>
    <vt:vector size="38" baseType="lpstr">
      <vt:lpstr>Arial</vt:lpstr>
      <vt:lpstr>Arial Narrow</vt:lpstr>
      <vt:lpstr>Calibri</vt:lpstr>
      <vt:lpstr>Times New Roman</vt:lpstr>
      <vt:lpstr>Шаблон 16х9 (2)</vt:lpstr>
      <vt:lpstr>ГтМ-1</vt:lpstr>
      <vt:lpstr>9_Специальное оформление</vt:lpstr>
      <vt:lpstr>10_Специальное оформление</vt:lpstr>
      <vt:lpstr>11_Специальное оформление</vt:lpstr>
      <vt:lpstr>1_ГтМ-1</vt:lpstr>
      <vt:lpstr>2_ГтМ-1</vt:lpstr>
      <vt:lpstr>Причины инцидента произошедшего на ГРС Хмелинец. Организация подачи газа от ПАГЗ с применением модуля ЛОРД.</vt:lpstr>
      <vt:lpstr>Газотранспортная система</vt:lpstr>
      <vt:lpstr>Презентация PowerPoint</vt:lpstr>
      <vt:lpstr>Распределение ГРС ООО «Газпром трансгаз Москва» по филиалам с учетом обслуживаемых по договорам</vt:lpstr>
      <vt:lpstr>Презентация PowerPoint</vt:lpstr>
      <vt:lpstr>Результаты расчета ТВПС ГРС с 2016 по 2019 годы</vt:lpstr>
      <vt:lpstr> Инцидент на ГРС Хмелинец.</vt:lpstr>
      <vt:lpstr> Инцидент на ГРС Хмелинец.</vt:lpstr>
      <vt:lpstr> Инцидент на ГРС Хмелинец.</vt:lpstr>
      <vt:lpstr> Причины инцидента произошедшего на ГРС Хмелинец</vt:lpstr>
      <vt:lpstr> Причины инцидента произошедшего на ГРС Хмелинец</vt:lpstr>
      <vt:lpstr> Причины инцидента произошедшего на ГРС Хмелинец</vt:lpstr>
      <vt:lpstr> Причины инцидента произошедшего на ГРС Хмелинец</vt:lpstr>
      <vt:lpstr> Причины инцидента произошедшего на ГРС Хмелинец</vt:lpstr>
      <vt:lpstr> Причины инцидента произошедшего на ГРС Хмелинец</vt:lpstr>
      <vt:lpstr> Причины инцидента произошедшего на ГРС Хмелинец</vt:lpstr>
      <vt:lpstr> Причины инцидента произошедшего на ГРС Хмелинец</vt:lpstr>
      <vt:lpstr> Причины инцидента произошедшего на ГРС Хмелинец</vt:lpstr>
      <vt:lpstr>Организация подачи газа от ПАГЗ с применением модуля ЛОРД.</vt:lpstr>
      <vt:lpstr> Работы с привлечением ПАГЗ</vt:lpstr>
      <vt:lpstr> Работы с привлечением ПАГЗ</vt:lpstr>
      <vt:lpstr> Работы с привлечением ПАГЗ и применением модуля спаренных регуляторов давления с отсекателем потока газа типа ЛОРД-ВД-МО-25</vt:lpstr>
      <vt:lpstr> Работы с привлечением ПАГЗ и применением модуля спаренных регуляторов давления с отсекателем потока газа типа ЛОРД-ВД-МО-25</vt:lpstr>
      <vt:lpstr> Работы с привлечением ПАГЗ и применением модуля спаренных регуляторов давления с отсекателем потока газа типа ЛОРД-ВД-МО-25</vt:lpstr>
      <vt:lpstr> Списание газа сработанного через ПАГЗ</vt:lpstr>
      <vt:lpstr> Выставление счетов за повторные пуски ГРС (с 2017 по 2019 год на сумму 119 млн. руб.)</vt:lpstr>
      <vt:lpstr>Презентация PowerPoint</vt:lpstr>
    </vt:vector>
  </TitlesOfParts>
  <Company>ООО "Газпром трансгаз Москва"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 Arial Narrow 24, центируется по левому краю</dc:title>
  <dc:creator>Баукина Анастасия Игоревна</dc:creator>
  <cp:lastModifiedBy>Дегтярев Петр Сергеевич</cp:lastModifiedBy>
  <cp:revision>290</cp:revision>
  <cp:lastPrinted>2019-04-08T12:20:28Z</cp:lastPrinted>
  <dcterms:created xsi:type="dcterms:W3CDTF">2016-11-03T11:38:24Z</dcterms:created>
  <dcterms:modified xsi:type="dcterms:W3CDTF">2019-10-21T07:23:21Z</dcterms:modified>
</cp:coreProperties>
</file>