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xls" ContentType="application/vnd.ms-excel"/>
  <Default Extension="wmf" ContentType="image/x-wmf"/>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696" r:id="rId2"/>
    <p:sldMasterId id="2147483720" r:id="rId3"/>
    <p:sldMasterId id="2147483757" r:id="rId4"/>
    <p:sldMasterId id="2147483817" r:id="rId5"/>
    <p:sldMasterId id="2147483841" r:id="rId6"/>
  </p:sldMasterIdLst>
  <p:notesMasterIdLst>
    <p:notesMasterId r:id="rId51"/>
  </p:notesMasterIdLst>
  <p:handoutMasterIdLst>
    <p:handoutMasterId r:id="rId52"/>
  </p:handoutMasterIdLst>
  <p:sldIdLst>
    <p:sldId id="259" r:id="rId7"/>
    <p:sldId id="390" r:id="rId8"/>
    <p:sldId id="316" r:id="rId9"/>
    <p:sldId id="317" r:id="rId10"/>
    <p:sldId id="318" r:id="rId11"/>
    <p:sldId id="321" r:id="rId12"/>
    <p:sldId id="322" r:id="rId13"/>
    <p:sldId id="323" r:id="rId14"/>
    <p:sldId id="324" r:id="rId15"/>
    <p:sldId id="354" r:id="rId16"/>
    <p:sldId id="325" r:id="rId17"/>
    <p:sldId id="326" r:id="rId18"/>
    <p:sldId id="327" r:id="rId19"/>
    <p:sldId id="329" r:id="rId20"/>
    <p:sldId id="330" r:id="rId21"/>
    <p:sldId id="332" r:id="rId22"/>
    <p:sldId id="333" r:id="rId23"/>
    <p:sldId id="334" r:id="rId24"/>
    <p:sldId id="335" r:id="rId25"/>
    <p:sldId id="336" r:id="rId26"/>
    <p:sldId id="337" r:id="rId27"/>
    <p:sldId id="338" r:id="rId28"/>
    <p:sldId id="340" r:id="rId29"/>
    <p:sldId id="341" r:id="rId30"/>
    <p:sldId id="342" r:id="rId31"/>
    <p:sldId id="344" r:id="rId32"/>
    <p:sldId id="346" r:id="rId33"/>
    <p:sldId id="347" r:id="rId34"/>
    <p:sldId id="348" r:id="rId35"/>
    <p:sldId id="349" r:id="rId36"/>
    <p:sldId id="415" r:id="rId37"/>
    <p:sldId id="416" r:id="rId38"/>
    <p:sldId id="417" r:id="rId39"/>
    <p:sldId id="418" r:id="rId40"/>
    <p:sldId id="419" r:id="rId41"/>
    <p:sldId id="358" r:id="rId42"/>
    <p:sldId id="362" r:id="rId43"/>
    <p:sldId id="363" r:id="rId44"/>
    <p:sldId id="365" r:id="rId45"/>
    <p:sldId id="404" r:id="rId46"/>
    <p:sldId id="400" r:id="rId47"/>
    <p:sldId id="401" r:id="rId48"/>
    <p:sldId id="402" r:id="rId49"/>
    <p:sldId id="413" r:id="rId5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992"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theme" Target="theme/theme1.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presProps" Target="presProps.xml"/><Relationship Id="rId5" Type="http://schemas.openxmlformats.org/officeDocument/2006/relationships/slideMaster" Target="slideMasters/slideMaster5.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tableStyles" Target="tableStyles.xml"/><Relationship Id="rId8" Type="http://schemas.openxmlformats.org/officeDocument/2006/relationships/slide" Target="slides/slide2.xml"/><Relationship Id="rId51"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s>
</file>

<file path=ppt/drawings/_rels/vmlDrawing1.vml.rels><?xml version="1.0" encoding="UTF-8" standalone="yes"?>
<Relationships xmlns="http://schemas.openxmlformats.org/package/2006/relationships"><Relationship Id="rId8" Type="http://schemas.openxmlformats.org/officeDocument/2006/relationships/image" Target="../media/image17.emf"/><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image" Target="../media/image10.png"/><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18.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D3E4FF8-D679-4A3E-B705-F22E69D89228}" type="datetimeFigureOut">
              <a:rPr lang="ru-RU" smtClean="0"/>
              <a:t>01.10.2018</a:t>
            </a:fld>
            <a:endParaRPr lang="ru-RU"/>
          </a:p>
        </p:txBody>
      </p:sp>
      <p:sp>
        <p:nvSpPr>
          <p:cNvPr id="4" name="Нижний колонтитул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EDC687E-52F7-4494-A930-10CAFD42F62A}" type="slidenum">
              <a:rPr lang="ru-RU" smtClean="0"/>
              <a:t>‹#›</a:t>
            </a:fld>
            <a:endParaRPr lang="ru-RU"/>
          </a:p>
        </p:txBody>
      </p:sp>
    </p:spTree>
    <p:extLst>
      <p:ext uri="{BB962C8B-B14F-4D97-AF65-F5344CB8AC3E}">
        <p14:creationId xmlns:p14="http://schemas.microsoft.com/office/powerpoint/2010/main" val="306541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C6007B3-B239-4450-ADC6-86C19F9DA750}" type="datetimeFigureOut">
              <a:rPr lang="ru-RU" smtClean="0"/>
              <a:t>01.10.2018</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475D43A-F0DA-4DDB-942B-0FAC81225D96}" type="slidenum">
              <a:rPr lang="ru-RU" smtClean="0"/>
              <a:t>‹#›</a:t>
            </a:fld>
            <a:endParaRPr lang="ru-RU"/>
          </a:p>
        </p:txBody>
      </p:sp>
    </p:spTree>
    <p:extLst>
      <p:ext uri="{BB962C8B-B14F-4D97-AF65-F5344CB8AC3E}">
        <p14:creationId xmlns:p14="http://schemas.microsoft.com/office/powerpoint/2010/main" val="5582354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143000" y="685800"/>
            <a:ext cx="4572000" cy="34290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2185ADD7-E3C5-4475-BC5C-93B53B33943F}" type="slidenum">
              <a:rPr lang="ru-RU">
                <a:solidFill>
                  <a:prstClr val="black"/>
                </a:solidFill>
              </a:rPr>
              <a:pPr>
                <a:defRPr/>
              </a:pPr>
              <a:t>1</a:t>
            </a:fld>
            <a:endParaRPr lang="ru-RU">
              <a:solidFill>
                <a:prstClr val="black"/>
              </a:solidFill>
            </a:endParaRPr>
          </a:p>
        </p:txBody>
      </p:sp>
    </p:spTree>
    <p:extLst>
      <p:ext uri="{BB962C8B-B14F-4D97-AF65-F5344CB8AC3E}">
        <p14:creationId xmlns:p14="http://schemas.microsoft.com/office/powerpoint/2010/main" val="39368670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F5D6EB2D-484A-4F66-9A95-5287994C1C6A}" type="slidenum">
              <a:rPr lang="ru-RU">
                <a:solidFill>
                  <a:prstClr val="black"/>
                </a:solidFill>
              </a:rPr>
              <a:pPr/>
              <a:t>10</a:t>
            </a:fld>
            <a:endParaRPr lang="ru-RU">
              <a:solidFill>
                <a:prstClr val="black"/>
              </a:solidFill>
            </a:endParaRPr>
          </a:p>
        </p:txBody>
      </p:sp>
    </p:spTree>
    <p:extLst>
      <p:ext uri="{BB962C8B-B14F-4D97-AF65-F5344CB8AC3E}">
        <p14:creationId xmlns:p14="http://schemas.microsoft.com/office/powerpoint/2010/main" val="42704242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a:xfrm>
            <a:off x="1144588" y="685800"/>
            <a:ext cx="4570412" cy="3427413"/>
          </a:xfrm>
          <a:ln/>
        </p:spPr>
      </p:sp>
      <p:sp>
        <p:nvSpPr>
          <p:cNvPr id="52227" name="Rectangle 3"/>
          <p:cNvSpPr>
            <a:spLocks noGrp="1" noChangeArrowheads="1"/>
          </p:cNvSpPr>
          <p:nvPr>
            <p:ph type="body" idx="1"/>
          </p:nvPr>
        </p:nvSpPr>
        <p:spPr>
          <a:xfrm>
            <a:off x="914508" y="4341196"/>
            <a:ext cx="5028986" cy="411774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693" tIns="46346" rIns="92693" bIns="46346"/>
          <a:lstStyle/>
          <a:p>
            <a:pPr eaLnBrk="1" hangingPunct="1"/>
            <a:endParaRPr lang="ru-RU" smtClean="0"/>
          </a:p>
        </p:txBody>
      </p:sp>
    </p:spTree>
    <p:extLst>
      <p:ext uri="{BB962C8B-B14F-4D97-AF65-F5344CB8AC3E}">
        <p14:creationId xmlns:p14="http://schemas.microsoft.com/office/powerpoint/2010/main" val="41825088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1031"/>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fld id="{85A27EEA-B07F-4E78-986B-4F45DF901B8B}" type="slidenum">
              <a:rPr lang="ru-RU" altLang="ko-KR">
                <a:solidFill>
                  <a:prstClr val="black"/>
                </a:solidFill>
                <a:latin typeface="Times New Roman" pitchFamily="18" charset="0"/>
              </a:rPr>
              <a:pPr eaLnBrk="1" hangingPunct="1">
                <a:defRPr/>
              </a:pPr>
              <a:t>12</a:t>
            </a:fld>
            <a:endParaRPr lang="ru-RU" altLang="ko-KR">
              <a:solidFill>
                <a:prstClr val="black"/>
              </a:solidFill>
              <a:latin typeface="Times New Roman" pitchFamily="18" charset="0"/>
            </a:endParaRPr>
          </a:p>
        </p:txBody>
      </p:sp>
      <p:sp>
        <p:nvSpPr>
          <p:cNvPr id="87043" name="Rectangle 2"/>
          <p:cNvSpPr>
            <a:spLocks noGrp="1" noRot="1" noChangeAspect="1" noChangeArrowheads="1" noTextEdit="1"/>
          </p:cNvSpPr>
          <p:nvPr>
            <p:ph type="sldImg"/>
          </p:nvPr>
        </p:nvSpPr>
        <p:spPr>
          <a:xfrm>
            <a:off x="1141413" y="685800"/>
            <a:ext cx="4572000" cy="3429000"/>
          </a:xfrm>
          <a:ln/>
        </p:spPr>
      </p:sp>
      <p:sp>
        <p:nvSpPr>
          <p:cNvPr id="87044" name="Rectangle 3"/>
          <p:cNvSpPr>
            <a:spLocks noGrp="1" noChangeArrowheads="1"/>
          </p:cNvSpPr>
          <p:nvPr>
            <p:ph type="body" idx="1"/>
          </p:nvPr>
        </p:nvSpPr>
        <p:spPr>
          <a:xfrm>
            <a:off x="685481" y="4342665"/>
            <a:ext cx="5487041" cy="411627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ko-KR" dirty="0" smtClean="0"/>
          </a:p>
        </p:txBody>
      </p:sp>
    </p:spTree>
    <p:extLst>
      <p:ext uri="{BB962C8B-B14F-4D97-AF65-F5344CB8AC3E}">
        <p14:creationId xmlns:p14="http://schemas.microsoft.com/office/powerpoint/2010/main" val="11186256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a:xfrm>
            <a:off x="1144588" y="685800"/>
            <a:ext cx="4570412" cy="3427413"/>
          </a:xfrm>
          <a:ln/>
        </p:spPr>
      </p:sp>
      <p:sp>
        <p:nvSpPr>
          <p:cNvPr id="52227" name="Rectangle 3"/>
          <p:cNvSpPr>
            <a:spLocks noGrp="1" noChangeArrowheads="1"/>
          </p:cNvSpPr>
          <p:nvPr>
            <p:ph type="body" idx="1"/>
          </p:nvPr>
        </p:nvSpPr>
        <p:spPr>
          <a:xfrm>
            <a:off x="914508" y="4341196"/>
            <a:ext cx="5028986" cy="411774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693" tIns="46346" rIns="92693" bIns="46346"/>
          <a:lstStyle/>
          <a:p>
            <a:pPr eaLnBrk="1" hangingPunct="1"/>
            <a:endParaRPr lang="ru-RU" smtClean="0"/>
          </a:p>
        </p:txBody>
      </p:sp>
    </p:spTree>
    <p:extLst>
      <p:ext uri="{BB962C8B-B14F-4D97-AF65-F5344CB8AC3E}">
        <p14:creationId xmlns:p14="http://schemas.microsoft.com/office/powerpoint/2010/main" val="12876116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pPr>
              <a:defRPr/>
            </a:pPr>
            <a:fld id="{E86EC313-6AEC-4EC9-B8C0-922B80F946B2}" type="slidenum">
              <a:rPr lang="ru-RU">
                <a:solidFill>
                  <a:prstClr val="black"/>
                </a:solidFill>
              </a:rPr>
              <a:pPr>
                <a:defRPr/>
              </a:pPr>
              <a:t>14</a:t>
            </a:fld>
            <a:endParaRPr lang="ru-RU">
              <a:solidFill>
                <a:prstClr val="black"/>
              </a:solidFill>
            </a:endParaRPr>
          </a:p>
        </p:txBody>
      </p:sp>
    </p:spTree>
    <p:extLst>
      <p:ext uri="{BB962C8B-B14F-4D97-AF65-F5344CB8AC3E}">
        <p14:creationId xmlns:p14="http://schemas.microsoft.com/office/powerpoint/2010/main" val="6608210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a:xfrm>
            <a:off x="1144588" y="685800"/>
            <a:ext cx="4570412" cy="3427413"/>
          </a:xfrm>
          <a:ln/>
        </p:spPr>
      </p:sp>
      <p:sp>
        <p:nvSpPr>
          <p:cNvPr id="52227" name="Rectangle 3"/>
          <p:cNvSpPr>
            <a:spLocks noGrp="1" noChangeArrowheads="1"/>
          </p:cNvSpPr>
          <p:nvPr>
            <p:ph type="body" idx="1"/>
          </p:nvPr>
        </p:nvSpPr>
        <p:spPr>
          <a:xfrm>
            <a:off x="914508" y="4341196"/>
            <a:ext cx="5028986" cy="411774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693" tIns="46346" rIns="92693" bIns="46346"/>
          <a:lstStyle/>
          <a:p>
            <a:pPr eaLnBrk="1" hangingPunct="1"/>
            <a:endParaRPr lang="ru-RU" smtClean="0"/>
          </a:p>
        </p:txBody>
      </p:sp>
    </p:spTree>
    <p:extLst>
      <p:ext uri="{BB962C8B-B14F-4D97-AF65-F5344CB8AC3E}">
        <p14:creationId xmlns:p14="http://schemas.microsoft.com/office/powerpoint/2010/main" val="21074234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Образ слайда 1"/>
          <p:cNvSpPr>
            <a:spLocks noGrp="1" noRot="1" noChangeAspect="1" noTextEdit="1"/>
          </p:cNvSpPr>
          <p:nvPr>
            <p:ph type="sldImg"/>
          </p:nvPr>
        </p:nvSpPr>
        <p:spPr>
          <a:xfrm>
            <a:off x="1143000" y="685800"/>
            <a:ext cx="4572000" cy="3429000"/>
          </a:xfrm>
          <a:ln/>
        </p:spPr>
      </p:sp>
      <p:sp>
        <p:nvSpPr>
          <p:cNvPr id="112643" name="Заметки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smtClean="0">
              <a:latin typeface="Arial" pitchFamily="34" charset="0"/>
              <a:cs typeface="Arial" pitchFamily="34" charset="0"/>
            </a:endParaRPr>
          </a:p>
        </p:txBody>
      </p:sp>
      <p:sp>
        <p:nvSpPr>
          <p:cNvPr id="112644" name="Номер слайда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fld id="{781D046D-87E4-4AE0-BD08-3307FDF5E55B}" type="slidenum">
              <a:rPr lang="ru-RU">
                <a:solidFill>
                  <a:prstClr val="black"/>
                </a:solidFill>
              </a:rPr>
              <a:pPr eaLnBrk="1" hangingPunct="1">
                <a:defRPr/>
              </a:pPr>
              <a:t>16</a:t>
            </a:fld>
            <a:endParaRPr lang="ru-RU">
              <a:solidFill>
                <a:prstClr val="black"/>
              </a:solidFill>
            </a:endParaRPr>
          </a:p>
        </p:txBody>
      </p:sp>
    </p:spTree>
    <p:extLst>
      <p:ext uri="{BB962C8B-B14F-4D97-AF65-F5344CB8AC3E}">
        <p14:creationId xmlns:p14="http://schemas.microsoft.com/office/powerpoint/2010/main" val="34591660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19585" name="Rectangle 7"/>
          <p:cNvSpPr txBox="1">
            <a:spLocks noGrp="1" noChangeArrowheads="1"/>
          </p:cNvSpPr>
          <p:nvPr/>
        </p:nvSpPr>
        <p:spPr bwMode="auto">
          <a:xfrm>
            <a:off x="3849690" y="9378952"/>
            <a:ext cx="2946400" cy="493712"/>
          </a:xfrm>
          <a:prstGeom prst="rect">
            <a:avLst/>
          </a:prstGeom>
          <a:noFill/>
          <a:ln w="9525">
            <a:noFill/>
            <a:miter lim="800000"/>
            <a:headEnd/>
            <a:tailEnd/>
          </a:ln>
        </p:spPr>
        <p:txBody>
          <a:bodyPr anchor="b"/>
          <a:lstStyle/>
          <a:p>
            <a:pPr algn="r" fontAlgn="base">
              <a:spcBef>
                <a:spcPct val="0"/>
              </a:spcBef>
              <a:spcAft>
                <a:spcPct val="0"/>
              </a:spcAft>
              <a:defRPr/>
            </a:pPr>
            <a:fld id="{5BEAB0CD-B2E3-4D95-8BF8-40E237473E4A}" type="slidenum">
              <a:rPr lang="ru-RU" sz="1200">
                <a:solidFill>
                  <a:prstClr val="black"/>
                </a:solidFill>
                <a:latin typeface="Arial" charset="0"/>
                <a:cs typeface="Arial" charset="0"/>
              </a:rPr>
              <a:pPr algn="r" fontAlgn="base">
                <a:spcBef>
                  <a:spcPct val="0"/>
                </a:spcBef>
                <a:spcAft>
                  <a:spcPct val="0"/>
                </a:spcAft>
                <a:defRPr/>
              </a:pPr>
              <a:t>17</a:t>
            </a:fld>
            <a:endParaRPr lang="ru-RU" sz="1200">
              <a:solidFill>
                <a:prstClr val="black"/>
              </a:solidFill>
              <a:latin typeface="Arial" charset="0"/>
              <a:cs typeface="Arial" charset="0"/>
            </a:endParaRPr>
          </a:p>
        </p:txBody>
      </p:sp>
      <p:sp>
        <p:nvSpPr>
          <p:cNvPr id="17219586" name="Образ слайда 1"/>
          <p:cNvSpPr>
            <a:spLocks noGrp="1" noRot="1" noChangeAspect="1" noTextEdit="1"/>
          </p:cNvSpPr>
          <p:nvPr>
            <p:ph type="sldImg"/>
          </p:nvPr>
        </p:nvSpPr>
        <p:spPr bwMode="auto">
          <a:xfrm>
            <a:off x="931863" y="739775"/>
            <a:ext cx="4935537" cy="3702050"/>
          </a:xfrm>
          <a:noFill/>
          <a:ln>
            <a:solidFill>
              <a:srgbClr val="000000"/>
            </a:solidFill>
            <a:miter lim="800000"/>
            <a:headEnd/>
            <a:tailEnd/>
          </a:ln>
        </p:spPr>
      </p:sp>
      <p:sp>
        <p:nvSpPr>
          <p:cNvPr id="17219587" name="Заметки 2"/>
          <p:cNvSpPr>
            <a:spLocks noGrp="1"/>
          </p:cNvSpPr>
          <p:nvPr>
            <p:ph type="body" idx="1"/>
          </p:nvPr>
        </p:nvSpPr>
        <p:spPr bwMode="auto">
          <a:xfrm>
            <a:off x="681039" y="4691063"/>
            <a:ext cx="5435600" cy="4443412"/>
          </a:xfrm>
          <a:noFill/>
        </p:spPr>
        <p:txBody>
          <a:bodyPr wrap="square" lIns="94146" tIns="47072" rIns="94146" bIns="47072" numCol="1" anchor="t" anchorCtr="0" compatLnSpc="1">
            <a:prstTxWarp prst="textNoShape">
              <a:avLst/>
            </a:prstTxWarp>
          </a:bodyPr>
          <a:lstStyle/>
          <a:p>
            <a:pPr eaLnBrk="1" hangingPunct="1"/>
            <a:endParaRPr lang="ru-RU" dirty="0" smtClean="0"/>
          </a:p>
        </p:txBody>
      </p:sp>
      <p:sp>
        <p:nvSpPr>
          <p:cNvPr id="17219588" name="Номер слайда 3"/>
          <p:cNvSpPr txBox="1">
            <a:spLocks noGrp="1"/>
          </p:cNvSpPr>
          <p:nvPr/>
        </p:nvSpPr>
        <p:spPr bwMode="auto">
          <a:xfrm>
            <a:off x="3849690" y="9378952"/>
            <a:ext cx="2946400" cy="493712"/>
          </a:xfrm>
          <a:prstGeom prst="rect">
            <a:avLst/>
          </a:prstGeom>
          <a:noFill/>
          <a:ln w="9525">
            <a:noFill/>
            <a:miter lim="800000"/>
            <a:headEnd/>
            <a:tailEnd/>
          </a:ln>
        </p:spPr>
        <p:txBody>
          <a:bodyPr lIns="94146" tIns="47072" rIns="94146" bIns="47072" anchor="b"/>
          <a:lstStyle/>
          <a:p>
            <a:pPr algn="r" defTabSz="941388" fontAlgn="base">
              <a:spcBef>
                <a:spcPct val="0"/>
              </a:spcBef>
              <a:spcAft>
                <a:spcPct val="0"/>
              </a:spcAft>
              <a:defRPr/>
            </a:pPr>
            <a:fld id="{8FF87BA7-7C7C-4FFC-9D92-D28C7054DD64}" type="slidenum">
              <a:rPr lang="ru-RU" sz="1200">
                <a:solidFill>
                  <a:prstClr val="black"/>
                </a:solidFill>
                <a:latin typeface="Arial" charset="0"/>
                <a:cs typeface="Arial" charset="0"/>
              </a:rPr>
              <a:pPr algn="r" defTabSz="941388" fontAlgn="base">
                <a:spcBef>
                  <a:spcPct val="0"/>
                </a:spcBef>
                <a:spcAft>
                  <a:spcPct val="0"/>
                </a:spcAft>
                <a:defRPr/>
              </a:pPr>
              <a:t>17</a:t>
            </a:fld>
            <a:endParaRPr lang="ru-RU" sz="1200">
              <a:solidFill>
                <a:prstClr val="black"/>
              </a:solidFill>
              <a:latin typeface="Arial" charset="0"/>
              <a:cs typeface="Arial" charset="0"/>
            </a:endParaRPr>
          </a:p>
        </p:txBody>
      </p:sp>
    </p:spTree>
    <p:extLst>
      <p:ext uri="{BB962C8B-B14F-4D97-AF65-F5344CB8AC3E}">
        <p14:creationId xmlns:p14="http://schemas.microsoft.com/office/powerpoint/2010/main" val="30000470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143000" y="685800"/>
            <a:ext cx="4572000" cy="3429000"/>
          </a:xfrm>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pPr>
              <a:defRPr/>
            </a:pPr>
            <a:fld id="{E86EC313-6AEC-4EC9-B8C0-922B80F946B2}" type="slidenum">
              <a:rPr lang="ru-RU">
                <a:solidFill>
                  <a:prstClr val="black"/>
                </a:solidFill>
              </a:rPr>
              <a:pPr>
                <a:defRPr/>
              </a:pPr>
              <a:t>18</a:t>
            </a:fld>
            <a:endParaRPr lang="ru-RU">
              <a:solidFill>
                <a:prstClr val="black"/>
              </a:solidFill>
            </a:endParaRPr>
          </a:p>
        </p:txBody>
      </p:sp>
    </p:spTree>
    <p:extLst>
      <p:ext uri="{BB962C8B-B14F-4D97-AF65-F5344CB8AC3E}">
        <p14:creationId xmlns:p14="http://schemas.microsoft.com/office/powerpoint/2010/main" val="36012147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14D3B176-E7AE-4086-B813-37B04DAEE2AE}" type="slidenum">
              <a:rPr lang="ru-RU" smtClean="0">
                <a:solidFill>
                  <a:prstClr val="black"/>
                </a:solidFill>
              </a:rPr>
              <a:pPr/>
              <a:t>19</a:t>
            </a:fld>
            <a:endParaRPr lang="ru-RU">
              <a:solidFill>
                <a:prstClr val="black"/>
              </a:solidFill>
            </a:endParaRPr>
          </a:p>
        </p:txBody>
      </p:sp>
    </p:spTree>
    <p:extLst>
      <p:ext uri="{BB962C8B-B14F-4D97-AF65-F5344CB8AC3E}">
        <p14:creationId xmlns:p14="http://schemas.microsoft.com/office/powerpoint/2010/main" val="3433406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1031"/>
          <p:cNvSpPr txBox="1">
            <a:spLocks noGrp="1" noChangeArrowheads="1"/>
          </p:cNvSpPr>
          <p:nvPr/>
        </p:nvSpPr>
        <p:spPr bwMode="auto">
          <a:xfrm>
            <a:off x="3886910" y="8686363"/>
            <a:ext cx="2971092" cy="45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eaLnBrk="1" fontAlgn="base" hangingPunct="1">
              <a:spcBef>
                <a:spcPct val="0"/>
              </a:spcBef>
              <a:spcAft>
                <a:spcPct val="0"/>
              </a:spcAft>
            </a:pPr>
            <a:fld id="{3AB1657A-888C-4F6E-8C9F-27FB1E6EDBA5}" type="slidenum">
              <a:rPr lang="ru-RU" altLang="ko-KR" sz="1200" b="0" smtClean="0">
                <a:solidFill>
                  <a:prstClr val="black"/>
                </a:solidFill>
              </a:rPr>
              <a:pPr algn="r" eaLnBrk="1" fontAlgn="base" hangingPunct="1">
                <a:spcBef>
                  <a:spcPct val="0"/>
                </a:spcBef>
                <a:spcAft>
                  <a:spcPct val="0"/>
                </a:spcAft>
              </a:pPr>
              <a:t>2</a:t>
            </a:fld>
            <a:endParaRPr lang="ru-RU" altLang="ko-KR" sz="1200" b="0" dirty="0" smtClean="0">
              <a:solidFill>
                <a:prstClr val="black"/>
              </a:solidFill>
            </a:endParaRPr>
          </a:p>
        </p:txBody>
      </p:sp>
      <p:sp>
        <p:nvSpPr>
          <p:cNvPr id="40963" name="Rectangle 2"/>
          <p:cNvSpPr>
            <a:spLocks noGrp="1" noRot="1" noChangeAspect="1" noChangeArrowheads="1" noTextEdit="1"/>
          </p:cNvSpPr>
          <p:nvPr>
            <p:ph type="sldImg"/>
          </p:nvPr>
        </p:nvSpPr>
        <p:spPr>
          <a:xfrm>
            <a:off x="1147763" y="685800"/>
            <a:ext cx="4568825" cy="3427413"/>
          </a:xfrm>
          <a:ln/>
        </p:spPr>
      </p:sp>
      <p:sp>
        <p:nvSpPr>
          <p:cNvPr id="40964" name="Rectangle 3"/>
          <p:cNvSpPr>
            <a:spLocks noGrp="1" noChangeArrowheads="1"/>
          </p:cNvSpPr>
          <p:nvPr>
            <p:ph type="body" idx="1"/>
          </p:nvPr>
        </p:nvSpPr>
        <p:spPr>
          <a:xfrm>
            <a:off x="914185" y="4340988"/>
            <a:ext cx="5029635" cy="411728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ko-KR" dirty="0" smtClean="0"/>
          </a:p>
        </p:txBody>
      </p:sp>
    </p:spTree>
    <p:extLst>
      <p:ext uri="{BB962C8B-B14F-4D97-AF65-F5344CB8AC3E}">
        <p14:creationId xmlns:p14="http://schemas.microsoft.com/office/powerpoint/2010/main" val="21349402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eaLnBrk="1" hangingPunct="1">
              <a:defRPr/>
            </a:pPr>
            <a:fld id="{90E08F29-30DD-41A8-9D56-9FF1FC562918}" type="slidenum">
              <a:rPr lang="ru-RU" sz="1200">
                <a:solidFill>
                  <a:prstClr val="black"/>
                </a:solidFill>
              </a:rPr>
              <a:pPr eaLnBrk="1" hangingPunct="1">
                <a:defRPr/>
              </a:pPr>
              <a:t>20</a:t>
            </a:fld>
            <a:endParaRPr lang="ru-RU" sz="1200">
              <a:solidFill>
                <a:prstClr val="black"/>
              </a:solidFill>
            </a:endParaRPr>
          </a:p>
        </p:txBody>
      </p:sp>
      <p:sp>
        <p:nvSpPr>
          <p:cNvPr id="41987" name="Rectangle 1031"/>
          <p:cNvSpPr txBox="1">
            <a:spLocks noGrp="1" noChangeArrowheads="1"/>
          </p:cNvSpPr>
          <p:nvPr/>
        </p:nvSpPr>
        <p:spPr bwMode="auto">
          <a:xfrm>
            <a:off x="3852016" y="9380538"/>
            <a:ext cx="2945659" cy="493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algn="r" eaLnBrk="1" fontAlgn="base" hangingPunct="1">
              <a:spcBef>
                <a:spcPct val="0"/>
              </a:spcBef>
              <a:spcAft>
                <a:spcPct val="0"/>
              </a:spcAft>
              <a:defRPr/>
            </a:pPr>
            <a:fld id="{5EC0D0FF-D418-4A5D-BC72-0A0EB7B90793}" type="slidenum">
              <a:rPr lang="ru-RU" altLang="ko-KR" sz="1200" smtClean="0">
                <a:solidFill>
                  <a:prstClr val="black"/>
                </a:solidFill>
                <a:latin typeface="Times New Roman" pitchFamily="18" charset="0"/>
              </a:rPr>
              <a:pPr algn="r" eaLnBrk="1" fontAlgn="base" hangingPunct="1">
                <a:spcBef>
                  <a:spcPct val="0"/>
                </a:spcBef>
                <a:spcAft>
                  <a:spcPct val="0"/>
                </a:spcAft>
                <a:defRPr/>
              </a:pPr>
              <a:t>20</a:t>
            </a:fld>
            <a:endParaRPr lang="ru-RU" altLang="ko-KR" sz="1200" smtClean="0">
              <a:solidFill>
                <a:prstClr val="black"/>
              </a:solidFill>
              <a:latin typeface="Times New Roman" pitchFamily="18" charset="0"/>
            </a:endParaRPr>
          </a:p>
        </p:txBody>
      </p:sp>
      <p:sp>
        <p:nvSpPr>
          <p:cNvPr id="41988" name="Rectangle 2"/>
          <p:cNvSpPr>
            <a:spLocks noGrp="1" noRot="1" noChangeAspect="1" noChangeArrowheads="1" noTextEdit="1"/>
          </p:cNvSpPr>
          <p:nvPr>
            <p:ph type="sldImg"/>
          </p:nvPr>
        </p:nvSpPr>
        <p:spPr>
          <a:xfrm>
            <a:off x="1371600" y="1143000"/>
            <a:ext cx="4114800" cy="3086100"/>
          </a:xfrm>
          <a:ln/>
        </p:spPr>
      </p:sp>
      <p:sp>
        <p:nvSpPr>
          <p:cNvPr id="41989" name="Rectangle 3"/>
          <p:cNvSpPr>
            <a:spLocks noGrp="1" noChangeArrowheads="1"/>
          </p:cNvSpPr>
          <p:nvPr>
            <p:ph type="body" idx="1"/>
          </p:nvPr>
        </p:nvSpPr>
        <p:spPr>
          <a:xfrm>
            <a:off x="906358" y="4688556"/>
            <a:ext cx="4984962" cy="4445126"/>
          </a:xfrm>
          <a:noFill/>
        </p:spPr>
        <p:txBody>
          <a:bodyPr/>
          <a:lstStyle/>
          <a:p>
            <a:pPr eaLnBrk="1" hangingPunct="1"/>
            <a:endParaRPr lang="ru-RU" altLang="ko-KR" dirty="0" smtClean="0">
              <a:latin typeface="Arial" charset="0"/>
              <a:cs typeface="Arial" charset="0"/>
            </a:endParaRPr>
          </a:p>
        </p:txBody>
      </p:sp>
    </p:spTree>
    <p:extLst>
      <p:ext uri="{BB962C8B-B14F-4D97-AF65-F5344CB8AC3E}">
        <p14:creationId xmlns:p14="http://schemas.microsoft.com/office/powerpoint/2010/main" val="25420395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143000" y="685800"/>
            <a:ext cx="4572000" cy="3429000"/>
          </a:xfrm>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pPr>
              <a:defRPr/>
            </a:pPr>
            <a:fld id="{655F0603-8A12-4BC2-8C21-9D6306AD6371}" type="slidenum">
              <a:rPr lang="ru-RU" smtClean="0">
                <a:solidFill>
                  <a:prstClr val="black"/>
                </a:solidFill>
              </a:rPr>
              <a:pPr>
                <a:defRPr/>
              </a:pPr>
              <a:t>21</a:t>
            </a:fld>
            <a:endParaRPr lang="ru-RU">
              <a:solidFill>
                <a:prstClr val="black"/>
              </a:solidFill>
            </a:endParaRPr>
          </a:p>
        </p:txBody>
      </p:sp>
    </p:spTree>
    <p:extLst>
      <p:ext uri="{BB962C8B-B14F-4D97-AF65-F5344CB8AC3E}">
        <p14:creationId xmlns:p14="http://schemas.microsoft.com/office/powerpoint/2010/main" val="33924323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eaLnBrk="1" hangingPunct="1">
              <a:defRPr/>
            </a:pPr>
            <a:fld id="{49F2D008-AFFC-46EA-BB07-66021DE4D0A5}" type="slidenum">
              <a:rPr lang="ru-RU" sz="1200">
                <a:solidFill>
                  <a:prstClr val="black"/>
                </a:solidFill>
              </a:rPr>
              <a:pPr eaLnBrk="1" hangingPunct="1">
                <a:defRPr/>
              </a:pPr>
              <a:t>22</a:t>
            </a:fld>
            <a:endParaRPr lang="ru-RU" sz="1200">
              <a:solidFill>
                <a:prstClr val="black"/>
              </a:solidFill>
            </a:endParaRPr>
          </a:p>
        </p:txBody>
      </p:sp>
      <p:sp>
        <p:nvSpPr>
          <p:cNvPr id="48131" name="Rectangle 2"/>
          <p:cNvSpPr>
            <a:spLocks noGrp="1" noRot="1" noChangeAspect="1" noChangeArrowheads="1" noTextEdit="1"/>
          </p:cNvSpPr>
          <p:nvPr>
            <p:ph type="sldImg"/>
          </p:nvPr>
        </p:nvSpPr>
        <p:spPr>
          <a:xfrm>
            <a:off x="920750" y="744538"/>
            <a:ext cx="4960938" cy="3721100"/>
          </a:xfrm>
          <a:ln/>
        </p:spPr>
      </p:sp>
      <p:sp>
        <p:nvSpPr>
          <p:cNvPr id="48132" name="Rectangle 3"/>
          <p:cNvSpPr>
            <a:spLocks noGrp="1" noChangeArrowheads="1"/>
          </p:cNvSpPr>
          <p:nvPr>
            <p:ph type="body" idx="1"/>
          </p:nvPr>
        </p:nvSpPr>
        <p:spPr>
          <a:xfrm>
            <a:off x="906357" y="4714186"/>
            <a:ext cx="4984962" cy="4469424"/>
          </a:xfrm>
          <a:noFill/>
        </p:spPr>
        <p:txBody>
          <a:bodyPr/>
          <a:lstStyle/>
          <a:p>
            <a:pPr eaLnBrk="1" hangingPunct="1"/>
            <a:endParaRPr lang="ru-RU" dirty="0" smtClean="0">
              <a:latin typeface="Arial" charset="0"/>
              <a:cs typeface="Arial" charset="0"/>
            </a:endParaRPr>
          </a:p>
        </p:txBody>
      </p:sp>
    </p:spTree>
    <p:extLst>
      <p:ext uri="{BB962C8B-B14F-4D97-AF65-F5344CB8AC3E}">
        <p14:creationId xmlns:p14="http://schemas.microsoft.com/office/powerpoint/2010/main" val="10457160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lvl1pPr eaLnBrk="0" hangingPunct="0">
              <a:defRPr sz="1400">
                <a:solidFill>
                  <a:schemeClr val="tx1"/>
                </a:solidFill>
                <a:latin typeface="Arial" pitchFamily="34" charset="0"/>
                <a:cs typeface="Arial" pitchFamily="34" charset="0"/>
              </a:defRPr>
            </a:lvl1pPr>
            <a:lvl2pPr marL="742950" indent="-285750" eaLnBrk="0" hangingPunct="0">
              <a:defRPr sz="1400">
                <a:solidFill>
                  <a:schemeClr val="tx1"/>
                </a:solidFill>
                <a:latin typeface="Arial" pitchFamily="34" charset="0"/>
                <a:cs typeface="Arial" pitchFamily="34" charset="0"/>
              </a:defRPr>
            </a:lvl2pPr>
            <a:lvl3pPr marL="1143000" indent="-228600" eaLnBrk="0" hangingPunct="0">
              <a:defRPr sz="1400">
                <a:solidFill>
                  <a:schemeClr val="tx1"/>
                </a:solidFill>
                <a:latin typeface="Arial" pitchFamily="34" charset="0"/>
                <a:cs typeface="Arial" pitchFamily="34" charset="0"/>
              </a:defRPr>
            </a:lvl3pPr>
            <a:lvl4pPr marL="1600200" indent="-228600" eaLnBrk="0" hangingPunct="0">
              <a:defRPr sz="1400">
                <a:solidFill>
                  <a:schemeClr val="tx1"/>
                </a:solidFill>
                <a:latin typeface="Arial" pitchFamily="34" charset="0"/>
                <a:cs typeface="Arial" pitchFamily="34" charset="0"/>
              </a:defRPr>
            </a:lvl4pPr>
            <a:lvl5pPr marL="2057400" indent="-228600" eaLnBrk="0" hangingPunct="0">
              <a:defRPr sz="1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a:solidFill>
                  <a:schemeClr val="tx1"/>
                </a:solidFill>
                <a:latin typeface="Arial" pitchFamily="34" charset="0"/>
                <a:cs typeface="Arial" pitchFamily="34" charset="0"/>
              </a:defRPr>
            </a:lvl9pPr>
          </a:lstStyle>
          <a:p>
            <a:pPr eaLnBrk="1" hangingPunct="1"/>
            <a:fld id="{D6455B92-D2D7-49CE-9B17-8EACEA20CAC3}" type="slidenum">
              <a:rPr lang="ru-RU" sz="1200">
                <a:solidFill>
                  <a:prstClr val="black"/>
                </a:solidFill>
              </a:rPr>
              <a:pPr eaLnBrk="1" hangingPunct="1"/>
              <a:t>23</a:t>
            </a:fld>
            <a:endParaRPr lang="ru-RU" sz="1200">
              <a:solidFill>
                <a:prstClr val="black"/>
              </a:solidFill>
            </a:endParaRPr>
          </a:p>
        </p:txBody>
      </p:sp>
      <p:sp>
        <p:nvSpPr>
          <p:cNvPr id="68611" name="Rectangle 7"/>
          <p:cNvSpPr txBox="1">
            <a:spLocks noGrp="1" noChangeArrowheads="1"/>
          </p:cNvSpPr>
          <p:nvPr/>
        </p:nvSpPr>
        <p:spPr bwMode="auto">
          <a:xfrm>
            <a:off x="3884614" y="8685214"/>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1400">
                <a:solidFill>
                  <a:schemeClr val="tx1"/>
                </a:solidFill>
                <a:latin typeface="Arial" pitchFamily="34" charset="0"/>
                <a:cs typeface="Arial" pitchFamily="34" charset="0"/>
              </a:defRPr>
            </a:lvl1pPr>
            <a:lvl2pPr marL="742950" indent="-285750" eaLnBrk="0" hangingPunct="0">
              <a:defRPr sz="1400">
                <a:solidFill>
                  <a:schemeClr val="tx1"/>
                </a:solidFill>
                <a:latin typeface="Arial" pitchFamily="34" charset="0"/>
                <a:cs typeface="Arial" pitchFamily="34" charset="0"/>
              </a:defRPr>
            </a:lvl2pPr>
            <a:lvl3pPr marL="1143000" indent="-228600" eaLnBrk="0" hangingPunct="0">
              <a:defRPr sz="1400">
                <a:solidFill>
                  <a:schemeClr val="tx1"/>
                </a:solidFill>
                <a:latin typeface="Arial" pitchFamily="34" charset="0"/>
                <a:cs typeface="Arial" pitchFamily="34" charset="0"/>
              </a:defRPr>
            </a:lvl3pPr>
            <a:lvl4pPr marL="1600200" indent="-228600" eaLnBrk="0" hangingPunct="0">
              <a:defRPr sz="1400">
                <a:solidFill>
                  <a:schemeClr val="tx1"/>
                </a:solidFill>
                <a:latin typeface="Arial" pitchFamily="34" charset="0"/>
                <a:cs typeface="Arial" pitchFamily="34" charset="0"/>
              </a:defRPr>
            </a:lvl4pPr>
            <a:lvl5pPr marL="2057400" indent="-228600" eaLnBrk="0" hangingPunct="0">
              <a:defRPr sz="1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a:solidFill>
                  <a:schemeClr val="tx1"/>
                </a:solidFill>
                <a:latin typeface="Arial" pitchFamily="34" charset="0"/>
                <a:cs typeface="Arial" pitchFamily="34" charset="0"/>
              </a:defRPr>
            </a:lvl9pPr>
          </a:lstStyle>
          <a:p>
            <a:pPr algn="r" eaLnBrk="1" hangingPunct="1"/>
            <a:fld id="{B0141B09-08FC-46A8-8552-83183DB86C28}" type="slidenum">
              <a:rPr lang="ru-RU" sz="1200">
                <a:solidFill>
                  <a:prstClr val="black"/>
                </a:solidFill>
              </a:rPr>
              <a:pPr algn="r" eaLnBrk="1" hangingPunct="1"/>
              <a:t>23</a:t>
            </a:fld>
            <a:endParaRPr lang="ru-RU" sz="1200">
              <a:solidFill>
                <a:prstClr val="black"/>
              </a:solidFill>
            </a:endParaRPr>
          </a:p>
        </p:txBody>
      </p:sp>
      <p:sp>
        <p:nvSpPr>
          <p:cNvPr id="68612" name="Rectangle 7"/>
          <p:cNvSpPr txBox="1">
            <a:spLocks noGrp="1" noChangeArrowheads="1"/>
          </p:cNvSpPr>
          <p:nvPr/>
        </p:nvSpPr>
        <p:spPr bwMode="auto">
          <a:xfrm>
            <a:off x="3884614" y="8685214"/>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1400">
                <a:solidFill>
                  <a:schemeClr val="tx1"/>
                </a:solidFill>
                <a:latin typeface="Arial" pitchFamily="34" charset="0"/>
                <a:cs typeface="Arial" pitchFamily="34" charset="0"/>
              </a:defRPr>
            </a:lvl1pPr>
            <a:lvl2pPr marL="742950" indent="-285750" eaLnBrk="0" hangingPunct="0">
              <a:defRPr sz="1400">
                <a:solidFill>
                  <a:schemeClr val="tx1"/>
                </a:solidFill>
                <a:latin typeface="Arial" pitchFamily="34" charset="0"/>
                <a:cs typeface="Arial" pitchFamily="34" charset="0"/>
              </a:defRPr>
            </a:lvl2pPr>
            <a:lvl3pPr marL="1143000" indent="-228600" eaLnBrk="0" hangingPunct="0">
              <a:defRPr sz="1400">
                <a:solidFill>
                  <a:schemeClr val="tx1"/>
                </a:solidFill>
                <a:latin typeface="Arial" pitchFamily="34" charset="0"/>
                <a:cs typeface="Arial" pitchFamily="34" charset="0"/>
              </a:defRPr>
            </a:lvl3pPr>
            <a:lvl4pPr marL="1600200" indent="-228600" eaLnBrk="0" hangingPunct="0">
              <a:defRPr sz="1400">
                <a:solidFill>
                  <a:schemeClr val="tx1"/>
                </a:solidFill>
                <a:latin typeface="Arial" pitchFamily="34" charset="0"/>
                <a:cs typeface="Arial" pitchFamily="34" charset="0"/>
              </a:defRPr>
            </a:lvl4pPr>
            <a:lvl5pPr marL="2057400" indent="-228600" eaLnBrk="0" hangingPunct="0">
              <a:defRPr sz="1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a:solidFill>
                  <a:schemeClr val="tx1"/>
                </a:solidFill>
                <a:latin typeface="Arial" pitchFamily="34" charset="0"/>
                <a:cs typeface="Arial" pitchFamily="34" charset="0"/>
              </a:defRPr>
            </a:lvl9pPr>
          </a:lstStyle>
          <a:p>
            <a:pPr algn="r" eaLnBrk="1" hangingPunct="1"/>
            <a:fld id="{BA4A2127-F52F-4A4A-B1F5-B39D7CDD28C9}" type="slidenum">
              <a:rPr lang="ru-RU" sz="1200">
                <a:solidFill>
                  <a:prstClr val="black"/>
                </a:solidFill>
              </a:rPr>
              <a:pPr algn="r" eaLnBrk="1" hangingPunct="1"/>
              <a:t>23</a:t>
            </a:fld>
            <a:endParaRPr lang="ru-RU" sz="1200">
              <a:solidFill>
                <a:prstClr val="black"/>
              </a:solidFill>
            </a:endParaRPr>
          </a:p>
        </p:txBody>
      </p:sp>
      <p:sp>
        <p:nvSpPr>
          <p:cNvPr id="68613" name="Rectangle 2"/>
          <p:cNvSpPr>
            <a:spLocks noGrp="1" noRot="1" noChangeAspect="1" noChangeArrowheads="1" noTextEdit="1"/>
          </p:cNvSpPr>
          <p:nvPr>
            <p:ph type="sldImg"/>
          </p:nvPr>
        </p:nvSpPr>
        <p:spPr>
          <a:ln/>
        </p:spPr>
      </p:sp>
      <p:sp>
        <p:nvSpPr>
          <p:cNvPr id="68614" name="Rectangle 3"/>
          <p:cNvSpPr>
            <a:spLocks noGrp="1" noChangeArrowheads="1"/>
          </p:cNvSpPr>
          <p:nvPr>
            <p:ph type="body" idx="1"/>
          </p:nvPr>
        </p:nvSpPr>
        <p:spPr>
          <a:noFill/>
        </p:spPr>
        <p:txBody>
          <a:bodyPr/>
          <a:lstStyle/>
          <a:p>
            <a:pPr eaLnBrk="1" hangingPunct="1"/>
            <a:endParaRPr lang="ru-RU" smtClean="0"/>
          </a:p>
        </p:txBody>
      </p:sp>
    </p:spTree>
    <p:extLst>
      <p:ext uri="{BB962C8B-B14F-4D97-AF65-F5344CB8AC3E}">
        <p14:creationId xmlns:p14="http://schemas.microsoft.com/office/powerpoint/2010/main" val="20080726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eaLnBrk="1" hangingPunct="1">
              <a:defRPr/>
            </a:pPr>
            <a:fld id="{49F2D008-AFFC-46EA-BB07-66021DE4D0A5}" type="slidenum">
              <a:rPr lang="ru-RU" sz="1200">
                <a:solidFill>
                  <a:prstClr val="black"/>
                </a:solidFill>
              </a:rPr>
              <a:pPr eaLnBrk="1" hangingPunct="1">
                <a:defRPr/>
              </a:pPr>
              <a:t>24</a:t>
            </a:fld>
            <a:endParaRPr lang="ru-RU" sz="1200">
              <a:solidFill>
                <a:prstClr val="black"/>
              </a:solidFill>
            </a:endParaRPr>
          </a:p>
        </p:txBody>
      </p:sp>
      <p:sp>
        <p:nvSpPr>
          <p:cNvPr id="48131" name="Rectangle 2"/>
          <p:cNvSpPr>
            <a:spLocks noGrp="1" noRot="1" noChangeAspect="1" noChangeArrowheads="1" noTextEdit="1"/>
          </p:cNvSpPr>
          <p:nvPr>
            <p:ph type="sldImg"/>
          </p:nvPr>
        </p:nvSpPr>
        <p:spPr>
          <a:xfrm>
            <a:off x="920750" y="744538"/>
            <a:ext cx="4960938" cy="3721100"/>
          </a:xfrm>
          <a:ln/>
        </p:spPr>
      </p:sp>
      <p:sp>
        <p:nvSpPr>
          <p:cNvPr id="48132" name="Rectangle 3"/>
          <p:cNvSpPr>
            <a:spLocks noGrp="1" noChangeArrowheads="1"/>
          </p:cNvSpPr>
          <p:nvPr>
            <p:ph type="body" idx="1"/>
          </p:nvPr>
        </p:nvSpPr>
        <p:spPr>
          <a:xfrm>
            <a:off x="906357" y="4714186"/>
            <a:ext cx="4984962" cy="4469424"/>
          </a:xfrm>
          <a:noFill/>
        </p:spPr>
        <p:txBody>
          <a:bodyPr/>
          <a:lstStyle/>
          <a:p>
            <a:pPr eaLnBrk="1" hangingPunct="1"/>
            <a:endParaRPr lang="ru-RU" dirty="0" smtClean="0">
              <a:latin typeface="Arial" charset="0"/>
              <a:cs typeface="Arial" charset="0"/>
            </a:endParaRPr>
          </a:p>
        </p:txBody>
      </p:sp>
    </p:spTree>
    <p:extLst>
      <p:ext uri="{BB962C8B-B14F-4D97-AF65-F5344CB8AC3E}">
        <p14:creationId xmlns:p14="http://schemas.microsoft.com/office/powerpoint/2010/main" val="15237295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eaLnBrk="1" hangingPunct="1">
              <a:defRPr/>
            </a:pPr>
            <a:fld id="{49F2D008-AFFC-46EA-BB07-66021DE4D0A5}" type="slidenum">
              <a:rPr lang="ru-RU" sz="1200">
                <a:solidFill>
                  <a:prstClr val="black"/>
                </a:solidFill>
              </a:rPr>
              <a:pPr eaLnBrk="1" hangingPunct="1">
                <a:defRPr/>
              </a:pPr>
              <a:t>25</a:t>
            </a:fld>
            <a:endParaRPr lang="ru-RU" sz="1200">
              <a:solidFill>
                <a:prstClr val="black"/>
              </a:solidFill>
            </a:endParaRPr>
          </a:p>
        </p:txBody>
      </p:sp>
      <p:sp>
        <p:nvSpPr>
          <p:cNvPr id="48131" name="Rectangle 2"/>
          <p:cNvSpPr>
            <a:spLocks noGrp="1" noRot="1" noChangeAspect="1" noChangeArrowheads="1" noTextEdit="1"/>
          </p:cNvSpPr>
          <p:nvPr>
            <p:ph type="sldImg"/>
          </p:nvPr>
        </p:nvSpPr>
        <p:spPr>
          <a:xfrm>
            <a:off x="1146175" y="685800"/>
            <a:ext cx="4570413" cy="3427413"/>
          </a:xfrm>
          <a:ln/>
        </p:spPr>
      </p:sp>
      <p:sp>
        <p:nvSpPr>
          <p:cNvPr id="48132" name="Rectangle 3"/>
          <p:cNvSpPr>
            <a:spLocks noGrp="1" noChangeArrowheads="1"/>
          </p:cNvSpPr>
          <p:nvPr>
            <p:ph type="body" idx="1"/>
          </p:nvPr>
        </p:nvSpPr>
        <p:spPr>
          <a:xfrm>
            <a:off x="914401" y="4341815"/>
            <a:ext cx="5029200" cy="4116387"/>
          </a:xfrm>
          <a:noFill/>
        </p:spPr>
        <p:txBody>
          <a:bodyPr/>
          <a:lstStyle/>
          <a:p>
            <a:pPr eaLnBrk="1" hangingPunct="1"/>
            <a:endParaRPr lang="ru-RU" dirty="0" smtClean="0">
              <a:latin typeface="Arial" charset="0"/>
              <a:cs typeface="Arial" charset="0"/>
            </a:endParaRPr>
          </a:p>
        </p:txBody>
      </p:sp>
    </p:spTree>
    <p:extLst>
      <p:ext uri="{BB962C8B-B14F-4D97-AF65-F5344CB8AC3E}">
        <p14:creationId xmlns:p14="http://schemas.microsoft.com/office/powerpoint/2010/main" val="10916592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eaLnBrk="1" hangingPunct="1">
              <a:defRPr/>
            </a:pPr>
            <a:fld id="{90E08F29-30DD-41A8-9D56-9FF1FC562918}" type="slidenum">
              <a:rPr lang="ru-RU" sz="1200">
                <a:solidFill>
                  <a:prstClr val="black"/>
                </a:solidFill>
              </a:rPr>
              <a:pPr eaLnBrk="1" hangingPunct="1">
                <a:defRPr/>
              </a:pPr>
              <a:t>26</a:t>
            </a:fld>
            <a:endParaRPr lang="ru-RU" sz="1200">
              <a:solidFill>
                <a:prstClr val="black"/>
              </a:solidFill>
            </a:endParaRPr>
          </a:p>
        </p:txBody>
      </p:sp>
      <p:sp>
        <p:nvSpPr>
          <p:cNvPr id="41987" name="Rectangle 1031"/>
          <p:cNvSpPr txBox="1">
            <a:spLocks noGrp="1" noChangeArrowheads="1"/>
          </p:cNvSpPr>
          <p:nvPr/>
        </p:nvSpPr>
        <p:spPr bwMode="auto">
          <a:xfrm>
            <a:off x="3852016" y="9380538"/>
            <a:ext cx="2945659" cy="493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algn="r" eaLnBrk="1" fontAlgn="base" hangingPunct="1">
              <a:spcBef>
                <a:spcPct val="0"/>
              </a:spcBef>
              <a:spcAft>
                <a:spcPct val="0"/>
              </a:spcAft>
              <a:defRPr/>
            </a:pPr>
            <a:fld id="{5EC0D0FF-D418-4A5D-BC72-0A0EB7B90793}" type="slidenum">
              <a:rPr lang="ru-RU" altLang="ko-KR" sz="1200" smtClean="0">
                <a:solidFill>
                  <a:prstClr val="black"/>
                </a:solidFill>
                <a:latin typeface="Times New Roman" pitchFamily="18" charset="0"/>
              </a:rPr>
              <a:pPr algn="r" eaLnBrk="1" fontAlgn="base" hangingPunct="1">
                <a:spcBef>
                  <a:spcPct val="0"/>
                </a:spcBef>
                <a:spcAft>
                  <a:spcPct val="0"/>
                </a:spcAft>
                <a:defRPr/>
              </a:pPr>
              <a:t>26</a:t>
            </a:fld>
            <a:endParaRPr lang="ru-RU" altLang="ko-KR" sz="1200" smtClean="0">
              <a:solidFill>
                <a:prstClr val="black"/>
              </a:solidFill>
              <a:latin typeface="Times New Roman" pitchFamily="18" charset="0"/>
            </a:endParaRPr>
          </a:p>
        </p:txBody>
      </p:sp>
      <p:sp>
        <p:nvSpPr>
          <p:cNvPr id="41988" name="Rectangle 2"/>
          <p:cNvSpPr>
            <a:spLocks noGrp="1" noRot="1" noChangeAspect="1" noChangeArrowheads="1" noTextEdit="1"/>
          </p:cNvSpPr>
          <p:nvPr>
            <p:ph type="sldImg"/>
          </p:nvPr>
        </p:nvSpPr>
        <p:spPr>
          <a:xfrm>
            <a:off x="1371600" y="1143000"/>
            <a:ext cx="4114800" cy="3086100"/>
          </a:xfrm>
          <a:ln/>
        </p:spPr>
      </p:sp>
      <p:sp>
        <p:nvSpPr>
          <p:cNvPr id="41989" name="Rectangle 3"/>
          <p:cNvSpPr>
            <a:spLocks noGrp="1" noChangeArrowheads="1"/>
          </p:cNvSpPr>
          <p:nvPr>
            <p:ph type="body" idx="1"/>
          </p:nvPr>
        </p:nvSpPr>
        <p:spPr>
          <a:xfrm>
            <a:off x="906358" y="4688556"/>
            <a:ext cx="4984962" cy="4445126"/>
          </a:xfrm>
          <a:noFill/>
        </p:spPr>
        <p:txBody>
          <a:bodyPr/>
          <a:lstStyle/>
          <a:p>
            <a:pPr eaLnBrk="1" hangingPunct="1"/>
            <a:endParaRPr lang="ru-RU" altLang="ko-KR" dirty="0" smtClean="0">
              <a:latin typeface="Arial" charset="0"/>
              <a:cs typeface="Arial" charset="0"/>
            </a:endParaRPr>
          </a:p>
        </p:txBody>
      </p:sp>
    </p:spTree>
    <p:extLst>
      <p:ext uri="{BB962C8B-B14F-4D97-AF65-F5344CB8AC3E}">
        <p14:creationId xmlns:p14="http://schemas.microsoft.com/office/powerpoint/2010/main" val="87067524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eaLnBrk="1" hangingPunct="1">
              <a:defRPr/>
            </a:pPr>
            <a:fld id="{90E08F29-30DD-41A8-9D56-9FF1FC562918}" type="slidenum">
              <a:rPr lang="ru-RU" sz="1200">
                <a:solidFill>
                  <a:prstClr val="black"/>
                </a:solidFill>
              </a:rPr>
              <a:pPr eaLnBrk="1" hangingPunct="1">
                <a:defRPr/>
              </a:pPr>
              <a:t>27</a:t>
            </a:fld>
            <a:endParaRPr lang="ru-RU" sz="1200">
              <a:solidFill>
                <a:prstClr val="black"/>
              </a:solidFill>
            </a:endParaRPr>
          </a:p>
        </p:txBody>
      </p:sp>
      <p:sp>
        <p:nvSpPr>
          <p:cNvPr id="41987" name="Rectangle 1031"/>
          <p:cNvSpPr txBox="1">
            <a:spLocks noGrp="1" noChangeArrowheads="1"/>
          </p:cNvSpPr>
          <p:nvPr/>
        </p:nvSpPr>
        <p:spPr bwMode="auto">
          <a:xfrm>
            <a:off x="3852017" y="9431815"/>
            <a:ext cx="2945659" cy="496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algn="r" eaLnBrk="1" fontAlgn="base" hangingPunct="1">
              <a:spcBef>
                <a:spcPct val="0"/>
              </a:spcBef>
              <a:spcAft>
                <a:spcPct val="0"/>
              </a:spcAft>
              <a:defRPr/>
            </a:pPr>
            <a:fld id="{5EC0D0FF-D418-4A5D-BC72-0A0EB7B90793}" type="slidenum">
              <a:rPr lang="ru-RU" altLang="ko-KR" sz="1200" smtClean="0">
                <a:solidFill>
                  <a:prstClr val="black"/>
                </a:solidFill>
                <a:latin typeface="Times New Roman" pitchFamily="18" charset="0"/>
              </a:rPr>
              <a:pPr algn="r" eaLnBrk="1" fontAlgn="base" hangingPunct="1">
                <a:spcBef>
                  <a:spcPct val="0"/>
                </a:spcBef>
                <a:spcAft>
                  <a:spcPct val="0"/>
                </a:spcAft>
                <a:defRPr/>
              </a:pPr>
              <a:t>27</a:t>
            </a:fld>
            <a:endParaRPr lang="ru-RU" altLang="ko-KR" sz="1200" smtClean="0">
              <a:solidFill>
                <a:prstClr val="black"/>
              </a:solidFill>
              <a:latin typeface="Times New Roman" pitchFamily="18" charset="0"/>
            </a:endParaRPr>
          </a:p>
        </p:txBody>
      </p:sp>
      <p:sp>
        <p:nvSpPr>
          <p:cNvPr id="41988" name="Rectangle 2"/>
          <p:cNvSpPr>
            <a:spLocks noGrp="1" noRot="1" noChangeAspect="1" noChangeArrowheads="1" noTextEdit="1"/>
          </p:cNvSpPr>
          <p:nvPr>
            <p:ph type="sldImg"/>
          </p:nvPr>
        </p:nvSpPr>
        <p:spPr>
          <a:xfrm>
            <a:off x="917575" y="744538"/>
            <a:ext cx="4962525" cy="3722687"/>
          </a:xfrm>
          <a:ln/>
        </p:spPr>
      </p:sp>
      <p:sp>
        <p:nvSpPr>
          <p:cNvPr id="41989" name="Rectangle 3"/>
          <p:cNvSpPr>
            <a:spLocks noGrp="1" noChangeArrowheads="1"/>
          </p:cNvSpPr>
          <p:nvPr>
            <p:ph type="body" idx="1"/>
          </p:nvPr>
        </p:nvSpPr>
        <p:spPr>
          <a:xfrm>
            <a:off x="906357" y="4714186"/>
            <a:ext cx="4984962" cy="4469424"/>
          </a:xfrm>
          <a:noFill/>
        </p:spPr>
        <p:txBody>
          <a:bodyPr/>
          <a:lstStyle/>
          <a:p>
            <a:pPr eaLnBrk="1" hangingPunct="1"/>
            <a:endParaRPr lang="ru-RU" altLang="ko-KR" dirty="0" smtClean="0">
              <a:latin typeface="Arial" charset="0"/>
              <a:cs typeface="Arial" charset="0"/>
            </a:endParaRPr>
          </a:p>
        </p:txBody>
      </p:sp>
    </p:spTree>
    <p:extLst>
      <p:ext uri="{BB962C8B-B14F-4D97-AF65-F5344CB8AC3E}">
        <p14:creationId xmlns:p14="http://schemas.microsoft.com/office/powerpoint/2010/main" val="38445751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7575" y="744538"/>
            <a:ext cx="4962525" cy="3722687"/>
          </a:xfrm>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pPr>
              <a:defRPr/>
            </a:pPr>
            <a:fld id="{7D515299-6D9D-41B7-806F-6959FABE6B95}" type="slidenum">
              <a:rPr lang="ru-RU">
                <a:solidFill>
                  <a:prstClr val="black"/>
                </a:solidFill>
              </a:rPr>
              <a:pPr>
                <a:defRPr/>
              </a:pPr>
              <a:t>28</a:t>
            </a:fld>
            <a:endParaRPr lang="ru-RU">
              <a:solidFill>
                <a:prstClr val="black"/>
              </a:solidFill>
            </a:endParaRPr>
          </a:p>
        </p:txBody>
      </p:sp>
    </p:spTree>
    <p:extLst>
      <p:ext uri="{BB962C8B-B14F-4D97-AF65-F5344CB8AC3E}">
        <p14:creationId xmlns:p14="http://schemas.microsoft.com/office/powerpoint/2010/main" val="56973701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97217" name="Образ слайда 1"/>
          <p:cNvSpPr>
            <a:spLocks noGrp="1" noRot="1" noChangeAspect="1" noTextEdit="1"/>
          </p:cNvSpPr>
          <p:nvPr>
            <p:ph type="sldImg"/>
          </p:nvPr>
        </p:nvSpPr>
        <p:spPr bwMode="auto">
          <a:xfrm>
            <a:off x="1143000" y="685800"/>
            <a:ext cx="4573588" cy="3429000"/>
          </a:xfrm>
          <a:noFill/>
          <a:ln>
            <a:solidFill>
              <a:srgbClr val="000000"/>
            </a:solidFill>
            <a:miter lim="800000"/>
            <a:headEnd/>
            <a:tailEnd/>
          </a:ln>
        </p:spPr>
      </p:sp>
      <p:sp>
        <p:nvSpPr>
          <p:cNvPr id="21897218"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21897219" name="Номер слайда 3"/>
          <p:cNvSpPr txBox="1">
            <a:spLocks noGrp="1"/>
          </p:cNvSpPr>
          <p:nvPr/>
        </p:nvSpPr>
        <p:spPr bwMode="auto">
          <a:xfrm>
            <a:off x="3883855" y="8685332"/>
            <a:ext cx="2972547" cy="457200"/>
          </a:xfrm>
          <a:prstGeom prst="rect">
            <a:avLst/>
          </a:prstGeom>
          <a:noFill/>
          <a:ln w="9525">
            <a:noFill/>
            <a:miter lim="800000"/>
            <a:headEnd/>
            <a:tailEnd/>
          </a:ln>
        </p:spPr>
        <p:txBody>
          <a:bodyPr anchor="b"/>
          <a:lstStyle/>
          <a:p>
            <a:pPr algn="r" fontAlgn="base">
              <a:spcBef>
                <a:spcPct val="0"/>
              </a:spcBef>
              <a:spcAft>
                <a:spcPct val="0"/>
              </a:spcAft>
              <a:defRPr/>
            </a:pPr>
            <a:fld id="{515530FF-3000-4E93-A18B-0ACD6CE0442D}" type="slidenum">
              <a:rPr lang="ru-RU" sz="1200">
                <a:solidFill>
                  <a:srgbClr val="000000"/>
                </a:solidFill>
                <a:cs typeface="Arial" charset="0"/>
              </a:rPr>
              <a:pPr algn="r" fontAlgn="base">
                <a:spcBef>
                  <a:spcPct val="0"/>
                </a:spcBef>
                <a:spcAft>
                  <a:spcPct val="0"/>
                </a:spcAft>
                <a:defRPr/>
              </a:pPr>
              <a:t>29</a:t>
            </a:fld>
            <a:endParaRPr lang="ru-RU" sz="1200">
              <a:solidFill>
                <a:srgbClr val="000000"/>
              </a:solidFill>
              <a:cs typeface="Arial" charset="0"/>
            </a:endParaRPr>
          </a:p>
        </p:txBody>
      </p:sp>
    </p:spTree>
    <p:extLst>
      <p:ext uri="{BB962C8B-B14F-4D97-AF65-F5344CB8AC3E}">
        <p14:creationId xmlns:p14="http://schemas.microsoft.com/office/powerpoint/2010/main" val="5386576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143000" y="685800"/>
            <a:ext cx="4572000" cy="3429000"/>
          </a:xfrm>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655F0603-8A12-4BC2-8C21-9D6306AD6371}" type="slidenum">
              <a:rPr lang="ru-RU" smtClean="0">
                <a:solidFill>
                  <a:prstClr val="black"/>
                </a:solidFill>
              </a:rPr>
              <a:pPr/>
              <a:t>3</a:t>
            </a:fld>
            <a:endParaRPr lang="ru-RU">
              <a:solidFill>
                <a:prstClr val="black"/>
              </a:solidFill>
            </a:endParaRPr>
          </a:p>
        </p:txBody>
      </p:sp>
    </p:spTree>
    <p:extLst>
      <p:ext uri="{BB962C8B-B14F-4D97-AF65-F5344CB8AC3E}">
        <p14:creationId xmlns:p14="http://schemas.microsoft.com/office/powerpoint/2010/main" val="233658699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25719" y="685728"/>
            <a:ext cx="5006564" cy="3428634"/>
          </a:xfrm>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655F0603-8A12-4BC2-8C21-9D6306AD6371}" type="slidenum">
              <a:rPr lang="ru-RU" smtClean="0">
                <a:solidFill>
                  <a:prstClr val="black"/>
                </a:solidFill>
              </a:rPr>
              <a:pPr/>
              <a:t>30</a:t>
            </a:fld>
            <a:endParaRPr lang="ru-RU">
              <a:solidFill>
                <a:prstClr val="black"/>
              </a:solidFill>
            </a:endParaRPr>
          </a:p>
        </p:txBody>
      </p:sp>
    </p:spTree>
    <p:extLst>
      <p:ext uri="{BB962C8B-B14F-4D97-AF65-F5344CB8AC3E}">
        <p14:creationId xmlns:p14="http://schemas.microsoft.com/office/powerpoint/2010/main" val="293704295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50465" name="Образ слайда 1"/>
          <p:cNvSpPr>
            <a:spLocks noGrp="1" noRot="1" noChangeAspect="1" noTextEdit="1"/>
          </p:cNvSpPr>
          <p:nvPr>
            <p:ph type="sldImg"/>
          </p:nvPr>
        </p:nvSpPr>
        <p:spPr bwMode="auto">
          <a:xfrm>
            <a:off x="1143000" y="685800"/>
            <a:ext cx="4573588" cy="3429000"/>
          </a:xfrm>
          <a:noFill/>
          <a:ln>
            <a:solidFill>
              <a:srgbClr val="000000"/>
            </a:solidFill>
            <a:miter lim="800000"/>
            <a:headEnd/>
            <a:tailEnd/>
          </a:ln>
        </p:spPr>
      </p:sp>
      <p:sp>
        <p:nvSpPr>
          <p:cNvPr id="2195046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dirty="0" smtClean="0"/>
          </a:p>
        </p:txBody>
      </p:sp>
      <p:sp>
        <p:nvSpPr>
          <p:cNvPr id="21950467" name="Номер слайда 3"/>
          <p:cNvSpPr txBox="1">
            <a:spLocks noGrp="1"/>
          </p:cNvSpPr>
          <p:nvPr/>
        </p:nvSpPr>
        <p:spPr bwMode="auto">
          <a:xfrm>
            <a:off x="3883856" y="8685332"/>
            <a:ext cx="2972547" cy="457200"/>
          </a:xfrm>
          <a:prstGeom prst="rect">
            <a:avLst/>
          </a:prstGeom>
          <a:noFill/>
          <a:ln w="9525">
            <a:noFill/>
            <a:miter lim="800000"/>
            <a:headEnd/>
            <a:tailEnd/>
          </a:ln>
        </p:spPr>
        <p:txBody>
          <a:bodyPr anchor="b"/>
          <a:lstStyle/>
          <a:p>
            <a:pPr algn="r" fontAlgn="base">
              <a:spcBef>
                <a:spcPct val="0"/>
              </a:spcBef>
              <a:spcAft>
                <a:spcPct val="0"/>
              </a:spcAft>
              <a:defRPr/>
            </a:pPr>
            <a:fld id="{020FADE1-3582-4337-961B-40D20B82ED50}" type="slidenum">
              <a:rPr lang="ru-RU" sz="1200">
                <a:solidFill>
                  <a:srgbClr val="000000"/>
                </a:solidFill>
                <a:cs typeface="Arial" charset="0"/>
              </a:rPr>
              <a:pPr algn="r" fontAlgn="base">
                <a:spcBef>
                  <a:spcPct val="0"/>
                </a:spcBef>
                <a:spcAft>
                  <a:spcPct val="0"/>
                </a:spcAft>
                <a:defRPr/>
              </a:pPr>
              <a:t>31</a:t>
            </a:fld>
            <a:endParaRPr lang="ru-RU" sz="1200">
              <a:solidFill>
                <a:srgbClr val="000000"/>
              </a:solidFill>
              <a:cs typeface="Arial" charset="0"/>
            </a:endParaRPr>
          </a:p>
        </p:txBody>
      </p:sp>
    </p:spTree>
    <p:extLst>
      <p:ext uri="{BB962C8B-B14F-4D97-AF65-F5344CB8AC3E}">
        <p14:creationId xmlns:p14="http://schemas.microsoft.com/office/powerpoint/2010/main" val="34604502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23841" name="Образ слайда 1"/>
          <p:cNvSpPr>
            <a:spLocks noGrp="1" noRot="1" noChangeAspect="1" noTextEdit="1"/>
          </p:cNvSpPr>
          <p:nvPr>
            <p:ph type="sldImg"/>
          </p:nvPr>
        </p:nvSpPr>
        <p:spPr bwMode="auto">
          <a:noFill/>
          <a:ln>
            <a:solidFill>
              <a:srgbClr val="000000"/>
            </a:solidFill>
            <a:miter lim="800000"/>
            <a:headEnd/>
            <a:tailEnd/>
          </a:ln>
        </p:spPr>
      </p:sp>
      <p:sp>
        <p:nvSpPr>
          <p:cNvPr id="21923842"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dirty="0" smtClean="0"/>
          </a:p>
        </p:txBody>
      </p:sp>
      <p:sp>
        <p:nvSpPr>
          <p:cNvPr id="21923843" name="Номер слайда 3"/>
          <p:cNvSpPr txBox="1">
            <a:spLocks noGrp="1"/>
          </p:cNvSpPr>
          <p:nvPr/>
        </p:nvSpPr>
        <p:spPr bwMode="auto">
          <a:xfrm>
            <a:off x="3883854" y="8685332"/>
            <a:ext cx="2972547" cy="457201"/>
          </a:xfrm>
          <a:prstGeom prst="rect">
            <a:avLst/>
          </a:prstGeom>
          <a:noFill/>
          <a:ln w="9525">
            <a:noFill/>
            <a:miter lim="800000"/>
            <a:headEnd/>
            <a:tailEnd/>
          </a:ln>
        </p:spPr>
        <p:txBody>
          <a:bodyPr anchor="b"/>
          <a:lstStyle/>
          <a:p>
            <a:pPr algn="r" fontAlgn="base">
              <a:spcBef>
                <a:spcPct val="0"/>
              </a:spcBef>
              <a:spcAft>
                <a:spcPct val="0"/>
              </a:spcAft>
            </a:pPr>
            <a:fld id="{C5B4F4B8-C7BE-4790-9C6F-CCCF8B7D80A6}" type="slidenum">
              <a:rPr lang="ru-RU" sz="1200">
                <a:solidFill>
                  <a:srgbClr val="000000"/>
                </a:solidFill>
                <a:latin typeface="Arial" charset="0"/>
                <a:cs typeface="Arial" charset="0"/>
              </a:rPr>
              <a:pPr algn="r" fontAlgn="base">
                <a:spcBef>
                  <a:spcPct val="0"/>
                </a:spcBef>
                <a:spcAft>
                  <a:spcPct val="0"/>
                </a:spcAft>
              </a:pPr>
              <a:t>32</a:t>
            </a:fld>
            <a:endParaRPr lang="ru-RU" sz="1200">
              <a:solidFill>
                <a:srgbClr val="000000"/>
              </a:solidFill>
              <a:latin typeface="Arial" charset="0"/>
              <a:cs typeface="Arial" charset="0"/>
            </a:endParaRPr>
          </a:p>
        </p:txBody>
      </p:sp>
    </p:spTree>
    <p:extLst>
      <p:ext uri="{BB962C8B-B14F-4D97-AF65-F5344CB8AC3E}">
        <p14:creationId xmlns:p14="http://schemas.microsoft.com/office/powerpoint/2010/main" val="330917511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32033" name="Образ слайда 1"/>
          <p:cNvSpPr>
            <a:spLocks noGrp="1" noRot="1" noChangeAspect="1"/>
          </p:cNvSpPr>
          <p:nvPr>
            <p:ph type="sldImg"/>
          </p:nvPr>
        </p:nvSpPr>
        <p:spPr bwMode="auto">
          <a:xfrm>
            <a:off x="1371600" y="1143000"/>
            <a:ext cx="4114800" cy="3086100"/>
          </a:xfrm>
          <a:noFill/>
          <a:ln>
            <a:solidFill>
              <a:srgbClr val="000000"/>
            </a:solidFill>
            <a:miter lim="800000"/>
            <a:headEnd/>
            <a:tailEnd/>
          </a:ln>
        </p:spPr>
      </p:sp>
      <p:sp>
        <p:nvSpPr>
          <p:cNvPr id="21932034" name="Заметки 2"/>
          <p:cNvSpPr>
            <a:spLocks noGrp="1"/>
          </p:cNvSpPr>
          <p:nvPr>
            <p:ph type="body" idx="1"/>
          </p:nvPr>
        </p:nvSpPr>
        <p:spPr bwMode="auto">
          <a:noFill/>
        </p:spPr>
        <p:txBody>
          <a:bodyPr wrap="square" numCol="1" anchor="t" anchorCtr="0" compatLnSpc="1">
            <a:prstTxWarp prst="textNoShape">
              <a:avLst/>
            </a:prstTxWarp>
          </a:bodyPr>
          <a:lstStyle/>
          <a:p>
            <a:endParaRPr lang="ru-RU" dirty="0" smtClean="0"/>
          </a:p>
        </p:txBody>
      </p:sp>
      <p:sp>
        <p:nvSpPr>
          <p:cNvPr id="4" name="Номер слайда 3"/>
          <p:cNvSpPr>
            <a:spLocks noGrp="1"/>
          </p:cNvSpPr>
          <p:nvPr>
            <p:ph type="sldNum" sz="quarter" idx="5"/>
          </p:nvPr>
        </p:nvSpPr>
        <p:spPr/>
        <p:txBody>
          <a:bodyPr/>
          <a:lstStyle/>
          <a:p>
            <a:pPr>
              <a:defRPr/>
            </a:pPr>
            <a:fld id="{D6EBFC79-0249-4CAB-B466-ED101BC02C21}" type="slidenum">
              <a:rPr lang="ru-RU">
                <a:solidFill>
                  <a:prstClr val="black"/>
                </a:solidFill>
              </a:rPr>
              <a:pPr>
                <a:defRPr/>
              </a:pPr>
              <a:t>33</a:t>
            </a:fld>
            <a:endParaRPr lang="ru-RU" dirty="0">
              <a:solidFill>
                <a:prstClr val="black"/>
              </a:solidFill>
            </a:endParaRPr>
          </a:p>
        </p:txBody>
      </p:sp>
    </p:spTree>
    <p:extLst>
      <p:ext uri="{BB962C8B-B14F-4D97-AF65-F5344CB8AC3E}">
        <p14:creationId xmlns:p14="http://schemas.microsoft.com/office/powerpoint/2010/main" val="105630092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52513" name="Rectangle 7"/>
          <p:cNvSpPr txBox="1">
            <a:spLocks noGrp="1" noChangeArrowheads="1"/>
          </p:cNvSpPr>
          <p:nvPr/>
        </p:nvSpPr>
        <p:spPr bwMode="auto">
          <a:xfrm>
            <a:off x="3883854" y="8685332"/>
            <a:ext cx="2972547" cy="457201"/>
          </a:xfrm>
          <a:prstGeom prst="rect">
            <a:avLst/>
          </a:prstGeom>
          <a:noFill/>
          <a:ln w="9525">
            <a:noFill/>
            <a:miter lim="800000"/>
            <a:headEnd/>
            <a:tailEnd/>
          </a:ln>
        </p:spPr>
        <p:txBody>
          <a:bodyPr anchor="b"/>
          <a:lstStyle/>
          <a:p>
            <a:pPr algn="r" fontAlgn="base">
              <a:spcBef>
                <a:spcPct val="0"/>
              </a:spcBef>
              <a:spcAft>
                <a:spcPct val="0"/>
              </a:spcAft>
            </a:pPr>
            <a:fld id="{BA2D4BEC-3026-461F-B2CB-6454F02D4BF8}" type="slidenum">
              <a:rPr lang="ru-RU" sz="1200">
                <a:solidFill>
                  <a:srgbClr val="000000"/>
                </a:solidFill>
                <a:latin typeface="Arial" charset="0"/>
                <a:cs typeface="Arial" charset="0"/>
              </a:rPr>
              <a:pPr algn="r" fontAlgn="base">
                <a:spcBef>
                  <a:spcPct val="0"/>
                </a:spcBef>
                <a:spcAft>
                  <a:spcPct val="0"/>
                </a:spcAft>
              </a:pPr>
              <a:t>34</a:t>
            </a:fld>
            <a:endParaRPr lang="ru-RU" sz="1200">
              <a:solidFill>
                <a:srgbClr val="000000"/>
              </a:solidFill>
              <a:latin typeface="Arial" charset="0"/>
              <a:cs typeface="Arial" charset="0"/>
            </a:endParaRPr>
          </a:p>
        </p:txBody>
      </p:sp>
      <p:sp>
        <p:nvSpPr>
          <p:cNvPr id="21952514" name="Rectangle 7"/>
          <p:cNvSpPr txBox="1">
            <a:spLocks noGrp="1" noChangeArrowheads="1"/>
          </p:cNvSpPr>
          <p:nvPr/>
        </p:nvSpPr>
        <p:spPr bwMode="auto">
          <a:xfrm>
            <a:off x="3885454" y="8685332"/>
            <a:ext cx="2970946" cy="457201"/>
          </a:xfrm>
          <a:prstGeom prst="rect">
            <a:avLst/>
          </a:prstGeom>
          <a:noFill/>
          <a:ln w="9525">
            <a:noFill/>
            <a:miter lim="800000"/>
            <a:headEnd/>
            <a:tailEnd/>
          </a:ln>
        </p:spPr>
        <p:txBody>
          <a:bodyPr anchor="b"/>
          <a:lstStyle/>
          <a:p>
            <a:pPr algn="r" fontAlgn="base">
              <a:spcBef>
                <a:spcPct val="0"/>
              </a:spcBef>
              <a:spcAft>
                <a:spcPct val="0"/>
              </a:spcAft>
            </a:pPr>
            <a:fld id="{E724BD30-80E0-42B4-9A23-BFAE9B27469A}" type="slidenum">
              <a:rPr lang="ru-RU" sz="1200">
                <a:solidFill>
                  <a:srgbClr val="000000"/>
                </a:solidFill>
                <a:latin typeface="Arial" charset="0"/>
                <a:cs typeface="Arial" charset="0"/>
              </a:rPr>
              <a:pPr algn="r" fontAlgn="base">
                <a:spcBef>
                  <a:spcPct val="0"/>
                </a:spcBef>
                <a:spcAft>
                  <a:spcPct val="0"/>
                </a:spcAft>
              </a:pPr>
              <a:t>34</a:t>
            </a:fld>
            <a:endParaRPr lang="ru-RU" sz="1200">
              <a:solidFill>
                <a:srgbClr val="000000"/>
              </a:solidFill>
              <a:latin typeface="Arial" charset="0"/>
              <a:cs typeface="Arial" charset="0"/>
            </a:endParaRPr>
          </a:p>
        </p:txBody>
      </p:sp>
      <p:sp>
        <p:nvSpPr>
          <p:cNvPr id="21952515" name="Образ слайда 1"/>
          <p:cNvSpPr>
            <a:spLocks noGrp="1" noRot="1" noChangeAspect="1" noTextEdit="1"/>
          </p:cNvSpPr>
          <p:nvPr>
            <p:ph type="sldImg"/>
          </p:nvPr>
        </p:nvSpPr>
        <p:spPr bwMode="auto">
          <a:noFill/>
          <a:ln>
            <a:solidFill>
              <a:srgbClr val="000000"/>
            </a:solidFill>
            <a:miter lim="800000"/>
            <a:headEnd/>
            <a:tailEnd/>
          </a:ln>
        </p:spPr>
      </p:sp>
      <p:sp>
        <p:nvSpPr>
          <p:cNvPr id="21952516"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dirty="0" smtClean="0"/>
          </a:p>
        </p:txBody>
      </p:sp>
      <p:sp>
        <p:nvSpPr>
          <p:cNvPr id="21952517" name="Номер слайда 3"/>
          <p:cNvSpPr txBox="1">
            <a:spLocks noGrp="1"/>
          </p:cNvSpPr>
          <p:nvPr/>
        </p:nvSpPr>
        <p:spPr bwMode="auto">
          <a:xfrm>
            <a:off x="3883854" y="8685332"/>
            <a:ext cx="2972547" cy="457201"/>
          </a:xfrm>
          <a:prstGeom prst="rect">
            <a:avLst/>
          </a:prstGeom>
          <a:noFill/>
          <a:ln w="9525">
            <a:noFill/>
            <a:miter lim="800000"/>
            <a:headEnd/>
            <a:tailEnd/>
          </a:ln>
        </p:spPr>
        <p:txBody>
          <a:bodyPr anchor="b"/>
          <a:lstStyle/>
          <a:p>
            <a:pPr algn="r" fontAlgn="base">
              <a:spcBef>
                <a:spcPct val="0"/>
              </a:spcBef>
              <a:spcAft>
                <a:spcPct val="0"/>
              </a:spcAft>
            </a:pPr>
            <a:fld id="{9851FB6A-1F23-4E76-84CE-EE8856799AED}" type="slidenum">
              <a:rPr lang="ru-RU" sz="1200">
                <a:solidFill>
                  <a:srgbClr val="000000"/>
                </a:solidFill>
                <a:latin typeface="Arial" charset="0"/>
                <a:cs typeface="Arial" charset="0"/>
              </a:rPr>
              <a:pPr algn="r" fontAlgn="base">
                <a:spcBef>
                  <a:spcPct val="0"/>
                </a:spcBef>
                <a:spcAft>
                  <a:spcPct val="0"/>
                </a:spcAft>
              </a:pPr>
              <a:t>34</a:t>
            </a:fld>
            <a:endParaRPr lang="ru-RU" sz="1200">
              <a:solidFill>
                <a:srgbClr val="000000"/>
              </a:solidFill>
              <a:latin typeface="Arial" charset="0"/>
              <a:cs typeface="Arial" charset="0"/>
            </a:endParaRPr>
          </a:p>
        </p:txBody>
      </p:sp>
    </p:spTree>
    <p:extLst>
      <p:ext uri="{BB962C8B-B14F-4D97-AF65-F5344CB8AC3E}">
        <p14:creationId xmlns:p14="http://schemas.microsoft.com/office/powerpoint/2010/main" val="52227037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58657" name="Образ слайда 1"/>
          <p:cNvSpPr>
            <a:spLocks noGrp="1" noRot="1" noChangeAspect="1" noTextEdit="1"/>
          </p:cNvSpPr>
          <p:nvPr>
            <p:ph type="sldImg"/>
          </p:nvPr>
        </p:nvSpPr>
        <p:spPr bwMode="auto">
          <a:xfrm>
            <a:off x="1146175" y="665163"/>
            <a:ext cx="3906838" cy="2930525"/>
          </a:xfrm>
          <a:noFill/>
          <a:ln>
            <a:solidFill>
              <a:srgbClr val="000000"/>
            </a:solidFill>
            <a:miter lim="800000"/>
            <a:headEnd/>
            <a:tailEnd/>
          </a:ln>
        </p:spPr>
      </p:sp>
      <p:sp>
        <p:nvSpPr>
          <p:cNvPr id="21958658" name="Заметки 2"/>
          <p:cNvSpPr>
            <a:spLocks noGrp="1"/>
          </p:cNvSpPr>
          <p:nvPr>
            <p:ph type="body" idx="1"/>
          </p:nvPr>
        </p:nvSpPr>
        <p:spPr bwMode="auto">
          <a:xfrm>
            <a:off x="685481" y="3710523"/>
            <a:ext cx="5487042" cy="4746942"/>
          </a:xfrm>
          <a:noFill/>
        </p:spPr>
        <p:txBody>
          <a:bodyPr wrap="square" lIns="91028" tIns="45515" rIns="91028" bIns="45515" numCol="1" anchor="t" anchorCtr="0" compatLnSpc="1">
            <a:prstTxWarp prst="textNoShape">
              <a:avLst/>
            </a:prstTxWarp>
          </a:bodyPr>
          <a:lstStyle/>
          <a:p>
            <a:pPr eaLnBrk="1" hangingPunct="1">
              <a:spcBef>
                <a:spcPct val="0"/>
              </a:spcBef>
            </a:pPr>
            <a:endParaRPr lang="en-US" smtClean="0"/>
          </a:p>
        </p:txBody>
      </p:sp>
      <p:sp>
        <p:nvSpPr>
          <p:cNvPr id="21958659" name="Номер слайда 3"/>
          <p:cNvSpPr txBox="1">
            <a:spLocks noGrp="1"/>
          </p:cNvSpPr>
          <p:nvPr/>
        </p:nvSpPr>
        <p:spPr bwMode="auto">
          <a:xfrm>
            <a:off x="3883854" y="8685332"/>
            <a:ext cx="2972547" cy="457200"/>
          </a:xfrm>
          <a:prstGeom prst="rect">
            <a:avLst/>
          </a:prstGeom>
          <a:noFill/>
          <a:ln w="9525">
            <a:noFill/>
            <a:miter lim="800000"/>
            <a:headEnd/>
            <a:tailEnd/>
          </a:ln>
        </p:spPr>
        <p:txBody>
          <a:bodyPr lIns="91028" tIns="45515" rIns="91028" bIns="45515" anchor="b"/>
          <a:lstStyle/>
          <a:p>
            <a:pPr algn="r" defTabSz="909638" fontAlgn="base">
              <a:spcBef>
                <a:spcPct val="0"/>
              </a:spcBef>
              <a:spcAft>
                <a:spcPct val="0"/>
              </a:spcAft>
              <a:defRPr/>
            </a:pPr>
            <a:fld id="{74C329C1-7766-4E01-90CD-AAD91DD160B6}" type="slidenum">
              <a:rPr lang="ru-RU" sz="1200">
                <a:solidFill>
                  <a:srgbClr val="000000"/>
                </a:solidFill>
                <a:cs typeface="Arial" charset="0"/>
              </a:rPr>
              <a:pPr algn="r" defTabSz="909638" fontAlgn="base">
                <a:spcBef>
                  <a:spcPct val="0"/>
                </a:spcBef>
                <a:spcAft>
                  <a:spcPct val="0"/>
                </a:spcAft>
                <a:defRPr/>
              </a:pPr>
              <a:t>35</a:t>
            </a:fld>
            <a:endParaRPr lang="ru-RU" sz="1200">
              <a:solidFill>
                <a:srgbClr val="000000"/>
              </a:solidFill>
              <a:cs typeface="Arial" charset="0"/>
            </a:endParaRPr>
          </a:p>
        </p:txBody>
      </p:sp>
    </p:spTree>
    <p:extLst>
      <p:ext uri="{BB962C8B-B14F-4D97-AF65-F5344CB8AC3E}">
        <p14:creationId xmlns:p14="http://schemas.microsoft.com/office/powerpoint/2010/main" val="116773806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3CAC53AF-6FDD-4524-A837-C25B684CA176}" type="slidenum">
              <a:rPr lang="ru-RU">
                <a:solidFill>
                  <a:prstClr val="black"/>
                </a:solidFill>
              </a:rPr>
              <a:pPr eaLnBrk="1" hangingPunct="1"/>
              <a:t>36</a:t>
            </a:fld>
            <a:endParaRPr lang="ru-RU">
              <a:solidFill>
                <a:prstClr val="black"/>
              </a:solidFill>
            </a:endParaRPr>
          </a:p>
        </p:txBody>
      </p:sp>
      <p:sp>
        <p:nvSpPr>
          <p:cNvPr id="110595" name="Rectangle 2"/>
          <p:cNvSpPr>
            <a:spLocks noGrp="1" noRot="1" noChangeAspect="1" noChangeArrowheads="1" noTextEdit="1"/>
          </p:cNvSpPr>
          <p:nvPr>
            <p:ph type="sldImg"/>
          </p:nvPr>
        </p:nvSpPr>
        <p:spPr>
          <a:xfrm>
            <a:off x="1143000" y="685800"/>
            <a:ext cx="4575175" cy="3430588"/>
          </a:xfrm>
          <a:ln/>
        </p:spPr>
      </p:sp>
      <p:sp>
        <p:nvSpPr>
          <p:cNvPr id="110596" name="Rectangle 3"/>
          <p:cNvSpPr>
            <a:spLocks noGrp="1" noChangeArrowheads="1"/>
          </p:cNvSpPr>
          <p:nvPr>
            <p:ph type="body" idx="1"/>
          </p:nvPr>
        </p:nvSpPr>
        <p:spPr>
          <a:xfrm>
            <a:off x="914508" y="4344135"/>
            <a:ext cx="5028986"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latin typeface="Arial" pitchFamily="34" charset="0"/>
                <a:cs typeface="Arial" pitchFamily="34" charset="0"/>
              </a:rPr>
              <a:t>Legend: Thermal power plant;		Installed capacity; 		</a:t>
            </a:r>
            <a:r>
              <a:rPr lang="en-US" smtClean="0">
                <a:latin typeface="Arial" pitchFamily="34" charset="0"/>
                <a:cs typeface="Arial" pitchFamily="34" charset="0"/>
                <a:sym typeface="Symbol" pitchFamily="18" charset="2"/>
              </a:rPr>
              <a:t>600 kV </a:t>
            </a:r>
            <a:r>
              <a:rPr lang="en-US" smtClean="0">
                <a:latin typeface="Arial" pitchFamily="34" charset="0"/>
                <a:cs typeface="Arial" pitchFamily="34" charset="0"/>
              </a:rPr>
              <a:t>DC transmission line;	 500 kV AC transmission line;  Converter substation </a:t>
            </a:r>
            <a:endParaRPr lang="ru-RU" smtClean="0">
              <a:latin typeface="Arial" pitchFamily="34" charset="0"/>
              <a:cs typeface="Arial" pitchFamily="34" charset="0"/>
              <a:sym typeface="Symbol" pitchFamily="18" charset="2"/>
            </a:endParaRPr>
          </a:p>
        </p:txBody>
      </p:sp>
    </p:spTree>
    <p:extLst>
      <p:ext uri="{BB962C8B-B14F-4D97-AF65-F5344CB8AC3E}">
        <p14:creationId xmlns:p14="http://schemas.microsoft.com/office/powerpoint/2010/main" val="147241110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165225" y="1241425"/>
            <a:ext cx="4467225" cy="3349625"/>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F5D6EB2D-484A-4F66-9A95-5287994C1C6A}" type="slidenum">
              <a:rPr lang="ru-RU">
                <a:solidFill>
                  <a:prstClr val="black"/>
                </a:solidFill>
              </a:rPr>
              <a:pPr>
                <a:defRPr/>
              </a:pPr>
              <a:t>37</a:t>
            </a:fld>
            <a:endParaRPr lang="ru-RU">
              <a:solidFill>
                <a:prstClr val="black"/>
              </a:solidFill>
            </a:endParaRPr>
          </a:p>
        </p:txBody>
      </p:sp>
    </p:spTree>
    <p:extLst>
      <p:ext uri="{BB962C8B-B14F-4D97-AF65-F5344CB8AC3E}">
        <p14:creationId xmlns:p14="http://schemas.microsoft.com/office/powerpoint/2010/main" val="203848490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FDF5B7D2-1F4B-4E4E-9088-0BC7016D281F}" type="slidenum">
              <a:rPr lang="ru-RU">
                <a:solidFill>
                  <a:prstClr val="black"/>
                </a:solidFill>
              </a:rPr>
              <a:pPr/>
              <a:t>39</a:t>
            </a:fld>
            <a:endParaRPr lang="ru-RU">
              <a:solidFill>
                <a:prstClr val="black"/>
              </a:solidFill>
            </a:endParaRPr>
          </a:p>
        </p:txBody>
      </p:sp>
    </p:spTree>
    <p:extLst>
      <p:ext uri="{BB962C8B-B14F-4D97-AF65-F5344CB8AC3E}">
        <p14:creationId xmlns:p14="http://schemas.microsoft.com/office/powerpoint/2010/main" val="19760538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Rot="1" noChangeAspect="1" noChangeArrowheads="1" noTextEdit="1"/>
          </p:cNvSpPr>
          <p:nvPr>
            <p:ph type="sldImg"/>
          </p:nvPr>
        </p:nvSpPr>
        <p:spPr>
          <a:xfrm>
            <a:off x="1144588" y="685800"/>
            <a:ext cx="4572000" cy="3429000"/>
          </a:xfrm>
          <a:ln/>
        </p:spPr>
      </p:sp>
      <p:sp>
        <p:nvSpPr>
          <p:cNvPr id="146435" name="Rectangle 3"/>
          <p:cNvSpPr>
            <a:spLocks noGrp="1" noChangeArrowheads="1"/>
          </p:cNvSpPr>
          <p:nvPr>
            <p:ph type="body" idx="1"/>
          </p:nvPr>
        </p:nvSpPr>
        <p:spPr>
          <a:xfrm>
            <a:off x="914508" y="4341197"/>
            <a:ext cx="5028986" cy="411774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693" tIns="46346" rIns="92693" bIns="46346"/>
          <a:lstStyle/>
          <a:p>
            <a:pPr eaLnBrk="1" hangingPunct="1"/>
            <a:endParaRPr lang="ru-RU" dirty="0" smtClean="0"/>
          </a:p>
        </p:txBody>
      </p:sp>
      <p:sp>
        <p:nvSpPr>
          <p:cNvPr id="146436" name="Номер слайда 2"/>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400">
                <a:solidFill>
                  <a:schemeClr val="tx1"/>
                </a:solidFill>
                <a:latin typeface="Arial" pitchFamily="34" charset="0"/>
                <a:cs typeface="Arial" pitchFamily="34" charset="0"/>
              </a:defRPr>
            </a:lvl1pPr>
            <a:lvl2pPr marL="742950" indent="-285750" eaLnBrk="0" hangingPunct="0">
              <a:defRPr sz="1400">
                <a:solidFill>
                  <a:schemeClr val="tx1"/>
                </a:solidFill>
                <a:latin typeface="Arial" pitchFamily="34" charset="0"/>
                <a:cs typeface="Arial" pitchFamily="34" charset="0"/>
              </a:defRPr>
            </a:lvl2pPr>
            <a:lvl3pPr marL="1143000" indent="-228600" eaLnBrk="0" hangingPunct="0">
              <a:defRPr sz="1400">
                <a:solidFill>
                  <a:schemeClr val="tx1"/>
                </a:solidFill>
                <a:latin typeface="Arial" pitchFamily="34" charset="0"/>
                <a:cs typeface="Arial" pitchFamily="34" charset="0"/>
              </a:defRPr>
            </a:lvl3pPr>
            <a:lvl4pPr marL="1600200" indent="-228600" eaLnBrk="0" hangingPunct="0">
              <a:defRPr sz="1400">
                <a:solidFill>
                  <a:schemeClr val="tx1"/>
                </a:solidFill>
                <a:latin typeface="Arial" pitchFamily="34" charset="0"/>
                <a:cs typeface="Arial" pitchFamily="34" charset="0"/>
              </a:defRPr>
            </a:lvl4pPr>
            <a:lvl5pPr marL="2057400" indent="-228600" eaLnBrk="0" hangingPunct="0">
              <a:defRPr sz="1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a:solidFill>
                  <a:schemeClr val="tx1"/>
                </a:solidFill>
                <a:latin typeface="Arial" pitchFamily="34" charset="0"/>
                <a:cs typeface="Arial" pitchFamily="34" charset="0"/>
              </a:defRPr>
            </a:lvl9pPr>
          </a:lstStyle>
          <a:p>
            <a:pPr eaLnBrk="1" hangingPunct="1"/>
            <a:fld id="{7D639929-BF48-445F-8386-B4594F1E7447}" type="slidenum">
              <a:rPr lang="ru-RU" sz="1200">
                <a:solidFill>
                  <a:prstClr val="black"/>
                </a:solidFill>
              </a:rPr>
              <a:pPr eaLnBrk="1" hangingPunct="1"/>
              <a:t>4</a:t>
            </a:fld>
            <a:endParaRPr lang="ru-RU" sz="1200" dirty="0">
              <a:solidFill>
                <a:prstClr val="black"/>
              </a:solidFill>
            </a:endParaRPr>
          </a:p>
        </p:txBody>
      </p:sp>
      <p:sp>
        <p:nvSpPr>
          <p:cNvPr id="146437" name="Нижний колонтитул 3"/>
          <p:cNvSpPr>
            <a:spLocks noGrp="1"/>
          </p:cNvSpPr>
          <p:nvPr>
            <p:ph type="ftr" sz="quarter" idx="4"/>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400">
                <a:solidFill>
                  <a:schemeClr val="tx1"/>
                </a:solidFill>
                <a:latin typeface="Arial" pitchFamily="34" charset="0"/>
                <a:cs typeface="Arial" pitchFamily="34" charset="0"/>
              </a:defRPr>
            </a:lvl1pPr>
            <a:lvl2pPr marL="742950" indent="-285750" eaLnBrk="0" hangingPunct="0">
              <a:defRPr sz="1400">
                <a:solidFill>
                  <a:schemeClr val="tx1"/>
                </a:solidFill>
                <a:latin typeface="Arial" pitchFamily="34" charset="0"/>
                <a:cs typeface="Arial" pitchFamily="34" charset="0"/>
              </a:defRPr>
            </a:lvl2pPr>
            <a:lvl3pPr marL="1143000" indent="-228600" eaLnBrk="0" hangingPunct="0">
              <a:defRPr sz="1400">
                <a:solidFill>
                  <a:schemeClr val="tx1"/>
                </a:solidFill>
                <a:latin typeface="Arial" pitchFamily="34" charset="0"/>
                <a:cs typeface="Arial" pitchFamily="34" charset="0"/>
              </a:defRPr>
            </a:lvl3pPr>
            <a:lvl4pPr marL="1600200" indent="-228600" eaLnBrk="0" hangingPunct="0">
              <a:defRPr sz="1400">
                <a:solidFill>
                  <a:schemeClr val="tx1"/>
                </a:solidFill>
                <a:latin typeface="Arial" pitchFamily="34" charset="0"/>
                <a:cs typeface="Arial" pitchFamily="34" charset="0"/>
              </a:defRPr>
            </a:lvl4pPr>
            <a:lvl5pPr marL="2057400" indent="-228600" eaLnBrk="0" hangingPunct="0">
              <a:defRPr sz="1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a:solidFill>
                  <a:schemeClr val="tx1"/>
                </a:solidFill>
                <a:latin typeface="Arial" pitchFamily="34" charset="0"/>
                <a:cs typeface="Arial" pitchFamily="34" charset="0"/>
              </a:defRPr>
            </a:lvl9pPr>
          </a:lstStyle>
          <a:p>
            <a:pPr eaLnBrk="1" hangingPunct="1"/>
            <a:r>
              <a:rPr lang="en-US" sz="1200" dirty="0">
                <a:solidFill>
                  <a:prstClr val="black"/>
                </a:solidFill>
              </a:rPr>
              <a:t>Speech at the APERC Annual Conference 2014   26 &amp; 27 </a:t>
            </a:r>
            <a:r>
              <a:rPr lang="en-US" sz="1200">
                <a:solidFill>
                  <a:prstClr val="black"/>
                </a:solidFill>
              </a:rPr>
              <a:t>March </a:t>
            </a:r>
            <a:r>
              <a:rPr lang="en-US" sz="1200" smtClean="0">
                <a:solidFill>
                  <a:prstClr val="black"/>
                </a:solidFill>
              </a:rPr>
              <a:t>2014, </a:t>
            </a:r>
            <a:r>
              <a:rPr lang="en-US" sz="1200" dirty="0">
                <a:solidFill>
                  <a:prstClr val="black"/>
                </a:solidFill>
              </a:rPr>
              <a:t>Tokyo </a:t>
            </a:r>
            <a:r>
              <a:rPr lang="en-US" sz="1200">
                <a:solidFill>
                  <a:prstClr val="black"/>
                </a:solidFill>
              </a:rPr>
              <a:t>Prince </a:t>
            </a:r>
            <a:r>
              <a:rPr lang="en-US" sz="1200" smtClean="0">
                <a:solidFill>
                  <a:prstClr val="black"/>
                </a:solidFill>
              </a:rPr>
              <a:t>Hotel, Tokyo, </a:t>
            </a:r>
            <a:r>
              <a:rPr lang="en-US" sz="1200" dirty="0">
                <a:solidFill>
                  <a:prstClr val="black"/>
                </a:solidFill>
              </a:rPr>
              <a:t>Japan</a:t>
            </a:r>
            <a:endParaRPr lang="ru-RU" sz="1200" dirty="0">
              <a:solidFill>
                <a:prstClr val="black"/>
              </a:solidFill>
            </a:endParaRPr>
          </a:p>
        </p:txBody>
      </p:sp>
    </p:spTree>
    <p:extLst>
      <p:ext uri="{BB962C8B-B14F-4D97-AF65-F5344CB8AC3E}">
        <p14:creationId xmlns:p14="http://schemas.microsoft.com/office/powerpoint/2010/main" val="136819357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Rot="1" noChangeAspect="1" noChangeArrowheads="1" noTextEdit="1"/>
          </p:cNvSpPr>
          <p:nvPr>
            <p:ph type="sldImg"/>
          </p:nvPr>
        </p:nvSpPr>
        <p:spPr>
          <a:xfrm>
            <a:off x="1144588" y="688975"/>
            <a:ext cx="4568825" cy="3425825"/>
          </a:xfrm>
          <a:ln/>
        </p:spPr>
      </p:sp>
      <p:sp>
        <p:nvSpPr>
          <p:cNvPr id="118787" name="Rectangle 3"/>
          <p:cNvSpPr>
            <a:spLocks noGrp="1" noChangeArrowheads="1"/>
          </p:cNvSpPr>
          <p:nvPr>
            <p:ph type="body" idx="1"/>
          </p:nvPr>
        </p:nvSpPr>
        <p:spPr>
          <a:xfrm>
            <a:off x="912910" y="4344135"/>
            <a:ext cx="5032190" cy="411480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ru-RU" dirty="0" smtClean="0">
              <a:latin typeface="Arial" pitchFamily="34" charset="0"/>
              <a:cs typeface="Arial" pitchFamily="34"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7575" y="744538"/>
            <a:ext cx="4962525" cy="3722687"/>
          </a:xfrm>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pPr>
              <a:defRPr/>
            </a:pPr>
            <a:fld id="{5CA53603-B389-45B0-9C88-33366C687FC2}" type="slidenum">
              <a:rPr lang="ru-RU" smtClean="0">
                <a:solidFill>
                  <a:prstClr val="black"/>
                </a:solidFill>
              </a:rPr>
              <a:pPr>
                <a:defRPr/>
              </a:pPr>
              <a:t>41</a:t>
            </a:fld>
            <a:endParaRPr lang="ru-RU">
              <a:solidFill>
                <a:prstClr val="black"/>
              </a:solidFill>
            </a:endParaRPr>
          </a:p>
        </p:txBody>
      </p:sp>
    </p:spTree>
    <p:extLst>
      <p:ext uri="{BB962C8B-B14F-4D97-AF65-F5344CB8AC3E}">
        <p14:creationId xmlns:p14="http://schemas.microsoft.com/office/powerpoint/2010/main" val="227891674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Rot="1" noChangeAspect="1" noChangeArrowheads="1" noTextEdit="1"/>
          </p:cNvSpPr>
          <p:nvPr>
            <p:ph type="sldImg"/>
          </p:nvPr>
        </p:nvSpPr>
        <p:spPr>
          <a:xfrm>
            <a:off x="919163" y="744538"/>
            <a:ext cx="4962525" cy="3722687"/>
          </a:xfrm>
          <a:ln/>
        </p:spPr>
      </p:sp>
      <p:sp>
        <p:nvSpPr>
          <p:cNvPr id="6758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693" tIns="46346" rIns="92693" bIns="46346"/>
          <a:lstStyle/>
          <a:p>
            <a:endParaRPr lang="ru-RU" smtClean="0"/>
          </a:p>
        </p:txBody>
      </p:sp>
    </p:spTree>
    <p:extLst>
      <p:ext uri="{BB962C8B-B14F-4D97-AF65-F5344CB8AC3E}">
        <p14:creationId xmlns:p14="http://schemas.microsoft.com/office/powerpoint/2010/main" val="64972575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Rot="1" noChangeAspect="1" noChangeArrowheads="1" noTextEdit="1"/>
          </p:cNvSpPr>
          <p:nvPr>
            <p:ph type="sldImg"/>
          </p:nvPr>
        </p:nvSpPr>
        <p:spPr>
          <a:xfrm>
            <a:off x="919163" y="744538"/>
            <a:ext cx="4962525" cy="3722687"/>
          </a:xfrm>
          <a:ln/>
        </p:spPr>
      </p:sp>
      <p:sp>
        <p:nvSpPr>
          <p:cNvPr id="6963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693" tIns="46346" rIns="92693" bIns="46346"/>
          <a:lstStyle/>
          <a:p>
            <a:endParaRPr lang="ru-RU" smtClean="0"/>
          </a:p>
        </p:txBody>
      </p:sp>
    </p:spTree>
    <p:extLst>
      <p:ext uri="{BB962C8B-B14F-4D97-AF65-F5344CB8AC3E}">
        <p14:creationId xmlns:p14="http://schemas.microsoft.com/office/powerpoint/2010/main" val="246177511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xfrm>
            <a:off x="919163" y="744538"/>
            <a:ext cx="4962525" cy="3722687"/>
          </a:xfrm>
          <a:ln/>
        </p:spPr>
      </p:sp>
      <p:sp>
        <p:nvSpPr>
          <p:cNvPr id="7168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693" tIns="46346" rIns="92693" bIns="46346"/>
          <a:lstStyle/>
          <a:p>
            <a:endParaRPr lang="ru-RU" smtClean="0"/>
          </a:p>
        </p:txBody>
      </p:sp>
    </p:spTree>
    <p:extLst>
      <p:ext uri="{BB962C8B-B14F-4D97-AF65-F5344CB8AC3E}">
        <p14:creationId xmlns:p14="http://schemas.microsoft.com/office/powerpoint/2010/main" val="36463197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Rot="1" noChangeAspect="1" noChangeArrowheads="1" noTextEdit="1"/>
          </p:cNvSpPr>
          <p:nvPr>
            <p:ph type="sldImg"/>
          </p:nvPr>
        </p:nvSpPr>
        <p:spPr>
          <a:xfrm>
            <a:off x="1143000" y="685800"/>
            <a:ext cx="4575175" cy="3430588"/>
          </a:xfrm>
          <a:ln/>
        </p:spPr>
      </p:sp>
      <p:sp>
        <p:nvSpPr>
          <p:cNvPr id="147459" name="Rectangle 3"/>
          <p:cNvSpPr>
            <a:spLocks noGrp="1" noChangeArrowheads="1"/>
          </p:cNvSpPr>
          <p:nvPr>
            <p:ph type="body" idx="1"/>
          </p:nvPr>
        </p:nvSpPr>
        <p:spPr>
          <a:xfrm>
            <a:off x="914508" y="4344135"/>
            <a:ext cx="5028986"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ru-RU" dirty="0" smtClean="0"/>
          </a:p>
        </p:txBody>
      </p:sp>
      <p:sp>
        <p:nvSpPr>
          <p:cNvPr id="147460" name="Номер слайда 2"/>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400">
                <a:solidFill>
                  <a:schemeClr val="tx1"/>
                </a:solidFill>
                <a:latin typeface="Arial" pitchFamily="34" charset="0"/>
                <a:cs typeface="Arial" pitchFamily="34" charset="0"/>
              </a:defRPr>
            </a:lvl1pPr>
            <a:lvl2pPr marL="742950" indent="-285750" eaLnBrk="0" hangingPunct="0">
              <a:defRPr sz="1400">
                <a:solidFill>
                  <a:schemeClr val="tx1"/>
                </a:solidFill>
                <a:latin typeface="Arial" pitchFamily="34" charset="0"/>
                <a:cs typeface="Arial" pitchFamily="34" charset="0"/>
              </a:defRPr>
            </a:lvl2pPr>
            <a:lvl3pPr marL="1143000" indent="-228600" eaLnBrk="0" hangingPunct="0">
              <a:defRPr sz="1400">
                <a:solidFill>
                  <a:schemeClr val="tx1"/>
                </a:solidFill>
                <a:latin typeface="Arial" pitchFamily="34" charset="0"/>
                <a:cs typeface="Arial" pitchFamily="34" charset="0"/>
              </a:defRPr>
            </a:lvl3pPr>
            <a:lvl4pPr marL="1600200" indent="-228600" eaLnBrk="0" hangingPunct="0">
              <a:defRPr sz="1400">
                <a:solidFill>
                  <a:schemeClr val="tx1"/>
                </a:solidFill>
                <a:latin typeface="Arial" pitchFamily="34" charset="0"/>
                <a:cs typeface="Arial" pitchFamily="34" charset="0"/>
              </a:defRPr>
            </a:lvl4pPr>
            <a:lvl5pPr marL="2057400" indent="-228600" eaLnBrk="0" hangingPunct="0">
              <a:defRPr sz="1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a:solidFill>
                  <a:schemeClr val="tx1"/>
                </a:solidFill>
                <a:latin typeface="Arial" pitchFamily="34" charset="0"/>
                <a:cs typeface="Arial" pitchFamily="34" charset="0"/>
              </a:defRPr>
            </a:lvl9pPr>
          </a:lstStyle>
          <a:p>
            <a:pPr eaLnBrk="1" hangingPunct="1"/>
            <a:fld id="{0128C750-7033-422B-A4EB-0FB8D634DFC7}" type="slidenum">
              <a:rPr lang="ru-RU" sz="1200">
                <a:solidFill>
                  <a:prstClr val="black"/>
                </a:solidFill>
              </a:rPr>
              <a:pPr eaLnBrk="1" hangingPunct="1"/>
              <a:t>5</a:t>
            </a:fld>
            <a:endParaRPr lang="ru-RU" sz="1200" dirty="0">
              <a:solidFill>
                <a:prstClr val="black"/>
              </a:solidFill>
            </a:endParaRPr>
          </a:p>
        </p:txBody>
      </p:sp>
      <p:sp>
        <p:nvSpPr>
          <p:cNvPr id="147461" name="Нижний колонтитул 3"/>
          <p:cNvSpPr>
            <a:spLocks noGrp="1"/>
          </p:cNvSpPr>
          <p:nvPr>
            <p:ph type="ftr" sz="quarter" idx="4"/>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400">
                <a:solidFill>
                  <a:schemeClr val="tx1"/>
                </a:solidFill>
                <a:latin typeface="Arial" pitchFamily="34" charset="0"/>
                <a:cs typeface="Arial" pitchFamily="34" charset="0"/>
              </a:defRPr>
            </a:lvl1pPr>
            <a:lvl2pPr marL="742950" indent="-285750" eaLnBrk="0" hangingPunct="0">
              <a:defRPr sz="1400">
                <a:solidFill>
                  <a:schemeClr val="tx1"/>
                </a:solidFill>
                <a:latin typeface="Arial" pitchFamily="34" charset="0"/>
                <a:cs typeface="Arial" pitchFamily="34" charset="0"/>
              </a:defRPr>
            </a:lvl2pPr>
            <a:lvl3pPr marL="1143000" indent="-228600" eaLnBrk="0" hangingPunct="0">
              <a:defRPr sz="1400">
                <a:solidFill>
                  <a:schemeClr val="tx1"/>
                </a:solidFill>
                <a:latin typeface="Arial" pitchFamily="34" charset="0"/>
                <a:cs typeface="Arial" pitchFamily="34" charset="0"/>
              </a:defRPr>
            </a:lvl3pPr>
            <a:lvl4pPr marL="1600200" indent="-228600" eaLnBrk="0" hangingPunct="0">
              <a:defRPr sz="1400">
                <a:solidFill>
                  <a:schemeClr val="tx1"/>
                </a:solidFill>
                <a:latin typeface="Arial" pitchFamily="34" charset="0"/>
                <a:cs typeface="Arial" pitchFamily="34" charset="0"/>
              </a:defRPr>
            </a:lvl4pPr>
            <a:lvl5pPr marL="2057400" indent="-228600" eaLnBrk="0" hangingPunct="0">
              <a:defRPr sz="1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a:solidFill>
                  <a:schemeClr val="tx1"/>
                </a:solidFill>
                <a:latin typeface="Arial" pitchFamily="34" charset="0"/>
                <a:cs typeface="Arial" pitchFamily="34" charset="0"/>
              </a:defRPr>
            </a:lvl9pPr>
          </a:lstStyle>
          <a:p>
            <a:pPr eaLnBrk="1" hangingPunct="1"/>
            <a:r>
              <a:rPr lang="en-US" sz="1200" dirty="0">
                <a:solidFill>
                  <a:prstClr val="black"/>
                </a:solidFill>
              </a:rPr>
              <a:t>Speech at the APERC Annual Conference 2014   26 &amp; 27 </a:t>
            </a:r>
            <a:r>
              <a:rPr lang="en-US" sz="1200">
                <a:solidFill>
                  <a:prstClr val="black"/>
                </a:solidFill>
              </a:rPr>
              <a:t>March </a:t>
            </a:r>
            <a:r>
              <a:rPr lang="en-US" sz="1200" smtClean="0">
                <a:solidFill>
                  <a:prstClr val="black"/>
                </a:solidFill>
              </a:rPr>
              <a:t>2014, </a:t>
            </a:r>
            <a:r>
              <a:rPr lang="en-US" sz="1200" dirty="0">
                <a:solidFill>
                  <a:prstClr val="black"/>
                </a:solidFill>
              </a:rPr>
              <a:t>Tokyo </a:t>
            </a:r>
            <a:r>
              <a:rPr lang="en-US" sz="1200">
                <a:solidFill>
                  <a:prstClr val="black"/>
                </a:solidFill>
              </a:rPr>
              <a:t>Prince </a:t>
            </a:r>
            <a:r>
              <a:rPr lang="en-US" sz="1200" smtClean="0">
                <a:solidFill>
                  <a:prstClr val="black"/>
                </a:solidFill>
              </a:rPr>
              <a:t>Hotel, Tokyo, </a:t>
            </a:r>
            <a:r>
              <a:rPr lang="en-US" sz="1200" dirty="0">
                <a:solidFill>
                  <a:prstClr val="black"/>
                </a:solidFill>
              </a:rPr>
              <a:t>Japan</a:t>
            </a:r>
            <a:endParaRPr lang="ru-RU" sz="1200" dirty="0">
              <a:solidFill>
                <a:prstClr val="black"/>
              </a:solidFill>
            </a:endParaRPr>
          </a:p>
        </p:txBody>
      </p:sp>
    </p:spTree>
    <p:extLst>
      <p:ext uri="{BB962C8B-B14F-4D97-AF65-F5344CB8AC3E}">
        <p14:creationId xmlns:p14="http://schemas.microsoft.com/office/powerpoint/2010/main" val="5352751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noRot="1" noChangeAspect="1" noChangeArrowheads="1" noTextEdit="1"/>
          </p:cNvSpPr>
          <p:nvPr>
            <p:ph type="sldImg"/>
          </p:nvPr>
        </p:nvSpPr>
        <p:spPr>
          <a:xfrm>
            <a:off x="1144588" y="685800"/>
            <a:ext cx="4572000" cy="3429000"/>
          </a:xfrm>
          <a:ln/>
        </p:spPr>
      </p:sp>
      <p:sp>
        <p:nvSpPr>
          <p:cNvPr id="148483"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693" tIns="46346" rIns="92693" bIns="46346"/>
          <a:lstStyle/>
          <a:p>
            <a:pPr eaLnBrk="1" hangingPunct="1"/>
            <a:endParaRPr lang="ru-RU" dirty="0" smtClean="0"/>
          </a:p>
        </p:txBody>
      </p:sp>
      <p:sp>
        <p:nvSpPr>
          <p:cNvPr id="148484" name="Номер слайда 2"/>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400">
                <a:solidFill>
                  <a:schemeClr val="tx1"/>
                </a:solidFill>
                <a:latin typeface="Arial" pitchFamily="34" charset="0"/>
                <a:cs typeface="Arial" pitchFamily="34" charset="0"/>
              </a:defRPr>
            </a:lvl1pPr>
            <a:lvl2pPr marL="742950" indent="-285750" eaLnBrk="0" hangingPunct="0">
              <a:defRPr sz="1400">
                <a:solidFill>
                  <a:schemeClr val="tx1"/>
                </a:solidFill>
                <a:latin typeface="Arial" pitchFamily="34" charset="0"/>
                <a:cs typeface="Arial" pitchFamily="34" charset="0"/>
              </a:defRPr>
            </a:lvl2pPr>
            <a:lvl3pPr marL="1143000" indent="-228600" eaLnBrk="0" hangingPunct="0">
              <a:defRPr sz="1400">
                <a:solidFill>
                  <a:schemeClr val="tx1"/>
                </a:solidFill>
                <a:latin typeface="Arial" pitchFamily="34" charset="0"/>
                <a:cs typeface="Arial" pitchFamily="34" charset="0"/>
              </a:defRPr>
            </a:lvl3pPr>
            <a:lvl4pPr marL="1600200" indent="-228600" eaLnBrk="0" hangingPunct="0">
              <a:defRPr sz="1400">
                <a:solidFill>
                  <a:schemeClr val="tx1"/>
                </a:solidFill>
                <a:latin typeface="Arial" pitchFamily="34" charset="0"/>
                <a:cs typeface="Arial" pitchFamily="34" charset="0"/>
              </a:defRPr>
            </a:lvl4pPr>
            <a:lvl5pPr marL="2057400" indent="-228600" eaLnBrk="0" hangingPunct="0">
              <a:defRPr sz="1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a:solidFill>
                  <a:schemeClr val="tx1"/>
                </a:solidFill>
                <a:latin typeface="Arial" pitchFamily="34" charset="0"/>
                <a:cs typeface="Arial" pitchFamily="34" charset="0"/>
              </a:defRPr>
            </a:lvl9pPr>
          </a:lstStyle>
          <a:p>
            <a:pPr eaLnBrk="1" hangingPunct="1">
              <a:defRPr/>
            </a:pPr>
            <a:fld id="{C6282CEF-5FA8-4FB9-8CA0-850695F34B85}" type="slidenum">
              <a:rPr lang="ru-RU" sz="1200">
                <a:solidFill>
                  <a:prstClr val="black"/>
                </a:solidFill>
              </a:rPr>
              <a:pPr eaLnBrk="1" hangingPunct="1">
                <a:defRPr/>
              </a:pPr>
              <a:t>6</a:t>
            </a:fld>
            <a:endParaRPr lang="ru-RU" sz="1200" dirty="0">
              <a:solidFill>
                <a:prstClr val="black"/>
              </a:solidFill>
            </a:endParaRPr>
          </a:p>
        </p:txBody>
      </p:sp>
      <p:sp>
        <p:nvSpPr>
          <p:cNvPr id="148485" name="Нижний колонтитул 3"/>
          <p:cNvSpPr>
            <a:spLocks noGrp="1"/>
          </p:cNvSpPr>
          <p:nvPr>
            <p:ph type="ftr" sz="quarter" idx="4"/>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400">
                <a:solidFill>
                  <a:schemeClr val="tx1"/>
                </a:solidFill>
                <a:latin typeface="Arial" pitchFamily="34" charset="0"/>
                <a:cs typeface="Arial" pitchFamily="34" charset="0"/>
              </a:defRPr>
            </a:lvl1pPr>
            <a:lvl2pPr marL="742950" indent="-285750" eaLnBrk="0" hangingPunct="0">
              <a:defRPr sz="1400">
                <a:solidFill>
                  <a:schemeClr val="tx1"/>
                </a:solidFill>
                <a:latin typeface="Arial" pitchFamily="34" charset="0"/>
                <a:cs typeface="Arial" pitchFamily="34" charset="0"/>
              </a:defRPr>
            </a:lvl2pPr>
            <a:lvl3pPr marL="1143000" indent="-228600" eaLnBrk="0" hangingPunct="0">
              <a:defRPr sz="1400">
                <a:solidFill>
                  <a:schemeClr val="tx1"/>
                </a:solidFill>
                <a:latin typeface="Arial" pitchFamily="34" charset="0"/>
                <a:cs typeface="Arial" pitchFamily="34" charset="0"/>
              </a:defRPr>
            </a:lvl3pPr>
            <a:lvl4pPr marL="1600200" indent="-228600" eaLnBrk="0" hangingPunct="0">
              <a:defRPr sz="1400">
                <a:solidFill>
                  <a:schemeClr val="tx1"/>
                </a:solidFill>
                <a:latin typeface="Arial" pitchFamily="34" charset="0"/>
                <a:cs typeface="Arial" pitchFamily="34" charset="0"/>
              </a:defRPr>
            </a:lvl4pPr>
            <a:lvl5pPr marL="2057400" indent="-228600" eaLnBrk="0" hangingPunct="0">
              <a:defRPr sz="1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a:solidFill>
                  <a:schemeClr val="tx1"/>
                </a:solidFill>
                <a:latin typeface="Arial" pitchFamily="34" charset="0"/>
                <a:cs typeface="Arial" pitchFamily="34" charset="0"/>
              </a:defRPr>
            </a:lvl9pPr>
          </a:lstStyle>
          <a:p>
            <a:pPr eaLnBrk="1" hangingPunct="1">
              <a:defRPr/>
            </a:pPr>
            <a:r>
              <a:rPr lang="en-US" sz="1200" dirty="0">
                <a:solidFill>
                  <a:prstClr val="black"/>
                </a:solidFill>
              </a:rPr>
              <a:t>Speech at the APERC Annual Conference 2014   26 &amp; 27 </a:t>
            </a:r>
            <a:r>
              <a:rPr lang="en-US" sz="1200">
                <a:solidFill>
                  <a:prstClr val="black"/>
                </a:solidFill>
              </a:rPr>
              <a:t>March </a:t>
            </a:r>
            <a:r>
              <a:rPr lang="en-US" sz="1200" smtClean="0">
                <a:solidFill>
                  <a:prstClr val="black"/>
                </a:solidFill>
              </a:rPr>
              <a:t>2014, </a:t>
            </a:r>
            <a:r>
              <a:rPr lang="en-US" sz="1200" dirty="0">
                <a:solidFill>
                  <a:prstClr val="black"/>
                </a:solidFill>
              </a:rPr>
              <a:t>Tokyo </a:t>
            </a:r>
            <a:r>
              <a:rPr lang="en-US" sz="1200">
                <a:solidFill>
                  <a:prstClr val="black"/>
                </a:solidFill>
              </a:rPr>
              <a:t>Prince </a:t>
            </a:r>
            <a:r>
              <a:rPr lang="en-US" sz="1200" smtClean="0">
                <a:solidFill>
                  <a:prstClr val="black"/>
                </a:solidFill>
              </a:rPr>
              <a:t>Hotel, Tokyo, </a:t>
            </a:r>
            <a:r>
              <a:rPr lang="en-US" sz="1200" dirty="0">
                <a:solidFill>
                  <a:prstClr val="black"/>
                </a:solidFill>
              </a:rPr>
              <a:t>Japan</a:t>
            </a:r>
            <a:endParaRPr lang="ru-RU" sz="1200" dirty="0">
              <a:solidFill>
                <a:prstClr val="black"/>
              </a:solidFill>
            </a:endParaRPr>
          </a:p>
        </p:txBody>
      </p:sp>
    </p:spTree>
    <p:extLst>
      <p:ext uri="{BB962C8B-B14F-4D97-AF65-F5344CB8AC3E}">
        <p14:creationId xmlns:p14="http://schemas.microsoft.com/office/powerpoint/2010/main" val="30695767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2"/>
          <p:cNvSpPr>
            <a:spLocks noGrp="1" noRot="1" noChangeAspect="1" noChangeArrowheads="1" noTextEdit="1"/>
          </p:cNvSpPr>
          <p:nvPr>
            <p:ph type="sldImg"/>
          </p:nvPr>
        </p:nvSpPr>
        <p:spPr>
          <a:xfrm>
            <a:off x="1146175" y="687388"/>
            <a:ext cx="4568825" cy="3427412"/>
          </a:xfrm>
          <a:ln/>
        </p:spPr>
      </p:sp>
      <p:sp>
        <p:nvSpPr>
          <p:cNvPr id="192515" name="Rectangle 3"/>
          <p:cNvSpPr>
            <a:spLocks noGrp="1" noChangeArrowheads="1"/>
          </p:cNvSpPr>
          <p:nvPr>
            <p:ph type="body" idx="1"/>
          </p:nvPr>
        </p:nvSpPr>
        <p:spPr>
          <a:xfrm>
            <a:off x="914833" y="4341745"/>
            <a:ext cx="5028338" cy="411663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304" tIns="46151" rIns="92304" bIns="46151"/>
          <a:lstStyle/>
          <a:p>
            <a:pPr eaLnBrk="1" hangingPunct="1"/>
            <a:endParaRPr lang="ja-JP" altLang="ja-JP" smtClean="0"/>
          </a:p>
        </p:txBody>
      </p:sp>
      <p:sp>
        <p:nvSpPr>
          <p:cNvPr id="192516" name="Номер слайда 2"/>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itchFamily="34" charset="0"/>
                <a:cs typeface="Arial" pitchFamily="34" charset="0"/>
              </a:defRPr>
            </a:lvl1pPr>
            <a:lvl2pPr marL="739775" indent="-284163" eaLnBrk="0" hangingPunct="0">
              <a:spcBef>
                <a:spcPct val="30000"/>
              </a:spcBef>
              <a:defRPr sz="1200">
                <a:solidFill>
                  <a:schemeClr val="tx1"/>
                </a:solidFill>
                <a:latin typeface="Arial" pitchFamily="34" charset="0"/>
                <a:cs typeface="Arial" pitchFamily="34" charset="0"/>
              </a:defRPr>
            </a:lvl2pPr>
            <a:lvl3pPr marL="1136650" indent="-227013" eaLnBrk="0" hangingPunct="0">
              <a:spcBef>
                <a:spcPct val="30000"/>
              </a:spcBef>
              <a:defRPr sz="1200">
                <a:solidFill>
                  <a:schemeClr val="tx1"/>
                </a:solidFill>
                <a:latin typeface="Arial" pitchFamily="34" charset="0"/>
                <a:cs typeface="Arial" pitchFamily="34" charset="0"/>
              </a:defRPr>
            </a:lvl3pPr>
            <a:lvl4pPr marL="1592263" indent="-227013" eaLnBrk="0" hangingPunct="0">
              <a:spcBef>
                <a:spcPct val="30000"/>
              </a:spcBef>
              <a:defRPr sz="1200">
                <a:solidFill>
                  <a:schemeClr val="tx1"/>
                </a:solidFill>
                <a:latin typeface="Arial" pitchFamily="34" charset="0"/>
                <a:cs typeface="Arial" pitchFamily="34" charset="0"/>
              </a:defRPr>
            </a:lvl4pPr>
            <a:lvl5pPr marL="2047875" indent="-227013" eaLnBrk="0" hangingPunct="0">
              <a:spcBef>
                <a:spcPct val="30000"/>
              </a:spcBef>
              <a:defRPr sz="1200">
                <a:solidFill>
                  <a:schemeClr val="tx1"/>
                </a:solidFill>
                <a:latin typeface="Arial" pitchFamily="34" charset="0"/>
                <a:cs typeface="Arial" pitchFamily="34" charset="0"/>
              </a:defRPr>
            </a:lvl5pPr>
            <a:lvl6pPr marL="2505075" indent="-227013" eaLnBrk="0" fontAlgn="base" hangingPunct="0">
              <a:spcBef>
                <a:spcPct val="30000"/>
              </a:spcBef>
              <a:spcAft>
                <a:spcPct val="0"/>
              </a:spcAft>
              <a:defRPr sz="1200">
                <a:solidFill>
                  <a:schemeClr val="tx1"/>
                </a:solidFill>
                <a:latin typeface="Arial" pitchFamily="34" charset="0"/>
                <a:cs typeface="Arial" pitchFamily="34" charset="0"/>
              </a:defRPr>
            </a:lvl6pPr>
            <a:lvl7pPr marL="2962275" indent="-227013" eaLnBrk="0" fontAlgn="base" hangingPunct="0">
              <a:spcBef>
                <a:spcPct val="30000"/>
              </a:spcBef>
              <a:spcAft>
                <a:spcPct val="0"/>
              </a:spcAft>
              <a:defRPr sz="1200">
                <a:solidFill>
                  <a:schemeClr val="tx1"/>
                </a:solidFill>
                <a:latin typeface="Arial" pitchFamily="34" charset="0"/>
                <a:cs typeface="Arial" pitchFamily="34" charset="0"/>
              </a:defRPr>
            </a:lvl7pPr>
            <a:lvl8pPr marL="3419475" indent="-227013" eaLnBrk="0" fontAlgn="base" hangingPunct="0">
              <a:spcBef>
                <a:spcPct val="30000"/>
              </a:spcBef>
              <a:spcAft>
                <a:spcPct val="0"/>
              </a:spcAft>
              <a:defRPr sz="1200">
                <a:solidFill>
                  <a:schemeClr val="tx1"/>
                </a:solidFill>
                <a:latin typeface="Arial" pitchFamily="34" charset="0"/>
                <a:cs typeface="Arial" pitchFamily="34" charset="0"/>
              </a:defRPr>
            </a:lvl8pPr>
            <a:lvl9pPr marL="3876675" indent="-227013" eaLnBrk="0" fontAlgn="base" hangingPunct="0">
              <a:spcBef>
                <a:spcPct val="30000"/>
              </a:spcBef>
              <a:spcAft>
                <a:spcPct val="0"/>
              </a:spcAft>
              <a:defRPr sz="1200">
                <a:solidFill>
                  <a:schemeClr val="tx1"/>
                </a:solidFill>
                <a:latin typeface="Arial" pitchFamily="34" charset="0"/>
                <a:cs typeface="Arial" pitchFamily="34" charset="0"/>
              </a:defRPr>
            </a:lvl9pPr>
          </a:lstStyle>
          <a:p>
            <a:pPr eaLnBrk="1" hangingPunct="1">
              <a:spcBef>
                <a:spcPct val="0"/>
              </a:spcBef>
              <a:defRPr/>
            </a:pPr>
            <a:fld id="{0FA8F929-0106-414F-B09F-2DFD99414097}" type="slidenum">
              <a:rPr lang="ru-RU" altLang="ja-JP">
                <a:solidFill>
                  <a:prstClr val="black"/>
                </a:solidFill>
              </a:rPr>
              <a:pPr eaLnBrk="1" hangingPunct="1">
                <a:spcBef>
                  <a:spcPct val="0"/>
                </a:spcBef>
                <a:defRPr/>
              </a:pPr>
              <a:t>7</a:t>
            </a:fld>
            <a:endParaRPr lang="ru-RU" altLang="ja-JP">
              <a:solidFill>
                <a:prstClr val="black"/>
              </a:solidFill>
            </a:endParaRPr>
          </a:p>
        </p:txBody>
      </p:sp>
      <p:sp>
        <p:nvSpPr>
          <p:cNvPr id="192517" name="Нижний колонтитул 3"/>
          <p:cNvSpPr>
            <a:spLocks noGrp="1"/>
          </p:cNvSpPr>
          <p:nvPr>
            <p:ph type="ftr" sz="quarter" idx="4"/>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itchFamily="34" charset="0"/>
                <a:cs typeface="Arial" pitchFamily="34" charset="0"/>
              </a:defRPr>
            </a:lvl1pPr>
            <a:lvl2pPr marL="739775" indent="-284163" eaLnBrk="0" hangingPunct="0">
              <a:spcBef>
                <a:spcPct val="30000"/>
              </a:spcBef>
              <a:defRPr sz="1200">
                <a:solidFill>
                  <a:schemeClr val="tx1"/>
                </a:solidFill>
                <a:latin typeface="Arial" pitchFamily="34" charset="0"/>
                <a:cs typeface="Arial" pitchFamily="34" charset="0"/>
              </a:defRPr>
            </a:lvl2pPr>
            <a:lvl3pPr marL="1136650" indent="-227013" eaLnBrk="0" hangingPunct="0">
              <a:spcBef>
                <a:spcPct val="30000"/>
              </a:spcBef>
              <a:defRPr sz="1200">
                <a:solidFill>
                  <a:schemeClr val="tx1"/>
                </a:solidFill>
                <a:latin typeface="Arial" pitchFamily="34" charset="0"/>
                <a:cs typeface="Arial" pitchFamily="34" charset="0"/>
              </a:defRPr>
            </a:lvl3pPr>
            <a:lvl4pPr marL="1592263" indent="-227013" eaLnBrk="0" hangingPunct="0">
              <a:spcBef>
                <a:spcPct val="30000"/>
              </a:spcBef>
              <a:defRPr sz="1200">
                <a:solidFill>
                  <a:schemeClr val="tx1"/>
                </a:solidFill>
                <a:latin typeface="Arial" pitchFamily="34" charset="0"/>
                <a:cs typeface="Arial" pitchFamily="34" charset="0"/>
              </a:defRPr>
            </a:lvl4pPr>
            <a:lvl5pPr marL="2047875" indent="-227013" eaLnBrk="0" hangingPunct="0">
              <a:spcBef>
                <a:spcPct val="30000"/>
              </a:spcBef>
              <a:defRPr sz="1200">
                <a:solidFill>
                  <a:schemeClr val="tx1"/>
                </a:solidFill>
                <a:latin typeface="Arial" pitchFamily="34" charset="0"/>
                <a:cs typeface="Arial" pitchFamily="34" charset="0"/>
              </a:defRPr>
            </a:lvl5pPr>
            <a:lvl6pPr marL="2505075" indent="-227013" eaLnBrk="0" fontAlgn="base" hangingPunct="0">
              <a:spcBef>
                <a:spcPct val="30000"/>
              </a:spcBef>
              <a:spcAft>
                <a:spcPct val="0"/>
              </a:spcAft>
              <a:defRPr sz="1200">
                <a:solidFill>
                  <a:schemeClr val="tx1"/>
                </a:solidFill>
                <a:latin typeface="Arial" pitchFamily="34" charset="0"/>
                <a:cs typeface="Arial" pitchFamily="34" charset="0"/>
              </a:defRPr>
            </a:lvl6pPr>
            <a:lvl7pPr marL="2962275" indent="-227013" eaLnBrk="0" fontAlgn="base" hangingPunct="0">
              <a:spcBef>
                <a:spcPct val="30000"/>
              </a:spcBef>
              <a:spcAft>
                <a:spcPct val="0"/>
              </a:spcAft>
              <a:defRPr sz="1200">
                <a:solidFill>
                  <a:schemeClr val="tx1"/>
                </a:solidFill>
                <a:latin typeface="Arial" pitchFamily="34" charset="0"/>
                <a:cs typeface="Arial" pitchFamily="34" charset="0"/>
              </a:defRPr>
            </a:lvl7pPr>
            <a:lvl8pPr marL="3419475" indent="-227013" eaLnBrk="0" fontAlgn="base" hangingPunct="0">
              <a:spcBef>
                <a:spcPct val="30000"/>
              </a:spcBef>
              <a:spcAft>
                <a:spcPct val="0"/>
              </a:spcAft>
              <a:defRPr sz="1200">
                <a:solidFill>
                  <a:schemeClr val="tx1"/>
                </a:solidFill>
                <a:latin typeface="Arial" pitchFamily="34" charset="0"/>
                <a:cs typeface="Arial" pitchFamily="34" charset="0"/>
              </a:defRPr>
            </a:lvl8pPr>
            <a:lvl9pPr marL="3876675" indent="-227013" eaLnBrk="0" fontAlgn="base" hangingPunct="0">
              <a:spcBef>
                <a:spcPct val="30000"/>
              </a:spcBef>
              <a:spcAft>
                <a:spcPct val="0"/>
              </a:spcAft>
              <a:defRPr sz="1200">
                <a:solidFill>
                  <a:schemeClr val="tx1"/>
                </a:solidFill>
                <a:latin typeface="Arial" pitchFamily="34" charset="0"/>
                <a:cs typeface="Arial" pitchFamily="34" charset="0"/>
              </a:defRPr>
            </a:lvl9pPr>
          </a:lstStyle>
          <a:p>
            <a:pPr eaLnBrk="1" hangingPunct="1">
              <a:spcBef>
                <a:spcPct val="0"/>
              </a:spcBef>
              <a:defRPr/>
            </a:pPr>
            <a:r>
              <a:rPr lang="en-US" altLang="ja-JP" dirty="0">
                <a:solidFill>
                  <a:prstClr val="black"/>
                </a:solidFill>
              </a:rPr>
              <a:t>Speech at the APERC Annual Conference 2014   26 &amp; 27 </a:t>
            </a:r>
            <a:r>
              <a:rPr lang="en-US" altLang="ja-JP">
                <a:solidFill>
                  <a:prstClr val="black"/>
                </a:solidFill>
              </a:rPr>
              <a:t>March </a:t>
            </a:r>
            <a:r>
              <a:rPr lang="en-US" altLang="ja-JP" smtClean="0">
                <a:solidFill>
                  <a:prstClr val="black"/>
                </a:solidFill>
              </a:rPr>
              <a:t>2014, </a:t>
            </a:r>
            <a:r>
              <a:rPr lang="en-US" altLang="ja-JP" dirty="0">
                <a:solidFill>
                  <a:prstClr val="black"/>
                </a:solidFill>
              </a:rPr>
              <a:t>Tokyo </a:t>
            </a:r>
            <a:r>
              <a:rPr lang="en-US" altLang="ja-JP">
                <a:solidFill>
                  <a:prstClr val="black"/>
                </a:solidFill>
              </a:rPr>
              <a:t>Prince </a:t>
            </a:r>
            <a:r>
              <a:rPr lang="en-US" altLang="ja-JP" smtClean="0">
                <a:solidFill>
                  <a:prstClr val="black"/>
                </a:solidFill>
              </a:rPr>
              <a:t>Hotel, Tokyo, </a:t>
            </a:r>
            <a:r>
              <a:rPr lang="en-US" altLang="ja-JP" dirty="0">
                <a:solidFill>
                  <a:prstClr val="black"/>
                </a:solidFill>
              </a:rPr>
              <a:t>Japan</a:t>
            </a:r>
            <a:endParaRPr lang="ru-RU" altLang="ja-JP" dirty="0">
              <a:solidFill>
                <a:prstClr val="black"/>
              </a:solidFill>
            </a:endParaRPr>
          </a:p>
        </p:txBody>
      </p:sp>
    </p:spTree>
    <p:extLst>
      <p:ext uri="{BB962C8B-B14F-4D97-AF65-F5344CB8AC3E}">
        <p14:creationId xmlns:p14="http://schemas.microsoft.com/office/powerpoint/2010/main" val="30577496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Образ слайда 1"/>
          <p:cNvSpPr>
            <a:spLocks noGrp="1" noRot="1" noChangeAspect="1" noTextEdit="1"/>
          </p:cNvSpPr>
          <p:nvPr>
            <p:ph type="sldImg"/>
          </p:nvPr>
        </p:nvSpPr>
        <p:spPr>
          <a:xfrm>
            <a:off x="1143000" y="685800"/>
            <a:ext cx="4572000" cy="3429000"/>
          </a:xfrm>
          <a:ln/>
        </p:spPr>
      </p:sp>
      <p:sp>
        <p:nvSpPr>
          <p:cNvPr id="149507" name="Заметки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dirty="0" smtClean="0"/>
          </a:p>
        </p:txBody>
      </p:sp>
      <p:sp>
        <p:nvSpPr>
          <p:cNvPr id="149508" name="Номер слайда 2"/>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400">
                <a:solidFill>
                  <a:schemeClr val="tx1"/>
                </a:solidFill>
                <a:latin typeface="Arial" pitchFamily="34" charset="0"/>
                <a:cs typeface="Arial" pitchFamily="34" charset="0"/>
              </a:defRPr>
            </a:lvl1pPr>
            <a:lvl2pPr marL="742950" indent="-285750" eaLnBrk="0" hangingPunct="0">
              <a:defRPr sz="1400">
                <a:solidFill>
                  <a:schemeClr val="tx1"/>
                </a:solidFill>
                <a:latin typeface="Arial" pitchFamily="34" charset="0"/>
                <a:cs typeface="Arial" pitchFamily="34" charset="0"/>
              </a:defRPr>
            </a:lvl2pPr>
            <a:lvl3pPr marL="1143000" indent="-228600" eaLnBrk="0" hangingPunct="0">
              <a:defRPr sz="1400">
                <a:solidFill>
                  <a:schemeClr val="tx1"/>
                </a:solidFill>
                <a:latin typeface="Arial" pitchFamily="34" charset="0"/>
                <a:cs typeface="Arial" pitchFamily="34" charset="0"/>
              </a:defRPr>
            </a:lvl3pPr>
            <a:lvl4pPr marL="1600200" indent="-228600" eaLnBrk="0" hangingPunct="0">
              <a:defRPr sz="1400">
                <a:solidFill>
                  <a:schemeClr val="tx1"/>
                </a:solidFill>
                <a:latin typeface="Arial" pitchFamily="34" charset="0"/>
                <a:cs typeface="Arial" pitchFamily="34" charset="0"/>
              </a:defRPr>
            </a:lvl4pPr>
            <a:lvl5pPr marL="2057400" indent="-228600" eaLnBrk="0" hangingPunct="0">
              <a:defRPr sz="1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a:solidFill>
                  <a:schemeClr val="tx1"/>
                </a:solidFill>
                <a:latin typeface="Arial" pitchFamily="34" charset="0"/>
                <a:cs typeface="Arial" pitchFamily="34" charset="0"/>
              </a:defRPr>
            </a:lvl9pPr>
          </a:lstStyle>
          <a:p>
            <a:pPr eaLnBrk="1" hangingPunct="1">
              <a:defRPr/>
            </a:pPr>
            <a:fld id="{F538D202-9AF4-4A34-B828-DAA00890CDCD}" type="slidenum">
              <a:rPr lang="ru-RU" sz="1200">
                <a:solidFill>
                  <a:prstClr val="black"/>
                </a:solidFill>
              </a:rPr>
              <a:pPr eaLnBrk="1" hangingPunct="1">
                <a:defRPr/>
              </a:pPr>
              <a:t>8</a:t>
            </a:fld>
            <a:endParaRPr lang="ru-RU" sz="1200">
              <a:solidFill>
                <a:prstClr val="black"/>
              </a:solidFill>
            </a:endParaRPr>
          </a:p>
        </p:txBody>
      </p:sp>
      <p:sp>
        <p:nvSpPr>
          <p:cNvPr id="149509" name="Нижний колонтитул 3"/>
          <p:cNvSpPr>
            <a:spLocks noGrp="1"/>
          </p:cNvSpPr>
          <p:nvPr>
            <p:ph type="ftr" sz="quarter" idx="4"/>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400">
                <a:solidFill>
                  <a:schemeClr val="tx1"/>
                </a:solidFill>
                <a:latin typeface="Arial" pitchFamily="34" charset="0"/>
                <a:cs typeface="Arial" pitchFamily="34" charset="0"/>
              </a:defRPr>
            </a:lvl1pPr>
            <a:lvl2pPr marL="742950" indent="-285750" eaLnBrk="0" hangingPunct="0">
              <a:defRPr sz="1400">
                <a:solidFill>
                  <a:schemeClr val="tx1"/>
                </a:solidFill>
                <a:latin typeface="Arial" pitchFamily="34" charset="0"/>
                <a:cs typeface="Arial" pitchFamily="34" charset="0"/>
              </a:defRPr>
            </a:lvl2pPr>
            <a:lvl3pPr marL="1143000" indent="-228600" eaLnBrk="0" hangingPunct="0">
              <a:defRPr sz="1400">
                <a:solidFill>
                  <a:schemeClr val="tx1"/>
                </a:solidFill>
                <a:latin typeface="Arial" pitchFamily="34" charset="0"/>
                <a:cs typeface="Arial" pitchFamily="34" charset="0"/>
              </a:defRPr>
            </a:lvl3pPr>
            <a:lvl4pPr marL="1600200" indent="-228600" eaLnBrk="0" hangingPunct="0">
              <a:defRPr sz="1400">
                <a:solidFill>
                  <a:schemeClr val="tx1"/>
                </a:solidFill>
                <a:latin typeface="Arial" pitchFamily="34" charset="0"/>
                <a:cs typeface="Arial" pitchFamily="34" charset="0"/>
              </a:defRPr>
            </a:lvl4pPr>
            <a:lvl5pPr marL="2057400" indent="-228600" eaLnBrk="0" hangingPunct="0">
              <a:defRPr sz="1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a:solidFill>
                  <a:schemeClr val="tx1"/>
                </a:solidFill>
                <a:latin typeface="Arial" pitchFamily="34" charset="0"/>
                <a:cs typeface="Arial" pitchFamily="34" charset="0"/>
              </a:defRPr>
            </a:lvl9pPr>
          </a:lstStyle>
          <a:p>
            <a:pPr eaLnBrk="1" hangingPunct="1">
              <a:defRPr/>
            </a:pPr>
            <a:r>
              <a:rPr lang="en-US" sz="1200" dirty="0">
                <a:solidFill>
                  <a:prstClr val="black"/>
                </a:solidFill>
              </a:rPr>
              <a:t>Speech at the APERC Annual Conference 2014   26 &amp; 27 </a:t>
            </a:r>
            <a:r>
              <a:rPr lang="en-US" sz="1200">
                <a:solidFill>
                  <a:prstClr val="black"/>
                </a:solidFill>
              </a:rPr>
              <a:t>March </a:t>
            </a:r>
            <a:r>
              <a:rPr lang="en-US" sz="1200" smtClean="0">
                <a:solidFill>
                  <a:prstClr val="black"/>
                </a:solidFill>
              </a:rPr>
              <a:t>2014, </a:t>
            </a:r>
            <a:r>
              <a:rPr lang="en-US" sz="1200" dirty="0">
                <a:solidFill>
                  <a:prstClr val="black"/>
                </a:solidFill>
              </a:rPr>
              <a:t>Tokyo </a:t>
            </a:r>
            <a:r>
              <a:rPr lang="en-US" sz="1200">
                <a:solidFill>
                  <a:prstClr val="black"/>
                </a:solidFill>
              </a:rPr>
              <a:t>Prince </a:t>
            </a:r>
            <a:r>
              <a:rPr lang="en-US" sz="1200" smtClean="0">
                <a:solidFill>
                  <a:prstClr val="black"/>
                </a:solidFill>
              </a:rPr>
              <a:t>Hotel, Tokyo, </a:t>
            </a:r>
            <a:r>
              <a:rPr lang="en-US" sz="1200" dirty="0">
                <a:solidFill>
                  <a:prstClr val="black"/>
                </a:solidFill>
              </a:rPr>
              <a:t>Japan</a:t>
            </a:r>
            <a:endParaRPr lang="ru-RU" sz="1200" dirty="0">
              <a:solidFill>
                <a:prstClr val="black"/>
              </a:solidFill>
            </a:endParaRPr>
          </a:p>
        </p:txBody>
      </p:sp>
    </p:spTree>
    <p:extLst>
      <p:ext uri="{BB962C8B-B14F-4D97-AF65-F5344CB8AC3E}">
        <p14:creationId xmlns:p14="http://schemas.microsoft.com/office/powerpoint/2010/main" val="39938334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14D3B176-E7AE-4086-B813-37B04DAEE2AE}" type="slidenum">
              <a:rPr lang="ru-RU" smtClean="0">
                <a:solidFill>
                  <a:prstClr val="black"/>
                </a:solidFill>
              </a:rPr>
              <a:pPr/>
              <a:t>9</a:t>
            </a:fld>
            <a:endParaRPr lang="ru-RU">
              <a:solidFill>
                <a:prstClr val="black"/>
              </a:solidFill>
            </a:endParaRPr>
          </a:p>
        </p:txBody>
      </p:sp>
    </p:spTree>
    <p:extLst>
      <p:ext uri="{BB962C8B-B14F-4D97-AF65-F5344CB8AC3E}">
        <p14:creationId xmlns:p14="http://schemas.microsoft.com/office/powerpoint/2010/main" val="12233458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Date Placeholder 29"/>
          <p:cNvSpPr>
            <a:spLocks noGrp="1"/>
          </p:cNvSpPr>
          <p:nvPr>
            <p:ph type="dt" sz="half" idx="10"/>
          </p:nvPr>
        </p:nvSpPr>
        <p:spPr/>
        <p:txBody>
          <a:bodyPr/>
          <a:lstStyle/>
          <a:p>
            <a:pPr>
              <a:defRPr/>
            </a:pPr>
            <a:fld id="{36C33706-AB44-4FCC-B7B6-B4C79052330B}" type="datetime1">
              <a:rPr lang="ru-RU" smtClean="0">
                <a:solidFill>
                  <a:srgbClr val="04617B">
                    <a:shade val="90000"/>
                  </a:srgbClr>
                </a:solidFill>
              </a:rPr>
              <a:pPr>
                <a:defRPr/>
              </a:pPr>
              <a:t>01.10.2018</a:t>
            </a:fld>
            <a:endParaRPr lang="ru-RU">
              <a:solidFill>
                <a:srgbClr val="04617B">
                  <a:shade val="90000"/>
                </a:srgbClr>
              </a:solidFill>
            </a:endParaRPr>
          </a:p>
        </p:txBody>
      </p:sp>
      <p:sp>
        <p:nvSpPr>
          <p:cNvPr id="19" name="Footer Placeholder 18"/>
          <p:cNvSpPr>
            <a:spLocks noGrp="1"/>
          </p:cNvSpPr>
          <p:nvPr>
            <p:ph type="ftr" sz="quarter" idx="11"/>
          </p:nvPr>
        </p:nvSpPr>
        <p:spPr/>
        <p:txBody>
          <a:bodyPr/>
          <a:lstStyle/>
          <a:p>
            <a:pPr>
              <a:defRPr/>
            </a:pPr>
            <a:endParaRPr lang="ru-RU">
              <a:solidFill>
                <a:srgbClr val="04617B">
                  <a:shade val="90000"/>
                </a:srgbClr>
              </a:solidFill>
            </a:endParaRPr>
          </a:p>
        </p:txBody>
      </p:sp>
      <p:sp>
        <p:nvSpPr>
          <p:cNvPr id="27" name="Slide Number Placeholder 26"/>
          <p:cNvSpPr>
            <a:spLocks noGrp="1"/>
          </p:cNvSpPr>
          <p:nvPr>
            <p:ph type="sldNum" sz="quarter" idx="12"/>
          </p:nvPr>
        </p:nvSpPr>
        <p:spPr/>
        <p:txBody>
          <a:bodyPr/>
          <a:lstStyle/>
          <a:p>
            <a:pPr>
              <a:defRPr/>
            </a:pPr>
            <a:fld id="{CE96C5A3-AA23-4419-ABD5-ED0D50125EBD}" type="slidenum">
              <a:rPr lang="ru-RU" smtClean="0">
                <a:solidFill>
                  <a:srgbClr val="04617B">
                    <a:shade val="90000"/>
                  </a:srgbClr>
                </a:solidFill>
              </a:rPr>
              <a:pPr>
                <a:defRPr/>
              </a:pPr>
              <a:t>‹#›</a:t>
            </a:fld>
            <a:endParaRPr lang="ru-RU">
              <a:solidFill>
                <a:srgbClr val="04617B">
                  <a:shade val="90000"/>
                </a:srgbClr>
              </a:solidFill>
            </a:endParaRPr>
          </a:p>
        </p:txBody>
      </p:sp>
    </p:spTree>
    <p:extLst>
      <p:ext uri="{BB962C8B-B14F-4D97-AF65-F5344CB8AC3E}">
        <p14:creationId xmlns:p14="http://schemas.microsoft.com/office/powerpoint/2010/main" val="39137870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ru-RU" smtClean="0"/>
              <a:t>Образец заголовка</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Date Placeholder 3"/>
          <p:cNvSpPr>
            <a:spLocks noGrp="1"/>
          </p:cNvSpPr>
          <p:nvPr>
            <p:ph type="dt" sz="half" idx="10"/>
          </p:nvPr>
        </p:nvSpPr>
        <p:spPr/>
        <p:txBody>
          <a:bodyPr/>
          <a:lstStyle/>
          <a:p>
            <a:pPr>
              <a:defRPr/>
            </a:pPr>
            <a:fld id="{4D16727D-87F0-4B71-A64F-DF25F0F91D62}" type="datetime1">
              <a:rPr lang="ru-RU" smtClean="0">
                <a:solidFill>
                  <a:srgbClr val="04617B">
                    <a:shade val="90000"/>
                  </a:srgbClr>
                </a:solidFill>
              </a:rPr>
              <a:pPr>
                <a:defRPr/>
              </a:pPr>
              <a:t>01.10.2018</a:t>
            </a:fld>
            <a:endParaRPr lang="ru-RU">
              <a:solidFill>
                <a:srgbClr val="04617B">
                  <a:shade val="90000"/>
                </a:srgbClr>
              </a:solidFill>
            </a:endParaRPr>
          </a:p>
        </p:txBody>
      </p:sp>
      <p:sp>
        <p:nvSpPr>
          <p:cNvPr id="5" name="Footer Placeholder 4"/>
          <p:cNvSpPr>
            <a:spLocks noGrp="1"/>
          </p:cNvSpPr>
          <p:nvPr>
            <p:ph type="ftr" sz="quarter" idx="11"/>
          </p:nvPr>
        </p:nvSpPr>
        <p:spPr/>
        <p:txBody>
          <a:bodyPr/>
          <a:lstStyle/>
          <a:p>
            <a:pPr>
              <a:defRPr/>
            </a:pPr>
            <a:endParaRPr lang="ru-RU">
              <a:solidFill>
                <a:srgbClr val="04617B">
                  <a:shade val="90000"/>
                </a:srgbClr>
              </a:solidFill>
            </a:endParaRPr>
          </a:p>
        </p:txBody>
      </p:sp>
      <p:sp>
        <p:nvSpPr>
          <p:cNvPr id="6" name="Slide Number Placeholder 5"/>
          <p:cNvSpPr>
            <a:spLocks noGrp="1"/>
          </p:cNvSpPr>
          <p:nvPr>
            <p:ph type="sldNum" sz="quarter" idx="12"/>
          </p:nvPr>
        </p:nvSpPr>
        <p:spPr/>
        <p:txBody>
          <a:bodyPr/>
          <a:lstStyle/>
          <a:p>
            <a:pPr>
              <a:defRPr/>
            </a:pPr>
            <a:fld id="{FA80E108-C6AD-48A7-BE8F-23E52ABC1B6A}" type="slidenum">
              <a:rPr lang="ru-RU" smtClean="0">
                <a:solidFill>
                  <a:srgbClr val="04617B">
                    <a:shade val="90000"/>
                  </a:srgbClr>
                </a:solidFill>
              </a:rPr>
              <a:pPr>
                <a:defRPr/>
              </a:pPr>
              <a:t>‹#›</a:t>
            </a:fld>
            <a:endParaRPr lang="ru-RU">
              <a:solidFill>
                <a:srgbClr val="04617B">
                  <a:shade val="90000"/>
                </a:srgbClr>
              </a:solidFill>
            </a:endParaRPr>
          </a:p>
        </p:txBody>
      </p:sp>
    </p:spTree>
    <p:extLst>
      <p:ext uri="{BB962C8B-B14F-4D97-AF65-F5344CB8AC3E}">
        <p14:creationId xmlns:p14="http://schemas.microsoft.com/office/powerpoint/2010/main" val="19306426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Date Placeholder 3"/>
          <p:cNvSpPr>
            <a:spLocks noGrp="1"/>
          </p:cNvSpPr>
          <p:nvPr>
            <p:ph type="dt" sz="half" idx="10"/>
          </p:nvPr>
        </p:nvSpPr>
        <p:spPr/>
        <p:txBody>
          <a:bodyPr/>
          <a:lstStyle/>
          <a:p>
            <a:pPr>
              <a:defRPr/>
            </a:pPr>
            <a:fld id="{F8245574-A2FE-4563-9E18-63965082D606}" type="datetime1">
              <a:rPr lang="ru-RU" smtClean="0">
                <a:solidFill>
                  <a:srgbClr val="04617B">
                    <a:shade val="90000"/>
                  </a:srgbClr>
                </a:solidFill>
              </a:rPr>
              <a:pPr>
                <a:defRPr/>
              </a:pPr>
              <a:t>01.10.2018</a:t>
            </a:fld>
            <a:endParaRPr lang="ru-RU">
              <a:solidFill>
                <a:srgbClr val="04617B">
                  <a:shade val="90000"/>
                </a:srgbClr>
              </a:solidFill>
            </a:endParaRPr>
          </a:p>
        </p:txBody>
      </p:sp>
      <p:sp>
        <p:nvSpPr>
          <p:cNvPr id="5" name="Footer Placeholder 4"/>
          <p:cNvSpPr>
            <a:spLocks noGrp="1"/>
          </p:cNvSpPr>
          <p:nvPr>
            <p:ph type="ftr" sz="quarter" idx="11"/>
          </p:nvPr>
        </p:nvSpPr>
        <p:spPr/>
        <p:txBody>
          <a:bodyPr/>
          <a:lstStyle/>
          <a:p>
            <a:pPr>
              <a:defRPr/>
            </a:pPr>
            <a:endParaRPr lang="ru-RU">
              <a:solidFill>
                <a:srgbClr val="04617B">
                  <a:shade val="90000"/>
                </a:srgbClr>
              </a:solidFill>
            </a:endParaRPr>
          </a:p>
        </p:txBody>
      </p:sp>
      <p:sp>
        <p:nvSpPr>
          <p:cNvPr id="6" name="Slide Number Placeholder 5"/>
          <p:cNvSpPr>
            <a:spLocks noGrp="1"/>
          </p:cNvSpPr>
          <p:nvPr>
            <p:ph type="sldNum" sz="quarter" idx="12"/>
          </p:nvPr>
        </p:nvSpPr>
        <p:spPr/>
        <p:txBody>
          <a:bodyPr/>
          <a:lstStyle/>
          <a:p>
            <a:pPr>
              <a:defRPr/>
            </a:pPr>
            <a:fld id="{2C0202A9-9D80-4E0D-988B-1386CCF2C099}" type="slidenum">
              <a:rPr lang="ru-RU" smtClean="0">
                <a:solidFill>
                  <a:srgbClr val="04617B">
                    <a:shade val="90000"/>
                  </a:srgbClr>
                </a:solidFill>
              </a:rPr>
              <a:pPr>
                <a:defRPr/>
              </a:pPr>
              <a:t>‹#›</a:t>
            </a:fld>
            <a:endParaRPr lang="ru-RU">
              <a:solidFill>
                <a:srgbClr val="04617B">
                  <a:shade val="90000"/>
                </a:srgbClr>
              </a:solidFill>
            </a:endParaRPr>
          </a:p>
        </p:txBody>
      </p:sp>
    </p:spTree>
    <p:extLst>
      <p:ext uri="{BB962C8B-B14F-4D97-AF65-F5344CB8AC3E}">
        <p14:creationId xmlns:p14="http://schemas.microsoft.com/office/powerpoint/2010/main" val="1110170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Date Placeholder 29"/>
          <p:cNvSpPr>
            <a:spLocks noGrp="1"/>
          </p:cNvSpPr>
          <p:nvPr>
            <p:ph type="dt" sz="half" idx="10"/>
          </p:nvPr>
        </p:nvSpPr>
        <p:spPr/>
        <p:txBody>
          <a:bodyPr/>
          <a:lstStyle/>
          <a:p>
            <a:pPr>
              <a:defRPr/>
            </a:pPr>
            <a:fld id="{36C33706-AB44-4FCC-B7B6-B4C79052330B}" type="datetime1">
              <a:rPr lang="ru-RU" smtClean="0">
                <a:solidFill>
                  <a:srgbClr val="04617B">
                    <a:shade val="90000"/>
                  </a:srgbClr>
                </a:solidFill>
              </a:rPr>
              <a:pPr>
                <a:defRPr/>
              </a:pPr>
              <a:t>01.10.2018</a:t>
            </a:fld>
            <a:endParaRPr lang="ru-RU">
              <a:solidFill>
                <a:srgbClr val="04617B">
                  <a:shade val="90000"/>
                </a:srgbClr>
              </a:solidFill>
            </a:endParaRPr>
          </a:p>
        </p:txBody>
      </p:sp>
      <p:sp>
        <p:nvSpPr>
          <p:cNvPr id="19" name="Footer Placeholder 18"/>
          <p:cNvSpPr>
            <a:spLocks noGrp="1"/>
          </p:cNvSpPr>
          <p:nvPr>
            <p:ph type="ftr" sz="quarter" idx="11"/>
          </p:nvPr>
        </p:nvSpPr>
        <p:spPr/>
        <p:txBody>
          <a:bodyPr/>
          <a:lstStyle/>
          <a:p>
            <a:pPr>
              <a:defRPr/>
            </a:pPr>
            <a:endParaRPr lang="ru-RU">
              <a:solidFill>
                <a:srgbClr val="04617B">
                  <a:shade val="90000"/>
                </a:srgbClr>
              </a:solidFill>
            </a:endParaRPr>
          </a:p>
        </p:txBody>
      </p:sp>
      <p:sp>
        <p:nvSpPr>
          <p:cNvPr id="27" name="Slide Number Placeholder 26"/>
          <p:cNvSpPr>
            <a:spLocks noGrp="1"/>
          </p:cNvSpPr>
          <p:nvPr>
            <p:ph type="sldNum" sz="quarter" idx="12"/>
          </p:nvPr>
        </p:nvSpPr>
        <p:spPr/>
        <p:txBody>
          <a:bodyPr/>
          <a:lstStyle/>
          <a:p>
            <a:pPr>
              <a:defRPr/>
            </a:pPr>
            <a:fld id="{CE96C5A3-AA23-4419-ABD5-ED0D50125EBD}" type="slidenum">
              <a:rPr lang="ru-RU" smtClean="0">
                <a:solidFill>
                  <a:srgbClr val="04617B">
                    <a:shade val="90000"/>
                  </a:srgbClr>
                </a:solidFill>
              </a:rPr>
              <a:pPr>
                <a:defRPr/>
              </a:pPr>
              <a:t>‹#›</a:t>
            </a:fld>
            <a:endParaRPr lang="ru-RU">
              <a:solidFill>
                <a:srgbClr val="04617B">
                  <a:shade val="90000"/>
                </a:srgbClr>
              </a:solidFill>
            </a:endParaRPr>
          </a:p>
        </p:txBody>
      </p:sp>
    </p:spTree>
    <p:extLst>
      <p:ext uri="{BB962C8B-B14F-4D97-AF65-F5344CB8AC3E}">
        <p14:creationId xmlns:p14="http://schemas.microsoft.com/office/powerpoint/2010/main" val="20252436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ru-RU" smtClean="0"/>
              <a:t>Образец заголовка</a:t>
            </a:r>
            <a:endParaRPr kumimoji="0" lang="en-US"/>
          </a:p>
        </p:txBody>
      </p:sp>
      <p:sp>
        <p:nvSpPr>
          <p:cNvPr id="3" name="Content Placeholder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Date Placeholder 3"/>
          <p:cNvSpPr>
            <a:spLocks noGrp="1"/>
          </p:cNvSpPr>
          <p:nvPr>
            <p:ph type="dt" sz="half" idx="10"/>
          </p:nvPr>
        </p:nvSpPr>
        <p:spPr/>
        <p:txBody>
          <a:bodyPr/>
          <a:lstStyle/>
          <a:p>
            <a:pPr>
              <a:defRPr/>
            </a:pPr>
            <a:fld id="{DEE4CC90-471C-4307-BBE3-799885EFC737}" type="datetime1">
              <a:rPr lang="ru-RU" smtClean="0">
                <a:solidFill>
                  <a:srgbClr val="04617B">
                    <a:shade val="90000"/>
                  </a:srgbClr>
                </a:solidFill>
              </a:rPr>
              <a:pPr>
                <a:defRPr/>
              </a:pPr>
              <a:t>01.10.2018</a:t>
            </a:fld>
            <a:endParaRPr lang="ru-RU">
              <a:solidFill>
                <a:srgbClr val="04617B">
                  <a:shade val="90000"/>
                </a:srgbClr>
              </a:solidFill>
            </a:endParaRPr>
          </a:p>
        </p:txBody>
      </p:sp>
      <p:sp>
        <p:nvSpPr>
          <p:cNvPr id="5" name="Footer Placeholder 4"/>
          <p:cNvSpPr>
            <a:spLocks noGrp="1"/>
          </p:cNvSpPr>
          <p:nvPr>
            <p:ph type="ftr" sz="quarter" idx="11"/>
          </p:nvPr>
        </p:nvSpPr>
        <p:spPr/>
        <p:txBody>
          <a:bodyPr/>
          <a:lstStyle/>
          <a:p>
            <a:pPr>
              <a:defRPr/>
            </a:pPr>
            <a:endParaRPr lang="ru-RU">
              <a:solidFill>
                <a:srgbClr val="04617B">
                  <a:shade val="90000"/>
                </a:srgbClr>
              </a:solidFill>
            </a:endParaRPr>
          </a:p>
        </p:txBody>
      </p:sp>
      <p:sp>
        <p:nvSpPr>
          <p:cNvPr id="6" name="Slide Number Placeholder 5"/>
          <p:cNvSpPr>
            <a:spLocks noGrp="1"/>
          </p:cNvSpPr>
          <p:nvPr>
            <p:ph type="sldNum" sz="quarter" idx="12"/>
          </p:nvPr>
        </p:nvSpPr>
        <p:spPr/>
        <p:txBody>
          <a:bodyPr/>
          <a:lstStyle/>
          <a:p>
            <a:pPr>
              <a:defRPr/>
            </a:pPr>
            <a:fld id="{DB1128A0-684E-4159-9875-F7D0AB778690}" type="slidenum">
              <a:rPr lang="ru-RU" smtClean="0">
                <a:solidFill>
                  <a:srgbClr val="04617B">
                    <a:shade val="90000"/>
                  </a:srgbClr>
                </a:solidFill>
              </a:rPr>
              <a:pPr>
                <a:defRPr/>
              </a:pPr>
              <a:t>‹#›</a:t>
            </a:fld>
            <a:endParaRPr lang="ru-RU">
              <a:solidFill>
                <a:srgbClr val="04617B">
                  <a:shade val="90000"/>
                </a:srgbClr>
              </a:solidFill>
            </a:endParaRPr>
          </a:p>
        </p:txBody>
      </p:sp>
    </p:spTree>
    <p:extLst>
      <p:ext uri="{BB962C8B-B14F-4D97-AF65-F5344CB8AC3E}">
        <p14:creationId xmlns:p14="http://schemas.microsoft.com/office/powerpoint/2010/main" val="32478900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Date Placeholder 3"/>
          <p:cNvSpPr>
            <a:spLocks noGrp="1"/>
          </p:cNvSpPr>
          <p:nvPr>
            <p:ph type="dt" sz="half" idx="10"/>
          </p:nvPr>
        </p:nvSpPr>
        <p:spPr/>
        <p:txBody>
          <a:bodyPr/>
          <a:lstStyle/>
          <a:p>
            <a:pPr>
              <a:defRPr/>
            </a:pPr>
            <a:fld id="{0AA8F660-400B-4B0B-AEF8-9B75F1D6E428}" type="datetime1">
              <a:rPr lang="ru-RU" smtClean="0">
                <a:solidFill>
                  <a:srgbClr val="04617B">
                    <a:shade val="90000"/>
                  </a:srgbClr>
                </a:solidFill>
              </a:rPr>
              <a:pPr>
                <a:defRPr/>
              </a:pPr>
              <a:t>01.10.2018</a:t>
            </a:fld>
            <a:endParaRPr lang="ru-RU">
              <a:solidFill>
                <a:srgbClr val="04617B">
                  <a:shade val="90000"/>
                </a:srgbClr>
              </a:solidFill>
            </a:endParaRPr>
          </a:p>
        </p:txBody>
      </p:sp>
      <p:sp>
        <p:nvSpPr>
          <p:cNvPr id="5" name="Footer Placeholder 4"/>
          <p:cNvSpPr>
            <a:spLocks noGrp="1"/>
          </p:cNvSpPr>
          <p:nvPr>
            <p:ph type="ftr" sz="quarter" idx="11"/>
          </p:nvPr>
        </p:nvSpPr>
        <p:spPr/>
        <p:txBody>
          <a:bodyPr/>
          <a:lstStyle/>
          <a:p>
            <a:pPr>
              <a:defRPr/>
            </a:pPr>
            <a:endParaRPr lang="ru-RU">
              <a:solidFill>
                <a:srgbClr val="04617B">
                  <a:shade val="90000"/>
                </a:srgbClr>
              </a:solidFill>
            </a:endParaRPr>
          </a:p>
        </p:txBody>
      </p:sp>
      <p:sp>
        <p:nvSpPr>
          <p:cNvPr id="6" name="Slide Number Placeholder 5"/>
          <p:cNvSpPr>
            <a:spLocks noGrp="1"/>
          </p:cNvSpPr>
          <p:nvPr>
            <p:ph type="sldNum" sz="quarter" idx="12"/>
          </p:nvPr>
        </p:nvSpPr>
        <p:spPr/>
        <p:txBody>
          <a:bodyPr/>
          <a:lstStyle/>
          <a:p>
            <a:pPr>
              <a:defRPr/>
            </a:pPr>
            <a:fld id="{F3CB24FF-9004-4B2B-91B8-F80EDD117500}" type="slidenum">
              <a:rPr lang="ru-RU" smtClean="0">
                <a:solidFill>
                  <a:srgbClr val="04617B">
                    <a:shade val="90000"/>
                  </a:srgbClr>
                </a:solidFill>
              </a:rPr>
              <a:pPr>
                <a:defRPr/>
              </a:pPr>
              <a:t>‹#›</a:t>
            </a:fld>
            <a:endParaRPr lang="ru-RU">
              <a:solidFill>
                <a:srgbClr val="04617B">
                  <a:shade val="90000"/>
                </a:srgbClr>
              </a:solidFill>
            </a:endParaRPr>
          </a:p>
        </p:txBody>
      </p:sp>
    </p:spTree>
    <p:extLst>
      <p:ext uri="{BB962C8B-B14F-4D97-AF65-F5344CB8AC3E}">
        <p14:creationId xmlns:p14="http://schemas.microsoft.com/office/powerpoint/2010/main" val="30189305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Date Placeholder 4"/>
          <p:cNvSpPr>
            <a:spLocks noGrp="1"/>
          </p:cNvSpPr>
          <p:nvPr>
            <p:ph type="dt" sz="half" idx="10"/>
          </p:nvPr>
        </p:nvSpPr>
        <p:spPr/>
        <p:txBody>
          <a:bodyPr/>
          <a:lstStyle/>
          <a:p>
            <a:pPr>
              <a:defRPr/>
            </a:pPr>
            <a:fld id="{89889AE6-4B45-45F1-8706-1EE9FFB04061}" type="datetime1">
              <a:rPr lang="ru-RU" smtClean="0">
                <a:solidFill>
                  <a:srgbClr val="04617B">
                    <a:shade val="90000"/>
                  </a:srgbClr>
                </a:solidFill>
              </a:rPr>
              <a:pPr>
                <a:defRPr/>
              </a:pPr>
              <a:t>01.10.2018</a:t>
            </a:fld>
            <a:endParaRPr lang="ru-RU">
              <a:solidFill>
                <a:srgbClr val="04617B">
                  <a:shade val="90000"/>
                </a:srgbClr>
              </a:solidFill>
            </a:endParaRPr>
          </a:p>
        </p:txBody>
      </p:sp>
      <p:sp>
        <p:nvSpPr>
          <p:cNvPr id="6" name="Footer Placeholder 5"/>
          <p:cNvSpPr>
            <a:spLocks noGrp="1"/>
          </p:cNvSpPr>
          <p:nvPr>
            <p:ph type="ftr" sz="quarter" idx="11"/>
          </p:nvPr>
        </p:nvSpPr>
        <p:spPr/>
        <p:txBody>
          <a:bodyPr/>
          <a:lstStyle/>
          <a:p>
            <a:pPr>
              <a:defRPr/>
            </a:pPr>
            <a:endParaRPr lang="ru-RU">
              <a:solidFill>
                <a:srgbClr val="04617B">
                  <a:shade val="90000"/>
                </a:srgbClr>
              </a:solidFill>
            </a:endParaRPr>
          </a:p>
        </p:txBody>
      </p:sp>
      <p:sp>
        <p:nvSpPr>
          <p:cNvPr id="7" name="Slide Number Placeholder 6"/>
          <p:cNvSpPr>
            <a:spLocks noGrp="1"/>
          </p:cNvSpPr>
          <p:nvPr>
            <p:ph type="sldNum" sz="quarter" idx="12"/>
          </p:nvPr>
        </p:nvSpPr>
        <p:spPr/>
        <p:txBody>
          <a:bodyPr/>
          <a:lstStyle/>
          <a:p>
            <a:pPr>
              <a:defRPr/>
            </a:pPr>
            <a:fld id="{7E36FA9B-A773-4FFB-B74B-CF2B561EC12E}" type="slidenum">
              <a:rPr lang="ru-RU" smtClean="0">
                <a:solidFill>
                  <a:srgbClr val="04617B">
                    <a:shade val="90000"/>
                  </a:srgbClr>
                </a:solidFill>
              </a:rPr>
              <a:pPr>
                <a:defRPr/>
              </a:pPr>
              <a:t>‹#›</a:t>
            </a:fld>
            <a:endParaRPr lang="ru-RU">
              <a:solidFill>
                <a:srgbClr val="04617B">
                  <a:shade val="90000"/>
                </a:srgbClr>
              </a:solidFill>
            </a:endParaRPr>
          </a:p>
        </p:txBody>
      </p:sp>
    </p:spTree>
    <p:extLst>
      <p:ext uri="{BB962C8B-B14F-4D97-AF65-F5344CB8AC3E}">
        <p14:creationId xmlns:p14="http://schemas.microsoft.com/office/powerpoint/2010/main" val="26229227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Date Placeholder 6"/>
          <p:cNvSpPr>
            <a:spLocks noGrp="1"/>
          </p:cNvSpPr>
          <p:nvPr>
            <p:ph type="dt" sz="half" idx="10"/>
          </p:nvPr>
        </p:nvSpPr>
        <p:spPr/>
        <p:txBody>
          <a:bodyPr/>
          <a:lstStyle/>
          <a:p>
            <a:pPr>
              <a:defRPr/>
            </a:pPr>
            <a:fld id="{D8D064AC-97A3-4F04-9784-296B0D34B19C}" type="datetime1">
              <a:rPr lang="ru-RU" smtClean="0">
                <a:solidFill>
                  <a:srgbClr val="04617B">
                    <a:shade val="90000"/>
                  </a:srgbClr>
                </a:solidFill>
              </a:rPr>
              <a:pPr>
                <a:defRPr/>
              </a:pPr>
              <a:t>01.10.2018</a:t>
            </a:fld>
            <a:endParaRPr lang="ru-RU">
              <a:solidFill>
                <a:srgbClr val="04617B">
                  <a:shade val="90000"/>
                </a:srgbClr>
              </a:solidFill>
            </a:endParaRPr>
          </a:p>
        </p:txBody>
      </p:sp>
      <p:sp>
        <p:nvSpPr>
          <p:cNvPr id="8" name="Footer Placeholder 7"/>
          <p:cNvSpPr>
            <a:spLocks noGrp="1"/>
          </p:cNvSpPr>
          <p:nvPr>
            <p:ph type="ftr" sz="quarter" idx="11"/>
          </p:nvPr>
        </p:nvSpPr>
        <p:spPr/>
        <p:txBody>
          <a:bodyPr/>
          <a:lstStyle/>
          <a:p>
            <a:pPr>
              <a:defRPr/>
            </a:pPr>
            <a:endParaRPr lang="ru-RU">
              <a:solidFill>
                <a:srgbClr val="04617B">
                  <a:shade val="90000"/>
                </a:srgbClr>
              </a:solidFill>
            </a:endParaRPr>
          </a:p>
        </p:txBody>
      </p:sp>
      <p:sp>
        <p:nvSpPr>
          <p:cNvPr id="9" name="Slide Number Placeholder 8"/>
          <p:cNvSpPr>
            <a:spLocks noGrp="1"/>
          </p:cNvSpPr>
          <p:nvPr>
            <p:ph type="sldNum" sz="quarter" idx="12"/>
          </p:nvPr>
        </p:nvSpPr>
        <p:spPr/>
        <p:txBody>
          <a:bodyPr/>
          <a:lstStyle/>
          <a:p>
            <a:pPr>
              <a:defRPr/>
            </a:pPr>
            <a:fld id="{4453E5F3-B800-4585-A478-AB547701CEC3}" type="slidenum">
              <a:rPr lang="ru-RU" smtClean="0">
                <a:solidFill>
                  <a:srgbClr val="04617B">
                    <a:shade val="90000"/>
                  </a:srgbClr>
                </a:solidFill>
              </a:rPr>
              <a:pPr>
                <a:defRPr/>
              </a:pPr>
              <a:t>‹#›</a:t>
            </a:fld>
            <a:endParaRPr lang="ru-RU">
              <a:solidFill>
                <a:srgbClr val="04617B">
                  <a:shade val="90000"/>
                </a:srgbClr>
              </a:solidFill>
            </a:endParaRPr>
          </a:p>
        </p:txBody>
      </p:sp>
    </p:spTree>
    <p:extLst>
      <p:ext uri="{BB962C8B-B14F-4D97-AF65-F5344CB8AC3E}">
        <p14:creationId xmlns:p14="http://schemas.microsoft.com/office/powerpoint/2010/main" val="8416563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Date Placeholder 2"/>
          <p:cNvSpPr>
            <a:spLocks noGrp="1"/>
          </p:cNvSpPr>
          <p:nvPr>
            <p:ph type="dt" sz="half" idx="10"/>
          </p:nvPr>
        </p:nvSpPr>
        <p:spPr/>
        <p:txBody>
          <a:bodyPr/>
          <a:lstStyle/>
          <a:p>
            <a:pPr>
              <a:defRPr/>
            </a:pPr>
            <a:fld id="{C8AE3405-BD42-4635-9EE5-41392E5E893C}" type="datetime1">
              <a:rPr lang="ru-RU" smtClean="0">
                <a:solidFill>
                  <a:srgbClr val="04617B">
                    <a:shade val="90000"/>
                  </a:srgbClr>
                </a:solidFill>
              </a:rPr>
              <a:pPr>
                <a:defRPr/>
              </a:pPr>
              <a:t>01.10.2018</a:t>
            </a:fld>
            <a:endParaRPr lang="ru-RU">
              <a:solidFill>
                <a:srgbClr val="04617B">
                  <a:shade val="90000"/>
                </a:srgbClr>
              </a:solidFill>
            </a:endParaRPr>
          </a:p>
        </p:txBody>
      </p:sp>
      <p:sp>
        <p:nvSpPr>
          <p:cNvPr id="4" name="Footer Placeholder 3"/>
          <p:cNvSpPr>
            <a:spLocks noGrp="1"/>
          </p:cNvSpPr>
          <p:nvPr>
            <p:ph type="ftr" sz="quarter" idx="11"/>
          </p:nvPr>
        </p:nvSpPr>
        <p:spPr/>
        <p:txBody>
          <a:bodyPr/>
          <a:lstStyle/>
          <a:p>
            <a:pPr>
              <a:defRPr/>
            </a:pPr>
            <a:endParaRPr lang="ru-RU">
              <a:solidFill>
                <a:srgbClr val="04617B">
                  <a:shade val="90000"/>
                </a:srgbClr>
              </a:solidFill>
            </a:endParaRPr>
          </a:p>
        </p:txBody>
      </p:sp>
      <p:sp>
        <p:nvSpPr>
          <p:cNvPr id="5" name="Slide Number Placeholder 4"/>
          <p:cNvSpPr>
            <a:spLocks noGrp="1"/>
          </p:cNvSpPr>
          <p:nvPr>
            <p:ph type="sldNum" sz="quarter" idx="12"/>
          </p:nvPr>
        </p:nvSpPr>
        <p:spPr/>
        <p:txBody>
          <a:bodyPr/>
          <a:lstStyle/>
          <a:p>
            <a:pPr>
              <a:defRPr/>
            </a:pPr>
            <a:fld id="{3994E0FD-DE8A-4A8B-B633-FDB3B075AD12}" type="slidenum">
              <a:rPr lang="ru-RU" smtClean="0">
                <a:solidFill>
                  <a:srgbClr val="04617B">
                    <a:shade val="90000"/>
                  </a:srgbClr>
                </a:solidFill>
              </a:rPr>
              <a:pPr>
                <a:defRPr/>
              </a:pPr>
              <a:t>‹#›</a:t>
            </a:fld>
            <a:endParaRPr lang="ru-RU">
              <a:solidFill>
                <a:srgbClr val="04617B">
                  <a:shade val="90000"/>
                </a:srgbClr>
              </a:solidFill>
            </a:endParaRPr>
          </a:p>
        </p:txBody>
      </p:sp>
    </p:spTree>
    <p:extLst>
      <p:ext uri="{BB962C8B-B14F-4D97-AF65-F5344CB8AC3E}">
        <p14:creationId xmlns:p14="http://schemas.microsoft.com/office/powerpoint/2010/main" val="3560079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856F943C-8835-473F-9DBD-B932D2639F93}" type="datetime1">
              <a:rPr lang="ru-RU" smtClean="0">
                <a:solidFill>
                  <a:srgbClr val="04617B">
                    <a:shade val="90000"/>
                  </a:srgbClr>
                </a:solidFill>
              </a:rPr>
              <a:pPr>
                <a:defRPr/>
              </a:pPr>
              <a:t>01.10.2018</a:t>
            </a:fld>
            <a:endParaRPr lang="ru-RU">
              <a:solidFill>
                <a:srgbClr val="04617B">
                  <a:shade val="90000"/>
                </a:srgbClr>
              </a:solidFill>
            </a:endParaRPr>
          </a:p>
        </p:txBody>
      </p:sp>
      <p:sp>
        <p:nvSpPr>
          <p:cNvPr id="3" name="Footer Placeholder 2"/>
          <p:cNvSpPr>
            <a:spLocks noGrp="1"/>
          </p:cNvSpPr>
          <p:nvPr>
            <p:ph type="ftr" sz="quarter" idx="11"/>
          </p:nvPr>
        </p:nvSpPr>
        <p:spPr/>
        <p:txBody>
          <a:bodyPr/>
          <a:lstStyle/>
          <a:p>
            <a:pPr>
              <a:defRPr/>
            </a:pPr>
            <a:endParaRPr lang="ru-RU">
              <a:solidFill>
                <a:srgbClr val="04617B">
                  <a:shade val="90000"/>
                </a:srgbClr>
              </a:solidFill>
            </a:endParaRPr>
          </a:p>
        </p:txBody>
      </p:sp>
      <p:sp>
        <p:nvSpPr>
          <p:cNvPr id="4" name="Slide Number Placeholder 3"/>
          <p:cNvSpPr>
            <a:spLocks noGrp="1"/>
          </p:cNvSpPr>
          <p:nvPr>
            <p:ph type="sldNum" sz="quarter" idx="12"/>
          </p:nvPr>
        </p:nvSpPr>
        <p:spPr/>
        <p:txBody>
          <a:bodyPr/>
          <a:lstStyle/>
          <a:p>
            <a:pPr>
              <a:defRPr/>
            </a:pPr>
            <a:fld id="{074DB4D2-9C73-4571-AD27-2DA18B8A062D}" type="slidenum">
              <a:rPr lang="ru-RU" smtClean="0">
                <a:solidFill>
                  <a:srgbClr val="04617B">
                    <a:shade val="90000"/>
                  </a:srgbClr>
                </a:solidFill>
              </a:rPr>
              <a:pPr>
                <a:defRPr/>
              </a:pPr>
              <a:t>‹#›</a:t>
            </a:fld>
            <a:endParaRPr lang="ru-RU">
              <a:solidFill>
                <a:srgbClr val="04617B">
                  <a:shade val="90000"/>
                </a:srgbClr>
              </a:solidFill>
            </a:endParaRPr>
          </a:p>
        </p:txBody>
      </p:sp>
    </p:spTree>
    <p:extLst>
      <p:ext uri="{BB962C8B-B14F-4D97-AF65-F5344CB8AC3E}">
        <p14:creationId xmlns:p14="http://schemas.microsoft.com/office/powerpoint/2010/main" val="65102421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Date Placeholder 4"/>
          <p:cNvSpPr>
            <a:spLocks noGrp="1"/>
          </p:cNvSpPr>
          <p:nvPr>
            <p:ph type="dt" sz="half" idx="10"/>
          </p:nvPr>
        </p:nvSpPr>
        <p:spPr/>
        <p:txBody>
          <a:bodyPr/>
          <a:lstStyle/>
          <a:p>
            <a:pPr>
              <a:defRPr/>
            </a:pPr>
            <a:fld id="{EB279626-0109-4739-9F16-5ED3BFEE285A}" type="datetime1">
              <a:rPr lang="ru-RU" smtClean="0">
                <a:solidFill>
                  <a:srgbClr val="04617B">
                    <a:shade val="90000"/>
                  </a:srgbClr>
                </a:solidFill>
              </a:rPr>
              <a:pPr>
                <a:defRPr/>
              </a:pPr>
              <a:t>01.10.2018</a:t>
            </a:fld>
            <a:endParaRPr lang="ru-RU">
              <a:solidFill>
                <a:srgbClr val="04617B">
                  <a:shade val="90000"/>
                </a:srgbClr>
              </a:solidFill>
            </a:endParaRPr>
          </a:p>
        </p:txBody>
      </p:sp>
      <p:sp>
        <p:nvSpPr>
          <p:cNvPr id="6" name="Footer Placeholder 5"/>
          <p:cNvSpPr>
            <a:spLocks noGrp="1"/>
          </p:cNvSpPr>
          <p:nvPr>
            <p:ph type="ftr" sz="quarter" idx="11"/>
          </p:nvPr>
        </p:nvSpPr>
        <p:spPr/>
        <p:txBody>
          <a:bodyPr/>
          <a:lstStyle/>
          <a:p>
            <a:pPr>
              <a:defRPr/>
            </a:pPr>
            <a:endParaRPr lang="ru-RU">
              <a:solidFill>
                <a:srgbClr val="04617B">
                  <a:shade val="90000"/>
                </a:srgbClr>
              </a:solidFill>
            </a:endParaRPr>
          </a:p>
        </p:txBody>
      </p:sp>
      <p:sp>
        <p:nvSpPr>
          <p:cNvPr id="7" name="Slide Number Placeholder 6"/>
          <p:cNvSpPr>
            <a:spLocks noGrp="1"/>
          </p:cNvSpPr>
          <p:nvPr>
            <p:ph type="sldNum" sz="quarter" idx="12"/>
          </p:nvPr>
        </p:nvSpPr>
        <p:spPr/>
        <p:txBody>
          <a:bodyPr/>
          <a:lstStyle/>
          <a:p>
            <a:pPr>
              <a:defRPr/>
            </a:pPr>
            <a:fld id="{AFE3B8A4-8C4F-4863-89EE-022EF0FD668A}" type="slidenum">
              <a:rPr lang="ru-RU" smtClean="0">
                <a:solidFill>
                  <a:srgbClr val="04617B">
                    <a:shade val="90000"/>
                  </a:srgbClr>
                </a:solidFill>
              </a:rPr>
              <a:pPr>
                <a:defRPr/>
              </a:pPr>
              <a:t>‹#›</a:t>
            </a:fld>
            <a:endParaRPr lang="ru-RU">
              <a:solidFill>
                <a:srgbClr val="04617B">
                  <a:shade val="90000"/>
                </a:srgbClr>
              </a:solidFill>
            </a:endParaRPr>
          </a:p>
        </p:txBody>
      </p:sp>
    </p:spTree>
    <p:extLst>
      <p:ext uri="{BB962C8B-B14F-4D97-AF65-F5344CB8AC3E}">
        <p14:creationId xmlns:p14="http://schemas.microsoft.com/office/powerpoint/2010/main" val="3515690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ru-RU" smtClean="0"/>
              <a:t>Образец заголовка</a:t>
            </a:r>
            <a:endParaRPr kumimoji="0" lang="en-US"/>
          </a:p>
        </p:txBody>
      </p:sp>
      <p:sp>
        <p:nvSpPr>
          <p:cNvPr id="3" name="Content Placeholder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Date Placeholder 3"/>
          <p:cNvSpPr>
            <a:spLocks noGrp="1"/>
          </p:cNvSpPr>
          <p:nvPr>
            <p:ph type="dt" sz="half" idx="10"/>
          </p:nvPr>
        </p:nvSpPr>
        <p:spPr/>
        <p:txBody>
          <a:bodyPr/>
          <a:lstStyle/>
          <a:p>
            <a:pPr>
              <a:defRPr/>
            </a:pPr>
            <a:fld id="{DEE4CC90-471C-4307-BBE3-799885EFC737}" type="datetime1">
              <a:rPr lang="ru-RU" smtClean="0">
                <a:solidFill>
                  <a:srgbClr val="04617B">
                    <a:shade val="90000"/>
                  </a:srgbClr>
                </a:solidFill>
              </a:rPr>
              <a:pPr>
                <a:defRPr/>
              </a:pPr>
              <a:t>01.10.2018</a:t>
            </a:fld>
            <a:endParaRPr lang="ru-RU">
              <a:solidFill>
                <a:srgbClr val="04617B">
                  <a:shade val="90000"/>
                </a:srgbClr>
              </a:solidFill>
            </a:endParaRPr>
          </a:p>
        </p:txBody>
      </p:sp>
      <p:sp>
        <p:nvSpPr>
          <p:cNvPr id="5" name="Footer Placeholder 4"/>
          <p:cNvSpPr>
            <a:spLocks noGrp="1"/>
          </p:cNvSpPr>
          <p:nvPr>
            <p:ph type="ftr" sz="quarter" idx="11"/>
          </p:nvPr>
        </p:nvSpPr>
        <p:spPr/>
        <p:txBody>
          <a:bodyPr/>
          <a:lstStyle/>
          <a:p>
            <a:pPr>
              <a:defRPr/>
            </a:pPr>
            <a:endParaRPr lang="ru-RU">
              <a:solidFill>
                <a:srgbClr val="04617B">
                  <a:shade val="90000"/>
                </a:srgbClr>
              </a:solidFill>
            </a:endParaRPr>
          </a:p>
        </p:txBody>
      </p:sp>
      <p:sp>
        <p:nvSpPr>
          <p:cNvPr id="6" name="Slide Number Placeholder 5"/>
          <p:cNvSpPr>
            <a:spLocks noGrp="1"/>
          </p:cNvSpPr>
          <p:nvPr>
            <p:ph type="sldNum" sz="quarter" idx="12"/>
          </p:nvPr>
        </p:nvSpPr>
        <p:spPr/>
        <p:txBody>
          <a:bodyPr/>
          <a:lstStyle/>
          <a:p>
            <a:pPr>
              <a:defRPr/>
            </a:pPr>
            <a:fld id="{DB1128A0-684E-4159-9875-F7D0AB778690}" type="slidenum">
              <a:rPr lang="ru-RU" smtClean="0">
                <a:solidFill>
                  <a:srgbClr val="04617B">
                    <a:shade val="90000"/>
                  </a:srgbClr>
                </a:solidFill>
              </a:rPr>
              <a:pPr>
                <a:defRPr/>
              </a:pPr>
              <a:t>‹#›</a:t>
            </a:fld>
            <a:endParaRPr lang="ru-RU">
              <a:solidFill>
                <a:srgbClr val="04617B">
                  <a:shade val="90000"/>
                </a:srgbClr>
              </a:solidFill>
            </a:endParaRPr>
          </a:p>
        </p:txBody>
      </p:sp>
    </p:spTree>
    <p:extLst>
      <p:ext uri="{BB962C8B-B14F-4D97-AF65-F5344CB8AC3E}">
        <p14:creationId xmlns:p14="http://schemas.microsoft.com/office/powerpoint/2010/main" val="12014143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Date Placeholder 4"/>
          <p:cNvSpPr>
            <a:spLocks noGrp="1"/>
          </p:cNvSpPr>
          <p:nvPr>
            <p:ph type="dt" sz="half" idx="10"/>
          </p:nvPr>
        </p:nvSpPr>
        <p:spPr/>
        <p:txBody>
          <a:bodyPr/>
          <a:lstStyle/>
          <a:p>
            <a:pPr>
              <a:defRPr/>
            </a:pPr>
            <a:fld id="{42087EDE-601A-49D5-9D43-71C538A70B71}" type="datetime1">
              <a:rPr lang="ru-RU" smtClean="0">
                <a:solidFill>
                  <a:srgbClr val="04617B">
                    <a:shade val="90000"/>
                  </a:srgbClr>
                </a:solidFill>
              </a:rPr>
              <a:pPr>
                <a:defRPr/>
              </a:pPr>
              <a:t>01.10.2018</a:t>
            </a:fld>
            <a:endParaRPr lang="ru-RU">
              <a:solidFill>
                <a:srgbClr val="04617B">
                  <a:shade val="90000"/>
                </a:srgbClr>
              </a:solidFill>
            </a:endParaRPr>
          </a:p>
        </p:txBody>
      </p:sp>
      <p:sp>
        <p:nvSpPr>
          <p:cNvPr id="6" name="Footer Placeholder 5"/>
          <p:cNvSpPr>
            <a:spLocks noGrp="1"/>
          </p:cNvSpPr>
          <p:nvPr>
            <p:ph type="ftr" sz="quarter" idx="11"/>
          </p:nvPr>
        </p:nvSpPr>
        <p:spPr/>
        <p:txBody>
          <a:bodyPr/>
          <a:lstStyle/>
          <a:p>
            <a:pPr>
              <a:defRPr/>
            </a:pPr>
            <a:endParaRPr lang="ru-RU">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pPr>
              <a:defRPr/>
            </a:pPr>
            <a:fld id="{0DCD9163-0AB8-49A2-8345-3E3D3DCF6259}" type="slidenum">
              <a:rPr lang="ru-RU" smtClean="0">
                <a:solidFill>
                  <a:srgbClr val="04617B">
                    <a:shade val="90000"/>
                  </a:srgbClr>
                </a:solidFill>
              </a:rPr>
              <a:pPr>
                <a:defRPr/>
              </a:pPr>
              <a:t>‹#›</a:t>
            </a:fld>
            <a:endParaRPr lang="ru-RU">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36125242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ru-RU" smtClean="0"/>
              <a:t>Образец заголовка</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Date Placeholder 3"/>
          <p:cNvSpPr>
            <a:spLocks noGrp="1"/>
          </p:cNvSpPr>
          <p:nvPr>
            <p:ph type="dt" sz="half" idx="10"/>
          </p:nvPr>
        </p:nvSpPr>
        <p:spPr/>
        <p:txBody>
          <a:bodyPr/>
          <a:lstStyle/>
          <a:p>
            <a:pPr>
              <a:defRPr/>
            </a:pPr>
            <a:fld id="{4D16727D-87F0-4B71-A64F-DF25F0F91D62}" type="datetime1">
              <a:rPr lang="ru-RU" smtClean="0">
                <a:solidFill>
                  <a:srgbClr val="04617B">
                    <a:shade val="90000"/>
                  </a:srgbClr>
                </a:solidFill>
              </a:rPr>
              <a:pPr>
                <a:defRPr/>
              </a:pPr>
              <a:t>01.10.2018</a:t>
            </a:fld>
            <a:endParaRPr lang="ru-RU">
              <a:solidFill>
                <a:srgbClr val="04617B">
                  <a:shade val="90000"/>
                </a:srgbClr>
              </a:solidFill>
            </a:endParaRPr>
          </a:p>
        </p:txBody>
      </p:sp>
      <p:sp>
        <p:nvSpPr>
          <p:cNvPr id="5" name="Footer Placeholder 4"/>
          <p:cNvSpPr>
            <a:spLocks noGrp="1"/>
          </p:cNvSpPr>
          <p:nvPr>
            <p:ph type="ftr" sz="quarter" idx="11"/>
          </p:nvPr>
        </p:nvSpPr>
        <p:spPr/>
        <p:txBody>
          <a:bodyPr/>
          <a:lstStyle/>
          <a:p>
            <a:pPr>
              <a:defRPr/>
            </a:pPr>
            <a:endParaRPr lang="ru-RU">
              <a:solidFill>
                <a:srgbClr val="04617B">
                  <a:shade val="90000"/>
                </a:srgbClr>
              </a:solidFill>
            </a:endParaRPr>
          </a:p>
        </p:txBody>
      </p:sp>
      <p:sp>
        <p:nvSpPr>
          <p:cNvPr id="6" name="Slide Number Placeholder 5"/>
          <p:cNvSpPr>
            <a:spLocks noGrp="1"/>
          </p:cNvSpPr>
          <p:nvPr>
            <p:ph type="sldNum" sz="quarter" idx="12"/>
          </p:nvPr>
        </p:nvSpPr>
        <p:spPr/>
        <p:txBody>
          <a:bodyPr/>
          <a:lstStyle/>
          <a:p>
            <a:pPr>
              <a:defRPr/>
            </a:pPr>
            <a:fld id="{FA80E108-C6AD-48A7-BE8F-23E52ABC1B6A}" type="slidenum">
              <a:rPr lang="ru-RU" smtClean="0">
                <a:solidFill>
                  <a:srgbClr val="04617B">
                    <a:shade val="90000"/>
                  </a:srgbClr>
                </a:solidFill>
              </a:rPr>
              <a:pPr>
                <a:defRPr/>
              </a:pPr>
              <a:t>‹#›</a:t>
            </a:fld>
            <a:endParaRPr lang="ru-RU">
              <a:solidFill>
                <a:srgbClr val="04617B">
                  <a:shade val="90000"/>
                </a:srgbClr>
              </a:solidFill>
            </a:endParaRPr>
          </a:p>
        </p:txBody>
      </p:sp>
    </p:spTree>
    <p:extLst>
      <p:ext uri="{BB962C8B-B14F-4D97-AF65-F5344CB8AC3E}">
        <p14:creationId xmlns:p14="http://schemas.microsoft.com/office/powerpoint/2010/main" val="9406436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Date Placeholder 3"/>
          <p:cNvSpPr>
            <a:spLocks noGrp="1"/>
          </p:cNvSpPr>
          <p:nvPr>
            <p:ph type="dt" sz="half" idx="10"/>
          </p:nvPr>
        </p:nvSpPr>
        <p:spPr/>
        <p:txBody>
          <a:bodyPr/>
          <a:lstStyle/>
          <a:p>
            <a:pPr>
              <a:defRPr/>
            </a:pPr>
            <a:fld id="{F8245574-A2FE-4563-9E18-63965082D606}" type="datetime1">
              <a:rPr lang="ru-RU" smtClean="0">
                <a:solidFill>
                  <a:srgbClr val="04617B">
                    <a:shade val="90000"/>
                  </a:srgbClr>
                </a:solidFill>
              </a:rPr>
              <a:pPr>
                <a:defRPr/>
              </a:pPr>
              <a:t>01.10.2018</a:t>
            </a:fld>
            <a:endParaRPr lang="ru-RU">
              <a:solidFill>
                <a:srgbClr val="04617B">
                  <a:shade val="90000"/>
                </a:srgbClr>
              </a:solidFill>
            </a:endParaRPr>
          </a:p>
        </p:txBody>
      </p:sp>
      <p:sp>
        <p:nvSpPr>
          <p:cNvPr id="5" name="Footer Placeholder 4"/>
          <p:cNvSpPr>
            <a:spLocks noGrp="1"/>
          </p:cNvSpPr>
          <p:nvPr>
            <p:ph type="ftr" sz="quarter" idx="11"/>
          </p:nvPr>
        </p:nvSpPr>
        <p:spPr/>
        <p:txBody>
          <a:bodyPr/>
          <a:lstStyle/>
          <a:p>
            <a:pPr>
              <a:defRPr/>
            </a:pPr>
            <a:endParaRPr lang="ru-RU">
              <a:solidFill>
                <a:srgbClr val="04617B">
                  <a:shade val="90000"/>
                </a:srgbClr>
              </a:solidFill>
            </a:endParaRPr>
          </a:p>
        </p:txBody>
      </p:sp>
      <p:sp>
        <p:nvSpPr>
          <p:cNvPr id="6" name="Slide Number Placeholder 5"/>
          <p:cNvSpPr>
            <a:spLocks noGrp="1"/>
          </p:cNvSpPr>
          <p:nvPr>
            <p:ph type="sldNum" sz="quarter" idx="12"/>
          </p:nvPr>
        </p:nvSpPr>
        <p:spPr/>
        <p:txBody>
          <a:bodyPr/>
          <a:lstStyle/>
          <a:p>
            <a:pPr>
              <a:defRPr/>
            </a:pPr>
            <a:fld id="{2C0202A9-9D80-4E0D-988B-1386CCF2C099}" type="slidenum">
              <a:rPr lang="ru-RU" smtClean="0">
                <a:solidFill>
                  <a:srgbClr val="04617B">
                    <a:shade val="90000"/>
                  </a:srgbClr>
                </a:solidFill>
              </a:rPr>
              <a:pPr>
                <a:defRPr/>
              </a:pPr>
              <a:t>‹#›</a:t>
            </a:fld>
            <a:endParaRPr lang="ru-RU">
              <a:solidFill>
                <a:srgbClr val="04617B">
                  <a:shade val="90000"/>
                </a:srgbClr>
              </a:solidFill>
            </a:endParaRPr>
          </a:p>
        </p:txBody>
      </p:sp>
    </p:spTree>
    <p:extLst>
      <p:ext uri="{BB962C8B-B14F-4D97-AF65-F5344CB8AC3E}">
        <p14:creationId xmlns:p14="http://schemas.microsoft.com/office/powerpoint/2010/main" val="54129534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4" name="Заголовок 13"/>
          <p:cNvSpPr>
            <a:spLocks noGrp="1"/>
          </p:cNvSpPr>
          <p:nvPr>
            <p:ph type="ctrTitle"/>
          </p:nvPr>
        </p:nvSpPr>
        <p:spPr>
          <a:xfrm>
            <a:off x="1432560" y="359898"/>
            <a:ext cx="7406640" cy="1472184"/>
          </a:xfrm>
        </p:spPr>
        <p:txBody>
          <a:bodyPr anchor="b"/>
          <a:lstStyle>
            <a:lvl1pPr algn="l">
              <a:defRPr/>
            </a:lvl1pPr>
            <a:extLst/>
          </a:lstStyle>
          <a:p>
            <a:r>
              <a:rPr kumimoji="0" lang="ru-RU" smtClean="0"/>
              <a:t>Образец заголовка</a:t>
            </a:r>
            <a:endParaRPr kumimoji="0" lang="en-US"/>
          </a:p>
        </p:txBody>
      </p:sp>
      <p:sp>
        <p:nvSpPr>
          <p:cNvPr id="22" name="Подзаголовок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7" name="Дата 6"/>
          <p:cNvSpPr>
            <a:spLocks noGrp="1"/>
          </p:cNvSpPr>
          <p:nvPr>
            <p:ph type="dt" sz="half" idx="10"/>
          </p:nvPr>
        </p:nvSpPr>
        <p:spPr/>
        <p:txBody>
          <a:bodyPr/>
          <a:lstStyle>
            <a:extLst/>
          </a:lstStyle>
          <a:p>
            <a:fld id="{2FFF60DA-50DC-4B1B-AC2F-51CD05872153}" type="datetime1">
              <a:rPr lang="ru-RU" smtClean="0">
                <a:solidFill>
                  <a:prstClr val="black">
                    <a:tint val="75000"/>
                  </a:prstClr>
                </a:solidFill>
              </a:rPr>
              <a:pPr/>
              <a:t>01.10.2018</a:t>
            </a:fld>
            <a:endParaRPr lang="ru-RU">
              <a:solidFill>
                <a:prstClr val="black">
                  <a:tint val="75000"/>
                </a:prstClr>
              </a:solidFill>
            </a:endParaRPr>
          </a:p>
        </p:txBody>
      </p:sp>
      <p:sp>
        <p:nvSpPr>
          <p:cNvPr id="20" name="Нижний колонтитул 19"/>
          <p:cNvSpPr>
            <a:spLocks noGrp="1"/>
          </p:cNvSpPr>
          <p:nvPr>
            <p:ph type="ftr" sz="quarter" idx="11"/>
          </p:nvPr>
        </p:nvSpPr>
        <p:spPr/>
        <p:txBody>
          <a:bodyPr/>
          <a:lstStyle>
            <a:extLst/>
          </a:lstStyle>
          <a:p>
            <a:endParaRPr lang="ru-RU">
              <a:solidFill>
                <a:prstClr val="black">
                  <a:tint val="75000"/>
                </a:prstClr>
              </a:solidFill>
            </a:endParaRPr>
          </a:p>
        </p:txBody>
      </p:sp>
      <p:sp>
        <p:nvSpPr>
          <p:cNvPr id="10" name="Номер слайда 9"/>
          <p:cNvSpPr>
            <a:spLocks noGrp="1"/>
          </p:cNvSpPr>
          <p:nvPr>
            <p:ph type="sldNum" sz="quarter" idx="12"/>
          </p:nvPr>
        </p:nvSpPr>
        <p:spPr/>
        <p:txBody>
          <a:bodyPr/>
          <a:lstStyle>
            <a:extLst/>
          </a:lstStyle>
          <a:p>
            <a:fld id="{4F1F5DEF-08C9-476D-ADAF-1DE84ECDFBFA}" type="slidenum">
              <a:rPr lang="ru-RU" smtClean="0">
                <a:solidFill>
                  <a:prstClr val="black">
                    <a:tint val="75000"/>
                  </a:prstClr>
                </a:solidFill>
              </a:rPr>
              <a:pPr/>
              <a:t>‹#›</a:t>
            </a:fld>
            <a:endParaRPr lang="ru-RU">
              <a:solidFill>
                <a:prstClr val="black">
                  <a:tint val="75000"/>
                </a:prstClr>
              </a:solidFill>
            </a:endParaRPr>
          </a:p>
        </p:txBody>
      </p:sp>
      <p:sp>
        <p:nvSpPr>
          <p:cNvPr id="8" name="Овал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Овал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15995569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Объект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857B862E-B7B7-47BE-B70C-5CD8D8003F1E}" type="datetime1">
              <a:rPr lang="ru-RU" smtClean="0">
                <a:solidFill>
                  <a:prstClr val="black">
                    <a:tint val="75000"/>
                  </a:prstClr>
                </a:solidFill>
              </a:rPr>
              <a:pPr/>
              <a:t>01.10.2018</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extLst/>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extLst/>
          </a:lstStyle>
          <a:p>
            <a:fld id="{4F1F5DEF-08C9-476D-ADAF-1DE84ECDFBF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7422047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Прямоугольник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Заголовок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7DD77C52-0AB2-43D0-8633-80376B99DF12}" type="datetime1">
              <a:rPr lang="ru-RU" smtClean="0">
                <a:solidFill>
                  <a:prstClr val="black">
                    <a:tint val="75000"/>
                  </a:prstClr>
                </a:solidFill>
              </a:rPr>
              <a:pPr/>
              <a:t>01.10.2018</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extLst/>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extLst/>
          </a:lstStyle>
          <a:p>
            <a:fld id="{4F1F5DEF-08C9-476D-ADAF-1DE84ECDFBFA}" type="slidenum">
              <a:rPr lang="ru-RU" smtClean="0">
                <a:solidFill>
                  <a:prstClr val="black">
                    <a:tint val="75000"/>
                  </a:prstClr>
                </a:solidFill>
              </a:rPr>
              <a:pPr/>
              <a:t>‹#›</a:t>
            </a:fld>
            <a:endParaRPr lang="ru-RU">
              <a:solidFill>
                <a:prstClr val="black">
                  <a:tint val="75000"/>
                </a:prstClr>
              </a:solidFill>
            </a:endParaRPr>
          </a:p>
        </p:txBody>
      </p:sp>
      <p:sp>
        <p:nvSpPr>
          <p:cNvPr id="10" name="Прямоугольник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Овал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Овал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381305381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lstStyle>
            <a:extLst/>
          </a:lstStyle>
          <a:p>
            <a:r>
              <a:rPr kumimoji="0" lang="ru-RU" smtClean="0"/>
              <a:t>Образец заголовка</a:t>
            </a:r>
            <a:endParaRPr kumimoji="0" lang="en-US"/>
          </a:p>
        </p:txBody>
      </p:sp>
      <p:sp>
        <p:nvSpPr>
          <p:cNvPr id="3" name="Объект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F3E760FB-3E89-4EBA-83CF-A34F1CDA51AB}" type="datetime1">
              <a:rPr lang="ru-RU" smtClean="0">
                <a:solidFill>
                  <a:prstClr val="black">
                    <a:tint val="75000"/>
                  </a:prstClr>
                </a:solidFill>
              </a:rPr>
              <a:pPr/>
              <a:t>01.10.2018</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extLst/>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extLst/>
          </a:lstStyle>
          <a:p>
            <a:fld id="{4F1F5DEF-08C9-476D-ADAF-1DE84ECDFBF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7087409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B4F20E3C-67F9-496B-B694-1BEBF7194050}" type="datetime1">
              <a:rPr lang="ru-RU" smtClean="0">
                <a:solidFill>
                  <a:prstClr val="black">
                    <a:tint val="75000"/>
                  </a:prstClr>
                </a:solidFill>
              </a:rPr>
              <a:pPr/>
              <a:t>01.10.2018</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extLst/>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extLst/>
          </a:lstStyle>
          <a:p>
            <a:fld id="{4F1F5DEF-08C9-476D-ADAF-1DE84ECDFBF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07464185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nchor="ct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2DBFDAA4-D2A6-4D2E-BDAD-400963C8FEBF}" type="datetime1">
              <a:rPr lang="ru-RU" smtClean="0">
                <a:solidFill>
                  <a:prstClr val="black">
                    <a:tint val="75000"/>
                  </a:prstClr>
                </a:solidFill>
              </a:rPr>
              <a:pPr/>
              <a:t>01.10.2018</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extLst/>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extLst/>
          </a:lstStyle>
          <a:p>
            <a:fld id="{4F1F5DEF-08C9-476D-ADAF-1DE84ECDFBF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59213522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Прямоугольник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Дата 1"/>
          <p:cNvSpPr>
            <a:spLocks noGrp="1"/>
          </p:cNvSpPr>
          <p:nvPr>
            <p:ph type="dt" sz="half" idx="10"/>
          </p:nvPr>
        </p:nvSpPr>
        <p:spPr/>
        <p:txBody>
          <a:bodyPr/>
          <a:lstStyle>
            <a:extLst/>
          </a:lstStyle>
          <a:p>
            <a:fld id="{FAC64A58-284D-43D1-AD47-7FAC031561DA}" type="datetime1">
              <a:rPr lang="ru-RU" smtClean="0">
                <a:solidFill>
                  <a:prstClr val="black">
                    <a:tint val="75000"/>
                  </a:prstClr>
                </a:solidFill>
              </a:rPr>
              <a:pPr/>
              <a:t>01.10.2018</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extLst/>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extLst/>
          </a:lstStyle>
          <a:p>
            <a:fld id="{4F1F5DEF-08C9-476D-ADAF-1DE84ECDFBFA}" type="slidenum">
              <a:rPr lang="ru-RU" smtClean="0">
                <a:solidFill>
                  <a:prstClr val="black">
                    <a:tint val="75000"/>
                  </a:prstClr>
                </a:solidFill>
              </a:rPr>
              <a:pPr/>
              <a:t>‹#›</a:t>
            </a:fld>
            <a:endParaRPr lang="ru-RU">
              <a:solidFill>
                <a:prstClr val="black">
                  <a:tint val="75000"/>
                </a:prstClr>
              </a:solidFill>
            </a:endParaRPr>
          </a:p>
        </p:txBody>
      </p:sp>
      <p:sp>
        <p:nvSpPr>
          <p:cNvPr id="6" name="Прямоугольник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31097928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Date Placeholder 3"/>
          <p:cNvSpPr>
            <a:spLocks noGrp="1"/>
          </p:cNvSpPr>
          <p:nvPr>
            <p:ph type="dt" sz="half" idx="10"/>
          </p:nvPr>
        </p:nvSpPr>
        <p:spPr/>
        <p:txBody>
          <a:bodyPr/>
          <a:lstStyle/>
          <a:p>
            <a:pPr>
              <a:defRPr/>
            </a:pPr>
            <a:fld id="{0AA8F660-400B-4B0B-AEF8-9B75F1D6E428}" type="datetime1">
              <a:rPr lang="ru-RU" smtClean="0">
                <a:solidFill>
                  <a:srgbClr val="04617B">
                    <a:shade val="90000"/>
                  </a:srgbClr>
                </a:solidFill>
              </a:rPr>
              <a:pPr>
                <a:defRPr/>
              </a:pPr>
              <a:t>01.10.2018</a:t>
            </a:fld>
            <a:endParaRPr lang="ru-RU">
              <a:solidFill>
                <a:srgbClr val="04617B">
                  <a:shade val="90000"/>
                </a:srgbClr>
              </a:solidFill>
            </a:endParaRPr>
          </a:p>
        </p:txBody>
      </p:sp>
      <p:sp>
        <p:nvSpPr>
          <p:cNvPr id="5" name="Footer Placeholder 4"/>
          <p:cNvSpPr>
            <a:spLocks noGrp="1"/>
          </p:cNvSpPr>
          <p:nvPr>
            <p:ph type="ftr" sz="quarter" idx="11"/>
          </p:nvPr>
        </p:nvSpPr>
        <p:spPr/>
        <p:txBody>
          <a:bodyPr/>
          <a:lstStyle/>
          <a:p>
            <a:pPr>
              <a:defRPr/>
            </a:pPr>
            <a:endParaRPr lang="ru-RU">
              <a:solidFill>
                <a:srgbClr val="04617B">
                  <a:shade val="90000"/>
                </a:srgbClr>
              </a:solidFill>
            </a:endParaRPr>
          </a:p>
        </p:txBody>
      </p:sp>
      <p:sp>
        <p:nvSpPr>
          <p:cNvPr id="6" name="Slide Number Placeholder 5"/>
          <p:cNvSpPr>
            <a:spLocks noGrp="1"/>
          </p:cNvSpPr>
          <p:nvPr>
            <p:ph type="sldNum" sz="quarter" idx="12"/>
          </p:nvPr>
        </p:nvSpPr>
        <p:spPr/>
        <p:txBody>
          <a:bodyPr/>
          <a:lstStyle/>
          <a:p>
            <a:pPr>
              <a:defRPr/>
            </a:pPr>
            <a:fld id="{F3CB24FF-9004-4B2B-91B8-F80EDD117500}" type="slidenum">
              <a:rPr lang="ru-RU" smtClean="0">
                <a:solidFill>
                  <a:srgbClr val="04617B">
                    <a:shade val="90000"/>
                  </a:srgbClr>
                </a:solidFill>
              </a:rPr>
              <a:pPr>
                <a:defRPr/>
              </a:pPr>
              <a:t>‹#›</a:t>
            </a:fld>
            <a:endParaRPr lang="ru-RU">
              <a:solidFill>
                <a:srgbClr val="04617B">
                  <a:shade val="90000"/>
                </a:srgbClr>
              </a:solidFill>
            </a:endParaRPr>
          </a:p>
        </p:txBody>
      </p:sp>
    </p:spTree>
    <p:extLst>
      <p:ext uri="{BB962C8B-B14F-4D97-AF65-F5344CB8AC3E}">
        <p14:creationId xmlns:p14="http://schemas.microsoft.com/office/powerpoint/2010/main" val="6533160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9A9349CC-1B1A-48A7-BD56-CD0CC3C34BA5}" type="datetime1">
              <a:rPr lang="ru-RU" smtClean="0">
                <a:solidFill>
                  <a:prstClr val="black">
                    <a:tint val="75000"/>
                  </a:prstClr>
                </a:solidFill>
              </a:rPr>
              <a:pPr/>
              <a:t>01.10.2018</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extLst/>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extLst/>
          </a:lstStyle>
          <a:p>
            <a:fld id="{4F1F5DEF-08C9-476D-ADAF-1DE84ECDFBF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34149985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extLst/>
          </a:lstStyle>
          <a:p>
            <a:fld id="{F03192E6-29B1-45FB-B1F7-F390EF933882}" type="datetime1">
              <a:rPr lang="ru-RU" smtClean="0">
                <a:solidFill>
                  <a:prstClr val="black">
                    <a:tint val="75000"/>
                  </a:prstClr>
                </a:solidFill>
              </a:rPr>
              <a:pPr/>
              <a:t>01.10.2018</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extLst/>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extLst/>
          </a:lstStyle>
          <a:p>
            <a:fld id="{4F1F5DEF-08C9-476D-ADAF-1DE84ECDFBFA}" type="slidenum">
              <a:rPr lang="ru-RU" smtClean="0">
                <a:solidFill>
                  <a:prstClr val="black">
                    <a:tint val="75000"/>
                  </a:prstClr>
                </a:solidFill>
              </a:rPr>
              <a:pPr/>
              <a:t>‹#›</a:t>
            </a:fld>
            <a:endParaRPr lang="ru-RU">
              <a:solidFill>
                <a:prstClr val="black">
                  <a:tint val="75000"/>
                </a:prstClr>
              </a:solidFill>
            </a:endParaRPr>
          </a:p>
        </p:txBody>
      </p:sp>
      <p:sp>
        <p:nvSpPr>
          <p:cNvPr id="8" name="Прямоугольник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3891A7"/>
              </a:buClr>
              <a:buSzPct val="80000"/>
              <a:buFont typeface="Wingdings 2"/>
              <a:buNone/>
            </a:pPr>
            <a:endParaRPr lang="en-US" sz="3200">
              <a:solidFill>
                <a:prstClr val="black"/>
              </a:solidFill>
            </a:endParaRPr>
          </a:p>
        </p:txBody>
      </p:sp>
      <p:sp>
        <p:nvSpPr>
          <p:cNvPr id="3" name="Рисунок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ru-RU" smtClean="0"/>
              <a:t>Вставка рисунка</a:t>
            </a:r>
            <a:endParaRPr kumimoji="0" lang="en-US" dirty="0"/>
          </a:p>
        </p:txBody>
      </p:sp>
      <p:sp>
        <p:nvSpPr>
          <p:cNvPr id="9" name="Блок-схема: процесс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Блок-схема: процесс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Текст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Tree>
    <p:extLst>
      <p:ext uri="{BB962C8B-B14F-4D97-AF65-F5344CB8AC3E}">
        <p14:creationId xmlns:p14="http://schemas.microsoft.com/office/powerpoint/2010/main" val="35301542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D8994C17-CE3C-4EB1-A3CC-3E1B741837BD}" type="datetime1">
              <a:rPr lang="ru-RU" smtClean="0">
                <a:solidFill>
                  <a:prstClr val="black">
                    <a:tint val="75000"/>
                  </a:prstClr>
                </a:solidFill>
              </a:rPr>
              <a:pPr/>
              <a:t>01.10.2018</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extLst/>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extLst/>
          </a:lstStyle>
          <a:p>
            <a:fld id="{4F1F5DEF-08C9-476D-ADAF-1DE84ECDFBF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08204939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274639"/>
            <a:ext cx="1828800" cy="5851525"/>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1143000" y="274640"/>
            <a:ext cx="55626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E6C01D4-9172-494F-8426-FBF49BAE93FE}" type="datetime1">
              <a:rPr lang="ru-RU" smtClean="0">
                <a:solidFill>
                  <a:prstClr val="black">
                    <a:tint val="75000"/>
                  </a:prstClr>
                </a:solidFill>
              </a:rPr>
              <a:pPr/>
              <a:t>01.10.2018</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extLst/>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extLst/>
          </a:lstStyle>
          <a:p>
            <a:fld id="{4F1F5DEF-08C9-476D-ADAF-1DE84ECDFBF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90533823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Date Placeholder 29"/>
          <p:cNvSpPr>
            <a:spLocks noGrp="1"/>
          </p:cNvSpPr>
          <p:nvPr>
            <p:ph type="dt" sz="half" idx="10"/>
          </p:nvPr>
        </p:nvSpPr>
        <p:spPr/>
        <p:txBody>
          <a:bodyPr/>
          <a:lstStyle/>
          <a:p>
            <a:pPr>
              <a:defRPr/>
            </a:pPr>
            <a:fld id="{36C33706-AB44-4FCC-B7B6-B4C79052330B}" type="datetime1">
              <a:rPr lang="ru-RU" smtClean="0">
                <a:solidFill>
                  <a:srgbClr val="04617B">
                    <a:shade val="90000"/>
                  </a:srgbClr>
                </a:solidFill>
              </a:rPr>
              <a:pPr>
                <a:defRPr/>
              </a:pPr>
              <a:t>01.10.2018</a:t>
            </a:fld>
            <a:endParaRPr lang="ru-RU">
              <a:solidFill>
                <a:srgbClr val="04617B">
                  <a:shade val="90000"/>
                </a:srgbClr>
              </a:solidFill>
            </a:endParaRPr>
          </a:p>
        </p:txBody>
      </p:sp>
      <p:sp>
        <p:nvSpPr>
          <p:cNvPr id="19" name="Footer Placeholder 18"/>
          <p:cNvSpPr>
            <a:spLocks noGrp="1"/>
          </p:cNvSpPr>
          <p:nvPr>
            <p:ph type="ftr" sz="quarter" idx="11"/>
          </p:nvPr>
        </p:nvSpPr>
        <p:spPr/>
        <p:txBody>
          <a:bodyPr/>
          <a:lstStyle/>
          <a:p>
            <a:pPr>
              <a:defRPr/>
            </a:pPr>
            <a:endParaRPr lang="ru-RU">
              <a:solidFill>
                <a:srgbClr val="04617B">
                  <a:shade val="90000"/>
                </a:srgbClr>
              </a:solidFill>
            </a:endParaRPr>
          </a:p>
        </p:txBody>
      </p:sp>
      <p:sp>
        <p:nvSpPr>
          <p:cNvPr id="27" name="Slide Number Placeholder 26"/>
          <p:cNvSpPr>
            <a:spLocks noGrp="1"/>
          </p:cNvSpPr>
          <p:nvPr>
            <p:ph type="sldNum" sz="quarter" idx="12"/>
          </p:nvPr>
        </p:nvSpPr>
        <p:spPr/>
        <p:txBody>
          <a:bodyPr/>
          <a:lstStyle/>
          <a:p>
            <a:pPr>
              <a:defRPr/>
            </a:pPr>
            <a:fld id="{CE96C5A3-AA23-4419-ABD5-ED0D50125EBD}" type="slidenum">
              <a:rPr lang="ru-RU" smtClean="0">
                <a:solidFill>
                  <a:srgbClr val="04617B">
                    <a:shade val="90000"/>
                  </a:srgbClr>
                </a:solidFill>
              </a:rPr>
              <a:pPr>
                <a:defRPr/>
              </a:pPr>
              <a:t>‹#›</a:t>
            </a:fld>
            <a:endParaRPr lang="ru-RU">
              <a:solidFill>
                <a:srgbClr val="04617B">
                  <a:shade val="90000"/>
                </a:srgbClr>
              </a:solidFill>
            </a:endParaRPr>
          </a:p>
        </p:txBody>
      </p:sp>
    </p:spTree>
    <p:extLst>
      <p:ext uri="{BB962C8B-B14F-4D97-AF65-F5344CB8AC3E}">
        <p14:creationId xmlns:p14="http://schemas.microsoft.com/office/powerpoint/2010/main" val="109789541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ru-RU" smtClean="0"/>
              <a:t>Образец заголовка</a:t>
            </a:r>
            <a:endParaRPr kumimoji="0" lang="en-US"/>
          </a:p>
        </p:txBody>
      </p:sp>
      <p:sp>
        <p:nvSpPr>
          <p:cNvPr id="3" name="Content Placeholder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Date Placeholder 3"/>
          <p:cNvSpPr>
            <a:spLocks noGrp="1"/>
          </p:cNvSpPr>
          <p:nvPr>
            <p:ph type="dt" sz="half" idx="10"/>
          </p:nvPr>
        </p:nvSpPr>
        <p:spPr/>
        <p:txBody>
          <a:bodyPr/>
          <a:lstStyle/>
          <a:p>
            <a:pPr>
              <a:defRPr/>
            </a:pPr>
            <a:fld id="{DEE4CC90-471C-4307-BBE3-799885EFC737}" type="datetime1">
              <a:rPr lang="ru-RU" smtClean="0">
                <a:solidFill>
                  <a:srgbClr val="04617B">
                    <a:shade val="90000"/>
                  </a:srgbClr>
                </a:solidFill>
              </a:rPr>
              <a:pPr>
                <a:defRPr/>
              </a:pPr>
              <a:t>01.10.2018</a:t>
            </a:fld>
            <a:endParaRPr lang="ru-RU">
              <a:solidFill>
                <a:srgbClr val="04617B">
                  <a:shade val="90000"/>
                </a:srgbClr>
              </a:solidFill>
            </a:endParaRPr>
          </a:p>
        </p:txBody>
      </p:sp>
      <p:sp>
        <p:nvSpPr>
          <p:cNvPr id="5" name="Footer Placeholder 4"/>
          <p:cNvSpPr>
            <a:spLocks noGrp="1"/>
          </p:cNvSpPr>
          <p:nvPr>
            <p:ph type="ftr" sz="quarter" idx="11"/>
          </p:nvPr>
        </p:nvSpPr>
        <p:spPr/>
        <p:txBody>
          <a:bodyPr/>
          <a:lstStyle/>
          <a:p>
            <a:pPr>
              <a:defRPr/>
            </a:pPr>
            <a:endParaRPr lang="ru-RU">
              <a:solidFill>
                <a:srgbClr val="04617B">
                  <a:shade val="90000"/>
                </a:srgbClr>
              </a:solidFill>
            </a:endParaRPr>
          </a:p>
        </p:txBody>
      </p:sp>
      <p:sp>
        <p:nvSpPr>
          <p:cNvPr id="6" name="Slide Number Placeholder 5"/>
          <p:cNvSpPr>
            <a:spLocks noGrp="1"/>
          </p:cNvSpPr>
          <p:nvPr>
            <p:ph type="sldNum" sz="quarter" idx="12"/>
          </p:nvPr>
        </p:nvSpPr>
        <p:spPr/>
        <p:txBody>
          <a:bodyPr/>
          <a:lstStyle/>
          <a:p>
            <a:pPr>
              <a:defRPr/>
            </a:pPr>
            <a:fld id="{DB1128A0-684E-4159-9875-F7D0AB778690}" type="slidenum">
              <a:rPr lang="ru-RU" smtClean="0">
                <a:solidFill>
                  <a:srgbClr val="04617B">
                    <a:shade val="90000"/>
                  </a:srgbClr>
                </a:solidFill>
              </a:rPr>
              <a:pPr>
                <a:defRPr/>
              </a:pPr>
              <a:t>‹#›</a:t>
            </a:fld>
            <a:endParaRPr lang="ru-RU">
              <a:solidFill>
                <a:srgbClr val="04617B">
                  <a:shade val="90000"/>
                </a:srgbClr>
              </a:solidFill>
            </a:endParaRPr>
          </a:p>
        </p:txBody>
      </p:sp>
    </p:spTree>
    <p:extLst>
      <p:ext uri="{BB962C8B-B14F-4D97-AF65-F5344CB8AC3E}">
        <p14:creationId xmlns:p14="http://schemas.microsoft.com/office/powerpoint/2010/main" val="356242504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Date Placeholder 3"/>
          <p:cNvSpPr>
            <a:spLocks noGrp="1"/>
          </p:cNvSpPr>
          <p:nvPr>
            <p:ph type="dt" sz="half" idx="10"/>
          </p:nvPr>
        </p:nvSpPr>
        <p:spPr/>
        <p:txBody>
          <a:bodyPr/>
          <a:lstStyle/>
          <a:p>
            <a:pPr>
              <a:defRPr/>
            </a:pPr>
            <a:fld id="{0AA8F660-400B-4B0B-AEF8-9B75F1D6E428}" type="datetime1">
              <a:rPr lang="ru-RU" smtClean="0">
                <a:solidFill>
                  <a:srgbClr val="04617B">
                    <a:shade val="90000"/>
                  </a:srgbClr>
                </a:solidFill>
              </a:rPr>
              <a:pPr>
                <a:defRPr/>
              </a:pPr>
              <a:t>01.10.2018</a:t>
            </a:fld>
            <a:endParaRPr lang="ru-RU">
              <a:solidFill>
                <a:srgbClr val="04617B">
                  <a:shade val="90000"/>
                </a:srgbClr>
              </a:solidFill>
            </a:endParaRPr>
          </a:p>
        </p:txBody>
      </p:sp>
      <p:sp>
        <p:nvSpPr>
          <p:cNvPr id="5" name="Footer Placeholder 4"/>
          <p:cNvSpPr>
            <a:spLocks noGrp="1"/>
          </p:cNvSpPr>
          <p:nvPr>
            <p:ph type="ftr" sz="quarter" idx="11"/>
          </p:nvPr>
        </p:nvSpPr>
        <p:spPr/>
        <p:txBody>
          <a:bodyPr/>
          <a:lstStyle/>
          <a:p>
            <a:pPr>
              <a:defRPr/>
            </a:pPr>
            <a:endParaRPr lang="ru-RU">
              <a:solidFill>
                <a:srgbClr val="04617B">
                  <a:shade val="90000"/>
                </a:srgbClr>
              </a:solidFill>
            </a:endParaRPr>
          </a:p>
        </p:txBody>
      </p:sp>
      <p:sp>
        <p:nvSpPr>
          <p:cNvPr id="6" name="Slide Number Placeholder 5"/>
          <p:cNvSpPr>
            <a:spLocks noGrp="1"/>
          </p:cNvSpPr>
          <p:nvPr>
            <p:ph type="sldNum" sz="quarter" idx="12"/>
          </p:nvPr>
        </p:nvSpPr>
        <p:spPr/>
        <p:txBody>
          <a:bodyPr/>
          <a:lstStyle/>
          <a:p>
            <a:pPr>
              <a:defRPr/>
            </a:pPr>
            <a:fld id="{F3CB24FF-9004-4B2B-91B8-F80EDD117500}" type="slidenum">
              <a:rPr lang="ru-RU" smtClean="0">
                <a:solidFill>
                  <a:srgbClr val="04617B">
                    <a:shade val="90000"/>
                  </a:srgbClr>
                </a:solidFill>
              </a:rPr>
              <a:pPr>
                <a:defRPr/>
              </a:pPr>
              <a:t>‹#›</a:t>
            </a:fld>
            <a:endParaRPr lang="ru-RU">
              <a:solidFill>
                <a:srgbClr val="04617B">
                  <a:shade val="90000"/>
                </a:srgbClr>
              </a:solidFill>
            </a:endParaRPr>
          </a:p>
        </p:txBody>
      </p:sp>
    </p:spTree>
    <p:extLst>
      <p:ext uri="{BB962C8B-B14F-4D97-AF65-F5344CB8AC3E}">
        <p14:creationId xmlns:p14="http://schemas.microsoft.com/office/powerpoint/2010/main" val="289157830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Date Placeholder 4"/>
          <p:cNvSpPr>
            <a:spLocks noGrp="1"/>
          </p:cNvSpPr>
          <p:nvPr>
            <p:ph type="dt" sz="half" idx="10"/>
          </p:nvPr>
        </p:nvSpPr>
        <p:spPr/>
        <p:txBody>
          <a:bodyPr/>
          <a:lstStyle/>
          <a:p>
            <a:pPr>
              <a:defRPr/>
            </a:pPr>
            <a:fld id="{89889AE6-4B45-45F1-8706-1EE9FFB04061}" type="datetime1">
              <a:rPr lang="ru-RU" smtClean="0">
                <a:solidFill>
                  <a:srgbClr val="04617B">
                    <a:shade val="90000"/>
                  </a:srgbClr>
                </a:solidFill>
              </a:rPr>
              <a:pPr>
                <a:defRPr/>
              </a:pPr>
              <a:t>01.10.2018</a:t>
            </a:fld>
            <a:endParaRPr lang="ru-RU">
              <a:solidFill>
                <a:srgbClr val="04617B">
                  <a:shade val="90000"/>
                </a:srgbClr>
              </a:solidFill>
            </a:endParaRPr>
          </a:p>
        </p:txBody>
      </p:sp>
      <p:sp>
        <p:nvSpPr>
          <p:cNvPr id="6" name="Footer Placeholder 5"/>
          <p:cNvSpPr>
            <a:spLocks noGrp="1"/>
          </p:cNvSpPr>
          <p:nvPr>
            <p:ph type="ftr" sz="quarter" idx="11"/>
          </p:nvPr>
        </p:nvSpPr>
        <p:spPr/>
        <p:txBody>
          <a:bodyPr/>
          <a:lstStyle/>
          <a:p>
            <a:pPr>
              <a:defRPr/>
            </a:pPr>
            <a:endParaRPr lang="ru-RU">
              <a:solidFill>
                <a:srgbClr val="04617B">
                  <a:shade val="90000"/>
                </a:srgbClr>
              </a:solidFill>
            </a:endParaRPr>
          </a:p>
        </p:txBody>
      </p:sp>
      <p:sp>
        <p:nvSpPr>
          <p:cNvPr id="7" name="Slide Number Placeholder 6"/>
          <p:cNvSpPr>
            <a:spLocks noGrp="1"/>
          </p:cNvSpPr>
          <p:nvPr>
            <p:ph type="sldNum" sz="quarter" idx="12"/>
          </p:nvPr>
        </p:nvSpPr>
        <p:spPr/>
        <p:txBody>
          <a:bodyPr/>
          <a:lstStyle/>
          <a:p>
            <a:pPr>
              <a:defRPr/>
            </a:pPr>
            <a:fld id="{7E36FA9B-A773-4FFB-B74B-CF2B561EC12E}" type="slidenum">
              <a:rPr lang="ru-RU" smtClean="0">
                <a:solidFill>
                  <a:srgbClr val="04617B">
                    <a:shade val="90000"/>
                  </a:srgbClr>
                </a:solidFill>
              </a:rPr>
              <a:pPr>
                <a:defRPr/>
              </a:pPr>
              <a:t>‹#›</a:t>
            </a:fld>
            <a:endParaRPr lang="ru-RU">
              <a:solidFill>
                <a:srgbClr val="04617B">
                  <a:shade val="90000"/>
                </a:srgbClr>
              </a:solidFill>
            </a:endParaRPr>
          </a:p>
        </p:txBody>
      </p:sp>
    </p:spTree>
    <p:extLst>
      <p:ext uri="{BB962C8B-B14F-4D97-AF65-F5344CB8AC3E}">
        <p14:creationId xmlns:p14="http://schemas.microsoft.com/office/powerpoint/2010/main" val="97391544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Date Placeholder 6"/>
          <p:cNvSpPr>
            <a:spLocks noGrp="1"/>
          </p:cNvSpPr>
          <p:nvPr>
            <p:ph type="dt" sz="half" idx="10"/>
          </p:nvPr>
        </p:nvSpPr>
        <p:spPr/>
        <p:txBody>
          <a:bodyPr/>
          <a:lstStyle/>
          <a:p>
            <a:pPr>
              <a:defRPr/>
            </a:pPr>
            <a:fld id="{D8D064AC-97A3-4F04-9784-296B0D34B19C}" type="datetime1">
              <a:rPr lang="ru-RU" smtClean="0">
                <a:solidFill>
                  <a:srgbClr val="04617B">
                    <a:shade val="90000"/>
                  </a:srgbClr>
                </a:solidFill>
              </a:rPr>
              <a:pPr>
                <a:defRPr/>
              </a:pPr>
              <a:t>01.10.2018</a:t>
            </a:fld>
            <a:endParaRPr lang="ru-RU">
              <a:solidFill>
                <a:srgbClr val="04617B">
                  <a:shade val="90000"/>
                </a:srgbClr>
              </a:solidFill>
            </a:endParaRPr>
          </a:p>
        </p:txBody>
      </p:sp>
      <p:sp>
        <p:nvSpPr>
          <p:cNvPr id="8" name="Footer Placeholder 7"/>
          <p:cNvSpPr>
            <a:spLocks noGrp="1"/>
          </p:cNvSpPr>
          <p:nvPr>
            <p:ph type="ftr" sz="quarter" idx="11"/>
          </p:nvPr>
        </p:nvSpPr>
        <p:spPr/>
        <p:txBody>
          <a:bodyPr/>
          <a:lstStyle/>
          <a:p>
            <a:pPr>
              <a:defRPr/>
            </a:pPr>
            <a:endParaRPr lang="ru-RU">
              <a:solidFill>
                <a:srgbClr val="04617B">
                  <a:shade val="90000"/>
                </a:srgbClr>
              </a:solidFill>
            </a:endParaRPr>
          </a:p>
        </p:txBody>
      </p:sp>
      <p:sp>
        <p:nvSpPr>
          <p:cNvPr id="9" name="Slide Number Placeholder 8"/>
          <p:cNvSpPr>
            <a:spLocks noGrp="1"/>
          </p:cNvSpPr>
          <p:nvPr>
            <p:ph type="sldNum" sz="quarter" idx="12"/>
          </p:nvPr>
        </p:nvSpPr>
        <p:spPr/>
        <p:txBody>
          <a:bodyPr/>
          <a:lstStyle/>
          <a:p>
            <a:pPr>
              <a:defRPr/>
            </a:pPr>
            <a:fld id="{4453E5F3-B800-4585-A478-AB547701CEC3}" type="slidenum">
              <a:rPr lang="ru-RU" smtClean="0">
                <a:solidFill>
                  <a:srgbClr val="04617B">
                    <a:shade val="90000"/>
                  </a:srgbClr>
                </a:solidFill>
              </a:rPr>
              <a:pPr>
                <a:defRPr/>
              </a:pPr>
              <a:t>‹#›</a:t>
            </a:fld>
            <a:endParaRPr lang="ru-RU">
              <a:solidFill>
                <a:srgbClr val="04617B">
                  <a:shade val="90000"/>
                </a:srgbClr>
              </a:solidFill>
            </a:endParaRPr>
          </a:p>
        </p:txBody>
      </p:sp>
    </p:spTree>
    <p:extLst>
      <p:ext uri="{BB962C8B-B14F-4D97-AF65-F5344CB8AC3E}">
        <p14:creationId xmlns:p14="http://schemas.microsoft.com/office/powerpoint/2010/main" val="332273822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Date Placeholder 2"/>
          <p:cNvSpPr>
            <a:spLocks noGrp="1"/>
          </p:cNvSpPr>
          <p:nvPr>
            <p:ph type="dt" sz="half" idx="10"/>
          </p:nvPr>
        </p:nvSpPr>
        <p:spPr/>
        <p:txBody>
          <a:bodyPr/>
          <a:lstStyle/>
          <a:p>
            <a:pPr>
              <a:defRPr/>
            </a:pPr>
            <a:fld id="{C8AE3405-BD42-4635-9EE5-41392E5E893C}" type="datetime1">
              <a:rPr lang="ru-RU" smtClean="0">
                <a:solidFill>
                  <a:srgbClr val="04617B">
                    <a:shade val="90000"/>
                  </a:srgbClr>
                </a:solidFill>
              </a:rPr>
              <a:pPr>
                <a:defRPr/>
              </a:pPr>
              <a:t>01.10.2018</a:t>
            </a:fld>
            <a:endParaRPr lang="ru-RU">
              <a:solidFill>
                <a:srgbClr val="04617B">
                  <a:shade val="90000"/>
                </a:srgbClr>
              </a:solidFill>
            </a:endParaRPr>
          </a:p>
        </p:txBody>
      </p:sp>
      <p:sp>
        <p:nvSpPr>
          <p:cNvPr id="4" name="Footer Placeholder 3"/>
          <p:cNvSpPr>
            <a:spLocks noGrp="1"/>
          </p:cNvSpPr>
          <p:nvPr>
            <p:ph type="ftr" sz="quarter" idx="11"/>
          </p:nvPr>
        </p:nvSpPr>
        <p:spPr/>
        <p:txBody>
          <a:bodyPr/>
          <a:lstStyle/>
          <a:p>
            <a:pPr>
              <a:defRPr/>
            </a:pPr>
            <a:endParaRPr lang="ru-RU">
              <a:solidFill>
                <a:srgbClr val="04617B">
                  <a:shade val="90000"/>
                </a:srgbClr>
              </a:solidFill>
            </a:endParaRPr>
          </a:p>
        </p:txBody>
      </p:sp>
      <p:sp>
        <p:nvSpPr>
          <p:cNvPr id="5" name="Slide Number Placeholder 4"/>
          <p:cNvSpPr>
            <a:spLocks noGrp="1"/>
          </p:cNvSpPr>
          <p:nvPr>
            <p:ph type="sldNum" sz="quarter" idx="12"/>
          </p:nvPr>
        </p:nvSpPr>
        <p:spPr/>
        <p:txBody>
          <a:bodyPr/>
          <a:lstStyle/>
          <a:p>
            <a:pPr>
              <a:defRPr/>
            </a:pPr>
            <a:fld id="{3994E0FD-DE8A-4A8B-B633-FDB3B075AD12}" type="slidenum">
              <a:rPr lang="ru-RU" smtClean="0">
                <a:solidFill>
                  <a:srgbClr val="04617B">
                    <a:shade val="90000"/>
                  </a:srgbClr>
                </a:solidFill>
              </a:rPr>
              <a:pPr>
                <a:defRPr/>
              </a:pPr>
              <a:t>‹#›</a:t>
            </a:fld>
            <a:endParaRPr lang="ru-RU">
              <a:solidFill>
                <a:srgbClr val="04617B">
                  <a:shade val="90000"/>
                </a:srgbClr>
              </a:solidFill>
            </a:endParaRPr>
          </a:p>
        </p:txBody>
      </p:sp>
    </p:spTree>
    <p:extLst>
      <p:ext uri="{BB962C8B-B14F-4D97-AF65-F5344CB8AC3E}">
        <p14:creationId xmlns:p14="http://schemas.microsoft.com/office/powerpoint/2010/main" val="20191442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Date Placeholder 4"/>
          <p:cNvSpPr>
            <a:spLocks noGrp="1"/>
          </p:cNvSpPr>
          <p:nvPr>
            <p:ph type="dt" sz="half" idx="10"/>
          </p:nvPr>
        </p:nvSpPr>
        <p:spPr/>
        <p:txBody>
          <a:bodyPr/>
          <a:lstStyle/>
          <a:p>
            <a:pPr>
              <a:defRPr/>
            </a:pPr>
            <a:fld id="{89889AE6-4B45-45F1-8706-1EE9FFB04061}" type="datetime1">
              <a:rPr lang="ru-RU" smtClean="0">
                <a:solidFill>
                  <a:srgbClr val="04617B">
                    <a:shade val="90000"/>
                  </a:srgbClr>
                </a:solidFill>
              </a:rPr>
              <a:pPr>
                <a:defRPr/>
              </a:pPr>
              <a:t>01.10.2018</a:t>
            </a:fld>
            <a:endParaRPr lang="ru-RU">
              <a:solidFill>
                <a:srgbClr val="04617B">
                  <a:shade val="90000"/>
                </a:srgbClr>
              </a:solidFill>
            </a:endParaRPr>
          </a:p>
        </p:txBody>
      </p:sp>
      <p:sp>
        <p:nvSpPr>
          <p:cNvPr id="6" name="Footer Placeholder 5"/>
          <p:cNvSpPr>
            <a:spLocks noGrp="1"/>
          </p:cNvSpPr>
          <p:nvPr>
            <p:ph type="ftr" sz="quarter" idx="11"/>
          </p:nvPr>
        </p:nvSpPr>
        <p:spPr/>
        <p:txBody>
          <a:bodyPr/>
          <a:lstStyle/>
          <a:p>
            <a:pPr>
              <a:defRPr/>
            </a:pPr>
            <a:endParaRPr lang="ru-RU">
              <a:solidFill>
                <a:srgbClr val="04617B">
                  <a:shade val="90000"/>
                </a:srgbClr>
              </a:solidFill>
            </a:endParaRPr>
          </a:p>
        </p:txBody>
      </p:sp>
      <p:sp>
        <p:nvSpPr>
          <p:cNvPr id="7" name="Slide Number Placeholder 6"/>
          <p:cNvSpPr>
            <a:spLocks noGrp="1"/>
          </p:cNvSpPr>
          <p:nvPr>
            <p:ph type="sldNum" sz="quarter" idx="12"/>
          </p:nvPr>
        </p:nvSpPr>
        <p:spPr/>
        <p:txBody>
          <a:bodyPr/>
          <a:lstStyle/>
          <a:p>
            <a:pPr>
              <a:defRPr/>
            </a:pPr>
            <a:fld id="{7E36FA9B-A773-4FFB-B74B-CF2B561EC12E}" type="slidenum">
              <a:rPr lang="ru-RU" smtClean="0">
                <a:solidFill>
                  <a:srgbClr val="04617B">
                    <a:shade val="90000"/>
                  </a:srgbClr>
                </a:solidFill>
              </a:rPr>
              <a:pPr>
                <a:defRPr/>
              </a:pPr>
              <a:t>‹#›</a:t>
            </a:fld>
            <a:endParaRPr lang="ru-RU">
              <a:solidFill>
                <a:srgbClr val="04617B">
                  <a:shade val="90000"/>
                </a:srgbClr>
              </a:solidFill>
            </a:endParaRPr>
          </a:p>
        </p:txBody>
      </p:sp>
    </p:spTree>
    <p:extLst>
      <p:ext uri="{BB962C8B-B14F-4D97-AF65-F5344CB8AC3E}">
        <p14:creationId xmlns:p14="http://schemas.microsoft.com/office/powerpoint/2010/main" val="339624933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856F943C-8835-473F-9DBD-B932D2639F93}" type="datetime1">
              <a:rPr lang="ru-RU" smtClean="0">
                <a:solidFill>
                  <a:srgbClr val="04617B">
                    <a:shade val="90000"/>
                  </a:srgbClr>
                </a:solidFill>
              </a:rPr>
              <a:pPr>
                <a:defRPr/>
              </a:pPr>
              <a:t>01.10.2018</a:t>
            </a:fld>
            <a:endParaRPr lang="ru-RU">
              <a:solidFill>
                <a:srgbClr val="04617B">
                  <a:shade val="90000"/>
                </a:srgbClr>
              </a:solidFill>
            </a:endParaRPr>
          </a:p>
        </p:txBody>
      </p:sp>
      <p:sp>
        <p:nvSpPr>
          <p:cNvPr id="3" name="Footer Placeholder 2"/>
          <p:cNvSpPr>
            <a:spLocks noGrp="1"/>
          </p:cNvSpPr>
          <p:nvPr>
            <p:ph type="ftr" sz="quarter" idx="11"/>
          </p:nvPr>
        </p:nvSpPr>
        <p:spPr/>
        <p:txBody>
          <a:bodyPr/>
          <a:lstStyle/>
          <a:p>
            <a:pPr>
              <a:defRPr/>
            </a:pPr>
            <a:endParaRPr lang="ru-RU">
              <a:solidFill>
                <a:srgbClr val="04617B">
                  <a:shade val="90000"/>
                </a:srgbClr>
              </a:solidFill>
            </a:endParaRPr>
          </a:p>
        </p:txBody>
      </p:sp>
      <p:sp>
        <p:nvSpPr>
          <p:cNvPr id="4" name="Slide Number Placeholder 3"/>
          <p:cNvSpPr>
            <a:spLocks noGrp="1"/>
          </p:cNvSpPr>
          <p:nvPr>
            <p:ph type="sldNum" sz="quarter" idx="12"/>
          </p:nvPr>
        </p:nvSpPr>
        <p:spPr/>
        <p:txBody>
          <a:bodyPr/>
          <a:lstStyle/>
          <a:p>
            <a:pPr>
              <a:defRPr/>
            </a:pPr>
            <a:fld id="{074DB4D2-9C73-4571-AD27-2DA18B8A062D}" type="slidenum">
              <a:rPr lang="ru-RU" smtClean="0">
                <a:solidFill>
                  <a:srgbClr val="04617B">
                    <a:shade val="90000"/>
                  </a:srgbClr>
                </a:solidFill>
              </a:rPr>
              <a:pPr>
                <a:defRPr/>
              </a:pPr>
              <a:t>‹#›</a:t>
            </a:fld>
            <a:endParaRPr lang="ru-RU">
              <a:solidFill>
                <a:srgbClr val="04617B">
                  <a:shade val="90000"/>
                </a:srgbClr>
              </a:solidFill>
            </a:endParaRPr>
          </a:p>
        </p:txBody>
      </p:sp>
    </p:spTree>
    <p:extLst>
      <p:ext uri="{BB962C8B-B14F-4D97-AF65-F5344CB8AC3E}">
        <p14:creationId xmlns:p14="http://schemas.microsoft.com/office/powerpoint/2010/main" val="372361036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Date Placeholder 4"/>
          <p:cNvSpPr>
            <a:spLocks noGrp="1"/>
          </p:cNvSpPr>
          <p:nvPr>
            <p:ph type="dt" sz="half" idx="10"/>
          </p:nvPr>
        </p:nvSpPr>
        <p:spPr/>
        <p:txBody>
          <a:bodyPr/>
          <a:lstStyle/>
          <a:p>
            <a:pPr>
              <a:defRPr/>
            </a:pPr>
            <a:fld id="{EB279626-0109-4739-9F16-5ED3BFEE285A}" type="datetime1">
              <a:rPr lang="ru-RU" smtClean="0">
                <a:solidFill>
                  <a:srgbClr val="04617B">
                    <a:shade val="90000"/>
                  </a:srgbClr>
                </a:solidFill>
              </a:rPr>
              <a:pPr>
                <a:defRPr/>
              </a:pPr>
              <a:t>01.10.2018</a:t>
            </a:fld>
            <a:endParaRPr lang="ru-RU">
              <a:solidFill>
                <a:srgbClr val="04617B">
                  <a:shade val="90000"/>
                </a:srgbClr>
              </a:solidFill>
            </a:endParaRPr>
          </a:p>
        </p:txBody>
      </p:sp>
      <p:sp>
        <p:nvSpPr>
          <p:cNvPr id="6" name="Footer Placeholder 5"/>
          <p:cNvSpPr>
            <a:spLocks noGrp="1"/>
          </p:cNvSpPr>
          <p:nvPr>
            <p:ph type="ftr" sz="quarter" idx="11"/>
          </p:nvPr>
        </p:nvSpPr>
        <p:spPr/>
        <p:txBody>
          <a:bodyPr/>
          <a:lstStyle/>
          <a:p>
            <a:pPr>
              <a:defRPr/>
            </a:pPr>
            <a:endParaRPr lang="ru-RU">
              <a:solidFill>
                <a:srgbClr val="04617B">
                  <a:shade val="90000"/>
                </a:srgbClr>
              </a:solidFill>
            </a:endParaRPr>
          </a:p>
        </p:txBody>
      </p:sp>
      <p:sp>
        <p:nvSpPr>
          <p:cNvPr id="7" name="Slide Number Placeholder 6"/>
          <p:cNvSpPr>
            <a:spLocks noGrp="1"/>
          </p:cNvSpPr>
          <p:nvPr>
            <p:ph type="sldNum" sz="quarter" idx="12"/>
          </p:nvPr>
        </p:nvSpPr>
        <p:spPr/>
        <p:txBody>
          <a:bodyPr/>
          <a:lstStyle/>
          <a:p>
            <a:pPr>
              <a:defRPr/>
            </a:pPr>
            <a:fld id="{AFE3B8A4-8C4F-4863-89EE-022EF0FD668A}" type="slidenum">
              <a:rPr lang="ru-RU" smtClean="0">
                <a:solidFill>
                  <a:srgbClr val="04617B">
                    <a:shade val="90000"/>
                  </a:srgbClr>
                </a:solidFill>
              </a:rPr>
              <a:pPr>
                <a:defRPr/>
              </a:pPr>
              <a:t>‹#›</a:t>
            </a:fld>
            <a:endParaRPr lang="ru-RU">
              <a:solidFill>
                <a:srgbClr val="04617B">
                  <a:shade val="90000"/>
                </a:srgbClr>
              </a:solidFill>
            </a:endParaRPr>
          </a:p>
        </p:txBody>
      </p:sp>
    </p:spTree>
    <p:extLst>
      <p:ext uri="{BB962C8B-B14F-4D97-AF65-F5344CB8AC3E}">
        <p14:creationId xmlns:p14="http://schemas.microsoft.com/office/powerpoint/2010/main" val="276927453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Date Placeholder 4"/>
          <p:cNvSpPr>
            <a:spLocks noGrp="1"/>
          </p:cNvSpPr>
          <p:nvPr>
            <p:ph type="dt" sz="half" idx="10"/>
          </p:nvPr>
        </p:nvSpPr>
        <p:spPr/>
        <p:txBody>
          <a:bodyPr/>
          <a:lstStyle/>
          <a:p>
            <a:pPr>
              <a:defRPr/>
            </a:pPr>
            <a:fld id="{42087EDE-601A-49D5-9D43-71C538A70B71}" type="datetime1">
              <a:rPr lang="ru-RU" smtClean="0">
                <a:solidFill>
                  <a:srgbClr val="04617B">
                    <a:shade val="90000"/>
                  </a:srgbClr>
                </a:solidFill>
              </a:rPr>
              <a:pPr>
                <a:defRPr/>
              </a:pPr>
              <a:t>01.10.2018</a:t>
            </a:fld>
            <a:endParaRPr lang="ru-RU">
              <a:solidFill>
                <a:srgbClr val="04617B">
                  <a:shade val="90000"/>
                </a:srgbClr>
              </a:solidFill>
            </a:endParaRPr>
          </a:p>
        </p:txBody>
      </p:sp>
      <p:sp>
        <p:nvSpPr>
          <p:cNvPr id="6" name="Footer Placeholder 5"/>
          <p:cNvSpPr>
            <a:spLocks noGrp="1"/>
          </p:cNvSpPr>
          <p:nvPr>
            <p:ph type="ftr" sz="quarter" idx="11"/>
          </p:nvPr>
        </p:nvSpPr>
        <p:spPr/>
        <p:txBody>
          <a:bodyPr/>
          <a:lstStyle/>
          <a:p>
            <a:pPr>
              <a:defRPr/>
            </a:pPr>
            <a:endParaRPr lang="ru-RU">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pPr>
              <a:defRPr/>
            </a:pPr>
            <a:fld id="{0DCD9163-0AB8-49A2-8345-3E3D3DCF6259}" type="slidenum">
              <a:rPr lang="ru-RU" smtClean="0">
                <a:solidFill>
                  <a:srgbClr val="04617B">
                    <a:shade val="90000"/>
                  </a:srgbClr>
                </a:solidFill>
              </a:rPr>
              <a:pPr>
                <a:defRPr/>
              </a:pPr>
              <a:t>‹#›</a:t>
            </a:fld>
            <a:endParaRPr lang="ru-RU">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118133426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ru-RU" smtClean="0"/>
              <a:t>Образец заголовка</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Date Placeholder 3"/>
          <p:cNvSpPr>
            <a:spLocks noGrp="1"/>
          </p:cNvSpPr>
          <p:nvPr>
            <p:ph type="dt" sz="half" idx="10"/>
          </p:nvPr>
        </p:nvSpPr>
        <p:spPr/>
        <p:txBody>
          <a:bodyPr/>
          <a:lstStyle/>
          <a:p>
            <a:pPr>
              <a:defRPr/>
            </a:pPr>
            <a:fld id="{4D16727D-87F0-4B71-A64F-DF25F0F91D62}" type="datetime1">
              <a:rPr lang="ru-RU" smtClean="0">
                <a:solidFill>
                  <a:srgbClr val="04617B">
                    <a:shade val="90000"/>
                  </a:srgbClr>
                </a:solidFill>
              </a:rPr>
              <a:pPr>
                <a:defRPr/>
              </a:pPr>
              <a:t>01.10.2018</a:t>
            </a:fld>
            <a:endParaRPr lang="ru-RU">
              <a:solidFill>
                <a:srgbClr val="04617B">
                  <a:shade val="90000"/>
                </a:srgbClr>
              </a:solidFill>
            </a:endParaRPr>
          </a:p>
        </p:txBody>
      </p:sp>
      <p:sp>
        <p:nvSpPr>
          <p:cNvPr id="5" name="Footer Placeholder 4"/>
          <p:cNvSpPr>
            <a:spLocks noGrp="1"/>
          </p:cNvSpPr>
          <p:nvPr>
            <p:ph type="ftr" sz="quarter" idx="11"/>
          </p:nvPr>
        </p:nvSpPr>
        <p:spPr/>
        <p:txBody>
          <a:bodyPr/>
          <a:lstStyle/>
          <a:p>
            <a:pPr>
              <a:defRPr/>
            </a:pPr>
            <a:endParaRPr lang="ru-RU">
              <a:solidFill>
                <a:srgbClr val="04617B">
                  <a:shade val="90000"/>
                </a:srgbClr>
              </a:solidFill>
            </a:endParaRPr>
          </a:p>
        </p:txBody>
      </p:sp>
      <p:sp>
        <p:nvSpPr>
          <p:cNvPr id="6" name="Slide Number Placeholder 5"/>
          <p:cNvSpPr>
            <a:spLocks noGrp="1"/>
          </p:cNvSpPr>
          <p:nvPr>
            <p:ph type="sldNum" sz="quarter" idx="12"/>
          </p:nvPr>
        </p:nvSpPr>
        <p:spPr/>
        <p:txBody>
          <a:bodyPr/>
          <a:lstStyle/>
          <a:p>
            <a:pPr>
              <a:defRPr/>
            </a:pPr>
            <a:fld id="{FA80E108-C6AD-48A7-BE8F-23E52ABC1B6A}" type="slidenum">
              <a:rPr lang="ru-RU" smtClean="0">
                <a:solidFill>
                  <a:srgbClr val="04617B">
                    <a:shade val="90000"/>
                  </a:srgbClr>
                </a:solidFill>
              </a:rPr>
              <a:pPr>
                <a:defRPr/>
              </a:pPr>
              <a:t>‹#›</a:t>
            </a:fld>
            <a:endParaRPr lang="ru-RU">
              <a:solidFill>
                <a:srgbClr val="04617B">
                  <a:shade val="90000"/>
                </a:srgbClr>
              </a:solidFill>
            </a:endParaRPr>
          </a:p>
        </p:txBody>
      </p:sp>
    </p:spTree>
    <p:extLst>
      <p:ext uri="{BB962C8B-B14F-4D97-AF65-F5344CB8AC3E}">
        <p14:creationId xmlns:p14="http://schemas.microsoft.com/office/powerpoint/2010/main" val="333483764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Date Placeholder 3"/>
          <p:cNvSpPr>
            <a:spLocks noGrp="1"/>
          </p:cNvSpPr>
          <p:nvPr>
            <p:ph type="dt" sz="half" idx="10"/>
          </p:nvPr>
        </p:nvSpPr>
        <p:spPr/>
        <p:txBody>
          <a:bodyPr/>
          <a:lstStyle/>
          <a:p>
            <a:pPr>
              <a:defRPr/>
            </a:pPr>
            <a:fld id="{F8245574-A2FE-4563-9E18-63965082D606}" type="datetime1">
              <a:rPr lang="ru-RU" smtClean="0">
                <a:solidFill>
                  <a:srgbClr val="04617B">
                    <a:shade val="90000"/>
                  </a:srgbClr>
                </a:solidFill>
              </a:rPr>
              <a:pPr>
                <a:defRPr/>
              </a:pPr>
              <a:t>01.10.2018</a:t>
            </a:fld>
            <a:endParaRPr lang="ru-RU">
              <a:solidFill>
                <a:srgbClr val="04617B">
                  <a:shade val="90000"/>
                </a:srgbClr>
              </a:solidFill>
            </a:endParaRPr>
          </a:p>
        </p:txBody>
      </p:sp>
      <p:sp>
        <p:nvSpPr>
          <p:cNvPr id="5" name="Footer Placeholder 4"/>
          <p:cNvSpPr>
            <a:spLocks noGrp="1"/>
          </p:cNvSpPr>
          <p:nvPr>
            <p:ph type="ftr" sz="quarter" idx="11"/>
          </p:nvPr>
        </p:nvSpPr>
        <p:spPr/>
        <p:txBody>
          <a:bodyPr/>
          <a:lstStyle/>
          <a:p>
            <a:pPr>
              <a:defRPr/>
            </a:pPr>
            <a:endParaRPr lang="ru-RU">
              <a:solidFill>
                <a:srgbClr val="04617B">
                  <a:shade val="90000"/>
                </a:srgbClr>
              </a:solidFill>
            </a:endParaRPr>
          </a:p>
        </p:txBody>
      </p:sp>
      <p:sp>
        <p:nvSpPr>
          <p:cNvPr id="6" name="Slide Number Placeholder 5"/>
          <p:cNvSpPr>
            <a:spLocks noGrp="1"/>
          </p:cNvSpPr>
          <p:nvPr>
            <p:ph type="sldNum" sz="quarter" idx="12"/>
          </p:nvPr>
        </p:nvSpPr>
        <p:spPr/>
        <p:txBody>
          <a:bodyPr/>
          <a:lstStyle/>
          <a:p>
            <a:pPr>
              <a:defRPr/>
            </a:pPr>
            <a:fld id="{2C0202A9-9D80-4E0D-988B-1386CCF2C099}" type="slidenum">
              <a:rPr lang="ru-RU" smtClean="0">
                <a:solidFill>
                  <a:srgbClr val="04617B">
                    <a:shade val="90000"/>
                  </a:srgbClr>
                </a:solidFill>
              </a:rPr>
              <a:pPr>
                <a:defRPr/>
              </a:pPr>
              <a:t>‹#›</a:t>
            </a:fld>
            <a:endParaRPr lang="ru-RU">
              <a:solidFill>
                <a:srgbClr val="04617B">
                  <a:shade val="90000"/>
                </a:srgbClr>
              </a:solidFill>
            </a:endParaRPr>
          </a:p>
        </p:txBody>
      </p:sp>
    </p:spTree>
    <p:extLst>
      <p:ext uri="{BB962C8B-B14F-4D97-AF65-F5344CB8AC3E}">
        <p14:creationId xmlns:p14="http://schemas.microsoft.com/office/powerpoint/2010/main" val="134622214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Date Placeholder 29"/>
          <p:cNvSpPr>
            <a:spLocks noGrp="1"/>
          </p:cNvSpPr>
          <p:nvPr>
            <p:ph type="dt" sz="half" idx="10"/>
          </p:nvPr>
        </p:nvSpPr>
        <p:spPr/>
        <p:txBody>
          <a:bodyPr/>
          <a:lstStyle/>
          <a:p>
            <a:pPr>
              <a:defRPr/>
            </a:pPr>
            <a:fld id="{36C33706-AB44-4FCC-B7B6-B4C79052330B}" type="datetime1">
              <a:rPr lang="ru-RU" smtClean="0">
                <a:solidFill>
                  <a:srgbClr val="04617B">
                    <a:shade val="90000"/>
                  </a:srgbClr>
                </a:solidFill>
              </a:rPr>
              <a:pPr>
                <a:defRPr/>
              </a:pPr>
              <a:t>01.10.2018</a:t>
            </a:fld>
            <a:endParaRPr lang="ru-RU">
              <a:solidFill>
                <a:srgbClr val="04617B">
                  <a:shade val="90000"/>
                </a:srgbClr>
              </a:solidFill>
            </a:endParaRPr>
          </a:p>
        </p:txBody>
      </p:sp>
      <p:sp>
        <p:nvSpPr>
          <p:cNvPr id="19" name="Footer Placeholder 18"/>
          <p:cNvSpPr>
            <a:spLocks noGrp="1"/>
          </p:cNvSpPr>
          <p:nvPr>
            <p:ph type="ftr" sz="quarter" idx="11"/>
          </p:nvPr>
        </p:nvSpPr>
        <p:spPr/>
        <p:txBody>
          <a:bodyPr/>
          <a:lstStyle/>
          <a:p>
            <a:pPr>
              <a:defRPr/>
            </a:pPr>
            <a:endParaRPr lang="ru-RU">
              <a:solidFill>
                <a:srgbClr val="04617B">
                  <a:shade val="90000"/>
                </a:srgbClr>
              </a:solidFill>
            </a:endParaRPr>
          </a:p>
        </p:txBody>
      </p:sp>
      <p:sp>
        <p:nvSpPr>
          <p:cNvPr id="27" name="Slide Number Placeholder 26"/>
          <p:cNvSpPr>
            <a:spLocks noGrp="1"/>
          </p:cNvSpPr>
          <p:nvPr>
            <p:ph type="sldNum" sz="quarter" idx="12"/>
          </p:nvPr>
        </p:nvSpPr>
        <p:spPr/>
        <p:txBody>
          <a:bodyPr/>
          <a:lstStyle/>
          <a:p>
            <a:pPr>
              <a:defRPr/>
            </a:pPr>
            <a:fld id="{CE96C5A3-AA23-4419-ABD5-ED0D50125EBD}" type="slidenum">
              <a:rPr lang="ru-RU" smtClean="0">
                <a:solidFill>
                  <a:srgbClr val="04617B">
                    <a:shade val="90000"/>
                  </a:srgbClr>
                </a:solidFill>
              </a:rPr>
              <a:pPr>
                <a:defRPr/>
              </a:pPr>
              <a:t>‹#›</a:t>
            </a:fld>
            <a:endParaRPr lang="ru-RU">
              <a:solidFill>
                <a:srgbClr val="04617B">
                  <a:shade val="90000"/>
                </a:srgbClr>
              </a:solidFill>
            </a:endParaRPr>
          </a:p>
        </p:txBody>
      </p:sp>
    </p:spTree>
    <p:extLst>
      <p:ext uri="{BB962C8B-B14F-4D97-AF65-F5344CB8AC3E}">
        <p14:creationId xmlns:p14="http://schemas.microsoft.com/office/powerpoint/2010/main" val="350014132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ru-RU" smtClean="0"/>
              <a:t>Образец заголовка</a:t>
            </a:r>
            <a:endParaRPr kumimoji="0" lang="en-US"/>
          </a:p>
        </p:txBody>
      </p:sp>
      <p:sp>
        <p:nvSpPr>
          <p:cNvPr id="3" name="Content Placeholder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Date Placeholder 3"/>
          <p:cNvSpPr>
            <a:spLocks noGrp="1"/>
          </p:cNvSpPr>
          <p:nvPr>
            <p:ph type="dt" sz="half" idx="10"/>
          </p:nvPr>
        </p:nvSpPr>
        <p:spPr/>
        <p:txBody>
          <a:bodyPr/>
          <a:lstStyle/>
          <a:p>
            <a:pPr>
              <a:defRPr/>
            </a:pPr>
            <a:fld id="{DEE4CC90-471C-4307-BBE3-799885EFC737}" type="datetime1">
              <a:rPr lang="ru-RU" smtClean="0">
                <a:solidFill>
                  <a:srgbClr val="04617B">
                    <a:shade val="90000"/>
                  </a:srgbClr>
                </a:solidFill>
              </a:rPr>
              <a:pPr>
                <a:defRPr/>
              </a:pPr>
              <a:t>01.10.2018</a:t>
            </a:fld>
            <a:endParaRPr lang="ru-RU">
              <a:solidFill>
                <a:srgbClr val="04617B">
                  <a:shade val="90000"/>
                </a:srgbClr>
              </a:solidFill>
            </a:endParaRPr>
          </a:p>
        </p:txBody>
      </p:sp>
      <p:sp>
        <p:nvSpPr>
          <p:cNvPr id="5" name="Footer Placeholder 4"/>
          <p:cNvSpPr>
            <a:spLocks noGrp="1"/>
          </p:cNvSpPr>
          <p:nvPr>
            <p:ph type="ftr" sz="quarter" idx="11"/>
          </p:nvPr>
        </p:nvSpPr>
        <p:spPr/>
        <p:txBody>
          <a:bodyPr/>
          <a:lstStyle/>
          <a:p>
            <a:pPr>
              <a:defRPr/>
            </a:pPr>
            <a:endParaRPr lang="ru-RU">
              <a:solidFill>
                <a:srgbClr val="04617B">
                  <a:shade val="90000"/>
                </a:srgbClr>
              </a:solidFill>
            </a:endParaRPr>
          </a:p>
        </p:txBody>
      </p:sp>
      <p:sp>
        <p:nvSpPr>
          <p:cNvPr id="6" name="Slide Number Placeholder 5"/>
          <p:cNvSpPr>
            <a:spLocks noGrp="1"/>
          </p:cNvSpPr>
          <p:nvPr>
            <p:ph type="sldNum" sz="quarter" idx="12"/>
          </p:nvPr>
        </p:nvSpPr>
        <p:spPr/>
        <p:txBody>
          <a:bodyPr/>
          <a:lstStyle/>
          <a:p>
            <a:pPr>
              <a:defRPr/>
            </a:pPr>
            <a:fld id="{DB1128A0-684E-4159-9875-F7D0AB778690}" type="slidenum">
              <a:rPr lang="ru-RU" smtClean="0">
                <a:solidFill>
                  <a:srgbClr val="04617B">
                    <a:shade val="90000"/>
                  </a:srgbClr>
                </a:solidFill>
              </a:rPr>
              <a:pPr>
                <a:defRPr/>
              </a:pPr>
              <a:t>‹#›</a:t>
            </a:fld>
            <a:endParaRPr lang="ru-RU">
              <a:solidFill>
                <a:srgbClr val="04617B">
                  <a:shade val="90000"/>
                </a:srgbClr>
              </a:solidFill>
            </a:endParaRPr>
          </a:p>
        </p:txBody>
      </p:sp>
    </p:spTree>
    <p:extLst>
      <p:ext uri="{BB962C8B-B14F-4D97-AF65-F5344CB8AC3E}">
        <p14:creationId xmlns:p14="http://schemas.microsoft.com/office/powerpoint/2010/main" val="20472626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Date Placeholder 3"/>
          <p:cNvSpPr>
            <a:spLocks noGrp="1"/>
          </p:cNvSpPr>
          <p:nvPr>
            <p:ph type="dt" sz="half" idx="10"/>
          </p:nvPr>
        </p:nvSpPr>
        <p:spPr/>
        <p:txBody>
          <a:bodyPr/>
          <a:lstStyle/>
          <a:p>
            <a:pPr>
              <a:defRPr/>
            </a:pPr>
            <a:fld id="{0AA8F660-400B-4B0B-AEF8-9B75F1D6E428}" type="datetime1">
              <a:rPr lang="ru-RU" smtClean="0">
                <a:solidFill>
                  <a:srgbClr val="04617B">
                    <a:shade val="90000"/>
                  </a:srgbClr>
                </a:solidFill>
              </a:rPr>
              <a:pPr>
                <a:defRPr/>
              </a:pPr>
              <a:t>01.10.2018</a:t>
            </a:fld>
            <a:endParaRPr lang="ru-RU">
              <a:solidFill>
                <a:srgbClr val="04617B">
                  <a:shade val="90000"/>
                </a:srgbClr>
              </a:solidFill>
            </a:endParaRPr>
          </a:p>
        </p:txBody>
      </p:sp>
      <p:sp>
        <p:nvSpPr>
          <p:cNvPr id="5" name="Footer Placeholder 4"/>
          <p:cNvSpPr>
            <a:spLocks noGrp="1"/>
          </p:cNvSpPr>
          <p:nvPr>
            <p:ph type="ftr" sz="quarter" idx="11"/>
          </p:nvPr>
        </p:nvSpPr>
        <p:spPr/>
        <p:txBody>
          <a:bodyPr/>
          <a:lstStyle/>
          <a:p>
            <a:pPr>
              <a:defRPr/>
            </a:pPr>
            <a:endParaRPr lang="ru-RU">
              <a:solidFill>
                <a:srgbClr val="04617B">
                  <a:shade val="90000"/>
                </a:srgbClr>
              </a:solidFill>
            </a:endParaRPr>
          </a:p>
        </p:txBody>
      </p:sp>
      <p:sp>
        <p:nvSpPr>
          <p:cNvPr id="6" name="Slide Number Placeholder 5"/>
          <p:cNvSpPr>
            <a:spLocks noGrp="1"/>
          </p:cNvSpPr>
          <p:nvPr>
            <p:ph type="sldNum" sz="quarter" idx="12"/>
          </p:nvPr>
        </p:nvSpPr>
        <p:spPr/>
        <p:txBody>
          <a:bodyPr/>
          <a:lstStyle/>
          <a:p>
            <a:pPr>
              <a:defRPr/>
            </a:pPr>
            <a:fld id="{F3CB24FF-9004-4B2B-91B8-F80EDD117500}" type="slidenum">
              <a:rPr lang="ru-RU" smtClean="0">
                <a:solidFill>
                  <a:srgbClr val="04617B">
                    <a:shade val="90000"/>
                  </a:srgbClr>
                </a:solidFill>
              </a:rPr>
              <a:pPr>
                <a:defRPr/>
              </a:pPr>
              <a:t>‹#›</a:t>
            </a:fld>
            <a:endParaRPr lang="ru-RU">
              <a:solidFill>
                <a:srgbClr val="04617B">
                  <a:shade val="90000"/>
                </a:srgbClr>
              </a:solidFill>
            </a:endParaRPr>
          </a:p>
        </p:txBody>
      </p:sp>
    </p:spTree>
    <p:extLst>
      <p:ext uri="{BB962C8B-B14F-4D97-AF65-F5344CB8AC3E}">
        <p14:creationId xmlns:p14="http://schemas.microsoft.com/office/powerpoint/2010/main" val="165892007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Date Placeholder 4"/>
          <p:cNvSpPr>
            <a:spLocks noGrp="1"/>
          </p:cNvSpPr>
          <p:nvPr>
            <p:ph type="dt" sz="half" idx="10"/>
          </p:nvPr>
        </p:nvSpPr>
        <p:spPr/>
        <p:txBody>
          <a:bodyPr/>
          <a:lstStyle/>
          <a:p>
            <a:pPr>
              <a:defRPr/>
            </a:pPr>
            <a:fld id="{89889AE6-4B45-45F1-8706-1EE9FFB04061}" type="datetime1">
              <a:rPr lang="ru-RU" smtClean="0">
                <a:solidFill>
                  <a:srgbClr val="04617B">
                    <a:shade val="90000"/>
                  </a:srgbClr>
                </a:solidFill>
              </a:rPr>
              <a:pPr>
                <a:defRPr/>
              </a:pPr>
              <a:t>01.10.2018</a:t>
            </a:fld>
            <a:endParaRPr lang="ru-RU">
              <a:solidFill>
                <a:srgbClr val="04617B">
                  <a:shade val="90000"/>
                </a:srgbClr>
              </a:solidFill>
            </a:endParaRPr>
          </a:p>
        </p:txBody>
      </p:sp>
      <p:sp>
        <p:nvSpPr>
          <p:cNvPr id="6" name="Footer Placeholder 5"/>
          <p:cNvSpPr>
            <a:spLocks noGrp="1"/>
          </p:cNvSpPr>
          <p:nvPr>
            <p:ph type="ftr" sz="quarter" idx="11"/>
          </p:nvPr>
        </p:nvSpPr>
        <p:spPr/>
        <p:txBody>
          <a:bodyPr/>
          <a:lstStyle/>
          <a:p>
            <a:pPr>
              <a:defRPr/>
            </a:pPr>
            <a:endParaRPr lang="ru-RU">
              <a:solidFill>
                <a:srgbClr val="04617B">
                  <a:shade val="90000"/>
                </a:srgbClr>
              </a:solidFill>
            </a:endParaRPr>
          </a:p>
        </p:txBody>
      </p:sp>
      <p:sp>
        <p:nvSpPr>
          <p:cNvPr id="7" name="Slide Number Placeholder 6"/>
          <p:cNvSpPr>
            <a:spLocks noGrp="1"/>
          </p:cNvSpPr>
          <p:nvPr>
            <p:ph type="sldNum" sz="quarter" idx="12"/>
          </p:nvPr>
        </p:nvSpPr>
        <p:spPr/>
        <p:txBody>
          <a:bodyPr/>
          <a:lstStyle/>
          <a:p>
            <a:pPr>
              <a:defRPr/>
            </a:pPr>
            <a:fld id="{7E36FA9B-A773-4FFB-B74B-CF2B561EC12E}" type="slidenum">
              <a:rPr lang="ru-RU" smtClean="0">
                <a:solidFill>
                  <a:srgbClr val="04617B">
                    <a:shade val="90000"/>
                  </a:srgbClr>
                </a:solidFill>
              </a:rPr>
              <a:pPr>
                <a:defRPr/>
              </a:pPr>
              <a:t>‹#›</a:t>
            </a:fld>
            <a:endParaRPr lang="ru-RU">
              <a:solidFill>
                <a:srgbClr val="04617B">
                  <a:shade val="90000"/>
                </a:srgbClr>
              </a:solidFill>
            </a:endParaRPr>
          </a:p>
        </p:txBody>
      </p:sp>
    </p:spTree>
    <p:extLst>
      <p:ext uri="{BB962C8B-B14F-4D97-AF65-F5344CB8AC3E}">
        <p14:creationId xmlns:p14="http://schemas.microsoft.com/office/powerpoint/2010/main" val="58801088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Date Placeholder 6"/>
          <p:cNvSpPr>
            <a:spLocks noGrp="1"/>
          </p:cNvSpPr>
          <p:nvPr>
            <p:ph type="dt" sz="half" idx="10"/>
          </p:nvPr>
        </p:nvSpPr>
        <p:spPr/>
        <p:txBody>
          <a:bodyPr/>
          <a:lstStyle/>
          <a:p>
            <a:pPr>
              <a:defRPr/>
            </a:pPr>
            <a:fld id="{D8D064AC-97A3-4F04-9784-296B0D34B19C}" type="datetime1">
              <a:rPr lang="ru-RU" smtClean="0">
                <a:solidFill>
                  <a:srgbClr val="04617B">
                    <a:shade val="90000"/>
                  </a:srgbClr>
                </a:solidFill>
              </a:rPr>
              <a:pPr>
                <a:defRPr/>
              </a:pPr>
              <a:t>01.10.2018</a:t>
            </a:fld>
            <a:endParaRPr lang="ru-RU">
              <a:solidFill>
                <a:srgbClr val="04617B">
                  <a:shade val="90000"/>
                </a:srgbClr>
              </a:solidFill>
            </a:endParaRPr>
          </a:p>
        </p:txBody>
      </p:sp>
      <p:sp>
        <p:nvSpPr>
          <p:cNvPr id="8" name="Footer Placeholder 7"/>
          <p:cNvSpPr>
            <a:spLocks noGrp="1"/>
          </p:cNvSpPr>
          <p:nvPr>
            <p:ph type="ftr" sz="quarter" idx="11"/>
          </p:nvPr>
        </p:nvSpPr>
        <p:spPr/>
        <p:txBody>
          <a:bodyPr/>
          <a:lstStyle/>
          <a:p>
            <a:pPr>
              <a:defRPr/>
            </a:pPr>
            <a:endParaRPr lang="ru-RU">
              <a:solidFill>
                <a:srgbClr val="04617B">
                  <a:shade val="90000"/>
                </a:srgbClr>
              </a:solidFill>
            </a:endParaRPr>
          </a:p>
        </p:txBody>
      </p:sp>
      <p:sp>
        <p:nvSpPr>
          <p:cNvPr id="9" name="Slide Number Placeholder 8"/>
          <p:cNvSpPr>
            <a:spLocks noGrp="1"/>
          </p:cNvSpPr>
          <p:nvPr>
            <p:ph type="sldNum" sz="quarter" idx="12"/>
          </p:nvPr>
        </p:nvSpPr>
        <p:spPr/>
        <p:txBody>
          <a:bodyPr/>
          <a:lstStyle/>
          <a:p>
            <a:pPr>
              <a:defRPr/>
            </a:pPr>
            <a:fld id="{4453E5F3-B800-4585-A478-AB547701CEC3}" type="slidenum">
              <a:rPr lang="ru-RU" smtClean="0">
                <a:solidFill>
                  <a:srgbClr val="04617B">
                    <a:shade val="90000"/>
                  </a:srgbClr>
                </a:solidFill>
              </a:rPr>
              <a:pPr>
                <a:defRPr/>
              </a:pPr>
              <a:t>‹#›</a:t>
            </a:fld>
            <a:endParaRPr lang="ru-RU">
              <a:solidFill>
                <a:srgbClr val="04617B">
                  <a:shade val="90000"/>
                </a:srgbClr>
              </a:solidFill>
            </a:endParaRPr>
          </a:p>
        </p:txBody>
      </p:sp>
    </p:spTree>
    <p:extLst>
      <p:ext uri="{BB962C8B-B14F-4D97-AF65-F5344CB8AC3E}">
        <p14:creationId xmlns:p14="http://schemas.microsoft.com/office/powerpoint/2010/main" val="2756391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Date Placeholder 6"/>
          <p:cNvSpPr>
            <a:spLocks noGrp="1"/>
          </p:cNvSpPr>
          <p:nvPr>
            <p:ph type="dt" sz="half" idx="10"/>
          </p:nvPr>
        </p:nvSpPr>
        <p:spPr/>
        <p:txBody>
          <a:bodyPr/>
          <a:lstStyle/>
          <a:p>
            <a:pPr>
              <a:defRPr/>
            </a:pPr>
            <a:fld id="{D8D064AC-97A3-4F04-9784-296B0D34B19C}" type="datetime1">
              <a:rPr lang="ru-RU" smtClean="0">
                <a:solidFill>
                  <a:srgbClr val="04617B">
                    <a:shade val="90000"/>
                  </a:srgbClr>
                </a:solidFill>
              </a:rPr>
              <a:pPr>
                <a:defRPr/>
              </a:pPr>
              <a:t>01.10.2018</a:t>
            </a:fld>
            <a:endParaRPr lang="ru-RU">
              <a:solidFill>
                <a:srgbClr val="04617B">
                  <a:shade val="90000"/>
                </a:srgbClr>
              </a:solidFill>
            </a:endParaRPr>
          </a:p>
        </p:txBody>
      </p:sp>
      <p:sp>
        <p:nvSpPr>
          <p:cNvPr id="8" name="Footer Placeholder 7"/>
          <p:cNvSpPr>
            <a:spLocks noGrp="1"/>
          </p:cNvSpPr>
          <p:nvPr>
            <p:ph type="ftr" sz="quarter" idx="11"/>
          </p:nvPr>
        </p:nvSpPr>
        <p:spPr/>
        <p:txBody>
          <a:bodyPr/>
          <a:lstStyle/>
          <a:p>
            <a:pPr>
              <a:defRPr/>
            </a:pPr>
            <a:endParaRPr lang="ru-RU">
              <a:solidFill>
                <a:srgbClr val="04617B">
                  <a:shade val="90000"/>
                </a:srgbClr>
              </a:solidFill>
            </a:endParaRPr>
          </a:p>
        </p:txBody>
      </p:sp>
      <p:sp>
        <p:nvSpPr>
          <p:cNvPr id="9" name="Slide Number Placeholder 8"/>
          <p:cNvSpPr>
            <a:spLocks noGrp="1"/>
          </p:cNvSpPr>
          <p:nvPr>
            <p:ph type="sldNum" sz="quarter" idx="12"/>
          </p:nvPr>
        </p:nvSpPr>
        <p:spPr/>
        <p:txBody>
          <a:bodyPr/>
          <a:lstStyle/>
          <a:p>
            <a:pPr>
              <a:defRPr/>
            </a:pPr>
            <a:fld id="{4453E5F3-B800-4585-A478-AB547701CEC3}" type="slidenum">
              <a:rPr lang="ru-RU" smtClean="0">
                <a:solidFill>
                  <a:srgbClr val="04617B">
                    <a:shade val="90000"/>
                  </a:srgbClr>
                </a:solidFill>
              </a:rPr>
              <a:pPr>
                <a:defRPr/>
              </a:pPr>
              <a:t>‹#›</a:t>
            </a:fld>
            <a:endParaRPr lang="ru-RU">
              <a:solidFill>
                <a:srgbClr val="04617B">
                  <a:shade val="90000"/>
                </a:srgbClr>
              </a:solidFill>
            </a:endParaRPr>
          </a:p>
        </p:txBody>
      </p:sp>
    </p:spTree>
    <p:extLst>
      <p:ext uri="{BB962C8B-B14F-4D97-AF65-F5344CB8AC3E}">
        <p14:creationId xmlns:p14="http://schemas.microsoft.com/office/powerpoint/2010/main" val="309790123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Date Placeholder 2"/>
          <p:cNvSpPr>
            <a:spLocks noGrp="1"/>
          </p:cNvSpPr>
          <p:nvPr>
            <p:ph type="dt" sz="half" idx="10"/>
          </p:nvPr>
        </p:nvSpPr>
        <p:spPr/>
        <p:txBody>
          <a:bodyPr/>
          <a:lstStyle/>
          <a:p>
            <a:pPr>
              <a:defRPr/>
            </a:pPr>
            <a:fld id="{C8AE3405-BD42-4635-9EE5-41392E5E893C}" type="datetime1">
              <a:rPr lang="ru-RU" smtClean="0">
                <a:solidFill>
                  <a:srgbClr val="04617B">
                    <a:shade val="90000"/>
                  </a:srgbClr>
                </a:solidFill>
              </a:rPr>
              <a:pPr>
                <a:defRPr/>
              </a:pPr>
              <a:t>01.10.2018</a:t>
            </a:fld>
            <a:endParaRPr lang="ru-RU">
              <a:solidFill>
                <a:srgbClr val="04617B">
                  <a:shade val="90000"/>
                </a:srgbClr>
              </a:solidFill>
            </a:endParaRPr>
          </a:p>
        </p:txBody>
      </p:sp>
      <p:sp>
        <p:nvSpPr>
          <p:cNvPr id="4" name="Footer Placeholder 3"/>
          <p:cNvSpPr>
            <a:spLocks noGrp="1"/>
          </p:cNvSpPr>
          <p:nvPr>
            <p:ph type="ftr" sz="quarter" idx="11"/>
          </p:nvPr>
        </p:nvSpPr>
        <p:spPr/>
        <p:txBody>
          <a:bodyPr/>
          <a:lstStyle/>
          <a:p>
            <a:pPr>
              <a:defRPr/>
            </a:pPr>
            <a:endParaRPr lang="ru-RU">
              <a:solidFill>
                <a:srgbClr val="04617B">
                  <a:shade val="90000"/>
                </a:srgbClr>
              </a:solidFill>
            </a:endParaRPr>
          </a:p>
        </p:txBody>
      </p:sp>
      <p:sp>
        <p:nvSpPr>
          <p:cNvPr id="5" name="Slide Number Placeholder 4"/>
          <p:cNvSpPr>
            <a:spLocks noGrp="1"/>
          </p:cNvSpPr>
          <p:nvPr>
            <p:ph type="sldNum" sz="quarter" idx="12"/>
          </p:nvPr>
        </p:nvSpPr>
        <p:spPr/>
        <p:txBody>
          <a:bodyPr/>
          <a:lstStyle/>
          <a:p>
            <a:pPr>
              <a:defRPr/>
            </a:pPr>
            <a:fld id="{3994E0FD-DE8A-4A8B-B633-FDB3B075AD12}" type="slidenum">
              <a:rPr lang="ru-RU" smtClean="0">
                <a:solidFill>
                  <a:srgbClr val="04617B">
                    <a:shade val="90000"/>
                  </a:srgbClr>
                </a:solidFill>
              </a:rPr>
              <a:pPr>
                <a:defRPr/>
              </a:pPr>
              <a:t>‹#›</a:t>
            </a:fld>
            <a:endParaRPr lang="ru-RU">
              <a:solidFill>
                <a:srgbClr val="04617B">
                  <a:shade val="90000"/>
                </a:srgbClr>
              </a:solidFill>
            </a:endParaRPr>
          </a:p>
        </p:txBody>
      </p:sp>
    </p:spTree>
    <p:extLst>
      <p:ext uri="{BB962C8B-B14F-4D97-AF65-F5344CB8AC3E}">
        <p14:creationId xmlns:p14="http://schemas.microsoft.com/office/powerpoint/2010/main" val="79938311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856F943C-8835-473F-9DBD-B932D2639F93}" type="datetime1">
              <a:rPr lang="ru-RU" smtClean="0">
                <a:solidFill>
                  <a:srgbClr val="04617B">
                    <a:shade val="90000"/>
                  </a:srgbClr>
                </a:solidFill>
              </a:rPr>
              <a:pPr>
                <a:defRPr/>
              </a:pPr>
              <a:t>01.10.2018</a:t>
            </a:fld>
            <a:endParaRPr lang="ru-RU">
              <a:solidFill>
                <a:srgbClr val="04617B">
                  <a:shade val="90000"/>
                </a:srgbClr>
              </a:solidFill>
            </a:endParaRPr>
          </a:p>
        </p:txBody>
      </p:sp>
      <p:sp>
        <p:nvSpPr>
          <p:cNvPr id="3" name="Footer Placeholder 2"/>
          <p:cNvSpPr>
            <a:spLocks noGrp="1"/>
          </p:cNvSpPr>
          <p:nvPr>
            <p:ph type="ftr" sz="quarter" idx="11"/>
          </p:nvPr>
        </p:nvSpPr>
        <p:spPr/>
        <p:txBody>
          <a:bodyPr/>
          <a:lstStyle/>
          <a:p>
            <a:pPr>
              <a:defRPr/>
            </a:pPr>
            <a:endParaRPr lang="ru-RU">
              <a:solidFill>
                <a:srgbClr val="04617B">
                  <a:shade val="90000"/>
                </a:srgbClr>
              </a:solidFill>
            </a:endParaRPr>
          </a:p>
        </p:txBody>
      </p:sp>
      <p:sp>
        <p:nvSpPr>
          <p:cNvPr id="4" name="Slide Number Placeholder 3"/>
          <p:cNvSpPr>
            <a:spLocks noGrp="1"/>
          </p:cNvSpPr>
          <p:nvPr>
            <p:ph type="sldNum" sz="quarter" idx="12"/>
          </p:nvPr>
        </p:nvSpPr>
        <p:spPr/>
        <p:txBody>
          <a:bodyPr/>
          <a:lstStyle/>
          <a:p>
            <a:pPr>
              <a:defRPr/>
            </a:pPr>
            <a:fld id="{074DB4D2-9C73-4571-AD27-2DA18B8A062D}" type="slidenum">
              <a:rPr lang="ru-RU" smtClean="0">
                <a:solidFill>
                  <a:srgbClr val="04617B">
                    <a:shade val="90000"/>
                  </a:srgbClr>
                </a:solidFill>
              </a:rPr>
              <a:pPr>
                <a:defRPr/>
              </a:pPr>
              <a:t>‹#›</a:t>
            </a:fld>
            <a:endParaRPr lang="ru-RU">
              <a:solidFill>
                <a:srgbClr val="04617B">
                  <a:shade val="90000"/>
                </a:srgbClr>
              </a:solidFill>
            </a:endParaRPr>
          </a:p>
        </p:txBody>
      </p:sp>
    </p:spTree>
    <p:extLst>
      <p:ext uri="{BB962C8B-B14F-4D97-AF65-F5344CB8AC3E}">
        <p14:creationId xmlns:p14="http://schemas.microsoft.com/office/powerpoint/2010/main" val="328368142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Date Placeholder 4"/>
          <p:cNvSpPr>
            <a:spLocks noGrp="1"/>
          </p:cNvSpPr>
          <p:nvPr>
            <p:ph type="dt" sz="half" idx="10"/>
          </p:nvPr>
        </p:nvSpPr>
        <p:spPr/>
        <p:txBody>
          <a:bodyPr/>
          <a:lstStyle/>
          <a:p>
            <a:pPr>
              <a:defRPr/>
            </a:pPr>
            <a:fld id="{EB279626-0109-4739-9F16-5ED3BFEE285A}" type="datetime1">
              <a:rPr lang="ru-RU" smtClean="0">
                <a:solidFill>
                  <a:srgbClr val="04617B">
                    <a:shade val="90000"/>
                  </a:srgbClr>
                </a:solidFill>
              </a:rPr>
              <a:pPr>
                <a:defRPr/>
              </a:pPr>
              <a:t>01.10.2018</a:t>
            </a:fld>
            <a:endParaRPr lang="ru-RU">
              <a:solidFill>
                <a:srgbClr val="04617B">
                  <a:shade val="90000"/>
                </a:srgbClr>
              </a:solidFill>
            </a:endParaRPr>
          </a:p>
        </p:txBody>
      </p:sp>
      <p:sp>
        <p:nvSpPr>
          <p:cNvPr id="6" name="Footer Placeholder 5"/>
          <p:cNvSpPr>
            <a:spLocks noGrp="1"/>
          </p:cNvSpPr>
          <p:nvPr>
            <p:ph type="ftr" sz="quarter" idx="11"/>
          </p:nvPr>
        </p:nvSpPr>
        <p:spPr/>
        <p:txBody>
          <a:bodyPr/>
          <a:lstStyle/>
          <a:p>
            <a:pPr>
              <a:defRPr/>
            </a:pPr>
            <a:endParaRPr lang="ru-RU">
              <a:solidFill>
                <a:srgbClr val="04617B">
                  <a:shade val="90000"/>
                </a:srgbClr>
              </a:solidFill>
            </a:endParaRPr>
          </a:p>
        </p:txBody>
      </p:sp>
      <p:sp>
        <p:nvSpPr>
          <p:cNvPr id="7" name="Slide Number Placeholder 6"/>
          <p:cNvSpPr>
            <a:spLocks noGrp="1"/>
          </p:cNvSpPr>
          <p:nvPr>
            <p:ph type="sldNum" sz="quarter" idx="12"/>
          </p:nvPr>
        </p:nvSpPr>
        <p:spPr/>
        <p:txBody>
          <a:bodyPr/>
          <a:lstStyle/>
          <a:p>
            <a:pPr>
              <a:defRPr/>
            </a:pPr>
            <a:fld id="{AFE3B8A4-8C4F-4863-89EE-022EF0FD668A}" type="slidenum">
              <a:rPr lang="ru-RU" smtClean="0">
                <a:solidFill>
                  <a:srgbClr val="04617B">
                    <a:shade val="90000"/>
                  </a:srgbClr>
                </a:solidFill>
              </a:rPr>
              <a:pPr>
                <a:defRPr/>
              </a:pPr>
              <a:t>‹#›</a:t>
            </a:fld>
            <a:endParaRPr lang="ru-RU">
              <a:solidFill>
                <a:srgbClr val="04617B">
                  <a:shade val="90000"/>
                </a:srgbClr>
              </a:solidFill>
            </a:endParaRPr>
          </a:p>
        </p:txBody>
      </p:sp>
    </p:spTree>
    <p:extLst>
      <p:ext uri="{BB962C8B-B14F-4D97-AF65-F5344CB8AC3E}">
        <p14:creationId xmlns:p14="http://schemas.microsoft.com/office/powerpoint/2010/main" val="216801978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Date Placeholder 4"/>
          <p:cNvSpPr>
            <a:spLocks noGrp="1"/>
          </p:cNvSpPr>
          <p:nvPr>
            <p:ph type="dt" sz="half" idx="10"/>
          </p:nvPr>
        </p:nvSpPr>
        <p:spPr/>
        <p:txBody>
          <a:bodyPr/>
          <a:lstStyle/>
          <a:p>
            <a:pPr>
              <a:defRPr/>
            </a:pPr>
            <a:fld id="{42087EDE-601A-49D5-9D43-71C538A70B71}" type="datetime1">
              <a:rPr lang="ru-RU" smtClean="0">
                <a:solidFill>
                  <a:srgbClr val="04617B">
                    <a:shade val="90000"/>
                  </a:srgbClr>
                </a:solidFill>
              </a:rPr>
              <a:pPr>
                <a:defRPr/>
              </a:pPr>
              <a:t>01.10.2018</a:t>
            </a:fld>
            <a:endParaRPr lang="ru-RU">
              <a:solidFill>
                <a:srgbClr val="04617B">
                  <a:shade val="90000"/>
                </a:srgbClr>
              </a:solidFill>
            </a:endParaRPr>
          </a:p>
        </p:txBody>
      </p:sp>
      <p:sp>
        <p:nvSpPr>
          <p:cNvPr id="6" name="Footer Placeholder 5"/>
          <p:cNvSpPr>
            <a:spLocks noGrp="1"/>
          </p:cNvSpPr>
          <p:nvPr>
            <p:ph type="ftr" sz="quarter" idx="11"/>
          </p:nvPr>
        </p:nvSpPr>
        <p:spPr/>
        <p:txBody>
          <a:bodyPr/>
          <a:lstStyle/>
          <a:p>
            <a:pPr>
              <a:defRPr/>
            </a:pPr>
            <a:endParaRPr lang="ru-RU">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pPr>
              <a:defRPr/>
            </a:pPr>
            <a:fld id="{0DCD9163-0AB8-49A2-8345-3E3D3DCF6259}" type="slidenum">
              <a:rPr lang="ru-RU" smtClean="0">
                <a:solidFill>
                  <a:srgbClr val="04617B">
                    <a:shade val="90000"/>
                  </a:srgbClr>
                </a:solidFill>
              </a:rPr>
              <a:pPr>
                <a:defRPr/>
              </a:pPr>
              <a:t>‹#›</a:t>
            </a:fld>
            <a:endParaRPr lang="ru-RU">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395651259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ru-RU" smtClean="0"/>
              <a:t>Образец заголовка</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Date Placeholder 3"/>
          <p:cNvSpPr>
            <a:spLocks noGrp="1"/>
          </p:cNvSpPr>
          <p:nvPr>
            <p:ph type="dt" sz="half" idx="10"/>
          </p:nvPr>
        </p:nvSpPr>
        <p:spPr/>
        <p:txBody>
          <a:bodyPr/>
          <a:lstStyle/>
          <a:p>
            <a:pPr>
              <a:defRPr/>
            </a:pPr>
            <a:fld id="{4D16727D-87F0-4B71-A64F-DF25F0F91D62}" type="datetime1">
              <a:rPr lang="ru-RU" smtClean="0">
                <a:solidFill>
                  <a:srgbClr val="04617B">
                    <a:shade val="90000"/>
                  </a:srgbClr>
                </a:solidFill>
              </a:rPr>
              <a:pPr>
                <a:defRPr/>
              </a:pPr>
              <a:t>01.10.2018</a:t>
            </a:fld>
            <a:endParaRPr lang="ru-RU">
              <a:solidFill>
                <a:srgbClr val="04617B">
                  <a:shade val="90000"/>
                </a:srgbClr>
              </a:solidFill>
            </a:endParaRPr>
          </a:p>
        </p:txBody>
      </p:sp>
      <p:sp>
        <p:nvSpPr>
          <p:cNvPr id="5" name="Footer Placeholder 4"/>
          <p:cNvSpPr>
            <a:spLocks noGrp="1"/>
          </p:cNvSpPr>
          <p:nvPr>
            <p:ph type="ftr" sz="quarter" idx="11"/>
          </p:nvPr>
        </p:nvSpPr>
        <p:spPr/>
        <p:txBody>
          <a:bodyPr/>
          <a:lstStyle/>
          <a:p>
            <a:pPr>
              <a:defRPr/>
            </a:pPr>
            <a:endParaRPr lang="ru-RU">
              <a:solidFill>
                <a:srgbClr val="04617B">
                  <a:shade val="90000"/>
                </a:srgbClr>
              </a:solidFill>
            </a:endParaRPr>
          </a:p>
        </p:txBody>
      </p:sp>
      <p:sp>
        <p:nvSpPr>
          <p:cNvPr id="6" name="Slide Number Placeholder 5"/>
          <p:cNvSpPr>
            <a:spLocks noGrp="1"/>
          </p:cNvSpPr>
          <p:nvPr>
            <p:ph type="sldNum" sz="quarter" idx="12"/>
          </p:nvPr>
        </p:nvSpPr>
        <p:spPr/>
        <p:txBody>
          <a:bodyPr/>
          <a:lstStyle/>
          <a:p>
            <a:pPr>
              <a:defRPr/>
            </a:pPr>
            <a:fld id="{FA80E108-C6AD-48A7-BE8F-23E52ABC1B6A}" type="slidenum">
              <a:rPr lang="ru-RU" smtClean="0">
                <a:solidFill>
                  <a:srgbClr val="04617B">
                    <a:shade val="90000"/>
                  </a:srgbClr>
                </a:solidFill>
              </a:rPr>
              <a:pPr>
                <a:defRPr/>
              </a:pPr>
              <a:t>‹#›</a:t>
            </a:fld>
            <a:endParaRPr lang="ru-RU">
              <a:solidFill>
                <a:srgbClr val="04617B">
                  <a:shade val="90000"/>
                </a:srgbClr>
              </a:solidFill>
            </a:endParaRPr>
          </a:p>
        </p:txBody>
      </p:sp>
    </p:spTree>
    <p:extLst>
      <p:ext uri="{BB962C8B-B14F-4D97-AF65-F5344CB8AC3E}">
        <p14:creationId xmlns:p14="http://schemas.microsoft.com/office/powerpoint/2010/main" val="152480786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Date Placeholder 3"/>
          <p:cNvSpPr>
            <a:spLocks noGrp="1"/>
          </p:cNvSpPr>
          <p:nvPr>
            <p:ph type="dt" sz="half" idx="10"/>
          </p:nvPr>
        </p:nvSpPr>
        <p:spPr/>
        <p:txBody>
          <a:bodyPr/>
          <a:lstStyle/>
          <a:p>
            <a:pPr>
              <a:defRPr/>
            </a:pPr>
            <a:fld id="{F8245574-A2FE-4563-9E18-63965082D606}" type="datetime1">
              <a:rPr lang="ru-RU" smtClean="0">
                <a:solidFill>
                  <a:srgbClr val="04617B">
                    <a:shade val="90000"/>
                  </a:srgbClr>
                </a:solidFill>
              </a:rPr>
              <a:pPr>
                <a:defRPr/>
              </a:pPr>
              <a:t>01.10.2018</a:t>
            </a:fld>
            <a:endParaRPr lang="ru-RU">
              <a:solidFill>
                <a:srgbClr val="04617B">
                  <a:shade val="90000"/>
                </a:srgbClr>
              </a:solidFill>
            </a:endParaRPr>
          </a:p>
        </p:txBody>
      </p:sp>
      <p:sp>
        <p:nvSpPr>
          <p:cNvPr id="5" name="Footer Placeholder 4"/>
          <p:cNvSpPr>
            <a:spLocks noGrp="1"/>
          </p:cNvSpPr>
          <p:nvPr>
            <p:ph type="ftr" sz="quarter" idx="11"/>
          </p:nvPr>
        </p:nvSpPr>
        <p:spPr/>
        <p:txBody>
          <a:bodyPr/>
          <a:lstStyle/>
          <a:p>
            <a:pPr>
              <a:defRPr/>
            </a:pPr>
            <a:endParaRPr lang="ru-RU">
              <a:solidFill>
                <a:srgbClr val="04617B">
                  <a:shade val="90000"/>
                </a:srgbClr>
              </a:solidFill>
            </a:endParaRPr>
          </a:p>
        </p:txBody>
      </p:sp>
      <p:sp>
        <p:nvSpPr>
          <p:cNvPr id="6" name="Slide Number Placeholder 5"/>
          <p:cNvSpPr>
            <a:spLocks noGrp="1"/>
          </p:cNvSpPr>
          <p:nvPr>
            <p:ph type="sldNum" sz="quarter" idx="12"/>
          </p:nvPr>
        </p:nvSpPr>
        <p:spPr/>
        <p:txBody>
          <a:bodyPr/>
          <a:lstStyle/>
          <a:p>
            <a:pPr>
              <a:defRPr/>
            </a:pPr>
            <a:fld id="{2C0202A9-9D80-4E0D-988B-1386CCF2C099}" type="slidenum">
              <a:rPr lang="ru-RU" smtClean="0">
                <a:solidFill>
                  <a:srgbClr val="04617B">
                    <a:shade val="90000"/>
                  </a:srgbClr>
                </a:solidFill>
              </a:rPr>
              <a:pPr>
                <a:defRPr/>
              </a:pPr>
              <a:t>‹#›</a:t>
            </a:fld>
            <a:endParaRPr lang="ru-RU">
              <a:solidFill>
                <a:srgbClr val="04617B">
                  <a:shade val="90000"/>
                </a:srgbClr>
              </a:solidFill>
            </a:endParaRPr>
          </a:p>
        </p:txBody>
      </p:sp>
    </p:spTree>
    <p:extLst>
      <p:ext uri="{BB962C8B-B14F-4D97-AF65-F5344CB8AC3E}">
        <p14:creationId xmlns:p14="http://schemas.microsoft.com/office/powerpoint/2010/main" val="37216924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Date Placeholder 29"/>
          <p:cNvSpPr>
            <a:spLocks noGrp="1"/>
          </p:cNvSpPr>
          <p:nvPr>
            <p:ph type="dt" sz="half" idx="10"/>
          </p:nvPr>
        </p:nvSpPr>
        <p:spPr/>
        <p:txBody>
          <a:bodyPr/>
          <a:lstStyle/>
          <a:p>
            <a:pPr>
              <a:defRPr/>
            </a:pPr>
            <a:fld id="{36C33706-AB44-4FCC-B7B6-B4C79052330B}" type="datetime1">
              <a:rPr lang="ru-RU" smtClean="0">
                <a:solidFill>
                  <a:srgbClr val="04617B">
                    <a:shade val="90000"/>
                  </a:srgbClr>
                </a:solidFill>
              </a:rPr>
              <a:pPr>
                <a:defRPr/>
              </a:pPr>
              <a:t>01.10.2018</a:t>
            </a:fld>
            <a:endParaRPr lang="ru-RU">
              <a:solidFill>
                <a:srgbClr val="04617B">
                  <a:shade val="90000"/>
                </a:srgbClr>
              </a:solidFill>
            </a:endParaRPr>
          </a:p>
        </p:txBody>
      </p:sp>
      <p:sp>
        <p:nvSpPr>
          <p:cNvPr id="19" name="Footer Placeholder 18"/>
          <p:cNvSpPr>
            <a:spLocks noGrp="1"/>
          </p:cNvSpPr>
          <p:nvPr>
            <p:ph type="ftr" sz="quarter" idx="11"/>
          </p:nvPr>
        </p:nvSpPr>
        <p:spPr/>
        <p:txBody>
          <a:bodyPr/>
          <a:lstStyle/>
          <a:p>
            <a:pPr>
              <a:defRPr/>
            </a:pPr>
            <a:endParaRPr lang="ru-RU">
              <a:solidFill>
                <a:srgbClr val="04617B">
                  <a:shade val="90000"/>
                </a:srgbClr>
              </a:solidFill>
            </a:endParaRPr>
          </a:p>
        </p:txBody>
      </p:sp>
      <p:sp>
        <p:nvSpPr>
          <p:cNvPr id="27" name="Slide Number Placeholder 26"/>
          <p:cNvSpPr>
            <a:spLocks noGrp="1"/>
          </p:cNvSpPr>
          <p:nvPr>
            <p:ph type="sldNum" sz="quarter" idx="12"/>
          </p:nvPr>
        </p:nvSpPr>
        <p:spPr/>
        <p:txBody>
          <a:bodyPr/>
          <a:lstStyle/>
          <a:p>
            <a:pPr>
              <a:defRPr/>
            </a:pPr>
            <a:fld id="{CE96C5A3-AA23-4419-ABD5-ED0D50125EBD}" type="slidenum">
              <a:rPr lang="ru-RU" smtClean="0">
                <a:solidFill>
                  <a:srgbClr val="04617B">
                    <a:shade val="90000"/>
                  </a:srgbClr>
                </a:solidFill>
              </a:rPr>
              <a:pPr>
                <a:defRPr/>
              </a:pPr>
              <a:t>‹#›</a:t>
            </a:fld>
            <a:endParaRPr lang="ru-RU">
              <a:solidFill>
                <a:srgbClr val="04617B">
                  <a:shade val="90000"/>
                </a:srgbClr>
              </a:solidFill>
            </a:endParaRPr>
          </a:p>
        </p:txBody>
      </p:sp>
    </p:spTree>
    <p:extLst>
      <p:ext uri="{BB962C8B-B14F-4D97-AF65-F5344CB8AC3E}">
        <p14:creationId xmlns:p14="http://schemas.microsoft.com/office/powerpoint/2010/main" val="196105316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ru-RU" smtClean="0"/>
              <a:t>Образец заголовка</a:t>
            </a:r>
            <a:endParaRPr kumimoji="0" lang="en-US"/>
          </a:p>
        </p:txBody>
      </p:sp>
      <p:sp>
        <p:nvSpPr>
          <p:cNvPr id="3" name="Content Placeholder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Date Placeholder 3"/>
          <p:cNvSpPr>
            <a:spLocks noGrp="1"/>
          </p:cNvSpPr>
          <p:nvPr>
            <p:ph type="dt" sz="half" idx="10"/>
          </p:nvPr>
        </p:nvSpPr>
        <p:spPr/>
        <p:txBody>
          <a:bodyPr/>
          <a:lstStyle/>
          <a:p>
            <a:pPr>
              <a:defRPr/>
            </a:pPr>
            <a:fld id="{DEE4CC90-471C-4307-BBE3-799885EFC737}" type="datetime1">
              <a:rPr lang="ru-RU" smtClean="0">
                <a:solidFill>
                  <a:srgbClr val="04617B">
                    <a:shade val="90000"/>
                  </a:srgbClr>
                </a:solidFill>
              </a:rPr>
              <a:pPr>
                <a:defRPr/>
              </a:pPr>
              <a:t>01.10.2018</a:t>
            </a:fld>
            <a:endParaRPr lang="ru-RU">
              <a:solidFill>
                <a:srgbClr val="04617B">
                  <a:shade val="90000"/>
                </a:srgbClr>
              </a:solidFill>
            </a:endParaRPr>
          </a:p>
        </p:txBody>
      </p:sp>
      <p:sp>
        <p:nvSpPr>
          <p:cNvPr id="5" name="Footer Placeholder 4"/>
          <p:cNvSpPr>
            <a:spLocks noGrp="1"/>
          </p:cNvSpPr>
          <p:nvPr>
            <p:ph type="ftr" sz="quarter" idx="11"/>
          </p:nvPr>
        </p:nvSpPr>
        <p:spPr/>
        <p:txBody>
          <a:bodyPr/>
          <a:lstStyle/>
          <a:p>
            <a:pPr>
              <a:defRPr/>
            </a:pPr>
            <a:endParaRPr lang="ru-RU">
              <a:solidFill>
                <a:srgbClr val="04617B">
                  <a:shade val="90000"/>
                </a:srgbClr>
              </a:solidFill>
            </a:endParaRPr>
          </a:p>
        </p:txBody>
      </p:sp>
      <p:sp>
        <p:nvSpPr>
          <p:cNvPr id="6" name="Slide Number Placeholder 5"/>
          <p:cNvSpPr>
            <a:spLocks noGrp="1"/>
          </p:cNvSpPr>
          <p:nvPr>
            <p:ph type="sldNum" sz="quarter" idx="12"/>
          </p:nvPr>
        </p:nvSpPr>
        <p:spPr/>
        <p:txBody>
          <a:bodyPr/>
          <a:lstStyle/>
          <a:p>
            <a:pPr>
              <a:defRPr/>
            </a:pPr>
            <a:fld id="{DB1128A0-684E-4159-9875-F7D0AB778690}" type="slidenum">
              <a:rPr lang="ru-RU" smtClean="0">
                <a:solidFill>
                  <a:srgbClr val="04617B">
                    <a:shade val="90000"/>
                  </a:srgbClr>
                </a:solidFill>
              </a:rPr>
              <a:pPr>
                <a:defRPr/>
              </a:pPr>
              <a:t>‹#›</a:t>
            </a:fld>
            <a:endParaRPr lang="ru-RU">
              <a:solidFill>
                <a:srgbClr val="04617B">
                  <a:shade val="90000"/>
                </a:srgbClr>
              </a:solidFill>
            </a:endParaRPr>
          </a:p>
        </p:txBody>
      </p:sp>
    </p:spTree>
    <p:extLst>
      <p:ext uri="{BB962C8B-B14F-4D97-AF65-F5344CB8AC3E}">
        <p14:creationId xmlns:p14="http://schemas.microsoft.com/office/powerpoint/2010/main" val="146467359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Date Placeholder 3"/>
          <p:cNvSpPr>
            <a:spLocks noGrp="1"/>
          </p:cNvSpPr>
          <p:nvPr>
            <p:ph type="dt" sz="half" idx="10"/>
          </p:nvPr>
        </p:nvSpPr>
        <p:spPr/>
        <p:txBody>
          <a:bodyPr/>
          <a:lstStyle/>
          <a:p>
            <a:pPr>
              <a:defRPr/>
            </a:pPr>
            <a:fld id="{0AA8F660-400B-4B0B-AEF8-9B75F1D6E428}" type="datetime1">
              <a:rPr lang="ru-RU" smtClean="0">
                <a:solidFill>
                  <a:srgbClr val="04617B">
                    <a:shade val="90000"/>
                  </a:srgbClr>
                </a:solidFill>
              </a:rPr>
              <a:pPr>
                <a:defRPr/>
              </a:pPr>
              <a:t>01.10.2018</a:t>
            </a:fld>
            <a:endParaRPr lang="ru-RU">
              <a:solidFill>
                <a:srgbClr val="04617B">
                  <a:shade val="90000"/>
                </a:srgbClr>
              </a:solidFill>
            </a:endParaRPr>
          </a:p>
        </p:txBody>
      </p:sp>
      <p:sp>
        <p:nvSpPr>
          <p:cNvPr id="5" name="Footer Placeholder 4"/>
          <p:cNvSpPr>
            <a:spLocks noGrp="1"/>
          </p:cNvSpPr>
          <p:nvPr>
            <p:ph type="ftr" sz="quarter" idx="11"/>
          </p:nvPr>
        </p:nvSpPr>
        <p:spPr/>
        <p:txBody>
          <a:bodyPr/>
          <a:lstStyle/>
          <a:p>
            <a:pPr>
              <a:defRPr/>
            </a:pPr>
            <a:endParaRPr lang="ru-RU">
              <a:solidFill>
                <a:srgbClr val="04617B">
                  <a:shade val="90000"/>
                </a:srgbClr>
              </a:solidFill>
            </a:endParaRPr>
          </a:p>
        </p:txBody>
      </p:sp>
      <p:sp>
        <p:nvSpPr>
          <p:cNvPr id="6" name="Slide Number Placeholder 5"/>
          <p:cNvSpPr>
            <a:spLocks noGrp="1"/>
          </p:cNvSpPr>
          <p:nvPr>
            <p:ph type="sldNum" sz="quarter" idx="12"/>
          </p:nvPr>
        </p:nvSpPr>
        <p:spPr/>
        <p:txBody>
          <a:bodyPr/>
          <a:lstStyle/>
          <a:p>
            <a:pPr>
              <a:defRPr/>
            </a:pPr>
            <a:fld id="{F3CB24FF-9004-4B2B-91B8-F80EDD117500}" type="slidenum">
              <a:rPr lang="ru-RU" smtClean="0">
                <a:solidFill>
                  <a:srgbClr val="04617B">
                    <a:shade val="90000"/>
                  </a:srgbClr>
                </a:solidFill>
              </a:rPr>
              <a:pPr>
                <a:defRPr/>
              </a:pPr>
              <a:t>‹#›</a:t>
            </a:fld>
            <a:endParaRPr lang="ru-RU">
              <a:solidFill>
                <a:srgbClr val="04617B">
                  <a:shade val="90000"/>
                </a:srgbClr>
              </a:solidFill>
            </a:endParaRPr>
          </a:p>
        </p:txBody>
      </p:sp>
    </p:spTree>
    <p:extLst>
      <p:ext uri="{BB962C8B-B14F-4D97-AF65-F5344CB8AC3E}">
        <p14:creationId xmlns:p14="http://schemas.microsoft.com/office/powerpoint/2010/main" val="313019168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Date Placeholder 4"/>
          <p:cNvSpPr>
            <a:spLocks noGrp="1"/>
          </p:cNvSpPr>
          <p:nvPr>
            <p:ph type="dt" sz="half" idx="10"/>
          </p:nvPr>
        </p:nvSpPr>
        <p:spPr/>
        <p:txBody>
          <a:bodyPr/>
          <a:lstStyle/>
          <a:p>
            <a:pPr>
              <a:defRPr/>
            </a:pPr>
            <a:fld id="{89889AE6-4B45-45F1-8706-1EE9FFB04061}" type="datetime1">
              <a:rPr lang="ru-RU" smtClean="0">
                <a:solidFill>
                  <a:srgbClr val="04617B">
                    <a:shade val="90000"/>
                  </a:srgbClr>
                </a:solidFill>
              </a:rPr>
              <a:pPr>
                <a:defRPr/>
              </a:pPr>
              <a:t>01.10.2018</a:t>
            </a:fld>
            <a:endParaRPr lang="ru-RU">
              <a:solidFill>
                <a:srgbClr val="04617B">
                  <a:shade val="90000"/>
                </a:srgbClr>
              </a:solidFill>
            </a:endParaRPr>
          </a:p>
        </p:txBody>
      </p:sp>
      <p:sp>
        <p:nvSpPr>
          <p:cNvPr id="6" name="Footer Placeholder 5"/>
          <p:cNvSpPr>
            <a:spLocks noGrp="1"/>
          </p:cNvSpPr>
          <p:nvPr>
            <p:ph type="ftr" sz="quarter" idx="11"/>
          </p:nvPr>
        </p:nvSpPr>
        <p:spPr/>
        <p:txBody>
          <a:bodyPr/>
          <a:lstStyle/>
          <a:p>
            <a:pPr>
              <a:defRPr/>
            </a:pPr>
            <a:endParaRPr lang="ru-RU">
              <a:solidFill>
                <a:srgbClr val="04617B">
                  <a:shade val="90000"/>
                </a:srgbClr>
              </a:solidFill>
            </a:endParaRPr>
          </a:p>
        </p:txBody>
      </p:sp>
      <p:sp>
        <p:nvSpPr>
          <p:cNvPr id="7" name="Slide Number Placeholder 6"/>
          <p:cNvSpPr>
            <a:spLocks noGrp="1"/>
          </p:cNvSpPr>
          <p:nvPr>
            <p:ph type="sldNum" sz="quarter" idx="12"/>
          </p:nvPr>
        </p:nvSpPr>
        <p:spPr/>
        <p:txBody>
          <a:bodyPr/>
          <a:lstStyle/>
          <a:p>
            <a:pPr>
              <a:defRPr/>
            </a:pPr>
            <a:fld id="{7E36FA9B-A773-4FFB-B74B-CF2B561EC12E}" type="slidenum">
              <a:rPr lang="ru-RU" smtClean="0">
                <a:solidFill>
                  <a:srgbClr val="04617B">
                    <a:shade val="90000"/>
                  </a:srgbClr>
                </a:solidFill>
              </a:rPr>
              <a:pPr>
                <a:defRPr/>
              </a:pPr>
              <a:t>‹#›</a:t>
            </a:fld>
            <a:endParaRPr lang="ru-RU">
              <a:solidFill>
                <a:srgbClr val="04617B">
                  <a:shade val="90000"/>
                </a:srgbClr>
              </a:solidFill>
            </a:endParaRPr>
          </a:p>
        </p:txBody>
      </p:sp>
    </p:spTree>
    <p:extLst>
      <p:ext uri="{BB962C8B-B14F-4D97-AF65-F5344CB8AC3E}">
        <p14:creationId xmlns:p14="http://schemas.microsoft.com/office/powerpoint/2010/main" val="39809295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Date Placeholder 2"/>
          <p:cNvSpPr>
            <a:spLocks noGrp="1"/>
          </p:cNvSpPr>
          <p:nvPr>
            <p:ph type="dt" sz="half" idx="10"/>
          </p:nvPr>
        </p:nvSpPr>
        <p:spPr/>
        <p:txBody>
          <a:bodyPr/>
          <a:lstStyle/>
          <a:p>
            <a:pPr>
              <a:defRPr/>
            </a:pPr>
            <a:fld id="{C8AE3405-BD42-4635-9EE5-41392E5E893C}" type="datetime1">
              <a:rPr lang="ru-RU" smtClean="0">
                <a:solidFill>
                  <a:srgbClr val="04617B">
                    <a:shade val="90000"/>
                  </a:srgbClr>
                </a:solidFill>
              </a:rPr>
              <a:pPr>
                <a:defRPr/>
              </a:pPr>
              <a:t>01.10.2018</a:t>
            </a:fld>
            <a:endParaRPr lang="ru-RU">
              <a:solidFill>
                <a:srgbClr val="04617B">
                  <a:shade val="90000"/>
                </a:srgbClr>
              </a:solidFill>
            </a:endParaRPr>
          </a:p>
        </p:txBody>
      </p:sp>
      <p:sp>
        <p:nvSpPr>
          <p:cNvPr id="4" name="Footer Placeholder 3"/>
          <p:cNvSpPr>
            <a:spLocks noGrp="1"/>
          </p:cNvSpPr>
          <p:nvPr>
            <p:ph type="ftr" sz="quarter" idx="11"/>
          </p:nvPr>
        </p:nvSpPr>
        <p:spPr/>
        <p:txBody>
          <a:bodyPr/>
          <a:lstStyle/>
          <a:p>
            <a:pPr>
              <a:defRPr/>
            </a:pPr>
            <a:endParaRPr lang="ru-RU">
              <a:solidFill>
                <a:srgbClr val="04617B">
                  <a:shade val="90000"/>
                </a:srgbClr>
              </a:solidFill>
            </a:endParaRPr>
          </a:p>
        </p:txBody>
      </p:sp>
      <p:sp>
        <p:nvSpPr>
          <p:cNvPr id="5" name="Slide Number Placeholder 4"/>
          <p:cNvSpPr>
            <a:spLocks noGrp="1"/>
          </p:cNvSpPr>
          <p:nvPr>
            <p:ph type="sldNum" sz="quarter" idx="12"/>
          </p:nvPr>
        </p:nvSpPr>
        <p:spPr/>
        <p:txBody>
          <a:bodyPr/>
          <a:lstStyle/>
          <a:p>
            <a:pPr>
              <a:defRPr/>
            </a:pPr>
            <a:fld id="{3994E0FD-DE8A-4A8B-B633-FDB3B075AD12}" type="slidenum">
              <a:rPr lang="ru-RU" smtClean="0">
                <a:solidFill>
                  <a:srgbClr val="04617B">
                    <a:shade val="90000"/>
                  </a:srgbClr>
                </a:solidFill>
              </a:rPr>
              <a:pPr>
                <a:defRPr/>
              </a:pPr>
              <a:t>‹#›</a:t>
            </a:fld>
            <a:endParaRPr lang="ru-RU">
              <a:solidFill>
                <a:srgbClr val="04617B">
                  <a:shade val="90000"/>
                </a:srgbClr>
              </a:solidFill>
            </a:endParaRPr>
          </a:p>
        </p:txBody>
      </p:sp>
    </p:spTree>
    <p:extLst>
      <p:ext uri="{BB962C8B-B14F-4D97-AF65-F5344CB8AC3E}">
        <p14:creationId xmlns:p14="http://schemas.microsoft.com/office/powerpoint/2010/main" val="239792246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Date Placeholder 6"/>
          <p:cNvSpPr>
            <a:spLocks noGrp="1"/>
          </p:cNvSpPr>
          <p:nvPr>
            <p:ph type="dt" sz="half" idx="10"/>
          </p:nvPr>
        </p:nvSpPr>
        <p:spPr/>
        <p:txBody>
          <a:bodyPr/>
          <a:lstStyle/>
          <a:p>
            <a:pPr>
              <a:defRPr/>
            </a:pPr>
            <a:fld id="{D8D064AC-97A3-4F04-9784-296B0D34B19C}" type="datetime1">
              <a:rPr lang="ru-RU" smtClean="0">
                <a:solidFill>
                  <a:srgbClr val="04617B">
                    <a:shade val="90000"/>
                  </a:srgbClr>
                </a:solidFill>
              </a:rPr>
              <a:pPr>
                <a:defRPr/>
              </a:pPr>
              <a:t>01.10.2018</a:t>
            </a:fld>
            <a:endParaRPr lang="ru-RU">
              <a:solidFill>
                <a:srgbClr val="04617B">
                  <a:shade val="90000"/>
                </a:srgbClr>
              </a:solidFill>
            </a:endParaRPr>
          </a:p>
        </p:txBody>
      </p:sp>
      <p:sp>
        <p:nvSpPr>
          <p:cNvPr id="8" name="Footer Placeholder 7"/>
          <p:cNvSpPr>
            <a:spLocks noGrp="1"/>
          </p:cNvSpPr>
          <p:nvPr>
            <p:ph type="ftr" sz="quarter" idx="11"/>
          </p:nvPr>
        </p:nvSpPr>
        <p:spPr/>
        <p:txBody>
          <a:bodyPr/>
          <a:lstStyle/>
          <a:p>
            <a:pPr>
              <a:defRPr/>
            </a:pPr>
            <a:endParaRPr lang="ru-RU">
              <a:solidFill>
                <a:srgbClr val="04617B">
                  <a:shade val="90000"/>
                </a:srgbClr>
              </a:solidFill>
            </a:endParaRPr>
          </a:p>
        </p:txBody>
      </p:sp>
      <p:sp>
        <p:nvSpPr>
          <p:cNvPr id="9" name="Slide Number Placeholder 8"/>
          <p:cNvSpPr>
            <a:spLocks noGrp="1"/>
          </p:cNvSpPr>
          <p:nvPr>
            <p:ph type="sldNum" sz="quarter" idx="12"/>
          </p:nvPr>
        </p:nvSpPr>
        <p:spPr/>
        <p:txBody>
          <a:bodyPr/>
          <a:lstStyle/>
          <a:p>
            <a:pPr>
              <a:defRPr/>
            </a:pPr>
            <a:fld id="{4453E5F3-B800-4585-A478-AB547701CEC3}" type="slidenum">
              <a:rPr lang="ru-RU" smtClean="0">
                <a:solidFill>
                  <a:srgbClr val="04617B">
                    <a:shade val="90000"/>
                  </a:srgbClr>
                </a:solidFill>
              </a:rPr>
              <a:pPr>
                <a:defRPr/>
              </a:pPr>
              <a:t>‹#›</a:t>
            </a:fld>
            <a:endParaRPr lang="ru-RU">
              <a:solidFill>
                <a:srgbClr val="04617B">
                  <a:shade val="90000"/>
                </a:srgbClr>
              </a:solidFill>
            </a:endParaRPr>
          </a:p>
        </p:txBody>
      </p:sp>
    </p:spTree>
    <p:extLst>
      <p:ext uri="{BB962C8B-B14F-4D97-AF65-F5344CB8AC3E}">
        <p14:creationId xmlns:p14="http://schemas.microsoft.com/office/powerpoint/2010/main" val="14668610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Date Placeholder 2"/>
          <p:cNvSpPr>
            <a:spLocks noGrp="1"/>
          </p:cNvSpPr>
          <p:nvPr>
            <p:ph type="dt" sz="half" idx="10"/>
          </p:nvPr>
        </p:nvSpPr>
        <p:spPr/>
        <p:txBody>
          <a:bodyPr/>
          <a:lstStyle/>
          <a:p>
            <a:pPr>
              <a:defRPr/>
            </a:pPr>
            <a:fld id="{C8AE3405-BD42-4635-9EE5-41392E5E893C}" type="datetime1">
              <a:rPr lang="ru-RU" smtClean="0">
                <a:solidFill>
                  <a:srgbClr val="04617B">
                    <a:shade val="90000"/>
                  </a:srgbClr>
                </a:solidFill>
              </a:rPr>
              <a:pPr>
                <a:defRPr/>
              </a:pPr>
              <a:t>01.10.2018</a:t>
            </a:fld>
            <a:endParaRPr lang="ru-RU">
              <a:solidFill>
                <a:srgbClr val="04617B">
                  <a:shade val="90000"/>
                </a:srgbClr>
              </a:solidFill>
            </a:endParaRPr>
          </a:p>
        </p:txBody>
      </p:sp>
      <p:sp>
        <p:nvSpPr>
          <p:cNvPr id="4" name="Footer Placeholder 3"/>
          <p:cNvSpPr>
            <a:spLocks noGrp="1"/>
          </p:cNvSpPr>
          <p:nvPr>
            <p:ph type="ftr" sz="quarter" idx="11"/>
          </p:nvPr>
        </p:nvSpPr>
        <p:spPr/>
        <p:txBody>
          <a:bodyPr/>
          <a:lstStyle/>
          <a:p>
            <a:pPr>
              <a:defRPr/>
            </a:pPr>
            <a:endParaRPr lang="ru-RU">
              <a:solidFill>
                <a:srgbClr val="04617B">
                  <a:shade val="90000"/>
                </a:srgbClr>
              </a:solidFill>
            </a:endParaRPr>
          </a:p>
        </p:txBody>
      </p:sp>
      <p:sp>
        <p:nvSpPr>
          <p:cNvPr id="5" name="Slide Number Placeholder 4"/>
          <p:cNvSpPr>
            <a:spLocks noGrp="1"/>
          </p:cNvSpPr>
          <p:nvPr>
            <p:ph type="sldNum" sz="quarter" idx="12"/>
          </p:nvPr>
        </p:nvSpPr>
        <p:spPr/>
        <p:txBody>
          <a:bodyPr/>
          <a:lstStyle/>
          <a:p>
            <a:pPr>
              <a:defRPr/>
            </a:pPr>
            <a:fld id="{3994E0FD-DE8A-4A8B-B633-FDB3B075AD12}" type="slidenum">
              <a:rPr lang="ru-RU" smtClean="0">
                <a:solidFill>
                  <a:srgbClr val="04617B">
                    <a:shade val="90000"/>
                  </a:srgbClr>
                </a:solidFill>
              </a:rPr>
              <a:pPr>
                <a:defRPr/>
              </a:pPr>
              <a:t>‹#›</a:t>
            </a:fld>
            <a:endParaRPr lang="ru-RU">
              <a:solidFill>
                <a:srgbClr val="04617B">
                  <a:shade val="90000"/>
                </a:srgbClr>
              </a:solidFill>
            </a:endParaRPr>
          </a:p>
        </p:txBody>
      </p:sp>
    </p:spTree>
    <p:extLst>
      <p:ext uri="{BB962C8B-B14F-4D97-AF65-F5344CB8AC3E}">
        <p14:creationId xmlns:p14="http://schemas.microsoft.com/office/powerpoint/2010/main" val="417223034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856F943C-8835-473F-9DBD-B932D2639F93}" type="datetime1">
              <a:rPr lang="ru-RU" smtClean="0">
                <a:solidFill>
                  <a:srgbClr val="04617B">
                    <a:shade val="90000"/>
                  </a:srgbClr>
                </a:solidFill>
              </a:rPr>
              <a:pPr>
                <a:defRPr/>
              </a:pPr>
              <a:t>01.10.2018</a:t>
            </a:fld>
            <a:endParaRPr lang="ru-RU">
              <a:solidFill>
                <a:srgbClr val="04617B">
                  <a:shade val="90000"/>
                </a:srgbClr>
              </a:solidFill>
            </a:endParaRPr>
          </a:p>
        </p:txBody>
      </p:sp>
      <p:sp>
        <p:nvSpPr>
          <p:cNvPr id="3" name="Footer Placeholder 2"/>
          <p:cNvSpPr>
            <a:spLocks noGrp="1"/>
          </p:cNvSpPr>
          <p:nvPr>
            <p:ph type="ftr" sz="quarter" idx="11"/>
          </p:nvPr>
        </p:nvSpPr>
        <p:spPr/>
        <p:txBody>
          <a:bodyPr/>
          <a:lstStyle/>
          <a:p>
            <a:pPr>
              <a:defRPr/>
            </a:pPr>
            <a:endParaRPr lang="ru-RU">
              <a:solidFill>
                <a:srgbClr val="04617B">
                  <a:shade val="90000"/>
                </a:srgbClr>
              </a:solidFill>
            </a:endParaRPr>
          </a:p>
        </p:txBody>
      </p:sp>
      <p:sp>
        <p:nvSpPr>
          <p:cNvPr id="4" name="Slide Number Placeholder 3"/>
          <p:cNvSpPr>
            <a:spLocks noGrp="1"/>
          </p:cNvSpPr>
          <p:nvPr>
            <p:ph type="sldNum" sz="quarter" idx="12"/>
          </p:nvPr>
        </p:nvSpPr>
        <p:spPr/>
        <p:txBody>
          <a:bodyPr/>
          <a:lstStyle/>
          <a:p>
            <a:pPr>
              <a:defRPr/>
            </a:pPr>
            <a:fld id="{074DB4D2-9C73-4571-AD27-2DA18B8A062D}" type="slidenum">
              <a:rPr lang="ru-RU" smtClean="0">
                <a:solidFill>
                  <a:srgbClr val="04617B">
                    <a:shade val="90000"/>
                  </a:srgbClr>
                </a:solidFill>
              </a:rPr>
              <a:pPr>
                <a:defRPr/>
              </a:pPr>
              <a:t>‹#›</a:t>
            </a:fld>
            <a:endParaRPr lang="ru-RU">
              <a:solidFill>
                <a:srgbClr val="04617B">
                  <a:shade val="90000"/>
                </a:srgbClr>
              </a:solidFill>
            </a:endParaRPr>
          </a:p>
        </p:txBody>
      </p:sp>
    </p:spTree>
    <p:extLst>
      <p:ext uri="{BB962C8B-B14F-4D97-AF65-F5344CB8AC3E}">
        <p14:creationId xmlns:p14="http://schemas.microsoft.com/office/powerpoint/2010/main" val="319713448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Date Placeholder 4"/>
          <p:cNvSpPr>
            <a:spLocks noGrp="1"/>
          </p:cNvSpPr>
          <p:nvPr>
            <p:ph type="dt" sz="half" idx="10"/>
          </p:nvPr>
        </p:nvSpPr>
        <p:spPr/>
        <p:txBody>
          <a:bodyPr/>
          <a:lstStyle/>
          <a:p>
            <a:pPr>
              <a:defRPr/>
            </a:pPr>
            <a:fld id="{EB279626-0109-4739-9F16-5ED3BFEE285A}" type="datetime1">
              <a:rPr lang="ru-RU" smtClean="0">
                <a:solidFill>
                  <a:srgbClr val="04617B">
                    <a:shade val="90000"/>
                  </a:srgbClr>
                </a:solidFill>
              </a:rPr>
              <a:pPr>
                <a:defRPr/>
              </a:pPr>
              <a:t>01.10.2018</a:t>
            </a:fld>
            <a:endParaRPr lang="ru-RU">
              <a:solidFill>
                <a:srgbClr val="04617B">
                  <a:shade val="90000"/>
                </a:srgbClr>
              </a:solidFill>
            </a:endParaRPr>
          </a:p>
        </p:txBody>
      </p:sp>
      <p:sp>
        <p:nvSpPr>
          <p:cNvPr id="6" name="Footer Placeholder 5"/>
          <p:cNvSpPr>
            <a:spLocks noGrp="1"/>
          </p:cNvSpPr>
          <p:nvPr>
            <p:ph type="ftr" sz="quarter" idx="11"/>
          </p:nvPr>
        </p:nvSpPr>
        <p:spPr/>
        <p:txBody>
          <a:bodyPr/>
          <a:lstStyle/>
          <a:p>
            <a:pPr>
              <a:defRPr/>
            </a:pPr>
            <a:endParaRPr lang="ru-RU">
              <a:solidFill>
                <a:srgbClr val="04617B">
                  <a:shade val="90000"/>
                </a:srgbClr>
              </a:solidFill>
            </a:endParaRPr>
          </a:p>
        </p:txBody>
      </p:sp>
      <p:sp>
        <p:nvSpPr>
          <p:cNvPr id="7" name="Slide Number Placeholder 6"/>
          <p:cNvSpPr>
            <a:spLocks noGrp="1"/>
          </p:cNvSpPr>
          <p:nvPr>
            <p:ph type="sldNum" sz="quarter" idx="12"/>
          </p:nvPr>
        </p:nvSpPr>
        <p:spPr/>
        <p:txBody>
          <a:bodyPr/>
          <a:lstStyle/>
          <a:p>
            <a:pPr>
              <a:defRPr/>
            </a:pPr>
            <a:fld id="{AFE3B8A4-8C4F-4863-89EE-022EF0FD668A}" type="slidenum">
              <a:rPr lang="ru-RU" smtClean="0">
                <a:solidFill>
                  <a:srgbClr val="04617B">
                    <a:shade val="90000"/>
                  </a:srgbClr>
                </a:solidFill>
              </a:rPr>
              <a:pPr>
                <a:defRPr/>
              </a:pPr>
              <a:t>‹#›</a:t>
            </a:fld>
            <a:endParaRPr lang="ru-RU">
              <a:solidFill>
                <a:srgbClr val="04617B">
                  <a:shade val="90000"/>
                </a:srgbClr>
              </a:solidFill>
            </a:endParaRPr>
          </a:p>
        </p:txBody>
      </p:sp>
    </p:spTree>
    <p:extLst>
      <p:ext uri="{BB962C8B-B14F-4D97-AF65-F5344CB8AC3E}">
        <p14:creationId xmlns:p14="http://schemas.microsoft.com/office/powerpoint/2010/main" val="131771690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Date Placeholder 4"/>
          <p:cNvSpPr>
            <a:spLocks noGrp="1"/>
          </p:cNvSpPr>
          <p:nvPr>
            <p:ph type="dt" sz="half" idx="10"/>
          </p:nvPr>
        </p:nvSpPr>
        <p:spPr/>
        <p:txBody>
          <a:bodyPr/>
          <a:lstStyle/>
          <a:p>
            <a:pPr>
              <a:defRPr/>
            </a:pPr>
            <a:fld id="{42087EDE-601A-49D5-9D43-71C538A70B71}" type="datetime1">
              <a:rPr lang="ru-RU" smtClean="0">
                <a:solidFill>
                  <a:srgbClr val="04617B">
                    <a:shade val="90000"/>
                  </a:srgbClr>
                </a:solidFill>
              </a:rPr>
              <a:pPr>
                <a:defRPr/>
              </a:pPr>
              <a:t>01.10.2018</a:t>
            </a:fld>
            <a:endParaRPr lang="ru-RU">
              <a:solidFill>
                <a:srgbClr val="04617B">
                  <a:shade val="90000"/>
                </a:srgbClr>
              </a:solidFill>
            </a:endParaRPr>
          </a:p>
        </p:txBody>
      </p:sp>
      <p:sp>
        <p:nvSpPr>
          <p:cNvPr id="6" name="Footer Placeholder 5"/>
          <p:cNvSpPr>
            <a:spLocks noGrp="1"/>
          </p:cNvSpPr>
          <p:nvPr>
            <p:ph type="ftr" sz="quarter" idx="11"/>
          </p:nvPr>
        </p:nvSpPr>
        <p:spPr/>
        <p:txBody>
          <a:bodyPr/>
          <a:lstStyle/>
          <a:p>
            <a:pPr>
              <a:defRPr/>
            </a:pPr>
            <a:endParaRPr lang="ru-RU">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pPr>
              <a:defRPr/>
            </a:pPr>
            <a:fld id="{0DCD9163-0AB8-49A2-8345-3E3D3DCF6259}" type="slidenum">
              <a:rPr lang="ru-RU" smtClean="0">
                <a:solidFill>
                  <a:srgbClr val="04617B">
                    <a:shade val="90000"/>
                  </a:srgbClr>
                </a:solidFill>
              </a:rPr>
              <a:pPr>
                <a:defRPr/>
              </a:pPr>
              <a:t>‹#›</a:t>
            </a:fld>
            <a:endParaRPr lang="ru-RU">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389668955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ru-RU" smtClean="0"/>
              <a:t>Образец заголовка</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Date Placeholder 3"/>
          <p:cNvSpPr>
            <a:spLocks noGrp="1"/>
          </p:cNvSpPr>
          <p:nvPr>
            <p:ph type="dt" sz="half" idx="10"/>
          </p:nvPr>
        </p:nvSpPr>
        <p:spPr/>
        <p:txBody>
          <a:bodyPr/>
          <a:lstStyle/>
          <a:p>
            <a:pPr>
              <a:defRPr/>
            </a:pPr>
            <a:fld id="{4D16727D-87F0-4B71-A64F-DF25F0F91D62}" type="datetime1">
              <a:rPr lang="ru-RU" smtClean="0">
                <a:solidFill>
                  <a:srgbClr val="04617B">
                    <a:shade val="90000"/>
                  </a:srgbClr>
                </a:solidFill>
              </a:rPr>
              <a:pPr>
                <a:defRPr/>
              </a:pPr>
              <a:t>01.10.2018</a:t>
            </a:fld>
            <a:endParaRPr lang="ru-RU">
              <a:solidFill>
                <a:srgbClr val="04617B">
                  <a:shade val="90000"/>
                </a:srgbClr>
              </a:solidFill>
            </a:endParaRPr>
          </a:p>
        </p:txBody>
      </p:sp>
      <p:sp>
        <p:nvSpPr>
          <p:cNvPr id="5" name="Footer Placeholder 4"/>
          <p:cNvSpPr>
            <a:spLocks noGrp="1"/>
          </p:cNvSpPr>
          <p:nvPr>
            <p:ph type="ftr" sz="quarter" idx="11"/>
          </p:nvPr>
        </p:nvSpPr>
        <p:spPr/>
        <p:txBody>
          <a:bodyPr/>
          <a:lstStyle/>
          <a:p>
            <a:pPr>
              <a:defRPr/>
            </a:pPr>
            <a:endParaRPr lang="ru-RU">
              <a:solidFill>
                <a:srgbClr val="04617B">
                  <a:shade val="90000"/>
                </a:srgbClr>
              </a:solidFill>
            </a:endParaRPr>
          </a:p>
        </p:txBody>
      </p:sp>
      <p:sp>
        <p:nvSpPr>
          <p:cNvPr id="6" name="Slide Number Placeholder 5"/>
          <p:cNvSpPr>
            <a:spLocks noGrp="1"/>
          </p:cNvSpPr>
          <p:nvPr>
            <p:ph type="sldNum" sz="quarter" idx="12"/>
          </p:nvPr>
        </p:nvSpPr>
        <p:spPr/>
        <p:txBody>
          <a:bodyPr/>
          <a:lstStyle/>
          <a:p>
            <a:pPr>
              <a:defRPr/>
            </a:pPr>
            <a:fld id="{FA80E108-C6AD-48A7-BE8F-23E52ABC1B6A}" type="slidenum">
              <a:rPr lang="ru-RU" smtClean="0">
                <a:solidFill>
                  <a:srgbClr val="04617B">
                    <a:shade val="90000"/>
                  </a:srgbClr>
                </a:solidFill>
              </a:rPr>
              <a:pPr>
                <a:defRPr/>
              </a:pPr>
              <a:t>‹#›</a:t>
            </a:fld>
            <a:endParaRPr lang="ru-RU">
              <a:solidFill>
                <a:srgbClr val="04617B">
                  <a:shade val="90000"/>
                </a:srgbClr>
              </a:solidFill>
            </a:endParaRPr>
          </a:p>
        </p:txBody>
      </p:sp>
    </p:spTree>
    <p:extLst>
      <p:ext uri="{BB962C8B-B14F-4D97-AF65-F5344CB8AC3E}">
        <p14:creationId xmlns:p14="http://schemas.microsoft.com/office/powerpoint/2010/main" val="285794079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Date Placeholder 3"/>
          <p:cNvSpPr>
            <a:spLocks noGrp="1"/>
          </p:cNvSpPr>
          <p:nvPr>
            <p:ph type="dt" sz="half" idx="10"/>
          </p:nvPr>
        </p:nvSpPr>
        <p:spPr/>
        <p:txBody>
          <a:bodyPr/>
          <a:lstStyle/>
          <a:p>
            <a:pPr>
              <a:defRPr/>
            </a:pPr>
            <a:fld id="{F8245574-A2FE-4563-9E18-63965082D606}" type="datetime1">
              <a:rPr lang="ru-RU" smtClean="0">
                <a:solidFill>
                  <a:srgbClr val="04617B">
                    <a:shade val="90000"/>
                  </a:srgbClr>
                </a:solidFill>
              </a:rPr>
              <a:pPr>
                <a:defRPr/>
              </a:pPr>
              <a:t>01.10.2018</a:t>
            </a:fld>
            <a:endParaRPr lang="ru-RU">
              <a:solidFill>
                <a:srgbClr val="04617B">
                  <a:shade val="90000"/>
                </a:srgbClr>
              </a:solidFill>
            </a:endParaRPr>
          </a:p>
        </p:txBody>
      </p:sp>
      <p:sp>
        <p:nvSpPr>
          <p:cNvPr id="5" name="Footer Placeholder 4"/>
          <p:cNvSpPr>
            <a:spLocks noGrp="1"/>
          </p:cNvSpPr>
          <p:nvPr>
            <p:ph type="ftr" sz="quarter" idx="11"/>
          </p:nvPr>
        </p:nvSpPr>
        <p:spPr/>
        <p:txBody>
          <a:bodyPr/>
          <a:lstStyle/>
          <a:p>
            <a:pPr>
              <a:defRPr/>
            </a:pPr>
            <a:endParaRPr lang="ru-RU">
              <a:solidFill>
                <a:srgbClr val="04617B">
                  <a:shade val="90000"/>
                </a:srgbClr>
              </a:solidFill>
            </a:endParaRPr>
          </a:p>
        </p:txBody>
      </p:sp>
      <p:sp>
        <p:nvSpPr>
          <p:cNvPr id="6" name="Slide Number Placeholder 5"/>
          <p:cNvSpPr>
            <a:spLocks noGrp="1"/>
          </p:cNvSpPr>
          <p:nvPr>
            <p:ph type="sldNum" sz="quarter" idx="12"/>
          </p:nvPr>
        </p:nvSpPr>
        <p:spPr/>
        <p:txBody>
          <a:bodyPr/>
          <a:lstStyle/>
          <a:p>
            <a:pPr>
              <a:defRPr/>
            </a:pPr>
            <a:fld id="{2C0202A9-9D80-4E0D-988B-1386CCF2C099}" type="slidenum">
              <a:rPr lang="ru-RU" smtClean="0">
                <a:solidFill>
                  <a:srgbClr val="04617B">
                    <a:shade val="90000"/>
                  </a:srgbClr>
                </a:solidFill>
              </a:rPr>
              <a:pPr>
                <a:defRPr/>
              </a:pPr>
              <a:t>‹#›</a:t>
            </a:fld>
            <a:endParaRPr lang="ru-RU">
              <a:solidFill>
                <a:srgbClr val="04617B">
                  <a:shade val="90000"/>
                </a:srgbClr>
              </a:solidFill>
            </a:endParaRPr>
          </a:p>
        </p:txBody>
      </p:sp>
    </p:spTree>
    <p:extLst>
      <p:ext uri="{BB962C8B-B14F-4D97-AF65-F5344CB8AC3E}">
        <p14:creationId xmlns:p14="http://schemas.microsoft.com/office/powerpoint/2010/main" val="35382786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856F943C-8835-473F-9DBD-B932D2639F93}" type="datetime1">
              <a:rPr lang="ru-RU" smtClean="0">
                <a:solidFill>
                  <a:srgbClr val="04617B">
                    <a:shade val="90000"/>
                  </a:srgbClr>
                </a:solidFill>
              </a:rPr>
              <a:pPr>
                <a:defRPr/>
              </a:pPr>
              <a:t>01.10.2018</a:t>
            </a:fld>
            <a:endParaRPr lang="ru-RU">
              <a:solidFill>
                <a:srgbClr val="04617B">
                  <a:shade val="90000"/>
                </a:srgbClr>
              </a:solidFill>
            </a:endParaRPr>
          </a:p>
        </p:txBody>
      </p:sp>
      <p:sp>
        <p:nvSpPr>
          <p:cNvPr id="3" name="Footer Placeholder 2"/>
          <p:cNvSpPr>
            <a:spLocks noGrp="1"/>
          </p:cNvSpPr>
          <p:nvPr>
            <p:ph type="ftr" sz="quarter" idx="11"/>
          </p:nvPr>
        </p:nvSpPr>
        <p:spPr/>
        <p:txBody>
          <a:bodyPr/>
          <a:lstStyle/>
          <a:p>
            <a:pPr>
              <a:defRPr/>
            </a:pPr>
            <a:endParaRPr lang="ru-RU">
              <a:solidFill>
                <a:srgbClr val="04617B">
                  <a:shade val="90000"/>
                </a:srgbClr>
              </a:solidFill>
            </a:endParaRPr>
          </a:p>
        </p:txBody>
      </p:sp>
      <p:sp>
        <p:nvSpPr>
          <p:cNvPr id="4" name="Slide Number Placeholder 3"/>
          <p:cNvSpPr>
            <a:spLocks noGrp="1"/>
          </p:cNvSpPr>
          <p:nvPr>
            <p:ph type="sldNum" sz="quarter" idx="12"/>
          </p:nvPr>
        </p:nvSpPr>
        <p:spPr/>
        <p:txBody>
          <a:bodyPr/>
          <a:lstStyle/>
          <a:p>
            <a:pPr>
              <a:defRPr/>
            </a:pPr>
            <a:fld id="{074DB4D2-9C73-4571-AD27-2DA18B8A062D}" type="slidenum">
              <a:rPr lang="ru-RU" smtClean="0">
                <a:solidFill>
                  <a:srgbClr val="04617B">
                    <a:shade val="90000"/>
                  </a:srgbClr>
                </a:solidFill>
              </a:rPr>
              <a:pPr>
                <a:defRPr/>
              </a:pPr>
              <a:t>‹#›</a:t>
            </a:fld>
            <a:endParaRPr lang="ru-RU">
              <a:solidFill>
                <a:srgbClr val="04617B">
                  <a:shade val="90000"/>
                </a:srgbClr>
              </a:solidFill>
            </a:endParaRPr>
          </a:p>
        </p:txBody>
      </p:sp>
    </p:spTree>
    <p:extLst>
      <p:ext uri="{BB962C8B-B14F-4D97-AF65-F5344CB8AC3E}">
        <p14:creationId xmlns:p14="http://schemas.microsoft.com/office/powerpoint/2010/main" val="6529674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Date Placeholder 4"/>
          <p:cNvSpPr>
            <a:spLocks noGrp="1"/>
          </p:cNvSpPr>
          <p:nvPr>
            <p:ph type="dt" sz="half" idx="10"/>
          </p:nvPr>
        </p:nvSpPr>
        <p:spPr/>
        <p:txBody>
          <a:bodyPr/>
          <a:lstStyle/>
          <a:p>
            <a:pPr>
              <a:defRPr/>
            </a:pPr>
            <a:fld id="{EB279626-0109-4739-9F16-5ED3BFEE285A}" type="datetime1">
              <a:rPr lang="ru-RU" smtClean="0">
                <a:solidFill>
                  <a:srgbClr val="04617B">
                    <a:shade val="90000"/>
                  </a:srgbClr>
                </a:solidFill>
              </a:rPr>
              <a:pPr>
                <a:defRPr/>
              </a:pPr>
              <a:t>01.10.2018</a:t>
            </a:fld>
            <a:endParaRPr lang="ru-RU">
              <a:solidFill>
                <a:srgbClr val="04617B">
                  <a:shade val="90000"/>
                </a:srgbClr>
              </a:solidFill>
            </a:endParaRPr>
          </a:p>
        </p:txBody>
      </p:sp>
      <p:sp>
        <p:nvSpPr>
          <p:cNvPr id="6" name="Footer Placeholder 5"/>
          <p:cNvSpPr>
            <a:spLocks noGrp="1"/>
          </p:cNvSpPr>
          <p:nvPr>
            <p:ph type="ftr" sz="quarter" idx="11"/>
          </p:nvPr>
        </p:nvSpPr>
        <p:spPr/>
        <p:txBody>
          <a:bodyPr/>
          <a:lstStyle/>
          <a:p>
            <a:pPr>
              <a:defRPr/>
            </a:pPr>
            <a:endParaRPr lang="ru-RU">
              <a:solidFill>
                <a:srgbClr val="04617B">
                  <a:shade val="90000"/>
                </a:srgbClr>
              </a:solidFill>
            </a:endParaRPr>
          </a:p>
        </p:txBody>
      </p:sp>
      <p:sp>
        <p:nvSpPr>
          <p:cNvPr id="7" name="Slide Number Placeholder 6"/>
          <p:cNvSpPr>
            <a:spLocks noGrp="1"/>
          </p:cNvSpPr>
          <p:nvPr>
            <p:ph type="sldNum" sz="quarter" idx="12"/>
          </p:nvPr>
        </p:nvSpPr>
        <p:spPr/>
        <p:txBody>
          <a:bodyPr/>
          <a:lstStyle/>
          <a:p>
            <a:pPr>
              <a:defRPr/>
            </a:pPr>
            <a:fld id="{AFE3B8A4-8C4F-4863-89EE-022EF0FD668A}" type="slidenum">
              <a:rPr lang="ru-RU" smtClean="0">
                <a:solidFill>
                  <a:srgbClr val="04617B">
                    <a:shade val="90000"/>
                  </a:srgbClr>
                </a:solidFill>
              </a:rPr>
              <a:pPr>
                <a:defRPr/>
              </a:pPr>
              <a:t>‹#›</a:t>
            </a:fld>
            <a:endParaRPr lang="ru-RU">
              <a:solidFill>
                <a:srgbClr val="04617B">
                  <a:shade val="90000"/>
                </a:srgbClr>
              </a:solidFill>
            </a:endParaRPr>
          </a:p>
        </p:txBody>
      </p:sp>
    </p:spTree>
    <p:extLst>
      <p:ext uri="{BB962C8B-B14F-4D97-AF65-F5344CB8AC3E}">
        <p14:creationId xmlns:p14="http://schemas.microsoft.com/office/powerpoint/2010/main" val="26900805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Date Placeholder 4"/>
          <p:cNvSpPr>
            <a:spLocks noGrp="1"/>
          </p:cNvSpPr>
          <p:nvPr>
            <p:ph type="dt" sz="half" idx="10"/>
          </p:nvPr>
        </p:nvSpPr>
        <p:spPr/>
        <p:txBody>
          <a:bodyPr/>
          <a:lstStyle/>
          <a:p>
            <a:pPr>
              <a:defRPr/>
            </a:pPr>
            <a:fld id="{42087EDE-601A-49D5-9D43-71C538A70B71}" type="datetime1">
              <a:rPr lang="ru-RU" smtClean="0">
                <a:solidFill>
                  <a:srgbClr val="04617B">
                    <a:shade val="90000"/>
                  </a:srgbClr>
                </a:solidFill>
              </a:rPr>
              <a:pPr>
                <a:defRPr/>
              </a:pPr>
              <a:t>01.10.2018</a:t>
            </a:fld>
            <a:endParaRPr lang="ru-RU">
              <a:solidFill>
                <a:srgbClr val="04617B">
                  <a:shade val="90000"/>
                </a:srgbClr>
              </a:solidFill>
            </a:endParaRPr>
          </a:p>
        </p:txBody>
      </p:sp>
      <p:sp>
        <p:nvSpPr>
          <p:cNvPr id="6" name="Footer Placeholder 5"/>
          <p:cNvSpPr>
            <a:spLocks noGrp="1"/>
          </p:cNvSpPr>
          <p:nvPr>
            <p:ph type="ftr" sz="quarter" idx="11"/>
          </p:nvPr>
        </p:nvSpPr>
        <p:spPr/>
        <p:txBody>
          <a:bodyPr/>
          <a:lstStyle/>
          <a:p>
            <a:pPr>
              <a:defRPr/>
            </a:pPr>
            <a:endParaRPr lang="ru-RU">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pPr>
              <a:defRPr/>
            </a:pPr>
            <a:fld id="{0DCD9163-0AB8-49A2-8345-3E3D3DCF6259}" type="slidenum">
              <a:rPr lang="ru-RU" smtClean="0">
                <a:solidFill>
                  <a:srgbClr val="04617B">
                    <a:shade val="90000"/>
                  </a:srgbClr>
                </a:solidFill>
              </a:rPr>
              <a:pPr>
                <a:defRPr/>
              </a:pPr>
              <a:t>‹#›</a:t>
            </a:fld>
            <a:endParaRPr lang="ru-RU">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9066800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defRPr/>
            </a:pPr>
            <a:fld id="{E5A8CD05-64B9-4CE2-8F2F-AE09D35AFE4F}" type="datetime1">
              <a:rPr lang="ru-RU" smtClean="0">
                <a:solidFill>
                  <a:srgbClr val="04617B">
                    <a:shade val="90000"/>
                  </a:srgbClr>
                </a:solidFill>
              </a:rPr>
              <a:pPr fontAlgn="base">
                <a:spcBef>
                  <a:spcPct val="0"/>
                </a:spcBef>
                <a:spcAft>
                  <a:spcPct val="0"/>
                </a:spcAft>
                <a:defRPr/>
              </a:pPr>
              <a:t>01.10.2018</a:t>
            </a:fld>
            <a:endParaRPr lang="ru-RU">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defRPr/>
            </a:pPr>
            <a:endParaRPr lang="ru-RU">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fontAlgn="base">
              <a:spcBef>
                <a:spcPct val="0"/>
              </a:spcBef>
              <a:spcAft>
                <a:spcPct val="0"/>
              </a:spcAft>
              <a:defRPr/>
            </a:pPr>
            <a:fld id="{5C7A2F39-B420-4F34-8718-85F393D439AA}" type="slidenum">
              <a:rPr lang="ru-RU" smtClean="0">
                <a:solidFill>
                  <a:srgbClr val="04617B">
                    <a:shade val="90000"/>
                  </a:srgbClr>
                </a:solidFill>
              </a:rPr>
              <a:pPr fontAlgn="base">
                <a:spcBef>
                  <a:spcPct val="0"/>
                </a:spcBef>
                <a:spcAft>
                  <a:spcPct val="0"/>
                </a:spcAft>
                <a:defRPr/>
              </a:pPr>
              <a:t>‹#›</a:t>
            </a:fld>
            <a:endParaRPr lang="ru-RU">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extLst>
      <p:ext uri="{BB962C8B-B14F-4D97-AF65-F5344CB8AC3E}">
        <p14:creationId xmlns:p14="http://schemas.microsoft.com/office/powerpoint/2010/main" val="134131250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defRPr/>
            </a:pPr>
            <a:fld id="{E5A8CD05-64B9-4CE2-8F2F-AE09D35AFE4F}" type="datetime1">
              <a:rPr lang="ru-RU" smtClean="0">
                <a:solidFill>
                  <a:srgbClr val="04617B">
                    <a:shade val="90000"/>
                  </a:srgbClr>
                </a:solidFill>
              </a:rPr>
              <a:pPr fontAlgn="base">
                <a:spcBef>
                  <a:spcPct val="0"/>
                </a:spcBef>
                <a:spcAft>
                  <a:spcPct val="0"/>
                </a:spcAft>
                <a:defRPr/>
              </a:pPr>
              <a:t>01.10.2018</a:t>
            </a:fld>
            <a:endParaRPr lang="ru-RU">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defRPr/>
            </a:pPr>
            <a:endParaRPr lang="ru-RU">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fontAlgn="base">
              <a:spcBef>
                <a:spcPct val="0"/>
              </a:spcBef>
              <a:spcAft>
                <a:spcPct val="0"/>
              </a:spcAft>
              <a:defRPr/>
            </a:pPr>
            <a:fld id="{5C7A2F39-B420-4F34-8718-85F393D439AA}" type="slidenum">
              <a:rPr lang="ru-RU" smtClean="0">
                <a:solidFill>
                  <a:srgbClr val="04617B">
                    <a:shade val="90000"/>
                  </a:srgbClr>
                </a:solidFill>
              </a:rPr>
              <a:pPr fontAlgn="base">
                <a:spcBef>
                  <a:spcPct val="0"/>
                </a:spcBef>
                <a:spcAft>
                  <a:spcPct val="0"/>
                </a:spcAft>
                <a:defRPr/>
              </a:pPr>
              <a:t>‹#›</a:t>
            </a:fld>
            <a:endParaRPr lang="ru-RU">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extLst>
      <p:ext uri="{BB962C8B-B14F-4D97-AF65-F5344CB8AC3E}">
        <p14:creationId xmlns:p14="http://schemas.microsoft.com/office/powerpoint/2010/main" val="424845960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ирог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Овал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Кольцо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Прямоугольник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Заголовок 4"/>
          <p:cNvSpPr>
            <a:spLocks noGrp="1"/>
          </p:cNvSpPr>
          <p:nvPr>
            <p:ph type="title"/>
          </p:nvPr>
        </p:nvSpPr>
        <p:spPr>
          <a:xfrm>
            <a:off x="1435608" y="274638"/>
            <a:ext cx="7498080" cy="1143000"/>
          </a:xfrm>
          <a:prstGeom prst="rect">
            <a:avLst/>
          </a:prstGeom>
        </p:spPr>
        <p:txBody>
          <a:bodyPr anchor="ctr">
            <a:normAutofit/>
          </a:bodyPr>
          <a:lstStyle>
            <a:extLst/>
          </a:lstStyle>
          <a:p>
            <a:r>
              <a:rPr kumimoji="0" lang="ru-RU" smtClean="0"/>
              <a:t>Образец заголовка</a:t>
            </a:r>
            <a:endParaRPr kumimoji="0" lang="en-US"/>
          </a:p>
        </p:txBody>
      </p:sp>
      <p:sp>
        <p:nvSpPr>
          <p:cNvPr id="9" name="Текст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6CD371BB-D24F-4EBB-B17C-73649B58E7F1}" type="datetime1">
              <a:rPr lang="ru-RU" smtClean="0">
                <a:solidFill>
                  <a:srgbClr val="E7DEC9">
                    <a:shade val="50000"/>
                  </a:srgbClr>
                </a:solidFill>
              </a:rPr>
              <a:pPr/>
              <a:t>01.10.2018</a:t>
            </a:fld>
            <a:endParaRPr lang="en-US">
              <a:solidFill>
                <a:srgbClr val="E7DEC9">
                  <a:shade val="50000"/>
                </a:srgbClr>
              </a:solidFill>
            </a:endParaRPr>
          </a:p>
        </p:txBody>
      </p:sp>
      <p:sp>
        <p:nvSpPr>
          <p:cNvPr id="10" name="Нижний колонтитул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pPr fontAlgn="base">
              <a:spcAft>
                <a:spcPct val="0"/>
              </a:spcAft>
              <a:defRPr/>
            </a:pPr>
            <a:endParaRPr lang="en-US" altLang="ko-KR" b="1" noProof="1">
              <a:solidFill>
                <a:srgbClr val="578963"/>
              </a:solidFill>
            </a:endParaRPr>
          </a:p>
        </p:txBody>
      </p:sp>
      <p:sp>
        <p:nvSpPr>
          <p:cNvPr id="22" name="Номер слайда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pPr fontAlgn="base">
              <a:spcAft>
                <a:spcPct val="0"/>
              </a:spcAft>
              <a:defRPr/>
            </a:pPr>
            <a:fld id="{3D4E2F98-5486-4EDE-85BB-841864C134A9}" type="slidenum">
              <a:rPr lang="ru-RU" altLang="ko-KR" smtClean="0">
                <a:solidFill>
                  <a:srgbClr val="578963"/>
                </a:solidFill>
              </a:rPr>
              <a:pPr fontAlgn="base">
                <a:spcAft>
                  <a:spcPct val="0"/>
                </a:spcAft>
                <a:defRPr/>
              </a:pPr>
              <a:t>‹#›</a:t>
            </a:fld>
            <a:endParaRPr lang="ru-RU" altLang="ko-KR">
              <a:solidFill>
                <a:srgbClr val="578963"/>
              </a:solidFill>
            </a:endParaRPr>
          </a:p>
        </p:txBody>
      </p:sp>
      <p:sp>
        <p:nvSpPr>
          <p:cNvPr id="15" name="Прямоугольник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2187324401"/>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defRPr/>
            </a:pPr>
            <a:fld id="{E5A8CD05-64B9-4CE2-8F2F-AE09D35AFE4F}" type="datetime1">
              <a:rPr lang="ru-RU" smtClean="0">
                <a:solidFill>
                  <a:srgbClr val="04617B">
                    <a:shade val="90000"/>
                  </a:srgbClr>
                </a:solidFill>
              </a:rPr>
              <a:pPr fontAlgn="base">
                <a:spcBef>
                  <a:spcPct val="0"/>
                </a:spcBef>
                <a:spcAft>
                  <a:spcPct val="0"/>
                </a:spcAft>
                <a:defRPr/>
              </a:pPr>
              <a:t>01.10.2018</a:t>
            </a:fld>
            <a:endParaRPr lang="ru-RU">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defRPr/>
            </a:pPr>
            <a:endParaRPr lang="ru-RU">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fontAlgn="base">
              <a:spcBef>
                <a:spcPct val="0"/>
              </a:spcBef>
              <a:spcAft>
                <a:spcPct val="0"/>
              </a:spcAft>
              <a:defRPr/>
            </a:pPr>
            <a:fld id="{5C7A2F39-B420-4F34-8718-85F393D439AA}" type="slidenum">
              <a:rPr lang="ru-RU" smtClean="0">
                <a:solidFill>
                  <a:srgbClr val="04617B">
                    <a:shade val="90000"/>
                  </a:srgbClr>
                </a:solidFill>
              </a:rPr>
              <a:pPr fontAlgn="base">
                <a:spcBef>
                  <a:spcPct val="0"/>
                </a:spcBef>
                <a:spcAft>
                  <a:spcPct val="0"/>
                </a:spcAft>
                <a:defRPr/>
              </a:pPr>
              <a:t>‹#›</a:t>
            </a:fld>
            <a:endParaRPr lang="ru-RU">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extLst>
      <p:ext uri="{BB962C8B-B14F-4D97-AF65-F5344CB8AC3E}">
        <p14:creationId xmlns:p14="http://schemas.microsoft.com/office/powerpoint/2010/main" val="3216762397"/>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defRPr/>
            </a:pPr>
            <a:fld id="{E5A8CD05-64B9-4CE2-8F2F-AE09D35AFE4F}" type="datetime1">
              <a:rPr lang="ru-RU" smtClean="0">
                <a:solidFill>
                  <a:srgbClr val="04617B">
                    <a:shade val="90000"/>
                  </a:srgbClr>
                </a:solidFill>
              </a:rPr>
              <a:pPr fontAlgn="base">
                <a:spcBef>
                  <a:spcPct val="0"/>
                </a:spcBef>
                <a:spcAft>
                  <a:spcPct val="0"/>
                </a:spcAft>
                <a:defRPr/>
              </a:pPr>
              <a:t>01.10.2018</a:t>
            </a:fld>
            <a:endParaRPr lang="ru-RU">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defRPr/>
            </a:pPr>
            <a:endParaRPr lang="ru-RU">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fontAlgn="base">
              <a:spcBef>
                <a:spcPct val="0"/>
              </a:spcBef>
              <a:spcAft>
                <a:spcPct val="0"/>
              </a:spcAft>
              <a:defRPr/>
            </a:pPr>
            <a:fld id="{5C7A2F39-B420-4F34-8718-85F393D439AA}" type="slidenum">
              <a:rPr lang="ru-RU" smtClean="0">
                <a:solidFill>
                  <a:srgbClr val="04617B">
                    <a:shade val="90000"/>
                  </a:srgbClr>
                </a:solidFill>
              </a:rPr>
              <a:pPr fontAlgn="base">
                <a:spcBef>
                  <a:spcPct val="0"/>
                </a:spcBef>
                <a:spcAft>
                  <a:spcPct val="0"/>
                </a:spcAft>
                <a:defRPr/>
              </a:pPr>
              <a:t>‹#›</a:t>
            </a:fld>
            <a:endParaRPr lang="ru-RU">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extLst>
      <p:ext uri="{BB962C8B-B14F-4D97-AF65-F5344CB8AC3E}">
        <p14:creationId xmlns:p14="http://schemas.microsoft.com/office/powerpoint/2010/main" val="1596621812"/>
      </p:ext>
    </p:extLst>
  </p:cSld>
  <p:clrMap bg1="lt1" tx1="dk1" bg2="lt2" tx2="dk2" accent1="accent1" accent2="accent2" accent3="accent3" accent4="accent4" accent5="accent5" accent6="accent6" hlink="hlink" folHlink="folHlink"/>
  <p:sldLayoutIdLst>
    <p:sldLayoutId id="2147483818" r:id="rId1"/>
    <p:sldLayoutId id="2147483819" r:id="rId2"/>
    <p:sldLayoutId id="2147483820" r:id="rId3"/>
    <p:sldLayoutId id="2147483821" r:id="rId4"/>
    <p:sldLayoutId id="2147483822" r:id="rId5"/>
    <p:sldLayoutId id="2147483823" r:id="rId6"/>
    <p:sldLayoutId id="2147483824" r:id="rId7"/>
    <p:sldLayoutId id="2147483825" r:id="rId8"/>
    <p:sldLayoutId id="2147483826" r:id="rId9"/>
    <p:sldLayoutId id="2147483827" r:id="rId10"/>
    <p:sldLayoutId id="2147483828"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defRPr/>
            </a:pPr>
            <a:fld id="{E5A8CD05-64B9-4CE2-8F2F-AE09D35AFE4F}" type="datetime1">
              <a:rPr lang="ru-RU" smtClean="0">
                <a:solidFill>
                  <a:srgbClr val="04617B">
                    <a:shade val="90000"/>
                  </a:srgbClr>
                </a:solidFill>
              </a:rPr>
              <a:pPr fontAlgn="base">
                <a:spcBef>
                  <a:spcPct val="0"/>
                </a:spcBef>
                <a:spcAft>
                  <a:spcPct val="0"/>
                </a:spcAft>
                <a:defRPr/>
              </a:pPr>
              <a:t>01.10.2018</a:t>
            </a:fld>
            <a:endParaRPr lang="ru-RU">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defRPr/>
            </a:pPr>
            <a:endParaRPr lang="ru-RU">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fontAlgn="base">
              <a:spcBef>
                <a:spcPct val="0"/>
              </a:spcBef>
              <a:spcAft>
                <a:spcPct val="0"/>
              </a:spcAft>
              <a:defRPr/>
            </a:pPr>
            <a:fld id="{5C7A2F39-B420-4F34-8718-85F393D439AA}" type="slidenum">
              <a:rPr lang="ru-RU" smtClean="0">
                <a:solidFill>
                  <a:srgbClr val="04617B">
                    <a:shade val="90000"/>
                  </a:srgbClr>
                </a:solidFill>
              </a:rPr>
              <a:pPr fontAlgn="base">
                <a:spcBef>
                  <a:spcPct val="0"/>
                </a:spcBef>
                <a:spcAft>
                  <a:spcPct val="0"/>
                </a:spcAft>
                <a:defRPr/>
              </a:pPr>
              <a:t>‹#›</a:t>
            </a:fld>
            <a:endParaRPr lang="ru-RU">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extLst>
      <p:ext uri="{BB962C8B-B14F-4D97-AF65-F5344CB8AC3E}">
        <p14:creationId xmlns:p14="http://schemas.microsoft.com/office/powerpoint/2010/main" val="508212255"/>
      </p:ext>
    </p:extLst>
  </p:cSld>
  <p:clrMap bg1="lt1" tx1="dk1" bg2="lt2" tx2="dk2" accent1="accent1" accent2="accent2" accent3="accent3" accent4="accent4" accent5="accent5" accent6="accent6" hlink="hlink" folHlink="folHlink"/>
  <p:sldLayoutIdLst>
    <p:sldLayoutId id="2147483842" r:id="rId1"/>
    <p:sldLayoutId id="2147483843" r:id="rId2"/>
    <p:sldLayoutId id="2147483844" r:id="rId3"/>
    <p:sldLayoutId id="2147483845" r:id="rId4"/>
    <p:sldLayoutId id="2147483846" r:id="rId5"/>
    <p:sldLayoutId id="2147483847" r:id="rId6"/>
    <p:sldLayoutId id="2147483848" r:id="rId7"/>
    <p:sldLayoutId id="2147483849" r:id="rId8"/>
    <p:sldLayoutId id="2147483850" r:id="rId9"/>
    <p:sldLayoutId id="2147483851" r:id="rId10"/>
    <p:sldLayoutId id="2147483852"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40.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37.xml"/><Relationship Id="rId5" Type="http://schemas.openxmlformats.org/officeDocument/2006/relationships/image" Target="../media/image3.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40.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4.xml"/><Relationship Id="rId1" Type="http://schemas.openxmlformats.org/officeDocument/2006/relationships/slideLayout" Target="../slideLayouts/slideLayout40.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40.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40.xml"/></Relationships>
</file>

<file path=ppt/slides/_rels/slide17.xml.rels><?xml version="1.0" encoding="UTF-8" standalone="yes"?>
<Relationships xmlns="http://schemas.openxmlformats.org/package/2006/relationships"><Relationship Id="rId8" Type="http://schemas.openxmlformats.org/officeDocument/2006/relationships/oleObject" Target="../embeddings/oleObject3.bin"/><Relationship Id="rId13" Type="http://schemas.openxmlformats.org/officeDocument/2006/relationships/image" Target="../media/image14.png"/><Relationship Id="rId18" Type="http://schemas.openxmlformats.org/officeDocument/2006/relationships/oleObject" Target="../embeddings/oleObject8.bin"/><Relationship Id="rId3" Type="http://schemas.openxmlformats.org/officeDocument/2006/relationships/notesSlide" Target="../notesSlides/notesSlide17.xml"/><Relationship Id="rId21" Type="http://schemas.openxmlformats.org/officeDocument/2006/relationships/oleObject" Target="../embeddings/oleObject9.bin"/><Relationship Id="rId7" Type="http://schemas.openxmlformats.org/officeDocument/2006/relationships/image" Target="../media/image11.png"/><Relationship Id="rId12" Type="http://schemas.openxmlformats.org/officeDocument/2006/relationships/oleObject" Target="../embeddings/oleObject5.bin"/><Relationship Id="rId17" Type="http://schemas.openxmlformats.org/officeDocument/2006/relationships/image" Target="../media/image16.png"/><Relationship Id="rId2" Type="http://schemas.openxmlformats.org/officeDocument/2006/relationships/slideLayout" Target="../slideLayouts/slideLayout40.xml"/><Relationship Id="rId16" Type="http://schemas.openxmlformats.org/officeDocument/2006/relationships/oleObject" Target="../embeddings/oleObject7.bin"/><Relationship Id="rId20" Type="http://schemas.openxmlformats.org/officeDocument/2006/relationships/image" Target="../media/image17.emf"/><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image" Target="../media/image13.png"/><Relationship Id="rId5" Type="http://schemas.openxmlformats.org/officeDocument/2006/relationships/image" Target="../media/image10.png"/><Relationship Id="rId15" Type="http://schemas.openxmlformats.org/officeDocument/2006/relationships/image" Target="../media/image15.png"/><Relationship Id="rId23" Type="http://schemas.openxmlformats.org/officeDocument/2006/relationships/image" Target="../media/image3.png"/><Relationship Id="rId10" Type="http://schemas.openxmlformats.org/officeDocument/2006/relationships/oleObject" Target="../embeddings/oleObject4.bin"/><Relationship Id="rId19" Type="http://schemas.openxmlformats.org/officeDocument/2006/relationships/oleObject" Target="../embeddings/_____Microsoft_Excel_97-20031.xls"/><Relationship Id="rId4" Type="http://schemas.openxmlformats.org/officeDocument/2006/relationships/oleObject" Target="../embeddings/oleObject1.bin"/><Relationship Id="rId9" Type="http://schemas.openxmlformats.org/officeDocument/2006/relationships/image" Target="../media/image12.png"/><Relationship Id="rId14" Type="http://schemas.openxmlformats.org/officeDocument/2006/relationships/oleObject" Target="../embeddings/oleObject6.bin"/><Relationship Id="rId22"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35.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34.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40.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34.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40.xml"/></Relationships>
</file>

<file path=ppt/slides/_rels/slide23.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23.xml"/><Relationship Id="rId1" Type="http://schemas.openxmlformats.org/officeDocument/2006/relationships/slideLayout" Target="../slideLayouts/slideLayout40.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40.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40.xml"/><Relationship Id="rId4" Type="http://schemas.openxmlformats.org/officeDocument/2006/relationships/image" Target="../media/image21.jpe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40.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40.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34.xml"/></Relationships>
</file>

<file path=ppt/slides/_rels/slide2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9.xml"/><Relationship Id="rId1" Type="http://schemas.openxmlformats.org/officeDocument/2006/relationships/slideLayout" Target="../slideLayouts/slideLayout40.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4.xml"/></Relationships>
</file>

<file path=ppt/slides/_rels/slide3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0.xml"/><Relationship Id="rId1" Type="http://schemas.openxmlformats.org/officeDocument/2006/relationships/slideLayout" Target="../slideLayouts/slideLayout34.xml"/><Relationship Id="rId5" Type="http://schemas.openxmlformats.org/officeDocument/2006/relationships/image" Target="../media/image6.png"/><Relationship Id="rId4" Type="http://schemas.openxmlformats.org/officeDocument/2006/relationships/image" Target="../media/image23.wmf"/></Relationships>
</file>

<file path=ppt/slides/_rels/slide3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1.xml"/><Relationship Id="rId1" Type="http://schemas.openxmlformats.org/officeDocument/2006/relationships/slideLayout" Target="../slideLayouts/slideLayout62.xml"/></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2.xml"/><Relationship Id="rId1" Type="http://schemas.openxmlformats.org/officeDocument/2006/relationships/slideLayout" Target="../slideLayouts/slideLayout62.xml"/><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3.xml"/><Relationship Id="rId1" Type="http://schemas.openxmlformats.org/officeDocument/2006/relationships/slideLayout" Target="../slideLayouts/slideLayout57.xml"/></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4.xml"/><Relationship Id="rId1" Type="http://schemas.openxmlformats.org/officeDocument/2006/relationships/slideLayout" Target="../slideLayouts/slideLayout62.xml"/></Relationships>
</file>

<file path=ppt/slides/_rels/slide3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5.xml"/><Relationship Id="rId1" Type="http://schemas.openxmlformats.org/officeDocument/2006/relationships/slideLayout" Target="../slideLayouts/slideLayout62.xml"/><Relationship Id="rId5" Type="http://schemas.openxmlformats.org/officeDocument/2006/relationships/image" Target="../media/image6.png"/><Relationship Id="rId4" Type="http://schemas.openxmlformats.org/officeDocument/2006/relationships/image" Target="../media/image27.png"/></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6.xml"/><Relationship Id="rId1" Type="http://schemas.openxmlformats.org/officeDocument/2006/relationships/slideLayout" Target="../slideLayouts/slideLayout40.xml"/></Relationships>
</file>

<file path=ppt/slides/_rels/slide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7.xml"/><Relationship Id="rId1" Type="http://schemas.openxmlformats.org/officeDocument/2006/relationships/slideLayout" Target="../slideLayouts/slideLayout34.xml"/></Relationships>
</file>

<file path=ppt/slides/_rels/slide38.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jpeg"/><Relationship Id="rId7" Type="http://schemas.openxmlformats.org/officeDocument/2006/relationships/image" Target="../media/image32.png"/><Relationship Id="rId2" Type="http://schemas.openxmlformats.org/officeDocument/2006/relationships/notesSlide" Target="../notesSlides/notesSlide38.xml"/><Relationship Id="rId1" Type="http://schemas.openxmlformats.org/officeDocument/2006/relationships/slideLayout" Target="../slideLayouts/slideLayout40.xml"/><Relationship Id="rId6" Type="http://schemas.openxmlformats.org/officeDocument/2006/relationships/image" Target="../media/image31.png"/><Relationship Id="rId5" Type="http://schemas.openxmlformats.org/officeDocument/2006/relationships/image" Target="../media/image30.wmf"/><Relationship Id="rId10" Type="http://schemas.openxmlformats.org/officeDocument/2006/relationships/image" Target="../media/image6.png"/><Relationship Id="rId4" Type="http://schemas.openxmlformats.org/officeDocument/2006/relationships/image" Target="../media/image29.wmf"/><Relationship Id="rId9" Type="http://schemas.openxmlformats.org/officeDocument/2006/relationships/image" Target="../media/image34.png"/></Relationships>
</file>

<file path=ppt/slides/_rels/slide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9.xml"/><Relationship Id="rId1" Type="http://schemas.openxmlformats.org/officeDocument/2006/relationships/slideLayout" Target="../slideLayouts/slideLayout34.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40.xml"/></Relationships>
</file>

<file path=ppt/slides/_rels/slide40.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35.jpeg"/><Relationship Id="rId7" Type="http://schemas.openxmlformats.org/officeDocument/2006/relationships/image" Target="../media/image39.jpeg"/><Relationship Id="rId2" Type="http://schemas.openxmlformats.org/officeDocument/2006/relationships/notesSlide" Target="../notesSlides/notesSlide40.xml"/><Relationship Id="rId1" Type="http://schemas.openxmlformats.org/officeDocument/2006/relationships/slideLayout" Target="../slideLayouts/slideLayout51.xml"/><Relationship Id="rId6" Type="http://schemas.openxmlformats.org/officeDocument/2006/relationships/image" Target="../media/image38.jpeg"/><Relationship Id="rId11" Type="http://schemas.openxmlformats.org/officeDocument/2006/relationships/image" Target="../media/image3.png"/><Relationship Id="rId5" Type="http://schemas.openxmlformats.org/officeDocument/2006/relationships/image" Target="../media/image37.jpeg"/><Relationship Id="rId10" Type="http://schemas.openxmlformats.org/officeDocument/2006/relationships/image" Target="../media/image42.jpeg"/><Relationship Id="rId4" Type="http://schemas.openxmlformats.org/officeDocument/2006/relationships/image" Target="../media/image36.jpeg"/><Relationship Id="rId9" Type="http://schemas.openxmlformats.org/officeDocument/2006/relationships/image" Target="../media/image41.jpeg"/></Relationships>
</file>

<file path=ppt/slides/_rels/slide4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1.xml"/><Relationship Id="rId1" Type="http://schemas.openxmlformats.org/officeDocument/2006/relationships/slideLayout" Target="../slideLayouts/slideLayout50.xml"/></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2.xml"/><Relationship Id="rId1" Type="http://schemas.openxmlformats.org/officeDocument/2006/relationships/slideLayout" Target="../slideLayouts/slideLayout51.xml"/></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3.xml"/><Relationship Id="rId1" Type="http://schemas.openxmlformats.org/officeDocument/2006/relationships/slideLayout" Target="../slideLayouts/slideLayout51.xml"/></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4.xml"/><Relationship Id="rId1" Type="http://schemas.openxmlformats.org/officeDocument/2006/relationships/slideLayout" Target="../slideLayouts/slideLayout5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40.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40.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40.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34.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3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6" descr="Эмблема СЭИ smal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731" y="117631"/>
            <a:ext cx="71596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6"/>
          <p:cNvSpPr txBox="1">
            <a:spLocks noChangeArrowheads="1"/>
          </p:cNvSpPr>
          <p:nvPr/>
        </p:nvSpPr>
        <p:spPr bwMode="auto">
          <a:xfrm>
            <a:off x="849313" y="117478"/>
            <a:ext cx="76835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chemeClr val="tx1"/>
                </a:solidFill>
                <a:latin typeface="Arial" pitchFamily="34" charset="0"/>
                <a:cs typeface="Arial" pitchFamily="34" charset="0"/>
              </a:defRPr>
            </a:lvl1pPr>
            <a:lvl2pPr marL="742950" indent="-285750" eaLnBrk="0" hangingPunct="0">
              <a:defRPr sz="1400">
                <a:solidFill>
                  <a:schemeClr val="tx1"/>
                </a:solidFill>
                <a:latin typeface="Arial" pitchFamily="34" charset="0"/>
                <a:cs typeface="Arial" pitchFamily="34" charset="0"/>
              </a:defRPr>
            </a:lvl2pPr>
            <a:lvl3pPr marL="1143000" indent="-228600" eaLnBrk="0" hangingPunct="0">
              <a:defRPr sz="1400">
                <a:solidFill>
                  <a:schemeClr val="tx1"/>
                </a:solidFill>
                <a:latin typeface="Arial" pitchFamily="34" charset="0"/>
                <a:cs typeface="Arial" pitchFamily="34" charset="0"/>
              </a:defRPr>
            </a:lvl3pPr>
            <a:lvl4pPr marL="1600200" indent="-228600" eaLnBrk="0" hangingPunct="0">
              <a:defRPr sz="1400">
                <a:solidFill>
                  <a:schemeClr val="tx1"/>
                </a:solidFill>
                <a:latin typeface="Arial" pitchFamily="34" charset="0"/>
                <a:cs typeface="Arial" pitchFamily="34" charset="0"/>
              </a:defRPr>
            </a:lvl4pPr>
            <a:lvl5pPr marL="2057400" indent="-228600" eaLnBrk="0" hangingPunct="0">
              <a:defRPr sz="1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a:solidFill>
                  <a:schemeClr val="tx1"/>
                </a:solidFill>
                <a:latin typeface="Arial" pitchFamily="34" charset="0"/>
                <a:cs typeface="Arial" pitchFamily="34" charset="0"/>
              </a:defRPr>
            </a:lvl9pPr>
          </a:lstStyle>
          <a:p>
            <a:pPr eaLnBrk="1" fontAlgn="base" hangingPunct="1">
              <a:spcBef>
                <a:spcPct val="0"/>
              </a:spcBef>
              <a:spcAft>
                <a:spcPct val="0"/>
              </a:spcAft>
              <a:defRPr/>
            </a:pPr>
            <a:r>
              <a:rPr lang="en-US" sz="1200" b="1" i="1" dirty="0" smtClean="0">
                <a:solidFill>
                  <a:srgbClr val="000099"/>
                </a:solidFill>
              </a:rPr>
              <a:t>Energy Systems Institute SB RAS </a:t>
            </a:r>
            <a:endParaRPr lang="ru-RU" sz="1200" b="1" i="1" dirty="0" smtClean="0">
              <a:solidFill>
                <a:srgbClr val="000099"/>
              </a:solidFill>
            </a:endParaRPr>
          </a:p>
        </p:txBody>
      </p:sp>
      <p:sp>
        <p:nvSpPr>
          <p:cNvPr id="5" name="TextBox 4"/>
          <p:cNvSpPr txBox="1"/>
          <p:nvPr/>
        </p:nvSpPr>
        <p:spPr>
          <a:xfrm>
            <a:off x="698613" y="1085364"/>
            <a:ext cx="7804150" cy="1569660"/>
          </a:xfrm>
          <a:prstGeom prst="rect">
            <a:avLst/>
          </a:prstGeom>
          <a:solidFill>
            <a:schemeClr val="bg1"/>
          </a:solidFill>
          <a:effectLst>
            <a:outerShdw blurRad="50800" dist="38100" dir="5400000" algn="t" rotWithShape="0">
              <a:prstClr val="black">
                <a:alpha val="40000"/>
              </a:prstClr>
            </a:outerShdw>
          </a:effectLst>
        </p:spPr>
        <p:txBody>
          <a:bodyPr wrap="square" rtlCol="0">
            <a:spAutoFit/>
          </a:bodyPr>
          <a:lstStyle/>
          <a:p>
            <a:pPr algn="ctr"/>
            <a:r>
              <a:rPr lang="en-US" sz="3200" b="1" i="1" dirty="0">
                <a:solidFill>
                  <a:srgbClr val="800000"/>
                </a:solidFill>
                <a:latin typeface="Arial" panose="020B0604020202020204" pitchFamily="34" charset="0"/>
                <a:ea typeface="Batang" panose="02030600000101010101" pitchFamily="18" charset="-127"/>
              </a:rPr>
              <a:t>Energy cooperation in Northeast Asia: Russian prospects, role of the renewable energy sources</a:t>
            </a:r>
            <a:endParaRPr lang="ru-RU" sz="3200" dirty="0">
              <a:solidFill>
                <a:srgbClr val="800000"/>
              </a:solidFill>
              <a:latin typeface="Times New Roman" panose="02020603050405020304" pitchFamily="18" charset="0"/>
              <a:ea typeface="Batang" panose="02030600000101010101" pitchFamily="18" charset="-127"/>
            </a:endParaRPr>
          </a:p>
        </p:txBody>
      </p:sp>
      <p:sp>
        <p:nvSpPr>
          <p:cNvPr id="6" name="Прямоугольник 5"/>
          <p:cNvSpPr/>
          <p:nvPr/>
        </p:nvSpPr>
        <p:spPr>
          <a:xfrm>
            <a:off x="944316" y="2876747"/>
            <a:ext cx="7804150" cy="1384995"/>
          </a:xfrm>
          <a:prstGeom prst="rect">
            <a:avLst/>
          </a:prstGeom>
        </p:spPr>
        <p:txBody>
          <a:bodyPr wrap="square">
            <a:spAutoFit/>
          </a:bodyPr>
          <a:lstStyle/>
          <a:p>
            <a:pPr algn="ctr">
              <a:defRPr/>
            </a:pPr>
            <a:r>
              <a:rPr lang="en-US" sz="3600" b="1" i="1" dirty="0">
                <a:solidFill>
                  <a:srgbClr val="006600"/>
                </a:solidFill>
                <a:latin typeface="Calibri" pitchFamily="34" charset="0"/>
                <a:ea typeface="Batang"/>
                <a:cs typeface="Calibri" pitchFamily="34" charset="0"/>
              </a:rPr>
              <a:t>B. </a:t>
            </a:r>
            <a:r>
              <a:rPr lang="en-US" sz="3600" b="1" i="1" dirty="0" err="1">
                <a:solidFill>
                  <a:srgbClr val="006600"/>
                </a:solidFill>
                <a:latin typeface="Calibri" pitchFamily="34" charset="0"/>
                <a:ea typeface="Batang"/>
                <a:cs typeface="Calibri" pitchFamily="34" charset="0"/>
              </a:rPr>
              <a:t>Saneev</a:t>
            </a:r>
            <a:r>
              <a:rPr lang="ru-RU" sz="3600" dirty="0">
                <a:solidFill>
                  <a:srgbClr val="006600"/>
                </a:solidFill>
                <a:latin typeface="Calibri" pitchFamily="34" charset="0"/>
                <a:ea typeface="Batang"/>
                <a:cs typeface="Calibri" pitchFamily="34" charset="0"/>
              </a:rPr>
              <a:t/>
            </a:r>
            <a:br>
              <a:rPr lang="ru-RU" sz="3600" dirty="0">
                <a:solidFill>
                  <a:srgbClr val="006600"/>
                </a:solidFill>
                <a:latin typeface="Calibri" pitchFamily="34" charset="0"/>
                <a:ea typeface="Batang"/>
                <a:cs typeface="Calibri" pitchFamily="34" charset="0"/>
              </a:rPr>
            </a:br>
            <a:r>
              <a:rPr lang="en-US" sz="2400" b="1" i="1" dirty="0">
                <a:solidFill>
                  <a:srgbClr val="006600"/>
                </a:solidFill>
                <a:latin typeface="Calibri" pitchFamily="34" charset="0"/>
                <a:ea typeface="Batang"/>
                <a:cs typeface="Calibri" pitchFamily="34" charset="0"/>
              </a:rPr>
              <a:t> Energy Systems Institute SB RAS, Russia, Irkutsk</a:t>
            </a:r>
            <a:r>
              <a:rPr lang="ru-RU" sz="2400" dirty="0">
                <a:solidFill>
                  <a:srgbClr val="006600"/>
                </a:solidFill>
                <a:latin typeface="Calibri" pitchFamily="34" charset="0"/>
                <a:ea typeface="Batang"/>
                <a:cs typeface="Calibri" pitchFamily="34" charset="0"/>
              </a:rPr>
              <a:t/>
            </a:r>
            <a:br>
              <a:rPr lang="ru-RU" sz="2400" dirty="0">
                <a:solidFill>
                  <a:srgbClr val="006600"/>
                </a:solidFill>
                <a:latin typeface="Calibri" pitchFamily="34" charset="0"/>
                <a:ea typeface="Batang"/>
                <a:cs typeface="Calibri" pitchFamily="34" charset="0"/>
              </a:rPr>
            </a:br>
            <a:endParaRPr lang="ru-RU" sz="2400" dirty="0">
              <a:solidFill>
                <a:srgbClr val="006600"/>
              </a:solidFill>
              <a:latin typeface="Calibri" pitchFamily="34" charset="0"/>
              <a:cs typeface="Calibri" pitchFamily="34" charset="0"/>
            </a:endParaRPr>
          </a:p>
        </p:txBody>
      </p:sp>
      <p:sp>
        <p:nvSpPr>
          <p:cNvPr id="7" name="TextBox 6"/>
          <p:cNvSpPr txBox="1"/>
          <p:nvPr/>
        </p:nvSpPr>
        <p:spPr>
          <a:xfrm>
            <a:off x="944714" y="4582869"/>
            <a:ext cx="7731769" cy="707886"/>
          </a:xfrm>
          <a:prstGeom prst="rect">
            <a:avLst/>
          </a:prstGeom>
          <a:solidFill>
            <a:schemeClr val="bg1"/>
          </a:solidFill>
          <a:effectLst>
            <a:outerShdw blurRad="50800" dist="38100" dir="5400000" algn="t" rotWithShape="0">
              <a:prstClr val="black">
                <a:alpha val="40000"/>
              </a:prstClr>
            </a:outerShdw>
          </a:effectLst>
        </p:spPr>
        <p:txBody>
          <a:bodyPr wrap="square" rtlCol="0">
            <a:spAutoFit/>
          </a:bodyPr>
          <a:lstStyle/>
          <a:p>
            <a:pPr algn="ctr"/>
            <a:r>
              <a:rPr lang="en-US" sz="2000" b="1" i="1" dirty="0">
                <a:solidFill>
                  <a:srgbClr val="800000"/>
                </a:solidFill>
                <a:latin typeface="Arial" panose="020B0604020202020204" pitchFamily="34" charset="0"/>
                <a:ea typeface="Batang" panose="02030600000101010101" pitchFamily="18" charset="-127"/>
              </a:rPr>
              <a:t>Speech at the SB RAS-MOST Join Symposia,2016 </a:t>
            </a:r>
            <a:endParaRPr lang="ru-RU" sz="2000" dirty="0">
              <a:solidFill>
                <a:srgbClr val="800000"/>
              </a:solidFill>
              <a:latin typeface="Times New Roman" panose="02020603050405020304" pitchFamily="18" charset="0"/>
              <a:ea typeface="Batang" panose="02030600000101010101" pitchFamily="18" charset="-127"/>
            </a:endParaRPr>
          </a:p>
          <a:p>
            <a:r>
              <a:rPr lang="en-US" sz="2000" b="1" i="1" dirty="0">
                <a:solidFill>
                  <a:srgbClr val="800000"/>
                </a:solidFill>
                <a:latin typeface="Arial" panose="020B0604020202020204" pitchFamily="34" charset="0"/>
                <a:ea typeface="Batang" panose="02030600000101010101" pitchFamily="18" charset="-127"/>
              </a:rPr>
              <a:t>                                  08.11.2016, Taipei, Taiwan</a:t>
            </a:r>
            <a:endParaRPr lang="ru-RU" sz="2000" dirty="0">
              <a:solidFill>
                <a:srgbClr val="800000"/>
              </a:solidFill>
              <a:latin typeface="Calibri" pitchFamily="34" charset="0"/>
              <a:cs typeface="Calibri" pitchFamily="34" charset="0"/>
            </a:endParaRPr>
          </a:p>
        </p:txBody>
      </p:sp>
      <p:pic>
        <p:nvPicPr>
          <p:cNvPr id="8" name="Picture 2" descr="P1010001"/>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25000"/>
                    </a14:imgEffect>
                    <a14:imgEffect>
                      <a14:colorTemperature colorTemp="59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a:xfrm>
            <a:off x="-72008" y="117478"/>
            <a:ext cx="9144000" cy="6885384"/>
          </a:xfrm>
          <a:prstGeom prst="rect">
            <a:avLst/>
          </a:prstGeom>
          <a:noFill/>
        </p:spPr>
      </p:pic>
      <p:sp>
        <p:nvSpPr>
          <p:cNvPr id="9" name="TextBox 8"/>
          <p:cNvSpPr txBox="1"/>
          <p:nvPr/>
        </p:nvSpPr>
        <p:spPr>
          <a:xfrm>
            <a:off x="381825" y="250666"/>
            <a:ext cx="7804150" cy="1015663"/>
          </a:xfrm>
          <a:prstGeom prst="rect">
            <a:avLst/>
          </a:prstGeom>
          <a:noFill/>
          <a:effectLst>
            <a:outerShdw blurRad="50800" dist="38100" dir="5400000" algn="t" rotWithShape="0">
              <a:prstClr val="black">
                <a:alpha val="40000"/>
              </a:prstClr>
            </a:outerShdw>
          </a:effectLst>
        </p:spPr>
        <p:txBody>
          <a:bodyPr wrap="square" rtlCol="0">
            <a:spAutoFit/>
          </a:bodyPr>
          <a:lstStyle/>
          <a:p>
            <a:pPr lvl="0" algn="ctr" fontAlgn="base">
              <a:spcBef>
                <a:spcPct val="0"/>
              </a:spcBef>
              <a:spcAft>
                <a:spcPct val="0"/>
              </a:spcAft>
              <a:defRPr/>
            </a:pPr>
            <a:r>
              <a:rPr lang="en-US" sz="2000" b="1" dirty="0">
                <a:solidFill>
                  <a:srgbClr val="800000"/>
                </a:solidFill>
                <a:latin typeface="Arial"/>
                <a:cs typeface="Arial"/>
              </a:rPr>
              <a:t>A shift in the paradigm of energy cooperation between Russia and </a:t>
            </a:r>
            <a:r>
              <a:rPr lang="en-US" sz="2000" b="1" dirty="0" smtClean="0">
                <a:solidFill>
                  <a:srgbClr val="800000"/>
                </a:solidFill>
                <a:latin typeface="Arial"/>
                <a:cs typeface="Arial"/>
              </a:rPr>
              <a:t>NEA countries </a:t>
            </a:r>
            <a:r>
              <a:rPr lang="en-US" sz="2000" b="1" dirty="0">
                <a:solidFill>
                  <a:srgbClr val="800000"/>
                </a:solidFill>
                <a:latin typeface="Arial"/>
                <a:cs typeface="Arial"/>
              </a:rPr>
              <a:t>in the face of new global and regional </a:t>
            </a:r>
            <a:r>
              <a:rPr lang="en-US" sz="2000" b="1" dirty="0" smtClean="0">
                <a:solidFill>
                  <a:srgbClr val="800000"/>
                </a:solidFill>
                <a:latin typeface="Arial"/>
                <a:cs typeface="Arial"/>
              </a:rPr>
              <a:t>challenges</a:t>
            </a:r>
            <a:endParaRPr lang="en-US" sz="2000" b="1" dirty="0">
              <a:solidFill>
                <a:srgbClr val="800000"/>
              </a:solidFill>
              <a:latin typeface="Arial"/>
              <a:cs typeface="Arial"/>
            </a:endParaRPr>
          </a:p>
        </p:txBody>
      </p:sp>
      <p:sp>
        <p:nvSpPr>
          <p:cNvPr id="10" name="Прямоугольник 9"/>
          <p:cNvSpPr/>
          <p:nvPr/>
        </p:nvSpPr>
        <p:spPr>
          <a:xfrm>
            <a:off x="683568" y="3140968"/>
            <a:ext cx="7804150" cy="1384995"/>
          </a:xfrm>
          <a:prstGeom prst="rect">
            <a:avLst/>
          </a:prstGeom>
          <a:solidFill>
            <a:srgbClr val="CCFFFF">
              <a:alpha val="15000"/>
            </a:srgbClr>
          </a:solidFill>
        </p:spPr>
        <p:txBody>
          <a:bodyPr wrap="square">
            <a:spAutoFit/>
          </a:bodyPr>
          <a:lstStyle/>
          <a:p>
            <a:pPr algn="ctr">
              <a:defRPr/>
            </a:pPr>
            <a:r>
              <a:rPr lang="en-US" sz="3600" b="1" i="1" dirty="0">
                <a:solidFill>
                  <a:srgbClr val="FFFF00"/>
                </a:solidFill>
                <a:effectLst>
                  <a:outerShdw blurRad="38100" dist="38100" dir="2700000" algn="tl">
                    <a:srgbClr val="000000">
                      <a:alpha val="43137"/>
                    </a:srgbClr>
                  </a:outerShdw>
                </a:effectLst>
                <a:latin typeface="Calibri" pitchFamily="34" charset="0"/>
                <a:ea typeface="Batang"/>
                <a:cs typeface="Calibri" pitchFamily="34" charset="0"/>
              </a:rPr>
              <a:t>B. </a:t>
            </a:r>
            <a:r>
              <a:rPr lang="en-US" sz="3600" b="1" i="1" dirty="0" err="1">
                <a:solidFill>
                  <a:srgbClr val="FFFF00"/>
                </a:solidFill>
                <a:effectLst>
                  <a:outerShdw blurRad="38100" dist="38100" dir="2700000" algn="tl">
                    <a:srgbClr val="000000">
                      <a:alpha val="43137"/>
                    </a:srgbClr>
                  </a:outerShdw>
                </a:effectLst>
                <a:latin typeface="Calibri" pitchFamily="34" charset="0"/>
                <a:ea typeface="Batang"/>
                <a:cs typeface="Calibri" pitchFamily="34" charset="0"/>
              </a:rPr>
              <a:t>Saneev</a:t>
            </a:r>
            <a:r>
              <a:rPr lang="ru-RU" sz="3600" b="1" dirty="0">
                <a:solidFill>
                  <a:srgbClr val="FFFF00"/>
                </a:solidFill>
                <a:effectLst>
                  <a:outerShdw blurRad="38100" dist="38100" dir="2700000" algn="tl">
                    <a:srgbClr val="000000">
                      <a:alpha val="43137"/>
                    </a:srgbClr>
                  </a:outerShdw>
                </a:effectLst>
                <a:latin typeface="Calibri" pitchFamily="34" charset="0"/>
                <a:ea typeface="Batang"/>
                <a:cs typeface="Calibri" pitchFamily="34" charset="0"/>
              </a:rPr>
              <a:t/>
            </a:r>
            <a:br>
              <a:rPr lang="ru-RU" sz="3600" b="1" dirty="0">
                <a:solidFill>
                  <a:srgbClr val="FFFF00"/>
                </a:solidFill>
                <a:effectLst>
                  <a:outerShdw blurRad="38100" dist="38100" dir="2700000" algn="tl">
                    <a:srgbClr val="000000">
                      <a:alpha val="43137"/>
                    </a:srgbClr>
                  </a:outerShdw>
                </a:effectLst>
                <a:latin typeface="Calibri" pitchFamily="34" charset="0"/>
                <a:ea typeface="Batang"/>
                <a:cs typeface="Calibri" pitchFamily="34" charset="0"/>
              </a:rPr>
            </a:br>
            <a:r>
              <a:rPr lang="en-US" sz="2400" b="1" i="1" dirty="0">
                <a:solidFill>
                  <a:srgbClr val="FFFF00"/>
                </a:solidFill>
                <a:effectLst>
                  <a:outerShdw blurRad="38100" dist="38100" dir="2700000" algn="tl">
                    <a:srgbClr val="000000">
                      <a:alpha val="43137"/>
                    </a:srgbClr>
                  </a:outerShdw>
                </a:effectLst>
                <a:latin typeface="Calibri" pitchFamily="34" charset="0"/>
                <a:ea typeface="Batang"/>
                <a:cs typeface="Calibri" pitchFamily="34" charset="0"/>
              </a:rPr>
              <a:t> Energy Systems Institute SB RAS, Russia, Irkutsk</a:t>
            </a:r>
            <a:r>
              <a:rPr lang="ru-RU" sz="2400" b="1" dirty="0">
                <a:solidFill>
                  <a:prstClr val="white"/>
                </a:solidFill>
                <a:effectLst>
                  <a:outerShdw blurRad="38100" dist="38100" dir="2700000" algn="tl">
                    <a:srgbClr val="000000">
                      <a:alpha val="43137"/>
                    </a:srgbClr>
                  </a:outerShdw>
                </a:effectLst>
                <a:latin typeface="Calibri" pitchFamily="34" charset="0"/>
                <a:ea typeface="Batang"/>
                <a:cs typeface="Calibri" pitchFamily="34" charset="0"/>
              </a:rPr>
              <a:t/>
            </a:r>
            <a:br>
              <a:rPr lang="ru-RU" sz="2400" b="1" dirty="0">
                <a:solidFill>
                  <a:prstClr val="white"/>
                </a:solidFill>
                <a:effectLst>
                  <a:outerShdw blurRad="38100" dist="38100" dir="2700000" algn="tl">
                    <a:srgbClr val="000000">
                      <a:alpha val="43137"/>
                    </a:srgbClr>
                  </a:outerShdw>
                </a:effectLst>
                <a:latin typeface="Calibri" pitchFamily="34" charset="0"/>
                <a:ea typeface="Batang"/>
                <a:cs typeface="Calibri" pitchFamily="34" charset="0"/>
              </a:rPr>
            </a:br>
            <a:endParaRPr lang="ru-RU" sz="2400" b="1" dirty="0">
              <a:solidFill>
                <a:prstClr val="white"/>
              </a:solidFill>
              <a:effectLst>
                <a:outerShdw blurRad="38100" dist="38100" dir="2700000" algn="tl">
                  <a:srgbClr val="000000">
                    <a:alpha val="43137"/>
                  </a:srgbClr>
                </a:outerShdw>
              </a:effectLst>
              <a:latin typeface="Calibri" pitchFamily="34" charset="0"/>
              <a:cs typeface="Calibri" pitchFamily="34" charset="0"/>
            </a:endParaRPr>
          </a:p>
        </p:txBody>
      </p:sp>
      <p:sp>
        <p:nvSpPr>
          <p:cNvPr id="12" name="TextBox 11"/>
          <p:cNvSpPr txBox="1"/>
          <p:nvPr/>
        </p:nvSpPr>
        <p:spPr>
          <a:xfrm>
            <a:off x="1475656" y="6212145"/>
            <a:ext cx="6048672" cy="646331"/>
          </a:xfrm>
          <a:prstGeom prst="rect">
            <a:avLst/>
          </a:prstGeom>
          <a:solidFill>
            <a:schemeClr val="bg1"/>
          </a:solidFill>
        </p:spPr>
        <p:txBody>
          <a:bodyPr wrap="square" rtlCol="0">
            <a:spAutoFit/>
          </a:bodyPr>
          <a:lstStyle/>
          <a:p>
            <a:r>
              <a:rPr lang="en-US" dirty="0" smtClean="0">
                <a:solidFill>
                  <a:srgbClr val="800000"/>
                </a:solidFill>
              </a:rPr>
              <a:t> </a:t>
            </a:r>
            <a:r>
              <a:rPr lang="en-US" dirty="0">
                <a:latin typeface="Times New Roman"/>
                <a:ea typeface="Calibri"/>
              </a:rPr>
              <a:t>The </a:t>
            </a:r>
            <a:r>
              <a:rPr lang="en-US" dirty="0" smtClean="0">
                <a:latin typeface="Times New Roman"/>
                <a:ea typeface="Calibri"/>
              </a:rPr>
              <a:t>15th </a:t>
            </a:r>
            <a:r>
              <a:rPr lang="en-US" dirty="0">
                <a:latin typeface="Times New Roman"/>
                <a:ea typeface="Calibri"/>
              </a:rPr>
              <a:t>International Conference on NAGPF-St. Petersburg, Russia, </a:t>
            </a:r>
            <a:r>
              <a:rPr lang="en-US" dirty="0" smtClean="0">
                <a:latin typeface="Times New Roman"/>
                <a:ea typeface="Calibri"/>
              </a:rPr>
              <a:t>05.10.2018</a:t>
            </a:r>
            <a:endParaRPr lang="en-US" dirty="0"/>
          </a:p>
        </p:txBody>
      </p:sp>
    </p:spTree>
    <p:extLst>
      <p:ext uri="{BB962C8B-B14F-4D97-AF65-F5344CB8AC3E}">
        <p14:creationId xmlns:p14="http://schemas.microsoft.com/office/powerpoint/2010/main" val="20391210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6" descr="Эмблема СЭИ smal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700" y="117475"/>
            <a:ext cx="71596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1475656" y="1556792"/>
            <a:ext cx="7129139" cy="2062103"/>
          </a:xfrm>
          <a:prstGeom prst="rect">
            <a:avLst/>
          </a:prstGeom>
          <a:solidFill>
            <a:schemeClr val="bg1"/>
          </a:solidFill>
          <a:effectLst>
            <a:outerShdw blurRad="50800" dist="38100" dir="5400000" algn="t" rotWithShape="0">
              <a:prstClr val="black">
                <a:alpha val="40000"/>
              </a:prstClr>
            </a:outerShdw>
          </a:effectLst>
        </p:spPr>
        <p:txBody>
          <a:bodyPr wrap="square" rtlCol="0">
            <a:spAutoFit/>
          </a:bodyPr>
          <a:lstStyle/>
          <a:p>
            <a:r>
              <a:rPr lang="en-US" altLang="ko-KR" sz="3200" b="1" dirty="0" smtClean="0">
                <a:solidFill>
                  <a:srgbClr val="800000"/>
                </a:solidFill>
                <a:latin typeface="Arial" charset="0"/>
                <a:ea typeface="굴림" pitchFamily="34" charset="-127"/>
                <a:cs typeface="Arial" charset="0"/>
              </a:rPr>
              <a:t>2. The </a:t>
            </a:r>
            <a:r>
              <a:rPr lang="en-US" altLang="ko-KR" sz="3200" b="1" dirty="0">
                <a:solidFill>
                  <a:srgbClr val="800000"/>
                </a:solidFill>
                <a:latin typeface="Arial" charset="0"/>
                <a:ea typeface="굴림" pitchFamily="34" charset="-127"/>
                <a:cs typeface="Arial" charset="0"/>
              </a:rPr>
              <a:t>material basis of the eastern vector of Russia’s energy </a:t>
            </a:r>
            <a:r>
              <a:rPr lang="en-US" altLang="ko-KR" sz="3200" b="1" dirty="0" smtClean="0">
                <a:solidFill>
                  <a:srgbClr val="800000"/>
                </a:solidFill>
                <a:latin typeface="Arial" charset="0"/>
                <a:ea typeface="굴림" pitchFamily="34" charset="-127"/>
                <a:cs typeface="Arial" charset="0"/>
              </a:rPr>
              <a:t>policy</a:t>
            </a:r>
            <a:r>
              <a:rPr lang="ru-RU" altLang="ko-KR" sz="3200" b="1" dirty="0" smtClean="0">
                <a:solidFill>
                  <a:srgbClr val="800000"/>
                </a:solidFill>
                <a:latin typeface="Arial" charset="0"/>
                <a:ea typeface="굴림" pitchFamily="34" charset="-127"/>
                <a:cs typeface="Arial" charset="0"/>
              </a:rPr>
              <a:t>:</a:t>
            </a:r>
            <a:r>
              <a:rPr lang="en-US" altLang="ko-KR" sz="3200" b="1" dirty="0" smtClean="0">
                <a:solidFill>
                  <a:srgbClr val="800000"/>
                </a:solidFill>
                <a:latin typeface="Arial" charset="0"/>
                <a:ea typeface="굴림" pitchFamily="34" charset="-127"/>
                <a:cs typeface="Arial" charset="0"/>
              </a:rPr>
              <a:t> </a:t>
            </a:r>
            <a:r>
              <a:rPr lang="en-US" altLang="ko-KR" sz="3200" b="1" dirty="0" smtClean="0">
                <a:solidFill>
                  <a:srgbClr val="00B050"/>
                </a:solidFill>
                <a:latin typeface="Arial" charset="0"/>
                <a:ea typeface="굴림" pitchFamily="34" charset="-127"/>
                <a:cs typeface="Arial" charset="0"/>
              </a:rPr>
              <a:t>current </a:t>
            </a:r>
            <a:r>
              <a:rPr lang="en-US" altLang="ko-KR" sz="3200" b="1" dirty="0">
                <a:solidFill>
                  <a:srgbClr val="00B050"/>
                </a:solidFill>
                <a:latin typeface="Arial" charset="0"/>
                <a:ea typeface="굴림" pitchFamily="34" charset="-127"/>
                <a:cs typeface="Arial" charset="0"/>
              </a:rPr>
              <a:t>state </a:t>
            </a:r>
            <a:r>
              <a:rPr lang="en-US" altLang="ko-KR" sz="3200" b="1" dirty="0" smtClean="0">
                <a:solidFill>
                  <a:srgbClr val="00B050"/>
                </a:solidFill>
                <a:latin typeface="Arial" charset="0"/>
                <a:ea typeface="굴림" pitchFamily="34" charset="-127"/>
                <a:cs typeface="Arial" charset="0"/>
              </a:rPr>
              <a:t>of </a:t>
            </a:r>
            <a:r>
              <a:rPr lang="en-US" altLang="ko-KR" sz="3200" b="1" dirty="0">
                <a:solidFill>
                  <a:srgbClr val="00B050"/>
                </a:solidFill>
                <a:latin typeface="Arial" charset="0"/>
                <a:ea typeface="굴림" pitchFamily="34" charset="-127"/>
                <a:cs typeface="Arial" charset="0"/>
              </a:rPr>
              <a:t>energy cooperation between Russia and </a:t>
            </a:r>
            <a:r>
              <a:rPr lang="en-US" altLang="ko-KR" sz="3200" b="1" dirty="0" smtClean="0">
                <a:solidFill>
                  <a:srgbClr val="00B050"/>
                </a:solidFill>
                <a:latin typeface="Arial" charset="0"/>
                <a:ea typeface="굴림" pitchFamily="34" charset="-127"/>
                <a:cs typeface="Arial" charset="0"/>
              </a:rPr>
              <a:t>NEA countries</a:t>
            </a:r>
            <a:endParaRPr lang="ru-RU" sz="2800" b="1" dirty="0">
              <a:solidFill>
                <a:srgbClr val="00B050"/>
              </a:solidFill>
              <a:latin typeface="Arial" charset="0"/>
              <a:ea typeface="굴림" pitchFamily="34" charset="-127"/>
              <a:cs typeface="Arial" charset="0"/>
            </a:endParaRPr>
          </a:p>
        </p:txBody>
      </p:sp>
      <p:sp>
        <p:nvSpPr>
          <p:cNvPr id="8" name="Номер слайда 3"/>
          <p:cNvSpPr>
            <a:spLocks noGrp="1"/>
          </p:cNvSpPr>
          <p:nvPr>
            <p:ph type="sldNum" sz="quarter" idx="12"/>
          </p:nvPr>
        </p:nvSpPr>
        <p:spPr>
          <a:xfrm>
            <a:off x="8613648" y="6305550"/>
            <a:ext cx="457200" cy="476250"/>
          </a:xfrm>
        </p:spPr>
        <p:txBody>
          <a:bodyPr/>
          <a:lstStyle/>
          <a:p>
            <a:r>
              <a:rPr lang="en-US" dirty="0">
                <a:solidFill>
                  <a:prstClr val="black">
                    <a:tint val="75000"/>
                  </a:prstClr>
                </a:solidFill>
              </a:rPr>
              <a:t>9</a:t>
            </a:r>
            <a:endParaRPr lang="ru-RU" dirty="0">
              <a:solidFill>
                <a:prstClr val="black">
                  <a:tint val="75000"/>
                </a:prstClr>
              </a:solidFill>
            </a:endParaRPr>
          </a:p>
        </p:txBody>
      </p:sp>
    </p:spTree>
    <p:extLst>
      <p:ext uri="{BB962C8B-B14F-4D97-AF65-F5344CB8AC3E}">
        <p14:creationId xmlns:p14="http://schemas.microsoft.com/office/powerpoint/2010/main" val="8662016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8714" name="Text Box 10"/>
          <p:cNvSpPr txBox="1">
            <a:spLocks noChangeArrowheads="1"/>
          </p:cNvSpPr>
          <p:nvPr/>
        </p:nvSpPr>
        <p:spPr bwMode="auto">
          <a:xfrm>
            <a:off x="672117" y="887516"/>
            <a:ext cx="7975600" cy="5493812"/>
          </a:xfrm>
          <a:prstGeom prst="rect">
            <a:avLst/>
          </a:prstGeom>
          <a:solidFill>
            <a:schemeClr val="bg1"/>
          </a:solidFill>
          <a:ln>
            <a:noFill/>
          </a:ln>
          <a:effectLst>
            <a:outerShdw dist="107763" dir="2700000" algn="ctr" rotWithShape="0">
              <a:schemeClr val="bg2">
                <a:alpha val="50000"/>
              </a:schemeClr>
            </a:outerShdw>
          </a:effectLst>
          <a:extLs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1400">
                <a:solidFill>
                  <a:schemeClr val="tx1"/>
                </a:solidFill>
                <a:latin typeface="Arial" pitchFamily="34" charset="0"/>
                <a:cs typeface="Arial" pitchFamily="34" charset="0"/>
              </a:defRPr>
            </a:lvl1pPr>
            <a:lvl2pPr marL="742950" indent="-285750" eaLnBrk="0" hangingPunct="0">
              <a:defRPr sz="1400">
                <a:solidFill>
                  <a:schemeClr val="tx1"/>
                </a:solidFill>
                <a:latin typeface="Arial" pitchFamily="34" charset="0"/>
                <a:cs typeface="Arial" pitchFamily="34" charset="0"/>
              </a:defRPr>
            </a:lvl2pPr>
            <a:lvl3pPr marL="1143000" indent="-228600" eaLnBrk="0" hangingPunct="0">
              <a:defRPr sz="1400">
                <a:solidFill>
                  <a:schemeClr val="tx1"/>
                </a:solidFill>
                <a:latin typeface="Arial" pitchFamily="34" charset="0"/>
                <a:cs typeface="Arial" pitchFamily="34" charset="0"/>
              </a:defRPr>
            </a:lvl3pPr>
            <a:lvl4pPr marL="1600200" indent="-228600" eaLnBrk="0" hangingPunct="0">
              <a:defRPr sz="1400">
                <a:solidFill>
                  <a:schemeClr val="tx1"/>
                </a:solidFill>
                <a:latin typeface="Arial" pitchFamily="34" charset="0"/>
                <a:cs typeface="Arial" pitchFamily="34" charset="0"/>
              </a:defRPr>
            </a:lvl4pPr>
            <a:lvl5pPr marL="2057400" indent="-228600" eaLnBrk="0" hangingPunct="0">
              <a:defRPr sz="1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a:solidFill>
                  <a:schemeClr val="tx1"/>
                </a:solidFill>
                <a:latin typeface="Arial" pitchFamily="34" charset="0"/>
                <a:cs typeface="Arial" pitchFamily="34" charset="0"/>
              </a:defRPr>
            </a:lvl9pPr>
          </a:lstStyle>
          <a:p>
            <a:pPr eaLnBrk="1" fontAlgn="base" hangingPunct="1">
              <a:spcBef>
                <a:spcPct val="0"/>
              </a:spcBef>
              <a:spcAft>
                <a:spcPct val="0"/>
              </a:spcAft>
            </a:pPr>
            <a:r>
              <a:rPr lang="ru-RU" sz="1800" dirty="0" smtClean="0">
                <a:solidFill>
                  <a:srgbClr val="000000"/>
                </a:solidFill>
              </a:rPr>
              <a:t>	</a:t>
            </a:r>
            <a:r>
              <a:rPr lang="en-US" sz="2400" b="1" dirty="0" smtClean="0">
                <a:solidFill>
                  <a:srgbClr val="006600"/>
                </a:solidFill>
              </a:rPr>
              <a:t>At present the material basis of the eastern vector of Russia’s energy policy is based on several large fuel</a:t>
            </a:r>
            <a:r>
              <a:rPr lang="ru-RU" sz="2400" b="1" dirty="0" smtClean="0">
                <a:solidFill>
                  <a:srgbClr val="006600"/>
                </a:solidFill>
              </a:rPr>
              <a:t> </a:t>
            </a:r>
            <a:r>
              <a:rPr lang="en-US" sz="2400" b="1" dirty="0" smtClean="0">
                <a:solidFill>
                  <a:srgbClr val="006600"/>
                </a:solidFill>
              </a:rPr>
              <a:t>and energy projects aimed at markets of NEA countries</a:t>
            </a:r>
            <a:r>
              <a:rPr lang="en-US" sz="2000" b="1" dirty="0" smtClean="0">
                <a:solidFill>
                  <a:srgbClr val="006600"/>
                </a:solidFill>
              </a:rPr>
              <a:t>:</a:t>
            </a:r>
          </a:p>
          <a:p>
            <a:pPr eaLnBrk="1" fontAlgn="base" hangingPunct="1">
              <a:spcBef>
                <a:spcPct val="0"/>
              </a:spcBef>
              <a:spcAft>
                <a:spcPct val="0"/>
              </a:spcAft>
            </a:pPr>
            <a:endParaRPr lang="en-US" sz="900" b="1" dirty="0" smtClean="0">
              <a:solidFill>
                <a:srgbClr val="006600"/>
              </a:solidFill>
            </a:endParaRPr>
          </a:p>
          <a:p>
            <a:pPr eaLnBrk="1" fontAlgn="base" hangingPunct="1">
              <a:spcBef>
                <a:spcPct val="0"/>
              </a:spcBef>
              <a:spcAft>
                <a:spcPct val="0"/>
              </a:spcAft>
            </a:pPr>
            <a:endParaRPr lang="en-US" b="1" dirty="0" smtClean="0">
              <a:solidFill>
                <a:srgbClr val="006600"/>
              </a:solidFill>
            </a:endParaRPr>
          </a:p>
          <a:p>
            <a:pPr eaLnBrk="1" fontAlgn="base" hangingPunct="1">
              <a:spcBef>
                <a:spcPct val="0"/>
              </a:spcBef>
              <a:spcAft>
                <a:spcPct val="0"/>
              </a:spcAft>
            </a:pPr>
            <a:r>
              <a:rPr lang="en-US" sz="2400" b="1" dirty="0">
                <a:solidFill>
                  <a:srgbClr val="10CF9B"/>
                </a:solidFill>
              </a:rPr>
              <a:t> </a:t>
            </a:r>
            <a:r>
              <a:rPr lang="en-US" sz="2400" b="1" dirty="0" smtClean="0">
                <a:solidFill>
                  <a:srgbClr val="10CF9B"/>
                </a:solidFill>
              </a:rPr>
              <a:t>   </a:t>
            </a:r>
            <a:r>
              <a:rPr lang="en-US" sz="2400" b="1" dirty="0" smtClean="0">
                <a:solidFill>
                  <a:srgbClr val="006600"/>
                </a:solidFill>
              </a:rPr>
              <a:t>First,  </a:t>
            </a:r>
            <a:r>
              <a:rPr lang="en-US" sz="2400" b="1" dirty="0" smtClean="0">
                <a:solidFill>
                  <a:srgbClr val="800000"/>
                </a:solidFill>
              </a:rPr>
              <a:t>Construction of the oil pipeline “East Siberia – Pacific Ocean” with a capacity of 80 million t per year with a pipeline  branch to </a:t>
            </a:r>
            <a:r>
              <a:rPr lang="en-US" sz="2400" b="1" dirty="0" err="1" smtClean="0">
                <a:solidFill>
                  <a:srgbClr val="800000"/>
                </a:solidFill>
              </a:rPr>
              <a:t>Skovorodino</a:t>
            </a:r>
            <a:r>
              <a:rPr lang="en-US" sz="2400" b="1" dirty="0" smtClean="0">
                <a:solidFill>
                  <a:srgbClr val="800000"/>
                </a:solidFill>
              </a:rPr>
              <a:t> towards China with a capacity of up to 15-20 million t of oil per year</a:t>
            </a:r>
          </a:p>
          <a:p>
            <a:pPr eaLnBrk="1" fontAlgn="base" hangingPunct="1">
              <a:spcBef>
                <a:spcPct val="0"/>
              </a:spcBef>
              <a:spcAft>
                <a:spcPct val="0"/>
              </a:spcAft>
            </a:pPr>
            <a:endParaRPr lang="en-US" sz="2400" b="1" dirty="0" smtClean="0">
              <a:solidFill>
                <a:srgbClr val="10CF9B"/>
              </a:solidFill>
            </a:endParaRPr>
          </a:p>
          <a:p>
            <a:pPr eaLnBrk="1" fontAlgn="base" hangingPunct="1">
              <a:spcBef>
                <a:spcPct val="0"/>
              </a:spcBef>
              <a:spcAft>
                <a:spcPct val="0"/>
              </a:spcAft>
            </a:pPr>
            <a:r>
              <a:rPr lang="en-US" altLang="ko-KR" sz="2400" b="1" dirty="0" smtClean="0">
                <a:solidFill>
                  <a:srgbClr val="006600"/>
                </a:solidFill>
                <a:ea typeface="굴림" pitchFamily="34" charset="-127"/>
              </a:rPr>
              <a:t>Scheme of the main oil pipelines in the East of </a:t>
            </a:r>
            <a:r>
              <a:rPr lang="en-US" altLang="ko-KR" sz="2400" b="1" dirty="0" err="1" smtClean="0">
                <a:solidFill>
                  <a:srgbClr val="006600"/>
                </a:solidFill>
                <a:ea typeface="굴림" pitchFamily="34" charset="-127"/>
              </a:rPr>
              <a:t>RF</a:t>
            </a:r>
            <a:r>
              <a:rPr lang="en-US" altLang="ko-KR" sz="2400" b="1" dirty="0" smtClean="0">
                <a:solidFill>
                  <a:srgbClr val="006600"/>
                </a:solidFill>
                <a:ea typeface="굴림" pitchFamily="34" charset="-127"/>
              </a:rPr>
              <a:t>, including infrastructure for oil refining </a:t>
            </a:r>
            <a:r>
              <a:rPr lang="ru-RU" altLang="ko-KR" sz="2400" b="1" dirty="0" smtClean="0">
                <a:solidFill>
                  <a:srgbClr val="006600"/>
                </a:solidFill>
                <a:ea typeface="굴림" pitchFamily="34" charset="-127"/>
              </a:rPr>
              <a:t>(</a:t>
            </a:r>
            <a:r>
              <a:rPr lang="en-US" altLang="ko-KR" sz="2400" b="1" dirty="0" smtClean="0">
                <a:solidFill>
                  <a:srgbClr val="006600"/>
                </a:solidFill>
                <a:ea typeface="굴림" pitchFamily="34" charset="-127"/>
              </a:rPr>
              <a:t>next Slide</a:t>
            </a:r>
            <a:r>
              <a:rPr lang="ru-RU" altLang="ko-KR" sz="2400" b="1" dirty="0" smtClean="0">
                <a:solidFill>
                  <a:srgbClr val="006600"/>
                </a:solidFill>
                <a:ea typeface="굴림" pitchFamily="34" charset="-127"/>
              </a:rPr>
              <a:t>)</a:t>
            </a:r>
            <a:endParaRPr lang="en-US" altLang="ko-KR" sz="2400" b="1" dirty="0" smtClean="0">
              <a:solidFill>
                <a:srgbClr val="006600"/>
              </a:solidFill>
              <a:ea typeface="굴림" pitchFamily="34" charset="-127"/>
            </a:endParaRPr>
          </a:p>
          <a:p>
            <a:pPr eaLnBrk="1" fontAlgn="base" hangingPunct="1">
              <a:spcBef>
                <a:spcPct val="0"/>
              </a:spcBef>
              <a:spcAft>
                <a:spcPct val="0"/>
              </a:spcAft>
            </a:pPr>
            <a:r>
              <a:rPr lang="en-US" sz="2400" b="1" dirty="0" smtClean="0">
                <a:solidFill>
                  <a:srgbClr val="006600"/>
                </a:solidFill>
                <a:latin typeface="Arial"/>
                <a:cs typeface="Arial"/>
              </a:rPr>
              <a:t> </a:t>
            </a:r>
          </a:p>
          <a:p>
            <a:pPr eaLnBrk="1" fontAlgn="base" hangingPunct="1">
              <a:spcBef>
                <a:spcPct val="0"/>
              </a:spcBef>
              <a:spcAft>
                <a:spcPct val="0"/>
              </a:spcAft>
            </a:pPr>
            <a:r>
              <a:rPr lang="ru-RU" sz="1600" b="1" i="1" dirty="0" smtClean="0">
                <a:solidFill>
                  <a:srgbClr val="002060"/>
                </a:solidFill>
              </a:rPr>
              <a:t>	</a:t>
            </a:r>
          </a:p>
        </p:txBody>
      </p:sp>
      <p:pic>
        <p:nvPicPr>
          <p:cNvPr id="7171" name="Picture 11" descr="Эмблема СЭИ sma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31" y="117631"/>
            <a:ext cx="71596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Номер слайда 2"/>
          <p:cNvSpPr>
            <a:spLocks noGrp="1"/>
          </p:cNvSpPr>
          <p:nvPr>
            <p:ph type="sldNum" sz="quarter" idx="12"/>
          </p:nvPr>
        </p:nvSpPr>
        <p:spPr/>
        <p:txBody>
          <a:bodyPr/>
          <a:lstStyle/>
          <a:p>
            <a:pPr>
              <a:defRPr/>
            </a:pPr>
            <a:r>
              <a:rPr lang="en-US" dirty="0" smtClean="0">
                <a:solidFill>
                  <a:srgbClr val="04617B">
                    <a:shade val="90000"/>
                  </a:srgbClr>
                </a:solidFill>
                <a:latin typeface="Arial" pitchFamily="34" charset="0"/>
                <a:cs typeface="Arial" pitchFamily="34" charset="0"/>
              </a:rPr>
              <a:t>10</a:t>
            </a:r>
            <a:endParaRPr lang="ru-RU" dirty="0">
              <a:solidFill>
                <a:srgbClr val="04617B">
                  <a:shade val="90000"/>
                </a:srgbClr>
              </a:solidFill>
              <a:latin typeface="Arial" pitchFamily="34" charset="0"/>
              <a:cs typeface="Arial" pitchFamily="34" charset="0"/>
            </a:endParaRPr>
          </a:p>
        </p:txBody>
      </p:sp>
      <p:sp>
        <p:nvSpPr>
          <p:cNvPr id="7" name="TextBox 6"/>
          <p:cNvSpPr txBox="1"/>
          <p:nvPr/>
        </p:nvSpPr>
        <p:spPr>
          <a:xfrm>
            <a:off x="107503" y="6506220"/>
            <a:ext cx="8136905" cy="253916"/>
          </a:xfrm>
          <a:prstGeom prst="rect">
            <a:avLst/>
          </a:prstGeom>
          <a:noFill/>
        </p:spPr>
        <p:txBody>
          <a:bodyPr wrap="square" rtlCol="0">
            <a:spAutoFit/>
          </a:bodyPr>
          <a:lstStyle/>
          <a:p>
            <a:pPr fontAlgn="base">
              <a:spcBef>
                <a:spcPct val="50000"/>
              </a:spcBef>
              <a:spcAft>
                <a:spcPct val="0"/>
              </a:spcAft>
              <a:defRPr/>
            </a:pPr>
            <a:r>
              <a:rPr lang="ru-RU" sz="1050" b="1" i="1" dirty="0" smtClean="0">
                <a:solidFill>
                  <a:srgbClr val="0000CC"/>
                </a:solidFill>
                <a:latin typeface="Arial" charset="0"/>
              </a:rPr>
              <a:t>                                              </a:t>
            </a:r>
            <a:r>
              <a:rPr lang="en-US" sz="1050" b="1" i="1" dirty="0" smtClean="0">
                <a:solidFill>
                  <a:srgbClr val="0000CC"/>
                </a:solidFill>
                <a:latin typeface="Arial" charset="0"/>
              </a:rPr>
              <a:t>The </a:t>
            </a:r>
            <a:r>
              <a:rPr lang="en-US" sz="1050" b="1" i="1" dirty="0">
                <a:solidFill>
                  <a:srgbClr val="0000CC"/>
                </a:solidFill>
                <a:latin typeface="Arial" charset="0"/>
              </a:rPr>
              <a:t>15th International Conference on NAGPF-St. Petersburg, Russia, </a:t>
            </a:r>
            <a:r>
              <a:rPr lang="en-US" sz="1050" b="1" i="1" dirty="0" smtClean="0">
                <a:solidFill>
                  <a:srgbClr val="0000CC"/>
                </a:solidFill>
                <a:latin typeface="Arial" charset="0"/>
              </a:rPr>
              <a:t>05.10.2018</a:t>
            </a:r>
            <a:endParaRPr lang="ru-RU" sz="1050" b="1" i="1" dirty="0">
              <a:solidFill>
                <a:srgbClr val="0000CC"/>
              </a:solidFill>
              <a:latin typeface="Arial" charset="0"/>
            </a:endParaRPr>
          </a:p>
        </p:txBody>
      </p:sp>
    </p:spTree>
    <p:extLst>
      <p:ext uri="{BB962C8B-B14F-4D97-AF65-F5344CB8AC3E}">
        <p14:creationId xmlns:p14="http://schemas.microsoft.com/office/powerpoint/2010/main" val="131626682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968714"/>
                                        </p:tgtEl>
                                        <p:attrNameLst>
                                          <p:attrName>style.visibility</p:attrName>
                                        </p:attrNameLst>
                                      </p:cBhvr>
                                      <p:to>
                                        <p:strVal val="visible"/>
                                      </p:to>
                                    </p:set>
                                    <p:animEffect transition="in" filter="checkerboard(across)">
                                      <p:cBhvr>
                                        <p:cTn id="7" dur="1000"/>
                                        <p:tgtEl>
                                          <p:spTgt spid="9687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871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Рисунок3"/>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8796" y="1412876"/>
            <a:ext cx="8280400" cy="497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5091" name="Rectangle 3"/>
          <p:cNvSpPr>
            <a:spLocks noGrp="1" noChangeArrowheads="1"/>
          </p:cNvSpPr>
          <p:nvPr>
            <p:ph type="title"/>
          </p:nvPr>
        </p:nvSpPr>
        <p:spPr>
          <a:xfrm>
            <a:off x="852492" y="308100"/>
            <a:ext cx="8062912" cy="710964"/>
          </a:xfrm>
          <a:solidFill>
            <a:srgbClr val="FFFFFF"/>
          </a:solidFill>
          <a:effectLst>
            <a:outerShdw dist="107763" dir="2700000" algn="ctr" rotWithShape="0">
              <a:schemeClr val="bg2"/>
            </a:outerShdw>
          </a:effectLst>
        </p:spPr>
        <p:txBody>
          <a:bodyPr anchor="t">
            <a:spAutoFit/>
          </a:bodyPr>
          <a:lstStyle/>
          <a:p>
            <a:pPr algn="ctr" eaLnBrk="1" hangingPunct="1">
              <a:lnSpc>
                <a:spcPct val="90000"/>
              </a:lnSpc>
              <a:spcBef>
                <a:spcPct val="50000"/>
              </a:spcBef>
            </a:pPr>
            <a:r>
              <a:rPr lang="en-US" altLang="ko-KR" sz="2400" b="1" dirty="0" smtClean="0">
                <a:solidFill>
                  <a:srgbClr val="800000"/>
                </a:solidFill>
                <a:ea typeface="굴림" pitchFamily="34" charset="-127"/>
              </a:rPr>
              <a:t>SCHEME OF THE MAIN OIL PIPELINES IN THE EAST </a:t>
            </a:r>
            <a:r>
              <a:rPr lang="en-US" altLang="ko-KR" sz="2400" b="1" smtClean="0">
                <a:solidFill>
                  <a:srgbClr val="800000"/>
                </a:solidFill>
                <a:ea typeface="굴림" pitchFamily="34" charset="-127"/>
              </a:rPr>
              <a:t>OF RF, </a:t>
            </a:r>
            <a:r>
              <a:rPr lang="en-US" altLang="ko-KR" sz="2400" b="1" dirty="0" smtClean="0">
                <a:solidFill>
                  <a:srgbClr val="800000"/>
                </a:solidFill>
                <a:ea typeface="굴림" pitchFamily="34" charset="-127"/>
              </a:rPr>
              <a:t>INCLUDING INFRASTRUCTURE FOR OIL REFINING</a:t>
            </a:r>
            <a:endParaRPr lang="ru-RU" altLang="ko-KR" sz="2400" b="1" dirty="0" smtClean="0">
              <a:solidFill>
                <a:srgbClr val="800000"/>
              </a:solidFill>
            </a:endParaRPr>
          </a:p>
        </p:txBody>
      </p:sp>
      <p:pic>
        <p:nvPicPr>
          <p:cNvPr id="25606" name="Picture 6" descr="logo0000"/>
          <p:cNvPicPr>
            <a:picLocks noGrp="1" noChangeAspect="1" noChangeArrowheads="1"/>
          </p:cNvPicPr>
          <p:nvPr>
            <p:ph sz="half" idx="1"/>
          </p:nvPr>
        </p:nvPicPr>
        <p:blipFill>
          <a:blip r:embed="rId4">
            <a:extLst>
              <a:ext uri="{28A0092B-C50C-407E-A947-70E740481C1C}">
                <a14:useLocalDpi xmlns:a14="http://schemas.microsoft.com/office/drawing/2010/main" val="0"/>
              </a:ext>
            </a:extLst>
          </a:blip>
          <a:stretch>
            <a:fillRect/>
          </a:stretch>
        </p:blipFill>
        <p:spPr>
          <a:xfrm>
            <a:off x="1965325" y="3864769"/>
            <a:ext cx="1022350" cy="546100"/>
          </a:xfrm>
          <a:noFill/>
        </p:spPr>
      </p:pic>
      <p:sp>
        <p:nvSpPr>
          <p:cNvPr id="25604" name="Rectangle 4"/>
          <p:cNvSpPr>
            <a:spLocks noChangeArrowheads="1"/>
          </p:cNvSpPr>
          <p:nvPr/>
        </p:nvSpPr>
        <p:spPr bwMode="auto">
          <a:xfrm>
            <a:off x="468315" y="1412883"/>
            <a:ext cx="8280400" cy="4968875"/>
          </a:xfrm>
          <a:prstGeom prst="rect">
            <a:avLst/>
          </a:prstGeom>
          <a:noFill/>
          <a:ln w="254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fontAlgn="base">
              <a:spcBef>
                <a:spcPct val="0"/>
              </a:spcBef>
              <a:spcAft>
                <a:spcPct val="0"/>
              </a:spcAft>
              <a:defRPr/>
            </a:pPr>
            <a:endParaRPr lang="ko-KR" altLang="en-US">
              <a:solidFill>
                <a:srgbClr val="000000"/>
              </a:solidFill>
              <a:latin typeface="Arial"/>
              <a:ea typeface="굴림" pitchFamily="34" charset="-127"/>
              <a:cs typeface="Arial"/>
            </a:endParaRPr>
          </a:p>
        </p:txBody>
      </p:sp>
      <p:sp>
        <p:nvSpPr>
          <p:cNvPr id="25605" name="Text Box 5"/>
          <p:cNvSpPr txBox="1">
            <a:spLocks noChangeArrowheads="1"/>
          </p:cNvSpPr>
          <p:nvPr/>
        </p:nvSpPr>
        <p:spPr bwMode="auto">
          <a:xfrm rot="21218312" flipH="1">
            <a:off x="3563938" y="3860802"/>
            <a:ext cx="1655762"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50000"/>
              </a:spcBef>
              <a:spcAft>
                <a:spcPct val="0"/>
              </a:spcAft>
              <a:defRPr/>
            </a:pPr>
            <a:r>
              <a:rPr lang="en-US" altLang="ko-KR" sz="1500" b="1">
                <a:solidFill>
                  <a:srgbClr val="000000"/>
                </a:solidFill>
                <a:ea typeface="굴림" pitchFamily="34" charset="-127"/>
              </a:rPr>
              <a:t>Previous Route</a:t>
            </a:r>
            <a:endParaRPr lang="ru-RU" altLang="ko-KR" sz="1500" b="1">
              <a:solidFill>
                <a:srgbClr val="000000"/>
              </a:solidFill>
            </a:endParaRPr>
          </a:p>
        </p:txBody>
      </p:sp>
      <p:grpSp>
        <p:nvGrpSpPr>
          <p:cNvPr id="2" name="Group 7"/>
          <p:cNvGrpSpPr>
            <a:grpSpLocks/>
          </p:cNvGrpSpPr>
          <p:nvPr/>
        </p:nvGrpSpPr>
        <p:grpSpPr bwMode="auto">
          <a:xfrm>
            <a:off x="2028910" y="2819698"/>
            <a:ext cx="1890713" cy="1114425"/>
            <a:chOff x="1278" y="1776"/>
            <a:chExt cx="1191" cy="702"/>
          </a:xfrm>
        </p:grpSpPr>
        <p:sp>
          <p:nvSpPr>
            <p:cNvPr id="25632" name="Line 8"/>
            <p:cNvSpPr>
              <a:spLocks noChangeShapeType="1"/>
            </p:cNvSpPr>
            <p:nvPr/>
          </p:nvSpPr>
          <p:spPr bwMode="auto">
            <a:xfrm flipV="1">
              <a:off x="1278" y="2463"/>
              <a:ext cx="216" cy="15"/>
            </a:xfrm>
            <a:prstGeom prst="line">
              <a:avLst/>
            </a:prstGeom>
            <a:noFill/>
            <a:ln w="28575">
              <a:solidFill>
                <a:srgbClr val="00CC00"/>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defRPr/>
              </a:pPr>
              <a:endParaRPr lang="ru-RU">
                <a:solidFill>
                  <a:srgbClr val="000000"/>
                </a:solidFill>
                <a:latin typeface="Arial"/>
                <a:cs typeface="Arial"/>
              </a:endParaRPr>
            </a:p>
          </p:txBody>
        </p:sp>
        <p:sp>
          <p:nvSpPr>
            <p:cNvPr id="25633" name="Line 9"/>
            <p:cNvSpPr>
              <a:spLocks noChangeShapeType="1"/>
            </p:cNvSpPr>
            <p:nvPr/>
          </p:nvSpPr>
          <p:spPr bwMode="auto">
            <a:xfrm flipV="1">
              <a:off x="1494" y="2421"/>
              <a:ext cx="183" cy="42"/>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defRPr/>
              </a:pPr>
              <a:endParaRPr lang="ru-RU">
                <a:solidFill>
                  <a:srgbClr val="000000"/>
                </a:solidFill>
                <a:latin typeface="Arial"/>
                <a:cs typeface="Arial"/>
              </a:endParaRPr>
            </a:p>
          </p:txBody>
        </p:sp>
        <p:sp>
          <p:nvSpPr>
            <p:cNvPr id="25634" name="Line 10"/>
            <p:cNvSpPr>
              <a:spLocks noChangeShapeType="1"/>
            </p:cNvSpPr>
            <p:nvPr/>
          </p:nvSpPr>
          <p:spPr bwMode="auto">
            <a:xfrm flipV="1">
              <a:off x="1677" y="2367"/>
              <a:ext cx="132" cy="54"/>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defRPr/>
              </a:pPr>
              <a:endParaRPr lang="ru-RU">
                <a:solidFill>
                  <a:srgbClr val="000000"/>
                </a:solidFill>
                <a:latin typeface="Arial"/>
                <a:cs typeface="Arial"/>
              </a:endParaRPr>
            </a:p>
          </p:txBody>
        </p:sp>
        <p:sp>
          <p:nvSpPr>
            <p:cNvPr id="25635" name="Line 11"/>
            <p:cNvSpPr>
              <a:spLocks noChangeShapeType="1"/>
            </p:cNvSpPr>
            <p:nvPr/>
          </p:nvSpPr>
          <p:spPr bwMode="auto">
            <a:xfrm flipV="1">
              <a:off x="1860" y="2250"/>
              <a:ext cx="159" cy="93"/>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defRPr/>
              </a:pPr>
              <a:endParaRPr lang="ru-RU">
                <a:solidFill>
                  <a:srgbClr val="000000"/>
                </a:solidFill>
                <a:latin typeface="Arial"/>
                <a:cs typeface="Arial"/>
              </a:endParaRPr>
            </a:p>
          </p:txBody>
        </p:sp>
        <p:sp>
          <p:nvSpPr>
            <p:cNvPr id="25636" name="Line 12"/>
            <p:cNvSpPr>
              <a:spLocks noChangeShapeType="1"/>
            </p:cNvSpPr>
            <p:nvPr/>
          </p:nvSpPr>
          <p:spPr bwMode="auto">
            <a:xfrm flipV="1">
              <a:off x="2073" y="2163"/>
              <a:ext cx="24" cy="39"/>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defRPr/>
              </a:pPr>
              <a:endParaRPr lang="ru-RU">
                <a:solidFill>
                  <a:srgbClr val="000000"/>
                </a:solidFill>
                <a:latin typeface="Arial"/>
                <a:cs typeface="Arial"/>
              </a:endParaRPr>
            </a:p>
          </p:txBody>
        </p:sp>
        <p:sp>
          <p:nvSpPr>
            <p:cNvPr id="25637" name="Line 13"/>
            <p:cNvSpPr>
              <a:spLocks noChangeShapeType="1"/>
            </p:cNvSpPr>
            <p:nvPr/>
          </p:nvSpPr>
          <p:spPr bwMode="auto">
            <a:xfrm flipV="1">
              <a:off x="2097" y="1974"/>
              <a:ext cx="228" cy="189"/>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defRPr/>
              </a:pPr>
              <a:endParaRPr lang="ru-RU">
                <a:solidFill>
                  <a:srgbClr val="000000"/>
                </a:solidFill>
                <a:latin typeface="Arial"/>
                <a:cs typeface="Arial"/>
              </a:endParaRPr>
            </a:p>
          </p:txBody>
        </p:sp>
        <p:sp>
          <p:nvSpPr>
            <p:cNvPr id="25638" name="Line 14"/>
            <p:cNvSpPr>
              <a:spLocks noChangeShapeType="1"/>
            </p:cNvSpPr>
            <p:nvPr/>
          </p:nvSpPr>
          <p:spPr bwMode="auto">
            <a:xfrm flipV="1">
              <a:off x="2325" y="1935"/>
              <a:ext cx="24" cy="39"/>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defRPr/>
              </a:pPr>
              <a:endParaRPr lang="ru-RU">
                <a:solidFill>
                  <a:srgbClr val="000000"/>
                </a:solidFill>
                <a:latin typeface="Arial"/>
                <a:cs typeface="Arial"/>
              </a:endParaRPr>
            </a:p>
          </p:txBody>
        </p:sp>
        <p:sp>
          <p:nvSpPr>
            <p:cNvPr id="25639" name="Line 15"/>
            <p:cNvSpPr>
              <a:spLocks noChangeShapeType="1"/>
            </p:cNvSpPr>
            <p:nvPr/>
          </p:nvSpPr>
          <p:spPr bwMode="auto">
            <a:xfrm flipV="1">
              <a:off x="2388" y="1776"/>
              <a:ext cx="81" cy="114"/>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defRPr/>
              </a:pPr>
              <a:endParaRPr lang="ru-RU">
                <a:solidFill>
                  <a:srgbClr val="000000"/>
                </a:solidFill>
                <a:latin typeface="Arial"/>
                <a:cs typeface="Arial"/>
              </a:endParaRPr>
            </a:p>
          </p:txBody>
        </p:sp>
      </p:grpSp>
      <p:grpSp>
        <p:nvGrpSpPr>
          <p:cNvPr id="3" name="Group 16"/>
          <p:cNvGrpSpPr>
            <a:grpSpLocks/>
          </p:cNvGrpSpPr>
          <p:nvPr/>
        </p:nvGrpSpPr>
        <p:grpSpPr bwMode="auto">
          <a:xfrm>
            <a:off x="4000524" y="2733675"/>
            <a:ext cx="1185863" cy="261938"/>
            <a:chOff x="2520" y="1722"/>
            <a:chExt cx="747" cy="165"/>
          </a:xfrm>
        </p:grpSpPr>
        <p:grpSp>
          <p:nvGrpSpPr>
            <p:cNvPr id="25626" name="Group 17"/>
            <p:cNvGrpSpPr>
              <a:grpSpLocks/>
            </p:cNvGrpSpPr>
            <p:nvPr/>
          </p:nvGrpSpPr>
          <p:grpSpPr bwMode="auto">
            <a:xfrm>
              <a:off x="2520" y="1722"/>
              <a:ext cx="627" cy="99"/>
              <a:chOff x="2520" y="1722"/>
              <a:chExt cx="627" cy="99"/>
            </a:xfrm>
          </p:grpSpPr>
          <p:sp>
            <p:nvSpPr>
              <p:cNvPr id="25628" name="Line 18"/>
              <p:cNvSpPr>
                <a:spLocks noChangeShapeType="1"/>
              </p:cNvSpPr>
              <p:nvPr/>
            </p:nvSpPr>
            <p:spPr bwMode="auto">
              <a:xfrm flipV="1">
                <a:off x="2520" y="1725"/>
                <a:ext cx="69" cy="15"/>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defRPr/>
                </a:pPr>
                <a:endParaRPr lang="ru-RU">
                  <a:solidFill>
                    <a:srgbClr val="000000"/>
                  </a:solidFill>
                  <a:latin typeface="Arial"/>
                  <a:cs typeface="Arial"/>
                </a:endParaRPr>
              </a:p>
            </p:txBody>
          </p:sp>
          <p:sp>
            <p:nvSpPr>
              <p:cNvPr id="25629" name="Line 19"/>
              <p:cNvSpPr>
                <a:spLocks noChangeShapeType="1"/>
              </p:cNvSpPr>
              <p:nvPr/>
            </p:nvSpPr>
            <p:spPr bwMode="auto">
              <a:xfrm flipV="1">
                <a:off x="2589" y="1722"/>
                <a:ext cx="144" cy="3"/>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defRPr/>
                </a:pPr>
                <a:endParaRPr lang="ru-RU">
                  <a:solidFill>
                    <a:srgbClr val="000000"/>
                  </a:solidFill>
                  <a:latin typeface="Arial"/>
                  <a:cs typeface="Arial"/>
                </a:endParaRPr>
              </a:p>
            </p:txBody>
          </p:sp>
          <p:sp>
            <p:nvSpPr>
              <p:cNvPr id="25630" name="Line 20"/>
              <p:cNvSpPr>
                <a:spLocks noChangeShapeType="1"/>
              </p:cNvSpPr>
              <p:nvPr/>
            </p:nvSpPr>
            <p:spPr bwMode="auto">
              <a:xfrm>
                <a:off x="2733" y="1725"/>
                <a:ext cx="117" cy="6"/>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defRPr/>
                </a:pPr>
                <a:endParaRPr lang="ru-RU">
                  <a:solidFill>
                    <a:srgbClr val="000000"/>
                  </a:solidFill>
                  <a:latin typeface="Arial"/>
                  <a:cs typeface="Arial"/>
                </a:endParaRPr>
              </a:p>
            </p:txBody>
          </p:sp>
          <p:sp>
            <p:nvSpPr>
              <p:cNvPr id="25631" name="Line 21"/>
              <p:cNvSpPr>
                <a:spLocks noChangeShapeType="1"/>
              </p:cNvSpPr>
              <p:nvPr/>
            </p:nvSpPr>
            <p:spPr bwMode="auto">
              <a:xfrm>
                <a:off x="2913" y="1758"/>
                <a:ext cx="234" cy="63"/>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defRPr/>
                </a:pPr>
                <a:endParaRPr lang="ru-RU">
                  <a:solidFill>
                    <a:srgbClr val="000000"/>
                  </a:solidFill>
                  <a:latin typeface="Arial"/>
                  <a:cs typeface="Arial"/>
                </a:endParaRPr>
              </a:p>
            </p:txBody>
          </p:sp>
        </p:grpSp>
        <p:sp>
          <p:nvSpPr>
            <p:cNvPr id="25627" name="Line 22"/>
            <p:cNvSpPr>
              <a:spLocks noChangeShapeType="1"/>
            </p:cNvSpPr>
            <p:nvPr/>
          </p:nvSpPr>
          <p:spPr bwMode="auto">
            <a:xfrm>
              <a:off x="3147" y="1821"/>
              <a:ext cx="120" cy="66"/>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defRPr/>
              </a:pPr>
              <a:endParaRPr lang="ru-RU">
                <a:solidFill>
                  <a:srgbClr val="000000"/>
                </a:solidFill>
                <a:latin typeface="Arial"/>
                <a:cs typeface="Arial"/>
              </a:endParaRPr>
            </a:p>
          </p:txBody>
        </p:sp>
      </p:grpSp>
      <p:grpSp>
        <p:nvGrpSpPr>
          <p:cNvPr id="5" name="Group 23"/>
          <p:cNvGrpSpPr>
            <a:grpSpLocks/>
          </p:cNvGrpSpPr>
          <p:nvPr/>
        </p:nvGrpSpPr>
        <p:grpSpPr bwMode="auto">
          <a:xfrm>
            <a:off x="5248346" y="3076581"/>
            <a:ext cx="85725" cy="995363"/>
            <a:chOff x="3306" y="1938"/>
            <a:chExt cx="54" cy="627"/>
          </a:xfrm>
        </p:grpSpPr>
        <p:grpSp>
          <p:nvGrpSpPr>
            <p:cNvPr id="25620" name="Group 24"/>
            <p:cNvGrpSpPr>
              <a:grpSpLocks/>
            </p:cNvGrpSpPr>
            <p:nvPr/>
          </p:nvGrpSpPr>
          <p:grpSpPr bwMode="auto">
            <a:xfrm>
              <a:off x="3306" y="1938"/>
              <a:ext cx="54" cy="579"/>
              <a:chOff x="3306" y="1938"/>
              <a:chExt cx="54" cy="579"/>
            </a:xfrm>
          </p:grpSpPr>
          <p:sp>
            <p:nvSpPr>
              <p:cNvPr id="25622" name="Line 25"/>
              <p:cNvSpPr>
                <a:spLocks noChangeShapeType="1"/>
              </p:cNvSpPr>
              <p:nvPr/>
            </p:nvSpPr>
            <p:spPr bwMode="auto">
              <a:xfrm>
                <a:off x="3306" y="1938"/>
                <a:ext cx="54" cy="27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defRPr/>
                </a:pPr>
                <a:endParaRPr lang="ru-RU">
                  <a:solidFill>
                    <a:srgbClr val="000000"/>
                  </a:solidFill>
                  <a:latin typeface="Arial"/>
                  <a:cs typeface="Arial"/>
                </a:endParaRPr>
              </a:p>
            </p:txBody>
          </p:sp>
          <p:sp>
            <p:nvSpPr>
              <p:cNvPr id="25623" name="Line 26"/>
              <p:cNvSpPr>
                <a:spLocks noChangeShapeType="1"/>
              </p:cNvSpPr>
              <p:nvPr/>
            </p:nvSpPr>
            <p:spPr bwMode="auto">
              <a:xfrm flipH="1">
                <a:off x="3357" y="2208"/>
                <a:ext cx="3" cy="18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defRPr/>
                </a:pPr>
                <a:endParaRPr lang="ru-RU">
                  <a:solidFill>
                    <a:srgbClr val="000000"/>
                  </a:solidFill>
                  <a:latin typeface="Arial"/>
                  <a:cs typeface="Arial"/>
                </a:endParaRPr>
              </a:p>
            </p:txBody>
          </p:sp>
          <p:sp>
            <p:nvSpPr>
              <p:cNvPr id="25624" name="Line 27"/>
              <p:cNvSpPr>
                <a:spLocks noChangeShapeType="1"/>
              </p:cNvSpPr>
              <p:nvPr/>
            </p:nvSpPr>
            <p:spPr bwMode="auto">
              <a:xfrm flipH="1">
                <a:off x="3339" y="2445"/>
                <a:ext cx="9" cy="42"/>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defRPr/>
                </a:pPr>
                <a:endParaRPr lang="ru-RU">
                  <a:solidFill>
                    <a:srgbClr val="000000"/>
                  </a:solidFill>
                  <a:latin typeface="Arial"/>
                  <a:cs typeface="Arial"/>
                </a:endParaRPr>
              </a:p>
            </p:txBody>
          </p:sp>
          <p:sp>
            <p:nvSpPr>
              <p:cNvPr id="25625" name="Line 28"/>
              <p:cNvSpPr>
                <a:spLocks noChangeShapeType="1"/>
              </p:cNvSpPr>
              <p:nvPr/>
            </p:nvSpPr>
            <p:spPr bwMode="auto">
              <a:xfrm flipH="1">
                <a:off x="3306" y="2487"/>
                <a:ext cx="30" cy="3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defRPr/>
                </a:pPr>
                <a:endParaRPr lang="ru-RU">
                  <a:solidFill>
                    <a:srgbClr val="000000"/>
                  </a:solidFill>
                  <a:latin typeface="Arial"/>
                  <a:cs typeface="Arial"/>
                </a:endParaRPr>
              </a:p>
            </p:txBody>
          </p:sp>
        </p:grpSp>
        <p:sp>
          <p:nvSpPr>
            <p:cNvPr id="25621" name="Line 29"/>
            <p:cNvSpPr>
              <a:spLocks noChangeShapeType="1"/>
            </p:cNvSpPr>
            <p:nvPr/>
          </p:nvSpPr>
          <p:spPr bwMode="auto">
            <a:xfrm>
              <a:off x="3306" y="2517"/>
              <a:ext cx="18" cy="48"/>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defRPr/>
              </a:pPr>
              <a:endParaRPr lang="ru-RU">
                <a:solidFill>
                  <a:srgbClr val="000000"/>
                </a:solidFill>
                <a:latin typeface="Arial"/>
                <a:cs typeface="Arial"/>
              </a:endParaRPr>
            </a:p>
          </p:txBody>
        </p:sp>
      </p:grpSp>
      <p:sp>
        <p:nvSpPr>
          <p:cNvPr id="345118" name="Freeform 30"/>
          <p:cNvSpPr>
            <a:spLocks/>
          </p:cNvSpPr>
          <p:nvPr/>
        </p:nvSpPr>
        <p:spPr bwMode="auto">
          <a:xfrm>
            <a:off x="5372101" y="4115048"/>
            <a:ext cx="1747838" cy="771525"/>
          </a:xfrm>
          <a:custGeom>
            <a:avLst/>
            <a:gdLst>
              <a:gd name="T0" fmla="*/ 0 w 1101"/>
              <a:gd name="T1" fmla="*/ 0 h 486"/>
              <a:gd name="T2" fmla="*/ 2147483647 w 1101"/>
              <a:gd name="T3" fmla="*/ 2147483647 h 486"/>
              <a:gd name="T4" fmla="*/ 2147483647 w 1101"/>
              <a:gd name="T5" fmla="*/ 2147483647 h 486"/>
              <a:gd name="T6" fmla="*/ 2147483647 w 1101"/>
              <a:gd name="T7" fmla="*/ 2147483647 h 486"/>
              <a:gd name="T8" fmla="*/ 2147483647 w 1101"/>
              <a:gd name="T9" fmla="*/ 2147483647 h 486"/>
              <a:gd name="T10" fmla="*/ 2147483647 w 1101"/>
              <a:gd name="T11" fmla="*/ 2147483647 h 486"/>
              <a:gd name="T12" fmla="*/ 2147483647 w 1101"/>
              <a:gd name="T13" fmla="*/ 2147483647 h 486"/>
              <a:gd name="T14" fmla="*/ 2147483647 w 1101"/>
              <a:gd name="T15" fmla="*/ 2147483647 h 486"/>
              <a:gd name="T16" fmla="*/ 2147483647 w 1101"/>
              <a:gd name="T17" fmla="*/ 2147483647 h 486"/>
              <a:gd name="T18" fmla="*/ 2147483647 w 1101"/>
              <a:gd name="T19" fmla="*/ 2147483647 h 486"/>
              <a:gd name="T20" fmla="*/ 2147483647 w 1101"/>
              <a:gd name="T21" fmla="*/ 2147483647 h 486"/>
              <a:gd name="T22" fmla="*/ 2147483647 w 1101"/>
              <a:gd name="T23" fmla="*/ 2147483647 h 486"/>
              <a:gd name="T24" fmla="*/ 2147483647 w 1101"/>
              <a:gd name="T25" fmla="*/ 2147483647 h 486"/>
              <a:gd name="T26" fmla="*/ 2147483647 w 1101"/>
              <a:gd name="T27" fmla="*/ 2147483647 h 486"/>
              <a:gd name="T28" fmla="*/ 2147483647 w 1101"/>
              <a:gd name="T29" fmla="*/ 2147483647 h 48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101"/>
              <a:gd name="T46" fmla="*/ 0 h 486"/>
              <a:gd name="T47" fmla="*/ 1101 w 1101"/>
              <a:gd name="T48" fmla="*/ 486 h 48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101" h="486">
                <a:moveTo>
                  <a:pt x="0" y="0"/>
                </a:moveTo>
                <a:cubicBezTo>
                  <a:pt x="25" y="5"/>
                  <a:pt x="50" y="11"/>
                  <a:pt x="69" y="15"/>
                </a:cubicBezTo>
                <a:cubicBezTo>
                  <a:pt x="88" y="19"/>
                  <a:pt x="96" y="21"/>
                  <a:pt x="114" y="27"/>
                </a:cubicBezTo>
                <a:cubicBezTo>
                  <a:pt x="132" y="33"/>
                  <a:pt x="156" y="42"/>
                  <a:pt x="177" y="54"/>
                </a:cubicBezTo>
                <a:cubicBezTo>
                  <a:pt x="198" y="66"/>
                  <a:pt x="220" y="77"/>
                  <a:pt x="243" y="96"/>
                </a:cubicBezTo>
                <a:cubicBezTo>
                  <a:pt x="266" y="115"/>
                  <a:pt x="284" y="138"/>
                  <a:pt x="315" y="165"/>
                </a:cubicBezTo>
                <a:cubicBezTo>
                  <a:pt x="346" y="192"/>
                  <a:pt x="393" y="226"/>
                  <a:pt x="429" y="258"/>
                </a:cubicBezTo>
                <a:cubicBezTo>
                  <a:pt x="465" y="290"/>
                  <a:pt x="492" y="320"/>
                  <a:pt x="531" y="354"/>
                </a:cubicBezTo>
                <a:cubicBezTo>
                  <a:pt x="570" y="388"/>
                  <a:pt x="627" y="444"/>
                  <a:pt x="663" y="465"/>
                </a:cubicBezTo>
                <a:cubicBezTo>
                  <a:pt x="699" y="486"/>
                  <a:pt x="720" y="484"/>
                  <a:pt x="750" y="483"/>
                </a:cubicBezTo>
                <a:cubicBezTo>
                  <a:pt x="780" y="482"/>
                  <a:pt x="818" y="465"/>
                  <a:pt x="843" y="459"/>
                </a:cubicBezTo>
                <a:cubicBezTo>
                  <a:pt x="868" y="453"/>
                  <a:pt x="870" y="449"/>
                  <a:pt x="903" y="447"/>
                </a:cubicBezTo>
                <a:cubicBezTo>
                  <a:pt x="936" y="445"/>
                  <a:pt x="1014" y="450"/>
                  <a:pt x="1044" y="447"/>
                </a:cubicBezTo>
                <a:cubicBezTo>
                  <a:pt x="1074" y="444"/>
                  <a:pt x="1074" y="433"/>
                  <a:pt x="1083" y="432"/>
                </a:cubicBezTo>
                <a:cubicBezTo>
                  <a:pt x="1092" y="431"/>
                  <a:pt x="1096" y="436"/>
                  <a:pt x="1101" y="441"/>
                </a:cubicBezTo>
              </a:path>
            </a:pathLst>
          </a:custGeom>
          <a:noFill/>
          <a:ln w="28575">
            <a:solidFill>
              <a:srgbClr val="333399"/>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defRPr/>
            </a:pPr>
            <a:endParaRPr lang="ru-RU">
              <a:solidFill>
                <a:srgbClr val="000000"/>
              </a:solidFill>
              <a:latin typeface="Arial"/>
              <a:cs typeface="Arial"/>
            </a:endParaRPr>
          </a:p>
        </p:txBody>
      </p:sp>
      <p:sp>
        <p:nvSpPr>
          <p:cNvPr id="345119" name="Freeform 31"/>
          <p:cNvSpPr>
            <a:spLocks/>
          </p:cNvSpPr>
          <p:nvPr/>
        </p:nvSpPr>
        <p:spPr bwMode="auto">
          <a:xfrm>
            <a:off x="7208987" y="4867275"/>
            <a:ext cx="130175" cy="1219200"/>
          </a:xfrm>
          <a:custGeom>
            <a:avLst/>
            <a:gdLst>
              <a:gd name="T0" fmla="*/ 2147483647 w 82"/>
              <a:gd name="T1" fmla="*/ 2147483647 h 768"/>
              <a:gd name="T2" fmla="*/ 2147483647 w 82"/>
              <a:gd name="T3" fmla="*/ 2147483647 h 768"/>
              <a:gd name="T4" fmla="*/ 2147483647 w 82"/>
              <a:gd name="T5" fmla="*/ 2147483647 h 768"/>
              <a:gd name="T6" fmla="*/ 2147483647 w 82"/>
              <a:gd name="T7" fmla="*/ 2147483647 h 768"/>
              <a:gd name="T8" fmla="*/ 2147483647 w 82"/>
              <a:gd name="T9" fmla="*/ 2147483647 h 768"/>
              <a:gd name="T10" fmla="*/ 2147483647 w 82"/>
              <a:gd name="T11" fmla="*/ 2147483647 h 768"/>
              <a:gd name="T12" fmla="*/ 2147483647 w 82"/>
              <a:gd name="T13" fmla="*/ 2147483647 h 768"/>
              <a:gd name="T14" fmla="*/ 2147483647 w 82"/>
              <a:gd name="T15" fmla="*/ 2147483647 h 768"/>
              <a:gd name="T16" fmla="*/ 2147483647 w 82"/>
              <a:gd name="T17" fmla="*/ 2147483647 h 768"/>
              <a:gd name="T18" fmla="*/ 2147483647 w 82"/>
              <a:gd name="T19" fmla="*/ 2147483647 h 768"/>
              <a:gd name="T20" fmla="*/ 2147483647 w 82"/>
              <a:gd name="T21" fmla="*/ 2147483647 h 76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2"/>
              <a:gd name="T34" fmla="*/ 0 h 768"/>
              <a:gd name="T35" fmla="*/ 82 w 82"/>
              <a:gd name="T36" fmla="*/ 768 h 76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2" h="768">
                <a:moveTo>
                  <a:pt x="13" y="9"/>
                </a:moveTo>
                <a:cubicBezTo>
                  <a:pt x="19" y="4"/>
                  <a:pt x="25" y="0"/>
                  <a:pt x="25" y="24"/>
                </a:cubicBezTo>
                <a:cubicBezTo>
                  <a:pt x="25" y="48"/>
                  <a:pt x="17" y="121"/>
                  <a:pt x="16" y="153"/>
                </a:cubicBezTo>
                <a:cubicBezTo>
                  <a:pt x="15" y="185"/>
                  <a:pt x="14" y="201"/>
                  <a:pt x="16" y="219"/>
                </a:cubicBezTo>
                <a:cubicBezTo>
                  <a:pt x="18" y="237"/>
                  <a:pt x="29" y="234"/>
                  <a:pt x="28" y="261"/>
                </a:cubicBezTo>
                <a:cubicBezTo>
                  <a:pt x="27" y="288"/>
                  <a:pt x="13" y="351"/>
                  <a:pt x="10" y="384"/>
                </a:cubicBezTo>
                <a:cubicBezTo>
                  <a:pt x="7" y="417"/>
                  <a:pt x="0" y="436"/>
                  <a:pt x="7" y="462"/>
                </a:cubicBezTo>
                <a:cubicBezTo>
                  <a:pt x="14" y="488"/>
                  <a:pt x="49" y="512"/>
                  <a:pt x="52" y="537"/>
                </a:cubicBezTo>
                <a:cubicBezTo>
                  <a:pt x="55" y="562"/>
                  <a:pt x="31" y="592"/>
                  <a:pt x="28" y="615"/>
                </a:cubicBezTo>
                <a:cubicBezTo>
                  <a:pt x="25" y="638"/>
                  <a:pt x="28" y="650"/>
                  <a:pt x="37" y="675"/>
                </a:cubicBezTo>
                <a:cubicBezTo>
                  <a:pt x="46" y="700"/>
                  <a:pt x="73" y="749"/>
                  <a:pt x="82" y="768"/>
                </a:cubicBezTo>
              </a:path>
            </a:pathLst>
          </a:custGeom>
          <a:noFill/>
          <a:ln w="28575">
            <a:solidFill>
              <a:srgbClr val="333399"/>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defRPr/>
            </a:pPr>
            <a:endParaRPr lang="ru-RU">
              <a:solidFill>
                <a:srgbClr val="000000"/>
              </a:solidFill>
              <a:latin typeface="Arial"/>
              <a:cs typeface="Arial"/>
            </a:endParaRPr>
          </a:p>
        </p:txBody>
      </p:sp>
      <p:sp>
        <p:nvSpPr>
          <p:cNvPr id="345120" name="Line 32"/>
          <p:cNvSpPr>
            <a:spLocks noChangeShapeType="1"/>
          </p:cNvSpPr>
          <p:nvPr/>
        </p:nvSpPr>
        <p:spPr bwMode="auto">
          <a:xfrm>
            <a:off x="5348342" y="4172196"/>
            <a:ext cx="52387" cy="295275"/>
          </a:xfrm>
          <a:prstGeom prst="line">
            <a:avLst/>
          </a:prstGeom>
          <a:noFill/>
          <a:ln w="28575">
            <a:solidFill>
              <a:srgbClr val="333399"/>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defRPr/>
            </a:pPr>
            <a:endParaRPr lang="ru-RU">
              <a:solidFill>
                <a:srgbClr val="000000"/>
              </a:solidFill>
              <a:latin typeface="Arial"/>
              <a:cs typeface="Arial"/>
            </a:endParaRPr>
          </a:p>
        </p:txBody>
      </p:sp>
      <p:sp>
        <p:nvSpPr>
          <p:cNvPr id="25613" name="Text Box 33"/>
          <p:cNvSpPr txBox="1">
            <a:spLocks noChangeArrowheads="1"/>
          </p:cNvSpPr>
          <p:nvPr/>
        </p:nvSpPr>
        <p:spPr bwMode="auto">
          <a:xfrm>
            <a:off x="684220" y="1927471"/>
            <a:ext cx="2159000" cy="584775"/>
          </a:xfrm>
          <a:prstGeom prst="rect">
            <a:avLst/>
          </a:prstGeom>
          <a:solidFill>
            <a:srgbClr val="FFFFCC"/>
          </a:solidFill>
          <a:ln>
            <a:noFill/>
          </a:ln>
          <a:effectLst>
            <a:outerShdw dist="107763" dir="2700000" algn="ctr" rotWithShape="0">
              <a:schemeClr val="bg2">
                <a:alpha val="50000"/>
              </a:schemeClr>
            </a:outerShdw>
          </a:effectLst>
          <a:extLst>
            <a:ext uri="{91240B29-F687-4F45-9708-019B960494DF}">
              <a14:hiddenLine xmlns:a14="http://schemas.microsoft.com/office/drawing/2010/main" w="12700" cap="sq" algn="ctr">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50000"/>
              </a:spcBef>
              <a:spcAft>
                <a:spcPct val="0"/>
              </a:spcAft>
              <a:defRPr/>
            </a:pPr>
            <a:r>
              <a:rPr lang="en-US" altLang="ko-KR" sz="800" dirty="0">
                <a:solidFill>
                  <a:srgbClr val="000000"/>
                </a:solidFill>
                <a:ea typeface="굴림" pitchFamily="34" charset="-127"/>
              </a:rPr>
              <a:t>The explored and indicated reserves of </a:t>
            </a:r>
            <a:r>
              <a:rPr lang="en-US" altLang="ko-KR" sz="800" dirty="0" err="1">
                <a:solidFill>
                  <a:srgbClr val="000000"/>
                </a:solidFill>
                <a:ea typeface="굴림" pitchFamily="34" charset="-127"/>
              </a:rPr>
              <a:t>Evenki</a:t>
            </a:r>
            <a:r>
              <a:rPr lang="en-US" altLang="ko-KR" sz="800" dirty="0">
                <a:solidFill>
                  <a:srgbClr val="000000"/>
                </a:solidFill>
                <a:ea typeface="굴림" pitchFamily="34" charset="-127"/>
              </a:rPr>
              <a:t> AO and the south of Krasnoyarsk </a:t>
            </a:r>
            <a:r>
              <a:rPr lang="en-US" altLang="ko-KR" sz="800" dirty="0" err="1">
                <a:solidFill>
                  <a:srgbClr val="000000"/>
                </a:solidFill>
                <a:ea typeface="굴림" pitchFamily="34" charset="-127"/>
              </a:rPr>
              <a:t>krai</a:t>
            </a:r>
            <a:r>
              <a:rPr lang="en-US" altLang="ko-KR" sz="800" dirty="0">
                <a:solidFill>
                  <a:srgbClr val="000000"/>
                </a:solidFill>
                <a:ea typeface="굴림" pitchFamily="34" charset="-127"/>
              </a:rPr>
              <a:t> – 696 million t.                                                               </a:t>
            </a:r>
            <a:r>
              <a:rPr lang="en-US" altLang="ko-KR" sz="800" i="1" dirty="0">
                <a:solidFill>
                  <a:srgbClr val="000000"/>
                </a:solidFill>
                <a:ea typeface="굴림" pitchFamily="34" charset="-127"/>
              </a:rPr>
              <a:t>Crude oil resources – 45 million t/year</a:t>
            </a:r>
            <a:r>
              <a:rPr lang="ru-RU" sz="300" dirty="0">
                <a:solidFill>
                  <a:srgbClr val="000000"/>
                </a:solidFill>
              </a:rPr>
              <a:t> </a:t>
            </a:r>
          </a:p>
        </p:txBody>
      </p:sp>
      <p:sp>
        <p:nvSpPr>
          <p:cNvPr id="25614" name="Text Box 34"/>
          <p:cNvSpPr txBox="1">
            <a:spLocks noChangeArrowheads="1"/>
          </p:cNvSpPr>
          <p:nvPr/>
        </p:nvSpPr>
        <p:spPr bwMode="auto">
          <a:xfrm>
            <a:off x="3851280" y="1911595"/>
            <a:ext cx="2160588" cy="584775"/>
          </a:xfrm>
          <a:prstGeom prst="rect">
            <a:avLst/>
          </a:prstGeom>
          <a:solidFill>
            <a:srgbClr val="FFFFCC"/>
          </a:solidFill>
          <a:ln>
            <a:noFill/>
          </a:ln>
          <a:effectLst>
            <a:outerShdw dist="107763" dir="2700000" algn="ctr" rotWithShape="0">
              <a:schemeClr val="bg2">
                <a:alpha val="50000"/>
              </a:schemeClr>
            </a:outerShdw>
          </a:effectLst>
          <a:extLst>
            <a:ext uri="{91240B29-F687-4F45-9708-019B960494DF}">
              <a14:hiddenLine xmlns:a14="http://schemas.microsoft.com/office/drawing/2010/main" w="12700" cap="sq" algn="ctr">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defRPr/>
            </a:pPr>
            <a:r>
              <a:rPr lang="en-US" altLang="ko-KR" sz="800">
                <a:solidFill>
                  <a:srgbClr val="000000"/>
                </a:solidFill>
                <a:ea typeface="굴림" pitchFamily="34" charset="-127"/>
              </a:rPr>
              <a:t>The explored and indicated reserves of Irkutsk oblast and the Southwestern Yakutia – 677 million t</a:t>
            </a:r>
          </a:p>
          <a:p>
            <a:pPr eaLnBrk="1" fontAlgn="base" hangingPunct="1">
              <a:spcBef>
                <a:spcPct val="0"/>
              </a:spcBef>
              <a:spcAft>
                <a:spcPct val="0"/>
              </a:spcAft>
              <a:defRPr/>
            </a:pPr>
            <a:r>
              <a:rPr lang="en-US" altLang="ko-KR" sz="800" i="1">
                <a:solidFill>
                  <a:srgbClr val="000000"/>
                </a:solidFill>
                <a:ea typeface="굴림" pitchFamily="34" charset="-127"/>
              </a:rPr>
              <a:t>Crude oil resources – 22 million t/year</a:t>
            </a:r>
            <a:r>
              <a:rPr lang="ru-RU" sz="800" i="1">
                <a:solidFill>
                  <a:srgbClr val="000000"/>
                </a:solidFill>
              </a:rPr>
              <a:t> </a:t>
            </a:r>
          </a:p>
        </p:txBody>
      </p:sp>
      <p:sp>
        <p:nvSpPr>
          <p:cNvPr id="25615" name="Text Box 35"/>
          <p:cNvSpPr txBox="1">
            <a:spLocks noChangeArrowheads="1"/>
          </p:cNvSpPr>
          <p:nvPr/>
        </p:nvSpPr>
        <p:spPr bwMode="auto">
          <a:xfrm>
            <a:off x="5651573" y="2924175"/>
            <a:ext cx="1152525" cy="825500"/>
          </a:xfrm>
          <a:prstGeom prst="rect">
            <a:avLst/>
          </a:prstGeom>
          <a:solidFill>
            <a:srgbClr val="FFFFCC"/>
          </a:solidFill>
          <a:ln>
            <a:noFill/>
          </a:ln>
          <a:effectLst>
            <a:outerShdw dist="107763" dir="2700000" algn="ctr" rotWithShape="0">
              <a:schemeClr val="bg2">
                <a:alpha val="50000"/>
              </a:schemeClr>
            </a:outerShdw>
          </a:effectLst>
          <a:extLst>
            <a:ext uri="{91240B29-F687-4F45-9708-019B960494DF}">
              <a14:hiddenLine xmlns:a14="http://schemas.microsoft.com/office/drawing/2010/main" w="12700" cap="sq" algn="ctr">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defRPr/>
            </a:pPr>
            <a:r>
              <a:rPr lang="en-US" altLang="ko-KR" sz="800">
                <a:solidFill>
                  <a:srgbClr val="000000"/>
                </a:solidFill>
                <a:ea typeface="굴림" pitchFamily="34" charset="-127"/>
              </a:rPr>
              <a:t>Oil field                                        </a:t>
            </a:r>
          </a:p>
          <a:p>
            <a:pPr eaLnBrk="1" fontAlgn="base" hangingPunct="1">
              <a:spcBef>
                <a:spcPct val="0"/>
              </a:spcBef>
              <a:spcAft>
                <a:spcPct val="0"/>
              </a:spcAft>
              <a:defRPr/>
            </a:pPr>
            <a:r>
              <a:rPr lang="en-US" altLang="ko-KR" sz="800">
                <a:solidFill>
                  <a:srgbClr val="000000"/>
                </a:solidFill>
                <a:ea typeface="굴림" pitchFamily="34" charset="-127"/>
              </a:rPr>
              <a:t>Oil refinery                                   Existing</a:t>
            </a:r>
          </a:p>
          <a:p>
            <a:pPr eaLnBrk="1" fontAlgn="base" hangingPunct="1">
              <a:spcBef>
                <a:spcPct val="0"/>
              </a:spcBef>
              <a:spcAft>
                <a:spcPct val="0"/>
              </a:spcAft>
              <a:defRPr/>
            </a:pPr>
            <a:r>
              <a:rPr lang="en-US" altLang="ko-KR" sz="800">
                <a:solidFill>
                  <a:srgbClr val="000000"/>
                </a:solidFill>
                <a:ea typeface="굴림" pitchFamily="34" charset="-127"/>
              </a:rPr>
              <a:t>Under construction                                                      Laid                                                      Pipe diameter</a:t>
            </a:r>
            <a:r>
              <a:rPr lang="ru-RU" sz="800">
                <a:solidFill>
                  <a:srgbClr val="000000"/>
                </a:solidFill>
              </a:rPr>
              <a:t> </a:t>
            </a:r>
          </a:p>
        </p:txBody>
      </p:sp>
      <p:sp>
        <p:nvSpPr>
          <p:cNvPr id="25616" name="Text Box 36"/>
          <p:cNvSpPr txBox="1">
            <a:spLocks noChangeArrowheads="1"/>
          </p:cNvSpPr>
          <p:nvPr/>
        </p:nvSpPr>
        <p:spPr bwMode="auto">
          <a:xfrm>
            <a:off x="2700410" y="5301208"/>
            <a:ext cx="1823991" cy="861774"/>
          </a:xfrm>
          <a:prstGeom prst="rect">
            <a:avLst/>
          </a:prstGeom>
          <a:solidFill>
            <a:srgbClr val="FFFFCC"/>
          </a:solidFill>
          <a:ln>
            <a:noFill/>
          </a:ln>
          <a:effectLst>
            <a:outerShdw dist="107763" dir="2700000" algn="ctr" rotWithShape="0">
              <a:schemeClr val="bg2">
                <a:alpha val="50000"/>
              </a:schemeClr>
            </a:outerShdw>
          </a:effectLst>
          <a:extLst>
            <a:ext uri="{91240B29-F687-4F45-9708-019B960494DF}">
              <a14:hiddenLine xmlns:a14="http://schemas.microsoft.com/office/drawing/2010/main" w="12700" cap="sq" algn="ctr">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50000"/>
              </a:spcBef>
              <a:spcAft>
                <a:spcPct val="0"/>
              </a:spcAft>
              <a:defRPr/>
            </a:pPr>
            <a:r>
              <a:rPr lang="en-US" altLang="ko-KR" sz="1000" b="1" dirty="0">
                <a:solidFill>
                  <a:srgbClr val="000000"/>
                </a:solidFill>
                <a:ea typeface="굴림" pitchFamily="34" charset="-127"/>
              </a:rPr>
              <a:t>Pipelines</a:t>
            </a:r>
          </a:p>
          <a:p>
            <a:pPr eaLnBrk="1" fontAlgn="base" hangingPunct="1">
              <a:spcBef>
                <a:spcPct val="50000"/>
              </a:spcBef>
              <a:spcAft>
                <a:spcPct val="0"/>
              </a:spcAft>
              <a:defRPr/>
            </a:pPr>
            <a:endParaRPr lang="en-US" altLang="ko-KR" sz="400" b="1" dirty="0">
              <a:solidFill>
                <a:srgbClr val="000000"/>
              </a:solidFill>
              <a:ea typeface="굴림" pitchFamily="34" charset="-127"/>
            </a:endParaRPr>
          </a:p>
          <a:p>
            <a:pPr eaLnBrk="1" fontAlgn="base" hangingPunct="1">
              <a:spcBef>
                <a:spcPct val="0"/>
              </a:spcBef>
              <a:spcAft>
                <a:spcPct val="0"/>
              </a:spcAft>
              <a:defRPr/>
            </a:pPr>
            <a:r>
              <a:rPr lang="en-US" altLang="ko-KR" sz="1000" b="1" dirty="0">
                <a:solidFill>
                  <a:srgbClr val="000000"/>
                </a:solidFill>
                <a:latin typeface="Times New Roman" pitchFamily="18" charset="0"/>
                <a:ea typeface="굴림" pitchFamily="34" charset="-127"/>
              </a:rPr>
              <a:t>Existing</a:t>
            </a:r>
          </a:p>
          <a:p>
            <a:pPr eaLnBrk="1" fontAlgn="base" hangingPunct="1">
              <a:spcBef>
                <a:spcPct val="0"/>
              </a:spcBef>
              <a:spcAft>
                <a:spcPct val="0"/>
              </a:spcAft>
              <a:defRPr/>
            </a:pPr>
            <a:r>
              <a:rPr lang="en-US" altLang="ko-KR" sz="1000" b="1" dirty="0">
                <a:solidFill>
                  <a:srgbClr val="000000"/>
                </a:solidFill>
                <a:latin typeface="Times New Roman" pitchFamily="18" charset="0"/>
                <a:ea typeface="굴림" pitchFamily="34" charset="-127"/>
              </a:rPr>
              <a:t>Under </a:t>
            </a:r>
            <a:r>
              <a:rPr lang="en-US" altLang="ko-KR" sz="1000" b="1" dirty="0" smtClean="0">
                <a:solidFill>
                  <a:srgbClr val="000000"/>
                </a:solidFill>
                <a:latin typeface="Times New Roman" pitchFamily="18" charset="0"/>
                <a:ea typeface="굴림" pitchFamily="34" charset="-127"/>
              </a:rPr>
              <a:t>construction Laid                                                      </a:t>
            </a:r>
          </a:p>
          <a:p>
            <a:pPr eaLnBrk="1" fontAlgn="base" hangingPunct="1">
              <a:spcBef>
                <a:spcPct val="0"/>
              </a:spcBef>
              <a:spcAft>
                <a:spcPct val="0"/>
              </a:spcAft>
              <a:defRPr/>
            </a:pPr>
            <a:endParaRPr lang="en-US" altLang="ko-KR" sz="200" b="1" dirty="0" smtClean="0">
              <a:solidFill>
                <a:srgbClr val="000000"/>
              </a:solidFill>
              <a:latin typeface="Times New Roman" pitchFamily="18" charset="0"/>
              <a:ea typeface="굴림" pitchFamily="34" charset="-127"/>
            </a:endParaRPr>
          </a:p>
          <a:p>
            <a:pPr eaLnBrk="1" fontAlgn="base" hangingPunct="1">
              <a:spcBef>
                <a:spcPct val="0"/>
              </a:spcBef>
              <a:spcAft>
                <a:spcPct val="0"/>
              </a:spcAft>
              <a:defRPr/>
            </a:pPr>
            <a:r>
              <a:rPr lang="en-US" altLang="ko-KR" sz="1200" b="1" dirty="0" smtClean="0">
                <a:solidFill>
                  <a:srgbClr val="000000"/>
                </a:solidFill>
                <a:latin typeface="Times New Roman" pitchFamily="18" charset="0"/>
                <a:ea typeface="굴림" pitchFamily="34" charset="-127"/>
              </a:rPr>
              <a:t>Pipe diameter</a:t>
            </a:r>
            <a:endParaRPr lang="ru-RU" altLang="ko-KR" sz="1200" b="1" dirty="0">
              <a:solidFill>
                <a:srgbClr val="000000"/>
              </a:solidFill>
              <a:latin typeface="Times New Roman" pitchFamily="18" charset="0"/>
            </a:endParaRPr>
          </a:p>
        </p:txBody>
      </p:sp>
      <p:sp>
        <p:nvSpPr>
          <p:cNvPr id="25617" name="Text Box 37"/>
          <p:cNvSpPr txBox="1">
            <a:spLocks noChangeArrowheads="1"/>
          </p:cNvSpPr>
          <p:nvPr/>
        </p:nvSpPr>
        <p:spPr bwMode="auto">
          <a:xfrm>
            <a:off x="900113" y="5541963"/>
            <a:ext cx="1466850" cy="703262"/>
          </a:xfrm>
          <a:prstGeom prst="rect">
            <a:avLst/>
          </a:prstGeom>
          <a:solidFill>
            <a:srgbClr val="FFFFCC"/>
          </a:solidFill>
          <a:ln>
            <a:noFill/>
          </a:ln>
          <a:effectLst>
            <a:outerShdw dist="107763" dir="2700000" algn="ctr" rotWithShape="0">
              <a:schemeClr val="bg2">
                <a:alpha val="50000"/>
              </a:schemeClr>
            </a:outerShdw>
          </a:effectLst>
          <a:extLst>
            <a:ext uri="{91240B29-F687-4F45-9708-019B960494DF}">
              <a14:hiddenLine xmlns:a14="http://schemas.microsoft.com/office/drawing/2010/main" w="12700" cap="sq" algn="ctr">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lnSpc>
                <a:spcPct val="80000"/>
              </a:lnSpc>
              <a:spcBef>
                <a:spcPct val="0"/>
              </a:spcBef>
              <a:spcAft>
                <a:spcPct val="0"/>
              </a:spcAft>
              <a:defRPr/>
            </a:pPr>
            <a:r>
              <a:rPr lang="en-US" altLang="ko-KR" sz="1000" b="1" dirty="0">
                <a:solidFill>
                  <a:srgbClr val="000000"/>
                </a:solidFill>
                <a:latin typeface="Times New Roman" pitchFamily="18" charset="0"/>
                <a:ea typeface="굴림" pitchFamily="34" charset="-127"/>
              </a:rPr>
              <a:t>Oil field   </a:t>
            </a:r>
          </a:p>
          <a:p>
            <a:pPr eaLnBrk="1" fontAlgn="base" hangingPunct="1">
              <a:lnSpc>
                <a:spcPct val="80000"/>
              </a:lnSpc>
              <a:spcBef>
                <a:spcPct val="0"/>
              </a:spcBef>
              <a:spcAft>
                <a:spcPct val="0"/>
              </a:spcAft>
              <a:defRPr/>
            </a:pPr>
            <a:r>
              <a:rPr lang="en-US" altLang="ko-KR" sz="1000" b="1" dirty="0" smtClean="0">
                <a:solidFill>
                  <a:srgbClr val="000000"/>
                </a:solidFill>
                <a:latin typeface="Times New Roman" pitchFamily="18" charset="0"/>
                <a:ea typeface="굴림" pitchFamily="34" charset="-127"/>
              </a:rPr>
              <a:t>                                                                           Oil refinery                                                                                 Oil shipment terminal</a:t>
            </a:r>
            <a:r>
              <a:rPr lang="en-US" altLang="ko-KR" sz="2000" b="1" dirty="0" smtClean="0">
                <a:solidFill>
                  <a:srgbClr val="000000"/>
                </a:solidFill>
                <a:latin typeface="Times New Roman" pitchFamily="18" charset="0"/>
                <a:ea typeface="굴림" pitchFamily="34" charset="-127"/>
              </a:rPr>
              <a:t> </a:t>
            </a:r>
            <a:endParaRPr lang="ru-RU" altLang="ko-KR" sz="2000" b="1" dirty="0">
              <a:solidFill>
                <a:srgbClr val="000000"/>
              </a:solidFill>
              <a:latin typeface="Times New Roman" pitchFamily="18" charset="0"/>
            </a:endParaRPr>
          </a:p>
        </p:txBody>
      </p:sp>
      <p:pic>
        <p:nvPicPr>
          <p:cNvPr id="25618" name="Picture 6" descr="Эмблема СЭИ smal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836" y="117717"/>
            <a:ext cx="71596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Номер слайда 5"/>
          <p:cNvSpPr>
            <a:spLocks noGrp="1"/>
          </p:cNvSpPr>
          <p:nvPr>
            <p:ph type="sldNum" sz="quarter" idx="12"/>
          </p:nvPr>
        </p:nvSpPr>
        <p:spPr/>
        <p:txBody>
          <a:bodyPr/>
          <a:lstStyle/>
          <a:p>
            <a:pPr>
              <a:defRPr/>
            </a:pPr>
            <a:r>
              <a:rPr lang="en-US" dirty="0" smtClean="0">
                <a:solidFill>
                  <a:srgbClr val="04617B">
                    <a:shade val="90000"/>
                  </a:srgbClr>
                </a:solidFill>
                <a:latin typeface="Arial" pitchFamily="34" charset="0"/>
                <a:cs typeface="Arial" pitchFamily="34" charset="0"/>
              </a:rPr>
              <a:t>11</a:t>
            </a:r>
            <a:endParaRPr lang="ru-RU" dirty="0">
              <a:solidFill>
                <a:srgbClr val="04617B">
                  <a:shade val="90000"/>
                </a:srgbClr>
              </a:solidFill>
              <a:latin typeface="Arial" pitchFamily="34" charset="0"/>
              <a:cs typeface="Arial" pitchFamily="34" charset="0"/>
            </a:endParaRPr>
          </a:p>
        </p:txBody>
      </p:sp>
      <p:sp>
        <p:nvSpPr>
          <p:cNvPr id="42" name="TextBox 41"/>
          <p:cNvSpPr txBox="1"/>
          <p:nvPr/>
        </p:nvSpPr>
        <p:spPr>
          <a:xfrm>
            <a:off x="107503" y="6506220"/>
            <a:ext cx="8136905" cy="253916"/>
          </a:xfrm>
          <a:prstGeom prst="rect">
            <a:avLst/>
          </a:prstGeom>
          <a:noFill/>
        </p:spPr>
        <p:txBody>
          <a:bodyPr wrap="square" rtlCol="0">
            <a:spAutoFit/>
          </a:bodyPr>
          <a:lstStyle/>
          <a:p>
            <a:pPr fontAlgn="base">
              <a:spcBef>
                <a:spcPct val="50000"/>
              </a:spcBef>
              <a:spcAft>
                <a:spcPct val="0"/>
              </a:spcAft>
              <a:defRPr/>
            </a:pPr>
            <a:r>
              <a:rPr lang="ru-RU" sz="1050" b="1" i="1" dirty="0" smtClean="0">
                <a:solidFill>
                  <a:srgbClr val="0000CC"/>
                </a:solidFill>
                <a:latin typeface="Arial" charset="0"/>
              </a:rPr>
              <a:t>                                                     </a:t>
            </a:r>
            <a:r>
              <a:rPr lang="en-US" sz="1050" b="1" i="1" dirty="0" smtClean="0">
                <a:solidFill>
                  <a:srgbClr val="0000CC"/>
                </a:solidFill>
                <a:latin typeface="Arial" charset="0"/>
              </a:rPr>
              <a:t>The </a:t>
            </a:r>
            <a:r>
              <a:rPr lang="en-US" sz="1050" b="1" i="1" dirty="0">
                <a:solidFill>
                  <a:srgbClr val="0000CC"/>
                </a:solidFill>
                <a:latin typeface="Arial" charset="0"/>
              </a:rPr>
              <a:t>15th International Conference on NAGPF-St. Petersburg, Russia, </a:t>
            </a:r>
            <a:r>
              <a:rPr lang="en-US" sz="1050" b="1" i="1" dirty="0" smtClean="0">
                <a:solidFill>
                  <a:srgbClr val="0000CC"/>
                </a:solidFill>
                <a:latin typeface="Arial" charset="0"/>
              </a:rPr>
              <a:t>05.10.2018</a:t>
            </a:r>
            <a:endParaRPr lang="ru-RU" sz="1050" b="1" i="1" dirty="0">
              <a:solidFill>
                <a:srgbClr val="0000CC"/>
              </a:solidFill>
              <a:latin typeface="Arial" charset="0"/>
            </a:endParaRPr>
          </a:p>
        </p:txBody>
      </p:sp>
    </p:spTree>
    <p:extLst>
      <p:ext uri="{BB962C8B-B14F-4D97-AF65-F5344CB8AC3E}">
        <p14:creationId xmlns:p14="http://schemas.microsoft.com/office/powerpoint/2010/main" val="134071373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45091"/>
                                        </p:tgtEl>
                                        <p:attrNameLst>
                                          <p:attrName>style.visibility</p:attrName>
                                        </p:attrNameLst>
                                      </p:cBhvr>
                                      <p:to>
                                        <p:strVal val="visible"/>
                                      </p:to>
                                    </p:set>
                                    <p:anim calcmode="lin" valueType="num">
                                      <p:cBhvr additive="base">
                                        <p:cTn id="7" dur="1000" fill="hold"/>
                                        <p:tgtEl>
                                          <p:spTgt spid="345091"/>
                                        </p:tgtEl>
                                        <p:attrNameLst>
                                          <p:attrName>ppt_x</p:attrName>
                                        </p:attrNameLst>
                                      </p:cBhvr>
                                      <p:tavLst>
                                        <p:tav tm="0">
                                          <p:val>
                                            <p:strVal val="#ppt_x"/>
                                          </p:val>
                                        </p:tav>
                                        <p:tav tm="100000">
                                          <p:val>
                                            <p:strVal val="#ppt_x"/>
                                          </p:val>
                                        </p:tav>
                                      </p:tavLst>
                                    </p:anim>
                                    <p:anim calcmode="lin" valueType="num">
                                      <p:cBhvr additive="base">
                                        <p:cTn id="8" dur="1000" fill="hold"/>
                                        <p:tgtEl>
                                          <p:spTgt spid="345091"/>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1000"/>
                            </p:stCondLst>
                            <p:childTnLst>
                              <p:par>
                                <p:cTn id="10" presetID="18" presetClass="entr" presetSubtype="3"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strips(upRight)">
                                      <p:cBhvr>
                                        <p:cTn id="12" dur="1000"/>
                                        <p:tgtEl>
                                          <p:spTgt spid="2"/>
                                        </p:tgtEl>
                                      </p:cBhvr>
                                    </p:animEffect>
                                  </p:childTnLst>
                                </p:cTn>
                              </p:par>
                            </p:childTnLst>
                          </p:cTn>
                        </p:par>
                        <p:par>
                          <p:cTn id="13" fill="hold" nodeType="afterGroup">
                            <p:stCondLst>
                              <p:cond delay="2000"/>
                            </p:stCondLst>
                            <p:childTnLst>
                              <p:par>
                                <p:cTn id="14" presetID="22" presetClass="entr" presetSubtype="8"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left)">
                                      <p:cBhvr>
                                        <p:cTn id="16" dur="1000"/>
                                        <p:tgtEl>
                                          <p:spTgt spid="3"/>
                                        </p:tgtEl>
                                      </p:cBhvr>
                                    </p:animEffect>
                                  </p:childTnLst>
                                </p:cTn>
                              </p:par>
                            </p:childTnLst>
                          </p:cTn>
                        </p:par>
                        <p:par>
                          <p:cTn id="17" fill="hold" nodeType="afterGroup">
                            <p:stCondLst>
                              <p:cond delay="3000"/>
                            </p:stCondLst>
                            <p:childTnLst>
                              <p:par>
                                <p:cTn id="18" presetID="22" presetClass="entr" presetSubtype="1" fill="hold"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up)">
                                      <p:cBhvr>
                                        <p:cTn id="20" dur="1000"/>
                                        <p:tgtEl>
                                          <p:spTgt spid="5"/>
                                        </p:tgtEl>
                                      </p:cBhvr>
                                    </p:animEffect>
                                  </p:childTnLst>
                                </p:cTn>
                              </p:par>
                            </p:childTnLst>
                          </p:cTn>
                        </p:par>
                        <p:par>
                          <p:cTn id="21" fill="hold" nodeType="afterGroup">
                            <p:stCondLst>
                              <p:cond delay="4000"/>
                            </p:stCondLst>
                            <p:childTnLst>
                              <p:par>
                                <p:cTn id="22" presetID="18" presetClass="entr" presetSubtype="6" fill="hold" grpId="0" nodeType="afterEffect">
                                  <p:stCondLst>
                                    <p:cond delay="0"/>
                                  </p:stCondLst>
                                  <p:childTnLst>
                                    <p:set>
                                      <p:cBhvr>
                                        <p:cTn id="23" dur="1" fill="hold">
                                          <p:stCondLst>
                                            <p:cond delay="0"/>
                                          </p:stCondLst>
                                        </p:cTn>
                                        <p:tgtEl>
                                          <p:spTgt spid="345118"/>
                                        </p:tgtEl>
                                        <p:attrNameLst>
                                          <p:attrName>style.visibility</p:attrName>
                                        </p:attrNameLst>
                                      </p:cBhvr>
                                      <p:to>
                                        <p:strVal val="visible"/>
                                      </p:to>
                                    </p:set>
                                    <p:animEffect transition="in" filter="strips(downRight)">
                                      <p:cBhvr>
                                        <p:cTn id="24" dur="1000"/>
                                        <p:tgtEl>
                                          <p:spTgt spid="345118"/>
                                        </p:tgtEl>
                                      </p:cBhvr>
                                    </p:animEffect>
                                  </p:childTnLst>
                                </p:cTn>
                              </p:par>
                              <p:par>
                                <p:cTn id="25" presetID="22" presetClass="entr" presetSubtype="1" fill="hold" grpId="0" nodeType="withEffect">
                                  <p:stCondLst>
                                    <p:cond delay="0"/>
                                  </p:stCondLst>
                                  <p:childTnLst>
                                    <p:set>
                                      <p:cBhvr>
                                        <p:cTn id="26" dur="1" fill="hold">
                                          <p:stCondLst>
                                            <p:cond delay="0"/>
                                          </p:stCondLst>
                                        </p:cTn>
                                        <p:tgtEl>
                                          <p:spTgt spid="345120"/>
                                        </p:tgtEl>
                                        <p:attrNameLst>
                                          <p:attrName>style.visibility</p:attrName>
                                        </p:attrNameLst>
                                      </p:cBhvr>
                                      <p:to>
                                        <p:strVal val="visible"/>
                                      </p:to>
                                    </p:set>
                                    <p:animEffect transition="in" filter="wipe(up)">
                                      <p:cBhvr>
                                        <p:cTn id="27" dur="1000"/>
                                        <p:tgtEl>
                                          <p:spTgt spid="345120"/>
                                        </p:tgtEl>
                                      </p:cBhvr>
                                    </p:animEffect>
                                  </p:childTnLst>
                                </p:cTn>
                              </p:par>
                            </p:childTnLst>
                          </p:cTn>
                        </p:par>
                        <p:par>
                          <p:cTn id="28" fill="hold" nodeType="afterGroup">
                            <p:stCondLst>
                              <p:cond delay="5000"/>
                            </p:stCondLst>
                            <p:childTnLst>
                              <p:par>
                                <p:cTn id="29" presetID="22" presetClass="entr" presetSubtype="1" fill="hold" grpId="0" nodeType="afterEffect">
                                  <p:stCondLst>
                                    <p:cond delay="0"/>
                                  </p:stCondLst>
                                  <p:childTnLst>
                                    <p:set>
                                      <p:cBhvr>
                                        <p:cTn id="30" dur="1" fill="hold">
                                          <p:stCondLst>
                                            <p:cond delay="0"/>
                                          </p:stCondLst>
                                        </p:cTn>
                                        <p:tgtEl>
                                          <p:spTgt spid="345119"/>
                                        </p:tgtEl>
                                        <p:attrNameLst>
                                          <p:attrName>style.visibility</p:attrName>
                                        </p:attrNameLst>
                                      </p:cBhvr>
                                      <p:to>
                                        <p:strVal val="visible"/>
                                      </p:to>
                                    </p:set>
                                    <p:animEffect transition="in" filter="wipe(up)">
                                      <p:cBhvr>
                                        <p:cTn id="31" dur="1000"/>
                                        <p:tgtEl>
                                          <p:spTgt spid="3451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5091" grpId="0" animBg="1"/>
      <p:bldP spid="345118" grpId="0" animBg="1"/>
      <p:bldP spid="345119" grpId="0" animBg="1"/>
      <p:bldP spid="34512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8714" name="Text Box 10"/>
          <p:cNvSpPr txBox="1">
            <a:spLocks noChangeArrowheads="1"/>
          </p:cNvSpPr>
          <p:nvPr/>
        </p:nvSpPr>
        <p:spPr bwMode="auto">
          <a:xfrm>
            <a:off x="688482" y="597056"/>
            <a:ext cx="7975600" cy="4370427"/>
          </a:xfrm>
          <a:prstGeom prst="rect">
            <a:avLst/>
          </a:prstGeom>
          <a:solidFill>
            <a:schemeClr val="bg1"/>
          </a:solidFill>
          <a:ln>
            <a:noFill/>
          </a:ln>
          <a:effectLst>
            <a:outerShdw dist="107763" dir="2700000" algn="ctr" rotWithShape="0">
              <a:schemeClr val="bg2">
                <a:alpha val="50000"/>
              </a:schemeClr>
            </a:outerShdw>
          </a:effectLst>
          <a:extLs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1400">
                <a:solidFill>
                  <a:schemeClr val="tx1"/>
                </a:solidFill>
                <a:latin typeface="Arial" pitchFamily="34" charset="0"/>
                <a:cs typeface="Arial" pitchFamily="34" charset="0"/>
              </a:defRPr>
            </a:lvl1pPr>
            <a:lvl2pPr marL="742950" indent="-285750" eaLnBrk="0" hangingPunct="0">
              <a:defRPr sz="1400">
                <a:solidFill>
                  <a:schemeClr val="tx1"/>
                </a:solidFill>
                <a:latin typeface="Arial" pitchFamily="34" charset="0"/>
                <a:cs typeface="Arial" pitchFamily="34" charset="0"/>
              </a:defRPr>
            </a:lvl2pPr>
            <a:lvl3pPr marL="1143000" indent="-228600" eaLnBrk="0" hangingPunct="0">
              <a:defRPr sz="1400">
                <a:solidFill>
                  <a:schemeClr val="tx1"/>
                </a:solidFill>
                <a:latin typeface="Arial" pitchFamily="34" charset="0"/>
                <a:cs typeface="Arial" pitchFamily="34" charset="0"/>
              </a:defRPr>
            </a:lvl3pPr>
            <a:lvl4pPr marL="1600200" indent="-228600" eaLnBrk="0" hangingPunct="0">
              <a:defRPr sz="1400">
                <a:solidFill>
                  <a:schemeClr val="tx1"/>
                </a:solidFill>
                <a:latin typeface="Arial" pitchFamily="34" charset="0"/>
                <a:cs typeface="Arial" pitchFamily="34" charset="0"/>
              </a:defRPr>
            </a:lvl4pPr>
            <a:lvl5pPr marL="2057400" indent="-228600" eaLnBrk="0" hangingPunct="0">
              <a:defRPr sz="1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a:solidFill>
                  <a:schemeClr val="tx1"/>
                </a:solidFill>
                <a:latin typeface="Arial" pitchFamily="34" charset="0"/>
                <a:cs typeface="Arial" pitchFamily="34" charset="0"/>
              </a:defRPr>
            </a:lvl9pPr>
          </a:lstStyle>
          <a:p>
            <a:pPr eaLnBrk="1" fontAlgn="base" hangingPunct="1">
              <a:spcBef>
                <a:spcPct val="0"/>
              </a:spcBef>
              <a:spcAft>
                <a:spcPct val="0"/>
              </a:spcAft>
              <a:defRPr/>
            </a:pPr>
            <a:r>
              <a:rPr lang="ru-RU" sz="1800" dirty="0" smtClean="0">
                <a:solidFill>
                  <a:srgbClr val="000000"/>
                </a:solidFill>
              </a:rPr>
              <a:t>	</a:t>
            </a:r>
            <a:r>
              <a:rPr lang="en-US" sz="2400" b="1" dirty="0" smtClean="0">
                <a:solidFill>
                  <a:srgbClr val="006600"/>
                </a:solidFill>
              </a:rPr>
              <a:t>At </a:t>
            </a:r>
            <a:r>
              <a:rPr lang="en-US" sz="2400" b="1" dirty="0">
                <a:solidFill>
                  <a:srgbClr val="006600"/>
                </a:solidFill>
              </a:rPr>
              <a:t>present </a:t>
            </a:r>
            <a:r>
              <a:rPr lang="en-US" sz="2400" b="1" dirty="0" smtClean="0">
                <a:solidFill>
                  <a:srgbClr val="006600"/>
                </a:solidFill>
              </a:rPr>
              <a:t>the material basis of the eastern vector of Russia’s energy policy is based on several large fuel</a:t>
            </a:r>
            <a:r>
              <a:rPr lang="ru-RU" sz="2400" b="1" dirty="0" smtClean="0">
                <a:solidFill>
                  <a:srgbClr val="006600"/>
                </a:solidFill>
              </a:rPr>
              <a:t> </a:t>
            </a:r>
            <a:r>
              <a:rPr lang="en-US" sz="2400" b="1" dirty="0" smtClean="0">
                <a:solidFill>
                  <a:srgbClr val="006600"/>
                </a:solidFill>
              </a:rPr>
              <a:t>and energy projects aimed at markets of NEA countries:</a:t>
            </a:r>
          </a:p>
          <a:p>
            <a:pPr eaLnBrk="1" fontAlgn="base" hangingPunct="1">
              <a:spcBef>
                <a:spcPct val="0"/>
              </a:spcBef>
              <a:spcAft>
                <a:spcPct val="0"/>
              </a:spcAft>
              <a:defRPr/>
            </a:pPr>
            <a:endParaRPr lang="en-US" sz="2400" b="1" dirty="0" smtClean="0">
              <a:solidFill>
                <a:srgbClr val="006600"/>
              </a:solidFill>
            </a:endParaRPr>
          </a:p>
          <a:p>
            <a:pPr eaLnBrk="1" fontAlgn="base" hangingPunct="1">
              <a:spcBef>
                <a:spcPct val="0"/>
              </a:spcBef>
              <a:spcAft>
                <a:spcPct val="0"/>
              </a:spcAft>
              <a:defRPr/>
            </a:pPr>
            <a:r>
              <a:rPr lang="en-US" sz="2400" b="1" dirty="0" smtClean="0">
                <a:solidFill>
                  <a:srgbClr val="006600"/>
                </a:solidFill>
              </a:rPr>
              <a:t>      Second, </a:t>
            </a:r>
            <a:r>
              <a:rPr lang="en-US" sz="2400" b="1" dirty="0" smtClean="0">
                <a:solidFill>
                  <a:srgbClr val="800000"/>
                </a:solidFill>
              </a:rPr>
              <a:t>“Gazprom” has elaborated a program on development of natural gas resources in the East of Russia, conversion to gas in Russian regions and natural gas delivery to the markets of China and other NEA countries</a:t>
            </a:r>
          </a:p>
          <a:p>
            <a:pPr eaLnBrk="1" fontAlgn="base" hangingPunct="1">
              <a:spcBef>
                <a:spcPct val="0"/>
              </a:spcBef>
              <a:spcAft>
                <a:spcPct val="0"/>
              </a:spcAft>
              <a:defRPr/>
            </a:pPr>
            <a:endParaRPr lang="en-US" sz="2000" b="1" dirty="0" smtClean="0">
              <a:solidFill>
                <a:srgbClr val="993300"/>
              </a:solidFill>
            </a:endParaRPr>
          </a:p>
          <a:p>
            <a:pPr eaLnBrk="1" fontAlgn="base" hangingPunct="1">
              <a:spcBef>
                <a:spcPct val="0"/>
              </a:spcBef>
              <a:spcAft>
                <a:spcPct val="0"/>
              </a:spcAft>
              <a:defRPr/>
            </a:pPr>
            <a:r>
              <a:rPr lang="ru-RU" sz="1800" b="1" dirty="0" smtClean="0">
                <a:solidFill>
                  <a:srgbClr val="008000"/>
                </a:solidFill>
              </a:rPr>
              <a:t>	</a:t>
            </a:r>
            <a:endParaRPr lang="ru-RU" sz="1800" b="1" dirty="0" smtClean="0">
              <a:solidFill>
                <a:srgbClr val="0000FF"/>
              </a:solidFill>
            </a:endParaRPr>
          </a:p>
        </p:txBody>
      </p:sp>
      <p:pic>
        <p:nvPicPr>
          <p:cNvPr id="7171" name="Picture 11" descr="Эмблема СЭИ sma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31" y="117631"/>
            <a:ext cx="71596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Номер слайда 2"/>
          <p:cNvSpPr>
            <a:spLocks noGrp="1"/>
          </p:cNvSpPr>
          <p:nvPr>
            <p:ph type="sldNum" sz="quarter" idx="12"/>
          </p:nvPr>
        </p:nvSpPr>
        <p:spPr/>
        <p:txBody>
          <a:bodyPr/>
          <a:lstStyle/>
          <a:p>
            <a:pPr>
              <a:defRPr/>
            </a:pPr>
            <a:r>
              <a:rPr lang="en-US" dirty="0" smtClean="0">
                <a:solidFill>
                  <a:srgbClr val="04617B">
                    <a:shade val="90000"/>
                  </a:srgbClr>
                </a:solidFill>
                <a:latin typeface="Arial" pitchFamily="34" charset="0"/>
                <a:cs typeface="Arial" pitchFamily="34" charset="0"/>
              </a:rPr>
              <a:t>12</a:t>
            </a:r>
            <a:endParaRPr lang="ru-RU" dirty="0">
              <a:solidFill>
                <a:srgbClr val="04617B">
                  <a:shade val="90000"/>
                </a:srgbClr>
              </a:solidFill>
              <a:latin typeface="Arial" pitchFamily="34" charset="0"/>
              <a:cs typeface="Arial" pitchFamily="34" charset="0"/>
            </a:endParaRPr>
          </a:p>
        </p:txBody>
      </p:sp>
      <p:sp>
        <p:nvSpPr>
          <p:cNvPr id="7" name="TextBox 6"/>
          <p:cNvSpPr txBox="1"/>
          <p:nvPr/>
        </p:nvSpPr>
        <p:spPr>
          <a:xfrm>
            <a:off x="107503" y="6506220"/>
            <a:ext cx="8136905" cy="253916"/>
          </a:xfrm>
          <a:prstGeom prst="rect">
            <a:avLst/>
          </a:prstGeom>
          <a:noFill/>
        </p:spPr>
        <p:txBody>
          <a:bodyPr wrap="square" rtlCol="0">
            <a:spAutoFit/>
          </a:bodyPr>
          <a:lstStyle/>
          <a:p>
            <a:pPr fontAlgn="base">
              <a:spcBef>
                <a:spcPct val="50000"/>
              </a:spcBef>
              <a:spcAft>
                <a:spcPct val="0"/>
              </a:spcAft>
              <a:defRPr/>
            </a:pPr>
            <a:r>
              <a:rPr lang="ru-RU" sz="1050" b="1" i="1" dirty="0" smtClean="0">
                <a:solidFill>
                  <a:srgbClr val="0000CC"/>
                </a:solidFill>
                <a:latin typeface="Arial" charset="0"/>
              </a:rPr>
              <a:t>                                                     </a:t>
            </a:r>
            <a:r>
              <a:rPr lang="en-US" sz="1050" b="1" i="1" dirty="0" smtClean="0">
                <a:solidFill>
                  <a:srgbClr val="0000CC"/>
                </a:solidFill>
                <a:latin typeface="Arial" charset="0"/>
              </a:rPr>
              <a:t>The </a:t>
            </a:r>
            <a:r>
              <a:rPr lang="en-US" sz="1050" b="1" i="1" dirty="0">
                <a:solidFill>
                  <a:srgbClr val="0000CC"/>
                </a:solidFill>
                <a:latin typeface="Arial" charset="0"/>
              </a:rPr>
              <a:t>15th International Conference on NAGPF-St. Petersburg, Russia, </a:t>
            </a:r>
            <a:r>
              <a:rPr lang="en-US" sz="1050" b="1" i="1" dirty="0" smtClean="0">
                <a:solidFill>
                  <a:srgbClr val="0000CC"/>
                </a:solidFill>
                <a:latin typeface="Arial" charset="0"/>
              </a:rPr>
              <a:t>05.10.2018</a:t>
            </a:r>
            <a:endParaRPr lang="ru-RU" sz="1050" b="1" i="1" dirty="0">
              <a:solidFill>
                <a:srgbClr val="0000CC"/>
              </a:solidFill>
              <a:latin typeface="Arial" charset="0"/>
            </a:endParaRPr>
          </a:p>
        </p:txBody>
      </p:sp>
    </p:spTree>
    <p:extLst>
      <p:ext uri="{BB962C8B-B14F-4D97-AF65-F5344CB8AC3E}">
        <p14:creationId xmlns:p14="http://schemas.microsoft.com/office/powerpoint/2010/main" val="11074234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968714"/>
                                        </p:tgtEl>
                                        <p:attrNameLst>
                                          <p:attrName>style.visibility</p:attrName>
                                        </p:attrNameLst>
                                      </p:cBhvr>
                                      <p:to>
                                        <p:strVal val="visible"/>
                                      </p:to>
                                    </p:set>
                                    <p:animEffect transition="in" filter="checkerboard(across)">
                                      <p:cBhvr>
                                        <p:cTn id="7" dur="1000"/>
                                        <p:tgtEl>
                                          <p:spTgt spid="9687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871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374763" y="404664"/>
            <a:ext cx="4394472" cy="461665"/>
          </a:xfrm>
          <a:prstGeom prst="rect">
            <a:avLst/>
          </a:prstGeom>
          <a:solidFill>
            <a:schemeClr val="bg1"/>
          </a:solidFill>
          <a:effectLst>
            <a:outerShdw blurRad="50800" dist="38100" dir="5400000" algn="t" rotWithShape="0">
              <a:prstClr val="black">
                <a:alpha val="40000"/>
              </a:prstClr>
            </a:outerShdw>
          </a:effectLst>
        </p:spPr>
        <p:txBody>
          <a:bodyPr wrap="square" rtlCol="0">
            <a:spAutoFit/>
          </a:bodyPr>
          <a:lstStyle/>
          <a:p>
            <a:pPr algn="ctr">
              <a:defRPr/>
            </a:pPr>
            <a:r>
              <a:rPr lang="en-US" sz="2400" b="1" dirty="0">
                <a:solidFill>
                  <a:srgbClr val="800000"/>
                </a:solidFill>
                <a:latin typeface="Arial" pitchFamily="34" charset="0"/>
                <a:ea typeface="Calibri" pitchFamily="34" charset="0"/>
                <a:cs typeface="Arial" pitchFamily="34" charset="0"/>
              </a:rPr>
              <a:t>GTS</a:t>
            </a:r>
            <a:r>
              <a:rPr lang="ru-RU" sz="2400" b="1" dirty="0">
                <a:solidFill>
                  <a:srgbClr val="800000"/>
                </a:solidFill>
                <a:latin typeface="Arial" pitchFamily="34" charset="0"/>
                <a:ea typeface="Calibri" pitchFamily="34" charset="0"/>
                <a:cs typeface="Arial" pitchFamily="34" charset="0"/>
              </a:rPr>
              <a:t> «</a:t>
            </a:r>
            <a:r>
              <a:rPr lang="en-US" sz="2400" b="1" dirty="0">
                <a:solidFill>
                  <a:srgbClr val="800000"/>
                </a:solidFill>
                <a:latin typeface="Arial" pitchFamily="34" charset="0"/>
                <a:ea typeface="Calibri" pitchFamily="34" charset="0"/>
                <a:cs typeface="Arial" pitchFamily="34" charset="0"/>
              </a:rPr>
              <a:t>POWER OF SIBERIA</a:t>
            </a:r>
            <a:r>
              <a:rPr lang="ru-RU" sz="2400" b="1" dirty="0">
                <a:solidFill>
                  <a:srgbClr val="800000"/>
                </a:solidFill>
                <a:latin typeface="Arial" pitchFamily="34" charset="0"/>
                <a:ea typeface="Calibri" pitchFamily="34" charset="0"/>
                <a:cs typeface="Arial" pitchFamily="34" charset="0"/>
              </a:rPr>
              <a:t>»</a:t>
            </a:r>
          </a:p>
        </p:txBody>
      </p:sp>
      <p:pic>
        <p:nvPicPr>
          <p:cNvPr id="4" name="Рисунок 3"/>
          <p:cNvPicPr/>
          <p:nvPr/>
        </p:nvPicPr>
        <p:blipFill>
          <a:blip r:embed="rId3" cstate="print">
            <a:extLst>
              <a:ext uri="{28A0092B-C50C-407E-A947-70E740481C1C}">
                <a14:useLocalDpi xmlns:a14="http://schemas.microsoft.com/office/drawing/2010/main" val="0"/>
              </a:ext>
            </a:extLst>
          </a:blip>
          <a:stretch>
            <a:fillRect/>
          </a:stretch>
        </p:blipFill>
        <p:spPr>
          <a:xfrm>
            <a:off x="539552" y="1124744"/>
            <a:ext cx="8136904" cy="4464496"/>
          </a:xfrm>
          <a:prstGeom prst="rect">
            <a:avLst/>
          </a:prstGeom>
        </p:spPr>
      </p:pic>
      <p:sp>
        <p:nvSpPr>
          <p:cNvPr id="5" name="Прямоугольник 2"/>
          <p:cNvSpPr>
            <a:spLocks noChangeArrowheads="1"/>
          </p:cNvSpPr>
          <p:nvPr/>
        </p:nvSpPr>
        <p:spPr bwMode="auto">
          <a:xfrm>
            <a:off x="1043608" y="5807224"/>
            <a:ext cx="520241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fontAlgn="base">
              <a:spcBef>
                <a:spcPct val="0"/>
              </a:spcBef>
              <a:spcAft>
                <a:spcPct val="0"/>
              </a:spcAft>
              <a:defRPr/>
            </a:pPr>
            <a:r>
              <a:rPr lang="en-US" altLang="zh-CN" sz="1400" b="1" i="1" dirty="0">
                <a:solidFill>
                  <a:srgbClr val="000000"/>
                </a:solidFill>
                <a:latin typeface="Arial" pitchFamily="34" charset="0"/>
                <a:cs typeface="Arial" pitchFamily="34" charset="0"/>
              </a:rPr>
              <a:t>Source</a:t>
            </a:r>
            <a:r>
              <a:rPr lang="ru-RU" altLang="zh-CN" sz="1400" b="1" i="1" dirty="0">
                <a:solidFill>
                  <a:srgbClr val="000000"/>
                </a:solidFill>
                <a:latin typeface="Arial" pitchFamily="34" charset="0"/>
                <a:cs typeface="Arial" pitchFamily="34" charset="0"/>
              </a:rPr>
              <a:t>: </a:t>
            </a:r>
            <a:r>
              <a:rPr lang="en-US" altLang="zh-CN" sz="1400" b="1" i="1" dirty="0">
                <a:solidFill>
                  <a:srgbClr val="000000"/>
                </a:solidFill>
                <a:latin typeface="Arial" pitchFamily="34" charset="0"/>
                <a:cs typeface="Arial" pitchFamily="34" charset="0"/>
              </a:rPr>
              <a:t>GAZPROM</a:t>
            </a:r>
            <a:endParaRPr lang="ru-RU" sz="1400" dirty="0">
              <a:solidFill>
                <a:srgbClr val="000000"/>
              </a:solidFill>
              <a:latin typeface="Arial" pitchFamily="34" charset="0"/>
              <a:cs typeface="Arial" pitchFamily="34" charset="0"/>
            </a:endParaRPr>
          </a:p>
        </p:txBody>
      </p:sp>
      <p:pic>
        <p:nvPicPr>
          <p:cNvPr id="6" name="Picture 6" descr="Эмблема СЭИ smal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5576" y="117541"/>
            <a:ext cx="864096"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107503" y="6506220"/>
            <a:ext cx="8136905" cy="253916"/>
          </a:xfrm>
          <a:prstGeom prst="rect">
            <a:avLst/>
          </a:prstGeom>
          <a:noFill/>
        </p:spPr>
        <p:txBody>
          <a:bodyPr wrap="square" rtlCol="0">
            <a:spAutoFit/>
          </a:bodyPr>
          <a:lstStyle/>
          <a:p>
            <a:pPr fontAlgn="base">
              <a:spcBef>
                <a:spcPct val="50000"/>
              </a:spcBef>
              <a:spcAft>
                <a:spcPct val="0"/>
              </a:spcAft>
              <a:defRPr/>
            </a:pPr>
            <a:r>
              <a:rPr lang="ru-RU" sz="1050" b="1" i="1" dirty="0" smtClean="0">
                <a:solidFill>
                  <a:srgbClr val="0000CC"/>
                </a:solidFill>
                <a:latin typeface="Arial" charset="0"/>
              </a:rPr>
              <a:t>                                                     </a:t>
            </a:r>
            <a:r>
              <a:rPr lang="en-US" sz="1050" b="1" i="1" dirty="0" smtClean="0">
                <a:solidFill>
                  <a:srgbClr val="0000CC"/>
                </a:solidFill>
                <a:latin typeface="Arial" charset="0"/>
              </a:rPr>
              <a:t>The </a:t>
            </a:r>
            <a:r>
              <a:rPr lang="en-US" sz="1050" b="1" i="1" dirty="0">
                <a:solidFill>
                  <a:srgbClr val="0000CC"/>
                </a:solidFill>
                <a:latin typeface="Arial" charset="0"/>
              </a:rPr>
              <a:t>15th International Conference on NAGPF-St. Petersburg, Russia, </a:t>
            </a:r>
            <a:r>
              <a:rPr lang="en-US" sz="1050" b="1" i="1" dirty="0" smtClean="0">
                <a:solidFill>
                  <a:srgbClr val="0000CC"/>
                </a:solidFill>
                <a:latin typeface="Arial" charset="0"/>
              </a:rPr>
              <a:t>05.10.2018</a:t>
            </a:r>
            <a:endParaRPr lang="ru-RU" sz="1050" b="1" i="1" dirty="0">
              <a:solidFill>
                <a:srgbClr val="0000CC"/>
              </a:solidFill>
              <a:latin typeface="Arial" charset="0"/>
            </a:endParaRPr>
          </a:p>
        </p:txBody>
      </p:sp>
      <p:sp>
        <p:nvSpPr>
          <p:cNvPr id="8" name="Номер слайда 2"/>
          <p:cNvSpPr>
            <a:spLocks noGrp="1"/>
          </p:cNvSpPr>
          <p:nvPr>
            <p:ph type="sldNum" sz="quarter" idx="12"/>
          </p:nvPr>
        </p:nvSpPr>
        <p:spPr>
          <a:xfrm>
            <a:off x="7949335" y="6402705"/>
            <a:ext cx="762000" cy="365125"/>
          </a:xfrm>
        </p:spPr>
        <p:txBody>
          <a:bodyPr/>
          <a:lstStyle/>
          <a:p>
            <a:pPr>
              <a:defRPr/>
            </a:pPr>
            <a:r>
              <a:rPr lang="en-US" dirty="0" smtClean="0">
                <a:solidFill>
                  <a:srgbClr val="04617B">
                    <a:shade val="90000"/>
                  </a:srgbClr>
                </a:solidFill>
                <a:latin typeface="Arial" pitchFamily="34" charset="0"/>
                <a:cs typeface="Arial" pitchFamily="34" charset="0"/>
              </a:rPr>
              <a:t>1</a:t>
            </a:r>
            <a:r>
              <a:rPr lang="ru-RU" dirty="0" smtClean="0">
                <a:solidFill>
                  <a:srgbClr val="04617B">
                    <a:shade val="90000"/>
                  </a:srgbClr>
                </a:solidFill>
                <a:latin typeface="Arial" pitchFamily="34" charset="0"/>
                <a:cs typeface="Arial" pitchFamily="34" charset="0"/>
              </a:rPr>
              <a:t>3</a:t>
            </a:r>
            <a:endParaRPr lang="ru-RU" dirty="0">
              <a:solidFill>
                <a:srgbClr val="04617B">
                  <a:shade val="90000"/>
                </a:srgbClr>
              </a:solidFill>
              <a:latin typeface="Arial" pitchFamily="34" charset="0"/>
              <a:cs typeface="Arial" pitchFamily="34" charset="0"/>
            </a:endParaRPr>
          </a:p>
        </p:txBody>
      </p:sp>
    </p:spTree>
    <p:extLst>
      <p:ext uri="{BB962C8B-B14F-4D97-AF65-F5344CB8AC3E}">
        <p14:creationId xmlns:p14="http://schemas.microsoft.com/office/powerpoint/2010/main" val="111423392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8714" name="Text Box 10"/>
          <p:cNvSpPr txBox="1">
            <a:spLocks noChangeArrowheads="1"/>
          </p:cNvSpPr>
          <p:nvPr/>
        </p:nvSpPr>
        <p:spPr bwMode="auto">
          <a:xfrm>
            <a:off x="728664" y="1842497"/>
            <a:ext cx="7975600" cy="2954655"/>
          </a:xfrm>
          <a:prstGeom prst="rect">
            <a:avLst/>
          </a:prstGeom>
          <a:solidFill>
            <a:schemeClr val="bg1"/>
          </a:solidFill>
          <a:ln>
            <a:noFill/>
          </a:ln>
          <a:effectLst>
            <a:outerShdw blurRad="50800" dist="38100" dir="5400000" algn="t" rotWithShape="0">
              <a:prstClr val="black">
                <a:alpha val="40000"/>
              </a:prstClr>
            </a:outerShdw>
          </a:effectLst>
          <a:extLs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1400">
                <a:solidFill>
                  <a:schemeClr val="tx1"/>
                </a:solidFill>
                <a:latin typeface="Arial" pitchFamily="34" charset="0"/>
                <a:cs typeface="Arial" pitchFamily="34" charset="0"/>
              </a:defRPr>
            </a:lvl1pPr>
            <a:lvl2pPr marL="742950" indent="-285750" eaLnBrk="0" hangingPunct="0">
              <a:defRPr sz="1400">
                <a:solidFill>
                  <a:schemeClr val="tx1"/>
                </a:solidFill>
                <a:latin typeface="Arial" pitchFamily="34" charset="0"/>
                <a:cs typeface="Arial" pitchFamily="34" charset="0"/>
              </a:defRPr>
            </a:lvl2pPr>
            <a:lvl3pPr marL="1143000" indent="-228600" eaLnBrk="0" hangingPunct="0">
              <a:defRPr sz="1400">
                <a:solidFill>
                  <a:schemeClr val="tx1"/>
                </a:solidFill>
                <a:latin typeface="Arial" pitchFamily="34" charset="0"/>
                <a:cs typeface="Arial" pitchFamily="34" charset="0"/>
              </a:defRPr>
            </a:lvl3pPr>
            <a:lvl4pPr marL="1600200" indent="-228600" eaLnBrk="0" hangingPunct="0">
              <a:defRPr sz="1400">
                <a:solidFill>
                  <a:schemeClr val="tx1"/>
                </a:solidFill>
                <a:latin typeface="Arial" pitchFamily="34" charset="0"/>
                <a:cs typeface="Arial" pitchFamily="34" charset="0"/>
              </a:defRPr>
            </a:lvl4pPr>
            <a:lvl5pPr marL="2057400" indent="-228600" eaLnBrk="0" hangingPunct="0">
              <a:defRPr sz="1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a:solidFill>
                  <a:schemeClr val="tx1"/>
                </a:solidFill>
                <a:latin typeface="Arial" pitchFamily="34" charset="0"/>
                <a:cs typeface="Arial" pitchFamily="34" charset="0"/>
              </a:defRPr>
            </a:lvl9pPr>
          </a:lstStyle>
          <a:p>
            <a:pPr eaLnBrk="1" fontAlgn="base" hangingPunct="1">
              <a:spcBef>
                <a:spcPct val="0"/>
              </a:spcBef>
              <a:spcAft>
                <a:spcPct val="0"/>
              </a:spcAft>
              <a:defRPr/>
            </a:pPr>
            <a:r>
              <a:rPr lang="ru-RU" sz="1800" dirty="0" smtClean="0">
                <a:solidFill>
                  <a:srgbClr val="000000"/>
                </a:solidFill>
              </a:rPr>
              <a:t>	</a:t>
            </a:r>
            <a:r>
              <a:rPr lang="en-US" sz="2400" b="1" dirty="0" smtClean="0">
                <a:solidFill>
                  <a:srgbClr val="006600"/>
                </a:solidFill>
              </a:rPr>
              <a:t>At present the material basis of the eastern vector of Russia’s energy policy is based on several large fuel</a:t>
            </a:r>
            <a:r>
              <a:rPr lang="ru-RU" sz="2400" b="1" dirty="0" smtClean="0">
                <a:solidFill>
                  <a:srgbClr val="006600"/>
                </a:solidFill>
              </a:rPr>
              <a:t> </a:t>
            </a:r>
            <a:r>
              <a:rPr lang="en-US" sz="2400" b="1" dirty="0" smtClean="0">
                <a:solidFill>
                  <a:srgbClr val="006600"/>
                </a:solidFill>
              </a:rPr>
              <a:t>and energy projects aimed at markets of NEA countries:</a:t>
            </a:r>
          </a:p>
          <a:p>
            <a:pPr eaLnBrk="1" fontAlgn="base" hangingPunct="1">
              <a:spcBef>
                <a:spcPct val="0"/>
              </a:spcBef>
              <a:spcAft>
                <a:spcPct val="0"/>
              </a:spcAft>
              <a:defRPr/>
            </a:pPr>
            <a:endParaRPr lang="en-US" sz="2400" b="1" dirty="0" smtClean="0">
              <a:solidFill>
                <a:srgbClr val="006600"/>
              </a:solidFill>
            </a:endParaRPr>
          </a:p>
          <a:p>
            <a:pPr eaLnBrk="1" fontAlgn="base" hangingPunct="1">
              <a:spcBef>
                <a:spcPct val="0"/>
              </a:spcBef>
              <a:spcAft>
                <a:spcPct val="0"/>
              </a:spcAft>
            </a:pPr>
            <a:r>
              <a:rPr lang="ru-RU" sz="2400" b="1" dirty="0" smtClean="0">
                <a:solidFill>
                  <a:srgbClr val="006600"/>
                </a:solidFill>
              </a:rPr>
              <a:t>       </a:t>
            </a:r>
            <a:r>
              <a:rPr lang="en-US" sz="2400" b="1" dirty="0" smtClean="0">
                <a:solidFill>
                  <a:srgbClr val="006600"/>
                </a:solidFill>
              </a:rPr>
              <a:t> Third,</a:t>
            </a:r>
            <a:r>
              <a:rPr lang="en-US" sz="2400" b="1" dirty="0" smtClean="0">
                <a:solidFill>
                  <a:srgbClr val="C00000"/>
                </a:solidFill>
              </a:rPr>
              <a:t> </a:t>
            </a:r>
            <a:r>
              <a:rPr lang="en-US" sz="2400" b="1" dirty="0" smtClean="0">
                <a:solidFill>
                  <a:srgbClr val="800000"/>
                </a:solidFill>
              </a:rPr>
              <a:t>Russia </a:t>
            </a:r>
            <a:r>
              <a:rPr lang="en-US" sz="2400" b="1" dirty="0">
                <a:solidFill>
                  <a:srgbClr val="800000"/>
                </a:solidFill>
              </a:rPr>
              <a:t>is going to be an important and active  player in the Asian </a:t>
            </a:r>
            <a:r>
              <a:rPr lang="en-US" sz="2400" b="1" dirty="0" smtClean="0">
                <a:solidFill>
                  <a:srgbClr val="800000"/>
                </a:solidFill>
              </a:rPr>
              <a:t>and Chinese coal </a:t>
            </a:r>
            <a:r>
              <a:rPr lang="en-US" sz="2400" b="1" dirty="0">
                <a:solidFill>
                  <a:srgbClr val="800000"/>
                </a:solidFill>
              </a:rPr>
              <a:t>markets</a:t>
            </a:r>
          </a:p>
          <a:p>
            <a:pPr eaLnBrk="1" fontAlgn="base" hangingPunct="1">
              <a:spcBef>
                <a:spcPct val="0"/>
              </a:spcBef>
              <a:spcAft>
                <a:spcPct val="0"/>
              </a:spcAft>
            </a:pPr>
            <a:r>
              <a:rPr lang="ru-RU" sz="1800" b="1" dirty="0" smtClean="0">
                <a:solidFill>
                  <a:srgbClr val="008000"/>
                </a:solidFill>
              </a:rPr>
              <a:t>	</a:t>
            </a:r>
            <a:endParaRPr lang="ru-RU" sz="1800" b="1" dirty="0" smtClean="0">
              <a:solidFill>
                <a:srgbClr val="0000FF"/>
              </a:solidFill>
            </a:endParaRPr>
          </a:p>
        </p:txBody>
      </p:sp>
      <p:pic>
        <p:nvPicPr>
          <p:cNvPr id="7171" name="Picture 11" descr="Эмблема СЭИ sma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31" y="117631"/>
            <a:ext cx="71596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Номер слайда 2"/>
          <p:cNvSpPr>
            <a:spLocks noGrp="1"/>
          </p:cNvSpPr>
          <p:nvPr>
            <p:ph type="sldNum" sz="quarter" idx="12"/>
          </p:nvPr>
        </p:nvSpPr>
        <p:spPr/>
        <p:txBody>
          <a:bodyPr/>
          <a:lstStyle/>
          <a:p>
            <a:pPr>
              <a:defRPr/>
            </a:pPr>
            <a:r>
              <a:rPr lang="en-US" dirty="0" smtClean="0">
                <a:solidFill>
                  <a:srgbClr val="04617B">
                    <a:shade val="90000"/>
                  </a:srgbClr>
                </a:solidFill>
                <a:latin typeface="Arial" pitchFamily="34" charset="0"/>
                <a:cs typeface="Arial" pitchFamily="34" charset="0"/>
              </a:rPr>
              <a:t>1</a:t>
            </a:r>
            <a:r>
              <a:rPr lang="ru-RU" dirty="0" smtClean="0">
                <a:solidFill>
                  <a:srgbClr val="04617B">
                    <a:shade val="90000"/>
                  </a:srgbClr>
                </a:solidFill>
                <a:latin typeface="Arial" pitchFamily="34" charset="0"/>
                <a:cs typeface="Arial" pitchFamily="34" charset="0"/>
              </a:rPr>
              <a:t>4</a:t>
            </a:r>
            <a:endParaRPr lang="ru-RU" dirty="0">
              <a:solidFill>
                <a:srgbClr val="04617B">
                  <a:shade val="90000"/>
                </a:srgbClr>
              </a:solidFill>
              <a:latin typeface="Arial" pitchFamily="34" charset="0"/>
              <a:cs typeface="Arial" pitchFamily="34" charset="0"/>
            </a:endParaRPr>
          </a:p>
        </p:txBody>
      </p:sp>
      <p:sp>
        <p:nvSpPr>
          <p:cNvPr id="6" name="TextBox 5"/>
          <p:cNvSpPr txBox="1"/>
          <p:nvPr/>
        </p:nvSpPr>
        <p:spPr>
          <a:xfrm>
            <a:off x="107503" y="6506220"/>
            <a:ext cx="8136905" cy="253916"/>
          </a:xfrm>
          <a:prstGeom prst="rect">
            <a:avLst/>
          </a:prstGeom>
          <a:noFill/>
        </p:spPr>
        <p:txBody>
          <a:bodyPr wrap="square" rtlCol="0">
            <a:spAutoFit/>
          </a:bodyPr>
          <a:lstStyle/>
          <a:p>
            <a:pPr fontAlgn="base">
              <a:spcBef>
                <a:spcPct val="50000"/>
              </a:spcBef>
              <a:spcAft>
                <a:spcPct val="0"/>
              </a:spcAft>
              <a:defRPr/>
            </a:pPr>
            <a:r>
              <a:rPr lang="ru-RU" sz="1050" b="1" i="1" dirty="0" smtClean="0">
                <a:solidFill>
                  <a:srgbClr val="0000CC"/>
                </a:solidFill>
                <a:latin typeface="Arial" charset="0"/>
              </a:rPr>
              <a:t>                                                   </a:t>
            </a:r>
            <a:r>
              <a:rPr lang="en-US" sz="1050" b="1" i="1" dirty="0" smtClean="0">
                <a:solidFill>
                  <a:srgbClr val="0000CC"/>
                </a:solidFill>
                <a:latin typeface="Arial" charset="0"/>
              </a:rPr>
              <a:t>The </a:t>
            </a:r>
            <a:r>
              <a:rPr lang="en-US" sz="1050" b="1" i="1" dirty="0">
                <a:solidFill>
                  <a:srgbClr val="0000CC"/>
                </a:solidFill>
                <a:latin typeface="Arial" charset="0"/>
              </a:rPr>
              <a:t>15th International Conference on NAGPF-St. Petersburg, Russia, </a:t>
            </a:r>
            <a:r>
              <a:rPr lang="en-US" sz="1050" b="1" i="1" dirty="0" smtClean="0">
                <a:solidFill>
                  <a:srgbClr val="0000CC"/>
                </a:solidFill>
                <a:latin typeface="Arial" charset="0"/>
              </a:rPr>
              <a:t>05.10.2018</a:t>
            </a:r>
            <a:endParaRPr lang="ru-RU" sz="1050" b="1" i="1" dirty="0">
              <a:solidFill>
                <a:srgbClr val="0000CC"/>
              </a:solidFill>
              <a:latin typeface="Arial" charset="0"/>
            </a:endParaRPr>
          </a:p>
        </p:txBody>
      </p:sp>
    </p:spTree>
    <p:extLst>
      <p:ext uri="{BB962C8B-B14F-4D97-AF65-F5344CB8AC3E}">
        <p14:creationId xmlns:p14="http://schemas.microsoft.com/office/powerpoint/2010/main" val="105611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968714"/>
                                        </p:tgtEl>
                                        <p:attrNameLst>
                                          <p:attrName>style.visibility</p:attrName>
                                        </p:attrNameLst>
                                      </p:cBhvr>
                                      <p:to>
                                        <p:strVal val="visible"/>
                                      </p:to>
                                    </p:set>
                                    <p:animEffect transition="in" filter="checkerboard(across)">
                                      <p:cBhvr>
                                        <p:cTn id="7" dur="1000"/>
                                        <p:tgtEl>
                                          <p:spTgt spid="9687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871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801341060"/>
              </p:ext>
            </p:extLst>
          </p:nvPr>
        </p:nvGraphicFramePr>
        <p:xfrm>
          <a:off x="250850" y="1052513"/>
          <a:ext cx="8641630" cy="3734354"/>
        </p:xfrm>
        <a:graphic>
          <a:graphicData uri="http://schemas.openxmlformats.org/drawingml/2006/table">
            <a:tbl>
              <a:tblPr firstRow="1" firstCol="1" bandRow="1">
                <a:tableStyleId>{5C22544A-7EE6-4342-B048-85BDC9FD1C3A}</a:tableStyleId>
              </a:tblPr>
              <a:tblGrid>
                <a:gridCol w="3312675">
                  <a:extLst>
                    <a:ext uri="{9D8B030D-6E8A-4147-A177-3AD203B41FA5}">
                      <a16:colId xmlns:a16="http://schemas.microsoft.com/office/drawing/2014/main" xmlns="" val="20000"/>
                    </a:ext>
                  </a:extLst>
                </a:gridCol>
                <a:gridCol w="1046250">
                  <a:extLst>
                    <a:ext uri="{9D8B030D-6E8A-4147-A177-3AD203B41FA5}">
                      <a16:colId xmlns:a16="http://schemas.microsoft.com/office/drawing/2014/main" xmlns="" val="20001"/>
                    </a:ext>
                  </a:extLst>
                </a:gridCol>
                <a:gridCol w="1046250">
                  <a:extLst>
                    <a:ext uri="{9D8B030D-6E8A-4147-A177-3AD203B41FA5}">
                      <a16:colId xmlns:a16="http://schemas.microsoft.com/office/drawing/2014/main" xmlns="" val="20002"/>
                    </a:ext>
                  </a:extLst>
                </a:gridCol>
                <a:gridCol w="1046250">
                  <a:extLst>
                    <a:ext uri="{9D8B030D-6E8A-4147-A177-3AD203B41FA5}">
                      <a16:colId xmlns:a16="http://schemas.microsoft.com/office/drawing/2014/main" xmlns="" val="20003"/>
                    </a:ext>
                  </a:extLst>
                </a:gridCol>
                <a:gridCol w="1046250">
                  <a:extLst>
                    <a:ext uri="{9D8B030D-6E8A-4147-A177-3AD203B41FA5}">
                      <a16:colId xmlns:a16="http://schemas.microsoft.com/office/drawing/2014/main" xmlns="" val="20004"/>
                    </a:ext>
                  </a:extLst>
                </a:gridCol>
                <a:gridCol w="1143955">
                  <a:extLst>
                    <a:ext uri="{9D8B030D-6E8A-4147-A177-3AD203B41FA5}">
                      <a16:colId xmlns:a16="http://schemas.microsoft.com/office/drawing/2014/main" xmlns="" val="20005"/>
                    </a:ext>
                  </a:extLst>
                </a:gridCol>
              </a:tblGrid>
              <a:tr h="370921">
                <a:tc rowSpan="2">
                  <a:txBody>
                    <a:bodyPr/>
                    <a:lstStyle/>
                    <a:p>
                      <a:pPr algn="ctr">
                        <a:spcAft>
                          <a:spcPts val="0"/>
                        </a:spcAft>
                      </a:pPr>
                      <a:r>
                        <a:rPr lang="en-US" sz="1400" b="1" dirty="0" smtClean="0">
                          <a:solidFill>
                            <a:schemeClr val="bg1"/>
                          </a:solidFill>
                          <a:effectLst/>
                          <a:latin typeface="Arial" pitchFamily="34" charset="0"/>
                          <a:cs typeface="Arial" pitchFamily="34" charset="0"/>
                        </a:rPr>
                        <a:t>Index</a:t>
                      </a:r>
                      <a:endParaRPr lang="ru-RU" sz="1400" b="1" dirty="0">
                        <a:solidFill>
                          <a:schemeClr val="bg1"/>
                        </a:solidFill>
                        <a:effectLst/>
                        <a:latin typeface="Arial" pitchFamily="34" charset="0"/>
                        <a:ea typeface="Calibri"/>
                        <a:cs typeface="Arial" pitchFamily="34" charset="0"/>
                      </a:endParaRPr>
                    </a:p>
                  </a:txBody>
                  <a:tcPr marL="68586" marR="68586" marT="0" marB="0" anchor="ctr"/>
                </a:tc>
                <a:tc gridSpan="5">
                  <a:txBody>
                    <a:bodyPr/>
                    <a:lstStyle/>
                    <a:p>
                      <a:pPr algn="ctr">
                        <a:spcAft>
                          <a:spcPts val="0"/>
                        </a:spcAft>
                      </a:pPr>
                      <a:r>
                        <a:rPr lang="en-US" sz="1600" b="1" dirty="0" smtClean="0">
                          <a:solidFill>
                            <a:schemeClr val="bg1"/>
                          </a:solidFill>
                          <a:effectLst/>
                          <a:latin typeface="Arial" pitchFamily="34" charset="0"/>
                          <a:cs typeface="Arial" pitchFamily="34" charset="0"/>
                        </a:rPr>
                        <a:t>Year</a:t>
                      </a:r>
                      <a:endParaRPr lang="ru-RU" sz="1600" b="1" dirty="0">
                        <a:solidFill>
                          <a:schemeClr val="bg1"/>
                        </a:solidFill>
                        <a:effectLst/>
                        <a:latin typeface="Arial" pitchFamily="34" charset="0"/>
                        <a:ea typeface="Calibri"/>
                        <a:cs typeface="Arial" pitchFamily="34" charset="0"/>
                      </a:endParaRPr>
                    </a:p>
                  </a:txBody>
                  <a:tcPr marL="68586" marR="68586" marT="0" marB="0"/>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10000"/>
                  </a:ext>
                </a:extLst>
              </a:tr>
              <a:tr h="370921">
                <a:tc vMerge="1">
                  <a:txBody>
                    <a:bodyPr/>
                    <a:lstStyle/>
                    <a:p>
                      <a:endParaRPr lang="ru-RU"/>
                    </a:p>
                  </a:txBody>
                  <a:tcPr/>
                </a:tc>
                <a:tc>
                  <a:txBody>
                    <a:bodyPr/>
                    <a:lstStyle/>
                    <a:p>
                      <a:pPr algn="ctr">
                        <a:spcAft>
                          <a:spcPts val="0"/>
                        </a:spcAft>
                      </a:pPr>
                      <a:r>
                        <a:rPr lang="ru-RU" sz="1800" b="1" dirty="0">
                          <a:effectLst/>
                          <a:latin typeface="Arial" pitchFamily="34" charset="0"/>
                          <a:cs typeface="Arial" pitchFamily="34" charset="0"/>
                        </a:rPr>
                        <a:t>2008</a:t>
                      </a:r>
                      <a:endParaRPr lang="ru-RU" sz="1800" b="1" dirty="0">
                        <a:effectLst/>
                        <a:latin typeface="Arial" pitchFamily="34" charset="0"/>
                        <a:ea typeface="Calibri"/>
                        <a:cs typeface="Arial" pitchFamily="34" charset="0"/>
                      </a:endParaRPr>
                    </a:p>
                  </a:txBody>
                  <a:tcPr marL="68586" marR="68586" marT="0" marB="0" anchor="ctr"/>
                </a:tc>
                <a:tc>
                  <a:txBody>
                    <a:bodyPr/>
                    <a:lstStyle/>
                    <a:p>
                      <a:pPr algn="ctr">
                        <a:spcAft>
                          <a:spcPts val="0"/>
                        </a:spcAft>
                      </a:pPr>
                      <a:r>
                        <a:rPr lang="ru-RU" sz="1800" b="1" dirty="0">
                          <a:effectLst/>
                          <a:latin typeface="Arial" pitchFamily="34" charset="0"/>
                          <a:cs typeface="Arial" pitchFamily="34" charset="0"/>
                        </a:rPr>
                        <a:t>2009</a:t>
                      </a:r>
                      <a:endParaRPr lang="ru-RU" sz="1800" b="1" dirty="0">
                        <a:effectLst/>
                        <a:latin typeface="Arial" pitchFamily="34" charset="0"/>
                        <a:ea typeface="Calibri"/>
                        <a:cs typeface="Arial" pitchFamily="34" charset="0"/>
                      </a:endParaRPr>
                    </a:p>
                  </a:txBody>
                  <a:tcPr marL="68586" marR="68586" marT="0" marB="0" anchor="ctr"/>
                </a:tc>
                <a:tc>
                  <a:txBody>
                    <a:bodyPr/>
                    <a:lstStyle/>
                    <a:p>
                      <a:pPr algn="ctr">
                        <a:spcAft>
                          <a:spcPts val="0"/>
                        </a:spcAft>
                      </a:pPr>
                      <a:r>
                        <a:rPr lang="ru-RU" sz="1800" b="1" dirty="0">
                          <a:effectLst/>
                          <a:latin typeface="Arial" pitchFamily="34" charset="0"/>
                          <a:cs typeface="Arial" pitchFamily="34" charset="0"/>
                        </a:rPr>
                        <a:t>2010</a:t>
                      </a:r>
                      <a:endParaRPr lang="ru-RU" sz="1800" b="1" dirty="0">
                        <a:effectLst/>
                        <a:latin typeface="Arial" pitchFamily="34" charset="0"/>
                        <a:ea typeface="Calibri"/>
                        <a:cs typeface="Arial" pitchFamily="34" charset="0"/>
                      </a:endParaRPr>
                    </a:p>
                  </a:txBody>
                  <a:tcPr marL="68586" marR="68586" marT="0" marB="0" anchor="ctr"/>
                </a:tc>
                <a:tc>
                  <a:txBody>
                    <a:bodyPr/>
                    <a:lstStyle/>
                    <a:p>
                      <a:pPr algn="ctr"/>
                      <a:r>
                        <a:rPr lang="ru-RU" b="1" dirty="0" smtClean="0">
                          <a:latin typeface="Arial" pitchFamily="34" charset="0"/>
                          <a:cs typeface="Arial" pitchFamily="34" charset="0"/>
                        </a:rPr>
                        <a:t>2011</a:t>
                      </a:r>
                      <a:endParaRPr lang="ru-RU" b="1" dirty="0">
                        <a:latin typeface="Arial" pitchFamily="34" charset="0"/>
                        <a:cs typeface="Arial" pitchFamily="34" charset="0"/>
                      </a:endParaRPr>
                    </a:p>
                  </a:txBody>
                  <a:tcPr marL="68586" marR="68586" marT="0" marB="0" anchor="ctr"/>
                </a:tc>
                <a:tc>
                  <a:txBody>
                    <a:bodyPr/>
                    <a:lstStyle/>
                    <a:p>
                      <a:pPr algn="ctr"/>
                      <a:r>
                        <a:rPr lang="ru-RU" b="1" dirty="0" smtClean="0">
                          <a:latin typeface="Arial" pitchFamily="34" charset="0"/>
                          <a:cs typeface="Arial" pitchFamily="34" charset="0"/>
                        </a:rPr>
                        <a:t>2013</a:t>
                      </a:r>
                      <a:endParaRPr lang="ru-RU" b="1" dirty="0">
                        <a:latin typeface="Arial" pitchFamily="34" charset="0"/>
                        <a:cs typeface="Arial" pitchFamily="34" charset="0"/>
                      </a:endParaRPr>
                    </a:p>
                  </a:txBody>
                  <a:tcPr marL="68586" marR="68586" marT="0" marB="0" anchor="ctr"/>
                </a:tc>
                <a:extLst>
                  <a:ext uri="{0D108BD9-81ED-4DB2-BD59-A6C34878D82A}">
                    <a16:rowId xmlns:a16="http://schemas.microsoft.com/office/drawing/2014/main" xmlns="" val="10001"/>
                  </a:ext>
                </a:extLst>
              </a:tr>
              <a:tr h="370921">
                <a:tc>
                  <a:txBody>
                    <a:bodyPr/>
                    <a:lstStyle/>
                    <a:p>
                      <a:pPr>
                        <a:spcAft>
                          <a:spcPts val="0"/>
                        </a:spcAft>
                      </a:pPr>
                      <a:r>
                        <a:rPr lang="en-US" sz="1600" b="1" dirty="0" smtClean="0">
                          <a:solidFill>
                            <a:schemeClr val="bg1"/>
                          </a:solidFill>
                          <a:effectLst/>
                          <a:latin typeface="Arial" pitchFamily="34" charset="0"/>
                          <a:cs typeface="Arial" pitchFamily="34" charset="0"/>
                        </a:rPr>
                        <a:t>Production</a:t>
                      </a:r>
                      <a:endParaRPr lang="ru-RU" sz="1600" b="1" dirty="0">
                        <a:solidFill>
                          <a:schemeClr val="bg1"/>
                        </a:solidFill>
                        <a:effectLst/>
                        <a:latin typeface="Arial" pitchFamily="34" charset="0"/>
                        <a:ea typeface="Calibri"/>
                        <a:cs typeface="Arial" pitchFamily="34" charset="0"/>
                      </a:endParaRPr>
                    </a:p>
                  </a:txBody>
                  <a:tcPr marL="68586" marR="68586" marT="0" marB="0"/>
                </a:tc>
                <a:tc>
                  <a:txBody>
                    <a:bodyPr/>
                    <a:lstStyle/>
                    <a:p>
                      <a:pPr algn="ctr">
                        <a:spcAft>
                          <a:spcPts val="0"/>
                        </a:spcAft>
                      </a:pPr>
                      <a:r>
                        <a:rPr lang="ru-RU" sz="1800" b="1" dirty="0">
                          <a:effectLst/>
                          <a:latin typeface="Arial" pitchFamily="34" charset="0"/>
                          <a:cs typeface="Arial" pitchFamily="34" charset="0"/>
                        </a:rPr>
                        <a:t>329</a:t>
                      </a:r>
                      <a:endParaRPr lang="ru-RU" sz="1800" b="1" dirty="0">
                        <a:effectLst/>
                        <a:latin typeface="Arial" pitchFamily="34" charset="0"/>
                        <a:ea typeface="Calibri"/>
                        <a:cs typeface="Arial" pitchFamily="34" charset="0"/>
                      </a:endParaRPr>
                    </a:p>
                  </a:txBody>
                  <a:tcPr marL="68586" marR="68586" marT="0" marB="0" anchor="ctr"/>
                </a:tc>
                <a:tc>
                  <a:txBody>
                    <a:bodyPr/>
                    <a:lstStyle/>
                    <a:p>
                      <a:pPr algn="ctr">
                        <a:spcAft>
                          <a:spcPts val="0"/>
                        </a:spcAft>
                      </a:pPr>
                      <a:r>
                        <a:rPr lang="ru-RU" sz="1800" b="1" dirty="0">
                          <a:effectLst/>
                          <a:latin typeface="Arial" pitchFamily="34" charset="0"/>
                          <a:cs typeface="Arial" pitchFamily="34" charset="0"/>
                        </a:rPr>
                        <a:t>300</a:t>
                      </a:r>
                      <a:endParaRPr lang="ru-RU" sz="1800" b="1" dirty="0">
                        <a:effectLst/>
                        <a:latin typeface="Arial" pitchFamily="34" charset="0"/>
                        <a:ea typeface="Calibri"/>
                        <a:cs typeface="Arial" pitchFamily="34" charset="0"/>
                      </a:endParaRPr>
                    </a:p>
                  </a:txBody>
                  <a:tcPr marL="68586" marR="68586" marT="0" marB="0" anchor="ctr"/>
                </a:tc>
                <a:tc>
                  <a:txBody>
                    <a:bodyPr/>
                    <a:lstStyle/>
                    <a:p>
                      <a:pPr algn="ctr">
                        <a:spcAft>
                          <a:spcPts val="0"/>
                        </a:spcAft>
                      </a:pPr>
                      <a:r>
                        <a:rPr lang="ru-RU" sz="1800" b="1" dirty="0">
                          <a:effectLst/>
                          <a:latin typeface="Arial" pitchFamily="34" charset="0"/>
                          <a:cs typeface="Arial" pitchFamily="34" charset="0"/>
                        </a:rPr>
                        <a:t>323</a:t>
                      </a:r>
                      <a:endParaRPr lang="ru-RU" sz="1800" b="1" dirty="0">
                        <a:effectLst/>
                        <a:latin typeface="Arial" pitchFamily="34" charset="0"/>
                        <a:ea typeface="Calibri"/>
                        <a:cs typeface="Arial" pitchFamily="34" charset="0"/>
                      </a:endParaRPr>
                    </a:p>
                  </a:txBody>
                  <a:tcPr marL="68586" marR="68586" marT="0" marB="0" anchor="ctr"/>
                </a:tc>
                <a:tc>
                  <a:txBody>
                    <a:bodyPr/>
                    <a:lstStyle/>
                    <a:p>
                      <a:pPr algn="ctr"/>
                      <a:r>
                        <a:rPr lang="ru-RU" b="1" dirty="0" smtClean="0">
                          <a:latin typeface="Arial" pitchFamily="34" charset="0"/>
                          <a:cs typeface="Arial" pitchFamily="34" charset="0"/>
                        </a:rPr>
                        <a:t>355</a:t>
                      </a:r>
                      <a:endParaRPr lang="ru-RU" b="1" dirty="0">
                        <a:latin typeface="Arial" pitchFamily="34" charset="0"/>
                        <a:cs typeface="Arial" pitchFamily="34" charset="0"/>
                      </a:endParaRPr>
                    </a:p>
                  </a:txBody>
                  <a:tcPr marL="68586" marR="68586" marT="0" marB="0" anchor="ctr"/>
                </a:tc>
                <a:tc>
                  <a:txBody>
                    <a:bodyPr/>
                    <a:lstStyle/>
                    <a:p>
                      <a:pPr algn="ctr"/>
                      <a:r>
                        <a:rPr lang="en-US" b="1" dirty="0" smtClean="0">
                          <a:latin typeface="Arial" pitchFamily="34" charset="0"/>
                          <a:cs typeface="Arial" pitchFamily="34" charset="0"/>
                        </a:rPr>
                        <a:t>352</a:t>
                      </a:r>
                      <a:endParaRPr lang="ru-RU" b="1" dirty="0">
                        <a:latin typeface="Arial" pitchFamily="34" charset="0"/>
                        <a:cs typeface="Arial" pitchFamily="34" charset="0"/>
                      </a:endParaRPr>
                    </a:p>
                  </a:txBody>
                  <a:tcPr marL="68586" marR="68586" marT="0" marB="0" anchor="ctr"/>
                </a:tc>
                <a:extLst>
                  <a:ext uri="{0D108BD9-81ED-4DB2-BD59-A6C34878D82A}">
                    <a16:rowId xmlns:a16="http://schemas.microsoft.com/office/drawing/2014/main" xmlns="" val="10002"/>
                  </a:ext>
                </a:extLst>
              </a:tr>
              <a:tr h="358345">
                <a:tc>
                  <a:txBody>
                    <a:bodyPr/>
                    <a:lstStyle/>
                    <a:p>
                      <a:pPr>
                        <a:spcAft>
                          <a:spcPts val="0"/>
                        </a:spcAft>
                      </a:pPr>
                      <a:r>
                        <a:rPr lang="en-US" sz="1600" b="1" smtClean="0">
                          <a:solidFill>
                            <a:schemeClr val="bg1"/>
                          </a:solidFill>
                          <a:effectLst/>
                          <a:latin typeface="Arial" pitchFamily="34" charset="0"/>
                          <a:cs typeface="Arial" pitchFamily="34" charset="0"/>
                        </a:rPr>
                        <a:t>Export,</a:t>
                      </a:r>
                      <a:r>
                        <a:rPr lang="en-US" sz="1600" b="1" baseline="0" smtClean="0">
                          <a:solidFill>
                            <a:schemeClr val="bg1"/>
                          </a:solidFill>
                          <a:effectLst/>
                          <a:latin typeface="Arial" pitchFamily="34" charset="0"/>
                          <a:cs typeface="Arial" pitchFamily="34" charset="0"/>
                        </a:rPr>
                        <a:t> total, </a:t>
                      </a:r>
                      <a:r>
                        <a:rPr lang="en-US" sz="1600" b="1" baseline="0" dirty="0" smtClean="0">
                          <a:solidFill>
                            <a:schemeClr val="bg1"/>
                          </a:solidFill>
                          <a:effectLst/>
                          <a:latin typeface="Arial" pitchFamily="34" charset="0"/>
                          <a:cs typeface="Arial" pitchFamily="34" charset="0"/>
                        </a:rPr>
                        <a:t>including</a:t>
                      </a:r>
                      <a:r>
                        <a:rPr lang="ru-RU" sz="1400" b="1" dirty="0" smtClean="0">
                          <a:solidFill>
                            <a:schemeClr val="bg1"/>
                          </a:solidFill>
                          <a:effectLst/>
                          <a:latin typeface="Arial" pitchFamily="34" charset="0"/>
                          <a:cs typeface="Arial" pitchFamily="34" charset="0"/>
                        </a:rPr>
                        <a:t>:</a:t>
                      </a:r>
                      <a:endParaRPr lang="ru-RU" sz="1400" b="1" dirty="0">
                        <a:solidFill>
                          <a:schemeClr val="bg1"/>
                        </a:solidFill>
                        <a:effectLst/>
                        <a:latin typeface="Arial" pitchFamily="34" charset="0"/>
                        <a:ea typeface="Calibri"/>
                        <a:cs typeface="Arial" pitchFamily="34" charset="0"/>
                      </a:endParaRPr>
                    </a:p>
                  </a:txBody>
                  <a:tcPr marL="68586" marR="68586" marT="0" marB="0"/>
                </a:tc>
                <a:tc>
                  <a:txBody>
                    <a:bodyPr/>
                    <a:lstStyle/>
                    <a:p>
                      <a:pPr algn="ctr">
                        <a:spcAft>
                          <a:spcPts val="0"/>
                        </a:spcAft>
                      </a:pPr>
                      <a:r>
                        <a:rPr lang="ru-RU" sz="1800" b="1" dirty="0">
                          <a:effectLst/>
                          <a:latin typeface="Arial" pitchFamily="34" charset="0"/>
                          <a:cs typeface="Arial" pitchFamily="34" charset="0"/>
                        </a:rPr>
                        <a:t>102</a:t>
                      </a:r>
                      <a:endParaRPr lang="ru-RU" sz="1800" b="1" dirty="0">
                        <a:effectLst/>
                        <a:latin typeface="Arial" pitchFamily="34" charset="0"/>
                        <a:ea typeface="Calibri"/>
                        <a:cs typeface="Arial" pitchFamily="34" charset="0"/>
                      </a:endParaRPr>
                    </a:p>
                  </a:txBody>
                  <a:tcPr marL="68586" marR="68586" marT="0" marB="0" anchor="ctr"/>
                </a:tc>
                <a:tc>
                  <a:txBody>
                    <a:bodyPr/>
                    <a:lstStyle/>
                    <a:p>
                      <a:pPr algn="ctr">
                        <a:spcAft>
                          <a:spcPts val="0"/>
                        </a:spcAft>
                      </a:pPr>
                      <a:r>
                        <a:rPr lang="ru-RU" sz="1800" b="1" dirty="0">
                          <a:effectLst/>
                          <a:latin typeface="Arial" pitchFamily="34" charset="0"/>
                          <a:cs typeface="Arial" pitchFamily="34" charset="0"/>
                        </a:rPr>
                        <a:t>97</a:t>
                      </a:r>
                      <a:endParaRPr lang="ru-RU" sz="1800" b="1" dirty="0">
                        <a:effectLst/>
                        <a:latin typeface="Arial" pitchFamily="34" charset="0"/>
                        <a:ea typeface="Calibri"/>
                        <a:cs typeface="Arial" pitchFamily="34" charset="0"/>
                      </a:endParaRPr>
                    </a:p>
                  </a:txBody>
                  <a:tcPr marL="68586" marR="68586" marT="0" marB="0" anchor="ctr"/>
                </a:tc>
                <a:tc>
                  <a:txBody>
                    <a:bodyPr/>
                    <a:lstStyle/>
                    <a:p>
                      <a:pPr algn="ctr">
                        <a:spcAft>
                          <a:spcPts val="0"/>
                        </a:spcAft>
                      </a:pPr>
                      <a:r>
                        <a:rPr lang="ru-RU" sz="1800" b="1" dirty="0">
                          <a:effectLst/>
                          <a:latin typeface="Arial" pitchFamily="34" charset="0"/>
                          <a:cs typeface="Arial" pitchFamily="34" charset="0"/>
                        </a:rPr>
                        <a:t>116</a:t>
                      </a:r>
                      <a:endParaRPr lang="ru-RU" sz="1800" b="1" dirty="0">
                        <a:effectLst/>
                        <a:latin typeface="Arial" pitchFamily="34" charset="0"/>
                        <a:ea typeface="Calibri"/>
                        <a:cs typeface="Arial" pitchFamily="34" charset="0"/>
                      </a:endParaRPr>
                    </a:p>
                  </a:txBody>
                  <a:tcPr marL="68586" marR="68586" marT="0" marB="0" anchor="ctr"/>
                </a:tc>
                <a:tc>
                  <a:txBody>
                    <a:bodyPr/>
                    <a:lstStyle/>
                    <a:p>
                      <a:pPr algn="ctr"/>
                      <a:r>
                        <a:rPr lang="ru-RU" b="1" dirty="0" smtClean="0">
                          <a:latin typeface="Arial" pitchFamily="34" charset="0"/>
                          <a:cs typeface="Arial" pitchFamily="34" charset="0"/>
                        </a:rPr>
                        <a:t>132</a:t>
                      </a:r>
                      <a:endParaRPr lang="ru-RU" b="1" dirty="0">
                        <a:latin typeface="Arial" pitchFamily="34" charset="0"/>
                        <a:cs typeface="Arial" pitchFamily="34" charset="0"/>
                      </a:endParaRPr>
                    </a:p>
                  </a:txBody>
                  <a:tcPr marL="68586" marR="68586" marT="0" marB="0" anchor="ctr"/>
                </a:tc>
                <a:tc>
                  <a:txBody>
                    <a:bodyPr/>
                    <a:lstStyle/>
                    <a:p>
                      <a:pPr algn="ctr"/>
                      <a:r>
                        <a:rPr lang="en-US" b="1" dirty="0" smtClean="0">
                          <a:latin typeface="Arial" pitchFamily="34" charset="0"/>
                          <a:cs typeface="Arial" pitchFamily="34" charset="0"/>
                        </a:rPr>
                        <a:t>143</a:t>
                      </a:r>
                      <a:endParaRPr lang="ru-RU" b="1" dirty="0">
                        <a:latin typeface="Arial" pitchFamily="34" charset="0"/>
                        <a:cs typeface="Arial" pitchFamily="34" charset="0"/>
                      </a:endParaRPr>
                    </a:p>
                  </a:txBody>
                  <a:tcPr marL="68586" marR="68586" marT="0" marB="0" anchor="ctr"/>
                </a:tc>
                <a:extLst>
                  <a:ext uri="{0D108BD9-81ED-4DB2-BD59-A6C34878D82A}">
                    <a16:rowId xmlns:a16="http://schemas.microsoft.com/office/drawing/2014/main" xmlns="" val="10003"/>
                  </a:ext>
                </a:extLst>
              </a:tr>
              <a:tr h="408641">
                <a:tc>
                  <a:txBody>
                    <a:bodyPr/>
                    <a:lstStyle/>
                    <a:p>
                      <a:pPr>
                        <a:spcAft>
                          <a:spcPts val="0"/>
                        </a:spcAft>
                      </a:pPr>
                      <a:r>
                        <a:rPr lang="en-US" sz="1600" b="1" smtClean="0">
                          <a:solidFill>
                            <a:schemeClr val="bg1"/>
                          </a:solidFill>
                          <a:effectLst/>
                          <a:latin typeface="Arial" pitchFamily="34" charset="0"/>
                          <a:cs typeface="Arial" pitchFamily="34" charset="0"/>
                        </a:rPr>
                        <a:t>Eastern direction, </a:t>
                      </a:r>
                      <a:r>
                        <a:rPr lang="en-US" sz="1400" b="1" dirty="0" smtClean="0">
                          <a:solidFill>
                            <a:schemeClr val="bg1"/>
                          </a:solidFill>
                          <a:effectLst/>
                          <a:latin typeface="Arial" pitchFamily="34" charset="0"/>
                          <a:cs typeface="Arial" pitchFamily="34" charset="0"/>
                        </a:rPr>
                        <a:t>total</a:t>
                      </a:r>
                      <a:endParaRPr lang="ru-RU" sz="1400" b="1" dirty="0">
                        <a:solidFill>
                          <a:schemeClr val="bg1"/>
                        </a:solidFill>
                        <a:effectLst/>
                        <a:latin typeface="Arial" pitchFamily="34" charset="0"/>
                        <a:ea typeface="Calibri"/>
                        <a:cs typeface="Arial" pitchFamily="34" charset="0"/>
                      </a:endParaRPr>
                    </a:p>
                  </a:txBody>
                  <a:tcPr marL="68586" marR="68586" marT="0" marB="0"/>
                </a:tc>
                <a:tc>
                  <a:txBody>
                    <a:bodyPr/>
                    <a:lstStyle/>
                    <a:p>
                      <a:pPr algn="ctr">
                        <a:spcAft>
                          <a:spcPts val="0"/>
                        </a:spcAft>
                      </a:pPr>
                      <a:r>
                        <a:rPr lang="ru-RU" sz="1800" b="1" dirty="0" smtClean="0">
                          <a:effectLst/>
                          <a:latin typeface="Arial" pitchFamily="34" charset="0"/>
                          <a:cs typeface="Arial" pitchFamily="34" charset="0"/>
                        </a:rPr>
                        <a:t>16</a:t>
                      </a:r>
                      <a:r>
                        <a:rPr lang="en-US" sz="1800" b="1" dirty="0" smtClean="0">
                          <a:effectLst/>
                          <a:latin typeface="Arial" pitchFamily="34" charset="0"/>
                          <a:cs typeface="Arial" pitchFamily="34" charset="0"/>
                        </a:rPr>
                        <a:t>.</a:t>
                      </a:r>
                      <a:r>
                        <a:rPr lang="ru-RU" sz="1800" b="1" dirty="0" smtClean="0">
                          <a:effectLst/>
                          <a:latin typeface="Arial" pitchFamily="34" charset="0"/>
                          <a:cs typeface="Arial" pitchFamily="34" charset="0"/>
                        </a:rPr>
                        <a:t>6</a:t>
                      </a:r>
                      <a:endParaRPr lang="ru-RU" sz="1800" b="1" dirty="0">
                        <a:effectLst/>
                        <a:latin typeface="Arial" pitchFamily="34" charset="0"/>
                        <a:ea typeface="Calibri"/>
                        <a:cs typeface="Arial" pitchFamily="34" charset="0"/>
                      </a:endParaRPr>
                    </a:p>
                  </a:txBody>
                  <a:tcPr marL="68586" marR="68586" marT="0" marB="0" anchor="ctr"/>
                </a:tc>
                <a:tc>
                  <a:txBody>
                    <a:bodyPr/>
                    <a:lstStyle/>
                    <a:p>
                      <a:pPr algn="ctr">
                        <a:spcAft>
                          <a:spcPts val="0"/>
                        </a:spcAft>
                      </a:pPr>
                      <a:r>
                        <a:rPr lang="ru-RU" sz="1800" b="1" dirty="0" smtClean="0">
                          <a:effectLst/>
                          <a:latin typeface="Arial" pitchFamily="34" charset="0"/>
                          <a:cs typeface="Arial" pitchFamily="34" charset="0"/>
                        </a:rPr>
                        <a:t>27</a:t>
                      </a:r>
                      <a:r>
                        <a:rPr lang="en-US" sz="1800" b="1" dirty="0" smtClean="0">
                          <a:effectLst/>
                          <a:latin typeface="Arial" pitchFamily="34" charset="0"/>
                          <a:cs typeface="Arial" pitchFamily="34" charset="0"/>
                        </a:rPr>
                        <a:t>.</a:t>
                      </a:r>
                      <a:r>
                        <a:rPr lang="ru-RU" sz="1800" b="1" dirty="0" smtClean="0">
                          <a:effectLst/>
                          <a:latin typeface="Arial" pitchFamily="34" charset="0"/>
                          <a:cs typeface="Arial" pitchFamily="34" charset="0"/>
                        </a:rPr>
                        <a:t>7</a:t>
                      </a:r>
                      <a:endParaRPr lang="ru-RU" sz="1800" b="1" dirty="0">
                        <a:effectLst/>
                        <a:latin typeface="Arial" pitchFamily="34" charset="0"/>
                        <a:ea typeface="Calibri"/>
                        <a:cs typeface="Arial" pitchFamily="34" charset="0"/>
                      </a:endParaRPr>
                    </a:p>
                  </a:txBody>
                  <a:tcPr marL="68586" marR="68586" marT="0" marB="0" anchor="ctr"/>
                </a:tc>
                <a:tc>
                  <a:txBody>
                    <a:bodyPr/>
                    <a:lstStyle/>
                    <a:p>
                      <a:pPr algn="ctr">
                        <a:spcAft>
                          <a:spcPts val="0"/>
                        </a:spcAft>
                      </a:pPr>
                      <a:r>
                        <a:rPr lang="ru-RU" sz="1800" b="1" dirty="0" smtClean="0">
                          <a:effectLst/>
                          <a:latin typeface="Arial" pitchFamily="34" charset="0"/>
                          <a:cs typeface="Arial" pitchFamily="34" charset="0"/>
                        </a:rPr>
                        <a:t>28</a:t>
                      </a:r>
                      <a:r>
                        <a:rPr lang="en-US" sz="1800" b="1" dirty="0" smtClean="0">
                          <a:effectLst/>
                          <a:latin typeface="Arial" pitchFamily="34" charset="0"/>
                          <a:cs typeface="Arial" pitchFamily="34" charset="0"/>
                        </a:rPr>
                        <a:t>.</a:t>
                      </a:r>
                      <a:r>
                        <a:rPr lang="ru-RU" sz="1800" b="1" dirty="0" smtClean="0">
                          <a:effectLst/>
                          <a:latin typeface="Arial" pitchFamily="34" charset="0"/>
                          <a:cs typeface="Arial" pitchFamily="34" charset="0"/>
                        </a:rPr>
                        <a:t>0</a:t>
                      </a:r>
                      <a:endParaRPr lang="ru-RU" sz="1800" b="1" dirty="0">
                        <a:effectLst/>
                        <a:latin typeface="Arial" pitchFamily="34" charset="0"/>
                        <a:ea typeface="Calibri"/>
                        <a:cs typeface="Arial" pitchFamily="34" charset="0"/>
                      </a:endParaRPr>
                    </a:p>
                  </a:txBody>
                  <a:tcPr marL="68586" marR="68586" marT="0" marB="0" anchor="ctr"/>
                </a:tc>
                <a:tc>
                  <a:txBody>
                    <a:bodyPr/>
                    <a:lstStyle/>
                    <a:p>
                      <a:pPr algn="ctr"/>
                      <a:r>
                        <a:rPr lang="ru-RU" b="1" dirty="0" smtClean="0">
                          <a:latin typeface="Arial" pitchFamily="34" charset="0"/>
                          <a:cs typeface="Arial" pitchFamily="34" charset="0"/>
                        </a:rPr>
                        <a:t>48</a:t>
                      </a:r>
                      <a:r>
                        <a:rPr lang="en-US" b="1" dirty="0" smtClean="0">
                          <a:latin typeface="Arial" pitchFamily="34" charset="0"/>
                          <a:cs typeface="Arial" pitchFamily="34" charset="0"/>
                        </a:rPr>
                        <a:t>.</a:t>
                      </a:r>
                      <a:r>
                        <a:rPr lang="ru-RU" b="1" dirty="0" smtClean="0">
                          <a:latin typeface="Arial" pitchFamily="34" charset="0"/>
                          <a:cs typeface="Arial" pitchFamily="34" charset="0"/>
                        </a:rPr>
                        <a:t>9</a:t>
                      </a:r>
                      <a:endParaRPr lang="ru-RU" b="1" dirty="0">
                        <a:latin typeface="Arial" pitchFamily="34" charset="0"/>
                        <a:cs typeface="Arial" pitchFamily="34" charset="0"/>
                      </a:endParaRPr>
                    </a:p>
                  </a:txBody>
                  <a:tcPr marL="68586" marR="68586" marT="0" marB="0" anchor="ctr"/>
                </a:tc>
                <a:tc>
                  <a:txBody>
                    <a:bodyPr/>
                    <a:lstStyle/>
                    <a:p>
                      <a:pPr algn="ctr"/>
                      <a:r>
                        <a:rPr lang="en-US" b="1" dirty="0" smtClean="0">
                          <a:latin typeface="Arial" pitchFamily="34" charset="0"/>
                          <a:cs typeface="Arial" pitchFamily="34" charset="0"/>
                        </a:rPr>
                        <a:t>58.8</a:t>
                      </a:r>
                      <a:endParaRPr lang="ru-RU" b="1" dirty="0">
                        <a:latin typeface="Arial" pitchFamily="34" charset="0"/>
                        <a:cs typeface="Arial" pitchFamily="34" charset="0"/>
                      </a:endParaRPr>
                    </a:p>
                  </a:txBody>
                  <a:tcPr marL="68586" marR="68586" marT="0" marB="0" anchor="ctr"/>
                </a:tc>
                <a:extLst>
                  <a:ext uri="{0D108BD9-81ED-4DB2-BD59-A6C34878D82A}">
                    <a16:rowId xmlns:a16="http://schemas.microsoft.com/office/drawing/2014/main" xmlns="" val="10004"/>
                  </a:ext>
                </a:extLst>
              </a:tr>
              <a:tr h="370921">
                <a:tc>
                  <a:txBody>
                    <a:bodyPr/>
                    <a:lstStyle/>
                    <a:p>
                      <a:pPr>
                        <a:spcAft>
                          <a:spcPts val="0"/>
                        </a:spcAft>
                      </a:pPr>
                      <a:r>
                        <a:rPr lang="ru-RU" sz="1400" b="1" dirty="0">
                          <a:solidFill>
                            <a:schemeClr val="bg1"/>
                          </a:solidFill>
                          <a:effectLst/>
                          <a:latin typeface="Arial" pitchFamily="34" charset="0"/>
                          <a:cs typeface="Arial" pitchFamily="34" charset="0"/>
                        </a:rPr>
                        <a:t>   </a:t>
                      </a:r>
                      <a:r>
                        <a:rPr lang="en-US" sz="1400" b="1" dirty="0" smtClean="0">
                          <a:solidFill>
                            <a:schemeClr val="bg1"/>
                          </a:solidFill>
                          <a:effectLst/>
                          <a:latin typeface="Arial" pitchFamily="34" charset="0"/>
                          <a:cs typeface="Arial" pitchFamily="34" charset="0"/>
                        </a:rPr>
                        <a:t>including</a:t>
                      </a:r>
                      <a:r>
                        <a:rPr lang="ru-RU" sz="1400" b="1" dirty="0" smtClean="0">
                          <a:solidFill>
                            <a:schemeClr val="bg1"/>
                          </a:solidFill>
                          <a:effectLst/>
                          <a:latin typeface="Arial" pitchFamily="34" charset="0"/>
                          <a:cs typeface="Arial" pitchFamily="34" charset="0"/>
                        </a:rPr>
                        <a:t>:</a:t>
                      </a:r>
                      <a:endParaRPr lang="ru-RU" sz="1400" b="1" dirty="0">
                        <a:solidFill>
                          <a:schemeClr val="bg1"/>
                        </a:solidFill>
                        <a:effectLst/>
                        <a:latin typeface="Arial" pitchFamily="34" charset="0"/>
                        <a:ea typeface="Calibri"/>
                        <a:cs typeface="Arial" pitchFamily="34" charset="0"/>
                      </a:endParaRPr>
                    </a:p>
                  </a:txBody>
                  <a:tcPr marL="68586" marR="68586" marT="0" marB="0"/>
                </a:tc>
                <a:tc>
                  <a:txBody>
                    <a:bodyPr/>
                    <a:lstStyle/>
                    <a:p>
                      <a:pPr algn="ctr">
                        <a:spcAft>
                          <a:spcPts val="0"/>
                        </a:spcAft>
                      </a:pPr>
                      <a:r>
                        <a:rPr lang="ru-RU" sz="1800" b="1" dirty="0">
                          <a:effectLst/>
                          <a:latin typeface="Arial" pitchFamily="34" charset="0"/>
                          <a:cs typeface="Arial" pitchFamily="34" charset="0"/>
                        </a:rPr>
                        <a:t> </a:t>
                      </a:r>
                      <a:endParaRPr lang="ru-RU" sz="1800" b="1" dirty="0">
                        <a:effectLst/>
                        <a:latin typeface="Arial" pitchFamily="34" charset="0"/>
                        <a:ea typeface="Calibri"/>
                        <a:cs typeface="Arial" pitchFamily="34" charset="0"/>
                      </a:endParaRPr>
                    </a:p>
                  </a:txBody>
                  <a:tcPr marL="68586" marR="68586" marT="0" marB="0" anchor="ctr"/>
                </a:tc>
                <a:tc>
                  <a:txBody>
                    <a:bodyPr/>
                    <a:lstStyle/>
                    <a:p>
                      <a:pPr algn="ctr">
                        <a:spcAft>
                          <a:spcPts val="0"/>
                        </a:spcAft>
                      </a:pPr>
                      <a:r>
                        <a:rPr lang="ru-RU" sz="1800" b="1" dirty="0">
                          <a:effectLst/>
                          <a:latin typeface="Arial" pitchFamily="34" charset="0"/>
                          <a:cs typeface="Arial" pitchFamily="34" charset="0"/>
                        </a:rPr>
                        <a:t> </a:t>
                      </a:r>
                      <a:endParaRPr lang="ru-RU" sz="1800" b="1" dirty="0">
                        <a:effectLst/>
                        <a:latin typeface="Arial" pitchFamily="34" charset="0"/>
                        <a:ea typeface="Calibri"/>
                        <a:cs typeface="Arial" pitchFamily="34" charset="0"/>
                      </a:endParaRPr>
                    </a:p>
                  </a:txBody>
                  <a:tcPr marL="68586" marR="68586" marT="0" marB="0" anchor="ctr"/>
                </a:tc>
                <a:tc>
                  <a:txBody>
                    <a:bodyPr/>
                    <a:lstStyle/>
                    <a:p>
                      <a:endParaRPr lang="ru-RU">
                        <a:latin typeface="Arial" pitchFamily="34" charset="0"/>
                        <a:cs typeface="Arial" pitchFamily="34" charset="0"/>
                      </a:endParaRPr>
                    </a:p>
                  </a:txBody>
                  <a:tcPr marL="68586" marR="68586" marT="0" marB="0" anchor="ctr"/>
                </a:tc>
                <a:tc>
                  <a:txBody>
                    <a:bodyPr/>
                    <a:lstStyle/>
                    <a:p>
                      <a:pPr algn="ctr"/>
                      <a:endParaRPr lang="ru-RU" b="1" dirty="0">
                        <a:latin typeface="Arial" pitchFamily="34" charset="0"/>
                        <a:cs typeface="Arial" pitchFamily="34" charset="0"/>
                      </a:endParaRPr>
                    </a:p>
                  </a:txBody>
                  <a:tcPr marL="68586" marR="68586" marT="0" marB="0" anchor="ctr"/>
                </a:tc>
                <a:tc>
                  <a:txBody>
                    <a:bodyPr/>
                    <a:lstStyle/>
                    <a:p>
                      <a:pPr algn="ctr">
                        <a:spcAft>
                          <a:spcPts val="0"/>
                        </a:spcAft>
                      </a:pPr>
                      <a:r>
                        <a:rPr lang="ru-RU" sz="1800" b="1" dirty="0">
                          <a:effectLst/>
                          <a:latin typeface="Arial" pitchFamily="34" charset="0"/>
                          <a:cs typeface="Arial" pitchFamily="34" charset="0"/>
                        </a:rPr>
                        <a:t> </a:t>
                      </a:r>
                      <a:endParaRPr lang="ru-RU" sz="1800" b="1" dirty="0">
                        <a:effectLst/>
                        <a:latin typeface="Arial" pitchFamily="34" charset="0"/>
                        <a:ea typeface="Calibri"/>
                        <a:cs typeface="Arial" pitchFamily="34" charset="0"/>
                      </a:endParaRPr>
                    </a:p>
                  </a:txBody>
                  <a:tcPr marL="68586" marR="68586" marT="0" marB="0" anchor="ctr"/>
                </a:tc>
                <a:extLst>
                  <a:ext uri="{0D108BD9-81ED-4DB2-BD59-A6C34878D82A}">
                    <a16:rowId xmlns:a16="http://schemas.microsoft.com/office/drawing/2014/main" xmlns="" val="10005"/>
                  </a:ext>
                </a:extLst>
              </a:tr>
              <a:tr h="370921">
                <a:tc>
                  <a:txBody>
                    <a:bodyPr/>
                    <a:lstStyle/>
                    <a:p>
                      <a:pPr>
                        <a:spcAft>
                          <a:spcPts val="0"/>
                        </a:spcAft>
                      </a:pPr>
                      <a:r>
                        <a:rPr lang="en-US" sz="1600" b="1" dirty="0" smtClean="0">
                          <a:solidFill>
                            <a:schemeClr val="bg1"/>
                          </a:solidFill>
                          <a:effectLst/>
                          <a:latin typeface="Arial" pitchFamily="34" charset="0"/>
                          <a:cs typeface="Arial" pitchFamily="34" charset="0"/>
                        </a:rPr>
                        <a:t>   Japan</a:t>
                      </a:r>
                      <a:endParaRPr lang="ru-RU" sz="1600" b="1" dirty="0">
                        <a:solidFill>
                          <a:schemeClr val="bg1"/>
                        </a:solidFill>
                        <a:effectLst/>
                        <a:latin typeface="Arial" pitchFamily="34" charset="0"/>
                        <a:ea typeface="Calibri"/>
                        <a:cs typeface="Arial" pitchFamily="34" charset="0"/>
                      </a:endParaRPr>
                    </a:p>
                  </a:txBody>
                  <a:tcPr marL="68586" marR="68586" marT="0" marB="0"/>
                </a:tc>
                <a:tc>
                  <a:txBody>
                    <a:bodyPr/>
                    <a:lstStyle/>
                    <a:p>
                      <a:pPr algn="ctr">
                        <a:spcAft>
                          <a:spcPts val="0"/>
                        </a:spcAft>
                      </a:pPr>
                      <a:r>
                        <a:rPr lang="ru-RU" sz="1800" b="1" dirty="0" smtClean="0">
                          <a:effectLst/>
                          <a:latin typeface="Arial" pitchFamily="34" charset="0"/>
                          <a:cs typeface="Arial" pitchFamily="34" charset="0"/>
                        </a:rPr>
                        <a:t>9</a:t>
                      </a:r>
                      <a:r>
                        <a:rPr lang="en-US" sz="1800" b="1" dirty="0" smtClean="0">
                          <a:effectLst/>
                          <a:latin typeface="Arial" pitchFamily="34" charset="0"/>
                          <a:cs typeface="Arial" pitchFamily="34" charset="0"/>
                        </a:rPr>
                        <a:t>.</a:t>
                      </a:r>
                      <a:r>
                        <a:rPr lang="ru-RU" sz="1800" b="1" dirty="0" smtClean="0">
                          <a:effectLst/>
                          <a:latin typeface="Arial" pitchFamily="34" charset="0"/>
                          <a:cs typeface="Arial" pitchFamily="34" charset="0"/>
                        </a:rPr>
                        <a:t>0</a:t>
                      </a:r>
                      <a:endParaRPr lang="ru-RU" sz="1800" b="1" dirty="0">
                        <a:effectLst/>
                        <a:latin typeface="Arial" pitchFamily="34" charset="0"/>
                        <a:ea typeface="Calibri"/>
                        <a:cs typeface="Arial" pitchFamily="34" charset="0"/>
                      </a:endParaRPr>
                    </a:p>
                  </a:txBody>
                  <a:tcPr marL="68586" marR="68586" marT="0" marB="0" anchor="ctr">
                    <a:solidFill>
                      <a:srgbClr val="CCECFF"/>
                    </a:solidFill>
                  </a:tcPr>
                </a:tc>
                <a:tc>
                  <a:txBody>
                    <a:bodyPr/>
                    <a:lstStyle/>
                    <a:p>
                      <a:pPr algn="ctr">
                        <a:spcAft>
                          <a:spcPts val="0"/>
                        </a:spcAft>
                      </a:pPr>
                      <a:r>
                        <a:rPr lang="ru-RU" sz="1800" b="1" dirty="0" smtClean="0">
                          <a:effectLst/>
                          <a:latin typeface="Arial" pitchFamily="34" charset="0"/>
                          <a:cs typeface="Arial" pitchFamily="34" charset="0"/>
                        </a:rPr>
                        <a:t>9</a:t>
                      </a:r>
                      <a:r>
                        <a:rPr lang="en-US" sz="1800" b="1" dirty="0" smtClean="0">
                          <a:effectLst/>
                          <a:latin typeface="Arial" pitchFamily="34" charset="0"/>
                          <a:cs typeface="Arial" pitchFamily="34" charset="0"/>
                        </a:rPr>
                        <a:t>.</a:t>
                      </a:r>
                      <a:r>
                        <a:rPr lang="ru-RU" sz="1800" b="1" dirty="0" smtClean="0">
                          <a:effectLst/>
                          <a:latin typeface="Arial" pitchFamily="34" charset="0"/>
                          <a:cs typeface="Arial" pitchFamily="34" charset="0"/>
                        </a:rPr>
                        <a:t>0</a:t>
                      </a:r>
                      <a:endParaRPr lang="ru-RU" sz="1800" b="1" dirty="0">
                        <a:effectLst/>
                        <a:latin typeface="Arial" pitchFamily="34" charset="0"/>
                        <a:ea typeface="Calibri"/>
                        <a:cs typeface="Arial" pitchFamily="34" charset="0"/>
                      </a:endParaRPr>
                    </a:p>
                  </a:txBody>
                  <a:tcPr marL="68586" marR="68586" marT="0" marB="0" anchor="ctr">
                    <a:solidFill>
                      <a:srgbClr val="CCECFF"/>
                    </a:solidFill>
                  </a:tcPr>
                </a:tc>
                <a:tc>
                  <a:txBody>
                    <a:bodyPr/>
                    <a:lstStyle/>
                    <a:p>
                      <a:pPr algn="ctr"/>
                      <a:r>
                        <a:rPr lang="ru-RU" b="1" dirty="0" smtClean="0">
                          <a:latin typeface="Arial" pitchFamily="34" charset="0"/>
                          <a:cs typeface="Arial" pitchFamily="34" charset="0"/>
                        </a:rPr>
                        <a:t>8</a:t>
                      </a:r>
                      <a:r>
                        <a:rPr lang="en-US" b="1" dirty="0" smtClean="0">
                          <a:latin typeface="Arial" pitchFamily="34" charset="0"/>
                          <a:cs typeface="Arial" pitchFamily="34" charset="0"/>
                        </a:rPr>
                        <a:t>.</a:t>
                      </a:r>
                      <a:r>
                        <a:rPr lang="ru-RU" b="1" dirty="0" smtClean="0">
                          <a:latin typeface="Arial" pitchFamily="34" charset="0"/>
                          <a:cs typeface="Arial" pitchFamily="34" charset="0"/>
                        </a:rPr>
                        <a:t>9</a:t>
                      </a:r>
                      <a:endParaRPr lang="ru-RU" b="1" dirty="0">
                        <a:latin typeface="Arial" pitchFamily="34" charset="0"/>
                        <a:cs typeface="Arial" pitchFamily="34" charset="0"/>
                      </a:endParaRPr>
                    </a:p>
                  </a:txBody>
                  <a:tcPr marL="68586" marR="68586" marT="0" marB="0" anchor="ctr">
                    <a:solidFill>
                      <a:srgbClr val="CCECFF"/>
                    </a:solidFill>
                  </a:tcPr>
                </a:tc>
                <a:tc>
                  <a:txBody>
                    <a:bodyPr/>
                    <a:lstStyle/>
                    <a:p>
                      <a:pPr algn="ctr"/>
                      <a:r>
                        <a:rPr lang="ru-RU" b="1" dirty="0" smtClean="0">
                          <a:latin typeface="Arial" pitchFamily="34" charset="0"/>
                          <a:cs typeface="Arial" pitchFamily="34" charset="0"/>
                        </a:rPr>
                        <a:t>12</a:t>
                      </a:r>
                      <a:r>
                        <a:rPr lang="en-US" b="1" dirty="0" smtClean="0">
                          <a:latin typeface="Arial" pitchFamily="34" charset="0"/>
                          <a:cs typeface="Arial" pitchFamily="34" charset="0"/>
                        </a:rPr>
                        <a:t>.7</a:t>
                      </a:r>
                      <a:endParaRPr lang="ru-RU" b="1" dirty="0">
                        <a:latin typeface="Arial" pitchFamily="34" charset="0"/>
                        <a:cs typeface="Arial" pitchFamily="34" charset="0"/>
                      </a:endParaRPr>
                    </a:p>
                  </a:txBody>
                  <a:tcPr marL="68586" marR="68586" marT="0" marB="0" anchor="ctr">
                    <a:solidFill>
                      <a:srgbClr val="CCECFF"/>
                    </a:solidFill>
                  </a:tcPr>
                </a:tc>
                <a:tc>
                  <a:txBody>
                    <a:bodyPr/>
                    <a:lstStyle/>
                    <a:p>
                      <a:pPr algn="ctr">
                        <a:spcAft>
                          <a:spcPts val="0"/>
                        </a:spcAft>
                      </a:pPr>
                      <a:r>
                        <a:rPr lang="ru-RU" sz="1800" b="1" dirty="0">
                          <a:effectLst/>
                          <a:latin typeface="Arial" pitchFamily="34" charset="0"/>
                          <a:cs typeface="Arial" pitchFamily="34" charset="0"/>
                        </a:rPr>
                        <a:t> </a:t>
                      </a:r>
                      <a:r>
                        <a:rPr lang="en-US" sz="1800" b="1" dirty="0" smtClean="0">
                          <a:effectLst/>
                          <a:latin typeface="Arial" pitchFamily="34" charset="0"/>
                          <a:cs typeface="Arial" pitchFamily="34" charset="0"/>
                        </a:rPr>
                        <a:t>12.8</a:t>
                      </a:r>
                      <a:endParaRPr lang="ru-RU" sz="1800" b="1" dirty="0">
                        <a:effectLst/>
                        <a:latin typeface="Arial" pitchFamily="34" charset="0"/>
                        <a:ea typeface="Calibri"/>
                        <a:cs typeface="Arial" pitchFamily="34" charset="0"/>
                      </a:endParaRPr>
                    </a:p>
                  </a:txBody>
                  <a:tcPr marL="68586" marR="68586" marT="0" marB="0" anchor="ctr">
                    <a:solidFill>
                      <a:srgbClr val="CCECFF"/>
                    </a:solidFill>
                  </a:tcPr>
                </a:tc>
                <a:extLst>
                  <a:ext uri="{0D108BD9-81ED-4DB2-BD59-A6C34878D82A}">
                    <a16:rowId xmlns:a16="http://schemas.microsoft.com/office/drawing/2014/main" xmlns="" val="10006"/>
                  </a:ext>
                </a:extLst>
              </a:tr>
              <a:tr h="370921">
                <a:tc>
                  <a:txBody>
                    <a:bodyPr/>
                    <a:lstStyle/>
                    <a:p>
                      <a:pPr>
                        <a:spcAft>
                          <a:spcPts val="0"/>
                        </a:spcAft>
                      </a:pPr>
                      <a:r>
                        <a:rPr lang="ru-RU" sz="1600" b="1" dirty="0">
                          <a:solidFill>
                            <a:srgbClr val="002060"/>
                          </a:solidFill>
                          <a:effectLst/>
                          <a:latin typeface="Arial" pitchFamily="34" charset="0"/>
                          <a:cs typeface="Arial" pitchFamily="34" charset="0"/>
                        </a:rPr>
                        <a:t>   </a:t>
                      </a:r>
                      <a:r>
                        <a:rPr lang="en-US" sz="1600" b="1" dirty="0" smtClean="0">
                          <a:solidFill>
                            <a:schemeClr val="bg1"/>
                          </a:solidFill>
                          <a:effectLst/>
                          <a:latin typeface="Arial" pitchFamily="34" charset="0"/>
                          <a:cs typeface="Arial" pitchFamily="34" charset="0"/>
                        </a:rPr>
                        <a:t>Republic</a:t>
                      </a:r>
                      <a:r>
                        <a:rPr lang="en-US" sz="1600" b="1" baseline="0" dirty="0" smtClean="0">
                          <a:solidFill>
                            <a:schemeClr val="bg1"/>
                          </a:solidFill>
                          <a:effectLst/>
                          <a:latin typeface="Arial" pitchFamily="34" charset="0"/>
                          <a:cs typeface="Arial" pitchFamily="34" charset="0"/>
                        </a:rPr>
                        <a:t> of Korea</a:t>
                      </a:r>
                      <a:endParaRPr lang="ru-RU" sz="1600" b="1" dirty="0">
                        <a:solidFill>
                          <a:schemeClr val="bg1"/>
                        </a:solidFill>
                        <a:effectLst/>
                        <a:latin typeface="Arial" pitchFamily="34" charset="0"/>
                        <a:ea typeface="Calibri"/>
                        <a:cs typeface="Arial" pitchFamily="34" charset="0"/>
                      </a:endParaRPr>
                    </a:p>
                  </a:txBody>
                  <a:tcPr marL="68586" marR="68586" marT="0" marB="0"/>
                </a:tc>
                <a:tc>
                  <a:txBody>
                    <a:bodyPr/>
                    <a:lstStyle/>
                    <a:p>
                      <a:pPr algn="ctr">
                        <a:spcAft>
                          <a:spcPts val="0"/>
                        </a:spcAft>
                      </a:pPr>
                      <a:r>
                        <a:rPr lang="ru-RU" sz="1800" b="1" dirty="0" smtClean="0">
                          <a:effectLst/>
                          <a:latin typeface="Arial" pitchFamily="34" charset="0"/>
                          <a:cs typeface="Arial" pitchFamily="34" charset="0"/>
                        </a:rPr>
                        <a:t>6</a:t>
                      </a:r>
                      <a:r>
                        <a:rPr lang="en-US" sz="1800" b="1" dirty="0" smtClean="0">
                          <a:effectLst/>
                          <a:latin typeface="Arial" pitchFamily="34" charset="0"/>
                          <a:cs typeface="Arial" pitchFamily="34" charset="0"/>
                        </a:rPr>
                        <a:t>.</a:t>
                      </a:r>
                      <a:r>
                        <a:rPr lang="ru-RU" sz="1800" b="1" dirty="0" smtClean="0">
                          <a:effectLst/>
                          <a:latin typeface="Arial" pitchFamily="34" charset="0"/>
                          <a:cs typeface="Arial" pitchFamily="34" charset="0"/>
                        </a:rPr>
                        <a:t>6</a:t>
                      </a:r>
                      <a:endParaRPr lang="ru-RU" sz="1800" b="1" dirty="0">
                        <a:effectLst/>
                        <a:latin typeface="Arial" pitchFamily="34" charset="0"/>
                        <a:ea typeface="Calibri"/>
                        <a:cs typeface="Arial" pitchFamily="34" charset="0"/>
                      </a:endParaRPr>
                    </a:p>
                  </a:txBody>
                  <a:tcPr marL="68586" marR="68586" marT="0" marB="0" anchor="ctr"/>
                </a:tc>
                <a:tc>
                  <a:txBody>
                    <a:bodyPr/>
                    <a:lstStyle/>
                    <a:p>
                      <a:pPr algn="ctr">
                        <a:spcAft>
                          <a:spcPts val="0"/>
                        </a:spcAft>
                      </a:pPr>
                      <a:r>
                        <a:rPr lang="ru-RU" sz="1800" b="1" dirty="0" smtClean="0">
                          <a:effectLst/>
                          <a:latin typeface="Arial" pitchFamily="34" charset="0"/>
                          <a:cs typeface="Arial" pitchFamily="34" charset="0"/>
                        </a:rPr>
                        <a:t>4</a:t>
                      </a:r>
                      <a:r>
                        <a:rPr lang="en-US" sz="1800" b="1" dirty="0" smtClean="0">
                          <a:effectLst/>
                          <a:latin typeface="Arial" pitchFamily="34" charset="0"/>
                          <a:cs typeface="Arial" pitchFamily="34" charset="0"/>
                        </a:rPr>
                        <a:t>.</a:t>
                      </a:r>
                      <a:r>
                        <a:rPr lang="ru-RU" sz="1800" b="1" dirty="0" smtClean="0">
                          <a:effectLst/>
                          <a:latin typeface="Arial" pitchFamily="34" charset="0"/>
                          <a:cs typeface="Arial" pitchFamily="34" charset="0"/>
                        </a:rPr>
                        <a:t>0</a:t>
                      </a:r>
                      <a:endParaRPr lang="ru-RU" sz="1800" b="1" dirty="0">
                        <a:effectLst/>
                        <a:latin typeface="Arial" pitchFamily="34" charset="0"/>
                        <a:ea typeface="Calibri"/>
                        <a:cs typeface="Arial" pitchFamily="34" charset="0"/>
                      </a:endParaRPr>
                    </a:p>
                  </a:txBody>
                  <a:tcPr marL="68586" marR="68586" marT="0" marB="0" anchor="ctr"/>
                </a:tc>
                <a:tc>
                  <a:txBody>
                    <a:bodyPr/>
                    <a:lstStyle/>
                    <a:p>
                      <a:pPr algn="ctr"/>
                      <a:r>
                        <a:rPr lang="ru-RU" b="1" dirty="0" smtClean="0">
                          <a:latin typeface="Arial" pitchFamily="34" charset="0"/>
                          <a:cs typeface="Arial" pitchFamily="34" charset="0"/>
                        </a:rPr>
                        <a:t>3</a:t>
                      </a:r>
                      <a:r>
                        <a:rPr lang="en-US" b="1" dirty="0" smtClean="0">
                          <a:latin typeface="Arial" pitchFamily="34" charset="0"/>
                          <a:cs typeface="Arial" pitchFamily="34" charset="0"/>
                        </a:rPr>
                        <a:t>.</a:t>
                      </a:r>
                      <a:r>
                        <a:rPr lang="ru-RU" b="1" dirty="0" smtClean="0">
                          <a:latin typeface="Arial" pitchFamily="34" charset="0"/>
                          <a:cs typeface="Arial" pitchFamily="34" charset="0"/>
                        </a:rPr>
                        <a:t>9</a:t>
                      </a:r>
                      <a:endParaRPr lang="ru-RU" b="1" dirty="0">
                        <a:latin typeface="Arial" pitchFamily="34" charset="0"/>
                        <a:cs typeface="Arial" pitchFamily="34" charset="0"/>
                      </a:endParaRPr>
                    </a:p>
                  </a:txBody>
                  <a:tcPr marL="68586" marR="68586" marT="0" marB="0" anchor="ctr"/>
                </a:tc>
                <a:tc>
                  <a:txBody>
                    <a:bodyPr/>
                    <a:lstStyle/>
                    <a:p>
                      <a:pPr algn="ctr"/>
                      <a:r>
                        <a:rPr lang="en-US" b="1" dirty="0" smtClean="0">
                          <a:latin typeface="Arial" pitchFamily="34" charset="0"/>
                          <a:cs typeface="Arial" pitchFamily="34" charset="0"/>
                        </a:rPr>
                        <a:t>12.7</a:t>
                      </a:r>
                      <a:endParaRPr lang="ru-RU" b="1" dirty="0">
                        <a:latin typeface="Arial" pitchFamily="34" charset="0"/>
                        <a:cs typeface="Arial" pitchFamily="34" charset="0"/>
                      </a:endParaRPr>
                    </a:p>
                  </a:txBody>
                  <a:tcPr marL="68586" marR="68586" marT="0" marB="0" anchor="ctr"/>
                </a:tc>
                <a:tc>
                  <a:txBody>
                    <a:bodyPr/>
                    <a:lstStyle/>
                    <a:p>
                      <a:pPr algn="ctr">
                        <a:spcAft>
                          <a:spcPts val="0"/>
                        </a:spcAft>
                      </a:pPr>
                      <a:r>
                        <a:rPr lang="ru-RU" sz="1800" b="1" dirty="0">
                          <a:effectLst/>
                          <a:latin typeface="Arial" pitchFamily="34" charset="0"/>
                          <a:cs typeface="Arial" pitchFamily="34" charset="0"/>
                        </a:rPr>
                        <a:t> </a:t>
                      </a:r>
                      <a:r>
                        <a:rPr lang="en-US" sz="1800" b="1" dirty="0" smtClean="0">
                          <a:effectLst/>
                          <a:latin typeface="Arial" pitchFamily="34" charset="0"/>
                          <a:cs typeface="Arial" pitchFamily="34" charset="0"/>
                        </a:rPr>
                        <a:t>15.3</a:t>
                      </a:r>
                      <a:endParaRPr lang="ru-RU" sz="1800" b="1" dirty="0">
                        <a:effectLst/>
                        <a:latin typeface="Arial" pitchFamily="34" charset="0"/>
                        <a:ea typeface="Calibri"/>
                        <a:cs typeface="Arial" pitchFamily="34" charset="0"/>
                      </a:endParaRPr>
                    </a:p>
                  </a:txBody>
                  <a:tcPr marL="68586" marR="68586" marT="0" marB="0" anchor="ctr"/>
                </a:tc>
                <a:extLst>
                  <a:ext uri="{0D108BD9-81ED-4DB2-BD59-A6C34878D82A}">
                    <a16:rowId xmlns:a16="http://schemas.microsoft.com/office/drawing/2014/main" xmlns="" val="10007"/>
                  </a:ext>
                </a:extLst>
              </a:tr>
              <a:tr h="370921">
                <a:tc>
                  <a:txBody>
                    <a:bodyPr/>
                    <a:lstStyle/>
                    <a:p>
                      <a:pPr>
                        <a:spcAft>
                          <a:spcPts val="0"/>
                        </a:spcAft>
                      </a:pPr>
                      <a:r>
                        <a:rPr lang="ru-RU" sz="1600" b="1" dirty="0">
                          <a:solidFill>
                            <a:srgbClr val="002060"/>
                          </a:solidFill>
                          <a:effectLst/>
                          <a:latin typeface="Arial" pitchFamily="34" charset="0"/>
                          <a:cs typeface="Arial" pitchFamily="34" charset="0"/>
                        </a:rPr>
                        <a:t>   </a:t>
                      </a:r>
                      <a:r>
                        <a:rPr lang="en-US" sz="1600" b="1" dirty="0" smtClean="0">
                          <a:solidFill>
                            <a:schemeClr val="bg1"/>
                          </a:solidFill>
                          <a:effectLst/>
                          <a:latin typeface="Arial" pitchFamily="34" charset="0"/>
                          <a:cs typeface="Arial" pitchFamily="34" charset="0"/>
                        </a:rPr>
                        <a:t>China </a:t>
                      </a:r>
                      <a:endParaRPr lang="ru-RU" sz="1600" b="1" dirty="0">
                        <a:solidFill>
                          <a:schemeClr val="bg1"/>
                        </a:solidFill>
                        <a:effectLst/>
                        <a:latin typeface="Arial" pitchFamily="34" charset="0"/>
                        <a:ea typeface="Calibri"/>
                        <a:cs typeface="Arial" pitchFamily="34" charset="0"/>
                      </a:endParaRPr>
                    </a:p>
                  </a:txBody>
                  <a:tcPr marL="68586" marR="68586" marT="0" marB="0">
                    <a:solidFill>
                      <a:schemeClr val="accent1"/>
                    </a:solidFill>
                  </a:tcPr>
                </a:tc>
                <a:tc>
                  <a:txBody>
                    <a:bodyPr/>
                    <a:lstStyle/>
                    <a:p>
                      <a:pPr algn="ctr">
                        <a:spcAft>
                          <a:spcPts val="0"/>
                        </a:spcAft>
                      </a:pPr>
                      <a:r>
                        <a:rPr lang="ru-RU" sz="1800" b="1" dirty="0" smtClean="0">
                          <a:effectLst/>
                          <a:latin typeface="Arial" pitchFamily="34" charset="0"/>
                          <a:cs typeface="Arial" pitchFamily="34" charset="0"/>
                        </a:rPr>
                        <a:t>0</a:t>
                      </a:r>
                      <a:r>
                        <a:rPr lang="en-US" sz="1800" b="1" dirty="0" smtClean="0">
                          <a:effectLst/>
                          <a:latin typeface="Arial" pitchFamily="34" charset="0"/>
                          <a:cs typeface="Arial" pitchFamily="34" charset="0"/>
                        </a:rPr>
                        <a:t>.</a:t>
                      </a:r>
                      <a:r>
                        <a:rPr lang="ru-RU" sz="1800" b="1" dirty="0" smtClean="0">
                          <a:effectLst/>
                          <a:latin typeface="Arial" pitchFamily="34" charset="0"/>
                          <a:cs typeface="Arial" pitchFamily="34" charset="0"/>
                        </a:rPr>
                        <a:t>1</a:t>
                      </a:r>
                      <a:endParaRPr lang="ru-RU" sz="1800" b="1" dirty="0">
                        <a:effectLst/>
                        <a:latin typeface="Arial" pitchFamily="34" charset="0"/>
                        <a:ea typeface="Calibri"/>
                        <a:cs typeface="Arial" pitchFamily="34" charset="0"/>
                      </a:endParaRPr>
                    </a:p>
                  </a:txBody>
                  <a:tcPr marL="68586" marR="68586" marT="0" marB="0" anchor="ctr">
                    <a:solidFill>
                      <a:schemeClr val="bg2"/>
                    </a:solidFill>
                  </a:tcPr>
                </a:tc>
                <a:tc>
                  <a:txBody>
                    <a:bodyPr/>
                    <a:lstStyle/>
                    <a:p>
                      <a:pPr algn="ctr">
                        <a:spcAft>
                          <a:spcPts val="0"/>
                        </a:spcAft>
                      </a:pPr>
                      <a:r>
                        <a:rPr lang="ru-RU" sz="1800" b="1" dirty="0" smtClean="0">
                          <a:effectLst/>
                          <a:latin typeface="Arial" pitchFamily="34" charset="0"/>
                          <a:cs typeface="Arial" pitchFamily="34" charset="0"/>
                        </a:rPr>
                        <a:t>1</a:t>
                      </a:r>
                      <a:r>
                        <a:rPr lang="en-US" sz="1800" b="1" dirty="0" smtClean="0">
                          <a:effectLst/>
                          <a:latin typeface="Arial" pitchFamily="34" charset="0"/>
                          <a:cs typeface="Arial" pitchFamily="34" charset="0"/>
                        </a:rPr>
                        <a:t>3.</a:t>
                      </a:r>
                      <a:r>
                        <a:rPr lang="ru-RU" sz="1800" b="1" dirty="0" smtClean="0">
                          <a:effectLst/>
                          <a:latin typeface="Arial" pitchFamily="34" charset="0"/>
                          <a:cs typeface="Arial" pitchFamily="34" charset="0"/>
                        </a:rPr>
                        <a:t>1</a:t>
                      </a:r>
                      <a:endParaRPr lang="ru-RU" sz="1800" b="1" dirty="0">
                        <a:effectLst/>
                        <a:latin typeface="Arial" pitchFamily="34" charset="0"/>
                        <a:ea typeface="Calibri"/>
                        <a:cs typeface="Arial" pitchFamily="34" charset="0"/>
                      </a:endParaRPr>
                    </a:p>
                  </a:txBody>
                  <a:tcPr marL="68586" marR="68586" marT="0" marB="0" anchor="ctr">
                    <a:solidFill>
                      <a:schemeClr val="bg2"/>
                    </a:solidFill>
                  </a:tcPr>
                </a:tc>
                <a:tc>
                  <a:txBody>
                    <a:bodyPr/>
                    <a:lstStyle/>
                    <a:p>
                      <a:pPr algn="ctr"/>
                      <a:r>
                        <a:rPr lang="ru-RU" b="1" dirty="0" smtClean="0">
                          <a:latin typeface="Arial" pitchFamily="34" charset="0"/>
                          <a:cs typeface="Arial" pitchFamily="34" charset="0"/>
                        </a:rPr>
                        <a:t>14</a:t>
                      </a:r>
                      <a:r>
                        <a:rPr lang="en-US" b="1" dirty="0" smtClean="0">
                          <a:latin typeface="Arial" pitchFamily="34" charset="0"/>
                          <a:cs typeface="Arial" pitchFamily="34" charset="0"/>
                        </a:rPr>
                        <a:t>.</a:t>
                      </a:r>
                      <a:r>
                        <a:rPr lang="ru-RU" b="1" dirty="0" smtClean="0">
                          <a:latin typeface="Arial" pitchFamily="34" charset="0"/>
                          <a:cs typeface="Arial" pitchFamily="34" charset="0"/>
                        </a:rPr>
                        <a:t>1</a:t>
                      </a:r>
                      <a:endParaRPr lang="ru-RU" b="1" dirty="0">
                        <a:latin typeface="Arial" pitchFamily="34" charset="0"/>
                        <a:cs typeface="Arial" pitchFamily="34" charset="0"/>
                      </a:endParaRPr>
                    </a:p>
                  </a:txBody>
                  <a:tcPr marL="68586" marR="68586" marT="0" marB="0" anchor="ctr">
                    <a:solidFill>
                      <a:schemeClr val="bg2"/>
                    </a:solidFill>
                  </a:tcPr>
                </a:tc>
                <a:tc>
                  <a:txBody>
                    <a:bodyPr/>
                    <a:lstStyle/>
                    <a:p>
                      <a:pPr algn="ctr"/>
                      <a:r>
                        <a:rPr lang="en-US" b="1" dirty="0" smtClean="0">
                          <a:latin typeface="Arial" pitchFamily="34" charset="0"/>
                          <a:cs typeface="Arial" pitchFamily="34" charset="0"/>
                        </a:rPr>
                        <a:t>19.2</a:t>
                      </a:r>
                      <a:endParaRPr lang="ru-RU" b="1" dirty="0">
                        <a:latin typeface="Arial" pitchFamily="34" charset="0"/>
                        <a:cs typeface="Arial" pitchFamily="34" charset="0"/>
                      </a:endParaRPr>
                    </a:p>
                  </a:txBody>
                  <a:tcPr marL="68586" marR="68586" marT="0" marB="0" anchor="ctr">
                    <a:solidFill>
                      <a:schemeClr val="bg2"/>
                    </a:solidFill>
                  </a:tcPr>
                </a:tc>
                <a:tc>
                  <a:txBody>
                    <a:bodyPr/>
                    <a:lstStyle/>
                    <a:p>
                      <a:pPr algn="ctr">
                        <a:spcAft>
                          <a:spcPts val="0"/>
                        </a:spcAft>
                      </a:pPr>
                      <a:r>
                        <a:rPr lang="ru-RU" sz="1800" b="1" dirty="0">
                          <a:effectLst/>
                          <a:latin typeface="Arial" pitchFamily="34" charset="0"/>
                          <a:cs typeface="Arial" pitchFamily="34" charset="0"/>
                        </a:rPr>
                        <a:t> </a:t>
                      </a:r>
                      <a:r>
                        <a:rPr lang="en-US" sz="1800" b="1" dirty="0" smtClean="0">
                          <a:effectLst/>
                          <a:latin typeface="Arial" pitchFamily="34" charset="0"/>
                          <a:cs typeface="Arial" pitchFamily="34" charset="0"/>
                        </a:rPr>
                        <a:t>26.1</a:t>
                      </a:r>
                      <a:endParaRPr lang="ru-RU" sz="1800" b="1" dirty="0">
                        <a:effectLst/>
                        <a:latin typeface="Arial" pitchFamily="34" charset="0"/>
                        <a:ea typeface="Calibri"/>
                        <a:cs typeface="Arial" pitchFamily="34" charset="0"/>
                      </a:endParaRPr>
                    </a:p>
                  </a:txBody>
                  <a:tcPr marL="68586" marR="68586" marT="0" marB="0" anchor="ctr">
                    <a:solidFill>
                      <a:schemeClr val="bg2"/>
                    </a:solidFill>
                  </a:tcPr>
                </a:tc>
                <a:extLst>
                  <a:ext uri="{0D108BD9-81ED-4DB2-BD59-A6C34878D82A}">
                    <a16:rowId xmlns:a16="http://schemas.microsoft.com/office/drawing/2014/main" xmlns="" val="10008"/>
                  </a:ext>
                </a:extLst>
              </a:tr>
              <a:tr h="370921">
                <a:tc>
                  <a:txBody>
                    <a:bodyPr/>
                    <a:lstStyle/>
                    <a:p>
                      <a:pPr>
                        <a:spcAft>
                          <a:spcPts val="0"/>
                        </a:spcAft>
                      </a:pPr>
                      <a:r>
                        <a:rPr lang="ru-RU" sz="1600" b="1" dirty="0">
                          <a:solidFill>
                            <a:schemeClr val="bg1"/>
                          </a:solidFill>
                          <a:effectLst/>
                          <a:latin typeface="Arial" pitchFamily="34" charset="0"/>
                          <a:cs typeface="Arial" pitchFamily="34" charset="0"/>
                        </a:rPr>
                        <a:t>   </a:t>
                      </a:r>
                      <a:r>
                        <a:rPr lang="en-US" sz="1600" b="1" dirty="0" smtClean="0">
                          <a:solidFill>
                            <a:schemeClr val="bg1"/>
                          </a:solidFill>
                          <a:effectLst/>
                          <a:latin typeface="Arial" pitchFamily="34" charset="0"/>
                          <a:cs typeface="Arial" pitchFamily="34" charset="0"/>
                        </a:rPr>
                        <a:t>Others </a:t>
                      </a:r>
                      <a:endParaRPr lang="ru-RU" sz="1600" b="1" dirty="0">
                        <a:solidFill>
                          <a:schemeClr val="bg1"/>
                        </a:solidFill>
                        <a:effectLst/>
                        <a:latin typeface="Arial" pitchFamily="34" charset="0"/>
                        <a:ea typeface="Calibri"/>
                        <a:cs typeface="Arial" pitchFamily="34" charset="0"/>
                      </a:endParaRPr>
                    </a:p>
                  </a:txBody>
                  <a:tcPr marL="68586" marR="68586" marT="0" marB="0"/>
                </a:tc>
                <a:tc>
                  <a:txBody>
                    <a:bodyPr/>
                    <a:lstStyle/>
                    <a:p>
                      <a:pPr algn="ctr">
                        <a:spcAft>
                          <a:spcPts val="0"/>
                        </a:spcAft>
                      </a:pPr>
                      <a:r>
                        <a:rPr lang="ru-RU" sz="1800" b="1" dirty="0" smtClean="0">
                          <a:effectLst/>
                          <a:latin typeface="Arial" pitchFamily="34" charset="0"/>
                          <a:cs typeface="Arial" pitchFamily="34" charset="0"/>
                        </a:rPr>
                        <a:t>0</a:t>
                      </a:r>
                      <a:r>
                        <a:rPr lang="en-US" sz="1800" b="1" dirty="0" smtClean="0">
                          <a:effectLst/>
                          <a:latin typeface="Arial" pitchFamily="34" charset="0"/>
                          <a:cs typeface="Arial" pitchFamily="34" charset="0"/>
                        </a:rPr>
                        <a:t>.9</a:t>
                      </a:r>
                      <a:endParaRPr lang="ru-RU" sz="1800" b="1" dirty="0">
                        <a:effectLst/>
                        <a:latin typeface="Arial" pitchFamily="34" charset="0"/>
                        <a:ea typeface="Calibri"/>
                        <a:cs typeface="Arial" pitchFamily="34" charset="0"/>
                      </a:endParaRPr>
                    </a:p>
                  </a:txBody>
                  <a:tcPr marL="68586" marR="68586" marT="0" marB="0" anchor="ctr"/>
                </a:tc>
                <a:tc>
                  <a:txBody>
                    <a:bodyPr/>
                    <a:lstStyle/>
                    <a:p>
                      <a:pPr algn="ctr">
                        <a:spcAft>
                          <a:spcPts val="0"/>
                        </a:spcAft>
                      </a:pPr>
                      <a:r>
                        <a:rPr lang="en-US" sz="1800" b="1" dirty="0" smtClean="0">
                          <a:effectLst/>
                          <a:latin typeface="Arial" pitchFamily="34" charset="0"/>
                          <a:cs typeface="Arial" pitchFamily="34" charset="0"/>
                        </a:rPr>
                        <a:t>1.4</a:t>
                      </a:r>
                      <a:endParaRPr lang="ru-RU" sz="1800" b="1" dirty="0">
                        <a:effectLst/>
                        <a:latin typeface="Arial" pitchFamily="34" charset="0"/>
                        <a:ea typeface="Calibri"/>
                        <a:cs typeface="Arial" pitchFamily="34" charset="0"/>
                      </a:endParaRPr>
                    </a:p>
                  </a:txBody>
                  <a:tcPr marL="68586" marR="68586" marT="0" marB="0" anchor="ctr"/>
                </a:tc>
                <a:tc>
                  <a:txBody>
                    <a:bodyPr/>
                    <a:lstStyle/>
                    <a:p>
                      <a:pPr algn="ctr"/>
                      <a:r>
                        <a:rPr lang="en-US" b="1" dirty="0" smtClean="0">
                          <a:latin typeface="Arial" pitchFamily="34" charset="0"/>
                          <a:cs typeface="Arial" pitchFamily="34" charset="0"/>
                        </a:rPr>
                        <a:t>1.1</a:t>
                      </a:r>
                      <a:endParaRPr lang="ru-RU" b="1" dirty="0">
                        <a:latin typeface="Arial" pitchFamily="34" charset="0"/>
                        <a:cs typeface="Arial" pitchFamily="34" charset="0"/>
                      </a:endParaRPr>
                    </a:p>
                  </a:txBody>
                  <a:tcPr marL="68586" marR="68586" marT="0" marB="0" anchor="ctr"/>
                </a:tc>
                <a:tc>
                  <a:txBody>
                    <a:bodyPr/>
                    <a:lstStyle/>
                    <a:p>
                      <a:pPr algn="ctr"/>
                      <a:r>
                        <a:rPr lang="en-US" b="1" dirty="0" smtClean="0">
                          <a:latin typeface="Arial" pitchFamily="34" charset="0"/>
                          <a:cs typeface="Arial" pitchFamily="34" charset="0"/>
                        </a:rPr>
                        <a:t>4.3</a:t>
                      </a:r>
                    </a:p>
                  </a:txBody>
                  <a:tcPr marL="68586" marR="68586" marT="0" marB="0" anchor="ctr"/>
                </a:tc>
                <a:tc>
                  <a:txBody>
                    <a:bodyPr/>
                    <a:lstStyle/>
                    <a:p>
                      <a:pPr algn="ctr">
                        <a:spcAft>
                          <a:spcPts val="0"/>
                        </a:spcAft>
                      </a:pPr>
                      <a:r>
                        <a:rPr lang="ru-RU" sz="1800" b="1" dirty="0">
                          <a:effectLst/>
                          <a:latin typeface="Arial" pitchFamily="34" charset="0"/>
                          <a:cs typeface="Arial" pitchFamily="34" charset="0"/>
                        </a:rPr>
                        <a:t> </a:t>
                      </a:r>
                      <a:r>
                        <a:rPr lang="en-US" sz="1800" b="1" dirty="0" smtClean="0">
                          <a:effectLst/>
                          <a:latin typeface="Arial" pitchFamily="34" charset="0"/>
                          <a:cs typeface="Arial" pitchFamily="34" charset="0"/>
                        </a:rPr>
                        <a:t>4.6</a:t>
                      </a:r>
                      <a:endParaRPr lang="ru-RU" sz="1800" b="1" dirty="0">
                        <a:effectLst/>
                        <a:latin typeface="Arial" pitchFamily="34" charset="0"/>
                        <a:ea typeface="Calibri"/>
                        <a:cs typeface="Arial" pitchFamily="34" charset="0"/>
                      </a:endParaRPr>
                    </a:p>
                  </a:txBody>
                  <a:tcPr marL="68586" marR="68586" marT="0" marB="0" anchor="ctr"/>
                </a:tc>
                <a:extLst>
                  <a:ext uri="{0D108BD9-81ED-4DB2-BD59-A6C34878D82A}">
                    <a16:rowId xmlns:a16="http://schemas.microsoft.com/office/drawing/2014/main" xmlns="" val="10009"/>
                  </a:ext>
                </a:extLst>
              </a:tr>
            </a:tbl>
          </a:graphicData>
        </a:graphic>
      </p:graphicFrame>
      <p:sp>
        <p:nvSpPr>
          <p:cNvPr id="51286" name="Rectangle 1"/>
          <p:cNvSpPr>
            <a:spLocks noChangeArrowheads="1"/>
          </p:cNvSpPr>
          <p:nvPr/>
        </p:nvSpPr>
        <p:spPr bwMode="auto">
          <a:xfrm>
            <a:off x="1533633" y="2809359"/>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fontAlgn="base">
              <a:spcBef>
                <a:spcPct val="0"/>
              </a:spcBef>
              <a:spcAft>
                <a:spcPct val="0"/>
              </a:spcAft>
              <a:defRPr/>
            </a:pPr>
            <a:endParaRPr lang="ru-RU">
              <a:solidFill>
                <a:srgbClr val="000000"/>
              </a:solidFill>
            </a:endParaRPr>
          </a:p>
        </p:txBody>
      </p:sp>
      <p:sp>
        <p:nvSpPr>
          <p:cNvPr id="4" name="Text Box 4"/>
          <p:cNvSpPr txBox="1">
            <a:spLocks noChangeArrowheads="1"/>
          </p:cNvSpPr>
          <p:nvPr/>
        </p:nvSpPr>
        <p:spPr bwMode="auto">
          <a:xfrm>
            <a:off x="971557" y="189073"/>
            <a:ext cx="7854950" cy="708025"/>
          </a:xfrm>
          <a:prstGeom prst="rect">
            <a:avLst/>
          </a:prstGeom>
          <a:solidFill>
            <a:schemeClr val="bg1"/>
          </a:solidFill>
          <a:ln>
            <a:noFill/>
          </a:ln>
          <a:effectLst>
            <a:outerShdw blurRad="50800" dist="38100" dir="5400000" algn="t" rotWithShape="0">
              <a:prstClr val="black">
                <a:alpha val="40000"/>
              </a:prstClr>
            </a:outerShdw>
          </a:effectLs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fontAlgn="base">
              <a:spcBef>
                <a:spcPct val="50000"/>
              </a:spcBef>
              <a:spcAft>
                <a:spcPct val="0"/>
              </a:spcAft>
              <a:defRPr/>
            </a:pPr>
            <a:r>
              <a:rPr lang="en-US" sz="2000" b="1" dirty="0" smtClean="0">
                <a:solidFill>
                  <a:srgbClr val="800000"/>
                </a:solidFill>
              </a:rPr>
              <a:t>RETROSPECTIVE DYNAMICS OF RUSSIAN COAL PRODUCTION AND EXPORT, MLN T </a:t>
            </a:r>
            <a:r>
              <a:rPr lang="ru-RU" sz="2000" b="1" dirty="0" smtClean="0">
                <a:solidFill>
                  <a:srgbClr val="800000"/>
                </a:solidFill>
              </a:rPr>
              <a:t>(</a:t>
            </a:r>
            <a:r>
              <a:rPr lang="en-US" sz="2000" b="1" dirty="0" smtClean="0">
                <a:solidFill>
                  <a:srgbClr val="800000"/>
                </a:solidFill>
              </a:rPr>
              <a:t>IN ROUND FIGURES)</a:t>
            </a:r>
            <a:endParaRPr lang="ru-RU" sz="2000" b="1" dirty="0" smtClean="0">
              <a:solidFill>
                <a:srgbClr val="800000"/>
              </a:solidFill>
            </a:endParaRPr>
          </a:p>
        </p:txBody>
      </p:sp>
      <p:sp>
        <p:nvSpPr>
          <p:cNvPr id="51288" name="TextBox 4"/>
          <p:cNvSpPr txBox="1">
            <a:spLocks noChangeArrowheads="1"/>
          </p:cNvSpPr>
          <p:nvPr/>
        </p:nvSpPr>
        <p:spPr bwMode="auto">
          <a:xfrm>
            <a:off x="250931" y="4941380"/>
            <a:ext cx="85756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fontAlgn="base" hangingPunct="1">
              <a:spcBef>
                <a:spcPct val="0"/>
              </a:spcBef>
              <a:spcAft>
                <a:spcPct val="0"/>
              </a:spcAft>
              <a:defRPr/>
            </a:pPr>
            <a:r>
              <a:rPr lang="en-US" sz="1400" b="1" i="1" dirty="0" smtClean="0">
                <a:solidFill>
                  <a:srgbClr val="000000"/>
                </a:solidFill>
              </a:rPr>
              <a:t>For information</a:t>
            </a:r>
            <a:r>
              <a:rPr lang="ru-RU" sz="1400" b="1" i="1" dirty="0" smtClean="0">
                <a:solidFill>
                  <a:srgbClr val="000000"/>
                </a:solidFill>
              </a:rPr>
              <a:t>: </a:t>
            </a:r>
            <a:r>
              <a:rPr lang="en-US" sz="1400" b="1" i="1" dirty="0" smtClean="0">
                <a:solidFill>
                  <a:srgbClr val="000000"/>
                </a:solidFill>
              </a:rPr>
              <a:t>The supplies of Russian coal to China from January to October 2012 made up 15 </a:t>
            </a:r>
            <a:r>
              <a:rPr lang="en-US" sz="1400" b="1" i="1" smtClean="0">
                <a:solidFill>
                  <a:srgbClr val="000000"/>
                </a:solidFill>
              </a:rPr>
              <a:t>million t, </a:t>
            </a:r>
            <a:r>
              <a:rPr lang="en-US" sz="1400" b="1" i="1" dirty="0" smtClean="0">
                <a:solidFill>
                  <a:srgbClr val="000000"/>
                </a:solidFill>
              </a:rPr>
              <a:t>including: by sea – 12 </a:t>
            </a:r>
            <a:r>
              <a:rPr lang="en-US" sz="1400" b="1" i="1" smtClean="0">
                <a:solidFill>
                  <a:srgbClr val="000000"/>
                </a:solidFill>
              </a:rPr>
              <a:t>million t,  </a:t>
            </a:r>
            <a:r>
              <a:rPr lang="en-US" sz="1400" b="1" i="1" dirty="0" smtClean="0">
                <a:solidFill>
                  <a:srgbClr val="000000"/>
                </a:solidFill>
              </a:rPr>
              <a:t>by railway – 3 million t.</a:t>
            </a:r>
            <a:endParaRPr lang="ru-RU" sz="1400" b="1" dirty="0" smtClean="0">
              <a:solidFill>
                <a:srgbClr val="000000"/>
              </a:solidFill>
            </a:endParaRPr>
          </a:p>
        </p:txBody>
      </p:sp>
      <p:sp>
        <p:nvSpPr>
          <p:cNvPr id="6" name="TextBox 5"/>
          <p:cNvSpPr txBox="1"/>
          <p:nvPr/>
        </p:nvSpPr>
        <p:spPr>
          <a:xfrm>
            <a:off x="250825" y="5589347"/>
            <a:ext cx="8713788" cy="769441"/>
          </a:xfrm>
          <a:prstGeom prst="rect">
            <a:avLst/>
          </a:prstGeom>
          <a:solidFill>
            <a:schemeClr val="bg1"/>
          </a:solidFill>
          <a:effectLst>
            <a:outerShdw blurRad="50800" dist="38100" dir="5400000" algn="t" rotWithShape="0">
              <a:prstClr val="black">
                <a:alpha val="40000"/>
              </a:prstClr>
            </a:outerShdw>
          </a:effectLst>
        </p:spPr>
        <p:txBody>
          <a:bodyPr>
            <a:spAutoFit/>
          </a:bodyPr>
          <a:lstStyle/>
          <a:p>
            <a:pPr fontAlgn="base">
              <a:spcBef>
                <a:spcPct val="0"/>
              </a:spcBef>
              <a:spcAft>
                <a:spcPct val="0"/>
              </a:spcAft>
              <a:defRPr/>
            </a:pPr>
            <a:r>
              <a:rPr lang="en-US" sz="1100" b="1" dirty="0">
                <a:solidFill>
                  <a:srgbClr val="000000"/>
                </a:solidFill>
                <a:latin typeface="Arial" pitchFamily="34" charset="0"/>
                <a:cs typeface="Arial" pitchFamily="34" charset="0"/>
              </a:rPr>
              <a:t>Source</a:t>
            </a:r>
            <a:r>
              <a:rPr lang="ru-RU" sz="1100" b="1" dirty="0">
                <a:solidFill>
                  <a:srgbClr val="000000"/>
                </a:solidFill>
                <a:latin typeface="Arial" pitchFamily="34" charset="0"/>
                <a:cs typeface="Arial" pitchFamily="34" charset="0"/>
              </a:rPr>
              <a:t>: </a:t>
            </a:r>
            <a:r>
              <a:rPr lang="en-US" sz="1100" b="1" i="1" dirty="0" err="1">
                <a:solidFill>
                  <a:srgbClr val="000000"/>
                </a:solidFill>
                <a:latin typeface="Arial" pitchFamily="34" charset="0"/>
                <a:cs typeface="Arial" pitchFamily="34" charset="0"/>
              </a:rPr>
              <a:t>Saneev</a:t>
            </a:r>
            <a:r>
              <a:rPr lang="en-US" sz="1100" b="1" i="1" dirty="0">
                <a:solidFill>
                  <a:srgbClr val="000000"/>
                </a:solidFill>
                <a:latin typeface="Arial" pitchFamily="34" charset="0"/>
                <a:cs typeface="Arial" pitchFamily="34" charset="0"/>
              </a:rPr>
              <a:t> </a:t>
            </a:r>
            <a:r>
              <a:rPr lang="en-US" sz="1100" b="1" i="1" dirty="0" err="1">
                <a:solidFill>
                  <a:srgbClr val="000000"/>
                </a:solidFill>
                <a:latin typeface="Arial" pitchFamily="34" charset="0"/>
                <a:cs typeface="Arial" pitchFamily="34" charset="0"/>
              </a:rPr>
              <a:t>B.G</a:t>
            </a:r>
            <a:r>
              <a:rPr lang="en-US" sz="1100" b="1" i="1" dirty="0">
                <a:solidFill>
                  <a:srgbClr val="000000"/>
                </a:solidFill>
                <a:latin typeface="Arial" pitchFamily="34" charset="0"/>
                <a:cs typeface="Arial" pitchFamily="34" charset="0"/>
              </a:rPr>
              <a:t>., </a:t>
            </a:r>
            <a:r>
              <a:rPr lang="en-US" sz="1100" b="1" i="1" dirty="0" err="1">
                <a:solidFill>
                  <a:srgbClr val="000000"/>
                </a:solidFill>
                <a:latin typeface="Arial" pitchFamily="34" charset="0"/>
                <a:cs typeface="Arial" pitchFamily="34" charset="0"/>
              </a:rPr>
              <a:t>Sokolov</a:t>
            </a:r>
            <a:r>
              <a:rPr lang="en-US" sz="1100" b="1" i="1" dirty="0">
                <a:solidFill>
                  <a:srgbClr val="000000"/>
                </a:solidFill>
                <a:latin typeface="Arial" pitchFamily="34" charset="0"/>
                <a:cs typeface="Arial" pitchFamily="34" charset="0"/>
              </a:rPr>
              <a:t> D.A.</a:t>
            </a:r>
            <a:r>
              <a:rPr lang="en-US" sz="1100" b="1" dirty="0">
                <a:solidFill>
                  <a:srgbClr val="000000"/>
                </a:solidFill>
                <a:latin typeface="Arial" pitchFamily="34" charset="0"/>
                <a:cs typeface="Arial" pitchFamily="34" charset="0"/>
              </a:rPr>
              <a:t> Energy Profile and Policy and Energy Statistics of the Russian Federation // Energy Policy and Statistics in Northeast Asia.  Country Report for Mongolia, Korea, Russia, China. / Working Group on Energy Planning and Policy, the Intergovernmental Collaborative Mechanism on Energy Cooperation in Northeast Asia. – Korea Energy Economics Institute, 2011</a:t>
            </a:r>
            <a:endParaRPr lang="ru-RU" sz="1100" b="1" dirty="0">
              <a:solidFill>
                <a:srgbClr val="000000"/>
              </a:solidFill>
              <a:latin typeface="Arial" pitchFamily="34" charset="0"/>
              <a:cs typeface="Arial" pitchFamily="34" charset="0"/>
            </a:endParaRPr>
          </a:p>
        </p:txBody>
      </p:sp>
      <p:pic>
        <p:nvPicPr>
          <p:cNvPr id="51290" name="Picture 6" descr="Эмблема СЭИ smal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731" y="117631"/>
            <a:ext cx="71596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Номер слайда 4"/>
          <p:cNvSpPr>
            <a:spLocks noGrp="1"/>
          </p:cNvSpPr>
          <p:nvPr>
            <p:ph type="sldNum" sz="quarter" idx="12"/>
          </p:nvPr>
        </p:nvSpPr>
        <p:spPr/>
        <p:txBody>
          <a:bodyPr/>
          <a:lstStyle/>
          <a:p>
            <a:pPr>
              <a:defRPr/>
            </a:pPr>
            <a:r>
              <a:rPr lang="en-US" dirty="0" smtClean="0">
                <a:solidFill>
                  <a:srgbClr val="04617B">
                    <a:shade val="90000"/>
                  </a:srgbClr>
                </a:solidFill>
                <a:latin typeface="Arial" pitchFamily="34" charset="0"/>
                <a:cs typeface="Arial" pitchFamily="34" charset="0"/>
              </a:rPr>
              <a:t>1</a:t>
            </a:r>
            <a:r>
              <a:rPr lang="ru-RU" dirty="0" smtClean="0">
                <a:solidFill>
                  <a:srgbClr val="04617B">
                    <a:shade val="90000"/>
                  </a:srgbClr>
                </a:solidFill>
                <a:latin typeface="Arial" pitchFamily="34" charset="0"/>
                <a:cs typeface="Arial" pitchFamily="34" charset="0"/>
              </a:rPr>
              <a:t>5</a:t>
            </a:r>
            <a:endParaRPr lang="ru-RU" dirty="0">
              <a:solidFill>
                <a:srgbClr val="04617B">
                  <a:shade val="90000"/>
                </a:srgbClr>
              </a:solidFill>
              <a:latin typeface="Arial" pitchFamily="34" charset="0"/>
              <a:cs typeface="Arial" pitchFamily="34" charset="0"/>
            </a:endParaRPr>
          </a:p>
        </p:txBody>
      </p:sp>
      <p:sp>
        <p:nvSpPr>
          <p:cNvPr id="10" name="TextBox 9"/>
          <p:cNvSpPr txBox="1"/>
          <p:nvPr/>
        </p:nvSpPr>
        <p:spPr>
          <a:xfrm>
            <a:off x="107503" y="6506220"/>
            <a:ext cx="8136905" cy="253916"/>
          </a:xfrm>
          <a:prstGeom prst="rect">
            <a:avLst/>
          </a:prstGeom>
          <a:noFill/>
        </p:spPr>
        <p:txBody>
          <a:bodyPr wrap="square" rtlCol="0">
            <a:spAutoFit/>
          </a:bodyPr>
          <a:lstStyle/>
          <a:p>
            <a:pPr fontAlgn="base">
              <a:spcBef>
                <a:spcPct val="50000"/>
              </a:spcBef>
              <a:spcAft>
                <a:spcPct val="0"/>
              </a:spcAft>
              <a:defRPr/>
            </a:pPr>
            <a:r>
              <a:rPr lang="ru-RU" sz="1050" b="1" i="1" dirty="0" smtClean="0">
                <a:solidFill>
                  <a:srgbClr val="0000CC"/>
                </a:solidFill>
                <a:latin typeface="Arial" charset="0"/>
              </a:rPr>
              <a:t>                                           </a:t>
            </a:r>
            <a:r>
              <a:rPr lang="en-US" sz="1050" b="1" i="1" dirty="0" smtClean="0">
                <a:solidFill>
                  <a:srgbClr val="0000CC"/>
                </a:solidFill>
                <a:latin typeface="Arial" charset="0"/>
              </a:rPr>
              <a:t>The </a:t>
            </a:r>
            <a:r>
              <a:rPr lang="en-US" sz="1050" b="1" i="1" dirty="0">
                <a:solidFill>
                  <a:srgbClr val="0000CC"/>
                </a:solidFill>
                <a:latin typeface="Arial" charset="0"/>
              </a:rPr>
              <a:t>15th International Conference on NAGPF-St. Petersburg, Russia, </a:t>
            </a:r>
            <a:r>
              <a:rPr lang="en-US" sz="1050" b="1" i="1" dirty="0" smtClean="0">
                <a:solidFill>
                  <a:srgbClr val="0000CC"/>
                </a:solidFill>
                <a:latin typeface="Arial" charset="0"/>
              </a:rPr>
              <a:t>05.10.2018</a:t>
            </a:r>
            <a:endParaRPr lang="ru-RU" sz="1050" b="1" i="1" dirty="0">
              <a:solidFill>
                <a:srgbClr val="0000CC"/>
              </a:solidFill>
              <a:latin typeface="Arial" charset="0"/>
            </a:endParaRPr>
          </a:p>
        </p:txBody>
      </p:sp>
    </p:spTree>
    <p:extLst>
      <p:ext uri="{BB962C8B-B14F-4D97-AF65-F5344CB8AC3E}">
        <p14:creationId xmlns:p14="http://schemas.microsoft.com/office/powerpoint/2010/main" val="31517620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 name="Прямоугольник 106"/>
          <p:cNvSpPr/>
          <p:nvPr/>
        </p:nvSpPr>
        <p:spPr>
          <a:xfrm>
            <a:off x="2081245" y="5778075"/>
            <a:ext cx="2509025" cy="1052382"/>
          </a:xfrm>
          <a:prstGeom prst="rect">
            <a:avLst/>
          </a:prstGeom>
          <a:solidFill>
            <a:schemeClr val="bg1">
              <a:lumMod val="85000"/>
            </a:schemeClr>
          </a:solidFill>
          <a:ln>
            <a:noFill/>
          </a:ln>
          <a:scene3d>
            <a:camera prst="orthographicFront"/>
            <a:lightRig rig="threePt" dir="t"/>
          </a:scene3d>
          <a:sp3d>
            <a:bevelT w="101600" h="50800" prst="softRound"/>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ru-RU" sz="1400">
              <a:solidFill>
                <a:srgbClr val="FFFFFF"/>
              </a:solidFill>
              <a:latin typeface="Arial"/>
              <a:cs typeface="Arial"/>
            </a:endParaRPr>
          </a:p>
        </p:txBody>
      </p:sp>
      <p:grpSp>
        <p:nvGrpSpPr>
          <p:cNvPr id="3" name="Группа 3"/>
          <p:cNvGrpSpPr/>
          <p:nvPr/>
        </p:nvGrpSpPr>
        <p:grpSpPr>
          <a:xfrm rot="706048">
            <a:off x="1768078" y="1002295"/>
            <a:ext cx="6222620" cy="5149406"/>
            <a:chOff x="1042717" y="1271225"/>
            <a:chExt cx="7111882" cy="4729638"/>
          </a:xfrm>
          <a:solidFill>
            <a:srgbClr val="FFCC99"/>
          </a:solidFill>
        </p:grpSpPr>
        <p:grpSp>
          <p:nvGrpSpPr>
            <p:cNvPr id="4" name="Group 2"/>
            <p:cNvGrpSpPr>
              <a:grpSpLocks/>
            </p:cNvGrpSpPr>
            <p:nvPr/>
          </p:nvGrpSpPr>
          <p:grpSpPr bwMode="auto">
            <a:xfrm>
              <a:off x="7156740" y="3701699"/>
              <a:ext cx="997859" cy="1161099"/>
              <a:chOff x="4131" y="1862"/>
              <a:chExt cx="461" cy="504"/>
            </a:xfrm>
            <a:grpFill/>
          </p:grpSpPr>
          <p:sp>
            <p:nvSpPr>
              <p:cNvPr id="140" name="Freeform 3"/>
              <p:cNvSpPr>
                <a:spLocks/>
              </p:cNvSpPr>
              <p:nvPr/>
            </p:nvSpPr>
            <p:spPr bwMode="gray">
              <a:xfrm>
                <a:off x="4131" y="2050"/>
                <a:ext cx="293" cy="316"/>
              </a:xfrm>
              <a:custGeom>
                <a:avLst/>
                <a:gdLst>
                  <a:gd name="T0" fmla="*/ 17 w 587"/>
                  <a:gd name="T1" fmla="*/ 12 h 632"/>
                  <a:gd name="T2" fmla="*/ 10 w 587"/>
                  <a:gd name="T3" fmla="*/ 5 h 632"/>
                  <a:gd name="T4" fmla="*/ 7 w 587"/>
                  <a:gd name="T5" fmla="*/ 5 h 632"/>
                  <a:gd name="T6" fmla="*/ 1 w 587"/>
                  <a:gd name="T7" fmla="*/ 0 h 632"/>
                  <a:gd name="T8" fmla="*/ 0 w 587"/>
                  <a:gd name="T9" fmla="*/ 3 h 632"/>
                  <a:gd name="T10" fmla="*/ 4 w 587"/>
                  <a:gd name="T11" fmla="*/ 5 h 632"/>
                  <a:gd name="T12" fmla="*/ 6 w 587"/>
                  <a:gd name="T13" fmla="*/ 10 h 632"/>
                  <a:gd name="T14" fmla="*/ 2 w 587"/>
                  <a:gd name="T15" fmla="*/ 10 h 632"/>
                  <a:gd name="T16" fmla="*/ 3 w 587"/>
                  <a:gd name="T17" fmla="*/ 15 h 632"/>
                  <a:gd name="T18" fmla="*/ 8 w 587"/>
                  <a:gd name="T19" fmla="*/ 20 h 632"/>
                  <a:gd name="T20" fmla="*/ 14 w 587"/>
                  <a:gd name="T21" fmla="*/ 28 h 632"/>
                  <a:gd name="T22" fmla="*/ 19 w 587"/>
                  <a:gd name="T23" fmla="*/ 28 h 632"/>
                  <a:gd name="T24" fmla="*/ 26 w 587"/>
                  <a:gd name="T25" fmla="*/ 35 h 632"/>
                  <a:gd name="T26" fmla="*/ 28 w 587"/>
                  <a:gd name="T27" fmla="*/ 41 h 632"/>
                  <a:gd name="T28" fmla="*/ 34 w 587"/>
                  <a:gd name="T29" fmla="*/ 44 h 632"/>
                  <a:gd name="T30" fmla="*/ 39 w 587"/>
                  <a:gd name="T31" fmla="*/ 53 h 632"/>
                  <a:gd name="T32" fmla="*/ 49 w 587"/>
                  <a:gd name="T33" fmla="*/ 59 h 632"/>
                  <a:gd name="T34" fmla="*/ 49 w 587"/>
                  <a:gd name="T35" fmla="*/ 66 h 632"/>
                  <a:gd name="T36" fmla="*/ 59 w 587"/>
                  <a:gd name="T37" fmla="*/ 76 h 632"/>
                  <a:gd name="T38" fmla="*/ 66 w 587"/>
                  <a:gd name="T39" fmla="*/ 79 h 632"/>
                  <a:gd name="T40" fmla="*/ 62 w 587"/>
                  <a:gd name="T41" fmla="*/ 71 h 632"/>
                  <a:gd name="T42" fmla="*/ 64 w 587"/>
                  <a:gd name="T43" fmla="*/ 69 h 632"/>
                  <a:gd name="T44" fmla="*/ 68 w 587"/>
                  <a:gd name="T45" fmla="*/ 69 h 632"/>
                  <a:gd name="T46" fmla="*/ 70 w 587"/>
                  <a:gd name="T47" fmla="*/ 71 h 632"/>
                  <a:gd name="T48" fmla="*/ 73 w 587"/>
                  <a:gd name="T49" fmla="*/ 67 h 632"/>
                  <a:gd name="T50" fmla="*/ 68 w 587"/>
                  <a:gd name="T51" fmla="*/ 62 h 632"/>
                  <a:gd name="T52" fmla="*/ 56 w 587"/>
                  <a:gd name="T53" fmla="*/ 59 h 632"/>
                  <a:gd name="T54" fmla="*/ 52 w 587"/>
                  <a:gd name="T55" fmla="*/ 58 h 632"/>
                  <a:gd name="T56" fmla="*/ 47 w 587"/>
                  <a:gd name="T57" fmla="*/ 47 h 632"/>
                  <a:gd name="T58" fmla="*/ 44 w 587"/>
                  <a:gd name="T59" fmla="*/ 43 h 632"/>
                  <a:gd name="T60" fmla="*/ 49 w 587"/>
                  <a:gd name="T61" fmla="*/ 40 h 632"/>
                  <a:gd name="T62" fmla="*/ 53 w 587"/>
                  <a:gd name="T63" fmla="*/ 39 h 632"/>
                  <a:gd name="T64" fmla="*/ 44 w 587"/>
                  <a:gd name="T65" fmla="*/ 33 h 632"/>
                  <a:gd name="T66" fmla="*/ 32 w 587"/>
                  <a:gd name="T67" fmla="*/ 23 h 632"/>
                  <a:gd name="T68" fmla="*/ 26 w 587"/>
                  <a:gd name="T69" fmla="*/ 21 h 632"/>
                  <a:gd name="T70" fmla="*/ 17 w 587"/>
                  <a:gd name="T71" fmla="*/ 12 h 63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87"/>
                  <a:gd name="T109" fmla="*/ 0 h 632"/>
                  <a:gd name="T110" fmla="*/ 587 w 587"/>
                  <a:gd name="T111" fmla="*/ 632 h 63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87" h="632">
                    <a:moveTo>
                      <a:pt x="142" y="101"/>
                    </a:moveTo>
                    <a:lnTo>
                      <a:pt x="87" y="42"/>
                    </a:lnTo>
                    <a:lnTo>
                      <a:pt x="63" y="47"/>
                    </a:lnTo>
                    <a:lnTo>
                      <a:pt x="15" y="0"/>
                    </a:lnTo>
                    <a:lnTo>
                      <a:pt x="0" y="28"/>
                    </a:lnTo>
                    <a:lnTo>
                      <a:pt x="35" y="47"/>
                    </a:lnTo>
                    <a:lnTo>
                      <a:pt x="50" y="82"/>
                    </a:lnTo>
                    <a:lnTo>
                      <a:pt x="21" y="86"/>
                    </a:lnTo>
                    <a:lnTo>
                      <a:pt x="29" y="124"/>
                    </a:lnTo>
                    <a:lnTo>
                      <a:pt x="69" y="161"/>
                    </a:lnTo>
                    <a:lnTo>
                      <a:pt x="117" y="224"/>
                    </a:lnTo>
                    <a:lnTo>
                      <a:pt x="154" y="228"/>
                    </a:lnTo>
                    <a:lnTo>
                      <a:pt x="208" y="279"/>
                    </a:lnTo>
                    <a:lnTo>
                      <a:pt x="225" y="333"/>
                    </a:lnTo>
                    <a:lnTo>
                      <a:pt x="279" y="354"/>
                    </a:lnTo>
                    <a:lnTo>
                      <a:pt x="315" y="427"/>
                    </a:lnTo>
                    <a:lnTo>
                      <a:pt x="392" y="479"/>
                    </a:lnTo>
                    <a:lnTo>
                      <a:pt x="396" y="527"/>
                    </a:lnTo>
                    <a:lnTo>
                      <a:pt x="479" y="607"/>
                    </a:lnTo>
                    <a:lnTo>
                      <a:pt x="535" y="632"/>
                    </a:lnTo>
                    <a:lnTo>
                      <a:pt x="500" y="567"/>
                    </a:lnTo>
                    <a:lnTo>
                      <a:pt x="517" y="550"/>
                    </a:lnTo>
                    <a:lnTo>
                      <a:pt x="550" y="546"/>
                    </a:lnTo>
                    <a:lnTo>
                      <a:pt x="567" y="563"/>
                    </a:lnTo>
                    <a:lnTo>
                      <a:pt x="587" y="534"/>
                    </a:lnTo>
                    <a:lnTo>
                      <a:pt x="546" y="498"/>
                    </a:lnTo>
                    <a:lnTo>
                      <a:pt x="452" y="477"/>
                    </a:lnTo>
                    <a:lnTo>
                      <a:pt x="421" y="465"/>
                    </a:lnTo>
                    <a:lnTo>
                      <a:pt x="379" y="383"/>
                    </a:lnTo>
                    <a:lnTo>
                      <a:pt x="358" y="348"/>
                    </a:lnTo>
                    <a:lnTo>
                      <a:pt x="392" y="320"/>
                    </a:lnTo>
                    <a:lnTo>
                      <a:pt x="431" y="310"/>
                    </a:lnTo>
                    <a:lnTo>
                      <a:pt x="358" y="258"/>
                    </a:lnTo>
                    <a:lnTo>
                      <a:pt x="262" y="185"/>
                    </a:lnTo>
                    <a:lnTo>
                      <a:pt x="215" y="172"/>
                    </a:lnTo>
                    <a:lnTo>
                      <a:pt x="142" y="101"/>
                    </a:lnTo>
                    <a:close/>
                  </a:path>
                </a:pathLst>
              </a:custGeom>
              <a:grpFill/>
              <a:ln w="3175">
                <a:solidFill>
                  <a:schemeClr val="bg1"/>
                </a:solidFill>
                <a:round/>
                <a:headEnd/>
                <a:tailEnd/>
              </a:ln>
              <a:scene3d>
                <a:camera prst="orthographicFront"/>
                <a:lightRig rig="threePt" dir="t"/>
              </a:scene3d>
              <a:sp3d>
                <a:bevelT w="63500" h="50800" prst="convex"/>
              </a:sp3d>
            </p:spPr>
            <p:txBody>
              <a:bodyPr/>
              <a:lstStyle/>
              <a:p>
                <a:pPr fontAlgn="base">
                  <a:spcBef>
                    <a:spcPct val="0"/>
                  </a:spcBef>
                  <a:spcAft>
                    <a:spcPct val="0"/>
                  </a:spcAft>
                  <a:defRPr/>
                </a:pPr>
                <a:endParaRPr lang="ru-RU" sz="1400">
                  <a:solidFill>
                    <a:srgbClr val="000000"/>
                  </a:solidFill>
                  <a:latin typeface="Arial"/>
                  <a:cs typeface="Arial"/>
                </a:endParaRPr>
              </a:p>
            </p:txBody>
          </p:sp>
          <p:sp>
            <p:nvSpPr>
              <p:cNvPr id="141" name="Freeform 4"/>
              <p:cNvSpPr>
                <a:spLocks/>
              </p:cNvSpPr>
              <p:nvPr/>
            </p:nvSpPr>
            <p:spPr bwMode="gray">
              <a:xfrm>
                <a:off x="4513" y="1862"/>
                <a:ext cx="25" cy="18"/>
              </a:xfrm>
              <a:custGeom>
                <a:avLst/>
                <a:gdLst>
                  <a:gd name="T0" fmla="*/ 3 w 50"/>
                  <a:gd name="T1" fmla="*/ 5 h 36"/>
                  <a:gd name="T2" fmla="*/ 6 w 50"/>
                  <a:gd name="T3" fmla="*/ 1 h 36"/>
                  <a:gd name="T4" fmla="*/ 0 w 50"/>
                  <a:gd name="T5" fmla="*/ 0 h 36"/>
                  <a:gd name="T6" fmla="*/ 3 w 50"/>
                  <a:gd name="T7" fmla="*/ 5 h 36"/>
                  <a:gd name="T8" fmla="*/ 0 60000 65536"/>
                  <a:gd name="T9" fmla="*/ 0 60000 65536"/>
                  <a:gd name="T10" fmla="*/ 0 60000 65536"/>
                  <a:gd name="T11" fmla="*/ 0 60000 65536"/>
                  <a:gd name="T12" fmla="*/ 0 w 50"/>
                  <a:gd name="T13" fmla="*/ 0 h 36"/>
                  <a:gd name="T14" fmla="*/ 50 w 50"/>
                  <a:gd name="T15" fmla="*/ 36 h 36"/>
                </a:gdLst>
                <a:ahLst/>
                <a:cxnLst>
                  <a:cxn ang="T8">
                    <a:pos x="T0" y="T1"/>
                  </a:cxn>
                  <a:cxn ang="T9">
                    <a:pos x="T2" y="T3"/>
                  </a:cxn>
                  <a:cxn ang="T10">
                    <a:pos x="T4" y="T5"/>
                  </a:cxn>
                  <a:cxn ang="T11">
                    <a:pos x="T6" y="T7"/>
                  </a:cxn>
                </a:cxnLst>
                <a:rect l="T12" t="T13" r="T14" b="T15"/>
                <a:pathLst>
                  <a:path w="50" h="36">
                    <a:moveTo>
                      <a:pt x="21" y="36"/>
                    </a:moveTo>
                    <a:lnTo>
                      <a:pt x="50" y="15"/>
                    </a:lnTo>
                    <a:lnTo>
                      <a:pt x="0" y="0"/>
                    </a:lnTo>
                    <a:lnTo>
                      <a:pt x="21" y="36"/>
                    </a:lnTo>
                    <a:close/>
                  </a:path>
                </a:pathLst>
              </a:custGeom>
              <a:grpFill/>
              <a:ln w="3175">
                <a:solidFill>
                  <a:schemeClr val="bg1"/>
                </a:solidFill>
                <a:round/>
                <a:headEnd/>
                <a:tailEnd/>
              </a:ln>
              <a:scene3d>
                <a:camera prst="orthographicFront"/>
                <a:lightRig rig="threePt" dir="t"/>
              </a:scene3d>
              <a:sp3d>
                <a:bevelT w="63500" h="50800" prst="convex"/>
              </a:sp3d>
            </p:spPr>
            <p:txBody>
              <a:bodyPr/>
              <a:lstStyle/>
              <a:p>
                <a:pPr fontAlgn="base">
                  <a:spcBef>
                    <a:spcPct val="0"/>
                  </a:spcBef>
                  <a:spcAft>
                    <a:spcPct val="0"/>
                  </a:spcAft>
                  <a:defRPr/>
                </a:pPr>
                <a:endParaRPr lang="ru-RU" sz="1400">
                  <a:solidFill>
                    <a:srgbClr val="000000"/>
                  </a:solidFill>
                  <a:latin typeface="Arial"/>
                  <a:cs typeface="Arial"/>
                </a:endParaRPr>
              </a:p>
            </p:txBody>
          </p:sp>
          <p:sp>
            <p:nvSpPr>
              <p:cNvPr id="142" name="Freeform 5"/>
              <p:cNvSpPr>
                <a:spLocks/>
              </p:cNvSpPr>
              <p:nvPr/>
            </p:nvSpPr>
            <p:spPr bwMode="gray">
              <a:xfrm>
                <a:off x="4527" y="1880"/>
                <a:ext cx="17" cy="44"/>
              </a:xfrm>
              <a:custGeom>
                <a:avLst/>
                <a:gdLst>
                  <a:gd name="T0" fmla="*/ 0 w 32"/>
                  <a:gd name="T1" fmla="*/ 3 h 88"/>
                  <a:gd name="T2" fmla="*/ 5 w 32"/>
                  <a:gd name="T3" fmla="*/ 0 h 88"/>
                  <a:gd name="T4" fmla="*/ 5 w 32"/>
                  <a:gd name="T5" fmla="*/ 11 h 88"/>
                  <a:gd name="T6" fmla="*/ 0 w 32"/>
                  <a:gd name="T7" fmla="*/ 3 h 88"/>
                  <a:gd name="T8" fmla="*/ 0 60000 65536"/>
                  <a:gd name="T9" fmla="*/ 0 60000 65536"/>
                  <a:gd name="T10" fmla="*/ 0 60000 65536"/>
                  <a:gd name="T11" fmla="*/ 0 60000 65536"/>
                  <a:gd name="T12" fmla="*/ 0 w 32"/>
                  <a:gd name="T13" fmla="*/ 0 h 88"/>
                  <a:gd name="T14" fmla="*/ 32 w 32"/>
                  <a:gd name="T15" fmla="*/ 88 h 88"/>
                </a:gdLst>
                <a:ahLst/>
                <a:cxnLst>
                  <a:cxn ang="T8">
                    <a:pos x="T0" y="T1"/>
                  </a:cxn>
                  <a:cxn ang="T9">
                    <a:pos x="T2" y="T3"/>
                  </a:cxn>
                  <a:cxn ang="T10">
                    <a:pos x="T4" y="T5"/>
                  </a:cxn>
                  <a:cxn ang="T11">
                    <a:pos x="T6" y="T7"/>
                  </a:cxn>
                </a:cxnLst>
                <a:rect l="T12" t="T13" r="T14" b="T15"/>
                <a:pathLst>
                  <a:path w="32" h="88">
                    <a:moveTo>
                      <a:pt x="0" y="17"/>
                    </a:moveTo>
                    <a:lnTo>
                      <a:pt x="32" y="0"/>
                    </a:lnTo>
                    <a:lnTo>
                      <a:pt x="30" y="88"/>
                    </a:lnTo>
                    <a:lnTo>
                      <a:pt x="0" y="17"/>
                    </a:lnTo>
                    <a:close/>
                  </a:path>
                </a:pathLst>
              </a:custGeom>
              <a:grpFill/>
              <a:ln w="3175">
                <a:solidFill>
                  <a:schemeClr val="bg1"/>
                </a:solidFill>
                <a:round/>
                <a:headEnd/>
                <a:tailEnd/>
              </a:ln>
              <a:scene3d>
                <a:camera prst="orthographicFront"/>
                <a:lightRig rig="threePt" dir="t"/>
              </a:scene3d>
              <a:sp3d>
                <a:bevelT w="63500" h="50800" prst="convex"/>
              </a:sp3d>
            </p:spPr>
            <p:txBody>
              <a:bodyPr/>
              <a:lstStyle/>
              <a:p>
                <a:pPr fontAlgn="base">
                  <a:spcBef>
                    <a:spcPct val="0"/>
                  </a:spcBef>
                  <a:spcAft>
                    <a:spcPct val="0"/>
                  </a:spcAft>
                  <a:defRPr/>
                </a:pPr>
                <a:endParaRPr lang="ru-RU" sz="1400">
                  <a:solidFill>
                    <a:srgbClr val="000000"/>
                  </a:solidFill>
                  <a:latin typeface="Arial"/>
                  <a:cs typeface="Arial"/>
                </a:endParaRPr>
              </a:p>
            </p:txBody>
          </p:sp>
          <p:sp>
            <p:nvSpPr>
              <p:cNvPr id="143" name="Freeform 6"/>
              <p:cNvSpPr>
                <a:spLocks/>
              </p:cNvSpPr>
              <p:nvPr/>
            </p:nvSpPr>
            <p:spPr bwMode="gray">
              <a:xfrm>
                <a:off x="4538" y="1936"/>
                <a:ext cx="18" cy="21"/>
              </a:xfrm>
              <a:custGeom>
                <a:avLst/>
                <a:gdLst>
                  <a:gd name="T0" fmla="*/ 0 w 36"/>
                  <a:gd name="T1" fmla="*/ 0 h 43"/>
                  <a:gd name="T2" fmla="*/ 1 w 36"/>
                  <a:gd name="T3" fmla="*/ 5 h 43"/>
                  <a:gd name="T4" fmla="*/ 5 w 36"/>
                  <a:gd name="T5" fmla="*/ 0 h 43"/>
                  <a:gd name="T6" fmla="*/ 0 w 36"/>
                  <a:gd name="T7" fmla="*/ 0 h 43"/>
                  <a:gd name="T8" fmla="*/ 0 60000 65536"/>
                  <a:gd name="T9" fmla="*/ 0 60000 65536"/>
                  <a:gd name="T10" fmla="*/ 0 60000 65536"/>
                  <a:gd name="T11" fmla="*/ 0 60000 65536"/>
                  <a:gd name="T12" fmla="*/ 0 w 36"/>
                  <a:gd name="T13" fmla="*/ 0 h 43"/>
                  <a:gd name="T14" fmla="*/ 36 w 36"/>
                  <a:gd name="T15" fmla="*/ 43 h 43"/>
                </a:gdLst>
                <a:ahLst/>
                <a:cxnLst>
                  <a:cxn ang="T8">
                    <a:pos x="T0" y="T1"/>
                  </a:cxn>
                  <a:cxn ang="T9">
                    <a:pos x="T2" y="T3"/>
                  </a:cxn>
                  <a:cxn ang="T10">
                    <a:pos x="T4" y="T5"/>
                  </a:cxn>
                  <a:cxn ang="T11">
                    <a:pos x="T6" y="T7"/>
                  </a:cxn>
                </a:cxnLst>
                <a:rect l="T12" t="T13" r="T14" b="T15"/>
                <a:pathLst>
                  <a:path w="36" h="43">
                    <a:moveTo>
                      <a:pt x="0" y="0"/>
                    </a:moveTo>
                    <a:lnTo>
                      <a:pt x="13" y="43"/>
                    </a:lnTo>
                    <a:lnTo>
                      <a:pt x="36" y="6"/>
                    </a:lnTo>
                    <a:lnTo>
                      <a:pt x="0" y="0"/>
                    </a:lnTo>
                    <a:close/>
                  </a:path>
                </a:pathLst>
              </a:custGeom>
              <a:grpFill/>
              <a:ln w="3175">
                <a:solidFill>
                  <a:schemeClr val="bg1"/>
                </a:solidFill>
                <a:round/>
                <a:headEnd/>
                <a:tailEnd/>
              </a:ln>
              <a:scene3d>
                <a:camera prst="orthographicFront"/>
                <a:lightRig rig="threePt" dir="t"/>
              </a:scene3d>
              <a:sp3d>
                <a:bevelT w="63500" h="50800" prst="convex"/>
              </a:sp3d>
            </p:spPr>
            <p:txBody>
              <a:bodyPr/>
              <a:lstStyle/>
              <a:p>
                <a:pPr fontAlgn="base">
                  <a:spcBef>
                    <a:spcPct val="0"/>
                  </a:spcBef>
                  <a:spcAft>
                    <a:spcPct val="0"/>
                  </a:spcAft>
                  <a:defRPr/>
                </a:pPr>
                <a:endParaRPr lang="ru-RU" sz="1400">
                  <a:solidFill>
                    <a:srgbClr val="000000"/>
                  </a:solidFill>
                  <a:latin typeface="Arial"/>
                  <a:cs typeface="Arial"/>
                </a:endParaRPr>
              </a:p>
            </p:txBody>
          </p:sp>
          <p:sp>
            <p:nvSpPr>
              <p:cNvPr id="144" name="Freeform 7"/>
              <p:cNvSpPr>
                <a:spLocks/>
              </p:cNvSpPr>
              <p:nvPr/>
            </p:nvSpPr>
            <p:spPr bwMode="gray">
              <a:xfrm>
                <a:off x="4499" y="1880"/>
                <a:ext cx="14" cy="9"/>
              </a:xfrm>
              <a:custGeom>
                <a:avLst/>
                <a:gdLst>
                  <a:gd name="T0" fmla="*/ 0 w 27"/>
                  <a:gd name="T1" fmla="*/ 1 h 17"/>
                  <a:gd name="T2" fmla="*/ 3 w 27"/>
                  <a:gd name="T3" fmla="*/ 0 h 17"/>
                  <a:gd name="T4" fmla="*/ 4 w 27"/>
                  <a:gd name="T5" fmla="*/ 3 h 17"/>
                  <a:gd name="T6" fmla="*/ 0 w 27"/>
                  <a:gd name="T7" fmla="*/ 1 h 17"/>
                  <a:gd name="T8" fmla="*/ 0 60000 65536"/>
                  <a:gd name="T9" fmla="*/ 0 60000 65536"/>
                  <a:gd name="T10" fmla="*/ 0 60000 65536"/>
                  <a:gd name="T11" fmla="*/ 0 60000 65536"/>
                  <a:gd name="T12" fmla="*/ 0 w 27"/>
                  <a:gd name="T13" fmla="*/ 0 h 17"/>
                  <a:gd name="T14" fmla="*/ 27 w 27"/>
                  <a:gd name="T15" fmla="*/ 17 h 17"/>
                </a:gdLst>
                <a:ahLst/>
                <a:cxnLst>
                  <a:cxn ang="T8">
                    <a:pos x="T0" y="T1"/>
                  </a:cxn>
                  <a:cxn ang="T9">
                    <a:pos x="T2" y="T3"/>
                  </a:cxn>
                  <a:cxn ang="T10">
                    <a:pos x="T4" y="T5"/>
                  </a:cxn>
                  <a:cxn ang="T11">
                    <a:pos x="T6" y="T7"/>
                  </a:cxn>
                </a:cxnLst>
                <a:rect l="T12" t="T13" r="T14" b="T15"/>
                <a:pathLst>
                  <a:path w="27" h="17">
                    <a:moveTo>
                      <a:pt x="0" y="6"/>
                    </a:moveTo>
                    <a:lnTo>
                      <a:pt x="21" y="0"/>
                    </a:lnTo>
                    <a:lnTo>
                      <a:pt x="27" y="17"/>
                    </a:lnTo>
                    <a:lnTo>
                      <a:pt x="0" y="6"/>
                    </a:lnTo>
                    <a:close/>
                  </a:path>
                </a:pathLst>
              </a:custGeom>
              <a:grpFill/>
              <a:ln w="3175">
                <a:solidFill>
                  <a:schemeClr val="bg1"/>
                </a:solidFill>
                <a:round/>
                <a:headEnd/>
                <a:tailEnd/>
              </a:ln>
              <a:scene3d>
                <a:camera prst="orthographicFront"/>
                <a:lightRig rig="threePt" dir="t"/>
              </a:scene3d>
              <a:sp3d>
                <a:bevelT w="63500" h="50800" prst="convex"/>
              </a:sp3d>
            </p:spPr>
            <p:txBody>
              <a:bodyPr/>
              <a:lstStyle/>
              <a:p>
                <a:pPr fontAlgn="base">
                  <a:spcBef>
                    <a:spcPct val="0"/>
                  </a:spcBef>
                  <a:spcAft>
                    <a:spcPct val="0"/>
                  </a:spcAft>
                  <a:defRPr/>
                </a:pPr>
                <a:endParaRPr lang="ru-RU" sz="1400">
                  <a:solidFill>
                    <a:srgbClr val="000000"/>
                  </a:solidFill>
                  <a:latin typeface="Arial"/>
                  <a:cs typeface="Arial"/>
                </a:endParaRPr>
              </a:p>
            </p:txBody>
          </p:sp>
          <p:sp>
            <p:nvSpPr>
              <p:cNvPr id="145" name="Freeform 8"/>
              <p:cNvSpPr>
                <a:spLocks/>
              </p:cNvSpPr>
              <p:nvPr/>
            </p:nvSpPr>
            <p:spPr bwMode="gray">
              <a:xfrm>
                <a:off x="4555" y="1963"/>
                <a:ext cx="7" cy="7"/>
              </a:xfrm>
              <a:custGeom>
                <a:avLst/>
                <a:gdLst>
                  <a:gd name="T0" fmla="*/ 0 w 14"/>
                  <a:gd name="T1" fmla="*/ 1 h 15"/>
                  <a:gd name="T2" fmla="*/ 1 w 14"/>
                  <a:gd name="T3" fmla="*/ 0 h 15"/>
                  <a:gd name="T4" fmla="*/ 2 w 14"/>
                  <a:gd name="T5" fmla="*/ 1 h 15"/>
                  <a:gd name="T6" fmla="*/ 0 w 14"/>
                  <a:gd name="T7" fmla="*/ 1 h 15"/>
                  <a:gd name="T8" fmla="*/ 0 60000 65536"/>
                  <a:gd name="T9" fmla="*/ 0 60000 65536"/>
                  <a:gd name="T10" fmla="*/ 0 60000 65536"/>
                  <a:gd name="T11" fmla="*/ 0 60000 65536"/>
                  <a:gd name="T12" fmla="*/ 0 w 14"/>
                  <a:gd name="T13" fmla="*/ 0 h 15"/>
                  <a:gd name="T14" fmla="*/ 14 w 14"/>
                  <a:gd name="T15" fmla="*/ 15 h 15"/>
                </a:gdLst>
                <a:ahLst/>
                <a:cxnLst>
                  <a:cxn ang="T8">
                    <a:pos x="T0" y="T1"/>
                  </a:cxn>
                  <a:cxn ang="T9">
                    <a:pos x="T2" y="T3"/>
                  </a:cxn>
                  <a:cxn ang="T10">
                    <a:pos x="T4" y="T5"/>
                  </a:cxn>
                  <a:cxn ang="T11">
                    <a:pos x="T6" y="T7"/>
                  </a:cxn>
                </a:cxnLst>
                <a:rect l="T12" t="T13" r="T14" b="T15"/>
                <a:pathLst>
                  <a:path w="14" h="15">
                    <a:moveTo>
                      <a:pt x="0" y="12"/>
                    </a:moveTo>
                    <a:lnTo>
                      <a:pt x="2" y="0"/>
                    </a:lnTo>
                    <a:lnTo>
                      <a:pt x="14" y="15"/>
                    </a:lnTo>
                    <a:lnTo>
                      <a:pt x="0" y="12"/>
                    </a:lnTo>
                    <a:close/>
                  </a:path>
                </a:pathLst>
              </a:custGeom>
              <a:grpFill/>
              <a:ln w="3175">
                <a:solidFill>
                  <a:schemeClr val="bg1"/>
                </a:solidFill>
                <a:round/>
                <a:headEnd/>
                <a:tailEnd/>
              </a:ln>
              <a:scene3d>
                <a:camera prst="orthographicFront"/>
                <a:lightRig rig="threePt" dir="t"/>
              </a:scene3d>
              <a:sp3d>
                <a:bevelT w="63500" h="50800" prst="convex"/>
              </a:sp3d>
            </p:spPr>
            <p:txBody>
              <a:bodyPr/>
              <a:lstStyle/>
              <a:p>
                <a:pPr fontAlgn="base">
                  <a:spcBef>
                    <a:spcPct val="0"/>
                  </a:spcBef>
                  <a:spcAft>
                    <a:spcPct val="0"/>
                  </a:spcAft>
                  <a:defRPr/>
                </a:pPr>
                <a:endParaRPr lang="ru-RU" sz="1400">
                  <a:solidFill>
                    <a:srgbClr val="000000"/>
                  </a:solidFill>
                  <a:latin typeface="Arial"/>
                  <a:cs typeface="Arial"/>
                </a:endParaRPr>
              </a:p>
            </p:txBody>
          </p:sp>
          <p:sp>
            <p:nvSpPr>
              <p:cNvPr id="146" name="Freeform 9"/>
              <p:cNvSpPr>
                <a:spLocks/>
              </p:cNvSpPr>
              <p:nvPr/>
            </p:nvSpPr>
            <p:spPr bwMode="gray">
              <a:xfrm>
                <a:off x="4558" y="1982"/>
                <a:ext cx="9" cy="7"/>
              </a:xfrm>
              <a:custGeom>
                <a:avLst/>
                <a:gdLst>
                  <a:gd name="T0" fmla="*/ 0 w 17"/>
                  <a:gd name="T1" fmla="*/ 1 h 16"/>
                  <a:gd name="T2" fmla="*/ 0 w 17"/>
                  <a:gd name="T3" fmla="*/ 0 h 16"/>
                  <a:gd name="T4" fmla="*/ 3 w 17"/>
                  <a:gd name="T5" fmla="*/ 0 h 16"/>
                  <a:gd name="T6" fmla="*/ 0 w 17"/>
                  <a:gd name="T7" fmla="*/ 1 h 16"/>
                  <a:gd name="T8" fmla="*/ 0 60000 65536"/>
                  <a:gd name="T9" fmla="*/ 0 60000 65536"/>
                  <a:gd name="T10" fmla="*/ 0 60000 65536"/>
                  <a:gd name="T11" fmla="*/ 0 60000 65536"/>
                  <a:gd name="T12" fmla="*/ 0 w 17"/>
                  <a:gd name="T13" fmla="*/ 0 h 16"/>
                  <a:gd name="T14" fmla="*/ 17 w 17"/>
                  <a:gd name="T15" fmla="*/ 16 h 16"/>
                </a:gdLst>
                <a:ahLst/>
                <a:cxnLst>
                  <a:cxn ang="T8">
                    <a:pos x="T0" y="T1"/>
                  </a:cxn>
                  <a:cxn ang="T9">
                    <a:pos x="T2" y="T3"/>
                  </a:cxn>
                  <a:cxn ang="T10">
                    <a:pos x="T4" y="T5"/>
                  </a:cxn>
                  <a:cxn ang="T11">
                    <a:pos x="T6" y="T7"/>
                  </a:cxn>
                </a:cxnLst>
                <a:rect l="T12" t="T13" r="T14" b="T15"/>
                <a:pathLst>
                  <a:path w="17" h="16">
                    <a:moveTo>
                      <a:pt x="0" y="16"/>
                    </a:moveTo>
                    <a:lnTo>
                      <a:pt x="0" y="0"/>
                    </a:lnTo>
                    <a:lnTo>
                      <a:pt x="17" y="0"/>
                    </a:lnTo>
                    <a:lnTo>
                      <a:pt x="0" y="16"/>
                    </a:lnTo>
                    <a:close/>
                  </a:path>
                </a:pathLst>
              </a:custGeom>
              <a:grpFill/>
              <a:ln w="3175">
                <a:solidFill>
                  <a:schemeClr val="bg1"/>
                </a:solidFill>
                <a:round/>
                <a:headEnd/>
                <a:tailEnd/>
              </a:ln>
              <a:scene3d>
                <a:camera prst="orthographicFront"/>
                <a:lightRig rig="threePt" dir="t"/>
              </a:scene3d>
              <a:sp3d>
                <a:bevelT w="63500" h="50800" prst="convex"/>
              </a:sp3d>
            </p:spPr>
            <p:txBody>
              <a:bodyPr/>
              <a:lstStyle/>
              <a:p>
                <a:pPr fontAlgn="base">
                  <a:spcBef>
                    <a:spcPct val="0"/>
                  </a:spcBef>
                  <a:spcAft>
                    <a:spcPct val="0"/>
                  </a:spcAft>
                  <a:defRPr/>
                </a:pPr>
                <a:endParaRPr lang="ru-RU" sz="1400">
                  <a:solidFill>
                    <a:srgbClr val="000000"/>
                  </a:solidFill>
                  <a:latin typeface="Arial"/>
                  <a:cs typeface="Arial"/>
                </a:endParaRPr>
              </a:p>
            </p:txBody>
          </p:sp>
          <p:sp>
            <p:nvSpPr>
              <p:cNvPr id="147" name="Freeform 10"/>
              <p:cNvSpPr>
                <a:spLocks/>
              </p:cNvSpPr>
              <p:nvPr/>
            </p:nvSpPr>
            <p:spPr bwMode="gray">
              <a:xfrm>
                <a:off x="4583" y="2076"/>
                <a:ext cx="9" cy="26"/>
              </a:xfrm>
              <a:custGeom>
                <a:avLst/>
                <a:gdLst>
                  <a:gd name="T0" fmla="*/ 1 w 17"/>
                  <a:gd name="T1" fmla="*/ 0 h 52"/>
                  <a:gd name="T2" fmla="*/ 3 w 17"/>
                  <a:gd name="T3" fmla="*/ 7 h 52"/>
                  <a:gd name="T4" fmla="*/ 0 w 17"/>
                  <a:gd name="T5" fmla="*/ 6 h 52"/>
                  <a:gd name="T6" fmla="*/ 1 w 17"/>
                  <a:gd name="T7" fmla="*/ 0 h 52"/>
                  <a:gd name="T8" fmla="*/ 0 60000 65536"/>
                  <a:gd name="T9" fmla="*/ 0 60000 65536"/>
                  <a:gd name="T10" fmla="*/ 0 60000 65536"/>
                  <a:gd name="T11" fmla="*/ 0 60000 65536"/>
                  <a:gd name="T12" fmla="*/ 0 w 17"/>
                  <a:gd name="T13" fmla="*/ 0 h 52"/>
                  <a:gd name="T14" fmla="*/ 17 w 17"/>
                  <a:gd name="T15" fmla="*/ 52 h 52"/>
                </a:gdLst>
                <a:ahLst/>
                <a:cxnLst>
                  <a:cxn ang="T8">
                    <a:pos x="T0" y="T1"/>
                  </a:cxn>
                  <a:cxn ang="T9">
                    <a:pos x="T2" y="T3"/>
                  </a:cxn>
                  <a:cxn ang="T10">
                    <a:pos x="T4" y="T5"/>
                  </a:cxn>
                  <a:cxn ang="T11">
                    <a:pos x="T6" y="T7"/>
                  </a:cxn>
                </a:cxnLst>
                <a:rect l="T12" t="T13" r="T14" b="T15"/>
                <a:pathLst>
                  <a:path w="17" h="52">
                    <a:moveTo>
                      <a:pt x="4" y="0"/>
                    </a:moveTo>
                    <a:lnTo>
                      <a:pt x="17" y="52"/>
                    </a:lnTo>
                    <a:lnTo>
                      <a:pt x="0" y="48"/>
                    </a:lnTo>
                    <a:lnTo>
                      <a:pt x="4" y="0"/>
                    </a:lnTo>
                    <a:close/>
                  </a:path>
                </a:pathLst>
              </a:custGeom>
              <a:grpFill/>
              <a:ln w="3175">
                <a:solidFill>
                  <a:schemeClr val="bg1"/>
                </a:solidFill>
                <a:round/>
                <a:headEnd/>
                <a:tailEnd/>
              </a:ln>
              <a:scene3d>
                <a:camera prst="orthographicFront"/>
                <a:lightRig rig="threePt" dir="t"/>
              </a:scene3d>
              <a:sp3d>
                <a:bevelT w="63500" h="50800" prst="convex"/>
              </a:sp3d>
            </p:spPr>
            <p:txBody>
              <a:bodyPr/>
              <a:lstStyle/>
              <a:p>
                <a:pPr fontAlgn="base">
                  <a:spcBef>
                    <a:spcPct val="0"/>
                  </a:spcBef>
                  <a:spcAft>
                    <a:spcPct val="0"/>
                  </a:spcAft>
                  <a:defRPr/>
                </a:pPr>
                <a:endParaRPr lang="ru-RU" sz="1400">
                  <a:solidFill>
                    <a:srgbClr val="000000"/>
                  </a:solidFill>
                  <a:latin typeface="Arial"/>
                  <a:cs typeface="Arial"/>
                </a:endParaRPr>
              </a:p>
            </p:txBody>
          </p:sp>
          <p:sp>
            <p:nvSpPr>
              <p:cNvPr id="148" name="Freeform 11"/>
              <p:cNvSpPr>
                <a:spLocks/>
              </p:cNvSpPr>
              <p:nvPr/>
            </p:nvSpPr>
            <p:spPr bwMode="gray">
              <a:xfrm>
                <a:off x="4573" y="2152"/>
                <a:ext cx="19" cy="44"/>
              </a:xfrm>
              <a:custGeom>
                <a:avLst/>
                <a:gdLst>
                  <a:gd name="T0" fmla="*/ 1 w 36"/>
                  <a:gd name="T1" fmla="*/ 10 h 88"/>
                  <a:gd name="T2" fmla="*/ 3 w 36"/>
                  <a:gd name="T3" fmla="*/ 11 h 88"/>
                  <a:gd name="T4" fmla="*/ 5 w 36"/>
                  <a:gd name="T5" fmla="*/ 6 h 88"/>
                  <a:gd name="T6" fmla="*/ 3 w 36"/>
                  <a:gd name="T7" fmla="*/ 0 h 88"/>
                  <a:gd name="T8" fmla="*/ 0 w 36"/>
                  <a:gd name="T9" fmla="*/ 1 h 88"/>
                  <a:gd name="T10" fmla="*/ 1 w 36"/>
                  <a:gd name="T11" fmla="*/ 10 h 88"/>
                  <a:gd name="T12" fmla="*/ 0 60000 65536"/>
                  <a:gd name="T13" fmla="*/ 0 60000 65536"/>
                  <a:gd name="T14" fmla="*/ 0 60000 65536"/>
                  <a:gd name="T15" fmla="*/ 0 60000 65536"/>
                  <a:gd name="T16" fmla="*/ 0 60000 65536"/>
                  <a:gd name="T17" fmla="*/ 0 60000 65536"/>
                  <a:gd name="T18" fmla="*/ 0 w 36"/>
                  <a:gd name="T19" fmla="*/ 0 h 88"/>
                  <a:gd name="T20" fmla="*/ 36 w 36"/>
                  <a:gd name="T21" fmla="*/ 88 h 88"/>
                </a:gdLst>
                <a:ahLst/>
                <a:cxnLst>
                  <a:cxn ang="T12">
                    <a:pos x="T0" y="T1"/>
                  </a:cxn>
                  <a:cxn ang="T13">
                    <a:pos x="T2" y="T3"/>
                  </a:cxn>
                  <a:cxn ang="T14">
                    <a:pos x="T4" y="T5"/>
                  </a:cxn>
                  <a:cxn ang="T15">
                    <a:pos x="T6" y="T7"/>
                  </a:cxn>
                  <a:cxn ang="T16">
                    <a:pos x="T8" y="T9"/>
                  </a:cxn>
                  <a:cxn ang="T17">
                    <a:pos x="T10" y="T11"/>
                  </a:cxn>
                </a:cxnLst>
                <a:rect l="T18" t="T19" r="T20" b="T21"/>
                <a:pathLst>
                  <a:path w="36" h="88">
                    <a:moveTo>
                      <a:pt x="2" y="74"/>
                    </a:moveTo>
                    <a:lnTo>
                      <a:pt x="23" y="88"/>
                    </a:lnTo>
                    <a:lnTo>
                      <a:pt x="36" y="53"/>
                    </a:lnTo>
                    <a:lnTo>
                      <a:pt x="17" y="0"/>
                    </a:lnTo>
                    <a:lnTo>
                      <a:pt x="0" y="11"/>
                    </a:lnTo>
                    <a:lnTo>
                      <a:pt x="2" y="74"/>
                    </a:lnTo>
                    <a:close/>
                  </a:path>
                </a:pathLst>
              </a:custGeom>
              <a:grpFill/>
              <a:ln w="3175">
                <a:solidFill>
                  <a:schemeClr val="bg1"/>
                </a:solidFill>
                <a:round/>
                <a:headEnd/>
                <a:tailEnd/>
              </a:ln>
              <a:scene3d>
                <a:camera prst="orthographicFront"/>
                <a:lightRig rig="threePt" dir="t"/>
              </a:scene3d>
              <a:sp3d>
                <a:bevelT w="63500" h="50800" prst="convex"/>
              </a:sp3d>
            </p:spPr>
            <p:txBody>
              <a:bodyPr/>
              <a:lstStyle/>
              <a:p>
                <a:pPr fontAlgn="base">
                  <a:spcBef>
                    <a:spcPct val="0"/>
                  </a:spcBef>
                  <a:spcAft>
                    <a:spcPct val="0"/>
                  </a:spcAft>
                  <a:defRPr/>
                </a:pPr>
                <a:endParaRPr lang="ru-RU" sz="1400">
                  <a:solidFill>
                    <a:srgbClr val="000000"/>
                  </a:solidFill>
                  <a:latin typeface="Arial"/>
                  <a:cs typeface="Arial"/>
                </a:endParaRPr>
              </a:p>
            </p:txBody>
          </p:sp>
          <p:sp>
            <p:nvSpPr>
              <p:cNvPr id="149" name="Freeform 12"/>
              <p:cNvSpPr>
                <a:spLocks/>
              </p:cNvSpPr>
              <p:nvPr/>
            </p:nvSpPr>
            <p:spPr bwMode="gray">
              <a:xfrm>
                <a:off x="4545" y="2218"/>
                <a:ext cx="29" cy="87"/>
              </a:xfrm>
              <a:custGeom>
                <a:avLst/>
                <a:gdLst>
                  <a:gd name="T0" fmla="*/ 4 w 60"/>
                  <a:gd name="T1" fmla="*/ 5 h 172"/>
                  <a:gd name="T2" fmla="*/ 5 w 60"/>
                  <a:gd name="T3" fmla="*/ 0 h 172"/>
                  <a:gd name="T4" fmla="*/ 6 w 60"/>
                  <a:gd name="T5" fmla="*/ 0 h 172"/>
                  <a:gd name="T6" fmla="*/ 7 w 60"/>
                  <a:gd name="T7" fmla="*/ 7 h 172"/>
                  <a:gd name="T8" fmla="*/ 5 w 60"/>
                  <a:gd name="T9" fmla="*/ 10 h 172"/>
                  <a:gd name="T10" fmla="*/ 6 w 60"/>
                  <a:gd name="T11" fmla="*/ 18 h 172"/>
                  <a:gd name="T12" fmla="*/ 4 w 60"/>
                  <a:gd name="T13" fmla="*/ 22 h 172"/>
                  <a:gd name="T14" fmla="*/ 3 w 60"/>
                  <a:gd name="T15" fmla="*/ 15 h 172"/>
                  <a:gd name="T16" fmla="*/ 1 w 60"/>
                  <a:gd name="T17" fmla="*/ 11 h 172"/>
                  <a:gd name="T18" fmla="*/ 0 w 60"/>
                  <a:gd name="T19" fmla="*/ 7 h 172"/>
                  <a:gd name="T20" fmla="*/ 3 w 60"/>
                  <a:gd name="T21" fmla="*/ 5 h 172"/>
                  <a:gd name="T22" fmla="*/ 4 w 60"/>
                  <a:gd name="T23" fmla="*/ 5 h 17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0"/>
                  <a:gd name="T37" fmla="*/ 0 h 172"/>
                  <a:gd name="T38" fmla="*/ 60 w 60"/>
                  <a:gd name="T39" fmla="*/ 172 h 17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0" h="172">
                    <a:moveTo>
                      <a:pt x="35" y="38"/>
                    </a:moveTo>
                    <a:lnTo>
                      <a:pt x="46" y="0"/>
                    </a:lnTo>
                    <a:lnTo>
                      <a:pt x="56" y="0"/>
                    </a:lnTo>
                    <a:lnTo>
                      <a:pt x="60" y="50"/>
                    </a:lnTo>
                    <a:lnTo>
                      <a:pt x="48" y="75"/>
                    </a:lnTo>
                    <a:lnTo>
                      <a:pt x="52" y="142"/>
                    </a:lnTo>
                    <a:lnTo>
                      <a:pt x="35" y="172"/>
                    </a:lnTo>
                    <a:lnTo>
                      <a:pt x="27" y="119"/>
                    </a:lnTo>
                    <a:lnTo>
                      <a:pt x="8" y="82"/>
                    </a:lnTo>
                    <a:lnTo>
                      <a:pt x="0" y="50"/>
                    </a:lnTo>
                    <a:lnTo>
                      <a:pt x="27" y="33"/>
                    </a:lnTo>
                    <a:lnTo>
                      <a:pt x="35" y="38"/>
                    </a:lnTo>
                    <a:close/>
                  </a:path>
                </a:pathLst>
              </a:custGeom>
              <a:grpFill/>
              <a:ln w="3175">
                <a:solidFill>
                  <a:schemeClr val="bg1"/>
                </a:solidFill>
                <a:round/>
                <a:headEnd/>
                <a:tailEnd/>
              </a:ln>
              <a:scene3d>
                <a:camera prst="orthographicFront"/>
                <a:lightRig rig="threePt" dir="t"/>
              </a:scene3d>
              <a:sp3d>
                <a:bevelT w="63500" h="50800" prst="convex"/>
              </a:sp3d>
            </p:spPr>
            <p:txBody>
              <a:bodyPr/>
              <a:lstStyle/>
              <a:p>
                <a:pPr fontAlgn="base">
                  <a:spcBef>
                    <a:spcPct val="0"/>
                  </a:spcBef>
                  <a:spcAft>
                    <a:spcPct val="0"/>
                  </a:spcAft>
                  <a:defRPr/>
                </a:pPr>
                <a:endParaRPr lang="ru-RU" sz="1400">
                  <a:solidFill>
                    <a:srgbClr val="000000"/>
                  </a:solidFill>
                  <a:latin typeface="Arial"/>
                  <a:cs typeface="Arial"/>
                </a:endParaRPr>
              </a:p>
            </p:txBody>
          </p:sp>
          <p:sp>
            <p:nvSpPr>
              <p:cNvPr id="150" name="Freeform 13"/>
              <p:cNvSpPr>
                <a:spLocks/>
              </p:cNvSpPr>
              <p:nvPr/>
            </p:nvSpPr>
            <p:spPr bwMode="gray">
              <a:xfrm>
                <a:off x="4541" y="2308"/>
                <a:ext cx="18" cy="44"/>
              </a:xfrm>
              <a:custGeom>
                <a:avLst/>
                <a:gdLst>
                  <a:gd name="T0" fmla="*/ 3 w 36"/>
                  <a:gd name="T1" fmla="*/ 11 h 88"/>
                  <a:gd name="T2" fmla="*/ 5 w 36"/>
                  <a:gd name="T3" fmla="*/ 6 h 88"/>
                  <a:gd name="T4" fmla="*/ 3 w 36"/>
                  <a:gd name="T5" fmla="*/ 0 h 88"/>
                  <a:gd name="T6" fmla="*/ 0 w 36"/>
                  <a:gd name="T7" fmla="*/ 1 h 88"/>
                  <a:gd name="T8" fmla="*/ 1 w 36"/>
                  <a:gd name="T9" fmla="*/ 6 h 88"/>
                  <a:gd name="T10" fmla="*/ 1 w 36"/>
                  <a:gd name="T11" fmla="*/ 11 h 88"/>
                  <a:gd name="T12" fmla="*/ 3 w 36"/>
                  <a:gd name="T13" fmla="*/ 11 h 88"/>
                  <a:gd name="T14" fmla="*/ 0 60000 65536"/>
                  <a:gd name="T15" fmla="*/ 0 60000 65536"/>
                  <a:gd name="T16" fmla="*/ 0 60000 65536"/>
                  <a:gd name="T17" fmla="*/ 0 60000 65536"/>
                  <a:gd name="T18" fmla="*/ 0 60000 65536"/>
                  <a:gd name="T19" fmla="*/ 0 60000 65536"/>
                  <a:gd name="T20" fmla="*/ 0 60000 65536"/>
                  <a:gd name="T21" fmla="*/ 0 w 36"/>
                  <a:gd name="T22" fmla="*/ 0 h 88"/>
                  <a:gd name="T23" fmla="*/ 36 w 36"/>
                  <a:gd name="T24" fmla="*/ 88 h 8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 h="88">
                    <a:moveTo>
                      <a:pt x="25" y="88"/>
                    </a:moveTo>
                    <a:lnTo>
                      <a:pt x="36" y="41"/>
                    </a:lnTo>
                    <a:lnTo>
                      <a:pt x="28" y="0"/>
                    </a:lnTo>
                    <a:lnTo>
                      <a:pt x="0" y="12"/>
                    </a:lnTo>
                    <a:lnTo>
                      <a:pt x="3" y="46"/>
                    </a:lnTo>
                    <a:lnTo>
                      <a:pt x="7" y="83"/>
                    </a:lnTo>
                    <a:lnTo>
                      <a:pt x="25" y="88"/>
                    </a:lnTo>
                    <a:close/>
                  </a:path>
                </a:pathLst>
              </a:custGeom>
              <a:grpFill/>
              <a:ln w="3175">
                <a:solidFill>
                  <a:schemeClr val="bg1"/>
                </a:solidFill>
                <a:round/>
                <a:headEnd/>
                <a:tailEnd/>
              </a:ln>
              <a:scene3d>
                <a:camera prst="orthographicFront"/>
                <a:lightRig rig="threePt" dir="t"/>
              </a:scene3d>
              <a:sp3d>
                <a:bevelT w="63500" h="50800" prst="convex"/>
              </a:sp3d>
            </p:spPr>
            <p:txBody>
              <a:bodyPr/>
              <a:lstStyle/>
              <a:p>
                <a:pPr fontAlgn="base">
                  <a:spcBef>
                    <a:spcPct val="0"/>
                  </a:spcBef>
                  <a:spcAft>
                    <a:spcPct val="0"/>
                  </a:spcAft>
                  <a:defRPr/>
                </a:pPr>
                <a:endParaRPr lang="ru-RU" sz="1400">
                  <a:solidFill>
                    <a:srgbClr val="000000"/>
                  </a:solidFill>
                  <a:latin typeface="Arial"/>
                  <a:cs typeface="Arial"/>
                </a:endParaRPr>
              </a:p>
            </p:txBody>
          </p:sp>
        </p:grpSp>
        <p:sp>
          <p:nvSpPr>
            <p:cNvPr id="50" name="Freeform 16"/>
            <p:cNvSpPr>
              <a:spLocks/>
            </p:cNvSpPr>
            <p:nvPr/>
          </p:nvSpPr>
          <p:spPr bwMode="gray">
            <a:xfrm>
              <a:off x="3329808" y="2625842"/>
              <a:ext cx="2917818" cy="3375021"/>
            </a:xfrm>
            <a:custGeom>
              <a:avLst/>
              <a:gdLst>
                <a:gd name="T0" fmla="*/ 2147483647 w 1746"/>
                <a:gd name="T1" fmla="*/ 2147483647 h 1807"/>
                <a:gd name="T2" fmla="*/ 2147483647 w 1746"/>
                <a:gd name="T3" fmla="*/ 2147483647 h 1807"/>
                <a:gd name="T4" fmla="*/ 2147483647 w 1746"/>
                <a:gd name="T5" fmla="*/ 2147483647 h 1807"/>
                <a:gd name="T6" fmla="*/ 2147483647 w 1746"/>
                <a:gd name="T7" fmla="*/ 2147483647 h 1807"/>
                <a:gd name="T8" fmla="*/ 2147483647 w 1746"/>
                <a:gd name="T9" fmla="*/ 2147483647 h 1807"/>
                <a:gd name="T10" fmla="*/ 2147483647 w 1746"/>
                <a:gd name="T11" fmla="*/ 2147483647 h 1807"/>
                <a:gd name="T12" fmla="*/ 2147483647 w 1746"/>
                <a:gd name="T13" fmla="*/ 2147483647 h 1807"/>
                <a:gd name="T14" fmla="*/ 2147483647 w 1746"/>
                <a:gd name="T15" fmla="*/ 2147483647 h 1807"/>
                <a:gd name="T16" fmla="*/ 2147483647 w 1746"/>
                <a:gd name="T17" fmla="*/ 2147483647 h 1807"/>
                <a:gd name="T18" fmla="*/ 2147483647 w 1746"/>
                <a:gd name="T19" fmla="*/ 2147483647 h 1807"/>
                <a:gd name="T20" fmla="*/ 2147483647 w 1746"/>
                <a:gd name="T21" fmla="*/ 2147483647 h 1807"/>
                <a:gd name="T22" fmla="*/ 2147483647 w 1746"/>
                <a:gd name="T23" fmla="*/ 2147483647 h 1807"/>
                <a:gd name="T24" fmla="*/ 2147483647 w 1746"/>
                <a:gd name="T25" fmla="*/ 2147483647 h 1807"/>
                <a:gd name="T26" fmla="*/ 2147483647 w 1746"/>
                <a:gd name="T27" fmla="*/ 2147483647 h 1807"/>
                <a:gd name="T28" fmla="*/ 2147483647 w 1746"/>
                <a:gd name="T29" fmla="*/ 2147483647 h 1807"/>
                <a:gd name="T30" fmla="*/ 2147483647 w 1746"/>
                <a:gd name="T31" fmla="*/ 2147483647 h 1807"/>
                <a:gd name="T32" fmla="*/ 2147483647 w 1746"/>
                <a:gd name="T33" fmla="*/ 2147483647 h 1807"/>
                <a:gd name="T34" fmla="*/ 2147483647 w 1746"/>
                <a:gd name="T35" fmla="*/ 2147483647 h 1807"/>
                <a:gd name="T36" fmla="*/ 2147483647 w 1746"/>
                <a:gd name="T37" fmla="*/ 2147483647 h 1807"/>
                <a:gd name="T38" fmla="*/ 2147483647 w 1746"/>
                <a:gd name="T39" fmla="*/ 2147483647 h 1807"/>
                <a:gd name="T40" fmla="*/ 2147483647 w 1746"/>
                <a:gd name="T41" fmla="*/ 2147483647 h 1807"/>
                <a:gd name="T42" fmla="*/ 2147483647 w 1746"/>
                <a:gd name="T43" fmla="*/ 2147483647 h 1807"/>
                <a:gd name="T44" fmla="*/ 2147483647 w 1746"/>
                <a:gd name="T45" fmla="*/ 2147483647 h 1807"/>
                <a:gd name="T46" fmla="*/ 2147483647 w 1746"/>
                <a:gd name="T47" fmla="*/ 2147483647 h 1807"/>
                <a:gd name="T48" fmla="*/ 2147483647 w 1746"/>
                <a:gd name="T49" fmla="*/ 2147483647 h 1807"/>
                <a:gd name="T50" fmla="*/ 2147483647 w 1746"/>
                <a:gd name="T51" fmla="*/ 2147483647 h 1807"/>
                <a:gd name="T52" fmla="*/ 2147483647 w 1746"/>
                <a:gd name="T53" fmla="*/ 2147483647 h 1807"/>
                <a:gd name="T54" fmla="*/ 2147483647 w 1746"/>
                <a:gd name="T55" fmla="*/ 2147483647 h 1807"/>
                <a:gd name="T56" fmla="*/ 2147483647 w 1746"/>
                <a:gd name="T57" fmla="*/ 2147483647 h 1807"/>
                <a:gd name="T58" fmla="*/ 2147483647 w 1746"/>
                <a:gd name="T59" fmla="*/ 2147483647 h 1807"/>
                <a:gd name="T60" fmla="*/ 2147483647 w 1746"/>
                <a:gd name="T61" fmla="*/ 2147483647 h 1807"/>
                <a:gd name="T62" fmla="*/ 2147483647 w 1746"/>
                <a:gd name="T63" fmla="*/ 2147483647 h 1807"/>
                <a:gd name="T64" fmla="*/ 2147483647 w 1746"/>
                <a:gd name="T65" fmla="*/ 2147483647 h 1807"/>
                <a:gd name="T66" fmla="*/ 2147483647 w 1746"/>
                <a:gd name="T67" fmla="*/ 2147483647 h 1807"/>
                <a:gd name="T68" fmla="*/ 2147483647 w 1746"/>
                <a:gd name="T69" fmla="*/ 2147483647 h 1807"/>
                <a:gd name="T70" fmla="*/ 2147483647 w 1746"/>
                <a:gd name="T71" fmla="*/ 2147483647 h 1807"/>
                <a:gd name="T72" fmla="*/ 2147483647 w 1746"/>
                <a:gd name="T73" fmla="*/ 2147483647 h 1807"/>
                <a:gd name="T74" fmla="*/ 2147483647 w 1746"/>
                <a:gd name="T75" fmla="*/ 2147483647 h 1807"/>
                <a:gd name="T76" fmla="*/ 2147483647 w 1746"/>
                <a:gd name="T77" fmla="*/ 2147483647 h 1807"/>
                <a:gd name="T78" fmla="*/ 2147483647 w 1746"/>
                <a:gd name="T79" fmla="*/ 2147483647 h 1807"/>
                <a:gd name="T80" fmla="*/ 2147483647 w 1746"/>
                <a:gd name="T81" fmla="*/ 2147483647 h 1807"/>
                <a:gd name="T82" fmla="*/ 2147483647 w 1746"/>
                <a:gd name="T83" fmla="*/ 2147483647 h 1807"/>
                <a:gd name="T84" fmla="*/ 2147483647 w 1746"/>
                <a:gd name="T85" fmla="*/ 2147483647 h 1807"/>
                <a:gd name="T86" fmla="*/ 2147483647 w 1746"/>
                <a:gd name="T87" fmla="*/ 2147483647 h 1807"/>
                <a:gd name="T88" fmla="*/ 2147483647 w 1746"/>
                <a:gd name="T89" fmla="*/ 2147483647 h 1807"/>
                <a:gd name="T90" fmla="*/ 2147483647 w 1746"/>
                <a:gd name="T91" fmla="*/ 2147483647 h 1807"/>
                <a:gd name="T92" fmla="*/ 2147483647 w 1746"/>
                <a:gd name="T93" fmla="*/ 2147483647 h 1807"/>
                <a:gd name="T94" fmla="*/ 2147483647 w 1746"/>
                <a:gd name="T95" fmla="*/ 2147483647 h 1807"/>
                <a:gd name="T96" fmla="*/ 2147483647 w 1746"/>
                <a:gd name="T97" fmla="*/ 2147483647 h 1807"/>
                <a:gd name="T98" fmla="*/ 2147483647 w 1746"/>
                <a:gd name="T99" fmla="*/ 2147483647 h 1807"/>
                <a:gd name="T100" fmla="*/ 2147483647 w 1746"/>
                <a:gd name="T101" fmla="*/ 2147483647 h 1807"/>
                <a:gd name="T102" fmla="*/ 2147483647 w 1746"/>
                <a:gd name="T103" fmla="*/ 2147483647 h 1807"/>
                <a:gd name="T104" fmla="*/ 2147483647 w 1746"/>
                <a:gd name="T105" fmla="*/ 2147483647 h 1807"/>
                <a:gd name="T106" fmla="*/ 2147483647 w 1746"/>
                <a:gd name="T107" fmla="*/ 2147483647 h 1807"/>
                <a:gd name="T108" fmla="*/ 2147483647 w 1746"/>
                <a:gd name="T109" fmla="*/ 2147483647 h 1807"/>
                <a:gd name="T110" fmla="*/ 2147483647 w 1746"/>
                <a:gd name="T111" fmla="*/ 2147483647 h 1807"/>
                <a:gd name="T112" fmla="*/ 2147483647 w 1746"/>
                <a:gd name="T113" fmla="*/ 2147483647 h 1807"/>
                <a:gd name="T114" fmla="*/ 2147483647 w 1746"/>
                <a:gd name="T115" fmla="*/ 2147483647 h 1807"/>
                <a:gd name="T116" fmla="*/ 2147483647 w 1746"/>
                <a:gd name="T117" fmla="*/ 2147483647 h 1807"/>
                <a:gd name="T118" fmla="*/ 2147483647 w 1746"/>
                <a:gd name="T119" fmla="*/ 2147483647 h 180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746"/>
                <a:gd name="T181" fmla="*/ 0 h 1807"/>
                <a:gd name="T182" fmla="*/ 1746 w 1746"/>
                <a:gd name="T183" fmla="*/ 1807 h 1807"/>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746" h="1807">
                  <a:moveTo>
                    <a:pt x="463" y="1079"/>
                  </a:moveTo>
                  <a:lnTo>
                    <a:pt x="498" y="1107"/>
                  </a:lnTo>
                  <a:lnTo>
                    <a:pt x="498" y="1092"/>
                  </a:lnTo>
                  <a:lnTo>
                    <a:pt x="498" y="1085"/>
                  </a:lnTo>
                  <a:lnTo>
                    <a:pt x="505" y="1077"/>
                  </a:lnTo>
                  <a:lnTo>
                    <a:pt x="526" y="1070"/>
                  </a:lnTo>
                  <a:lnTo>
                    <a:pt x="548" y="1055"/>
                  </a:lnTo>
                  <a:lnTo>
                    <a:pt x="548" y="1048"/>
                  </a:lnTo>
                  <a:lnTo>
                    <a:pt x="548" y="1040"/>
                  </a:lnTo>
                  <a:lnTo>
                    <a:pt x="526" y="1033"/>
                  </a:lnTo>
                  <a:lnTo>
                    <a:pt x="512" y="1026"/>
                  </a:lnTo>
                  <a:lnTo>
                    <a:pt x="505" y="1011"/>
                  </a:lnTo>
                  <a:lnTo>
                    <a:pt x="505" y="996"/>
                  </a:lnTo>
                  <a:lnTo>
                    <a:pt x="512" y="980"/>
                  </a:lnTo>
                  <a:lnTo>
                    <a:pt x="519" y="965"/>
                  </a:lnTo>
                  <a:lnTo>
                    <a:pt x="534" y="958"/>
                  </a:lnTo>
                  <a:lnTo>
                    <a:pt x="534" y="936"/>
                  </a:lnTo>
                  <a:lnTo>
                    <a:pt x="526" y="914"/>
                  </a:lnTo>
                  <a:lnTo>
                    <a:pt x="541" y="899"/>
                  </a:lnTo>
                  <a:lnTo>
                    <a:pt x="555" y="884"/>
                  </a:lnTo>
                  <a:lnTo>
                    <a:pt x="548" y="869"/>
                  </a:lnTo>
                  <a:lnTo>
                    <a:pt x="548" y="847"/>
                  </a:lnTo>
                  <a:lnTo>
                    <a:pt x="534" y="840"/>
                  </a:lnTo>
                  <a:lnTo>
                    <a:pt x="512" y="825"/>
                  </a:lnTo>
                  <a:lnTo>
                    <a:pt x="519" y="817"/>
                  </a:lnTo>
                  <a:lnTo>
                    <a:pt x="519" y="795"/>
                  </a:lnTo>
                  <a:lnTo>
                    <a:pt x="505" y="780"/>
                  </a:lnTo>
                  <a:lnTo>
                    <a:pt x="490" y="765"/>
                  </a:lnTo>
                  <a:lnTo>
                    <a:pt x="490" y="750"/>
                  </a:lnTo>
                  <a:lnTo>
                    <a:pt x="498" y="728"/>
                  </a:lnTo>
                  <a:lnTo>
                    <a:pt x="483" y="713"/>
                  </a:lnTo>
                  <a:lnTo>
                    <a:pt x="476" y="690"/>
                  </a:lnTo>
                  <a:lnTo>
                    <a:pt x="483" y="683"/>
                  </a:lnTo>
                  <a:lnTo>
                    <a:pt x="490" y="668"/>
                  </a:lnTo>
                  <a:lnTo>
                    <a:pt x="483" y="662"/>
                  </a:lnTo>
                  <a:lnTo>
                    <a:pt x="476" y="646"/>
                  </a:lnTo>
                  <a:lnTo>
                    <a:pt x="490" y="639"/>
                  </a:lnTo>
                  <a:lnTo>
                    <a:pt x="498" y="631"/>
                  </a:lnTo>
                  <a:lnTo>
                    <a:pt x="498" y="602"/>
                  </a:lnTo>
                  <a:lnTo>
                    <a:pt x="490" y="565"/>
                  </a:lnTo>
                  <a:lnTo>
                    <a:pt x="469" y="565"/>
                  </a:lnTo>
                  <a:lnTo>
                    <a:pt x="454" y="565"/>
                  </a:lnTo>
                  <a:lnTo>
                    <a:pt x="439" y="550"/>
                  </a:lnTo>
                  <a:lnTo>
                    <a:pt x="433" y="534"/>
                  </a:lnTo>
                  <a:lnTo>
                    <a:pt x="433" y="519"/>
                  </a:lnTo>
                  <a:lnTo>
                    <a:pt x="433" y="504"/>
                  </a:lnTo>
                  <a:lnTo>
                    <a:pt x="454" y="497"/>
                  </a:lnTo>
                  <a:lnTo>
                    <a:pt x="476" y="482"/>
                  </a:lnTo>
                  <a:lnTo>
                    <a:pt x="469" y="468"/>
                  </a:lnTo>
                  <a:lnTo>
                    <a:pt x="469" y="453"/>
                  </a:lnTo>
                  <a:lnTo>
                    <a:pt x="454" y="438"/>
                  </a:lnTo>
                  <a:lnTo>
                    <a:pt x="447" y="416"/>
                  </a:lnTo>
                  <a:lnTo>
                    <a:pt x="454" y="408"/>
                  </a:lnTo>
                  <a:lnTo>
                    <a:pt x="469" y="401"/>
                  </a:lnTo>
                  <a:lnTo>
                    <a:pt x="454" y="386"/>
                  </a:lnTo>
                  <a:lnTo>
                    <a:pt x="439" y="371"/>
                  </a:lnTo>
                  <a:lnTo>
                    <a:pt x="439" y="356"/>
                  </a:lnTo>
                  <a:lnTo>
                    <a:pt x="439" y="334"/>
                  </a:lnTo>
                  <a:lnTo>
                    <a:pt x="447" y="334"/>
                  </a:lnTo>
                  <a:lnTo>
                    <a:pt x="454" y="326"/>
                  </a:lnTo>
                  <a:lnTo>
                    <a:pt x="454" y="342"/>
                  </a:lnTo>
                  <a:lnTo>
                    <a:pt x="462" y="349"/>
                  </a:lnTo>
                  <a:lnTo>
                    <a:pt x="469" y="371"/>
                  </a:lnTo>
                  <a:lnTo>
                    <a:pt x="476" y="386"/>
                  </a:lnTo>
                  <a:lnTo>
                    <a:pt x="490" y="401"/>
                  </a:lnTo>
                  <a:lnTo>
                    <a:pt x="512" y="416"/>
                  </a:lnTo>
                  <a:lnTo>
                    <a:pt x="505" y="438"/>
                  </a:lnTo>
                  <a:lnTo>
                    <a:pt x="505" y="460"/>
                  </a:lnTo>
                  <a:lnTo>
                    <a:pt x="512" y="475"/>
                  </a:lnTo>
                  <a:lnTo>
                    <a:pt x="519" y="482"/>
                  </a:lnTo>
                  <a:lnTo>
                    <a:pt x="505" y="497"/>
                  </a:lnTo>
                  <a:lnTo>
                    <a:pt x="498" y="504"/>
                  </a:lnTo>
                  <a:lnTo>
                    <a:pt x="512" y="504"/>
                  </a:lnTo>
                  <a:lnTo>
                    <a:pt x="526" y="497"/>
                  </a:lnTo>
                  <a:lnTo>
                    <a:pt x="526" y="453"/>
                  </a:lnTo>
                  <a:lnTo>
                    <a:pt x="526" y="408"/>
                  </a:lnTo>
                  <a:lnTo>
                    <a:pt x="505" y="379"/>
                  </a:lnTo>
                  <a:lnTo>
                    <a:pt x="490" y="349"/>
                  </a:lnTo>
                  <a:lnTo>
                    <a:pt x="483" y="318"/>
                  </a:lnTo>
                  <a:lnTo>
                    <a:pt x="476" y="289"/>
                  </a:lnTo>
                  <a:lnTo>
                    <a:pt x="534" y="289"/>
                  </a:lnTo>
                  <a:lnTo>
                    <a:pt x="591" y="289"/>
                  </a:lnTo>
                  <a:lnTo>
                    <a:pt x="584" y="259"/>
                  </a:lnTo>
                  <a:lnTo>
                    <a:pt x="584" y="223"/>
                  </a:lnTo>
                  <a:lnTo>
                    <a:pt x="613" y="193"/>
                  </a:lnTo>
                  <a:lnTo>
                    <a:pt x="650" y="163"/>
                  </a:lnTo>
                  <a:lnTo>
                    <a:pt x="678" y="155"/>
                  </a:lnTo>
                  <a:lnTo>
                    <a:pt x="714" y="148"/>
                  </a:lnTo>
                  <a:lnTo>
                    <a:pt x="714" y="141"/>
                  </a:lnTo>
                  <a:lnTo>
                    <a:pt x="722" y="126"/>
                  </a:lnTo>
                  <a:lnTo>
                    <a:pt x="736" y="126"/>
                  </a:lnTo>
                  <a:lnTo>
                    <a:pt x="758" y="126"/>
                  </a:lnTo>
                  <a:lnTo>
                    <a:pt x="758" y="141"/>
                  </a:lnTo>
                  <a:lnTo>
                    <a:pt x="758" y="148"/>
                  </a:lnTo>
                  <a:lnTo>
                    <a:pt x="779" y="133"/>
                  </a:lnTo>
                  <a:lnTo>
                    <a:pt x="800" y="111"/>
                  </a:lnTo>
                  <a:lnTo>
                    <a:pt x="800" y="103"/>
                  </a:lnTo>
                  <a:lnTo>
                    <a:pt x="800" y="88"/>
                  </a:lnTo>
                  <a:lnTo>
                    <a:pt x="823" y="88"/>
                  </a:lnTo>
                  <a:lnTo>
                    <a:pt x="844" y="88"/>
                  </a:lnTo>
                  <a:lnTo>
                    <a:pt x="830" y="66"/>
                  </a:lnTo>
                  <a:lnTo>
                    <a:pt x="823" y="43"/>
                  </a:lnTo>
                  <a:lnTo>
                    <a:pt x="830" y="22"/>
                  </a:lnTo>
                  <a:lnTo>
                    <a:pt x="844" y="0"/>
                  </a:lnTo>
                  <a:lnTo>
                    <a:pt x="873" y="7"/>
                  </a:lnTo>
                  <a:lnTo>
                    <a:pt x="901" y="7"/>
                  </a:lnTo>
                  <a:lnTo>
                    <a:pt x="887" y="22"/>
                  </a:lnTo>
                  <a:lnTo>
                    <a:pt x="880" y="37"/>
                  </a:lnTo>
                  <a:lnTo>
                    <a:pt x="895" y="37"/>
                  </a:lnTo>
                  <a:lnTo>
                    <a:pt x="909" y="37"/>
                  </a:lnTo>
                  <a:lnTo>
                    <a:pt x="909" y="58"/>
                  </a:lnTo>
                  <a:lnTo>
                    <a:pt x="909" y="73"/>
                  </a:lnTo>
                  <a:lnTo>
                    <a:pt x="923" y="66"/>
                  </a:lnTo>
                  <a:lnTo>
                    <a:pt x="945" y="51"/>
                  </a:lnTo>
                  <a:lnTo>
                    <a:pt x="981" y="58"/>
                  </a:lnTo>
                  <a:lnTo>
                    <a:pt x="1017" y="58"/>
                  </a:lnTo>
                  <a:lnTo>
                    <a:pt x="1017" y="80"/>
                  </a:lnTo>
                  <a:lnTo>
                    <a:pt x="1023" y="95"/>
                  </a:lnTo>
                  <a:lnTo>
                    <a:pt x="1031" y="118"/>
                  </a:lnTo>
                  <a:lnTo>
                    <a:pt x="1046" y="133"/>
                  </a:lnTo>
                  <a:lnTo>
                    <a:pt x="1017" y="178"/>
                  </a:lnTo>
                  <a:lnTo>
                    <a:pt x="960" y="267"/>
                  </a:lnTo>
                  <a:lnTo>
                    <a:pt x="937" y="304"/>
                  </a:lnTo>
                  <a:lnTo>
                    <a:pt x="981" y="274"/>
                  </a:lnTo>
                  <a:lnTo>
                    <a:pt x="1031" y="244"/>
                  </a:lnTo>
                  <a:lnTo>
                    <a:pt x="1017" y="238"/>
                  </a:lnTo>
                  <a:lnTo>
                    <a:pt x="1010" y="230"/>
                  </a:lnTo>
                  <a:lnTo>
                    <a:pt x="1023" y="215"/>
                  </a:lnTo>
                  <a:lnTo>
                    <a:pt x="1038" y="200"/>
                  </a:lnTo>
                  <a:lnTo>
                    <a:pt x="1038" y="215"/>
                  </a:lnTo>
                  <a:lnTo>
                    <a:pt x="1046" y="223"/>
                  </a:lnTo>
                  <a:lnTo>
                    <a:pt x="1038" y="244"/>
                  </a:lnTo>
                  <a:lnTo>
                    <a:pt x="1038" y="259"/>
                  </a:lnTo>
                  <a:lnTo>
                    <a:pt x="1046" y="281"/>
                  </a:lnTo>
                  <a:lnTo>
                    <a:pt x="1052" y="304"/>
                  </a:lnTo>
                  <a:lnTo>
                    <a:pt x="1067" y="318"/>
                  </a:lnTo>
                  <a:lnTo>
                    <a:pt x="1089" y="334"/>
                  </a:lnTo>
                  <a:lnTo>
                    <a:pt x="1089" y="349"/>
                  </a:lnTo>
                  <a:lnTo>
                    <a:pt x="1089" y="364"/>
                  </a:lnTo>
                  <a:lnTo>
                    <a:pt x="1096" y="379"/>
                  </a:lnTo>
                  <a:lnTo>
                    <a:pt x="1110" y="386"/>
                  </a:lnTo>
                  <a:lnTo>
                    <a:pt x="1089" y="416"/>
                  </a:lnTo>
                  <a:lnTo>
                    <a:pt x="1067" y="446"/>
                  </a:lnTo>
                  <a:lnTo>
                    <a:pt x="1067" y="468"/>
                  </a:lnTo>
                  <a:lnTo>
                    <a:pt x="1067" y="490"/>
                  </a:lnTo>
                  <a:lnTo>
                    <a:pt x="1052" y="497"/>
                  </a:lnTo>
                  <a:lnTo>
                    <a:pt x="1038" y="497"/>
                  </a:lnTo>
                  <a:lnTo>
                    <a:pt x="1023" y="512"/>
                  </a:lnTo>
                  <a:lnTo>
                    <a:pt x="1010" y="527"/>
                  </a:lnTo>
                  <a:lnTo>
                    <a:pt x="1017" y="534"/>
                  </a:lnTo>
                  <a:lnTo>
                    <a:pt x="1031" y="550"/>
                  </a:lnTo>
                  <a:lnTo>
                    <a:pt x="1038" y="572"/>
                  </a:lnTo>
                  <a:lnTo>
                    <a:pt x="1046" y="587"/>
                  </a:lnTo>
                  <a:lnTo>
                    <a:pt x="1046" y="602"/>
                  </a:lnTo>
                  <a:lnTo>
                    <a:pt x="1046" y="616"/>
                  </a:lnTo>
                  <a:lnTo>
                    <a:pt x="1046" y="631"/>
                  </a:lnTo>
                  <a:lnTo>
                    <a:pt x="1052" y="639"/>
                  </a:lnTo>
                  <a:lnTo>
                    <a:pt x="1038" y="662"/>
                  </a:lnTo>
                  <a:lnTo>
                    <a:pt x="1031" y="677"/>
                  </a:lnTo>
                  <a:lnTo>
                    <a:pt x="1038" y="683"/>
                  </a:lnTo>
                  <a:lnTo>
                    <a:pt x="1046" y="683"/>
                  </a:lnTo>
                  <a:lnTo>
                    <a:pt x="1046" y="705"/>
                  </a:lnTo>
                  <a:lnTo>
                    <a:pt x="1052" y="720"/>
                  </a:lnTo>
                  <a:lnTo>
                    <a:pt x="1067" y="735"/>
                  </a:lnTo>
                  <a:lnTo>
                    <a:pt x="1082" y="742"/>
                  </a:lnTo>
                  <a:lnTo>
                    <a:pt x="1074" y="765"/>
                  </a:lnTo>
                  <a:lnTo>
                    <a:pt x="1067" y="780"/>
                  </a:lnTo>
                  <a:lnTo>
                    <a:pt x="1067" y="803"/>
                  </a:lnTo>
                  <a:lnTo>
                    <a:pt x="1074" y="817"/>
                  </a:lnTo>
                  <a:lnTo>
                    <a:pt x="1103" y="817"/>
                  </a:lnTo>
                  <a:lnTo>
                    <a:pt x="1132" y="817"/>
                  </a:lnTo>
                  <a:lnTo>
                    <a:pt x="1132" y="832"/>
                  </a:lnTo>
                  <a:lnTo>
                    <a:pt x="1139" y="840"/>
                  </a:lnTo>
                  <a:lnTo>
                    <a:pt x="1132" y="847"/>
                  </a:lnTo>
                  <a:lnTo>
                    <a:pt x="1139" y="847"/>
                  </a:lnTo>
                  <a:lnTo>
                    <a:pt x="1139" y="840"/>
                  </a:lnTo>
                  <a:lnTo>
                    <a:pt x="1146" y="847"/>
                  </a:lnTo>
                  <a:lnTo>
                    <a:pt x="1154" y="854"/>
                  </a:lnTo>
                  <a:lnTo>
                    <a:pt x="1168" y="869"/>
                  </a:lnTo>
                  <a:lnTo>
                    <a:pt x="1182" y="884"/>
                  </a:lnTo>
                  <a:lnTo>
                    <a:pt x="1182" y="906"/>
                  </a:lnTo>
                  <a:lnTo>
                    <a:pt x="1190" y="921"/>
                  </a:lnTo>
                  <a:lnTo>
                    <a:pt x="1197" y="928"/>
                  </a:lnTo>
                  <a:lnTo>
                    <a:pt x="1211" y="928"/>
                  </a:lnTo>
                  <a:lnTo>
                    <a:pt x="1204" y="943"/>
                  </a:lnTo>
                  <a:lnTo>
                    <a:pt x="1204" y="951"/>
                  </a:lnTo>
                  <a:lnTo>
                    <a:pt x="1204" y="965"/>
                  </a:lnTo>
                  <a:lnTo>
                    <a:pt x="1211" y="973"/>
                  </a:lnTo>
                  <a:lnTo>
                    <a:pt x="1226" y="989"/>
                  </a:lnTo>
                  <a:lnTo>
                    <a:pt x="1247" y="996"/>
                  </a:lnTo>
                  <a:lnTo>
                    <a:pt x="1240" y="1040"/>
                  </a:lnTo>
                  <a:lnTo>
                    <a:pt x="1240" y="1077"/>
                  </a:lnTo>
                  <a:lnTo>
                    <a:pt x="1240" y="1100"/>
                  </a:lnTo>
                  <a:lnTo>
                    <a:pt x="1247" y="1114"/>
                  </a:lnTo>
                  <a:lnTo>
                    <a:pt x="1255" y="1114"/>
                  </a:lnTo>
                  <a:lnTo>
                    <a:pt x="1269" y="1114"/>
                  </a:lnTo>
                  <a:lnTo>
                    <a:pt x="1269" y="1107"/>
                  </a:lnTo>
                  <a:lnTo>
                    <a:pt x="1276" y="1100"/>
                  </a:lnTo>
                  <a:lnTo>
                    <a:pt x="1298" y="1092"/>
                  </a:lnTo>
                  <a:lnTo>
                    <a:pt x="1319" y="1085"/>
                  </a:lnTo>
                  <a:lnTo>
                    <a:pt x="1319" y="1077"/>
                  </a:lnTo>
                  <a:lnTo>
                    <a:pt x="1327" y="1070"/>
                  </a:lnTo>
                  <a:lnTo>
                    <a:pt x="1327" y="1085"/>
                  </a:lnTo>
                  <a:lnTo>
                    <a:pt x="1334" y="1092"/>
                  </a:lnTo>
                  <a:lnTo>
                    <a:pt x="1348" y="1077"/>
                  </a:lnTo>
                  <a:lnTo>
                    <a:pt x="1363" y="1055"/>
                  </a:lnTo>
                  <a:lnTo>
                    <a:pt x="1370" y="1033"/>
                  </a:lnTo>
                  <a:lnTo>
                    <a:pt x="1378" y="1003"/>
                  </a:lnTo>
                  <a:lnTo>
                    <a:pt x="1392" y="989"/>
                  </a:lnTo>
                  <a:lnTo>
                    <a:pt x="1406" y="965"/>
                  </a:lnTo>
                  <a:lnTo>
                    <a:pt x="1420" y="980"/>
                  </a:lnTo>
                  <a:lnTo>
                    <a:pt x="1443" y="989"/>
                  </a:lnTo>
                  <a:lnTo>
                    <a:pt x="1450" y="1003"/>
                  </a:lnTo>
                  <a:lnTo>
                    <a:pt x="1464" y="1018"/>
                  </a:lnTo>
                  <a:lnTo>
                    <a:pt x="1471" y="1011"/>
                  </a:lnTo>
                  <a:lnTo>
                    <a:pt x="1486" y="996"/>
                  </a:lnTo>
                  <a:lnTo>
                    <a:pt x="1492" y="1003"/>
                  </a:lnTo>
                  <a:lnTo>
                    <a:pt x="1507" y="1003"/>
                  </a:lnTo>
                  <a:lnTo>
                    <a:pt x="1507" y="1018"/>
                  </a:lnTo>
                  <a:lnTo>
                    <a:pt x="1515" y="1026"/>
                  </a:lnTo>
                  <a:lnTo>
                    <a:pt x="1522" y="1048"/>
                  </a:lnTo>
                  <a:lnTo>
                    <a:pt x="1536" y="1063"/>
                  </a:lnTo>
                  <a:lnTo>
                    <a:pt x="1536" y="1077"/>
                  </a:lnTo>
                  <a:lnTo>
                    <a:pt x="1543" y="1085"/>
                  </a:lnTo>
                  <a:lnTo>
                    <a:pt x="1558" y="1092"/>
                  </a:lnTo>
                  <a:lnTo>
                    <a:pt x="1579" y="1114"/>
                  </a:lnTo>
                  <a:lnTo>
                    <a:pt x="1594" y="1122"/>
                  </a:lnTo>
                  <a:lnTo>
                    <a:pt x="1594" y="1137"/>
                  </a:lnTo>
                  <a:lnTo>
                    <a:pt x="1594" y="1144"/>
                  </a:lnTo>
                  <a:lnTo>
                    <a:pt x="1608" y="1144"/>
                  </a:lnTo>
                  <a:lnTo>
                    <a:pt x="1630" y="1144"/>
                  </a:lnTo>
                  <a:lnTo>
                    <a:pt x="1630" y="1166"/>
                  </a:lnTo>
                  <a:lnTo>
                    <a:pt x="1630" y="1181"/>
                  </a:lnTo>
                  <a:lnTo>
                    <a:pt x="1644" y="1166"/>
                  </a:lnTo>
                  <a:lnTo>
                    <a:pt x="1666" y="1151"/>
                  </a:lnTo>
                  <a:lnTo>
                    <a:pt x="1666" y="1166"/>
                  </a:lnTo>
                  <a:lnTo>
                    <a:pt x="1673" y="1174"/>
                  </a:lnTo>
                  <a:lnTo>
                    <a:pt x="1688" y="1174"/>
                  </a:lnTo>
                  <a:lnTo>
                    <a:pt x="1703" y="1174"/>
                  </a:lnTo>
                  <a:lnTo>
                    <a:pt x="1703" y="1189"/>
                  </a:lnTo>
                  <a:lnTo>
                    <a:pt x="1703" y="1196"/>
                  </a:lnTo>
                  <a:lnTo>
                    <a:pt x="1709" y="1212"/>
                  </a:lnTo>
                  <a:lnTo>
                    <a:pt x="1716" y="1226"/>
                  </a:lnTo>
                  <a:lnTo>
                    <a:pt x="1716" y="1241"/>
                  </a:lnTo>
                  <a:lnTo>
                    <a:pt x="1724" y="1256"/>
                  </a:lnTo>
                  <a:lnTo>
                    <a:pt x="1731" y="1271"/>
                  </a:lnTo>
                  <a:lnTo>
                    <a:pt x="1746" y="1286"/>
                  </a:lnTo>
                  <a:lnTo>
                    <a:pt x="1724" y="1323"/>
                  </a:lnTo>
                  <a:lnTo>
                    <a:pt x="1703" y="1352"/>
                  </a:lnTo>
                  <a:lnTo>
                    <a:pt x="1709" y="1360"/>
                  </a:lnTo>
                  <a:lnTo>
                    <a:pt x="1716" y="1367"/>
                  </a:lnTo>
                  <a:lnTo>
                    <a:pt x="1724" y="1360"/>
                  </a:lnTo>
                  <a:lnTo>
                    <a:pt x="1731" y="1352"/>
                  </a:lnTo>
                  <a:lnTo>
                    <a:pt x="1739" y="1367"/>
                  </a:lnTo>
                  <a:lnTo>
                    <a:pt x="1746" y="1382"/>
                  </a:lnTo>
                  <a:lnTo>
                    <a:pt x="1739" y="1397"/>
                  </a:lnTo>
                  <a:lnTo>
                    <a:pt x="1731" y="1404"/>
                  </a:lnTo>
                  <a:lnTo>
                    <a:pt x="1739" y="1464"/>
                  </a:lnTo>
                  <a:lnTo>
                    <a:pt x="1746" y="1516"/>
                  </a:lnTo>
                  <a:lnTo>
                    <a:pt x="1724" y="1546"/>
                  </a:lnTo>
                  <a:lnTo>
                    <a:pt x="1709" y="1568"/>
                  </a:lnTo>
                  <a:lnTo>
                    <a:pt x="1680" y="1575"/>
                  </a:lnTo>
                  <a:lnTo>
                    <a:pt x="1637" y="1575"/>
                  </a:lnTo>
                  <a:lnTo>
                    <a:pt x="1616" y="1575"/>
                  </a:lnTo>
                  <a:lnTo>
                    <a:pt x="1594" y="1575"/>
                  </a:lnTo>
                  <a:lnTo>
                    <a:pt x="1572" y="1568"/>
                  </a:lnTo>
                  <a:lnTo>
                    <a:pt x="1543" y="1605"/>
                  </a:lnTo>
                  <a:lnTo>
                    <a:pt x="1522" y="1635"/>
                  </a:lnTo>
                  <a:lnTo>
                    <a:pt x="1500" y="1658"/>
                  </a:lnTo>
                  <a:lnTo>
                    <a:pt x="1479" y="1673"/>
                  </a:lnTo>
                  <a:lnTo>
                    <a:pt x="1414" y="1687"/>
                  </a:lnTo>
                  <a:lnTo>
                    <a:pt x="1348" y="1702"/>
                  </a:lnTo>
                  <a:lnTo>
                    <a:pt x="1342" y="1687"/>
                  </a:lnTo>
                  <a:lnTo>
                    <a:pt x="1342" y="1673"/>
                  </a:lnTo>
                  <a:lnTo>
                    <a:pt x="1327" y="1673"/>
                  </a:lnTo>
                  <a:lnTo>
                    <a:pt x="1319" y="1673"/>
                  </a:lnTo>
                  <a:lnTo>
                    <a:pt x="1276" y="1673"/>
                  </a:lnTo>
                  <a:lnTo>
                    <a:pt x="1233" y="1665"/>
                  </a:lnTo>
                  <a:lnTo>
                    <a:pt x="1197" y="1680"/>
                  </a:lnTo>
                  <a:lnTo>
                    <a:pt x="1168" y="1695"/>
                  </a:lnTo>
                  <a:lnTo>
                    <a:pt x="1146" y="1695"/>
                  </a:lnTo>
                  <a:lnTo>
                    <a:pt x="1125" y="1687"/>
                  </a:lnTo>
                  <a:lnTo>
                    <a:pt x="1110" y="1658"/>
                  </a:lnTo>
                  <a:lnTo>
                    <a:pt x="1096" y="1627"/>
                  </a:lnTo>
                  <a:lnTo>
                    <a:pt x="1067" y="1627"/>
                  </a:lnTo>
                  <a:lnTo>
                    <a:pt x="1038" y="1627"/>
                  </a:lnTo>
                  <a:lnTo>
                    <a:pt x="1002" y="1612"/>
                  </a:lnTo>
                  <a:lnTo>
                    <a:pt x="974" y="1590"/>
                  </a:lnTo>
                  <a:lnTo>
                    <a:pt x="974" y="1605"/>
                  </a:lnTo>
                  <a:lnTo>
                    <a:pt x="974" y="1620"/>
                  </a:lnTo>
                  <a:lnTo>
                    <a:pt x="960" y="1650"/>
                  </a:lnTo>
                  <a:lnTo>
                    <a:pt x="952" y="1673"/>
                  </a:lnTo>
                  <a:lnTo>
                    <a:pt x="966" y="1695"/>
                  </a:lnTo>
                  <a:lnTo>
                    <a:pt x="981" y="1717"/>
                  </a:lnTo>
                  <a:lnTo>
                    <a:pt x="952" y="1739"/>
                  </a:lnTo>
                  <a:lnTo>
                    <a:pt x="931" y="1754"/>
                  </a:lnTo>
                  <a:lnTo>
                    <a:pt x="880" y="1754"/>
                  </a:lnTo>
                  <a:lnTo>
                    <a:pt x="836" y="1754"/>
                  </a:lnTo>
                  <a:lnTo>
                    <a:pt x="823" y="1739"/>
                  </a:lnTo>
                  <a:lnTo>
                    <a:pt x="815" y="1717"/>
                  </a:lnTo>
                  <a:lnTo>
                    <a:pt x="794" y="1725"/>
                  </a:lnTo>
                  <a:lnTo>
                    <a:pt x="779" y="1725"/>
                  </a:lnTo>
                  <a:lnTo>
                    <a:pt x="764" y="1717"/>
                  </a:lnTo>
                  <a:lnTo>
                    <a:pt x="750" y="1702"/>
                  </a:lnTo>
                  <a:lnTo>
                    <a:pt x="692" y="1732"/>
                  </a:lnTo>
                  <a:lnTo>
                    <a:pt x="642" y="1754"/>
                  </a:lnTo>
                  <a:lnTo>
                    <a:pt x="627" y="1786"/>
                  </a:lnTo>
                  <a:lnTo>
                    <a:pt x="588" y="1785"/>
                  </a:lnTo>
                  <a:lnTo>
                    <a:pt x="552" y="1807"/>
                  </a:lnTo>
                  <a:lnTo>
                    <a:pt x="531" y="1789"/>
                  </a:lnTo>
                  <a:lnTo>
                    <a:pt x="524" y="1768"/>
                  </a:lnTo>
                  <a:lnTo>
                    <a:pt x="503" y="1785"/>
                  </a:lnTo>
                  <a:lnTo>
                    <a:pt x="482" y="1774"/>
                  </a:lnTo>
                  <a:lnTo>
                    <a:pt x="472" y="1761"/>
                  </a:lnTo>
                  <a:lnTo>
                    <a:pt x="464" y="1739"/>
                  </a:lnTo>
                  <a:lnTo>
                    <a:pt x="444" y="1732"/>
                  </a:lnTo>
                  <a:lnTo>
                    <a:pt x="426" y="1715"/>
                  </a:lnTo>
                  <a:lnTo>
                    <a:pt x="422" y="1697"/>
                  </a:lnTo>
                  <a:lnTo>
                    <a:pt x="391" y="1694"/>
                  </a:lnTo>
                  <a:lnTo>
                    <a:pt x="365" y="1690"/>
                  </a:lnTo>
                  <a:lnTo>
                    <a:pt x="342" y="1699"/>
                  </a:lnTo>
                  <a:lnTo>
                    <a:pt x="325" y="1671"/>
                  </a:lnTo>
                  <a:lnTo>
                    <a:pt x="309" y="1659"/>
                  </a:lnTo>
                  <a:lnTo>
                    <a:pt x="288" y="1676"/>
                  </a:lnTo>
                  <a:lnTo>
                    <a:pt x="274" y="1674"/>
                  </a:lnTo>
                  <a:lnTo>
                    <a:pt x="250" y="1594"/>
                  </a:lnTo>
                  <a:lnTo>
                    <a:pt x="221" y="1514"/>
                  </a:lnTo>
                  <a:lnTo>
                    <a:pt x="213" y="1497"/>
                  </a:lnTo>
                  <a:lnTo>
                    <a:pt x="186" y="1467"/>
                  </a:lnTo>
                  <a:lnTo>
                    <a:pt x="178" y="1455"/>
                  </a:lnTo>
                  <a:lnTo>
                    <a:pt x="157" y="1449"/>
                  </a:lnTo>
                  <a:lnTo>
                    <a:pt x="110" y="1477"/>
                  </a:lnTo>
                  <a:lnTo>
                    <a:pt x="82" y="1469"/>
                  </a:lnTo>
                  <a:lnTo>
                    <a:pt x="84" y="1445"/>
                  </a:lnTo>
                  <a:lnTo>
                    <a:pt x="99" y="1442"/>
                  </a:lnTo>
                  <a:lnTo>
                    <a:pt x="42" y="1401"/>
                  </a:lnTo>
                  <a:lnTo>
                    <a:pt x="0" y="1406"/>
                  </a:lnTo>
                  <a:lnTo>
                    <a:pt x="24" y="1380"/>
                  </a:lnTo>
                  <a:lnTo>
                    <a:pt x="19" y="1339"/>
                  </a:lnTo>
                  <a:lnTo>
                    <a:pt x="14" y="1325"/>
                  </a:lnTo>
                  <a:lnTo>
                    <a:pt x="30" y="1306"/>
                  </a:lnTo>
                  <a:lnTo>
                    <a:pt x="43" y="1299"/>
                  </a:lnTo>
                  <a:lnTo>
                    <a:pt x="43" y="1280"/>
                  </a:lnTo>
                  <a:lnTo>
                    <a:pt x="71" y="1271"/>
                  </a:lnTo>
                  <a:lnTo>
                    <a:pt x="68" y="1243"/>
                  </a:lnTo>
                  <a:lnTo>
                    <a:pt x="47" y="1220"/>
                  </a:lnTo>
                  <a:lnTo>
                    <a:pt x="51" y="1179"/>
                  </a:lnTo>
                  <a:lnTo>
                    <a:pt x="75" y="1160"/>
                  </a:lnTo>
                  <a:lnTo>
                    <a:pt x="84" y="1172"/>
                  </a:lnTo>
                  <a:lnTo>
                    <a:pt x="91" y="1200"/>
                  </a:lnTo>
                  <a:lnTo>
                    <a:pt x="131" y="1210"/>
                  </a:lnTo>
                  <a:lnTo>
                    <a:pt x="142" y="1198"/>
                  </a:lnTo>
                  <a:lnTo>
                    <a:pt x="164" y="1212"/>
                  </a:lnTo>
                  <a:lnTo>
                    <a:pt x="222" y="1171"/>
                  </a:lnTo>
                  <a:lnTo>
                    <a:pt x="238" y="1135"/>
                  </a:lnTo>
                  <a:lnTo>
                    <a:pt x="273" y="1130"/>
                  </a:lnTo>
                  <a:lnTo>
                    <a:pt x="263" y="1107"/>
                  </a:lnTo>
                  <a:lnTo>
                    <a:pt x="290" y="1070"/>
                  </a:lnTo>
                  <a:lnTo>
                    <a:pt x="336" y="1072"/>
                  </a:lnTo>
                  <a:lnTo>
                    <a:pt x="358" y="1086"/>
                  </a:lnTo>
                  <a:lnTo>
                    <a:pt x="391" y="1088"/>
                  </a:lnTo>
                  <a:lnTo>
                    <a:pt x="429" y="1107"/>
                  </a:lnTo>
                  <a:lnTo>
                    <a:pt x="463" y="1083"/>
                  </a:lnTo>
                  <a:lnTo>
                    <a:pt x="463" y="1079"/>
                  </a:lnTo>
                  <a:close/>
                </a:path>
              </a:pathLst>
            </a:custGeom>
            <a:grpFill/>
            <a:ln w="6350">
              <a:solidFill>
                <a:schemeClr val="bg1"/>
              </a:solidFill>
              <a:round/>
              <a:headEnd/>
              <a:tailEnd/>
            </a:ln>
            <a:scene3d>
              <a:camera prst="orthographicFront"/>
              <a:lightRig rig="threePt" dir="t"/>
            </a:scene3d>
            <a:sp3d>
              <a:bevelT w="63500" h="50800" prst="convex"/>
            </a:sp3d>
          </p:spPr>
          <p:txBody>
            <a:bodyPr/>
            <a:lstStyle/>
            <a:p>
              <a:pPr fontAlgn="base">
                <a:spcBef>
                  <a:spcPct val="0"/>
                </a:spcBef>
                <a:spcAft>
                  <a:spcPct val="0"/>
                </a:spcAft>
                <a:defRPr/>
              </a:pPr>
              <a:endParaRPr lang="ru-RU" sz="1400">
                <a:solidFill>
                  <a:srgbClr val="000000"/>
                </a:solidFill>
                <a:latin typeface="Arial"/>
                <a:cs typeface="Arial"/>
              </a:endParaRPr>
            </a:p>
          </p:txBody>
        </p:sp>
        <p:grpSp>
          <p:nvGrpSpPr>
            <p:cNvPr id="5" name="Group 2"/>
            <p:cNvGrpSpPr>
              <a:grpSpLocks/>
            </p:cNvGrpSpPr>
            <p:nvPr/>
          </p:nvGrpSpPr>
          <p:grpSpPr bwMode="auto">
            <a:xfrm>
              <a:off x="1042717" y="2678829"/>
              <a:ext cx="3223856" cy="3174592"/>
              <a:chOff x="1904" y="1829"/>
              <a:chExt cx="1614" cy="1378"/>
            </a:xfrm>
            <a:grpFill/>
          </p:grpSpPr>
          <p:sp>
            <p:nvSpPr>
              <p:cNvPr id="135" name="Freeform 3"/>
              <p:cNvSpPr>
                <a:spLocks/>
              </p:cNvSpPr>
              <p:nvPr/>
            </p:nvSpPr>
            <p:spPr bwMode="gray">
              <a:xfrm>
                <a:off x="2698" y="2035"/>
                <a:ext cx="820" cy="895"/>
              </a:xfrm>
              <a:custGeom>
                <a:avLst/>
                <a:gdLst>
                  <a:gd name="T0" fmla="*/ 105 w 982"/>
                  <a:gd name="T1" fmla="*/ 225 h 1114"/>
                  <a:gd name="T2" fmla="*/ 62 w 982"/>
                  <a:gd name="T3" fmla="*/ 226 h 1114"/>
                  <a:gd name="T4" fmla="*/ 30 w 982"/>
                  <a:gd name="T5" fmla="*/ 222 h 1114"/>
                  <a:gd name="T6" fmla="*/ 16 w 982"/>
                  <a:gd name="T7" fmla="*/ 241 h 1114"/>
                  <a:gd name="T8" fmla="*/ 0 w 982"/>
                  <a:gd name="T9" fmla="*/ 235 h 1114"/>
                  <a:gd name="T10" fmla="*/ 26 w 982"/>
                  <a:gd name="T11" fmla="*/ 210 h 1114"/>
                  <a:gd name="T12" fmla="*/ 13 w 982"/>
                  <a:gd name="T13" fmla="*/ 198 h 1114"/>
                  <a:gd name="T14" fmla="*/ 18 w 982"/>
                  <a:gd name="T15" fmla="*/ 190 h 1114"/>
                  <a:gd name="T16" fmla="*/ 28 w 982"/>
                  <a:gd name="T17" fmla="*/ 173 h 1114"/>
                  <a:gd name="T18" fmla="*/ 48 w 982"/>
                  <a:gd name="T19" fmla="*/ 162 h 1114"/>
                  <a:gd name="T20" fmla="*/ 45 w 982"/>
                  <a:gd name="T21" fmla="*/ 152 h 1114"/>
                  <a:gd name="T22" fmla="*/ 73 w 982"/>
                  <a:gd name="T23" fmla="*/ 120 h 1114"/>
                  <a:gd name="T24" fmla="*/ 88 w 982"/>
                  <a:gd name="T25" fmla="*/ 98 h 1114"/>
                  <a:gd name="T26" fmla="*/ 94 w 982"/>
                  <a:gd name="T27" fmla="*/ 87 h 1114"/>
                  <a:gd name="T28" fmla="*/ 107 w 982"/>
                  <a:gd name="T29" fmla="*/ 87 h 1114"/>
                  <a:gd name="T30" fmla="*/ 114 w 982"/>
                  <a:gd name="T31" fmla="*/ 85 h 1114"/>
                  <a:gd name="T32" fmla="*/ 133 w 982"/>
                  <a:gd name="T33" fmla="*/ 76 h 1114"/>
                  <a:gd name="T34" fmla="*/ 151 w 982"/>
                  <a:gd name="T35" fmla="*/ 64 h 1114"/>
                  <a:gd name="T36" fmla="*/ 154 w 982"/>
                  <a:gd name="T37" fmla="*/ 54 h 1114"/>
                  <a:gd name="T38" fmla="*/ 151 w 982"/>
                  <a:gd name="T39" fmla="*/ 48 h 1114"/>
                  <a:gd name="T40" fmla="*/ 167 w 982"/>
                  <a:gd name="T41" fmla="*/ 59 h 1114"/>
                  <a:gd name="T42" fmla="*/ 167 w 982"/>
                  <a:gd name="T43" fmla="*/ 40 h 1114"/>
                  <a:gd name="T44" fmla="*/ 174 w 982"/>
                  <a:gd name="T45" fmla="*/ 35 h 1114"/>
                  <a:gd name="T46" fmla="*/ 184 w 982"/>
                  <a:gd name="T47" fmla="*/ 16 h 1114"/>
                  <a:gd name="T48" fmla="*/ 205 w 982"/>
                  <a:gd name="T49" fmla="*/ 3 h 1114"/>
                  <a:gd name="T50" fmla="*/ 217 w 982"/>
                  <a:gd name="T51" fmla="*/ 11 h 1114"/>
                  <a:gd name="T52" fmla="*/ 206 w 982"/>
                  <a:gd name="T53" fmla="*/ 35 h 1114"/>
                  <a:gd name="T54" fmla="*/ 205 w 982"/>
                  <a:gd name="T55" fmla="*/ 65 h 1114"/>
                  <a:gd name="T56" fmla="*/ 179 w 982"/>
                  <a:gd name="T57" fmla="*/ 85 h 1114"/>
                  <a:gd name="T58" fmla="*/ 167 w 982"/>
                  <a:gd name="T59" fmla="*/ 85 h 1114"/>
                  <a:gd name="T60" fmla="*/ 196 w 982"/>
                  <a:gd name="T61" fmla="*/ 85 h 1114"/>
                  <a:gd name="T62" fmla="*/ 209 w 982"/>
                  <a:gd name="T63" fmla="*/ 63 h 1114"/>
                  <a:gd name="T64" fmla="*/ 222 w 982"/>
                  <a:gd name="T65" fmla="*/ 71 h 1114"/>
                  <a:gd name="T66" fmla="*/ 229 w 982"/>
                  <a:gd name="T67" fmla="*/ 85 h 1114"/>
                  <a:gd name="T68" fmla="*/ 227 w 982"/>
                  <a:gd name="T69" fmla="*/ 76 h 1114"/>
                  <a:gd name="T70" fmla="*/ 222 w 982"/>
                  <a:gd name="T71" fmla="*/ 56 h 1114"/>
                  <a:gd name="T72" fmla="*/ 209 w 982"/>
                  <a:gd name="T73" fmla="*/ 50 h 1114"/>
                  <a:gd name="T74" fmla="*/ 215 w 982"/>
                  <a:gd name="T75" fmla="*/ 25 h 1114"/>
                  <a:gd name="T76" fmla="*/ 225 w 982"/>
                  <a:gd name="T77" fmla="*/ 8 h 1114"/>
                  <a:gd name="T78" fmla="*/ 227 w 982"/>
                  <a:gd name="T79" fmla="*/ 31 h 1114"/>
                  <a:gd name="T80" fmla="*/ 237 w 982"/>
                  <a:gd name="T81" fmla="*/ 31 h 1114"/>
                  <a:gd name="T82" fmla="*/ 240 w 982"/>
                  <a:gd name="T83" fmla="*/ 25 h 1114"/>
                  <a:gd name="T84" fmla="*/ 243 w 982"/>
                  <a:gd name="T85" fmla="*/ 13 h 1114"/>
                  <a:gd name="T86" fmla="*/ 253 w 982"/>
                  <a:gd name="T87" fmla="*/ 28 h 1114"/>
                  <a:gd name="T88" fmla="*/ 253 w 982"/>
                  <a:gd name="T89" fmla="*/ 38 h 1114"/>
                  <a:gd name="T90" fmla="*/ 241 w 982"/>
                  <a:gd name="T91" fmla="*/ 50 h 1114"/>
                  <a:gd name="T92" fmla="*/ 250 w 982"/>
                  <a:gd name="T93" fmla="*/ 63 h 1114"/>
                  <a:gd name="T94" fmla="*/ 262 w 982"/>
                  <a:gd name="T95" fmla="*/ 76 h 1114"/>
                  <a:gd name="T96" fmla="*/ 257 w 982"/>
                  <a:gd name="T97" fmla="*/ 87 h 1114"/>
                  <a:gd name="T98" fmla="*/ 262 w 982"/>
                  <a:gd name="T99" fmla="*/ 98 h 1114"/>
                  <a:gd name="T100" fmla="*/ 267 w 982"/>
                  <a:gd name="T101" fmla="*/ 112 h 1114"/>
                  <a:gd name="T102" fmla="*/ 276 w 982"/>
                  <a:gd name="T103" fmla="*/ 124 h 1114"/>
                  <a:gd name="T104" fmla="*/ 270 w 982"/>
                  <a:gd name="T105" fmla="*/ 138 h 1114"/>
                  <a:gd name="T106" fmla="*/ 266 w 982"/>
                  <a:gd name="T107" fmla="*/ 156 h 1114"/>
                  <a:gd name="T108" fmla="*/ 270 w 982"/>
                  <a:gd name="T109" fmla="*/ 166 h 1114"/>
                  <a:gd name="T110" fmla="*/ 262 w 982"/>
                  <a:gd name="T111" fmla="*/ 175 h 1114"/>
                  <a:gd name="T112" fmla="*/ 252 w 982"/>
                  <a:gd name="T113" fmla="*/ 175 h 1114"/>
                  <a:gd name="T114" fmla="*/ 217 w 982"/>
                  <a:gd name="T115" fmla="*/ 173 h 1114"/>
                  <a:gd name="T116" fmla="*/ 188 w 982"/>
                  <a:gd name="T117" fmla="*/ 188 h 1114"/>
                  <a:gd name="T118" fmla="*/ 160 w 982"/>
                  <a:gd name="T119" fmla="*/ 200 h 1114"/>
                  <a:gd name="T120" fmla="*/ 142 w 982"/>
                  <a:gd name="T121" fmla="*/ 192 h 1114"/>
                  <a:gd name="T122" fmla="*/ 141 w 982"/>
                  <a:gd name="T123" fmla="*/ 215 h 1114"/>
                  <a:gd name="T124" fmla="*/ 124 w 982"/>
                  <a:gd name="T125" fmla="*/ 229 h 11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982"/>
                  <a:gd name="T190" fmla="*/ 0 h 1114"/>
                  <a:gd name="T191" fmla="*/ 982 w 982"/>
                  <a:gd name="T192" fmla="*/ 1114 h 11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982" h="1114">
                    <a:moveTo>
                      <a:pt x="441" y="1062"/>
                    </a:moveTo>
                    <a:lnTo>
                      <a:pt x="441" y="1062"/>
                    </a:lnTo>
                    <a:lnTo>
                      <a:pt x="405" y="1055"/>
                    </a:lnTo>
                    <a:lnTo>
                      <a:pt x="372" y="1041"/>
                    </a:lnTo>
                    <a:lnTo>
                      <a:pt x="340" y="1057"/>
                    </a:lnTo>
                    <a:lnTo>
                      <a:pt x="260" y="1046"/>
                    </a:lnTo>
                    <a:lnTo>
                      <a:pt x="240" y="1072"/>
                    </a:lnTo>
                    <a:lnTo>
                      <a:pt x="218" y="1048"/>
                    </a:lnTo>
                    <a:lnTo>
                      <a:pt x="183" y="1046"/>
                    </a:lnTo>
                    <a:lnTo>
                      <a:pt x="180" y="1041"/>
                    </a:lnTo>
                    <a:lnTo>
                      <a:pt x="133" y="1039"/>
                    </a:lnTo>
                    <a:lnTo>
                      <a:pt x="106" y="1029"/>
                    </a:lnTo>
                    <a:lnTo>
                      <a:pt x="94" y="1064"/>
                    </a:lnTo>
                    <a:lnTo>
                      <a:pt x="111" y="1100"/>
                    </a:lnTo>
                    <a:lnTo>
                      <a:pt x="62" y="1092"/>
                    </a:lnTo>
                    <a:lnTo>
                      <a:pt x="56" y="1114"/>
                    </a:lnTo>
                    <a:lnTo>
                      <a:pt x="29" y="1114"/>
                    </a:lnTo>
                    <a:lnTo>
                      <a:pt x="38" y="1100"/>
                    </a:lnTo>
                    <a:lnTo>
                      <a:pt x="26" y="1087"/>
                    </a:lnTo>
                    <a:lnTo>
                      <a:pt x="0" y="1085"/>
                    </a:lnTo>
                    <a:lnTo>
                      <a:pt x="1" y="1059"/>
                    </a:lnTo>
                    <a:lnTo>
                      <a:pt x="40" y="999"/>
                    </a:lnTo>
                    <a:lnTo>
                      <a:pt x="66" y="999"/>
                    </a:lnTo>
                    <a:lnTo>
                      <a:pt x="90" y="969"/>
                    </a:lnTo>
                    <a:lnTo>
                      <a:pt x="31" y="968"/>
                    </a:lnTo>
                    <a:lnTo>
                      <a:pt x="5" y="923"/>
                    </a:lnTo>
                    <a:lnTo>
                      <a:pt x="18" y="907"/>
                    </a:lnTo>
                    <a:lnTo>
                      <a:pt x="47" y="917"/>
                    </a:lnTo>
                    <a:lnTo>
                      <a:pt x="40" y="934"/>
                    </a:lnTo>
                    <a:lnTo>
                      <a:pt x="105" y="927"/>
                    </a:lnTo>
                    <a:lnTo>
                      <a:pt x="103" y="889"/>
                    </a:lnTo>
                    <a:lnTo>
                      <a:pt x="62" y="877"/>
                    </a:lnTo>
                    <a:lnTo>
                      <a:pt x="45" y="851"/>
                    </a:lnTo>
                    <a:lnTo>
                      <a:pt x="66" y="822"/>
                    </a:lnTo>
                    <a:lnTo>
                      <a:pt x="97" y="818"/>
                    </a:lnTo>
                    <a:lnTo>
                      <a:pt x="101" y="797"/>
                    </a:lnTo>
                    <a:lnTo>
                      <a:pt x="129" y="793"/>
                    </a:lnTo>
                    <a:lnTo>
                      <a:pt x="138" y="774"/>
                    </a:lnTo>
                    <a:lnTo>
                      <a:pt x="169" y="763"/>
                    </a:lnTo>
                    <a:lnTo>
                      <a:pt x="173" y="751"/>
                    </a:lnTo>
                    <a:lnTo>
                      <a:pt x="162" y="743"/>
                    </a:lnTo>
                    <a:lnTo>
                      <a:pt x="169" y="734"/>
                    </a:lnTo>
                    <a:lnTo>
                      <a:pt x="166" y="711"/>
                    </a:lnTo>
                    <a:lnTo>
                      <a:pt x="159" y="699"/>
                    </a:lnTo>
                    <a:lnTo>
                      <a:pt x="167" y="683"/>
                    </a:lnTo>
                    <a:lnTo>
                      <a:pt x="230" y="639"/>
                    </a:lnTo>
                    <a:lnTo>
                      <a:pt x="233" y="586"/>
                    </a:lnTo>
                    <a:lnTo>
                      <a:pt x="260" y="557"/>
                    </a:lnTo>
                    <a:lnTo>
                      <a:pt x="275" y="520"/>
                    </a:lnTo>
                    <a:lnTo>
                      <a:pt x="283" y="476"/>
                    </a:lnTo>
                    <a:lnTo>
                      <a:pt x="297" y="468"/>
                    </a:lnTo>
                    <a:lnTo>
                      <a:pt x="311" y="453"/>
                    </a:lnTo>
                    <a:lnTo>
                      <a:pt x="311" y="438"/>
                    </a:lnTo>
                    <a:lnTo>
                      <a:pt x="311" y="416"/>
                    </a:lnTo>
                    <a:lnTo>
                      <a:pt x="325" y="408"/>
                    </a:lnTo>
                    <a:lnTo>
                      <a:pt x="333" y="401"/>
                    </a:lnTo>
                    <a:lnTo>
                      <a:pt x="347" y="408"/>
                    </a:lnTo>
                    <a:lnTo>
                      <a:pt x="361" y="408"/>
                    </a:lnTo>
                    <a:lnTo>
                      <a:pt x="369" y="408"/>
                    </a:lnTo>
                    <a:lnTo>
                      <a:pt x="376" y="401"/>
                    </a:lnTo>
                    <a:lnTo>
                      <a:pt x="384" y="386"/>
                    </a:lnTo>
                    <a:lnTo>
                      <a:pt x="391" y="386"/>
                    </a:lnTo>
                    <a:lnTo>
                      <a:pt x="397" y="386"/>
                    </a:lnTo>
                    <a:lnTo>
                      <a:pt x="405" y="393"/>
                    </a:lnTo>
                    <a:lnTo>
                      <a:pt x="405" y="386"/>
                    </a:lnTo>
                    <a:lnTo>
                      <a:pt x="434" y="364"/>
                    </a:lnTo>
                    <a:lnTo>
                      <a:pt x="455" y="350"/>
                    </a:lnTo>
                    <a:lnTo>
                      <a:pt x="470" y="350"/>
                    </a:lnTo>
                    <a:lnTo>
                      <a:pt x="491" y="342"/>
                    </a:lnTo>
                    <a:lnTo>
                      <a:pt x="513" y="327"/>
                    </a:lnTo>
                    <a:lnTo>
                      <a:pt x="542" y="304"/>
                    </a:lnTo>
                    <a:lnTo>
                      <a:pt x="534" y="297"/>
                    </a:lnTo>
                    <a:lnTo>
                      <a:pt x="534" y="282"/>
                    </a:lnTo>
                    <a:lnTo>
                      <a:pt x="534" y="267"/>
                    </a:lnTo>
                    <a:lnTo>
                      <a:pt x="534" y="253"/>
                    </a:lnTo>
                    <a:lnTo>
                      <a:pt x="542" y="253"/>
                    </a:lnTo>
                    <a:lnTo>
                      <a:pt x="542" y="245"/>
                    </a:lnTo>
                    <a:lnTo>
                      <a:pt x="549" y="230"/>
                    </a:lnTo>
                    <a:lnTo>
                      <a:pt x="542" y="230"/>
                    </a:lnTo>
                    <a:lnTo>
                      <a:pt x="534" y="223"/>
                    </a:lnTo>
                    <a:lnTo>
                      <a:pt x="542" y="215"/>
                    </a:lnTo>
                    <a:lnTo>
                      <a:pt x="549" y="208"/>
                    </a:lnTo>
                    <a:lnTo>
                      <a:pt x="571" y="245"/>
                    </a:lnTo>
                    <a:lnTo>
                      <a:pt x="592" y="275"/>
                    </a:lnTo>
                    <a:lnTo>
                      <a:pt x="607" y="267"/>
                    </a:lnTo>
                    <a:lnTo>
                      <a:pt x="621" y="253"/>
                    </a:lnTo>
                    <a:lnTo>
                      <a:pt x="607" y="223"/>
                    </a:lnTo>
                    <a:lnTo>
                      <a:pt x="592" y="186"/>
                    </a:lnTo>
                    <a:lnTo>
                      <a:pt x="585" y="178"/>
                    </a:lnTo>
                    <a:lnTo>
                      <a:pt x="585" y="164"/>
                    </a:lnTo>
                    <a:lnTo>
                      <a:pt x="599" y="164"/>
                    </a:lnTo>
                    <a:lnTo>
                      <a:pt x="613" y="164"/>
                    </a:lnTo>
                    <a:lnTo>
                      <a:pt x="613" y="127"/>
                    </a:lnTo>
                    <a:lnTo>
                      <a:pt x="613" y="89"/>
                    </a:lnTo>
                    <a:lnTo>
                      <a:pt x="628" y="81"/>
                    </a:lnTo>
                    <a:lnTo>
                      <a:pt x="649" y="74"/>
                    </a:lnTo>
                    <a:lnTo>
                      <a:pt x="679" y="37"/>
                    </a:lnTo>
                    <a:lnTo>
                      <a:pt x="708" y="0"/>
                    </a:lnTo>
                    <a:lnTo>
                      <a:pt x="715" y="7"/>
                    </a:lnTo>
                    <a:lnTo>
                      <a:pt x="721" y="15"/>
                    </a:lnTo>
                    <a:lnTo>
                      <a:pt x="736" y="22"/>
                    </a:lnTo>
                    <a:lnTo>
                      <a:pt x="751" y="22"/>
                    </a:lnTo>
                    <a:lnTo>
                      <a:pt x="758" y="37"/>
                    </a:lnTo>
                    <a:lnTo>
                      <a:pt x="765" y="52"/>
                    </a:lnTo>
                    <a:lnTo>
                      <a:pt x="744" y="74"/>
                    </a:lnTo>
                    <a:lnTo>
                      <a:pt x="729" y="89"/>
                    </a:lnTo>
                    <a:lnTo>
                      <a:pt x="729" y="127"/>
                    </a:lnTo>
                    <a:lnTo>
                      <a:pt x="729" y="164"/>
                    </a:lnTo>
                    <a:lnTo>
                      <a:pt x="715" y="208"/>
                    </a:lnTo>
                    <a:lnTo>
                      <a:pt x="700" y="245"/>
                    </a:lnTo>
                    <a:lnTo>
                      <a:pt x="708" y="275"/>
                    </a:lnTo>
                    <a:lnTo>
                      <a:pt x="721" y="304"/>
                    </a:lnTo>
                    <a:lnTo>
                      <a:pt x="693" y="335"/>
                    </a:lnTo>
                    <a:lnTo>
                      <a:pt x="671" y="357"/>
                    </a:lnTo>
                    <a:lnTo>
                      <a:pt x="649" y="379"/>
                    </a:lnTo>
                    <a:lnTo>
                      <a:pt x="628" y="393"/>
                    </a:lnTo>
                    <a:lnTo>
                      <a:pt x="607" y="386"/>
                    </a:lnTo>
                    <a:lnTo>
                      <a:pt x="592" y="371"/>
                    </a:lnTo>
                    <a:lnTo>
                      <a:pt x="592" y="386"/>
                    </a:lnTo>
                    <a:lnTo>
                      <a:pt x="592" y="393"/>
                    </a:lnTo>
                    <a:lnTo>
                      <a:pt x="613" y="408"/>
                    </a:lnTo>
                    <a:lnTo>
                      <a:pt x="635" y="423"/>
                    </a:lnTo>
                    <a:lnTo>
                      <a:pt x="664" y="408"/>
                    </a:lnTo>
                    <a:lnTo>
                      <a:pt x="693" y="393"/>
                    </a:lnTo>
                    <a:lnTo>
                      <a:pt x="715" y="364"/>
                    </a:lnTo>
                    <a:lnTo>
                      <a:pt x="744" y="335"/>
                    </a:lnTo>
                    <a:lnTo>
                      <a:pt x="736" y="312"/>
                    </a:lnTo>
                    <a:lnTo>
                      <a:pt x="736" y="290"/>
                    </a:lnTo>
                    <a:lnTo>
                      <a:pt x="751" y="290"/>
                    </a:lnTo>
                    <a:lnTo>
                      <a:pt x="765" y="282"/>
                    </a:lnTo>
                    <a:lnTo>
                      <a:pt x="772" y="304"/>
                    </a:lnTo>
                    <a:lnTo>
                      <a:pt x="787" y="327"/>
                    </a:lnTo>
                    <a:lnTo>
                      <a:pt x="780" y="342"/>
                    </a:lnTo>
                    <a:lnTo>
                      <a:pt x="780" y="357"/>
                    </a:lnTo>
                    <a:lnTo>
                      <a:pt x="794" y="379"/>
                    </a:lnTo>
                    <a:lnTo>
                      <a:pt x="808" y="393"/>
                    </a:lnTo>
                    <a:lnTo>
                      <a:pt x="816" y="386"/>
                    </a:lnTo>
                    <a:lnTo>
                      <a:pt x="830" y="379"/>
                    </a:lnTo>
                    <a:lnTo>
                      <a:pt x="816" y="364"/>
                    </a:lnTo>
                    <a:lnTo>
                      <a:pt x="801" y="350"/>
                    </a:lnTo>
                    <a:lnTo>
                      <a:pt x="808" y="327"/>
                    </a:lnTo>
                    <a:lnTo>
                      <a:pt x="816" y="304"/>
                    </a:lnTo>
                    <a:lnTo>
                      <a:pt x="801" y="282"/>
                    </a:lnTo>
                    <a:lnTo>
                      <a:pt x="787" y="260"/>
                    </a:lnTo>
                    <a:lnTo>
                      <a:pt x="758" y="260"/>
                    </a:lnTo>
                    <a:lnTo>
                      <a:pt x="736" y="260"/>
                    </a:lnTo>
                    <a:lnTo>
                      <a:pt x="736" y="245"/>
                    </a:lnTo>
                    <a:lnTo>
                      <a:pt x="736" y="230"/>
                    </a:lnTo>
                    <a:lnTo>
                      <a:pt x="751" y="200"/>
                    </a:lnTo>
                    <a:lnTo>
                      <a:pt x="765" y="164"/>
                    </a:lnTo>
                    <a:lnTo>
                      <a:pt x="758" y="142"/>
                    </a:lnTo>
                    <a:lnTo>
                      <a:pt x="758" y="112"/>
                    </a:lnTo>
                    <a:lnTo>
                      <a:pt x="772" y="96"/>
                    </a:lnTo>
                    <a:lnTo>
                      <a:pt x="787" y="81"/>
                    </a:lnTo>
                    <a:lnTo>
                      <a:pt x="787" y="59"/>
                    </a:lnTo>
                    <a:lnTo>
                      <a:pt x="794" y="37"/>
                    </a:lnTo>
                    <a:lnTo>
                      <a:pt x="794" y="67"/>
                    </a:lnTo>
                    <a:lnTo>
                      <a:pt x="801" y="96"/>
                    </a:lnTo>
                    <a:lnTo>
                      <a:pt x="801" y="119"/>
                    </a:lnTo>
                    <a:lnTo>
                      <a:pt x="801" y="142"/>
                    </a:lnTo>
                    <a:lnTo>
                      <a:pt x="816" y="149"/>
                    </a:lnTo>
                    <a:lnTo>
                      <a:pt x="830" y="156"/>
                    </a:lnTo>
                    <a:lnTo>
                      <a:pt x="830" y="149"/>
                    </a:lnTo>
                    <a:lnTo>
                      <a:pt x="837" y="142"/>
                    </a:lnTo>
                    <a:lnTo>
                      <a:pt x="823" y="127"/>
                    </a:lnTo>
                    <a:lnTo>
                      <a:pt x="816" y="104"/>
                    </a:lnTo>
                    <a:lnTo>
                      <a:pt x="830" y="112"/>
                    </a:lnTo>
                    <a:lnTo>
                      <a:pt x="845" y="112"/>
                    </a:lnTo>
                    <a:lnTo>
                      <a:pt x="845" y="89"/>
                    </a:lnTo>
                    <a:lnTo>
                      <a:pt x="845" y="67"/>
                    </a:lnTo>
                    <a:lnTo>
                      <a:pt x="852" y="67"/>
                    </a:lnTo>
                    <a:lnTo>
                      <a:pt x="859" y="59"/>
                    </a:lnTo>
                    <a:lnTo>
                      <a:pt x="859" y="74"/>
                    </a:lnTo>
                    <a:lnTo>
                      <a:pt x="859" y="89"/>
                    </a:lnTo>
                    <a:lnTo>
                      <a:pt x="873" y="112"/>
                    </a:lnTo>
                    <a:lnTo>
                      <a:pt x="895" y="127"/>
                    </a:lnTo>
                    <a:lnTo>
                      <a:pt x="881" y="134"/>
                    </a:lnTo>
                    <a:lnTo>
                      <a:pt x="866" y="142"/>
                    </a:lnTo>
                    <a:lnTo>
                      <a:pt x="881" y="164"/>
                    </a:lnTo>
                    <a:lnTo>
                      <a:pt x="895" y="178"/>
                    </a:lnTo>
                    <a:lnTo>
                      <a:pt x="895" y="193"/>
                    </a:lnTo>
                    <a:lnTo>
                      <a:pt x="902" y="200"/>
                    </a:lnTo>
                    <a:lnTo>
                      <a:pt x="873" y="215"/>
                    </a:lnTo>
                    <a:lnTo>
                      <a:pt x="852" y="230"/>
                    </a:lnTo>
                    <a:lnTo>
                      <a:pt x="852" y="245"/>
                    </a:lnTo>
                    <a:lnTo>
                      <a:pt x="859" y="253"/>
                    </a:lnTo>
                    <a:lnTo>
                      <a:pt x="866" y="275"/>
                    </a:lnTo>
                    <a:lnTo>
                      <a:pt x="881" y="290"/>
                    </a:lnTo>
                    <a:lnTo>
                      <a:pt x="895" y="290"/>
                    </a:lnTo>
                    <a:lnTo>
                      <a:pt x="917" y="290"/>
                    </a:lnTo>
                    <a:lnTo>
                      <a:pt x="917" y="319"/>
                    </a:lnTo>
                    <a:lnTo>
                      <a:pt x="924" y="350"/>
                    </a:lnTo>
                    <a:lnTo>
                      <a:pt x="909" y="364"/>
                    </a:lnTo>
                    <a:lnTo>
                      <a:pt x="895" y="371"/>
                    </a:lnTo>
                    <a:lnTo>
                      <a:pt x="902" y="386"/>
                    </a:lnTo>
                    <a:lnTo>
                      <a:pt x="909" y="401"/>
                    </a:lnTo>
                    <a:lnTo>
                      <a:pt x="902" y="416"/>
                    </a:lnTo>
                    <a:lnTo>
                      <a:pt x="902" y="423"/>
                    </a:lnTo>
                    <a:lnTo>
                      <a:pt x="909" y="438"/>
                    </a:lnTo>
                    <a:lnTo>
                      <a:pt x="924" y="453"/>
                    </a:lnTo>
                    <a:lnTo>
                      <a:pt x="917" y="476"/>
                    </a:lnTo>
                    <a:lnTo>
                      <a:pt x="917" y="498"/>
                    </a:lnTo>
                    <a:lnTo>
                      <a:pt x="932" y="513"/>
                    </a:lnTo>
                    <a:lnTo>
                      <a:pt x="945" y="520"/>
                    </a:lnTo>
                    <a:lnTo>
                      <a:pt x="938" y="542"/>
                    </a:lnTo>
                    <a:lnTo>
                      <a:pt x="938" y="557"/>
                    </a:lnTo>
                    <a:lnTo>
                      <a:pt x="953" y="564"/>
                    </a:lnTo>
                    <a:lnTo>
                      <a:pt x="974" y="572"/>
                    </a:lnTo>
                    <a:lnTo>
                      <a:pt x="974" y="594"/>
                    </a:lnTo>
                    <a:lnTo>
                      <a:pt x="982" y="609"/>
                    </a:lnTo>
                    <a:lnTo>
                      <a:pt x="968" y="624"/>
                    </a:lnTo>
                    <a:lnTo>
                      <a:pt x="953" y="639"/>
                    </a:lnTo>
                    <a:lnTo>
                      <a:pt x="960" y="662"/>
                    </a:lnTo>
                    <a:lnTo>
                      <a:pt x="968" y="676"/>
                    </a:lnTo>
                    <a:lnTo>
                      <a:pt x="953" y="699"/>
                    </a:lnTo>
                    <a:lnTo>
                      <a:pt x="938" y="721"/>
                    </a:lnTo>
                    <a:lnTo>
                      <a:pt x="932" y="721"/>
                    </a:lnTo>
                    <a:lnTo>
                      <a:pt x="924" y="728"/>
                    </a:lnTo>
                    <a:lnTo>
                      <a:pt x="932" y="743"/>
                    </a:lnTo>
                    <a:lnTo>
                      <a:pt x="953" y="765"/>
                    </a:lnTo>
                    <a:lnTo>
                      <a:pt x="970" y="769"/>
                    </a:lnTo>
                    <a:lnTo>
                      <a:pt x="968" y="788"/>
                    </a:lnTo>
                    <a:lnTo>
                      <a:pt x="945" y="802"/>
                    </a:lnTo>
                    <a:lnTo>
                      <a:pt x="924" y="810"/>
                    </a:lnTo>
                    <a:lnTo>
                      <a:pt x="924" y="817"/>
                    </a:lnTo>
                    <a:lnTo>
                      <a:pt x="924" y="825"/>
                    </a:lnTo>
                    <a:lnTo>
                      <a:pt x="924" y="832"/>
                    </a:lnTo>
                    <a:lnTo>
                      <a:pt x="890" y="807"/>
                    </a:lnTo>
                    <a:lnTo>
                      <a:pt x="855" y="835"/>
                    </a:lnTo>
                    <a:lnTo>
                      <a:pt x="814" y="818"/>
                    </a:lnTo>
                    <a:lnTo>
                      <a:pt x="784" y="816"/>
                    </a:lnTo>
                    <a:lnTo>
                      <a:pt x="764" y="800"/>
                    </a:lnTo>
                    <a:lnTo>
                      <a:pt x="713" y="800"/>
                    </a:lnTo>
                    <a:lnTo>
                      <a:pt x="688" y="837"/>
                    </a:lnTo>
                    <a:lnTo>
                      <a:pt x="700" y="858"/>
                    </a:lnTo>
                    <a:lnTo>
                      <a:pt x="663" y="867"/>
                    </a:lnTo>
                    <a:lnTo>
                      <a:pt x="646" y="898"/>
                    </a:lnTo>
                    <a:lnTo>
                      <a:pt x="622" y="914"/>
                    </a:lnTo>
                    <a:lnTo>
                      <a:pt x="588" y="941"/>
                    </a:lnTo>
                    <a:lnTo>
                      <a:pt x="567" y="926"/>
                    </a:lnTo>
                    <a:lnTo>
                      <a:pt x="556" y="940"/>
                    </a:lnTo>
                    <a:lnTo>
                      <a:pt x="513" y="929"/>
                    </a:lnTo>
                    <a:lnTo>
                      <a:pt x="513" y="899"/>
                    </a:lnTo>
                    <a:lnTo>
                      <a:pt x="501" y="889"/>
                    </a:lnTo>
                    <a:lnTo>
                      <a:pt x="473" y="909"/>
                    </a:lnTo>
                    <a:lnTo>
                      <a:pt x="475" y="948"/>
                    </a:lnTo>
                    <a:lnTo>
                      <a:pt x="497" y="971"/>
                    </a:lnTo>
                    <a:lnTo>
                      <a:pt x="497" y="1000"/>
                    </a:lnTo>
                    <a:lnTo>
                      <a:pt x="468" y="1006"/>
                    </a:lnTo>
                    <a:lnTo>
                      <a:pt x="464" y="1029"/>
                    </a:lnTo>
                    <a:lnTo>
                      <a:pt x="449" y="1036"/>
                    </a:lnTo>
                    <a:lnTo>
                      <a:pt x="440" y="1060"/>
                    </a:lnTo>
                    <a:lnTo>
                      <a:pt x="441" y="1062"/>
                    </a:lnTo>
                    <a:close/>
                  </a:path>
                </a:pathLst>
              </a:custGeom>
              <a:grpFill/>
              <a:ln w="6350">
                <a:solidFill>
                  <a:schemeClr val="bg1"/>
                </a:solidFill>
                <a:round/>
                <a:headEnd/>
                <a:tailEnd/>
              </a:ln>
              <a:scene3d>
                <a:camera prst="orthographicFront"/>
                <a:lightRig rig="threePt" dir="t"/>
              </a:scene3d>
              <a:sp3d>
                <a:bevelT w="63500" h="50800" prst="convex"/>
              </a:sp3d>
            </p:spPr>
            <p:txBody>
              <a:bodyPr/>
              <a:lstStyle/>
              <a:p>
                <a:pPr fontAlgn="base">
                  <a:spcBef>
                    <a:spcPct val="0"/>
                  </a:spcBef>
                  <a:spcAft>
                    <a:spcPct val="0"/>
                  </a:spcAft>
                  <a:defRPr/>
                </a:pPr>
                <a:endParaRPr lang="ru-RU" sz="1400">
                  <a:solidFill>
                    <a:srgbClr val="000000"/>
                  </a:solidFill>
                  <a:latin typeface="Arial"/>
                  <a:cs typeface="Arial"/>
                </a:endParaRPr>
              </a:p>
            </p:txBody>
          </p:sp>
          <p:sp>
            <p:nvSpPr>
              <p:cNvPr id="136" name="Freeform 4"/>
              <p:cNvSpPr>
                <a:spLocks/>
              </p:cNvSpPr>
              <p:nvPr/>
            </p:nvSpPr>
            <p:spPr bwMode="gray">
              <a:xfrm>
                <a:off x="2029" y="2271"/>
                <a:ext cx="572" cy="465"/>
              </a:xfrm>
              <a:custGeom>
                <a:avLst/>
                <a:gdLst>
                  <a:gd name="T0" fmla="*/ 14 w 685"/>
                  <a:gd name="T1" fmla="*/ 64 h 579"/>
                  <a:gd name="T2" fmla="*/ 19 w 685"/>
                  <a:gd name="T3" fmla="*/ 62 h 579"/>
                  <a:gd name="T4" fmla="*/ 16 w 685"/>
                  <a:gd name="T5" fmla="*/ 57 h 579"/>
                  <a:gd name="T6" fmla="*/ 11 w 685"/>
                  <a:gd name="T7" fmla="*/ 50 h 579"/>
                  <a:gd name="T8" fmla="*/ 4 w 685"/>
                  <a:gd name="T9" fmla="*/ 50 h 579"/>
                  <a:gd name="T10" fmla="*/ 0 w 685"/>
                  <a:gd name="T11" fmla="*/ 43 h 579"/>
                  <a:gd name="T12" fmla="*/ 8 w 685"/>
                  <a:gd name="T13" fmla="*/ 35 h 579"/>
                  <a:gd name="T14" fmla="*/ 24 w 685"/>
                  <a:gd name="T15" fmla="*/ 41 h 579"/>
                  <a:gd name="T16" fmla="*/ 24 w 685"/>
                  <a:gd name="T17" fmla="*/ 31 h 579"/>
                  <a:gd name="T18" fmla="*/ 33 w 685"/>
                  <a:gd name="T19" fmla="*/ 18 h 579"/>
                  <a:gd name="T20" fmla="*/ 47 w 685"/>
                  <a:gd name="T21" fmla="*/ 13 h 579"/>
                  <a:gd name="T22" fmla="*/ 48 w 685"/>
                  <a:gd name="T23" fmla="*/ 9 h 579"/>
                  <a:gd name="T24" fmla="*/ 53 w 685"/>
                  <a:gd name="T25" fmla="*/ 5 h 579"/>
                  <a:gd name="T26" fmla="*/ 54 w 685"/>
                  <a:gd name="T27" fmla="*/ 0 h 579"/>
                  <a:gd name="T28" fmla="*/ 75 w 685"/>
                  <a:gd name="T29" fmla="*/ 5 h 579"/>
                  <a:gd name="T30" fmla="*/ 83 w 685"/>
                  <a:gd name="T31" fmla="*/ 5 h 579"/>
                  <a:gd name="T32" fmla="*/ 90 w 685"/>
                  <a:gd name="T33" fmla="*/ 3 h 579"/>
                  <a:gd name="T34" fmla="*/ 95 w 685"/>
                  <a:gd name="T35" fmla="*/ 8 h 579"/>
                  <a:gd name="T36" fmla="*/ 108 w 685"/>
                  <a:gd name="T37" fmla="*/ 11 h 579"/>
                  <a:gd name="T38" fmla="*/ 114 w 685"/>
                  <a:gd name="T39" fmla="*/ 11 h 579"/>
                  <a:gd name="T40" fmla="*/ 116 w 685"/>
                  <a:gd name="T41" fmla="*/ 14 h 579"/>
                  <a:gd name="T42" fmla="*/ 126 w 685"/>
                  <a:gd name="T43" fmla="*/ 19 h 579"/>
                  <a:gd name="T44" fmla="*/ 137 w 685"/>
                  <a:gd name="T45" fmla="*/ 21 h 579"/>
                  <a:gd name="T46" fmla="*/ 137 w 685"/>
                  <a:gd name="T47" fmla="*/ 24 h 579"/>
                  <a:gd name="T48" fmla="*/ 134 w 685"/>
                  <a:gd name="T49" fmla="*/ 28 h 579"/>
                  <a:gd name="T50" fmla="*/ 137 w 685"/>
                  <a:gd name="T51" fmla="*/ 32 h 579"/>
                  <a:gd name="T52" fmla="*/ 154 w 685"/>
                  <a:gd name="T53" fmla="*/ 28 h 579"/>
                  <a:gd name="T54" fmla="*/ 194 w 685"/>
                  <a:gd name="T55" fmla="*/ 44 h 579"/>
                  <a:gd name="T56" fmla="*/ 182 w 685"/>
                  <a:gd name="T57" fmla="*/ 56 h 579"/>
                  <a:gd name="T58" fmla="*/ 170 w 685"/>
                  <a:gd name="T59" fmla="*/ 59 h 579"/>
                  <a:gd name="T60" fmla="*/ 154 w 685"/>
                  <a:gd name="T61" fmla="*/ 57 h 579"/>
                  <a:gd name="T62" fmla="*/ 143 w 685"/>
                  <a:gd name="T63" fmla="*/ 62 h 579"/>
                  <a:gd name="T64" fmla="*/ 130 w 685"/>
                  <a:gd name="T65" fmla="*/ 64 h 579"/>
                  <a:gd name="T66" fmla="*/ 130 w 685"/>
                  <a:gd name="T67" fmla="*/ 64 h 579"/>
                  <a:gd name="T68" fmla="*/ 119 w 685"/>
                  <a:gd name="T69" fmla="*/ 69 h 579"/>
                  <a:gd name="T70" fmla="*/ 110 w 685"/>
                  <a:gd name="T71" fmla="*/ 75 h 579"/>
                  <a:gd name="T72" fmla="*/ 106 w 685"/>
                  <a:gd name="T73" fmla="*/ 81 h 579"/>
                  <a:gd name="T74" fmla="*/ 97 w 685"/>
                  <a:gd name="T75" fmla="*/ 99 h 579"/>
                  <a:gd name="T76" fmla="*/ 90 w 685"/>
                  <a:gd name="T77" fmla="*/ 106 h 579"/>
                  <a:gd name="T78" fmla="*/ 78 w 685"/>
                  <a:gd name="T79" fmla="*/ 109 h 579"/>
                  <a:gd name="T80" fmla="*/ 69 w 685"/>
                  <a:gd name="T81" fmla="*/ 116 h 579"/>
                  <a:gd name="T82" fmla="*/ 55 w 685"/>
                  <a:gd name="T83" fmla="*/ 114 h 579"/>
                  <a:gd name="T84" fmla="*/ 43 w 685"/>
                  <a:gd name="T85" fmla="*/ 125 h 579"/>
                  <a:gd name="T86" fmla="*/ 32 w 685"/>
                  <a:gd name="T87" fmla="*/ 120 h 579"/>
                  <a:gd name="T88" fmla="*/ 28 w 685"/>
                  <a:gd name="T89" fmla="*/ 109 h 579"/>
                  <a:gd name="T90" fmla="*/ 23 w 685"/>
                  <a:gd name="T91" fmla="*/ 106 h 579"/>
                  <a:gd name="T92" fmla="*/ 20 w 685"/>
                  <a:gd name="T93" fmla="*/ 100 h 579"/>
                  <a:gd name="T94" fmla="*/ 13 w 685"/>
                  <a:gd name="T95" fmla="*/ 92 h 579"/>
                  <a:gd name="T96" fmla="*/ 8 w 685"/>
                  <a:gd name="T97" fmla="*/ 84 h 579"/>
                  <a:gd name="T98" fmla="*/ 10 w 685"/>
                  <a:gd name="T99" fmla="*/ 77 h 579"/>
                  <a:gd name="T100" fmla="*/ 13 w 685"/>
                  <a:gd name="T101" fmla="*/ 73 h 579"/>
                  <a:gd name="T102" fmla="*/ 6 w 685"/>
                  <a:gd name="T103" fmla="*/ 67 h 579"/>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685"/>
                  <a:gd name="T157" fmla="*/ 0 h 579"/>
                  <a:gd name="T158" fmla="*/ 685 w 685"/>
                  <a:gd name="T159" fmla="*/ 579 h 579"/>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685" h="579">
                    <a:moveTo>
                      <a:pt x="18" y="310"/>
                    </a:moveTo>
                    <a:lnTo>
                      <a:pt x="50" y="296"/>
                    </a:lnTo>
                    <a:lnTo>
                      <a:pt x="57" y="296"/>
                    </a:lnTo>
                    <a:lnTo>
                      <a:pt x="65" y="289"/>
                    </a:lnTo>
                    <a:lnTo>
                      <a:pt x="57" y="282"/>
                    </a:lnTo>
                    <a:lnTo>
                      <a:pt x="57" y="267"/>
                    </a:lnTo>
                    <a:lnTo>
                      <a:pt x="43" y="244"/>
                    </a:lnTo>
                    <a:lnTo>
                      <a:pt x="36" y="229"/>
                    </a:lnTo>
                    <a:lnTo>
                      <a:pt x="21" y="229"/>
                    </a:lnTo>
                    <a:lnTo>
                      <a:pt x="14" y="229"/>
                    </a:lnTo>
                    <a:lnTo>
                      <a:pt x="7" y="214"/>
                    </a:lnTo>
                    <a:lnTo>
                      <a:pt x="0" y="200"/>
                    </a:lnTo>
                    <a:lnTo>
                      <a:pt x="14" y="185"/>
                    </a:lnTo>
                    <a:lnTo>
                      <a:pt x="29" y="163"/>
                    </a:lnTo>
                    <a:lnTo>
                      <a:pt x="57" y="177"/>
                    </a:lnTo>
                    <a:lnTo>
                      <a:pt x="86" y="192"/>
                    </a:lnTo>
                    <a:lnTo>
                      <a:pt x="72" y="155"/>
                    </a:lnTo>
                    <a:lnTo>
                      <a:pt x="86" y="140"/>
                    </a:lnTo>
                    <a:lnTo>
                      <a:pt x="93" y="81"/>
                    </a:lnTo>
                    <a:lnTo>
                      <a:pt x="115" y="81"/>
                    </a:lnTo>
                    <a:lnTo>
                      <a:pt x="144" y="59"/>
                    </a:lnTo>
                    <a:lnTo>
                      <a:pt x="165" y="59"/>
                    </a:lnTo>
                    <a:lnTo>
                      <a:pt x="165" y="52"/>
                    </a:lnTo>
                    <a:lnTo>
                      <a:pt x="173" y="44"/>
                    </a:lnTo>
                    <a:lnTo>
                      <a:pt x="187" y="37"/>
                    </a:lnTo>
                    <a:lnTo>
                      <a:pt x="187" y="22"/>
                    </a:lnTo>
                    <a:lnTo>
                      <a:pt x="187" y="7"/>
                    </a:lnTo>
                    <a:lnTo>
                      <a:pt x="194" y="0"/>
                    </a:lnTo>
                    <a:lnTo>
                      <a:pt x="230" y="15"/>
                    </a:lnTo>
                    <a:lnTo>
                      <a:pt x="266" y="22"/>
                    </a:lnTo>
                    <a:lnTo>
                      <a:pt x="281" y="22"/>
                    </a:lnTo>
                    <a:lnTo>
                      <a:pt x="295" y="22"/>
                    </a:lnTo>
                    <a:lnTo>
                      <a:pt x="302" y="22"/>
                    </a:lnTo>
                    <a:lnTo>
                      <a:pt x="317" y="15"/>
                    </a:lnTo>
                    <a:lnTo>
                      <a:pt x="325" y="30"/>
                    </a:lnTo>
                    <a:lnTo>
                      <a:pt x="338" y="37"/>
                    </a:lnTo>
                    <a:lnTo>
                      <a:pt x="361" y="44"/>
                    </a:lnTo>
                    <a:lnTo>
                      <a:pt x="382" y="52"/>
                    </a:lnTo>
                    <a:lnTo>
                      <a:pt x="389" y="52"/>
                    </a:lnTo>
                    <a:lnTo>
                      <a:pt x="403" y="52"/>
                    </a:lnTo>
                    <a:lnTo>
                      <a:pt x="410" y="52"/>
                    </a:lnTo>
                    <a:lnTo>
                      <a:pt x="410" y="67"/>
                    </a:lnTo>
                    <a:lnTo>
                      <a:pt x="410" y="81"/>
                    </a:lnTo>
                    <a:lnTo>
                      <a:pt x="447" y="89"/>
                    </a:lnTo>
                    <a:lnTo>
                      <a:pt x="483" y="89"/>
                    </a:lnTo>
                    <a:lnTo>
                      <a:pt x="483" y="96"/>
                    </a:lnTo>
                    <a:lnTo>
                      <a:pt x="490" y="104"/>
                    </a:lnTo>
                    <a:lnTo>
                      <a:pt x="483" y="111"/>
                    </a:lnTo>
                    <a:lnTo>
                      <a:pt x="475" y="118"/>
                    </a:lnTo>
                    <a:lnTo>
                      <a:pt x="475" y="133"/>
                    </a:lnTo>
                    <a:lnTo>
                      <a:pt x="475" y="140"/>
                    </a:lnTo>
                    <a:lnTo>
                      <a:pt x="483" y="148"/>
                    </a:lnTo>
                    <a:lnTo>
                      <a:pt x="504" y="143"/>
                    </a:lnTo>
                    <a:lnTo>
                      <a:pt x="547" y="133"/>
                    </a:lnTo>
                    <a:lnTo>
                      <a:pt x="627" y="207"/>
                    </a:lnTo>
                    <a:lnTo>
                      <a:pt x="685" y="207"/>
                    </a:lnTo>
                    <a:lnTo>
                      <a:pt x="670" y="259"/>
                    </a:lnTo>
                    <a:lnTo>
                      <a:pt x="642" y="259"/>
                    </a:lnTo>
                    <a:lnTo>
                      <a:pt x="619" y="274"/>
                    </a:lnTo>
                    <a:lnTo>
                      <a:pt x="598" y="274"/>
                    </a:lnTo>
                    <a:lnTo>
                      <a:pt x="570" y="259"/>
                    </a:lnTo>
                    <a:lnTo>
                      <a:pt x="541" y="267"/>
                    </a:lnTo>
                    <a:lnTo>
                      <a:pt x="511" y="259"/>
                    </a:lnTo>
                    <a:lnTo>
                      <a:pt x="505" y="289"/>
                    </a:lnTo>
                    <a:lnTo>
                      <a:pt x="469" y="274"/>
                    </a:lnTo>
                    <a:lnTo>
                      <a:pt x="461" y="296"/>
                    </a:lnTo>
                    <a:lnTo>
                      <a:pt x="454" y="296"/>
                    </a:lnTo>
                    <a:lnTo>
                      <a:pt x="461" y="296"/>
                    </a:lnTo>
                    <a:lnTo>
                      <a:pt x="454" y="303"/>
                    </a:lnTo>
                    <a:lnTo>
                      <a:pt x="418" y="318"/>
                    </a:lnTo>
                    <a:lnTo>
                      <a:pt x="389" y="325"/>
                    </a:lnTo>
                    <a:lnTo>
                      <a:pt x="389" y="347"/>
                    </a:lnTo>
                    <a:lnTo>
                      <a:pt x="389" y="362"/>
                    </a:lnTo>
                    <a:lnTo>
                      <a:pt x="374" y="377"/>
                    </a:lnTo>
                    <a:lnTo>
                      <a:pt x="353" y="400"/>
                    </a:lnTo>
                    <a:lnTo>
                      <a:pt x="341" y="457"/>
                    </a:lnTo>
                    <a:lnTo>
                      <a:pt x="324" y="491"/>
                    </a:lnTo>
                    <a:lnTo>
                      <a:pt x="315" y="489"/>
                    </a:lnTo>
                    <a:lnTo>
                      <a:pt x="295" y="504"/>
                    </a:lnTo>
                    <a:lnTo>
                      <a:pt x="278" y="506"/>
                    </a:lnTo>
                    <a:lnTo>
                      <a:pt x="267" y="542"/>
                    </a:lnTo>
                    <a:lnTo>
                      <a:pt x="243" y="541"/>
                    </a:lnTo>
                    <a:lnTo>
                      <a:pt x="230" y="527"/>
                    </a:lnTo>
                    <a:lnTo>
                      <a:pt x="195" y="528"/>
                    </a:lnTo>
                    <a:lnTo>
                      <a:pt x="187" y="560"/>
                    </a:lnTo>
                    <a:lnTo>
                      <a:pt x="151" y="579"/>
                    </a:lnTo>
                    <a:lnTo>
                      <a:pt x="131" y="555"/>
                    </a:lnTo>
                    <a:lnTo>
                      <a:pt x="113" y="555"/>
                    </a:lnTo>
                    <a:lnTo>
                      <a:pt x="100" y="517"/>
                    </a:lnTo>
                    <a:lnTo>
                      <a:pt x="100" y="506"/>
                    </a:lnTo>
                    <a:lnTo>
                      <a:pt x="94" y="489"/>
                    </a:lnTo>
                    <a:lnTo>
                      <a:pt x="85" y="489"/>
                    </a:lnTo>
                    <a:lnTo>
                      <a:pt x="79" y="479"/>
                    </a:lnTo>
                    <a:lnTo>
                      <a:pt x="72" y="463"/>
                    </a:lnTo>
                    <a:lnTo>
                      <a:pt x="72" y="438"/>
                    </a:lnTo>
                    <a:lnTo>
                      <a:pt x="46" y="425"/>
                    </a:lnTo>
                    <a:lnTo>
                      <a:pt x="35" y="408"/>
                    </a:lnTo>
                    <a:lnTo>
                      <a:pt x="29" y="387"/>
                    </a:lnTo>
                    <a:lnTo>
                      <a:pt x="29" y="370"/>
                    </a:lnTo>
                    <a:lnTo>
                      <a:pt x="35" y="355"/>
                    </a:lnTo>
                    <a:lnTo>
                      <a:pt x="37" y="347"/>
                    </a:lnTo>
                    <a:lnTo>
                      <a:pt x="43" y="339"/>
                    </a:lnTo>
                    <a:lnTo>
                      <a:pt x="27" y="328"/>
                    </a:lnTo>
                    <a:lnTo>
                      <a:pt x="18" y="311"/>
                    </a:lnTo>
                    <a:lnTo>
                      <a:pt x="18" y="310"/>
                    </a:lnTo>
                    <a:close/>
                  </a:path>
                </a:pathLst>
              </a:custGeom>
              <a:grpFill/>
              <a:ln w="6350">
                <a:solidFill>
                  <a:schemeClr val="bg1"/>
                </a:solidFill>
                <a:round/>
                <a:headEnd/>
                <a:tailEnd/>
              </a:ln>
              <a:scene3d>
                <a:camera prst="orthographicFront"/>
                <a:lightRig rig="threePt" dir="t"/>
              </a:scene3d>
              <a:sp3d>
                <a:bevelT w="63500" h="50800" prst="convex"/>
              </a:sp3d>
            </p:spPr>
            <p:txBody>
              <a:bodyPr/>
              <a:lstStyle/>
              <a:p>
                <a:pPr fontAlgn="base">
                  <a:spcBef>
                    <a:spcPct val="0"/>
                  </a:spcBef>
                  <a:spcAft>
                    <a:spcPct val="0"/>
                  </a:spcAft>
                  <a:defRPr/>
                </a:pPr>
                <a:endParaRPr lang="ru-RU" sz="1400">
                  <a:solidFill>
                    <a:srgbClr val="000000"/>
                  </a:solidFill>
                  <a:latin typeface="Arial"/>
                  <a:cs typeface="Arial"/>
                </a:endParaRPr>
              </a:p>
            </p:txBody>
          </p:sp>
          <p:sp>
            <p:nvSpPr>
              <p:cNvPr id="137" name="Freeform 5"/>
              <p:cNvSpPr>
                <a:spLocks/>
              </p:cNvSpPr>
              <p:nvPr/>
            </p:nvSpPr>
            <p:spPr bwMode="gray">
              <a:xfrm>
                <a:off x="2116" y="1829"/>
                <a:ext cx="1045" cy="686"/>
              </a:xfrm>
              <a:custGeom>
                <a:avLst/>
                <a:gdLst>
                  <a:gd name="T0" fmla="*/ 163 w 1251"/>
                  <a:gd name="T1" fmla="*/ 164 h 854"/>
                  <a:gd name="T2" fmla="*/ 104 w 1251"/>
                  <a:gd name="T3" fmla="*/ 149 h 854"/>
                  <a:gd name="T4" fmla="*/ 85 w 1251"/>
                  <a:gd name="T5" fmla="*/ 136 h 854"/>
                  <a:gd name="T6" fmla="*/ 61 w 1251"/>
                  <a:gd name="T7" fmla="*/ 122 h 854"/>
                  <a:gd name="T8" fmla="*/ 23 w 1251"/>
                  <a:gd name="T9" fmla="*/ 122 h 854"/>
                  <a:gd name="T10" fmla="*/ 12 w 1251"/>
                  <a:gd name="T11" fmla="*/ 132 h 854"/>
                  <a:gd name="T12" fmla="*/ 7 w 1251"/>
                  <a:gd name="T13" fmla="*/ 120 h 854"/>
                  <a:gd name="T14" fmla="*/ 8 w 1251"/>
                  <a:gd name="T15" fmla="*/ 101 h 854"/>
                  <a:gd name="T16" fmla="*/ 29 w 1251"/>
                  <a:gd name="T17" fmla="*/ 84 h 854"/>
                  <a:gd name="T18" fmla="*/ 52 w 1251"/>
                  <a:gd name="T19" fmla="*/ 83 h 854"/>
                  <a:gd name="T20" fmla="*/ 61 w 1251"/>
                  <a:gd name="T21" fmla="*/ 80 h 854"/>
                  <a:gd name="T22" fmla="*/ 101 w 1251"/>
                  <a:gd name="T23" fmla="*/ 69 h 854"/>
                  <a:gd name="T24" fmla="*/ 124 w 1251"/>
                  <a:gd name="T25" fmla="*/ 37 h 854"/>
                  <a:gd name="T26" fmla="*/ 148 w 1251"/>
                  <a:gd name="T27" fmla="*/ 19 h 854"/>
                  <a:gd name="T28" fmla="*/ 158 w 1251"/>
                  <a:gd name="T29" fmla="*/ 8 h 854"/>
                  <a:gd name="T30" fmla="*/ 181 w 1251"/>
                  <a:gd name="T31" fmla="*/ 0 h 854"/>
                  <a:gd name="T32" fmla="*/ 197 w 1251"/>
                  <a:gd name="T33" fmla="*/ 8 h 854"/>
                  <a:gd name="T34" fmla="*/ 197 w 1251"/>
                  <a:gd name="T35" fmla="*/ 18 h 854"/>
                  <a:gd name="T36" fmla="*/ 207 w 1251"/>
                  <a:gd name="T37" fmla="*/ 47 h 854"/>
                  <a:gd name="T38" fmla="*/ 189 w 1251"/>
                  <a:gd name="T39" fmla="*/ 69 h 854"/>
                  <a:gd name="T40" fmla="*/ 165 w 1251"/>
                  <a:gd name="T41" fmla="*/ 38 h 854"/>
                  <a:gd name="T42" fmla="*/ 156 w 1251"/>
                  <a:gd name="T43" fmla="*/ 40 h 854"/>
                  <a:gd name="T44" fmla="*/ 148 w 1251"/>
                  <a:gd name="T45" fmla="*/ 77 h 854"/>
                  <a:gd name="T46" fmla="*/ 152 w 1251"/>
                  <a:gd name="T47" fmla="*/ 79 h 854"/>
                  <a:gd name="T48" fmla="*/ 161 w 1251"/>
                  <a:gd name="T49" fmla="*/ 74 h 854"/>
                  <a:gd name="T50" fmla="*/ 175 w 1251"/>
                  <a:gd name="T51" fmla="*/ 84 h 854"/>
                  <a:gd name="T52" fmla="*/ 196 w 1251"/>
                  <a:gd name="T53" fmla="*/ 74 h 854"/>
                  <a:gd name="T54" fmla="*/ 214 w 1251"/>
                  <a:gd name="T55" fmla="*/ 81 h 854"/>
                  <a:gd name="T56" fmla="*/ 224 w 1251"/>
                  <a:gd name="T57" fmla="*/ 71 h 854"/>
                  <a:gd name="T58" fmla="*/ 235 w 1251"/>
                  <a:gd name="T59" fmla="*/ 61 h 854"/>
                  <a:gd name="T60" fmla="*/ 235 w 1251"/>
                  <a:gd name="T61" fmla="*/ 77 h 854"/>
                  <a:gd name="T62" fmla="*/ 231 w 1251"/>
                  <a:gd name="T63" fmla="*/ 88 h 854"/>
                  <a:gd name="T64" fmla="*/ 244 w 1251"/>
                  <a:gd name="T65" fmla="*/ 85 h 854"/>
                  <a:gd name="T66" fmla="*/ 261 w 1251"/>
                  <a:gd name="T67" fmla="*/ 84 h 854"/>
                  <a:gd name="T68" fmla="*/ 277 w 1251"/>
                  <a:gd name="T69" fmla="*/ 85 h 854"/>
                  <a:gd name="T70" fmla="*/ 292 w 1251"/>
                  <a:gd name="T71" fmla="*/ 87 h 854"/>
                  <a:gd name="T72" fmla="*/ 282 w 1251"/>
                  <a:gd name="T73" fmla="*/ 93 h 854"/>
                  <a:gd name="T74" fmla="*/ 298 w 1251"/>
                  <a:gd name="T75" fmla="*/ 94 h 854"/>
                  <a:gd name="T76" fmla="*/ 317 w 1251"/>
                  <a:gd name="T77" fmla="*/ 98 h 854"/>
                  <a:gd name="T78" fmla="*/ 315 w 1251"/>
                  <a:gd name="T79" fmla="*/ 106 h 854"/>
                  <a:gd name="T80" fmla="*/ 324 w 1251"/>
                  <a:gd name="T81" fmla="*/ 100 h 854"/>
                  <a:gd name="T82" fmla="*/ 327 w 1251"/>
                  <a:gd name="T83" fmla="*/ 85 h 854"/>
                  <a:gd name="T84" fmla="*/ 328 w 1251"/>
                  <a:gd name="T85" fmla="*/ 77 h 854"/>
                  <a:gd name="T86" fmla="*/ 337 w 1251"/>
                  <a:gd name="T87" fmla="*/ 89 h 854"/>
                  <a:gd name="T88" fmla="*/ 355 w 1251"/>
                  <a:gd name="T89" fmla="*/ 100 h 854"/>
                  <a:gd name="T90" fmla="*/ 353 w 1251"/>
                  <a:gd name="T91" fmla="*/ 111 h 854"/>
                  <a:gd name="T92" fmla="*/ 353 w 1251"/>
                  <a:gd name="T93" fmla="*/ 119 h 854"/>
                  <a:gd name="T94" fmla="*/ 341 w 1251"/>
                  <a:gd name="T95" fmla="*/ 132 h 854"/>
                  <a:gd name="T96" fmla="*/ 317 w 1251"/>
                  <a:gd name="T97" fmla="*/ 141 h 854"/>
                  <a:gd name="T98" fmla="*/ 308 w 1251"/>
                  <a:gd name="T99" fmla="*/ 144 h 854"/>
                  <a:gd name="T100" fmla="*/ 296 w 1251"/>
                  <a:gd name="T101" fmla="*/ 144 h 854"/>
                  <a:gd name="T102" fmla="*/ 290 w 1251"/>
                  <a:gd name="T103" fmla="*/ 156 h 854"/>
                  <a:gd name="T104" fmla="*/ 276 w 1251"/>
                  <a:gd name="T105" fmla="*/ 178 h 854"/>
                  <a:gd name="T106" fmla="*/ 256 w 1251"/>
                  <a:gd name="T107" fmla="*/ 181 h 854"/>
                  <a:gd name="T108" fmla="*/ 226 w 1251"/>
                  <a:gd name="T109" fmla="*/ 176 h 854"/>
                  <a:gd name="T110" fmla="*/ 211 w 1251"/>
                  <a:gd name="T111" fmla="*/ 169 h 854"/>
                  <a:gd name="T112" fmla="*/ 204 w 1251"/>
                  <a:gd name="T113" fmla="*/ 178 h 854"/>
                  <a:gd name="T114" fmla="*/ 189 w 1251"/>
                  <a:gd name="T115" fmla="*/ 176 h 854"/>
                  <a:gd name="T116" fmla="*/ 179 w 1251"/>
                  <a:gd name="T117" fmla="*/ 179 h 854"/>
                  <a:gd name="T118" fmla="*/ 179 w 1251"/>
                  <a:gd name="T119" fmla="*/ 164 h 854"/>
                  <a:gd name="T120" fmla="*/ 176 w 1251"/>
                  <a:gd name="T121" fmla="*/ 151 h 85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251"/>
                  <a:gd name="T184" fmla="*/ 0 h 854"/>
                  <a:gd name="T185" fmla="*/ 1251 w 1251"/>
                  <a:gd name="T186" fmla="*/ 854 h 85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251" h="854">
                    <a:moveTo>
                      <a:pt x="602" y="698"/>
                    </a:moveTo>
                    <a:lnTo>
                      <a:pt x="602" y="713"/>
                    </a:lnTo>
                    <a:lnTo>
                      <a:pt x="581" y="736"/>
                    </a:lnTo>
                    <a:lnTo>
                      <a:pt x="573" y="758"/>
                    </a:lnTo>
                    <a:lnTo>
                      <a:pt x="515" y="758"/>
                    </a:lnTo>
                    <a:lnTo>
                      <a:pt x="436" y="683"/>
                    </a:lnTo>
                    <a:lnTo>
                      <a:pt x="385" y="698"/>
                    </a:lnTo>
                    <a:lnTo>
                      <a:pt x="364" y="690"/>
                    </a:lnTo>
                    <a:lnTo>
                      <a:pt x="364" y="668"/>
                    </a:lnTo>
                    <a:lnTo>
                      <a:pt x="378" y="653"/>
                    </a:lnTo>
                    <a:lnTo>
                      <a:pt x="371" y="638"/>
                    </a:lnTo>
                    <a:lnTo>
                      <a:pt x="299" y="631"/>
                    </a:lnTo>
                    <a:lnTo>
                      <a:pt x="299" y="602"/>
                    </a:lnTo>
                    <a:lnTo>
                      <a:pt x="274" y="611"/>
                    </a:lnTo>
                    <a:lnTo>
                      <a:pt x="240" y="597"/>
                    </a:lnTo>
                    <a:lnTo>
                      <a:pt x="212" y="567"/>
                    </a:lnTo>
                    <a:lnTo>
                      <a:pt x="198" y="580"/>
                    </a:lnTo>
                    <a:lnTo>
                      <a:pt x="162" y="580"/>
                    </a:lnTo>
                    <a:lnTo>
                      <a:pt x="93" y="559"/>
                    </a:lnTo>
                    <a:lnTo>
                      <a:pt x="82" y="567"/>
                    </a:lnTo>
                    <a:lnTo>
                      <a:pt x="88" y="595"/>
                    </a:lnTo>
                    <a:lnTo>
                      <a:pt x="73" y="601"/>
                    </a:lnTo>
                    <a:lnTo>
                      <a:pt x="63" y="609"/>
                    </a:lnTo>
                    <a:lnTo>
                      <a:pt x="42" y="609"/>
                    </a:lnTo>
                    <a:lnTo>
                      <a:pt x="30" y="582"/>
                    </a:lnTo>
                    <a:lnTo>
                      <a:pt x="25" y="569"/>
                    </a:lnTo>
                    <a:lnTo>
                      <a:pt x="12" y="566"/>
                    </a:lnTo>
                    <a:lnTo>
                      <a:pt x="21" y="552"/>
                    </a:lnTo>
                    <a:lnTo>
                      <a:pt x="6" y="534"/>
                    </a:lnTo>
                    <a:lnTo>
                      <a:pt x="0" y="521"/>
                    </a:lnTo>
                    <a:lnTo>
                      <a:pt x="23" y="492"/>
                    </a:lnTo>
                    <a:lnTo>
                      <a:pt x="25" y="471"/>
                    </a:lnTo>
                    <a:lnTo>
                      <a:pt x="40" y="462"/>
                    </a:lnTo>
                    <a:lnTo>
                      <a:pt x="44" y="439"/>
                    </a:lnTo>
                    <a:lnTo>
                      <a:pt x="65" y="439"/>
                    </a:lnTo>
                    <a:lnTo>
                      <a:pt x="103" y="388"/>
                    </a:lnTo>
                    <a:lnTo>
                      <a:pt x="128" y="394"/>
                    </a:lnTo>
                    <a:lnTo>
                      <a:pt x="147" y="369"/>
                    </a:lnTo>
                    <a:lnTo>
                      <a:pt x="156" y="379"/>
                    </a:lnTo>
                    <a:lnTo>
                      <a:pt x="183" y="382"/>
                    </a:lnTo>
                    <a:lnTo>
                      <a:pt x="189" y="403"/>
                    </a:lnTo>
                    <a:lnTo>
                      <a:pt x="209" y="420"/>
                    </a:lnTo>
                    <a:lnTo>
                      <a:pt x="210" y="390"/>
                    </a:lnTo>
                    <a:lnTo>
                      <a:pt x="212" y="369"/>
                    </a:lnTo>
                    <a:lnTo>
                      <a:pt x="215" y="346"/>
                    </a:lnTo>
                    <a:lnTo>
                      <a:pt x="240" y="337"/>
                    </a:lnTo>
                    <a:lnTo>
                      <a:pt x="256" y="327"/>
                    </a:lnTo>
                    <a:lnTo>
                      <a:pt x="357" y="319"/>
                    </a:lnTo>
                    <a:lnTo>
                      <a:pt x="371" y="253"/>
                    </a:lnTo>
                    <a:lnTo>
                      <a:pt x="393" y="245"/>
                    </a:lnTo>
                    <a:lnTo>
                      <a:pt x="422" y="207"/>
                    </a:lnTo>
                    <a:lnTo>
                      <a:pt x="436" y="171"/>
                    </a:lnTo>
                    <a:lnTo>
                      <a:pt x="479" y="156"/>
                    </a:lnTo>
                    <a:lnTo>
                      <a:pt x="501" y="118"/>
                    </a:lnTo>
                    <a:lnTo>
                      <a:pt x="508" y="104"/>
                    </a:lnTo>
                    <a:lnTo>
                      <a:pt x="522" y="89"/>
                    </a:lnTo>
                    <a:lnTo>
                      <a:pt x="545" y="81"/>
                    </a:lnTo>
                    <a:lnTo>
                      <a:pt x="573" y="74"/>
                    </a:lnTo>
                    <a:lnTo>
                      <a:pt x="566" y="59"/>
                    </a:lnTo>
                    <a:lnTo>
                      <a:pt x="558" y="37"/>
                    </a:lnTo>
                    <a:lnTo>
                      <a:pt x="573" y="22"/>
                    </a:lnTo>
                    <a:lnTo>
                      <a:pt x="594" y="7"/>
                    </a:lnTo>
                    <a:lnTo>
                      <a:pt x="617" y="7"/>
                    </a:lnTo>
                    <a:lnTo>
                      <a:pt x="638" y="0"/>
                    </a:lnTo>
                    <a:lnTo>
                      <a:pt x="645" y="0"/>
                    </a:lnTo>
                    <a:lnTo>
                      <a:pt x="660" y="0"/>
                    </a:lnTo>
                    <a:lnTo>
                      <a:pt x="667" y="15"/>
                    </a:lnTo>
                    <a:lnTo>
                      <a:pt x="696" y="37"/>
                    </a:lnTo>
                    <a:lnTo>
                      <a:pt x="710" y="52"/>
                    </a:lnTo>
                    <a:lnTo>
                      <a:pt x="696" y="59"/>
                    </a:lnTo>
                    <a:lnTo>
                      <a:pt x="681" y="59"/>
                    </a:lnTo>
                    <a:lnTo>
                      <a:pt x="696" y="81"/>
                    </a:lnTo>
                    <a:lnTo>
                      <a:pt x="717" y="104"/>
                    </a:lnTo>
                    <a:lnTo>
                      <a:pt x="717" y="142"/>
                    </a:lnTo>
                    <a:lnTo>
                      <a:pt x="725" y="178"/>
                    </a:lnTo>
                    <a:lnTo>
                      <a:pt x="732" y="222"/>
                    </a:lnTo>
                    <a:lnTo>
                      <a:pt x="746" y="260"/>
                    </a:lnTo>
                    <a:lnTo>
                      <a:pt x="717" y="290"/>
                    </a:lnTo>
                    <a:lnTo>
                      <a:pt x="689" y="319"/>
                    </a:lnTo>
                    <a:lnTo>
                      <a:pt x="667" y="319"/>
                    </a:lnTo>
                    <a:lnTo>
                      <a:pt x="645" y="312"/>
                    </a:lnTo>
                    <a:lnTo>
                      <a:pt x="609" y="260"/>
                    </a:lnTo>
                    <a:lnTo>
                      <a:pt x="581" y="200"/>
                    </a:lnTo>
                    <a:lnTo>
                      <a:pt x="581" y="178"/>
                    </a:lnTo>
                    <a:lnTo>
                      <a:pt x="581" y="156"/>
                    </a:lnTo>
                    <a:lnTo>
                      <a:pt x="566" y="171"/>
                    </a:lnTo>
                    <a:lnTo>
                      <a:pt x="558" y="178"/>
                    </a:lnTo>
                    <a:lnTo>
                      <a:pt x="551" y="185"/>
                    </a:lnTo>
                    <a:lnTo>
                      <a:pt x="566" y="237"/>
                    </a:lnTo>
                    <a:lnTo>
                      <a:pt x="522" y="275"/>
                    </a:lnTo>
                    <a:lnTo>
                      <a:pt x="508" y="327"/>
                    </a:lnTo>
                    <a:lnTo>
                      <a:pt x="522" y="356"/>
                    </a:lnTo>
                    <a:lnTo>
                      <a:pt x="501" y="379"/>
                    </a:lnTo>
                    <a:lnTo>
                      <a:pt x="522" y="386"/>
                    </a:lnTo>
                    <a:lnTo>
                      <a:pt x="545" y="386"/>
                    </a:lnTo>
                    <a:lnTo>
                      <a:pt x="537" y="364"/>
                    </a:lnTo>
                    <a:lnTo>
                      <a:pt x="537" y="341"/>
                    </a:lnTo>
                    <a:lnTo>
                      <a:pt x="545" y="334"/>
                    </a:lnTo>
                    <a:lnTo>
                      <a:pt x="558" y="319"/>
                    </a:lnTo>
                    <a:lnTo>
                      <a:pt x="566" y="341"/>
                    </a:lnTo>
                    <a:lnTo>
                      <a:pt x="581" y="364"/>
                    </a:lnTo>
                    <a:lnTo>
                      <a:pt x="594" y="386"/>
                    </a:lnTo>
                    <a:lnTo>
                      <a:pt x="609" y="401"/>
                    </a:lnTo>
                    <a:lnTo>
                      <a:pt x="617" y="386"/>
                    </a:lnTo>
                    <a:lnTo>
                      <a:pt x="624" y="364"/>
                    </a:lnTo>
                    <a:lnTo>
                      <a:pt x="638" y="356"/>
                    </a:lnTo>
                    <a:lnTo>
                      <a:pt x="660" y="341"/>
                    </a:lnTo>
                    <a:lnTo>
                      <a:pt x="689" y="341"/>
                    </a:lnTo>
                    <a:lnTo>
                      <a:pt x="717" y="341"/>
                    </a:lnTo>
                    <a:lnTo>
                      <a:pt x="732" y="364"/>
                    </a:lnTo>
                    <a:lnTo>
                      <a:pt x="746" y="386"/>
                    </a:lnTo>
                    <a:lnTo>
                      <a:pt x="754" y="379"/>
                    </a:lnTo>
                    <a:lnTo>
                      <a:pt x="754" y="386"/>
                    </a:lnTo>
                    <a:lnTo>
                      <a:pt x="761" y="372"/>
                    </a:lnTo>
                    <a:lnTo>
                      <a:pt x="768" y="341"/>
                    </a:lnTo>
                    <a:lnTo>
                      <a:pt x="790" y="327"/>
                    </a:lnTo>
                    <a:lnTo>
                      <a:pt x="811" y="312"/>
                    </a:lnTo>
                    <a:lnTo>
                      <a:pt x="804" y="290"/>
                    </a:lnTo>
                    <a:lnTo>
                      <a:pt x="804" y="260"/>
                    </a:lnTo>
                    <a:lnTo>
                      <a:pt x="826" y="282"/>
                    </a:lnTo>
                    <a:lnTo>
                      <a:pt x="854" y="304"/>
                    </a:lnTo>
                    <a:lnTo>
                      <a:pt x="847" y="334"/>
                    </a:lnTo>
                    <a:lnTo>
                      <a:pt x="847" y="356"/>
                    </a:lnTo>
                    <a:lnTo>
                      <a:pt x="826" y="356"/>
                    </a:lnTo>
                    <a:lnTo>
                      <a:pt x="811" y="349"/>
                    </a:lnTo>
                    <a:lnTo>
                      <a:pt x="804" y="379"/>
                    </a:lnTo>
                    <a:lnTo>
                      <a:pt x="797" y="401"/>
                    </a:lnTo>
                    <a:lnTo>
                      <a:pt x="811" y="408"/>
                    </a:lnTo>
                    <a:lnTo>
                      <a:pt x="833" y="408"/>
                    </a:lnTo>
                    <a:lnTo>
                      <a:pt x="841" y="401"/>
                    </a:lnTo>
                    <a:lnTo>
                      <a:pt x="854" y="386"/>
                    </a:lnTo>
                    <a:lnTo>
                      <a:pt x="862" y="394"/>
                    </a:lnTo>
                    <a:lnTo>
                      <a:pt x="877" y="394"/>
                    </a:lnTo>
                    <a:lnTo>
                      <a:pt x="883" y="394"/>
                    </a:lnTo>
                    <a:lnTo>
                      <a:pt x="890" y="386"/>
                    </a:lnTo>
                    <a:lnTo>
                      <a:pt x="920" y="386"/>
                    </a:lnTo>
                    <a:lnTo>
                      <a:pt x="956" y="386"/>
                    </a:lnTo>
                    <a:lnTo>
                      <a:pt x="963" y="394"/>
                    </a:lnTo>
                    <a:lnTo>
                      <a:pt x="970" y="401"/>
                    </a:lnTo>
                    <a:lnTo>
                      <a:pt x="977" y="394"/>
                    </a:lnTo>
                    <a:lnTo>
                      <a:pt x="985" y="386"/>
                    </a:lnTo>
                    <a:lnTo>
                      <a:pt x="1006" y="386"/>
                    </a:lnTo>
                    <a:lnTo>
                      <a:pt x="1028" y="386"/>
                    </a:lnTo>
                    <a:lnTo>
                      <a:pt x="1028" y="401"/>
                    </a:lnTo>
                    <a:lnTo>
                      <a:pt x="1028" y="408"/>
                    </a:lnTo>
                    <a:lnTo>
                      <a:pt x="1006" y="415"/>
                    </a:lnTo>
                    <a:lnTo>
                      <a:pt x="985" y="423"/>
                    </a:lnTo>
                    <a:lnTo>
                      <a:pt x="992" y="430"/>
                    </a:lnTo>
                    <a:lnTo>
                      <a:pt x="1006" y="438"/>
                    </a:lnTo>
                    <a:lnTo>
                      <a:pt x="1021" y="430"/>
                    </a:lnTo>
                    <a:lnTo>
                      <a:pt x="1035" y="423"/>
                    </a:lnTo>
                    <a:lnTo>
                      <a:pt x="1050" y="438"/>
                    </a:lnTo>
                    <a:lnTo>
                      <a:pt x="1071" y="445"/>
                    </a:lnTo>
                    <a:lnTo>
                      <a:pt x="1093" y="445"/>
                    </a:lnTo>
                    <a:lnTo>
                      <a:pt x="1114" y="438"/>
                    </a:lnTo>
                    <a:lnTo>
                      <a:pt x="1114" y="452"/>
                    </a:lnTo>
                    <a:lnTo>
                      <a:pt x="1121" y="460"/>
                    </a:lnTo>
                    <a:lnTo>
                      <a:pt x="1107" y="475"/>
                    </a:lnTo>
                    <a:lnTo>
                      <a:pt x="1100" y="482"/>
                    </a:lnTo>
                    <a:lnTo>
                      <a:pt x="1107" y="490"/>
                    </a:lnTo>
                    <a:lnTo>
                      <a:pt x="1121" y="498"/>
                    </a:lnTo>
                    <a:lnTo>
                      <a:pt x="1129" y="482"/>
                    </a:lnTo>
                    <a:lnTo>
                      <a:pt x="1136" y="467"/>
                    </a:lnTo>
                    <a:lnTo>
                      <a:pt x="1143" y="467"/>
                    </a:lnTo>
                    <a:lnTo>
                      <a:pt x="1157" y="460"/>
                    </a:lnTo>
                    <a:lnTo>
                      <a:pt x="1157" y="438"/>
                    </a:lnTo>
                    <a:lnTo>
                      <a:pt x="1157" y="415"/>
                    </a:lnTo>
                    <a:lnTo>
                      <a:pt x="1150" y="394"/>
                    </a:lnTo>
                    <a:lnTo>
                      <a:pt x="1143" y="372"/>
                    </a:lnTo>
                    <a:lnTo>
                      <a:pt x="1143" y="356"/>
                    </a:lnTo>
                    <a:lnTo>
                      <a:pt x="1143" y="341"/>
                    </a:lnTo>
                    <a:lnTo>
                      <a:pt x="1157" y="356"/>
                    </a:lnTo>
                    <a:lnTo>
                      <a:pt x="1172" y="372"/>
                    </a:lnTo>
                    <a:lnTo>
                      <a:pt x="1172" y="394"/>
                    </a:lnTo>
                    <a:lnTo>
                      <a:pt x="1172" y="415"/>
                    </a:lnTo>
                    <a:lnTo>
                      <a:pt x="1186" y="415"/>
                    </a:lnTo>
                    <a:lnTo>
                      <a:pt x="1201" y="415"/>
                    </a:lnTo>
                    <a:lnTo>
                      <a:pt x="1222" y="438"/>
                    </a:lnTo>
                    <a:lnTo>
                      <a:pt x="1251" y="452"/>
                    </a:lnTo>
                    <a:lnTo>
                      <a:pt x="1251" y="467"/>
                    </a:lnTo>
                    <a:lnTo>
                      <a:pt x="1251" y="490"/>
                    </a:lnTo>
                    <a:lnTo>
                      <a:pt x="1244" y="498"/>
                    </a:lnTo>
                    <a:lnTo>
                      <a:pt x="1236" y="505"/>
                    </a:lnTo>
                    <a:lnTo>
                      <a:pt x="1244" y="513"/>
                    </a:lnTo>
                    <a:lnTo>
                      <a:pt x="1251" y="513"/>
                    </a:lnTo>
                    <a:lnTo>
                      <a:pt x="1244" y="527"/>
                    </a:lnTo>
                    <a:lnTo>
                      <a:pt x="1244" y="535"/>
                    </a:lnTo>
                    <a:lnTo>
                      <a:pt x="1244" y="550"/>
                    </a:lnTo>
                    <a:lnTo>
                      <a:pt x="1244" y="564"/>
                    </a:lnTo>
                    <a:lnTo>
                      <a:pt x="1251" y="572"/>
                    </a:lnTo>
                    <a:lnTo>
                      <a:pt x="1222" y="594"/>
                    </a:lnTo>
                    <a:lnTo>
                      <a:pt x="1201" y="609"/>
                    </a:lnTo>
                    <a:lnTo>
                      <a:pt x="1179" y="616"/>
                    </a:lnTo>
                    <a:lnTo>
                      <a:pt x="1165" y="616"/>
                    </a:lnTo>
                    <a:lnTo>
                      <a:pt x="1143" y="631"/>
                    </a:lnTo>
                    <a:lnTo>
                      <a:pt x="1114" y="653"/>
                    </a:lnTo>
                    <a:lnTo>
                      <a:pt x="1107" y="653"/>
                    </a:lnTo>
                    <a:lnTo>
                      <a:pt x="1100" y="653"/>
                    </a:lnTo>
                    <a:lnTo>
                      <a:pt x="1093" y="653"/>
                    </a:lnTo>
                    <a:lnTo>
                      <a:pt x="1086" y="668"/>
                    </a:lnTo>
                    <a:lnTo>
                      <a:pt x="1078" y="675"/>
                    </a:lnTo>
                    <a:lnTo>
                      <a:pt x="1071" y="675"/>
                    </a:lnTo>
                    <a:lnTo>
                      <a:pt x="1050" y="675"/>
                    </a:lnTo>
                    <a:lnTo>
                      <a:pt x="1042" y="668"/>
                    </a:lnTo>
                    <a:lnTo>
                      <a:pt x="1028" y="675"/>
                    </a:lnTo>
                    <a:lnTo>
                      <a:pt x="1021" y="683"/>
                    </a:lnTo>
                    <a:lnTo>
                      <a:pt x="1021" y="705"/>
                    </a:lnTo>
                    <a:lnTo>
                      <a:pt x="1021" y="720"/>
                    </a:lnTo>
                    <a:lnTo>
                      <a:pt x="1006" y="736"/>
                    </a:lnTo>
                    <a:lnTo>
                      <a:pt x="992" y="743"/>
                    </a:lnTo>
                    <a:lnTo>
                      <a:pt x="977" y="787"/>
                    </a:lnTo>
                    <a:lnTo>
                      <a:pt x="970" y="824"/>
                    </a:lnTo>
                    <a:lnTo>
                      <a:pt x="963" y="832"/>
                    </a:lnTo>
                    <a:lnTo>
                      <a:pt x="949" y="846"/>
                    </a:lnTo>
                    <a:lnTo>
                      <a:pt x="934" y="854"/>
                    </a:lnTo>
                    <a:lnTo>
                      <a:pt x="905" y="839"/>
                    </a:lnTo>
                    <a:lnTo>
                      <a:pt x="877" y="817"/>
                    </a:lnTo>
                    <a:lnTo>
                      <a:pt x="847" y="824"/>
                    </a:lnTo>
                    <a:lnTo>
                      <a:pt x="818" y="824"/>
                    </a:lnTo>
                    <a:lnTo>
                      <a:pt x="797" y="817"/>
                    </a:lnTo>
                    <a:lnTo>
                      <a:pt x="775" y="810"/>
                    </a:lnTo>
                    <a:lnTo>
                      <a:pt x="768" y="802"/>
                    </a:lnTo>
                    <a:lnTo>
                      <a:pt x="768" y="787"/>
                    </a:lnTo>
                    <a:lnTo>
                      <a:pt x="746" y="787"/>
                    </a:lnTo>
                    <a:lnTo>
                      <a:pt x="725" y="787"/>
                    </a:lnTo>
                    <a:lnTo>
                      <a:pt x="725" y="802"/>
                    </a:lnTo>
                    <a:lnTo>
                      <a:pt x="732" y="817"/>
                    </a:lnTo>
                    <a:lnTo>
                      <a:pt x="717" y="824"/>
                    </a:lnTo>
                    <a:lnTo>
                      <a:pt x="703" y="824"/>
                    </a:lnTo>
                    <a:lnTo>
                      <a:pt x="696" y="824"/>
                    </a:lnTo>
                    <a:lnTo>
                      <a:pt x="689" y="817"/>
                    </a:lnTo>
                    <a:lnTo>
                      <a:pt x="667" y="817"/>
                    </a:lnTo>
                    <a:lnTo>
                      <a:pt x="653" y="817"/>
                    </a:lnTo>
                    <a:lnTo>
                      <a:pt x="645" y="824"/>
                    </a:lnTo>
                    <a:lnTo>
                      <a:pt x="638" y="832"/>
                    </a:lnTo>
                    <a:lnTo>
                      <a:pt x="631" y="832"/>
                    </a:lnTo>
                    <a:lnTo>
                      <a:pt x="624" y="832"/>
                    </a:lnTo>
                    <a:lnTo>
                      <a:pt x="617" y="810"/>
                    </a:lnTo>
                    <a:lnTo>
                      <a:pt x="617" y="780"/>
                    </a:lnTo>
                    <a:lnTo>
                      <a:pt x="631" y="758"/>
                    </a:lnTo>
                    <a:lnTo>
                      <a:pt x="645" y="736"/>
                    </a:lnTo>
                    <a:lnTo>
                      <a:pt x="645" y="720"/>
                    </a:lnTo>
                    <a:lnTo>
                      <a:pt x="645" y="698"/>
                    </a:lnTo>
                    <a:lnTo>
                      <a:pt x="624" y="698"/>
                    </a:lnTo>
                    <a:lnTo>
                      <a:pt x="602" y="698"/>
                    </a:lnTo>
                    <a:close/>
                  </a:path>
                </a:pathLst>
              </a:custGeom>
              <a:grpFill/>
              <a:ln w="6350">
                <a:solidFill>
                  <a:schemeClr val="bg1"/>
                </a:solidFill>
                <a:round/>
                <a:headEnd/>
                <a:tailEnd/>
              </a:ln>
              <a:scene3d>
                <a:camera prst="orthographicFront"/>
                <a:lightRig rig="threePt" dir="t"/>
              </a:scene3d>
              <a:sp3d>
                <a:bevelT w="63500" h="50800" prst="convex"/>
              </a:sp3d>
            </p:spPr>
            <p:txBody>
              <a:bodyPr/>
              <a:lstStyle/>
              <a:p>
                <a:pPr fontAlgn="base">
                  <a:spcBef>
                    <a:spcPct val="0"/>
                  </a:spcBef>
                  <a:spcAft>
                    <a:spcPct val="0"/>
                  </a:spcAft>
                  <a:defRPr/>
                </a:pPr>
                <a:endParaRPr lang="ru-RU" sz="1400">
                  <a:solidFill>
                    <a:srgbClr val="000000"/>
                  </a:solidFill>
                  <a:latin typeface="Arial"/>
                  <a:cs typeface="Arial"/>
                </a:endParaRPr>
              </a:p>
            </p:txBody>
          </p:sp>
          <p:sp>
            <p:nvSpPr>
              <p:cNvPr id="138" name="Freeform 6"/>
              <p:cNvSpPr>
                <a:spLocks/>
              </p:cNvSpPr>
              <p:nvPr/>
            </p:nvSpPr>
            <p:spPr bwMode="gray">
              <a:xfrm>
                <a:off x="1904" y="2687"/>
                <a:ext cx="438" cy="520"/>
              </a:xfrm>
              <a:custGeom>
                <a:avLst/>
                <a:gdLst>
                  <a:gd name="T0" fmla="*/ 107 w 524"/>
                  <a:gd name="T1" fmla="*/ 88 h 647"/>
                  <a:gd name="T2" fmla="*/ 119 w 524"/>
                  <a:gd name="T3" fmla="*/ 88 h 647"/>
                  <a:gd name="T4" fmla="*/ 117 w 524"/>
                  <a:gd name="T5" fmla="*/ 82 h 647"/>
                  <a:gd name="T6" fmla="*/ 126 w 524"/>
                  <a:gd name="T7" fmla="*/ 76 h 647"/>
                  <a:gd name="T8" fmla="*/ 124 w 524"/>
                  <a:gd name="T9" fmla="*/ 68 h 647"/>
                  <a:gd name="T10" fmla="*/ 120 w 524"/>
                  <a:gd name="T11" fmla="*/ 62 h 647"/>
                  <a:gd name="T12" fmla="*/ 119 w 524"/>
                  <a:gd name="T13" fmla="*/ 57 h 647"/>
                  <a:gd name="T14" fmla="*/ 118 w 524"/>
                  <a:gd name="T15" fmla="*/ 51 h 647"/>
                  <a:gd name="T16" fmla="*/ 117 w 524"/>
                  <a:gd name="T17" fmla="*/ 47 h 647"/>
                  <a:gd name="T18" fmla="*/ 123 w 524"/>
                  <a:gd name="T19" fmla="*/ 49 h 647"/>
                  <a:gd name="T20" fmla="*/ 130 w 524"/>
                  <a:gd name="T21" fmla="*/ 50 h 647"/>
                  <a:gd name="T22" fmla="*/ 148 w 524"/>
                  <a:gd name="T23" fmla="*/ 37 h 647"/>
                  <a:gd name="T24" fmla="*/ 135 w 524"/>
                  <a:gd name="T25" fmla="*/ 25 h 647"/>
                  <a:gd name="T26" fmla="*/ 139 w 524"/>
                  <a:gd name="T27" fmla="*/ 18 h 647"/>
                  <a:gd name="T28" fmla="*/ 123 w 524"/>
                  <a:gd name="T29" fmla="*/ 6 h 647"/>
                  <a:gd name="T30" fmla="*/ 115 w 524"/>
                  <a:gd name="T31" fmla="*/ 3 h 647"/>
                  <a:gd name="T32" fmla="*/ 102 w 524"/>
                  <a:gd name="T33" fmla="*/ 2 h 647"/>
                  <a:gd name="T34" fmla="*/ 96 w 524"/>
                  <a:gd name="T35" fmla="*/ 8 h 647"/>
                  <a:gd name="T36" fmla="*/ 88 w 524"/>
                  <a:gd name="T37" fmla="*/ 11 h 647"/>
                  <a:gd name="T38" fmla="*/ 82 w 524"/>
                  <a:gd name="T39" fmla="*/ 6 h 647"/>
                  <a:gd name="T40" fmla="*/ 79 w 524"/>
                  <a:gd name="T41" fmla="*/ 6 h 647"/>
                  <a:gd name="T42" fmla="*/ 68 w 524"/>
                  <a:gd name="T43" fmla="*/ 10 h 647"/>
                  <a:gd name="T44" fmla="*/ 68 w 524"/>
                  <a:gd name="T45" fmla="*/ 13 h 647"/>
                  <a:gd name="T46" fmla="*/ 58 w 524"/>
                  <a:gd name="T47" fmla="*/ 22 h 647"/>
                  <a:gd name="T48" fmla="*/ 49 w 524"/>
                  <a:gd name="T49" fmla="*/ 18 h 647"/>
                  <a:gd name="T50" fmla="*/ 38 w 524"/>
                  <a:gd name="T51" fmla="*/ 16 h 647"/>
                  <a:gd name="T52" fmla="*/ 34 w 524"/>
                  <a:gd name="T53" fmla="*/ 20 h 647"/>
                  <a:gd name="T54" fmla="*/ 41 w 524"/>
                  <a:gd name="T55" fmla="*/ 23 h 647"/>
                  <a:gd name="T56" fmla="*/ 34 w 524"/>
                  <a:gd name="T57" fmla="*/ 25 h 647"/>
                  <a:gd name="T58" fmla="*/ 23 w 524"/>
                  <a:gd name="T59" fmla="*/ 22 h 647"/>
                  <a:gd name="T60" fmla="*/ 13 w 524"/>
                  <a:gd name="T61" fmla="*/ 29 h 647"/>
                  <a:gd name="T62" fmla="*/ 3 w 524"/>
                  <a:gd name="T63" fmla="*/ 28 h 647"/>
                  <a:gd name="T64" fmla="*/ 8 w 524"/>
                  <a:gd name="T65" fmla="*/ 68 h 647"/>
                  <a:gd name="T66" fmla="*/ 19 w 524"/>
                  <a:gd name="T67" fmla="*/ 72 h 647"/>
                  <a:gd name="T68" fmla="*/ 19 w 524"/>
                  <a:gd name="T69" fmla="*/ 72 h 647"/>
                  <a:gd name="T70" fmla="*/ 27 w 524"/>
                  <a:gd name="T71" fmla="*/ 80 h 647"/>
                  <a:gd name="T72" fmla="*/ 28 w 524"/>
                  <a:gd name="T73" fmla="*/ 86 h 647"/>
                  <a:gd name="T74" fmla="*/ 38 w 524"/>
                  <a:gd name="T75" fmla="*/ 95 h 647"/>
                  <a:gd name="T76" fmla="*/ 38 w 524"/>
                  <a:gd name="T77" fmla="*/ 95 h 647"/>
                  <a:gd name="T78" fmla="*/ 37 w 524"/>
                  <a:gd name="T79" fmla="*/ 98 h 647"/>
                  <a:gd name="T80" fmla="*/ 44 w 524"/>
                  <a:gd name="T81" fmla="*/ 104 h 647"/>
                  <a:gd name="T82" fmla="*/ 58 w 524"/>
                  <a:gd name="T83" fmla="*/ 113 h 647"/>
                  <a:gd name="T84" fmla="*/ 53 w 524"/>
                  <a:gd name="T85" fmla="*/ 116 h 647"/>
                  <a:gd name="T86" fmla="*/ 61 w 524"/>
                  <a:gd name="T87" fmla="*/ 125 h 647"/>
                  <a:gd name="T88" fmla="*/ 61 w 524"/>
                  <a:gd name="T89" fmla="*/ 132 h 647"/>
                  <a:gd name="T90" fmla="*/ 70 w 524"/>
                  <a:gd name="T91" fmla="*/ 139 h 647"/>
                  <a:gd name="T92" fmla="*/ 79 w 524"/>
                  <a:gd name="T93" fmla="*/ 127 h 647"/>
                  <a:gd name="T94" fmla="*/ 86 w 524"/>
                  <a:gd name="T95" fmla="*/ 110 h 647"/>
                  <a:gd name="T96" fmla="*/ 88 w 524"/>
                  <a:gd name="T97" fmla="*/ 104 h 647"/>
                  <a:gd name="T98" fmla="*/ 88 w 524"/>
                  <a:gd name="T99" fmla="*/ 98 h 647"/>
                  <a:gd name="T100" fmla="*/ 100 w 524"/>
                  <a:gd name="T101" fmla="*/ 88 h 647"/>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524"/>
                  <a:gd name="T154" fmla="*/ 0 h 647"/>
                  <a:gd name="T155" fmla="*/ 524 w 524"/>
                  <a:gd name="T156" fmla="*/ 647 h 647"/>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524" h="647">
                    <a:moveTo>
                      <a:pt x="352" y="411"/>
                    </a:moveTo>
                    <a:lnTo>
                      <a:pt x="374" y="409"/>
                    </a:lnTo>
                    <a:lnTo>
                      <a:pt x="401" y="418"/>
                    </a:lnTo>
                    <a:lnTo>
                      <a:pt x="416" y="409"/>
                    </a:lnTo>
                    <a:lnTo>
                      <a:pt x="408" y="393"/>
                    </a:lnTo>
                    <a:lnTo>
                      <a:pt x="410" y="379"/>
                    </a:lnTo>
                    <a:lnTo>
                      <a:pt x="432" y="378"/>
                    </a:lnTo>
                    <a:lnTo>
                      <a:pt x="443" y="347"/>
                    </a:lnTo>
                    <a:lnTo>
                      <a:pt x="454" y="323"/>
                    </a:lnTo>
                    <a:lnTo>
                      <a:pt x="435" y="314"/>
                    </a:lnTo>
                    <a:lnTo>
                      <a:pt x="416" y="297"/>
                    </a:lnTo>
                    <a:lnTo>
                      <a:pt x="424" y="289"/>
                    </a:lnTo>
                    <a:lnTo>
                      <a:pt x="431" y="274"/>
                    </a:lnTo>
                    <a:lnTo>
                      <a:pt x="416" y="260"/>
                    </a:lnTo>
                    <a:lnTo>
                      <a:pt x="410" y="239"/>
                    </a:lnTo>
                    <a:lnTo>
                      <a:pt x="415" y="237"/>
                    </a:lnTo>
                    <a:lnTo>
                      <a:pt x="426" y="230"/>
                    </a:lnTo>
                    <a:lnTo>
                      <a:pt x="411" y="216"/>
                    </a:lnTo>
                    <a:lnTo>
                      <a:pt x="422" y="209"/>
                    </a:lnTo>
                    <a:lnTo>
                      <a:pt x="431" y="224"/>
                    </a:lnTo>
                    <a:lnTo>
                      <a:pt x="439" y="232"/>
                    </a:lnTo>
                    <a:lnTo>
                      <a:pt x="459" y="231"/>
                    </a:lnTo>
                    <a:lnTo>
                      <a:pt x="460" y="198"/>
                    </a:lnTo>
                    <a:lnTo>
                      <a:pt x="521" y="170"/>
                    </a:lnTo>
                    <a:lnTo>
                      <a:pt x="524" y="139"/>
                    </a:lnTo>
                    <a:lnTo>
                      <a:pt x="472" y="116"/>
                    </a:lnTo>
                    <a:lnTo>
                      <a:pt x="490" y="110"/>
                    </a:lnTo>
                    <a:lnTo>
                      <a:pt x="487" y="79"/>
                    </a:lnTo>
                    <a:lnTo>
                      <a:pt x="432" y="60"/>
                    </a:lnTo>
                    <a:lnTo>
                      <a:pt x="432" y="31"/>
                    </a:lnTo>
                    <a:lnTo>
                      <a:pt x="416" y="14"/>
                    </a:lnTo>
                    <a:lnTo>
                      <a:pt x="403" y="14"/>
                    </a:lnTo>
                    <a:lnTo>
                      <a:pt x="389" y="0"/>
                    </a:lnTo>
                    <a:lnTo>
                      <a:pt x="358" y="2"/>
                    </a:lnTo>
                    <a:lnTo>
                      <a:pt x="348" y="10"/>
                    </a:lnTo>
                    <a:lnTo>
                      <a:pt x="337" y="38"/>
                    </a:lnTo>
                    <a:lnTo>
                      <a:pt x="322" y="46"/>
                    </a:lnTo>
                    <a:lnTo>
                      <a:pt x="309" y="53"/>
                    </a:lnTo>
                    <a:lnTo>
                      <a:pt x="294" y="46"/>
                    </a:lnTo>
                    <a:lnTo>
                      <a:pt x="286" y="31"/>
                    </a:lnTo>
                    <a:lnTo>
                      <a:pt x="280" y="31"/>
                    </a:lnTo>
                    <a:lnTo>
                      <a:pt x="273" y="31"/>
                    </a:lnTo>
                    <a:lnTo>
                      <a:pt x="251" y="38"/>
                    </a:lnTo>
                    <a:lnTo>
                      <a:pt x="237" y="46"/>
                    </a:lnTo>
                    <a:lnTo>
                      <a:pt x="237" y="53"/>
                    </a:lnTo>
                    <a:lnTo>
                      <a:pt x="237" y="61"/>
                    </a:lnTo>
                    <a:lnTo>
                      <a:pt x="215" y="83"/>
                    </a:lnTo>
                    <a:lnTo>
                      <a:pt x="200" y="98"/>
                    </a:lnTo>
                    <a:lnTo>
                      <a:pt x="186" y="90"/>
                    </a:lnTo>
                    <a:lnTo>
                      <a:pt x="172" y="83"/>
                    </a:lnTo>
                    <a:lnTo>
                      <a:pt x="151" y="83"/>
                    </a:lnTo>
                    <a:lnTo>
                      <a:pt x="136" y="75"/>
                    </a:lnTo>
                    <a:lnTo>
                      <a:pt x="129" y="83"/>
                    </a:lnTo>
                    <a:lnTo>
                      <a:pt x="121" y="90"/>
                    </a:lnTo>
                    <a:lnTo>
                      <a:pt x="129" y="98"/>
                    </a:lnTo>
                    <a:lnTo>
                      <a:pt x="143" y="105"/>
                    </a:lnTo>
                    <a:lnTo>
                      <a:pt x="129" y="105"/>
                    </a:lnTo>
                    <a:lnTo>
                      <a:pt x="121" y="112"/>
                    </a:lnTo>
                    <a:lnTo>
                      <a:pt x="121" y="105"/>
                    </a:lnTo>
                    <a:lnTo>
                      <a:pt x="78" y="98"/>
                    </a:lnTo>
                    <a:lnTo>
                      <a:pt x="86" y="134"/>
                    </a:lnTo>
                    <a:lnTo>
                      <a:pt x="43" y="134"/>
                    </a:lnTo>
                    <a:lnTo>
                      <a:pt x="35" y="148"/>
                    </a:lnTo>
                    <a:lnTo>
                      <a:pt x="6" y="127"/>
                    </a:lnTo>
                    <a:lnTo>
                      <a:pt x="0" y="157"/>
                    </a:lnTo>
                    <a:lnTo>
                      <a:pt x="29" y="313"/>
                    </a:lnTo>
                    <a:lnTo>
                      <a:pt x="43" y="306"/>
                    </a:lnTo>
                    <a:lnTo>
                      <a:pt x="65" y="334"/>
                    </a:lnTo>
                    <a:lnTo>
                      <a:pt x="71" y="334"/>
                    </a:lnTo>
                    <a:lnTo>
                      <a:pt x="65" y="334"/>
                    </a:lnTo>
                    <a:lnTo>
                      <a:pt x="71" y="342"/>
                    </a:lnTo>
                    <a:lnTo>
                      <a:pt x="93" y="371"/>
                    </a:lnTo>
                    <a:lnTo>
                      <a:pt x="100" y="386"/>
                    </a:lnTo>
                    <a:lnTo>
                      <a:pt x="100" y="394"/>
                    </a:lnTo>
                    <a:lnTo>
                      <a:pt x="121" y="417"/>
                    </a:lnTo>
                    <a:lnTo>
                      <a:pt x="136" y="439"/>
                    </a:lnTo>
                    <a:lnTo>
                      <a:pt x="143" y="439"/>
                    </a:lnTo>
                    <a:lnTo>
                      <a:pt x="136" y="439"/>
                    </a:lnTo>
                    <a:lnTo>
                      <a:pt x="136" y="446"/>
                    </a:lnTo>
                    <a:lnTo>
                      <a:pt x="129" y="454"/>
                    </a:lnTo>
                    <a:lnTo>
                      <a:pt x="143" y="461"/>
                    </a:lnTo>
                    <a:lnTo>
                      <a:pt x="157" y="476"/>
                    </a:lnTo>
                    <a:lnTo>
                      <a:pt x="179" y="498"/>
                    </a:lnTo>
                    <a:lnTo>
                      <a:pt x="200" y="520"/>
                    </a:lnTo>
                    <a:lnTo>
                      <a:pt x="193" y="528"/>
                    </a:lnTo>
                    <a:lnTo>
                      <a:pt x="186" y="535"/>
                    </a:lnTo>
                    <a:lnTo>
                      <a:pt x="200" y="550"/>
                    </a:lnTo>
                    <a:lnTo>
                      <a:pt x="215" y="580"/>
                    </a:lnTo>
                    <a:lnTo>
                      <a:pt x="215" y="587"/>
                    </a:lnTo>
                    <a:lnTo>
                      <a:pt x="215" y="609"/>
                    </a:lnTo>
                    <a:lnTo>
                      <a:pt x="215" y="639"/>
                    </a:lnTo>
                    <a:lnTo>
                      <a:pt x="244" y="639"/>
                    </a:lnTo>
                    <a:lnTo>
                      <a:pt x="265" y="647"/>
                    </a:lnTo>
                    <a:lnTo>
                      <a:pt x="273" y="587"/>
                    </a:lnTo>
                    <a:lnTo>
                      <a:pt x="280" y="535"/>
                    </a:lnTo>
                    <a:lnTo>
                      <a:pt x="301" y="506"/>
                    </a:lnTo>
                    <a:lnTo>
                      <a:pt x="316" y="483"/>
                    </a:lnTo>
                    <a:lnTo>
                      <a:pt x="309" y="476"/>
                    </a:lnTo>
                    <a:lnTo>
                      <a:pt x="301" y="476"/>
                    </a:lnTo>
                    <a:lnTo>
                      <a:pt x="309" y="454"/>
                    </a:lnTo>
                    <a:lnTo>
                      <a:pt x="324" y="416"/>
                    </a:lnTo>
                    <a:lnTo>
                      <a:pt x="352" y="410"/>
                    </a:lnTo>
                    <a:lnTo>
                      <a:pt x="352" y="411"/>
                    </a:lnTo>
                    <a:close/>
                  </a:path>
                </a:pathLst>
              </a:custGeom>
              <a:grpFill/>
              <a:ln w="6350">
                <a:solidFill>
                  <a:schemeClr val="bg1"/>
                </a:solidFill>
                <a:round/>
                <a:headEnd/>
                <a:tailEnd/>
              </a:ln>
              <a:scene3d>
                <a:camera prst="orthographicFront"/>
                <a:lightRig rig="threePt" dir="t"/>
              </a:scene3d>
              <a:sp3d>
                <a:bevelT w="63500" h="50800" prst="convex"/>
              </a:sp3d>
            </p:spPr>
            <p:txBody>
              <a:bodyPr/>
              <a:lstStyle/>
              <a:p>
                <a:pPr fontAlgn="base">
                  <a:spcBef>
                    <a:spcPct val="0"/>
                  </a:spcBef>
                  <a:spcAft>
                    <a:spcPct val="0"/>
                  </a:spcAft>
                  <a:defRPr/>
                </a:pPr>
                <a:endParaRPr lang="ru-RU" sz="1400">
                  <a:solidFill>
                    <a:srgbClr val="000000"/>
                  </a:solidFill>
                  <a:latin typeface="Arial"/>
                  <a:cs typeface="Arial"/>
                </a:endParaRPr>
              </a:p>
            </p:txBody>
          </p:sp>
          <p:sp>
            <p:nvSpPr>
              <p:cNvPr id="139" name="Freeform 7"/>
              <p:cNvSpPr>
                <a:spLocks/>
              </p:cNvSpPr>
              <p:nvPr/>
            </p:nvSpPr>
            <p:spPr bwMode="gray">
              <a:xfrm>
                <a:off x="2252" y="2386"/>
                <a:ext cx="646" cy="627"/>
              </a:xfrm>
              <a:custGeom>
                <a:avLst/>
                <a:gdLst>
                  <a:gd name="T0" fmla="*/ 35 w 773"/>
                  <a:gd name="T1" fmla="*/ 38 h 780"/>
                  <a:gd name="T2" fmla="*/ 55 w 773"/>
                  <a:gd name="T3" fmla="*/ 32 h 780"/>
                  <a:gd name="T4" fmla="*/ 62 w 773"/>
                  <a:gd name="T5" fmla="*/ 28 h 780"/>
                  <a:gd name="T6" fmla="*/ 70 w 773"/>
                  <a:gd name="T7" fmla="*/ 25 h 780"/>
                  <a:gd name="T8" fmla="*/ 82 w 773"/>
                  <a:gd name="T9" fmla="*/ 25 h 780"/>
                  <a:gd name="T10" fmla="*/ 94 w 773"/>
                  <a:gd name="T11" fmla="*/ 27 h 780"/>
                  <a:gd name="T12" fmla="*/ 103 w 773"/>
                  <a:gd name="T13" fmla="*/ 25 h 780"/>
                  <a:gd name="T14" fmla="*/ 115 w 773"/>
                  <a:gd name="T15" fmla="*/ 25 h 780"/>
                  <a:gd name="T16" fmla="*/ 119 w 773"/>
                  <a:gd name="T17" fmla="*/ 11 h 780"/>
                  <a:gd name="T18" fmla="*/ 127 w 773"/>
                  <a:gd name="T19" fmla="*/ 3 h 780"/>
                  <a:gd name="T20" fmla="*/ 130 w 773"/>
                  <a:gd name="T21" fmla="*/ 0 h 780"/>
                  <a:gd name="T22" fmla="*/ 138 w 773"/>
                  <a:gd name="T23" fmla="*/ 7 h 780"/>
                  <a:gd name="T24" fmla="*/ 130 w 773"/>
                  <a:gd name="T25" fmla="*/ 25 h 780"/>
                  <a:gd name="T26" fmla="*/ 135 w 773"/>
                  <a:gd name="T27" fmla="*/ 28 h 780"/>
                  <a:gd name="T28" fmla="*/ 144 w 773"/>
                  <a:gd name="T29" fmla="*/ 25 h 780"/>
                  <a:gd name="T30" fmla="*/ 154 w 773"/>
                  <a:gd name="T31" fmla="*/ 27 h 780"/>
                  <a:gd name="T32" fmla="*/ 160 w 773"/>
                  <a:gd name="T33" fmla="*/ 23 h 780"/>
                  <a:gd name="T34" fmla="*/ 172 w 773"/>
                  <a:gd name="T35" fmla="*/ 22 h 780"/>
                  <a:gd name="T36" fmla="*/ 194 w 773"/>
                  <a:gd name="T37" fmla="*/ 27 h 780"/>
                  <a:gd name="T38" fmla="*/ 217 w 773"/>
                  <a:gd name="T39" fmla="*/ 32 h 780"/>
                  <a:gd name="T40" fmla="*/ 201 w 773"/>
                  <a:gd name="T41" fmla="*/ 55 h 780"/>
                  <a:gd name="T42" fmla="*/ 202 w 773"/>
                  <a:gd name="T43" fmla="*/ 64 h 780"/>
                  <a:gd name="T44" fmla="*/ 202 w 773"/>
                  <a:gd name="T45" fmla="*/ 72 h 780"/>
                  <a:gd name="T46" fmla="*/ 183 w 773"/>
                  <a:gd name="T47" fmla="*/ 78 h 780"/>
                  <a:gd name="T48" fmla="*/ 167 w 773"/>
                  <a:gd name="T49" fmla="*/ 91 h 780"/>
                  <a:gd name="T50" fmla="*/ 183 w 773"/>
                  <a:gd name="T51" fmla="*/ 107 h 780"/>
                  <a:gd name="T52" fmla="*/ 169 w 773"/>
                  <a:gd name="T53" fmla="*/ 105 h 780"/>
                  <a:gd name="T54" fmla="*/ 161 w 773"/>
                  <a:gd name="T55" fmla="*/ 116 h 780"/>
                  <a:gd name="T56" fmla="*/ 165 w 773"/>
                  <a:gd name="T57" fmla="*/ 123 h 780"/>
                  <a:gd name="T58" fmla="*/ 160 w 773"/>
                  <a:gd name="T59" fmla="*/ 142 h 780"/>
                  <a:gd name="T60" fmla="*/ 171 w 773"/>
                  <a:gd name="T61" fmla="*/ 162 h 780"/>
                  <a:gd name="T62" fmla="*/ 144 w 773"/>
                  <a:gd name="T63" fmla="*/ 163 h 780"/>
                  <a:gd name="T64" fmla="*/ 123 w 773"/>
                  <a:gd name="T65" fmla="*/ 148 h 780"/>
                  <a:gd name="T66" fmla="*/ 98 w 773"/>
                  <a:gd name="T67" fmla="*/ 137 h 780"/>
                  <a:gd name="T68" fmla="*/ 88 w 773"/>
                  <a:gd name="T69" fmla="*/ 122 h 780"/>
                  <a:gd name="T70" fmla="*/ 66 w 773"/>
                  <a:gd name="T71" fmla="*/ 119 h 780"/>
                  <a:gd name="T72" fmla="*/ 40 w 773"/>
                  <a:gd name="T73" fmla="*/ 127 h 780"/>
                  <a:gd name="T74" fmla="*/ 31 w 773"/>
                  <a:gd name="T75" fmla="*/ 118 h 780"/>
                  <a:gd name="T76" fmla="*/ 19 w 773"/>
                  <a:gd name="T77" fmla="*/ 104 h 780"/>
                  <a:gd name="T78" fmla="*/ 5 w 773"/>
                  <a:gd name="T79" fmla="*/ 86 h 780"/>
                  <a:gd name="T80" fmla="*/ 11 w 773"/>
                  <a:gd name="T81" fmla="*/ 76 h 780"/>
                  <a:gd name="T82" fmla="*/ 23 w 773"/>
                  <a:gd name="T83" fmla="*/ 58 h 780"/>
                  <a:gd name="T84" fmla="*/ 35 w 773"/>
                  <a:gd name="T85" fmla="*/ 47 h 78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773"/>
                  <a:gd name="T130" fmla="*/ 0 h 780"/>
                  <a:gd name="T131" fmla="*/ 773 w 773"/>
                  <a:gd name="T132" fmla="*/ 780 h 78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773" h="780">
                    <a:moveTo>
                      <a:pt x="123" y="214"/>
                    </a:moveTo>
                    <a:lnTo>
                      <a:pt x="123" y="200"/>
                    </a:lnTo>
                    <a:lnTo>
                      <a:pt x="123" y="177"/>
                    </a:lnTo>
                    <a:lnTo>
                      <a:pt x="151" y="170"/>
                    </a:lnTo>
                    <a:lnTo>
                      <a:pt x="187" y="155"/>
                    </a:lnTo>
                    <a:lnTo>
                      <a:pt x="195" y="148"/>
                    </a:lnTo>
                    <a:lnTo>
                      <a:pt x="195" y="140"/>
                    </a:lnTo>
                    <a:lnTo>
                      <a:pt x="202" y="126"/>
                    </a:lnTo>
                    <a:lnTo>
                      <a:pt x="216" y="133"/>
                    </a:lnTo>
                    <a:lnTo>
                      <a:pt x="238" y="140"/>
                    </a:lnTo>
                    <a:lnTo>
                      <a:pt x="238" y="126"/>
                    </a:lnTo>
                    <a:lnTo>
                      <a:pt x="245" y="111"/>
                    </a:lnTo>
                    <a:lnTo>
                      <a:pt x="260" y="118"/>
                    </a:lnTo>
                    <a:lnTo>
                      <a:pt x="274" y="118"/>
                    </a:lnTo>
                    <a:lnTo>
                      <a:pt x="288" y="118"/>
                    </a:lnTo>
                    <a:lnTo>
                      <a:pt x="303" y="111"/>
                    </a:lnTo>
                    <a:lnTo>
                      <a:pt x="317" y="118"/>
                    </a:lnTo>
                    <a:lnTo>
                      <a:pt x="331" y="126"/>
                    </a:lnTo>
                    <a:lnTo>
                      <a:pt x="339" y="126"/>
                    </a:lnTo>
                    <a:lnTo>
                      <a:pt x="353" y="126"/>
                    </a:lnTo>
                    <a:lnTo>
                      <a:pt x="360" y="118"/>
                    </a:lnTo>
                    <a:lnTo>
                      <a:pt x="374" y="111"/>
                    </a:lnTo>
                    <a:lnTo>
                      <a:pt x="389" y="111"/>
                    </a:lnTo>
                    <a:lnTo>
                      <a:pt x="403" y="111"/>
                    </a:lnTo>
                    <a:lnTo>
                      <a:pt x="410" y="88"/>
                    </a:lnTo>
                    <a:lnTo>
                      <a:pt x="418" y="58"/>
                    </a:lnTo>
                    <a:lnTo>
                      <a:pt x="418" y="51"/>
                    </a:lnTo>
                    <a:lnTo>
                      <a:pt x="425" y="36"/>
                    </a:lnTo>
                    <a:lnTo>
                      <a:pt x="432" y="29"/>
                    </a:lnTo>
                    <a:lnTo>
                      <a:pt x="446" y="15"/>
                    </a:lnTo>
                    <a:lnTo>
                      <a:pt x="446" y="7"/>
                    </a:lnTo>
                    <a:lnTo>
                      <a:pt x="446" y="0"/>
                    </a:lnTo>
                    <a:lnTo>
                      <a:pt x="460" y="0"/>
                    </a:lnTo>
                    <a:lnTo>
                      <a:pt x="482" y="0"/>
                    </a:lnTo>
                    <a:lnTo>
                      <a:pt x="482" y="22"/>
                    </a:lnTo>
                    <a:lnTo>
                      <a:pt x="482" y="36"/>
                    </a:lnTo>
                    <a:lnTo>
                      <a:pt x="468" y="58"/>
                    </a:lnTo>
                    <a:lnTo>
                      <a:pt x="454" y="80"/>
                    </a:lnTo>
                    <a:lnTo>
                      <a:pt x="454" y="111"/>
                    </a:lnTo>
                    <a:lnTo>
                      <a:pt x="460" y="133"/>
                    </a:lnTo>
                    <a:lnTo>
                      <a:pt x="468" y="133"/>
                    </a:lnTo>
                    <a:lnTo>
                      <a:pt x="475" y="133"/>
                    </a:lnTo>
                    <a:lnTo>
                      <a:pt x="482" y="126"/>
                    </a:lnTo>
                    <a:lnTo>
                      <a:pt x="490" y="118"/>
                    </a:lnTo>
                    <a:lnTo>
                      <a:pt x="504" y="118"/>
                    </a:lnTo>
                    <a:lnTo>
                      <a:pt x="526" y="118"/>
                    </a:lnTo>
                    <a:lnTo>
                      <a:pt x="532" y="126"/>
                    </a:lnTo>
                    <a:lnTo>
                      <a:pt x="540" y="126"/>
                    </a:lnTo>
                    <a:lnTo>
                      <a:pt x="555" y="126"/>
                    </a:lnTo>
                    <a:lnTo>
                      <a:pt x="568" y="118"/>
                    </a:lnTo>
                    <a:lnTo>
                      <a:pt x="560" y="103"/>
                    </a:lnTo>
                    <a:lnTo>
                      <a:pt x="562" y="85"/>
                    </a:lnTo>
                    <a:lnTo>
                      <a:pt x="606" y="86"/>
                    </a:lnTo>
                    <a:lnTo>
                      <a:pt x="606" y="101"/>
                    </a:lnTo>
                    <a:lnTo>
                      <a:pt x="616" y="110"/>
                    </a:lnTo>
                    <a:lnTo>
                      <a:pt x="652" y="123"/>
                    </a:lnTo>
                    <a:lnTo>
                      <a:pt x="685" y="125"/>
                    </a:lnTo>
                    <a:lnTo>
                      <a:pt x="717" y="115"/>
                    </a:lnTo>
                    <a:lnTo>
                      <a:pt x="741" y="137"/>
                    </a:lnTo>
                    <a:lnTo>
                      <a:pt x="762" y="149"/>
                    </a:lnTo>
                    <a:lnTo>
                      <a:pt x="773" y="163"/>
                    </a:lnTo>
                    <a:lnTo>
                      <a:pt x="770" y="207"/>
                    </a:lnTo>
                    <a:lnTo>
                      <a:pt x="707" y="252"/>
                    </a:lnTo>
                    <a:lnTo>
                      <a:pt x="700" y="266"/>
                    </a:lnTo>
                    <a:lnTo>
                      <a:pt x="708" y="282"/>
                    </a:lnTo>
                    <a:lnTo>
                      <a:pt x="710" y="298"/>
                    </a:lnTo>
                    <a:lnTo>
                      <a:pt x="700" y="310"/>
                    </a:lnTo>
                    <a:lnTo>
                      <a:pt x="713" y="319"/>
                    </a:lnTo>
                    <a:lnTo>
                      <a:pt x="710" y="331"/>
                    </a:lnTo>
                    <a:lnTo>
                      <a:pt x="676" y="341"/>
                    </a:lnTo>
                    <a:lnTo>
                      <a:pt x="670" y="363"/>
                    </a:lnTo>
                    <a:lnTo>
                      <a:pt x="642" y="361"/>
                    </a:lnTo>
                    <a:lnTo>
                      <a:pt x="634" y="382"/>
                    </a:lnTo>
                    <a:lnTo>
                      <a:pt x="605" y="390"/>
                    </a:lnTo>
                    <a:lnTo>
                      <a:pt x="585" y="419"/>
                    </a:lnTo>
                    <a:lnTo>
                      <a:pt x="601" y="443"/>
                    </a:lnTo>
                    <a:lnTo>
                      <a:pt x="642" y="458"/>
                    </a:lnTo>
                    <a:lnTo>
                      <a:pt x="644" y="495"/>
                    </a:lnTo>
                    <a:lnTo>
                      <a:pt x="611" y="501"/>
                    </a:lnTo>
                    <a:lnTo>
                      <a:pt x="578" y="501"/>
                    </a:lnTo>
                    <a:lnTo>
                      <a:pt x="592" y="486"/>
                    </a:lnTo>
                    <a:lnTo>
                      <a:pt x="565" y="472"/>
                    </a:lnTo>
                    <a:lnTo>
                      <a:pt x="547" y="488"/>
                    </a:lnTo>
                    <a:lnTo>
                      <a:pt x="568" y="532"/>
                    </a:lnTo>
                    <a:lnTo>
                      <a:pt x="631" y="537"/>
                    </a:lnTo>
                    <a:lnTo>
                      <a:pt x="607" y="565"/>
                    </a:lnTo>
                    <a:lnTo>
                      <a:pt x="581" y="565"/>
                    </a:lnTo>
                    <a:lnTo>
                      <a:pt x="541" y="625"/>
                    </a:lnTo>
                    <a:lnTo>
                      <a:pt x="541" y="653"/>
                    </a:lnTo>
                    <a:lnTo>
                      <a:pt x="565" y="656"/>
                    </a:lnTo>
                    <a:lnTo>
                      <a:pt x="579" y="669"/>
                    </a:lnTo>
                    <a:lnTo>
                      <a:pt x="563" y="683"/>
                    </a:lnTo>
                    <a:lnTo>
                      <a:pt x="602" y="748"/>
                    </a:lnTo>
                    <a:lnTo>
                      <a:pt x="573" y="780"/>
                    </a:lnTo>
                    <a:lnTo>
                      <a:pt x="533" y="748"/>
                    </a:lnTo>
                    <a:lnTo>
                      <a:pt x="506" y="755"/>
                    </a:lnTo>
                    <a:lnTo>
                      <a:pt x="484" y="702"/>
                    </a:lnTo>
                    <a:lnTo>
                      <a:pt x="450" y="705"/>
                    </a:lnTo>
                    <a:lnTo>
                      <a:pt x="432" y="681"/>
                    </a:lnTo>
                    <a:lnTo>
                      <a:pt x="368" y="683"/>
                    </a:lnTo>
                    <a:lnTo>
                      <a:pt x="375" y="668"/>
                    </a:lnTo>
                    <a:lnTo>
                      <a:pt x="343" y="631"/>
                    </a:lnTo>
                    <a:lnTo>
                      <a:pt x="333" y="593"/>
                    </a:lnTo>
                    <a:lnTo>
                      <a:pt x="302" y="584"/>
                    </a:lnTo>
                    <a:lnTo>
                      <a:pt x="311" y="562"/>
                    </a:lnTo>
                    <a:lnTo>
                      <a:pt x="274" y="564"/>
                    </a:lnTo>
                    <a:lnTo>
                      <a:pt x="260" y="532"/>
                    </a:lnTo>
                    <a:lnTo>
                      <a:pt x="231" y="547"/>
                    </a:lnTo>
                    <a:lnTo>
                      <a:pt x="202" y="551"/>
                    </a:lnTo>
                    <a:lnTo>
                      <a:pt x="147" y="563"/>
                    </a:lnTo>
                    <a:lnTo>
                      <a:pt x="141" y="589"/>
                    </a:lnTo>
                    <a:lnTo>
                      <a:pt x="122" y="593"/>
                    </a:lnTo>
                    <a:lnTo>
                      <a:pt x="105" y="565"/>
                    </a:lnTo>
                    <a:lnTo>
                      <a:pt x="109" y="546"/>
                    </a:lnTo>
                    <a:lnTo>
                      <a:pt x="109" y="506"/>
                    </a:lnTo>
                    <a:lnTo>
                      <a:pt x="59" y="488"/>
                    </a:lnTo>
                    <a:lnTo>
                      <a:pt x="71" y="477"/>
                    </a:lnTo>
                    <a:lnTo>
                      <a:pt x="75" y="449"/>
                    </a:lnTo>
                    <a:lnTo>
                      <a:pt x="17" y="432"/>
                    </a:lnTo>
                    <a:lnTo>
                      <a:pt x="17" y="399"/>
                    </a:lnTo>
                    <a:lnTo>
                      <a:pt x="0" y="395"/>
                    </a:lnTo>
                    <a:lnTo>
                      <a:pt x="4" y="359"/>
                    </a:lnTo>
                    <a:lnTo>
                      <a:pt x="36" y="348"/>
                    </a:lnTo>
                    <a:lnTo>
                      <a:pt x="59" y="342"/>
                    </a:lnTo>
                    <a:lnTo>
                      <a:pt x="74" y="310"/>
                    </a:lnTo>
                    <a:lnTo>
                      <a:pt x="81" y="266"/>
                    </a:lnTo>
                    <a:lnTo>
                      <a:pt x="94" y="245"/>
                    </a:lnTo>
                    <a:lnTo>
                      <a:pt x="115" y="223"/>
                    </a:lnTo>
                    <a:lnTo>
                      <a:pt x="123" y="214"/>
                    </a:lnTo>
                    <a:close/>
                  </a:path>
                </a:pathLst>
              </a:custGeom>
              <a:grpFill/>
              <a:ln w="6350">
                <a:solidFill>
                  <a:schemeClr val="bg1"/>
                </a:solidFill>
                <a:round/>
                <a:headEnd/>
                <a:tailEnd/>
              </a:ln>
              <a:scene3d>
                <a:camera prst="orthographicFront"/>
                <a:lightRig rig="threePt" dir="t"/>
              </a:scene3d>
              <a:sp3d>
                <a:bevelT w="63500" h="50800" prst="convex"/>
              </a:sp3d>
            </p:spPr>
            <p:txBody>
              <a:bodyPr/>
              <a:lstStyle/>
              <a:p>
                <a:pPr fontAlgn="base">
                  <a:spcBef>
                    <a:spcPct val="0"/>
                  </a:spcBef>
                  <a:spcAft>
                    <a:spcPct val="0"/>
                  </a:spcAft>
                  <a:defRPr/>
                </a:pPr>
                <a:endParaRPr lang="ru-RU" sz="1400">
                  <a:solidFill>
                    <a:srgbClr val="000000"/>
                  </a:solidFill>
                  <a:latin typeface="Arial"/>
                  <a:cs typeface="Arial"/>
                </a:endParaRPr>
              </a:p>
            </p:txBody>
          </p:sp>
        </p:grpSp>
        <p:sp>
          <p:nvSpPr>
            <p:cNvPr id="52" name="Freeform 11"/>
            <p:cNvSpPr>
              <a:spLocks/>
            </p:cNvSpPr>
            <p:nvPr/>
          </p:nvSpPr>
          <p:spPr bwMode="gray">
            <a:xfrm>
              <a:off x="5018161" y="1271225"/>
              <a:ext cx="2939463" cy="4490046"/>
            </a:xfrm>
            <a:custGeom>
              <a:avLst/>
              <a:gdLst>
                <a:gd name="T0" fmla="*/ 2147483647 w 1788"/>
                <a:gd name="T1" fmla="*/ 2147483647 h 2415"/>
                <a:gd name="T2" fmla="*/ 2147483647 w 1788"/>
                <a:gd name="T3" fmla="*/ 2147483647 h 2415"/>
                <a:gd name="T4" fmla="*/ 2147483647 w 1788"/>
                <a:gd name="T5" fmla="*/ 2147483647 h 2415"/>
                <a:gd name="T6" fmla="*/ 2147483647 w 1788"/>
                <a:gd name="T7" fmla="*/ 2147483647 h 2415"/>
                <a:gd name="T8" fmla="*/ 2147483647 w 1788"/>
                <a:gd name="T9" fmla="*/ 2147483647 h 2415"/>
                <a:gd name="T10" fmla="*/ 2147483647 w 1788"/>
                <a:gd name="T11" fmla="*/ 2147483647 h 2415"/>
                <a:gd name="T12" fmla="*/ 2147483647 w 1788"/>
                <a:gd name="T13" fmla="*/ 2147483647 h 2415"/>
                <a:gd name="T14" fmla="*/ 2147483647 w 1788"/>
                <a:gd name="T15" fmla="*/ 2147483647 h 2415"/>
                <a:gd name="T16" fmla="*/ 2147483647 w 1788"/>
                <a:gd name="T17" fmla="*/ 2147483647 h 2415"/>
                <a:gd name="T18" fmla="*/ 2147483647 w 1788"/>
                <a:gd name="T19" fmla="*/ 2147483647 h 2415"/>
                <a:gd name="T20" fmla="*/ 2147483647 w 1788"/>
                <a:gd name="T21" fmla="*/ 2147483647 h 2415"/>
                <a:gd name="T22" fmla="*/ 2147483647 w 1788"/>
                <a:gd name="T23" fmla="*/ 2147483647 h 2415"/>
                <a:gd name="T24" fmla="*/ 2147483647 w 1788"/>
                <a:gd name="T25" fmla="*/ 2147483647 h 2415"/>
                <a:gd name="T26" fmla="*/ 2147483647 w 1788"/>
                <a:gd name="T27" fmla="*/ 2147483647 h 2415"/>
                <a:gd name="T28" fmla="*/ 2147483647 w 1788"/>
                <a:gd name="T29" fmla="*/ 2147483647 h 2415"/>
                <a:gd name="T30" fmla="*/ 2147483647 w 1788"/>
                <a:gd name="T31" fmla="*/ 2147483647 h 2415"/>
                <a:gd name="T32" fmla="*/ 2147483647 w 1788"/>
                <a:gd name="T33" fmla="*/ 2147483647 h 2415"/>
                <a:gd name="T34" fmla="*/ 2147483647 w 1788"/>
                <a:gd name="T35" fmla="*/ 2147483647 h 2415"/>
                <a:gd name="T36" fmla="*/ 2147483647 w 1788"/>
                <a:gd name="T37" fmla="*/ 2147483647 h 2415"/>
                <a:gd name="T38" fmla="*/ 2147483647 w 1788"/>
                <a:gd name="T39" fmla="*/ 2147483647 h 2415"/>
                <a:gd name="T40" fmla="*/ 2147483647 w 1788"/>
                <a:gd name="T41" fmla="*/ 2147483647 h 2415"/>
                <a:gd name="T42" fmla="*/ 2147483647 w 1788"/>
                <a:gd name="T43" fmla="*/ 2147483647 h 2415"/>
                <a:gd name="T44" fmla="*/ 2147483647 w 1788"/>
                <a:gd name="T45" fmla="*/ 2147483647 h 2415"/>
                <a:gd name="T46" fmla="*/ 2147483647 w 1788"/>
                <a:gd name="T47" fmla="*/ 2147483647 h 2415"/>
                <a:gd name="T48" fmla="*/ 2147483647 w 1788"/>
                <a:gd name="T49" fmla="*/ 2147483647 h 2415"/>
                <a:gd name="T50" fmla="*/ 2147483647 w 1788"/>
                <a:gd name="T51" fmla="*/ 2147483647 h 2415"/>
                <a:gd name="T52" fmla="*/ 2147483647 w 1788"/>
                <a:gd name="T53" fmla="*/ 2147483647 h 2415"/>
                <a:gd name="T54" fmla="*/ 2147483647 w 1788"/>
                <a:gd name="T55" fmla="*/ 2147483647 h 2415"/>
                <a:gd name="T56" fmla="*/ 2147483647 w 1788"/>
                <a:gd name="T57" fmla="*/ 2147483647 h 2415"/>
                <a:gd name="T58" fmla="*/ 2147483647 w 1788"/>
                <a:gd name="T59" fmla="*/ 2147483647 h 2415"/>
                <a:gd name="T60" fmla="*/ 2147483647 w 1788"/>
                <a:gd name="T61" fmla="*/ 2147483647 h 2415"/>
                <a:gd name="T62" fmla="*/ 2147483647 w 1788"/>
                <a:gd name="T63" fmla="*/ 2147483647 h 2415"/>
                <a:gd name="T64" fmla="*/ 2147483647 w 1788"/>
                <a:gd name="T65" fmla="*/ 2147483647 h 2415"/>
                <a:gd name="T66" fmla="*/ 2147483647 w 1788"/>
                <a:gd name="T67" fmla="*/ 2147483647 h 2415"/>
                <a:gd name="T68" fmla="*/ 2147483647 w 1788"/>
                <a:gd name="T69" fmla="*/ 2147483647 h 2415"/>
                <a:gd name="T70" fmla="*/ 2147483647 w 1788"/>
                <a:gd name="T71" fmla="*/ 2147483647 h 2415"/>
                <a:gd name="T72" fmla="*/ 2147483647 w 1788"/>
                <a:gd name="T73" fmla="*/ 2147483647 h 2415"/>
                <a:gd name="T74" fmla="*/ 2147483647 w 1788"/>
                <a:gd name="T75" fmla="*/ 2147483647 h 2415"/>
                <a:gd name="T76" fmla="*/ 2147483647 w 1788"/>
                <a:gd name="T77" fmla="*/ 2147483647 h 2415"/>
                <a:gd name="T78" fmla="*/ 2147483647 w 1788"/>
                <a:gd name="T79" fmla="*/ 2147483647 h 2415"/>
                <a:gd name="T80" fmla="*/ 2147483647 w 1788"/>
                <a:gd name="T81" fmla="*/ 2147483647 h 2415"/>
                <a:gd name="T82" fmla="*/ 2147483647 w 1788"/>
                <a:gd name="T83" fmla="*/ 2147483647 h 2415"/>
                <a:gd name="T84" fmla="*/ 2147483647 w 1788"/>
                <a:gd name="T85" fmla="*/ 2147483647 h 2415"/>
                <a:gd name="T86" fmla="*/ 2147483647 w 1788"/>
                <a:gd name="T87" fmla="*/ 2147483647 h 2415"/>
                <a:gd name="T88" fmla="*/ 2147483647 w 1788"/>
                <a:gd name="T89" fmla="*/ 2147483647 h 2415"/>
                <a:gd name="T90" fmla="*/ 2147483647 w 1788"/>
                <a:gd name="T91" fmla="*/ 2147483647 h 2415"/>
                <a:gd name="T92" fmla="*/ 2147483647 w 1788"/>
                <a:gd name="T93" fmla="*/ 2147483647 h 2415"/>
                <a:gd name="T94" fmla="*/ 2147483647 w 1788"/>
                <a:gd name="T95" fmla="*/ 2147483647 h 2415"/>
                <a:gd name="T96" fmla="*/ 2147483647 w 1788"/>
                <a:gd name="T97" fmla="*/ 2147483647 h 2415"/>
                <a:gd name="T98" fmla="*/ 2147483647 w 1788"/>
                <a:gd name="T99" fmla="*/ 2147483647 h 2415"/>
                <a:gd name="T100" fmla="*/ 2147483647 w 1788"/>
                <a:gd name="T101" fmla="*/ 2147483647 h 2415"/>
                <a:gd name="T102" fmla="*/ 2147483647 w 1788"/>
                <a:gd name="T103" fmla="*/ 2147483647 h 2415"/>
                <a:gd name="T104" fmla="*/ 2147483647 w 1788"/>
                <a:gd name="T105" fmla="*/ 2147483647 h 2415"/>
                <a:gd name="T106" fmla="*/ 2147483647 w 1788"/>
                <a:gd name="T107" fmla="*/ 2147483647 h 2415"/>
                <a:gd name="T108" fmla="*/ 2147483647 w 1788"/>
                <a:gd name="T109" fmla="*/ 2147483647 h 2415"/>
                <a:gd name="T110" fmla="*/ 2147483647 w 1788"/>
                <a:gd name="T111" fmla="*/ 2147483647 h 2415"/>
                <a:gd name="T112" fmla="*/ 2147483647 w 1788"/>
                <a:gd name="T113" fmla="*/ 2147483647 h 2415"/>
                <a:gd name="T114" fmla="*/ 2147483647 w 1788"/>
                <a:gd name="T115" fmla="*/ 2147483647 h 2415"/>
                <a:gd name="T116" fmla="*/ 2147483647 w 1788"/>
                <a:gd name="T117" fmla="*/ 2147483647 h 2415"/>
                <a:gd name="T118" fmla="*/ 2147483647 w 1788"/>
                <a:gd name="T119" fmla="*/ 2147483647 h 241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788"/>
                <a:gd name="T181" fmla="*/ 0 h 2415"/>
                <a:gd name="T182" fmla="*/ 1788 w 1788"/>
                <a:gd name="T183" fmla="*/ 2415 h 2415"/>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788" h="2415">
                  <a:moveTo>
                    <a:pt x="583" y="1857"/>
                  </a:moveTo>
                  <a:lnTo>
                    <a:pt x="583" y="1857"/>
                  </a:lnTo>
                  <a:lnTo>
                    <a:pt x="569" y="1850"/>
                  </a:lnTo>
                  <a:lnTo>
                    <a:pt x="547" y="1828"/>
                  </a:lnTo>
                  <a:lnTo>
                    <a:pt x="533" y="1820"/>
                  </a:lnTo>
                  <a:lnTo>
                    <a:pt x="526" y="1813"/>
                  </a:lnTo>
                  <a:lnTo>
                    <a:pt x="526" y="1798"/>
                  </a:lnTo>
                  <a:lnTo>
                    <a:pt x="511" y="1783"/>
                  </a:lnTo>
                  <a:lnTo>
                    <a:pt x="504" y="1761"/>
                  </a:lnTo>
                  <a:lnTo>
                    <a:pt x="497" y="1753"/>
                  </a:lnTo>
                  <a:lnTo>
                    <a:pt x="497" y="1738"/>
                  </a:lnTo>
                  <a:lnTo>
                    <a:pt x="482" y="1738"/>
                  </a:lnTo>
                  <a:lnTo>
                    <a:pt x="475" y="1731"/>
                  </a:lnTo>
                  <a:lnTo>
                    <a:pt x="461" y="1746"/>
                  </a:lnTo>
                  <a:lnTo>
                    <a:pt x="453" y="1753"/>
                  </a:lnTo>
                  <a:lnTo>
                    <a:pt x="439" y="1738"/>
                  </a:lnTo>
                  <a:lnTo>
                    <a:pt x="432" y="1724"/>
                  </a:lnTo>
                  <a:lnTo>
                    <a:pt x="410" y="1716"/>
                  </a:lnTo>
                  <a:lnTo>
                    <a:pt x="396" y="1701"/>
                  </a:lnTo>
                  <a:lnTo>
                    <a:pt x="381" y="1724"/>
                  </a:lnTo>
                  <a:lnTo>
                    <a:pt x="367" y="1738"/>
                  </a:lnTo>
                  <a:lnTo>
                    <a:pt x="360" y="1769"/>
                  </a:lnTo>
                  <a:lnTo>
                    <a:pt x="353" y="1791"/>
                  </a:lnTo>
                  <a:lnTo>
                    <a:pt x="338" y="1813"/>
                  </a:lnTo>
                  <a:lnTo>
                    <a:pt x="324" y="1828"/>
                  </a:lnTo>
                  <a:lnTo>
                    <a:pt x="317" y="1820"/>
                  </a:lnTo>
                  <a:lnTo>
                    <a:pt x="317" y="1805"/>
                  </a:lnTo>
                  <a:lnTo>
                    <a:pt x="309" y="1813"/>
                  </a:lnTo>
                  <a:lnTo>
                    <a:pt x="309" y="1820"/>
                  </a:lnTo>
                  <a:lnTo>
                    <a:pt x="288" y="1828"/>
                  </a:lnTo>
                  <a:lnTo>
                    <a:pt x="266" y="1835"/>
                  </a:lnTo>
                  <a:lnTo>
                    <a:pt x="258" y="1842"/>
                  </a:lnTo>
                  <a:lnTo>
                    <a:pt x="258" y="1850"/>
                  </a:lnTo>
                  <a:lnTo>
                    <a:pt x="245" y="1850"/>
                  </a:lnTo>
                  <a:lnTo>
                    <a:pt x="237" y="1850"/>
                  </a:lnTo>
                  <a:lnTo>
                    <a:pt x="230" y="1835"/>
                  </a:lnTo>
                  <a:lnTo>
                    <a:pt x="230" y="1813"/>
                  </a:lnTo>
                  <a:lnTo>
                    <a:pt x="230" y="1776"/>
                  </a:lnTo>
                  <a:lnTo>
                    <a:pt x="237" y="1731"/>
                  </a:lnTo>
                  <a:lnTo>
                    <a:pt x="216" y="1724"/>
                  </a:lnTo>
                  <a:lnTo>
                    <a:pt x="201" y="1709"/>
                  </a:lnTo>
                  <a:lnTo>
                    <a:pt x="194" y="1701"/>
                  </a:lnTo>
                  <a:lnTo>
                    <a:pt x="194" y="1687"/>
                  </a:lnTo>
                  <a:lnTo>
                    <a:pt x="194" y="1679"/>
                  </a:lnTo>
                  <a:lnTo>
                    <a:pt x="201" y="1665"/>
                  </a:lnTo>
                  <a:lnTo>
                    <a:pt x="186" y="1665"/>
                  </a:lnTo>
                  <a:lnTo>
                    <a:pt x="180" y="1657"/>
                  </a:lnTo>
                  <a:lnTo>
                    <a:pt x="173" y="1641"/>
                  </a:lnTo>
                  <a:lnTo>
                    <a:pt x="173" y="1619"/>
                  </a:lnTo>
                  <a:lnTo>
                    <a:pt x="158" y="1605"/>
                  </a:lnTo>
                  <a:lnTo>
                    <a:pt x="144" y="1590"/>
                  </a:lnTo>
                  <a:lnTo>
                    <a:pt x="137" y="1582"/>
                  </a:lnTo>
                  <a:lnTo>
                    <a:pt x="122" y="1568"/>
                  </a:lnTo>
                  <a:lnTo>
                    <a:pt x="122" y="1553"/>
                  </a:lnTo>
                  <a:lnTo>
                    <a:pt x="93" y="1553"/>
                  </a:lnTo>
                  <a:lnTo>
                    <a:pt x="64" y="1553"/>
                  </a:lnTo>
                  <a:lnTo>
                    <a:pt x="57" y="1538"/>
                  </a:lnTo>
                  <a:lnTo>
                    <a:pt x="57" y="1515"/>
                  </a:lnTo>
                  <a:lnTo>
                    <a:pt x="64" y="1500"/>
                  </a:lnTo>
                  <a:lnTo>
                    <a:pt x="72" y="1478"/>
                  </a:lnTo>
                  <a:lnTo>
                    <a:pt x="57" y="1471"/>
                  </a:lnTo>
                  <a:lnTo>
                    <a:pt x="42" y="1456"/>
                  </a:lnTo>
                  <a:lnTo>
                    <a:pt x="36" y="1441"/>
                  </a:lnTo>
                  <a:lnTo>
                    <a:pt x="36" y="1419"/>
                  </a:lnTo>
                  <a:lnTo>
                    <a:pt x="28" y="1419"/>
                  </a:lnTo>
                  <a:lnTo>
                    <a:pt x="21" y="1411"/>
                  </a:lnTo>
                  <a:lnTo>
                    <a:pt x="28" y="1396"/>
                  </a:lnTo>
                  <a:lnTo>
                    <a:pt x="42" y="1374"/>
                  </a:lnTo>
                  <a:lnTo>
                    <a:pt x="36" y="1367"/>
                  </a:lnTo>
                  <a:lnTo>
                    <a:pt x="36" y="1352"/>
                  </a:lnTo>
                  <a:lnTo>
                    <a:pt x="36" y="1337"/>
                  </a:lnTo>
                  <a:lnTo>
                    <a:pt x="36" y="1323"/>
                  </a:lnTo>
                  <a:lnTo>
                    <a:pt x="28" y="1307"/>
                  </a:lnTo>
                  <a:lnTo>
                    <a:pt x="21" y="1285"/>
                  </a:lnTo>
                  <a:lnTo>
                    <a:pt x="6" y="1270"/>
                  </a:lnTo>
                  <a:lnTo>
                    <a:pt x="0" y="1256"/>
                  </a:lnTo>
                  <a:lnTo>
                    <a:pt x="14" y="1241"/>
                  </a:lnTo>
                  <a:lnTo>
                    <a:pt x="28" y="1219"/>
                  </a:lnTo>
                  <a:lnTo>
                    <a:pt x="42" y="1219"/>
                  </a:lnTo>
                  <a:lnTo>
                    <a:pt x="57" y="1219"/>
                  </a:lnTo>
                  <a:lnTo>
                    <a:pt x="57" y="1195"/>
                  </a:lnTo>
                  <a:lnTo>
                    <a:pt x="57" y="1173"/>
                  </a:lnTo>
                  <a:lnTo>
                    <a:pt x="78" y="1144"/>
                  </a:lnTo>
                  <a:lnTo>
                    <a:pt x="100" y="1114"/>
                  </a:lnTo>
                  <a:lnTo>
                    <a:pt x="86" y="1100"/>
                  </a:lnTo>
                  <a:lnTo>
                    <a:pt x="78" y="1084"/>
                  </a:lnTo>
                  <a:lnTo>
                    <a:pt x="78" y="1077"/>
                  </a:lnTo>
                  <a:lnTo>
                    <a:pt x="78" y="1062"/>
                  </a:lnTo>
                  <a:lnTo>
                    <a:pt x="57" y="1047"/>
                  </a:lnTo>
                  <a:lnTo>
                    <a:pt x="42" y="1032"/>
                  </a:lnTo>
                  <a:lnTo>
                    <a:pt x="36" y="1010"/>
                  </a:lnTo>
                  <a:lnTo>
                    <a:pt x="28" y="988"/>
                  </a:lnTo>
                  <a:lnTo>
                    <a:pt x="28" y="973"/>
                  </a:lnTo>
                  <a:lnTo>
                    <a:pt x="36" y="951"/>
                  </a:lnTo>
                  <a:lnTo>
                    <a:pt x="36" y="958"/>
                  </a:lnTo>
                  <a:lnTo>
                    <a:pt x="42" y="951"/>
                  </a:lnTo>
                  <a:lnTo>
                    <a:pt x="57" y="936"/>
                  </a:lnTo>
                  <a:lnTo>
                    <a:pt x="64" y="951"/>
                  </a:lnTo>
                  <a:lnTo>
                    <a:pt x="72" y="958"/>
                  </a:lnTo>
                  <a:lnTo>
                    <a:pt x="108" y="936"/>
                  </a:lnTo>
                  <a:lnTo>
                    <a:pt x="150" y="914"/>
                  </a:lnTo>
                  <a:lnTo>
                    <a:pt x="150" y="928"/>
                  </a:lnTo>
                  <a:lnTo>
                    <a:pt x="158" y="943"/>
                  </a:lnTo>
                  <a:lnTo>
                    <a:pt x="194" y="936"/>
                  </a:lnTo>
                  <a:lnTo>
                    <a:pt x="237" y="928"/>
                  </a:lnTo>
                  <a:lnTo>
                    <a:pt x="230" y="914"/>
                  </a:lnTo>
                  <a:lnTo>
                    <a:pt x="222" y="892"/>
                  </a:lnTo>
                  <a:lnTo>
                    <a:pt x="222" y="876"/>
                  </a:lnTo>
                  <a:lnTo>
                    <a:pt x="222" y="854"/>
                  </a:lnTo>
                  <a:lnTo>
                    <a:pt x="245" y="861"/>
                  </a:lnTo>
                  <a:lnTo>
                    <a:pt x="266" y="861"/>
                  </a:lnTo>
                  <a:lnTo>
                    <a:pt x="273" y="854"/>
                  </a:lnTo>
                  <a:lnTo>
                    <a:pt x="288" y="846"/>
                  </a:lnTo>
                  <a:lnTo>
                    <a:pt x="309" y="854"/>
                  </a:lnTo>
                  <a:lnTo>
                    <a:pt x="331" y="854"/>
                  </a:lnTo>
                  <a:lnTo>
                    <a:pt x="317" y="884"/>
                  </a:lnTo>
                  <a:lnTo>
                    <a:pt x="309" y="906"/>
                  </a:lnTo>
                  <a:lnTo>
                    <a:pt x="331" y="921"/>
                  </a:lnTo>
                  <a:lnTo>
                    <a:pt x="396" y="951"/>
                  </a:lnTo>
                  <a:lnTo>
                    <a:pt x="439" y="965"/>
                  </a:lnTo>
                  <a:lnTo>
                    <a:pt x="432" y="936"/>
                  </a:lnTo>
                  <a:lnTo>
                    <a:pt x="432" y="899"/>
                  </a:lnTo>
                  <a:lnTo>
                    <a:pt x="453" y="899"/>
                  </a:lnTo>
                  <a:lnTo>
                    <a:pt x="475" y="892"/>
                  </a:lnTo>
                  <a:lnTo>
                    <a:pt x="482" y="876"/>
                  </a:lnTo>
                  <a:lnTo>
                    <a:pt x="490" y="861"/>
                  </a:lnTo>
                  <a:lnTo>
                    <a:pt x="518" y="839"/>
                  </a:lnTo>
                  <a:lnTo>
                    <a:pt x="554" y="817"/>
                  </a:lnTo>
                  <a:lnTo>
                    <a:pt x="526" y="802"/>
                  </a:lnTo>
                  <a:lnTo>
                    <a:pt x="504" y="780"/>
                  </a:lnTo>
                  <a:lnTo>
                    <a:pt x="511" y="764"/>
                  </a:lnTo>
                  <a:lnTo>
                    <a:pt x="518" y="742"/>
                  </a:lnTo>
                  <a:lnTo>
                    <a:pt x="547" y="720"/>
                  </a:lnTo>
                  <a:lnTo>
                    <a:pt x="583" y="691"/>
                  </a:lnTo>
                  <a:lnTo>
                    <a:pt x="590" y="698"/>
                  </a:lnTo>
                  <a:lnTo>
                    <a:pt x="605" y="705"/>
                  </a:lnTo>
                  <a:lnTo>
                    <a:pt x="612" y="691"/>
                  </a:lnTo>
                  <a:lnTo>
                    <a:pt x="620" y="668"/>
                  </a:lnTo>
                  <a:lnTo>
                    <a:pt x="641" y="653"/>
                  </a:lnTo>
                  <a:lnTo>
                    <a:pt x="670" y="638"/>
                  </a:lnTo>
                  <a:lnTo>
                    <a:pt x="670" y="653"/>
                  </a:lnTo>
                  <a:lnTo>
                    <a:pt x="677" y="668"/>
                  </a:lnTo>
                  <a:lnTo>
                    <a:pt x="692" y="668"/>
                  </a:lnTo>
                  <a:lnTo>
                    <a:pt x="706" y="668"/>
                  </a:lnTo>
                  <a:lnTo>
                    <a:pt x="713" y="661"/>
                  </a:lnTo>
                  <a:lnTo>
                    <a:pt x="721" y="653"/>
                  </a:lnTo>
                  <a:lnTo>
                    <a:pt x="749" y="653"/>
                  </a:lnTo>
                  <a:lnTo>
                    <a:pt x="785" y="653"/>
                  </a:lnTo>
                  <a:lnTo>
                    <a:pt x="785" y="631"/>
                  </a:lnTo>
                  <a:lnTo>
                    <a:pt x="785" y="601"/>
                  </a:lnTo>
                  <a:lnTo>
                    <a:pt x="814" y="572"/>
                  </a:lnTo>
                  <a:lnTo>
                    <a:pt x="850" y="541"/>
                  </a:lnTo>
                  <a:lnTo>
                    <a:pt x="872" y="557"/>
                  </a:lnTo>
                  <a:lnTo>
                    <a:pt x="894" y="564"/>
                  </a:lnTo>
                  <a:lnTo>
                    <a:pt x="908" y="564"/>
                  </a:lnTo>
                  <a:lnTo>
                    <a:pt x="922" y="557"/>
                  </a:lnTo>
                  <a:lnTo>
                    <a:pt x="937" y="564"/>
                  </a:lnTo>
                  <a:lnTo>
                    <a:pt x="958" y="564"/>
                  </a:lnTo>
                  <a:lnTo>
                    <a:pt x="951" y="550"/>
                  </a:lnTo>
                  <a:lnTo>
                    <a:pt x="944" y="541"/>
                  </a:lnTo>
                  <a:lnTo>
                    <a:pt x="937" y="534"/>
                  </a:lnTo>
                  <a:lnTo>
                    <a:pt x="937" y="519"/>
                  </a:lnTo>
                  <a:lnTo>
                    <a:pt x="958" y="497"/>
                  </a:lnTo>
                  <a:lnTo>
                    <a:pt x="980" y="468"/>
                  </a:lnTo>
                  <a:lnTo>
                    <a:pt x="980" y="453"/>
                  </a:lnTo>
                  <a:lnTo>
                    <a:pt x="987" y="437"/>
                  </a:lnTo>
                  <a:lnTo>
                    <a:pt x="1009" y="437"/>
                  </a:lnTo>
                  <a:lnTo>
                    <a:pt x="1038" y="430"/>
                  </a:lnTo>
                  <a:lnTo>
                    <a:pt x="1045" y="415"/>
                  </a:lnTo>
                  <a:lnTo>
                    <a:pt x="1059" y="393"/>
                  </a:lnTo>
                  <a:lnTo>
                    <a:pt x="1038" y="393"/>
                  </a:lnTo>
                  <a:lnTo>
                    <a:pt x="1017" y="386"/>
                  </a:lnTo>
                  <a:lnTo>
                    <a:pt x="1002" y="371"/>
                  </a:lnTo>
                  <a:lnTo>
                    <a:pt x="987" y="356"/>
                  </a:lnTo>
                  <a:lnTo>
                    <a:pt x="1009" y="334"/>
                  </a:lnTo>
                  <a:lnTo>
                    <a:pt x="1038" y="304"/>
                  </a:lnTo>
                  <a:lnTo>
                    <a:pt x="1038" y="282"/>
                  </a:lnTo>
                  <a:lnTo>
                    <a:pt x="1038" y="259"/>
                  </a:lnTo>
                  <a:lnTo>
                    <a:pt x="1095" y="223"/>
                  </a:lnTo>
                  <a:lnTo>
                    <a:pt x="1153" y="177"/>
                  </a:lnTo>
                  <a:lnTo>
                    <a:pt x="1189" y="148"/>
                  </a:lnTo>
                  <a:lnTo>
                    <a:pt x="1225" y="111"/>
                  </a:lnTo>
                  <a:lnTo>
                    <a:pt x="1261" y="111"/>
                  </a:lnTo>
                  <a:lnTo>
                    <a:pt x="1297" y="111"/>
                  </a:lnTo>
                  <a:lnTo>
                    <a:pt x="1297" y="96"/>
                  </a:lnTo>
                  <a:lnTo>
                    <a:pt x="1305" y="81"/>
                  </a:lnTo>
                  <a:lnTo>
                    <a:pt x="1290" y="81"/>
                  </a:lnTo>
                  <a:lnTo>
                    <a:pt x="1276" y="81"/>
                  </a:lnTo>
                  <a:lnTo>
                    <a:pt x="1305" y="44"/>
                  </a:lnTo>
                  <a:lnTo>
                    <a:pt x="1341" y="0"/>
                  </a:lnTo>
                  <a:lnTo>
                    <a:pt x="1355" y="29"/>
                  </a:lnTo>
                  <a:lnTo>
                    <a:pt x="1377" y="51"/>
                  </a:lnTo>
                  <a:lnTo>
                    <a:pt x="1370" y="66"/>
                  </a:lnTo>
                  <a:lnTo>
                    <a:pt x="1362" y="73"/>
                  </a:lnTo>
                  <a:lnTo>
                    <a:pt x="1377" y="73"/>
                  </a:lnTo>
                  <a:lnTo>
                    <a:pt x="1398" y="73"/>
                  </a:lnTo>
                  <a:lnTo>
                    <a:pt x="1398" y="81"/>
                  </a:lnTo>
                  <a:lnTo>
                    <a:pt x="1398" y="88"/>
                  </a:lnTo>
                  <a:lnTo>
                    <a:pt x="1420" y="88"/>
                  </a:lnTo>
                  <a:lnTo>
                    <a:pt x="1449" y="88"/>
                  </a:lnTo>
                  <a:lnTo>
                    <a:pt x="1420" y="118"/>
                  </a:lnTo>
                  <a:lnTo>
                    <a:pt x="1398" y="141"/>
                  </a:lnTo>
                  <a:lnTo>
                    <a:pt x="1391" y="155"/>
                  </a:lnTo>
                  <a:lnTo>
                    <a:pt x="1391" y="163"/>
                  </a:lnTo>
                  <a:lnTo>
                    <a:pt x="1370" y="163"/>
                  </a:lnTo>
                  <a:lnTo>
                    <a:pt x="1355" y="163"/>
                  </a:lnTo>
                  <a:lnTo>
                    <a:pt x="1341" y="192"/>
                  </a:lnTo>
                  <a:lnTo>
                    <a:pt x="1333" y="223"/>
                  </a:lnTo>
                  <a:lnTo>
                    <a:pt x="1312" y="223"/>
                  </a:lnTo>
                  <a:lnTo>
                    <a:pt x="1290" y="223"/>
                  </a:lnTo>
                  <a:lnTo>
                    <a:pt x="1290" y="237"/>
                  </a:lnTo>
                  <a:lnTo>
                    <a:pt x="1290" y="245"/>
                  </a:lnTo>
                  <a:lnTo>
                    <a:pt x="1312" y="252"/>
                  </a:lnTo>
                  <a:lnTo>
                    <a:pt x="1333" y="259"/>
                  </a:lnTo>
                  <a:lnTo>
                    <a:pt x="1341" y="274"/>
                  </a:lnTo>
                  <a:lnTo>
                    <a:pt x="1355" y="289"/>
                  </a:lnTo>
                  <a:lnTo>
                    <a:pt x="1341" y="326"/>
                  </a:lnTo>
                  <a:lnTo>
                    <a:pt x="1326" y="356"/>
                  </a:lnTo>
                  <a:lnTo>
                    <a:pt x="1333" y="371"/>
                  </a:lnTo>
                  <a:lnTo>
                    <a:pt x="1341" y="378"/>
                  </a:lnTo>
                  <a:lnTo>
                    <a:pt x="1362" y="356"/>
                  </a:lnTo>
                  <a:lnTo>
                    <a:pt x="1384" y="326"/>
                  </a:lnTo>
                  <a:lnTo>
                    <a:pt x="1406" y="334"/>
                  </a:lnTo>
                  <a:lnTo>
                    <a:pt x="1427" y="341"/>
                  </a:lnTo>
                  <a:lnTo>
                    <a:pt x="1442" y="334"/>
                  </a:lnTo>
                  <a:lnTo>
                    <a:pt x="1463" y="318"/>
                  </a:lnTo>
                  <a:lnTo>
                    <a:pt x="1478" y="318"/>
                  </a:lnTo>
                  <a:lnTo>
                    <a:pt x="1492" y="318"/>
                  </a:lnTo>
                  <a:lnTo>
                    <a:pt x="1492" y="334"/>
                  </a:lnTo>
                  <a:lnTo>
                    <a:pt x="1499" y="349"/>
                  </a:lnTo>
                  <a:lnTo>
                    <a:pt x="1485" y="364"/>
                  </a:lnTo>
                  <a:lnTo>
                    <a:pt x="1478" y="378"/>
                  </a:lnTo>
                  <a:lnTo>
                    <a:pt x="1478" y="423"/>
                  </a:lnTo>
                  <a:lnTo>
                    <a:pt x="1485" y="468"/>
                  </a:lnTo>
                  <a:lnTo>
                    <a:pt x="1478" y="468"/>
                  </a:lnTo>
                  <a:lnTo>
                    <a:pt x="1499" y="534"/>
                  </a:lnTo>
                  <a:lnTo>
                    <a:pt x="1521" y="609"/>
                  </a:lnTo>
                  <a:lnTo>
                    <a:pt x="1529" y="623"/>
                  </a:lnTo>
                  <a:lnTo>
                    <a:pt x="1542" y="638"/>
                  </a:lnTo>
                  <a:lnTo>
                    <a:pt x="1514" y="646"/>
                  </a:lnTo>
                  <a:lnTo>
                    <a:pt x="1485" y="653"/>
                  </a:lnTo>
                  <a:lnTo>
                    <a:pt x="1478" y="683"/>
                  </a:lnTo>
                  <a:lnTo>
                    <a:pt x="1470" y="713"/>
                  </a:lnTo>
                  <a:lnTo>
                    <a:pt x="1478" y="727"/>
                  </a:lnTo>
                  <a:lnTo>
                    <a:pt x="1485" y="742"/>
                  </a:lnTo>
                  <a:lnTo>
                    <a:pt x="1470" y="742"/>
                  </a:lnTo>
                  <a:lnTo>
                    <a:pt x="1463" y="750"/>
                  </a:lnTo>
                  <a:lnTo>
                    <a:pt x="1470" y="764"/>
                  </a:lnTo>
                  <a:lnTo>
                    <a:pt x="1485" y="787"/>
                  </a:lnTo>
                  <a:lnTo>
                    <a:pt x="1470" y="802"/>
                  </a:lnTo>
                  <a:lnTo>
                    <a:pt x="1456" y="817"/>
                  </a:lnTo>
                  <a:lnTo>
                    <a:pt x="1514" y="869"/>
                  </a:lnTo>
                  <a:lnTo>
                    <a:pt x="1550" y="899"/>
                  </a:lnTo>
                  <a:lnTo>
                    <a:pt x="1565" y="884"/>
                  </a:lnTo>
                  <a:lnTo>
                    <a:pt x="1579" y="899"/>
                  </a:lnTo>
                  <a:lnTo>
                    <a:pt x="1593" y="906"/>
                  </a:lnTo>
                  <a:lnTo>
                    <a:pt x="1607" y="906"/>
                  </a:lnTo>
                  <a:lnTo>
                    <a:pt x="1622" y="899"/>
                  </a:lnTo>
                  <a:lnTo>
                    <a:pt x="1629" y="914"/>
                  </a:lnTo>
                  <a:lnTo>
                    <a:pt x="1643" y="921"/>
                  </a:lnTo>
                  <a:lnTo>
                    <a:pt x="1629" y="928"/>
                  </a:lnTo>
                  <a:lnTo>
                    <a:pt x="1622" y="928"/>
                  </a:lnTo>
                  <a:lnTo>
                    <a:pt x="1629" y="951"/>
                  </a:lnTo>
                  <a:lnTo>
                    <a:pt x="1643" y="973"/>
                  </a:lnTo>
                  <a:lnTo>
                    <a:pt x="1673" y="996"/>
                  </a:lnTo>
                  <a:lnTo>
                    <a:pt x="1709" y="1010"/>
                  </a:lnTo>
                  <a:lnTo>
                    <a:pt x="1694" y="1025"/>
                  </a:lnTo>
                  <a:lnTo>
                    <a:pt x="1679" y="1040"/>
                  </a:lnTo>
                  <a:lnTo>
                    <a:pt x="1687" y="1069"/>
                  </a:lnTo>
                  <a:lnTo>
                    <a:pt x="1701" y="1091"/>
                  </a:lnTo>
                  <a:lnTo>
                    <a:pt x="1715" y="1107"/>
                  </a:lnTo>
                  <a:lnTo>
                    <a:pt x="1738" y="1114"/>
                  </a:lnTo>
                  <a:lnTo>
                    <a:pt x="1730" y="1136"/>
                  </a:lnTo>
                  <a:lnTo>
                    <a:pt x="1730" y="1151"/>
                  </a:lnTo>
                  <a:lnTo>
                    <a:pt x="1745" y="1181"/>
                  </a:lnTo>
                  <a:lnTo>
                    <a:pt x="1766" y="1211"/>
                  </a:lnTo>
                  <a:lnTo>
                    <a:pt x="1774" y="1256"/>
                  </a:lnTo>
                  <a:lnTo>
                    <a:pt x="1788" y="1292"/>
                  </a:lnTo>
                  <a:lnTo>
                    <a:pt x="1774" y="1292"/>
                  </a:lnTo>
                  <a:lnTo>
                    <a:pt x="1766" y="1292"/>
                  </a:lnTo>
                  <a:lnTo>
                    <a:pt x="1738" y="1278"/>
                  </a:lnTo>
                  <a:lnTo>
                    <a:pt x="1715" y="1256"/>
                  </a:lnTo>
                  <a:lnTo>
                    <a:pt x="1629" y="1219"/>
                  </a:lnTo>
                  <a:lnTo>
                    <a:pt x="1550" y="1181"/>
                  </a:lnTo>
                  <a:lnTo>
                    <a:pt x="1535" y="1166"/>
                  </a:lnTo>
                  <a:lnTo>
                    <a:pt x="1506" y="1122"/>
                  </a:lnTo>
                  <a:lnTo>
                    <a:pt x="1485" y="1091"/>
                  </a:lnTo>
                  <a:lnTo>
                    <a:pt x="1485" y="1107"/>
                  </a:lnTo>
                  <a:lnTo>
                    <a:pt x="1449" y="996"/>
                  </a:lnTo>
                  <a:lnTo>
                    <a:pt x="1413" y="884"/>
                  </a:lnTo>
                  <a:lnTo>
                    <a:pt x="1406" y="839"/>
                  </a:lnTo>
                  <a:lnTo>
                    <a:pt x="1406" y="795"/>
                  </a:lnTo>
                  <a:lnTo>
                    <a:pt x="1370" y="764"/>
                  </a:lnTo>
                  <a:lnTo>
                    <a:pt x="1341" y="742"/>
                  </a:lnTo>
                  <a:lnTo>
                    <a:pt x="1333" y="720"/>
                  </a:lnTo>
                  <a:lnTo>
                    <a:pt x="1333" y="705"/>
                  </a:lnTo>
                  <a:lnTo>
                    <a:pt x="1319" y="713"/>
                  </a:lnTo>
                  <a:lnTo>
                    <a:pt x="1305" y="720"/>
                  </a:lnTo>
                  <a:lnTo>
                    <a:pt x="1305" y="735"/>
                  </a:lnTo>
                  <a:lnTo>
                    <a:pt x="1305" y="757"/>
                  </a:lnTo>
                  <a:lnTo>
                    <a:pt x="1312" y="757"/>
                  </a:lnTo>
                  <a:lnTo>
                    <a:pt x="1305" y="757"/>
                  </a:lnTo>
                  <a:lnTo>
                    <a:pt x="1312" y="750"/>
                  </a:lnTo>
                  <a:lnTo>
                    <a:pt x="1326" y="764"/>
                  </a:lnTo>
                  <a:lnTo>
                    <a:pt x="1348" y="780"/>
                  </a:lnTo>
                  <a:lnTo>
                    <a:pt x="1355" y="824"/>
                  </a:lnTo>
                  <a:lnTo>
                    <a:pt x="1362" y="869"/>
                  </a:lnTo>
                  <a:lnTo>
                    <a:pt x="1348" y="869"/>
                  </a:lnTo>
                  <a:lnTo>
                    <a:pt x="1333" y="869"/>
                  </a:lnTo>
                  <a:lnTo>
                    <a:pt x="1319" y="846"/>
                  </a:lnTo>
                  <a:lnTo>
                    <a:pt x="1305" y="824"/>
                  </a:lnTo>
                  <a:lnTo>
                    <a:pt x="1305" y="839"/>
                  </a:lnTo>
                  <a:lnTo>
                    <a:pt x="1305" y="854"/>
                  </a:lnTo>
                  <a:lnTo>
                    <a:pt x="1283" y="876"/>
                  </a:lnTo>
                  <a:lnTo>
                    <a:pt x="1261" y="899"/>
                  </a:lnTo>
                  <a:lnTo>
                    <a:pt x="1269" y="936"/>
                  </a:lnTo>
                  <a:lnTo>
                    <a:pt x="1276" y="965"/>
                  </a:lnTo>
                  <a:lnTo>
                    <a:pt x="1290" y="1010"/>
                  </a:lnTo>
                  <a:lnTo>
                    <a:pt x="1305" y="1047"/>
                  </a:lnTo>
                  <a:lnTo>
                    <a:pt x="1326" y="1055"/>
                  </a:lnTo>
                  <a:lnTo>
                    <a:pt x="1348" y="1055"/>
                  </a:lnTo>
                  <a:lnTo>
                    <a:pt x="1341" y="1069"/>
                  </a:lnTo>
                  <a:lnTo>
                    <a:pt x="1333" y="1084"/>
                  </a:lnTo>
                  <a:lnTo>
                    <a:pt x="1319" y="1091"/>
                  </a:lnTo>
                  <a:lnTo>
                    <a:pt x="1312" y="1091"/>
                  </a:lnTo>
                  <a:lnTo>
                    <a:pt x="1312" y="1114"/>
                  </a:lnTo>
                  <a:lnTo>
                    <a:pt x="1319" y="1129"/>
                  </a:lnTo>
                  <a:lnTo>
                    <a:pt x="1297" y="1151"/>
                  </a:lnTo>
                  <a:lnTo>
                    <a:pt x="1283" y="1166"/>
                  </a:lnTo>
                  <a:lnTo>
                    <a:pt x="1283" y="1144"/>
                  </a:lnTo>
                  <a:lnTo>
                    <a:pt x="1283" y="1122"/>
                  </a:lnTo>
                  <a:lnTo>
                    <a:pt x="1261" y="1136"/>
                  </a:lnTo>
                  <a:lnTo>
                    <a:pt x="1247" y="1144"/>
                  </a:lnTo>
                  <a:lnTo>
                    <a:pt x="1225" y="1166"/>
                  </a:lnTo>
                  <a:lnTo>
                    <a:pt x="1211" y="1188"/>
                  </a:lnTo>
                  <a:lnTo>
                    <a:pt x="1218" y="1203"/>
                  </a:lnTo>
                  <a:lnTo>
                    <a:pt x="1233" y="1211"/>
                  </a:lnTo>
                  <a:lnTo>
                    <a:pt x="1218" y="1219"/>
                  </a:lnTo>
                  <a:lnTo>
                    <a:pt x="1204" y="1219"/>
                  </a:lnTo>
                  <a:lnTo>
                    <a:pt x="1189" y="1233"/>
                  </a:lnTo>
                  <a:lnTo>
                    <a:pt x="1182" y="1248"/>
                  </a:lnTo>
                  <a:lnTo>
                    <a:pt x="1175" y="1263"/>
                  </a:lnTo>
                  <a:lnTo>
                    <a:pt x="1175" y="1270"/>
                  </a:lnTo>
                  <a:lnTo>
                    <a:pt x="1167" y="1270"/>
                  </a:lnTo>
                  <a:lnTo>
                    <a:pt x="1161" y="1270"/>
                  </a:lnTo>
                  <a:lnTo>
                    <a:pt x="1131" y="1307"/>
                  </a:lnTo>
                  <a:lnTo>
                    <a:pt x="1102" y="1345"/>
                  </a:lnTo>
                  <a:lnTo>
                    <a:pt x="1102" y="1389"/>
                  </a:lnTo>
                  <a:lnTo>
                    <a:pt x="1102" y="1434"/>
                  </a:lnTo>
                  <a:lnTo>
                    <a:pt x="1110" y="1449"/>
                  </a:lnTo>
                  <a:lnTo>
                    <a:pt x="1117" y="1464"/>
                  </a:lnTo>
                  <a:lnTo>
                    <a:pt x="1110" y="1538"/>
                  </a:lnTo>
                  <a:lnTo>
                    <a:pt x="1102" y="1605"/>
                  </a:lnTo>
                  <a:lnTo>
                    <a:pt x="1089" y="1650"/>
                  </a:lnTo>
                  <a:lnTo>
                    <a:pt x="1074" y="1694"/>
                  </a:lnTo>
                  <a:lnTo>
                    <a:pt x="1095" y="1694"/>
                  </a:lnTo>
                  <a:lnTo>
                    <a:pt x="1125" y="1694"/>
                  </a:lnTo>
                  <a:lnTo>
                    <a:pt x="1131" y="1687"/>
                  </a:lnTo>
                  <a:lnTo>
                    <a:pt x="1146" y="1679"/>
                  </a:lnTo>
                  <a:lnTo>
                    <a:pt x="1146" y="1701"/>
                  </a:lnTo>
                  <a:lnTo>
                    <a:pt x="1153" y="1716"/>
                  </a:lnTo>
                  <a:lnTo>
                    <a:pt x="1167" y="1716"/>
                  </a:lnTo>
                  <a:lnTo>
                    <a:pt x="1182" y="1709"/>
                  </a:lnTo>
                  <a:lnTo>
                    <a:pt x="1175" y="1694"/>
                  </a:lnTo>
                  <a:lnTo>
                    <a:pt x="1167" y="1679"/>
                  </a:lnTo>
                  <a:lnTo>
                    <a:pt x="1189" y="1694"/>
                  </a:lnTo>
                  <a:lnTo>
                    <a:pt x="1211" y="1701"/>
                  </a:lnTo>
                  <a:lnTo>
                    <a:pt x="1211" y="1687"/>
                  </a:lnTo>
                  <a:lnTo>
                    <a:pt x="1211" y="1665"/>
                  </a:lnTo>
                  <a:lnTo>
                    <a:pt x="1204" y="1657"/>
                  </a:lnTo>
                  <a:lnTo>
                    <a:pt x="1197" y="1650"/>
                  </a:lnTo>
                  <a:lnTo>
                    <a:pt x="1218" y="1634"/>
                  </a:lnTo>
                  <a:lnTo>
                    <a:pt x="1240" y="1619"/>
                  </a:lnTo>
                  <a:lnTo>
                    <a:pt x="1276" y="1634"/>
                  </a:lnTo>
                  <a:lnTo>
                    <a:pt x="1312" y="1641"/>
                  </a:lnTo>
                  <a:lnTo>
                    <a:pt x="1341" y="1679"/>
                  </a:lnTo>
                  <a:lnTo>
                    <a:pt x="1370" y="1709"/>
                  </a:lnTo>
                  <a:lnTo>
                    <a:pt x="1362" y="1724"/>
                  </a:lnTo>
                  <a:lnTo>
                    <a:pt x="1362" y="1738"/>
                  </a:lnTo>
                  <a:lnTo>
                    <a:pt x="1406" y="1798"/>
                  </a:lnTo>
                  <a:lnTo>
                    <a:pt x="1463" y="1880"/>
                  </a:lnTo>
                  <a:lnTo>
                    <a:pt x="1478" y="1902"/>
                  </a:lnTo>
                  <a:lnTo>
                    <a:pt x="1470" y="1939"/>
                  </a:lnTo>
                  <a:lnTo>
                    <a:pt x="1470" y="1977"/>
                  </a:lnTo>
                  <a:lnTo>
                    <a:pt x="1485" y="2043"/>
                  </a:lnTo>
                  <a:lnTo>
                    <a:pt x="1492" y="2096"/>
                  </a:lnTo>
                  <a:lnTo>
                    <a:pt x="1485" y="2155"/>
                  </a:lnTo>
                  <a:lnTo>
                    <a:pt x="1485" y="2311"/>
                  </a:lnTo>
                  <a:lnTo>
                    <a:pt x="1420" y="2370"/>
                  </a:lnTo>
                  <a:lnTo>
                    <a:pt x="1377" y="2355"/>
                  </a:lnTo>
                  <a:lnTo>
                    <a:pt x="1384" y="2400"/>
                  </a:lnTo>
                  <a:lnTo>
                    <a:pt x="1355" y="2415"/>
                  </a:lnTo>
                  <a:lnTo>
                    <a:pt x="1355" y="2407"/>
                  </a:lnTo>
                  <a:lnTo>
                    <a:pt x="1355" y="2363"/>
                  </a:lnTo>
                  <a:lnTo>
                    <a:pt x="1305" y="2296"/>
                  </a:lnTo>
                  <a:lnTo>
                    <a:pt x="1312" y="2259"/>
                  </a:lnTo>
                  <a:lnTo>
                    <a:pt x="1348" y="2244"/>
                  </a:lnTo>
                  <a:lnTo>
                    <a:pt x="1348" y="2169"/>
                  </a:lnTo>
                  <a:lnTo>
                    <a:pt x="1326" y="2125"/>
                  </a:lnTo>
                  <a:lnTo>
                    <a:pt x="1319" y="2110"/>
                  </a:lnTo>
                  <a:lnTo>
                    <a:pt x="1312" y="2088"/>
                  </a:lnTo>
                  <a:lnTo>
                    <a:pt x="1319" y="2080"/>
                  </a:lnTo>
                  <a:lnTo>
                    <a:pt x="1326" y="2073"/>
                  </a:lnTo>
                  <a:lnTo>
                    <a:pt x="1319" y="2065"/>
                  </a:lnTo>
                  <a:lnTo>
                    <a:pt x="1312" y="2058"/>
                  </a:lnTo>
                  <a:lnTo>
                    <a:pt x="1312" y="2050"/>
                  </a:lnTo>
                  <a:lnTo>
                    <a:pt x="1312" y="2043"/>
                  </a:lnTo>
                  <a:lnTo>
                    <a:pt x="1254" y="2073"/>
                  </a:lnTo>
                  <a:lnTo>
                    <a:pt x="1254" y="2103"/>
                  </a:lnTo>
                  <a:lnTo>
                    <a:pt x="1204" y="2140"/>
                  </a:lnTo>
                  <a:lnTo>
                    <a:pt x="1146" y="2096"/>
                  </a:lnTo>
                  <a:lnTo>
                    <a:pt x="1023" y="2110"/>
                  </a:lnTo>
                  <a:lnTo>
                    <a:pt x="858" y="1969"/>
                  </a:lnTo>
                  <a:lnTo>
                    <a:pt x="807" y="1977"/>
                  </a:lnTo>
                  <a:lnTo>
                    <a:pt x="735" y="2014"/>
                  </a:lnTo>
                  <a:lnTo>
                    <a:pt x="713" y="1984"/>
                  </a:lnTo>
                  <a:lnTo>
                    <a:pt x="706" y="1954"/>
                  </a:lnTo>
                  <a:lnTo>
                    <a:pt x="692" y="1924"/>
                  </a:lnTo>
                  <a:lnTo>
                    <a:pt x="692" y="1902"/>
                  </a:lnTo>
                  <a:lnTo>
                    <a:pt x="662" y="1902"/>
                  </a:lnTo>
                  <a:lnTo>
                    <a:pt x="656" y="1880"/>
                  </a:lnTo>
                  <a:lnTo>
                    <a:pt x="620" y="1910"/>
                  </a:lnTo>
                  <a:lnTo>
                    <a:pt x="620" y="1873"/>
                  </a:lnTo>
                  <a:lnTo>
                    <a:pt x="583" y="1873"/>
                  </a:lnTo>
                  <a:lnTo>
                    <a:pt x="583" y="1850"/>
                  </a:lnTo>
                  <a:lnTo>
                    <a:pt x="583" y="1857"/>
                  </a:lnTo>
                  <a:close/>
                </a:path>
              </a:pathLst>
            </a:custGeom>
            <a:grpFill/>
            <a:ln w="6350">
              <a:solidFill>
                <a:schemeClr val="bg1"/>
              </a:solidFill>
              <a:round/>
              <a:headEnd/>
              <a:tailEnd/>
            </a:ln>
            <a:scene3d>
              <a:camera prst="orthographicFront"/>
              <a:lightRig rig="threePt" dir="t"/>
            </a:scene3d>
            <a:sp3d>
              <a:bevelT w="63500" h="50800" prst="convex"/>
            </a:sp3d>
          </p:spPr>
          <p:txBody>
            <a:bodyPr/>
            <a:lstStyle/>
            <a:p>
              <a:pPr fontAlgn="base">
                <a:spcBef>
                  <a:spcPct val="0"/>
                </a:spcBef>
                <a:spcAft>
                  <a:spcPct val="0"/>
                </a:spcAft>
                <a:defRPr/>
              </a:pPr>
              <a:endParaRPr lang="ru-RU" sz="1400">
                <a:solidFill>
                  <a:srgbClr val="000000"/>
                </a:solidFill>
                <a:latin typeface="Arial"/>
                <a:cs typeface="Arial"/>
              </a:endParaRPr>
            </a:p>
          </p:txBody>
        </p:sp>
        <p:sp>
          <p:nvSpPr>
            <p:cNvPr id="53" name="Freeform 34" descr="Wide downward diagonal"/>
            <p:cNvSpPr>
              <a:spLocks/>
            </p:cNvSpPr>
            <p:nvPr/>
          </p:nvSpPr>
          <p:spPr bwMode="gray">
            <a:xfrm>
              <a:off x="1414178" y="4551792"/>
              <a:ext cx="119052" cy="237288"/>
            </a:xfrm>
            <a:custGeom>
              <a:avLst/>
              <a:gdLst>
                <a:gd name="T0" fmla="*/ 2147483647 w 617"/>
                <a:gd name="T1" fmla="*/ 2147483647 h 1058"/>
                <a:gd name="T2" fmla="*/ 2147483647 w 617"/>
                <a:gd name="T3" fmla="*/ 2147483647 h 1058"/>
                <a:gd name="T4" fmla="*/ 2147483647 w 617"/>
                <a:gd name="T5" fmla="*/ 2147483647 h 1058"/>
                <a:gd name="T6" fmla="*/ 2147483647 w 617"/>
                <a:gd name="T7" fmla="*/ 2147483647 h 1058"/>
                <a:gd name="T8" fmla="*/ 2147483647 w 617"/>
                <a:gd name="T9" fmla="*/ 0 h 1058"/>
                <a:gd name="T10" fmla="*/ 2147483647 w 617"/>
                <a:gd name="T11" fmla="*/ 2147483647 h 1058"/>
                <a:gd name="T12" fmla="*/ 2147483647 w 617"/>
                <a:gd name="T13" fmla="*/ 2147483647 h 1058"/>
                <a:gd name="T14" fmla="*/ 2147483647 w 617"/>
                <a:gd name="T15" fmla="*/ 2147483647 h 1058"/>
                <a:gd name="T16" fmla="*/ 2147483647 w 617"/>
                <a:gd name="T17" fmla="*/ 2147483647 h 1058"/>
                <a:gd name="T18" fmla="*/ 2147483647 w 617"/>
                <a:gd name="T19" fmla="*/ 2147483647 h 1058"/>
                <a:gd name="T20" fmla="*/ 2147483647 w 617"/>
                <a:gd name="T21" fmla="*/ 2147483647 h 1058"/>
                <a:gd name="T22" fmla="*/ 2147483647 w 617"/>
                <a:gd name="T23" fmla="*/ 2147483647 h 1058"/>
                <a:gd name="T24" fmla="*/ 2147483647 w 617"/>
                <a:gd name="T25" fmla="*/ 2147483647 h 1058"/>
                <a:gd name="T26" fmla="*/ 2147483647 w 617"/>
                <a:gd name="T27" fmla="*/ 2147483647 h 1058"/>
                <a:gd name="T28" fmla="*/ 2147483647 w 617"/>
                <a:gd name="T29" fmla="*/ 2147483647 h 105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617"/>
                <a:gd name="T46" fmla="*/ 0 h 1058"/>
                <a:gd name="T47" fmla="*/ 617 w 617"/>
                <a:gd name="T48" fmla="*/ 1058 h 105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617" h="1058">
                  <a:moveTo>
                    <a:pt x="33" y="675"/>
                  </a:moveTo>
                  <a:cubicBezTo>
                    <a:pt x="67" y="592"/>
                    <a:pt x="133" y="575"/>
                    <a:pt x="200" y="533"/>
                  </a:cubicBezTo>
                  <a:cubicBezTo>
                    <a:pt x="225" y="500"/>
                    <a:pt x="250" y="458"/>
                    <a:pt x="275" y="425"/>
                  </a:cubicBezTo>
                  <a:cubicBezTo>
                    <a:pt x="242" y="350"/>
                    <a:pt x="258" y="267"/>
                    <a:pt x="208" y="200"/>
                  </a:cubicBezTo>
                  <a:cubicBezTo>
                    <a:pt x="183" y="92"/>
                    <a:pt x="217" y="25"/>
                    <a:pt x="325" y="0"/>
                  </a:cubicBezTo>
                  <a:cubicBezTo>
                    <a:pt x="458" y="8"/>
                    <a:pt x="408" y="0"/>
                    <a:pt x="450" y="83"/>
                  </a:cubicBezTo>
                  <a:cubicBezTo>
                    <a:pt x="458" y="133"/>
                    <a:pt x="475" y="183"/>
                    <a:pt x="500" y="233"/>
                  </a:cubicBezTo>
                  <a:cubicBezTo>
                    <a:pt x="508" y="350"/>
                    <a:pt x="500" y="433"/>
                    <a:pt x="550" y="533"/>
                  </a:cubicBezTo>
                  <a:cubicBezTo>
                    <a:pt x="558" y="575"/>
                    <a:pt x="575" y="608"/>
                    <a:pt x="583" y="650"/>
                  </a:cubicBezTo>
                  <a:cubicBezTo>
                    <a:pt x="575" y="992"/>
                    <a:pt x="617" y="892"/>
                    <a:pt x="533" y="1058"/>
                  </a:cubicBezTo>
                  <a:cubicBezTo>
                    <a:pt x="408" y="1042"/>
                    <a:pt x="433" y="1000"/>
                    <a:pt x="350" y="933"/>
                  </a:cubicBezTo>
                  <a:cubicBezTo>
                    <a:pt x="317" y="867"/>
                    <a:pt x="283" y="792"/>
                    <a:pt x="208" y="775"/>
                  </a:cubicBezTo>
                  <a:cubicBezTo>
                    <a:pt x="175" y="725"/>
                    <a:pt x="117" y="708"/>
                    <a:pt x="58" y="700"/>
                  </a:cubicBezTo>
                  <a:cubicBezTo>
                    <a:pt x="0" y="675"/>
                    <a:pt x="17" y="633"/>
                    <a:pt x="75" y="625"/>
                  </a:cubicBezTo>
                  <a:cubicBezTo>
                    <a:pt x="83" y="608"/>
                    <a:pt x="100" y="583"/>
                    <a:pt x="100" y="583"/>
                  </a:cubicBezTo>
                </a:path>
              </a:pathLst>
            </a:custGeom>
            <a:grpFill/>
            <a:ln w="6350" cap="rnd">
              <a:solidFill>
                <a:schemeClr val="bg2">
                  <a:lumMod val="90000"/>
                </a:schemeClr>
              </a:solidFill>
              <a:round/>
              <a:headEnd/>
              <a:tailEnd/>
            </a:ln>
            <a:scene3d>
              <a:camera prst="orthographicFront"/>
              <a:lightRig rig="threePt" dir="t"/>
            </a:scene3d>
            <a:sp3d>
              <a:bevelT w="63500" h="50800" prst="convex"/>
            </a:sp3d>
          </p:spPr>
          <p:txBody>
            <a:bodyPr/>
            <a:lstStyle/>
            <a:p>
              <a:pPr fontAlgn="base">
                <a:spcBef>
                  <a:spcPct val="0"/>
                </a:spcBef>
                <a:spcAft>
                  <a:spcPct val="0"/>
                </a:spcAft>
                <a:defRPr/>
              </a:pPr>
              <a:endParaRPr lang="ru-RU" sz="1400">
                <a:solidFill>
                  <a:srgbClr val="000000"/>
                </a:solidFill>
                <a:latin typeface="Arial"/>
                <a:cs typeface="Arial"/>
              </a:endParaRPr>
            </a:p>
          </p:txBody>
        </p:sp>
        <p:sp>
          <p:nvSpPr>
            <p:cNvPr id="54" name="Freeform 137"/>
            <p:cNvSpPr>
              <a:spLocks/>
            </p:cNvSpPr>
            <p:nvPr/>
          </p:nvSpPr>
          <p:spPr bwMode="gray">
            <a:xfrm rot="21387613">
              <a:off x="5379286" y="4806426"/>
              <a:ext cx="316148" cy="715032"/>
            </a:xfrm>
            <a:custGeom>
              <a:avLst/>
              <a:gdLst>
                <a:gd name="T0" fmla="*/ 2147483647 w 119"/>
                <a:gd name="T1" fmla="*/ 2147483647 h 146"/>
                <a:gd name="T2" fmla="*/ 2147483647 w 119"/>
                <a:gd name="T3" fmla="*/ 2147483647 h 146"/>
                <a:gd name="T4" fmla="*/ 2147483647 w 119"/>
                <a:gd name="T5" fmla="*/ 2147483647 h 146"/>
                <a:gd name="T6" fmla="*/ 2147483647 w 119"/>
                <a:gd name="T7" fmla="*/ 2147483647 h 146"/>
                <a:gd name="T8" fmla="*/ 2147483647 w 119"/>
                <a:gd name="T9" fmla="*/ 0 h 146"/>
                <a:gd name="T10" fmla="*/ 2147483647 w 119"/>
                <a:gd name="T11" fmla="*/ 2147483647 h 146"/>
                <a:gd name="T12" fmla="*/ 2147483647 w 119"/>
                <a:gd name="T13" fmla="*/ 2147483647 h 146"/>
                <a:gd name="T14" fmla="*/ 2147483647 w 119"/>
                <a:gd name="T15" fmla="*/ 2147483647 h 146"/>
                <a:gd name="T16" fmla="*/ 2147483647 w 119"/>
                <a:gd name="T17" fmla="*/ 2147483647 h 146"/>
                <a:gd name="T18" fmla="*/ 2147483647 w 119"/>
                <a:gd name="T19" fmla="*/ 2147483647 h 146"/>
                <a:gd name="T20" fmla="*/ 2147483647 w 119"/>
                <a:gd name="T21" fmla="*/ 2147483647 h 146"/>
                <a:gd name="T22" fmla="*/ 2147483647 w 119"/>
                <a:gd name="T23" fmla="*/ 2147483647 h 146"/>
                <a:gd name="T24" fmla="*/ 2147483647 w 119"/>
                <a:gd name="T25" fmla="*/ 2147483647 h 146"/>
                <a:gd name="T26" fmla="*/ 2147483647 w 119"/>
                <a:gd name="T27" fmla="*/ 2147483647 h 146"/>
                <a:gd name="T28" fmla="*/ 0 w 119"/>
                <a:gd name="T29" fmla="*/ 2147483647 h 146"/>
                <a:gd name="T30" fmla="*/ 2147483647 w 119"/>
                <a:gd name="T31" fmla="*/ 2147483647 h 146"/>
                <a:gd name="T32" fmla="*/ 2147483647 w 119"/>
                <a:gd name="T33" fmla="*/ 2147483647 h 146"/>
                <a:gd name="T34" fmla="*/ 2147483647 w 119"/>
                <a:gd name="T35" fmla="*/ 2147483647 h 146"/>
                <a:gd name="T36" fmla="*/ 2147483647 w 119"/>
                <a:gd name="T37" fmla="*/ 2147483647 h 146"/>
                <a:gd name="T38" fmla="*/ 2147483647 w 119"/>
                <a:gd name="T39" fmla="*/ 2147483647 h 14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19"/>
                <a:gd name="T61" fmla="*/ 0 h 146"/>
                <a:gd name="T62" fmla="*/ 119 w 119"/>
                <a:gd name="T63" fmla="*/ 146 h 14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19" h="146">
                  <a:moveTo>
                    <a:pt x="55" y="84"/>
                  </a:moveTo>
                  <a:lnTo>
                    <a:pt x="76" y="64"/>
                  </a:lnTo>
                  <a:lnTo>
                    <a:pt x="85" y="51"/>
                  </a:lnTo>
                  <a:lnTo>
                    <a:pt x="90" y="36"/>
                  </a:lnTo>
                  <a:lnTo>
                    <a:pt x="110" y="0"/>
                  </a:lnTo>
                  <a:lnTo>
                    <a:pt x="119" y="13"/>
                  </a:lnTo>
                  <a:lnTo>
                    <a:pt x="112" y="46"/>
                  </a:lnTo>
                  <a:lnTo>
                    <a:pt x="99" y="61"/>
                  </a:lnTo>
                  <a:lnTo>
                    <a:pt x="93" y="81"/>
                  </a:lnTo>
                  <a:lnTo>
                    <a:pt x="70" y="99"/>
                  </a:lnTo>
                  <a:lnTo>
                    <a:pt x="49" y="111"/>
                  </a:lnTo>
                  <a:lnTo>
                    <a:pt x="37" y="128"/>
                  </a:lnTo>
                  <a:lnTo>
                    <a:pt x="15" y="146"/>
                  </a:lnTo>
                  <a:lnTo>
                    <a:pt x="7" y="141"/>
                  </a:lnTo>
                  <a:lnTo>
                    <a:pt x="0" y="132"/>
                  </a:lnTo>
                  <a:lnTo>
                    <a:pt x="8" y="109"/>
                  </a:lnTo>
                  <a:lnTo>
                    <a:pt x="19" y="105"/>
                  </a:lnTo>
                  <a:lnTo>
                    <a:pt x="37" y="94"/>
                  </a:lnTo>
                  <a:lnTo>
                    <a:pt x="34" y="84"/>
                  </a:lnTo>
                  <a:lnTo>
                    <a:pt x="55" y="84"/>
                  </a:lnTo>
                  <a:close/>
                </a:path>
              </a:pathLst>
            </a:custGeom>
            <a:solidFill>
              <a:srgbClr val="0000FF"/>
            </a:solidFill>
            <a:ln w="3175">
              <a:solidFill>
                <a:schemeClr val="bg1"/>
              </a:solidFill>
              <a:round/>
              <a:headEnd/>
              <a:tailEnd/>
            </a:ln>
            <a:scene3d>
              <a:camera prst="orthographicFront"/>
              <a:lightRig rig="threePt" dir="t"/>
            </a:scene3d>
            <a:sp3d>
              <a:bevelT w="63500" h="50800" prst="softRound"/>
            </a:sp3d>
          </p:spPr>
          <p:txBody>
            <a:bodyPr/>
            <a:lstStyle/>
            <a:p>
              <a:pPr fontAlgn="base">
                <a:spcBef>
                  <a:spcPct val="0"/>
                </a:spcBef>
                <a:spcAft>
                  <a:spcPct val="0"/>
                </a:spcAft>
                <a:defRPr/>
              </a:pPr>
              <a:endParaRPr lang="ru-RU" sz="1400">
                <a:solidFill>
                  <a:srgbClr val="000000"/>
                </a:solidFill>
                <a:latin typeface="Arial"/>
                <a:cs typeface="Arial"/>
              </a:endParaRPr>
            </a:p>
          </p:txBody>
        </p:sp>
      </p:grpSp>
      <p:sp>
        <p:nvSpPr>
          <p:cNvPr id="108" name="Овал 107"/>
          <p:cNvSpPr>
            <a:spLocks noChangeAspect="1"/>
          </p:cNvSpPr>
          <p:nvPr/>
        </p:nvSpPr>
        <p:spPr>
          <a:xfrm>
            <a:off x="4339562" y="4748616"/>
            <a:ext cx="418129" cy="557505"/>
          </a:xfrm>
          <a:prstGeom prst="ellipse">
            <a:avLst/>
          </a:prstGeom>
          <a:solidFill>
            <a:srgbClr val="C00000"/>
          </a:solidFill>
          <a:ln>
            <a:noFill/>
          </a:ln>
          <a:scene3d>
            <a:camera prst="orthographicFront"/>
            <a:lightRig rig="threePt" dir="t"/>
          </a:scene3d>
          <a:sp3d>
            <a:bevelT w="57150" h="57150"/>
          </a:sp3d>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fontAlgn="base">
              <a:spcBef>
                <a:spcPct val="0"/>
              </a:spcBef>
              <a:spcAft>
                <a:spcPct val="0"/>
              </a:spcAft>
              <a:defRPr/>
            </a:pPr>
            <a:endParaRPr lang="ru-RU" sz="1200" b="1" dirty="0">
              <a:solidFill>
                <a:srgbClr val="000000"/>
              </a:solidFill>
              <a:latin typeface="Arial"/>
              <a:cs typeface="Calibri" pitchFamily="34" charset="0"/>
            </a:endParaRPr>
          </a:p>
        </p:txBody>
      </p:sp>
      <p:sp>
        <p:nvSpPr>
          <p:cNvPr id="6" name="Овал 5"/>
          <p:cNvSpPr>
            <a:spLocks noChangeAspect="1"/>
          </p:cNvSpPr>
          <p:nvPr/>
        </p:nvSpPr>
        <p:spPr>
          <a:xfrm>
            <a:off x="3815916" y="4735658"/>
            <a:ext cx="648000" cy="864000"/>
          </a:xfrm>
          <a:prstGeom prst="ellipse">
            <a:avLst/>
          </a:prstGeom>
          <a:solidFill>
            <a:srgbClr val="C00000"/>
          </a:solidFill>
          <a:ln>
            <a:noFill/>
          </a:ln>
          <a:scene3d>
            <a:camera prst="orthographicFront"/>
            <a:lightRig rig="threePt" dir="t"/>
          </a:scene3d>
          <a:sp3d>
            <a:bevelT w="57150" h="57150"/>
          </a:sp3d>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fontAlgn="base">
              <a:spcBef>
                <a:spcPct val="0"/>
              </a:spcBef>
              <a:spcAft>
                <a:spcPct val="0"/>
              </a:spcAft>
              <a:defRPr/>
            </a:pPr>
            <a:endParaRPr lang="ru-RU" sz="1600" b="1" dirty="0">
              <a:solidFill>
                <a:srgbClr val="000000"/>
              </a:solidFill>
              <a:latin typeface="Arial"/>
              <a:cs typeface="Calibri" pitchFamily="34" charset="0"/>
            </a:endParaRPr>
          </a:p>
        </p:txBody>
      </p:sp>
      <p:sp>
        <p:nvSpPr>
          <p:cNvPr id="115" name="Овал 114"/>
          <p:cNvSpPr>
            <a:spLocks noChangeAspect="1"/>
          </p:cNvSpPr>
          <p:nvPr/>
        </p:nvSpPr>
        <p:spPr>
          <a:xfrm>
            <a:off x="5698094" y="5195793"/>
            <a:ext cx="216000" cy="288000"/>
          </a:xfrm>
          <a:prstGeom prst="ellipse">
            <a:avLst/>
          </a:prstGeom>
          <a:solidFill>
            <a:srgbClr val="C00000"/>
          </a:solidFill>
          <a:ln>
            <a:noFill/>
          </a:ln>
          <a:scene3d>
            <a:camera prst="orthographicFront"/>
            <a:lightRig rig="threePt" dir="t"/>
          </a:scene3d>
          <a:sp3d>
            <a:bevelT w="57150" h="57150"/>
          </a:sp3d>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fontAlgn="base">
              <a:spcBef>
                <a:spcPct val="0"/>
              </a:spcBef>
              <a:spcAft>
                <a:spcPct val="0"/>
              </a:spcAft>
              <a:defRPr/>
            </a:pPr>
            <a:endParaRPr lang="ru-RU" sz="1400" b="1" dirty="0">
              <a:solidFill>
                <a:srgbClr val="000000"/>
              </a:solidFill>
              <a:latin typeface="Arial"/>
              <a:cs typeface="Calibri" pitchFamily="34" charset="0"/>
            </a:endParaRPr>
          </a:p>
        </p:txBody>
      </p:sp>
      <p:sp>
        <p:nvSpPr>
          <p:cNvPr id="117" name="Овал 116"/>
          <p:cNvSpPr>
            <a:spLocks noChangeAspect="1"/>
          </p:cNvSpPr>
          <p:nvPr/>
        </p:nvSpPr>
        <p:spPr>
          <a:xfrm>
            <a:off x="5087809" y="5234252"/>
            <a:ext cx="216000" cy="288000"/>
          </a:xfrm>
          <a:prstGeom prst="ellipse">
            <a:avLst/>
          </a:prstGeom>
          <a:solidFill>
            <a:srgbClr val="C00000"/>
          </a:solidFill>
          <a:ln>
            <a:noFill/>
          </a:ln>
          <a:scene3d>
            <a:camera prst="orthographicFront"/>
            <a:lightRig rig="threePt" dir="t"/>
          </a:scene3d>
          <a:sp3d>
            <a:bevelT w="57150" h="57150"/>
          </a:sp3d>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fontAlgn="base">
              <a:spcBef>
                <a:spcPct val="0"/>
              </a:spcBef>
              <a:spcAft>
                <a:spcPct val="0"/>
              </a:spcAft>
              <a:defRPr/>
            </a:pPr>
            <a:endParaRPr lang="ru-RU" sz="1400" b="1" dirty="0">
              <a:solidFill>
                <a:srgbClr val="000000"/>
              </a:solidFill>
              <a:latin typeface="Arial"/>
              <a:cs typeface="Calibri" pitchFamily="34" charset="0"/>
            </a:endParaRPr>
          </a:p>
        </p:txBody>
      </p:sp>
      <p:sp>
        <p:nvSpPr>
          <p:cNvPr id="121" name="Овал 120"/>
          <p:cNvSpPr>
            <a:spLocks noChangeAspect="1"/>
          </p:cNvSpPr>
          <p:nvPr/>
        </p:nvSpPr>
        <p:spPr>
          <a:xfrm>
            <a:off x="6875247" y="5688248"/>
            <a:ext cx="216000" cy="288000"/>
          </a:xfrm>
          <a:prstGeom prst="ellipse">
            <a:avLst/>
          </a:prstGeom>
          <a:solidFill>
            <a:srgbClr val="C00000"/>
          </a:solidFill>
          <a:ln>
            <a:noFill/>
          </a:ln>
          <a:scene3d>
            <a:camera prst="orthographicFront"/>
            <a:lightRig rig="threePt" dir="t"/>
          </a:scene3d>
          <a:sp3d>
            <a:bevelT w="57150" h="57150"/>
          </a:sp3d>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fontAlgn="base">
              <a:spcBef>
                <a:spcPct val="0"/>
              </a:spcBef>
              <a:spcAft>
                <a:spcPct val="0"/>
              </a:spcAft>
              <a:defRPr/>
            </a:pPr>
            <a:endParaRPr lang="ru-RU" sz="1400" b="1" dirty="0">
              <a:solidFill>
                <a:srgbClr val="000000"/>
              </a:solidFill>
              <a:latin typeface="Arial"/>
              <a:cs typeface="Calibri" pitchFamily="34" charset="0"/>
            </a:endParaRPr>
          </a:p>
        </p:txBody>
      </p:sp>
      <p:sp>
        <p:nvSpPr>
          <p:cNvPr id="125" name="Овал 124"/>
          <p:cNvSpPr>
            <a:spLocks noChangeAspect="1"/>
          </p:cNvSpPr>
          <p:nvPr/>
        </p:nvSpPr>
        <p:spPr>
          <a:xfrm>
            <a:off x="4328916" y="5470423"/>
            <a:ext cx="135000" cy="180000"/>
          </a:xfrm>
          <a:prstGeom prst="ellipse">
            <a:avLst/>
          </a:prstGeom>
          <a:solidFill>
            <a:srgbClr val="C00000"/>
          </a:solidFill>
          <a:ln>
            <a:noFill/>
          </a:ln>
          <a:scene3d>
            <a:camera prst="orthographicFront"/>
            <a:lightRig rig="threePt" dir="t"/>
          </a:scene3d>
          <a:sp3d>
            <a:bevelT w="57150" h="57150"/>
          </a:sp3d>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fontAlgn="base">
              <a:spcBef>
                <a:spcPct val="0"/>
              </a:spcBef>
              <a:spcAft>
                <a:spcPct val="0"/>
              </a:spcAft>
              <a:defRPr/>
            </a:pPr>
            <a:endParaRPr lang="ru-RU" sz="1400" b="1" dirty="0">
              <a:solidFill>
                <a:srgbClr val="000000"/>
              </a:solidFill>
              <a:latin typeface="Arial"/>
              <a:cs typeface="Calibri" pitchFamily="34" charset="0"/>
            </a:endParaRPr>
          </a:p>
        </p:txBody>
      </p:sp>
      <p:sp>
        <p:nvSpPr>
          <p:cNvPr id="127" name="Овал 126"/>
          <p:cNvSpPr>
            <a:spLocks noChangeAspect="1"/>
          </p:cNvSpPr>
          <p:nvPr/>
        </p:nvSpPr>
        <p:spPr>
          <a:xfrm>
            <a:off x="6525922" y="5267694"/>
            <a:ext cx="135000" cy="180000"/>
          </a:xfrm>
          <a:prstGeom prst="ellipse">
            <a:avLst/>
          </a:prstGeom>
          <a:solidFill>
            <a:srgbClr val="C00000"/>
          </a:solidFill>
          <a:ln>
            <a:noFill/>
          </a:ln>
          <a:scene3d>
            <a:camera prst="orthographicFront"/>
            <a:lightRig rig="threePt" dir="t"/>
          </a:scene3d>
          <a:sp3d>
            <a:bevelT w="57150" h="57150"/>
          </a:sp3d>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fontAlgn="base">
              <a:spcBef>
                <a:spcPct val="0"/>
              </a:spcBef>
              <a:spcAft>
                <a:spcPct val="0"/>
              </a:spcAft>
              <a:defRPr/>
            </a:pPr>
            <a:endParaRPr lang="ru-RU" sz="1400" b="1" dirty="0">
              <a:solidFill>
                <a:srgbClr val="000000"/>
              </a:solidFill>
              <a:latin typeface="Arial"/>
              <a:cs typeface="Calibri" pitchFamily="34" charset="0"/>
            </a:endParaRPr>
          </a:p>
        </p:txBody>
      </p:sp>
      <p:sp>
        <p:nvSpPr>
          <p:cNvPr id="129" name="Овал 128"/>
          <p:cNvSpPr>
            <a:spLocks noChangeAspect="1"/>
          </p:cNvSpPr>
          <p:nvPr/>
        </p:nvSpPr>
        <p:spPr>
          <a:xfrm>
            <a:off x="7198518" y="5304744"/>
            <a:ext cx="114864" cy="153152"/>
          </a:xfrm>
          <a:prstGeom prst="ellipse">
            <a:avLst/>
          </a:prstGeom>
          <a:solidFill>
            <a:srgbClr val="C00000"/>
          </a:solidFill>
          <a:ln>
            <a:noFill/>
          </a:ln>
          <a:scene3d>
            <a:camera prst="orthographicFront"/>
            <a:lightRig rig="threePt" dir="t"/>
          </a:scene3d>
          <a:sp3d>
            <a:bevelT w="57150" h="57150"/>
          </a:sp3d>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fontAlgn="base">
              <a:spcBef>
                <a:spcPct val="0"/>
              </a:spcBef>
              <a:spcAft>
                <a:spcPct val="0"/>
              </a:spcAft>
              <a:defRPr/>
            </a:pPr>
            <a:endParaRPr lang="ru-RU" sz="1400" b="1" dirty="0">
              <a:solidFill>
                <a:srgbClr val="000000"/>
              </a:solidFill>
              <a:latin typeface="Arial"/>
              <a:cs typeface="Calibri" pitchFamily="34" charset="0"/>
            </a:endParaRPr>
          </a:p>
        </p:txBody>
      </p:sp>
      <p:sp>
        <p:nvSpPr>
          <p:cNvPr id="71" name="Штриховая стрелка вправо 70"/>
          <p:cNvSpPr/>
          <p:nvPr/>
        </p:nvSpPr>
        <p:spPr>
          <a:xfrm flipH="1">
            <a:off x="1289973" y="1729522"/>
            <a:ext cx="1719335" cy="642257"/>
          </a:xfrm>
          <a:prstGeom prst="stripedRightArrow">
            <a:avLst>
              <a:gd name="adj1" fmla="val 60170"/>
              <a:gd name="adj2" fmla="val 50000"/>
            </a:avLst>
          </a:prstGeom>
          <a:gradFill flip="none" rotWithShape="1">
            <a:gsLst>
              <a:gs pos="0">
                <a:srgbClr val="512373"/>
              </a:gs>
              <a:gs pos="51000">
                <a:schemeClr val="accent4">
                  <a:lumMod val="40000"/>
                  <a:lumOff val="60000"/>
                </a:schemeClr>
              </a:gs>
            </a:gsLst>
            <a:lin ang="10800000" scaled="1"/>
            <a:tileRect/>
          </a:gradFill>
          <a:ln>
            <a:noFill/>
          </a:ln>
          <a:scene3d>
            <a:camera prst="orthographicFront"/>
            <a:lightRig rig="threePt" dir="t"/>
          </a:scene3d>
          <a:sp3d>
            <a:bevelT w="114300" h="31750" prst="softRound"/>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ru-RU" sz="1400">
              <a:solidFill>
                <a:srgbClr val="FFFFFF"/>
              </a:solidFill>
              <a:latin typeface="Arial"/>
              <a:cs typeface="Arial"/>
            </a:endParaRPr>
          </a:p>
        </p:txBody>
      </p:sp>
      <p:sp>
        <p:nvSpPr>
          <p:cNvPr id="72" name="Штриховая стрелка вправо 71"/>
          <p:cNvSpPr/>
          <p:nvPr/>
        </p:nvSpPr>
        <p:spPr>
          <a:xfrm>
            <a:off x="6168452" y="1710414"/>
            <a:ext cx="1677426" cy="642257"/>
          </a:xfrm>
          <a:prstGeom prst="stripedRightArrow">
            <a:avLst>
              <a:gd name="adj1" fmla="val 60170"/>
              <a:gd name="adj2" fmla="val 50000"/>
            </a:avLst>
          </a:prstGeom>
          <a:gradFill flip="none" rotWithShape="1">
            <a:gsLst>
              <a:gs pos="0">
                <a:srgbClr val="DD8023"/>
              </a:gs>
              <a:gs pos="51000">
                <a:srgbClr val="FFC000"/>
              </a:gs>
            </a:gsLst>
            <a:lin ang="10800000" scaled="1"/>
            <a:tileRect/>
          </a:gradFill>
          <a:ln>
            <a:noFill/>
          </a:ln>
          <a:scene3d>
            <a:camera prst="orthographicFront"/>
            <a:lightRig rig="threePt" dir="t"/>
          </a:scene3d>
          <a:sp3d>
            <a:bevelT w="114300" h="31750" prst="softRound"/>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ru-RU" sz="1400">
              <a:solidFill>
                <a:srgbClr val="FFFFFF"/>
              </a:solidFill>
              <a:latin typeface="Arial"/>
              <a:cs typeface="Arial"/>
            </a:endParaRPr>
          </a:p>
        </p:txBody>
      </p:sp>
      <p:sp>
        <p:nvSpPr>
          <p:cNvPr id="10592554" name="TextBox 72"/>
          <p:cNvSpPr txBox="1">
            <a:spLocks noChangeArrowheads="1"/>
          </p:cNvSpPr>
          <p:nvPr/>
        </p:nvSpPr>
        <p:spPr bwMode="auto">
          <a:xfrm>
            <a:off x="3471863" y="1291483"/>
            <a:ext cx="2190750" cy="266602"/>
          </a:xfrm>
          <a:prstGeom prst="rect">
            <a:avLst/>
          </a:prstGeom>
          <a:noFill/>
          <a:ln w="9525">
            <a:noFill/>
            <a:miter lim="800000"/>
            <a:headEnd/>
            <a:tailEnd/>
          </a:ln>
        </p:spPr>
        <p:txBody>
          <a:bodyPr lIns="36000" tIns="36000" rIns="36000" bIns="36000" anchor="ctr">
            <a:spAutoFit/>
          </a:bodyPr>
          <a:lstStyle/>
          <a:p>
            <a:pPr algn="ctr" fontAlgn="base">
              <a:lnSpc>
                <a:spcPct val="90000"/>
              </a:lnSpc>
              <a:spcBef>
                <a:spcPct val="0"/>
              </a:spcBef>
              <a:spcAft>
                <a:spcPct val="0"/>
              </a:spcAft>
            </a:pPr>
            <a:r>
              <a:rPr lang="en-US" sz="1400" b="1" dirty="0">
                <a:solidFill>
                  <a:srgbClr val="000000"/>
                </a:solidFill>
                <a:latin typeface="Calibri" pitchFamily="34" charset="0"/>
                <a:cs typeface="Arial"/>
              </a:rPr>
              <a:t>COAL EXPORT</a:t>
            </a:r>
            <a:r>
              <a:rPr lang="ru-RU" sz="1400" b="1" dirty="0">
                <a:solidFill>
                  <a:srgbClr val="000000"/>
                </a:solidFill>
                <a:latin typeface="Calibri" pitchFamily="34" charset="0"/>
                <a:cs typeface="Arial"/>
              </a:rPr>
              <a:t>, </a:t>
            </a:r>
            <a:r>
              <a:rPr lang="en-US" sz="1400" b="1" dirty="0">
                <a:solidFill>
                  <a:srgbClr val="000000"/>
                </a:solidFill>
                <a:latin typeface="Calibri" pitchFamily="34" charset="0"/>
                <a:cs typeface="Arial"/>
              </a:rPr>
              <a:t>million t</a:t>
            </a:r>
            <a:endParaRPr lang="ru-RU" sz="1400" b="1" dirty="0">
              <a:solidFill>
                <a:srgbClr val="000000"/>
              </a:solidFill>
              <a:latin typeface="Calibri" pitchFamily="34" charset="0"/>
              <a:cs typeface="Arial"/>
            </a:endParaRPr>
          </a:p>
        </p:txBody>
      </p:sp>
      <p:grpSp>
        <p:nvGrpSpPr>
          <p:cNvPr id="10592555" name="Группа 73"/>
          <p:cNvGrpSpPr>
            <a:grpSpLocks/>
          </p:cNvGrpSpPr>
          <p:nvPr/>
        </p:nvGrpSpPr>
        <p:grpSpPr bwMode="auto">
          <a:xfrm>
            <a:off x="2221708" y="1447805"/>
            <a:ext cx="4692254" cy="968375"/>
            <a:chOff x="1438507" y="1469572"/>
            <a:chExt cx="6255833" cy="968829"/>
          </a:xfrm>
        </p:grpSpPr>
        <p:graphicFrame>
          <p:nvGraphicFramePr>
            <p:cNvPr id="10592511" name="Object 255"/>
            <p:cNvGraphicFramePr>
              <a:graphicFrameLocks/>
            </p:cNvGraphicFramePr>
            <p:nvPr/>
          </p:nvGraphicFramePr>
          <p:xfrm>
            <a:off x="1438507" y="1469572"/>
            <a:ext cx="6255833" cy="968829"/>
          </p:xfrm>
          <a:graphic>
            <a:graphicData uri="http://schemas.openxmlformats.org/presentationml/2006/ole">
              <mc:AlternateContent xmlns:mc="http://schemas.openxmlformats.org/markup-compatibility/2006">
                <mc:Choice xmlns:v="urn:schemas-microsoft-com:vml" Requires="v">
                  <p:oleObj spid="_x0000_s5707" r:id="rId4" imgW="6255038" imgH="969348" progId="Excel.Sheet.8">
                    <p:embed/>
                  </p:oleObj>
                </mc:Choice>
                <mc:Fallback>
                  <p:oleObj r:id="rId4" imgW="6255038" imgH="969348" progId="Excel.Sheet.8">
                    <p:embed/>
                    <p:pic>
                      <p:nvPicPr>
                        <p:cNvPr id="0" name=""/>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38507" y="1469572"/>
                          <a:ext cx="6255833" cy="96882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592607" name="TextBox 75"/>
            <p:cNvSpPr txBox="1">
              <a:spLocks noChangeArrowheads="1"/>
            </p:cNvSpPr>
            <p:nvPr/>
          </p:nvSpPr>
          <p:spPr bwMode="auto">
            <a:xfrm>
              <a:off x="4206885" y="1640519"/>
              <a:ext cx="649236" cy="226697"/>
            </a:xfrm>
            <a:prstGeom prst="rect">
              <a:avLst/>
            </a:prstGeom>
            <a:solidFill>
              <a:schemeClr val="bg1">
                <a:alpha val="81960"/>
              </a:schemeClr>
            </a:solidFill>
            <a:ln w="9525">
              <a:noFill/>
              <a:miter lim="800000"/>
              <a:headEnd/>
              <a:tailEnd/>
            </a:ln>
          </p:spPr>
          <p:txBody>
            <a:bodyPr lIns="36000" tIns="36000" rIns="36000" bIns="36000" anchor="ctr">
              <a:spAutoFit/>
            </a:bodyPr>
            <a:lstStyle/>
            <a:p>
              <a:pPr algn="ctr" fontAlgn="base">
                <a:spcBef>
                  <a:spcPct val="0"/>
                </a:spcBef>
                <a:spcAft>
                  <a:spcPct val="0"/>
                </a:spcAft>
              </a:pPr>
              <a:r>
                <a:rPr lang="ru-RU" sz="1000" b="1" dirty="0">
                  <a:solidFill>
                    <a:srgbClr val="000000"/>
                  </a:solidFill>
                  <a:latin typeface="Calibri" pitchFamily="34" charset="0"/>
                  <a:cs typeface="Arial"/>
                </a:rPr>
                <a:t>2011 </a:t>
              </a:r>
            </a:p>
          </p:txBody>
        </p:sp>
        <p:sp>
          <p:nvSpPr>
            <p:cNvPr id="10592608" name="TextBox 76"/>
            <p:cNvSpPr txBox="1">
              <a:spLocks noChangeArrowheads="1"/>
            </p:cNvSpPr>
            <p:nvPr/>
          </p:nvSpPr>
          <p:spPr bwMode="auto">
            <a:xfrm>
              <a:off x="4210058" y="2075698"/>
              <a:ext cx="647648" cy="226697"/>
            </a:xfrm>
            <a:prstGeom prst="rect">
              <a:avLst/>
            </a:prstGeom>
            <a:solidFill>
              <a:schemeClr val="bg1">
                <a:alpha val="81960"/>
              </a:schemeClr>
            </a:solidFill>
            <a:ln w="9525">
              <a:noFill/>
              <a:miter lim="800000"/>
              <a:headEnd/>
              <a:tailEnd/>
            </a:ln>
          </p:spPr>
          <p:txBody>
            <a:bodyPr lIns="36000" tIns="36000" rIns="36000" bIns="36000" anchor="ctr">
              <a:spAutoFit/>
            </a:bodyPr>
            <a:lstStyle/>
            <a:p>
              <a:pPr algn="ctr" fontAlgn="base">
                <a:spcBef>
                  <a:spcPct val="0"/>
                </a:spcBef>
                <a:spcAft>
                  <a:spcPct val="0"/>
                </a:spcAft>
              </a:pPr>
              <a:r>
                <a:rPr lang="ru-RU" sz="1000" b="1" dirty="0">
                  <a:solidFill>
                    <a:srgbClr val="000000"/>
                  </a:solidFill>
                  <a:latin typeface="Calibri" pitchFamily="34" charset="0"/>
                  <a:cs typeface="Arial"/>
                </a:rPr>
                <a:t>2030 </a:t>
              </a:r>
            </a:p>
          </p:txBody>
        </p:sp>
        <p:sp>
          <p:nvSpPr>
            <p:cNvPr id="78" name="TextBox 77"/>
            <p:cNvSpPr txBox="1"/>
            <p:nvPr/>
          </p:nvSpPr>
          <p:spPr>
            <a:xfrm>
              <a:off x="5538689" y="1566164"/>
              <a:ext cx="360333" cy="396055"/>
            </a:xfrm>
            <a:prstGeom prst="rect">
              <a:avLst/>
            </a:prstGeom>
            <a:solidFill>
              <a:schemeClr val="bg1">
                <a:alpha val="82000"/>
              </a:schemeClr>
            </a:solidFill>
          </p:spPr>
          <p:txBody>
            <a:bodyPr lIns="0" tIns="36000" rIns="0" bIns="36000" anchor="ctr">
              <a:spAutoFit/>
            </a:bodyPr>
            <a:lstStyle/>
            <a:p>
              <a:pPr algn="ctr" fontAlgn="base">
                <a:spcBef>
                  <a:spcPct val="0"/>
                </a:spcBef>
                <a:spcAft>
                  <a:spcPct val="0"/>
                </a:spcAft>
                <a:defRPr/>
              </a:pPr>
              <a:r>
                <a:rPr lang="en-US" sz="1050" b="1" dirty="0">
                  <a:solidFill>
                    <a:srgbClr val="000000"/>
                  </a:solidFill>
                  <a:latin typeface="Arial"/>
                  <a:cs typeface="Arial"/>
                </a:rPr>
                <a:t>(29 %)</a:t>
              </a:r>
              <a:endParaRPr lang="ru-RU" sz="1050" b="1" dirty="0">
                <a:solidFill>
                  <a:srgbClr val="000000"/>
                </a:solidFill>
                <a:latin typeface="Arial"/>
                <a:cs typeface="Arial"/>
              </a:endParaRPr>
            </a:p>
          </p:txBody>
        </p:sp>
        <p:sp>
          <p:nvSpPr>
            <p:cNvPr id="79" name="TextBox 78"/>
            <p:cNvSpPr txBox="1"/>
            <p:nvPr/>
          </p:nvSpPr>
          <p:spPr>
            <a:xfrm>
              <a:off x="7167333" y="2015638"/>
              <a:ext cx="360333" cy="396055"/>
            </a:xfrm>
            <a:prstGeom prst="rect">
              <a:avLst/>
            </a:prstGeom>
            <a:solidFill>
              <a:schemeClr val="bg1">
                <a:alpha val="82000"/>
              </a:schemeClr>
            </a:solidFill>
          </p:spPr>
          <p:txBody>
            <a:bodyPr lIns="0" tIns="36000" rIns="0" bIns="36000" anchor="ctr">
              <a:spAutoFit/>
            </a:bodyPr>
            <a:lstStyle/>
            <a:p>
              <a:pPr algn="ctr" fontAlgn="base">
                <a:spcBef>
                  <a:spcPct val="0"/>
                </a:spcBef>
                <a:spcAft>
                  <a:spcPct val="0"/>
                </a:spcAft>
                <a:defRPr/>
              </a:pPr>
              <a:r>
                <a:rPr lang="en-US" sz="1050" b="1" dirty="0">
                  <a:solidFill>
                    <a:srgbClr val="000000"/>
                  </a:solidFill>
                  <a:latin typeface="Arial"/>
                  <a:cs typeface="Arial"/>
                </a:rPr>
                <a:t>(</a:t>
              </a:r>
              <a:r>
                <a:rPr lang="ru-RU" sz="1050" b="1" dirty="0">
                  <a:solidFill>
                    <a:srgbClr val="000000"/>
                  </a:solidFill>
                  <a:latin typeface="Arial"/>
                  <a:cs typeface="Arial"/>
                </a:rPr>
                <a:t>5</a:t>
              </a:r>
              <a:r>
                <a:rPr lang="en-US" sz="1050" b="1" dirty="0">
                  <a:solidFill>
                    <a:srgbClr val="000000"/>
                  </a:solidFill>
                  <a:latin typeface="Arial"/>
                  <a:cs typeface="Arial"/>
                </a:rPr>
                <a:t>0</a:t>
              </a:r>
              <a:r>
                <a:rPr lang="ru-RU" sz="1050" b="1" dirty="0">
                  <a:solidFill>
                    <a:srgbClr val="000000"/>
                  </a:solidFill>
                  <a:latin typeface="Arial"/>
                  <a:cs typeface="Arial"/>
                </a:rPr>
                <a:t> </a:t>
              </a:r>
              <a:r>
                <a:rPr lang="en-US" sz="1050" b="1" dirty="0">
                  <a:solidFill>
                    <a:srgbClr val="000000"/>
                  </a:solidFill>
                  <a:latin typeface="Arial"/>
                  <a:cs typeface="Arial"/>
                </a:rPr>
                <a:t>%)</a:t>
              </a:r>
              <a:endParaRPr lang="ru-RU" sz="1050" b="1" dirty="0">
                <a:solidFill>
                  <a:srgbClr val="000000"/>
                </a:solidFill>
                <a:latin typeface="Arial"/>
                <a:cs typeface="Arial"/>
              </a:endParaRPr>
            </a:p>
          </p:txBody>
        </p:sp>
        <p:sp>
          <p:nvSpPr>
            <p:cNvPr id="80" name="TextBox 79"/>
            <p:cNvSpPr txBox="1"/>
            <p:nvPr/>
          </p:nvSpPr>
          <p:spPr>
            <a:xfrm>
              <a:off x="2403629" y="1566164"/>
              <a:ext cx="358746" cy="396055"/>
            </a:xfrm>
            <a:prstGeom prst="rect">
              <a:avLst/>
            </a:prstGeom>
            <a:solidFill>
              <a:schemeClr val="bg1">
                <a:alpha val="82000"/>
              </a:schemeClr>
            </a:solidFill>
          </p:spPr>
          <p:txBody>
            <a:bodyPr lIns="0" tIns="36000" rIns="0" bIns="36000" anchor="ctr">
              <a:spAutoFit/>
            </a:bodyPr>
            <a:lstStyle/>
            <a:p>
              <a:pPr algn="ctr" fontAlgn="base">
                <a:spcBef>
                  <a:spcPct val="0"/>
                </a:spcBef>
                <a:spcAft>
                  <a:spcPct val="0"/>
                </a:spcAft>
                <a:defRPr/>
              </a:pPr>
              <a:r>
                <a:rPr lang="en-US" sz="1050" b="1" dirty="0">
                  <a:solidFill>
                    <a:srgbClr val="000000"/>
                  </a:solidFill>
                  <a:latin typeface="Arial"/>
                  <a:cs typeface="Arial"/>
                </a:rPr>
                <a:t>(71 %)</a:t>
              </a:r>
              <a:endParaRPr lang="ru-RU" sz="1050" b="1" dirty="0">
                <a:solidFill>
                  <a:srgbClr val="000000"/>
                </a:solidFill>
                <a:latin typeface="Arial"/>
                <a:cs typeface="Arial"/>
              </a:endParaRPr>
            </a:p>
          </p:txBody>
        </p:sp>
        <p:sp>
          <p:nvSpPr>
            <p:cNvPr id="81" name="TextBox 80"/>
            <p:cNvSpPr txBox="1"/>
            <p:nvPr/>
          </p:nvSpPr>
          <p:spPr>
            <a:xfrm>
              <a:off x="2241717" y="2012461"/>
              <a:ext cx="360334" cy="396055"/>
            </a:xfrm>
            <a:prstGeom prst="rect">
              <a:avLst/>
            </a:prstGeom>
            <a:solidFill>
              <a:schemeClr val="bg1">
                <a:alpha val="82000"/>
              </a:schemeClr>
            </a:solidFill>
          </p:spPr>
          <p:txBody>
            <a:bodyPr lIns="0" tIns="36000" rIns="0" bIns="36000" anchor="ctr">
              <a:spAutoFit/>
            </a:bodyPr>
            <a:lstStyle/>
            <a:p>
              <a:pPr algn="ctr" fontAlgn="base">
                <a:spcBef>
                  <a:spcPct val="0"/>
                </a:spcBef>
                <a:spcAft>
                  <a:spcPct val="0"/>
                </a:spcAft>
                <a:defRPr/>
              </a:pPr>
              <a:r>
                <a:rPr lang="en-US" sz="1050" b="1" dirty="0">
                  <a:solidFill>
                    <a:srgbClr val="000000"/>
                  </a:solidFill>
                  <a:latin typeface="Arial"/>
                  <a:cs typeface="Arial"/>
                </a:rPr>
                <a:t>(</a:t>
              </a:r>
              <a:r>
                <a:rPr lang="ru-RU" sz="1050" b="1" dirty="0">
                  <a:solidFill>
                    <a:srgbClr val="000000"/>
                  </a:solidFill>
                  <a:latin typeface="Arial"/>
                  <a:cs typeface="Arial"/>
                </a:rPr>
                <a:t>5</a:t>
              </a:r>
              <a:r>
                <a:rPr lang="en-US" sz="1050" b="1" dirty="0">
                  <a:solidFill>
                    <a:srgbClr val="000000"/>
                  </a:solidFill>
                  <a:latin typeface="Arial"/>
                  <a:cs typeface="Arial"/>
                </a:rPr>
                <a:t>0</a:t>
              </a:r>
              <a:r>
                <a:rPr lang="ru-RU" sz="1050" b="1" dirty="0">
                  <a:solidFill>
                    <a:srgbClr val="000000"/>
                  </a:solidFill>
                  <a:latin typeface="Arial"/>
                  <a:cs typeface="Arial"/>
                </a:rPr>
                <a:t> </a:t>
              </a:r>
              <a:r>
                <a:rPr lang="en-US" sz="1050" b="1" dirty="0">
                  <a:solidFill>
                    <a:srgbClr val="000000"/>
                  </a:solidFill>
                  <a:latin typeface="Arial"/>
                  <a:cs typeface="Arial"/>
                </a:rPr>
                <a:t>%)</a:t>
              </a:r>
              <a:endParaRPr lang="ru-RU" sz="1050" b="1" dirty="0">
                <a:solidFill>
                  <a:srgbClr val="000000"/>
                </a:solidFill>
                <a:latin typeface="Arial"/>
                <a:cs typeface="Arial"/>
              </a:endParaRPr>
            </a:p>
          </p:txBody>
        </p:sp>
      </p:grpSp>
      <p:sp>
        <p:nvSpPr>
          <p:cNvPr id="82" name="Прямоугольник 13"/>
          <p:cNvSpPr>
            <a:spLocks noChangeArrowheads="1"/>
          </p:cNvSpPr>
          <p:nvPr/>
        </p:nvSpPr>
        <p:spPr bwMode="auto">
          <a:xfrm>
            <a:off x="6479556" y="1428774"/>
            <a:ext cx="1034899" cy="534464"/>
          </a:xfrm>
          <a:prstGeom prst="roundRect">
            <a:avLst>
              <a:gd name="adj" fmla="val 6920"/>
            </a:avLst>
          </a:prstGeom>
          <a:solidFill>
            <a:srgbClr val="FFDB69"/>
          </a:solidFill>
          <a:ln w="9525">
            <a:noFill/>
            <a:miter lim="800000"/>
            <a:headEnd/>
            <a:tailEnd/>
          </a:ln>
          <a:scene3d>
            <a:camera prst="orthographicFront"/>
            <a:lightRig rig="threePt" dir="t"/>
          </a:scene3d>
          <a:sp3d>
            <a:bevelT w="50800" h="50800"/>
          </a:sp3d>
        </p:spPr>
        <p:txBody>
          <a:bodyPr lIns="36000" tIns="36000" rIns="36000" bIns="36000"/>
          <a:lstStyle/>
          <a:p>
            <a:pPr algn="ctr" fontAlgn="base">
              <a:spcBef>
                <a:spcPct val="0"/>
              </a:spcBef>
              <a:spcAft>
                <a:spcPct val="0"/>
              </a:spcAft>
              <a:defRPr/>
            </a:pPr>
            <a:r>
              <a:rPr lang="en-US" sz="1400" b="1" dirty="0">
                <a:solidFill>
                  <a:srgbClr val="000000"/>
                </a:solidFill>
                <a:latin typeface="Calibri" pitchFamily="34" charset="0"/>
                <a:cs typeface="Arial"/>
              </a:rPr>
              <a:t>APR market</a:t>
            </a:r>
            <a:endParaRPr lang="ru-RU" sz="1400" b="1" dirty="0">
              <a:solidFill>
                <a:srgbClr val="000000"/>
              </a:solidFill>
              <a:latin typeface="Calibri" pitchFamily="34" charset="0"/>
              <a:cs typeface="Arial"/>
            </a:endParaRPr>
          </a:p>
        </p:txBody>
      </p:sp>
      <p:sp>
        <p:nvSpPr>
          <p:cNvPr id="83" name="Прямоугольник 12"/>
          <p:cNvSpPr>
            <a:spLocks noChangeArrowheads="1"/>
          </p:cNvSpPr>
          <p:nvPr/>
        </p:nvSpPr>
        <p:spPr bwMode="auto">
          <a:xfrm>
            <a:off x="1624497" y="1424471"/>
            <a:ext cx="1025437" cy="549386"/>
          </a:xfrm>
          <a:prstGeom prst="roundRect">
            <a:avLst>
              <a:gd name="adj" fmla="val 9149"/>
            </a:avLst>
          </a:prstGeom>
          <a:solidFill>
            <a:schemeClr val="accent4">
              <a:lumMod val="40000"/>
              <a:lumOff val="60000"/>
            </a:schemeClr>
          </a:solidFill>
          <a:ln w="9525">
            <a:noFill/>
            <a:miter lim="800000"/>
            <a:headEnd/>
            <a:tailEnd/>
          </a:ln>
          <a:scene3d>
            <a:camera prst="orthographicFront"/>
            <a:lightRig rig="threePt" dir="t"/>
          </a:scene3d>
          <a:sp3d>
            <a:bevelT w="50800" h="50800"/>
          </a:sp3d>
        </p:spPr>
        <p:txBody>
          <a:bodyPr lIns="36000" tIns="36000" rIns="36000" bIns="36000"/>
          <a:lstStyle/>
          <a:p>
            <a:pPr algn="ctr" fontAlgn="base">
              <a:lnSpc>
                <a:spcPts val="1800"/>
              </a:lnSpc>
              <a:spcBef>
                <a:spcPct val="0"/>
              </a:spcBef>
              <a:spcAft>
                <a:spcPct val="0"/>
              </a:spcAft>
              <a:defRPr/>
            </a:pPr>
            <a:r>
              <a:rPr lang="en-US" sz="1400" b="1" dirty="0">
                <a:solidFill>
                  <a:srgbClr val="000000"/>
                </a:solidFill>
                <a:latin typeface="Calibri" pitchFamily="34" charset="0"/>
                <a:cs typeface="Arial"/>
              </a:rPr>
              <a:t>Atlantic market</a:t>
            </a:r>
            <a:endParaRPr lang="ru-RU" sz="1400" b="1" dirty="0">
              <a:solidFill>
                <a:srgbClr val="000000"/>
              </a:solidFill>
              <a:latin typeface="Calibri" pitchFamily="34" charset="0"/>
              <a:cs typeface="Arial"/>
            </a:endParaRPr>
          </a:p>
        </p:txBody>
      </p:sp>
      <p:sp>
        <p:nvSpPr>
          <p:cNvPr id="10592563" name="Freeform 257"/>
          <p:cNvSpPr>
            <a:spLocks noChangeAspect="1"/>
          </p:cNvSpPr>
          <p:nvPr/>
        </p:nvSpPr>
        <p:spPr bwMode="auto">
          <a:xfrm>
            <a:off x="7366399" y="5365816"/>
            <a:ext cx="134540" cy="47625"/>
          </a:xfrm>
          <a:custGeom>
            <a:avLst/>
            <a:gdLst>
              <a:gd name="T0" fmla="*/ 2147483647 w 6858"/>
              <a:gd name="T1" fmla="*/ 2147483647 h 2112"/>
              <a:gd name="T2" fmla="*/ 2147483647 w 6858"/>
              <a:gd name="T3" fmla="*/ 2147483647 h 2112"/>
              <a:gd name="T4" fmla="*/ 2147483647 w 6858"/>
              <a:gd name="T5" fmla="*/ 2147483647 h 2112"/>
              <a:gd name="T6" fmla="*/ 2147483647 w 6858"/>
              <a:gd name="T7" fmla="*/ 2147483647 h 2112"/>
              <a:gd name="T8" fmla="*/ 2147483647 w 6858"/>
              <a:gd name="T9" fmla="*/ 2147483647 h 2112"/>
              <a:gd name="T10" fmla="*/ 2147483647 w 6858"/>
              <a:gd name="T11" fmla="*/ 0 h 2112"/>
              <a:gd name="T12" fmla="*/ 2147483647 w 6858"/>
              <a:gd name="T13" fmla="*/ 0 h 2112"/>
              <a:gd name="T14" fmla="*/ 2147483647 w 6858"/>
              <a:gd name="T15" fmla="*/ 2147483647 h 2112"/>
              <a:gd name="T16" fmla="*/ 2147483647 w 6858"/>
              <a:gd name="T17" fmla="*/ 2147483647 h 2112"/>
              <a:gd name="T18" fmla="*/ 2147483647 w 6858"/>
              <a:gd name="T19" fmla="*/ 2147483647 h 2112"/>
              <a:gd name="T20" fmla="*/ 2147483647 w 6858"/>
              <a:gd name="T21" fmla="*/ 2147483647 h 2112"/>
              <a:gd name="T22" fmla="*/ 2147483647 w 6858"/>
              <a:gd name="T23" fmla="*/ 2147483647 h 2112"/>
              <a:gd name="T24" fmla="*/ 2147483647 w 6858"/>
              <a:gd name="T25" fmla="*/ 2147483647 h 2112"/>
              <a:gd name="T26" fmla="*/ 2147483647 w 6858"/>
              <a:gd name="T27" fmla="*/ 2147483647 h 2112"/>
              <a:gd name="T28" fmla="*/ 0 w 6858"/>
              <a:gd name="T29" fmla="*/ 2147483647 h 2112"/>
              <a:gd name="T30" fmla="*/ 2147483647 w 6858"/>
              <a:gd name="T31" fmla="*/ 2147483647 h 2112"/>
              <a:gd name="T32" fmla="*/ 2147483647 w 6858"/>
              <a:gd name="T33" fmla="*/ 2147483647 h 2112"/>
              <a:gd name="T34" fmla="*/ 2147483647 w 6858"/>
              <a:gd name="T35" fmla="*/ 2147483647 h 2112"/>
              <a:gd name="T36" fmla="*/ 2147483647 w 6858"/>
              <a:gd name="T37" fmla="*/ 2147483647 h 21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858"/>
              <a:gd name="T58" fmla="*/ 0 h 2112"/>
              <a:gd name="T59" fmla="*/ 6858 w 6858"/>
              <a:gd name="T60" fmla="*/ 2112 h 21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858" h="2112">
                <a:moveTo>
                  <a:pt x="6254" y="1289"/>
                </a:moveTo>
                <a:lnTo>
                  <a:pt x="6173" y="1029"/>
                </a:lnTo>
                <a:lnTo>
                  <a:pt x="5898" y="1029"/>
                </a:lnTo>
                <a:lnTo>
                  <a:pt x="5802" y="549"/>
                </a:lnTo>
                <a:lnTo>
                  <a:pt x="5377" y="549"/>
                </a:lnTo>
                <a:lnTo>
                  <a:pt x="5281" y="0"/>
                </a:lnTo>
                <a:lnTo>
                  <a:pt x="4993" y="0"/>
                </a:lnTo>
                <a:lnTo>
                  <a:pt x="4993" y="535"/>
                </a:lnTo>
                <a:lnTo>
                  <a:pt x="4568" y="535"/>
                </a:lnTo>
                <a:lnTo>
                  <a:pt x="4664" y="933"/>
                </a:lnTo>
                <a:lnTo>
                  <a:pt x="4664" y="1275"/>
                </a:lnTo>
                <a:lnTo>
                  <a:pt x="3923" y="1275"/>
                </a:lnTo>
                <a:lnTo>
                  <a:pt x="1344" y="1275"/>
                </a:lnTo>
                <a:lnTo>
                  <a:pt x="1097" y="960"/>
                </a:lnTo>
                <a:lnTo>
                  <a:pt x="0" y="960"/>
                </a:lnTo>
                <a:lnTo>
                  <a:pt x="796" y="2112"/>
                </a:lnTo>
                <a:lnTo>
                  <a:pt x="6707" y="2112"/>
                </a:lnTo>
                <a:lnTo>
                  <a:pt x="6858" y="1303"/>
                </a:lnTo>
                <a:lnTo>
                  <a:pt x="6254" y="1275"/>
                </a:lnTo>
              </a:path>
            </a:pathLst>
          </a:custGeom>
          <a:solidFill>
            <a:srgbClr val="000000"/>
          </a:solidFill>
          <a:ln w="9525">
            <a:solidFill>
              <a:srgbClr val="000000"/>
            </a:solidFill>
            <a:round/>
            <a:headEnd/>
            <a:tailEnd/>
          </a:ln>
        </p:spPr>
        <p:txBody>
          <a:bodyPr/>
          <a:lstStyle/>
          <a:p>
            <a:pPr fontAlgn="base">
              <a:spcBef>
                <a:spcPct val="0"/>
              </a:spcBef>
              <a:spcAft>
                <a:spcPct val="0"/>
              </a:spcAft>
            </a:pPr>
            <a:endParaRPr lang="ru-RU" sz="2400">
              <a:solidFill>
                <a:srgbClr val="000000"/>
              </a:solidFill>
              <a:latin typeface="Verdana" pitchFamily="34" charset="0"/>
              <a:cs typeface="Arial"/>
            </a:endParaRPr>
          </a:p>
        </p:txBody>
      </p:sp>
      <p:sp>
        <p:nvSpPr>
          <p:cNvPr id="10592564" name="Freeform 257"/>
          <p:cNvSpPr>
            <a:spLocks noChangeAspect="1"/>
          </p:cNvSpPr>
          <p:nvPr/>
        </p:nvSpPr>
        <p:spPr bwMode="auto">
          <a:xfrm>
            <a:off x="7062788" y="5273741"/>
            <a:ext cx="134541" cy="47625"/>
          </a:xfrm>
          <a:custGeom>
            <a:avLst/>
            <a:gdLst>
              <a:gd name="T0" fmla="*/ 2147483647 w 6858"/>
              <a:gd name="T1" fmla="*/ 2147483647 h 2112"/>
              <a:gd name="T2" fmla="*/ 2147483647 w 6858"/>
              <a:gd name="T3" fmla="*/ 2147483647 h 2112"/>
              <a:gd name="T4" fmla="*/ 2147483647 w 6858"/>
              <a:gd name="T5" fmla="*/ 2147483647 h 2112"/>
              <a:gd name="T6" fmla="*/ 2147483647 w 6858"/>
              <a:gd name="T7" fmla="*/ 2147483647 h 2112"/>
              <a:gd name="T8" fmla="*/ 2147483647 w 6858"/>
              <a:gd name="T9" fmla="*/ 2147483647 h 2112"/>
              <a:gd name="T10" fmla="*/ 2147483647 w 6858"/>
              <a:gd name="T11" fmla="*/ 0 h 2112"/>
              <a:gd name="T12" fmla="*/ 2147483647 w 6858"/>
              <a:gd name="T13" fmla="*/ 0 h 2112"/>
              <a:gd name="T14" fmla="*/ 2147483647 w 6858"/>
              <a:gd name="T15" fmla="*/ 2147483647 h 2112"/>
              <a:gd name="T16" fmla="*/ 2147483647 w 6858"/>
              <a:gd name="T17" fmla="*/ 2147483647 h 2112"/>
              <a:gd name="T18" fmla="*/ 2147483647 w 6858"/>
              <a:gd name="T19" fmla="*/ 2147483647 h 2112"/>
              <a:gd name="T20" fmla="*/ 2147483647 w 6858"/>
              <a:gd name="T21" fmla="*/ 2147483647 h 2112"/>
              <a:gd name="T22" fmla="*/ 2147483647 w 6858"/>
              <a:gd name="T23" fmla="*/ 2147483647 h 2112"/>
              <a:gd name="T24" fmla="*/ 2147483647 w 6858"/>
              <a:gd name="T25" fmla="*/ 2147483647 h 2112"/>
              <a:gd name="T26" fmla="*/ 2147483647 w 6858"/>
              <a:gd name="T27" fmla="*/ 2147483647 h 2112"/>
              <a:gd name="T28" fmla="*/ 0 w 6858"/>
              <a:gd name="T29" fmla="*/ 2147483647 h 2112"/>
              <a:gd name="T30" fmla="*/ 2147483647 w 6858"/>
              <a:gd name="T31" fmla="*/ 2147483647 h 2112"/>
              <a:gd name="T32" fmla="*/ 2147483647 w 6858"/>
              <a:gd name="T33" fmla="*/ 2147483647 h 2112"/>
              <a:gd name="T34" fmla="*/ 2147483647 w 6858"/>
              <a:gd name="T35" fmla="*/ 2147483647 h 2112"/>
              <a:gd name="T36" fmla="*/ 2147483647 w 6858"/>
              <a:gd name="T37" fmla="*/ 2147483647 h 21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858"/>
              <a:gd name="T58" fmla="*/ 0 h 2112"/>
              <a:gd name="T59" fmla="*/ 6858 w 6858"/>
              <a:gd name="T60" fmla="*/ 2112 h 21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858" h="2112">
                <a:moveTo>
                  <a:pt x="6254" y="1289"/>
                </a:moveTo>
                <a:lnTo>
                  <a:pt x="6173" y="1029"/>
                </a:lnTo>
                <a:lnTo>
                  <a:pt x="5898" y="1029"/>
                </a:lnTo>
                <a:lnTo>
                  <a:pt x="5802" y="549"/>
                </a:lnTo>
                <a:lnTo>
                  <a:pt x="5377" y="549"/>
                </a:lnTo>
                <a:lnTo>
                  <a:pt x="5281" y="0"/>
                </a:lnTo>
                <a:lnTo>
                  <a:pt x="4993" y="0"/>
                </a:lnTo>
                <a:lnTo>
                  <a:pt x="4993" y="535"/>
                </a:lnTo>
                <a:lnTo>
                  <a:pt x="4568" y="535"/>
                </a:lnTo>
                <a:lnTo>
                  <a:pt x="4664" y="933"/>
                </a:lnTo>
                <a:lnTo>
                  <a:pt x="4664" y="1275"/>
                </a:lnTo>
                <a:lnTo>
                  <a:pt x="3923" y="1275"/>
                </a:lnTo>
                <a:lnTo>
                  <a:pt x="1344" y="1275"/>
                </a:lnTo>
                <a:lnTo>
                  <a:pt x="1097" y="960"/>
                </a:lnTo>
                <a:lnTo>
                  <a:pt x="0" y="960"/>
                </a:lnTo>
                <a:lnTo>
                  <a:pt x="796" y="2112"/>
                </a:lnTo>
                <a:lnTo>
                  <a:pt x="6707" y="2112"/>
                </a:lnTo>
                <a:lnTo>
                  <a:pt x="6858" y="1303"/>
                </a:lnTo>
                <a:lnTo>
                  <a:pt x="6254" y="1275"/>
                </a:lnTo>
              </a:path>
            </a:pathLst>
          </a:custGeom>
          <a:solidFill>
            <a:srgbClr val="000000"/>
          </a:solidFill>
          <a:ln w="9525">
            <a:solidFill>
              <a:srgbClr val="000000"/>
            </a:solidFill>
            <a:round/>
            <a:headEnd/>
            <a:tailEnd/>
          </a:ln>
        </p:spPr>
        <p:txBody>
          <a:bodyPr/>
          <a:lstStyle/>
          <a:p>
            <a:pPr fontAlgn="base">
              <a:spcBef>
                <a:spcPct val="0"/>
              </a:spcBef>
              <a:spcAft>
                <a:spcPct val="0"/>
              </a:spcAft>
            </a:pPr>
            <a:endParaRPr lang="ru-RU" sz="2400">
              <a:solidFill>
                <a:srgbClr val="000000"/>
              </a:solidFill>
              <a:latin typeface="Verdana" pitchFamily="34" charset="0"/>
              <a:cs typeface="Arial"/>
            </a:endParaRPr>
          </a:p>
        </p:txBody>
      </p:sp>
      <p:sp>
        <p:nvSpPr>
          <p:cNvPr id="10592565" name="Freeform 257"/>
          <p:cNvSpPr>
            <a:spLocks noChangeAspect="1"/>
          </p:cNvSpPr>
          <p:nvPr/>
        </p:nvSpPr>
        <p:spPr bwMode="auto">
          <a:xfrm>
            <a:off x="7185424" y="5548379"/>
            <a:ext cx="134540" cy="47625"/>
          </a:xfrm>
          <a:custGeom>
            <a:avLst/>
            <a:gdLst>
              <a:gd name="T0" fmla="*/ 2147483647 w 6858"/>
              <a:gd name="T1" fmla="*/ 2147483647 h 2112"/>
              <a:gd name="T2" fmla="*/ 2147483647 w 6858"/>
              <a:gd name="T3" fmla="*/ 2147483647 h 2112"/>
              <a:gd name="T4" fmla="*/ 2147483647 w 6858"/>
              <a:gd name="T5" fmla="*/ 2147483647 h 2112"/>
              <a:gd name="T6" fmla="*/ 2147483647 w 6858"/>
              <a:gd name="T7" fmla="*/ 2147483647 h 2112"/>
              <a:gd name="T8" fmla="*/ 2147483647 w 6858"/>
              <a:gd name="T9" fmla="*/ 2147483647 h 2112"/>
              <a:gd name="T10" fmla="*/ 2147483647 w 6858"/>
              <a:gd name="T11" fmla="*/ 0 h 2112"/>
              <a:gd name="T12" fmla="*/ 2147483647 w 6858"/>
              <a:gd name="T13" fmla="*/ 0 h 2112"/>
              <a:gd name="T14" fmla="*/ 2147483647 w 6858"/>
              <a:gd name="T15" fmla="*/ 2147483647 h 2112"/>
              <a:gd name="T16" fmla="*/ 2147483647 w 6858"/>
              <a:gd name="T17" fmla="*/ 2147483647 h 2112"/>
              <a:gd name="T18" fmla="*/ 2147483647 w 6858"/>
              <a:gd name="T19" fmla="*/ 2147483647 h 2112"/>
              <a:gd name="T20" fmla="*/ 2147483647 w 6858"/>
              <a:gd name="T21" fmla="*/ 2147483647 h 2112"/>
              <a:gd name="T22" fmla="*/ 2147483647 w 6858"/>
              <a:gd name="T23" fmla="*/ 2147483647 h 2112"/>
              <a:gd name="T24" fmla="*/ 2147483647 w 6858"/>
              <a:gd name="T25" fmla="*/ 2147483647 h 2112"/>
              <a:gd name="T26" fmla="*/ 2147483647 w 6858"/>
              <a:gd name="T27" fmla="*/ 2147483647 h 2112"/>
              <a:gd name="T28" fmla="*/ 0 w 6858"/>
              <a:gd name="T29" fmla="*/ 2147483647 h 2112"/>
              <a:gd name="T30" fmla="*/ 2147483647 w 6858"/>
              <a:gd name="T31" fmla="*/ 2147483647 h 2112"/>
              <a:gd name="T32" fmla="*/ 2147483647 w 6858"/>
              <a:gd name="T33" fmla="*/ 2147483647 h 2112"/>
              <a:gd name="T34" fmla="*/ 2147483647 w 6858"/>
              <a:gd name="T35" fmla="*/ 2147483647 h 2112"/>
              <a:gd name="T36" fmla="*/ 2147483647 w 6858"/>
              <a:gd name="T37" fmla="*/ 2147483647 h 21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858"/>
              <a:gd name="T58" fmla="*/ 0 h 2112"/>
              <a:gd name="T59" fmla="*/ 6858 w 6858"/>
              <a:gd name="T60" fmla="*/ 2112 h 21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858" h="2112">
                <a:moveTo>
                  <a:pt x="6254" y="1289"/>
                </a:moveTo>
                <a:lnTo>
                  <a:pt x="6173" y="1029"/>
                </a:lnTo>
                <a:lnTo>
                  <a:pt x="5898" y="1029"/>
                </a:lnTo>
                <a:lnTo>
                  <a:pt x="5802" y="549"/>
                </a:lnTo>
                <a:lnTo>
                  <a:pt x="5377" y="549"/>
                </a:lnTo>
                <a:lnTo>
                  <a:pt x="5281" y="0"/>
                </a:lnTo>
                <a:lnTo>
                  <a:pt x="4993" y="0"/>
                </a:lnTo>
                <a:lnTo>
                  <a:pt x="4993" y="535"/>
                </a:lnTo>
                <a:lnTo>
                  <a:pt x="4568" y="535"/>
                </a:lnTo>
                <a:lnTo>
                  <a:pt x="4664" y="933"/>
                </a:lnTo>
                <a:lnTo>
                  <a:pt x="4664" y="1275"/>
                </a:lnTo>
                <a:lnTo>
                  <a:pt x="3923" y="1275"/>
                </a:lnTo>
                <a:lnTo>
                  <a:pt x="1344" y="1275"/>
                </a:lnTo>
                <a:lnTo>
                  <a:pt x="1097" y="960"/>
                </a:lnTo>
                <a:lnTo>
                  <a:pt x="0" y="960"/>
                </a:lnTo>
                <a:lnTo>
                  <a:pt x="796" y="2112"/>
                </a:lnTo>
                <a:lnTo>
                  <a:pt x="6707" y="2112"/>
                </a:lnTo>
                <a:lnTo>
                  <a:pt x="6858" y="1303"/>
                </a:lnTo>
                <a:lnTo>
                  <a:pt x="6254" y="1275"/>
                </a:lnTo>
              </a:path>
            </a:pathLst>
          </a:custGeom>
          <a:solidFill>
            <a:srgbClr val="000000"/>
          </a:solidFill>
          <a:ln w="9525">
            <a:solidFill>
              <a:srgbClr val="000000"/>
            </a:solidFill>
            <a:round/>
            <a:headEnd/>
            <a:tailEnd/>
          </a:ln>
        </p:spPr>
        <p:txBody>
          <a:bodyPr/>
          <a:lstStyle/>
          <a:p>
            <a:pPr fontAlgn="base">
              <a:spcBef>
                <a:spcPct val="0"/>
              </a:spcBef>
              <a:spcAft>
                <a:spcPct val="0"/>
              </a:spcAft>
            </a:pPr>
            <a:endParaRPr lang="ru-RU" sz="2400">
              <a:solidFill>
                <a:srgbClr val="000000"/>
              </a:solidFill>
              <a:latin typeface="Verdana" pitchFamily="34" charset="0"/>
              <a:cs typeface="Arial"/>
            </a:endParaRPr>
          </a:p>
        </p:txBody>
      </p:sp>
      <p:sp>
        <p:nvSpPr>
          <p:cNvPr id="10592566" name="Freeform 257"/>
          <p:cNvSpPr>
            <a:spLocks noChangeAspect="1"/>
          </p:cNvSpPr>
          <p:nvPr/>
        </p:nvSpPr>
        <p:spPr bwMode="auto">
          <a:xfrm>
            <a:off x="7048533" y="6113529"/>
            <a:ext cx="135731" cy="47625"/>
          </a:xfrm>
          <a:custGeom>
            <a:avLst/>
            <a:gdLst>
              <a:gd name="T0" fmla="*/ 2147483647 w 6858"/>
              <a:gd name="T1" fmla="*/ 2147483647 h 2112"/>
              <a:gd name="T2" fmla="*/ 2147483647 w 6858"/>
              <a:gd name="T3" fmla="*/ 2147483647 h 2112"/>
              <a:gd name="T4" fmla="*/ 2147483647 w 6858"/>
              <a:gd name="T5" fmla="*/ 2147483647 h 2112"/>
              <a:gd name="T6" fmla="*/ 2147483647 w 6858"/>
              <a:gd name="T7" fmla="*/ 2147483647 h 2112"/>
              <a:gd name="T8" fmla="*/ 2147483647 w 6858"/>
              <a:gd name="T9" fmla="*/ 2147483647 h 2112"/>
              <a:gd name="T10" fmla="*/ 2147483647 w 6858"/>
              <a:gd name="T11" fmla="*/ 0 h 2112"/>
              <a:gd name="T12" fmla="*/ 2147483647 w 6858"/>
              <a:gd name="T13" fmla="*/ 0 h 2112"/>
              <a:gd name="T14" fmla="*/ 2147483647 w 6858"/>
              <a:gd name="T15" fmla="*/ 2147483647 h 2112"/>
              <a:gd name="T16" fmla="*/ 2147483647 w 6858"/>
              <a:gd name="T17" fmla="*/ 2147483647 h 2112"/>
              <a:gd name="T18" fmla="*/ 2147483647 w 6858"/>
              <a:gd name="T19" fmla="*/ 2147483647 h 2112"/>
              <a:gd name="T20" fmla="*/ 2147483647 w 6858"/>
              <a:gd name="T21" fmla="*/ 2147483647 h 2112"/>
              <a:gd name="T22" fmla="*/ 2147483647 w 6858"/>
              <a:gd name="T23" fmla="*/ 2147483647 h 2112"/>
              <a:gd name="T24" fmla="*/ 2147483647 w 6858"/>
              <a:gd name="T25" fmla="*/ 2147483647 h 2112"/>
              <a:gd name="T26" fmla="*/ 2147483647 w 6858"/>
              <a:gd name="T27" fmla="*/ 2147483647 h 2112"/>
              <a:gd name="T28" fmla="*/ 0 w 6858"/>
              <a:gd name="T29" fmla="*/ 2147483647 h 2112"/>
              <a:gd name="T30" fmla="*/ 2147483647 w 6858"/>
              <a:gd name="T31" fmla="*/ 2147483647 h 2112"/>
              <a:gd name="T32" fmla="*/ 2147483647 w 6858"/>
              <a:gd name="T33" fmla="*/ 2147483647 h 2112"/>
              <a:gd name="T34" fmla="*/ 2147483647 w 6858"/>
              <a:gd name="T35" fmla="*/ 2147483647 h 2112"/>
              <a:gd name="T36" fmla="*/ 2147483647 w 6858"/>
              <a:gd name="T37" fmla="*/ 2147483647 h 21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858"/>
              <a:gd name="T58" fmla="*/ 0 h 2112"/>
              <a:gd name="T59" fmla="*/ 6858 w 6858"/>
              <a:gd name="T60" fmla="*/ 2112 h 21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858" h="2112">
                <a:moveTo>
                  <a:pt x="6254" y="1289"/>
                </a:moveTo>
                <a:lnTo>
                  <a:pt x="6173" y="1029"/>
                </a:lnTo>
                <a:lnTo>
                  <a:pt x="5898" y="1029"/>
                </a:lnTo>
                <a:lnTo>
                  <a:pt x="5802" y="549"/>
                </a:lnTo>
                <a:lnTo>
                  <a:pt x="5377" y="549"/>
                </a:lnTo>
                <a:lnTo>
                  <a:pt x="5281" y="0"/>
                </a:lnTo>
                <a:lnTo>
                  <a:pt x="4993" y="0"/>
                </a:lnTo>
                <a:lnTo>
                  <a:pt x="4993" y="535"/>
                </a:lnTo>
                <a:lnTo>
                  <a:pt x="4568" y="535"/>
                </a:lnTo>
                <a:lnTo>
                  <a:pt x="4664" y="933"/>
                </a:lnTo>
                <a:lnTo>
                  <a:pt x="4664" y="1275"/>
                </a:lnTo>
                <a:lnTo>
                  <a:pt x="3923" y="1275"/>
                </a:lnTo>
                <a:lnTo>
                  <a:pt x="1344" y="1275"/>
                </a:lnTo>
                <a:lnTo>
                  <a:pt x="1097" y="960"/>
                </a:lnTo>
                <a:lnTo>
                  <a:pt x="0" y="960"/>
                </a:lnTo>
                <a:lnTo>
                  <a:pt x="796" y="2112"/>
                </a:lnTo>
                <a:lnTo>
                  <a:pt x="6707" y="2112"/>
                </a:lnTo>
                <a:lnTo>
                  <a:pt x="6858" y="1303"/>
                </a:lnTo>
                <a:lnTo>
                  <a:pt x="6254" y="1275"/>
                </a:lnTo>
              </a:path>
            </a:pathLst>
          </a:custGeom>
          <a:solidFill>
            <a:srgbClr val="000000"/>
          </a:solidFill>
          <a:ln w="9525">
            <a:solidFill>
              <a:srgbClr val="000000"/>
            </a:solidFill>
            <a:round/>
            <a:headEnd/>
            <a:tailEnd/>
          </a:ln>
        </p:spPr>
        <p:txBody>
          <a:bodyPr/>
          <a:lstStyle/>
          <a:p>
            <a:pPr fontAlgn="base">
              <a:spcBef>
                <a:spcPct val="0"/>
              </a:spcBef>
              <a:spcAft>
                <a:spcPct val="0"/>
              </a:spcAft>
            </a:pPr>
            <a:endParaRPr lang="ru-RU" sz="2400">
              <a:solidFill>
                <a:srgbClr val="000000"/>
              </a:solidFill>
              <a:latin typeface="Verdana" pitchFamily="34" charset="0"/>
              <a:cs typeface="Arial"/>
            </a:endParaRPr>
          </a:p>
        </p:txBody>
      </p:sp>
      <p:sp>
        <p:nvSpPr>
          <p:cNvPr id="10592567" name="Freeform 257"/>
          <p:cNvSpPr>
            <a:spLocks noChangeAspect="1"/>
          </p:cNvSpPr>
          <p:nvPr/>
        </p:nvSpPr>
        <p:spPr bwMode="auto">
          <a:xfrm>
            <a:off x="7029452" y="6224654"/>
            <a:ext cx="134541" cy="47625"/>
          </a:xfrm>
          <a:custGeom>
            <a:avLst/>
            <a:gdLst>
              <a:gd name="T0" fmla="*/ 2147483647 w 6858"/>
              <a:gd name="T1" fmla="*/ 2147483647 h 2112"/>
              <a:gd name="T2" fmla="*/ 2147483647 w 6858"/>
              <a:gd name="T3" fmla="*/ 2147483647 h 2112"/>
              <a:gd name="T4" fmla="*/ 2147483647 w 6858"/>
              <a:gd name="T5" fmla="*/ 2147483647 h 2112"/>
              <a:gd name="T6" fmla="*/ 2147483647 w 6858"/>
              <a:gd name="T7" fmla="*/ 2147483647 h 2112"/>
              <a:gd name="T8" fmla="*/ 2147483647 w 6858"/>
              <a:gd name="T9" fmla="*/ 2147483647 h 2112"/>
              <a:gd name="T10" fmla="*/ 2147483647 w 6858"/>
              <a:gd name="T11" fmla="*/ 0 h 2112"/>
              <a:gd name="T12" fmla="*/ 2147483647 w 6858"/>
              <a:gd name="T13" fmla="*/ 0 h 2112"/>
              <a:gd name="T14" fmla="*/ 2147483647 w 6858"/>
              <a:gd name="T15" fmla="*/ 2147483647 h 2112"/>
              <a:gd name="T16" fmla="*/ 2147483647 w 6858"/>
              <a:gd name="T17" fmla="*/ 2147483647 h 2112"/>
              <a:gd name="T18" fmla="*/ 2147483647 w 6858"/>
              <a:gd name="T19" fmla="*/ 2147483647 h 2112"/>
              <a:gd name="T20" fmla="*/ 2147483647 w 6858"/>
              <a:gd name="T21" fmla="*/ 2147483647 h 2112"/>
              <a:gd name="T22" fmla="*/ 2147483647 w 6858"/>
              <a:gd name="T23" fmla="*/ 2147483647 h 2112"/>
              <a:gd name="T24" fmla="*/ 2147483647 w 6858"/>
              <a:gd name="T25" fmla="*/ 2147483647 h 2112"/>
              <a:gd name="T26" fmla="*/ 2147483647 w 6858"/>
              <a:gd name="T27" fmla="*/ 2147483647 h 2112"/>
              <a:gd name="T28" fmla="*/ 0 w 6858"/>
              <a:gd name="T29" fmla="*/ 2147483647 h 2112"/>
              <a:gd name="T30" fmla="*/ 2147483647 w 6858"/>
              <a:gd name="T31" fmla="*/ 2147483647 h 2112"/>
              <a:gd name="T32" fmla="*/ 2147483647 w 6858"/>
              <a:gd name="T33" fmla="*/ 2147483647 h 2112"/>
              <a:gd name="T34" fmla="*/ 2147483647 w 6858"/>
              <a:gd name="T35" fmla="*/ 2147483647 h 2112"/>
              <a:gd name="T36" fmla="*/ 2147483647 w 6858"/>
              <a:gd name="T37" fmla="*/ 2147483647 h 21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858"/>
              <a:gd name="T58" fmla="*/ 0 h 2112"/>
              <a:gd name="T59" fmla="*/ 6858 w 6858"/>
              <a:gd name="T60" fmla="*/ 2112 h 21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858" h="2112">
                <a:moveTo>
                  <a:pt x="6254" y="1289"/>
                </a:moveTo>
                <a:lnTo>
                  <a:pt x="6173" y="1029"/>
                </a:lnTo>
                <a:lnTo>
                  <a:pt x="5898" y="1029"/>
                </a:lnTo>
                <a:lnTo>
                  <a:pt x="5802" y="549"/>
                </a:lnTo>
                <a:lnTo>
                  <a:pt x="5377" y="549"/>
                </a:lnTo>
                <a:lnTo>
                  <a:pt x="5281" y="0"/>
                </a:lnTo>
                <a:lnTo>
                  <a:pt x="4993" y="0"/>
                </a:lnTo>
                <a:lnTo>
                  <a:pt x="4993" y="535"/>
                </a:lnTo>
                <a:lnTo>
                  <a:pt x="4568" y="535"/>
                </a:lnTo>
                <a:lnTo>
                  <a:pt x="4664" y="933"/>
                </a:lnTo>
                <a:lnTo>
                  <a:pt x="4664" y="1275"/>
                </a:lnTo>
                <a:lnTo>
                  <a:pt x="3923" y="1275"/>
                </a:lnTo>
                <a:lnTo>
                  <a:pt x="1344" y="1275"/>
                </a:lnTo>
                <a:lnTo>
                  <a:pt x="1097" y="960"/>
                </a:lnTo>
                <a:lnTo>
                  <a:pt x="0" y="960"/>
                </a:lnTo>
                <a:lnTo>
                  <a:pt x="796" y="2112"/>
                </a:lnTo>
                <a:lnTo>
                  <a:pt x="6707" y="2112"/>
                </a:lnTo>
                <a:lnTo>
                  <a:pt x="6858" y="1303"/>
                </a:lnTo>
                <a:lnTo>
                  <a:pt x="6254" y="1275"/>
                </a:lnTo>
              </a:path>
            </a:pathLst>
          </a:custGeom>
          <a:solidFill>
            <a:srgbClr val="000000"/>
          </a:solidFill>
          <a:ln w="9525">
            <a:solidFill>
              <a:srgbClr val="000000"/>
            </a:solidFill>
            <a:round/>
            <a:headEnd/>
            <a:tailEnd/>
          </a:ln>
        </p:spPr>
        <p:txBody>
          <a:bodyPr/>
          <a:lstStyle/>
          <a:p>
            <a:pPr fontAlgn="base">
              <a:spcBef>
                <a:spcPct val="0"/>
              </a:spcBef>
              <a:spcAft>
                <a:spcPct val="0"/>
              </a:spcAft>
            </a:pPr>
            <a:endParaRPr lang="ru-RU" sz="2400">
              <a:solidFill>
                <a:srgbClr val="000000"/>
              </a:solidFill>
              <a:latin typeface="Verdana" pitchFamily="34" charset="0"/>
              <a:cs typeface="Arial"/>
            </a:endParaRPr>
          </a:p>
        </p:txBody>
      </p:sp>
      <p:sp>
        <p:nvSpPr>
          <p:cNvPr id="10592568" name="Freeform 257"/>
          <p:cNvSpPr>
            <a:spLocks noChangeAspect="1"/>
          </p:cNvSpPr>
          <p:nvPr/>
        </p:nvSpPr>
        <p:spPr bwMode="auto">
          <a:xfrm>
            <a:off x="6917565" y="6343716"/>
            <a:ext cx="135731" cy="47625"/>
          </a:xfrm>
          <a:custGeom>
            <a:avLst/>
            <a:gdLst>
              <a:gd name="T0" fmla="*/ 2147483647 w 6858"/>
              <a:gd name="T1" fmla="*/ 2147483647 h 2112"/>
              <a:gd name="T2" fmla="*/ 2147483647 w 6858"/>
              <a:gd name="T3" fmla="*/ 2147483647 h 2112"/>
              <a:gd name="T4" fmla="*/ 2147483647 w 6858"/>
              <a:gd name="T5" fmla="*/ 2147483647 h 2112"/>
              <a:gd name="T6" fmla="*/ 2147483647 w 6858"/>
              <a:gd name="T7" fmla="*/ 2147483647 h 2112"/>
              <a:gd name="T8" fmla="*/ 2147483647 w 6858"/>
              <a:gd name="T9" fmla="*/ 2147483647 h 2112"/>
              <a:gd name="T10" fmla="*/ 2147483647 w 6858"/>
              <a:gd name="T11" fmla="*/ 0 h 2112"/>
              <a:gd name="T12" fmla="*/ 2147483647 w 6858"/>
              <a:gd name="T13" fmla="*/ 0 h 2112"/>
              <a:gd name="T14" fmla="*/ 2147483647 w 6858"/>
              <a:gd name="T15" fmla="*/ 2147483647 h 2112"/>
              <a:gd name="T16" fmla="*/ 2147483647 w 6858"/>
              <a:gd name="T17" fmla="*/ 2147483647 h 2112"/>
              <a:gd name="T18" fmla="*/ 2147483647 w 6858"/>
              <a:gd name="T19" fmla="*/ 2147483647 h 2112"/>
              <a:gd name="T20" fmla="*/ 2147483647 w 6858"/>
              <a:gd name="T21" fmla="*/ 2147483647 h 2112"/>
              <a:gd name="T22" fmla="*/ 2147483647 w 6858"/>
              <a:gd name="T23" fmla="*/ 2147483647 h 2112"/>
              <a:gd name="T24" fmla="*/ 2147483647 w 6858"/>
              <a:gd name="T25" fmla="*/ 2147483647 h 2112"/>
              <a:gd name="T26" fmla="*/ 2147483647 w 6858"/>
              <a:gd name="T27" fmla="*/ 2147483647 h 2112"/>
              <a:gd name="T28" fmla="*/ 0 w 6858"/>
              <a:gd name="T29" fmla="*/ 2147483647 h 2112"/>
              <a:gd name="T30" fmla="*/ 2147483647 w 6858"/>
              <a:gd name="T31" fmla="*/ 2147483647 h 2112"/>
              <a:gd name="T32" fmla="*/ 2147483647 w 6858"/>
              <a:gd name="T33" fmla="*/ 2147483647 h 2112"/>
              <a:gd name="T34" fmla="*/ 2147483647 w 6858"/>
              <a:gd name="T35" fmla="*/ 2147483647 h 2112"/>
              <a:gd name="T36" fmla="*/ 2147483647 w 6858"/>
              <a:gd name="T37" fmla="*/ 2147483647 h 21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858"/>
              <a:gd name="T58" fmla="*/ 0 h 2112"/>
              <a:gd name="T59" fmla="*/ 6858 w 6858"/>
              <a:gd name="T60" fmla="*/ 2112 h 21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858" h="2112">
                <a:moveTo>
                  <a:pt x="6254" y="1289"/>
                </a:moveTo>
                <a:lnTo>
                  <a:pt x="6173" y="1029"/>
                </a:lnTo>
                <a:lnTo>
                  <a:pt x="5898" y="1029"/>
                </a:lnTo>
                <a:lnTo>
                  <a:pt x="5802" y="549"/>
                </a:lnTo>
                <a:lnTo>
                  <a:pt x="5377" y="549"/>
                </a:lnTo>
                <a:lnTo>
                  <a:pt x="5281" y="0"/>
                </a:lnTo>
                <a:lnTo>
                  <a:pt x="4993" y="0"/>
                </a:lnTo>
                <a:lnTo>
                  <a:pt x="4993" y="535"/>
                </a:lnTo>
                <a:lnTo>
                  <a:pt x="4568" y="535"/>
                </a:lnTo>
                <a:lnTo>
                  <a:pt x="4664" y="933"/>
                </a:lnTo>
                <a:lnTo>
                  <a:pt x="4664" y="1275"/>
                </a:lnTo>
                <a:lnTo>
                  <a:pt x="3923" y="1275"/>
                </a:lnTo>
                <a:lnTo>
                  <a:pt x="1344" y="1275"/>
                </a:lnTo>
                <a:lnTo>
                  <a:pt x="1097" y="960"/>
                </a:lnTo>
                <a:lnTo>
                  <a:pt x="0" y="960"/>
                </a:lnTo>
                <a:lnTo>
                  <a:pt x="796" y="2112"/>
                </a:lnTo>
                <a:lnTo>
                  <a:pt x="6707" y="2112"/>
                </a:lnTo>
                <a:lnTo>
                  <a:pt x="6858" y="1303"/>
                </a:lnTo>
                <a:lnTo>
                  <a:pt x="6254" y="1275"/>
                </a:lnTo>
              </a:path>
            </a:pathLst>
          </a:custGeom>
          <a:solidFill>
            <a:srgbClr val="000000"/>
          </a:solidFill>
          <a:ln w="9525">
            <a:solidFill>
              <a:srgbClr val="000000"/>
            </a:solidFill>
            <a:round/>
            <a:headEnd/>
            <a:tailEnd/>
          </a:ln>
        </p:spPr>
        <p:txBody>
          <a:bodyPr/>
          <a:lstStyle/>
          <a:p>
            <a:pPr fontAlgn="base">
              <a:spcBef>
                <a:spcPct val="0"/>
              </a:spcBef>
              <a:spcAft>
                <a:spcPct val="0"/>
              </a:spcAft>
            </a:pPr>
            <a:endParaRPr lang="ru-RU" sz="2400">
              <a:solidFill>
                <a:srgbClr val="000000"/>
              </a:solidFill>
              <a:latin typeface="Verdana" pitchFamily="34" charset="0"/>
              <a:cs typeface="Arial"/>
            </a:endParaRPr>
          </a:p>
        </p:txBody>
      </p:sp>
      <p:sp>
        <p:nvSpPr>
          <p:cNvPr id="10592569" name="Freeform 257"/>
          <p:cNvSpPr>
            <a:spLocks noChangeAspect="1"/>
          </p:cNvSpPr>
          <p:nvPr/>
        </p:nvSpPr>
        <p:spPr bwMode="auto">
          <a:xfrm>
            <a:off x="1451374" y="4202179"/>
            <a:ext cx="134540" cy="47625"/>
          </a:xfrm>
          <a:custGeom>
            <a:avLst/>
            <a:gdLst>
              <a:gd name="T0" fmla="*/ 2147483647 w 6858"/>
              <a:gd name="T1" fmla="*/ 2147483647 h 2112"/>
              <a:gd name="T2" fmla="*/ 2147483647 w 6858"/>
              <a:gd name="T3" fmla="*/ 2147483647 h 2112"/>
              <a:gd name="T4" fmla="*/ 2147483647 w 6858"/>
              <a:gd name="T5" fmla="*/ 2147483647 h 2112"/>
              <a:gd name="T6" fmla="*/ 2147483647 w 6858"/>
              <a:gd name="T7" fmla="*/ 2147483647 h 2112"/>
              <a:gd name="T8" fmla="*/ 2147483647 w 6858"/>
              <a:gd name="T9" fmla="*/ 2147483647 h 2112"/>
              <a:gd name="T10" fmla="*/ 2147483647 w 6858"/>
              <a:gd name="T11" fmla="*/ 0 h 2112"/>
              <a:gd name="T12" fmla="*/ 2147483647 w 6858"/>
              <a:gd name="T13" fmla="*/ 0 h 2112"/>
              <a:gd name="T14" fmla="*/ 2147483647 w 6858"/>
              <a:gd name="T15" fmla="*/ 2147483647 h 2112"/>
              <a:gd name="T16" fmla="*/ 2147483647 w 6858"/>
              <a:gd name="T17" fmla="*/ 2147483647 h 2112"/>
              <a:gd name="T18" fmla="*/ 2147483647 w 6858"/>
              <a:gd name="T19" fmla="*/ 2147483647 h 2112"/>
              <a:gd name="T20" fmla="*/ 2147483647 w 6858"/>
              <a:gd name="T21" fmla="*/ 2147483647 h 2112"/>
              <a:gd name="T22" fmla="*/ 2147483647 w 6858"/>
              <a:gd name="T23" fmla="*/ 2147483647 h 2112"/>
              <a:gd name="T24" fmla="*/ 2147483647 w 6858"/>
              <a:gd name="T25" fmla="*/ 2147483647 h 2112"/>
              <a:gd name="T26" fmla="*/ 2147483647 w 6858"/>
              <a:gd name="T27" fmla="*/ 2147483647 h 2112"/>
              <a:gd name="T28" fmla="*/ 0 w 6858"/>
              <a:gd name="T29" fmla="*/ 2147483647 h 2112"/>
              <a:gd name="T30" fmla="*/ 2147483647 w 6858"/>
              <a:gd name="T31" fmla="*/ 2147483647 h 2112"/>
              <a:gd name="T32" fmla="*/ 2147483647 w 6858"/>
              <a:gd name="T33" fmla="*/ 2147483647 h 2112"/>
              <a:gd name="T34" fmla="*/ 2147483647 w 6858"/>
              <a:gd name="T35" fmla="*/ 2147483647 h 2112"/>
              <a:gd name="T36" fmla="*/ 2147483647 w 6858"/>
              <a:gd name="T37" fmla="*/ 2147483647 h 21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858"/>
              <a:gd name="T58" fmla="*/ 0 h 2112"/>
              <a:gd name="T59" fmla="*/ 6858 w 6858"/>
              <a:gd name="T60" fmla="*/ 2112 h 21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858" h="2112">
                <a:moveTo>
                  <a:pt x="6254" y="1289"/>
                </a:moveTo>
                <a:lnTo>
                  <a:pt x="6173" y="1029"/>
                </a:lnTo>
                <a:lnTo>
                  <a:pt x="5898" y="1029"/>
                </a:lnTo>
                <a:lnTo>
                  <a:pt x="5802" y="549"/>
                </a:lnTo>
                <a:lnTo>
                  <a:pt x="5377" y="549"/>
                </a:lnTo>
                <a:lnTo>
                  <a:pt x="5281" y="0"/>
                </a:lnTo>
                <a:lnTo>
                  <a:pt x="4993" y="0"/>
                </a:lnTo>
                <a:lnTo>
                  <a:pt x="4993" y="535"/>
                </a:lnTo>
                <a:lnTo>
                  <a:pt x="4568" y="535"/>
                </a:lnTo>
                <a:lnTo>
                  <a:pt x="4664" y="933"/>
                </a:lnTo>
                <a:lnTo>
                  <a:pt x="4664" y="1275"/>
                </a:lnTo>
                <a:lnTo>
                  <a:pt x="3923" y="1275"/>
                </a:lnTo>
                <a:lnTo>
                  <a:pt x="1344" y="1275"/>
                </a:lnTo>
                <a:lnTo>
                  <a:pt x="1097" y="960"/>
                </a:lnTo>
                <a:lnTo>
                  <a:pt x="0" y="960"/>
                </a:lnTo>
                <a:lnTo>
                  <a:pt x="796" y="2112"/>
                </a:lnTo>
                <a:lnTo>
                  <a:pt x="6707" y="2112"/>
                </a:lnTo>
                <a:lnTo>
                  <a:pt x="6858" y="1303"/>
                </a:lnTo>
                <a:lnTo>
                  <a:pt x="6254" y="1275"/>
                </a:lnTo>
              </a:path>
            </a:pathLst>
          </a:custGeom>
          <a:solidFill>
            <a:srgbClr val="000000"/>
          </a:solidFill>
          <a:ln w="9525">
            <a:solidFill>
              <a:srgbClr val="000000"/>
            </a:solidFill>
            <a:round/>
            <a:headEnd/>
            <a:tailEnd/>
          </a:ln>
        </p:spPr>
        <p:txBody>
          <a:bodyPr/>
          <a:lstStyle/>
          <a:p>
            <a:pPr fontAlgn="base">
              <a:spcBef>
                <a:spcPct val="0"/>
              </a:spcBef>
              <a:spcAft>
                <a:spcPct val="0"/>
              </a:spcAft>
            </a:pPr>
            <a:endParaRPr lang="ru-RU" sz="2400">
              <a:solidFill>
                <a:srgbClr val="000000"/>
              </a:solidFill>
              <a:latin typeface="Verdana" pitchFamily="34" charset="0"/>
              <a:cs typeface="Arial"/>
            </a:endParaRPr>
          </a:p>
        </p:txBody>
      </p:sp>
      <p:sp>
        <p:nvSpPr>
          <p:cNvPr id="10592570" name="Freeform 257"/>
          <p:cNvSpPr>
            <a:spLocks noChangeAspect="1"/>
          </p:cNvSpPr>
          <p:nvPr/>
        </p:nvSpPr>
        <p:spPr bwMode="auto">
          <a:xfrm>
            <a:off x="1447830" y="4287904"/>
            <a:ext cx="135731" cy="47625"/>
          </a:xfrm>
          <a:custGeom>
            <a:avLst/>
            <a:gdLst>
              <a:gd name="T0" fmla="*/ 2147483647 w 6858"/>
              <a:gd name="T1" fmla="*/ 2147483647 h 2112"/>
              <a:gd name="T2" fmla="*/ 2147483647 w 6858"/>
              <a:gd name="T3" fmla="*/ 2147483647 h 2112"/>
              <a:gd name="T4" fmla="*/ 2147483647 w 6858"/>
              <a:gd name="T5" fmla="*/ 2147483647 h 2112"/>
              <a:gd name="T6" fmla="*/ 2147483647 w 6858"/>
              <a:gd name="T7" fmla="*/ 2147483647 h 2112"/>
              <a:gd name="T8" fmla="*/ 2147483647 w 6858"/>
              <a:gd name="T9" fmla="*/ 2147483647 h 2112"/>
              <a:gd name="T10" fmla="*/ 2147483647 w 6858"/>
              <a:gd name="T11" fmla="*/ 0 h 2112"/>
              <a:gd name="T12" fmla="*/ 2147483647 w 6858"/>
              <a:gd name="T13" fmla="*/ 0 h 2112"/>
              <a:gd name="T14" fmla="*/ 2147483647 w 6858"/>
              <a:gd name="T15" fmla="*/ 2147483647 h 2112"/>
              <a:gd name="T16" fmla="*/ 2147483647 w 6858"/>
              <a:gd name="T17" fmla="*/ 2147483647 h 2112"/>
              <a:gd name="T18" fmla="*/ 2147483647 w 6858"/>
              <a:gd name="T19" fmla="*/ 2147483647 h 2112"/>
              <a:gd name="T20" fmla="*/ 2147483647 w 6858"/>
              <a:gd name="T21" fmla="*/ 2147483647 h 2112"/>
              <a:gd name="T22" fmla="*/ 2147483647 w 6858"/>
              <a:gd name="T23" fmla="*/ 2147483647 h 2112"/>
              <a:gd name="T24" fmla="*/ 2147483647 w 6858"/>
              <a:gd name="T25" fmla="*/ 2147483647 h 2112"/>
              <a:gd name="T26" fmla="*/ 2147483647 w 6858"/>
              <a:gd name="T27" fmla="*/ 2147483647 h 2112"/>
              <a:gd name="T28" fmla="*/ 0 w 6858"/>
              <a:gd name="T29" fmla="*/ 2147483647 h 2112"/>
              <a:gd name="T30" fmla="*/ 2147483647 w 6858"/>
              <a:gd name="T31" fmla="*/ 2147483647 h 2112"/>
              <a:gd name="T32" fmla="*/ 2147483647 w 6858"/>
              <a:gd name="T33" fmla="*/ 2147483647 h 2112"/>
              <a:gd name="T34" fmla="*/ 2147483647 w 6858"/>
              <a:gd name="T35" fmla="*/ 2147483647 h 2112"/>
              <a:gd name="T36" fmla="*/ 2147483647 w 6858"/>
              <a:gd name="T37" fmla="*/ 2147483647 h 21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858"/>
              <a:gd name="T58" fmla="*/ 0 h 2112"/>
              <a:gd name="T59" fmla="*/ 6858 w 6858"/>
              <a:gd name="T60" fmla="*/ 2112 h 21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858" h="2112">
                <a:moveTo>
                  <a:pt x="6254" y="1289"/>
                </a:moveTo>
                <a:lnTo>
                  <a:pt x="6173" y="1029"/>
                </a:lnTo>
                <a:lnTo>
                  <a:pt x="5898" y="1029"/>
                </a:lnTo>
                <a:lnTo>
                  <a:pt x="5802" y="549"/>
                </a:lnTo>
                <a:lnTo>
                  <a:pt x="5377" y="549"/>
                </a:lnTo>
                <a:lnTo>
                  <a:pt x="5281" y="0"/>
                </a:lnTo>
                <a:lnTo>
                  <a:pt x="4993" y="0"/>
                </a:lnTo>
                <a:lnTo>
                  <a:pt x="4993" y="535"/>
                </a:lnTo>
                <a:lnTo>
                  <a:pt x="4568" y="535"/>
                </a:lnTo>
                <a:lnTo>
                  <a:pt x="4664" y="933"/>
                </a:lnTo>
                <a:lnTo>
                  <a:pt x="4664" y="1275"/>
                </a:lnTo>
                <a:lnTo>
                  <a:pt x="3923" y="1275"/>
                </a:lnTo>
                <a:lnTo>
                  <a:pt x="1344" y="1275"/>
                </a:lnTo>
                <a:lnTo>
                  <a:pt x="1097" y="960"/>
                </a:lnTo>
                <a:lnTo>
                  <a:pt x="0" y="960"/>
                </a:lnTo>
                <a:lnTo>
                  <a:pt x="796" y="2112"/>
                </a:lnTo>
                <a:lnTo>
                  <a:pt x="6707" y="2112"/>
                </a:lnTo>
                <a:lnTo>
                  <a:pt x="6858" y="1303"/>
                </a:lnTo>
                <a:lnTo>
                  <a:pt x="6254" y="1275"/>
                </a:lnTo>
              </a:path>
            </a:pathLst>
          </a:custGeom>
          <a:solidFill>
            <a:srgbClr val="000000"/>
          </a:solidFill>
          <a:ln w="9525">
            <a:solidFill>
              <a:srgbClr val="000000"/>
            </a:solidFill>
            <a:round/>
            <a:headEnd/>
            <a:tailEnd/>
          </a:ln>
        </p:spPr>
        <p:txBody>
          <a:bodyPr/>
          <a:lstStyle/>
          <a:p>
            <a:pPr fontAlgn="base">
              <a:spcBef>
                <a:spcPct val="0"/>
              </a:spcBef>
              <a:spcAft>
                <a:spcPct val="0"/>
              </a:spcAft>
            </a:pPr>
            <a:endParaRPr lang="ru-RU" sz="2400">
              <a:solidFill>
                <a:srgbClr val="000000"/>
              </a:solidFill>
              <a:latin typeface="Verdana" pitchFamily="34" charset="0"/>
              <a:cs typeface="Arial"/>
            </a:endParaRPr>
          </a:p>
        </p:txBody>
      </p:sp>
      <p:sp>
        <p:nvSpPr>
          <p:cNvPr id="10592571" name="Freeform 257"/>
          <p:cNvSpPr>
            <a:spLocks noChangeAspect="1"/>
          </p:cNvSpPr>
          <p:nvPr/>
        </p:nvSpPr>
        <p:spPr bwMode="auto">
          <a:xfrm>
            <a:off x="1472832" y="4367279"/>
            <a:ext cx="135731" cy="46037"/>
          </a:xfrm>
          <a:custGeom>
            <a:avLst/>
            <a:gdLst>
              <a:gd name="T0" fmla="*/ 2147483647 w 6858"/>
              <a:gd name="T1" fmla="*/ 2147483647 h 2112"/>
              <a:gd name="T2" fmla="*/ 2147483647 w 6858"/>
              <a:gd name="T3" fmla="*/ 2147483647 h 2112"/>
              <a:gd name="T4" fmla="*/ 2147483647 w 6858"/>
              <a:gd name="T5" fmla="*/ 2147483647 h 2112"/>
              <a:gd name="T6" fmla="*/ 2147483647 w 6858"/>
              <a:gd name="T7" fmla="*/ 2147483647 h 2112"/>
              <a:gd name="T8" fmla="*/ 2147483647 w 6858"/>
              <a:gd name="T9" fmla="*/ 2147483647 h 2112"/>
              <a:gd name="T10" fmla="*/ 2147483647 w 6858"/>
              <a:gd name="T11" fmla="*/ 0 h 2112"/>
              <a:gd name="T12" fmla="*/ 2147483647 w 6858"/>
              <a:gd name="T13" fmla="*/ 0 h 2112"/>
              <a:gd name="T14" fmla="*/ 2147483647 w 6858"/>
              <a:gd name="T15" fmla="*/ 2147483647 h 2112"/>
              <a:gd name="T16" fmla="*/ 2147483647 w 6858"/>
              <a:gd name="T17" fmla="*/ 2147483647 h 2112"/>
              <a:gd name="T18" fmla="*/ 2147483647 w 6858"/>
              <a:gd name="T19" fmla="*/ 2147483647 h 2112"/>
              <a:gd name="T20" fmla="*/ 2147483647 w 6858"/>
              <a:gd name="T21" fmla="*/ 2147483647 h 2112"/>
              <a:gd name="T22" fmla="*/ 2147483647 w 6858"/>
              <a:gd name="T23" fmla="*/ 2147483647 h 2112"/>
              <a:gd name="T24" fmla="*/ 2147483647 w 6858"/>
              <a:gd name="T25" fmla="*/ 2147483647 h 2112"/>
              <a:gd name="T26" fmla="*/ 2147483647 w 6858"/>
              <a:gd name="T27" fmla="*/ 2147483647 h 2112"/>
              <a:gd name="T28" fmla="*/ 0 w 6858"/>
              <a:gd name="T29" fmla="*/ 2147483647 h 2112"/>
              <a:gd name="T30" fmla="*/ 2147483647 w 6858"/>
              <a:gd name="T31" fmla="*/ 2147483647 h 2112"/>
              <a:gd name="T32" fmla="*/ 2147483647 w 6858"/>
              <a:gd name="T33" fmla="*/ 2147483647 h 2112"/>
              <a:gd name="T34" fmla="*/ 2147483647 w 6858"/>
              <a:gd name="T35" fmla="*/ 2147483647 h 2112"/>
              <a:gd name="T36" fmla="*/ 2147483647 w 6858"/>
              <a:gd name="T37" fmla="*/ 2147483647 h 21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858"/>
              <a:gd name="T58" fmla="*/ 0 h 2112"/>
              <a:gd name="T59" fmla="*/ 6858 w 6858"/>
              <a:gd name="T60" fmla="*/ 2112 h 21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858" h="2112">
                <a:moveTo>
                  <a:pt x="6254" y="1289"/>
                </a:moveTo>
                <a:lnTo>
                  <a:pt x="6173" y="1029"/>
                </a:lnTo>
                <a:lnTo>
                  <a:pt x="5898" y="1029"/>
                </a:lnTo>
                <a:lnTo>
                  <a:pt x="5802" y="549"/>
                </a:lnTo>
                <a:lnTo>
                  <a:pt x="5377" y="549"/>
                </a:lnTo>
                <a:lnTo>
                  <a:pt x="5281" y="0"/>
                </a:lnTo>
                <a:lnTo>
                  <a:pt x="4993" y="0"/>
                </a:lnTo>
                <a:lnTo>
                  <a:pt x="4993" y="535"/>
                </a:lnTo>
                <a:lnTo>
                  <a:pt x="4568" y="535"/>
                </a:lnTo>
                <a:lnTo>
                  <a:pt x="4664" y="933"/>
                </a:lnTo>
                <a:lnTo>
                  <a:pt x="4664" y="1275"/>
                </a:lnTo>
                <a:lnTo>
                  <a:pt x="3923" y="1275"/>
                </a:lnTo>
                <a:lnTo>
                  <a:pt x="1344" y="1275"/>
                </a:lnTo>
                <a:lnTo>
                  <a:pt x="1097" y="960"/>
                </a:lnTo>
                <a:lnTo>
                  <a:pt x="0" y="960"/>
                </a:lnTo>
                <a:lnTo>
                  <a:pt x="796" y="2112"/>
                </a:lnTo>
                <a:lnTo>
                  <a:pt x="6707" y="2112"/>
                </a:lnTo>
                <a:lnTo>
                  <a:pt x="6858" y="1303"/>
                </a:lnTo>
                <a:lnTo>
                  <a:pt x="6254" y="1275"/>
                </a:lnTo>
              </a:path>
            </a:pathLst>
          </a:custGeom>
          <a:solidFill>
            <a:srgbClr val="000000"/>
          </a:solidFill>
          <a:ln w="9525">
            <a:solidFill>
              <a:srgbClr val="000000"/>
            </a:solidFill>
            <a:round/>
            <a:headEnd/>
            <a:tailEnd/>
          </a:ln>
        </p:spPr>
        <p:txBody>
          <a:bodyPr/>
          <a:lstStyle/>
          <a:p>
            <a:pPr fontAlgn="base">
              <a:spcBef>
                <a:spcPct val="0"/>
              </a:spcBef>
              <a:spcAft>
                <a:spcPct val="0"/>
              </a:spcAft>
            </a:pPr>
            <a:endParaRPr lang="ru-RU" sz="2400">
              <a:solidFill>
                <a:srgbClr val="000000"/>
              </a:solidFill>
              <a:latin typeface="Verdana" pitchFamily="34" charset="0"/>
              <a:cs typeface="Arial"/>
            </a:endParaRPr>
          </a:p>
        </p:txBody>
      </p:sp>
      <p:sp>
        <p:nvSpPr>
          <p:cNvPr id="10592572" name="Freeform 257"/>
          <p:cNvSpPr>
            <a:spLocks noChangeAspect="1"/>
          </p:cNvSpPr>
          <p:nvPr/>
        </p:nvSpPr>
        <p:spPr bwMode="auto">
          <a:xfrm>
            <a:off x="1547846" y="3998918"/>
            <a:ext cx="135731" cy="46037"/>
          </a:xfrm>
          <a:custGeom>
            <a:avLst/>
            <a:gdLst>
              <a:gd name="T0" fmla="*/ 2147483647 w 6858"/>
              <a:gd name="T1" fmla="*/ 2147483647 h 2112"/>
              <a:gd name="T2" fmla="*/ 2147483647 w 6858"/>
              <a:gd name="T3" fmla="*/ 2147483647 h 2112"/>
              <a:gd name="T4" fmla="*/ 2147483647 w 6858"/>
              <a:gd name="T5" fmla="*/ 2147483647 h 2112"/>
              <a:gd name="T6" fmla="*/ 2147483647 w 6858"/>
              <a:gd name="T7" fmla="*/ 2147483647 h 2112"/>
              <a:gd name="T8" fmla="*/ 2147483647 w 6858"/>
              <a:gd name="T9" fmla="*/ 2147483647 h 2112"/>
              <a:gd name="T10" fmla="*/ 2147483647 w 6858"/>
              <a:gd name="T11" fmla="*/ 0 h 2112"/>
              <a:gd name="T12" fmla="*/ 2147483647 w 6858"/>
              <a:gd name="T13" fmla="*/ 0 h 2112"/>
              <a:gd name="T14" fmla="*/ 2147483647 w 6858"/>
              <a:gd name="T15" fmla="*/ 2147483647 h 2112"/>
              <a:gd name="T16" fmla="*/ 2147483647 w 6858"/>
              <a:gd name="T17" fmla="*/ 2147483647 h 2112"/>
              <a:gd name="T18" fmla="*/ 2147483647 w 6858"/>
              <a:gd name="T19" fmla="*/ 2147483647 h 2112"/>
              <a:gd name="T20" fmla="*/ 2147483647 w 6858"/>
              <a:gd name="T21" fmla="*/ 2147483647 h 2112"/>
              <a:gd name="T22" fmla="*/ 2147483647 w 6858"/>
              <a:gd name="T23" fmla="*/ 2147483647 h 2112"/>
              <a:gd name="T24" fmla="*/ 2147483647 w 6858"/>
              <a:gd name="T25" fmla="*/ 2147483647 h 2112"/>
              <a:gd name="T26" fmla="*/ 2147483647 w 6858"/>
              <a:gd name="T27" fmla="*/ 2147483647 h 2112"/>
              <a:gd name="T28" fmla="*/ 0 w 6858"/>
              <a:gd name="T29" fmla="*/ 2147483647 h 2112"/>
              <a:gd name="T30" fmla="*/ 2147483647 w 6858"/>
              <a:gd name="T31" fmla="*/ 2147483647 h 2112"/>
              <a:gd name="T32" fmla="*/ 2147483647 w 6858"/>
              <a:gd name="T33" fmla="*/ 2147483647 h 2112"/>
              <a:gd name="T34" fmla="*/ 2147483647 w 6858"/>
              <a:gd name="T35" fmla="*/ 2147483647 h 2112"/>
              <a:gd name="T36" fmla="*/ 2147483647 w 6858"/>
              <a:gd name="T37" fmla="*/ 2147483647 h 21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858"/>
              <a:gd name="T58" fmla="*/ 0 h 2112"/>
              <a:gd name="T59" fmla="*/ 6858 w 6858"/>
              <a:gd name="T60" fmla="*/ 2112 h 21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858" h="2112">
                <a:moveTo>
                  <a:pt x="6254" y="1289"/>
                </a:moveTo>
                <a:lnTo>
                  <a:pt x="6173" y="1029"/>
                </a:lnTo>
                <a:lnTo>
                  <a:pt x="5898" y="1029"/>
                </a:lnTo>
                <a:lnTo>
                  <a:pt x="5802" y="549"/>
                </a:lnTo>
                <a:lnTo>
                  <a:pt x="5377" y="549"/>
                </a:lnTo>
                <a:lnTo>
                  <a:pt x="5281" y="0"/>
                </a:lnTo>
                <a:lnTo>
                  <a:pt x="4993" y="0"/>
                </a:lnTo>
                <a:lnTo>
                  <a:pt x="4993" y="535"/>
                </a:lnTo>
                <a:lnTo>
                  <a:pt x="4568" y="535"/>
                </a:lnTo>
                <a:lnTo>
                  <a:pt x="4664" y="933"/>
                </a:lnTo>
                <a:lnTo>
                  <a:pt x="4664" y="1275"/>
                </a:lnTo>
                <a:lnTo>
                  <a:pt x="3923" y="1275"/>
                </a:lnTo>
                <a:lnTo>
                  <a:pt x="1344" y="1275"/>
                </a:lnTo>
                <a:lnTo>
                  <a:pt x="1097" y="960"/>
                </a:lnTo>
                <a:lnTo>
                  <a:pt x="0" y="960"/>
                </a:lnTo>
                <a:lnTo>
                  <a:pt x="796" y="2112"/>
                </a:lnTo>
                <a:lnTo>
                  <a:pt x="6707" y="2112"/>
                </a:lnTo>
                <a:lnTo>
                  <a:pt x="6858" y="1303"/>
                </a:lnTo>
                <a:lnTo>
                  <a:pt x="6254" y="1275"/>
                </a:lnTo>
              </a:path>
            </a:pathLst>
          </a:custGeom>
          <a:solidFill>
            <a:srgbClr val="000000"/>
          </a:solidFill>
          <a:ln w="9525">
            <a:solidFill>
              <a:srgbClr val="000000"/>
            </a:solidFill>
            <a:round/>
            <a:headEnd/>
            <a:tailEnd/>
          </a:ln>
        </p:spPr>
        <p:txBody>
          <a:bodyPr/>
          <a:lstStyle/>
          <a:p>
            <a:pPr fontAlgn="base">
              <a:spcBef>
                <a:spcPct val="0"/>
              </a:spcBef>
              <a:spcAft>
                <a:spcPct val="0"/>
              </a:spcAft>
            </a:pPr>
            <a:endParaRPr lang="ru-RU" sz="2400">
              <a:solidFill>
                <a:srgbClr val="000000"/>
              </a:solidFill>
              <a:latin typeface="Verdana" pitchFamily="34" charset="0"/>
              <a:cs typeface="Arial"/>
            </a:endParaRPr>
          </a:p>
        </p:txBody>
      </p:sp>
      <p:sp>
        <p:nvSpPr>
          <p:cNvPr id="10592573" name="Freeform 257"/>
          <p:cNvSpPr>
            <a:spLocks noChangeAspect="1"/>
          </p:cNvSpPr>
          <p:nvPr/>
        </p:nvSpPr>
        <p:spPr bwMode="auto">
          <a:xfrm>
            <a:off x="1713313" y="3994159"/>
            <a:ext cx="134540" cy="47625"/>
          </a:xfrm>
          <a:custGeom>
            <a:avLst/>
            <a:gdLst>
              <a:gd name="T0" fmla="*/ 2147483647 w 6858"/>
              <a:gd name="T1" fmla="*/ 2147483647 h 2112"/>
              <a:gd name="T2" fmla="*/ 2147483647 w 6858"/>
              <a:gd name="T3" fmla="*/ 2147483647 h 2112"/>
              <a:gd name="T4" fmla="*/ 2147483647 w 6858"/>
              <a:gd name="T5" fmla="*/ 2147483647 h 2112"/>
              <a:gd name="T6" fmla="*/ 2147483647 w 6858"/>
              <a:gd name="T7" fmla="*/ 2147483647 h 2112"/>
              <a:gd name="T8" fmla="*/ 2147483647 w 6858"/>
              <a:gd name="T9" fmla="*/ 2147483647 h 2112"/>
              <a:gd name="T10" fmla="*/ 2147483647 w 6858"/>
              <a:gd name="T11" fmla="*/ 0 h 2112"/>
              <a:gd name="T12" fmla="*/ 2147483647 w 6858"/>
              <a:gd name="T13" fmla="*/ 0 h 2112"/>
              <a:gd name="T14" fmla="*/ 2147483647 w 6858"/>
              <a:gd name="T15" fmla="*/ 2147483647 h 2112"/>
              <a:gd name="T16" fmla="*/ 2147483647 w 6858"/>
              <a:gd name="T17" fmla="*/ 2147483647 h 2112"/>
              <a:gd name="T18" fmla="*/ 2147483647 w 6858"/>
              <a:gd name="T19" fmla="*/ 2147483647 h 2112"/>
              <a:gd name="T20" fmla="*/ 2147483647 w 6858"/>
              <a:gd name="T21" fmla="*/ 2147483647 h 2112"/>
              <a:gd name="T22" fmla="*/ 2147483647 w 6858"/>
              <a:gd name="T23" fmla="*/ 2147483647 h 2112"/>
              <a:gd name="T24" fmla="*/ 2147483647 w 6858"/>
              <a:gd name="T25" fmla="*/ 2147483647 h 2112"/>
              <a:gd name="T26" fmla="*/ 2147483647 w 6858"/>
              <a:gd name="T27" fmla="*/ 2147483647 h 2112"/>
              <a:gd name="T28" fmla="*/ 0 w 6858"/>
              <a:gd name="T29" fmla="*/ 2147483647 h 2112"/>
              <a:gd name="T30" fmla="*/ 2147483647 w 6858"/>
              <a:gd name="T31" fmla="*/ 2147483647 h 2112"/>
              <a:gd name="T32" fmla="*/ 2147483647 w 6858"/>
              <a:gd name="T33" fmla="*/ 2147483647 h 2112"/>
              <a:gd name="T34" fmla="*/ 2147483647 w 6858"/>
              <a:gd name="T35" fmla="*/ 2147483647 h 2112"/>
              <a:gd name="T36" fmla="*/ 2147483647 w 6858"/>
              <a:gd name="T37" fmla="*/ 2147483647 h 21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858"/>
              <a:gd name="T58" fmla="*/ 0 h 2112"/>
              <a:gd name="T59" fmla="*/ 6858 w 6858"/>
              <a:gd name="T60" fmla="*/ 2112 h 21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858" h="2112">
                <a:moveTo>
                  <a:pt x="6254" y="1289"/>
                </a:moveTo>
                <a:lnTo>
                  <a:pt x="6173" y="1029"/>
                </a:lnTo>
                <a:lnTo>
                  <a:pt x="5898" y="1029"/>
                </a:lnTo>
                <a:lnTo>
                  <a:pt x="5802" y="549"/>
                </a:lnTo>
                <a:lnTo>
                  <a:pt x="5377" y="549"/>
                </a:lnTo>
                <a:lnTo>
                  <a:pt x="5281" y="0"/>
                </a:lnTo>
                <a:lnTo>
                  <a:pt x="4993" y="0"/>
                </a:lnTo>
                <a:lnTo>
                  <a:pt x="4993" y="535"/>
                </a:lnTo>
                <a:lnTo>
                  <a:pt x="4568" y="535"/>
                </a:lnTo>
                <a:lnTo>
                  <a:pt x="4664" y="933"/>
                </a:lnTo>
                <a:lnTo>
                  <a:pt x="4664" y="1275"/>
                </a:lnTo>
                <a:lnTo>
                  <a:pt x="3923" y="1275"/>
                </a:lnTo>
                <a:lnTo>
                  <a:pt x="1344" y="1275"/>
                </a:lnTo>
                <a:lnTo>
                  <a:pt x="1097" y="960"/>
                </a:lnTo>
                <a:lnTo>
                  <a:pt x="0" y="960"/>
                </a:lnTo>
                <a:lnTo>
                  <a:pt x="796" y="2112"/>
                </a:lnTo>
                <a:lnTo>
                  <a:pt x="6707" y="2112"/>
                </a:lnTo>
                <a:lnTo>
                  <a:pt x="6858" y="1303"/>
                </a:lnTo>
                <a:lnTo>
                  <a:pt x="6254" y="1275"/>
                </a:lnTo>
              </a:path>
            </a:pathLst>
          </a:custGeom>
          <a:solidFill>
            <a:srgbClr val="000000"/>
          </a:solidFill>
          <a:ln w="9525">
            <a:solidFill>
              <a:srgbClr val="000000"/>
            </a:solidFill>
            <a:round/>
            <a:headEnd/>
            <a:tailEnd/>
          </a:ln>
        </p:spPr>
        <p:txBody>
          <a:bodyPr/>
          <a:lstStyle/>
          <a:p>
            <a:pPr fontAlgn="base">
              <a:spcBef>
                <a:spcPct val="0"/>
              </a:spcBef>
              <a:spcAft>
                <a:spcPct val="0"/>
              </a:spcAft>
            </a:pPr>
            <a:endParaRPr lang="ru-RU" sz="2400">
              <a:solidFill>
                <a:srgbClr val="000000"/>
              </a:solidFill>
              <a:latin typeface="Verdana" pitchFamily="34" charset="0"/>
              <a:cs typeface="Arial"/>
            </a:endParaRPr>
          </a:p>
        </p:txBody>
      </p:sp>
      <p:sp>
        <p:nvSpPr>
          <p:cNvPr id="10592574" name="Freeform 257"/>
          <p:cNvSpPr>
            <a:spLocks noChangeAspect="1"/>
          </p:cNvSpPr>
          <p:nvPr/>
        </p:nvSpPr>
        <p:spPr bwMode="auto">
          <a:xfrm>
            <a:off x="2509863" y="2370204"/>
            <a:ext cx="135731" cy="47625"/>
          </a:xfrm>
          <a:custGeom>
            <a:avLst/>
            <a:gdLst>
              <a:gd name="T0" fmla="*/ 2147483647 w 6858"/>
              <a:gd name="T1" fmla="*/ 2147483647 h 2112"/>
              <a:gd name="T2" fmla="*/ 2147483647 w 6858"/>
              <a:gd name="T3" fmla="*/ 2147483647 h 2112"/>
              <a:gd name="T4" fmla="*/ 2147483647 w 6858"/>
              <a:gd name="T5" fmla="*/ 2147483647 h 2112"/>
              <a:gd name="T6" fmla="*/ 2147483647 w 6858"/>
              <a:gd name="T7" fmla="*/ 2147483647 h 2112"/>
              <a:gd name="T8" fmla="*/ 2147483647 w 6858"/>
              <a:gd name="T9" fmla="*/ 2147483647 h 2112"/>
              <a:gd name="T10" fmla="*/ 2147483647 w 6858"/>
              <a:gd name="T11" fmla="*/ 0 h 2112"/>
              <a:gd name="T12" fmla="*/ 2147483647 w 6858"/>
              <a:gd name="T13" fmla="*/ 0 h 2112"/>
              <a:gd name="T14" fmla="*/ 2147483647 w 6858"/>
              <a:gd name="T15" fmla="*/ 2147483647 h 2112"/>
              <a:gd name="T16" fmla="*/ 2147483647 w 6858"/>
              <a:gd name="T17" fmla="*/ 2147483647 h 2112"/>
              <a:gd name="T18" fmla="*/ 2147483647 w 6858"/>
              <a:gd name="T19" fmla="*/ 2147483647 h 2112"/>
              <a:gd name="T20" fmla="*/ 2147483647 w 6858"/>
              <a:gd name="T21" fmla="*/ 2147483647 h 2112"/>
              <a:gd name="T22" fmla="*/ 2147483647 w 6858"/>
              <a:gd name="T23" fmla="*/ 2147483647 h 2112"/>
              <a:gd name="T24" fmla="*/ 2147483647 w 6858"/>
              <a:gd name="T25" fmla="*/ 2147483647 h 2112"/>
              <a:gd name="T26" fmla="*/ 2147483647 w 6858"/>
              <a:gd name="T27" fmla="*/ 2147483647 h 2112"/>
              <a:gd name="T28" fmla="*/ 0 w 6858"/>
              <a:gd name="T29" fmla="*/ 2147483647 h 2112"/>
              <a:gd name="T30" fmla="*/ 2147483647 w 6858"/>
              <a:gd name="T31" fmla="*/ 2147483647 h 2112"/>
              <a:gd name="T32" fmla="*/ 2147483647 w 6858"/>
              <a:gd name="T33" fmla="*/ 2147483647 h 2112"/>
              <a:gd name="T34" fmla="*/ 2147483647 w 6858"/>
              <a:gd name="T35" fmla="*/ 2147483647 h 2112"/>
              <a:gd name="T36" fmla="*/ 2147483647 w 6858"/>
              <a:gd name="T37" fmla="*/ 2147483647 h 21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858"/>
              <a:gd name="T58" fmla="*/ 0 h 2112"/>
              <a:gd name="T59" fmla="*/ 6858 w 6858"/>
              <a:gd name="T60" fmla="*/ 2112 h 21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858" h="2112">
                <a:moveTo>
                  <a:pt x="6254" y="1289"/>
                </a:moveTo>
                <a:lnTo>
                  <a:pt x="6173" y="1029"/>
                </a:lnTo>
                <a:lnTo>
                  <a:pt x="5898" y="1029"/>
                </a:lnTo>
                <a:lnTo>
                  <a:pt x="5802" y="549"/>
                </a:lnTo>
                <a:lnTo>
                  <a:pt x="5377" y="549"/>
                </a:lnTo>
                <a:lnTo>
                  <a:pt x="5281" y="0"/>
                </a:lnTo>
                <a:lnTo>
                  <a:pt x="4993" y="0"/>
                </a:lnTo>
                <a:lnTo>
                  <a:pt x="4993" y="535"/>
                </a:lnTo>
                <a:lnTo>
                  <a:pt x="4568" y="535"/>
                </a:lnTo>
                <a:lnTo>
                  <a:pt x="4664" y="933"/>
                </a:lnTo>
                <a:lnTo>
                  <a:pt x="4664" y="1275"/>
                </a:lnTo>
                <a:lnTo>
                  <a:pt x="3923" y="1275"/>
                </a:lnTo>
                <a:lnTo>
                  <a:pt x="1344" y="1275"/>
                </a:lnTo>
                <a:lnTo>
                  <a:pt x="1097" y="960"/>
                </a:lnTo>
                <a:lnTo>
                  <a:pt x="0" y="960"/>
                </a:lnTo>
                <a:lnTo>
                  <a:pt x="796" y="2112"/>
                </a:lnTo>
                <a:lnTo>
                  <a:pt x="6707" y="2112"/>
                </a:lnTo>
                <a:lnTo>
                  <a:pt x="6858" y="1303"/>
                </a:lnTo>
                <a:lnTo>
                  <a:pt x="6254" y="1275"/>
                </a:lnTo>
              </a:path>
            </a:pathLst>
          </a:custGeom>
          <a:solidFill>
            <a:srgbClr val="000000"/>
          </a:solidFill>
          <a:ln w="9525">
            <a:solidFill>
              <a:srgbClr val="000000"/>
            </a:solidFill>
            <a:round/>
            <a:headEnd/>
            <a:tailEnd/>
          </a:ln>
        </p:spPr>
        <p:txBody>
          <a:bodyPr/>
          <a:lstStyle/>
          <a:p>
            <a:pPr fontAlgn="base">
              <a:spcBef>
                <a:spcPct val="0"/>
              </a:spcBef>
              <a:spcAft>
                <a:spcPct val="0"/>
              </a:spcAft>
            </a:pPr>
            <a:endParaRPr lang="ru-RU" sz="2400">
              <a:solidFill>
                <a:srgbClr val="000000"/>
              </a:solidFill>
              <a:latin typeface="Verdana" pitchFamily="34" charset="0"/>
              <a:cs typeface="Arial"/>
            </a:endParaRPr>
          </a:p>
        </p:txBody>
      </p:sp>
      <p:sp>
        <p:nvSpPr>
          <p:cNvPr id="10592575" name="Freeform 257"/>
          <p:cNvSpPr>
            <a:spLocks noChangeAspect="1"/>
          </p:cNvSpPr>
          <p:nvPr/>
        </p:nvSpPr>
        <p:spPr bwMode="auto">
          <a:xfrm>
            <a:off x="2507456" y="2455929"/>
            <a:ext cx="134541" cy="47625"/>
          </a:xfrm>
          <a:custGeom>
            <a:avLst/>
            <a:gdLst>
              <a:gd name="T0" fmla="*/ 2147483647 w 6858"/>
              <a:gd name="T1" fmla="*/ 2147483647 h 2112"/>
              <a:gd name="T2" fmla="*/ 2147483647 w 6858"/>
              <a:gd name="T3" fmla="*/ 2147483647 h 2112"/>
              <a:gd name="T4" fmla="*/ 2147483647 w 6858"/>
              <a:gd name="T5" fmla="*/ 2147483647 h 2112"/>
              <a:gd name="T6" fmla="*/ 2147483647 w 6858"/>
              <a:gd name="T7" fmla="*/ 2147483647 h 2112"/>
              <a:gd name="T8" fmla="*/ 2147483647 w 6858"/>
              <a:gd name="T9" fmla="*/ 2147483647 h 2112"/>
              <a:gd name="T10" fmla="*/ 2147483647 w 6858"/>
              <a:gd name="T11" fmla="*/ 0 h 2112"/>
              <a:gd name="T12" fmla="*/ 2147483647 w 6858"/>
              <a:gd name="T13" fmla="*/ 0 h 2112"/>
              <a:gd name="T14" fmla="*/ 2147483647 w 6858"/>
              <a:gd name="T15" fmla="*/ 2147483647 h 2112"/>
              <a:gd name="T16" fmla="*/ 2147483647 w 6858"/>
              <a:gd name="T17" fmla="*/ 2147483647 h 2112"/>
              <a:gd name="T18" fmla="*/ 2147483647 w 6858"/>
              <a:gd name="T19" fmla="*/ 2147483647 h 2112"/>
              <a:gd name="T20" fmla="*/ 2147483647 w 6858"/>
              <a:gd name="T21" fmla="*/ 2147483647 h 2112"/>
              <a:gd name="T22" fmla="*/ 2147483647 w 6858"/>
              <a:gd name="T23" fmla="*/ 2147483647 h 2112"/>
              <a:gd name="T24" fmla="*/ 2147483647 w 6858"/>
              <a:gd name="T25" fmla="*/ 2147483647 h 2112"/>
              <a:gd name="T26" fmla="*/ 2147483647 w 6858"/>
              <a:gd name="T27" fmla="*/ 2147483647 h 2112"/>
              <a:gd name="T28" fmla="*/ 0 w 6858"/>
              <a:gd name="T29" fmla="*/ 2147483647 h 2112"/>
              <a:gd name="T30" fmla="*/ 2147483647 w 6858"/>
              <a:gd name="T31" fmla="*/ 2147483647 h 2112"/>
              <a:gd name="T32" fmla="*/ 2147483647 w 6858"/>
              <a:gd name="T33" fmla="*/ 2147483647 h 2112"/>
              <a:gd name="T34" fmla="*/ 2147483647 w 6858"/>
              <a:gd name="T35" fmla="*/ 2147483647 h 2112"/>
              <a:gd name="T36" fmla="*/ 2147483647 w 6858"/>
              <a:gd name="T37" fmla="*/ 2147483647 h 21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858"/>
              <a:gd name="T58" fmla="*/ 0 h 2112"/>
              <a:gd name="T59" fmla="*/ 6858 w 6858"/>
              <a:gd name="T60" fmla="*/ 2112 h 21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858" h="2112">
                <a:moveTo>
                  <a:pt x="6254" y="1289"/>
                </a:moveTo>
                <a:lnTo>
                  <a:pt x="6173" y="1029"/>
                </a:lnTo>
                <a:lnTo>
                  <a:pt x="5898" y="1029"/>
                </a:lnTo>
                <a:lnTo>
                  <a:pt x="5802" y="549"/>
                </a:lnTo>
                <a:lnTo>
                  <a:pt x="5377" y="549"/>
                </a:lnTo>
                <a:lnTo>
                  <a:pt x="5281" y="0"/>
                </a:lnTo>
                <a:lnTo>
                  <a:pt x="4993" y="0"/>
                </a:lnTo>
                <a:lnTo>
                  <a:pt x="4993" y="535"/>
                </a:lnTo>
                <a:lnTo>
                  <a:pt x="4568" y="535"/>
                </a:lnTo>
                <a:lnTo>
                  <a:pt x="4664" y="933"/>
                </a:lnTo>
                <a:lnTo>
                  <a:pt x="4664" y="1275"/>
                </a:lnTo>
                <a:lnTo>
                  <a:pt x="3923" y="1275"/>
                </a:lnTo>
                <a:lnTo>
                  <a:pt x="1344" y="1275"/>
                </a:lnTo>
                <a:lnTo>
                  <a:pt x="1097" y="960"/>
                </a:lnTo>
                <a:lnTo>
                  <a:pt x="0" y="960"/>
                </a:lnTo>
                <a:lnTo>
                  <a:pt x="796" y="2112"/>
                </a:lnTo>
                <a:lnTo>
                  <a:pt x="6707" y="2112"/>
                </a:lnTo>
                <a:lnTo>
                  <a:pt x="6858" y="1303"/>
                </a:lnTo>
                <a:lnTo>
                  <a:pt x="6254" y="1275"/>
                </a:lnTo>
              </a:path>
            </a:pathLst>
          </a:custGeom>
          <a:solidFill>
            <a:srgbClr val="000000"/>
          </a:solidFill>
          <a:ln w="9525">
            <a:solidFill>
              <a:srgbClr val="000000"/>
            </a:solidFill>
            <a:round/>
            <a:headEnd/>
            <a:tailEnd/>
          </a:ln>
        </p:spPr>
        <p:txBody>
          <a:bodyPr/>
          <a:lstStyle/>
          <a:p>
            <a:pPr fontAlgn="base">
              <a:spcBef>
                <a:spcPct val="0"/>
              </a:spcBef>
              <a:spcAft>
                <a:spcPct val="0"/>
              </a:spcAft>
            </a:pPr>
            <a:endParaRPr lang="ru-RU" sz="2400">
              <a:solidFill>
                <a:srgbClr val="000000"/>
              </a:solidFill>
              <a:latin typeface="Verdana" pitchFamily="34" charset="0"/>
              <a:cs typeface="Arial"/>
            </a:endParaRPr>
          </a:p>
        </p:txBody>
      </p:sp>
      <p:sp>
        <p:nvSpPr>
          <p:cNvPr id="10592576" name="Freeform 257"/>
          <p:cNvSpPr>
            <a:spLocks noChangeAspect="1"/>
          </p:cNvSpPr>
          <p:nvPr/>
        </p:nvSpPr>
        <p:spPr bwMode="auto">
          <a:xfrm>
            <a:off x="2532463" y="2533716"/>
            <a:ext cx="134540" cy="47625"/>
          </a:xfrm>
          <a:custGeom>
            <a:avLst/>
            <a:gdLst>
              <a:gd name="T0" fmla="*/ 2147483647 w 6858"/>
              <a:gd name="T1" fmla="*/ 2147483647 h 2112"/>
              <a:gd name="T2" fmla="*/ 2147483647 w 6858"/>
              <a:gd name="T3" fmla="*/ 2147483647 h 2112"/>
              <a:gd name="T4" fmla="*/ 2147483647 w 6858"/>
              <a:gd name="T5" fmla="*/ 2147483647 h 2112"/>
              <a:gd name="T6" fmla="*/ 2147483647 w 6858"/>
              <a:gd name="T7" fmla="*/ 2147483647 h 2112"/>
              <a:gd name="T8" fmla="*/ 2147483647 w 6858"/>
              <a:gd name="T9" fmla="*/ 2147483647 h 2112"/>
              <a:gd name="T10" fmla="*/ 2147483647 w 6858"/>
              <a:gd name="T11" fmla="*/ 0 h 2112"/>
              <a:gd name="T12" fmla="*/ 2147483647 w 6858"/>
              <a:gd name="T13" fmla="*/ 0 h 2112"/>
              <a:gd name="T14" fmla="*/ 2147483647 w 6858"/>
              <a:gd name="T15" fmla="*/ 2147483647 h 2112"/>
              <a:gd name="T16" fmla="*/ 2147483647 w 6858"/>
              <a:gd name="T17" fmla="*/ 2147483647 h 2112"/>
              <a:gd name="T18" fmla="*/ 2147483647 w 6858"/>
              <a:gd name="T19" fmla="*/ 2147483647 h 2112"/>
              <a:gd name="T20" fmla="*/ 2147483647 w 6858"/>
              <a:gd name="T21" fmla="*/ 2147483647 h 2112"/>
              <a:gd name="T22" fmla="*/ 2147483647 w 6858"/>
              <a:gd name="T23" fmla="*/ 2147483647 h 2112"/>
              <a:gd name="T24" fmla="*/ 2147483647 w 6858"/>
              <a:gd name="T25" fmla="*/ 2147483647 h 2112"/>
              <a:gd name="T26" fmla="*/ 2147483647 w 6858"/>
              <a:gd name="T27" fmla="*/ 2147483647 h 2112"/>
              <a:gd name="T28" fmla="*/ 0 w 6858"/>
              <a:gd name="T29" fmla="*/ 2147483647 h 2112"/>
              <a:gd name="T30" fmla="*/ 2147483647 w 6858"/>
              <a:gd name="T31" fmla="*/ 2147483647 h 2112"/>
              <a:gd name="T32" fmla="*/ 2147483647 w 6858"/>
              <a:gd name="T33" fmla="*/ 2147483647 h 2112"/>
              <a:gd name="T34" fmla="*/ 2147483647 w 6858"/>
              <a:gd name="T35" fmla="*/ 2147483647 h 2112"/>
              <a:gd name="T36" fmla="*/ 2147483647 w 6858"/>
              <a:gd name="T37" fmla="*/ 2147483647 h 21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858"/>
              <a:gd name="T58" fmla="*/ 0 h 2112"/>
              <a:gd name="T59" fmla="*/ 6858 w 6858"/>
              <a:gd name="T60" fmla="*/ 2112 h 21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858" h="2112">
                <a:moveTo>
                  <a:pt x="6254" y="1289"/>
                </a:moveTo>
                <a:lnTo>
                  <a:pt x="6173" y="1029"/>
                </a:lnTo>
                <a:lnTo>
                  <a:pt x="5898" y="1029"/>
                </a:lnTo>
                <a:lnTo>
                  <a:pt x="5802" y="549"/>
                </a:lnTo>
                <a:lnTo>
                  <a:pt x="5377" y="549"/>
                </a:lnTo>
                <a:lnTo>
                  <a:pt x="5281" y="0"/>
                </a:lnTo>
                <a:lnTo>
                  <a:pt x="4993" y="0"/>
                </a:lnTo>
                <a:lnTo>
                  <a:pt x="4993" y="535"/>
                </a:lnTo>
                <a:lnTo>
                  <a:pt x="4568" y="535"/>
                </a:lnTo>
                <a:lnTo>
                  <a:pt x="4664" y="933"/>
                </a:lnTo>
                <a:lnTo>
                  <a:pt x="4664" y="1275"/>
                </a:lnTo>
                <a:lnTo>
                  <a:pt x="3923" y="1275"/>
                </a:lnTo>
                <a:lnTo>
                  <a:pt x="1344" y="1275"/>
                </a:lnTo>
                <a:lnTo>
                  <a:pt x="1097" y="960"/>
                </a:lnTo>
                <a:lnTo>
                  <a:pt x="0" y="960"/>
                </a:lnTo>
                <a:lnTo>
                  <a:pt x="796" y="2112"/>
                </a:lnTo>
                <a:lnTo>
                  <a:pt x="6707" y="2112"/>
                </a:lnTo>
                <a:lnTo>
                  <a:pt x="6858" y="1303"/>
                </a:lnTo>
                <a:lnTo>
                  <a:pt x="6254" y="1275"/>
                </a:lnTo>
              </a:path>
            </a:pathLst>
          </a:custGeom>
          <a:solidFill>
            <a:srgbClr val="000000"/>
          </a:solidFill>
          <a:ln w="9525">
            <a:solidFill>
              <a:srgbClr val="000000"/>
            </a:solidFill>
            <a:round/>
            <a:headEnd/>
            <a:tailEnd/>
          </a:ln>
        </p:spPr>
        <p:txBody>
          <a:bodyPr/>
          <a:lstStyle/>
          <a:p>
            <a:pPr fontAlgn="base">
              <a:spcBef>
                <a:spcPct val="0"/>
              </a:spcBef>
              <a:spcAft>
                <a:spcPct val="0"/>
              </a:spcAft>
            </a:pPr>
            <a:endParaRPr lang="ru-RU" sz="2400">
              <a:solidFill>
                <a:srgbClr val="000000"/>
              </a:solidFill>
              <a:latin typeface="Verdana" pitchFamily="34" charset="0"/>
              <a:cs typeface="Arial"/>
            </a:endParaRPr>
          </a:p>
        </p:txBody>
      </p:sp>
      <p:sp>
        <p:nvSpPr>
          <p:cNvPr id="10592577" name="Freeform 257"/>
          <p:cNvSpPr>
            <a:spLocks noChangeAspect="1"/>
          </p:cNvSpPr>
          <p:nvPr/>
        </p:nvSpPr>
        <p:spPr bwMode="auto">
          <a:xfrm>
            <a:off x="3351643" y="2444816"/>
            <a:ext cx="135731" cy="47625"/>
          </a:xfrm>
          <a:custGeom>
            <a:avLst/>
            <a:gdLst>
              <a:gd name="T0" fmla="*/ 2147483647 w 6858"/>
              <a:gd name="T1" fmla="*/ 2147483647 h 2112"/>
              <a:gd name="T2" fmla="*/ 2147483647 w 6858"/>
              <a:gd name="T3" fmla="*/ 2147483647 h 2112"/>
              <a:gd name="T4" fmla="*/ 2147483647 w 6858"/>
              <a:gd name="T5" fmla="*/ 2147483647 h 2112"/>
              <a:gd name="T6" fmla="*/ 2147483647 w 6858"/>
              <a:gd name="T7" fmla="*/ 2147483647 h 2112"/>
              <a:gd name="T8" fmla="*/ 2147483647 w 6858"/>
              <a:gd name="T9" fmla="*/ 2147483647 h 2112"/>
              <a:gd name="T10" fmla="*/ 2147483647 w 6858"/>
              <a:gd name="T11" fmla="*/ 0 h 2112"/>
              <a:gd name="T12" fmla="*/ 2147483647 w 6858"/>
              <a:gd name="T13" fmla="*/ 0 h 2112"/>
              <a:gd name="T14" fmla="*/ 2147483647 w 6858"/>
              <a:gd name="T15" fmla="*/ 2147483647 h 2112"/>
              <a:gd name="T16" fmla="*/ 2147483647 w 6858"/>
              <a:gd name="T17" fmla="*/ 2147483647 h 2112"/>
              <a:gd name="T18" fmla="*/ 2147483647 w 6858"/>
              <a:gd name="T19" fmla="*/ 2147483647 h 2112"/>
              <a:gd name="T20" fmla="*/ 2147483647 w 6858"/>
              <a:gd name="T21" fmla="*/ 2147483647 h 2112"/>
              <a:gd name="T22" fmla="*/ 2147483647 w 6858"/>
              <a:gd name="T23" fmla="*/ 2147483647 h 2112"/>
              <a:gd name="T24" fmla="*/ 2147483647 w 6858"/>
              <a:gd name="T25" fmla="*/ 2147483647 h 2112"/>
              <a:gd name="T26" fmla="*/ 2147483647 w 6858"/>
              <a:gd name="T27" fmla="*/ 2147483647 h 2112"/>
              <a:gd name="T28" fmla="*/ 0 w 6858"/>
              <a:gd name="T29" fmla="*/ 2147483647 h 2112"/>
              <a:gd name="T30" fmla="*/ 2147483647 w 6858"/>
              <a:gd name="T31" fmla="*/ 2147483647 h 2112"/>
              <a:gd name="T32" fmla="*/ 2147483647 w 6858"/>
              <a:gd name="T33" fmla="*/ 2147483647 h 2112"/>
              <a:gd name="T34" fmla="*/ 2147483647 w 6858"/>
              <a:gd name="T35" fmla="*/ 2147483647 h 2112"/>
              <a:gd name="T36" fmla="*/ 2147483647 w 6858"/>
              <a:gd name="T37" fmla="*/ 2147483647 h 21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858"/>
              <a:gd name="T58" fmla="*/ 0 h 2112"/>
              <a:gd name="T59" fmla="*/ 6858 w 6858"/>
              <a:gd name="T60" fmla="*/ 2112 h 21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858" h="2112">
                <a:moveTo>
                  <a:pt x="6254" y="1289"/>
                </a:moveTo>
                <a:lnTo>
                  <a:pt x="6173" y="1029"/>
                </a:lnTo>
                <a:lnTo>
                  <a:pt x="5898" y="1029"/>
                </a:lnTo>
                <a:lnTo>
                  <a:pt x="5802" y="549"/>
                </a:lnTo>
                <a:lnTo>
                  <a:pt x="5377" y="549"/>
                </a:lnTo>
                <a:lnTo>
                  <a:pt x="5281" y="0"/>
                </a:lnTo>
                <a:lnTo>
                  <a:pt x="4993" y="0"/>
                </a:lnTo>
                <a:lnTo>
                  <a:pt x="4993" y="535"/>
                </a:lnTo>
                <a:lnTo>
                  <a:pt x="4568" y="535"/>
                </a:lnTo>
                <a:lnTo>
                  <a:pt x="4664" y="933"/>
                </a:lnTo>
                <a:lnTo>
                  <a:pt x="4664" y="1275"/>
                </a:lnTo>
                <a:lnTo>
                  <a:pt x="3923" y="1275"/>
                </a:lnTo>
                <a:lnTo>
                  <a:pt x="1344" y="1275"/>
                </a:lnTo>
                <a:lnTo>
                  <a:pt x="1097" y="960"/>
                </a:lnTo>
                <a:lnTo>
                  <a:pt x="0" y="960"/>
                </a:lnTo>
                <a:lnTo>
                  <a:pt x="796" y="2112"/>
                </a:lnTo>
                <a:lnTo>
                  <a:pt x="6707" y="2112"/>
                </a:lnTo>
                <a:lnTo>
                  <a:pt x="6858" y="1303"/>
                </a:lnTo>
                <a:lnTo>
                  <a:pt x="6254" y="1275"/>
                </a:lnTo>
              </a:path>
            </a:pathLst>
          </a:custGeom>
          <a:solidFill>
            <a:srgbClr val="000000"/>
          </a:solidFill>
          <a:ln w="9525">
            <a:solidFill>
              <a:srgbClr val="000000"/>
            </a:solidFill>
            <a:round/>
            <a:headEnd/>
            <a:tailEnd/>
          </a:ln>
        </p:spPr>
        <p:txBody>
          <a:bodyPr/>
          <a:lstStyle/>
          <a:p>
            <a:pPr fontAlgn="base">
              <a:spcBef>
                <a:spcPct val="0"/>
              </a:spcBef>
              <a:spcAft>
                <a:spcPct val="0"/>
              </a:spcAft>
            </a:pPr>
            <a:endParaRPr lang="ru-RU" sz="2400">
              <a:solidFill>
                <a:srgbClr val="000000"/>
              </a:solidFill>
              <a:latin typeface="Verdana" pitchFamily="34" charset="0"/>
              <a:cs typeface="Arial"/>
            </a:endParaRPr>
          </a:p>
        </p:txBody>
      </p:sp>
      <p:sp>
        <p:nvSpPr>
          <p:cNvPr id="102" name="Овал 101"/>
          <p:cNvSpPr>
            <a:spLocks noChangeAspect="1"/>
          </p:cNvSpPr>
          <p:nvPr/>
        </p:nvSpPr>
        <p:spPr>
          <a:xfrm>
            <a:off x="2173732" y="5827319"/>
            <a:ext cx="216000" cy="288000"/>
          </a:xfrm>
          <a:prstGeom prst="ellipse">
            <a:avLst/>
          </a:prstGeom>
          <a:solidFill>
            <a:srgbClr val="C00000"/>
          </a:solidFill>
          <a:ln>
            <a:noFill/>
          </a:ln>
          <a:scene3d>
            <a:camera prst="orthographicFront"/>
            <a:lightRig rig="threePt" dir="t"/>
          </a:scene3d>
          <a:sp3d>
            <a:bevelT w="57150" h="57150"/>
          </a:sp3d>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fontAlgn="base">
              <a:spcBef>
                <a:spcPct val="0"/>
              </a:spcBef>
              <a:spcAft>
                <a:spcPct val="0"/>
              </a:spcAft>
              <a:defRPr/>
            </a:pPr>
            <a:endParaRPr lang="ru-RU" sz="1400" b="1" dirty="0">
              <a:solidFill>
                <a:srgbClr val="000000"/>
              </a:solidFill>
              <a:latin typeface="Arial"/>
              <a:cs typeface="Calibri" pitchFamily="34" charset="0"/>
            </a:endParaRPr>
          </a:p>
        </p:txBody>
      </p:sp>
      <p:sp>
        <p:nvSpPr>
          <p:cNvPr id="10592581" name="Прямоугольник 102"/>
          <p:cNvSpPr>
            <a:spLocks noChangeArrowheads="1"/>
          </p:cNvSpPr>
          <p:nvPr/>
        </p:nvSpPr>
        <p:spPr bwMode="auto">
          <a:xfrm>
            <a:off x="2532463" y="5729288"/>
            <a:ext cx="1446572" cy="369332"/>
          </a:xfrm>
          <a:prstGeom prst="rect">
            <a:avLst/>
          </a:prstGeom>
          <a:noFill/>
          <a:ln w="9525">
            <a:noFill/>
            <a:miter lim="800000"/>
            <a:headEnd/>
            <a:tailEnd/>
          </a:ln>
        </p:spPr>
        <p:txBody>
          <a:bodyPr wrap="square">
            <a:spAutoFit/>
          </a:bodyPr>
          <a:lstStyle/>
          <a:p>
            <a:pPr fontAlgn="base">
              <a:lnSpc>
                <a:spcPct val="150000"/>
              </a:lnSpc>
              <a:spcBef>
                <a:spcPct val="0"/>
              </a:spcBef>
              <a:spcAft>
                <a:spcPct val="0"/>
              </a:spcAft>
            </a:pPr>
            <a:r>
              <a:rPr lang="ru-RU" sz="1200" b="1" dirty="0">
                <a:solidFill>
                  <a:srgbClr val="000000"/>
                </a:solidFill>
                <a:latin typeface="Calibri" pitchFamily="34" charset="0"/>
                <a:cs typeface="Arial"/>
              </a:rPr>
              <a:t>– </a:t>
            </a:r>
            <a:r>
              <a:rPr lang="en-US" sz="1200" b="1" dirty="0">
                <a:solidFill>
                  <a:srgbClr val="000000"/>
                </a:solidFill>
                <a:latin typeface="Calibri" pitchFamily="34" charset="0"/>
                <a:cs typeface="Arial"/>
              </a:rPr>
              <a:t>Production areas</a:t>
            </a:r>
            <a:endParaRPr lang="ru-RU" sz="1200" b="1" dirty="0">
              <a:solidFill>
                <a:srgbClr val="000000"/>
              </a:solidFill>
              <a:latin typeface="Calibri" pitchFamily="34" charset="0"/>
              <a:cs typeface="Arial"/>
            </a:endParaRPr>
          </a:p>
        </p:txBody>
      </p:sp>
      <p:grpSp>
        <p:nvGrpSpPr>
          <p:cNvPr id="10592582" name="Группа 103"/>
          <p:cNvGrpSpPr>
            <a:grpSpLocks/>
          </p:cNvGrpSpPr>
          <p:nvPr/>
        </p:nvGrpSpPr>
        <p:grpSpPr bwMode="auto">
          <a:xfrm>
            <a:off x="3533840" y="2422508"/>
            <a:ext cx="3197593" cy="523216"/>
            <a:chOff x="2877015" y="2130957"/>
            <a:chExt cx="4264369" cy="523034"/>
          </a:xfrm>
        </p:grpSpPr>
        <p:sp>
          <p:nvSpPr>
            <p:cNvPr id="2" name="Прямоугольник 1"/>
            <p:cNvSpPr/>
            <p:nvPr/>
          </p:nvSpPr>
          <p:spPr>
            <a:xfrm>
              <a:off x="2877015" y="2130957"/>
              <a:ext cx="4264369" cy="523034"/>
            </a:xfrm>
            <a:prstGeom prst="rect">
              <a:avLst/>
            </a:prstGeom>
            <a:solidFill>
              <a:schemeClr val="accent6">
                <a:lumMod val="60000"/>
                <a:lumOff val="40000"/>
              </a:schemeClr>
            </a:solidFill>
            <a:scene3d>
              <a:camera prst="orthographicFront"/>
              <a:lightRig rig="threePt" dir="t"/>
            </a:scene3d>
            <a:sp3d>
              <a:bevelT w="88900" h="50800" prst="softRound"/>
            </a:sp3d>
          </p:spPr>
          <p:txBody>
            <a:bodyPr wrap="none" anchor="ctr"/>
            <a:lstStyle/>
            <a:p>
              <a:pPr algn="r" fontAlgn="base">
                <a:spcBef>
                  <a:spcPct val="0"/>
                </a:spcBef>
                <a:spcAft>
                  <a:spcPct val="0"/>
                </a:spcAft>
                <a:defRPr/>
              </a:pPr>
              <a:r>
                <a:rPr lang="en-US" sz="1200" b="1" dirty="0">
                  <a:solidFill>
                    <a:srgbClr val="000000"/>
                  </a:solidFill>
                  <a:latin typeface="Calibri" pitchFamily="34" charset="0"/>
                  <a:cs typeface="Arial"/>
                </a:rPr>
                <a:t>2011</a:t>
              </a:r>
              <a:r>
                <a:rPr lang="ru-RU" sz="1200" b="1" dirty="0">
                  <a:solidFill>
                    <a:srgbClr val="000000"/>
                  </a:solidFill>
                  <a:latin typeface="Calibri" pitchFamily="34" charset="0"/>
                  <a:cs typeface="Arial"/>
                </a:rPr>
                <a:t>  – 197</a:t>
              </a:r>
              <a:r>
                <a:rPr lang="en-US" sz="1200" b="1" dirty="0">
                  <a:solidFill>
                    <a:srgbClr val="000000"/>
                  </a:solidFill>
                  <a:latin typeface="Calibri" pitchFamily="34" charset="0"/>
                  <a:cs typeface="Arial"/>
                </a:rPr>
                <a:t>.</a:t>
              </a:r>
              <a:r>
                <a:rPr lang="ru-RU" sz="1200" b="1" dirty="0">
                  <a:solidFill>
                    <a:srgbClr val="000000"/>
                  </a:solidFill>
                  <a:latin typeface="Calibri" pitchFamily="34" charset="0"/>
                  <a:cs typeface="Arial"/>
                </a:rPr>
                <a:t>6 </a:t>
              </a:r>
              <a:r>
                <a:rPr lang="en-US" sz="1200" b="1" dirty="0">
                  <a:solidFill>
                    <a:srgbClr val="000000"/>
                  </a:solidFill>
                  <a:latin typeface="Calibri" pitchFamily="34" charset="0"/>
                  <a:cs typeface="Arial"/>
                </a:rPr>
                <a:t>million t</a:t>
              </a:r>
              <a:endParaRPr lang="ru-RU" sz="1200" b="1" dirty="0">
                <a:solidFill>
                  <a:srgbClr val="000000"/>
                </a:solidFill>
                <a:latin typeface="Calibri" pitchFamily="34" charset="0"/>
                <a:cs typeface="Arial"/>
              </a:endParaRPr>
            </a:p>
            <a:p>
              <a:pPr algn="r" fontAlgn="base">
                <a:spcBef>
                  <a:spcPct val="0"/>
                </a:spcBef>
                <a:spcAft>
                  <a:spcPct val="0"/>
                </a:spcAft>
                <a:defRPr/>
              </a:pPr>
              <a:r>
                <a:rPr lang="ru-RU" sz="1200" b="1" dirty="0">
                  <a:solidFill>
                    <a:srgbClr val="000000"/>
                  </a:solidFill>
                  <a:latin typeface="Calibri" pitchFamily="34" charset="0"/>
                  <a:cs typeface="Arial"/>
                </a:rPr>
                <a:t>2030 – 219</a:t>
              </a:r>
              <a:r>
                <a:rPr lang="en-US" sz="1200" b="1" dirty="0">
                  <a:solidFill>
                    <a:srgbClr val="000000"/>
                  </a:solidFill>
                  <a:latin typeface="Calibri" pitchFamily="34" charset="0"/>
                  <a:cs typeface="Arial"/>
                </a:rPr>
                <a:t>.</a:t>
              </a:r>
              <a:r>
                <a:rPr lang="ru-RU" sz="1200" b="1" dirty="0">
                  <a:solidFill>
                    <a:srgbClr val="000000"/>
                  </a:solidFill>
                  <a:latin typeface="Calibri" pitchFamily="34" charset="0"/>
                  <a:cs typeface="Arial"/>
                </a:rPr>
                <a:t>0 </a:t>
              </a:r>
              <a:r>
                <a:rPr lang="en-US" sz="1200" b="1" dirty="0">
                  <a:solidFill>
                    <a:srgbClr val="000000"/>
                  </a:solidFill>
                  <a:latin typeface="Calibri" pitchFamily="34" charset="0"/>
                  <a:cs typeface="Arial"/>
                </a:rPr>
                <a:t>million  t</a:t>
              </a:r>
            </a:p>
          </p:txBody>
        </p:sp>
        <p:sp>
          <p:nvSpPr>
            <p:cNvPr id="10592604" name="Прямоугольник 84"/>
            <p:cNvSpPr>
              <a:spLocks noChangeArrowheads="1"/>
            </p:cNvSpPr>
            <p:nvPr/>
          </p:nvSpPr>
          <p:spPr bwMode="auto">
            <a:xfrm>
              <a:off x="2983339" y="2203972"/>
              <a:ext cx="2177045" cy="338436"/>
            </a:xfrm>
            <a:prstGeom prst="rect">
              <a:avLst/>
            </a:prstGeom>
            <a:noFill/>
            <a:ln w="9525">
              <a:noFill/>
              <a:miter lim="800000"/>
              <a:headEnd/>
              <a:tailEnd/>
            </a:ln>
          </p:spPr>
          <p:txBody>
            <a:bodyPr wrap="none">
              <a:spAutoFit/>
            </a:bodyPr>
            <a:lstStyle/>
            <a:p>
              <a:pPr fontAlgn="base">
                <a:spcBef>
                  <a:spcPct val="0"/>
                </a:spcBef>
                <a:spcAft>
                  <a:spcPct val="0"/>
                </a:spcAft>
              </a:pPr>
              <a:r>
                <a:rPr lang="en-US" sz="1600" b="1" dirty="0">
                  <a:solidFill>
                    <a:srgbClr val="000000"/>
                  </a:solidFill>
                  <a:latin typeface="Calibri" pitchFamily="34" charset="0"/>
                  <a:cs typeface="Arial"/>
                </a:rPr>
                <a:t>Domestic market</a:t>
              </a:r>
              <a:endParaRPr lang="ru-RU" sz="1600" dirty="0">
                <a:solidFill>
                  <a:srgbClr val="000000"/>
                </a:solidFill>
                <a:latin typeface="Arial"/>
                <a:cs typeface="Arial"/>
              </a:endParaRPr>
            </a:p>
          </p:txBody>
        </p:sp>
      </p:grpSp>
      <p:graphicFrame>
        <p:nvGraphicFramePr>
          <p:cNvPr id="10592512" name="Object 256"/>
          <p:cNvGraphicFramePr>
            <a:graphicFrameLocks/>
          </p:cNvGraphicFramePr>
          <p:nvPr/>
        </p:nvGraphicFramePr>
        <p:xfrm>
          <a:off x="2172891" y="6200841"/>
          <a:ext cx="209550" cy="328613"/>
        </p:xfrm>
        <a:graphic>
          <a:graphicData uri="http://schemas.openxmlformats.org/presentationml/2006/ole">
            <mc:AlternateContent xmlns:mc="http://schemas.openxmlformats.org/markup-compatibility/2006">
              <mc:Choice xmlns:v="urn:schemas-microsoft-com:vml" Requires="v">
                <p:oleObj spid="_x0000_s5708" r:id="rId6" imgW="280440" imgH="329213" progId="Excel.Sheet.8">
                  <p:embed/>
                </p:oleObj>
              </mc:Choice>
              <mc:Fallback>
                <p:oleObj r:id="rId6" imgW="280440" imgH="329213" progId="Excel.Sheet.8">
                  <p:embed/>
                  <p:pic>
                    <p:nvPicPr>
                      <p:cNvPr id="0" name=""/>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72891" y="6200841"/>
                        <a:ext cx="209550" cy="3286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592583" name="Прямоугольник 105"/>
          <p:cNvSpPr>
            <a:spLocks noChangeArrowheads="1"/>
          </p:cNvSpPr>
          <p:nvPr/>
        </p:nvSpPr>
        <p:spPr bwMode="auto">
          <a:xfrm>
            <a:off x="2465818" y="6165916"/>
            <a:ext cx="3168253" cy="366713"/>
          </a:xfrm>
          <a:prstGeom prst="rect">
            <a:avLst/>
          </a:prstGeom>
          <a:noFill/>
          <a:ln w="9525">
            <a:noFill/>
            <a:miter lim="800000"/>
            <a:headEnd/>
            <a:tailEnd/>
          </a:ln>
        </p:spPr>
        <p:txBody>
          <a:bodyPr>
            <a:spAutoFit/>
          </a:bodyPr>
          <a:lstStyle/>
          <a:p>
            <a:pPr fontAlgn="base">
              <a:lnSpc>
                <a:spcPct val="150000"/>
              </a:lnSpc>
              <a:spcBef>
                <a:spcPct val="0"/>
              </a:spcBef>
              <a:spcAft>
                <a:spcPct val="0"/>
              </a:spcAft>
            </a:pPr>
            <a:r>
              <a:rPr lang="ru-RU" sz="1200" b="1" dirty="0">
                <a:solidFill>
                  <a:srgbClr val="000000"/>
                </a:solidFill>
                <a:latin typeface="Calibri" pitchFamily="34" charset="0"/>
                <a:cs typeface="Arial"/>
              </a:rPr>
              <a:t>– </a:t>
            </a:r>
            <a:r>
              <a:rPr lang="en-US" sz="1200" b="1" dirty="0">
                <a:solidFill>
                  <a:srgbClr val="000000"/>
                </a:solidFill>
                <a:latin typeface="Calibri" pitchFamily="34" charset="0"/>
                <a:cs typeface="Arial"/>
              </a:rPr>
              <a:t>Delivery to domestic market</a:t>
            </a:r>
            <a:endParaRPr lang="ru-RU" sz="1200" b="1" dirty="0">
              <a:solidFill>
                <a:srgbClr val="000000"/>
              </a:solidFill>
              <a:latin typeface="Calibri" pitchFamily="34" charset="0"/>
              <a:cs typeface="Arial"/>
            </a:endParaRPr>
          </a:p>
        </p:txBody>
      </p:sp>
      <p:graphicFrame>
        <p:nvGraphicFramePr>
          <p:cNvPr id="10592513" name="Object 257"/>
          <p:cNvGraphicFramePr>
            <a:graphicFrameLocks/>
          </p:cNvGraphicFramePr>
          <p:nvPr/>
        </p:nvGraphicFramePr>
        <p:xfrm>
          <a:off x="3567146" y="2990858"/>
          <a:ext cx="992981" cy="1808163"/>
        </p:xfrm>
        <a:graphic>
          <a:graphicData uri="http://schemas.openxmlformats.org/presentationml/2006/ole">
            <mc:AlternateContent xmlns:mc="http://schemas.openxmlformats.org/markup-compatibility/2006">
              <mc:Choice xmlns:v="urn:schemas-microsoft-com:vml" Requires="v">
                <p:oleObj spid="_x0000_s5709" r:id="rId8" imgW="1322723" imgH="1804267" progId="Excel.Sheet.8">
                  <p:embed/>
                </p:oleObj>
              </mc:Choice>
              <mc:Fallback>
                <p:oleObj r:id="rId8" imgW="1322723" imgH="1804267" progId="Excel.Sheet.8">
                  <p:embed/>
                  <p:pic>
                    <p:nvPicPr>
                      <p:cNvPr id="0" name=""/>
                      <p:cNvPicPr>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567146" y="2990858"/>
                        <a:ext cx="992981" cy="18081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592514" name="Object 258"/>
          <p:cNvGraphicFramePr>
            <a:graphicFrameLocks/>
          </p:cNvGraphicFramePr>
          <p:nvPr/>
        </p:nvGraphicFramePr>
        <p:xfrm>
          <a:off x="1509714" y="4757738"/>
          <a:ext cx="788194" cy="1054100"/>
        </p:xfrm>
        <a:graphic>
          <a:graphicData uri="http://schemas.openxmlformats.org/presentationml/2006/ole">
            <mc:AlternateContent xmlns:mc="http://schemas.openxmlformats.org/markup-compatibility/2006">
              <mc:Choice xmlns:v="urn:schemas-microsoft-com:vml" Requires="v">
                <p:oleObj spid="_x0000_s5710" r:id="rId10" imgW="1054521" imgH="1048425" progId="Excel.Sheet.8">
                  <p:embed/>
                </p:oleObj>
              </mc:Choice>
              <mc:Fallback>
                <p:oleObj r:id="rId10" imgW="1054521" imgH="1048425" progId="Excel.Sheet.8">
                  <p:embed/>
                  <p:pic>
                    <p:nvPicPr>
                      <p:cNvPr id="0" name=""/>
                      <p:cNvPicPr>
                        <a:picLocks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509714" y="4757738"/>
                        <a:ext cx="788194" cy="1054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592515" name="Object 259"/>
          <p:cNvGraphicFramePr>
            <a:graphicFrameLocks/>
          </p:cNvGraphicFramePr>
          <p:nvPr/>
        </p:nvGraphicFramePr>
        <p:xfrm>
          <a:off x="2713437" y="3551242"/>
          <a:ext cx="788194" cy="1119187"/>
        </p:xfrm>
        <a:graphic>
          <a:graphicData uri="http://schemas.openxmlformats.org/presentationml/2006/ole">
            <mc:AlternateContent xmlns:mc="http://schemas.openxmlformats.org/markup-compatibility/2006">
              <mc:Choice xmlns:v="urn:schemas-microsoft-com:vml" Requires="v">
                <p:oleObj spid="_x0000_s5711" r:id="rId12" imgW="1054521" imgH="1121571" progId="Excel.Sheet.8">
                  <p:embed/>
                </p:oleObj>
              </mc:Choice>
              <mc:Fallback>
                <p:oleObj r:id="rId12" imgW="1054521" imgH="1121571" progId="Excel.Sheet.8">
                  <p:embed/>
                  <p:pic>
                    <p:nvPicPr>
                      <p:cNvPr id="0" name=""/>
                      <p:cNvPicPr>
                        <a:picLocks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713437" y="3551242"/>
                        <a:ext cx="788194" cy="11191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592516" name="Object 260"/>
          <p:cNvGraphicFramePr>
            <a:graphicFrameLocks/>
          </p:cNvGraphicFramePr>
          <p:nvPr/>
        </p:nvGraphicFramePr>
        <p:xfrm>
          <a:off x="4773217" y="3054355"/>
          <a:ext cx="1048940" cy="1776413"/>
        </p:xfrm>
        <a:graphic>
          <a:graphicData uri="http://schemas.openxmlformats.org/presentationml/2006/ole">
            <mc:AlternateContent xmlns:mc="http://schemas.openxmlformats.org/markup-compatibility/2006">
              <mc:Choice xmlns:v="urn:schemas-microsoft-com:vml" Requires="v">
                <p:oleObj spid="_x0000_s5712" r:id="rId14" imgW="1395869" imgH="1773789" progId="Excel.Sheet.8">
                  <p:embed/>
                </p:oleObj>
              </mc:Choice>
              <mc:Fallback>
                <p:oleObj r:id="rId14" imgW="1395869" imgH="1773789" progId="Excel.Sheet.8">
                  <p:embed/>
                  <p:pic>
                    <p:nvPicPr>
                      <p:cNvPr id="0" name=""/>
                      <p:cNvPicPr>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773217" y="3054355"/>
                        <a:ext cx="1048940" cy="17764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592517" name="Object 261"/>
          <p:cNvGraphicFramePr>
            <a:graphicFrameLocks/>
          </p:cNvGraphicFramePr>
          <p:nvPr/>
        </p:nvGraphicFramePr>
        <p:xfrm>
          <a:off x="6569871" y="3943350"/>
          <a:ext cx="788194" cy="1371600"/>
        </p:xfrm>
        <a:graphic>
          <a:graphicData uri="http://schemas.openxmlformats.org/presentationml/2006/ole">
            <mc:AlternateContent xmlns:mc="http://schemas.openxmlformats.org/markup-compatibility/2006">
              <mc:Choice xmlns:v="urn:schemas-microsoft-com:vml" Requires="v">
                <p:oleObj spid="_x0000_s5713" r:id="rId16" imgW="1048425" imgH="1371487" progId="Excel.Sheet.8">
                  <p:embed/>
                </p:oleObj>
              </mc:Choice>
              <mc:Fallback>
                <p:oleObj r:id="rId16" imgW="1048425" imgH="1371487" progId="Excel.Sheet.8">
                  <p:embed/>
                  <p:pic>
                    <p:nvPicPr>
                      <p:cNvPr id="0" name=""/>
                      <p:cNvPicPr>
                        <a:picLocks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569871" y="3943350"/>
                        <a:ext cx="788194" cy="1371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1" name="Овал 150"/>
          <p:cNvSpPr>
            <a:spLocks noChangeAspect="1"/>
          </p:cNvSpPr>
          <p:nvPr/>
        </p:nvSpPr>
        <p:spPr>
          <a:xfrm>
            <a:off x="2033666" y="4100709"/>
            <a:ext cx="162000" cy="216000"/>
          </a:xfrm>
          <a:prstGeom prst="ellipse">
            <a:avLst/>
          </a:prstGeom>
          <a:solidFill>
            <a:srgbClr val="C00000"/>
          </a:solidFill>
          <a:ln>
            <a:noFill/>
          </a:ln>
          <a:scene3d>
            <a:camera prst="orthographicFront"/>
            <a:lightRig rig="threePt" dir="t"/>
          </a:scene3d>
          <a:sp3d>
            <a:bevelT w="57150" h="57150"/>
          </a:sp3d>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fontAlgn="base">
              <a:spcBef>
                <a:spcPct val="0"/>
              </a:spcBef>
              <a:spcAft>
                <a:spcPct val="0"/>
              </a:spcAft>
              <a:defRPr/>
            </a:pPr>
            <a:endParaRPr lang="ru-RU" sz="1400" b="1" dirty="0">
              <a:solidFill>
                <a:srgbClr val="000000"/>
              </a:solidFill>
              <a:latin typeface="Arial"/>
              <a:cs typeface="Calibri" pitchFamily="34" charset="0"/>
            </a:endParaRPr>
          </a:p>
        </p:txBody>
      </p:sp>
      <p:sp>
        <p:nvSpPr>
          <p:cNvPr id="152" name="Овал 151"/>
          <p:cNvSpPr>
            <a:spLocks noChangeAspect="1"/>
          </p:cNvSpPr>
          <p:nvPr/>
        </p:nvSpPr>
        <p:spPr>
          <a:xfrm>
            <a:off x="3236706" y="3401734"/>
            <a:ext cx="216000" cy="288000"/>
          </a:xfrm>
          <a:prstGeom prst="ellipse">
            <a:avLst/>
          </a:prstGeom>
          <a:solidFill>
            <a:srgbClr val="C00000"/>
          </a:solidFill>
          <a:ln>
            <a:noFill/>
          </a:ln>
          <a:scene3d>
            <a:camera prst="orthographicFront"/>
            <a:lightRig rig="threePt" dir="t"/>
          </a:scene3d>
          <a:sp3d>
            <a:bevelT w="57150" h="57150"/>
          </a:sp3d>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fontAlgn="base">
              <a:spcBef>
                <a:spcPct val="0"/>
              </a:spcBef>
              <a:spcAft>
                <a:spcPct val="0"/>
              </a:spcAft>
              <a:defRPr/>
            </a:pPr>
            <a:endParaRPr lang="ru-RU" sz="1400" b="1" dirty="0">
              <a:solidFill>
                <a:srgbClr val="000000"/>
              </a:solidFill>
              <a:latin typeface="Arial"/>
              <a:cs typeface="Calibri" pitchFamily="34" charset="0"/>
            </a:endParaRPr>
          </a:p>
        </p:txBody>
      </p:sp>
      <p:sp>
        <p:nvSpPr>
          <p:cNvPr id="153" name="Овал 152"/>
          <p:cNvSpPr>
            <a:spLocks noChangeAspect="1"/>
          </p:cNvSpPr>
          <p:nvPr/>
        </p:nvSpPr>
        <p:spPr>
          <a:xfrm>
            <a:off x="4599943" y="5498164"/>
            <a:ext cx="216000" cy="288000"/>
          </a:xfrm>
          <a:prstGeom prst="ellipse">
            <a:avLst/>
          </a:prstGeom>
          <a:solidFill>
            <a:srgbClr val="C00000"/>
          </a:solidFill>
          <a:ln>
            <a:noFill/>
          </a:ln>
          <a:scene3d>
            <a:camera prst="orthographicFront"/>
            <a:lightRig rig="threePt" dir="t"/>
          </a:scene3d>
          <a:sp3d>
            <a:bevelT w="57150" h="57150"/>
          </a:sp3d>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fontAlgn="base">
              <a:spcBef>
                <a:spcPct val="0"/>
              </a:spcBef>
              <a:spcAft>
                <a:spcPct val="0"/>
              </a:spcAft>
              <a:defRPr/>
            </a:pPr>
            <a:endParaRPr lang="ru-RU" sz="1400" b="1" dirty="0">
              <a:solidFill>
                <a:srgbClr val="000000"/>
              </a:solidFill>
              <a:latin typeface="Arial"/>
              <a:cs typeface="Calibri" pitchFamily="34" charset="0"/>
            </a:endParaRPr>
          </a:p>
        </p:txBody>
      </p:sp>
      <p:sp>
        <p:nvSpPr>
          <p:cNvPr id="154" name="Овал 153"/>
          <p:cNvSpPr>
            <a:spLocks noChangeAspect="1"/>
          </p:cNvSpPr>
          <p:nvPr/>
        </p:nvSpPr>
        <p:spPr>
          <a:xfrm>
            <a:off x="6014019" y="4327743"/>
            <a:ext cx="418129" cy="557505"/>
          </a:xfrm>
          <a:prstGeom prst="ellipse">
            <a:avLst/>
          </a:prstGeom>
          <a:solidFill>
            <a:srgbClr val="C00000"/>
          </a:solidFill>
          <a:ln>
            <a:noFill/>
          </a:ln>
          <a:scene3d>
            <a:camera prst="orthographicFront"/>
            <a:lightRig rig="threePt" dir="t"/>
          </a:scene3d>
          <a:sp3d>
            <a:bevelT w="57150" h="57150"/>
          </a:sp3d>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fontAlgn="base">
              <a:spcBef>
                <a:spcPct val="0"/>
              </a:spcBef>
              <a:spcAft>
                <a:spcPct val="0"/>
              </a:spcAft>
              <a:defRPr/>
            </a:pPr>
            <a:endParaRPr lang="ru-RU" sz="1200" b="1" dirty="0">
              <a:solidFill>
                <a:srgbClr val="000000"/>
              </a:solidFill>
              <a:latin typeface="Arial"/>
              <a:cs typeface="Calibri" pitchFamily="34" charset="0"/>
            </a:endParaRPr>
          </a:p>
        </p:txBody>
      </p:sp>
      <p:sp>
        <p:nvSpPr>
          <p:cNvPr id="10592596" name="Freeform 257"/>
          <p:cNvSpPr>
            <a:spLocks noChangeAspect="1"/>
          </p:cNvSpPr>
          <p:nvPr/>
        </p:nvSpPr>
        <p:spPr bwMode="auto">
          <a:xfrm>
            <a:off x="2171732" y="6665979"/>
            <a:ext cx="205979" cy="71437"/>
          </a:xfrm>
          <a:custGeom>
            <a:avLst/>
            <a:gdLst>
              <a:gd name="T0" fmla="*/ 2147483647 w 6858"/>
              <a:gd name="T1" fmla="*/ 2147483647 h 2112"/>
              <a:gd name="T2" fmla="*/ 2147483647 w 6858"/>
              <a:gd name="T3" fmla="*/ 2147483647 h 2112"/>
              <a:gd name="T4" fmla="*/ 2147483647 w 6858"/>
              <a:gd name="T5" fmla="*/ 2147483647 h 2112"/>
              <a:gd name="T6" fmla="*/ 2147483647 w 6858"/>
              <a:gd name="T7" fmla="*/ 2147483647 h 2112"/>
              <a:gd name="T8" fmla="*/ 2147483647 w 6858"/>
              <a:gd name="T9" fmla="*/ 2147483647 h 2112"/>
              <a:gd name="T10" fmla="*/ 2147483647 w 6858"/>
              <a:gd name="T11" fmla="*/ 0 h 2112"/>
              <a:gd name="T12" fmla="*/ 2147483647 w 6858"/>
              <a:gd name="T13" fmla="*/ 0 h 2112"/>
              <a:gd name="T14" fmla="*/ 2147483647 w 6858"/>
              <a:gd name="T15" fmla="*/ 2147483647 h 2112"/>
              <a:gd name="T16" fmla="*/ 2147483647 w 6858"/>
              <a:gd name="T17" fmla="*/ 2147483647 h 2112"/>
              <a:gd name="T18" fmla="*/ 2147483647 w 6858"/>
              <a:gd name="T19" fmla="*/ 2147483647 h 2112"/>
              <a:gd name="T20" fmla="*/ 2147483647 w 6858"/>
              <a:gd name="T21" fmla="*/ 2147483647 h 2112"/>
              <a:gd name="T22" fmla="*/ 2147483647 w 6858"/>
              <a:gd name="T23" fmla="*/ 2147483647 h 2112"/>
              <a:gd name="T24" fmla="*/ 2147483647 w 6858"/>
              <a:gd name="T25" fmla="*/ 2147483647 h 2112"/>
              <a:gd name="T26" fmla="*/ 2147483647 w 6858"/>
              <a:gd name="T27" fmla="*/ 2147483647 h 2112"/>
              <a:gd name="T28" fmla="*/ 0 w 6858"/>
              <a:gd name="T29" fmla="*/ 2147483647 h 2112"/>
              <a:gd name="T30" fmla="*/ 2147483647 w 6858"/>
              <a:gd name="T31" fmla="*/ 2147483647 h 2112"/>
              <a:gd name="T32" fmla="*/ 2147483647 w 6858"/>
              <a:gd name="T33" fmla="*/ 2147483647 h 2112"/>
              <a:gd name="T34" fmla="*/ 2147483647 w 6858"/>
              <a:gd name="T35" fmla="*/ 2147483647 h 2112"/>
              <a:gd name="T36" fmla="*/ 2147483647 w 6858"/>
              <a:gd name="T37" fmla="*/ 2147483647 h 21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858"/>
              <a:gd name="T58" fmla="*/ 0 h 2112"/>
              <a:gd name="T59" fmla="*/ 6858 w 6858"/>
              <a:gd name="T60" fmla="*/ 2112 h 21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858" h="2112">
                <a:moveTo>
                  <a:pt x="6254" y="1289"/>
                </a:moveTo>
                <a:lnTo>
                  <a:pt x="6173" y="1029"/>
                </a:lnTo>
                <a:lnTo>
                  <a:pt x="5898" y="1029"/>
                </a:lnTo>
                <a:lnTo>
                  <a:pt x="5802" y="549"/>
                </a:lnTo>
                <a:lnTo>
                  <a:pt x="5377" y="549"/>
                </a:lnTo>
                <a:lnTo>
                  <a:pt x="5281" y="0"/>
                </a:lnTo>
                <a:lnTo>
                  <a:pt x="4993" y="0"/>
                </a:lnTo>
                <a:lnTo>
                  <a:pt x="4993" y="535"/>
                </a:lnTo>
                <a:lnTo>
                  <a:pt x="4568" y="535"/>
                </a:lnTo>
                <a:lnTo>
                  <a:pt x="4664" y="933"/>
                </a:lnTo>
                <a:lnTo>
                  <a:pt x="4664" y="1275"/>
                </a:lnTo>
                <a:lnTo>
                  <a:pt x="3923" y="1275"/>
                </a:lnTo>
                <a:lnTo>
                  <a:pt x="1344" y="1275"/>
                </a:lnTo>
                <a:lnTo>
                  <a:pt x="1097" y="960"/>
                </a:lnTo>
                <a:lnTo>
                  <a:pt x="0" y="960"/>
                </a:lnTo>
                <a:lnTo>
                  <a:pt x="796" y="2112"/>
                </a:lnTo>
                <a:lnTo>
                  <a:pt x="6707" y="2112"/>
                </a:lnTo>
                <a:lnTo>
                  <a:pt x="6858" y="1303"/>
                </a:lnTo>
                <a:lnTo>
                  <a:pt x="6254" y="1275"/>
                </a:lnTo>
              </a:path>
            </a:pathLst>
          </a:custGeom>
          <a:solidFill>
            <a:srgbClr val="000000"/>
          </a:solidFill>
          <a:ln w="9525">
            <a:solidFill>
              <a:srgbClr val="000000"/>
            </a:solidFill>
            <a:round/>
            <a:headEnd/>
            <a:tailEnd/>
          </a:ln>
        </p:spPr>
        <p:txBody>
          <a:bodyPr/>
          <a:lstStyle/>
          <a:p>
            <a:pPr fontAlgn="base">
              <a:spcBef>
                <a:spcPct val="0"/>
              </a:spcBef>
              <a:spcAft>
                <a:spcPct val="0"/>
              </a:spcAft>
            </a:pPr>
            <a:endParaRPr lang="ru-RU" sz="2400">
              <a:solidFill>
                <a:srgbClr val="000000"/>
              </a:solidFill>
              <a:latin typeface="Verdana" pitchFamily="34" charset="0"/>
              <a:cs typeface="Arial"/>
            </a:endParaRPr>
          </a:p>
        </p:txBody>
      </p:sp>
      <p:sp>
        <p:nvSpPr>
          <p:cNvPr id="10592597" name="Прямоугольник 155"/>
          <p:cNvSpPr>
            <a:spLocks noChangeArrowheads="1"/>
          </p:cNvSpPr>
          <p:nvPr/>
        </p:nvSpPr>
        <p:spPr bwMode="auto">
          <a:xfrm>
            <a:off x="2465818" y="6461125"/>
            <a:ext cx="1059966" cy="369332"/>
          </a:xfrm>
          <a:prstGeom prst="rect">
            <a:avLst/>
          </a:prstGeom>
          <a:noFill/>
          <a:ln w="9525">
            <a:noFill/>
            <a:miter lim="800000"/>
            <a:headEnd/>
            <a:tailEnd/>
          </a:ln>
        </p:spPr>
        <p:txBody>
          <a:bodyPr wrap="square">
            <a:spAutoFit/>
          </a:bodyPr>
          <a:lstStyle/>
          <a:p>
            <a:pPr fontAlgn="base">
              <a:lnSpc>
                <a:spcPct val="150000"/>
              </a:lnSpc>
              <a:spcBef>
                <a:spcPct val="0"/>
              </a:spcBef>
              <a:spcAft>
                <a:spcPct val="0"/>
              </a:spcAft>
            </a:pPr>
            <a:r>
              <a:rPr lang="ru-RU" sz="1200" b="1" dirty="0">
                <a:solidFill>
                  <a:srgbClr val="000000"/>
                </a:solidFill>
                <a:latin typeface="Calibri" pitchFamily="34" charset="0"/>
                <a:cs typeface="Arial"/>
              </a:rPr>
              <a:t>– </a:t>
            </a:r>
            <a:r>
              <a:rPr lang="en-US" sz="1200" b="1" dirty="0">
                <a:solidFill>
                  <a:srgbClr val="000000"/>
                </a:solidFill>
                <a:latin typeface="Calibri" pitchFamily="34" charset="0"/>
                <a:cs typeface="Arial"/>
              </a:rPr>
              <a:t>Ports</a:t>
            </a:r>
            <a:endParaRPr lang="ru-RU" sz="1200" b="1" dirty="0">
              <a:solidFill>
                <a:srgbClr val="000000"/>
              </a:solidFill>
              <a:latin typeface="Calibri" pitchFamily="34" charset="0"/>
              <a:cs typeface="Arial"/>
            </a:endParaRPr>
          </a:p>
        </p:txBody>
      </p:sp>
      <p:sp>
        <p:nvSpPr>
          <p:cNvPr id="10592598" name="Номер слайда 103"/>
          <p:cNvSpPr txBox="1">
            <a:spLocks noGrp="1"/>
          </p:cNvSpPr>
          <p:nvPr/>
        </p:nvSpPr>
        <p:spPr bwMode="auto">
          <a:xfrm>
            <a:off x="6286500" y="835029"/>
            <a:ext cx="1600200" cy="365125"/>
          </a:xfrm>
          <a:prstGeom prst="rect">
            <a:avLst/>
          </a:prstGeom>
          <a:noFill/>
          <a:ln w="9525">
            <a:noFill/>
            <a:miter lim="800000"/>
            <a:headEnd/>
            <a:tailEnd/>
          </a:ln>
        </p:spPr>
        <p:txBody>
          <a:bodyPr anchor="ctr"/>
          <a:lstStyle/>
          <a:p>
            <a:pPr algn="r" fontAlgn="base">
              <a:spcBef>
                <a:spcPct val="0"/>
              </a:spcBef>
              <a:spcAft>
                <a:spcPct val="0"/>
              </a:spcAft>
            </a:pPr>
            <a:fld id="{3B3DCABF-E59B-4E86-A3E1-7C99339BBE2F}" type="slidenum">
              <a:rPr lang="ru-RU" sz="1200">
                <a:solidFill>
                  <a:srgbClr val="FFFFFF"/>
                </a:solidFill>
                <a:latin typeface="Arial"/>
                <a:cs typeface="Arial"/>
              </a:rPr>
              <a:pPr algn="r" fontAlgn="base">
                <a:spcBef>
                  <a:spcPct val="0"/>
                </a:spcBef>
                <a:spcAft>
                  <a:spcPct val="0"/>
                </a:spcAft>
              </a:pPr>
              <a:t>17</a:t>
            </a:fld>
            <a:endParaRPr lang="ru-RU" sz="1200">
              <a:solidFill>
                <a:srgbClr val="FFFFFF"/>
              </a:solidFill>
              <a:latin typeface="Arial"/>
              <a:cs typeface="Arial"/>
            </a:endParaRPr>
          </a:p>
        </p:txBody>
      </p:sp>
      <p:graphicFrame>
        <p:nvGraphicFramePr>
          <p:cNvPr id="10592518" name="Object 262"/>
          <p:cNvGraphicFramePr>
            <a:graphicFrameLocks/>
          </p:cNvGraphicFramePr>
          <p:nvPr>
            <p:extLst>
              <p:ext uri="{D42A27DB-BD31-4B8C-83A1-F6EECF244321}">
                <p14:modId xmlns:p14="http://schemas.microsoft.com/office/powerpoint/2010/main" val="3493522885"/>
              </p:ext>
            </p:extLst>
          </p:nvPr>
        </p:nvGraphicFramePr>
        <p:xfrm>
          <a:off x="1233487" y="2476500"/>
          <a:ext cx="1600200" cy="1016000"/>
        </p:xfrm>
        <a:graphic>
          <a:graphicData uri="http://schemas.openxmlformats.org/presentationml/2006/ole">
            <mc:AlternateContent xmlns:mc="http://schemas.openxmlformats.org/markup-compatibility/2006">
              <mc:Choice xmlns:v="urn:schemas-microsoft-com:vml" Requires="v">
                <p:oleObj spid="_x0000_s5714" name="Лист" r:id="rId19" imgW="2133712" imgH="1019287" progId="Excel.Sheet.8">
                  <p:embed/>
                </p:oleObj>
              </mc:Choice>
              <mc:Fallback>
                <p:oleObj name="Лист" r:id="rId19" imgW="2133712" imgH="1019287" progId="Excel.Sheet.8">
                  <p:embed/>
                  <p:pic>
                    <p:nvPicPr>
                      <p:cNvPr id="0" name=""/>
                      <p:cNvPicPr>
                        <a:picLocks noChangeArrowheads="1"/>
                      </p:cNvPicPr>
                      <p:nvPr/>
                    </p:nvPicPr>
                    <p:blipFill>
                      <a:blip r:embed="rId20"/>
                      <a:srcRect/>
                      <a:stretch>
                        <a:fillRect/>
                      </a:stretch>
                    </p:blipFill>
                    <p:spPr bwMode="auto">
                      <a:xfrm>
                        <a:off x="1233487" y="2476500"/>
                        <a:ext cx="1600200" cy="1016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592519" name="Object 263"/>
          <p:cNvGraphicFramePr>
            <a:graphicFrameLocks/>
          </p:cNvGraphicFramePr>
          <p:nvPr/>
        </p:nvGraphicFramePr>
        <p:xfrm>
          <a:off x="6243669" y="2943225"/>
          <a:ext cx="1757363" cy="998538"/>
        </p:xfrm>
        <a:graphic>
          <a:graphicData uri="http://schemas.openxmlformats.org/presentationml/2006/ole">
            <mc:AlternateContent xmlns:mc="http://schemas.openxmlformats.org/markup-compatibility/2006">
              <mc:Choice xmlns:v="urn:schemas-microsoft-com:vml" Requires="v">
                <p:oleObj spid="_x0000_s5715" name="Лист" r:id="rId21" imgW="2341067" imgH="999831" progId="Excel.Sheet.8">
                  <p:embed/>
                </p:oleObj>
              </mc:Choice>
              <mc:Fallback>
                <p:oleObj name="Лист" r:id="rId21" imgW="2341067" imgH="999831" progId="Excel.Sheet.8">
                  <p:embed/>
                  <p:pic>
                    <p:nvPicPr>
                      <p:cNvPr id="0" name=""/>
                      <p:cNvPicPr>
                        <a:picLocks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6243669" y="2943225"/>
                        <a:ext cx="1757363" cy="9985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592599" name="Номер слайда 6"/>
          <p:cNvSpPr>
            <a:spLocks noGrp="1"/>
          </p:cNvSpPr>
          <p:nvPr>
            <p:ph type="sldNum" sz="quarter" idx="12"/>
          </p:nvPr>
        </p:nvSpPr>
        <p:spPr>
          <a:noFill/>
          <a:ln>
            <a:miter lim="800000"/>
            <a:headEnd/>
            <a:tailEnd/>
          </a:ln>
        </p:spPr>
        <p:txBody>
          <a:bodyPr/>
          <a:lstStyle/>
          <a:p>
            <a:pPr fontAlgn="base">
              <a:spcBef>
                <a:spcPct val="0"/>
              </a:spcBef>
              <a:spcAft>
                <a:spcPct val="0"/>
              </a:spcAft>
            </a:pPr>
            <a:r>
              <a:rPr lang="en-US" dirty="0" smtClean="0">
                <a:solidFill>
                  <a:srgbClr val="04617B">
                    <a:shade val="90000"/>
                  </a:srgbClr>
                </a:solidFill>
                <a:latin typeface="Arial" pitchFamily="34" charset="0"/>
                <a:cs typeface="Arial" pitchFamily="34" charset="0"/>
              </a:rPr>
              <a:t>1</a:t>
            </a:r>
            <a:r>
              <a:rPr lang="ru-RU" dirty="0" smtClean="0">
                <a:solidFill>
                  <a:srgbClr val="04617B">
                    <a:shade val="90000"/>
                  </a:srgbClr>
                </a:solidFill>
                <a:latin typeface="Arial" pitchFamily="34" charset="0"/>
                <a:cs typeface="Arial" pitchFamily="34" charset="0"/>
              </a:rPr>
              <a:t>6</a:t>
            </a:r>
            <a:endParaRPr lang="ru-RU" dirty="0">
              <a:solidFill>
                <a:srgbClr val="04617B">
                  <a:shade val="90000"/>
                </a:srgbClr>
              </a:solidFill>
              <a:latin typeface="Arial" pitchFamily="34" charset="0"/>
              <a:cs typeface="Arial" pitchFamily="34" charset="0"/>
            </a:endParaRPr>
          </a:p>
        </p:txBody>
      </p:sp>
      <p:sp>
        <p:nvSpPr>
          <p:cNvPr id="7" name="TextBox 6"/>
          <p:cNvSpPr txBox="1"/>
          <p:nvPr/>
        </p:nvSpPr>
        <p:spPr>
          <a:xfrm>
            <a:off x="698131" y="103799"/>
            <a:ext cx="8122341" cy="984885"/>
          </a:xfrm>
          <a:prstGeom prst="rect">
            <a:avLst/>
          </a:prstGeom>
          <a:solidFill>
            <a:schemeClr val="bg1"/>
          </a:solidFill>
          <a:effectLst>
            <a:outerShdw blurRad="50800" dist="38100" dir="5400000" algn="t" rotWithShape="0">
              <a:prstClr val="black">
                <a:alpha val="40000"/>
              </a:prstClr>
            </a:outerShdw>
          </a:effectLst>
        </p:spPr>
        <p:txBody>
          <a:bodyPr wrap="square" rtlCol="0">
            <a:spAutoFit/>
          </a:bodyPr>
          <a:lstStyle/>
          <a:p>
            <a:pPr algn="ctr" fontAlgn="base">
              <a:spcBef>
                <a:spcPct val="0"/>
              </a:spcBef>
              <a:spcAft>
                <a:spcPct val="0"/>
              </a:spcAft>
            </a:pPr>
            <a:r>
              <a:rPr lang="en-US" sz="2000" b="1" dirty="0">
                <a:solidFill>
                  <a:srgbClr val="000000"/>
                </a:solidFill>
                <a:latin typeface="Arial" pitchFamily="34" charset="0"/>
                <a:cs typeface="Arial" pitchFamily="34" charset="0"/>
              </a:rPr>
              <a:t>MAIN FLOWS OF RUSSIAN COAL</a:t>
            </a:r>
          </a:p>
          <a:p>
            <a:pPr algn="ctr" fontAlgn="base">
              <a:spcBef>
                <a:spcPct val="0"/>
              </a:spcBef>
              <a:spcAft>
                <a:spcPct val="0"/>
              </a:spcAft>
            </a:pPr>
            <a:r>
              <a:rPr lang="en-US" b="1" dirty="0">
                <a:solidFill>
                  <a:srgbClr val="800000"/>
                </a:solidFill>
                <a:latin typeface="Arial" pitchFamily="34" charset="0"/>
                <a:cs typeface="Arial" pitchFamily="34" charset="0"/>
              </a:rPr>
              <a:t>LONG-TERM PROGRAMME FOR DEVELOPMENT  OF COAL INDUSTRY</a:t>
            </a:r>
            <a:r>
              <a:rPr lang="ru-RU" b="1" dirty="0">
                <a:solidFill>
                  <a:srgbClr val="800000"/>
                </a:solidFill>
                <a:latin typeface="Arial" pitchFamily="34" charset="0"/>
                <a:cs typeface="Arial" pitchFamily="34" charset="0"/>
              </a:rPr>
              <a:t>,</a:t>
            </a:r>
            <a:r>
              <a:rPr lang="en-US" b="1" dirty="0">
                <a:solidFill>
                  <a:srgbClr val="800000"/>
                </a:solidFill>
                <a:latin typeface="Arial" pitchFamily="34" charset="0"/>
                <a:cs typeface="Arial" pitchFamily="34" charset="0"/>
              </a:rPr>
              <a:t> MINISTRY OF ENERGY OF THE RUSSIAN FEDERATION</a:t>
            </a:r>
            <a:r>
              <a:rPr lang="ru-RU" sz="2000" b="1" dirty="0">
                <a:solidFill>
                  <a:srgbClr val="800000"/>
                </a:solidFill>
                <a:latin typeface="Arial" pitchFamily="34" charset="0"/>
                <a:cs typeface="Arial" pitchFamily="34" charset="0"/>
              </a:rPr>
              <a:t> </a:t>
            </a:r>
            <a:endParaRPr lang="ru-RU" dirty="0">
              <a:solidFill>
                <a:srgbClr val="800000"/>
              </a:solidFill>
            </a:endParaRPr>
          </a:p>
        </p:txBody>
      </p:sp>
      <p:pic>
        <p:nvPicPr>
          <p:cNvPr id="89" name="Picture 6" descr="Эмблема СЭИ small"/>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12731" y="117631"/>
            <a:ext cx="71596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06468894"/>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67544" y="188642"/>
            <a:ext cx="8424936" cy="923330"/>
          </a:xfrm>
          <a:prstGeom prst="rect">
            <a:avLst/>
          </a:prstGeom>
          <a:solidFill>
            <a:schemeClr val="bg1"/>
          </a:solidFill>
          <a:effectLst>
            <a:outerShdw blurRad="50800" dist="38100" dir="5400000" algn="t" rotWithShape="0">
              <a:prstClr val="black">
                <a:alpha val="40000"/>
              </a:prstClr>
            </a:outerShdw>
          </a:effectLst>
        </p:spPr>
        <p:txBody>
          <a:bodyPr wrap="square" rtlCol="0">
            <a:spAutoFit/>
          </a:bodyPr>
          <a:lstStyle/>
          <a:p>
            <a:pPr algn="ctr">
              <a:defRPr/>
            </a:pPr>
            <a:r>
              <a:rPr lang="en-US" b="1" dirty="0">
                <a:solidFill>
                  <a:srgbClr val="993300"/>
                </a:solidFill>
                <a:latin typeface="Arial" pitchFamily="34" charset="0"/>
                <a:cs typeface="Arial" pitchFamily="34" charset="0"/>
              </a:rPr>
              <a:t>PROSPECTIVE COAL DEPOSITS AND BASINS IN THE EAST OF RUSSIA FOR THEIR DEVELOPMENT WITHIN THE FRAMEWORK OF MUTUALLY BENEFICIAL INTERNATIONAL COOPERATION </a:t>
            </a:r>
            <a:endParaRPr lang="ru-RU" b="1" dirty="0">
              <a:solidFill>
                <a:srgbClr val="993300"/>
              </a:solidFill>
              <a:latin typeface="Arial" pitchFamily="34" charset="0"/>
              <a:cs typeface="Arial" pitchFamily="34"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1682" y="1268760"/>
            <a:ext cx="5637724" cy="5040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6" descr="Эмблема СЭИ smal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731" y="117631"/>
            <a:ext cx="71596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Номер слайда 2"/>
          <p:cNvSpPr>
            <a:spLocks noGrp="1"/>
          </p:cNvSpPr>
          <p:nvPr>
            <p:ph type="sldNum" sz="quarter" idx="12"/>
          </p:nvPr>
        </p:nvSpPr>
        <p:spPr/>
        <p:txBody>
          <a:bodyPr/>
          <a:lstStyle/>
          <a:p>
            <a:pPr>
              <a:defRPr/>
            </a:pPr>
            <a:r>
              <a:rPr lang="en-US" dirty="0" smtClean="0">
                <a:solidFill>
                  <a:srgbClr val="04617B">
                    <a:shade val="90000"/>
                  </a:srgbClr>
                </a:solidFill>
                <a:latin typeface="Arial" pitchFamily="34" charset="0"/>
                <a:cs typeface="Arial" pitchFamily="34" charset="0"/>
              </a:rPr>
              <a:t>1</a:t>
            </a:r>
            <a:r>
              <a:rPr lang="ru-RU" dirty="0" smtClean="0">
                <a:solidFill>
                  <a:srgbClr val="04617B">
                    <a:shade val="90000"/>
                  </a:srgbClr>
                </a:solidFill>
                <a:latin typeface="Arial" pitchFamily="34" charset="0"/>
                <a:cs typeface="Arial" pitchFamily="34" charset="0"/>
              </a:rPr>
              <a:t>7</a:t>
            </a:r>
            <a:endParaRPr lang="ru-RU" dirty="0">
              <a:solidFill>
                <a:srgbClr val="04617B">
                  <a:shade val="90000"/>
                </a:srgbClr>
              </a:solidFill>
              <a:latin typeface="Arial" pitchFamily="34" charset="0"/>
              <a:cs typeface="Arial" pitchFamily="34" charset="0"/>
            </a:endParaRPr>
          </a:p>
        </p:txBody>
      </p:sp>
      <p:sp>
        <p:nvSpPr>
          <p:cNvPr id="7" name="TextBox 6"/>
          <p:cNvSpPr txBox="1"/>
          <p:nvPr/>
        </p:nvSpPr>
        <p:spPr>
          <a:xfrm>
            <a:off x="107503" y="6506220"/>
            <a:ext cx="8136905" cy="253916"/>
          </a:xfrm>
          <a:prstGeom prst="rect">
            <a:avLst/>
          </a:prstGeom>
          <a:noFill/>
        </p:spPr>
        <p:txBody>
          <a:bodyPr wrap="square" rtlCol="0">
            <a:spAutoFit/>
          </a:bodyPr>
          <a:lstStyle/>
          <a:p>
            <a:pPr fontAlgn="base">
              <a:spcBef>
                <a:spcPct val="50000"/>
              </a:spcBef>
              <a:spcAft>
                <a:spcPct val="0"/>
              </a:spcAft>
              <a:defRPr/>
            </a:pPr>
            <a:r>
              <a:rPr lang="ru-RU" sz="1050" b="1" i="1" dirty="0" smtClean="0">
                <a:solidFill>
                  <a:srgbClr val="0000CC"/>
                </a:solidFill>
                <a:latin typeface="Arial" charset="0"/>
              </a:rPr>
              <a:t>                                               </a:t>
            </a:r>
            <a:r>
              <a:rPr lang="en-US" sz="1050" b="1" i="1" dirty="0" smtClean="0">
                <a:solidFill>
                  <a:srgbClr val="0000CC"/>
                </a:solidFill>
                <a:latin typeface="Arial" charset="0"/>
              </a:rPr>
              <a:t>The </a:t>
            </a:r>
            <a:r>
              <a:rPr lang="en-US" sz="1050" b="1" i="1" dirty="0">
                <a:solidFill>
                  <a:srgbClr val="0000CC"/>
                </a:solidFill>
                <a:latin typeface="Arial" charset="0"/>
              </a:rPr>
              <a:t>15th International Conference on NAGPF-St. Petersburg, Russia, </a:t>
            </a:r>
            <a:r>
              <a:rPr lang="en-US" sz="1050" b="1" i="1" dirty="0" smtClean="0">
                <a:solidFill>
                  <a:srgbClr val="0000CC"/>
                </a:solidFill>
                <a:latin typeface="Arial" charset="0"/>
              </a:rPr>
              <a:t>05.10.2018</a:t>
            </a:r>
            <a:endParaRPr lang="ru-RU" sz="1050" b="1" i="1" dirty="0">
              <a:solidFill>
                <a:srgbClr val="0000CC"/>
              </a:solidFill>
              <a:latin typeface="Arial" charset="0"/>
            </a:endParaRPr>
          </a:p>
        </p:txBody>
      </p:sp>
    </p:spTree>
    <p:extLst>
      <p:ext uri="{BB962C8B-B14F-4D97-AF65-F5344CB8AC3E}">
        <p14:creationId xmlns:p14="http://schemas.microsoft.com/office/powerpoint/2010/main" val="164769487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11560" y="1822172"/>
            <a:ext cx="8136904" cy="3046988"/>
          </a:xfrm>
          <a:prstGeom prst="rect">
            <a:avLst/>
          </a:prstGeom>
        </p:spPr>
        <p:txBody>
          <a:bodyPr wrap="square">
            <a:spAutoFit/>
          </a:bodyPr>
          <a:lstStyle/>
          <a:p>
            <a:r>
              <a:rPr lang="ru-RU" sz="3200" b="1" dirty="0">
                <a:solidFill>
                  <a:srgbClr val="800000"/>
                </a:solidFill>
                <a:latin typeface="Arial" pitchFamily="34" charset="0"/>
                <a:ea typeface="Calibri"/>
                <a:cs typeface="Arial" pitchFamily="34" charset="0"/>
              </a:rPr>
              <a:t> </a:t>
            </a:r>
            <a:r>
              <a:rPr lang="en-US" sz="3200" b="1" dirty="0">
                <a:solidFill>
                  <a:srgbClr val="800000"/>
                </a:solidFill>
                <a:latin typeface="Arial" pitchFamily="34" charset="0"/>
                <a:ea typeface="Calibri"/>
                <a:cs typeface="Arial" pitchFamily="34" charset="0"/>
              </a:rPr>
              <a:t>In the face of global and regional challenges it is extremely important for Russia to cooperate with NEA countries not only by trading energy resources but also by carrying out active innovation and technology policy</a:t>
            </a:r>
            <a:endParaRPr lang="ru-RU" sz="3600" dirty="0">
              <a:solidFill>
                <a:srgbClr val="800000"/>
              </a:solidFill>
              <a:latin typeface="Arial" pitchFamily="34" charset="0"/>
              <a:ea typeface="Calibri"/>
              <a:cs typeface="Arial" pitchFamily="34" charset="0"/>
            </a:endParaRPr>
          </a:p>
        </p:txBody>
      </p:sp>
      <p:sp>
        <p:nvSpPr>
          <p:cNvPr id="3" name="TextBox 2"/>
          <p:cNvSpPr txBox="1"/>
          <p:nvPr/>
        </p:nvSpPr>
        <p:spPr>
          <a:xfrm>
            <a:off x="107503" y="6506220"/>
            <a:ext cx="8136905" cy="261610"/>
          </a:xfrm>
          <a:prstGeom prst="rect">
            <a:avLst/>
          </a:prstGeom>
          <a:noFill/>
        </p:spPr>
        <p:txBody>
          <a:bodyPr wrap="square" rtlCol="0">
            <a:spAutoFit/>
          </a:bodyPr>
          <a:lstStyle/>
          <a:p>
            <a:pPr fontAlgn="base">
              <a:spcBef>
                <a:spcPct val="50000"/>
              </a:spcBef>
              <a:spcAft>
                <a:spcPct val="0"/>
              </a:spcAft>
              <a:defRPr/>
            </a:pPr>
            <a:r>
              <a:rPr lang="ru-RU" sz="1050" b="1" i="1" dirty="0" smtClean="0">
                <a:solidFill>
                  <a:srgbClr val="0000CC"/>
                </a:solidFill>
                <a:latin typeface="Arial" charset="0"/>
              </a:rPr>
              <a:t>                                      </a:t>
            </a:r>
            <a:r>
              <a:rPr lang="en-US" sz="1050" b="1" i="1" dirty="0" smtClean="0">
                <a:solidFill>
                  <a:srgbClr val="0000CC"/>
                </a:solidFill>
                <a:latin typeface="Arial" charset="0"/>
              </a:rPr>
              <a:t>The </a:t>
            </a:r>
            <a:r>
              <a:rPr lang="en-US" sz="1050" b="1" i="1" dirty="0">
                <a:solidFill>
                  <a:srgbClr val="0000CC"/>
                </a:solidFill>
                <a:latin typeface="Arial" charset="0"/>
              </a:rPr>
              <a:t>15th International Conference on NAGPF-St. Petersburg, Russia, 05.10.2018</a:t>
            </a:r>
            <a:endParaRPr lang="ru-RU" sz="1050" b="1" i="1" dirty="0">
              <a:solidFill>
                <a:srgbClr val="0000CC"/>
              </a:solidFill>
              <a:latin typeface="Arial" charset="0"/>
            </a:endParaRPr>
          </a:p>
        </p:txBody>
      </p:sp>
      <p:pic>
        <p:nvPicPr>
          <p:cNvPr id="5" name="Picture 6" descr="Эмблема СЭИ smal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731" y="117631"/>
            <a:ext cx="71596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Номер слайда 2"/>
          <p:cNvSpPr>
            <a:spLocks noGrp="1"/>
          </p:cNvSpPr>
          <p:nvPr>
            <p:ph type="sldNum" sz="quarter" idx="12"/>
          </p:nvPr>
        </p:nvSpPr>
        <p:spPr>
          <a:xfrm>
            <a:off x="7924800" y="6356350"/>
            <a:ext cx="762000" cy="365125"/>
          </a:xfrm>
        </p:spPr>
        <p:txBody>
          <a:bodyPr/>
          <a:lstStyle/>
          <a:p>
            <a:pPr>
              <a:defRPr/>
            </a:pPr>
            <a:r>
              <a:rPr lang="ru-RU" dirty="0" smtClean="0">
                <a:solidFill>
                  <a:srgbClr val="04617B">
                    <a:shade val="90000"/>
                  </a:srgbClr>
                </a:solidFill>
                <a:latin typeface="Arial" pitchFamily="34" charset="0"/>
                <a:cs typeface="Arial" pitchFamily="34" charset="0"/>
              </a:rPr>
              <a:t>18</a:t>
            </a:r>
            <a:endParaRPr lang="ru-RU" dirty="0">
              <a:solidFill>
                <a:srgbClr val="04617B">
                  <a:shade val="90000"/>
                </a:srgbClr>
              </a:solidFill>
              <a:latin typeface="Arial" pitchFamily="34" charset="0"/>
              <a:cs typeface="Arial" pitchFamily="34" charset="0"/>
            </a:endParaRPr>
          </a:p>
        </p:txBody>
      </p:sp>
    </p:spTree>
    <p:extLst>
      <p:ext uri="{BB962C8B-B14F-4D97-AF65-F5344CB8AC3E}">
        <p14:creationId xmlns:p14="http://schemas.microsoft.com/office/powerpoint/2010/main" val="27656288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7" name="Text Box 2"/>
          <p:cNvSpPr txBox="1">
            <a:spLocks noChangeArrowheads="1"/>
          </p:cNvSpPr>
          <p:nvPr/>
        </p:nvSpPr>
        <p:spPr bwMode="auto">
          <a:xfrm>
            <a:off x="984250" y="2133756"/>
            <a:ext cx="7467600" cy="4420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276" tIns="43637" rIns="87276" bIns="43637">
            <a:spAutoFit/>
          </a:bodyPr>
          <a:lstStyle>
            <a:lvl1pPr defTabSz="873125" eaLnBrk="0" hangingPunct="0">
              <a:defRPr sz="2400" b="1">
                <a:solidFill>
                  <a:schemeClr val="tx1"/>
                </a:solidFill>
                <a:latin typeface="Times New Roman" pitchFamily="18" charset="0"/>
              </a:defRPr>
            </a:lvl1pPr>
            <a:lvl2pPr marL="742950" indent="-285750" defTabSz="873125" eaLnBrk="0" hangingPunct="0">
              <a:defRPr sz="2400" b="1">
                <a:solidFill>
                  <a:schemeClr val="tx1"/>
                </a:solidFill>
                <a:latin typeface="Times New Roman" pitchFamily="18" charset="0"/>
              </a:defRPr>
            </a:lvl2pPr>
            <a:lvl3pPr marL="1143000" indent="-228600" defTabSz="873125" eaLnBrk="0" hangingPunct="0">
              <a:defRPr sz="2400" b="1">
                <a:solidFill>
                  <a:schemeClr val="tx1"/>
                </a:solidFill>
                <a:latin typeface="Times New Roman" pitchFamily="18" charset="0"/>
              </a:defRPr>
            </a:lvl3pPr>
            <a:lvl4pPr marL="1600200" indent="-228600" defTabSz="873125" eaLnBrk="0" hangingPunct="0">
              <a:defRPr sz="2400" b="1">
                <a:solidFill>
                  <a:schemeClr val="tx1"/>
                </a:solidFill>
                <a:latin typeface="Times New Roman" pitchFamily="18" charset="0"/>
              </a:defRPr>
            </a:lvl4pPr>
            <a:lvl5pPr marL="2057400" indent="-228600" defTabSz="873125" eaLnBrk="0" hangingPunct="0">
              <a:defRPr sz="2400" b="1">
                <a:solidFill>
                  <a:schemeClr val="tx1"/>
                </a:solidFill>
                <a:latin typeface="Times New Roman" pitchFamily="18" charset="0"/>
              </a:defRPr>
            </a:lvl5pPr>
            <a:lvl6pPr marL="2514600" indent="-228600" defTabSz="873125" eaLnBrk="0" fontAlgn="base" hangingPunct="0">
              <a:spcBef>
                <a:spcPct val="0"/>
              </a:spcBef>
              <a:spcAft>
                <a:spcPct val="0"/>
              </a:spcAft>
              <a:defRPr sz="2400" b="1">
                <a:solidFill>
                  <a:schemeClr val="tx1"/>
                </a:solidFill>
                <a:latin typeface="Times New Roman" pitchFamily="18" charset="0"/>
              </a:defRPr>
            </a:lvl6pPr>
            <a:lvl7pPr marL="2971800" indent="-228600" defTabSz="873125" eaLnBrk="0" fontAlgn="base" hangingPunct="0">
              <a:spcBef>
                <a:spcPct val="0"/>
              </a:spcBef>
              <a:spcAft>
                <a:spcPct val="0"/>
              </a:spcAft>
              <a:defRPr sz="2400" b="1">
                <a:solidFill>
                  <a:schemeClr val="tx1"/>
                </a:solidFill>
                <a:latin typeface="Times New Roman" pitchFamily="18" charset="0"/>
              </a:defRPr>
            </a:lvl7pPr>
            <a:lvl8pPr marL="3429000" indent="-228600" defTabSz="873125" eaLnBrk="0" fontAlgn="base" hangingPunct="0">
              <a:spcBef>
                <a:spcPct val="0"/>
              </a:spcBef>
              <a:spcAft>
                <a:spcPct val="0"/>
              </a:spcAft>
              <a:defRPr sz="2400" b="1">
                <a:solidFill>
                  <a:schemeClr val="tx1"/>
                </a:solidFill>
                <a:latin typeface="Times New Roman" pitchFamily="18" charset="0"/>
              </a:defRPr>
            </a:lvl8pPr>
            <a:lvl9pPr marL="3886200" indent="-228600" defTabSz="873125" eaLnBrk="0" fontAlgn="base" hangingPunct="0">
              <a:spcBef>
                <a:spcPct val="0"/>
              </a:spcBef>
              <a:spcAft>
                <a:spcPct val="0"/>
              </a:spcAft>
              <a:defRPr sz="2400" b="1">
                <a:solidFill>
                  <a:schemeClr val="tx1"/>
                </a:solidFill>
                <a:latin typeface="Times New Roman" pitchFamily="18" charset="0"/>
              </a:defRPr>
            </a:lvl9pPr>
          </a:lstStyle>
          <a:p>
            <a:pPr eaLnBrk="1" fontAlgn="base" hangingPunct="1">
              <a:spcBef>
                <a:spcPct val="50000"/>
              </a:spcBef>
              <a:spcAft>
                <a:spcPct val="0"/>
              </a:spcAft>
            </a:pPr>
            <a:endParaRPr lang="ru-RU" altLang="ko-KR" sz="2300" b="0" dirty="0" smtClean="0">
              <a:solidFill>
                <a:srgbClr val="333333"/>
              </a:solidFill>
            </a:endParaRPr>
          </a:p>
        </p:txBody>
      </p:sp>
      <p:sp>
        <p:nvSpPr>
          <p:cNvPr id="252934" name="Text Box 6"/>
          <p:cNvSpPr txBox="1">
            <a:spLocks noChangeArrowheads="1"/>
          </p:cNvSpPr>
          <p:nvPr/>
        </p:nvSpPr>
        <p:spPr bwMode="auto">
          <a:xfrm>
            <a:off x="1585911" y="826175"/>
            <a:ext cx="6264275" cy="461665"/>
          </a:xfrm>
          <a:prstGeom prst="rect">
            <a:avLst/>
          </a:prstGeom>
          <a:solidFill>
            <a:srgbClr val="FFFFFF"/>
          </a:solidFill>
          <a:ln w="12700" cap="sq" algn="ctr">
            <a:noFill/>
            <a:miter lim="800000"/>
            <a:headEnd/>
            <a:tailEnd/>
          </a:ln>
          <a:effectLst>
            <a:outerShdw dist="107763" dir="2700000" algn="ctr" rotWithShape="0">
              <a:schemeClr val="bg2"/>
            </a:outerShdw>
          </a:effectLst>
        </p:spPr>
        <p:txBody>
          <a:bodyPr>
            <a:spAutoFit/>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ctr" eaLnBrk="1" fontAlgn="base" hangingPunct="1">
              <a:spcBef>
                <a:spcPct val="0"/>
              </a:spcBef>
              <a:spcAft>
                <a:spcPct val="0"/>
              </a:spcAft>
            </a:pPr>
            <a:r>
              <a:rPr lang="en-US" altLang="ko-KR" dirty="0" smtClean="0">
                <a:solidFill>
                  <a:srgbClr val="800000"/>
                </a:solidFill>
                <a:latin typeface="Arial"/>
                <a:ea typeface="맑은 고딕" pitchFamily="34" charset="-127"/>
                <a:cs typeface="Arial"/>
              </a:rPr>
              <a:t>OUTLINE</a:t>
            </a:r>
            <a:endParaRPr lang="ru-RU" altLang="ko-KR" dirty="0">
              <a:solidFill>
                <a:srgbClr val="800000"/>
              </a:solidFill>
              <a:latin typeface="Arial"/>
              <a:ea typeface="맑은 고딕" pitchFamily="34" charset="-127"/>
              <a:cs typeface="Arial"/>
            </a:endParaRPr>
          </a:p>
        </p:txBody>
      </p:sp>
      <p:pic>
        <p:nvPicPr>
          <p:cNvPr id="5" name="Picture 6" descr="Эмблема СЭИ smal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731" y="117631"/>
            <a:ext cx="71596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Номер слайда 2"/>
          <p:cNvSpPr>
            <a:spLocks noGrp="1"/>
          </p:cNvSpPr>
          <p:nvPr>
            <p:ph type="sldNum" sz="quarter" idx="12"/>
          </p:nvPr>
        </p:nvSpPr>
        <p:spPr/>
        <p:txBody>
          <a:bodyPr/>
          <a:lstStyle/>
          <a:p>
            <a:pPr>
              <a:defRPr/>
            </a:pPr>
            <a:r>
              <a:rPr lang="en-US" dirty="0" smtClean="0">
                <a:solidFill>
                  <a:srgbClr val="04617B">
                    <a:shade val="90000"/>
                  </a:srgbClr>
                </a:solidFill>
                <a:latin typeface="Arial" pitchFamily="34" charset="0"/>
                <a:cs typeface="Arial" pitchFamily="34" charset="0"/>
              </a:rPr>
              <a:t>1</a:t>
            </a:r>
            <a:endParaRPr lang="ru-RU" dirty="0">
              <a:solidFill>
                <a:srgbClr val="04617B">
                  <a:shade val="90000"/>
                </a:srgbClr>
              </a:solidFill>
              <a:latin typeface="Arial" pitchFamily="34" charset="0"/>
              <a:cs typeface="Arial" pitchFamily="34" charset="0"/>
            </a:endParaRPr>
          </a:p>
        </p:txBody>
      </p:sp>
      <p:sp>
        <p:nvSpPr>
          <p:cNvPr id="9" name="Text Box 3"/>
          <p:cNvSpPr txBox="1">
            <a:spLocks noChangeArrowheads="1"/>
          </p:cNvSpPr>
          <p:nvPr/>
        </p:nvSpPr>
        <p:spPr bwMode="auto">
          <a:xfrm>
            <a:off x="347108" y="1772816"/>
            <a:ext cx="8497887" cy="4093428"/>
          </a:xfrm>
          <a:prstGeom prst="rect">
            <a:avLst/>
          </a:prstGeom>
          <a:noFill/>
          <a:ln w="12700" cap="sq">
            <a:noFill/>
            <a:miter lim="800000"/>
            <a:headEnd type="none" w="sm" len="sm"/>
            <a:tailEnd type="none" w="sm" len="sm"/>
          </a:ln>
          <a:effectLst>
            <a:outerShdw dist="107763" dir="2700000" algn="ctr" rotWithShape="0">
              <a:schemeClr val="bg2"/>
            </a:outerShdw>
          </a:effectLst>
        </p:spPr>
        <p:txBody>
          <a:bodyPr>
            <a:spAutoFit/>
          </a:bodyPr>
          <a:lstStyle>
            <a:lvl1pPr marL="457200" indent="-457200"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fontAlgn="base" hangingPunct="1">
              <a:spcBef>
                <a:spcPct val="0"/>
              </a:spcBef>
              <a:spcAft>
                <a:spcPct val="0"/>
              </a:spcAft>
              <a:buAutoNum type="arabicPeriod"/>
              <a:defRPr/>
            </a:pPr>
            <a:r>
              <a:rPr lang="en-US" sz="2000" dirty="0" smtClean="0">
                <a:solidFill>
                  <a:srgbClr val="006600"/>
                </a:solidFill>
                <a:latin typeface="Arial"/>
                <a:cs typeface="Arial"/>
              </a:rPr>
              <a:t>Eastern </a:t>
            </a:r>
            <a:r>
              <a:rPr lang="en-US" sz="2000" dirty="0">
                <a:solidFill>
                  <a:srgbClr val="006600"/>
                </a:solidFill>
                <a:latin typeface="Arial"/>
                <a:cs typeface="Arial"/>
              </a:rPr>
              <a:t>vector of Russian energy strategy ( basic conceptual position </a:t>
            </a:r>
            <a:r>
              <a:rPr lang="en-US" sz="2000" dirty="0" smtClean="0">
                <a:solidFill>
                  <a:srgbClr val="006600"/>
                </a:solidFill>
                <a:latin typeface="Arial"/>
                <a:cs typeface="Arial"/>
              </a:rPr>
              <a:t>)</a:t>
            </a:r>
          </a:p>
          <a:p>
            <a:pPr eaLnBrk="1" fontAlgn="base" hangingPunct="1">
              <a:spcBef>
                <a:spcPct val="0"/>
              </a:spcBef>
              <a:spcAft>
                <a:spcPct val="0"/>
              </a:spcAft>
              <a:buAutoNum type="arabicPeriod"/>
              <a:defRPr/>
            </a:pPr>
            <a:endParaRPr lang="en-US" sz="2000" dirty="0">
              <a:solidFill>
                <a:srgbClr val="006600"/>
              </a:solidFill>
              <a:latin typeface="Arial"/>
              <a:cs typeface="Arial"/>
            </a:endParaRPr>
          </a:p>
          <a:p>
            <a:pPr eaLnBrk="1" fontAlgn="base" hangingPunct="1">
              <a:spcBef>
                <a:spcPct val="0"/>
              </a:spcBef>
              <a:spcAft>
                <a:spcPct val="0"/>
              </a:spcAft>
              <a:defRPr/>
            </a:pPr>
            <a:r>
              <a:rPr lang="en-US" sz="2000" dirty="0" smtClean="0">
                <a:solidFill>
                  <a:srgbClr val="006600"/>
                </a:solidFill>
                <a:latin typeface="Arial"/>
                <a:cs typeface="Arial"/>
              </a:rPr>
              <a:t>2</a:t>
            </a:r>
            <a:r>
              <a:rPr lang="en-US" sz="2000" dirty="0">
                <a:solidFill>
                  <a:srgbClr val="006600"/>
                </a:solidFill>
                <a:latin typeface="Arial"/>
                <a:cs typeface="Arial"/>
              </a:rPr>
              <a:t>. The material basis of the eastern vector of Russia’s energy policy: </a:t>
            </a:r>
            <a:r>
              <a:rPr lang="en-US" sz="2000" dirty="0">
                <a:solidFill>
                  <a:srgbClr val="002060"/>
                </a:solidFill>
                <a:latin typeface="Arial"/>
                <a:cs typeface="Arial"/>
              </a:rPr>
              <a:t>current state of energy cooperation between Russia and </a:t>
            </a:r>
            <a:r>
              <a:rPr lang="en-US" sz="2000" dirty="0" smtClean="0">
                <a:solidFill>
                  <a:srgbClr val="002060"/>
                </a:solidFill>
                <a:latin typeface="Arial"/>
                <a:cs typeface="Arial"/>
              </a:rPr>
              <a:t>NEA countries</a:t>
            </a:r>
          </a:p>
          <a:p>
            <a:pPr eaLnBrk="1" fontAlgn="base" hangingPunct="1">
              <a:spcBef>
                <a:spcPct val="0"/>
              </a:spcBef>
              <a:spcAft>
                <a:spcPct val="0"/>
              </a:spcAft>
              <a:defRPr/>
            </a:pPr>
            <a:endParaRPr lang="ru-RU" sz="2000" dirty="0" smtClean="0">
              <a:solidFill>
                <a:srgbClr val="002060"/>
              </a:solidFill>
              <a:latin typeface="Arial"/>
              <a:cs typeface="Arial"/>
            </a:endParaRPr>
          </a:p>
          <a:p>
            <a:pPr eaLnBrk="1" fontAlgn="base" hangingPunct="1">
              <a:spcBef>
                <a:spcPct val="0"/>
              </a:spcBef>
              <a:spcAft>
                <a:spcPct val="0"/>
              </a:spcAft>
              <a:defRPr/>
            </a:pPr>
            <a:r>
              <a:rPr lang="ru-RU" sz="2000" dirty="0" smtClean="0">
                <a:solidFill>
                  <a:srgbClr val="006600"/>
                </a:solidFill>
                <a:latin typeface="Arial"/>
                <a:cs typeface="Arial"/>
              </a:rPr>
              <a:t>3. </a:t>
            </a:r>
            <a:r>
              <a:rPr lang="en-US" sz="2000" dirty="0">
                <a:solidFill>
                  <a:srgbClr val="006600"/>
                </a:solidFill>
                <a:latin typeface="Arial"/>
                <a:cs typeface="Arial"/>
              </a:rPr>
              <a:t>Priority directions of innovation and technology cooperation between Russia and Northeast </a:t>
            </a:r>
            <a:r>
              <a:rPr lang="en-US" sz="2000" dirty="0" smtClean="0">
                <a:solidFill>
                  <a:srgbClr val="006600"/>
                </a:solidFill>
                <a:latin typeface="Arial"/>
                <a:cs typeface="Arial"/>
              </a:rPr>
              <a:t>countries in </a:t>
            </a:r>
            <a:r>
              <a:rPr lang="en-US" sz="2000" dirty="0">
                <a:solidFill>
                  <a:srgbClr val="006600"/>
                </a:solidFill>
                <a:latin typeface="Arial"/>
                <a:cs typeface="Arial"/>
              </a:rPr>
              <a:t>the field of </a:t>
            </a:r>
            <a:r>
              <a:rPr lang="en-US" sz="2000" dirty="0" smtClean="0">
                <a:solidFill>
                  <a:srgbClr val="006600"/>
                </a:solidFill>
                <a:latin typeface="Arial"/>
                <a:cs typeface="Arial"/>
              </a:rPr>
              <a:t>energy</a:t>
            </a:r>
          </a:p>
          <a:p>
            <a:pPr eaLnBrk="1" fontAlgn="base" hangingPunct="1">
              <a:spcBef>
                <a:spcPct val="0"/>
              </a:spcBef>
              <a:spcAft>
                <a:spcPct val="0"/>
              </a:spcAft>
              <a:defRPr/>
            </a:pPr>
            <a:endParaRPr lang="en-US" sz="2000" dirty="0">
              <a:solidFill>
                <a:srgbClr val="006600"/>
              </a:solidFill>
              <a:latin typeface="Arial"/>
              <a:cs typeface="Arial"/>
            </a:endParaRPr>
          </a:p>
          <a:p>
            <a:pPr eaLnBrk="1" fontAlgn="base" hangingPunct="1">
              <a:spcBef>
                <a:spcPct val="0"/>
              </a:spcBef>
              <a:spcAft>
                <a:spcPct val="0"/>
              </a:spcAft>
              <a:defRPr/>
            </a:pPr>
            <a:r>
              <a:rPr lang="en-US" sz="2000" dirty="0" smtClean="0">
                <a:solidFill>
                  <a:srgbClr val="006600"/>
                </a:solidFill>
                <a:latin typeface="Arial"/>
                <a:cs typeface="Arial"/>
              </a:rPr>
              <a:t> 4</a:t>
            </a:r>
            <a:r>
              <a:rPr lang="en-US" sz="2000" dirty="0">
                <a:solidFill>
                  <a:srgbClr val="006600"/>
                </a:solidFill>
                <a:latin typeface="Arial"/>
                <a:cs typeface="Arial"/>
              </a:rPr>
              <a:t>. </a:t>
            </a:r>
            <a:r>
              <a:rPr lang="en-US" sz="2000" dirty="0" smtClean="0">
                <a:solidFill>
                  <a:srgbClr val="006600"/>
                </a:solidFill>
                <a:latin typeface="Arial"/>
                <a:cs typeface="Arial"/>
              </a:rPr>
              <a:t> </a:t>
            </a:r>
            <a:r>
              <a:rPr lang="en-US" sz="2000" dirty="0">
                <a:solidFill>
                  <a:srgbClr val="006600"/>
                </a:solidFill>
                <a:latin typeface="Arial"/>
                <a:cs typeface="Arial"/>
              </a:rPr>
              <a:t>Conclusion - Necessary conditions and initiatives for successful mutually beneficial innovation  and technology  cooperation between Russia and </a:t>
            </a:r>
            <a:r>
              <a:rPr lang="en-US" sz="2000" dirty="0" smtClean="0">
                <a:solidFill>
                  <a:srgbClr val="006600"/>
                </a:solidFill>
                <a:latin typeface="Arial"/>
                <a:cs typeface="Arial"/>
              </a:rPr>
              <a:t>NEA </a:t>
            </a:r>
            <a:r>
              <a:rPr lang="en-US" sz="2000" dirty="0">
                <a:solidFill>
                  <a:srgbClr val="006600"/>
                </a:solidFill>
                <a:latin typeface="Arial"/>
                <a:cs typeface="Arial"/>
              </a:rPr>
              <a:t>countries in the field of energy </a:t>
            </a:r>
            <a:endParaRPr lang="en-US" altLang="ko-KR" sz="2100" dirty="0">
              <a:solidFill>
                <a:srgbClr val="FF0000"/>
              </a:solidFill>
              <a:latin typeface="Arial" pitchFamily="34" charset="0"/>
              <a:ea typeface="굴림" pitchFamily="34" charset="-127"/>
            </a:endParaRPr>
          </a:p>
        </p:txBody>
      </p:sp>
      <p:sp>
        <p:nvSpPr>
          <p:cNvPr id="10" name="TextBox 9"/>
          <p:cNvSpPr txBox="1"/>
          <p:nvPr/>
        </p:nvSpPr>
        <p:spPr>
          <a:xfrm>
            <a:off x="107503" y="6506220"/>
            <a:ext cx="8136905" cy="253916"/>
          </a:xfrm>
          <a:prstGeom prst="rect">
            <a:avLst/>
          </a:prstGeom>
          <a:noFill/>
        </p:spPr>
        <p:txBody>
          <a:bodyPr wrap="square" rtlCol="0">
            <a:spAutoFit/>
          </a:bodyPr>
          <a:lstStyle/>
          <a:p>
            <a:pPr fontAlgn="base">
              <a:spcBef>
                <a:spcPct val="50000"/>
              </a:spcBef>
              <a:spcAft>
                <a:spcPct val="0"/>
              </a:spcAft>
              <a:defRPr/>
            </a:pPr>
            <a:r>
              <a:rPr lang="en-US" sz="1050" b="1" i="1" dirty="0" smtClean="0">
                <a:solidFill>
                  <a:srgbClr val="0000CC"/>
                </a:solidFill>
                <a:latin typeface="Arial" charset="0"/>
              </a:rPr>
              <a:t>                                                            </a:t>
            </a:r>
            <a:r>
              <a:rPr lang="en-US" sz="1050" b="1" i="1" dirty="0">
                <a:solidFill>
                  <a:srgbClr val="0000CC"/>
                </a:solidFill>
                <a:latin typeface="Arial" charset="0"/>
              </a:rPr>
              <a:t>The 15th International Conference on NAGPF-St. Petersburg, Russia, </a:t>
            </a:r>
            <a:r>
              <a:rPr lang="en-US" sz="1050" b="1" i="1" dirty="0" smtClean="0">
                <a:solidFill>
                  <a:srgbClr val="0000CC"/>
                </a:solidFill>
                <a:latin typeface="Arial" charset="0"/>
              </a:rPr>
              <a:t>05.10.2018</a:t>
            </a:r>
            <a:endParaRPr lang="ru-RU" sz="1050" b="1" i="1" dirty="0">
              <a:solidFill>
                <a:srgbClr val="0000CC"/>
              </a:solidFill>
              <a:latin typeface="Arial" charset="0"/>
            </a:endParaRPr>
          </a:p>
        </p:txBody>
      </p:sp>
    </p:spTree>
    <p:extLst>
      <p:ext uri="{BB962C8B-B14F-4D97-AF65-F5344CB8AC3E}">
        <p14:creationId xmlns:p14="http://schemas.microsoft.com/office/powerpoint/2010/main" val="2790799992"/>
      </p:ext>
    </p:extLst>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252934"/>
                                        </p:tgtEl>
                                        <p:attrNameLst>
                                          <p:attrName>style.visibility</p:attrName>
                                        </p:attrNameLst>
                                      </p:cBhvr>
                                      <p:to>
                                        <p:strVal val="visible"/>
                                      </p:to>
                                    </p:set>
                                    <p:anim calcmode="lin" valueType="num">
                                      <p:cBhvr>
                                        <p:cTn id="7" dur="500" decel="50000" fill="hold">
                                          <p:stCondLst>
                                            <p:cond delay="0"/>
                                          </p:stCondLst>
                                        </p:cTn>
                                        <p:tgtEl>
                                          <p:spTgt spid="252934"/>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52934"/>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52934"/>
                                        </p:tgtEl>
                                        <p:attrNameLst>
                                          <p:attrName>ppt_w</p:attrName>
                                        </p:attrNameLst>
                                      </p:cBhvr>
                                      <p:tavLst>
                                        <p:tav tm="0">
                                          <p:val>
                                            <p:strVal val="#ppt_w*.05"/>
                                          </p:val>
                                        </p:tav>
                                        <p:tav tm="100000">
                                          <p:val>
                                            <p:strVal val="#ppt_w"/>
                                          </p:val>
                                        </p:tav>
                                      </p:tavLst>
                                    </p:anim>
                                    <p:anim calcmode="lin" valueType="num">
                                      <p:cBhvr>
                                        <p:cTn id="10" dur="1000" fill="hold"/>
                                        <p:tgtEl>
                                          <p:spTgt spid="252934"/>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52934"/>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52934"/>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52934"/>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52934"/>
                                        </p:tgtEl>
                                      </p:cBhvr>
                                    </p:animEffect>
                                  </p:childTnLst>
                                </p:cTn>
                              </p:par>
                            </p:childTnLst>
                          </p:cTn>
                        </p:par>
                        <p:par>
                          <p:cTn id="15" fill="hold">
                            <p:stCondLst>
                              <p:cond delay="1000"/>
                            </p:stCondLst>
                            <p:childTnLst>
                              <p:par>
                                <p:cTn id="16" presetID="3" presetClass="entr" presetSubtype="10" fill="hold" grpId="0" nodeType="after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linds(horizontal)">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2934" grpId="0" animBg="1"/>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Text Box 2"/>
          <p:cNvSpPr txBox="1">
            <a:spLocks noChangeArrowheads="1"/>
          </p:cNvSpPr>
          <p:nvPr/>
        </p:nvSpPr>
        <p:spPr bwMode="auto">
          <a:xfrm>
            <a:off x="827584" y="1269335"/>
            <a:ext cx="7776864" cy="4339650"/>
          </a:xfrm>
          <a:prstGeom prst="rect">
            <a:avLst/>
          </a:prstGeom>
          <a:solidFill>
            <a:srgbClr val="FFFFFF"/>
          </a:solidFill>
          <a:ln>
            <a:noFill/>
          </a:ln>
          <a:effectLst>
            <a:outerShdw dist="107763" dir="2700000" algn="ctr" rotWithShape="0">
              <a:schemeClr val="bg2"/>
            </a:outerShdw>
          </a:effectLst>
          <a:extLst>
            <a:ext uri="{91240B29-F687-4F45-9708-019B960494DF}">
              <a14:hiddenLine xmlns:a14="http://schemas.microsoft.com/office/drawing/2010/main" w="12700" cap="sq" algn="ctr">
                <a:solidFill>
                  <a:srgbClr val="000000"/>
                </a:solidFill>
                <a:miter lim="800000"/>
                <a:headEnd/>
                <a:tailEnd/>
              </a14:hiddenLine>
            </a:ext>
          </a:extLst>
        </p:spPr>
        <p:txBody>
          <a:bodyPr wrap="square">
            <a:spAutoFit/>
          </a:bodyPr>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algn="ctr" eaLnBrk="1" fontAlgn="base" hangingPunct="1">
              <a:spcBef>
                <a:spcPct val="0"/>
              </a:spcBef>
              <a:spcAft>
                <a:spcPct val="0"/>
              </a:spcAft>
            </a:pPr>
            <a:r>
              <a:rPr lang="ru-RU" altLang="ko-KR" sz="3600" b="1" dirty="0" smtClean="0">
                <a:solidFill>
                  <a:srgbClr val="800000"/>
                </a:solidFill>
                <a:ea typeface="굴림" pitchFamily="34" charset="-127"/>
              </a:rPr>
              <a:t>3.</a:t>
            </a:r>
            <a:r>
              <a:rPr lang="en-US" altLang="ko-KR" sz="3600" b="1" dirty="0" smtClean="0">
                <a:solidFill>
                  <a:srgbClr val="800000"/>
                </a:solidFill>
                <a:ea typeface="굴림" pitchFamily="34" charset="-127"/>
              </a:rPr>
              <a:t>Priority </a:t>
            </a:r>
            <a:r>
              <a:rPr lang="en-US" altLang="ko-KR" sz="3600" b="1" dirty="0">
                <a:solidFill>
                  <a:srgbClr val="800000"/>
                </a:solidFill>
                <a:ea typeface="굴림" pitchFamily="34" charset="-127"/>
              </a:rPr>
              <a:t>directions of </a:t>
            </a:r>
            <a:r>
              <a:rPr lang="en-US" altLang="ko-KR" sz="3600" b="1" dirty="0" smtClean="0">
                <a:solidFill>
                  <a:srgbClr val="800000"/>
                </a:solidFill>
                <a:ea typeface="굴림" pitchFamily="34" charset="-127"/>
              </a:rPr>
              <a:t>innovation and technology cooperation </a:t>
            </a:r>
            <a:r>
              <a:rPr lang="en-US" altLang="ko-KR" sz="3600" b="1" dirty="0">
                <a:solidFill>
                  <a:srgbClr val="800000"/>
                </a:solidFill>
                <a:ea typeface="굴림" pitchFamily="34" charset="-127"/>
              </a:rPr>
              <a:t>between Russia and </a:t>
            </a:r>
            <a:r>
              <a:rPr lang="en-US" altLang="ko-KR" sz="3600" b="1" dirty="0" smtClean="0">
                <a:solidFill>
                  <a:srgbClr val="800000"/>
                </a:solidFill>
                <a:ea typeface="굴림" pitchFamily="34" charset="-127"/>
              </a:rPr>
              <a:t>NEA countries in </a:t>
            </a:r>
            <a:r>
              <a:rPr lang="en-US" altLang="ko-KR" sz="3600" b="1" dirty="0">
                <a:solidFill>
                  <a:srgbClr val="800000"/>
                </a:solidFill>
                <a:ea typeface="굴림" pitchFamily="34" charset="-127"/>
              </a:rPr>
              <a:t>the field of </a:t>
            </a:r>
            <a:r>
              <a:rPr lang="en-US" altLang="ko-KR" sz="3600" b="1" dirty="0" smtClean="0">
                <a:solidFill>
                  <a:srgbClr val="800000"/>
                </a:solidFill>
                <a:ea typeface="굴림" pitchFamily="34" charset="-127"/>
              </a:rPr>
              <a:t>energy</a:t>
            </a:r>
          </a:p>
          <a:p>
            <a:pPr algn="ctr" eaLnBrk="1" fontAlgn="base" hangingPunct="1">
              <a:spcBef>
                <a:spcPct val="0"/>
              </a:spcBef>
              <a:spcAft>
                <a:spcPct val="0"/>
              </a:spcAft>
            </a:pPr>
            <a:endParaRPr lang="ru-RU" altLang="ko-KR" sz="2000" b="1" dirty="0">
              <a:solidFill>
                <a:srgbClr val="800000"/>
              </a:solidFill>
              <a:ea typeface="굴림" pitchFamily="34" charset="-127"/>
            </a:endParaRPr>
          </a:p>
          <a:p>
            <a:pPr algn="ctr" eaLnBrk="1" fontAlgn="base" hangingPunct="1">
              <a:spcBef>
                <a:spcPct val="0"/>
              </a:spcBef>
              <a:spcAft>
                <a:spcPct val="0"/>
              </a:spcAft>
            </a:pPr>
            <a:r>
              <a:rPr lang="ru-RU" altLang="ko-KR" sz="2800" b="1" dirty="0" smtClean="0">
                <a:solidFill>
                  <a:srgbClr val="006600"/>
                </a:solidFill>
                <a:ea typeface="굴림" pitchFamily="34" charset="-127"/>
              </a:rPr>
              <a:t>3.1</a:t>
            </a:r>
            <a:r>
              <a:rPr lang="en-US" altLang="ko-KR" sz="2800" b="1" dirty="0" smtClean="0">
                <a:solidFill>
                  <a:srgbClr val="006600"/>
                </a:solidFill>
                <a:ea typeface="굴림" pitchFamily="34" charset="-127"/>
              </a:rPr>
              <a:t>. Participation </a:t>
            </a:r>
            <a:r>
              <a:rPr lang="en-US" altLang="ko-KR" sz="2800" b="1" dirty="0">
                <a:solidFill>
                  <a:srgbClr val="006600"/>
                </a:solidFill>
                <a:ea typeface="굴림" pitchFamily="34" charset="-127"/>
              </a:rPr>
              <a:t>in the construction of new Russian oil and gas-chemical clusters and their joint </a:t>
            </a:r>
            <a:r>
              <a:rPr lang="en-US" altLang="ko-KR" sz="2800" b="1" dirty="0" smtClean="0">
                <a:solidFill>
                  <a:srgbClr val="006600"/>
                </a:solidFill>
                <a:ea typeface="굴림" pitchFamily="34" charset="-127"/>
              </a:rPr>
              <a:t>control</a:t>
            </a:r>
            <a:endParaRPr lang="ru-RU" altLang="ko-KR" sz="2800" b="1" dirty="0">
              <a:solidFill>
                <a:srgbClr val="002060"/>
              </a:solidFill>
              <a:ea typeface="굴림" pitchFamily="34" charset="-127"/>
            </a:endParaRPr>
          </a:p>
          <a:p>
            <a:pPr algn="ctr" eaLnBrk="1" fontAlgn="base" hangingPunct="1">
              <a:spcBef>
                <a:spcPct val="0"/>
              </a:spcBef>
              <a:spcAft>
                <a:spcPct val="0"/>
              </a:spcAft>
              <a:defRPr/>
            </a:pPr>
            <a:endParaRPr lang="ru-RU" altLang="ko-KR" sz="2800" b="1" dirty="0">
              <a:solidFill>
                <a:srgbClr val="002060"/>
              </a:solidFill>
            </a:endParaRPr>
          </a:p>
        </p:txBody>
      </p:sp>
      <p:sp>
        <p:nvSpPr>
          <p:cNvPr id="3" name="TextBox 2"/>
          <p:cNvSpPr txBox="1"/>
          <p:nvPr/>
        </p:nvSpPr>
        <p:spPr>
          <a:xfrm>
            <a:off x="107503" y="6506220"/>
            <a:ext cx="8136905" cy="253916"/>
          </a:xfrm>
          <a:prstGeom prst="rect">
            <a:avLst/>
          </a:prstGeom>
          <a:noFill/>
        </p:spPr>
        <p:txBody>
          <a:bodyPr wrap="square" rtlCol="0">
            <a:spAutoFit/>
          </a:bodyPr>
          <a:lstStyle/>
          <a:p>
            <a:pPr fontAlgn="base">
              <a:spcBef>
                <a:spcPct val="50000"/>
              </a:spcBef>
              <a:spcAft>
                <a:spcPct val="0"/>
              </a:spcAft>
              <a:defRPr/>
            </a:pPr>
            <a:r>
              <a:rPr lang="ru-RU" sz="1050" b="1" i="1" dirty="0" smtClean="0">
                <a:solidFill>
                  <a:srgbClr val="0000CC"/>
                </a:solidFill>
                <a:latin typeface="Arial" charset="0"/>
              </a:rPr>
              <a:t>                                             </a:t>
            </a:r>
            <a:r>
              <a:rPr lang="en-US" sz="1050" b="1" i="1" dirty="0" smtClean="0">
                <a:solidFill>
                  <a:srgbClr val="0000CC"/>
                </a:solidFill>
                <a:latin typeface="Arial" charset="0"/>
              </a:rPr>
              <a:t>The </a:t>
            </a:r>
            <a:r>
              <a:rPr lang="en-US" sz="1050" b="1" i="1" dirty="0">
                <a:solidFill>
                  <a:srgbClr val="0000CC"/>
                </a:solidFill>
                <a:latin typeface="Arial" charset="0"/>
              </a:rPr>
              <a:t>15th International Conference on NAGPF-St. Petersburg, Russia, </a:t>
            </a:r>
            <a:r>
              <a:rPr lang="en-US" sz="1050" b="1" i="1" dirty="0" smtClean="0">
                <a:solidFill>
                  <a:srgbClr val="0000CC"/>
                </a:solidFill>
                <a:latin typeface="Arial" charset="0"/>
              </a:rPr>
              <a:t>05.10.2018</a:t>
            </a:r>
            <a:endParaRPr lang="ru-RU" sz="1050" b="1" i="1" dirty="0">
              <a:solidFill>
                <a:srgbClr val="0000CC"/>
              </a:solidFill>
              <a:latin typeface="Arial" charset="0"/>
            </a:endParaRPr>
          </a:p>
        </p:txBody>
      </p:sp>
      <p:pic>
        <p:nvPicPr>
          <p:cNvPr id="4" name="Picture 6" descr="Эмблема СЭИ smal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731" y="117631"/>
            <a:ext cx="71596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Номер слайда 2"/>
          <p:cNvSpPr>
            <a:spLocks noGrp="1"/>
          </p:cNvSpPr>
          <p:nvPr>
            <p:ph type="sldNum" sz="quarter" idx="12"/>
          </p:nvPr>
        </p:nvSpPr>
        <p:spPr>
          <a:xfrm>
            <a:off x="7924800" y="6356350"/>
            <a:ext cx="762000" cy="365125"/>
          </a:xfrm>
        </p:spPr>
        <p:txBody>
          <a:bodyPr/>
          <a:lstStyle/>
          <a:p>
            <a:pPr>
              <a:defRPr/>
            </a:pPr>
            <a:r>
              <a:rPr lang="ru-RU" dirty="0" smtClean="0">
                <a:solidFill>
                  <a:srgbClr val="04617B">
                    <a:shade val="90000"/>
                  </a:srgbClr>
                </a:solidFill>
                <a:latin typeface="Arial" pitchFamily="34" charset="0"/>
                <a:cs typeface="Arial" pitchFamily="34" charset="0"/>
              </a:rPr>
              <a:t>19</a:t>
            </a:r>
            <a:endParaRPr lang="ru-RU" dirty="0">
              <a:solidFill>
                <a:srgbClr val="04617B">
                  <a:shade val="90000"/>
                </a:srgbClr>
              </a:solidFill>
              <a:latin typeface="Arial" pitchFamily="34" charset="0"/>
              <a:cs typeface="Arial" pitchFamily="34" charset="0"/>
            </a:endParaRPr>
          </a:p>
        </p:txBody>
      </p:sp>
    </p:spTree>
    <p:extLst>
      <p:ext uri="{BB962C8B-B14F-4D97-AF65-F5344CB8AC3E}">
        <p14:creationId xmlns:p14="http://schemas.microsoft.com/office/powerpoint/2010/main" val="368470511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4" presetClass="entr" presetSubtype="0" fill="hold" grpId="0" nodeType="afterEffect">
                                  <p:stCondLst>
                                    <p:cond delay="0"/>
                                  </p:stCondLst>
                                  <p:childTnLst>
                                    <p:set>
                                      <p:cBhvr>
                                        <p:cTn id="6" dur="1" fill="hold">
                                          <p:stCondLst>
                                            <p:cond delay="0"/>
                                          </p:stCondLst>
                                        </p:cTn>
                                        <p:tgtEl>
                                          <p:spTgt spid="287746"/>
                                        </p:tgtEl>
                                        <p:attrNameLst>
                                          <p:attrName>style.visibility</p:attrName>
                                        </p:attrNameLst>
                                      </p:cBhvr>
                                      <p:to>
                                        <p:strVal val="visible"/>
                                      </p:to>
                                    </p:set>
                                    <p:anim to="" calcmode="lin" valueType="num">
                                      <p:cBhvr>
                                        <p:cTn id="7" dur="1" fill="hold"/>
                                        <p:tgtEl>
                                          <p:spTgt spid="28774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774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Эмблема СЭИ smal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731" y="117631"/>
            <a:ext cx="71596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971600" y="1484784"/>
            <a:ext cx="7776864" cy="3416320"/>
          </a:xfrm>
          <a:prstGeom prst="rect">
            <a:avLst/>
          </a:prstGeom>
          <a:noFill/>
        </p:spPr>
        <p:txBody>
          <a:bodyPr wrap="square" rtlCol="0">
            <a:spAutoFit/>
          </a:bodyPr>
          <a:lstStyle/>
          <a:p>
            <a:pPr>
              <a:defRPr/>
            </a:pPr>
            <a:r>
              <a:rPr lang="en-US" sz="2400" b="1" i="1" dirty="0">
                <a:solidFill>
                  <a:srgbClr val="800000"/>
                </a:solidFill>
                <a:latin typeface="Arial"/>
                <a:ea typeface="Batang"/>
              </a:rPr>
              <a:t>     Large-scale involvement of oil and natural gas in the turnover of the eastern regions of Russia and mutually beneficial supply of Russian oil</a:t>
            </a:r>
            <a:r>
              <a:rPr lang="ru-RU" sz="2400" b="1" i="1" dirty="0">
                <a:solidFill>
                  <a:srgbClr val="800000"/>
                </a:solidFill>
                <a:latin typeface="Arial"/>
                <a:ea typeface="Batang"/>
              </a:rPr>
              <a:t> </a:t>
            </a:r>
            <a:r>
              <a:rPr lang="en-US" sz="2400" b="1" i="1" dirty="0">
                <a:solidFill>
                  <a:srgbClr val="800000"/>
                </a:solidFill>
                <a:latin typeface="Arial"/>
                <a:ea typeface="Batang"/>
              </a:rPr>
              <a:t>and natural gas to the energy markets of NEA countries is a top priority of the socioeconomic development of Russia and its eastern regions.</a:t>
            </a:r>
            <a:r>
              <a:rPr lang="ru-RU" sz="2400" dirty="0">
                <a:solidFill>
                  <a:srgbClr val="800000"/>
                </a:solidFill>
                <a:latin typeface="Times New Roman"/>
                <a:ea typeface="Batang"/>
              </a:rPr>
              <a:t/>
            </a:r>
            <a:br>
              <a:rPr lang="ru-RU" sz="2400" dirty="0">
                <a:solidFill>
                  <a:srgbClr val="800000"/>
                </a:solidFill>
                <a:latin typeface="Times New Roman"/>
                <a:ea typeface="Batang"/>
              </a:rPr>
            </a:br>
            <a:r>
              <a:rPr lang="en-US" sz="2400" dirty="0">
                <a:solidFill>
                  <a:srgbClr val="800000"/>
                </a:solidFill>
                <a:latin typeface="Times New Roman"/>
                <a:ea typeface="Batang"/>
              </a:rPr>
              <a:t>     </a:t>
            </a:r>
            <a:r>
              <a:rPr lang="en-US" sz="2400" b="1" i="1" dirty="0">
                <a:solidFill>
                  <a:srgbClr val="800000"/>
                </a:solidFill>
                <a:latin typeface="Arial"/>
                <a:ea typeface="Malgun Gothic"/>
              </a:rPr>
              <a:t>As to oil and gas cooperation between Russia and NEA countries in </a:t>
            </a:r>
            <a:r>
              <a:rPr lang="en-US" sz="2400" b="1" i="1">
                <a:solidFill>
                  <a:srgbClr val="800000"/>
                </a:solidFill>
                <a:latin typeface="Arial"/>
                <a:ea typeface="Malgun Gothic"/>
              </a:rPr>
              <a:t>the future, </a:t>
            </a:r>
            <a:r>
              <a:rPr lang="en-US" sz="2400" b="1" i="1" dirty="0">
                <a:solidFill>
                  <a:srgbClr val="800000"/>
                </a:solidFill>
                <a:latin typeface="Arial"/>
                <a:ea typeface="Malgun Gothic"/>
              </a:rPr>
              <a:t>we should take into account the following </a:t>
            </a:r>
            <a:r>
              <a:rPr lang="ru-RU" sz="2400" b="1" i="1" dirty="0">
                <a:solidFill>
                  <a:srgbClr val="800000"/>
                </a:solidFill>
                <a:latin typeface="Arial"/>
                <a:ea typeface="Malgun Gothic"/>
              </a:rPr>
              <a:t>2 </a:t>
            </a:r>
            <a:r>
              <a:rPr lang="en-US" sz="2400" b="1" i="1" dirty="0">
                <a:solidFill>
                  <a:srgbClr val="800000"/>
                </a:solidFill>
                <a:latin typeface="Arial"/>
                <a:ea typeface="Malgun Gothic"/>
              </a:rPr>
              <a:t>factors:</a:t>
            </a:r>
            <a:endParaRPr lang="ru-RU" sz="2400" dirty="0">
              <a:solidFill>
                <a:prstClr val="black"/>
              </a:solidFill>
              <a:latin typeface="Corbel" panose="020B0503020204020204" pitchFamily="34" charset="0"/>
            </a:endParaRPr>
          </a:p>
        </p:txBody>
      </p:sp>
      <p:sp>
        <p:nvSpPr>
          <p:cNvPr id="4" name="Номер слайда 2"/>
          <p:cNvSpPr>
            <a:spLocks noGrp="1"/>
          </p:cNvSpPr>
          <p:nvPr>
            <p:ph type="sldNum" sz="quarter" idx="12"/>
          </p:nvPr>
        </p:nvSpPr>
        <p:spPr>
          <a:xfrm>
            <a:off x="7924800" y="6356350"/>
            <a:ext cx="762000" cy="365125"/>
          </a:xfrm>
        </p:spPr>
        <p:txBody>
          <a:bodyPr/>
          <a:lstStyle/>
          <a:p>
            <a:pPr>
              <a:defRPr/>
            </a:pPr>
            <a:r>
              <a:rPr lang="en-US" dirty="0" smtClean="0">
                <a:solidFill>
                  <a:srgbClr val="04617B">
                    <a:shade val="90000"/>
                  </a:srgbClr>
                </a:solidFill>
                <a:latin typeface="Arial" pitchFamily="34" charset="0"/>
                <a:cs typeface="Arial" pitchFamily="34" charset="0"/>
              </a:rPr>
              <a:t>2</a:t>
            </a:r>
            <a:r>
              <a:rPr lang="ru-RU" dirty="0" smtClean="0">
                <a:solidFill>
                  <a:srgbClr val="04617B">
                    <a:shade val="90000"/>
                  </a:srgbClr>
                </a:solidFill>
                <a:latin typeface="Arial" pitchFamily="34" charset="0"/>
                <a:cs typeface="Arial" pitchFamily="34" charset="0"/>
              </a:rPr>
              <a:t>0</a:t>
            </a:r>
            <a:endParaRPr lang="ru-RU" dirty="0">
              <a:solidFill>
                <a:srgbClr val="04617B">
                  <a:shade val="90000"/>
                </a:srgbClr>
              </a:solidFill>
              <a:latin typeface="Arial" pitchFamily="34" charset="0"/>
              <a:cs typeface="Arial" pitchFamily="34" charset="0"/>
            </a:endParaRPr>
          </a:p>
        </p:txBody>
      </p:sp>
      <p:sp>
        <p:nvSpPr>
          <p:cNvPr id="7" name="TextBox 6"/>
          <p:cNvSpPr txBox="1"/>
          <p:nvPr/>
        </p:nvSpPr>
        <p:spPr>
          <a:xfrm>
            <a:off x="107503" y="6506220"/>
            <a:ext cx="8136905" cy="253916"/>
          </a:xfrm>
          <a:prstGeom prst="rect">
            <a:avLst/>
          </a:prstGeom>
          <a:noFill/>
        </p:spPr>
        <p:txBody>
          <a:bodyPr wrap="square" rtlCol="0">
            <a:spAutoFit/>
          </a:bodyPr>
          <a:lstStyle/>
          <a:p>
            <a:pPr fontAlgn="base">
              <a:spcBef>
                <a:spcPct val="50000"/>
              </a:spcBef>
              <a:spcAft>
                <a:spcPct val="0"/>
              </a:spcAft>
              <a:defRPr/>
            </a:pPr>
            <a:r>
              <a:rPr lang="ru-RU" sz="1050" b="1" i="1" dirty="0" smtClean="0">
                <a:solidFill>
                  <a:srgbClr val="0000CC"/>
                </a:solidFill>
                <a:latin typeface="Arial" charset="0"/>
              </a:rPr>
              <a:t>                                                   </a:t>
            </a:r>
            <a:r>
              <a:rPr lang="en-US" sz="1050" b="1" i="1" dirty="0" smtClean="0">
                <a:solidFill>
                  <a:srgbClr val="0000CC"/>
                </a:solidFill>
                <a:latin typeface="Arial" charset="0"/>
              </a:rPr>
              <a:t>The </a:t>
            </a:r>
            <a:r>
              <a:rPr lang="en-US" sz="1050" b="1" i="1" dirty="0">
                <a:solidFill>
                  <a:srgbClr val="0000CC"/>
                </a:solidFill>
                <a:latin typeface="Arial" charset="0"/>
              </a:rPr>
              <a:t>15th International Conference on NAGPF-St. Petersburg, Russia, </a:t>
            </a:r>
            <a:r>
              <a:rPr lang="en-US" sz="1050" b="1" i="1" dirty="0" smtClean="0">
                <a:solidFill>
                  <a:srgbClr val="0000CC"/>
                </a:solidFill>
                <a:latin typeface="Arial" charset="0"/>
              </a:rPr>
              <a:t>05.10.2018</a:t>
            </a:r>
            <a:endParaRPr lang="ru-RU" sz="1050" b="1" i="1" dirty="0">
              <a:solidFill>
                <a:srgbClr val="0000CC"/>
              </a:solidFill>
              <a:latin typeface="Arial" charset="0"/>
            </a:endParaRPr>
          </a:p>
        </p:txBody>
      </p:sp>
    </p:spTree>
    <p:extLst>
      <p:ext uri="{BB962C8B-B14F-4D97-AF65-F5344CB8AC3E}">
        <p14:creationId xmlns:p14="http://schemas.microsoft.com/office/powerpoint/2010/main" val="266538098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2"/>
          <p:cNvSpPr txBox="1">
            <a:spLocks noChangeArrowheads="1"/>
          </p:cNvSpPr>
          <p:nvPr/>
        </p:nvSpPr>
        <p:spPr bwMode="auto">
          <a:xfrm>
            <a:off x="984250" y="2133756"/>
            <a:ext cx="7467600" cy="4420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276" tIns="43637" rIns="87276" bIns="43637">
            <a:spAutoFit/>
          </a:bodyPr>
          <a:lstStyle>
            <a:lvl1pPr defTabSz="873125" eaLnBrk="0" hangingPunct="0">
              <a:defRPr sz="1400">
                <a:solidFill>
                  <a:schemeClr val="tx1"/>
                </a:solidFill>
                <a:latin typeface="Arial" charset="0"/>
                <a:cs typeface="Arial" charset="0"/>
              </a:defRPr>
            </a:lvl1pPr>
            <a:lvl2pPr marL="742950" indent="-285750" defTabSz="873125" eaLnBrk="0" hangingPunct="0">
              <a:defRPr sz="1400">
                <a:solidFill>
                  <a:schemeClr val="tx1"/>
                </a:solidFill>
                <a:latin typeface="Arial" charset="0"/>
                <a:cs typeface="Arial" charset="0"/>
              </a:defRPr>
            </a:lvl2pPr>
            <a:lvl3pPr marL="1143000" indent="-228600" defTabSz="873125" eaLnBrk="0" hangingPunct="0">
              <a:defRPr sz="1400">
                <a:solidFill>
                  <a:schemeClr val="tx1"/>
                </a:solidFill>
                <a:latin typeface="Arial" charset="0"/>
                <a:cs typeface="Arial" charset="0"/>
              </a:defRPr>
            </a:lvl3pPr>
            <a:lvl4pPr marL="1600200" indent="-228600" defTabSz="873125" eaLnBrk="0" hangingPunct="0">
              <a:defRPr sz="1400">
                <a:solidFill>
                  <a:schemeClr val="tx1"/>
                </a:solidFill>
                <a:latin typeface="Arial" charset="0"/>
                <a:cs typeface="Arial" charset="0"/>
              </a:defRPr>
            </a:lvl4pPr>
            <a:lvl5pPr marL="2057400" indent="-228600" defTabSz="873125" eaLnBrk="0" hangingPunct="0">
              <a:defRPr sz="1400">
                <a:solidFill>
                  <a:schemeClr val="tx1"/>
                </a:solidFill>
                <a:latin typeface="Arial" charset="0"/>
                <a:cs typeface="Arial" charset="0"/>
              </a:defRPr>
            </a:lvl5pPr>
            <a:lvl6pPr marL="2514600" indent="-228600" defTabSz="873125" eaLnBrk="0" fontAlgn="base" hangingPunct="0">
              <a:spcBef>
                <a:spcPct val="0"/>
              </a:spcBef>
              <a:spcAft>
                <a:spcPct val="0"/>
              </a:spcAft>
              <a:defRPr sz="1400">
                <a:solidFill>
                  <a:schemeClr val="tx1"/>
                </a:solidFill>
                <a:latin typeface="Arial" charset="0"/>
                <a:cs typeface="Arial" charset="0"/>
              </a:defRPr>
            </a:lvl6pPr>
            <a:lvl7pPr marL="2971800" indent="-228600" defTabSz="873125" eaLnBrk="0" fontAlgn="base" hangingPunct="0">
              <a:spcBef>
                <a:spcPct val="0"/>
              </a:spcBef>
              <a:spcAft>
                <a:spcPct val="0"/>
              </a:spcAft>
              <a:defRPr sz="1400">
                <a:solidFill>
                  <a:schemeClr val="tx1"/>
                </a:solidFill>
                <a:latin typeface="Arial" charset="0"/>
                <a:cs typeface="Arial" charset="0"/>
              </a:defRPr>
            </a:lvl7pPr>
            <a:lvl8pPr marL="3429000" indent="-228600" defTabSz="873125" eaLnBrk="0" fontAlgn="base" hangingPunct="0">
              <a:spcBef>
                <a:spcPct val="0"/>
              </a:spcBef>
              <a:spcAft>
                <a:spcPct val="0"/>
              </a:spcAft>
              <a:defRPr sz="1400">
                <a:solidFill>
                  <a:schemeClr val="tx1"/>
                </a:solidFill>
                <a:latin typeface="Arial" charset="0"/>
                <a:cs typeface="Arial" charset="0"/>
              </a:defRPr>
            </a:lvl8pPr>
            <a:lvl9pPr marL="3886200" indent="-228600" defTabSz="873125" eaLnBrk="0" fontAlgn="base" hangingPunct="0">
              <a:spcBef>
                <a:spcPct val="0"/>
              </a:spcBef>
              <a:spcAft>
                <a:spcPct val="0"/>
              </a:spcAft>
              <a:defRPr sz="1400">
                <a:solidFill>
                  <a:schemeClr val="tx1"/>
                </a:solidFill>
                <a:latin typeface="Arial" charset="0"/>
                <a:cs typeface="Arial" charset="0"/>
              </a:defRPr>
            </a:lvl9pPr>
          </a:lstStyle>
          <a:p>
            <a:pPr fontAlgn="base">
              <a:spcBef>
                <a:spcPct val="50000"/>
              </a:spcBef>
              <a:spcAft>
                <a:spcPct val="0"/>
              </a:spcAft>
              <a:defRPr/>
            </a:pPr>
            <a:endParaRPr lang="ru-RU" sz="2300" smtClean="0">
              <a:solidFill>
                <a:srgbClr val="000000"/>
              </a:solidFill>
              <a:latin typeface="Times New Roman" pitchFamily="18" charset="0"/>
            </a:endParaRPr>
          </a:p>
        </p:txBody>
      </p:sp>
      <p:sp>
        <p:nvSpPr>
          <p:cNvPr id="225283" name="Text Box 3"/>
          <p:cNvSpPr txBox="1">
            <a:spLocks noChangeArrowheads="1"/>
          </p:cNvSpPr>
          <p:nvPr/>
        </p:nvSpPr>
        <p:spPr bwMode="auto">
          <a:xfrm>
            <a:off x="395536" y="1546334"/>
            <a:ext cx="8510588" cy="3754874"/>
          </a:xfrm>
          <a:prstGeom prst="rect">
            <a:avLst/>
          </a:prstGeom>
          <a:solidFill>
            <a:srgbClr val="FFFFFF"/>
          </a:solidFill>
          <a:ln>
            <a:noFill/>
          </a:ln>
          <a:effectLst>
            <a:outerShdw blurRad="50800" dist="38100" dir="5400000" algn="t" rotWithShape="0">
              <a:prstClr val="black">
                <a:alpha val="40000"/>
              </a:prstClr>
            </a:outerShdw>
          </a:effectLst>
          <a:extLs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eaLnBrk="1" fontAlgn="base" hangingPunct="1">
              <a:spcBef>
                <a:spcPct val="0"/>
              </a:spcBef>
              <a:spcAft>
                <a:spcPct val="0"/>
              </a:spcAft>
              <a:defRPr/>
            </a:pPr>
            <a:r>
              <a:rPr lang="en-US" sz="2800" b="1" i="1" noProof="1" smtClean="0">
                <a:solidFill>
                  <a:srgbClr val="006600"/>
                </a:solidFill>
              </a:rPr>
              <a:t>Factor 1</a:t>
            </a:r>
            <a:r>
              <a:rPr lang="en-US" sz="3200" b="1" noProof="1" smtClean="0">
                <a:solidFill>
                  <a:srgbClr val="000000"/>
                </a:solidFill>
              </a:rPr>
              <a:t> </a:t>
            </a:r>
          </a:p>
          <a:p>
            <a:pPr eaLnBrk="1" fontAlgn="base" hangingPunct="1">
              <a:spcBef>
                <a:spcPct val="0"/>
              </a:spcBef>
              <a:spcAft>
                <a:spcPct val="0"/>
              </a:spcAft>
              <a:defRPr/>
            </a:pPr>
            <a:endParaRPr lang="en-US" b="1" noProof="1" smtClean="0">
              <a:solidFill>
                <a:srgbClr val="000000"/>
              </a:solidFill>
            </a:endParaRPr>
          </a:p>
          <a:p>
            <a:pPr eaLnBrk="1" fontAlgn="base" hangingPunct="1">
              <a:spcBef>
                <a:spcPct val="0"/>
              </a:spcBef>
              <a:spcAft>
                <a:spcPct val="0"/>
              </a:spcAft>
              <a:defRPr/>
            </a:pPr>
            <a:r>
              <a:rPr lang="en-US" sz="2400" b="1" dirty="0" smtClean="0">
                <a:solidFill>
                  <a:srgbClr val="800000"/>
                </a:solidFill>
              </a:rPr>
              <a:t>At present the necessity to deliver not only </a:t>
            </a:r>
            <a:r>
              <a:rPr lang="en-US" sz="2400" b="1" smtClean="0">
                <a:solidFill>
                  <a:srgbClr val="800000"/>
                </a:solidFill>
              </a:rPr>
              <a:t>hydrocarbon resources, </a:t>
            </a:r>
            <a:r>
              <a:rPr lang="en-US" sz="2400" b="1" dirty="0" smtClean="0">
                <a:solidFill>
                  <a:srgbClr val="800000"/>
                </a:solidFill>
              </a:rPr>
              <a:t>but </a:t>
            </a:r>
            <a:r>
              <a:rPr lang="en-US" sz="2400" b="1" dirty="0" smtClean="0">
                <a:solidFill>
                  <a:srgbClr val="006600"/>
                </a:solidFill>
              </a:rPr>
              <a:t>high-value-added products of their advanced processing to the international markets is clearly recognized at all levels in Russia</a:t>
            </a:r>
            <a:r>
              <a:rPr lang="en-US" sz="2400" b="1" smtClean="0">
                <a:solidFill>
                  <a:srgbClr val="006600"/>
                </a:solidFill>
              </a:rPr>
              <a:t>.  Therefore, </a:t>
            </a:r>
            <a:r>
              <a:rPr lang="en-US" sz="2400" b="1" dirty="0" smtClean="0">
                <a:solidFill>
                  <a:srgbClr val="006600"/>
                </a:solidFill>
              </a:rPr>
              <a:t>it is planned to increase the output of oil products in the eastern regions of Russia and create  there a </a:t>
            </a:r>
            <a:r>
              <a:rPr lang="en-US" sz="2400" b="1" dirty="0" smtClean="0">
                <a:solidFill>
                  <a:srgbClr val="008000"/>
                </a:solidFill>
              </a:rPr>
              <a:t> oil-</a:t>
            </a:r>
            <a:r>
              <a:rPr lang="en-US" sz="2400" b="1" dirty="0" smtClean="0">
                <a:solidFill>
                  <a:srgbClr val="800000"/>
                </a:solidFill>
              </a:rPr>
              <a:t>gas-chemical industry </a:t>
            </a:r>
            <a:r>
              <a:rPr lang="en-US" sz="2400" b="1" dirty="0" smtClean="0">
                <a:solidFill>
                  <a:srgbClr val="006600"/>
                </a:solidFill>
              </a:rPr>
              <a:t>whose products are in rather high demand in </a:t>
            </a:r>
            <a:r>
              <a:rPr lang="en-US" sz="2400" b="1" smtClean="0">
                <a:solidFill>
                  <a:srgbClr val="006600"/>
                </a:solidFill>
              </a:rPr>
              <a:t>the world, </a:t>
            </a:r>
            <a:r>
              <a:rPr lang="en-US" sz="2400" b="1" dirty="0" smtClean="0">
                <a:solidFill>
                  <a:srgbClr val="006600"/>
                </a:solidFill>
              </a:rPr>
              <a:t>in</a:t>
            </a:r>
            <a:r>
              <a:rPr lang="ru-RU" sz="2400" b="1" dirty="0" smtClean="0">
                <a:solidFill>
                  <a:srgbClr val="006600"/>
                </a:solidFill>
              </a:rPr>
              <a:t> </a:t>
            </a:r>
            <a:r>
              <a:rPr lang="en-US" sz="2400" b="1" dirty="0" smtClean="0">
                <a:solidFill>
                  <a:srgbClr val="006600"/>
                </a:solidFill>
              </a:rPr>
              <a:t>Russia and in NEA countries</a:t>
            </a:r>
            <a:r>
              <a:rPr lang="ru-RU" sz="1600" dirty="0" smtClean="0">
                <a:solidFill>
                  <a:srgbClr val="006600"/>
                </a:solidFill>
              </a:rPr>
              <a:t> </a:t>
            </a:r>
          </a:p>
        </p:txBody>
      </p:sp>
      <p:pic>
        <p:nvPicPr>
          <p:cNvPr id="5" name="Picture 6" descr="Эмблема СЭИ smal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731" y="117631"/>
            <a:ext cx="71596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Номер слайда 2"/>
          <p:cNvSpPr>
            <a:spLocks noGrp="1"/>
          </p:cNvSpPr>
          <p:nvPr>
            <p:ph type="sldNum" sz="quarter" idx="12"/>
          </p:nvPr>
        </p:nvSpPr>
        <p:spPr/>
        <p:txBody>
          <a:bodyPr/>
          <a:lstStyle/>
          <a:p>
            <a:pPr>
              <a:defRPr/>
            </a:pPr>
            <a:r>
              <a:rPr lang="en-US" dirty="0" smtClean="0">
                <a:solidFill>
                  <a:srgbClr val="04617B">
                    <a:shade val="90000"/>
                  </a:srgbClr>
                </a:solidFill>
                <a:latin typeface="Arial" pitchFamily="34" charset="0"/>
                <a:cs typeface="Arial" pitchFamily="34" charset="0"/>
              </a:rPr>
              <a:t>2</a:t>
            </a:r>
            <a:r>
              <a:rPr lang="ru-RU" dirty="0" smtClean="0">
                <a:solidFill>
                  <a:srgbClr val="04617B">
                    <a:shade val="90000"/>
                  </a:srgbClr>
                </a:solidFill>
                <a:latin typeface="Arial" pitchFamily="34" charset="0"/>
                <a:cs typeface="Arial" pitchFamily="34" charset="0"/>
              </a:rPr>
              <a:t>1</a:t>
            </a:r>
            <a:endParaRPr lang="ru-RU" dirty="0">
              <a:solidFill>
                <a:srgbClr val="04617B">
                  <a:shade val="90000"/>
                </a:srgbClr>
              </a:solidFill>
              <a:latin typeface="Arial" pitchFamily="34" charset="0"/>
              <a:cs typeface="Arial" pitchFamily="34" charset="0"/>
            </a:endParaRPr>
          </a:p>
        </p:txBody>
      </p:sp>
      <p:sp>
        <p:nvSpPr>
          <p:cNvPr id="7" name="TextBox 6"/>
          <p:cNvSpPr txBox="1"/>
          <p:nvPr/>
        </p:nvSpPr>
        <p:spPr>
          <a:xfrm>
            <a:off x="107503" y="6506220"/>
            <a:ext cx="8136905" cy="253916"/>
          </a:xfrm>
          <a:prstGeom prst="rect">
            <a:avLst/>
          </a:prstGeom>
          <a:noFill/>
        </p:spPr>
        <p:txBody>
          <a:bodyPr wrap="square" rtlCol="0">
            <a:spAutoFit/>
          </a:bodyPr>
          <a:lstStyle/>
          <a:p>
            <a:pPr fontAlgn="base">
              <a:spcBef>
                <a:spcPct val="50000"/>
              </a:spcBef>
              <a:spcAft>
                <a:spcPct val="0"/>
              </a:spcAft>
              <a:defRPr/>
            </a:pPr>
            <a:r>
              <a:rPr lang="ru-RU" sz="1050" b="1" i="1" dirty="0" smtClean="0">
                <a:solidFill>
                  <a:srgbClr val="0000CC"/>
                </a:solidFill>
                <a:latin typeface="Arial" charset="0"/>
              </a:rPr>
              <a:t>                                           </a:t>
            </a:r>
            <a:r>
              <a:rPr lang="en-US" sz="1050" b="1" i="1" dirty="0" smtClean="0">
                <a:solidFill>
                  <a:srgbClr val="0000CC"/>
                </a:solidFill>
                <a:latin typeface="Arial" charset="0"/>
              </a:rPr>
              <a:t>The </a:t>
            </a:r>
            <a:r>
              <a:rPr lang="en-US" sz="1050" b="1" i="1" dirty="0">
                <a:solidFill>
                  <a:srgbClr val="0000CC"/>
                </a:solidFill>
                <a:latin typeface="Arial" charset="0"/>
              </a:rPr>
              <a:t>15th International Conference on NAGPF-St. Petersburg, Russia, </a:t>
            </a:r>
            <a:r>
              <a:rPr lang="en-US" sz="1050" b="1" i="1" dirty="0" smtClean="0">
                <a:solidFill>
                  <a:srgbClr val="0000CC"/>
                </a:solidFill>
                <a:latin typeface="Arial" charset="0"/>
              </a:rPr>
              <a:t>05.10.2018</a:t>
            </a:r>
            <a:endParaRPr lang="ru-RU" sz="1050" b="1" i="1" dirty="0">
              <a:solidFill>
                <a:srgbClr val="0000CC"/>
              </a:solidFill>
              <a:latin typeface="Arial" charset="0"/>
            </a:endParaRPr>
          </a:p>
        </p:txBody>
      </p:sp>
    </p:spTree>
    <p:extLst>
      <p:ext uri="{BB962C8B-B14F-4D97-AF65-F5344CB8AC3E}">
        <p14:creationId xmlns:p14="http://schemas.microsoft.com/office/powerpoint/2010/main" val="365314868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225283"/>
                                        </p:tgtEl>
                                        <p:attrNameLst>
                                          <p:attrName>style.visibility</p:attrName>
                                        </p:attrNameLst>
                                      </p:cBhvr>
                                      <p:to>
                                        <p:strVal val="visible"/>
                                      </p:to>
                                    </p:set>
                                    <p:animEffect transition="in" filter="checkerboard(across)">
                                      <p:cBhvr>
                                        <p:cTn id="7" dur="1000"/>
                                        <p:tgtEl>
                                          <p:spTgt spid="2252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28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Прямоугольник 5"/>
          <p:cNvSpPr>
            <a:spLocks noChangeArrowheads="1"/>
          </p:cNvSpPr>
          <p:nvPr/>
        </p:nvSpPr>
        <p:spPr bwMode="auto">
          <a:xfrm>
            <a:off x="863600" y="188640"/>
            <a:ext cx="7993063" cy="830997"/>
          </a:xfrm>
          <a:prstGeom prst="rect">
            <a:avLst/>
          </a:prstGeom>
          <a:solidFill>
            <a:srgbClr val="FFFFFF"/>
          </a:solidFill>
          <a:ln>
            <a:noFill/>
          </a:ln>
          <a:effectLst>
            <a:outerShdw dist="107763" dir="2700000" algn="ctr" rotWithShape="0">
              <a:srgbClr val="808080">
                <a:alpha val="50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2400" b="1" dirty="0">
                <a:solidFill>
                  <a:srgbClr val="800000"/>
                </a:solidFill>
                <a:latin typeface="Arial" pitchFamily="34" charset="0"/>
                <a:cs typeface="Arial" pitchFamily="34" charset="0"/>
              </a:rPr>
              <a:t>DYNAMICS OF DEMAND FOR INDIVIDUAL KINDS OF CHEMICAL PRODUCTS, MLN T</a:t>
            </a:r>
            <a:endParaRPr lang="ru-RU" sz="2400" b="1" dirty="0">
              <a:solidFill>
                <a:srgbClr val="800000"/>
              </a:solidFill>
              <a:latin typeface="Arial" pitchFamily="34" charset="0"/>
              <a:cs typeface="Arial" pitchFamily="34" charset="0"/>
            </a:endParaRPr>
          </a:p>
        </p:txBody>
      </p:sp>
      <p:sp>
        <p:nvSpPr>
          <p:cNvPr id="33796" name="Номер слайда 1"/>
          <p:cNvSpPr txBox="1">
            <a:spLocks noGrp="1"/>
          </p:cNvSpPr>
          <p:nvPr/>
        </p:nvSpPr>
        <p:spPr bwMode="auto">
          <a:xfrm>
            <a:off x="6884988" y="6293154"/>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400">
                <a:solidFill>
                  <a:schemeClr val="tx1"/>
                </a:solidFill>
                <a:latin typeface="Arial" pitchFamily="34" charset="0"/>
                <a:cs typeface="Arial" pitchFamily="34" charset="0"/>
              </a:defRPr>
            </a:lvl1pPr>
            <a:lvl2pPr marL="742950" indent="-285750" eaLnBrk="0" hangingPunct="0">
              <a:defRPr sz="1400">
                <a:solidFill>
                  <a:schemeClr val="tx1"/>
                </a:solidFill>
                <a:latin typeface="Arial" pitchFamily="34" charset="0"/>
                <a:cs typeface="Arial" pitchFamily="34" charset="0"/>
              </a:defRPr>
            </a:lvl2pPr>
            <a:lvl3pPr marL="1143000" indent="-228600" eaLnBrk="0" hangingPunct="0">
              <a:defRPr sz="1400">
                <a:solidFill>
                  <a:schemeClr val="tx1"/>
                </a:solidFill>
                <a:latin typeface="Arial" pitchFamily="34" charset="0"/>
                <a:cs typeface="Arial" pitchFamily="34" charset="0"/>
              </a:defRPr>
            </a:lvl3pPr>
            <a:lvl4pPr marL="1600200" indent="-228600" eaLnBrk="0" hangingPunct="0">
              <a:defRPr sz="1400">
                <a:solidFill>
                  <a:schemeClr val="tx1"/>
                </a:solidFill>
                <a:latin typeface="Arial" pitchFamily="34" charset="0"/>
                <a:cs typeface="Arial" pitchFamily="34" charset="0"/>
              </a:defRPr>
            </a:lvl4pPr>
            <a:lvl5pPr marL="2057400" indent="-228600" eaLnBrk="0" hangingPunct="0">
              <a:defRPr sz="1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a:solidFill>
                  <a:schemeClr val="tx1"/>
                </a:solidFill>
                <a:latin typeface="Arial" pitchFamily="34" charset="0"/>
                <a:cs typeface="Arial" pitchFamily="34" charset="0"/>
              </a:defRPr>
            </a:lvl9pPr>
          </a:lstStyle>
          <a:p>
            <a:pPr algn="r" eaLnBrk="1" hangingPunct="1"/>
            <a:r>
              <a:rPr lang="en-US" sz="1200" dirty="0" smtClean="0">
                <a:solidFill>
                  <a:prstClr val="black"/>
                </a:solidFill>
              </a:rPr>
              <a:t>2</a:t>
            </a:r>
            <a:r>
              <a:rPr lang="ru-RU" sz="1200" dirty="0" smtClean="0">
                <a:solidFill>
                  <a:prstClr val="black"/>
                </a:solidFill>
              </a:rPr>
              <a:t>2</a:t>
            </a:r>
            <a:endParaRPr lang="ru-RU" sz="1200" dirty="0">
              <a:solidFill>
                <a:prstClr val="black"/>
              </a:solidFill>
            </a:endParaRPr>
          </a:p>
        </p:txBody>
      </p:sp>
      <p:grpSp>
        <p:nvGrpSpPr>
          <p:cNvPr id="33797" name="Group 5"/>
          <p:cNvGrpSpPr>
            <a:grpSpLocks/>
          </p:cNvGrpSpPr>
          <p:nvPr/>
        </p:nvGrpSpPr>
        <p:grpSpPr bwMode="auto">
          <a:xfrm>
            <a:off x="1273175" y="908720"/>
            <a:ext cx="6899275" cy="5949950"/>
            <a:chOff x="715" y="527"/>
            <a:chExt cx="4346" cy="3748"/>
          </a:xfrm>
        </p:grpSpPr>
        <p:pic>
          <p:nvPicPr>
            <p:cNvPr id="33798" name="Picture 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3" y="527"/>
              <a:ext cx="4218" cy="3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9" name="TextBox 1"/>
            <p:cNvSpPr txBox="1">
              <a:spLocks noChangeArrowheads="1"/>
            </p:cNvSpPr>
            <p:nvPr/>
          </p:nvSpPr>
          <p:spPr bwMode="auto">
            <a:xfrm>
              <a:off x="1610" y="709"/>
              <a:ext cx="680" cy="19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chemeClr val="tx1"/>
                  </a:solidFill>
                  <a:latin typeface="Arial" pitchFamily="34" charset="0"/>
                  <a:cs typeface="Arial" pitchFamily="34" charset="0"/>
                </a:defRPr>
              </a:lvl1pPr>
              <a:lvl2pPr marL="742950" indent="-285750" eaLnBrk="0" hangingPunct="0">
                <a:defRPr sz="1400">
                  <a:solidFill>
                    <a:schemeClr val="tx1"/>
                  </a:solidFill>
                  <a:latin typeface="Arial" pitchFamily="34" charset="0"/>
                  <a:cs typeface="Arial" pitchFamily="34" charset="0"/>
                </a:defRPr>
              </a:lvl2pPr>
              <a:lvl3pPr marL="1143000" indent="-228600" eaLnBrk="0" hangingPunct="0">
                <a:defRPr sz="1400">
                  <a:solidFill>
                    <a:schemeClr val="tx1"/>
                  </a:solidFill>
                  <a:latin typeface="Arial" pitchFamily="34" charset="0"/>
                  <a:cs typeface="Arial" pitchFamily="34" charset="0"/>
                </a:defRPr>
              </a:lvl3pPr>
              <a:lvl4pPr marL="1600200" indent="-228600" eaLnBrk="0" hangingPunct="0">
                <a:defRPr sz="1400">
                  <a:solidFill>
                    <a:schemeClr val="tx1"/>
                  </a:solidFill>
                  <a:latin typeface="Arial" pitchFamily="34" charset="0"/>
                  <a:cs typeface="Arial" pitchFamily="34" charset="0"/>
                </a:defRPr>
              </a:lvl4pPr>
              <a:lvl5pPr marL="2057400" indent="-228600" eaLnBrk="0" hangingPunct="0">
                <a:defRPr sz="1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a:solidFill>
                    <a:schemeClr val="tx1"/>
                  </a:solidFill>
                  <a:latin typeface="Arial" pitchFamily="34" charset="0"/>
                  <a:cs typeface="Arial" pitchFamily="34" charset="0"/>
                </a:defRPr>
              </a:lvl9pPr>
            </a:lstStyle>
            <a:p>
              <a:pPr eaLnBrk="1" hangingPunct="1"/>
              <a:r>
                <a:rPr lang="en-US" b="1">
                  <a:solidFill>
                    <a:srgbClr val="C00000"/>
                  </a:solidFill>
                </a:rPr>
                <a:t>WORLD</a:t>
              </a:r>
              <a:endParaRPr lang="ru-RU" b="1">
                <a:solidFill>
                  <a:srgbClr val="C00000"/>
                </a:solidFill>
              </a:endParaRPr>
            </a:p>
          </p:txBody>
        </p:sp>
        <p:sp>
          <p:nvSpPr>
            <p:cNvPr id="33800" name="TextBox 7"/>
            <p:cNvSpPr txBox="1">
              <a:spLocks noChangeArrowheads="1"/>
            </p:cNvSpPr>
            <p:nvPr/>
          </p:nvSpPr>
          <p:spPr bwMode="auto">
            <a:xfrm>
              <a:off x="3606" y="709"/>
              <a:ext cx="680" cy="19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chemeClr val="tx1"/>
                  </a:solidFill>
                  <a:latin typeface="Arial" pitchFamily="34" charset="0"/>
                  <a:cs typeface="Arial" pitchFamily="34" charset="0"/>
                </a:defRPr>
              </a:lvl1pPr>
              <a:lvl2pPr marL="742950" indent="-285750" eaLnBrk="0" hangingPunct="0">
                <a:defRPr sz="1400">
                  <a:solidFill>
                    <a:schemeClr val="tx1"/>
                  </a:solidFill>
                  <a:latin typeface="Arial" pitchFamily="34" charset="0"/>
                  <a:cs typeface="Arial" pitchFamily="34" charset="0"/>
                </a:defRPr>
              </a:lvl2pPr>
              <a:lvl3pPr marL="1143000" indent="-228600" eaLnBrk="0" hangingPunct="0">
                <a:defRPr sz="1400">
                  <a:solidFill>
                    <a:schemeClr val="tx1"/>
                  </a:solidFill>
                  <a:latin typeface="Arial" pitchFamily="34" charset="0"/>
                  <a:cs typeface="Arial" pitchFamily="34" charset="0"/>
                </a:defRPr>
              </a:lvl3pPr>
              <a:lvl4pPr marL="1600200" indent="-228600" eaLnBrk="0" hangingPunct="0">
                <a:defRPr sz="1400">
                  <a:solidFill>
                    <a:schemeClr val="tx1"/>
                  </a:solidFill>
                  <a:latin typeface="Arial" pitchFamily="34" charset="0"/>
                  <a:cs typeface="Arial" pitchFamily="34" charset="0"/>
                </a:defRPr>
              </a:lvl4pPr>
              <a:lvl5pPr marL="2057400" indent="-228600" eaLnBrk="0" hangingPunct="0">
                <a:defRPr sz="1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a:solidFill>
                    <a:schemeClr val="tx1"/>
                  </a:solidFill>
                  <a:latin typeface="Arial" pitchFamily="34" charset="0"/>
                  <a:cs typeface="Arial" pitchFamily="34" charset="0"/>
                </a:defRPr>
              </a:lvl9pPr>
            </a:lstStyle>
            <a:p>
              <a:pPr eaLnBrk="1" hangingPunct="1"/>
              <a:r>
                <a:rPr lang="en-US" b="1">
                  <a:solidFill>
                    <a:srgbClr val="C00000"/>
                  </a:solidFill>
                </a:rPr>
                <a:t>RUSSIA</a:t>
              </a:r>
              <a:endParaRPr lang="ru-RU" b="1">
                <a:solidFill>
                  <a:srgbClr val="C00000"/>
                </a:solidFill>
              </a:endParaRPr>
            </a:p>
          </p:txBody>
        </p:sp>
        <p:sp>
          <p:nvSpPr>
            <p:cNvPr id="33801" name="TextBox 2"/>
            <p:cNvSpPr txBox="1">
              <a:spLocks noChangeArrowheads="1"/>
            </p:cNvSpPr>
            <p:nvPr/>
          </p:nvSpPr>
          <p:spPr bwMode="auto">
            <a:xfrm>
              <a:off x="715" y="754"/>
              <a:ext cx="940" cy="17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chemeClr val="tx1"/>
                  </a:solidFill>
                  <a:latin typeface="Arial" pitchFamily="34" charset="0"/>
                  <a:cs typeface="Arial" pitchFamily="34" charset="0"/>
                </a:defRPr>
              </a:lvl1pPr>
              <a:lvl2pPr marL="742950" indent="-285750" eaLnBrk="0" hangingPunct="0">
                <a:defRPr sz="1400">
                  <a:solidFill>
                    <a:schemeClr val="tx1"/>
                  </a:solidFill>
                  <a:latin typeface="Arial" pitchFamily="34" charset="0"/>
                  <a:cs typeface="Arial" pitchFamily="34" charset="0"/>
                </a:defRPr>
              </a:lvl2pPr>
              <a:lvl3pPr marL="1143000" indent="-228600" eaLnBrk="0" hangingPunct="0">
                <a:defRPr sz="1400">
                  <a:solidFill>
                    <a:schemeClr val="tx1"/>
                  </a:solidFill>
                  <a:latin typeface="Arial" pitchFamily="34" charset="0"/>
                  <a:cs typeface="Arial" pitchFamily="34" charset="0"/>
                </a:defRPr>
              </a:lvl3pPr>
              <a:lvl4pPr marL="1600200" indent="-228600" eaLnBrk="0" hangingPunct="0">
                <a:defRPr sz="1400">
                  <a:solidFill>
                    <a:schemeClr val="tx1"/>
                  </a:solidFill>
                  <a:latin typeface="Arial" pitchFamily="34" charset="0"/>
                  <a:cs typeface="Arial" pitchFamily="34" charset="0"/>
                </a:defRPr>
              </a:lvl4pPr>
              <a:lvl5pPr marL="2057400" indent="-228600" eaLnBrk="0" hangingPunct="0">
                <a:defRPr sz="1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a:solidFill>
                    <a:schemeClr val="tx1"/>
                  </a:solidFill>
                  <a:latin typeface="Arial" pitchFamily="34" charset="0"/>
                  <a:cs typeface="Arial" pitchFamily="34" charset="0"/>
                </a:defRPr>
              </a:lvl9pPr>
            </a:lstStyle>
            <a:p>
              <a:pPr eaLnBrk="1" hangingPunct="1"/>
              <a:r>
                <a:rPr lang="en-US" sz="1200" b="1">
                  <a:solidFill>
                    <a:prstClr val="black"/>
                  </a:solidFill>
                </a:rPr>
                <a:t>Polyethylene</a:t>
              </a:r>
              <a:endParaRPr lang="ru-RU" sz="1200" b="1">
                <a:solidFill>
                  <a:prstClr val="black"/>
                </a:solidFill>
              </a:endParaRPr>
            </a:p>
          </p:txBody>
        </p:sp>
        <p:sp>
          <p:nvSpPr>
            <p:cNvPr id="33802" name="TextBox 9"/>
            <p:cNvSpPr txBox="1">
              <a:spLocks noChangeArrowheads="1"/>
            </p:cNvSpPr>
            <p:nvPr/>
          </p:nvSpPr>
          <p:spPr bwMode="auto">
            <a:xfrm>
              <a:off x="825" y="2935"/>
              <a:ext cx="941" cy="17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chemeClr val="tx1"/>
                  </a:solidFill>
                  <a:latin typeface="Arial" pitchFamily="34" charset="0"/>
                  <a:cs typeface="Arial" pitchFamily="34" charset="0"/>
                </a:defRPr>
              </a:lvl1pPr>
              <a:lvl2pPr marL="742950" indent="-285750" eaLnBrk="0" hangingPunct="0">
                <a:defRPr sz="1400">
                  <a:solidFill>
                    <a:schemeClr val="tx1"/>
                  </a:solidFill>
                  <a:latin typeface="Arial" pitchFamily="34" charset="0"/>
                  <a:cs typeface="Arial" pitchFamily="34" charset="0"/>
                </a:defRPr>
              </a:lvl2pPr>
              <a:lvl3pPr marL="1143000" indent="-228600" eaLnBrk="0" hangingPunct="0">
                <a:defRPr sz="1400">
                  <a:solidFill>
                    <a:schemeClr val="tx1"/>
                  </a:solidFill>
                  <a:latin typeface="Arial" pitchFamily="34" charset="0"/>
                  <a:cs typeface="Arial" pitchFamily="34" charset="0"/>
                </a:defRPr>
              </a:lvl3pPr>
              <a:lvl4pPr marL="1600200" indent="-228600" eaLnBrk="0" hangingPunct="0">
                <a:defRPr sz="1400">
                  <a:solidFill>
                    <a:schemeClr val="tx1"/>
                  </a:solidFill>
                  <a:latin typeface="Arial" pitchFamily="34" charset="0"/>
                  <a:cs typeface="Arial" pitchFamily="34" charset="0"/>
                </a:defRPr>
              </a:lvl4pPr>
              <a:lvl5pPr marL="2057400" indent="-228600" eaLnBrk="0" hangingPunct="0">
                <a:defRPr sz="1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a:solidFill>
                    <a:schemeClr val="tx1"/>
                  </a:solidFill>
                  <a:latin typeface="Arial" pitchFamily="34" charset="0"/>
                  <a:cs typeface="Arial" pitchFamily="34" charset="0"/>
                </a:defRPr>
              </a:lvl9pPr>
            </a:lstStyle>
            <a:p>
              <a:pPr eaLnBrk="1" hangingPunct="1"/>
              <a:r>
                <a:rPr lang="en-US" sz="1200" b="1">
                  <a:solidFill>
                    <a:prstClr val="black"/>
                  </a:solidFill>
                </a:rPr>
                <a:t>PVC</a:t>
              </a:r>
              <a:endParaRPr lang="ru-RU" sz="1200" b="1">
                <a:solidFill>
                  <a:prstClr val="black"/>
                </a:solidFill>
              </a:endParaRPr>
            </a:p>
          </p:txBody>
        </p:sp>
        <p:sp>
          <p:nvSpPr>
            <p:cNvPr id="33803" name="TextBox 10"/>
            <p:cNvSpPr txBox="1">
              <a:spLocks noChangeArrowheads="1"/>
            </p:cNvSpPr>
            <p:nvPr/>
          </p:nvSpPr>
          <p:spPr bwMode="auto">
            <a:xfrm>
              <a:off x="839" y="1888"/>
              <a:ext cx="1043" cy="17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chemeClr val="tx1"/>
                  </a:solidFill>
                  <a:latin typeface="Arial" pitchFamily="34" charset="0"/>
                  <a:cs typeface="Arial" pitchFamily="34" charset="0"/>
                </a:defRPr>
              </a:lvl1pPr>
              <a:lvl2pPr marL="742950" indent="-285750" eaLnBrk="0" hangingPunct="0">
                <a:defRPr sz="1400">
                  <a:solidFill>
                    <a:schemeClr val="tx1"/>
                  </a:solidFill>
                  <a:latin typeface="Arial" pitchFamily="34" charset="0"/>
                  <a:cs typeface="Arial" pitchFamily="34" charset="0"/>
                </a:defRPr>
              </a:lvl2pPr>
              <a:lvl3pPr marL="1143000" indent="-228600" eaLnBrk="0" hangingPunct="0">
                <a:defRPr sz="1400">
                  <a:solidFill>
                    <a:schemeClr val="tx1"/>
                  </a:solidFill>
                  <a:latin typeface="Arial" pitchFamily="34" charset="0"/>
                  <a:cs typeface="Arial" pitchFamily="34" charset="0"/>
                </a:defRPr>
              </a:lvl3pPr>
              <a:lvl4pPr marL="1600200" indent="-228600" eaLnBrk="0" hangingPunct="0">
                <a:defRPr sz="1400">
                  <a:solidFill>
                    <a:schemeClr val="tx1"/>
                  </a:solidFill>
                  <a:latin typeface="Arial" pitchFamily="34" charset="0"/>
                  <a:cs typeface="Arial" pitchFamily="34" charset="0"/>
                </a:defRPr>
              </a:lvl4pPr>
              <a:lvl5pPr marL="2057400" indent="-228600" eaLnBrk="0" hangingPunct="0">
                <a:defRPr sz="1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a:solidFill>
                    <a:schemeClr val="tx1"/>
                  </a:solidFill>
                  <a:latin typeface="Arial" pitchFamily="34" charset="0"/>
                  <a:cs typeface="Arial" pitchFamily="34" charset="0"/>
                </a:defRPr>
              </a:lvl9pPr>
            </a:lstStyle>
            <a:p>
              <a:pPr eaLnBrk="1" hangingPunct="1"/>
              <a:r>
                <a:rPr lang="en-US" sz="1200" b="1">
                  <a:solidFill>
                    <a:prstClr val="black"/>
                  </a:solidFill>
                </a:rPr>
                <a:t>Polypropylene</a:t>
              </a:r>
              <a:endParaRPr lang="ru-RU" sz="1200" b="1">
                <a:solidFill>
                  <a:prstClr val="black"/>
                </a:solidFill>
              </a:endParaRPr>
            </a:p>
          </p:txBody>
        </p:sp>
        <p:sp>
          <p:nvSpPr>
            <p:cNvPr id="33804" name="Text Box 12"/>
            <p:cNvSpPr txBox="1">
              <a:spLocks noChangeArrowheads="1"/>
            </p:cNvSpPr>
            <p:nvPr/>
          </p:nvSpPr>
          <p:spPr bwMode="auto">
            <a:xfrm>
              <a:off x="2562" y="1729"/>
              <a:ext cx="273" cy="20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spAutoFit/>
            </a:bodyPr>
            <a:lstStyle>
              <a:lvl1pPr eaLnBrk="0" hangingPunct="0">
                <a:defRPr sz="1400">
                  <a:solidFill>
                    <a:schemeClr val="tx1"/>
                  </a:solidFill>
                  <a:latin typeface="Arial" pitchFamily="34" charset="0"/>
                  <a:cs typeface="Arial" pitchFamily="34" charset="0"/>
                </a:defRPr>
              </a:lvl1pPr>
              <a:lvl2pPr marL="742950" indent="-285750" eaLnBrk="0" hangingPunct="0">
                <a:defRPr sz="1400">
                  <a:solidFill>
                    <a:schemeClr val="tx1"/>
                  </a:solidFill>
                  <a:latin typeface="Arial" pitchFamily="34" charset="0"/>
                  <a:cs typeface="Arial" pitchFamily="34" charset="0"/>
                </a:defRPr>
              </a:lvl2pPr>
              <a:lvl3pPr marL="1143000" indent="-228600" eaLnBrk="0" hangingPunct="0">
                <a:defRPr sz="1400">
                  <a:solidFill>
                    <a:schemeClr val="tx1"/>
                  </a:solidFill>
                  <a:latin typeface="Arial" pitchFamily="34" charset="0"/>
                  <a:cs typeface="Arial" pitchFamily="34" charset="0"/>
                </a:defRPr>
              </a:lvl3pPr>
              <a:lvl4pPr marL="1600200" indent="-228600" eaLnBrk="0" hangingPunct="0">
                <a:defRPr sz="1400">
                  <a:solidFill>
                    <a:schemeClr val="tx1"/>
                  </a:solidFill>
                  <a:latin typeface="Arial" pitchFamily="34" charset="0"/>
                  <a:cs typeface="Arial" pitchFamily="34" charset="0"/>
                </a:defRPr>
              </a:lvl4pPr>
              <a:lvl5pPr marL="2057400" indent="-228600" eaLnBrk="0" hangingPunct="0">
                <a:defRPr sz="1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a:solidFill>
                    <a:schemeClr val="tx1"/>
                  </a:solidFill>
                  <a:latin typeface="Arial" pitchFamily="34" charset="0"/>
                  <a:cs typeface="Arial" pitchFamily="34" charset="0"/>
                </a:defRPr>
              </a:lvl9pPr>
            </a:lstStyle>
            <a:p>
              <a:pPr eaLnBrk="1" hangingPunct="1">
                <a:spcBef>
                  <a:spcPct val="50000"/>
                </a:spcBef>
              </a:pPr>
              <a:r>
                <a:rPr lang="ru-RU" sz="800" b="1">
                  <a:solidFill>
                    <a:srgbClr val="FF0000"/>
                  </a:solidFill>
                </a:rPr>
                <a:t>by 2.4 times</a:t>
              </a:r>
            </a:p>
          </p:txBody>
        </p:sp>
        <p:sp>
          <p:nvSpPr>
            <p:cNvPr id="33805" name="Text Box 13"/>
            <p:cNvSpPr txBox="1">
              <a:spLocks noChangeArrowheads="1"/>
            </p:cNvSpPr>
            <p:nvPr/>
          </p:nvSpPr>
          <p:spPr bwMode="auto">
            <a:xfrm>
              <a:off x="4626" y="1706"/>
              <a:ext cx="273" cy="20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spAutoFit/>
            </a:bodyPr>
            <a:lstStyle>
              <a:lvl1pPr eaLnBrk="0" hangingPunct="0">
                <a:defRPr sz="1400">
                  <a:solidFill>
                    <a:schemeClr val="tx1"/>
                  </a:solidFill>
                  <a:latin typeface="Arial" pitchFamily="34" charset="0"/>
                  <a:cs typeface="Arial" pitchFamily="34" charset="0"/>
                </a:defRPr>
              </a:lvl1pPr>
              <a:lvl2pPr marL="742950" indent="-285750" eaLnBrk="0" hangingPunct="0">
                <a:defRPr sz="1400">
                  <a:solidFill>
                    <a:schemeClr val="tx1"/>
                  </a:solidFill>
                  <a:latin typeface="Arial" pitchFamily="34" charset="0"/>
                  <a:cs typeface="Arial" pitchFamily="34" charset="0"/>
                </a:defRPr>
              </a:lvl2pPr>
              <a:lvl3pPr marL="1143000" indent="-228600" eaLnBrk="0" hangingPunct="0">
                <a:defRPr sz="1400">
                  <a:solidFill>
                    <a:schemeClr val="tx1"/>
                  </a:solidFill>
                  <a:latin typeface="Arial" pitchFamily="34" charset="0"/>
                  <a:cs typeface="Arial" pitchFamily="34" charset="0"/>
                </a:defRPr>
              </a:lvl3pPr>
              <a:lvl4pPr marL="1600200" indent="-228600" eaLnBrk="0" hangingPunct="0">
                <a:defRPr sz="1400">
                  <a:solidFill>
                    <a:schemeClr val="tx1"/>
                  </a:solidFill>
                  <a:latin typeface="Arial" pitchFamily="34" charset="0"/>
                  <a:cs typeface="Arial" pitchFamily="34" charset="0"/>
                </a:defRPr>
              </a:lvl4pPr>
              <a:lvl5pPr marL="2057400" indent="-228600" eaLnBrk="0" hangingPunct="0">
                <a:defRPr sz="1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a:solidFill>
                    <a:schemeClr val="tx1"/>
                  </a:solidFill>
                  <a:latin typeface="Arial" pitchFamily="34" charset="0"/>
                  <a:cs typeface="Arial" pitchFamily="34" charset="0"/>
                </a:defRPr>
              </a:lvl9pPr>
            </a:lstStyle>
            <a:p>
              <a:pPr eaLnBrk="1" hangingPunct="1">
                <a:spcBef>
                  <a:spcPct val="50000"/>
                </a:spcBef>
              </a:pPr>
              <a:r>
                <a:rPr lang="ru-RU" sz="800" b="1">
                  <a:solidFill>
                    <a:srgbClr val="FF0000"/>
                  </a:solidFill>
                </a:rPr>
                <a:t>by 3.6 times</a:t>
              </a:r>
            </a:p>
          </p:txBody>
        </p:sp>
        <p:sp>
          <p:nvSpPr>
            <p:cNvPr id="33806" name="Text Box 14"/>
            <p:cNvSpPr txBox="1">
              <a:spLocks noChangeArrowheads="1"/>
            </p:cNvSpPr>
            <p:nvPr/>
          </p:nvSpPr>
          <p:spPr bwMode="auto">
            <a:xfrm>
              <a:off x="4649" y="2799"/>
              <a:ext cx="273" cy="20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spAutoFit/>
            </a:bodyPr>
            <a:lstStyle>
              <a:lvl1pPr eaLnBrk="0" hangingPunct="0">
                <a:defRPr sz="1400">
                  <a:solidFill>
                    <a:schemeClr val="tx1"/>
                  </a:solidFill>
                  <a:latin typeface="Arial" pitchFamily="34" charset="0"/>
                  <a:cs typeface="Arial" pitchFamily="34" charset="0"/>
                </a:defRPr>
              </a:lvl1pPr>
              <a:lvl2pPr marL="742950" indent="-285750" eaLnBrk="0" hangingPunct="0">
                <a:defRPr sz="1400">
                  <a:solidFill>
                    <a:schemeClr val="tx1"/>
                  </a:solidFill>
                  <a:latin typeface="Arial" pitchFamily="34" charset="0"/>
                  <a:cs typeface="Arial" pitchFamily="34" charset="0"/>
                </a:defRPr>
              </a:lvl2pPr>
              <a:lvl3pPr marL="1143000" indent="-228600" eaLnBrk="0" hangingPunct="0">
                <a:defRPr sz="1400">
                  <a:solidFill>
                    <a:schemeClr val="tx1"/>
                  </a:solidFill>
                  <a:latin typeface="Arial" pitchFamily="34" charset="0"/>
                  <a:cs typeface="Arial" pitchFamily="34" charset="0"/>
                </a:defRPr>
              </a:lvl3pPr>
              <a:lvl4pPr marL="1600200" indent="-228600" eaLnBrk="0" hangingPunct="0">
                <a:defRPr sz="1400">
                  <a:solidFill>
                    <a:schemeClr val="tx1"/>
                  </a:solidFill>
                  <a:latin typeface="Arial" pitchFamily="34" charset="0"/>
                  <a:cs typeface="Arial" pitchFamily="34" charset="0"/>
                </a:defRPr>
              </a:lvl4pPr>
              <a:lvl5pPr marL="2057400" indent="-228600" eaLnBrk="0" hangingPunct="0">
                <a:defRPr sz="1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a:solidFill>
                    <a:schemeClr val="tx1"/>
                  </a:solidFill>
                  <a:latin typeface="Arial" pitchFamily="34" charset="0"/>
                  <a:cs typeface="Arial" pitchFamily="34" charset="0"/>
                </a:defRPr>
              </a:lvl9pPr>
            </a:lstStyle>
            <a:p>
              <a:pPr eaLnBrk="1" hangingPunct="1">
                <a:spcBef>
                  <a:spcPct val="50000"/>
                </a:spcBef>
              </a:pPr>
              <a:r>
                <a:rPr lang="ru-RU" sz="800" b="1">
                  <a:solidFill>
                    <a:srgbClr val="FF0000"/>
                  </a:solidFill>
                </a:rPr>
                <a:t>by 4.2 times</a:t>
              </a:r>
            </a:p>
          </p:txBody>
        </p:sp>
        <p:sp>
          <p:nvSpPr>
            <p:cNvPr id="33807" name="Text Box 15"/>
            <p:cNvSpPr txBox="1">
              <a:spLocks noChangeArrowheads="1"/>
            </p:cNvSpPr>
            <p:nvPr/>
          </p:nvSpPr>
          <p:spPr bwMode="auto">
            <a:xfrm>
              <a:off x="2554" y="2750"/>
              <a:ext cx="273" cy="20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spAutoFit/>
            </a:bodyPr>
            <a:lstStyle>
              <a:lvl1pPr eaLnBrk="0" hangingPunct="0">
                <a:defRPr sz="1400">
                  <a:solidFill>
                    <a:schemeClr val="tx1"/>
                  </a:solidFill>
                  <a:latin typeface="Arial" pitchFamily="34" charset="0"/>
                  <a:cs typeface="Arial" pitchFamily="34" charset="0"/>
                </a:defRPr>
              </a:lvl1pPr>
              <a:lvl2pPr marL="742950" indent="-285750" eaLnBrk="0" hangingPunct="0">
                <a:defRPr sz="1400">
                  <a:solidFill>
                    <a:schemeClr val="tx1"/>
                  </a:solidFill>
                  <a:latin typeface="Arial" pitchFamily="34" charset="0"/>
                  <a:cs typeface="Arial" pitchFamily="34" charset="0"/>
                </a:defRPr>
              </a:lvl2pPr>
              <a:lvl3pPr marL="1143000" indent="-228600" eaLnBrk="0" hangingPunct="0">
                <a:defRPr sz="1400">
                  <a:solidFill>
                    <a:schemeClr val="tx1"/>
                  </a:solidFill>
                  <a:latin typeface="Arial" pitchFamily="34" charset="0"/>
                  <a:cs typeface="Arial" pitchFamily="34" charset="0"/>
                </a:defRPr>
              </a:lvl3pPr>
              <a:lvl4pPr marL="1600200" indent="-228600" eaLnBrk="0" hangingPunct="0">
                <a:defRPr sz="1400">
                  <a:solidFill>
                    <a:schemeClr val="tx1"/>
                  </a:solidFill>
                  <a:latin typeface="Arial" pitchFamily="34" charset="0"/>
                  <a:cs typeface="Arial" pitchFamily="34" charset="0"/>
                </a:defRPr>
              </a:lvl4pPr>
              <a:lvl5pPr marL="2057400" indent="-228600" eaLnBrk="0" hangingPunct="0">
                <a:defRPr sz="1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a:solidFill>
                    <a:schemeClr val="tx1"/>
                  </a:solidFill>
                  <a:latin typeface="Arial" pitchFamily="34" charset="0"/>
                  <a:cs typeface="Arial" pitchFamily="34" charset="0"/>
                </a:defRPr>
              </a:lvl9pPr>
            </a:lstStyle>
            <a:p>
              <a:pPr eaLnBrk="1" hangingPunct="1">
                <a:spcBef>
                  <a:spcPct val="50000"/>
                </a:spcBef>
              </a:pPr>
              <a:r>
                <a:rPr lang="ru-RU" sz="800" b="1">
                  <a:solidFill>
                    <a:srgbClr val="FF0000"/>
                  </a:solidFill>
                </a:rPr>
                <a:t>by 2.7 times</a:t>
              </a:r>
            </a:p>
          </p:txBody>
        </p:sp>
        <p:sp>
          <p:nvSpPr>
            <p:cNvPr id="33808" name="Text Box 16"/>
            <p:cNvSpPr txBox="1">
              <a:spLocks noChangeArrowheads="1"/>
            </p:cNvSpPr>
            <p:nvPr/>
          </p:nvSpPr>
          <p:spPr bwMode="auto">
            <a:xfrm>
              <a:off x="4694" y="3906"/>
              <a:ext cx="273" cy="20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spAutoFit/>
            </a:bodyPr>
            <a:lstStyle>
              <a:lvl1pPr eaLnBrk="0" hangingPunct="0">
                <a:defRPr sz="1400">
                  <a:solidFill>
                    <a:schemeClr val="tx1"/>
                  </a:solidFill>
                  <a:latin typeface="Arial" pitchFamily="34" charset="0"/>
                  <a:cs typeface="Arial" pitchFamily="34" charset="0"/>
                </a:defRPr>
              </a:lvl1pPr>
              <a:lvl2pPr marL="742950" indent="-285750" eaLnBrk="0" hangingPunct="0">
                <a:defRPr sz="1400">
                  <a:solidFill>
                    <a:schemeClr val="tx1"/>
                  </a:solidFill>
                  <a:latin typeface="Arial" pitchFamily="34" charset="0"/>
                  <a:cs typeface="Arial" pitchFamily="34" charset="0"/>
                </a:defRPr>
              </a:lvl2pPr>
              <a:lvl3pPr marL="1143000" indent="-228600" eaLnBrk="0" hangingPunct="0">
                <a:defRPr sz="1400">
                  <a:solidFill>
                    <a:schemeClr val="tx1"/>
                  </a:solidFill>
                  <a:latin typeface="Arial" pitchFamily="34" charset="0"/>
                  <a:cs typeface="Arial" pitchFamily="34" charset="0"/>
                </a:defRPr>
              </a:lvl3pPr>
              <a:lvl4pPr marL="1600200" indent="-228600" eaLnBrk="0" hangingPunct="0">
                <a:defRPr sz="1400">
                  <a:solidFill>
                    <a:schemeClr val="tx1"/>
                  </a:solidFill>
                  <a:latin typeface="Arial" pitchFamily="34" charset="0"/>
                  <a:cs typeface="Arial" pitchFamily="34" charset="0"/>
                </a:defRPr>
              </a:lvl4pPr>
              <a:lvl5pPr marL="2057400" indent="-228600" eaLnBrk="0" hangingPunct="0">
                <a:defRPr sz="1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a:solidFill>
                    <a:schemeClr val="tx1"/>
                  </a:solidFill>
                  <a:latin typeface="Arial" pitchFamily="34" charset="0"/>
                  <a:cs typeface="Arial" pitchFamily="34" charset="0"/>
                </a:defRPr>
              </a:lvl9pPr>
            </a:lstStyle>
            <a:p>
              <a:pPr eaLnBrk="1" hangingPunct="1">
                <a:spcBef>
                  <a:spcPct val="50000"/>
                </a:spcBef>
              </a:pPr>
              <a:r>
                <a:rPr lang="ru-RU" sz="800" b="1">
                  <a:solidFill>
                    <a:srgbClr val="FF0000"/>
                  </a:solidFill>
                </a:rPr>
                <a:t>by 2.5 times</a:t>
              </a:r>
            </a:p>
          </p:txBody>
        </p:sp>
        <p:sp>
          <p:nvSpPr>
            <p:cNvPr id="33809" name="Text Box 17"/>
            <p:cNvSpPr txBox="1">
              <a:spLocks noChangeArrowheads="1"/>
            </p:cNvSpPr>
            <p:nvPr/>
          </p:nvSpPr>
          <p:spPr bwMode="auto">
            <a:xfrm>
              <a:off x="2657" y="3952"/>
              <a:ext cx="273" cy="20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spAutoFit/>
            </a:bodyPr>
            <a:lstStyle>
              <a:lvl1pPr eaLnBrk="0" hangingPunct="0">
                <a:defRPr sz="1400">
                  <a:solidFill>
                    <a:schemeClr val="tx1"/>
                  </a:solidFill>
                  <a:latin typeface="Arial" pitchFamily="34" charset="0"/>
                  <a:cs typeface="Arial" pitchFamily="34" charset="0"/>
                </a:defRPr>
              </a:lvl1pPr>
              <a:lvl2pPr marL="742950" indent="-285750" eaLnBrk="0" hangingPunct="0">
                <a:defRPr sz="1400">
                  <a:solidFill>
                    <a:schemeClr val="tx1"/>
                  </a:solidFill>
                  <a:latin typeface="Arial" pitchFamily="34" charset="0"/>
                  <a:cs typeface="Arial" pitchFamily="34" charset="0"/>
                </a:defRPr>
              </a:lvl2pPr>
              <a:lvl3pPr marL="1143000" indent="-228600" eaLnBrk="0" hangingPunct="0">
                <a:defRPr sz="1400">
                  <a:solidFill>
                    <a:schemeClr val="tx1"/>
                  </a:solidFill>
                  <a:latin typeface="Arial" pitchFamily="34" charset="0"/>
                  <a:cs typeface="Arial" pitchFamily="34" charset="0"/>
                </a:defRPr>
              </a:lvl3pPr>
              <a:lvl4pPr marL="1600200" indent="-228600" eaLnBrk="0" hangingPunct="0">
                <a:defRPr sz="1400">
                  <a:solidFill>
                    <a:schemeClr val="tx1"/>
                  </a:solidFill>
                  <a:latin typeface="Arial" pitchFamily="34" charset="0"/>
                  <a:cs typeface="Arial" pitchFamily="34" charset="0"/>
                </a:defRPr>
              </a:lvl4pPr>
              <a:lvl5pPr marL="2057400" indent="-228600" eaLnBrk="0" hangingPunct="0">
                <a:defRPr sz="1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a:solidFill>
                    <a:schemeClr val="tx1"/>
                  </a:solidFill>
                  <a:latin typeface="Arial" pitchFamily="34" charset="0"/>
                  <a:cs typeface="Arial" pitchFamily="34" charset="0"/>
                </a:defRPr>
              </a:lvl9pPr>
            </a:lstStyle>
            <a:p>
              <a:pPr eaLnBrk="1" hangingPunct="1">
                <a:spcBef>
                  <a:spcPct val="50000"/>
                </a:spcBef>
              </a:pPr>
              <a:r>
                <a:rPr lang="ru-RU" sz="800" b="1">
                  <a:solidFill>
                    <a:srgbClr val="FF0000"/>
                  </a:solidFill>
                </a:rPr>
                <a:t>by 1.8 times</a:t>
              </a:r>
            </a:p>
          </p:txBody>
        </p:sp>
      </p:grpSp>
      <p:pic>
        <p:nvPicPr>
          <p:cNvPr id="18" name="Picture 6" descr="Эмблема СЭИ smal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731" y="117631"/>
            <a:ext cx="71596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3411256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2"/>
          <p:cNvSpPr txBox="1">
            <a:spLocks noChangeArrowheads="1"/>
          </p:cNvSpPr>
          <p:nvPr/>
        </p:nvSpPr>
        <p:spPr bwMode="auto">
          <a:xfrm>
            <a:off x="984250" y="2133756"/>
            <a:ext cx="7467600" cy="4420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276" tIns="43637" rIns="87276" bIns="43637">
            <a:spAutoFit/>
          </a:bodyPr>
          <a:lstStyle>
            <a:lvl1pPr defTabSz="873125" eaLnBrk="0" hangingPunct="0">
              <a:defRPr sz="1400">
                <a:solidFill>
                  <a:schemeClr val="tx1"/>
                </a:solidFill>
                <a:latin typeface="Arial" charset="0"/>
                <a:cs typeface="Arial" charset="0"/>
              </a:defRPr>
            </a:lvl1pPr>
            <a:lvl2pPr marL="742950" indent="-285750" defTabSz="873125" eaLnBrk="0" hangingPunct="0">
              <a:defRPr sz="1400">
                <a:solidFill>
                  <a:schemeClr val="tx1"/>
                </a:solidFill>
                <a:latin typeface="Arial" charset="0"/>
                <a:cs typeface="Arial" charset="0"/>
              </a:defRPr>
            </a:lvl2pPr>
            <a:lvl3pPr marL="1143000" indent="-228600" defTabSz="873125" eaLnBrk="0" hangingPunct="0">
              <a:defRPr sz="1400">
                <a:solidFill>
                  <a:schemeClr val="tx1"/>
                </a:solidFill>
                <a:latin typeface="Arial" charset="0"/>
                <a:cs typeface="Arial" charset="0"/>
              </a:defRPr>
            </a:lvl3pPr>
            <a:lvl4pPr marL="1600200" indent="-228600" defTabSz="873125" eaLnBrk="0" hangingPunct="0">
              <a:defRPr sz="1400">
                <a:solidFill>
                  <a:schemeClr val="tx1"/>
                </a:solidFill>
                <a:latin typeface="Arial" charset="0"/>
                <a:cs typeface="Arial" charset="0"/>
              </a:defRPr>
            </a:lvl4pPr>
            <a:lvl5pPr marL="2057400" indent="-228600" defTabSz="873125" eaLnBrk="0" hangingPunct="0">
              <a:defRPr sz="1400">
                <a:solidFill>
                  <a:schemeClr val="tx1"/>
                </a:solidFill>
                <a:latin typeface="Arial" charset="0"/>
                <a:cs typeface="Arial" charset="0"/>
              </a:defRPr>
            </a:lvl5pPr>
            <a:lvl6pPr marL="2514600" indent="-228600" defTabSz="873125" eaLnBrk="0" fontAlgn="base" hangingPunct="0">
              <a:spcBef>
                <a:spcPct val="0"/>
              </a:spcBef>
              <a:spcAft>
                <a:spcPct val="0"/>
              </a:spcAft>
              <a:defRPr sz="1400">
                <a:solidFill>
                  <a:schemeClr val="tx1"/>
                </a:solidFill>
                <a:latin typeface="Arial" charset="0"/>
                <a:cs typeface="Arial" charset="0"/>
              </a:defRPr>
            </a:lvl6pPr>
            <a:lvl7pPr marL="2971800" indent="-228600" defTabSz="873125" eaLnBrk="0" fontAlgn="base" hangingPunct="0">
              <a:spcBef>
                <a:spcPct val="0"/>
              </a:spcBef>
              <a:spcAft>
                <a:spcPct val="0"/>
              </a:spcAft>
              <a:defRPr sz="1400">
                <a:solidFill>
                  <a:schemeClr val="tx1"/>
                </a:solidFill>
                <a:latin typeface="Arial" charset="0"/>
                <a:cs typeface="Arial" charset="0"/>
              </a:defRPr>
            </a:lvl7pPr>
            <a:lvl8pPr marL="3429000" indent="-228600" defTabSz="873125" eaLnBrk="0" fontAlgn="base" hangingPunct="0">
              <a:spcBef>
                <a:spcPct val="0"/>
              </a:spcBef>
              <a:spcAft>
                <a:spcPct val="0"/>
              </a:spcAft>
              <a:defRPr sz="1400">
                <a:solidFill>
                  <a:schemeClr val="tx1"/>
                </a:solidFill>
                <a:latin typeface="Arial" charset="0"/>
                <a:cs typeface="Arial" charset="0"/>
              </a:defRPr>
            </a:lvl8pPr>
            <a:lvl9pPr marL="3886200" indent="-228600" defTabSz="873125" eaLnBrk="0" fontAlgn="base" hangingPunct="0">
              <a:spcBef>
                <a:spcPct val="0"/>
              </a:spcBef>
              <a:spcAft>
                <a:spcPct val="0"/>
              </a:spcAft>
              <a:defRPr sz="1400">
                <a:solidFill>
                  <a:schemeClr val="tx1"/>
                </a:solidFill>
                <a:latin typeface="Arial" charset="0"/>
                <a:cs typeface="Arial" charset="0"/>
              </a:defRPr>
            </a:lvl9pPr>
          </a:lstStyle>
          <a:p>
            <a:pPr fontAlgn="base">
              <a:spcBef>
                <a:spcPct val="50000"/>
              </a:spcBef>
              <a:spcAft>
                <a:spcPct val="0"/>
              </a:spcAft>
              <a:defRPr/>
            </a:pPr>
            <a:endParaRPr lang="ru-RU" sz="2300" smtClean="0">
              <a:solidFill>
                <a:srgbClr val="000000"/>
              </a:solidFill>
              <a:latin typeface="Times New Roman" pitchFamily="18" charset="0"/>
            </a:endParaRPr>
          </a:p>
        </p:txBody>
      </p:sp>
      <p:pic>
        <p:nvPicPr>
          <p:cNvPr id="5" name="Picture 6" descr="Эмблема СЭИ smal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731" y="117631"/>
            <a:ext cx="71596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3"/>
          <p:cNvSpPr txBox="1">
            <a:spLocks noChangeArrowheads="1"/>
          </p:cNvSpPr>
          <p:nvPr/>
        </p:nvSpPr>
        <p:spPr bwMode="auto">
          <a:xfrm>
            <a:off x="611562" y="1104877"/>
            <a:ext cx="8281168" cy="4844403"/>
          </a:xfrm>
          <a:prstGeom prst="rect">
            <a:avLst/>
          </a:prstGeom>
          <a:solidFill>
            <a:srgbClr val="FFFFFF"/>
          </a:solidFill>
          <a:ln>
            <a:noFill/>
          </a:ln>
          <a:effectLst>
            <a:outerShdw blurRad="50800" dist="38100" dir="5400000" algn="t" rotWithShape="0">
              <a:prstClr val="black">
                <a:alpha val="40000"/>
              </a:prstClr>
            </a:outerShdw>
          </a:effectLst>
          <a:extLs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fontAlgn="base">
              <a:spcBef>
                <a:spcPct val="0"/>
              </a:spcBef>
              <a:spcAft>
                <a:spcPct val="0"/>
              </a:spcAft>
              <a:defRPr/>
            </a:pPr>
            <a:r>
              <a:rPr lang="en-US" sz="2800" b="1" i="1" dirty="0" smtClean="0">
                <a:solidFill>
                  <a:prstClr val="black"/>
                </a:solidFill>
                <a:sym typeface="Symbol" pitchFamily="18" charset="2"/>
              </a:rPr>
              <a:t> </a:t>
            </a:r>
            <a:r>
              <a:rPr lang="en-US" sz="2800" b="1" i="1" dirty="0" smtClean="0">
                <a:solidFill>
                  <a:srgbClr val="006600"/>
                </a:solidFill>
                <a:sym typeface="Symbol" pitchFamily="18" charset="2"/>
              </a:rPr>
              <a:t>Factor 2</a:t>
            </a:r>
            <a:r>
              <a:rPr lang="ru-RU" sz="2800" b="1" i="1" dirty="0" smtClean="0">
                <a:solidFill>
                  <a:srgbClr val="006600"/>
                </a:solidFill>
                <a:sym typeface="Symbol" pitchFamily="18" charset="2"/>
              </a:rPr>
              <a:t> </a:t>
            </a:r>
            <a:endParaRPr lang="en-US" sz="2800" b="1" i="1" dirty="0" smtClean="0">
              <a:solidFill>
                <a:srgbClr val="006600"/>
              </a:solidFill>
              <a:sym typeface="Symbol" pitchFamily="18" charset="2"/>
            </a:endParaRPr>
          </a:p>
          <a:p>
            <a:pPr fontAlgn="base">
              <a:spcBef>
                <a:spcPct val="0"/>
              </a:spcBef>
              <a:spcAft>
                <a:spcPct val="0"/>
              </a:spcAft>
              <a:defRPr/>
            </a:pPr>
            <a:endParaRPr lang="en-US" sz="1600" b="1" i="1" dirty="0" smtClean="0">
              <a:solidFill>
                <a:srgbClr val="006600"/>
              </a:solidFill>
              <a:sym typeface="Symbol" pitchFamily="18" charset="2"/>
            </a:endParaRPr>
          </a:p>
          <a:p>
            <a:pPr marL="342900" indent="-342900" fontAlgn="base">
              <a:spcBef>
                <a:spcPct val="0"/>
              </a:spcBef>
              <a:spcAft>
                <a:spcPct val="0"/>
              </a:spcAft>
              <a:buFont typeface="Symbol"/>
              <a:buChar char="·"/>
              <a:defRPr/>
            </a:pPr>
            <a:r>
              <a:rPr lang="en-US" sz="2400" b="1" noProof="1" smtClean="0">
                <a:solidFill>
                  <a:srgbClr val="800000"/>
                </a:solidFill>
              </a:rPr>
              <a:t>Natural gas  and oil of the Siberian platform are </a:t>
            </a:r>
          </a:p>
          <a:p>
            <a:pPr fontAlgn="base">
              <a:spcBef>
                <a:spcPct val="0"/>
              </a:spcBef>
              <a:spcAft>
                <a:spcPct val="0"/>
              </a:spcAft>
              <a:defRPr/>
            </a:pPr>
            <a:r>
              <a:rPr lang="en-US" sz="2400" b="1" noProof="1">
                <a:solidFill>
                  <a:srgbClr val="800000"/>
                </a:solidFill>
              </a:rPr>
              <a:t> </a:t>
            </a:r>
            <a:r>
              <a:rPr lang="en-US" sz="2400" b="1" noProof="1" smtClean="0">
                <a:solidFill>
                  <a:srgbClr val="800000"/>
                </a:solidFill>
              </a:rPr>
              <a:t>   unique in the content of helium and ethane, which</a:t>
            </a:r>
            <a:r>
              <a:rPr lang="en-US" sz="2400" b="1" dirty="0" smtClean="0">
                <a:solidFill>
                  <a:srgbClr val="800000"/>
                </a:solidFill>
              </a:rPr>
              <a:t> </a:t>
            </a:r>
          </a:p>
          <a:p>
            <a:pPr fontAlgn="base">
              <a:spcBef>
                <a:spcPct val="0"/>
              </a:spcBef>
              <a:spcAft>
                <a:spcPct val="0"/>
              </a:spcAft>
              <a:defRPr/>
            </a:pPr>
            <a:r>
              <a:rPr lang="en-US" sz="2400" b="1" dirty="0">
                <a:solidFill>
                  <a:srgbClr val="800000"/>
                </a:solidFill>
              </a:rPr>
              <a:t> </a:t>
            </a:r>
            <a:r>
              <a:rPr lang="en-US" sz="2400" b="1" dirty="0" smtClean="0">
                <a:solidFill>
                  <a:srgbClr val="800000"/>
                </a:solidFill>
              </a:rPr>
              <a:t>   essentially increases their consumer value         </a:t>
            </a:r>
          </a:p>
          <a:p>
            <a:pPr fontAlgn="base">
              <a:spcBef>
                <a:spcPct val="0"/>
              </a:spcBef>
              <a:spcAft>
                <a:spcPct val="0"/>
              </a:spcAft>
              <a:defRPr/>
            </a:pPr>
            <a:endParaRPr lang="en-US" sz="800" b="1" dirty="0" smtClean="0">
              <a:solidFill>
                <a:srgbClr val="800000"/>
              </a:solidFill>
            </a:endParaRPr>
          </a:p>
          <a:p>
            <a:pPr fontAlgn="base">
              <a:spcBef>
                <a:spcPct val="0"/>
              </a:spcBef>
              <a:spcAft>
                <a:spcPct val="0"/>
              </a:spcAft>
              <a:buFont typeface="Symbol" pitchFamily="18" charset="2"/>
              <a:buChar char="·"/>
              <a:defRPr/>
            </a:pPr>
            <a:r>
              <a:rPr lang="en-US" sz="2400" b="1" dirty="0" smtClean="0">
                <a:solidFill>
                  <a:srgbClr val="800000"/>
                </a:solidFill>
              </a:rPr>
              <a:t>  Natural gas of the Siberian platform contains</a:t>
            </a:r>
            <a:r>
              <a:rPr lang="en-US" sz="2400" b="1" dirty="0" smtClean="0">
                <a:solidFill>
                  <a:srgbClr val="008000"/>
                </a:solidFill>
              </a:rPr>
              <a:t> </a:t>
            </a:r>
          </a:p>
          <a:p>
            <a:pPr fontAlgn="base">
              <a:spcBef>
                <a:spcPct val="0"/>
              </a:spcBef>
              <a:spcAft>
                <a:spcPct val="0"/>
              </a:spcAft>
              <a:defRPr/>
            </a:pPr>
            <a:r>
              <a:rPr lang="en-US" sz="2400" b="1" dirty="0">
                <a:solidFill>
                  <a:srgbClr val="008000"/>
                </a:solidFill>
              </a:rPr>
              <a:t> </a:t>
            </a:r>
            <a:r>
              <a:rPr lang="en-US" sz="2400" b="1" dirty="0" smtClean="0">
                <a:solidFill>
                  <a:srgbClr val="008000"/>
                </a:solidFill>
              </a:rPr>
              <a:t>   </a:t>
            </a:r>
            <a:r>
              <a:rPr lang="en-US" sz="2400" b="1" dirty="0" smtClean="0">
                <a:solidFill>
                  <a:srgbClr val="006600"/>
                </a:solidFill>
              </a:rPr>
              <a:t>0.3-0.5% </a:t>
            </a:r>
            <a:r>
              <a:rPr lang="en-US" sz="2400" b="1" dirty="0" smtClean="0">
                <a:solidFill>
                  <a:srgbClr val="800000"/>
                </a:solidFill>
              </a:rPr>
              <a:t>of  helium and </a:t>
            </a:r>
            <a:r>
              <a:rPr lang="en-US" sz="2400" b="1" dirty="0" smtClean="0">
                <a:solidFill>
                  <a:srgbClr val="006600"/>
                </a:solidFill>
              </a:rPr>
              <a:t>4.6-7.2%</a:t>
            </a:r>
            <a:r>
              <a:rPr lang="en-US" sz="2400" b="1" dirty="0" smtClean="0">
                <a:solidFill>
                  <a:srgbClr val="008000"/>
                </a:solidFill>
              </a:rPr>
              <a:t> </a:t>
            </a:r>
            <a:r>
              <a:rPr lang="en-US" sz="2400" b="1" dirty="0" smtClean="0">
                <a:solidFill>
                  <a:srgbClr val="800000"/>
                </a:solidFill>
              </a:rPr>
              <a:t>of ethane</a:t>
            </a:r>
            <a:r>
              <a:rPr lang="ru-RU" sz="2400" b="1" dirty="0" smtClean="0">
                <a:solidFill>
                  <a:srgbClr val="800000"/>
                </a:solidFill>
              </a:rPr>
              <a:t> </a:t>
            </a:r>
            <a:endParaRPr lang="en-US" sz="2400" b="1" dirty="0" smtClean="0">
              <a:solidFill>
                <a:srgbClr val="800000"/>
              </a:solidFill>
            </a:endParaRPr>
          </a:p>
          <a:p>
            <a:pPr fontAlgn="base">
              <a:spcBef>
                <a:spcPct val="0"/>
              </a:spcBef>
              <a:spcAft>
                <a:spcPct val="0"/>
              </a:spcAft>
              <a:buFont typeface="Symbol" pitchFamily="18" charset="2"/>
              <a:buNone/>
              <a:defRPr/>
            </a:pPr>
            <a:endParaRPr lang="en-US" sz="900" b="1" dirty="0" smtClean="0">
              <a:solidFill>
                <a:srgbClr val="008000"/>
              </a:solidFill>
            </a:endParaRPr>
          </a:p>
          <a:p>
            <a:pPr fontAlgn="base">
              <a:spcBef>
                <a:spcPct val="0"/>
              </a:spcBef>
              <a:spcAft>
                <a:spcPct val="0"/>
              </a:spcAft>
              <a:buFont typeface="Symbol" pitchFamily="18" charset="2"/>
              <a:buChar char="·"/>
              <a:defRPr/>
            </a:pPr>
            <a:r>
              <a:rPr lang="en-US" sz="2400" b="1" dirty="0" smtClean="0">
                <a:solidFill>
                  <a:srgbClr val="800000"/>
                </a:solidFill>
              </a:rPr>
              <a:t>  Helium reserves in the gas fields of the Siberian </a:t>
            </a:r>
          </a:p>
          <a:p>
            <a:pPr fontAlgn="base">
              <a:spcBef>
                <a:spcPct val="0"/>
              </a:spcBef>
              <a:spcAft>
                <a:spcPct val="0"/>
              </a:spcAft>
              <a:defRPr/>
            </a:pPr>
            <a:r>
              <a:rPr lang="en-US" sz="2400" b="1" dirty="0">
                <a:solidFill>
                  <a:srgbClr val="800000"/>
                </a:solidFill>
              </a:rPr>
              <a:t> </a:t>
            </a:r>
            <a:r>
              <a:rPr lang="en-US" sz="2400" b="1" dirty="0" smtClean="0">
                <a:solidFill>
                  <a:srgbClr val="800000"/>
                </a:solidFill>
              </a:rPr>
              <a:t>   platform are estimated at  </a:t>
            </a:r>
            <a:r>
              <a:rPr lang="en-US" sz="2400" b="1" dirty="0" smtClean="0">
                <a:solidFill>
                  <a:srgbClr val="006600"/>
                </a:solidFill>
              </a:rPr>
              <a:t>9.0 </a:t>
            </a:r>
            <a:r>
              <a:rPr lang="en-US" sz="2400" b="1" smtClean="0">
                <a:solidFill>
                  <a:srgbClr val="006600"/>
                </a:solidFill>
              </a:rPr>
              <a:t>billion m</a:t>
            </a:r>
            <a:r>
              <a:rPr lang="en-US" sz="2400" b="1" baseline="30000" smtClean="0">
                <a:solidFill>
                  <a:srgbClr val="006600"/>
                </a:solidFill>
              </a:rPr>
              <a:t>3</a:t>
            </a:r>
            <a:r>
              <a:rPr lang="en-US" sz="2400" b="1" smtClean="0">
                <a:solidFill>
                  <a:srgbClr val="800000"/>
                </a:solidFill>
              </a:rPr>
              <a:t>, </a:t>
            </a:r>
            <a:r>
              <a:rPr lang="en-US" sz="2400" b="1" dirty="0" smtClean="0">
                <a:solidFill>
                  <a:srgbClr val="800000"/>
                </a:solidFill>
              </a:rPr>
              <a:t>or about </a:t>
            </a:r>
            <a:r>
              <a:rPr lang="en-US" sz="2400" b="1" dirty="0">
                <a:solidFill>
                  <a:srgbClr val="006600"/>
                </a:solidFill>
              </a:rPr>
              <a:t>3</a:t>
            </a:r>
            <a:r>
              <a:rPr lang="en-US" sz="2400" b="1" dirty="0" smtClean="0">
                <a:solidFill>
                  <a:srgbClr val="006600"/>
                </a:solidFill>
              </a:rPr>
              <a:t>0%</a:t>
            </a:r>
            <a:r>
              <a:rPr lang="en-US" sz="2400" b="1" dirty="0" smtClean="0">
                <a:solidFill>
                  <a:srgbClr val="008000"/>
                </a:solidFill>
              </a:rPr>
              <a:t> </a:t>
            </a:r>
          </a:p>
          <a:p>
            <a:pPr fontAlgn="base">
              <a:spcBef>
                <a:spcPct val="0"/>
              </a:spcBef>
              <a:spcAft>
                <a:spcPct val="0"/>
              </a:spcAft>
              <a:defRPr/>
            </a:pPr>
            <a:r>
              <a:rPr lang="en-US" sz="2400" b="1" dirty="0">
                <a:solidFill>
                  <a:srgbClr val="008000"/>
                </a:solidFill>
              </a:rPr>
              <a:t> </a:t>
            </a:r>
            <a:r>
              <a:rPr lang="en-US" sz="2400" b="1" dirty="0" smtClean="0">
                <a:solidFill>
                  <a:srgbClr val="008000"/>
                </a:solidFill>
              </a:rPr>
              <a:t>   </a:t>
            </a:r>
            <a:r>
              <a:rPr lang="en-US" sz="2400" b="1" dirty="0" smtClean="0">
                <a:solidFill>
                  <a:srgbClr val="800000"/>
                </a:solidFill>
              </a:rPr>
              <a:t>of the world helium reserves                 </a:t>
            </a:r>
          </a:p>
          <a:p>
            <a:pPr fontAlgn="base">
              <a:spcBef>
                <a:spcPct val="0"/>
              </a:spcBef>
              <a:spcAft>
                <a:spcPct val="0"/>
              </a:spcAft>
              <a:defRPr/>
            </a:pPr>
            <a:endParaRPr lang="en-US" sz="1100" b="1" dirty="0" smtClean="0">
              <a:solidFill>
                <a:srgbClr val="800000"/>
              </a:solidFill>
            </a:endParaRPr>
          </a:p>
          <a:p>
            <a:pPr marL="342900" indent="-342900" fontAlgn="base">
              <a:lnSpc>
                <a:spcPct val="80000"/>
              </a:lnSpc>
              <a:spcBef>
                <a:spcPct val="0"/>
              </a:spcBef>
              <a:spcAft>
                <a:spcPct val="0"/>
              </a:spcAft>
              <a:buFont typeface="Symbol"/>
              <a:buChar char="·"/>
              <a:defRPr/>
            </a:pPr>
            <a:r>
              <a:rPr lang="en-US" sz="2400" b="1" dirty="0" smtClean="0">
                <a:solidFill>
                  <a:srgbClr val="800000"/>
                </a:solidFill>
              </a:rPr>
              <a:t>In the future Russia can be the world largest helium </a:t>
            </a:r>
          </a:p>
          <a:p>
            <a:pPr fontAlgn="base">
              <a:lnSpc>
                <a:spcPct val="80000"/>
              </a:lnSpc>
              <a:spcBef>
                <a:spcPct val="0"/>
              </a:spcBef>
              <a:spcAft>
                <a:spcPct val="0"/>
              </a:spcAft>
              <a:defRPr/>
            </a:pPr>
            <a:r>
              <a:rPr lang="en-US" sz="2400" b="1" dirty="0">
                <a:solidFill>
                  <a:srgbClr val="800000"/>
                </a:solidFill>
              </a:rPr>
              <a:t> </a:t>
            </a:r>
            <a:r>
              <a:rPr lang="en-US" sz="2400" b="1" dirty="0" smtClean="0">
                <a:solidFill>
                  <a:srgbClr val="800000"/>
                </a:solidFill>
              </a:rPr>
              <a:t>   exporter</a:t>
            </a:r>
            <a:r>
              <a:rPr lang="en-US" sz="2000" b="1" dirty="0" smtClean="0">
                <a:solidFill>
                  <a:srgbClr val="800000"/>
                </a:solidFill>
              </a:rPr>
              <a:t> </a:t>
            </a:r>
            <a:r>
              <a:rPr lang="en-US" sz="3200" b="1" i="1" noProof="1" smtClean="0">
                <a:solidFill>
                  <a:srgbClr val="800000"/>
                </a:solidFill>
              </a:rPr>
              <a:t> </a:t>
            </a:r>
            <a:endParaRPr lang="ru-RU" sz="3200" b="1" i="1" dirty="0" smtClean="0">
              <a:solidFill>
                <a:srgbClr val="800000"/>
              </a:solidFill>
            </a:endParaRPr>
          </a:p>
        </p:txBody>
      </p:sp>
      <p:sp>
        <p:nvSpPr>
          <p:cNvPr id="3" name="Номер слайда 2"/>
          <p:cNvSpPr>
            <a:spLocks noGrp="1"/>
          </p:cNvSpPr>
          <p:nvPr>
            <p:ph type="sldNum" sz="quarter" idx="12"/>
          </p:nvPr>
        </p:nvSpPr>
        <p:spPr/>
        <p:txBody>
          <a:bodyPr/>
          <a:lstStyle/>
          <a:p>
            <a:pPr>
              <a:defRPr/>
            </a:pPr>
            <a:r>
              <a:rPr lang="en-US" dirty="0" smtClean="0">
                <a:solidFill>
                  <a:prstClr val="black"/>
                </a:solidFill>
                <a:latin typeface="Arial" pitchFamily="34" charset="0"/>
                <a:cs typeface="Arial" pitchFamily="34" charset="0"/>
              </a:rPr>
              <a:t>2</a:t>
            </a:r>
            <a:r>
              <a:rPr lang="ru-RU" dirty="0" smtClean="0">
                <a:solidFill>
                  <a:prstClr val="black"/>
                </a:solidFill>
                <a:latin typeface="Arial" pitchFamily="34" charset="0"/>
                <a:cs typeface="Arial" pitchFamily="34" charset="0"/>
              </a:rPr>
              <a:t>3</a:t>
            </a:r>
            <a:endParaRPr lang="ru-RU" dirty="0">
              <a:solidFill>
                <a:prstClr val="black"/>
              </a:solidFill>
              <a:latin typeface="Arial" pitchFamily="34" charset="0"/>
              <a:cs typeface="Arial" pitchFamily="34" charset="0"/>
            </a:endParaRPr>
          </a:p>
        </p:txBody>
      </p:sp>
      <p:sp>
        <p:nvSpPr>
          <p:cNvPr id="7" name="TextBox 6"/>
          <p:cNvSpPr txBox="1"/>
          <p:nvPr/>
        </p:nvSpPr>
        <p:spPr>
          <a:xfrm>
            <a:off x="107503" y="6506220"/>
            <a:ext cx="8136905" cy="253916"/>
          </a:xfrm>
          <a:prstGeom prst="rect">
            <a:avLst/>
          </a:prstGeom>
          <a:noFill/>
        </p:spPr>
        <p:txBody>
          <a:bodyPr wrap="square" rtlCol="0">
            <a:spAutoFit/>
          </a:bodyPr>
          <a:lstStyle/>
          <a:p>
            <a:pPr fontAlgn="base">
              <a:spcBef>
                <a:spcPct val="50000"/>
              </a:spcBef>
              <a:spcAft>
                <a:spcPct val="0"/>
              </a:spcAft>
              <a:defRPr/>
            </a:pPr>
            <a:r>
              <a:rPr lang="ru-RU" sz="1050" b="1" i="1" dirty="0" smtClean="0">
                <a:solidFill>
                  <a:srgbClr val="0000CC"/>
                </a:solidFill>
                <a:latin typeface="Arial" charset="0"/>
              </a:rPr>
              <a:t>                               </a:t>
            </a:r>
            <a:r>
              <a:rPr lang="en-US" sz="1050" b="1" i="1" dirty="0" smtClean="0">
                <a:solidFill>
                  <a:srgbClr val="0000CC"/>
                </a:solidFill>
                <a:latin typeface="Arial" charset="0"/>
              </a:rPr>
              <a:t>The </a:t>
            </a:r>
            <a:r>
              <a:rPr lang="en-US" sz="1050" b="1" i="1" dirty="0">
                <a:solidFill>
                  <a:srgbClr val="0000CC"/>
                </a:solidFill>
                <a:latin typeface="Arial" charset="0"/>
              </a:rPr>
              <a:t>15th International Conference on NAGPF-St. Petersburg, Russia, </a:t>
            </a:r>
            <a:r>
              <a:rPr lang="en-US" sz="1050" b="1" i="1" dirty="0" smtClean="0">
                <a:solidFill>
                  <a:srgbClr val="0000CC"/>
                </a:solidFill>
                <a:latin typeface="Arial" charset="0"/>
              </a:rPr>
              <a:t>05.10.2018</a:t>
            </a:r>
            <a:endParaRPr lang="ru-RU" sz="1050" b="1" i="1" dirty="0">
              <a:solidFill>
                <a:srgbClr val="0000CC"/>
              </a:solidFill>
              <a:latin typeface="Arial" charset="0"/>
            </a:endParaRPr>
          </a:p>
        </p:txBody>
      </p:sp>
    </p:spTree>
    <p:extLst>
      <p:ext uri="{BB962C8B-B14F-4D97-AF65-F5344CB8AC3E}">
        <p14:creationId xmlns:p14="http://schemas.microsoft.com/office/powerpoint/2010/main" val="2468935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2"/>
          <p:cNvSpPr txBox="1">
            <a:spLocks noChangeArrowheads="1"/>
          </p:cNvSpPr>
          <p:nvPr/>
        </p:nvSpPr>
        <p:spPr bwMode="auto">
          <a:xfrm>
            <a:off x="1881188" y="2133666"/>
            <a:ext cx="5600700" cy="4420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276" tIns="43637" rIns="87276" bIns="43637">
            <a:spAutoFit/>
          </a:bodyPr>
          <a:lstStyle>
            <a:lvl1pPr defTabSz="873125" eaLnBrk="0" hangingPunct="0">
              <a:defRPr sz="1400">
                <a:solidFill>
                  <a:schemeClr val="tx1"/>
                </a:solidFill>
                <a:latin typeface="Arial" charset="0"/>
                <a:cs typeface="Arial" charset="0"/>
              </a:defRPr>
            </a:lvl1pPr>
            <a:lvl2pPr marL="742950" indent="-285750" defTabSz="873125" eaLnBrk="0" hangingPunct="0">
              <a:defRPr sz="1400">
                <a:solidFill>
                  <a:schemeClr val="tx1"/>
                </a:solidFill>
                <a:latin typeface="Arial" charset="0"/>
                <a:cs typeface="Arial" charset="0"/>
              </a:defRPr>
            </a:lvl2pPr>
            <a:lvl3pPr marL="1143000" indent="-228600" defTabSz="873125" eaLnBrk="0" hangingPunct="0">
              <a:defRPr sz="1400">
                <a:solidFill>
                  <a:schemeClr val="tx1"/>
                </a:solidFill>
                <a:latin typeface="Arial" charset="0"/>
                <a:cs typeface="Arial" charset="0"/>
              </a:defRPr>
            </a:lvl3pPr>
            <a:lvl4pPr marL="1600200" indent="-228600" defTabSz="873125" eaLnBrk="0" hangingPunct="0">
              <a:defRPr sz="1400">
                <a:solidFill>
                  <a:schemeClr val="tx1"/>
                </a:solidFill>
                <a:latin typeface="Arial" charset="0"/>
                <a:cs typeface="Arial" charset="0"/>
              </a:defRPr>
            </a:lvl4pPr>
            <a:lvl5pPr marL="2057400" indent="-228600" defTabSz="873125" eaLnBrk="0" hangingPunct="0">
              <a:defRPr sz="1400">
                <a:solidFill>
                  <a:schemeClr val="tx1"/>
                </a:solidFill>
                <a:latin typeface="Arial" charset="0"/>
                <a:cs typeface="Arial" charset="0"/>
              </a:defRPr>
            </a:lvl5pPr>
            <a:lvl6pPr marL="2514600" indent="-228600" defTabSz="873125" eaLnBrk="0" fontAlgn="base" hangingPunct="0">
              <a:spcBef>
                <a:spcPct val="0"/>
              </a:spcBef>
              <a:spcAft>
                <a:spcPct val="0"/>
              </a:spcAft>
              <a:defRPr sz="1400">
                <a:solidFill>
                  <a:schemeClr val="tx1"/>
                </a:solidFill>
                <a:latin typeface="Arial" charset="0"/>
                <a:cs typeface="Arial" charset="0"/>
              </a:defRPr>
            </a:lvl6pPr>
            <a:lvl7pPr marL="2971800" indent="-228600" defTabSz="873125" eaLnBrk="0" fontAlgn="base" hangingPunct="0">
              <a:spcBef>
                <a:spcPct val="0"/>
              </a:spcBef>
              <a:spcAft>
                <a:spcPct val="0"/>
              </a:spcAft>
              <a:defRPr sz="1400">
                <a:solidFill>
                  <a:schemeClr val="tx1"/>
                </a:solidFill>
                <a:latin typeface="Arial" charset="0"/>
                <a:cs typeface="Arial" charset="0"/>
              </a:defRPr>
            </a:lvl7pPr>
            <a:lvl8pPr marL="3429000" indent="-228600" defTabSz="873125" eaLnBrk="0" fontAlgn="base" hangingPunct="0">
              <a:spcBef>
                <a:spcPct val="0"/>
              </a:spcBef>
              <a:spcAft>
                <a:spcPct val="0"/>
              </a:spcAft>
              <a:defRPr sz="1400">
                <a:solidFill>
                  <a:schemeClr val="tx1"/>
                </a:solidFill>
                <a:latin typeface="Arial" charset="0"/>
                <a:cs typeface="Arial" charset="0"/>
              </a:defRPr>
            </a:lvl8pPr>
            <a:lvl9pPr marL="3886200" indent="-228600" defTabSz="873125" eaLnBrk="0" fontAlgn="base" hangingPunct="0">
              <a:spcBef>
                <a:spcPct val="0"/>
              </a:spcBef>
              <a:spcAft>
                <a:spcPct val="0"/>
              </a:spcAft>
              <a:defRPr sz="1400">
                <a:solidFill>
                  <a:schemeClr val="tx1"/>
                </a:solidFill>
                <a:latin typeface="Arial" charset="0"/>
                <a:cs typeface="Arial" charset="0"/>
              </a:defRPr>
            </a:lvl9pPr>
          </a:lstStyle>
          <a:p>
            <a:pPr fontAlgn="base">
              <a:spcBef>
                <a:spcPct val="50000"/>
              </a:spcBef>
              <a:spcAft>
                <a:spcPct val="0"/>
              </a:spcAft>
              <a:defRPr/>
            </a:pPr>
            <a:endParaRPr lang="ru-RU" sz="2300">
              <a:solidFill>
                <a:srgbClr val="000000"/>
              </a:solidFill>
              <a:latin typeface="Times New Roman" pitchFamily="18" charset="0"/>
            </a:endParaRPr>
          </a:p>
        </p:txBody>
      </p:sp>
      <p:pic>
        <p:nvPicPr>
          <p:cNvPr id="5" name="Picture 6" descr="Эмблема СЭИ smal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512" y="117541"/>
            <a:ext cx="717898"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Номер слайда 2"/>
          <p:cNvSpPr>
            <a:spLocks noGrp="1"/>
          </p:cNvSpPr>
          <p:nvPr>
            <p:ph type="sldNum" sz="quarter" idx="12"/>
          </p:nvPr>
        </p:nvSpPr>
        <p:spPr/>
        <p:txBody>
          <a:bodyPr/>
          <a:lstStyle/>
          <a:p>
            <a:pPr>
              <a:defRPr/>
            </a:pPr>
            <a:r>
              <a:rPr lang="ru-RU" dirty="0" smtClean="0">
                <a:solidFill>
                  <a:prstClr val="black">
                    <a:tint val="75000"/>
                  </a:prstClr>
                </a:solidFill>
                <a:latin typeface="Arial" pitchFamily="34" charset="0"/>
                <a:cs typeface="Arial" pitchFamily="34" charset="0"/>
              </a:rPr>
              <a:t>24</a:t>
            </a:r>
            <a:endParaRPr lang="ru-RU" dirty="0">
              <a:solidFill>
                <a:prstClr val="black">
                  <a:tint val="75000"/>
                </a:prstClr>
              </a:solidFill>
              <a:latin typeface="Arial" pitchFamily="34" charset="0"/>
              <a:cs typeface="Arial" pitchFamily="34" charset="0"/>
            </a:endParaRPr>
          </a:p>
        </p:txBody>
      </p:sp>
      <p:sp>
        <p:nvSpPr>
          <p:cNvPr id="6" name="TextBox 3"/>
          <p:cNvSpPr txBox="1">
            <a:spLocks noChangeArrowheads="1"/>
          </p:cNvSpPr>
          <p:nvPr/>
        </p:nvSpPr>
        <p:spPr bwMode="auto">
          <a:xfrm>
            <a:off x="1691680" y="188640"/>
            <a:ext cx="6580356" cy="830997"/>
          </a:xfrm>
          <a:prstGeom prst="rect">
            <a:avLst/>
          </a:prstGeom>
          <a:solidFill>
            <a:schemeClr val="bg1"/>
          </a:solidFill>
          <a:ln>
            <a:noFill/>
          </a:ln>
          <a:effectLst>
            <a:outerShdw blurRad="50800" dist="38100" dir="5400000" algn="t" rotWithShape="0">
              <a:prstClr val="black">
                <a:alpha val="40000"/>
              </a:prstClr>
            </a:outerShdw>
          </a:effectLst>
          <a:extLst/>
        </p:spPr>
        <p:txBody>
          <a:bodyPr wrap="squar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eaLnBrk="1" hangingPunct="1">
              <a:defRPr/>
            </a:pPr>
            <a:r>
              <a:rPr lang="en-US" sz="2400" b="1" dirty="0">
                <a:solidFill>
                  <a:srgbClr val="800000"/>
                </a:solidFill>
                <a:latin typeface="Arial" pitchFamily="34" charset="0"/>
              </a:rPr>
              <a:t>PLAN OF GAS- AND PETROCHEMICALS IN RUSSIA UNTIL 2030</a:t>
            </a:r>
            <a:endParaRPr lang="ru-RU" sz="2400" b="1" dirty="0">
              <a:solidFill>
                <a:srgbClr val="800000"/>
              </a:solidFill>
              <a:latin typeface="Arial" pitchFamily="34" charset="0"/>
            </a:endParaRPr>
          </a:p>
        </p:txBody>
      </p:sp>
      <p:sp>
        <p:nvSpPr>
          <p:cNvPr id="7" name="TextBox 6"/>
          <p:cNvSpPr txBox="1">
            <a:spLocks noChangeArrowheads="1"/>
          </p:cNvSpPr>
          <p:nvPr/>
        </p:nvSpPr>
        <p:spPr bwMode="auto">
          <a:xfrm>
            <a:off x="2170510" y="1196752"/>
            <a:ext cx="4622006" cy="1815882"/>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a:spAutoFit/>
          </a:bodyPr>
          <a:lstStyle>
            <a:lvl1pPr eaLnBrk="0" hangingPunct="0">
              <a:defRPr sz="2600" b="1">
                <a:solidFill>
                  <a:srgbClr val="003399"/>
                </a:solidFill>
                <a:latin typeface="Arial" pitchFamily="34" charset="0"/>
                <a:cs typeface="Arial" pitchFamily="34" charset="0"/>
              </a:defRPr>
            </a:lvl1pPr>
            <a:lvl2pPr marL="742950" indent="-285750" eaLnBrk="0" hangingPunct="0">
              <a:defRPr sz="2600" b="1">
                <a:solidFill>
                  <a:srgbClr val="003399"/>
                </a:solidFill>
                <a:latin typeface="Arial" pitchFamily="34" charset="0"/>
                <a:cs typeface="Arial" pitchFamily="34" charset="0"/>
              </a:defRPr>
            </a:lvl2pPr>
            <a:lvl3pPr marL="1143000" indent="-228600" eaLnBrk="0" hangingPunct="0">
              <a:defRPr sz="2600" b="1">
                <a:solidFill>
                  <a:srgbClr val="003399"/>
                </a:solidFill>
                <a:latin typeface="Arial" pitchFamily="34" charset="0"/>
                <a:cs typeface="Arial" pitchFamily="34" charset="0"/>
              </a:defRPr>
            </a:lvl3pPr>
            <a:lvl4pPr marL="1600200" indent="-228600" eaLnBrk="0" hangingPunct="0">
              <a:defRPr sz="2600" b="1">
                <a:solidFill>
                  <a:srgbClr val="003399"/>
                </a:solidFill>
                <a:latin typeface="Arial" pitchFamily="34" charset="0"/>
                <a:cs typeface="Arial" pitchFamily="34" charset="0"/>
              </a:defRPr>
            </a:lvl4pPr>
            <a:lvl5pPr marL="2057400" indent="-228600" eaLnBrk="0" hangingPunct="0">
              <a:defRPr sz="2600" b="1">
                <a:solidFill>
                  <a:srgbClr val="003399"/>
                </a:solidFill>
                <a:latin typeface="Arial" pitchFamily="34" charset="0"/>
                <a:cs typeface="Arial" pitchFamily="34" charset="0"/>
              </a:defRPr>
            </a:lvl5pPr>
            <a:lvl6pPr marL="2514600" indent="-228600" algn="ctr" eaLnBrk="0" fontAlgn="base" hangingPunct="0">
              <a:spcBef>
                <a:spcPct val="0"/>
              </a:spcBef>
              <a:spcAft>
                <a:spcPct val="0"/>
              </a:spcAft>
              <a:defRPr sz="2600" b="1">
                <a:solidFill>
                  <a:srgbClr val="003399"/>
                </a:solidFill>
                <a:latin typeface="Arial" pitchFamily="34" charset="0"/>
                <a:cs typeface="Arial" pitchFamily="34" charset="0"/>
              </a:defRPr>
            </a:lvl6pPr>
            <a:lvl7pPr marL="2971800" indent="-228600" algn="ctr" eaLnBrk="0" fontAlgn="base" hangingPunct="0">
              <a:spcBef>
                <a:spcPct val="0"/>
              </a:spcBef>
              <a:spcAft>
                <a:spcPct val="0"/>
              </a:spcAft>
              <a:defRPr sz="2600" b="1">
                <a:solidFill>
                  <a:srgbClr val="003399"/>
                </a:solidFill>
                <a:latin typeface="Arial" pitchFamily="34" charset="0"/>
                <a:cs typeface="Arial" pitchFamily="34" charset="0"/>
              </a:defRPr>
            </a:lvl7pPr>
            <a:lvl8pPr marL="3429000" indent="-228600" algn="ctr" eaLnBrk="0" fontAlgn="base" hangingPunct="0">
              <a:spcBef>
                <a:spcPct val="0"/>
              </a:spcBef>
              <a:spcAft>
                <a:spcPct val="0"/>
              </a:spcAft>
              <a:defRPr sz="2600" b="1">
                <a:solidFill>
                  <a:srgbClr val="003399"/>
                </a:solidFill>
                <a:latin typeface="Arial" pitchFamily="34" charset="0"/>
                <a:cs typeface="Arial" pitchFamily="34" charset="0"/>
              </a:defRPr>
            </a:lvl8pPr>
            <a:lvl9pPr marL="3886200" indent="-228600" algn="ctr" eaLnBrk="0" fontAlgn="base" hangingPunct="0">
              <a:spcBef>
                <a:spcPct val="0"/>
              </a:spcBef>
              <a:spcAft>
                <a:spcPct val="0"/>
              </a:spcAft>
              <a:defRPr sz="2600" b="1">
                <a:solidFill>
                  <a:srgbClr val="003399"/>
                </a:solidFill>
                <a:latin typeface="Arial" pitchFamily="34" charset="0"/>
                <a:cs typeface="Arial" pitchFamily="34" charset="0"/>
              </a:defRPr>
            </a:lvl9pPr>
          </a:lstStyle>
          <a:p>
            <a:pPr marL="254250" algn="just" eaLnBrk="1" hangingPunct="1">
              <a:defRPr/>
            </a:pPr>
            <a:r>
              <a:rPr lang="en-US" sz="1400" dirty="0"/>
              <a:t>This plan identifies </a:t>
            </a:r>
            <a:r>
              <a:rPr lang="en-US" sz="1400" dirty="0">
                <a:solidFill>
                  <a:srgbClr val="FF0000"/>
                </a:solidFill>
              </a:rPr>
              <a:t>six petrochemical clusters in </a:t>
            </a:r>
            <a:r>
              <a:rPr lang="en-US" sz="1400" dirty="0"/>
              <a:t>Russia by 2030:</a:t>
            </a:r>
          </a:p>
          <a:p>
            <a:pPr marL="540000" indent="-285750" algn="just" eaLnBrk="1" hangingPunct="1">
              <a:buFont typeface="Wingdings" pitchFamily="2" charset="2"/>
              <a:buChar char="Ø"/>
              <a:defRPr/>
            </a:pPr>
            <a:r>
              <a:rPr lang="en-US" sz="1400" dirty="0"/>
              <a:t>Northwest</a:t>
            </a:r>
          </a:p>
          <a:p>
            <a:pPr marL="540000" indent="-285750" algn="just" eaLnBrk="1" hangingPunct="1">
              <a:buFont typeface="Wingdings" pitchFamily="2" charset="2"/>
              <a:buChar char="Ø"/>
              <a:defRPr/>
            </a:pPr>
            <a:r>
              <a:rPr lang="en-US" sz="1400" dirty="0"/>
              <a:t>Caspian</a:t>
            </a:r>
          </a:p>
          <a:p>
            <a:pPr marL="540000" indent="-285750" algn="just" eaLnBrk="1" hangingPunct="1">
              <a:buFont typeface="Wingdings" pitchFamily="2" charset="2"/>
              <a:buChar char="Ø"/>
              <a:defRPr/>
            </a:pPr>
            <a:r>
              <a:rPr lang="en-US" sz="1400" dirty="0"/>
              <a:t>Volga</a:t>
            </a:r>
          </a:p>
          <a:p>
            <a:pPr marL="540000" indent="-285750" algn="just" eaLnBrk="1" hangingPunct="1">
              <a:buFont typeface="Wingdings" pitchFamily="2" charset="2"/>
              <a:buChar char="Ø"/>
              <a:defRPr/>
            </a:pPr>
            <a:r>
              <a:rPr lang="en-US" sz="1400" dirty="0"/>
              <a:t>West Siberian</a:t>
            </a:r>
          </a:p>
          <a:p>
            <a:pPr marL="540000" indent="-285750" algn="just" eaLnBrk="1" hangingPunct="1">
              <a:buFont typeface="Wingdings" pitchFamily="2" charset="2"/>
              <a:buChar char="Ø"/>
              <a:defRPr/>
            </a:pPr>
            <a:r>
              <a:rPr lang="en-US" sz="1400" dirty="0">
                <a:solidFill>
                  <a:srgbClr val="FF0000"/>
                </a:solidFill>
              </a:rPr>
              <a:t>East-Siberian</a:t>
            </a:r>
          </a:p>
          <a:p>
            <a:pPr marL="540000" indent="-285750" algn="just" eaLnBrk="1" hangingPunct="1">
              <a:buFont typeface="Wingdings" pitchFamily="2" charset="2"/>
              <a:buChar char="Ø"/>
              <a:defRPr/>
            </a:pPr>
            <a:r>
              <a:rPr lang="en-US" sz="1400" dirty="0"/>
              <a:t>Far Eastern</a:t>
            </a:r>
            <a:endParaRPr lang="ru-RU" sz="1400" dirty="0"/>
          </a:p>
        </p:txBody>
      </p:sp>
      <p:sp>
        <p:nvSpPr>
          <p:cNvPr id="8" name="Стрелка углом вверх 7"/>
          <p:cNvSpPr/>
          <p:nvPr/>
        </p:nvSpPr>
        <p:spPr>
          <a:xfrm rot="5400000">
            <a:off x="1545441" y="1560018"/>
            <a:ext cx="625475" cy="607219"/>
          </a:xfrm>
          <a:prstGeom prst="bentUpArrow">
            <a:avLst>
              <a:gd name="adj1" fmla="val 45000"/>
              <a:gd name="adj2" fmla="val 32603"/>
              <a:gd name="adj3" fmla="val 27000"/>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ru-RU">
              <a:solidFill>
                <a:prstClr val="white"/>
              </a:solidFill>
              <a:latin typeface="Corbel" panose="020B0503020204020204" pitchFamily="34" charset="0"/>
            </a:endParaRPr>
          </a:p>
        </p:txBody>
      </p:sp>
      <p:grpSp>
        <p:nvGrpSpPr>
          <p:cNvPr id="9" name="Группа 11"/>
          <p:cNvGrpSpPr>
            <a:grpSpLocks/>
          </p:cNvGrpSpPr>
          <p:nvPr/>
        </p:nvGrpSpPr>
        <p:grpSpPr bwMode="auto">
          <a:xfrm>
            <a:off x="4247966" y="2060848"/>
            <a:ext cx="3691035" cy="4245840"/>
            <a:chOff x="4355976" y="2132905"/>
            <a:chExt cx="4921243" cy="4192501"/>
          </a:xfrm>
        </p:grpSpPr>
        <p:pic>
          <p:nvPicPr>
            <p:cNvPr id="10" name="Рисунок 2"/>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09969" y="2878348"/>
              <a:ext cx="4667250" cy="3447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Прямоугольник 10"/>
            <p:cNvSpPr/>
            <p:nvPr/>
          </p:nvSpPr>
          <p:spPr>
            <a:xfrm>
              <a:off x="4355976" y="2132905"/>
              <a:ext cx="595295" cy="1990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ru-RU">
                <a:solidFill>
                  <a:prstClr val="white"/>
                </a:solidFill>
                <a:latin typeface="Corbel" panose="020B0503020204020204" pitchFamily="34" charset="0"/>
              </a:endParaRPr>
            </a:p>
          </p:txBody>
        </p:sp>
      </p:grpSp>
      <p:sp>
        <p:nvSpPr>
          <p:cNvPr id="12" name="Выгнутая влево стрелка 11"/>
          <p:cNvSpPr/>
          <p:nvPr/>
        </p:nvSpPr>
        <p:spPr>
          <a:xfrm rot="671172">
            <a:off x="1736704" y="2841531"/>
            <a:ext cx="553640" cy="1681163"/>
          </a:xfrm>
          <a:prstGeom prst="curvedRightArrow">
            <a:avLst>
              <a:gd name="adj1" fmla="val 34266"/>
              <a:gd name="adj2" fmla="val 57804"/>
              <a:gd name="adj3" fmla="val 25000"/>
            </a:avLst>
          </a:prstGeom>
          <a:solidFill>
            <a:schemeClr val="accent6">
              <a:lumMod val="40000"/>
              <a:lumOff val="60000"/>
            </a:schemeClr>
          </a:solidFill>
          <a:ln>
            <a:solidFill>
              <a:srgbClr val="9933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ru-RU">
              <a:solidFill>
                <a:prstClr val="black"/>
              </a:solidFill>
              <a:latin typeface="Corbel" panose="020B0503020204020204" pitchFamily="34" charset="0"/>
            </a:endParaRPr>
          </a:p>
        </p:txBody>
      </p:sp>
      <p:sp>
        <p:nvSpPr>
          <p:cNvPr id="13" name="TextBox 9"/>
          <p:cNvSpPr txBox="1">
            <a:spLocks noChangeArrowheads="1"/>
          </p:cNvSpPr>
          <p:nvPr/>
        </p:nvSpPr>
        <p:spPr bwMode="auto">
          <a:xfrm>
            <a:off x="2198048" y="4033952"/>
            <a:ext cx="215741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defRPr/>
            </a:pPr>
            <a:r>
              <a:rPr lang="en-US" b="1" dirty="0">
                <a:solidFill>
                  <a:srgbClr val="003399"/>
                </a:solidFill>
                <a:latin typeface="Arial" pitchFamily="34" charset="0"/>
              </a:rPr>
              <a:t>Construction of two plants </a:t>
            </a:r>
            <a:r>
              <a:rPr lang="en-US" b="1" dirty="0">
                <a:solidFill>
                  <a:srgbClr val="FF0000"/>
                </a:solidFill>
                <a:latin typeface="Arial" pitchFamily="34" charset="0"/>
              </a:rPr>
              <a:t>in Irkutsk Region</a:t>
            </a:r>
            <a:endParaRPr lang="ru-RU" b="1" dirty="0">
              <a:solidFill>
                <a:srgbClr val="FF0000"/>
              </a:solidFill>
              <a:latin typeface="Arial" pitchFamily="34" charset="0"/>
            </a:endParaRPr>
          </a:p>
          <a:p>
            <a:pPr eaLnBrk="1" hangingPunct="1">
              <a:defRPr/>
            </a:pPr>
            <a:endParaRPr lang="ru-RU" b="1" dirty="0">
              <a:solidFill>
                <a:srgbClr val="003399"/>
              </a:solidFill>
              <a:latin typeface="Arial" pitchFamily="34" charset="0"/>
            </a:endParaRPr>
          </a:p>
        </p:txBody>
      </p:sp>
      <p:sp>
        <p:nvSpPr>
          <p:cNvPr id="14" name="TextBox 13"/>
          <p:cNvSpPr txBox="1"/>
          <p:nvPr/>
        </p:nvSpPr>
        <p:spPr>
          <a:xfrm>
            <a:off x="107503" y="6506220"/>
            <a:ext cx="8136905" cy="253916"/>
          </a:xfrm>
          <a:prstGeom prst="rect">
            <a:avLst/>
          </a:prstGeom>
          <a:noFill/>
        </p:spPr>
        <p:txBody>
          <a:bodyPr wrap="square" rtlCol="0">
            <a:spAutoFit/>
          </a:bodyPr>
          <a:lstStyle/>
          <a:p>
            <a:pPr fontAlgn="base">
              <a:spcBef>
                <a:spcPct val="50000"/>
              </a:spcBef>
              <a:spcAft>
                <a:spcPct val="0"/>
              </a:spcAft>
              <a:defRPr/>
            </a:pPr>
            <a:r>
              <a:rPr lang="ru-RU" sz="1050" b="1" i="1" dirty="0" smtClean="0">
                <a:solidFill>
                  <a:srgbClr val="0000CC"/>
                </a:solidFill>
                <a:latin typeface="Arial" charset="0"/>
              </a:rPr>
              <a:t>                                          </a:t>
            </a:r>
            <a:r>
              <a:rPr lang="en-US" sz="1050" b="1" i="1" dirty="0" smtClean="0">
                <a:solidFill>
                  <a:srgbClr val="0000CC"/>
                </a:solidFill>
                <a:latin typeface="Arial" charset="0"/>
              </a:rPr>
              <a:t>The </a:t>
            </a:r>
            <a:r>
              <a:rPr lang="en-US" sz="1050" b="1" i="1" dirty="0">
                <a:solidFill>
                  <a:srgbClr val="0000CC"/>
                </a:solidFill>
                <a:latin typeface="Arial" charset="0"/>
              </a:rPr>
              <a:t>15th International Conference on NAGPF-St. Petersburg, Russia, </a:t>
            </a:r>
            <a:r>
              <a:rPr lang="en-US" sz="1050" b="1" i="1" dirty="0" smtClean="0">
                <a:solidFill>
                  <a:srgbClr val="0000CC"/>
                </a:solidFill>
                <a:latin typeface="Arial" charset="0"/>
              </a:rPr>
              <a:t>05.10.2018</a:t>
            </a:r>
            <a:endParaRPr lang="ru-RU" sz="1050" b="1" i="1" dirty="0">
              <a:solidFill>
                <a:srgbClr val="0000CC"/>
              </a:solidFill>
              <a:latin typeface="Arial" charset="0"/>
            </a:endParaRPr>
          </a:p>
        </p:txBody>
      </p:sp>
    </p:spTree>
    <p:extLst>
      <p:ext uri="{BB962C8B-B14F-4D97-AF65-F5344CB8AC3E}">
        <p14:creationId xmlns:p14="http://schemas.microsoft.com/office/powerpoint/2010/main" val="39541967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Text Box 2"/>
          <p:cNvSpPr txBox="1">
            <a:spLocks noChangeArrowheads="1"/>
          </p:cNvSpPr>
          <p:nvPr/>
        </p:nvSpPr>
        <p:spPr bwMode="auto">
          <a:xfrm>
            <a:off x="683568" y="1125319"/>
            <a:ext cx="8064896" cy="4247317"/>
          </a:xfrm>
          <a:prstGeom prst="rect">
            <a:avLst/>
          </a:prstGeom>
          <a:solidFill>
            <a:srgbClr val="FFFFFF"/>
          </a:solidFill>
          <a:ln>
            <a:noFill/>
          </a:ln>
          <a:effectLst>
            <a:outerShdw dist="107763" dir="2700000" algn="ctr" rotWithShape="0">
              <a:schemeClr val="bg2"/>
            </a:outerShdw>
          </a:effectLst>
          <a:extLst>
            <a:ext uri="{91240B29-F687-4F45-9708-019B960494DF}">
              <a14:hiddenLine xmlns:a14="http://schemas.microsoft.com/office/drawing/2010/main" w="12700" cap="sq" algn="ctr">
                <a:solidFill>
                  <a:srgbClr val="000000"/>
                </a:solidFill>
                <a:miter lim="800000"/>
                <a:headEnd/>
                <a:tailEnd/>
              </a14:hiddenLine>
            </a:ext>
          </a:extLst>
        </p:spPr>
        <p:txBody>
          <a:bodyPr wrap="square">
            <a:spAutoFit/>
          </a:bodyPr>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algn="ctr" eaLnBrk="1" fontAlgn="base" hangingPunct="1">
              <a:spcBef>
                <a:spcPct val="0"/>
              </a:spcBef>
              <a:spcAft>
                <a:spcPct val="0"/>
              </a:spcAft>
              <a:defRPr/>
            </a:pPr>
            <a:r>
              <a:rPr lang="ru-RU" altLang="ko-KR" sz="3600" b="1" dirty="0" smtClean="0">
                <a:solidFill>
                  <a:srgbClr val="800000"/>
                </a:solidFill>
                <a:ea typeface="굴림" pitchFamily="34" charset="-127"/>
              </a:rPr>
              <a:t>3. </a:t>
            </a:r>
            <a:r>
              <a:rPr lang="en-US" altLang="ko-KR" sz="3600" b="1" dirty="0" smtClean="0">
                <a:solidFill>
                  <a:srgbClr val="800000"/>
                </a:solidFill>
                <a:ea typeface="굴림" pitchFamily="34" charset="-127"/>
              </a:rPr>
              <a:t>Priority </a:t>
            </a:r>
            <a:r>
              <a:rPr lang="en-US" altLang="ko-KR" sz="3600" b="1" dirty="0">
                <a:solidFill>
                  <a:srgbClr val="800000"/>
                </a:solidFill>
                <a:ea typeface="굴림" pitchFamily="34" charset="-127"/>
              </a:rPr>
              <a:t>directions of </a:t>
            </a:r>
            <a:r>
              <a:rPr lang="en-US" altLang="ko-KR" sz="3600" b="1" dirty="0" smtClean="0">
                <a:solidFill>
                  <a:srgbClr val="800000"/>
                </a:solidFill>
                <a:ea typeface="굴림" pitchFamily="34" charset="-127"/>
              </a:rPr>
              <a:t>innovation and technology  </a:t>
            </a:r>
            <a:r>
              <a:rPr lang="en-US" altLang="ko-KR" sz="3600" b="1" dirty="0">
                <a:solidFill>
                  <a:srgbClr val="800000"/>
                </a:solidFill>
                <a:ea typeface="굴림" pitchFamily="34" charset="-127"/>
              </a:rPr>
              <a:t>cooperation between Russia and NEA </a:t>
            </a:r>
            <a:r>
              <a:rPr lang="en-US" altLang="ko-KR" sz="3600" b="1" dirty="0" smtClean="0">
                <a:solidFill>
                  <a:srgbClr val="800000"/>
                </a:solidFill>
                <a:ea typeface="굴림" pitchFamily="34" charset="-127"/>
              </a:rPr>
              <a:t>countries </a:t>
            </a:r>
            <a:r>
              <a:rPr lang="en-US" altLang="ko-KR" sz="3600" b="1" dirty="0">
                <a:solidFill>
                  <a:srgbClr val="800000"/>
                </a:solidFill>
                <a:ea typeface="굴림" pitchFamily="34" charset="-127"/>
              </a:rPr>
              <a:t>in the field of </a:t>
            </a:r>
            <a:r>
              <a:rPr lang="en-US" altLang="ko-KR" sz="3600" b="1" dirty="0" smtClean="0">
                <a:solidFill>
                  <a:srgbClr val="800000"/>
                </a:solidFill>
                <a:ea typeface="굴림" pitchFamily="34" charset="-127"/>
              </a:rPr>
              <a:t>energy</a:t>
            </a:r>
          </a:p>
          <a:p>
            <a:pPr algn="ctr" eaLnBrk="1" fontAlgn="base" hangingPunct="1">
              <a:spcBef>
                <a:spcPct val="0"/>
              </a:spcBef>
              <a:spcAft>
                <a:spcPct val="0"/>
              </a:spcAft>
              <a:defRPr/>
            </a:pPr>
            <a:endParaRPr lang="ru-RU" altLang="ko-KR" b="1" dirty="0">
              <a:solidFill>
                <a:srgbClr val="800000"/>
              </a:solidFill>
              <a:ea typeface="굴림" pitchFamily="34" charset="-127"/>
            </a:endParaRPr>
          </a:p>
          <a:p>
            <a:pPr algn="ctr" eaLnBrk="1" fontAlgn="base" hangingPunct="1">
              <a:spcBef>
                <a:spcPct val="0"/>
              </a:spcBef>
              <a:spcAft>
                <a:spcPct val="0"/>
              </a:spcAft>
            </a:pPr>
            <a:r>
              <a:rPr lang="en-US" altLang="ko-KR" sz="2800" b="1" dirty="0" smtClean="0">
                <a:solidFill>
                  <a:srgbClr val="006600"/>
                </a:solidFill>
                <a:ea typeface="굴림" pitchFamily="34" charset="-127"/>
              </a:rPr>
              <a:t> 3.2. </a:t>
            </a:r>
            <a:r>
              <a:rPr lang="en-US" altLang="ko-KR" sz="2800" b="1" dirty="0">
                <a:solidFill>
                  <a:srgbClr val="006600"/>
                </a:solidFill>
                <a:ea typeface="굴림" pitchFamily="34" charset="-127"/>
              </a:rPr>
              <a:t>Participation in the </a:t>
            </a:r>
            <a:r>
              <a:rPr lang="en-US" altLang="ko-KR" sz="2800" b="1" dirty="0" smtClean="0">
                <a:solidFill>
                  <a:srgbClr val="006600"/>
                </a:solidFill>
                <a:ea typeface="굴림" pitchFamily="34" charset="-127"/>
              </a:rPr>
              <a:t>formation </a:t>
            </a:r>
            <a:r>
              <a:rPr lang="en-US" altLang="ko-KR" sz="2800" b="1" dirty="0">
                <a:solidFill>
                  <a:srgbClr val="006600"/>
                </a:solidFill>
                <a:ea typeface="굴림" pitchFamily="34" charset="-127"/>
              </a:rPr>
              <a:t>of </a:t>
            </a:r>
            <a:r>
              <a:rPr lang="en-US" altLang="ko-KR" sz="2800" b="1" dirty="0" smtClean="0">
                <a:solidFill>
                  <a:srgbClr val="006600"/>
                </a:solidFill>
                <a:ea typeface="굴림" pitchFamily="34" charset="-127"/>
              </a:rPr>
              <a:t>cross-border </a:t>
            </a:r>
            <a:r>
              <a:rPr lang="en-US" altLang="ko-KR" sz="2800" b="1" dirty="0">
                <a:solidFill>
                  <a:srgbClr val="006600"/>
                </a:solidFill>
                <a:ea typeface="굴림" pitchFamily="34" charset="-127"/>
              </a:rPr>
              <a:t>transmission lines in </a:t>
            </a:r>
            <a:r>
              <a:rPr lang="en-US" altLang="ko-KR" sz="2800" b="1" dirty="0" smtClean="0">
                <a:solidFill>
                  <a:srgbClr val="006600"/>
                </a:solidFill>
                <a:ea typeface="굴림" pitchFamily="34" charset="-127"/>
              </a:rPr>
              <a:t>NEA </a:t>
            </a:r>
            <a:endParaRPr lang="en-US" altLang="ko-KR" sz="2800" b="1" dirty="0">
              <a:solidFill>
                <a:srgbClr val="006600"/>
              </a:solidFill>
              <a:ea typeface="굴림" pitchFamily="34" charset="-127"/>
            </a:endParaRPr>
          </a:p>
          <a:p>
            <a:pPr algn="ctr" eaLnBrk="1" fontAlgn="base" hangingPunct="1">
              <a:spcBef>
                <a:spcPct val="0"/>
              </a:spcBef>
              <a:spcAft>
                <a:spcPct val="0"/>
              </a:spcAft>
              <a:defRPr/>
            </a:pPr>
            <a:endParaRPr lang="en-US" altLang="ko-KR" sz="2800" b="1" dirty="0">
              <a:solidFill>
                <a:srgbClr val="006600"/>
              </a:solidFill>
              <a:ea typeface="굴림" pitchFamily="34" charset="-127"/>
            </a:endParaRPr>
          </a:p>
          <a:p>
            <a:pPr algn="ctr" eaLnBrk="1" fontAlgn="base" hangingPunct="1">
              <a:spcBef>
                <a:spcPct val="0"/>
              </a:spcBef>
              <a:spcAft>
                <a:spcPct val="0"/>
              </a:spcAft>
              <a:defRPr/>
            </a:pPr>
            <a:endParaRPr lang="ru-RU" altLang="ko-KR" sz="2800" b="1" dirty="0">
              <a:solidFill>
                <a:srgbClr val="002060"/>
              </a:solidFill>
            </a:endParaRPr>
          </a:p>
        </p:txBody>
      </p:sp>
      <p:sp>
        <p:nvSpPr>
          <p:cNvPr id="4" name="TextBox 3"/>
          <p:cNvSpPr txBox="1"/>
          <p:nvPr/>
        </p:nvSpPr>
        <p:spPr>
          <a:xfrm>
            <a:off x="107503" y="6506220"/>
            <a:ext cx="8136905" cy="253916"/>
          </a:xfrm>
          <a:prstGeom prst="rect">
            <a:avLst/>
          </a:prstGeom>
          <a:noFill/>
        </p:spPr>
        <p:txBody>
          <a:bodyPr wrap="square" rtlCol="0">
            <a:spAutoFit/>
          </a:bodyPr>
          <a:lstStyle/>
          <a:p>
            <a:pPr fontAlgn="base">
              <a:spcBef>
                <a:spcPct val="50000"/>
              </a:spcBef>
              <a:spcAft>
                <a:spcPct val="0"/>
              </a:spcAft>
              <a:defRPr/>
            </a:pPr>
            <a:r>
              <a:rPr lang="en-US" sz="1050" b="1" i="1" dirty="0">
                <a:solidFill>
                  <a:srgbClr val="0000CC"/>
                </a:solidFill>
                <a:latin typeface="Arial" charset="0"/>
              </a:rPr>
              <a:t>The 15th International Conference on NAGPF-St. Petersburg, Russia, </a:t>
            </a:r>
            <a:r>
              <a:rPr lang="en-US" sz="1050" b="1" i="1" dirty="0" smtClean="0">
                <a:solidFill>
                  <a:srgbClr val="0000CC"/>
                </a:solidFill>
                <a:latin typeface="Arial" charset="0"/>
              </a:rPr>
              <a:t>05.10.2018</a:t>
            </a:r>
            <a:endParaRPr lang="ru-RU" sz="1050" b="1" i="1" dirty="0">
              <a:solidFill>
                <a:srgbClr val="0000CC"/>
              </a:solidFill>
              <a:latin typeface="Arial" charset="0"/>
            </a:endParaRPr>
          </a:p>
        </p:txBody>
      </p:sp>
      <p:pic>
        <p:nvPicPr>
          <p:cNvPr id="5" name="Picture 6" descr="Эмблема СЭИ smal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731" y="117631"/>
            <a:ext cx="71596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Номер слайда 2"/>
          <p:cNvSpPr>
            <a:spLocks noGrp="1"/>
          </p:cNvSpPr>
          <p:nvPr>
            <p:ph type="sldNum" sz="quarter" idx="12"/>
          </p:nvPr>
        </p:nvSpPr>
        <p:spPr>
          <a:xfrm>
            <a:off x="7924800" y="6356350"/>
            <a:ext cx="762000" cy="365125"/>
          </a:xfrm>
        </p:spPr>
        <p:txBody>
          <a:bodyPr/>
          <a:lstStyle/>
          <a:p>
            <a:pPr>
              <a:defRPr/>
            </a:pPr>
            <a:r>
              <a:rPr lang="ru-RU" dirty="0" smtClean="0">
                <a:solidFill>
                  <a:prstClr val="black"/>
                </a:solidFill>
                <a:latin typeface="Arial" pitchFamily="34" charset="0"/>
                <a:cs typeface="Arial" pitchFamily="34" charset="0"/>
              </a:rPr>
              <a:t>25</a:t>
            </a:r>
            <a:endParaRPr lang="ru-RU" dirty="0">
              <a:solidFill>
                <a:prstClr val="black"/>
              </a:solidFill>
              <a:latin typeface="Arial" pitchFamily="34" charset="0"/>
              <a:cs typeface="Arial" pitchFamily="34" charset="0"/>
            </a:endParaRPr>
          </a:p>
        </p:txBody>
      </p:sp>
    </p:spTree>
    <p:extLst>
      <p:ext uri="{BB962C8B-B14F-4D97-AF65-F5344CB8AC3E}">
        <p14:creationId xmlns:p14="http://schemas.microsoft.com/office/powerpoint/2010/main" val="39199472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4" presetClass="entr" presetSubtype="0" fill="hold" grpId="0" nodeType="afterEffect">
                                  <p:stCondLst>
                                    <p:cond delay="0"/>
                                  </p:stCondLst>
                                  <p:childTnLst>
                                    <p:set>
                                      <p:cBhvr>
                                        <p:cTn id="6" dur="1" fill="hold">
                                          <p:stCondLst>
                                            <p:cond delay="0"/>
                                          </p:stCondLst>
                                        </p:cTn>
                                        <p:tgtEl>
                                          <p:spTgt spid="287746"/>
                                        </p:tgtEl>
                                        <p:attrNameLst>
                                          <p:attrName>style.visibility</p:attrName>
                                        </p:attrNameLst>
                                      </p:cBhvr>
                                      <p:to>
                                        <p:strVal val="visible"/>
                                      </p:to>
                                    </p:set>
                                    <p:anim to="" calcmode="lin" valueType="num">
                                      <p:cBhvr>
                                        <p:cTn id="7" dur="1" fill="hold"/>
                                        <p:tgtEl>
                                          <p:spTgt spid="28774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774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2"/>
          <p:cNvSpPr txBox="1">
            <a:spLocks noChangeArrowheads="1"/>
          </p:cNvSpPr>
          <p:nvPr/>
        </p:nvSpPr>
        <p:spPr bwMode="auto">
          <a:xfrm>
            <a:off x="395536" y="925089"/>
            <a:ext cx="8424936" cy="5312223"/>
          </a:xfrm>
          <a:prstGeom prst="rect">
            <a:avLst/>
          </a:prstGeom>
          <a:solidFill>
            <a:srgbClr val="FFFFFF"/>
          </a:solidFill>
          <a:ln>
            <a:noFill/>
          </a:ln>
          <a:effectLst>
            <a:outerShdw blurRad="50800" dist="38100" dir="5400000" algn="t"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lnSpc>
                <a:spcPct val="110000"/>
              </a:lnSpc>
              <a:defRPr/>
            </a:pPr>
            <a:r>
              <a:rPr lang="en-US" sz="3200" b="1" dirty="0">
                <a:solidFill>
                  <a:srgbClr val="800000"/>
                </a:solidFill>
              </a:rPr>
              <a:t>  </a:t>
            </a:r>
            <a:r>
              <a:rPr lang="en-US" sz="3200" b="1" dirty="0" smtClean="0">
                <a:solidFill>
                  <a:srgbClr val="800000"/>
                </a:solidFill>
              </a:rPr>
              <a:t>C</a:t>
            </a:r>
            <a:r>
              <a:rPr lang="en-US" sz="2800" b="1" dirty="0" smtClean="0">
                <a:solidFill>
                  <a:srgbClr val="800000"/>
                </a:solidFill>
              </a:rPr>
              <a:t>ross-border </a:t>
            </a:r>
            <a:r>
              <a:rPr lang="en-US" sz="2800" b="1" dirty="0">
                <a:solidFill>
                  <a:srgbClr val="800000"/>
                </a:solidFill>
              </a:rPr>
              <a:t>transmission lines in NEA </a:t>
            </a:r>
            <a:r>
              <a:rPr lang="en-US" sz="2800" b="1" dirty="0" smtClean="0">
                <a:solidFill>
                  <a:srgbClr val="800000"/>
                </a:solidFill>
              </a:rPr>
              <a:t>are a top priority</a:t>
            </a:r>
            <a:r>
              <a:rPr lang="en-US" altLang="ko-KR" sz="2800" b="1" dirty="0" smtClean="0">
                <a:solidFill>
                  <a:srgbClr val="800000"/>
                </a:solidFill>
                <a:latin typeface="Arial" charset="0"/>
                <a:ea typeface="굴림" pitchFamily="34" charset="-127"/>
                <a:cs typeface="Arial" charset="0"/>
              </a:rPr>
              <a:t> for innovation and technology cooperation </a:t>
            </a:r>
            <a:r>
              <a:rPr lang="en-US" altLang="ko-KR" sz="2800" b="1" dirty="0">
                <a:solidFill>
                  <a:srgbClr val="800000"/>
                </a:solidFill>
                <a:latin typeface="Arial" charset="0"/>
                <a:ea typeface="굴림" pitchFamily="34" charset="-127"/>
                <a:cs typeface="Arial" charset="0"/>
              </a:rPr>
              <a:t>between Russia and NEA countries in the </a:t>
            </a:r>
            <a:r>
              <a:rPr lang="en-US" altLang="ko-KR" sz="2800" b="1" dirty="0" smtClean="0">
                <a:solidFill>
                  <a:srgbClr val="800000"/>
                </a:solidFill>
                <a:latin typeface="Arial" charset="0"/>
                <a:ea typeface="굴림" pitchFamily="34" charset="-127"/>
                <a:cs typeface="Arial" charset="0"/>
              </a:rPr>
              <a:t>field of energy </a:t>
            </a:r>
          </a:p>
          <a:p>
            <a:pPr>
              <a:lnSpc>
                <a:spcPct val="130000"/>
              </a:lnSpc>
            </a:pPr>
            <a:r>
              <a:rPr lang="en-US" sz="2800" b="1" i="1" dirty="0">
                <a:solidFill>
                  <a:srgbClr val="006600"/>
                </a:solidFill>
                <a:ea typeface="Malgun Gothic" panose="020B0503020000020004" pitchFamily="34" charset="-127"/>
              </a:rPr>
              <a:t>The Eastern energy strategy of Russia </a:t>
            </a:r>
            <a:r>
              <a:rPr lang="en-US" sz="2800" b="1" i="1" dirty="0" smtClean="0">
                <a:solidFill>
                  <a:srgbClr val="006600"/>
                </a:solidFill>
                <a:ea typeface="Malgun Gothic" panose="020B0503020000020004" pitchFamily="34" charset="-127"/>
              </a:rPr>
              <a:t>suggests </a:t>
            </a:r>
            <a:r>
              <a:rPr lang="en-US" sz="2800" b="1" i="1" dirty="0">
                <a:solidFill>
                  <a:srgbClr val="006600"/>
                </a:solidFill>
                <a:ea typeface="Malgun Gothic" panose="020B0503020000020004" pitchFamily="34" charset="-127"/>
              </a:rPr>
              <a:t>the development of interstate electric ties between the </a:t>
            </a:r>
            <a:r>
              <a:rPr lang="en-US" sz="2800" b="1" i="1" dirty="0" smtClean="0">
                <a:solidFill>
                  <a:srgbClr val="006600"/>
                </a:solidFill>
                <a:ea typeface="Malgun Gothic" panose="020B0503020000020004" pitchFamily="34" charset="-127"/>
              </a:rPr>
              <a:t>Russian eastern </a:t>
            </a:r>
            <a:r>
              <a:rPr lang="en-US" sz="2800" b="1" i="1" dirty="0">
                <a:solidFill>
                  <a:srgbClr val="006600"/>
                </a:solidFill>
                <a:ea typeface="Malgun Gothic" panose="020B0503020000020004" pitchFamily="34" charset="-127"/>
              </a:rPr>
              <a:t>regions </a:t>
            </a:r>
            <a:r>
              <a:rPr lang="en-US" sz="2800" b="1" i="1" dirty="0" smtClean="0">
                <a:solidFill>
                  <a:srgbClr val="006600"/>
                </a:solidFill>
                <a:ea typeface="Malgun Gothic" panose="020B0503020000020004" pitchFamily="34" charset="-127"/>
              </a:rPr>
              <a:t>and </a:t>
            </a:r>
            <a:r>
              <a:rPr lang="en-US" sz="2800" b="1" i="1" dirty="0">
                <a:solidFill>
                  <a:srgbClr val="006600"/>
                </a:solidFill>
                <a:ea typeface="Malgun Gothic" panose="020B0503020000020004" pitchFamily="34" charset="-127"/>
              </a:rPr>
              <a:t>“neighboring” NEA countries</a:t>
            </a:r>
            <a:r>
              <a:rPr lang="en-US" sz="2000" b="1" dirty="0">
                <a:solidFill>
                  <a:srgbClr val="006600"/>
                </a:solidFill>
                <a:ea typeface="Times New Roman" panose="02020603050405020304" pitchFamily="18" charset="0"/>
              </a:rPr>
              <a:t> </a:t>
            </a:r>
            <a:endParaRPr lang="ru-RU" sz="1400" dirty="0">
              <a:solidFill>
                <a:prstClr val="black"/>
              </a:solidFill>
              <a:latin typeface="Times New Roman" panose="02020603050405020304" pitchFamily="18" charset="0"/>
              <a:ea typeface="Times New Roman" panose="02020603050405020304" pitchFamily="18" charset="0"/>
            </a:endParaRPr>
          </a:p>
          <a:p>
            <a:pPr eaLnBrk="1" hangingPunct="1">
              <a:lnSpc>
                <a:spcPct val="110000"/>
              </a:lnSpc>
              <a:defRPr/>
            </a:pPr>
            <a:endParaRPr lang="en-US" sz="2800" b="1" dirty="0">
              <a:solidFill>
                <a:srgbClr val="800000"/>
              </a:solidFill>
              <a:latin typeface="Arial" charset="0"/>
              <a:ea typeface="굴림" pitchFamily="34" charset="-127"/>
              <a:cs typeface="Arial" charset="0"/>
            </a:endParaRPr>
          </a:p>
          <a:p>
            <a:pPr eaLnBrk="1" hangingPunct="1">
              <a:lnSpc>
                <a:spcPct val="110000"/>
              </a:lnSpc>
              <a:defRPr/>
            </a:pPr>
            <a:endParaRPr lang="ru-RU" sz="3200" b="1" i="1" dirty="0">
              <a:solidFill>
                <a:srgbClr val="800000"/>
              </a:solidFill>
            </a:endParaRPr>
          </a:p>
        </p:txBody>
      </p:sp>
      <p:sp>
        <p:nvSpPr>
          <p:cNvPr id="4" name="Номер слайда 3"/>
          <p:cNvSpPr>
            <a:spLocks noGrp="1"/>
          </p:cNvSpPr>
          <p:nvPr>
            <p:ph type="sldNum" sz="quarter" idx="12"/>
          </p:nvPr>
        </p:nvSpPr>
        <p:spPr/>
        <p:txBody>
          <a:bodyPr/>
          <a:lstStyle/>
          <a:p>
            <a:pPr>
              <a:defRPr/>
            </a:pPr>
            <a:r>
              <a:rPr lang="ru-RU" dirty="0" smtClean="0">
                <a:solidFill>
                  <a:srgbClr val="04617B">
                    <a:shade val="90000"/>
                  </a:srgbClr>
                </a:solidFill>
                <a:latin typeface="Arial" pitchFamily="34" charset="0"/>
                <a:cs typeface="Arial" pitchFamily="34" charset="0"/>
              </a:rPr>
              <a:t>26</a:t>
            </a:r>
            <a:endParaRPr lang="ru-RU" dirty="0">
              <a:solidFill>
                <a:srgbClr val="04617B">
                  <a:shade val="90000"/>
                </a:srgbClr>
              </a:solidFill>
              <a:latin typeface="Arial" pitchFamily="34" charset="0"/>
              <a:cs typeface="Arial" pitchFamily="34" charset="0"/>
            </a:endParaRPr>
          </a:p>
        </p:txBody>
      </p:sp>
      <p:sp>
        <p:nvSpPr>
          <p:cNvPr id="6" name="TextBox 5"/>
          <p:cNvSpPr txBox="1"/>
          <p:nvPr/>
        </p:nvSpPr>
        <p:spPr>
          <a:xfrm>
            <a:off x="107503" y="6506220"/>
            <a:ext cx="8136905" cy="253916"/>
          </a:xfrm>
          <a:prstGeom prst="rect">
            <a:avLst/>
          </a:prstGeom>
          <a:noFill/>
        </p:spPr>
        <p:txBody>
          <a:bodyPr wrap="square" rtlCol="0">
            <a:spAutoFit/>
          </a:bodyPr>
          <a:lstStyle/>
          <a:p>
            <a:pPr fontAlgn="base">
              <a:spcBef>
                <a:spcPct val="50000"/>
              </a:spcBef>
              <a:spcAft>
                <a:spcPct val="0"/>
              </a:spcAft>
              <a:defRPr/>
            </a:pPr>
            <a:r>
              <a:rPr lang="ru-RU" sz="1050" b="1" i="1" dirty="0" smtClean="0">
                <a:solidFill>
                  <a:srgbClr val="0000CC"/>
                </a:solidFill>
                <a:latin typeface="Arial" charset="0"/>
              </a:rPr>
              <a:t>                                       </a:t>
            </a:r>
            <a:r>
              <a:rPr lang="en-US" sz="1050" b="1" i="1" dirty="0" smtClean="0">
                <a:solidFill>
                  <a:srgbClr val="0000CC"/>
                </a:solidFill>
                <a:latin typeface="Arial" charset="0"/>
              </a:rPr>
              <a:t>The </a:t>
            </a:r>
            <a:r>
              <a:rPr lang="en-US" sz="1050" b="1" i="1" dirty="0">
                <a:solidFill>
                  <a:srgbClr val="0000CC"/>
                </a:solidFill>
                <a:latin typeface="Arial" charset="0"/>
              </a:rPr>
              <a:t>15th International Conference on NAGPF-St. Petersburg, Russia, </a:t>
            </a:r>
            <a:r>
              <a:rPr lang="en-US" sz="1050" b="1" i="1" dirty="0" smtClean="0">
                <a:solidFill>
                  <a:srgbClr val="0000CC"/>
                </a:solidFill>
                <a:latin typeface="Arial" charset="0"/>
              </a:rPr>
              <a:t>05.10.2018</a:t>
            </a:r>
            <a:endParaRPr lang="ru-RU" sz="1050" b="1" i="1" dirty="0">
              <a:solidFill>
                <a:srgbClr val="0000CC"/>
              </a:solidFill>
              <a:latin typeface="Arial" charset="0"/>
            </a:endParaRPr>
          </a:p>
        </p:txBody>
      </p:sp>
      <p:pic>
        <p:nvPicPr>
          <p:cNvPr id="8" name="Picture 6" descr="Эмблема СЭИ smal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731" y="117631"/>
            <a:ext cx="71596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46269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0-#ppt_w/2"/>
                                          </p:val>
                                        </p:tav>
                                        <p:tav tm="100000">
                                          <p:val>
                                            <p:strVal val="#ppt_x"/>
                                          </p:val>
                                        </p:tav>
                                      </p:tavLst>
                                    </p:anim>
                                    <p:anim calcmode="lin" valueType="num">
                                      <p:cBhvr additive="base">
                                        <p:cTn id="8"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67544" y="836845"/>
            <a:ext cx="8424936" cy="4955203"/>
          </a:xfrm>
          <a:prstGeom prst="rect">
            <a:avLst/>
          </a:prstGeom>
          <a:solidFill>
            <a:schemeClr val="bg1"/>
          </a:solidFill>
          <a:effectLst>
            <a:outerShdw blurRad="50800" dist="38100" dir="5400000" algn="t" rotWithShape="0">
              <a:prstClr val="black">
                <a:alpha val="40000"/>
              </a:prstClr>
            </a:outerShdw>
          </a:effectLst>
        </p:spPr>
        <p:txBody>
          <a:bodyPr wrap="square" rtlCol="0">
            <a:spAutoFit/>
          </a:bodyPr>
          <a:lstStyle/>
          <a:p>
            <a:r>
              <a:rPr lang="en-US" b="1" dirty="0">
                <a:solidFill>
                  <a:srgbClr val="800000"/>
                </a:solidFill>
                <a:latin typeface="Arial" pitchFamily="34" charset="0"/>
                <a:cs typeface="Arial" pitchFamily="34" charset="0"/>
              </a:rPr>
              <a:t>      </a:t>
            </a:r>
            <a:r>
              <a:rPr lang="en-US" sz="2800" b="1" dirty="0">
                <a:solidFill>
                  <a:srgbClr val="800000"/>
                </a:solidFill>
                <a:latin typeface="Arial" pitchFamily="34" charset="0"/>
                <a:cs typeface="Arial" pitchFamily="34" charset="0"/>
              </a:rPr>
              <a:t>This concerns possible interconnection of electric power systems  for parallel operation in Russia’s East (East Siberia and the Far </a:t>
            </a:r>
            <a:r>
              <a:rPr lang="en-US" sz="2800" b="1">
                <a:solidFill>
                  <a:srgbClr val="800000"/>
                </a:solidFill>
                <a:latin typeface="Arial" pitchFamily="34" charset="0"/>
                <a:cs typeface="Arial" pitchFamily="34" charset="0"/>
              </a:rPr>
              <a:t>East), Mongolia, </a:t>
            </a:r>
            <a:r>
              <a:rPr lang="en-US" sz="2800" b="1" dirty="0">
                <a:solidFill>
                  <a:srgbClr val="800000"/>
                </a:solidFill>
                <a:latin typeface="Arial" pitchFamily="34" charset="0"/>
                <a:cs typeface="Arial" pitchFamily="34" charset="0"/>
              </a:rPr>
              <a:t>People’s Republic </a:t>
            </a:r>
            <a:r>
              <a:rPr lang="en-US" sz="2800" b="1">
                <a:solidFill>
                  <a:srgbClr val="800000"/>
                </a:solidFill>
                <a:latin typeface="Arial" pitchFamily="34" charset="0"/>
                <a:cs typeface="Arial" pitchFamily="34" charset="0"/>
              </a:rPr>
              <a:t>of China, </a:t>
            </a:r>
            <a:r>
              <a:rPr lang="en-US" sz="2800" b="1" dirty="0">
                <a:solidFill>
                  <a:srgbClr val="800000"/>
                </a:solidFill>
                <a:latin typeface="Arial" pitchFamily="34" charset="0"/>
                <a:cs typeface="Arial" pitchFamily="34" charset="0"/>
              </a:rPr>
              <a:t>North and South Koreas and Japan</a:t>
            </a:r>
            <a:br>
              <a:rPr lang="en-US" sz="2800" b="1" dirty="0">
                <a:solidFill>
                  <a:srgbClr val="800000"/>
                </a:solidFill>
                <a:latin typeface="Arial" pitchFamily="34" charset="0"/>
                <a:cs typeface="Arial" pitchFamily="34" charset="0"/>
              </a:rPr>
            </a:br>
            <a:r>
              <a:rPr lang="ru-RU" sz="3200" b="1" dirty="0">
                <a:solidFill>
                  <a:srgbClr val="993300"/>
                </a:solidFill>
                <a:latin typeface="Arial" pitchFamily="34" charset="0"/>
                <a:cs typeface="Arial" pitchFamily="34" charset="0"/>
              </a:rPr>
              <a:t/>
            </a:r>
            <a:br>
              <a:rPr lang="ru-RU" sz="3200" b="1" dirty="0">
                <a:solidFill>
                  <a:srgbClr val="993300"/>
                </a:solidFill>
                <a:latin typeface="Arial" pitchFamily="34" charset="0"/>
                <a:cs typeface="Arial" pitchFamily="34" charset="0"/>
              </a:rPr>
            </a:br>
            <a:r>
              <a:rPr lang="en-US" sz="3200" b="1" dirty="0">
                <a:solidFill>
                  <a:srgbClr val="006600"/>
                </a:solidFill>
                <a:latin typeface="Arial" pitchFamily="34" charset="0"/>
                <a:cs typeface="Arial" pitchFamily="34" charset="0"/>
              </a:rPr>
              <a:t>      </a:t>
            </a:r>
            <a:r>
              <a:rPr lang="en-US" sz="2800" b="1" dirty="0">
                <a:solidFill>
                  <a:srgbClr val="006600"/>
                </a:solidFill>
                <a:latin typeface="Arial" pitchFamily="34" charset="0"/>
                <a:cs typeface="Arial" pitchFamily="34" charset="0"/>
              </a:rPr>
              <a:t>The operation area of such an interstate power super-interconnection may embrace different types of power plants </a:t>
            </a:r>
            <a:r>
              <a:rPr lang="ru-RU" sz="2800" b="1">
                <a:solidFill>
                  <a:srgbClr val="006600"/>
                </a:solidFill>
                <a:latin typeface="Arial" pitchFamily="34" charset="0"/>
                <a:cs typeface="Arial" pitchFamily="34" charset="0"/>
              </a:rPr>
              <a:t>(</a:t>
            </a:r>
            <a:r>
              <a:rPr lang="en-US" sz="2800" b="1">
                <a:solidFill>
                  <a:srgbClr val="006600"/>
                </a:solidFill>
                <a:latin typeface="Arial" pitchFamily="34" charset="0"/>
                <a:cs typeface="Arial" pitchFamily="34" charset="0"/>
              </a:rPr>
              <a:t>thermal, hydraulic, nuclear, wind, </a:t>
            </a:r>
            <a:r>
              <a:rPr lang="en-US" sz="2800" b="1" dirty="0">
                <a:solidFill>
                  <a:srgbClr val="006600"/>
                </a:solidFill>
                <a:latin typeface="Arial" pitchFamily="34" charset="0"/>
                <a:cs typeface="Arial" pitchFamily="34" charset="0"/>
              </a:rPr>
              <a:t>etc.) with a total installed capacity of above </a:t>
            </a:r>
            <a:r>
              <a:rPr lang="ru-RU" sz="2800" b="1" dirty="0">
                <a:solidFill>
                  <a:srgbClr val="006600"/>
                </a:solidFill>
                <a:latin typeface="Arial" pitchFamily="34" charset="0"/>
                <a:cs typeface="Arial" pitchFamily="34" charset="0"/>
              </a:rPr>
              <a:t>450-500 </a:t>
            </a:r>
            <a:r>
              <a:rPr lang="en-US" sz="2800" b="1" dirty="0">
                <a:solidFill>
                  <a:srgbClr val="006600"/>
                </a:solidFill>
                <a:latin typeface="Arial" pitchFamily="34" charset="0"/>
                <a:cs typeface="Arial" pitchFamily="34" charset="0"/>
              </a:rPr>
              <a:t>million kW</a:t>
            </a:r>
            <a:endParaRPr lang="ru-RU" sz="2800" dirty="0">
              <a:solidFill>
                <a:prstClr val="black"/>
              </a:solidFill>
              <a:latin typeface="Arial" pitchFamily="34" charset="0"/>
              <a:cs typeface="Arial" pitchFamily="34" charset="0"/>
            </a:endParaRPr>
          </a:p>
        </p:txBody>
      </p:sp>
      <p:sp>
        <p:nvSpPr>
          <p:cNvPr id="6" name="Номер слайда 2"/>
          <p:cNvSpPr>
            <a:spLocks noGrp="1"/>
          </p:cNvSpPr>
          <p:nvPr>
            <p:ph type="sldNum" sz="quarter" idx="12"/>
          </p:nvPr>
        </p:nvSpPr>
        <p:spPr>
          <a:xfrm>
            <a:off x="8305700" y="6375415"/>
            <a:ext cx="571500" cy="365125"/>
          </a:xfrm>
        </p:spPr>
        <p:txBody>
          <a:bodyPr/>
          <a:lstStyle/>
          <a:p>
            <a:pPr>
              <a:defRPr/>
            </a:pPr>
            <a:r>
              <a:rPr lang="ru-RU" dirty="0" smtClean="0">
                <a:solidFill>
                  <a:srgbClr val="04617B">
                    <a:shade val="90000"/>
                  </a:srgbClr>
                </a:solidFill>
                <a:latin typeface="Arial" pitchFamily="34" charset="0"/>
                <a:cs typeface="Arial" pitchFamily="34" charset="0"/>
              </a:rPr>
              <a:t>27</a:t>
            </a:r>
            <a:endParaRPr lang="ru-RU" dirty="0">
              <a:solidFill>
                <a:srgbClr val="04617B">
                  <a:shade val="90000"/>
                </a:srgbClr>
              </a:solidFill>
              <a:latin typeface="Arial" pitchFamily="34" charset="0"/>
              <a:cs typeface="Arial" pitchFamily="34" charset="0"/>
            </a:endParaRPr>
          </a:p>
        </p:txBody>
      </p:sp>
      <p:sp>
        <p:nvSpPr>
          <p:cNvPr id="7" name="TextBox 6"/>
          <p:cNvSpPr txBox="1"/>
          <p:nvPr/>
        </p:nvSpPr>
        <p:spPr>
          <a:xfrm>
            <a:off x="107502" y="6490707"/>
            <a:ext cx="8136905" cy="253916"/>
          </a:xfrm>
          <a:prstGeom prst="rect">
            <a:avLst/>
          </a:prstGeom>
          <a:noFill/>
        </p:spPr>
        <p:txBody>
          <a:bodyPr wrap="square" rtlCol="0">
            <a:spAutoFit/>
          </a:bodyPr>
          <a:lstStyle/>
          <a:p>
            <a:pPr fontAlgn="base">
              <a:spcBef>
                <a:spcPct val="50000"/>
              </a:spcBef>
              <a:spcAft>
                <a:spcPct val="0"/>
              </a:spcAft>
              <a:defRPr/>
            </a:pPr>
            <a:r>
              <a:rPr lang="ru-RU" sz="1050" b="1" i="1" dirty="0" smtClean="0">
                <a:solidFill>
                  <a:srgbClr val="0000CC"/>
                </a:solidFill>
                <a:latin typeface="Arial" charset="0"/>
              </a:rPr>
              <a:t>                                   </a:t>
            </a:r>
            <a:r>
              <a:rPr lang="en-US" sz="1050" b="1" i="1" dirty="0" smtClean="0">
                <a:solidFill>
                  <a:srgbClr val="0000CC"/>
                </a:solidFill>
                <a:latin typeface="Arial" charset="0"/>
              </a:rPr>
              <a:t>The </a:t>
            </a:r>
            <a:r>
              <a:rPr lang="en-US" sz="1050" b="1" i="1" dirty="0">
                <a:solidFill>
                  <a:srgbClr val="0000CC"/>
                </a:solidFill>
                <a:latin typeface="Arial" charset="0"/>
              </a:rPr>
              <a:t>15th International Conference on NAGPF-St. Petersburg, Russia, </a:t>
            </a:r>
            <a:r>
              <a:rPr lang="en-US" sz="1050" b="1" i="1" dirty="0" smtClean="0">
                <a:solidFill>
                  <a:srgbClr val="0000CC"/>
                </a:solidFill>
                <a:latin typeface="Arial" charset="0"/>
              </a:rPr>
              <a:t>05.10.2018</a:t>
            </a:r>
            <a:endParaRPr lang="ru-RU" sz="1050" b="1" i="1" dirty="0">
              <a:solidFill>
                <a:srgbClr val="0000CC"/>
              </a:solidFill>
              <a:latin typeface="Arial" charset="0"/>
            </a:endParaRPr>
          </a:p>
        </p:txBody>
      </p:sp>
      <p:pic>
        <p:nvPicPr>
          <p:cNvPr id="9" name="Picture 6" descr="Эмблема СЭИ smal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731" y="117631"/>
            <a:ext cx="71596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641133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96193" name="TextBox 1"/>
          <p:cNvSpPr txBox="1">
            <a:spLocks noChangeArrowheads="1"/>
          </p:cNvSpPr>
          <p:nvPr/>
        </p:nvSpPr>
        <p:spPr bwMode="auto">
          <a:xfrm>
            <a:off x="1043631" y="189069"/>
            <a:ext cx="7333631" cy="830997"/>
          </a:xfrm>
          <a:prstGeom prst="rect">
            <a:avLst/>
          </a:prstGeom>
          <a:solidFill>
            <a:schemeClr val="bg1"/>
          </a:solidFill>
          <a:ln w="9525">
            <a:noFill/>
            <a:miter lim="800000"/>
            <a:headEnd/>
            <a:tailEnd/>
          </a:ln>
          <a:effectLst>
            <a:outerShdw blurRad="50800" dist="38100" dir="5400000" algn="t" rotWithShape="0">
              <a:prstClr val="black">
                <a:alpha val="40000"/>
              </a:prstClr>
            </a:outerShdw>
          </a:effectLst>
        </p:spPr>
        <p:txBody>
          <a:bodyPr wrap="square">
            <a:spAutoFit/>
          </a:bodyPr>
          <a:lstStyle/>
          <a:p>
            <a:pPr algn="ctr" fontAlgn="base">
              <a:spcBef>
                <a:spcPct val="0"/>
              </a:spcBef>
              <a:spcAft>
                <a:spcPct val="0"/>
              </a:spcAft>
              <a:defRPr/>
            </a:pPr>
            <a:r>
              <a:rPr lang="en-US" sz="2400" b="1" dirty="0">
                <a:solidFill>
                  <a:srgbClr val="800000"/>
                </a:solidFill>
                <a:latin typeface="Gill Sans MT"/>
              </a:rPr>
              <a:t>NATIONAL AND REGIONAL POWER GRIDS               IN NORTHEAST ASIA (2010)</a:t>
            </a:r>
          </a:p>
        </p:txBody>
      </p:sp>
      <p:pic>
        <p:nvPicPr>
          <p:cNvPr id="21896194" name="Picture 3" descr="I:\СВА.jpg"/>
          <p:cNvPicPr>
            <a:picLocks noChangeAspect="1" noChangeArrowheads="1"/>
          </p:cNvPicPr>
          <p:nvPr/>
        </p:nvPicPr>
        <p:blipFill>
          <a:blip r:embed="rId3" cstate="print"/>
          <a:srcRect r="8737" b="9900"/>
          <a:stretch>
            <a:fillRect/>
          </a:stretch>
        </p:blipFill>
        <p:spPr bwMode="auto">
          <a:xfrm>
            <a:off x="622302" y="1260475"/>
            <a:ext cx="7754938" cy="5346700"/>
          </a:xfrm>
          <a:prstGeom prst="rect">
            <a:avLst/>
          </a:prstGeom>
          <a:noFill/>
          <a:ln w="9525">
            <a:noFill/>
            <a:miter lim="800000"/>
            <a:headEnd/>
            <a:tailEnd/>
          </a:ln>
        </p:spPr>
      </p:pic>
      <p:sp>
        <p:nvSpPr>
          <p:cNvPr id="3" name="Овал 2"/>
          <p:cNvSpPr/>
          <p:nvPr/>
        </p:nvSpPr>
        <p:spPr>
          <a:xfrm rot="476832">
            <a:off x="1887512" y="1617943"/>
            <a:ext cx="1965367" cy="885665"/>
          </a:xfrm>
          <a:prstGeom prst="ellipse">
            <a:avLst/>
          </a:prstGeom>
          <a:solidFill>
            <a:schemeClr val="tx2">
              <a:lumMod val="60000"/>
              <a:lumOff val="40000"/>
              <a:alpha val="60000"/>
            </a:schemeClr>
          </a:solidFill>
          <a:scene3d>
            <a:camera prst="perspectiveContrastingLeftFacing" fov="6300000">
              <a:rot lat="327080" lon="2681105" rev="21092938"/>
            </a:camera>
            <a:lightRig rig="threePt" dir="t">
              <a:rot lat="0" lon="0" rev="1200000"/>
            </a:lightRig>
          </a:scene3d>
          <a:sp3d>
            <a:bevelT w="63500" h="25400"/>
          </a:sp3d>
        </p:spPr>
        <p:style>
          <a:lnRef idx="0">
            <a:schemeClr val="accent2"/>
          </a:lnRef>
          <a:fillRef idx="3">
            <a:schemeClr val="accent2"/>
          </a:fillRef>
          <a:effectRef idx="3">
            <a:schemeClr val="accent2"/>
          </a:effectRef>
          <a:fontRef idx="minor">
            <a:schemeClr val="lt1"/>
          </a:fontRef>
        </p:style>
        <p:txBody>
          <a:bodyPr anchor="ctr"/>
          <a:lstStyle/>
          <a:p>
            <a:pPr algn="ctr">
              <a:defRPr/>
            </a:pPr>
            <a:r>
              <a:rPr lang="ru-RU" dirty="0" err="1">
                <a:solidFill>
                  <a:srgbClr val="FFFFFF"/>
                </a:solidFill>
                <a:latin typeface="Corbel" panose="020B0503020204020204" pitchFamily="34" charset="0"/>
              </a:rPr>
              <a:t>East</a:t>
            </a:r>
            <a:r>
              <a:rPr lang="ru-RU" dirty="0">
                <a:solidFill>
                  <a:srgbClr val="FFFFFF"/>
                </a:solidFill>
                <a:latin typeface="Corbel" panose="020B0503020204020204" pitchFamily="34" charset="0"/>
              </a:rPr>
              <a:t> </a:t>
            </a:r>
            <a:r>
              <a:rPr lang="ru-RU" dirty="0" err="1">
                <a:solidFill>
                  <a:srgbClr val="FFFFFF"/>
                </a:solidFill>
                <a:latin typeface="Corbel" panose="020B0503020204020204" pitchFamily="34" charset="0"/>
              </a:rPr>
              <a:t>Siberia</a:t>
            </a:r>
            <a:endParaRPr lang="ru-RU" dirty="0">
              <a:solidFill>
                <a:srgbClr val="FFFFFF"/>
              </a:solidFill>
              <a:latin typeface="Corbel" panose="020B0503020204020204" pitchFamily="34" charset="0"/>
            </a:endParaRPr>
          </a:p>
          <a:p>
            <a:pPr algn="ctr">
              <a:defRPr/>
            </a:pPr>
            <a:r>
              <a:rPr lang="ru-RU" dirty="0">
                <a:solidFill>
                  <a:srgbClr val="FFFFFF"/>
                </a:solidFill>
                <a:latin typeface="Corbel" panose="020B0503020204020204" pitchFamily="34" charset="0"/>
              </a:rPr>
              <a:t>37GW</a:t>
            </a:r>
          </a:p>
        </p:txBody>
      </p:sp>
      <p:sp>
        <p:nvSpPr>
          <p:cNvPr id="6" name="Овал 5"/>
          <p:cNvSpPr/>
          <p:nvPr/>
        </p:nvSpPr>
        <p:spPr>
          <a:xfrm>
            <a:off x="5240336" y="2492820"/>
            <a:ext cx="1944216" cy="864096"/>
          </a:xfrm>
          <a:prstGeom prst="ellipse">
            <a:avLst/>
          </a:prstGeom>
          <a:solidFill>
            <a:schemeClr val="tx2">
              <a:lumMod val="60000"/>
              <a:lumOff val="40000"/>
              <a:alpha val="60000"/>
            </a:schemeClr>
          </a:solidFill>
          <a:scene3d>
            <a:camera prst="perspectiveContrastingRightFacing">
              <a:rot lat="547295" lon="19873672" rev="368351"/>
            </a:camera>
            <a:lightRig rig="threePt" dir="t">
              <a:rot lat="0" lon="0" rev="1200000"/>
            </a:lightRig>
          </a:scene3d>
          <a:sp3d>
            <a:bevelT w="63500" h="25400"/>
          </a:sp3d>
        </p:spPr>
        <p:style>
          <a:lnRef idx="0">
            <a:schemeClr val="accent2"/>
          </a:lnRef>
          <a:fillRef idx="3">
            <a:schemeClr val="accent2"/>
          </a:fillRef>
          <a:effectRef idx="3">
            <a:schemeClr val="accent2"/>
          </a:effectRef>
          <a:fontRef idx="minor">
            <a:schemeClr val="lt1"/>
          </a:fontRef>
        </p:style>
        <p:txBody>
          <a:bodyPr anchor="ctr"/>
          <a:lstStyle/>
          <a:p>
            <a:pPr algn="ctr">
              <a:defRPr/>
            </a:pPr>
            <a:r>
              <a:rPr lang="ru-RU" dirty="0" err="1">
                <a:solidFill>
                  <a:srgbClr val="FFFFFF"/>
                </a:solidFill>
                <a:latin typeface="Corbel" panose="020B0503020204020204" pitchFamily="34" charset="0"/>
              </a:rPr>
              <a:t>Far</a:t>
            </a:r>
            <a:r>
              <a:rPr lang="ru-RU" dirty="0">
                <a:solidFill>
                  <a:srgbClr val="FFFFFF"/>
                </a:solidFill>
                <a:latin typeface="Corbel" panose="020B0503020204020204" pitchFamily="34" charset="0"/>
              </a:rPr>
              <a:t> </a:t>
            </a:r>
            <a:r>
              <a:rPr lang="ru-RU" dirty="0" err="1">
                <a:solidFill>
                  <a:srgbClr val="FFFFFF"/>
                </a:solidFill>
                <a:latin typeface="Corbel" panose="020B0503020204020204" pitchFamily="34" charset="0"/>
              </a:rPr>
              <a:t>East</a:t>
            </a:r>
            <a:endParaRPr lang="ru-RU" dirty="0">
              <a:solidFill>
                <a:srgbClr val="FFFFFF"/>
              </a:solidFill>
              <a:latin typeface="Corbel" panose="020B0503020204020204" pitchFamily="34" charset="0"/>
            </a:endParaRPr>
          </a:p>
          <a:p>
            <a:pPr algn="ctr">
              <a:defRPr/>
            </a:pPr>
            <a:r>
              <a:rPr lang="ru-RU" dirty="0">
                <a:solidFill>
                  <a:srgbClr val="FFFFFF"/>
                </a:solidFill>
                <a:latin typeface="Corbel" panose="020B0503020204020204" pitchFamily="34" charset="0"/>
              </a:rPr>
              <a:t>14GW</a:t>
            </a:r>
          </a:p>
        </p:txBody>
      </p:sp>
      <p:sp>
        <p:nvSpPr>
          <p:cNvPr id="7" name="Овал 6"/>
          <p:cNvSpPr/>
          <p:nvPr/>
        </p:nvSpPr>
        <p:spPr>
          <a:xfrm>
            <a:off x="694724" y="3923989"/>
            <a:ext cx="1944216" cy="864096"/>
          </a:xfrm>
          <a:prstGeom prst="ellipse">
            <a:avLst/>
          </a:prstGeom>
          <a:gradFill>
            <a:gsLst>
              <a:gs pos="0">
                <a:schemeClr val="accent1">
                  <a:shade val="51000"/>
                  <a:satMod val="130000"/>
                  <a:alpha val="50000"/>
                </a:schemeClr>
              </a:gs>
              <a:gs pos="80000">
                <a:schemeClr val="accent1">
                  <a:shade val="93000"/>
                  <a:satMod val="130000"/>
                  <a:alpha val="60000"/>
                </a:schemeClr>
              </a:gs>
              <a:gs pos="100000">
                <a:schemeClr val="accent1">
                  <a:shade val="94000"/>
                  <a:satMod val="135000"/>
                  <a:alpha val="60000"/>
                </a:schemeClr>
              </a:gs>
            </a:gsLst>
          </a:gradFill>
          <a:scene3d>
            <a:camera prst="perspectiveContrastingLeftFacing" fov="5400000">
              <a:rot lat="623785" lon="2636332" rev="20186789"/>
            </a:camera>
            <a:lightRig rig="threePt" dir="t">
              <a:rot lat="0" lon="0" rev="1200000"/>
            </a:lightRig>
          </a:scene3d>
          <a:sp3d>
            <a:bevelT w="63500" h="25400"/>
          </a:sp3d>
        </p:spPr>
        <p:style>
          <a:lnRef idx="0">
            <a:schemeClr val="accent1"/>
          </a:lnRef>
          <a:fillRef idx="3">
            <a:schemeClr val="accent1"/>
          </a:fillRef>
          <a:effectRef idx="3">
            <a:schemeClr val="accent1"/>
          </a:effectRef>
          <a:fontRef idx="minor">
            <a:schemeClr val="lt1"/>
          </a:fontRef>
        </p:style>
        <p:txBody>
          <a:bodyPr anchor="ctr"/>
          <a:lstStyle/>
          <a:p>
            <a:pPr algn="ctr">
              <a:defRPr/>
            </a:pPr>
            <a:r>
              <a:rPr lang="ru-RU" dirty="0" err="1">
                <a:solidFill>
                  <a:srgbClr val="FFFFFF"/>
                </a:solidFill>
                <a:latin typeface="Corbel" panose="020B0503020204020204" pitchFamily="34" charset="0"/>
              </a:rPr>
              <a:t>West</a:t>
            </a:r>
            <a:r>
              <a:rPr lang="ru-RU" dirty="0">
                <a:solidFill>
                  <a:srgbClr val="FFFFFF"/>
                </a:solidFill>
                <a:latin typeface="Corbel" panose="020B0503020204020204" pitchFamily="34" charset="0"/>
              </a:rPr>
              <a:t> </a:t>
            </a:r>
            <a:r>
              <a:rPr lang="ru-RU" dirty="0" err="1">
                <a:solidFill>
                  <a:srgbClr val="FFFFFF"/>
                </a:solidFill>
                <a:latin typeface="Corbel" panose="020B0503020204020204" pitchFamily="34" charset="0"/>
              </a:rPr>
              <a:t>China</a:t>
            </a:r>
            <a:endParaRPr lang="ru-RU" dirty="0">
              <a:solidFill>
                <a:srgbClr val="FFFFFF"/>
              </a:solidFill>
              <a:latin typeface="Corbel" panose="020B0503020204020204" pitchFamily="34" charset="0"/>
            </a:endParaRPr>
          </a:p>
          <a:p>
            <a:pPr algn="ctr">
              <a:defRPr/>
            </a:pPr>
            <a:r>
              <a:rPr lang="ru-RU" dirty="0">
                <a:solidFill>
                  <a:srgbClr val="FFFFFF"/>
                </a:solidFill>
                <a:latin typeface="Corbel" panose="020B0503020204020204" pitchFamily="34" charset="0"/>
              </a:rPr>
              <a:t>217GW</a:t>
            </a:r>
          </a:p>
        </p:txBody>
      </p:sp>
      <p:sp>
        <p:nvSpPr>
          <p:cNvPr id="8" name="Овал 7"/>
          <p:cNvSpPr/>
          <p:nvPr/>
        </p:nvSpPr>
        <p:spPr>
          <a:xfrm>
            <a:off x="2350910" y="4793880"/>
            <a:ext cx="1896873" cy="858457"/>
          </a:xfrm>
          <a:prstGeom prst="ellipse">
            <a:avLst/>
          </a:prstGeom>
          <a:gradFill>
            <a:gsLst>
              <a:gs pos="0">
                <a:schemeClr val="accent1">
                  <a:shade val="51000"/>
                  <a:satMod val="130000"/>
                  <a:alpha val="60000"/>
                </a:schemeClr>
              </a:gs>
              <a:gs pos="80000">
                <a:schemeClr val="accent1">
                  <a:shade val="93000"/>
                  <a:satMod val="130000"/>
                  <a:alpha val="60000"/>
                </a:schemeClr>
              </a:gs>
              <a:gs pos="100000">
                <a:schemeClr val="accent1">
                  <a:shade val="94000"/>
                  <a:satMod val="135000"/>
                  <a:alpha val="60000"/>
                </a:schemeClr>
              </a:gs>
            </a:gsLst>
          </a:gradFill>
          <a:scene3d>
            <a:camera prst="perspectiveLeft" fov="2100000"/>
            <a:lightRig rig="threePt" dir="t">
              <a:rot lat="0" lon="0" rev="1200000"/>
            </a:lightRig>
          </a:scene3d>
          <a:sp3d>
            <a:bevelT w="63500" h="25400"/>
          </a:sp3d>
        </p:spPr>
        <p:style>
          <a:lnRef idx="0">
            <a:schemeClr val="accent1"/>
          </a:lnRef>
          <a:fillRef idx="3">
            <a:schemeClr val="accent1"/>
          </a:fillRef>
          <a:effectRef idx="3">
            <a:schemeClr val="accent1"/>
          </a:effectRef>
          <a:fontRef idx="minor">
            <a:schemeClr val="lt1"/>
          </a:fontRef>
        </p:style>
        <p:txBody>
          <a:bodyPr anchor="ctr"/>
          <a:lstStyle/>
          <a:p>
            <a:pPr algn="ctr">
              <a:defRPr/>
            </a:pPr>
            <a:r>
              <a:rPr lang="ru-RU" dirty="0" err="1">
                <a:solidFill>
                  <a:srgbClr val="FFFFFF"/>
                </a:solidFill>
                <a:latin typeface="Corbel" panose="020B0503020204020204" pitchFamily="34" charset="0"/>
              </a:rPr>
              <a:t>North</a:t>
            </a:r>
            <a:r>
              <a:rPr lang="ru-RU" dirty="0">
                <a:solidFill>
                  <a:srgbClr val="FFFFFF"/>
                </a:solidFill>
                <a:latin typeface="Corbel" panose="020B0503020204020204" pitchFamily="34" charset="0"/>
              </a:rPr>
              <a:t> </a:t>
            </a:r>
            <a:r>
              <a:rPr lang="ru-RU" dirty="0" err="1">
                <a:solidFill>
                  <a:srgbClr val="FFFFFF"/>
                </a:solidFill>
                <a:latin typeface="Corbel" panose="020B0503020204020204" pitchFamily="34" charset="0"/>
              </a:rPr>
              <a:t>China</a:t>
            </a:r>
            <a:endParaRPr lang="ru-RU" dirty="0">
              <a:solidFill>
                <a:srgbClr val="FFFFFF"/>
              </a:solidFill>
              <a:latin typeface="Corbel" panose="020B0503020204020204" pitchFamily="34" charset="0"/>
            </a:endParaRPr>
          </a:p>
          <a:p>
            <a:pPr algn="ctr">
              <a:defRPr/>
            </a:pPr>
            <a:r>
              <a:rPr lang="ru-RU" dirty="0">
                <a:solidFill>
                  <a:srgbClr val="FFFFFF"/>
                </a:solidFill>
                <a:latin typeface="Corbel" panose="020B0503020204020204" pitchFamily="34" charset="0"/>
              </a:rPr>
              <a:t>253GW</a:t>
            </a:r>
          </a:p>
        </p:txBody>
      </p:sp>
      <p:sp>
        <p:nvSpPr>
          <p:cNvPr id="9" name="Овал 8"/>
          <p:cNvSpPr/>
          <p:nvPr/>
        </p:nvSpPr>
        <p:spPr>
          <a:xfrm>
            <a:off x="4254029" y="3923989"/>
            <a:ext cx="1944216" cy="864096"/>
          </a:xfrm>
          <a:prstGeom prst="ellipse">
            <a:avLst/>
          </a:prstGeom>
          <a:gradFill>
            <a:gsLst>
              <a:gs pos="0">
                <a:schemeClr val="accent1">
                  <a:shade val="51000"/>
                  <a:satMod val="130000"/>
                  <a:alpha val="60000"/>
                </a:schemeClr>
              </a:gs>
              <a:gs pos="80000">
                <a:schemeClr val="accent1">
                  <a:shade val="93000"/>
                  <a:satMod val="130000"/>
                  <a:alpha val="60000"/>
                </a:schemeClr>
              </a:gs>
              <a:gs pos="100000">
                <a:schemeClr val="accent1">
                  <a:shade val="94000"/>
                  <a:satMod val="135000"/>
                  <a:alpha val="60000"/>
                </a:schemeClr>
              </a:gs>
            </a:gsLst>
          </a:gradFill>
          <a:scene3d>
            <a:camera prst="perspectiveHeroicExtremeRightFacing">
              <a:rot lat="36790" lon="21304869" rev="393288"/>
            </a:camera>
            <a:lightRig rig="threePt" dir="t">
              <a:rot lat="0" lon="0" rev="1200000"/>
            </a:lightRig>
          </a:scene3d>
          <a:sp3d>
            <a:bevelT w="63500" h="25400"/>
          </a:sp3d>
        </p:spPr>
        <p:style>
          <a:lnRef idx="0">
            <a:schemeClr val="accent1"/>
          </a:lnRef>
          <a:fillRef idx="3">
            <a:schemeClr val="accent1"/>
          </a:fillRef>
          <a:effectRef idx="3">
            <a:schemeClr val="accent1"/>
          </a:effectRef>
          <a:fontRef idx="minor">
            <a:schemeClr val="lt1"/>
          </a:fontRef>
        </p:style>
        <p:txBody>
          <a:bodyPr anchor="ctr"/>
          <a:lstStyle/>
          <a:p>
            <a:pPr algn="ctr">
              <a:defRPr/>
            </a:pPr>
            <a:r>
              <a:rPr lang="ru-RU" dirty="0" err="1">
                <a:solidFill>
                  <a:srgbClr val="FFFFFF"/>
                </a:solidFill>
                <a:latin typeface="Corbel" panose="020B0503020204020204" pitchFamily="34" charset="0"/>
              </a:rPr>
              <a:t>Northeast</a:t>
            </a:r>
            <a:r>
              <a:rPr lang="ru-RU" dirty="0">
                <a:solidFill>
                  <a:srgbClr val="FFFFFF"/>
                </a:solidFill>
                <a:latin typeface="Corbel" panose="020B0503020204020204" pitchFamily="34" charset="0"/>
              </a:rPr>
              <a:t> </a:t>
            </a:r>
            <a:r>
              <a:rPr lang="ru-RU" dirty="0" err="1">
                <a:solidFill>
                  <a:srgbClr val="FFFFFF"/>
                </a:solidFill>
                <a:latin typeface="Corbel" panose="020B0503020204020204" pitchFamily="34" charset="0"/>
              </a:rPr>
              <a:t>China</a:t>
            </a:r>
            <a:endParaRPr lang="ru-RU" dirty="0">
              <a:solidFill>
                <a:srgbClr val="FFFFFF"/>
              </a:solidFill>
              <a:latin typeface="Corbel" panose="020B0503020204020204" pitchFamily="34" charset="0"/>
            </a:endParaRPr>
          </a:p>
          <a:p>
            <a:pPr algn="ctr">
              <a:defRPr/>
            </a:pPr>
            <a:r>
              <a:rPr lang="ru-RU" dirty="0">
                <a:solidFill>
                  <a:srgbClr val="FFFFFF"/>
                </a:solidFill>
                <a:latin typeface="Corbel" panose="020B0503020204020204" pitchFamily="34" charset="0"/>
              </a:rPr>
              <a:t>78GW</a:t>
            </a:r>
          </a:p>
        </p:txBody>
      </p:sp>
      <p:sp>
        <p:nvSpPr>
          <p:cNvPr id="10" name="Овал 9"/>
          <p:cNvSpPr/>
          <p:nvPr/>
        </p:nvSpPr>
        <p:spPr>
          <a:xfrm>
            <a:off x="6198245" y="4860093"/>
            <a:ext cx="1944216" cy="864096"/>
          </a:xfrm>
          <a:prstGeom prst="ellipse">
            <a:avLst/>
          </a:prstGeom>
          <a:gradFill>
            <a:gsLst>
              <a:gs pos="0">
                <a:schemeClr val="accent1">
                  <a:shade val="51000"/>
                  <a:satMod val="130000"/>
                  <a:alpha val="60000"/>
                </a:schemeClr>
              </a:gs>
              <a:gs pos="80000">
                <a:schemeClr val="accent1">
                  <a:shade val="93000"/>
                  <a:satMod val="130000"/>
                  <a:alpha val="60000"/>
                </a:schemeClr>
              </a:gs>
              <a:gs pos="100000">
                <a:schemeClr val="accent1">
                  <a:shade val="94000"/>
                  <a:satMod val="135000"/>
                  <a:alpha val="60000"/>
                </a:schemeClr>
              </a:gs>
            </a:gsLst>
          </a:gradFill>
          <a:scene3d>
            <a:camera prst="perspectiveContrastingRightFacing">
              <a:rot lat="602825" lon="19267763" rev="267210"/>
            </a:camera>
            <a:lightRig rig="threePt" dir="t">
              <a:rot lat="0" lon="0" rev="1200000"/>
            </a:lightRig>
          </a:scene3d>
          <a:sp3d>
            <a:bevelT w="63500" h="25400"/>
          </a:sp3d>
        </p:spPr>
        <p:style>
          <a:lnRef idx="0">
            <a:schemeClr val="accent1"/>
          </a:lnRef>
          <a:fillRef idx="3">
            <a:schemeClr val="accent1"/>
          </a:fillRef>
          <a:effectRef idx="3">
            <a:schemeClr val="accent1"/>
          </a:effectRef>
          <a:fontRef idx="minor">
            <a:schemeClr val="lt1"/>
          </a:fontRef>
        </p:style>
        <p:txBody>
          <a:bodyPr anchor="ctr"/>
          <a:lstStyle/>
          <a:p>
            <a:pPr algn="ctr">
              <a:defRPr/>
            </a:pPr>
            <a:r>
              <a:rPr lang="ru-RU" dirty="0" err="1">
                <a:solidFill>
                  <a:srgbClr val="FFFFFF"/>
                </a:solidFill>
                <a:latin typeface="Corbel" panose="020B0503020204020204" pitchFamily="34" charset="0"/>
              </a:rPr>
              <a:t>Japan</a:t>
            </a:r>
            <a:endParaRPr lang="ru-RU" dirty="0">
              <a:solidFill>
                <a:srgbClr val="FFFFFF"/>
              </a:solidFill>
              <a:latin typeface="Corbel" panose="020B0503020204020204" pitchFamily="34" charset="0"/>
            </a:endParaRPr>
          </a:p>
          <a:p>
            <a:pPr algn="ctr">
              <a:defRPr/>
            </a:pPr>
            <a:r>
              <a:rPr lang="ru-RU" dirty="0">
                <a:solidFill>
                  <a:srgbClr val="FFFFFF"/>
                </a:solidFill>
                <a:latin typeface="Corbel" panose="020B0503020204020204" pitchFamily="34" charset="0"/>
              </a:rPr>
              <a:t>284GW</a:t>
            </a:r>
          </a:p>
        </p:txBody>
      </p:sp>
      <p:sp>
        <p:nvSpPr>
          <p:cNvPr id="11" name="Овал 10"/>
          <p:cNvSpPr/>
          <p:nvPr/>
        </p:nvSpPr>
        <p:spPr>
          <a:xfrm>
            <a:off x="2298210" y="3635957"/>
            <a:ext cx="1728192" cy="720080"/>
          </a:xfrm>
          <a:prstGeom prst="ellipse">
            <a:avLst/>
          </a:prstGeom>
          <a:gradFill>
            <a:gsLst>
              <a:gs pos="0">
                <a:schemeClr val="accent1">
                  <a:shade val="51000"/>
                  <a:satMod val="130000"/>
                  <a:alpha val="60000"/>
                </a:schemeClr>
              </a:gs>
              <a:gs pos="80000">
                <a:schemeClr val="accent1">
                  <a:shade val="93000"/>
                  <a:satMod val="130000"/>
                  <a:alpha val="60000"/>
                </a:schemeClr>
              </a:gs>
              <a:gs pos="100000">
                <a:schemeClr val="accent1">
                  <a:shade val="94000"/>
                  <a:satMod val="135000"/>
                  <a:alpha val="60000"/>
                </a:schemeClr>
              </a:gs>
            </a:gsLst>
          </a:gradFill>
          <a:scene3d>
            <a:camera prst="perspectiveHeroicExtremeLeftFacing" fov="2700000"/>
            <a:lightRig rig="threePt" dir="t">
              <a:rot lat="0" lon="0" rev="1200000"/>
            </a:lightRig>
          </a:scene3d>
          <a:sp3d>
            <a:bevelT w="63500" h="25400"/>
          </a:sp3d>
        </p:spPr>
        <p:style>
          <a:lnRef idx="0">
            <a:schemeClr val="accent1"/>
          </a:lnRef>
          <a:fillRef idx="3">
            <a:schemeClr val="accent1"/>
          </a:fillRef>
          <a:effectRef idx="3">
            <a:schemeClr val="accent1"/>
          </a:effectRef>
          <a:fontRef idx="minor">
            <a:schemeClr val="lt1"/>
          </a:fontRef>
        </p:style>
        <p:txBody>
          <a:bodyPr anchor="ctr"/>
          <a:lstStyle/>
          <a:p>
            <a:pPr algn="ctr">
              <a:defRPr/>
            </a:pPr>
            <a:r>
              <a:rPr lang="ru-RU" dirty="0" err="1">
                <a:solidFill>
                  <a:srgbClr val="FFFFFF"/>
                </a:solidFill>
                <a:latin typeface="Corbel" panose="020B0503020204020204" pitchFamily="34" charset="0"/>
              </a:rPr>
              <a:t>Mongolia</a:t>
            </a:r>
            <a:endParaRPr lang="ru-RU" dirty="0">
              <a:solidFill>
                <a:srgbClr val="FFFFFF"/>
              </a:solidFill>
              <a:latin typeface="Corbel" panose="020B0503020204020204" pitchFamily="34" charset="0"/>
            </a:endParaRPr>
          </a:p>
          <a:p>
            <a:pPr algn="ctr">
              <a:defRPr/>
            </a:pPr>
            <a:r>
              <a:rPr lang="ru-RU" dirty="0">
                <a:solidFill>
                  <a:srgbClr val="FFFFFF"/>
                </a:solidFill>
                <a:latin typeface="Corbel" panose="020B0503020204020204" pitchFamily="34" charset="0"/>
              </a:rPr>
              <a:t>1GW</a:t>
            </a:r>
          </a:p>
        </p:txBody>
      </p:sp>
      <p:sp>
        <p:nvSpPr>
          <p:cNvPr id="12" name="Овал 11"/>
          <p:cNvSpPr/>
          <p:nvPr/>
        </p:nvSpPr>
        <p:spPr>
          <a:xfrm>
            <a:off x="4932042" y="4876045"/>
            <a:ext cx="1280404" cy="607930"/>
          </a:xfrm>
          <a:prstGeom prst="ellipse">
            <a:avLst/>
          </a:prstGeom>
          <a:gradFill>
            <a:gsLst>
              <a:gs pos="0">
                <a:schemeClr val="accent1">
                  <a:shade val="51000"/>
                  <a:satMod val="130000"/>
                  <a:alpha val="60000"/>
                </a:schemeClr>
              </a:gs>
              <a:gs pos="80000">
                <a:schemeClr val="accent1">
                  <a:shade val="93000"/>
                  <a:satMod val="130000"/>
                  <a:alpha val="60000"/>
                </a:schemeClr>
              </a:gs>
              <a:gs pos="100000">
                <a:schemeClr val="accent1">
                  <a:shade val="94000"/>
                  <a:satMod val="135000"/>
                  <a:alpha val="60000"/>
                </a:schemeClr>
              </a:gs>
            </a:gsLst>
          </a:gradFill>
          <a:scene3d>
            <a:camera prst="perspectiveContrastingRightFacing">
              <a:rot lat="475185" lon="20475998" rev="457824"/>
            </a:camera>
            <a:lightRig rig="threePt" dir="t">
              <a:rot lat="0" lon="0" rev="1200000"/>
            </a:lightRig>
          </a:scene3d>
          <a:sp3d>
            <a:bevelT w="63500" h="25400"/>
          </a:sp3d>
        </p:spPr>
        <p:style>
          <a:lnRef idx="0">
            <a:schemeClr val="accent1"/>
          </a:lnRef>
          <a:fillRef idx="3">
            <a:schemeClr val="accent1"/>
          </a:fillRef>
          <a:effectRef idx="3">
            <a:schemeClr val="accent1"/>
          </a:effectRef>
          <a:fontRef idx="minor">
            <a:schemeClr val="lt1"/>
          </a:fontRef>
        </p:style>
        <p:txBody>
          <a:bodyPr anchor="ctr"/>
          <a:lstStyle/>
          <a:p>
            <a:pPr algn="ctr">
              <a:defRPr/>
            </a:pPr>
            <a:r>
              <a:rPr lang="ru-RU" dirty="0">
                <a:solidFill>
                  <a:srgbClr val="FFFFFF"/>
                </a:solidFill>
                <a:latin typeface="Corbel" panose="020B0503020204020204" pitchFamily="34" charset="0"/>
              </a:rPr>
              <a:t>DPRK</a:t>
            </a:r>
          </a:p>
          <a:p>
            <a:pPr algn="ctr">
              <a:defRPr/>
            </a:pPr>
            <a:r>
              <a:rPr lang="ru-RU" dirty="0">
                <a:solidFill>
                  <a:srgbClr val="FFFFFF"/>
                </a:solidFill>
                <a:latin typeface="Corbel" panose="020B0503020204020204" pitchFamily="34" charset="0"/>
              </a:rPr>
              <a:t>17GW</a:t>
            </a:r>
          </a:p>
        </p:txBody>
      </p:sp>
      <p:sp>
        <p:nvSpPr>
          <p:cNvPr id="13" name="Овал 12"/>
          <p:cNvSpPr/>
          <p:nvPr/>
        </p:nvSpPr>
        <p:spPr>
          <a:xfrm>
            <a:off x="5079457" y="5528331"/>
            <a:ext cx="1227588" cy="622231"/>
          </a:xfrm>
          <a:prstGeom prst="ellipse">
            <a:avLst/>
          </a:prstGeom>
          <a:gradFill>
            <a:gsLst>
              <a:gs pos="0">
                <a:schemeClr val="accent1">
                  <a:shade val="51000"/>
                  <a:satMod val="130000"/>
                  <a:alpha val="60000"/>
                </a:schemeClr>
              </a:gs>
              <a:gs pos="80000">
                <a:schemeClr val="accent1">
                  <a:shade val="93000"/>
                  <a:satMod val="130000"/>
                  <a:alpha val="60000"/>
                </a:schemeClr>
              </a:gs>
              <a:gs pos="100000">
                <a:schemeClr val="accent1">
                  <a:shade val="94000"/>
                  <a:satMod val="135000"/>
                  <a:alpha val="60000"/>
                </a:schemeClr>
              </a:gs>
            </a:gsLst>
            <a:lin ang="16200000" scaled="0"/>
          </a:gradFill>
          <a:scene3d>
            <a:camera prst="perspectiveContrastingRightFacing">
              <a:rot lat="245844" lon="19850363" rev="313831"/>
            </a:camera>
            <a:lightRig rig="threePt" dir="t">
              <a:rot lat="0" lon="0" rev="1200000"/>
            </a:lightRig>
          </a:scene3d>
          <a:sp3d>
            <a:bevelT w="63500" h="25400"/>
          </a:sp3d>
        </p:spPr>
        <p:style>
          <a:lnRef idx="0">
            <a:schemeClr val="accent1"/>
          </a:lnRef>
          <a:fillRef idx="3">
            <a:schemeClr val="accent1"/>
          </a:fillRef>
          <a:effectRef idx="3">
            <a:schemeClr val="accent1"/>
          </a:effectRef>
          <a:fontRef idx="minor">
            <a:schemeClr val="lt1"/>
          </a:fontRef>
        </p:style>
        <p:txBody>
          <a:bodyPr anchor="ctr"/>
          <a:lstStyle/>
          <a:p>
            <a:pPr algn="ctr">
              <a:defRPr/>
            </a:pPr>
            <a:r>
              <a:rPr lang="ru-RU" dirty="0">
                <a:solidFill>
                  <a:srgbClr val="FFFFFF"/>
                </a:solidFill>
                <a:latin typeface="Corbel" panose="020B0503020204020204" pitchFamily="34" charset="0"/>
              </a:rPr>
              <a:t>ROK</a:t>
            </a:r>
          </a:p>
          <a:p>
            <a:pPr algn="ctr">
              <a:defRPr/>
            </a:pPr>
            <a:r>
              <a:rPr lang="ru-RU" dirty="0">
                <a:solidFill>
                  <a:srgbClr val="FFFFFF"/>
                </a:solidFill>
                <a:latin typeface="Corbel" panose="020B0503020204020204" pitchFamily="34" charset="0"/>
              </a:rPr>
              <a:t>80GW</a:t>
            </a:r>
          </a:p>
        </p:txBody>
      </p:sp>
      <p:sp>
        <p:nvSpPr>
          <p:cNvPr id="21896204" name="TextBox 3"/>
          <p:cNvSpPr txBox="1">
            <a:spLocks noChangeArrowheads="1"/>
          </p:cNvSpPr>
          <p:nvPr/>
        </p:nvSpPr>
        <p:spPr bwMode="auto">
          <a:xfrm>
            <a:off x="6948566" y="6237444"/>
            <a:ext cx="1368425" cy="369887"/>
          </a:xfrm>
          <a:prstGeom prst="rect">
            <a:avLst/>
          </a:prstGeom>
          <a:noFill/>
          <a:ln w="9525">
            <a:noFill/>
            <a:miter lim="800000"/>
            <a:headEnd/>
            <a:tailEnd/>
          </a:ln>
        </p:spPr>
        <p:txBody>
          <a:bodyPr>
            <a:spAutoFit/>
          </a:bodyPr>
          <a:lstStyle/>
          <a:p>
            <a:pPr fontAlgn="base">
              <a:spcBef>
                <a:spcPct val="0"/>
              </a:spcBef>
              <a:spcAft>
                <a:spcPct val="0"/>
              </a:spcAft>
              <a:defRPr/>
            </a:pPr>
            <a:r>
              <a:rPr lang="ru-RU" b="1">
                <a:solidFill>
                  <a:srgbClr val="FFFFFF"/>
                </a:solidFill>
                <a:latin typeface="Calibri" pitchFamily="34" charset="0"/>
              </a:rPr>
              <a:t>Google</a:t>
            </a:r>
            <a:r>
              <a:rPr lang="ru-RU">
                <a:solidFill>
                  <a:srgbClr val="FFFFFF"/>
                </a:solidFill>
                <a:latin typeface="Calibri" pitchFamily="34" charset="0"/>
              </a:rPr>
              <a:t>Earth</a:t>
            </a:r>
          </a:p>
        </p:txBody>
      </p:sp>
      <p:pic>
        <p:nvPicPr>
          <p:cNvPr id="14" name="Picture 6" descr="Эмблема СЭИ smal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731" y="117631"/>
            <a:ext cx="71596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Номер слайда 1"/>
          <p:cNvSpPr>
            <a:spLocks noGrp="1"/>
          </p:cNvSpPr>
          <p:nvPr>
            <p:ph type="sldNum" sz="quarter" idx="12"/>
          </p:nvPr>
        </p:nvSpPr>
        <p:spPr/>
        <p:txBody>
          <a:bodyPr/>
          <a:lstStyle/>
          <a:p>
            <a:pPr>
              <a:defRPr/>
            </a:pPr>
            <a:r>
              <a:rPr lang="ru-RU" dirty="0" smtClean="0">
                <a:solidFill>
                  <a:srgbClr val="04617B">
                    <a:shade val="90000"/>
                  </a:srgbClr>
                </a:solidFill>
                <a:latin typeface="Arial" pitchFamily="34" charset="0"/>
                <a:cs typeface="Arial" pitchFamily="34" charset="0"/>
              </a:rPr>
              <a:t>28</a:t>
            </a:r>
            <a:endParaRPr lang="ru-RU" dirty="0">
              <a:solidFill>
                <a:srgbClr val="04617B">
                  <a:shade val="90000"/>
                </a:srgbClr>
              </a:solidFill>
              <a:latin typeface="Arial" pitchFamily="34" charset="0"/>
              <a:cs typeface="Arial" pitchFamily="34" charset="0"/>
            </a:endParaRPr>
          </a:p>
        </p:txBody>
      </p:sp>
    </p:spTree>
    <p:extLst>
      <p:ext uri="{BB962C8B-B14F-4D97-AF65-F5344CB8AC3E}">
        <p14:creationId xmlns:p14="http://schemas.microsoft.com/office/powerpoint/2010/main" val="34911931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6" descr="Эмблема СЭИ smal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731" y="117631"/>
            <a:ext cx="71596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Номер слайда 2"/>
          <p:cNvSpPr>
            <a:spLocks noGrp="1"/>
          </p:cNvSpPr>
          <p:nvPr>
            <p:ph type="sldNum" sz="quarter" idx="12"/>
          </p:nvPr>
        </p:nvSpPr>
        <p:spPr>
          <a:xfrm>
            <a:off x="7924800" y="6356350"/>
            <a:ext cx="762000" cy="365125"/>
          </a:xfrm>
        </p:spPr>
        <p:txBody>
          <a:bodyPr/>
          <a:lstStyle/>
          <a:p>
            <a:pPr>
              <a:defRPr/>
            </a:pPr>
            <a:r>
              <a:rPr lang="en-US" dirty="0" smtClean="0">
                <a:solidFill>
                  <a:srgbClr val="04617B">
                    <a:shade val="90000"/>
                  </a:srgbClr>
                </a:solidFill>
                <a:latin typeface="Arial" pitchFamily="34" charset="0"/>
                <a:cs typeface="Arial" pitchFamily="34" charset="0"/>
              </a:rPr>
              <a:t>2</a:t>
            </a:r>
            <a:endParaRPr lang="ru-RU" dirty="0">
              <a:solidFill>
                <a:srgbClr val="04617B">
                  <a:shade val="90000"/>
                </a:srgbClr>
              </a:solidFill>
              <a:latin typeface="Arial" pitchFamily="34" charset="0"/>
              <a:cs typeface="Arial" pitchFamily="34" charset="0"/>
            </a:endParaRPr>
          </a:p>
        </p:txBody>
      </p:sp>
      <p:sp>
        <p:nvSpPr>
          <p:cNvPr id="8" name="TextBox 7"/>
          <p:cNvSpPr txBox="1"/>
          <p:nvPr/>
        </p:nvSpPr>
        <p:spPr>
          <a:xfrm>
            <a:off x="107503" y="6309320"/>
            <a:ext cx="8136905" cy="276999"/>
          </a:xfrm>
          <a:prstGeom prst="rect">
            <a:avLst/>
          </a:prstGeom>
          <a:noFill/>
        </p:spPr>
        <p:txBody>
          <a:bodyPr wrap="square" rtlCol="0">
            <a:spAutoFit/>
          </a:bodyPr>
          <a:lstStyle/>
          <a:p>
            <a:pPr algn="ctr" fontAlgn="base">
              <a:spcBef>
                <a:spcPct val="50000"/>
              </a:spcBef>
              <a:spcAft>
                <a:spcPct val="0"/>
              </a:spcAft>
              <a:defRPr/>
            </a:pPr>
            <a:r>
              <a:rPr lang="en-US" sz="1200" b="1" i="1" dirty="0">
                <a:solidFill>
                  <a:srgbClr val="0000CC"/>
                </a:solidFill>
                <a:latin typeface="Arial" charset="0"/>
              </a:rPr>
              <a:t>The 15th International Conference on NAGPF-St. Petersburg, Russia, </a:t>
            </a:r>
            <a:r>
              <a:rPr lang="en-US" sz="1200" b="1" i="1" dirty="0" smtClean="0">
                <a:solidFill>
                  <a:srgbClr val="0000CC"/>
                </a:solidFill>
                <a:latin typeface="Arial" charset="0"/>
              </a:rPr>
              <a:t>05.10.2018</a:t>
            </a:r>
            <a:endParaRPr lang="ru-RU" sz="1200" b="1" i="1" dirty="0">
              <a:solidFill>
                <a:srgbClr val="0000CC"/>
              </a:solidFill>
              <a:latin typeface="Arial" charset="0"/>
            </a:endParaRPr>
          </a:p>
        </p:txBody>
      </p:sp>
      <p:sp>
        <p:nvSpPr>
          <p:cNvPr id="7" name="Text Box 3"/>
          <p:cNvSpPr txBox="1">
            <a:spLocks noChangeArrowheads="1"/>
          </p:cNvSpPr>
          <p:nvPr/>
        </p:nvSpPr>
        <p:spPr bwMode="auto">
          <a:xfrm>
            <a:off x="1014760" y="1880708"/>
            <a:ext cx="7449015" cy="2628412"/>
          </a:xfrm>
          <a:prstGeom prst="rect">
            <a:avLst/>
          </a:prstGeom>
          <a:solidFill>
            <a:srgbClr val="FFFFFF"/>
          </a:solidFill>
          <a:ln>
            <a:noFill/>
          </a:ln>
          <a:effectLst>
            <a:outerShdw dist="107763" dir="2700000" algn="ctr" rotWithShape="0">
              <a:schemeClr val="bg2"/>
            </a:outerShdw>
          </a:effectLst>
          <a:extLs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marL="457200" indent="-4572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lnSpc>
                <a:spcPct val="140000"/>
              </a:lnSpc>
              <a:spcBef>
                <a:spcPct val="0"/>
              </a:spcBef>
              <a:spcAft>
                <a:spcPct val="0"/>
              </a:spcAft>
            </a:pPr>
            <a:r>
              <a:rPr lang="ru-RU" altLang="ko-KR" sz="2800" b="1" dirty="0">
                <a:solidFill>
                  <a:srgbClr val="800000"/>
                </a:solidFill>
                <a:ea typeface="굴림" pitchFamily="34" charset="-127"/>
              </a:rPr>
              <a:t>1</a:t>
            </a:r>
            <a:r>
              <a:rPr lang="en-US" altLang="ko-KR" sz="2800" b="1" dirty="0" smtClean="0">
                <a:solidFill>
                  <a:srgbClr val="800000"/>
                </a:solidFill>
                <a:ea typeface="굴림" pitchFamily="34" charset="-127"/>
              </a:rPr>
              <a:t>.</a:t>
            </a:r>
            <a:r>
              <a:rPr lang="en-US" altLang="ko-KR" sz="2800" b="1" dirty="0">
                <a:solidFill>
                  <a:srgbClr val="800000"/>
                </a:solidFill>
                <a:ea typeface="굴림" pitchFamily="34" charset="-127"/>
              </a:rPr>
              <a:t>	EASTERN VECTOR -  A STRATEGIC DIRECTION IN RUSSIA’S ENERGY DEVELOPMENT IN THE FIRST HALF OF THE </a:t>
            </a:r>
            <a:r>
              <a:rPr lang="en-US" altLang="ko-KR" sz="2800" b="1" dirty="0" err="1">
                <a:solidFill>
                  <a:srgbClr val="800000"/>
                </a:solidFill>
                <a:ea typeface="굴림" pitchFamily="34" charset="-127"/>
              </a:rPr>
              <a:t>21</a:t>
            </a:r>
            <a:r>
              <a:rPr lang="en-US" altLang="ko-KR" sz="2800" b="1" baseline="30000" dirty="0" err="1">
                <a:solidFill>
                  <a:srgbClr val="800000"/>
                </a:solidFill>
                <a:ea typeface="굴림" pitchFamily="34" charset="-127"/>
              </a:rPr>
              <a:t>ST</a:t>
            </a:r>
            <a:r>
              <a:rPr lang="en-US" altLang="ko-KR" sz="2800" b="1" dirty="0">
                <a:solidFill>
                  <a:srgbClr val="800000"/>
                </a:solidFill>
                <a:ea typeface="굴림" pitchFamily="34" charset="-127"/>
              </a:rPr>
              <a:t> </a:t>
            </a:r>
            <a:r>
              <a:rPr lang="en-US" altLang="ko-KR" sz="2800" b="1" dirty="0" smtClean="0">
                <a:solidFill>
                  <a:srgbClr val="800000"/>
                </a:solidFill>
                <a:ea typeface="굴림" pitchFamily="34" charset="-127"/>
              </a:rPr>
              <a:t>CENTURY</a:t>
            </a:r>
            <a:r>
              <a:rPr lang="ru-RU" altLang="ko-KR" sz="2800" b="1" dirty="0" smtClean="0">
                <a:solidFill>
                  <a:srgbClr val="800000"/>
                </a:solidFill>
                <a:ea typeface="굴림" pitchFamily="34" charset="-127"/>
              </a:rPr>
              <a:t> (</a:t>
            </a:r>
            <a:r>
              <a:rPr lang="en-US" altLang="ko-KR" sz="2800" b="1" dirty="0" smtClean="0">
                <a:solidFill>
                  <a:srgbClr val="800000"/>
                </a:solidFill>
                <a:ea typeface="굴림" pitchFamily="34" charset="-127"/>
              </a:rPr>
              <a:t>basic concept)</a:t>
            </a:r>
            <a:endParaRPr lang="en-US" altLang="ko-KR" sz="2800" b="1" dirty="0">
              <a:solidFill>
                <a:srgbClr val="990033"/>
              </a:solidFill>
              <a:ea typeface="굴림" pitchFamily="34" charset="-127"/>
            </a:endParaRPr>
          </a:p>
          <a:p>
            <a:pPr eaLnBrk="1" fontAlgn="base" hangingPunct="1">
              <a:spcBef>
                <a:spcPct val="0"/>
              </a:spcBef>
              <a:spcAft>
                <a:spcPct val="0"/>
              </a:spcAft>
            </a:pPr>
            <a:endParaRPr lang="en-US" altLang="ko-KR" sz="800" b="1" dirty="0">
              <a:solidFill>
                <a:srgbClr val="800000"/>
              </a:solidFill>
              <a:ea typeface="굴림" pitchFamily="34" charset="-127"/>
            </a:endParaRPr>
          </a:p>
        </p:txBody>
      </p:sp>
    </p:spTree>
    <p:extLst>
      <p:ext uri="{BB962C8B-B14F-4D97-AF65-F5344CB8AC3E}">
        <p14:creationId xmlns:p14="http://schemas.microsoft.com/office/powerpoint/2010/main" val="1116382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3" descr="I:\СВА.jpg"/>
          <p:cNvPicPr>
            <a:picLocks noChangeAspect="1" noChangeArrowheads="1"/>
          </p:cNvPicPr>
          <p:nvPr/>
        </p:nvPicPr>
        <p:blipFill>
          <a:blip r:embed="rId3"/>
          <a:srcRect r="8737" b="9900"/>
          <a:stretch>
            <a:fillRect/>
          </a:stretch>
        </p:blipFill>
        <p:spPr bwMode="auto">
          <a:xfrm>
            <a:off x="2679" y="1412782"/>
            <a:ext cx="9141322" cy="5117435"/>
          </a:xfrm>
          <a:prstGeom prst="rect">
            <a:avLst/>
          </a:prstGeom>
          <a:noFill/>
          <a:ln w="9525">
            <a:noFill/>
            <a:miter lim="800000"/>
            <a:headEnd/>
            <a:tailEnd/>
          </a:ln>
        </p:spPr>
      </p:pic>
      <p:sp>
        <p:nvSpPr>
          <p:cNvPr id="20" name="TextBox 19"/>
          <p:cNvSpPr txBox="1"/>
          <p:nvPr/>
        </p:nvSpPr>
        <p:spPr>
          <a:xfrm>
            <a:off x="7867767" y="6373565"/>
            <a:ext cx="1276311" cy="215444"/>
          </a:xfrm>
          <a:prstGeom prst="rect">
            <a:avLst/>
          </a:prstGeom>
          <a:noFill/>
        </p:spPr>
        <p:txBody>
          <a:bodyPr wrap="none" rtlCol="0">
            <a:spAutoFit/>
          </a:bodyPr>
          <a:lstStyle/>
          <a:p>
            <a:pPr>
              <a:defRPr/>
            </a:pPr>
            <a:r>
              <a:rPr lang="en-US" sz="800" dirty="0">
                <a:solidFill>
                  <a:prstClr val="white"/>
                </a:solidFill>
                <a:latin typeface="Calibri"/>
              </a:rPr>
              <a:t>Map Source: Google Earth</a:t>
            </a:r>
            <a:endParaRPr lang="en-AU" sz="800" dirty="0">
              <a:solidFill>
                <a:prstClr val="white"/>
              </a:solidFill>
              <a:latin typeface="Calibri"/>
            </a:endParaRPr>
          </a:p>
        </p:txBody>
      </p:sp>
      <p:sp>
        <p:nvSpPr>
          <p:cNvPr id="9" name="Freeform 8"/>
          <p:cNvSpPr/>
          <p:nvPr/>
        </p:nvSpPr>
        <p:spPr>
          <a:xfrm>
            <a:off x="3023119" y="3092179"/>
            <a:ext cx="4693298" cy="3084686"/>
          </a:xfrm>
          <a:custGeom>
            <a:avLst/>
            <a:gdLst>
              <a:gd name="connsiteX0" fmla="*/ 382555 w 4693298"/>
              <a:gd name="connsiteY0" fmla="*/ 98890 h 3084686"/>
              <a:gd name="connsiteX1" fmla="*/ 447870 w 4693298"/>
              <a:gd name="connsiteY1" fmla="*/ 89560 h 3084686"/>
              <a:gd name="connsiteX2" fmla="*/ 485192 w 4693298"/>
              <a:gd name="connsiteY2" fmla="*/ 70899 h 3084686"/>
              <a:gd name="connsiteX3" fmla="*/ 513184 w 4693298"/>
              <a:gd name="connsiteY3" fmla="*/ 61568 h 3084686"/>
              <a:gd name="connsiteX4" fmla="*/ 559837 w 4693298"/>
              <a:gd name="connsiteY4" fmla="*/ 42907 h 3084686"/>
              <a:gd name="connsiteX5" fmla="*/ 587829 w 4693298"/>
              <a:gd name="connsiteY5" fmla="*/ 33576 h 3084686"/>
              <a:gd name="connsiteX6" fmla="*/ 970384 w 4693298"/>
              <a:gd name="connsiteY6" fmla="*/ 14915 h 3084686"/>
              <a:gd name="connsiteX7" fmla="*/ 1576874 w 4693298"/>
              <a:gd name="connsiteY7" fmla="*/ 14915 h 3084686"/>
              <a:gd name="connsiteX8" fmla="*/ 1614196 w 4693298"/>
              <a:gd name="connsiteY8" fmla="*/ 24245 h 3084686"/>
              <a:gd name="connsiteX9" fmla="*/ 2090058 w 4693298"/>
              <a:gd name="connsiteY9" fmla="*/ 42907 h 3084686"/>
              <a:gd name="connsiteX10" fmla="*/ 2202025 w 4693298"/>
              <a:gd name="connsiteY10" fmla="*/ 61568 h 3084686"/>
              <a:gd name="connsiteX11" fmla="*/ 2239347 w 4693298"/>
              <a:gd name="connsiteY11" fmla="*/ 70899 h 3084686"/>
              <a:gd name="connsiteX12" fmla="*/ 2304662 w 4693298"/>
              <a:gd name="connsiteY12" fmla="*/ 80229 h 3084686"/>
              <a:gd name="connsiteX13" fmla="*/ 2341984 w 4693298"/>
              <a:gd name="connsiteY13" fmla="*/ 89560 h 3084686"/>
              <a:gd name="connsiteX14" fmla="*/ 2388637 w 4693298"/>
              <a:gd name="connsiteY14" fmla="*/ 98890 h 3084686"/>
              <a:gd name="connsiteX15" fmla="*/ 2435290 w 4693298"/>
              <a:gd name="connsiteY15" fmla="*/ 117552 h 3084686"/>
              <a:gd name="connsiteX16" fmla="*/ 2556588 w 4693298"/>
              <a:gd name="connsiteY16" fmla="*/ 145543 h 3084686"/>
              <a:gd name="connsiteX17" fmla="*/ 2612572 w 4693298"/>
              <a:gd name="connsiteY17" fmla="*/ 154874 h 3084686"/>
              <a:gd name="connsiteX18" fmla="*/ 2659225 w 4693298"/>
              <a:gd name="connsiteY18" fmla="*/ 164205 h 3084686"/>
              <a:gd name="connsiteX19" fmla="*/ 2817845 w 4693298"/>
              <a:gd name="connsiteY19" fmla="*/ 173535 h 3084686"/>
              <a:gd name="connsiteX20" fmla="*/ 2892490 w 4693298"/>
              <a:gd name="connsiteY20" fmla="*/ 182866 h 3084686"/>
              <a:gd name="connsiteX21" fmla="*/ 2985796 w 4693298"/>
              <a:gd name="connsiteY21" fmla="*/ 192197 h 3084686"/>
              <a:gd name="connsiteX22" fmla="*/ 3088433 w 4693298"/>
              <a:gd name="connsiteY22" fmla="*/ 210858 h 3084686"/>
              <a:gd name="connsiteX23" fmla="*/ 3163078 w 4693298"/>
              <a:gd name="connsiteY23" fmla="*/ 220188 h 3084686"/>
              <a:gd name="connsiteX24" fmla="*/ 3191070 w 4693298"/>
              <a:gd name="connsiteY24" fmla="*/ 238850 h 3084686"/>
              <a:gd name="connsiteX25" fmla="*/ 3228392 w 4693298"/>
              <a:gd name="connsiteY25" fmla="*/ 248180 h 3084686"/>
              <a:gd name="connsiteX26" fmla="*/ 3275045 w 4693298"/>
              <a:gd name="connsiteY26" fmla="*/ 266841 h 3084686"/>
              <a:gd name="connsiteX27" fmla="*/ 3312368 w 4693298"/>
              <a:gd name="connsiteY27" fmla="*/ 285503 h 3084686"/>
              <a:gd name="connsiteX28" fmla="*/ 3368351 w 4693298"/>
              <a:gd name="connsiteY28" fmla="*/ 304164 h 3084686"/>
              <a:gd name="connsiteX29" fmla="*/ 3442996 w 4693298"/>
              <a:gd name="connsiteY29" fmla="*/ 332156 h 3084686"/>
              <a:gd name="connsiteX30" fmla="*/ 3470988 w 4693298"/>
              <a:gd name="connsiteY30" fmla="*/ 350817 h 3084686"/>
              <a:gd name="connsiteX31" fmla="*/ 3517641 w 4693298"/>
              <a:gd name="connsiteY31" fmla="*/ 360148 h 3084686"/>
              <a:gd name="connsiteX32" fmla="*/ 3629609 w 4693298"/>
              <a:gd name="connsiteY32" fmla="*/ 378809 h 3084686"/>
              <a:gd name="connsiteX33" fmla="*/ 3666931 w 4693298"/>
              <a:gd name="connsiteY33" fmla="*/ 388139 h 3084686"/>
              <a:gd name="connsiteX34" fmla="*/ 3694923 w 4693298"/>
              <a:gd name="connsiteY34" fmla="*/ 397470 h 3084686"/>
              <a:gd name="connsiteX35" fmla="*/ 3741576 w 4693298"/>
              <a:gd name="connsiteY35" fmla="*/ 406801 h 3084686"/>
              <a:gd name="connsiteX36" fmla="*/ 3778898 w 4693298"/>
              <a:gd name="connsiteY36" fmla="*/ 425462 h 3084686"/>
              <a:gd name="connsiteX37" fmla="*/ 3834882 w 4693298"/>
              <a:gd name="connsiteY37" fmla="*/ 434792 h 3084686"/>
              <a:gd name="connsiteX38" fmla="*/ 3853543 w 4693298"/>
              <a:gd name="connsiteY38" fmla="*/ 453454 h 3084686"/>
              <a:gd name="connsiteX39" fmla="*/ 3937519 w 4693298"/>
              <a:gd name="connsiteY39" fmla="*/ 462784 h 3084686"/>
              <a:gd name="connsiteX40" fmla="*/ 4012164 w 4693298"/>
              <a:gd name="connsiteY40" fmla="*/ 481445 h 3084686"/>
              <a:gd name="connsiteX41" fmla="*/ 4068147 w 4693298"/>
              <a:gd name="connsiteY41" fmla="*/ 518768 h 3084686"/>
              <a:gd name="connsiteX42" fmla="*/ 4096139 w 4693298"/>
              <a:gd name="connsiteY42" fmla="*/ 528099 h 3084686"/>
              <a:gd name="connsiteX43" fmla="*/ 4152123 w 4693298"/>
              <a:gd name="connsiteY43" fmla="*/ 565421 h 3084686"/>
              <a:gd name="connsiteX44" fmla="*/ 4189445 w 4693298"/>
              <a:gd name="connsiteY44" fmla="*/ 584082 h 3084686"/>
              <a:gd name="connsiteX45" fmla="*/ 4226768 w 4693298"/>
              <a:gd name="connsiteY45" fmla="*/ 612074 h 3084686"/>
              <a:gd name="connsiteX46" fmla="*/ 4254760 w 4693298"/>
              <a:gd name="connsiteY46" fmla="*/ 630735 h 3084686"/>
              <a:gd name="connsiteX47" fmla="*/ 4282751 w 4693298"/>
              <a:gd name="connsiteY47" fmla="*/ 668058 h 3084686"/>
              <a:gd name="connsiteX48" fmla="*/ 4348066 w 4693298"/>
              <a:gd name="connsiteY48" fmla="*/ 714711 h 3084686"/>
              <a:gd name="connsiteX49" fmla="*/ 4376058 w 4693298"/>
              <a:gd name="connsiteY49" fmla="*/ 724041 h 3084686"/>
              <a:gd name="connsiteX50" fmla="*/ 4394719 w 4693298"/>
              <a:gd name="connsiteY50" fmla="*/ 742703 h 3084686"/>
              <a:gd name="connsiteX51" fmla="*/ 4441372 w 4693298"/>
              <a:gd name="connsiteY51" fmla="*/ 808017 h 3084686"/>
              <a:gd name="connsiteX52" fmla="*/ 4488025 w 4693298"/>
              <a:gd name="connsiteY52" fmla="*/ 882662 h 3084686"/>
              <a:gd name="connsiteX53" fmla="*/ 4506686 w 4693298"/>
              <a:gd name="connsiteY53" fmla="*/ 919984 h 3084686"/>
              <a:gd name="connsiteX54" fmla="*/ 4553339 w 4693298"/>
              <a:gd name="connsiteY54" fmla="*/ 985299 h 3084686"/>
              <a:gd name="connsiteX55" fmla="*/ 4562670 w 4693298"/>
              <a:gd name="connsiteY55" fmla="*/ 1013290 h 3084686"/>
              <a:gd name="connsiteX56" fmla="*/ 4581331 w 4693298"/>
              <a:gd name="connsiteY56" fmla="*/ 1041282 h 3084686"/>
              <a:gd name="connsiteX57" fmla="*/ 4599992 w 4693298"/>
              <a:gd name="connsiteY57" fmla="*/ 1097266 h 3084686"/>
              <a:gd name="connsiteX58" fmla="*/ 4627984 w 4693298"/>
              <a:gd name="connsiteY58" fmla="*/ 1181241 h 3084686"/>
              <a:gd name="connsiteX59" fmla="*/ 4637315 w 4693298"/>
              <a:gd name="connsiteY59" fmla="*/ 1227894 h 3084686"/>
              <a:gd name="connsiteX60" fmla="*/ 4646645 w 4693298"/>
              <a:gd name="connsiteY60" fmla="*/ 1255886 h 3084686"/>
              <a:gd name="connsiteX61" fmla="*/ 4665306 w 4693298"/>
              <a:gd name="connsiteY61" fmla="*/ 1405176 h 3084686"/>
              <a:gd name="connsiteX62" fmla="*/ 4674637 w 4693298"/>
              <a:gd name="connsiteY62" fmla="*/ 1535805 h 3084686"/>
              <a:gd name="connsiteX63" fmla="*/ 4693298 w 4693298"/>
              <a:gd name="connsiteY63" fmla="*/ 1610450 h 3084686"/>
              <a:gd name="connsiteX64" fmla="*/ 4683968 w 4693298"/>
              <a:gd name="connsiteY64" fmla="*/ 2179617 h 3084686"/>
              <a:gd name="connsiteX65" fmla="*/ 4665306 w 4693298"/>
              <a:gd name="connsiteY65" fmla="*/ 2254262 h 3084686"/>
              <a:gd name="connsiteX66" fmla="*/ 4627984 w 4693298"/>
              <a:gd name="connsiteY66" fmla="*/ 2319576 h 3084686"/>
              <a:gd name="connsiteX67" fmla="*/ 4609323 w 4693298"/>
              <a:gd name="connsiteY67" fmla="*/ 2356899 h 3084686"/>
              <a:gd name="connsiteX68" fmla="*/ 4599992 w 4693298"/>
              <a:gd name="connsiteY68" fmla="*/ 2384890 h 3084686"/>
              <a:gd name="connsiteX69" fmla="*/ 4581331 w 4693298"/>
              <a:gd name="connsiteY69" fmla="*/ 2403552 h 3084686"/>
              <a:gd name="connsiteX70" fmla="*/ 4562670 w 4693298"/>
              <a:gd name="connsiteY70" fmla="*/ 2431543 h 3084686"/>
              <a:gd name="connsiteX71" fmla="*/ 4544009 w 4693298"/>
              <a:gd name="connsiteY71" fmla="*/ 2496858 h 3084686"/>
              <a:gd name="connsiteX72" fmla="*/ 4516017 w 4693298"/>
              <a:gd name="connsiteY72" fmla="*/ 2524850 h 3084686"/>
              <a:gd name="connsiteX73" fmla="*/ 4469364 w 4693298"/>
              <a:gd name="connsiteY73" fmla="*/ 2590164 h 3084686"/>
              <a:gd name="connsiteX74" fmla="*/ 4460033 w 4693298"/>
              <a:gd name="connsiteY74" fmla="*/ 2618156 h 3084686"/>
              <a:gd name="connsiteX75" fmla="*/ 4432041 w 4693298"/>
              <a:gd name="connsiteY75" fmla="*/ 2646148 h 3084686"/>
              <a:gd name="connsiteX76" fmla="*/ 4413380 w 4693298"/>
              <a:gd name="connsiteY76" fmla="*/ 2674139 h 3084686"/>
              <a:gd name="connsiteX77" fmla="*/ 4394719 w 4693298"/>
              <a:gd name="connsiteY77" fmla="*/ 2692801 h 3084686"/>
              <a:gd name="connsiteX78" fmla="*/ 4376058 w 4693298"/>
              <a:gd name="connsiteY78" fmla="*/ 2720792 h 3084686"/>
              <a:gd name="connsiteX79" fmla="*/ 4348066 w 4693298"/>
              <a:gd name="connsiteY79" fmla="*/ 2739454 h 3084686"/>
              <a:gd name="connsiteX80" fmla="*/ 4329404 w 4693298"/>
              <a:gd name="connsiteY80" fmla="*/ 2758115 h 3084686"/>
              <a:gd name="connsiteX81" fmla="*/ 4301413 w 4693298"/>
              <a:gd name="connsiteY81" fmla="*/ 2776776 h 3084686"/>
              <a:gd name="connsiteX82" fmla="*/ 4245429 w 4693298"/>
              <a:gd name="connsiteY82" fmla="*/ 2823429 h 3084686"/>
              <a:gd name="connsiteX83" fmla="*/ 4217437 w 4693298"/>
              <a:gd name="connsiteY83" fmla="*/ 2832760 h 3084686"/>
              <a:gd name="connsiteX84" fmla="*/ 4189445 w 4693298"/>
              <a:gd name="connsiteY84" fmla="*/ 2851421 h 3084686"/>
              <a:gd name="connsiteX85" fmla="*/ 4161453 w 4693298"/>
              <a:gd name="connsiteY85" fmla="*/ 2860752 h 3084686"/>
              <a:gd name="connsiteX86" fmla="*/ 4086809 w 4693298"/>
              <a:gd name="connsiteY86" fmla="*/ 2898074 h 3084686"/>
              <a:gd name="connsiteX87" fmla="*/ 4068147 w 4693298"/>
              <a:gd name="connsiteY87" fmla="*/ 2916735 h 3084686"/>
              <a:gd name="connsiteX88" fmla="*/ 4040155 w 4693298"/>
              <a:gd name="connsiteY88" fmla="*/ 2926066 h 3084686"/>
              <a:gd name="connsiteX89" fmla="*/ 4012164 w 4693298"/>
              <a:gd name="connsiteY89" fmla="*/ 2944727 h 3084686"/>
              <a:gd name="connsiteX90" fmla="*/ 3937519 w 4693298"/>
              <a:gd name="connsiteY90" fmla="*/ 3000711 h 3084686"/>
              <a:gd name="connsiteX91" fmla="*/ 3900196 w 4693298"/>
              <a:gd name="connsiteY91" fmla="*/ 3019372 h 3084686"/>
              <a:gd name="connsiteX92" fmla="*/ 3872204 w 4693298"/>
              <a:gd name="connsiteY92" fmla="*/ 3038033 h 3084686"/>
              <a:gd name="connsiteX93" fmla="*/ 3834882 w 4693298"/>
              <a:gd name="connsiteY93" fmla="*/ 3056694 h 3084686"/>
              <a:gd name="connsiteX94" fmla="*/ 3806890 w 4693298"/>
              <a:gd name="connsiteY94" fmla="*/ 3075356 h 3084686"/>
              <a:gd name="connsiteX95" fmla="*/ 3760237 w 4693298"/>
              <a:gd name="connsiteY95" fmla="*/ 3084686 h 3084686"/>
              <a:gd name="connsiteX96" fmla="*/ 3377682 w 4693298"/>
              <a:gd name="connsiteY96" fmla="*/ 3066025 h 3084686"/>
              <a:gd name="connsiteX97" fmla="*/ 3340360 w 4693298"/>
              <a:gd name="connsiteY97" fmla="*/ 3047364 h 3084686"/>
              <a:gd name="connsiteX98" fmla="*/ 3284376 w 4693298"/>
              <a:gd name="connsiteY98" fmla="*/ 3028703 h 3084686"/>
              <a:gd name="connsiteX99" fmla="*/ 3256384 w 4693298"/>
              <a:gd name="connsiteY99" fmla="*/ 3019372 h 3084686"/>
              <a:gd name="connsiteX100" fmla="*/ 3172409 w 4693298"/>
              <a:gd name="connsiteY100" fmla="*/ 2954058 h 3084686"/>
              <a:gd name="connsiteX101" fmla="*/ 3144417 w 4693298"/>
              <a:gd name="connsiteY101" fmla="*/ 2944727 h 3084686"/>
              <a:gd name="connsiteX102" fmla="*/ 3088433 w 4693298"/>
              <a:gd name="connsiteY102" fmla="*/ 2907405 h 3084686"/>
              <a:gd name="connsiteX103" fmla="*/ 3060441 w 4693298"/>
              <a:gd name="connsiteY103" fmla="*/ 2898074 h 3084686"/>
              <a:gd name="connsiteX104" fmla="*/ 2995127 w 4693298"/>
              <a:gd name="connsiteY104" fmla="*/ 2879413 h 3084686"/>
              <a:gd name="connsiteX105" fmla="*/ 2864498 w 4693298"/>
              <a:gd name="connsiteY105" fmla="*/ 2851421 h 3084686"/>
              <a:gd name="connsiteX106" fmla="*/ 2789853 w 4693298"/>
              <a:gd name="connsiteY106" fmla="*/ 2832760 h 3084686"/>
              <a:gd name="connsiteX107" fmla="*/ 2743200 w 4693298"/>
              <a:gd name="connsiteY107" fmla="*/ 2823429 h 3084686"/>
              <a:gd name="connsiteX108" fmla="*/ 2659225 w 4693298"/>
              <a:gd name="connsiteY108" fmla="*/ 2795437 h 3084686"/>
              <a:gd name="connsiteX109" fmla="*/ 2631233 w 4693298"/>
              <a:gd name="connsiteY109" fmla="*/ 2786107 h 3084686"/>
              <a:gd name="connsiteX110" fmla="*/ 2603241 w 4693298"/>
              <a:gd name="connsiteY110" fmla="*/ 2767445 h 3084686"/>
              <a:gd name="connsiteX111" fmla="*/ 2575249 w 4693298"/>
              <a:gd name="connsiteY111" fmla="*/ 2758115 h 3084686"/>
              <a:gd name="connsiteX112" fmla="*/ 2528596 w 4693298"/>
              <a:gd name="connsiteY112" fmla="*/ 2739454 h 3084686"/>
              <a:gd name="connsiteX113" fmla="*/ 2472613 w 4693298"/>
              <a:gd name="connsiteY113" fmla="*/ 2711462 h 3084686"/>
              <a:gd name="connsiteX114" fmla="*/ 2416629 w 4693298"/>
              <a:gd name="connsiteY114" fmla="*/ 2674139 h 3084686"/>
              <a:gd name="connsiteX115" fmla="*/ 2360645 w 4693298"/>
              <a:gd name="connsiteY115" fmla="*/ 2655478 h 3084686"/>
              <a:gd name="connsiteX116" fmla="*/ 2155372 w 4693298"/>
              <a:gd name="connsiteY116" fmla="*/ 2636817 h 3084686"/>
              <a:gd name="connsiteX117" fmla="*/ 2006082 w 4693298"/>
              <a:gd name="connsiteY117" fmla="*/ 2599494 h 3084686"/>
              <a:gd name="connsiteX118" fmla="*/ 1968760 w 4693298"/>
              <a:gd name="connsiteY118" fmla="*/ 2590164 h 3084686"/>
              <a:gd name="connsiteX119" fmla="*/ 1922106 w 4693298"/>
              <a:gd name="connsiteY119" fmla="*/ 2571503 h 3084686"/>
              <a:gd name="connsiteX120" fmla="*/ 1894115 w 4693298"/>
              <a:gd name="connsiteY120" fmla="*/ 2552841 h 3084686"/>
              <a:gd name="connsiteX121" fmla="*/ 1838131 w 4693298"/>
              <a:gd name="connsiteY121" fmla="*/ 2534180 h 3084686"/>
              <a:gd name="connsiteX122" fmla="*/ 1726164 w 4693298"/>
              <a:gd name="connsiteY122" fmla="*/ 2506188 h 3084686"/>
              <a:gd name="connsiteX123" fmla="*/ 1688841 w 4693298"/>
              <a:gd name="connsiteY123" fmla="*/ 2496858 h 3084686"/>
              <a:gd name="connsiteX124" fmla="*/ 1660849 w 4693298"/>
              <a:gd name="connsiteY124" fmla="*/ 2478197 h 3084686"/>
              <a:gd name="connsiteX125" fmla="*/ 1567543 w 4693298"/>
              <a:gd name="connsiteY125" fmla="*/ 2459535 h 3084686"/>
              <a:gd name="connsiteX126" fmla="*/ 1530221 w 4693298"/>
              <a:gd name="connsiteY126" fmla="*/ 2440874 h 3084686"/>
              <a:gd name="connsiteX127" fmla="*/ 1502229 w 4693298"/>
              <a:gd name="connsiteY127" fmla="*/ 2431543 h 3084686"/>
              <a:gd name="connsiteX128" fmla="*/ 1474237 w 4693298"/>
              <a:gd name="connsiteY128" fmla="*/ 2412882 h 3084686"/>
              <a:gd name="connsiteX129" fmla="*/ 1418253 w 4693298"/>
              <a:gd name="connsiteY129" fmla="*/ 2394221 h 3084686"/>
              <a:gd name="connsiteX130" fmla="*/ 1362270 w 4693298"/>
              <a:gd name="connsiteY130" fmla="*/ 2356899 h 3084686"/>
              <a:gd name="connsiteX131" fmla="*/ 1324947 w 4693298"/>
              <a:gd name="connsiteY131" fmla="*/ 2347568 h 3084686"/>
              <a:gd name="connsiteX132" fmla="*/ 1296955 w 4693298"/>
              <a:gd name="connsiteY132" fmla="*/ 2338237 h 3084686"/>
              <a:gd name="connsiteX133" fmla="*/ 1268964 w 4693298"/>
              <a:gd name="connsiteY133" fmla="*/ 2319576 h 3084686"/>
              <a:gd name="connsiteX134" fmla="*/ 1250302 w 4693298"/>
              <a:gd name="connsiteY134" fmla="*/ 2300915 h 3084686"/>
              <a:gd name="connsiteX135" fmla="*/ 1222311 w 4693298"/>
              <a:gd name="connsiteY135" fmla="*/ 2291584 h 3084686"/>
              <a:gd name="connsiteX136" fmla="*/ 1166327 w 4693298"/>
              <a:gd name="connsiteY136" fmla="*/ 2254262 h 3084686"/>
              <a:gd name="connsiteX137" fmla="*/ 1138335 w 4693298"/>
              <a:gd name="connsiteY137" fmla="*/ 2244931 h 3084686"/>
              <a:gd name="connsiteX138" fmla="*/ 1054360 w 4693298"/>
              <a:gd name="connsiteY138" fmla="*/ 2198278 h 3084686"/>
              <a:gd name="connsiteX139" fmla="*/ 979715 w 4693298"/>
              <a:gd name="connsiteY139" fmla="*/ 2142294 h 3084686"/>
              <a:gd name="connsiteX140" fmla="*/ 923731 w 4693298"/>
              <a:gd name="connsiteY140" fmla="*/ 2114303 h 3084686"/>
              <a:gd name="connsiteX141" fmla="*/ 867747 w 4693298"/>
              <a:gd name="connsiteY141" fmla="*/ 2076980 h 3084686"/>
              <a:gd name="connsiteX142" fmla="*/ 839755 w 4693298"/>
              <a:gd name="connsiteY142" fmla="*/ 2058319 h 3084686"/>
              <a:gd name="connsiteX143" fmla="*/ 765111 w 4693298"/>
              <a:gd name="connsiteY143" fmla="*/ 1993005 h 3084686"/>
              <a:gd name="connsiteX144" fmla="*/ 718458 w 4693298"/>
              <a:gd name="connsiteY144" fmla="*/ 1927690 h 3084686"/>
              <a:gd name="connsiteX145" fmla="*/ 671804 w 4693298"/>
              <a:gd name="connsiteY145" fmla="*/ 1881037 h 3084686"/>
              <a:gd name="connsiteX146" fmla="*/ 615821 w 4693298"/>
              <a:gd name="connsiteY146" fmla="*/ 1825054 h 3084686"/>
              <a:gd name="connsiteX147" fmla="*/ 597160 w 4693298"/>
              <a:gd name="connsiteY147" fmla="*/ 1797062 h 3084686"/>
              <a:gd name="connsiteX148" fmla="*/ 550506 w 4693298"/>
              <a:gd name="connsiteY148" fmla="*/ 1750409 h 3084686"/>
              <a:gd name="connsiteX149" fmla="*/ 522515 w 4693298"/>
              <a:gd name="connsiteY149" fmla="*/ 1722417 h 3084686"/>
              <a:gd name="connsiteX150" fmla="*/ 494523 w 4693298"/>
              <a:gd name="connsiteY150" fmla="*/ 1694425 h 3084686"/>
              <a:gd name="connsiteX151" fmla="*/ 466531 w 4693298"/>
              <a:gd name="connsiteY151" fmla="*/ 1666433 h 3084686"/>
              <a:gd name="connsiteX152" fmla="*/ 429209 w 4693298"/>
              <a:gd name="connsiteY152" fmla="*/ 1638441 h 3084686"/>
              <a:gd name="connsiteX153" fmla="*/ 391886 w 4693298"/>
              <a:gd name="connsiteY153" fmla="*/ 1601119 h 3084686"/>
              <a:gd name="connsiteX154" fmla="*/ 363894 w 4693298"/>
              <a:gd name="connsiteY154" fmla="*/ 1582458 h 3084686"/>
              <a:gd name="connsiteX155" fmla="*/ 298580 w 4693298"/>
              <a:gd name="connsiteY155" fmla="*/ 1517143 h 3084686"/>
              <a:gd name="connsiteX156" fmla="*/ 270588 w 4693298"/>
              <a:gd name="connsiteY156" fmla="*/ 1489152 h 3084686"/>
              <a:gd name="connsiteX157" fmla="*/ 233266 w 4693298"/>
              <a:gd name="connsiteY157" fmla="*/ 1433168 h 3084686"/>
              <a:gd name="connsiteX158" fmla="*/ 186613 w 4693298"/>
              <a:gd name="connsiteY158" fmla="*/ 1377184 h 3084686"/>
              <a:gd name="connsiteX159" fmla="*/ 167951 w 4693298"/>
              <a:gd name="connsiteY159" fmla="*/ 1330531 h 3084686"/>
              <a:gd name="connsiteX160" fmla="*/ 130629 w 4693298"/>
              <a:gd name="connsiteY160" fmla="*/ 1274548 h 3084686"/>
              <a:gd name="connsiteX161" fmla="*/ 102637 w 4693298"/>
              <a:gd name="connsiteY161" fmla="*/ 1199903 h 3084686"/>
              <a:gd name="connsiteX162" fmla="*/ 83976 w 4693298"/>
              <a:gd name="connsiteY162" fmla="*/ 1171911 h 3084686"/>
              <a:gd name="connsiteX163" fmla="*/ 74645 w 4693298"/>
              <a:gd name="connsiteY163" fmla="*/ 1143919 h 3084686"/>
              <a:gd name="connsiteX164" fmla="*/ 55984 w 4693298"/>
              <a:gd name="connsiteY164" fmla="*/ 1106597 h 3084686"/>
              <a:gd name="connsiteX165" fmla="*/ 46653 w 4693298"/>
              <a:gd name="connsiteY165" fmla="*/ 1069274 h 3084686"/>
              <a:gd name="connsiteX166" fmla="*/ 37323 w 4693298"/>
              <a:gd name="connsiteY166" fmla="*/ 1041282 h 3084686"/>
              <a:gd name="connsiteX167" fmla="*/ 9331 w 4693298"/>
              <a:gd name="connsiteY167" fmla="*/ 938645 h 3084686"/>
              <a:gd name="connsiteX168" fmla="*/ 0 w 4693298"/>
              <a:gd name="connsiteY168" fmla="*/ 910654 h 3084686"/>
              <a:gd name="connsiteX169" fmla="*/ 9331 w 4693298"/>
              <a:gd name="connsiteY169" fmla="*/ 518768 h 3084686"/>
              <a:gd name="connsiteX170" fmla="*/ 18662 w 4693298"/>
              <a:gd name="connsiteY170" fmla="*/ 481445 h 3084686"/>
              <a:gd name="connsiteX171" fmla="*/ 65315 w 4693298"/>
              <a:gd name="connsiteY171" fmla="*/ 406801 h 3084686"/>
              <a:gd name="connsiteX172" fmla="*/ 102637 w 4693298"/>
              <a:gd name="connsiteY172" fmla="*/ 350817 h 3084686"/>
              <a:gd name="connsiteX173" fmla="*/ 139960 w 4693298"/>
              <a:gd name="connsiteY173" fmla="*/ 294833 h 3084686"/>
              <a:gd name="connsiteX174" fmla="*/ 158621 w 4693298"/>
              <a:gd name="connsiteY174" fmla="*/ 266841 h 3084686"/>
              <a:gd name="connsiteX175" fmla="*/ 186613 w 4693298"/>
              <a:gd name="connsiteY175" fmla="*/ 257511 h 3084686"/>
              <a:gd name="connsiteX176" fmla="*/ 214604 w 4693298"/>
              <a:gd name="connsiteY176" fmla="*/ 238850 h 3084686"/>
              <a:gd name="connsiteX177" fmla="*/ 261258 w 4693298"/>
              <a:gd name="connsiteY177" fmla="*/ 192197 h 3084686"/>
              <a:gd name="connsiteX178" fmla="*/ 317241 w 4693298"/>
              <a:gd name="connsiteY178" fmla="*/ 136213 h 3084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Lst>
            <a:rect l="l" t="t" r="r" b="b"/>
            <a:pathLst>
              <a:path w="4693298" h="3084686">
                <a:moveTo>
                  <a:pt x="382555" y="98890"/>
                </a:moveTo>
                <a:cubicBezTo>
                  <a:pt x="404327" y="95780"/>
                  <a:pt x="426652" y="95346"/>
                  <a:pt x="447870" y="89560"/>
                </a:cubicBezTo>
                <a:cubicBezTo>
                  <a:pt x="461289" y="85900"/>
                  <a:pt x="472408" y="76378"/>
                  <a:pt x="485192" y="70899"/>
                </a:cubicBezTo>
                <a:cubicBezTo>
                  <a:pt x="494232" y="67025"/>
                  <a:pt x="503975" y="65021"/>
                  <a:pt x="513184" y="61568"/>
                </a:cubicBezTo>
                <a:cubicBezTo>
                  <a:pt x="528866" y="55687"/>
                  <a:pt x="544155" y="48788"/>
                  <a:pt x="559837" y="42907"/>
                </a:cubicBezTo>
                <a:cubicBezTo>
                  <a:pt x="569046" y="39454"/>
                  <a:pt x="578061" y="34725"/>
                  <a:pt x="587829" y="33576"/>
                </a:cubicBezTo>
                <a:cubicBezTo>
                  <a:pt x="679327" y="22811"/>
                  <a:pt x="911510" y="17095"/>
                  <a:pt x="970384" y="14915"/>
                </a:cubicBezTo>
                <a:cubicBezTo>
                  <a:pt x="1226299" y="-8351"/>
                  <a:pt x="1107188" y="-1281"/>
                  <a:pt x="1576874" y="14915"/>
                </a:cubicBezTo>
                <a:cubicBezTo>
                  <a:pt x="1589690" y="15357"/>
                  <a:pt x="1601410" y="23261"/>
                  <a:pt x="1614196" y="24245"/>
                </a:cubicBezTo>
                <a:cubicBezTo>
                  <a:pt x="1690578" y="30120"/>
                  <a:pt x="2039634" y="41168"/>
                  <a:pt x="2090058" y="42907"/>
                </a:cubicBezTo>
                <a:cubicBezTo>
                  <a:pt x="2144587" y="50696"/>
                  <a:pt x="2152905" y="50652"/>
                  <a:pt x="2202025" y="61568"/>
                </a:cubicBezTo>
                <a:cubicBezTo>
                  <a:pt x="2214543" y="64350"/>
                  <a:pt x="2226730" y="68605"/>
                  <a:pt x="2239347" y="70899"/>
                </a:cubicBezTo>
                <a:cubicBezTo>
                  <a:pt x="2260985" y="74833"/>
                  <a:pt x="2283024" y="76295"/>
                  <a:pt x="2304662" y="80229"/>
                </a:cubicBezTo>
                <a:cubicBezTo>
                  <a:pt x="2317279" y="82523"/>
                  <a:pt x="2329466" y="86778"/>
                  <a:pt x="2341984" y="89560"/>
                </a:cubicBezTo>
                <a:cubicBezTo>
                  <a:pt x="2357465" y="93000"/>
                  <a:pt x="2373086" y="95780"/>
                  <a:pt x="2388637" y="98890"/>
                </a:cubicBezTo>
                <a:cubicBezTo>
                  <a:pt x="2404188" y="105111"/>
                  <a:pt x="2419282" y="112626"/>
                  <a:pt x="2435290" y="117552"/>
                </a:cubicBezTo>
                <a:cubicBezTo>
                  <a:pt x="2467291" y="127398"/>
                  <a:pt x="2520668" y="139012"/>
                  <a:pt x="2556588" y="145543"/>
                </a:cubicBezTo>
                <a:cubicBezTo>
                  <a:pt x="2575202" y="148927"/>
                  <a:pt x="2593958" y="151490"/>
                  <a:pt x="2612572" y="154874"/>
                </a:cubicBezTo>
                <a:cubicBezTo>
                  <a:pt x="2628175" y="157711"/>
                  <a:pt x="2643431" y="162769"/>
                  <a:pt x="2659225" y="164205"/>
                </a:cubicBezTo>
                <a:cubicBezTo>
                  <a:pt x="2711972" y="169000"/>
                  <a:pt x="2764972" y="170425"/>
                  <a:pt x="2817845" y="173535"/>
                </a:cubicBezTo>
                <a:lnTo>
                  <a:pt x="2892490" y="182866"/>
                </a:lnTo>
                <a:cubicBezTo>
                  <a:pt x="2923556" y="186318"/>
                  <a:pt x="2954753" y="188545"/>
                  <a:pt x="2985796" y="192197"/>
                </a:cubicBezTo>
                <a:cubicBezTo>
                  <a:pt x="3194749" y="216779"/>
                  <a:pt x="2953424" y="188357"/>
                  <a:pt x="3088433" y="210858"/>
                </a:cubicBezTo>
                <a:cubicBezTo>
                  <a:pt x="3113167" y="214980"/>
                  <a:pt x="3138196" y="217078"/>
                  <a:pt x="3163078" y="220188"/>
                </a:cubicBezTo>
                <a:cubicBezTo>
                  <a:pt x="3172409" y="226409"/>
                  <a:pt x="3180763" y="234432"/>
                  <a:pt x="3191070" y="238850"/>
                </a:cubicBezTo>
                <a:cubicBezTo>
                  <a:pt x="3202857" y="243901"/>
                  <a:pt x="3216227" y="244125"/>
                  <a:pt x="3228392" y="248180"/>
                </a:cubicBezTo>
                <a:cubicBezTo>
                  <a:pt x="3244281" y="253476"/>
                  <a:pt x="3259740" y="260039"/>
                  <a:pt x="3275045" y="266841"/>
                </a:cubicBezTo>
                <a:cubicBezTo>
                  <a:pt x="3287756" y="272490"/>
                  <a:pt x="3299453" y="280337"/>
                  <a:pt x="3312368" y="285503"/>
                </a:cubicBezTo>
                <a:cubicBezTo>
                  <a:pt x="3330631" y="292809"/>
                  <a:pt x="3350757" y="295367"/>
                  <a:pt x="3368351" y="304164"/>
                </a:cubicBezTo>
                <a:cubicBezTo>
                  <a:pt x="3417144" y="328560"/>
                  <a:pt x="3392180" y="319451"/>
                  <a:pt x="3442996" y="332156"/>
                </a:cubicBezTo>
                <a:cubicBezTo>
                  <a:pt x="3452327" y="338376"/>
                  <a:pt x="3460488" y="346879"/>
                  <a:pt x="3470988" y="350817"/>
                </a:cubicBezTo>
                <a:cubicBezTo>
                  <a:pt x="3485837" y="356385"/>
                  <a:pt x="3502256" y="356302"/>
                  <a:pt x="3517641" y="360148"/>
                </a:cubicBezTo>
                <a:cubicBezTo>
                  <a:pt x="3605173" y="382031"/>
                  <a:pt x="3441874" y="357949"/>
                  <a:pt x="3629609" y="378809"/>
                </a:cubicBezTo>
                <a:cubicBezTo>
                  <a:pt x="3642050" y="381919"/>
                  <a:pt x="3654601" y="384616"/>
                  <a:pt x="3666931" y="388139"/>
                </a:cubicBezTo>
                <a:cubicBezTo>
                  <a:pt x="3676388" y="390841"/>
                  <a:pt x="3685381" y="395084"/>
                  <a:pt x="3694923" y="397470"/>
                </a:cubicBezTo>
                <a:cubicBezTo>
                  <a:pt x="3710308" y="401317"/>
                  <a:pt x="3726025" y="403691"/>
                  <a:pt x="3741576" y="406801"/>
                </a:cubicBezTo>
                <a:cubicBezTo>
                  <a:pt x="3754017" y="413021"/>
                  <a:pt x="3765575" y="421465"/>
                  <a:pt x="3778898" y="425462"/>
                </a:cubicBezTo>
                <a:cubicBezTo>
                  <a:pt x="3797019" y="430898"/>
                  <a:pt x="3817168" y="428149"/>
                  <a:pt x="3834882" y="434792"/>
                </a:cubicBezTo>
                <a:cubicBezTo>
                  <a:pt x="3843119" y="437881"/>
                  <a:pt x="3845056" y="451139"/>
                  <a:pt x="3853543" y="453454"/>
                </a:cubicBezTo>
                <a:cubicBezTo>
                  <a:pt x="3880715" y="460865"/>
                  <a:pt x="3909527" y="459674"/>
                  <a:pt x="3937519" y="462784"/>
                </a:cubicBezTo>
                <a:cubicBezTo>
                  <a:pt x="3962401" y="469004"/>
                  <a:pt x="3990824" y="467218"/>
                  <a:pt x="4012164" y="481445"/>
                </a:cubicBezTo>
                <a:lnTo>
                  <a:pt x="4068147" y="518768"/>
                </a:lnTo>
                <a:cubicBezTo>
                  <a:pt x="4076330" y="524224"/>
                  <a:pt x="4087541" y="523323"/>
                  <a:pt x="4096139" y="528099"/>
                </a:cubicBezTo>
                <a:cubicBezTo>
                  <a:pt x="4115745" y="538991"/>
                  <a:pt x="4132063" y="555391"/>
                  <a:pt x="4152123" y="565421"/>
                </a:cubicBezTo>
                <a:cubicBezTo>
                  <a:pt x="4164564" y="571641"/>
                  <a:pt x="4177650" y="576710"/>
                  <a:pt x="4189445" y="584082"/>
                </a:cubicBezTo>
                <a:cubicBezTo>
                  <a:pt x="4202632" y="592324"/>
                  <a:pt x="4214113" y="603035"/>
                  <a:pt x="4226768" y="612074"/>
                </a:cubicBezTo>
                <a:cubicBezTo>
                  <a:pt x="4235893" y="618592"/>
                  <a:pt x="4245429" y="624515"/>
                  <a:pt x="4254760" y="630735"/>
                </a:cubicBezTo>
                <a:cubicBezTo>
                  <a:pt x="4264090" y="643176"/>
                  <a:pt x="4271755" y="657062"/>
                  <a:pt x="4282751" y="668058"/>
                </a:cubicBezTo>
                <a:cubicBezTo>
                  <a:pt x="4286977" y="672284"/>
                  <a:pt x="4337470" y="709413"/>
                  <a:pt x="4348066" y="714711"/>
                </a:cubicBezTo>
                <a:cubicBezTo>
                  <a:pt x="4356863" y="719109"/>
                  <a:pt x="4366727" y="720931"/>
                  <a:pt x="4376058" y="724041"/>
                </a:cubicBezTo>
                <a:cubicBezTo>
                  <a:pt x="4382278" y="730262"/>
                  <a:pt x="4389087" y="735945"/>
                  <a:pt x="4394719" y="742703"/>
                </a:cubicBezTo>
                <a:cubicBezTo>
                  <a:pt x="4409704" y="760685"/>
                  <a:pt x="4428317" y="787502"/>
                  <a:pt x="4441372" y="808017"/>
                </a:cubicBezTo>
                <a:cubicBezTo>
                  <a:pt x="4457125" y="832771"/>
                  <a:pt x="4472474" y="857780"/>
                  <a:pt x="4488025" y="882662"/>
                </a:cubicBezTo>
                <a:cubicBezTo>
                  <a:pt x="4495397" y="894457"/>
                  <a:pt x="4499314" y="908189"/>
                  <a:pt x="4506686" y="919984"/>
                </a:cubicBezTo>
                <a:cubicBezTo>
                  <a:pt x="4517255" y="936894"/>
                  <a:pt x="4543467" y="965556"/>
                  <a:pt x="4553339" y="985299"/>
                </a:cubicBezTo>
                <a:cubicBezTo>
                  <a:pt x="4557737" y="994096"/>
                  <a:pt x="4558272" y="1004493"/>
                  <a:pt x="4562670" y="1013290"/>
                </a:cubicBezTo>
                <a:cubicBezTo>
                  <a:pt x="4567685" y="1023320"/>
                  <a:pt x="4576777" y="1031034"/>
                  <a:pt x="4581331" y="1041282"/>
                </a:cubicBezTo>
                <a:cubicBezTo>
                  <a:pt x="4589320" y="1059257"/>
                  <a:pt x="4593772" y="1078605"/>
                  <a:pt x="4599992" y="1097266"/>
                </a:cubicBezTo>
                <a:lnTo>
                  <a:pt x="4627984" y="1181241"/>
                </a:lnTo>
                <a:cubicBezTo>
                  <a:pt x="4632999" y="1196286"/>
                  <a:pt x="4633469" y="1212509"/>
                  <a:pt x="4637315" y="1227894"/>
                </a:cubicBezTo>
                <a:cubicBezTo>
                  <a:pt x="4639700" y="1237436"/>
                  <a:pt x="4643535" y="1246555"/>
                  <a:pt x="4646645" y="1255886"/>
                </a:cubicBezTo>
                <a:cubicBezTo>
                  <a:pt x="4654859" y="1313383"/>
                  <a:pt x="4660078" y="1345058"/>
                  <a:pt x="4665306" y="1405176"/>
                </a:cubicBezTo>
                <a:cubicBezTo>
                  <a:pt x="4669088" y="1448666"/>
                  <a:pt x="4668739" y="1492551"/>
                  <a:pt x="4674637" y="1535805"/>
                </a:cubicBezTo>
                <a:cubicBezTo>
                  <a:pt x="4678102" y="1561217"/>
                  <a:pt x="4693298" y="1610450"/>
                  <a:pt x="4693298" y="1610450"/>
                </a:cubicBezTo>
                <a:cubicBezTo>
                  <a:pt x="4690188" y="1800172"/>
                  <a:pt x="4692210" y="1990048"/>
                  <a:pt x="4683968" y="2179617"/>
                </a:cubicBezTo>
                <a:cubicBezTo>
                  <a:pt x="4682854" y="2205240"/>
                  <a:pt x="4671526" y="2229380"/>
                  <a:pt x="4665306" y="2254262"/>
                </a:cubicBezTo>
                <a:cubicBezTo>
                  <a:pt x="4652775" y="2304387"/>
                  <a:pt x="4665045" y="2282515"/>
                  <a:pt x="4627984" y="2319576"/>
                </a:cubicBezTo>
                <a:cubicBezTo>
                  <a:pt x="4621764" y="2332017"/>
                  <a:pt x="4614802" y="2344114"/>
                  <a:pt x="4609323" y="2356899"/>
                </a:cubicBezTo>
                <a:cubicBezTo>
                  <a:pt x="4605449" y="2365939"/>
                  <a:pt x="4605052" y="2376456"/>
                  <a:pt x="4599992" y="2384890"/>
                </a:cubicBezTo>
                <a:cubicBezTo>
                  <a:pt x="4595466" y="2392433"/>
                  <a:pt x="4586826" y="2396683"/>
                  <a:pt x="4581331" y="2403552"/>
                </a:cubicBezTo>
                <a:cubicBezTo>
                  <a:pt x="4574326" y="2412308"/>
                  <a:pt x="4568890" y="2422213"/>
                  <a:pt x="4562670" y="2431543"/>
                </a:cubicBezTo>
                <a:cubicBezTo>
                  <a:pt x="4561427" y="2436516"/>
                  <a:pt x="4549362" y="2488829"/>
                  <a:pt x="4544009" y="2496858"/>
                </a:cubicBezTo>
                <a:cubicBezTo>
                  <a:pt x="4536690" y="2507837"/>
                  <a:pt x="4523687" y="2514112"/>
                  <a:pt x="4516017" y="2524850"/>
                </a:cubicBezTo>
                <a:cubicBezTo>
                  <a:pt x="4454607" y="2610822"/>
                  <a:pt x="4542146" y="2517379"/>
                  <a:pt x="4469364" y="2590164"/>
                </a:cubicBezTo>
                <a:cubicBezTo>
                  <a:pt x="4466254" y="2599495"/>
                  <a:pt x="4465489" y="2609972"/>
                  <a:pt x="4460033" y="2618156"/>
                </a:cubicBezTo>
                <a:cubicBezTo>
                  <a:pt x="4452713" y="2629135"/>
                  <a:pt x="4440489" y="2636011"/>
                  <a:pt x="4432041" y="2646148"/>
                </a:cubicBezTo>
                <a:cubicBezTo>
                  <a:pt x="4424862" y="2654763"/>
                  <a:pt x="4420385" y="2665383"/>
                  <a:pt x="4413380" y="2674139"/>
                </a:cubicBezTo>
                <a:cubicBezTo>
                  <a:pt x="4407885" y="2681008"/>
                  <a:pt x="4400214" y="2685932"/>
                  <a:pt x="4394719" y="2692801"/>
                </a:cubicBezTo>
                <a:cubicBezTo>
                  <a:pt x="4387714" y="2701557"/>
                  <a:pt x="4383987" y="2712863"/>
                  <a:pt x="4376058" y="2720792"/>
                </a:cubicBezTo>
                <a:cubicBezTo>
                  <a:pt x="4368128" y="2728722"/>
                  <a:pt x="4356823" y="2732449"/>
                  <a:pt x="4348066" y="2739454"/>
                </a:cubicBezTo>
                <a:cubicBezTo>
                  <a:pt x="4341197" y="2744949"/>
                  <a:pt x="4336273" y="2752620"/>
                  <a:pt x="4329404" y="2758115"/>
                </a:cubicBezTo>
                <a:cubicBezTo>
                  <a:pt x="4320648" y="2765120"/>
                  <a:pt x="4310169" y="2769771"/>
                  <a:pt x="4301413" y="2776776"/>
                </a:cubicBezTo>
                <a:cubicBezTo>
                  <a:pt x="4265414" y="2805575"/>
                  <a:pt x="4300997" y="2791675"/>
                  <a:pt x="4245429" y="2823429"/>
                </a:cubicBezTo>
                <a:cubicBezTo>
                  <a:pt x="4236890" y="2828309"/>
                  <a:pt x="4226234" y="2828361"/>
                  <a:pt x="4217437" y="2832760"/>
                </a:cubicBezTo>
                <a:cubicBezTo>
                  <a:pt x="4207407" y="2837775"/>
                  <a:pt x="4199475" y="2846406"/>
                  <a:pt x="4189445" y="2851421"/>
                </a:cubicBezTo>
                <a:cubicBezTo>
                  <a:pt x="4180648" y="2855820"/>
                  <a:pt x="4170407" y="2856682"/>
                  <a:pt x="4161453" y="2860752"/>
                </a:cubicBezTo>
                <a:cubicBezTo>
                  <a:pt x="4136128" y="2872263"/>
                  <a:pt x="4106480" y="2878404"/>
                  <a:pt x="4086809" y="2898074"/>
                </a:cubicBezTo>
                <a:cubicBezTo>
                  <a:pt x="4080588" y="2904294"/>
                  <a:pt x="4075690" y="2912209"/>
                  <a:pt x="4068147" y="2916735"/>
                </a:cubicBezTo>
                <a:cubicBezTo>
                  <a:pt x="4059713" y="2921795"/>
                  <a:pt x="4048952" y="2921667"/>
                  <a:pt x="4040155" y="2926066"/>
                </a:cubicBezTo>
                <a:cubicBezTo>
                  <a:pt x="4030125" y="2931081"/>
                  <a:pt x="4021233" y="2938131"/>
                  <a:pt x="4012164" y="2944727"/>
                </a:cubicBezTo>
                <a:cubicBezTo>
                  <a:pt x="3987011" y="2963020"/>
                  <a:pt x="3962401" y="2982050"/>
                  <a:pt x="3937519" y="3000711"/>
                </a:cubicBezTo>
                <a:cubicBezTo>
                  <a:pt x="3926392" y="3009057"/>
                  <a:pt x="3912273" y="3012471"/>
                  <a:pt x="3900196" y="3019372"/>
                </a:cubicBezTo>
                <a:cubicBezTo>
                  <a:pt x="3890459" y="3024936"/>
                  <a:pt x="3881941" y="3032469"/>
                  <a:pt x="3872204" y="3038033"/>
                </a:cubicBezTo>
                <a:cubicBezTo>
                  <a:pt x="3860128" y="3044934"/>
                  <a:pt x="3846958" y="3049793"/>
                  <a:pt x="3834882" y="3056694"/>
                </a:cubicBezTo>
                <a:cubicBezTo>
                  <a:pt x="3825145" y="3062258"/>
                  <a:pt x="3817390" y="3071418"/>
                  <a:pt x="3806890" y="3075356"/>
                </a:cubicBezTo>
                <a:cubicBezTo>
                  <a:pt x="3792041" y="3080924"/>
                  <a:pt x="3775788" y="3081576"/>
                  <a:pt x="3760237" y="3084686"/>
                </a:cubicBezTo>
                <a:cubicBezTo>
                  <a:pt x="3756539" y="3084532"/>
                  <a:pt x="3417232" y="3071675"/>
                  <a:pt x="3377682" y="3066025"/>
                </a:cubicBezTo>
                <a:cubicBezTo>
                  <a:pt x="3363913" y="3064058"/>
                  <a:pt x="3353274" y="3052530"/>
                  <a:pt x="3340360" y="3047364"/>
                </a:cubicBezTo>
                <a:cubicBezTo>
                  <a:pt x="3322096" y="3040059"/>
                  <a:pt x="3303037" y="3034923"/>
                  <a:pt x="3284376" y="3028703"/>
                </a:cubicBezTo>
                <a:lnTo>
                  <a:pt x="3256384" y="3019372"/>
                </a:lnTo>
                <a:cubicBezTo>
                  <a:pt x="3181844" y="2994525"/>
                  <a:pt x="3220716" y="2986264"/>
                  <a:pt x="3172409" y="2954058"/>
                </a:cubicBezTo>
                <a:cubicBezTo>
                  <a:pt x="3164226" y="2948602"/>
                  <a:pt x="3153015" y="2949503"/>
                  <a:pt x="3144417" y="2944727"/>
                </a:cubicBezTo>
                <a:cubicBezTo>
                  <a:pt x="3124811" y="2933835"/>
                  <a:pt x="3107094" y="2919846"/>
                  <a:pt x="3088433" y="2907405"/>
                </a:cubicBezTo>
                <a:cubicBezTo>
                  <a:pt x="3080249" y="2901949"/>
                  <a:pt x="3069898" y="2900776"/>
                  <a:pt x="3060441" y="2898074"/>
                </a:cubicBezTo>
                <a:cubicBezTo>
                  <a:pt x="2978403" y="2874633"/>
                  <a:pt x="3062263" y="2901790"/>
                  <a:pt x="2995127" y="2879413"/>
                </a:cubicBezTo>
                <a:cubicBezTo>
                  <a:pt x="2933660" y="2838436"/>
                  <a:pt x="2993286" y="2871756"/>
                  <a:pt x="2864498" y="2851421"/>
                </a:cubicBezTo>
                <a:cubicBezTo>
                  <a:pt x="2839164" y="2847421"/>
                  <a:pt x="2815002" y="2837790"/>
                  <a:pt x="2789853" y="2832760"/>
                </a:cubicBezTo>
                <a:cubicBezTo>
                  <a:pt x="2774302" y="2829650"/>
                  <a:pt x="2758500" y="2827602"/>
                  <a:pt x="2743200" y="2823429"/>
                </a:cubicBezTo>
                <a:cubicBezTo>
                  <a:pt x="2743179" y="2823423"/>
                  <a:pt x="2673231" y="2800106"/>
                  <a:pt x="2659225" y="2795437"/>
                </a:cubicBezTo>
                <a:lnTo>
                  <a:pt x="2631233" y="2786107"/>
                </a:lnTo>
                <a:cubicBezTo>
                  <a:pt x="2621902" y="2779886"/>
                  <a:pt x="2613271" y="2772460"/>
                  <a:pt x="2603241" y="2767445"/>
                </a:cubicBezTo>
                <a:cubicBezTo>
                  <a:pt x="2594444" y="2763047"/>
                  <a:pt x="2584458" y="2761568"/>
                  <a:pt x="2575249" y="2758115"/>
                </a:cubicBezTo>
                <a:cubicBezTo>
                  <a:pt x="2559566" y="2752234"/>
                  <a:pt x="2543577" y="2746944"/>
                  <a:pt x="2528596" y="2739454"/>
                </a:cubicBezTo>
                <a:cubicBezTo>
                  <a:pt x="2456246" y="2703279"/>
                  <a:pt x="2542969" y="2734913"/>
                  <a:pt x="2472613" y="2711462"/>
                </a:cubicBezTo>
                <a:lnTo>
                  <a:pt x="2416629" y="2674139"/>
                </a:lnTo>
                <a:cubicBezTo>
                  <a:pt x="2400262" y="2663228"/>
                  <a:pt x="2379306" y="2661698"/>
                  <a:pt x="2360645" y="2655478"/>
                </a:cubicBezTo>
                <a:cubicBezTo>
                  <a:pt x="2276517" y="2627436"/>
                  <a:pt x="2342453" y="2646664"/>
                  <a:pt x="2155372" y="2636817"/>
                </a:cubicBezTo>
                <a:cubicBezTo>
                  <a:pt x="2042777" y="2614298"/>
                  <a:pt x="2092156" y="2628186"/>
                  <a:pt x="2006082" y="2599494"/>
                </a:cubicBezTo>
                <a:cubicBezTo>
                  <a:pt x="1993917" y="2595439"/>
                  <a:pt x="1980925" y="2594219"/>
                  <a:pt x="1968760" y="2590164"/>
                </a:cubicBezTo>
                <a:cubicBezTo>
                  <a:pt x="1952870" y="2584868"/>
                  <a:pt x="1937087" y="2578994"/>
                  <a:pt x="1922106" y="2571503"/>
                </a:cubicBezTo>
                <a:cubicBezTo>
                  <a:pt x="1912076" y="2566488"/>
                  <a:pt x="1904362" y="2557395"/>
                  <a:pt x="1894115" y="2552841"/>
                </a:cubicBezTo>
                <a:cubicBezTo>
                  <a:pt x="1876140" y="2544852"/>
                  <a:pt x="1857214" y="2538951"/>
                  <a:pt x="1838131" y="2534180"/>
                </a:cubicBezTo>
                <a:lnTo>
                  <a:pt x="1726164" y="2506188"/>
                </a:lnTo>
                <a:lnTo>
                  <a:pt x="1688841" y="2496858"/>
                </a:lnTo>
                <a:cubicBezTo>
                  <a:pt x="1679510" y="2490638"/>
                  <a:pt x="1671488" y="2481743"/>
                  <a:pt x="1660849" y="2478197"/>
                </a:cubicBezTo>
                <a:cubicBezTo>
                  <a:pt x="1564094" y="2445945"/>
                  <a:pt x="1642283" y="2487563"/>
                  <a:pt x="1567543" y="2459535"/>
                </a:cubicBezTo>
                <a:cubicBezTo>
                  <a:pt x="1554520" y="2454651"/>
                  <a:pt x="1543005" y="2446353"/>
                  <a:pt x="1530221" y="2440874"/>
                </a:cubicBezTo>
                <a:cubicBezTo>
                  <a:pt x="1521181" y="2437000"/>
                  <a:pt x="1511026" y="2435942"/>
                  <a:pt x="1502229" y="2431543"/>
                </a:cubicBezTo>
                <a:cubicBezTo>
                  <a:pt x="1492199" y="2426528"/>
                  <a:pt x="1484485" y="2417436"/>
                  <a:pt x="1474237" y="2412882"/>
                </a:cubicBezTo>
                <a:cubicBezTo>
                  <a:pt x="1456262" y="2404893"/>
                  <a:pt x="1434620" y="2405132"/>
                  <a:pt x="1418253" y="2394221"/>
                </a:cubicBezTo>
                <a:lnTo>
                  <a:pt x="1362270" y="2356899"/>
                </a:lnTo>
                <a:cubicBezTo>
                  <a:pt x="1351600" y="2349786"/>
                  <a:pt x="1337277" y="2351091"/>
                  <a:pt x="1324947" y="2347568"/>
                </a:cubicBezTo>
                <a:cubicBezTo>
                  <a:pt x="1315490" y="2344866"/>
                  <a:pt x="1305752" y="2342636"/>
                  <a:pt x="1296955" y="2338237"/>
                </a:cubicBezTo>
                <a:cubicBezTo>
                  <a:pt x="1286925" y="2333222"/>
                  <a:pt x="1277720" y="2326581"/>
                  <a:pt x="1268964" y="2319576"/>
                </a:cubicBezTo>
                <a:cubicBezTo>
                  <a:pt x="1262095" y="2314081"/>
                  <a:pt x="1257845" y="2305441"/>
                  <a:pt x="1250302" y="2300915"/>
                </a:cubicBezTo>
                <a:cubicBezTo>
                  <a:pt x="1241868" y="2295855"/>
                  <a:pt x="1230908" y="2296360"/>
                  <a:pt x="1222311" y="2291584"/>
                </a:cubicBezTo>
                <a:cubicBezTo>
                  <a:pt x="1202705" y="2280692"/>
                  <a:pt x="1187604" y="2261355"/>
                  <a:pt x="1166327" y="2254262"/>
                </a:cubicBezTo>
                <a:cubicBezTo>
                  <a:pt x="1156996" y="2251152"/>
                  <a:pt x="1146933" y="2249707"/>
                  <a:pt x="1138335" y="2244931"/>
                </a:cubicBezTo>
                <a:cubicBezTo>
                  <a:pt x="1042082" y="2191458"/>
                  <a:pt x="1117698" y="2219392"/>
                  <a:pt x="1054360" y="2198278"/>
                </a:cubicBezTo>
                <a:cubicBezTo>
                  <a:pt x="1019839" y="2163759"/>
                  <a:pt x="1043016" y="2184495"/>
                  <a:pt x="979715" y="2142294"/>
                </a:cubicBezTo>
                <a:cubicBezTo>
                  <a:pt x="943542" y="2118178"/>
                  <a:pt x="962360" y="2127178"/>
                  <a:pt x="923731" y="2114303"/>
                </a:cubicBezTo>
                <a:lnTo>
                  <a:pt x="867747" y="2076980"/>
                </a:lnTo>
                <a:cubicBezTo>
                  <a:pt x="858416" y="2070760"/>
                  <a:pt x="847684" y="2066248"/>
                  <a:pt x="839755" y="2058319"/>
                </a:cubicBezTo>
                <a:cubicBezTo>
                  <a:pt x="785173" y="2003737"/>
                  <a:pt x="811401" y="2023865"/>
                  <a:pt x="765111" y="1993005"/>
                </a:cubicBezTo>
                <a:cubicBezTo>
                  <a:pt x="751738" y="1972946"/>
                  <a:pt x="733881" y="1945041"/>
                  <a:pt x="718458" y="1927690"/>
                </a:cubicBezTo>
                <a:cubicBezTo>
                  <a:pt x="703847" y="1911252"/>
                  <a:pt x="684003" y="1899336"/>
                  <a:pt x="671804" y="1881037"/>
                </a:cubicBezTo>
                <a:cubicBezTo>
                  <a:pt x="644517" y="1840106"/>
                  <a:pt x="662114" y="1859773"/>
                  <a:pt x="615821" y="1825054"/>
                </a:cubicBezTo>
                <a:cubicBezTo>
                  <a:pt x="609601" y="1815723"/>
                  <a:pt x="604545" y="1805501"/>
                  <a:pt x="597160" y="1797062"/>
                </a:cubicBezTo>
                <a:cubicBezTo>
                  <a:pt x="582678" y="1780511"/>
                  <a:pt x="566057" y="1765960"/>
                  <a:pt x="550506" y="1750409"/>
                </a:cubicBezTo>
                <a:lnTo>
                  <a:pt x="522515" y="1722417"/>
                </a:lnTo>
                <a:lnTo>
                  <a:pt x="494523" y="1694425"/>
                </a:lnTo>
                <a:cubicBezTo>
                  <a:pt x="485192" y="1685094"/>
                  <a:pt x="477087" y="1674350"/>
                  <a:pt x="466531" y="1666433"/>
                </a:cubicBezTo>
                <a:cubicBezTo>
                  <a:pt x="454090" y="1657102"/>
                  <a:pt x="440912" y="1648681"/>
                  <a:pt x="429209" y="1638441"/>
                </a:cubicBezTo>
                <a:cubicBezTo>
                  <a:pt x="415968" y="1626855"/>
                  <a:pt x="405244" y="1612569"/>
                  <a:pt x="391886" y="1601119"/>
                </a:cubicBezTo>
                <a:cubicBezTo>
                  <a:pt x="383372" y="1593821"/>
                  <a:pt x="372229" y="1589960"/>
                  <a:pt x="363894" y="1582458"/>
                </a:cubicBezTo>
                <a:cubicBezTo>
                  <a:pt x="341008" y="1561861"/>
                  <a:pt x="320352" y="1538915"/>
                  <a:pt x="298580" y="1517143"/>
                </a:cubicBezTo>
                <a:cubicBezTo>
                  <a:pt x="289249" y="1507812"/>
                  <a:pt x="277907" y="1500131"/>
                  <a:pt x="270588" y="1489152"/>
                </a:cubicBezTo>
                <a:lnTo>
                  <a:pt x="233266" y="1433168"/>
                </a:lnTo>
                <a:cubicBezTo>
                  <a:pt x="183441" y="1358429"/>
                  <a:pt x="255532" y="1501239"/>
                  <a:pt x="186613" y="1377184"/>
                </a:cubicBezTo>
                <a:cubicBezTo>
                  <a:pt x="178479" y="1362543"/>
                  <a:pt x="175971" y="1345235"/>
                  <a:pt x="167951" y="1330531"/>
                </a:cubicBezTo>
                <a:cubicBezTo>
                  <a:pt x="157211" y="1310842"/>
                  <a:pt x="143070" y="1293209"/>
                  <a:pt x="130629" y="1274548"/>
                </a:cubicBezTo>
                <a:cubicBezTo>
                  <a:pt x="93314" y="1218576"/>
                  <a:pt x="127252" y="1257338"/>
                  <a:pt x="102637" y="1199903"/>
                </a:cubicBezTo>
                <a:cubicBezTo>
                  <a:pt x="98220" y="1189596"/>
                  <a:pt x="88991" y="1181941"/>
                  <a:pt x="83976" y="1171911"/>
                </a:cubicBezTo>
                <a:cubicBezTo>
                  <a:pt x="79577" y="1163114"/>
                  <a:pt x="78519" y="1152959"/>
                  <a:pt x="74645" y="1143919"/>
                </a:cubicBezTo>
                <a:cubicBezTo>
                  <a:pt x="69166" y="1131135"/>
                  <a:pt x="60868" y="1119620"/>
                  <a:pt x="55984" y="1106597"/>
                </a:cubicBezTo>
                <a:cubicBezTo>
                  <a:pt x="51481" y="1094590"/>
                  <a:pt x="50176" y="1081605"/>
                  <a:pt x="46653" y="1069274"/>
                </a:cubicBezTo>
                <a:cubicBezTo>
                  <a:pt x="43951" y="1059817"/>
                  <a:pt x="39708" y="1050824"/>
                  <a:pt x="37323" y="1041282"/>
                </a:cubicBezTo>
                <a:cubicBezTo>
                  <a:pt x="10952" y="935795"/>
                  <a:pt x="49358" y="1058724"/>
                  <a:pt x="9331" y="938645"/>
                </a:cubicBezTo>
                <a:lnTo>
                  <a:pt x="0" y="910654"/>
                </a:lnTo>
                <a:cubicBezTo>
                  <a:pt x="3110" y="780025"/>
                  <a:pt x="3655" y="649310"/>
                  <a:pt x="9331" y="518768"/>
                </a:cubicBezTo>
                <a:cubicBezTo>
                  <a:pt x="9888" y="505956"/>
                  <a:pt x="14977" y="493728"/>
                  <a:pt x="18662" y="481445"/>
                </a:cubicBezTo>
                <a:cubicBezTo>
                  <a:pt x="38093" y="416674"/>
                  <a:pt x="22539" y="435318"/>
                  <a:pt x="65315" y="406801"/>
                </a:cubicBezTo>
                <a:cubicBezTo>
                  <a:pt x="83158" y="353268"/>
                  <a:pt x="61867" y="403236"/>
                  <a:pt x="102637" y="350817"/>
                </a:cubicBezTo>
                <a:cubicBezTo>
                  <a:pt x="116407" y="333113"/>
                  <a:pt x="127519" y="313494"/>
                  <a:pt x="139960" y="294833"/>
                </a:cubicBezTo>
                <a:cubicBezTo>
                  <a:pt x="146180" y="285502"/>
                  <a:pt x="147982" y="270387"/>
                  <a:pt x="158621" y="266841"/>
                </a:cubicBezTo>
                <a:lnTo>
                  <a:pt x="186613" y="257511"/>
                </a:lnTo>
                <a:cubicBezTo>
                  <a:pt x="195943" y="251291"/>
                  <a:pt x="206165" y="246234"/>
                  <a:pt x="214604" y="238850"/>
                </a:cubicBezTo>
                <a:cubicBezTo>
                  <a:pt x="231155" y="224368"/>
                  <a:pt x="245707" y="207748"/>
                  <a:pt x="261258" y="192197"/>
                </a:cubicBezTo>
                <a:lnTo>
                  <a:pt x="317241" y="136213"/>
                </a:ln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AU">
              <a:solidFill>
                <a:prstClr val="white"/>
              </a:solidFill>
              <a:latin typeface="Calibri"/>
            </a:endParaRPr>
          </a:p>
        </p:txBody>
      </p:sp>
      <p:sp>
        <p:nvSpPr>
          <p:cNvPr id="21" name="Freeform 20"/>
          <p:cNvSpPr/>
          <p:nvPr/>
        </p:nvSpPr>
        <p:spPr>
          <a:xfrm>
            <a:off x="5761551" y="4208262"/>
            <a:ext cx="1786914" cy="1847461"/>
          </a:xfrm>
          <a:custGeom>
            <a:avLst/>
            <a:gdLst>
              <a:gd name="connsiteX0" fmla="*/ 681134 w 1623526"/>
              <a:gd name="connsiteY0" fmla="*/ 755780 h 1847461"/>
              <a:gd name="connsiteX1" fmla="*/ 699796 w 1623526"/>
              <a:gd name="connsiteY1" fmla="*/ 709127 h 1847461"/>
              <a:gd name="connsiteX2" fmla="*/ 709126 w 1623526"/>
              <a:gd name="connsiteY2" fmla="*/ 681135 h 1847461"/>
              <a:gd name="connsiteX3" fmla="*/ 727788 w 1623526"/>
              <a:gd name="connsiteY3" fmla="*/ 662474 h 1847461"/>
              <a:gd name="connsiteX4" fmla="*/ 765110 w 1623526"/>
              <a:gd name="connsiteY4" fmla="*/ 606490 h 1847461"/>
              <a:gd name="connsiteX5" fmla="*/ 811763 w 1623526"/>
              <a:gd name="connsiteY5" fmla="*/ 541176 h 1847461"/>
              <a:gd name="connsiteX6" fmla="*/ 830424 w 1623526"/>
              <a:gd name="connsiteY6" fmla="*/ 503853 h 1847461"/>
              <a:gd name="connsiteX7" fmla="*/ 858416 w 1623526"/>
              <a:gd name="connsiteY7" fmla="*/ 466531 h 1847461"/>
              <a:gd name="connsiteX8" fmla="*/ 877077 w 1623526"/>
              <a:gd name="connsiteY8" fmla="*/ 438539 h 1847461"/>
              <a:gd name="connsiteX9" fmla="*/ 914400 w 1623526"/>
              <a:gd name="connsiteY9" fmla="*/ 401216 h 1847461"/>
              <a:gd name="connsiteX10" fmla="*/ 951722 w 1623526"/>
              <a:gd name="connsiteY10" fmla="*/ 354563 h 1847461"/>
              <a:gd name="connsiteX11" fmla="*/ 970383 w 1623526"/>
              <a:gd name="connsiteY11" fmla="*/ 326572 h 1847461"/>
              <a:gd name="connsiteX12" fmla="*/ 1026367 w 1623526"/>
              <a:gd name="connsiteY12" fmla="*/ 270588 h 1847461"/>
              <a:gd name="connsiteX13" fmla="*/ 1054359 w 1623526"/>
              <a:gd name="connsiteY13" fmla="*/ 242596 h 1847461"/>
              <a:gd name="connsiteX14" fmla="*/ 1091681 w 1623526"/>
              <a:gd name="connsiteY14" fmla="*/ 223935 h 1847461"/>
              <a:gd name="connsiteX15" fmla="*/ 1110343 w 1623526"/>
              <a:gd name="connsiteY15" fmla="*/ 205274 h 1847461"/>
              <a:gd name="connsiteX16" fmla="*/ 1138334 w 1623526"/>
              <a:gd name="connsiteY16" fmla="*/ 186612 h 1847461"/>
              <a:gd name="connsiteX17" fmla="*/ 1184988 w 1623526"/>
              <a:gd name="connsiteY17" fmla="*/ 149290 h 1847461"/>
              <a:gd name="connsiteX18" fmla="*/ 1212979 w 1623526"/>
              <a:gd name="connsiteY18" fmla="*/ 111967 h 1847461"/>
              <a:gd name="connsiteX19" fmla="*/ 1240971 w 1623526"/>
              <a:gd name="connsiteY19" fmla="*/ 83976 h 1847461"/>
              <a:gd name="connsiteX20" fmla="*/ 1259632 w 1623526"/>
              <a:gd name="connsiteY20" fmla="*/ 46653 h 1847461"/>
              <a:gd name="connsiteX21" fmla="*/ 1306285 w 1623526"/>
              <a:gd name="connsiteY21" fmla="*/ 0 h 1847461"/>
              <a:gd name="connsiteX22" fmla="*/ 1446245 w 1623526"/>
              <a:gd name="connsiteY22" fmla="*/ 9331 h 1847461"/>
              <a:gd name="connsiteX23" fmla="*/ 1511559 w 1623526"/>
              <a:gd name="connsiteY23" fmla="*/ 46653 h 1847461"/>
              <a:gd name="connsiteX24" fmla="*/ 1539551 w 1623526"/>
              <a:gd name="connsiteY24" fmla="*/ 55984 h 1847461"/>
              <a:gd name="connsiteX25" fmla="*/ 1567543 w 1623526"/>
              <a:gd name="connsiteY25" fmla="*/ 102637 h 1847461"/>
              <a:gd name="connsiteX26" fmla="*/ 1576873 w 1623526"/>
              <a:gd name="connsiteY26" fmla="*/ 130629 h 1847461"/>
              <a:gd name="connsiteX27" fmla="*/ 1595534 w 1623526"/>
              <a:gd name="connsiteY27" fmla="*/ 158621 h 1847461"/>
              <a:gd name="connsiteX28" fmla="*/ 1604865 w 1623526"/>
              <a:gd name="connsiteY28" fmla="*/ 242596 h 1847461"/>
              <a:gd name="connsiteX29" fmla="*/ 1614196 w 1623526"/>
              <a:gd name="connsiteY29" fmla="*/ 373225 h 1847461"/>
              <a:gd name="connsiteX30" fmla="*/ 1623526 w 1623526"/>
              <a:gd name="connsiteY30" fmla="*/ 485192 h 1847461"/>
              <a:gd name="connsiteX31" fmla="*/ 1614196 w 1623526"/>
              <a:gd name="connsiteY31" fmla="*/ 905070 h 1847461"/>
              <a:gd name="connsiteX32" fmla="*/ 1604865 w 1623526"/>
              <a:gd name="connsiteY32" fmla="*/ 933061 h 1847461"/>
              <a:gd name="connsiteX33" fmla="*/ 1595534 w 1623526"/>
              <a:gd name="connsiteY33" fmla="*/ 989045 h 1847461"/>
              <a:gd name="connsiteX34" fmla="*/ 1576873 w 1623526"/>
              <a:gd name="connsiteY34" fmla="*/ 1054359 h 1847461"/>
              <a:gd name="connsiteX35" fmla="*/ 1567543 w 1623526"/>
              <a:gd name="connsiteY35" fmla="*/ 1119674 h 1847461"/>
              <a:gd name="connsiteX36" fmla="*/ 1530220 w 1623526"/>
              <a:gd name="connsiteY36" fmla="*/ 1203649 h 1847461"/>
              <a:gd name="connsiteX37" fmla="*/ 1520890 w 1623526"/>
              <a:gd name="connsiteY37" fmla="*/ 1231641 h 1847461"/>
              <a:gd name="connsiteX38" fmla="*/ 1502228 w 1623526"/>
              <a:gd name="connsiteY38" fmla="*/ 1250302 h 1847461"/>
              <a:gd name="connsiteX39" fmla="*/ 1464906 w 1623526"/>
              <a:gd name="connsiteY39" fmla="*/ 1306286 h 1847461"/>
              <a:gd name="connsiteX40" fmla="*/ 1446245 w 1623526"/>
              <a:gd name="connsiteY40" fmla="*/ 1334278 h 1847461"/>
              <a:gd name="connsiteX41" fmla="*/ 1427583 w 1623526"/>
              <a:gd name="connsiteY41" fmla="*/ 1362270 h 1847461"/>
              <a:gd name="connsiteX42" fmla="*/ 1399592 w 1623526"/>
              <a:gd name="connsiteY42" fmla="*/ 1408923 h 1847461"/>
              <a:gd name="connsiteX43" fmla="*/ 1390261 w 1623526"/>
              <a:gd name="connsiteY43" fmla="*/ 1436914 h 1847461"/>
              <a:gd name="connsiteX44" fmla="*/ 1371600 w 1623526"/>
              <a:gd name="connsiteY44" fmla="*/ 1464906 h 1847461"/>
              <a:gd name="connsiteX45" fmla="*/ 1362269 w 1623526"/>
              <a:gd name="connsiteY45" fmla="*/ 1492898 h 1847461"/>
              <a:gd name="connsiteX46" fmla="*/ 1343608 w 1623526"/>
              <a:gd name="connsiteY46" fmla="*/ 1520890 h 1847461"/>
              <a:gd name="connsiteX47" fmla="*/ 1324947 w 1623526"/>
              <a:gd name="connsiteY47" fmla="*/ 1558212 h 1847461"/>
              <a:gd name="connsiteX48" fmla="*/ 1287624 w 1623526"/>
              <a:gd name="connsiteY48" fmla="*/ 1614196 h 1847461"/>
              <a:gd name="connsiteX49" fmla="*/ 1278294 w 1623526"/>
              <a:gd name="connsiteY49" fmla="*/ 1642188 h 1847461"/>
              <a:gd name="connsiteX50" fmla="*/ 1250302 w 1623526"/>
              <a:gd name="connsiteY50" fmla="*/ 1651518 h 1847461"/>
              <a:gd name="connsiteX51" fmla="*/ 1231641 w 1623526"/>
              <a:gd name="connsiteY51" fmla="*/ 1670180 h 1847461"/>
              <a:gd name="connsiteX52" fmla="*/ 1194318 w 1623526"/>
              <a:gd name="connsiteY52" fmla="*/ 1688841 h 1847461"/>
              <a:gd name="connsiteX53" fmla="*/ 1166326 w 1623526"/>
              <a:gd name="connsiteY53" fmla="*/ 1707502 h 1847461"/>
              <a:gd name="connsiteX54" fmla="*/ 1138334 w 1623526"/>
              <a:gd name="connsiteY54" fmla="*/ 1716833 h 1847461"/>
              <a:gd name="connsiteX55" fmla="*/ 1110343 w 1623526"/>
              <a:gd name="connsiteY55" fmla="*/ 1735494 h 1847461"/>
              <a:gd name="connsiteX56" fmla="*/ 1054359 w 1623526"/>
              <a:gd name="connsiteY56" fmla="*/ 1754155 h 1847461"/>
              <a:gd name="connsiteX57" fmla="*/ 942392 w 1623526"/>
              <a:gd name="connsiteY57" fmla="*/ 1791478 h 1847461"/>
              <a:gd name="connsiteX58" fmla="*/ 830424 w 1623526"/>
              <a:gd name="connsiteY58" fmla="*/ 1828800 h 1847461"/>
              <a:gd name="connsiteX59" fmla="*/ 802432 w 1623526"/>
              <a:gd name="connsiteY59" fmla="*/ 1838131 h 1847461"/>
              <a:gd name="connsiteX60" fmla="*/ 774441 w 1623526"/>
              <a:gd name="connsiteY60" fmla="*/ 1847461 h 1847461"/>
              <a:gd name="connsiteX61" fmla="*/ 615820 w 1623526"/>
              <a:gd name="connsiteY61" fmla="*/ 1838131 h 1847461"/>
              <a:gd name="connsiteX62" fmla="*/ 522514 w 1623526"/>
              <a:gd name="connsiteY62" fmla="*/ 1810139 h 1847461"/>
              <a:gd name="connsiteX63" fmla="*/ 485192 w 1623526"/>
              <a:gd name="connsiteY63" fmla="*/ 1791478 h 1847461"/>
              <a:gd name="connsiteX64" fmla="*/ 429208 w 1623526"/>
              <a:gd name="connsiteY64" fmla="*/ 1772816 h 1847461"/>
              <a:gd name="connsiteX65" fmla="*/ 401216 w 1623526"/>
              <a:gd name="connsiteY65" fmla="*/ 1754155 h 1847461"/>
              <a:gd name="connsiteX66" fmla="*/ 345232 w 1623526"/>
              <a:gd name="connsiteY66" fmla="*/ 1735494 h 1847461"/>
              <a:gd name="connsiteX67" fmla="*/ 270588 w 1623526"/>
              <a:gd name="connsiteY67" fmla="*/ 1716833 h 1847461"/>
              <a:gd name="connsiteX68" fmla="*/ 214604 w 1623526"/>
              <a:gd name="connsiteY68" fmla="*/ 1698172 h 1847461"/>
              <a:gd name="connsiteX69" fmla="*/ 167951 w 1623526"/>
              <a:gd name="connsiteY69" fmla="*/ 1688841 h 1847461"/>
              <a:gd name="connsiteX70" fmla="*/ 139959 w 1623526"/>
              <a:gd name="connsiteY70" fmla="*/ 1679510 h 1847461"/>
              <a:gd name="connsiteX71" fmla="*/ 102637 w 1623526"/>
              <a:gd name="connsiteY71" fmla="*/ 1623527 h 1847461"/>
              <a:gd name="connsiteX72" fmla="*/ 93306 w 1623526"/>
              <a:gd name="connsiteY72" fmla="*/ 1595535 h 1847461"/>
              <a:gd name="connsiteX73" fmla="*/ 74645 w 1623526"/>
              <a:gd name="connsiteY73" fmla="*/ 1567543 h 1847461"/>
              <a:gd name="connsiteX74" fmla="*/ 37322 w 1623526"/>
              <a:gd name="connsiteY74" fmla="*/ 1483567 h 1847461"/>
              <a:gd name="connsiteX75" fmla="*/ 9330 w 1623526"/>
              <a:gd name="connsiteY75" fmla="*/ 1399592 h 1847461"/>
              <a:gd name="connsiteX76" fmla="*/ 0 w 1623526"/>
              <a:gd name="connsiteY76" fmla="*/ 1352939 h 1847461"/>
              <a:gd name="connsiteX77" fmla="*/ 9330 w 1623526"/>
              <a:gd name="connsiteY77" fmla="*/ 1240972 h 1847461"/>
              <a:gd name="connsiteX78" fmla="*/ 74645 w 1623526"/>
              <a:gd name="connsiteY78" fmla="*/ 1175657 h 1847461"/>
              <a:gd name="connsiteX79" fmla="*/ 130628 w 1623526"/>
              <a:gd name="connsiteY79" fmla="*/ 1138335 h 1847461"/>
              <a:gd name="connsiteX80" fmla="*/ 177281 w 1623526"/>
              <a:gd name="connsiteY80" fmla="*/ 1101012 h 1847461"/>
              <a:gd name="connsiteX81" fmla="*/ 195943 w 1623526"/>
              <a:gd name="connsiteY81" fmla="*/ 1082351 h 1847461"/>
              <a:gd name="connsiteX82" fmla="*/ 223934 w 1623526"/>
              <a:gd name="connsiteY82" fmla="*/ 1073021 h 1847461"/>
              <a:gd name="connsiteX83" fmla="*/ 242596 w 1623526"/>
              <a:gd name="connsiteY83" fmla="*/ 1054359 h 1847461"/>
              <a:gd name="connsiteX84" fmla="*/ 335902 w 1623526"/>
              <a:gd name="connsiteY84" fmla="*/ 989045 h 1847461"/>
              <a:gd name="connsiteX85" fmla="*/ 391885 w 1623526"/>
              <a:gd name="connsiteY85" fmla="*/ 961053 h 1847461"/>
              <a:gd name="connsiteX86" fmla="*/ 410547 w 1623526"/>
              <a:gd name="connsiteY86" fmla="*/ 942392 h 1847461"/>
              <a:gd name="connsiteX87" fmla="*/ 466530 w 1623526"/>
              <a:gd name="connsiteY87" fmla="*/ 923731 h 1847461"/>
              <a:gd name="connsiteX88" fmla="*/ 522514 w 1623526"/>
              <a:gd name="connsiteY88" fmla="*/ 895739 h 1847461"/>
              <a:gd name="connsiteX89" fmla="*/ 550506 w 1623526"/>
              <a:gd name="connsiteY89" fmla="*/ 877078 h 1847461"/>
              <a:gd name="connsiteX90" fmla="*/ 569167 w 1623526"/>
              <a:gd name="connsiteY90" fmla="*/ 858416 h 1847461"/>
              <a:gd name="connsiteX91" fmla="*/ 597159 w 1623526"/>
              <a:gd name="connsiteY91" fmla="*/ 849086 h 1847461"/>
              <a:gd name="connsiteX92" fmla="*/ 653143 w 1623526"/>
              <a:gd name="connsiteY92" fmla="*/ 793102 h 1847461"/>
              <a:gd name="connsiteX93" fmla="*/ 662473 w 1623526"/>
              <a:gd name="connsiteY93" fmla="*/ 765110 h 1847461"/>
              <a:gd name="connsiteX94" fmla="*/ 681134 w 1623526"/>
              <a:gd name="connsiteY94" fmla="*/ 755780 h 1847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1623526" h="1847461">
                <a:moveTo>
                  <a:pt x="681134" y="755780"/>
                </a:moveTo>
                <a:cubicBezTo>
                  <a:pt x="687354" y="746450"/>
                  <a:pt x="693915" y="724810"/>
                  <a:pt x="699796" y="709127"/>
                </a:cubicBezTo>
                <a:cubicBezTo>
                  <a:pt x="703249" y="699918"/>
                  <a:pt x="704066" y="689569"/>
                  <a:pt x="709126" y="681135"/>
                </a:cubicBezTo>
                <a:cubicBezTo>
                  <a:pt x="713652" y="673592"/>
                  <a:pt x="722510" y="669512"/>
                  <a:pt x="727788" y="662474"/>
                </a:cubicBezTo>
                <a:cubicBezTo>
                  <a:pt x="741245" y="644532"/>
                  <a:pt x="752249" y="624864"/>
                  <a:pt x="765110" y="606490"/>
                </a:cubicBezTo>
                <a:cubicBezTo>
                  <a:pt x="780681" y="584246"/>
                  <a:pt x="798284" y="564764"/>
                  <a:pt x="811763" y="541176"/>
                </a:cubicBezTo>
                <a:cubicBezTo>
                  <a:pt x="818664" y="529099"/>
                  <a:pt x="823052" y="515648"/>
                  <a:pt x="830424" y="503853"/>
                </a:cubicBezTo>
                <a:cubicBezTo>
                  <a:pt x="838666" y="490666"/>
                  <a:pt x="849377" y="479185"/>
                  <a:pt x="858416" y="466531"/>
                </a:cubicBezTo>
                <a:cubicBezTo>
                  <a:pt x="864934" y="457406"/>
                  <a:pt x="869779" y="447053"/>
                  <a:pt x="877077" y="438539"/>
                </a:cubicBezTo>
                <a:cubicBezTo>
                  <a:pt x="888527" y="425180"/>
                  <a:pt x="904640" y="415855"/>
                  <a:pt x="914400" y="401216"/>
                </a:cubicBezTo>
                <a:cubicBezTo>
                  <a:pt x="971835" y="315065"/>
                  <a:pt x="898542" y="421039"/>
                  <a:pt x="951722" y="354563"/>
                </a:cubicBezTo>
                <a:cubicBezTo>
                  <a:pt x="958727" y="345807"/>
                  <a:pt x="962933" y="334953"/>
                  <a:pt x="970383" y="326572"/>
                </a:cubicBezTo>
                <a:cubicBezTo>
                  <a:pt x="987916" y="306847"/>
                  <a:pt x="1007706" y="289249"/>
                  <a:pt x="1026367" y="270588"/>
                </a:cubicBezTo>
                <a:lnTo>
                  <a:pt x="1054359" y="242596"/>
                </a:lnTo>
                <a:cubicBezTo>
                  <a:pt x="1064194" y="232761"/>
                  <a:pt x="1080108" y="231650"/>
                  <a:pt x="1091681" y="223935"/>
                </a:cubicBezTo>
                <a:cubicBezTo>
                  <a:pt x="1099001" y="219055"/>
                  <a:pt x="1103474" y="210770"/>
                  <a:pt x="1110343" y="205274"/>
                </a:cubicBezTo>
                <a:cubicBezTo>
                  <a:pt x="1119100" y="198269"/>
                  <a:pt x="1129577" y="193617"/>
                  <a:pt x="1138334" y="186612"/>
                </a:cubicBezTo>
                <a:cubicBezTo>
                  <a:pt x="1204793" y="133444"/>
                  <a:pt x="1098857" y="206710"/>
                  <a:pt x="1184988" y="149290"/>
                </a:cubicBezTo>
                <a:cubicBezTo>
                  <a:pt x="1194318" y="136849"/>
                  <a:pt x="1202859" y="123774"/>
                  <a:pt x="1212979" y="111967"/>
                </a:cubicBezTo>
                <a:cubicBezTo>
                  <a:pt x="1221566" y="101948"/>
                  <a:pt x="1233301" y="94713"/>
                  <a:pt x="1240971" y="83976"/>
                </a:cubicBezTo>
                <a:cubicBezTo>
                  <a:pt x="1249056" y="72657"/>
                  <a:pt x="1251093" y="57632"/>
                  <a:pt x="1259632" y="46653"/>
                </a:cubicBezTo>
                <a:cubicBezTo>
                  <a:pt x="1273134" y="29293"/>
                  <a:pt x="1306285" y="0"/>
                  <a:pt x="1306285" y="0"/>
                </a:cubicBezTo>
                <a:cubicBezTo>
                  <a:pt x="1352938" y="3110"/>
                  <a:pt x="1400060" y="2039"/>
                  <a:pt x="1446245" y="9331"/>
                </a:cubicBezTo>
                <a:cubicBezTo>
                  <a:pt x="1470151" y="13106"/>
                  <a:pt x="1490897" y="36322"/>
                  <a:pt x="1511559" y="46653"/>
                </a:cubicBezTo>
                <a:cubicBezTo>
                  <a:pt x="1520356" y="51052"/>
                  <a:pt x="1530220" y="52874"/>
                  <a:pt x="1539551" y="55984"/>
                </a:cubicBezTo>
                <a:cubicBezTo>
                  <a:pt x="1565981" y="135280"/>
                  <a:pt x="1529119" y="38598"/>
                  <a:pt x="1567543" y="102637"/>
                </a:cubicBezTo>
                <a:cubicBezTo>
                  <a:pt x="1572603" y="111071"/>
                  <a:pt x="1572475" y="121832"/>
                  <a:pt x="1576873" y="130629"/>
                </a:cubicBezTo>
                <a:cubicBezTo>
                  <a:pt x="1581888" y="140659"/>
                  <a:pt x="1589314" y="149290"/>
                  <a:pt x="1595534" y="158621"/>
                </a:cubicBezTo>
                <a:cubicBezTo>
                  <a:pt x="1598644" y="186613"/>
                  <a:pt x="1602425" y="214538"/>
                  <a:pt x="1604865" y="242596"/>
                </a:cubicBezTo>
                <a:cubicBezTo>
                  <a:pt x="1608647" y="286086"/>
                  <a:pt x="1610848" y="329700"/>
                  <a:pt x="1614196" y="373225"/>
                </a:cubicBezTo>
                <a:cubicBezTo>
                  <a:pt x="1617068" y="410566"/>
                  <a:pt x="1620416" y="447870"/>
                  <a:pt x="1623526" y="485192"/>
                </a:cubicBezTo>
                <a:cubicBezTo>
                  <a:pt x="1620416" y="625151"/>
                  <a:pt x="1620024" y="765197"/>
                  <a:pt x="1614196" y="905070"/>
                </a:cubicBezTo>
                <a:cubicBezTo>
                  <a:pt x="1613787" y="914897"/>
                  <a:pt x="1606999" y="923460"/>
                  <a:pt x="1604865" y="933061"/>
                </a:cubicBezTo>
                <a:cubicBezTo>
                  <a:pt x="1600761" y="951529"/>
                  <a:pt x="1599638" y="970577"/>
                  <a:pt x="1595534" y="989045"/>
                </a:cubicBezTo>
                <a:cubicBezTo>
                  <a:pt x="1575556" y="1078950"/>
                  <a:pt x="1597186" y="942633"/>
                  <a:pt x="1576873" y="1054359"/>
                </a:cubicBezTo>
                <a:cubicBezTo>
                  <a:pt x="1572939" y="1075997"/>
                  <a:pt x="1572488" y="1098245"/>
                  <a:pt x="1567543" y="1119674"/>
                </a:cubicBezTo>
                <a:cubicBezTo>
                  <a:pt x="1555787" y="1170617"/>
                  <a:pt x="1553833" y="1168228"/>
                  <a:pt x="1530220" y="1203649"/>
                </a:cubicBezTo>
                <a:cubicBezTo>
                  <a:pt x="1527110" y="1212980"/>
                  <a:pt x="1525950" y="1223207"/>
                  <a:pt x="1520890" y="1231641"/>
                </a:cubicBezTo>
                <a:cubicBezTo>
                  <a:pt x="1516364" y="1239184"/>
                  <a:pt x="1507506" y="1243264"/>
                  <a:pt x="1502228" y="1250302"/>
                </a:cubicBezTo>
                <a:cubicBezTo>
                  <a:pt x="1488771" y="1268244"/>
                  <a:pt x="1477347" y="1287625"/>
                  <a:pt x="1464906" y="1306286"/>
                </a:cubicBezTo>
                <a:lnTo>
                  <a:pt x="1446245" y="1334278"/>
                </a:lnTo>
                <a:lnTo>
                  <a:pt x="1427583" y="1362270"/>
                </a:lnTo>
                <a:cubicBezTo>
                  <a:pt x="1401155" y="1441556"/>
                  <a:pt x="1438012" y="1344889"/>
                  <a:pt x="1399592" y="1408923"/>
                </a:cubicBezTo>
                <a:cubicBezTo>
                  <a:pt x="1394532" y="1417357"/>
                  <a:pt x="1394659" y="1428117"/>
                  <a:pt x="1390261" y="1436914"/>
                </a:cubicBezTo>
                <a:cubicBezTo>
                  <a:pt x="1385246" y="1446944"/>
                  <a:pt x="1376615" y="1454876"/>
                  <a:pt x="1371600" y="1464906"/>
                </a:cubicBezTo>
                <a:cubicBezTo>
                  <a:pt x="1367201" y="1473703"/>
                  <a:pt x="1366668" y="1484101"/>
                  <a:pt x="1362269" y="1492898"/>
                </a:cubicBezTo>
                <a:cubicBezTo>
                  <a:pt x="1357254" y="1502928"/>
                  <a:pt x="1349172" y="1511153"/>
                  <a:pt x="1343608" y="1520890"/>
                </a:cubicBezTo>
                <a:cubicBezTo>
                  <a:pt x="1336707" y="1532966"/>
                  <a:pt x="1332103" y="1546285"/>
                  <a:pt x="1324947" y="1558212"/>
                </a:cubicBezTo>
                <a:cubicBezTo>
                  <a:pt x="1313408" y="1577444"/>
                  <a:pt x="1287624" y="1614196"/>
                  <a:pt x="1287624" y="1614196"/>
                </a:cubicBezTo>
                <a:cubicBezTo>
                  <a:pt x="1284514" y="1623527"/>
                  <a:pt x="1285249" y="1635233"/>
                  <a:pt x="1278294" y="1642188"/>
                </a:cubicBezTo>
                <a:cubicBezTo>
                  <a:pt x="1271339" y="1649143"/>
                  <a:pt x="1258736" y="1646458"/>
                  <a:pt x="1250302" y="1651518"/>
                </a:cubicBezTo>
                <a:cubicBezTo>
                  <a:pt x="1242759" y="1656044"/>
                  <a:pt x="1238961" y="1665300"/>
                  <a:pt x="1231641" y="1670180"/>
                </a:cubicBezTo>
                <a:cubicBezTo>
                  <a:pt x="1220068" y="1677896"/>
                  <a:pt x="1206395" y="1681940"/>
                  <a:pt x="1194318" y="1688841"/>
                </a:cubicBezTo>
                <a:cubicBezTo>
                  <a:pt x="1184581" y="1694405"/>
                  <a:pt x="1176356" y="1702487"/>
                  <a:pt x="1166326" y="1707502"/>
                </a:cubicBezTo>
                <a:cubicBezTo>
                  <a:pt x="1157529" y="1711901"/>
                  <a:pt x="1147131" y="1712434"/>
                  <a:pt x="1138334" y="1716833"/>
                </a:cubicBezTo>
                <a:cubicBezTo>
                  <a:pt x="1128304" y="1721848"/>
                  <a:pt x="1120590" y="1730940"/>
                  <a:pt x="1110343" y="1735494"/>
                </a:cubicBezTo>
                <a:cubicBezTo>
                  <a:pt x="1092368" y="1743483"/>
                  <a:pt x="1073020" y="1747935"/>
                  <a:pt x="1054359" y="1754155"/>
                </a:cubicBezTo>
                <a:lnTo>
                  <a:pt x="942392" y="1791478"/>
                </a:lnTo>
                <a:lnTo>
                  <a:pt x="830424" y="1828800"/>
                </a:lnTo>
                <a:lnTo>
                  <a:pt x="802432" y="1838131"/>
                </a:lnTo>
                <a:lnTo>
                  <a:pt x="774441" y="1847461"/>
                </a:lnTo>
                <a:cubicBezTo>
                  <a:pt x="721567" y="1844351"/>
                  <a:pt x="668546" y="1843153"/>
                  <a:pt x="615820" y="1838131"/>
                </a:cubicBezTo>
                <a:cubicBezTo>
                  <a:pt x="596082" y="1836251"/>
                  <a:pt x="534417" y="1814107"/>
                  <a:pt x="522514" y="1810139"/>
                </a:cubicBezTo>
                <a:cubicBezTo>
                  <a:pt x="509319" y="1805741"/>
                  <a:pt x="498106" y="1796644"/>
                  <a:pt x="485192" y="1791478"/>
                </a:cubicBezTo>
                <a:cubicBezTo>
                  <a:pt x="466928" y="1784172"/>
                  <a:pt x="447869" y="1779037"/>
                  <a:pt x="429208" y="1772816"/>
                </a:cubicBezTo>
                <a:cubicBezTo>
                  <a:pt x="418569" y="1769270"/>
                  <a:pt x="411464" y="1758709"/>
                  <a:pt x="401216" y="1754155"/>
                </a:cubicBezTo>
                <a:cubicBezTo>
                  <a:pt x="383241" y="1746166"/>
                  <a:pt x="363893" y="1741714"/>
                  <a:pt x="345232" y="1735494"/>
                </a:cubicBezTo>
                <a:cubicBezTo>
                  <a:pt x="320901" y="1727384"/>
                  <a:pt x="294919" y="1724943"/>
                  <a:pt x="270588" y="1716833"/>
                </a:cubicBezTo>
                <a:lnTo>
                  <a:pt x="214604" y="1698172"/>
                </a:lnTo>
                <a:cubicBezTo>
                  <a:pt x="199559" y="1693157"/>
                  <a:pt x="183336" y="1692688"/>
                  <a:pt x="167951" y="1688841"/>
                </a:cubicBezTo>
                <a:cubicBezTo>
                  <a:pt x="158409" y="1686455"/>
                  <a:pt x="149290" y="1682620"/>
                  <a:pt x="139959" y="1679510"/>
                </a:cubicBezTo>
                <a:cubicBezTo>
                  <a:pt x="127518" y="1660849"/>
                  <a:pt x="109729" y="1644804"/>
                  <a:pt x="102637" y="1623527"/>
                </a:cubicBezTo>
                <a:cubicBezTo>
                  <a:pt x="99527" y="1614196"/>
                  <a:pt x="97705" y="1604332"/>
                  <a:pt x="93306" y="1595535"/>
                </a:cubicBezTo>
                <a:cubicBezTo>
                  <a:pt x="88291" y="1585505"/>
                  <a:pt x="79199" y="1577790"/>
                  <a:pt x="74645" y="1567543"/>
                </a:cubicBezTo>
                <a:cubicBezTo>
                  <a:pt x="30230" y="1467609"/>
                  <a:pt x="79554" y="1546916"/>
                  <a:pt x="37322" y="1483567"/>
                </a:cubicBezTo>
                <a:lnTo>
                  <a:pt x="9330" y="1399592"/>
                </a:lnTo>
                <a:cubicBezTo>
                  <a:pt x="4315" y="1384547"/>
                  <a:pt x="3110" y="1368490"/>
                  <a:pt x="0" y="1352939"/>
                </a:cubicBezTo>
                <a:cubicBezTo>
                  <a:pt x="3110" y="1315617"/>
                  <a:pt x="-694" y="1277057"/>
                  <a:pt x="9330" y="1240972"/>
                </a:cubicBezTo>
                <a:cubicBezTo>
                  <a:pt x="30801" y="1163676"/>
                  <a:pt x="34720" y="1197838"/>
                  <a:pt x="74645" y="1175657"/>
                </a:cubicBezTo>
                <a:cubicBezTo>
                  <a:pt x="94250" y="1164765"/>
                  <a:pt x="114769" y="1154193"/>
                  <a:pt x="130628" y="1138335"/>
                </a:cubicBezTo>
                <a:cubicBezTo>
                  <a:pt x="175688" y="1093277"/>
                  <a:pt x="118429" y="1148095"/>
                  <a:pt x="177281" y="1101012"/>
                </a:cubicBezTo>
                <a:cubicBezTo>
                  <a:pt x="184150" y="1095516"/>
                  <a:pt x="188399" y="1086877"/>
                  <a:pt x="195943" y="1082351"/>
                </a:cubicBezTo>
                <a:cubicBezTo>
                  <a:pt x="204377" y="1077291"/>
                  <a:pt x="214604" y="1076131"/>
                  <a:pt x="223934" y="1073021"/>
                </a:cubicBezTo>
                <a:cubicBezTo>
                  <a:pt x="230155" y="1066800"/>
                  <a:pt x="235838" y="1059991"/>
                  <a:pt x="242596" y="1054359"/>
                </a:cubicBezTo>
                <a:cubicBezTo>
                  <a:pt x="270233" y="1031328"/>
                  <a:pt x="306824" y="1008430"/>
                  <a:pt x="335902" y="989045"/>
                </a:cubicBezTo>
                <a:cubicBezTo>
                  <a:pt x="372077" y="964929"/>
                  <a:pt x="353256" y="973930"/>
                  <a:pt x="391885" y="961053"/>
                </a:cubicBezTo>
                <a:cubicBezTo>
                  <a:pt x="398106" y="954833"/>
                  <a:pt x="402679" y="946326"/>
                  <a:pt x="410547" y="942392"/>
                </a:cubicBezTo>
                <a:cubicBezTo>
                  <a:pt x="428141" y="933595"/>
                  <a:pt x="466530" y="923731"/>
                  <a:pt x="466530" y="923731"/>
                </a:cubicBezTo>
                <a:cubicBezTo>
                  <a:pt x="546751" y="870251"/>
                  <a:pt x="445253" y="934370"/>
                  <a:pt x="522514" y="895739"/>
                </a:cubicBezTo>
                <a:cubicBezTo>
                  <a:pt x="532544" y="890724"/>
                  <a:pt x="541749" y="884083"/>
                  <a:pt x="550506" y="877078"/>
                </a:cubicBezTo>
                <a:cubicBezTo>
                  <a:pt x="557375" y="871582"/>
                  <a:pt x="561624" y="862942"/>
                  <a:pt x="569167" y="858416"/>
                </a:cubicBezTo>
                <a:cubicBezTo>
                  <a:pt x="577601" y="853356"/>
                  <a:pt x="587828" y="852196"/>
                  <a:pt x="597159" y="849086"/>
                </a:cubicBezTo>
                <a:lnTo>
                  <a:pt x="653143" y="793102"/>
                </a:lnTo>
                <a:cubicBezTo>
                  <a:pt x="660098" y="786147"/>
                  <a:pt x="658075" y="773907"/>
                  <a:pt x="662473" y="765110"/>
                </a:cubicBezTo>
                <a:cubicBezTo>
                  <a:pt x="667488" y="755080"/>
                  <a:pt x="674914" y="765110"/>
                  <a:pt x="681134" y="755780"/>
                </a:cubicBezTo>
                <a:close/>
              </a:path>
            </a:pathLst>
          </a:custGeom>
          <a:solidFill>
            <a:schemeClr val="accent2">
              <a:alpha val="0"/>
            </a:scheme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AU">
              <a:solidFill>
                <a:prstClr val="white"/>
              </a:solidFill>
              <a:latin typeface="Calibri"/>
            </a:endParaRPr>
          </a:p>
        </p:txBody>
      </p:sp>
      <p:pic>
        <p:nvPicPr>
          <p:cNvPr id="26" name="Picture 5"/>
          <p:cNvPicPr>
            <a:picLocks noChangeAspect="1" noChangeArrowheads="1"/>
          </p:cNvPicPr>
          <p:nvPr/>
        </p:nvPicPr>
        <p:blipFill>
          <a:blip r:embed="rId4" cstate="print"/>
          <a:srcRect/>
          <a:stretch>
            <a:fillRect/>
          </a:stretch>
        </p:blipFill>
        <p:spPr bwMode="auto">
          <a:xfrm>
            <a:off x="107526" y="2348880"/>
            <a:ext cx="2826677" cy="4037315"/>
          </a:xfrm>
          <a:prstGeom prst="rect">
            <a:avLst/>
          </a:prstGeom>
          <a:solidFill>
            <a:schemeClr val="bg1"/>
          </a:solidFill>
          <a:ln w="9525">
            <a:noFill/>
            <a:miter lim="800000"/>
            <a:headEnd/>
            <a:tailEnd/>
          </a:ln>
        </p:spPr>
      </p:pic>
      <p:sp>
        <p:nvSpPr>
          <p:cNvPr id="22" name="Freeform 21"/>
          <p:cNvSpPr/>
          <p:nvPr/>
        </p:nvSpPr>
        <p:spPr>
          <a:xfrm>
            <a:off x="3732246" y="3303037"/>
            <a:ext cx="2892490" cy="2015412"/>
          </a:xfrm>
          <a:custGeom>
            <a:avLst/>
            <a:gdLst>
              <a:gd name="connsiteX0" fmla="*/ 923731 w 2892490"/>
              <a:gd name="connsiteY0" fmla="*/ 18661 h 2015412"/>
              <a:gd name="connsiteX1" fmla="*/ 821094 w 2892490"/>
              <a:gd name="connsiteY1" fmla="*/ 55983 h 2015412"/>
              <a:gd name="connsiteX2" fmla="*/ 783771 w 2892490"/>
              <a:gd name="connsiteY2" fmla="*/ 65314 h 2015412"/>
              <a:gd name="connsiteX3" fmla="*/ 755779 w 2892490"/>
              <a:gd name="connsiteY3" fmla="*/ 74645 h 2015412"/>
              <a:gd name="connsiteX4" fmla="*/ 690465 w 2892490"/>
              <a:gd name="connsiteY4" fmla="*/ 83975 h 2015412"/>
              <a:gd name="connsiteX5" fmla="*/ 615820 w 2892490"/>
              <a:gd name="connsiteY5" fmla="*/ 102636 h 2015412"/>
              <a:gd name="connsiteX6" fmla="*/ 587828 w 2892490"/>
              <a:gd name="connsiteY6" fmla="*/ 121298 h 2015412"/>
              <a:gd name="connsiteX7" fmla="*/ 513184 w 2892490"/>
              <a:gd name="connsiteY7" fmla="*/ 158620 h 2015412"/>
              <a:gd name="connsiteX8" fmla="*/ 485192 w 2892490"/>
              <a:gd name="connsiteY8" fmla="*/ 186612 h 2015412"/>
              <a:gd name="connsiteX9" fmla="*/ 457200 w 2892490"/>
              <a:gd name="connsiteY9" fmla="*/ 205273 h 2015412"/>
              <a:gd name="connsiteX10" fmla="*/ 410547 w 2892490"/>
              <a:gd name="connsiteY10" fmla="*/ 242596 h 2015412"/>
              <a:gd name="connsiteX11" fmla="*/ 354563 w 2892490"/>
              <a:gd name="connsiteY11" fmla="*/ 298579 h 2015412"/>
              <a:gd name="connsiteX12" fmla="*/ 326571 w 2892490"/>
              <a:gd name="connsiteY12" fmla="*/ 326571 h 2015412"/>
              <a:gd name="connsiteX13" fmla="*/ 289249 w 2892490"/>
              <a:gd name="connsiteY13" fmla="*/ 354563 h 2015412"/>
              <a:gd name="connsiteX14" fmla="*/ 233265 w 2892490"/>
              <a:gd name="connsiteY14" fmla="*/ 401216 h 2015412"/>
              <a:gd name="connsiteX15" fmla="*/ 205273 w 2892490"/>
              <a:gd name="connsiteY15" fmla="*/ 457200 h 2015412"/>
              <a:gd name="connsiteX16" fmla="*/ 186612 w 2892490"/>
              <a:gd name="connsiteY16" fmla="*/ 485192 h 2015412"/>
              <a:gd name="connsiteX17" fmla="*/ 167951 w 2892490"/>
              <a:gd name="connsiteY17" fmla="*/ 522514 h 2015412"/>
              <a:gd name="connsiteX18" fmla="*/ 139959 w 2892490"/>
              <a:gd name="connsiteY18" fmla="*/ 550506 h 2015412"/>
              <a:gd name="connsiteX19" fmla="*/ 111967 w 2892490"/>
              <a:gd name="connsiteY19" fmla="*/ 625151 h 2015412"/>
              <a:gd name="connsiteX20" fmla="*/ 93306 w 2892490"/>
              <a:gd name="connsiteY20" fmla="*/ 653143 h 2015412"/>
              <a:gd name="connsiteX21" fmla="*/ 74645 w 2892490"/>
              <a:gd name="connsiteY21" fmla="*/ 709126 h 2015412"/>
              <a:gd name="connsiteX22" fmla="*/ 55984 w 2892490"/>
              <a:gd name="connsiteY22" fmla="*/ 765110 h 2015412"/>
              <a:gd name="connsiteX23" fmla="*/ 46653 w 2892490"/>
              <a:gd name="connsiteY23" fmla="*/ 793102 h 2015412"/>
              <a:gd name="connsiteX24" fmla="*/ 27992 w 2892490"/>
              <a:gd name="connsiteY24" fmla="*/ 821094 h 2015412"/>
              <a:gd name="connsiteX25" fmla="*/ 9331 w 2892490"/>
              <a:gd name="connsiteY25" fmla="*/ 895739 h 2015412"/>
              <a:gd name="connsiteX26" fmla="*/ 0 w 2892490"/>
              <a:gd name="connsiteY26" fmla="*/ 933061 h 2015412"/>
              <a:gd name="connsiteX27" fmla="*/ 9331 w 2892490"/>
              <a:gd name="connsiteY27" fmla="*/ 1231641 h 2015412"/>
              <a:gd name="connsiteX28" fmla="*/ 18661 w 2892490"/>
              <a:gd name="connsiteY28" fmla="*/ 1259632 h 2015412"/>
              <a:gd name="connsiteX29" fmla="*/ 37322 w 2892490"/>
              <a:gd name="connsiteY29" fmla="*/ 1306285 h 2015412"/>
              <a:gd name="connsiteX30" fmla="*/ 55984 w 2892490"/>
              <a:gd name="connsiteY30" fmla="*/ 1343608 h 2015412"/>
              <a:gd name="connsiteX31" fmla="*/ 65314 w 2892490"/>
              <a:gd name="connsiteY31" fmla="*/ 1371600 h 2015412"/>
              <a:gd name="connsiteX32" fmla="*/ 149290 w 2892490"/>
              <a:gd name="connsiteY32" fmla="*/ 1464906 h 2015412"/>
              <a:gd name="connsiteX33" fmla="*/ 214604 w 2892490"/>
              <a:gd name="connsiteY33" fmla="*/ 1567543 h 2015412"/>
              <a:gd name="connsiteX34" fmla="*/ 223935 w 2892490"/>
              <a:gd name="connsiteY34" fmla="*/ 1595534 h 2015412"/>
              <a:gd name="connsiteX35" fmla="*/ 261257 w 2892490"/>
              <a:gd name="connsiteY35" fmla="*/ 1632857 h 2015412"/>
              <a:gd name="connsiteX36" fmla="*/ 298579 w 2892490"/>
              <a:gd name="connsiteY36" fmla="*/ 1698171 h 2015412"/>
              <a:gd name="connsiteX37" fmla="*/ 335902 w 2892490"/>
              <a:gd name="connsiteY37" fmla="*/ 1735494 h 2015412"/>
              <a:gd name="connsiteX38" fmla="*/ 410547 w 2892490"/>
              <a:gd name="connsiteY38" fmla="*/ 1782147 h 2015412"/>
              <a:gd name="connsiteX39" fmla="*/ 457200 w 2892490"/>
              <a:gd name="connsiteY39" fmla="*/ 1819469 h 2015412"/>
              <a:gd name="connsiteX40" fmla="*/ 475861 w 2892490"/>
              <a:gd name="connsiteY40" fmla="*/ 1847461 h 2015412"/>
              <a:gd name="connsiteX41" fmla="*/ 503853 w 2892490"/>
              <a:gd name="connsiteY41" fmla="*/ 1875453 h 2015412"/>
              <a:gd name="connsiteX42" fmla="*/ 531845 w 2892490"/>
              <a:gd name="connsiteY42" fmla="*/ 1894114 h 2015412"/>
              <a:gd name="connsiteX43" fmla="*/ 643812 w 2892490"/>
              <a:gd name="connsiteY43" fmla="*/ 1912775 h 2015412"/>
              <a:gd name="connsiteX44" fmla="*/ 727788 w 2892490"/>
              <a:gd name="connsiteY44" fmla="*/ 1940767 h 2015412"/>
              <a:gd name="connsiteX45" fmla="*/ 755779 w 2892490"/>
              <a:gd name="connsiteY45" fmla="*/ 1950098 h 2015412"/>
              <a:gd name="connsiteX46" fmla="*/ 774441 w 2892490"/>
              <a:gd name="connsiteY46" fmla="*/ 1968759 h 2015412"/>
              <a:gd name="connsiteX47" fmla="*/ 839755 w 2892490"/>
              <a:gd name="connsiteY47" fmla="*/ 2015412 h 2015412"/>
              <a:gd name="connsiteX48" fmla="*/ 1082351 w 2892490"/>
              <a:gd name="connsiteY48" fmla="*/ 2006081 h 2015412"/>
              <a:gd name="connsiteX49" fmla="*/ 1110343 w 2892490"/>
              <a:gd name="connsiteY49" fmla="*/ 1996751 h 2015412"/>
              <a:gd name="connsiteX50" fmla="*/ 1194318 w 2892490"/>
              <a:gd name="connsiteY50" fmla="*/ 1968759 h 2015412"/>
              <a:gd name="connsiteX51" fmla="*/ 1222310 w 2892490"/>
              <a:gd name="connsiteY51" fmla="*/ 1950098 h 2015412"/>
              <a:gd name="connsiteX52" fmla="*/ 1278294 w 2892490"/>
              <a:gd name="connsiteY52" fmla="*/ 1931436 h 2015412"/>
              <a:gd name="connsiteX53" fmla="*/ 1334277 w 2892490"/>
              <a:gd name="connsiteY53" fmla="*/ 1884783 h 2015412"/>
              <a:gd name="connsiteX54" fmla="*/ 1390261 w 2892490"/>
              <a:gd name="connsiteY54" fmla="*/ 1838130 h 2015412"/>
              <a:gd name="connsiteX55" fmla="*/ 1446245 w 2892490"/>
              <a:gd name="connsiteY55" fmla="*/ 1819469 h 2015412"/>
              <a:gd name="connsiteX56" fmla="*/ 1474237 w 2892490"/>
              <a:gd name="connsiteY56" fmla="*/ 1810139 h 2015412"/>
              <a:gd name="connsiteX57" fmla="*/ 1502228 w 2892490"/>
              <a:gd name="connsiteY57" fmla="*/ 1800808 h 2015412"/>
              <a:gd name="connsiteX58" fmla="*/ 1539551 w 2892490"/>
              <a:gd name="connsiteY58" fmla="*/ 1791477 h 2015412"/>
              <a:gd name="connsiteX59" fmla="*/ 1623526 w 2892490"/>
              <a:gd name="connsiteY59" fmla="*/ 1763485 h 2015412"/>
              <a:gd name="connsiteX60" fmla="*/ 1670179 w 2892490"/>
              <a:gd name="connsiteY60" fmla="*/ 1754155 h 2015412"/>
              <a:gd name="connsiteX61" fmla="*/ 1698171 w 2892490"/>
              <a:gd name="connsiteY61" fmla="*/ 1744824 h 2015412"/>
              <a:gd name="connsiteX62" fmla="*/ 1754155 w 2892490"/>
              <a:gd name="connsiteY62" fmla="*/ 1735494 h 2015412"/>
              <a:gd name="connsiteX63" fmla="*/ 1791477 w 2892490"/>
              <a:gd name="connsiteY63" fmla="*/ 1726163 h 2015412"/>
              <a:gd name="connsiteX64" fmla="*/ 1838131 w 2892490"/>
              <a:gd name="connsiteY64" fmla="*/ 1716832 h 2015412"/>
              <a:gd name="connsiteX65" fmla="*/ 1866122 w 2892490"/>
              <a:gd name="connsiteY65" fmla="*/ 1698171 h 2015412"/>
              <a:gd name="connsiteX66" fmla="*/ 1884784 w 2892490"/>
              <a:gd name="connsiteY66" fmla="*/ 1679510 h 2015412"/>
              <a:gd name="connsiteX67" fmla="*/ 1912775 w 2892490"/>
              <a:gd name="connsiteY67" fmla="*/ 1670179 h 2015412"/>
              <a:gd name="connsiteX68" fmla="*/ 1959428 w 2892490"/>
              <a:gd name="connsiteY68" fmla="*/ 1642187 h 2015412"/>
              <a:gd name="connsiteX69" fmla="*/ 2118049 w 2892490"/>
              <a:gd name="connsiteY69" fmla="*/ 1614196 h 2015412"/>
              <a:gd name="connsiteX70" fmla="*/ 2164702 w 2892490"/>
              <a:gd name="connsiteY70" fmla="*/ 1604865 h 2015412"/>
              <a:gd name="connsiteX71" fmla="*/ 2192694 w 2892490"/>
              <a:gd name="connsiteY71" fmla="*/ 1595534 h 2015412"/>
              <a:gd name="connsiteX72" fmla="*/ 2230016 w 2892490"/>
              <a:gd name="connsiteY72" fmla="*/ 1586204 h 2015412"/>
              <a:gd name="connsiteX73" fmla="*/ 2295331 w 2892490"/>
              <a:gd name="connsiteY73" fmla="*/ 1558212 h 2015412"/>
              <a:gd name="connsiteX74" fmla="*/ 2351314 w 2892490"/>
              <a:gd name="connsiteY74" fmla="*/ 1548881 h 2015412"/>
              <a:gd name="connsiteX75" fmla="*/ 2416628 w 2892490"/>
              <a:gd name="connsiteY75" fmla="*/ 1502228 h 2015412"/>
              <a:gd name="connsiteX76" fmla="*/ 2435290 w 2892490"/>
              <a:gd name="connsiteY76" fmla="*/ 1483567 h 2015412"/>
              <a:gd name="connsiteX77" fmla="*/ 2556588 w 2892490"/>
              <a:gd name="connsiteY77" fmla="*/ 1390261 h 2015412"/>
              <a:gd name="connsiteX78" fmla="*/ 2584579 w 2892490"/>
              <a:gd name="connsiteY78" fmla="*/ 1352939 h 2015412"/>
              <a:gd name="connsiteX79" fmla="*/ 2631233 w 2892490"/>
              <a:gd name="connsiteY79" fmla="*/ 1306285 h 2015412"/>
              <a:gd name="connsiteX80" fmla="*/ 2659224 w 2892490"/>
              <a:gd name="connsiteY80" fmla="*/ 1278294 h 2015412"/>
              <a:gd name="connsiteX81" fmla="*/ 2687216 w 2892490"/>
              <a:gd name="connsiteY81" fmla="*/ 1259632 h 2015412"/>
              <a:gd name="connsiteX82" fmla="*/ 2696547 w 2892490"/>
              <a:gd name="connsiteY82" fmla="*/ 1231641 h 2015412"/>
              <a:gd name="connsiteX83" fmla="*/ 2743200 w 2892490"/>
              <a:gd name="connsiteY83" fmla="*/ 1194318 h 2015412"/>
              <a:gd name="connsiteX84" fmla="*/ 2827175 w 2892490"/>
              <a:gd name="connsiteY84" fmla="*/ 1119673 h 2015412"/>
              <a:gd name="connsiteX85" fmla="*/ 2864498 w 2892490"/>
              <a:gd name="connsiteY85" fmla="*/ 1063690 h 2015412"/>
              <a:gd name="connsiteX86" fmla="*/ 2873828 w 2892490"/>
              <a:gd name="connsiteY86" fmla="*/ 1017036 h 2015412"/>
              <a:gd name="connsiteX87" fmla="*/ 2883159 w 2892490"/>
              <a:gd name="connsiteY87" fmla="*/ 989045 h 2015412"/>
              <a:gd name="connsiteX88" fmla="*/ 2892490 w 2892490"/>
              <a:gd name="connsiteY88" fmla="*/ 951722 h 2015412"/>
              <a:gd name="connsiteX89" fmla="*/ 2873828 w 2892490"/>
              <a:gd name="connsiteY89" fmla="*/ 765110 h 2015412"/>
              <a:gd name="connsiteX90" fmla="*/ 2855167 w 2892490"/>
              <a:gd name="connsiteY90" fmla="*/ 727787 h 2015412"/>
              <a:gd name="connsiteX91" fmla="*/ 2827175 w 2892490"/>
              <a:gd name="connsiteY91" fmla="*/ 699796 h 2015412"/>
              <a:gd name="connsiteX92" fmla="*/ 2780522 w 2892490"/>
              <a:gd name="connsiteY92" fmla="*/ 606490 h 2015412"/>
              <a:gd name="connsiteX93" fmla="*/ 2771192 w 2892490"/>
              <a:gd name="connsiteY93" fmla="*/ 578498 h 2015412"/>
              <a:gd name="connsiteX94" fmla="*/ 2696547 w 2892490"/>
              <a:gd name="connsiteY94" fmla="*/ 531845 h 2015412"/>
              <a:gd name="connsiteX95" fmla="*/ 2668555 w 2892490"/>
              <a:gd name="connsiteY95" fmla="*/ 503853 h 2015412"/>
              <a:gd name="connsiteX96" fmla="*/ 2640563 w 2892490"/>
              <a:gd name="connsiteY96" fmla="*/ 485192 h 2015412"/>
              <a:gd name="connsiteX97" fmla="*/ 2621902 w 2892490"/>
              <a:gd name="connsiteY97" fmla="*/ 457200 h 2015412"/>
              <a:gd name="connsiteX98" fmla="*/ 2528596 w 2892490"/>
              <a:gd name="connsiteY98" fmla="*/ 401216 h 2015412"/>
              <a:gd name="connsiteX99" fmla="*/ 2444620 w 2892490"/>
              <a:gd name="connsiteY99" fmla="*/ 345232 h 2015412"/>
              <a:gd name="connsiteX100" fmla="*/ 2341984 w 2892490"/>
              <a:gd name="connsiteY100" fmla="*/ 317241 h 2015412"/>
              <a:gd name="connsiteX101" fmla="*/ 2267339 w 2892490"/>
              <a:gd name="connsiteY101" fmla="*/ 289249 h 2015412"/>
              <a:gd name="connsiteX102" fmla="*/ 2202024 w 2892490"/>
              <a:gd name="connsiteY102" fmla="*/ 270587 h 2015412"/>
              <a:gd name="connsiteX103" fmla="*/ 2090057 w 2892490"/>
              <a:gd name="connsiteY103" fmla="*/ 261257 h 2015412"/>
              <a:gd name="connsiteX104" fmla="*/ 2052735 w 2892490"/>
              <a:gd name="connsiteY104" fmla="*/ 251926 h 2015412"/>
              <a:gd name="connsiteX105" fmla="*/ 2006082 w 2892490"/>
              <a:gd name="connsiteY105" fmla="*/ 242596 h 2015412"/>
              <a:gd name="connsiteX106" fmla="*/ 1959428 w 2892490"/>
              <a:gd name="connsiteY106" fmla="*/ 223934 h 2015412"/>
              <a:gd name="connsiteX107" fmla="*/ 1922106 w 2892490"/>
              <a:gd name="connsiteY107" fmla="*/ 205273 h 2015412"/>
              <a:gd name="connsiteX108" fmla="*/ 1875453 w 2892490"/>
              <a:gd name="connsiteY108" fmla="*/ 195943 h 2015412"/>
              <a:gd name="connsiteX109" fmla="*/ 1772816 w 2892490"/>
              <a:gd name="connsiteY109" fmla="*/ 139959 h 2015412"/>
              <a:gd name="connsiteX110" fmla="*/ 1726163 w 2892490"/>
              <a:gd name="connsiteY110" fmla="*/ 111967 h 2015412"/>
              <a:gd name="connsiteX111" fmla="*/ 1679510 w 2892490"/>
              <a:gd name="connsiteY111" fmla="*/ 93306 h 2015412"/>
              <a:gd name="connsiteX112" fmla="*/ 1651518 w 2892490"/>
              <a:gd name="connsiteY112" fmla="*/ 74645 h 2015412"/>
              <a:gd name="connsiteX113" fmla="*/ 1586204 w 2892490"/>
              <a:gd name="connsiteY113" fmla="*/ 55983 h 2015412"/>
              <a:gd name="connsiteX114" fmla="*/ 1558212 w 2892490"/>
              <a:gd name="connsiteY114" fmla="*/ 46653 h 2015412"/>
              <a:gd name="connsiteX115" fmla="*/ 1446245 w 2892490"/>
              <a:gd name="connsiteY115" fmla="*/ 27992 h 2015412"/>
              <a:gd name="connsiteX116" fmla="*/ 1399592 w 2892490"/>
              <a:gd name="connsiteY116" fmla="*/ 18661 h 2015412"/>
              <a:gd name="connsiteX117" fmla="*/ 1371600 w 2892490"/>
              <a:gd name="connsiteY117" fmla="*/ 9330 h 2015412"/>
              <a:gd name="connsiteX118" fmla="*/ 1287624 w 2892490"/>
              <a:gd name="connsiteY118" fmla="*/ 0 h 2015412"/>
              <a:gd name="connsiteX119" fmla="*/ 1175657 w 2892490"/>
              <a:gd name="connsiteY119" fmla="*/ 9330 h 2015412"/>
              <a:gd name="connsiteX120" fmla="*/ 1129004 w 2892490"/>
              <a:gd name="connsiteY120" fmla="*/ 18661 h 2015412"/>
              <a:gd name="connsiteX121" fmla="*/ 1091682 w 2892490"/>
              <a:gd name="connsiteY121" fmla="*/ 46653 h 2015412"/>
              <a:gd name="connsiteX122" fmla="*/ 1026367 w 2892490"/>
              <a:gd name="connsiteY122" fmla="*/ 65314 h 2015412"/>
              <a:gd name="connsiteX123" fmla="*/ 877077 w 2892490"/>
              <a:gd name="connsiteY123" fmla="*/ 93306 h 2015412"/>
              <a:gd name="connsiteX124" fmla="*/ 811763 w 2892490"/>
              <a:gd name="connsiteY124" fmla="*/ 102636 h 2015412"/>
              <a:gd name="connsiteX125" fmla="*/ 783771 w 2892490"/>
              <a:gd name="connsiteY125" fmla="*/ 111967 h 2015412"/>
              <a:gd name="connsiteX126" fmla="*/ 643812 w 2892490"/>
              <a:gd name="connsiteY126" fmla="*/ 130628 h 2015412"/>
              <a:gd name="connsiteX127" fmla="*/ 615820 w 2892490"/>
              <a:gd name="connsiteY127" fmla="*/ 139959 h 2015412"/>
              <a:gd name="connsiteX128" fmla="*/ 587828 w 2892490"/>
              <a:gd name="connsiteY128" fmla="*/ 158620 h 2015412"/>
              <a:gd name="connsiteX129" fmla="*/ 569167 w 2892490"/>
              <a:gd name="connsiteY129" fmla="*/ 167951 h 2015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2892490" h="2015412">
                <a:moveTo>
                  <a:pt x="923731" y="18661"/>
                </a:moveTo>
                <a:cubicBezTo>
                  <a:pt x="858813" y="44627"/>
                  <a:pt x="892967" y="32025"/>
                  <a:pt x="821094" y="55983"/>
                </a:cubicBezTo>
                <a:cubicBezTo>
                  <a:pt x="808928" y="60038"/>
                  <a:pt x="796101" y="61791"/>
                  <a:pt x="783771" y="65314"/>
                </a:cubicBezTo>
                <a:cubicBezTo>
                  <a:pt x="774314" y="68016"/>
                  <a:pt x="765423" y="72716"/>
                  <a:pt x="755779" y="74645"/>
                </a:cubicBezTo>
                <a:cubicBezTo>
                  <a:pt x="734214" y="78958"/>
                  <a:pt x="712030" y="79662"/>
                  <a:pt x="690465" y="83975"/>
                </a:cubicBezTo>
                <a:cubicBezTo>
                  <a:pt x="665316" y="89005"/>
                  <a:pt x="615820" y="102636"/>
                  <a:pt x="615820" y="102636"/>
                </a:cubicBezTo>
                <a:cubicBezTo>
                  <a:pt x="606489" y="108857"/>
                  <a:pt x="597858" y="116283"/>
                  <a:pt x="587828" y="121298"/>
                </a:cubicBezTo>
                <a:cubicBezTo>
                  <a:pt x="544953" y="142736"/>
                  <a:pt x="545611" y="131597"/>
                  <a:pt x="513184" y="158620"/>
                </a:cubicBezTo>
                <a:cubicBezTo>
                  <a:pt x="503047" y="167068"/>
                  <a:pt x="495329" y="178164"/>
                  <a:pt x="485192" y="186612"/>
                </a:cubicBezTo>
                <a:cubicBezTo>
                  <a:pt x="476577" y="193791"/>
                  <a:pt x="466171" y="198545"/>
                  <a:pt x="457200" y="205273"/>
                </a:cubicBezTo>
                <a:cubicBezTo>
                  <a:pt x="441268" y="217222"/>
                  <a:pt x="425283" y="229200"/>
                  <a:pt x="410547" y="242596"/>
                </a:cubicBezTo>
                <a:cubicBezTo>
                  <a:pt x="391019" y="260348"/>
                  <a:pt x="373224" y="279918"/>
                  <a:pt x="354563" y="298579"/>
                </a:cubicBezTo>
                <a:cubicBezTo>
                  <a:pt x="345232" y="307910"/>
                  <a:pt x="337127" y="318654"/>
                  <a:pt x="326571" y="326571"/>
                </a:cubicBezTo>
                <a:cubicBezTo>
                  <a:pt x="314130" y="335902"/>
                  <a:pt x="301903" y="345524"/>
                  <a:pt x="289249" y="354563"/>
                </a:cubicBezTo>
                <a:cubicBezTo>
                  <a:pt x="259026" y="376151"/>
                  <a:pt x="258892" y="370463"/>
                  <a:pt x="233265" y="401216"/>
                </a:cubicBezTo>
                <a:cubicBezTo>
                  <a:pt x="199842" y="441324"/>
                  <a:pt x="226313" y="415120"/>
                  <a:pt x="205273" y="457200"/>
                </a:cubicBezTo>
                <a:cubicBezTo>
                  <a:pt x="200258" y="467230"/>
                  <a:pt x="192176" y="475455"/>
                  <a:pt x="186612" y="485192"/>
                </a:cubicBezTo>
                <a:cubicBezTo>
                  <a:pt x="179711" y="497268"/>
                  <a:pt x="176036" y="511196"/>
                  <a:pt x="167951" y="522514"/>
                </a:cubicBezTo>
                <a:cubicBezTo>
                  <a:pt x="160281" y="533252"/>
                  <a:pt x="147629" y="539768"/>
                  <a:pt x="139959" y="550506"/>
                </a:cubicBezTo>
                <a:cubicBezTo>
                  <a:pt x="106642" y="597150"/>
                  <a:pt x="132897" y="576315"/>
                  <a:pt x="111967" y="625151"/>
                </a:cubicBezTo>
                <a:cubicBezTo>
                  <a:pt x="107550" y="635458"/>
                  <a:pt x="97860" y="642896"/>
                  <a:pt x="93306" y="653143"/>
                </a:cubicBezTo>
                <a:cubicBezTo>
                  <a:pt x="85317" y="671118"/>
                  <a:pt x="80865" y="690465"/>
                  <a:pt x="74645" y="709126"/>
                </a:cubicBezTo>
                <a:lnTo>
                  <a:pt x="55984" y="765110"/>
                </a:lnTo>
                <a:cubicBezTo>
                  <a:pt x="52874" y="774441"/>
                  <a:pt x="52109" y="784918"/>
                  <a:pt x="46653" y="793102"/>
                </a:cubicBezTo>
                <a:cubicBezTo>
                  <a:pt x="40433" y="802433"/>
                  <a:pt x="33007" y="811064"/>
                  <a:pt x="27992" y="821094"/>
                </a:cubicBezTo>
                <a:cubicBezTo>
                  <a:pt x="17986" y="841107"/>
                  <a:pt x="13591" y="876567"/>
                  <a:pt x="9331" y="895739"/>
                </a:cubicBezTo>
                <a:cubicBezTo>
                  <a:pt x="6549" y="908257"/>
                  <a:pt x="3110" y="920620"/>
                  <a:pt x="0" y="933061"/>
                </a:cubicBezTo>
                <a:cubicBezTo>
                  <a:pt x="3110" y="1032588"/>
                  <a:pt x="3650" y="1132228"/>
                  <a:pt x="9331" y="1231641"/>
                </a:cubicBezTo>
                <a:cubicBezTo>
                  <a:pt x="9892" y="1241460"/>
                  <a:pt x="15208" y="1250423"/>
                  <a:pt x="18661" y="1259632"/>
                </a:cubicBezTo>
                <a:cubicBezTo>
                  <a:pt x="24542" y="1275315"/>
                  <a:pt x="30520" y="1290980"/>
                  <a:pt x="37322" y="1306285"/>
                </a:cubicBezTo>
                <a:cubicBezTo>
                  <a:pt x="42971" y="1318996"/>
                  <a:pt x="50505" y="1330823"/>
                  <a:pt x="55984" y="1343608"/>
                </a:cubicBezTo>
                <a:cubicBezTo>
                  <a:pt x="59858" y="1352648"/>
                  <a:pt x="60034" y="1363302"/>
                  <a:pt x="65314" y="1371600"/>
                </a:cubicBezTo>
                <a:cubicBezTo>
                  <a:pt x="111522" y="1444214"/>
                  <a:pt x="101370" y="1432960"/>
                  <a:pt x="149290" y="1464906"/>
                </a:cubicBezTo>
                <a:cubicBezTo>
                  <a:pt x="184227" y="1517312"/>
                  <a:pt x="162008" y="1483389"/>
                  <a:pt x="214604" y="1567543"/>
                </a:cubicBezTo>
                <a:cubicBezTo>
                  <a:pt x="219817" y="1575883"/>
                  <a:pt x="218218" y="1587531"/>
                  <a:pt x="223935" y="1595534"/>
                </a:cubicBezTo>
                <a:cubicBezTo>
                  <a:pt x="234161" y="1609851"/>
                  <a:pt x="250701" y="1618782"/>
                  <a:pt x="261257" y="1632857"/>
                </a:cubicBezTo>
                <a:cubicBezTo>
                  <a:pt x="314198" y="1703446"/>
                  <a:pt x="248608" y="1639872"/>
                  <a:pt x="298579" y="1698171"/>
                </a:cubicBezTo>
                <a:cubicBezTo>
                  <a:pt x="310029" y="1711530"/>
                  <a:pt x="320982" y="1726169"/>
                  <a:pt x="335902" y="1735494"/>
                </a:cubicBezTo>
                <a:lnTo>
                  <a:pt x="410547" y="1782147"/>
                </a:lnTo>
                <a:cubicBezTo>
                  <a:pt x="464027" y="1862368"/>
                  <a:pt x="392816" y="1767962"/>
                  <a:pt x="457200" y="1819469"/>
                </a:cubicBezTo>
                <a:cubicBezTo>
                  <a:pt x="465957" y="1826474"/>
                  <a:pt x="468682" y="1838846"/>
                  <a:pt x="475861" y="1847461"/>
                </a:cubicBezTo>
                <a:cubicBezTo>
                  <a:pt x="484309" y="1857598"/>
                  <a:pt x="493716" y="1867005"/>
                  <a:pt x="503853" y="1875453"/>
                </a:cubicBezTo>
                <a:cubicBezTo>
                  <a:pt x="512468" y="1882632"/>
                  <a:pt x="521815" y="1889099"/>
                  <a:pt x="531845" y="1894114"/>
                </a:cubicBezTo>
                <a:cubicBezTo>
                  <a:pt x="563110" y="1909747"/>
                  <a:pt x="617198" y="1909818"/>
                  <a:pt x="643812" y="1912775"/>
                </a:cubicBezTo>
                <a:lnTo>
                  <a:pt x="727788" y="1940767"/>
                </a:lnTo>
                <a:lnTo>
                  <a:pt x="755779" y="1950098"/>
                </a:lnTo>
                <a:cubicBezTo>
                  <a:pt x="762000" y="1956318"/>
                  <a:pt x="767683" y="1963127"/>
                  <a:pt x="774441" y="1968759"/>
                </a:cubicBezTo>
                <a:cubicBezTo>
                  <a:pt x="797594" y="1988053"/>
                  <a:pt x="815511" y="1999249"/>
                  <a:pt x="839755" y="2015412"/>
                </a:cubicBezTo>
                <a:cubicBezTo>
                  <a:pt x="920620" y="2012302"/>
                  <a:pt x="1001618" y="2011649"/>
                  <a:pt x="1082351" y="2006081"/>
                </a:cubicBezTo>
                <a:cubicBezTo>
                  <a:pt x="1092163" y="2005404"/>
                  <a:pt x="1101134" y="2000204"/>
                  <a:pt x="1110343" y="1996751"/>
                </a:cubicBezTo>
                <a:cubicBezTo>
                  <a:pt x="1180620" y="1970398"/>
                  <a:pt x="1131776" y="1984395"/>
                  <a:pt x="1194318" y="1968759"/>
                </a:cubicBezTo>
                <a:cubicBezTo>
                  <a:pt x="1203649" y="1962539"/>
                  <a:pt x="1212063" y="1954652"/>
                  <a:pt x="1222310" y="1950098"/>
                </a:cubicBezTo>
                <a:cubicBezTo>
                  <a:pt x="1240285" y="1942109"/>
                  <a:pt x="1278294" y="1931436"/>
                  <a:pt x="1278294" y="1931436"/>
                </a:cubicBezTo>
                <a:cubicBezTo>
                  <a:pt x="1360073" y="1849660"/>
                  <a:pt x="1256336" y="1949735"/>
                  <a:pt x="1334277" y="1884783"/>
                </a:cubicBezTo>
                <a:cubicBezTo>
                  <a:pt x="1359384" y="1863860"/>
                  <a:pt x="1360481" y="1851366"/>
                  <a:pt x="1390261" y="1838130"/>
                </a:cubicBezTo>
                <a:cubicBezTo>
                  <a:pt x="1408236" y="1830141"/>
                  <a:pt x="1427584" y="1825689"/>
                  <a:pt x="1446245" y="1819469"/>
                </a:cubicBezTo>
                <a:lnTo>
                  <a:pt x="1474237" y="1810139"/>
                </a:lnTo>
                <a:cubicBezTo>
                  <a:pt x="1483567" y="1807029"/>
                  <a:pt x="1492687" y="1803193"/>
                  <a:pt x="1502228" y="1800808"/>
                </a:cubicBezTo>
                <a:cubicBezTo>
                  <a:pt x="1514669" y="1797698"/>
                  <a:pt x="1527268" y="1795162"/>
                  <a:pt x="1539551" y="1791477"/>
                </a:cubicBezTo>
                <a:cubicBezTo>
                  <a:pt x="1539609" y="1791460"/>
                  <a:pt x="1609501" y="1768160"/>
                  <a:pt x="1623526" y="1763485"/>
                </a:cubicBezTo>
                <a:cubicBezTo>
                  <a:pt x="1638571" y="1758470"/>
                  <a:pt x="1654794" y="1758001"/>
                  <a:pt x="1670179" y="1754155"/>
                </a:cubicBezTo>
                <a:cubicBezTo>
                  <a:pt x="1679721" y="1751770"/>
                  <a:pt x="1688570" y="1746958"/>
                  <a:pt x="1698171" y="1744824"/>
                </a:cubicBezTo>
                <a:cubicBezTo>
                  <a:pt x="1716639" y="1740720"/>
                  <a:pt x="1735604" y="1739204"/>
                  <a:pt x="1754155" y="1735494"/>
                </a:cubicBezTo>
                <a:cubicBezTo>
                  <a:pt x="1766730" y="1732979"/>
                  <a:pt x="1778959" y="1728945"/>
                  <a:pt x="1791477" y="1726163"/>
                </a:cubicBezTo>
                <a:cubicBezTo>
                  <a:pt x="1806959" y="1722723"/>
                  <a:pt x="1822580" y="1719942"/>
                  <a:pt x="1838131" y="1716832"/>
                </a:cubicBezTo>
                <a:cubicBezTo>
                  <a:pt x="1847461" y="1710612"/>
                  <a:pt x="1857366" y="1705176"/>
                  <a:pt x="1866122" y="1698171"/>
                </a:cubicBezTo>
                <a:cubicBezTo>
                  <a:pt x="1872991" y="1692676"/>
                  <a:pt x="1877241" y="1684036"/>
                  <a:pt x="1884784" y="1679510"/>
                </a:cubicBezTo>
                <a:cubicBezTo>
                  <a:pt x="1893218" y="1674450"/>
                  <a:pt x="1903445" y="1673289"/>
                  <a:pt x="1912775" y="1670179"/>
                </a:cubicBezTo>
                <a:cubicBezTo>
                  <a:pt x="1949226" y="1633730"/>
                  <a:pt x="1910979" y="1666412"/>
                  <a:pt x="1959428" y="1642187"/>
                </a:cubicBezTo>
                <a:cubicBezTo>
                  <a:pt x="2048750" y="1597525"/>
                  <a:pt x="1878886" y="1631278"/>
                  <a:pt x="2118049" y="1614196"/>
                </a:cubicBezTo>
                <a:cubicBezTo>
                  <a:pt x="2133600" y="1611086"/>
                  <a:pt x="2149317" y="1608712"/>
                  <a:pt x="2164702" y="1604865"/>
                </a:cubicBezTo>
                <a:cubicBezTo>
                  <a:pt x="2174244" y="1602479"/>
                  <a:pt x="2183237" y="1598236"/>
                  <a:pt x="2192694" y="1595534"/>
                </a:cubicBezTo>
                <a:cubicBezTo>
                  <a:pt x="2205024" y="1592011"/>
                  <a:pt x="2217575" y="1589314"/>
                  <a:pt x="2230016" y="1586204"/>
                </a:cubicBezTo>
                <a:cubicBezTo>
                  <a:pt x="2252835" y="1574795"/>
                  <a:pt x="2270620" y="1563704"/>
                  <a:pt x="2295331" y="1558212"/>
                </a:cubicBezTo>
                <a:cubicBezTo>
                  <a:pt x="2313799" y="1554108"/>
                  <a:pt x="2332653" y="1551991"/>
                  <a:pt x="2351314" y="1548881"/>
                </a:cubicBezTo>
                <a:cubicBezTo>
                  <a:pt x="2375558" y="1532718"/>
                  <a:pt x="2393475" y="1521522"/>
                  <a:pt x="2416628" y="1502228"/>
                </a:cubicBezTo>
                <a:cubicBezTo>
                  <a:pt x="2423386" y="1496596"/>
                  <a:pt x="2428481" y="1489138"/>
                  <a:pt x="2435290" y="1483567"/>
                </a:cubicBezTo>
                <a:cubicBezTo>
                  <a:pt x="2474515" y="1451474"/>
                  <a:pt x="2515903" y="1420774"/>
                  <a:pt x="2556588" y="1390261"/>
                </a:cubicBezTo>
                <a:cubicBezTo>
                  <a:pt x="2569029" y="1380931"/>
                  <a:pt x="2574248" y="1364562"/>
                  <a:pt x="2584579" y="1352939"/>
                </a:cubicBezTo>
                <a:cubicBezTo>
                  <a:pt x="2599190" y="1336501"/>
                  <a:pt x="2615682" y="1321836"/>
                  <a:pt x="2631233" y="1306285"/>
                </a:cubicBezTo>
                <a:cubicBezTo>
                  <a:pt x="2640563" y="1296955"/>
                  <a:pt x="2648245" y="1285613"/>
                  <a:pt x="2659224" y="1278294"/>
                </a:cubicBezTo>
                <a:lnTo>
                  <a:pt x="2687216" y="1259632"/>
                </a:lnTo>
                <a:cubicBezTo>
                  <a:pt x="2690326" y="1250302"/>
                  <a:pt x="2691487" y="1240075"/>
                  <a:pt x="2696547" y="1231641"/>
                </a:cubicBezTo>
                <a:cubicBezTo>
                  <a:pt x="2708263" y="1212115"/>
                  <a:pt x="2726850" y="1208852"/>
                  <a:pt x="2743200" y="1194318"/>
                </a:cubicBezTo>
                <a:cubicBezTo>
                  <a:pt x="2839073" y="1109098"/>
                  <a:pt x="2763645" y="1162027"/>
                  <a:pt x="2827175" y="1119673"/>
                </a:cubicBezTo>
                <a:cubicBezTo>
                  <a:pt x="2839616" y="1101012"/>
                  <a:pt x="2860100" y="1085682"/>
                  <a:pt x="2864498" y="1063690"/>
                </a:cubicBezTo>
                <a:cubicBezTo>
                  <a:pt x="2867608" y="1048139"/>
                  <a:pt x="2869982" y="1032422"/>
                  <a:pt x="2873828" y="1017036"/>
                </a:cubicBezTo>
                <a:cubicBezTo>
                  <a:pt x="2876213" y="1007495"/>
                  <a:pt x="2880457" y="998502"/>
                  <a:pt x="2883159" y="989045"/>
                </a:cubicBezTo>
                <a:cubicBezTo>
                  <a:pt x="2886682" y="976715"/>
                  <a:pt x="2889380" y="964163"/>
                  <a:pt x="2892490" y="951722"/>
                </a:cubicBezTo>
                <a:cubicBezTo>
                  <a:pt x="2888965" y="891791"/>
                  <a:pt x="2898723" y="823199"/>
                  <a:pt x="2873828" y="765110"/>
                </a:cubicBezTo>
                <a:cubicBezTo>
                  <a:pt x="2868349" y="752325"/>
                  <a:pt x="2863252" y="739106"/>
                  <a:pt x="2855167" y="727787"/>
                </a:cubicBezTo>
                <a:cubicBezTo>
                  <a:pt x="2847497" y="717050"/>
                  <a:pt x="2836506" y="709126"/>
                  <a:pt x="2827175" y="699796"/>
                </a:cubicBezTo>
                <a:cubicBezTo>
                  <a:pt x="2803596" y="629059"/>
                  <a:pt x="2820317" y="659548"/>
                  <a:pt x="2780522" y="606490"/>
                </a:cubicBezTo>
                <a:cubicBezTo>
                  <a:pt x="2777412" y="597159"/>
                  <a:pt x="2776909" y="586501"/>
                  <a:pt x="2771192" y="578498"/>
                </a:cubicBezTo>
                <a:cubicBezTo>
                  <a:pt x="2740938" y="536141"/>
                  <a:pt x="2739177" y="542502"/>
                  <a:pt x="2696547" y="531845"/>
                </a:cubicBezTo>
                <a:cubicBezTo>
                  <a:pt x="2687216" y="522514"/>
                  <a:pt x="2678692" y="512301"/>
                  <a:pt x="2668555" y="503853"/>
                </a:cubicBezTo>
                <a:cubicBezTo>
                  <a:pt x="2659940" y="496674"/>
                  <a:pt x="2648492" y="493121"/>
                  <a:pt x="2640563" y="485192"/>
                </a:cubicBezTo>
                <a:cubicBezTo>
                  <a:pt x="2632634" y="477263"/>
                  <a:pt x="2630341" y="464585"/>
                  <a:pt x="2621902" y="457200"/>
                </a:cubicBezTo>
                <a:cubicBezTo>
                  <a:pt x="2567434" y="409540"/>
                  <a:pt x="2577861" y="431533"/>
                  <a:pt x="2528596" y="401216"/>
                </a:cubicBezTo>
                <a:cubicBezTo>
                  <a:pt x="2499944" y="383584"/>
                  <a:pt x="2476536" y="355871"/>
                  <a:pt x="2444620" y="345232"/>
                </a:cubicBezTo>
                <a:cubicBezTo>
                  <a:pt x="2373592" y="321556"/>
                  <a:pt x="2407925" y="330428"/>
                  <a:pt x="2341984" y="317241"/>
                </a:cubicBezTo>
                <a:cubicBezTo>
                  <a:pt x="2295904" y="286520"/>
                  <a:pt x="2331907" y="305391"/>
                  <a:pt x="2267339" y="289249"/>
                </a:cubicBezTo>
                <a:cubicBezTo>
                  <a:pt x="2236350" y="281502"/>
                  <a:pt x="2236934" y="274951"/>
                  <a:pt x="2202024" y="270587"/>
                </a:cubicBezTo>
                <a:cubicBezTo>
                  <a:pt x="2164862" y="265942"/>
                  <a:pt x="2127379" y="264367"/>
                  <a:pt x="2090057" y="261257"/>
                </a:cubicBezTo>
                <a:cubicBezTo>
                  <a:pt x="2077616" y="258147"/>
                  <a:pt x="2065253" y="254708"/>
                  <a:pt x="2052735" y="251926"/>
                </a:cubicBezTo>
                <a:cubicBezTo>
                  <a:pt x="2037254" y="248486"/>
                  <a:pt x="2021272" y="247153"/>
                  <a:pt x="2006082" y="242596"/>
                </a:cubicBezTo>
                <a:cubicBezTo>
                  <a:pt x="1990039" y="237783"/>
                  <a:pt x="1974734" y="230737"/>
                  <a:pt x="1959428" y="223934"/>
                </a:cubicBezTo>
                <a:cubicBezTo>
                  <a:pt x="1946718" y="218285"/>
                  <a:pt x="1935301" y="209671"/>
                  <a:pt x="1922106" y="205273"/>
                </a:cubicBezTo>
                <a:cubicBezTo>
                  <a:pt x="1907061" y="200258"/>
                  <a:pt x="1891004" y="199053"/>
                  <a:pt x="1875453" y="195943"/>
                </a:cubicBezTo>
                <a:cubicBezTo>
                  <a:pt x="1824315" y="161850"/>
                  <a:pt x="1857491" y="182296"/>
                  <a:pt x="1772816" y="139959"/>
                </a:cubicBezTo>
                <a:cubicBezTo>
                  <a:pt x="1756595" y="131849"/>
                  <a:pt x="1742384" y="120077"/>
                  <a:pt x="1726163" y="111967"/>
                </a:cubicBezTo>
                <a:cubicBezTo>
                  <a:pt x="1711182" y="104477"/>
                  <a:pt x="1694491" y="100796"/>
                  <a:pt x="1679510" y="93306"/>
                </a:cubicBezTo>
                <a:cubicBezTo>
                  <a:pt x="1669480" y="88291"/>
                  <a:pt x="1661548" y="79660"/>
                  <a:pt x="1651518" y="74645"/>
                </a:cubicBezTo>
                <a:cubicBezTo>
                  <a:pt x="1636604" y="67188"/>
                  <a:pt x="1600155" y="59969"/>
                  <a:pt x="1586204" y="55983"/>
                </a:cubicBezTo>
                <a:cubicBezTo>
                  <a:pt x="1576747" y="53281"/>
                  <a:pt x="1567754" y="49038"/>
                  <a:pt x="1558212" y="46653"/>
                </a:cubicBezTo>
                <a:cubicBezTo>
                  <a:pt x="1514219" y="35655"/>
                  <a:pt x="1493665" y="35895"/>
                  <a:pt x="1446245" y="27992"/>
                </a:cubicBezTo>
                <a:cubicBezTo>
                  <a:pt x="1430602" y="25385"/>
                  <a:pt x="1414977" y="22508"/>
                  <a:pt x="1399592" y="18661"/>
                </a:cubicBezTo>
                <a:cubicBezTo>
                  <a:pt x="1390050" y="16275"/>
                  <a:pt x="1381302" y="10947"/>
                  <a:pt x="1371600" y="9330"/>
                </a:cubicBezTo>
                <a:cubicBezTo>
                  <a:pt x="1343819" y="4700"/>
                  <a:pt x="1315616" y="3110"/>
                  <a:pt x="1287624" y="0"/>
                </a:cubicBezTo>
                <a:cubicBezTo>
                  <a:pt x="1250302" y="3110"/>
                  <a:pt x="1212852" y="4954"/>
                  <a:pt x="1175657" y="9330"/>
                </a:cubicBezTo>
                <a:cubicBezTo>
                  <a:pt x="1159907" y="11183"/>
                  <a:pt x="1143496" y="12220"/>
                  <a:pt x="1129004" y="18661"/>
                </a:cubicBezTo>
                <a:cubicBezTo>
                  <a:pt x="1114793" y="24977"/>
                  <a:pt x="1105184" y="38938"/>
                  <a:pt x="1091682" y="46653"/>
                </a:cubicBezTo>
                <a:cubicBezTo>
                  <a:pt x="1081274" y="52600"/>
                  <a:pt x="1034442" y="63295"/>
                  <a:pt x="1026367" y="65314"/>
                </a:cubicBezTo>
                <a:cubicBezTo>
                  <a:pt x="963142" y="107463"/>
                  <a:pt x="1014950" y="79519"/>
                  <a:pt x="877077" y="93306"/>
                </a:cubicBezTo>
                <a:cubicBezTo>
                  <a:pt x="855194" y="95494"/>
                  <a:pt x="833534" y="99526"/>
                  <a:pt x="811763" y="102636"/>
                </a:cubicBezTo>
                <a:cubicBezTo>
                  <a:pt x="802432" y="105746"/>
                  <a:pt x="793415" y="110038"/>
                  <a:pt x="783771" y="111967"/>
                </a:cubicBezTo>
                <a:cubicBezTo>
                  <a:pt x="762297" y="116262"/>
                  <a:pt x="661992" y="128356"/>
                  <a:pt x="643812" y="130628"/>
                </a:cubicBezTo>
                <a:cubicBezTo>
                  <a:pt x="634481" y="133738"/>
                  <a:pt x="624617" y="135560"/>
                  <a:pt x="615820" y="139959"/>
                </a:cubicBezTo>
                <a:cubicBezTo>
                  <a:pt x="605790" y="144974"/>
                  <a:pt x="597444" y="152850"/>
                  <a:pt x="587828" y="158620"/>
                </a:cubicBezTo>
                <a:cubicBezTo>
                  <a:pt x="581864" y="162198"/>
                  <a:pt x="575387" y="164841"/>
                  <a:pt x="569167" y="167951"/>
                </a:cubicBezTo>
              </a:path>
            </a:pathLst>
          </a:cu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AU">
              <a:solidFill>
                <a:prstClr val="white"/>
              </a:solidFill>
              <a:latin typeface="Calibri"/>
            </a:endParaRPr>
          </a:p>
        </p:txBody>
      </p:sp>
      <p:sp>
        <p:nvSpPr>
          <p:cNvPr id="23" name="Down Arrow Callout 22"/>
          <p:cNvSpPr/>
          <p:nvPr/>
        </p:nvSpPr>
        <p:spPr>
          <a:xfrm>
            <a:off x="3023118" y="2406540"/>
            <a:ext cx="1332858" cy="685795"/>
          </a:xfrm>
          <a:prstGeom prst="downArrowCallou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defRPr/>
            </a:pPr>
            <a:r>
              <a:rPr lang="en-US" dirty="0">
                <a:solidFill>
                  <a:prstClr val="white"/>
                </a:solidFill>
                <a:latin typeface="Calibri"/>
              </a:rPr>
              <a:t>Large Loop</a:t>
            </a:r>
            <a:endParaRPr lang="en-AU" dirty="0">
              <a:solidFill>
                <a:prstClr val="white"/>
              </a:solidFill>
              <a:latin typeface="Calibri"/>
            </a:endParaRPr>
          </a:p>
        </p:txBody>
      </p:sp>
      <p:sp>
        <p:nvSpPr>
          <p:cNvPr id="30" name="Down Arrow Callout 29"/>
          <p:cNvSpPr/>
          <p:nvPr/>
        </p:nvSpPr>
        <p:spPr>
          <a:xfrm>
            <a:off x="5178490" y="2613782"/>
            <a:ext cx="1332858" cy="959234"/>
          </a:xfrm>
          <a:prstGeom prst="downArrowCallou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defRPr/>
            </a:pPr>
            <a:r>
              <a:rPr lang="en-US" dirty="0">
                <a:solidFill>
                  <a:prstClr val="white"/>
                </a:solidFill>
                <a:latin typeface="Calibri"/>
              </a:rPr>
              <a:t>Continental Loop</a:t>
            </a:r>
            <a:endParaRPr lang="en-AU" dirty="0">
              <a:solidFill>
                <a:prstClr val="white"/>
              </a:solidFill>
              <a:latin typeface="Calibri"/>
            </a:endParaRPr>
          </a:p>
        </p:txBody>
      </p:sp>
      <p:sp>
        <p:nvSpPr>
          <p:cNvPr id="31" name="Down Arrow Callout 30"/>
          <p:cNvSpPr/>
          <p:nvPr/>
        </p:nvSpPr>
        <p:spPr>
          <a:xfrm>
            <a:off x="6770733" y="3235566"/>
            <a:ext cx="1332858" cy="959234"/>
          </a:xfrm>
          <a:prstGeom prst="downArrowCallout">
            <a:avLst>
              <a:gd name="adj1" fmla="val 26945"/>
              <a:gd name="adj2" fmla="val 25000"/>
              <a:gd name="adj3" fmla="val 25000"/>
              <a:gd name="adj4" fmla="val 64977"/>
            </a:avLst>
          </a:prstGeom>
          <a:solidFill>
            <a:srgbClr val="FFFF00"/>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defRPr/>
            </a:pPr>
            <a:r>
              <a:rPr lang="en-US" dirty="0">
                <a:solidFill>
                  <a:srgbClr val="1F497D"/>
                </a:solidFill>
                <a:latin typeface="Calibri"/>
              </a:rPr>
              <a:t>Sea of Japan Loop</a:t>
            </a:r>
            <a:endParaRPr lang="en-AU" dirty="0">
              <a:solidFill>
                <a:srgbClr val="1F497D"/>
              </a:solidFill>
              <a:latin typeface="Calibri"/>
            </a:endParaRPr>
          </a:p>
        </p:txBody>
      </p:sp>
      <p:sp>
        <p:nvSpPr>
          <p:cNvPr id="18" name="TextBox 3"/>
          <p:cNvSpPr txBox="1">
            <a:spLocks noChangeArrowheads="1"/>
          </p:cNvSpPr>
          <p:nvPr/>
        </p:nvSpPr>
        <p:spPr bwMode="auto">
          <a:xfrm>
            <a:off x="899593" y="416858"/>
            <a:ext cx="8064896" cy="707886"/>
          </a:xfrm>
          <a:prstGeom prst="rect">
            <a:avLst/>
          </a:prstGeom>
          <a:solidFill>
            <a:schemeClr val="bg1"/>
          </a:solidFill>
          <a:ln w="9525">
            <a:noFill/>
            <a:prstDash val="dash"/>
            <a:miter lim="800000"/>
            <a:headEnd/>
            <a:tailEnd/>
          </a:ln>
          <a:effectLst>
            <a:outerShdw blurRad="50800" dist="38100" dir="5400000" algn="t" rotWithShape="0">
              <a:prstClr val="black">
                <a:alpha val="40000"/>
              </a:prstClr>
            </a:outerShdw>
          </a:effectLst>
        </p:spPr>
        <p:txBody>
          <a:bodyPr wrap="square">
            <a:spAutoFit/>
          </a:bodyPr>
          <a:lstStyle/>
          <a:p>
            <a:pPr algn="ctr">
              <a:defRPr/>
            </a:pPr>
            <a:r>
              <a:rPr lang="en-AU" sz="2000" b="1" dirty="0">
                <a:solidFill>
                  <a:srgbClr val="800000"/>
                </a:solidFill>
                <a:latin typeface="Arial" pitchFamily="34" charset="0"/>
                <a:cs typeface="Arial" pitchFamily="34" charset="0"/>
              </a:rPr>
              <a:t>POSSIBLE SCENARIOS OF INTERSTATE INTERCONNECTION OF POWER SYSTEMS IN NEA  COUNTRIES</a:t>
            </a:r>
          </a:p>
        </p:txBody>
      </p:sp>
      <p:pic>
        <p:nvPicPr>
          <p:cNvPr id="24" name="Picture 11" descr="Эмблема СЭИ smal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731" y="117631"/>
            <a:ext cx="71596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12"/>
          <p:cNvSpPr txBox="1"/>
          <p:nvPr/>
        </p:nvSpPr>
        <p:spPr>
          <a:xfrm>
            <a:off x="179511" y="6530208"/>
            <a:ext cx="7688256" cy="261610"/>
          </a:xfrm>
          <a:prstGeom prst="rect">
            <a:avLst/>
          </a:prstGeom>
          <a:noFill/>
        </p:spPr>
        <p:txBody>
          <a:bodyPr wrap="square" rtlCol="0">
            <a:spAutoFit/>
          </a:bodyPr>
          <a:lstStyle/>
          <a:p>
            <a:pPr fontAlgn="base">
              <a:spcBef>
                <a:spcPct val="0"/>
              </a:spcBef>
              <a:spcAft>
                <a:spcPct val="0"/>
              </a:spcAft>
              <a:defRPr/>
            </a:pPr>
            <a:r>
              <a:rPr lang="en-US" sz="1100" b="1" dirty="0">
                <a:solidFill>
                  <a:srgbClr val="000000"/>
                </a:solidFill>
                <a:latin typeface="Arial" pitchFamily="34" charset="0"/>
                <a:cs typeface="Arial" pitchFamily="34" charset="0"/>
              </a:rPr>
              <a:t>Source</a:t>
            </a:r>
            <a:r>
              <a:rPr lang="ru-RU" sz="1100" b="1" dirty="0">
                <a:solidFill>
                  <a:srgbClr val="000000"/>
                </a:solidFill>
                <a:latin typeface="Arial" pitchFamily="34" charset="0"/>
                <a:cs typeface="Arial" pitchFamily="34" charset="0"/>
              </a:rPr>
              <a:t>: </a:t>
            </a:r>
            <a:r>
              <a:rPr lang="ru-RU" sz="1100" b="1">
                <a:solidFill>
                  <a:srgbClr val="000000"/>
                </a:solidFill>
                <a:latin typeface="Arial" pitchFamily="34" charset="0"/>
                <a:cs typeface="Arial" pitchFamily="34" charset="0"/>
              </a:rPr>
              <a:t>(KERI, </a:t>
            </a:r>
            <a:r>
              <a:rPr lang="ru-RU" sz="1100" b="1" dirty="0">
                <a:solidFill>
                  <a:srgbClr val="000000"/>
                </a:solidFill>
                <a:latin typeface="Arial" pitchFamily="34" charset="0"/>
                <a:cs typeface="Arial" pitchFamily="34" charset="0"/>
              </a:rPr>
              <a:t>ESI) N</a:t>
            </a:r>
            <a:r>
              <a:rPr lang="ru-RU" sz="1100" b="1">
                <a:solidFill>
                  <a:srgbClr val="000000"/>
                </a:solidFill>
                <a:latin typeface="Arial" pitchFamily="34" charset="0"/>
                <a:cs typeface="Arial" pitchFamily="34" charset="0"/>
              </a:rPr>
              <a:t>. Voropai, </a:t>
            </a:r>
            <a:r>
              <a:rPr lang="ru-RU" sz="1100" b="1" dirty="0">
                <a:solidFill>
                  <a:srgbClr val="000000"/>
                </a:solidFill>
                <a:latin typeface="Arial" pitchFamily="34" charset="0"/>
                <a:cs typeface="Arial" pitchFamily="34" charset="0"/>
              </a:rPr>
              <a:t>S. </a:t>
            </a:r>
            <a:r>
              <a:rPr lang="ru-RU" sz="1100" b="1" dirty="0" err="1">
                <a:solidFill>
                  <a:srgbClr val="000000"/>
                </a:solidFill>
                <a:latin typeface="Arial" pitchFamily="34" charset="0"/>
                <a:cs typeface="Arial" pitchFamily="34" charset="0"/>
              </a:rPr>
              <a:t>Podkovalnikov</a:t>
            </a:r>
            <a:r>
              <a:rPr lang="ru-RU" sz="1100" b="1" dirty="0">
                <a:solidFill>
                  <a:srgbClr val="000000"/>
                </a:solidFill>
                <a:latin typeface="Arial" pitchFamily="34" charset="0"/>
                <a:cs typeface="Arial" pitchFamily="34" charset="0"/>
              </a:rPr>
              <a:t>.  </a:t>
            </a:r>
            <a:r>
              <a:rPr lang="ru-RU" sz="1100" b="1" dirty="0" err="1">
                <a:solidFill>
                  <a:srgbClr val="000000"/>
                </a:solidFill>
                <a:latin typeface="Arial" pitchFamily="34" charset="0"/>
                <a:cs typeface="Arial" pitchFamily="34" charset="0"/>
              </a:rPr>
              <a:t>APERC</a:t>
            </a:r>
            <a:r>
              <a:rPr lang="ru-RU" sz="1100" b="1" dirty="0">
                <a:solidFill>
                  <a:srgbClr val="000000"/>
                </a:solidFill>
                <a:latin typeface="Arial" pitchFamily="34" charset="0"/>
                <a:cs typeface="Arial" pitchFamily="34" charset="0"/>
              </a:rPr>
              <a:t> </a:t>
            </a:r>
            <a:r>
              <a:rPr lang="ru-RU" sz="1100" b="1" dirty="0" err="1">
                <a:solidFill>
                  <a:srgbClr val="000000"/>
                </a:solidFill>
                <a:latin typeface="Arial" pitchFamily="34" charset="0"/>
                <a:cs typeface="Arial" pitchFamily="34" charset="0"/>
              </a:rPr>
              <a:t>An</a:t>
            </a:r>
            <a:r>
              <a:rPr lang="en-US" sz="1100" b="1" dirty="0">
                <a:solidFill>
                  <a:srgbClr val="000000"/>
                </a:solidFill>
                <a:latin typeface="Arial" pitchFamily="34" charset="0"/>
                <a:cs typeface="Arial" pitchFamily="34" charset="0"/>
              </a:rPr>
              <a:t>n</a:t>
            </a:r>
            <a:r>
              <a:rPr lang="ru-RU" sz="1100" b="1" err="1">
                <a:solidFill>
                  <a:srgbClr val="000000"/>
                </a:solidFill>
                <a:latin typeface="Arial" pitchFamily="34" charset="0"/>
                <a:cs typeface="Arial" pitchFamily="34" charset="0"/>
              </a:rPr>
              <a:t>ual</a:t>
            </a:r>
            <a:r>
              <a:rPr lang="ru-RU" sz="1100" b="1">
                <a:solidFill>
                  <a:srgbClr val="000000"/>
                </a:solidFill>
                <a:latin typeface="Arial" pitchFamily="34" charset="0"/>
                <a:cs typeface="Arial" pitchFamily="34" charset="0"/>
              </a:rPr>
              <a:t> Conference, Tokyo, </a:t>
            </a:r>
            <a:r>
              <a:rPr lang="ru-RU" sz="1100" b="1" err="1">
                <a:solidFill>
                  <a:srgbClr val="000000"/>
                </a:solidFill>
                <a:latin typeface="Arial" pitchFamily="34" charset="0"/>
                <a:cs typeface="Arial" pitchFamily="34" charset="0"/>
              </a:rPr>
              <a:t>February</a:t>
            </a:r>
            <a:r>
              <a:rPr lang="ru-RU" sz="1100" b="1">
                <a:solidFill>
                  <a:srgbClr val="000000"/>
                </a:solidFill>
                <a:latin typeface="Arial" pitchFamily="34" charset="0"/>
                <a:cs typeface="Arial" pitchFamily="34" charset="0"/>
              </a:rPr>
              <a:t> 26-27, </a:t>
            </a:r>
            <a:r>
              <a:rPr lang="en-US" sz="1100" b="1">
                <a:solidFill>
                  <a:srgbClr val="000000"/>
                </a:solidFill>
                <a:latin typeface="Arial" pitchFamily="34" charset="0"/>
                <a:cs typeface="Arial" pitchFamily="34" charset="0"/>
              </a:rPr>
              <a:t> </a:t>
            </a:r>
            <a:r>
              <a:rPr lang="ru-RU" sz="1100" b="1" dirty="0">
                <a:solidFill>
                  <a:srgbClr val="000000"/>
                </a:solidFill>
                <a:latin typeface="Arial" pitchFamily="34" charset="0"/>
                <a:cs typeface="Arial" pitchFamily="34" charset="0"/>
              </a:rPr>
              <a:t>2013</a:t>
            </a:r>
          </a:p>
        </p:txBody>
      </p:sp>
    </p:spTree>
    <p:extLst>
      <p:ext uri="{BB962C8B-B14F-4D97-AF65-F5344CB8AC3E}">
        <p14:creationId xmlns:p14="http://schemas.microsoft.com/office/powerpoint/2010/main" val="89920701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949441" name="Picture 2" descr="I:\Electricity integration (1)_Страница_6_resize.jpg"/>
          <p:cNvPicPr>
            <a:picLocks noChangeAspect="1" noChangeArrowheads="1"/>
          </p:cNvPicPr>
          <p:nvPr/>
        </p:nvPicPr>
        <p:blipFill>
          <a:blip r:embed="rId3" cstate="print"/>
          <a:srcRect/>
          <a:stretch>
            <a:fillRect/>
          </a:stretch>
        </p:blipFill>
        <p:spPr bwMode="auto">
          <a:xfrm>
            <a:off x="0" y="874713"/>
            <a:ext cx="9144000" cy="5092700"/>
          </a:xfrm>
          <a:prstGeom prst="rect">
            <a:avLst/>
          </a:prstGeom>
          <a:noFill/>
          <a:ln w="9525">
            <a:noFill/>
            <a:miter lim="800000"/>
            <a:headEnd/>
            <a:tailEnd/>
          </a:ln>
        </p:spPr>
      </p:pic>
      <p:sp>
        <p:nvSpPr>
          <p:cNvPr id="21949443" name="TextBox 3"/>
          <p:cNvSpPr txBox="1">
            <a:spLocks noChangeArrowheads="1"/>
          </p:cNvSpPr>
          <p:nvPr/>
        </p:nvSpPr>
        <p:spPr bwMode="auto">
          <a:xfrm>
            <a:off x="394593" y="188913"/>
            <a:ext cx="8497888" cy="400110"/>
          </a:xfrm>
          <a:prstGeom prst="rect">
            <a:avLst/>
          </a:prstGeom>
          <a:solidFill>
            <a:schemeClr val="bg1"/>
          </a:solidFill>
          <a:ln w="9525">
            <a:noFill/>
            <a:miter lim="800000"/>
            <a:headEnd/>
            <a:tailEnd/>
          </a:ln>
          <a:effectLst>
            <a:outerShdw blurRad="50800" dist="38100" dir="5400000" algn="t" rotWithShape="0">
              <a:prstClr val="black">
                <a:alpha val="40000"/>
              </a:prstClr>
            </a:outerShdw>
          </a:effectLst>
        </p:spPr>
        <p:txBody>
          <a:bodyPr>
            <a:spAutoFit/>
          </a:bodyPr>
          <a:lstStyle/>
          <a:p>
            <a:pPr algn="ctr" fontAlgn="base">
              <a:spcBef>
                <a:spcPct val="0"/>
              </a:spcBef>
              <a:spcAft>
                <a:spcPct val="0"/>
              </a:spcAft>
              <a:defRPr/>
            </a:pPr>
            <a:r>
              <a:rPr lang="en-US" sz="2000" b="1" dirty="0">
                <a:solidFill>
                  <a:srgbClr val="800000"/>
                </a:solidFill>
                <a:latin typeface="Arial"/>
                <a:cs typeface="Arial"/>
              </a:rPr>
              <a:t>LARGE-SCALE ELECTRICITY EXPORT  FROM RUSSIA TO CHINA</a:t>
            </a:r>
          </a:p>
        </p:txBody>
      </p:sp>
      <p:sp>
        <p:nvSpPr>
          <p:cNvPr id="5" name="TextBox 3"/>
          <p:cNvSpPr txBox="1">
            <a:spLocks noChangeArrowheads="1"/>
          </p:cNvSpPr>
          <p:nvPr/>
        </p:nvSpPr>
        <p:spPr bwMode="auto">
          <a:xfrm>
            <a:off x="105738" y="6093672"/>
            <a:ext cx="8786819" cy="276999"/>
          </a:xfrm>
          <a:prstGeom prst="rect">
            <a:avLst/>
          </a:prstGeom>
          <a:solidFill>
            <a:schemeClr val="bg1"/>
          </a:solidFill>
          <a:ln w="9525">
            <a:noFill/>
            <a:miter lim="800000"/>
            <a:headEnd/>
            <a:tailEnd/>
          </a:ln>
          <a:effectLst>
            <a:outerShdw blurRad="50800" dist="38100" dir="5400000" algn="t" rotWithShape="0">
              <a:prstClr val="black">
                <a:alpha val="40000"/>
              </a:prstClr>
            </a:outerShdw>
          </a:effectLst>
        </p:spPr>
        <p:txBody>
          <a:bodyPr wrap="square">
            <a:spAutoFit/>
          </a:bodyPr>
          <a:lstStyle/>
          <a:p>
            <a:pPr fontAlgn="base">
              <a:spcBef>
                <a:spcPct val="0"/>
              </a:spcBef>
              <a:spcAft>
                <a:spcPct val="0"/>
              </a:spcAft>
              <a:defRPr/>
            </a:pPr>
            <a:r>
              <a:rPr lang="en-US" sz="1200" b="1" dirty="0">
                <a:solidFill>
                  <a:srgbClr val="000000"/>
                </a:solidFill>
                <a:latin typeface="Arial"/>
                <a:cs typeface="Arial"/>
              </a:rPr>
              <a:t>Source</a:t>
            </a:r>
            <a:r>
              <a:rPr lang="ru-RU" sz="1200" b="1" dirty="0">
                <a:solidFill>
                  <a:srgbClr val="000000"/>
                </a:solidFill>
                <a:latin typeface="Arial"/>
                <a:cs typeface="Arial"/>
              </a:rPr>
              <a:t>: </a:t>
            </a:r>
            <a:r>
              <a:rPr lang="ru-RU" sz="1200" b="1" err="1">
                <a:solidFill>
                  <a:srgbClr val="000000"/>
                </a:solidFill>
                <a:latin typeface="Arial"/>
                <a:cs typeface="Arial"/>
              </a:rPr>
              <a:t>Mikhail</a:t>
            </a:r>
            <a:r>
              <a:rPr lang="ru-RU" sz="1200" b="1">
                <a:solidFill>
                  <a:srgbClr val="000000"/>
                </a:solidFill>
                <a:latin typeface="Arial"/>
                <a:cs typeface="Arial"/>
              </a:rPr>
              <a:t> </a:t>
            </a:r>
            <a:r>
              <a:rPr lang="ru-RU" sz="1200" b="1" smtClean="0">
                <a:solidFill>
                  <a:srgbClr val="000000"/>
                </a:solidFill>
                <a:latin typeface="Arial"/>
                <a:cs typeface="Arial"/>
              </a:rPr>
              <a:t>Shashmurin, </a:t>
            </a:r>
            <a:r>
              <a:rPr lang="ru-RU" sz="1200" b="1" dirty="0" err="1">
                <a:solidFill>
                  <a:srgbClr val="000000"/>
                </a:solidFill>
                <a:latin typeface="Arial"/>
                <a:cs typeface="Arial"/>
              </a:rPr>
              <a:t>Eastern</a:t>
            </a:r>
            <a:r>
              <a:rPr lang="ru-RU" sz="1200" b="1" dirty="0">
                <a:solidFill>
                  <a:srgbClr val="000000"/>
                </a:solidFill>
                <a:latin typeface="Arial"/>
                <a:cs typeface="Arial"/>
              </a:rPr>
              <a:t> </a:t>
            </a:r>
            <a:r>
              <a:rPr lang="ru-RU" sz="1200" b="1" dirty="0" err="1">
                <a:solidFill>
                  <a:srgbClr val="000000"/>
                </a:solidFill>
                <a:latin typeface="Arial"/>
                <a:cs typeface="Arial"/>
              </a:rPr>
              <a:t>Energy</a:t>
            </a:r>
            <a:r>
              <a:rPr lang="ru-RU" sz="1200" b="1" dirty="0">
                <a:solidFill>
                  <a:srgbClr val="000000"/>
                </a:solidFill>
                <a:latin typeface="Arial"/>
                <a:cs typeface="Arial"/>
              </a:rPr>
              <a:t> </a:t>
            </a:r>
            <a:r>
              <a:rPr lang="ru-RU" sz="1200" b="1" dirty="0" err="1">
                <a:solidFill>
                  <a:srgbClr val="000000"/>
                </a:solidFill>
                <a:latin typeface="Arial"/>
                <a:cs typeface="Arial"/>
              </a:rPr>
              <a:t>Company</a:t>
            </a:r>
            <a:r>
              <a:rPr lang="ru-RU" sz="1200" b="1" dirty="0">
                <a:solidFill>
                  <a:srgbClr val="000000"/>
                </a:solidFill>
                <a:latin typeface="Arial"/>
                <a:cs typeface="Arial"/>
              </a:rPr>
              <a:t> (INTER RAO UES </a:t>
            </a:r>
            <a:r>
              <a:rPr lang="ru-RU" sz="1200" b="1" dirty="0" err="1">
                <a:solidFill>
                  <a:srgbClr val="000000"/>
                </a:solidFill>
                <a:latin typeface="Arial"/>
                <a:cs typeface="Arial"/>
              </a:rPr>
              <a:t>Group</a:t>
            </a:r>
            <a:r>
              <a:rPr lang="ru-RU" sz="1200" b="1">
                <a:solidFill>
                  <a:srgbClr val="000000"/>
                </a:solidFill>
                <a:latin typeface="Arial"/>
                <a:cs typeface="Arial"/>
              </a:rPr>
              <a:t>) </a:t>
            </a:r>
            <a:r>
              <a:rPr lang="ru-RU" sz="1200" b="1" smtClean="0">
                <a:solidFill>
                  <a:srgbClr val="000000"/>
                </a:solidFill>
                <a:latin typeface="Arial"/>
                <a:cs typeface="Arial"/>
              </a:rPr>
              <a:t>APEF, Vladivostok, May, </a:t>
            </a:r>
            <a:r>
              <a:rPr lang="ru-RU" sz="1200" b="1" dirty="0">
                <a:solidFill>
                  <a:srgbClr val="000000"/>
                </a:solidFill>
                <a:latin typeface="Arial"/>
                <a:cs typeface="Arial"/>
              </a:rPr>
              <a:t>2013</a:t>
            </a:r>
          </a:p>
        </p:txBody>
      </p:sp>
      <p:sp>
        <p:nvSpPr>
          <p:cNvPr id="3" name="Номер слайда 2"/>
          <p:cNvSpPr>
            <a:spLocks noGrp="1"/>
          </p:cNvSpPr>
          <p:nvPr>
            <p:ph type="sldNum" sz="quarter" idx="12"/>
          </p:nvPr>
        </p:nvSpPr>
        <p:spPr/>
        <p:txBody>
          <a:bodyPr/>
          <a:lstStyle/>
          <a:p>
            <a:pPr>
              <a:defRPr/>
            </a:pPr>
            <a:r>
              <a:rPr lang="en-US" dirty="0" smtClean="0">
                <a:solidFill>
                  <a:srgbClr val="04617B">
                    <a:shade val="90000"/>
                  </a:srgbClr>
                </a:solidFill>
                <a:latin typeface="Arial" pitchFamily="34" charset="0"/>
                <a:cs typeface="Arial" pitchFamily="34" charset="0"/>
              </a:rPr>
              <a:t>3</a:t>
            </a:r>
            <a:r>
              <a:rPr lang="ru-RU" dirty="0" smtClean="0">
                <a:solidFill>
                  <a:srgbClr val="04617B">
                    <a:shade val="90000"/>
                  </a:srgbClr>
                </a:solidFill>
                <a:latin typeface="Arial" pitchFamily="34" charset="0"/>
                <a:cs typeface="Arial" pitchFamily="34" charset="0"/>
              </a:rPr>
              <a:t>0</a:t>
            </a:r>
            <a:endParaRPr lang="ru-RU" dirty="0">
              <a:solidFill>
                <a:srgbClr val="04617B">
                  <a:shade val="90000"/>
                </a:srgbClr>
              </a:solidFill>
              <a:latin typeface="Arial" pitchFamily="34" charset="0"/>
              <a:cs typeface="Arial" pitchFamily="34" charset="0"/>
            </a:endParaRPr>
          </a:p>
        </p:txBody>
      </p:sp>
    </p:spTree>
    <p:extLst>
      <p:ext uri="{BB962C8B-B14F-4D97-AF65-F5344CB8AC3E}">
        <p14:creationId xmlns:p14="http://schemas.microsoft.com/office/powerpoint/2010/main" val="238505376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22817" name="AutoShape 52"/>
          <p:cNvSpPr>
            <a:spLocks noChangeArrowheads="1"/>
          </p:cNvSpPr>
          <p:nvPr/>
        </p:nvSpPr>
        <p:spPr bwMode="auto">
          <a:xfrm>
            <a:off x="244475" y="1084263"/>
            <a:ext cx="8721725" cy="5519737"/>
          </a:xfrm>
          <a:prstGeom prst="roundRect">
            <a:avLst>
              <a:gd name="adj" fmla="val 1384"/>
            </a:avLst>
          </a:prstGeom>
          <a:solidFill>
            <a:srgbClr val="79E93B">
              <a:alpha val="20000"/>
            </a:srgbClr>
          </a:solidFill>
          <a:ln w="19050" cap="rnd">
            <a:solidFill>
              <a:schemeClr val="bg1"/>
            </a:solidFill>
            <a:prstDash val="sysDot"/>
            <a:round/>
            <a:headEnd/>
            <a:tailEnd/>
          </a:ln>
        </p:spPr>
        <p:txBody>
          <a:bodyPr wrap="none" anchor="ctr"/>
          <a:lstStyle/>
          <a:p>
            <a:pPr fontAlgn="base" latinLnBrk="1">
              <a:spcBef>
                <a:spcPct val="0"/>
              </a:spcBef>
              <a:spcAft>
                <a:spcPct val="0"/>
              </a:spcAft>
            </a:pPr>
            <a:endParaRPr kumimoji="1" lang="ko-KR" altLang="en-US">
              <a:solidFill>
                <a:srgbClr val="000000"/>
              </a:solidFill>
              <a:ea typeface="Gulim" pitchFamily="34" charset="-127"/>
            </a:endParaRPr>
          </a:p>
        </p:txBody>
      </p:sp>
      <p:sp>
        <p:nvSpPr>
          <p:cNvPr id="21922818" name="내용 개체 틀 57"/>
          <p:cNvSpPr txBox="1">
            <a:spLocks/>
          </p:cNvSpPr>
          <p:nvPr/>
        </p:nvSpPr>
        <p:spPr bwMode="auto">
          <a:xfrm>
            <a:off x="381000" y="1571625"/>
            <a:ext cx="4445000" cy="1222375"/>
          </a:xfrm>
          <a:prstGeom prst="rect">
            <a:avLst/>
          </a:prstGeom>
          <a:noFill/>
          <a:ln w="9525">
            <a:noFill/>
            <a:miter lim="800000"/>
            <a:headEnd/>
            <a:tailEnd/>
          </a:ln>
        </p:spPr>
        <p:txBody>
          <a:bodyPr/>
          <a:lstStyle/>
          <a:p>
            <a:pPr eaLnBrk="0" fontAlgn="base" latinLnBrk="1" hangingPunct="0">
              <a:spcBef>
                <a:spcPct val="20000"/>
              </a:spcBef>
              <a:spcAft>
                <a:spcPct val="0"/>
              </a:spcAft>
              <a:buClr>
                <a:srgbClr val="333399"/>
              </a:buClr>
              <a:buSzPct val="100000"/>
              <a:buFont typeface="HY울릉도M"/>
              <a:buChar char="■"/>
            </a:pPr>
            <a:r>
              <a:rPr kumimoji="1" lang="en-US" altLang="ko-KR" sz="1600">
                <a:solidFill>
                  <a:srgbClr val="000000"/>
                </a:solidFill>
                <a:latin typeface="HY울릉도B"/>
                <a:ea typeface="HY울릉도B"/>
                <a:cs typeface="HY울릉도B"/>
                <a:sym typeface="Monotype Sorts"/>
              </a:rPr>
              <a:t> </a:t>
            </a:r>
            <a:r>
              <a:rPr kumimoji="1" lang="en-US" altLang="ko-KR" sz="1600" smtClean="0">
                <a:solidFill>
                  <a:srgbClr val="000000"/>
                </a:solidFill>
                <a:ea typeface="Gulim" pitchFamily="34" charset="-127"/>
                <a:sym typeface="Monotype Sorts"/>
              </a:rPr>
              <a:t>1,200km </a:t>
            </a:r>
            <a:r>
              <a:rPr kumimoji="1" lang="en-US" altLang="ko-KR" sz="1600" dirty="0">
                <a:solidFill>
                  <a:srgbClr val="000000"/>
                </a:solidFill>
                <a:ea typeface="Gulim" pitchFamily="34" charset="-127"/>
                <a:sym typeface="Monotype Sorts"/>
              </a:rPr>
              <a:t>HVDC interconnection passing </a:t>
            </a:r>
          </a:p>
          <a:p>
            <a:pPr eaLnBrk="0" fontAlgn="base" latinLnBrk="1" hangingPunct="0">
              <a:spcBef>
                <a:spcPct val="20000"/>
              </a:spcBef>
              <a:spcAft>
                <a:spcPct val="0"/>
              </a:spcAft>
              <a:buClr>
                <a:srgbClr val="333399"/>
              </a:buClr>
              <a:buSzPct val="100000"/>
            </a:pPr>
            <a:r>
              <a:rPr kumimoji="1" lang="en-US" altLang="ko-KR" sz="1600" dirty="0">
                <a:solidFill>
                  <a:srgbClr val="000000"/>
                </a:solidFill>
                <a:ea typeface="Gulim" pitchFamily="34" charset="-127"/>
                <a:sym typeface="Monotype Sorts"/>
              </a:rPr>
              <a:t>     through DPRK </a:t>
            </a:r>
          </a:p>
          <a:p>
            <a:pPr marL="457200" lvl="2" eaLnBrk="0" fontAlgn="base" latinLnBrk="1" hangingPunct="0">
              <a:spcBef>
                <a:spcPct val="20000"/>
              </a:spcBef>
              <a:spcAft>
                <a:spcPct val="0"/>
              </a:spcAft>
              <a:buClr>
                <a:srgbClr val="333399"/>
              </a:buClr>
              <a:buSzPct val="100000"/>
              <a:buFontTx/>
              <a:buChar char="-"/>
            </a:pPr>
            <a:r>
              <a:rPr kumimoji="1" lang="en-US" altLang="ko-KR" sz="1400" dirty="0">
                <a:solidFill>
                  <a:srgbClr val="000000"/>
                </a:solidFill>
                <a:ea typeface="Gulim" pitchFamily="34" charset="-127"/>
              </a:rPr>
              <a:t> </a:t>
            </a:r>
            <a:r>
              <a:rPr kumimoji="1" lang="en-US" altLang="ko-KR" sz="1400" dirty="0" err="1">
                <a:solidFill>
                  <a:srgbClr val="000000"/>
                </a:solidFill>
                <a:ea typeface="Gulim" pitchFamily="34" charset="-127"/>
              </a:rPr>
              <a:t>Kraskino-Cheungjin</a:t>
            </a:r>
            <a:r>
              <a:rPr kumimoji="1" lang="en-US" altLang="ko-KR" sz="1400" dirty="0">
                <a:solidFill>
                  <a:srgbClr val="000000"/>
                </a:solidFill>
                <a:ea typeface="Gulim" pitchFamily="34" charset="-127"/>
              </a:rPr>
              <a:t>: 150km</a:t>
            </a:r>
          </a:p>
          <a:p>
            <a:pPr marL="457200" lvl="2" eaLnBrk="0" fontAlgn="base" latinLnBrk="1" hangingPunct="0">
              <a:spcBef>
                <a:spcPct val="20000"/>
              </a:spcBef>
              <a:spcAft>
                <a:spcPct val="0"/>
              </a:spcAft>
              <a:buClr>
                <a:srgbClr val="333399"/>
              </a:buClr>
              <a:buSzPct val="100000"/>
              <a:buFontTx/>
              <a:buChar char="-"/>
            </a:pPr>
            <a:r>
              <a:rPr kumimoji="1" lang="en-US" altLang="ko-KR" sz="1400" dirty="0">
                <a:solidFill>
                  <a:srgbClr val="000000"/>
                </a:solidFill>
                <a:ea typeface="Gulim" pitchFamily="34" charset="-127"/>
              </a:rPr>
              <a:t> </a:t>
            </a:r>
            <a:r>
              <a:rPr kumimoji="1" lang="en-US" altLang="ko-KR" sz="1400" dirty="0" err="1">
                <a:solidFill>
                  <a:srgbClr val="000000"/>
                </a:solidFill>
                <a:ea typeface="Gulim" pitchFamily="34" charset="-127"/>
              </a:rPr>
              <a:t>Kraskino</a:t>
            </a:r>
            <a:r>
              <a:rPr kumimoji="1" lang="en-US" altLang="ko-KR" sz="1400" dirty="0">
                <a:solidFill>
                  <a:srgbClr val="000000"/>
                </a:solidFill>
                <a:ea typeface="Gulim" pitchFamily="34" charset="-127"/>
              </a:rPr>
              <a:t>-Seoul</a:t>
            </a:r>
            <a:r>
              <a:rPr kumimoji="1" lang="en-US" altLang="ko-KR" sz="1400">
                <a:solidFill>
                  <a:srgbClr val="000000"/>
                </a:solidFill>
                <a:ea typeface="Gulim" pitchFamily="34" charset="-127"/>
              </a:rPr>
              <a:t>: </a:t>
            </a:r>
            <a:r>
              <a:rPr kumimoji="1" lang="en-US" altLang="ko-KR" sz="1400" smtClean="0">
                <a:solidFill>
                  <a:srgbClr val="000000"/>
                </a:solidFill>
                <a:ea typeface="Gulim" pitchFamily="34" charset="-127"/>
              </a:rPr>
              <a:t>1,200km</a:t>
            </a:r>
            <a:endParaRPr kumimoji="1" lang="en-US" altLang="ko-KR" sz="1400" dirty="0">
              <a:solidFill>
                <a:srgbClr val="000000"/>
              </a:solidFill>
              <a:ea typeface="Gulim" pitchFamily="34" charset="-127"/>
            </a:endParaRPr>
          </a:p>
        </p:txBody>
      </p:sp>
      <p:sp>
        <p:nvSpPr>
          <p:cNvPr id="21922819" name="내용 개체 틀 57"/>
          <p:cNvSpPr txBox="1">
            <a:spLocks/>
          </p:cNvSpPr>
          <p:nvPr/>
        </p:nvSpPr>
        <p:spPr bwMode="auto">
          <a:xfrm>
            <a:off x="295275" y="5872163"/>
            <a:ext cx="4157663" cy="427037"/>
          </a:xfrm>
          <a:prstGeom prst="rect">
            <a:avLst/>
          </a:prstGeom>
          <a:noFill/>
          <a:ln w="9525">
            <a:noFill/>
            <a:miter lim="800000"/>
            <a:headEnd/>
            <a:tailEnd/>
          </a:ln>
        </p:spPr>
        <p:txBody>
          <a:bodyPr/>
          <a:lstStyle/>
          <a:p>
            <a:pPr eaLnBrk="0" fontAlgn="base" latinLnBrk="1" hangingPunct="0">
              <a:spcBef>
                <a:spcPct val="20000"/>
              </a:spcBef>
              <a:spcAft>
                <a:spcPct val="0"/>
              </a:spcAft>
              <a:buClr>
                <a:srgbClr val="333399"/>
              </a:buClr>
              <a:buSzPct val="100000"/>
              <a:buFont typeface="HY울릉도M"/>
              <a:buChar char="■"/>
            </a:pPr>
            <a:r>
              <a:rPr kumimoji="1" lang="en-US" altLang="ko-KR" sz="1600">
                <a:solidFill>
                  <a:srgbClr val="000000"/>
                </a:solidFill>
                <a:latin typeface="HY울릉도B"/>
                <a:ea typeface="HY울릉도B"/>
                <a:cs typeface="HY울릉도B"/>
                <a:sym typeface="Monotype Sorts"/>
              </a:rPr>
              <a:t>  </a:t>
            </a:r>
            <a:r>
              <a:rPr kumimoji="1" lang="en-US" altLang="ko-KR" sz="1600">
                <a:solidFill>
                  <a:srgbClr val="000000"/>
                </a:solidFill>
                <a:ea typeface="Gulim" pitchFamily="34" charset="-127"/>
                <a:sym typeface="Monotype Sorts"/>
              </a:rPr>
              <a:t>Negotiation with DPRK is ongoing</a:t>
            </a:r>
          </a:p>
          <a:p>
            <a:pPr lvl="1" eaLnBrk="0" fontAlgn="base" latinLnBrk="1" hangingPunct="0">
              <a:spcBef>
                <a:spcPct val="20000"/>
              </a:spcBef>
              <a:spcAft>
                <a:spcPct val="0"/>
              </a:spcAft>
              <a:buClr>
                <a:srgbClr val="333399"/>
              </a:buClr>
              <a:buSzPct val="80000"/>
            </a:pPr>
            <a:r>
              <a:rPr kumimoji="1" lang="en-US" altLang="ko-KR" sz="1400">
                <a:solidFill>
                  <a:srgbClr val="000000"/>
                </a:solidFill>
                <a:ea typeface="HY울릉도B"/>
                <a:cs typeface="HY울릉도B"/>
                <a:sym typeface="Monotype Sorts"/>
              </a:rPr>
              <a:t> </a:t>
            </a:r>
          </a:p>
        </p:txBody>
      </p:sp>
      <p:pic>
        <p:nvPicPr>
          <p:cNvPr id="21922820" name="Picture 2"/>
          <p:cNvPicPr>
            <a:picLocks noChangeAspect="1" noChangeArrowheads="1"/>
          </p:cNvPicPr>
          <p:nvPr/>
        </p:nvPicPr>
        <p:blipFill>
          <a:blip r:embed="rId3" cstate="print"/>
          <a:srcRect/>
          <a:stretch>
            <a:fillRect/>
          </a:stretch>
        </p:blipFill>
        <p:spPr bwMode="auto">
          <a:xfrm>
            <a:off x="4867274" y="1262063"/>
            <a:ext cx="4276725" cy="5562600"/>
          </a:xfrm>
          <a:prstGeom prst="rect">
            <a:avLst/>
          </a:prstGeom>
          <a:noFill/>
          <a:ln w="9525">
            <a:noFill/>
            <a:miter lim="800000"/>
            <a:headEnd/>
            <a:tailEnd/>
          </a:ln>
        </p:spPr>
      </p:pic>
      <p:sp>
        <p:nvSpPr>
          <p:cNvPr id="21922821" name="Rectangle 45"/>
          <p:cNvSpPr>
            <a:spLocks noChangeArrowheads="1"/>
          </p:cNvSpPr>
          <p:nvPr/>
        </p:nvSpPr>
        <p:spPr bwMode="auto">
          <a:xfrm>
            <a:off x="350838" y="2752725"/>
            <a:ext cx="5033962" cy="1506538"/>
          </a:xfrm>
          <a:prstGeom prst="rect">
            <a:avLst/>
          </a:prstGeom>
          <a:noFill/>
          <a:ln w="9525">
            <a:noFill/>
            <a:miter lim="800000"/>
            <a:headEnd/>
            <a:tailEnd/>
          </a:ln>
        </p:spPr>
        <p:txBody>
          <a:bodyPr lIns="90000" tIns="46800" rIns="90000" bIns="46800">
            <a:spAutoFit/>
          </a:bodyPr>
          <a:lstStyle/>
          <a:p>
            <a:pPr fontAlgn="base" latinLnBrk="1">
              <a:lnSpc>
                <a:spcPct val="200000"/>
              </a:lnSpc>
              <a:spcBef>
                <a:spcPct val="0"/>
              </a:spcBef>
              <a:spcAft>
                <a:spcPct val="0"/>
              </a:spcAft>
              <a:buClr>
                <a:srgbClr val="333399"/>
              </a:buClr>
              <a:buSzPct val="100000"/>
              <a:buFont typeface="HY울릉도M"/>
              <a:buChar char="■"/>
            </a:pPr>
            <a:r>
              <a:rPr kumimoji="1" lang="en-US" altLang="ko-KR" sz="1600" dirty="0">
                <a:solidFill>
                  <a:srgbClr val="000000"/>
                </a:solidFill>
                <a:ea typeface="Gulim" pitchFamily="34" charset="-127"/>
              </a:rPr>
              <a:t>  S. Korea-Russia Summit</a:t>
            </a:r>
            <a:r>
              <a:rPr kumimoji="1" lang="ru-RU" altLang="ko-KR" sz="1600" dirty="0">
                <a:solidFill>
                  <a:srgbClr val="000000"/>
                </a:solidFill>
                <a:ea typeface="Gulim" pitchFamily="34" charset="-127"/>
              </a:rPr>
              <a:t> </a:t>
            </a:r>
            <a:r>
              <a:rPr kumimoji="1" lang="en-US" altLang="ko-KR" sz="1600" dirty="0">
                <a:solidFill>
                  <a:srgbClr val="000000"/>
                </a:solidFill>
                <a:ea typeface="Gulim" pitchFamily="34" charset="-127"/>
              </a:rPr>
              <a:t>(September 2008)</a:t>
            </a:r>
            <a:endParaRPr kumimoji="1" lang="ko-KR" altLang="en-US" sz="1600" dirty="0">
              <a:solidFill>
                <a:srgbClr val="000000"/>
              </a:solidFill>
              <a:ea typeface="Gulim" pitchFamily="34" charset="-127"/>
            </a:endParaRPr>
          </a:p>
          <a:p>
            <a:pPr lvl="1" fontAlgn="base" latinLnBrk="1">
              <a:lnSpc>
                <a:spcPct val="130000"/>
              </a:lnSpc>
              <a:spcBef>
                <a:spcPct val="0"/>
              </a:spcBef>
              <a:spcAft>
                <a:spcPct val="0"/>
              </a:spcAft>
              <a:buClr>
                <a:srgbClr val="333399"/>
              </a:buClr>
              <a:buSzPct val="85000"/>
              <a:buFont typeface="HY울릉도M"/>
              <a:buChar char="-"/>
            </a:pPr>
            <a:r>
              <a:rPr kumimoji="1" lang="ko-KR" altLang="en-US" sz="1600" dirty="0">
                <a:solidFill>
                  <a:srgbClr val="000000"/>
                </a:solidFill>
                <a:ea typeface="Gulim" pitchFamily="34" charset="-127"/>
              </a:rPr>
              <a:t> </a:t>
            </a:r>
            <a:r>
              <a:rPr kumimoji="1" lang="en-US" altLang="ko-KR" sz="1400" dirty="0">
                <a:solidFill>
                  <a:srgbClr val="000000"/>
                </a:solidFill>
                <a:ea typeface="Gulim" pitchFamily="34" charset="-127"/>
              </a:rPr>
              <a:t>Construction of 800kV HVDC transmission line </a:t>
            </a:r>
          </a:p>
          <a:p>
            <a:pPr lvl="1" fontAlgn="base" latinLnBrk="1">
              <a:lnSpc>
                <a:spcPct val="130000"/>
              </a:lnSpc>
              <a:spcBef>
                <a:spcPct val="0"/>
              </a:spcBef>
              <a:spcAft>
                <a:spcPct val="0"/>
              </a:spcAft>
              <a:buClr>
                <a:srgbClr val="333399"/>
              </a:buClr>
              <a:buSzPct val="85000"/>
            </a:pPr>
            <a:r>
              <a:rPr kumimoji="1" lang="en-US" altLang="ko-KR" sz="1400" dirty="0">
                <a:solidFill>
                  <a:srgbClr val="000000"/>
                </a:solidFill>
                <a:ea typeface="Gulim" pitchFamily="34" charset="-127"/>
              </a:rPr>
              <a:t>    passing through DPR Korea</a:t>
            </a:r>
          </a:p>
          <a:p>
            <a:pPr lvl="1" fontAlgn="base" latinLnBrk="1">
              <a:lnSpc>
                <a:spcPct val="130000"/>
              </a:lnSpc>
              <a:spcBef>
                <a:spcPct val="0"/>
              </a:spcBef>
              <a:spcAft>
                <a:spcPct val="0"/>
              </a:spcAft>
              <a:buClr>
                <a:srgbClr val="333399"/>
              </a:buClr>
              <a:buSzPct val="85000"/>
              <a:buFont typeface="HY울릉도M"/>
              <a:buChar char="-"/>
            </a:pPr>
            <a:r>
              <a:rPr kumimoji="1" lang="ko-KR" altLang="en-US" sz="1600" dirty="0">
                <a:solidFill>
                  <a:srgbClr val="000000"/>
                </a:solidFill>
                <a:ea typeface="Gulim" pitchFamily="34" charset="-127"/>
              </a:rPr>
              <a:t> </a:t>
            </a:r>
            <a:r>
              <a:rPr kumimoji="1" lang="en-US" altLang="ko-KR" sz="1400">
                <a:solidFill>
                  <a:srgbClr val="000000"/>
                </a:solidFill>
                <a:ea typeface="Gulim" pitchFamily="34" charset="-127"/>
              </a:rPr>
              <a:t>Maximum </a:t>
            </a:r>
            <a:r>
              <a:rPr kumimoji="1" lang="en-US" altLang="ko-KR" sz="1400" smtClean="0">
                <a:solidFill>
                  <a:srgbClr val="000000"/>
                </a:solidFill>
                <a:ea typeface="Gulim" pitchFamily="34" charset="-127"/>
              </a:rPr>
              <a:t>4,000MW </a:t>
            </a:r>
            <a:r>
              <a:rPr kumimoji="1" lang="en-US" altLang="ko-KR" sz="1400" dirty="0">
                <a:solidFill>
                  <a:srgbClr val="000000"/>
                </a:solidFill>
                <a:ea typeface="Gulim" pitchFamily="34" charset="-127"/>
              </a:rPr>
              <a:t>per year</a:t>
            </a:r>
          </a:p>
        </p:txBody>
      </p:sp>
      <p:sp>
        <p:nvSpPr>
          <p:cNvPr id="21922822" name="Rectangle 45"/>
          <p:cNvSpPr>
            <a:spLocks noChangeArrowheads="1"/>
          </p:cNvSpPr>
          <p:nvPr/>
        </p:nvSpPr>
        <p:spPr bwMode="auto">
          <a:xfrm>
            <a:off x="334963" y="4184650"/>
            <a:ext cx="4610100" cy="1466850"/>
          </a:xfrm>
          <a:prstGeom prst="rect">
            <a:avLst/>
          </a:prstGeom>
          <a:noFill/>
          <a:ln w="9525">
            <a:noFill/>
            <a:miter lim="800000"/>
            <a:headEnd/>
            <a:tailEnd/>
          </a:ln>
        </p:spPr>
        <p:txBody>
          <a:bodyPr lIns="90000" tIns="46800" rIns="90000" bIns="46800">
            <a:spAutoFit/>
          </a:bodyPr>
          <a:lstStyle/>
          <a:p>
            <a:pPr fontAlgn="base" latinLnBrk="1">
              <a:lnSpc>
                <a:spcPct val="200000"/>
              </a:lnSpc>
              <a:spcBef>
                <a:spcPct val="0"/>
              </a:spcBef>
              <a:spcAft>
                <a:spcPct val="0"/>
              </a:spcAft>
              <a:buClr>
                <a:srgbClr val="333399"/>
              </a:buClr>
              <a:buSzPct val="100000"/>
              <a:buFont typeface="HY울릉도M"/>
              <a:buChar char="■"/>
            </a:pPr>
            <a:r>
              <a:rPr kumimoji="1" lang="en-US" altLang="ko-KR" sz="1600">
                <a:solidFill>
                  <a:srgbClr val="000000"/>
                </a:solidFill>
                <a:ea typeface="Gulim" pitchFamily="34" charset="-127"/>
              </a:rPr>
              <a:t>  Ministry Level Action Plan (August 2009)</a:t>
            </a:r>
            <a:endParaRPr kumimoji="1" lang="ko-KR" altLang="en-US" sz="1600">
              <a:solidFill>
                <a:srgbClr val="000000"/>
              </a:solidFill>
              <a:ea typeface="Gulim" pitchFamily="34" charset="-127"/>
            </a:endParaRPr>
          </a:p>
          <a:p>
            <a:pPr lvl="1" fontAlgn="base" latinLnBrk="1">
              <a:lnSpc>
                <a:spcPct val="130000"/>
              </a:lnSpc>
              <a:spcBef>
                <a:spcPct val="0"/>
              </a:spcBef>
              <a:spcAft>
                <a:spcPct val="0"/>
              </a:spcAft>
              <a:buClr>
                <a:srgbClr val="333399"/>
              </a:buClr>
              <a:buSzPct val="85000"/>
              <a:buFont typeface="HY울릉도M"/>
              <a:buChar char="-"/>
            </a:pPr>
            <a:r>
              <a:rPr kumimoji="1" lang="ko-KR" altLang="en-US" sz="1600">
                <a:solidFill>
                  <a:srgbClr val="000000"/>
                </a:solidFill>
                <a:ea typeface="Gulim" pitchFamily="34" charset="-127"/>
              </a:rPr>
              <a:t> </a:t>
            </a:r>
            <a:r>
              <a:rPr kumimoji="1" lang="en-US" altLang="ko-KR" sz="1400">
                <a:solidFill>
                  <a:srgbClr val="000000"/>
                </a:solidFill>
                <a:ea typeface="Gulim" pitchFamily="34" charset="-127"/>
              </a:rPr>
              <a:t>Feasibility study by KEPCO and </a:t>
            </a:r>
          </a:p>
          <a:p>
            <a:pPr lvl="1" fontAlgn="base" latinLnBrk="1">
              <a:lnSpc>
                <a:spcPct val="130000"/>
              </a:lnSpc>
              <a:spcBef>
                <a:spcPct val="0"/>
              </a:spcBef>
              <a:spcAft>
                <a:spcPct val="0"/>
              </a:spcAft>
              <a:buClr>
                <a:srgbClr val="333399"/>
              </a:buClr>
              <a:buSzPct val="85000"/>
            </a:pPr>
            <a:r>
              <a:rPr kumimoji="1" lang="en-US" altLang="ko-KR" sz="1400">
                <a:solidFill>
                  <a:srgbClr val="000000"/>
                </a:solidFill>
                <a:ea typeface="Gulim" pitchFamily="34" charset="-127"/>
              </a:rPr>
              <a:t>    Inter RAO (2009-2010)</a:t>
            </a:r>
          </a:p>
          <a:p>
            <a:pPr lvl="1" fontAlgn="base" latinLnBrk="1">
              <a:lnSpc>
                <a:spcPct val="130000"/>
              </a:lnSpc>
              <a:spcBef>
                <a:spcPct val="0"/>
              </a:spcBef>
              <a:spcAft>
                <a:spcPct val="0"/>
              </a:spcAft>
              <a:buClr>
                <a:srgbClr val="333399"/>
              </a:buClr>
              <a:buSzPct val="85000"/>
              <a:buFont typeface="HY울릉도M"/>
              <a:buChar char="-"/>
            </a:pPr>
            <a:r>
              <a:rPr kumimoji="1" lang="ko-KR" altLang="en-US" sz="1400">
                <a:solidFill>
                  <a:srgbClr val="000000"/>
                </a:solidFill>
                <a:ea typeface="Gulim" pitchFamily="34" charset="-127"/>
              </a:rPr>
              <a:t> </a:t>
            </a:r>
            <a:r>
              <a:rPr kumimoji="1" lang="en-US" altLang="ko-KR" sz="1400">
                <a:solidFill>
                  <a:srgbClr val="000000"/>
                </a:solidFill>
                <a:ea typeface="Gulim" pitchFamily="34" charset="-127"/>
              </a:rPr>
              <a:t>Contact and discussion with DPR Korea</a:t>
            </a:r>
          </a:p>
        </p:txBody>
      </p:sp>
      <p:sp>
        <p:nvSpPr>
          <p:cNvPr id="21922823" name="Text Box 7"/>
          <p:cNvSpPr txBox="1">
            <a:spLocks noChangeArrowheads="1"/>
          </p:cNvSpPr>
          <p:nvPr/>
        </p:nvSpPr>
        <p:spPr bwMode="auto">
          <a:xfrm>
            <a:off x="849312" y="116632"/>
            <a:ext cx="7107064" cy="707886"/>
          </a:xfrm>
          <a:prstGeom prst="rect">
            <a:avLst/>
          </a:prstGeom>
          <a:solidFill>
            <a:schemeClr val="bg1"/>
          </a:solidFill>
          <a:ln w="9525">
            <a:noFill/>
            <a:miter lim="800000"/>
            <a:headEnd/>
            <a:tailEnd/>
          </a:ln>
          <a:effectLst>
            <a:outerShdw blurRad="50800" dist="38100" dir="5400000" algn="t" rotWithShape="0">
              <a:prstClr val="black">
                <a:alpha val="40000"/>
              </a:prstClr>
            </a:outerShdw>
          </a:effectLst>
        </p:spPr>
        <p:txBody>
          <a:bodyPr wrap="square">
            <a:spAutoFit/>
          </a:bodyPr>
          <a:lstStyle/>
          <a:p>
            <a:pPr algn="ctr" fontAlgn="base" latinLnBrk="1">
              <a:spcBef>
                <a:spcPct val="0"/>
              </a:spcBef>
              <a:spcAft>
                <a:spcPct val="0"/>
              </a:spcAft>
            </a:pPr>
            <a:r>
              <a:rPr kumimoji="1" lang="en-US" altLang="ko-KR" sz="2000" b="1" dirty="0" smtClean="0">
                <a:solidFill>
                  <a:srgbClr val="800000"/>
                </a:solidFill>
                <a:latin typeface="HY헤드라인M"/>
                <a:ea typeface="HY헤드라인M"/>
                <a:cs typeface="HY헤드라인M"/>
              </a:rPr>
              <a:t>BREAKTHROUGH OF INTER-STATE E. TRANSPORTATION IN NEA </a:t>
            </a:r>
            <a:endParaRPr kumimoji="1" lang="en-US" altLang="ko-KR" sz="2000" b="1" dirty="0">
              <a:solidFill>
                <a:srgbClr val="800000"/>
              </a:solidFill>
              <a:latin typeface="HY헤드라인M"/>
              <a:ea typeface="HY헤드라인M"/>
              <a:cs typeface="HY헤드라인M"/>
            </a:endParaRPr>
          </a:p>
        </p:txBody>
      </p:sp>
      <p:sp>
        <p:nvSpPr>
          <p:cNvPr id="105481" name="AutoShape 54"/>
          <p:cNvSpPr>
            <a:spLocks noChangeArrowheads="1"/>
          </p:cNvSpPr>
          <p:nvPr/>
        </p:nvSpPr>
        <p:spPr bwMode="auto">
          <a:xfrm>
            <a:off x="454099" y="760413"/>
            <a:ext cx="7934325" cy="501650"/>
          </a:xfrm>
          <a:prstGeom prst="roundRect">
            <a:avLst>
              <a:gd name="adj" fmla="val 50000"/>
            </a:avLst>
          </a:prstGeom>
          <a:gradFill rotWithShape="1">
            <a:gsLst>
              <a:gs pos="0">
                <a:srgbClr val="E3E0D7"/>
              </a:gs>
              <a:gs pos="100000">
                <a:srgbClr val="A6A086"/>
              </a:gs>
            </a:gsLst>
            <a:lin ang="5400000" scaled="1"/>
          </a:gradFill>
          <a:ln w="12700" algn="ctr">
            <a:solidFill>
              <a:srgbClr val="EAEAEA">
                <a:alpha val="89803"/>
              </a:srgbClr>
            </a:solidFill>
            <a:round/>
            <a:headEnd/>
            <a:tailEnd/>
          </a:ln>
          <a:effectLst>
            <a:outerShdw dist="63500" dir="5400000" algn="ctr" rotWithShape="0">
              <a:srgbClr val="4D210F">
                <a:alpha val="50000"/>
              </a:srgbClr>
            </a:outerShdw>
          </a:effectLst>
        </p:spPr>
        <p:txBody>
          <a:bodyPr wrap="none" anchor="ctr"/>
          <a:lstStyle/>
          <a:p>
            <a:pPr algn="ctr" fontAlgn="base" latinLnBrk="1">
              <a:spcBef>
                <a:spcPct val="0"/>
              </a:spcBef>
              <a:spcAft>
                <a:spcPct val="0"/>
              </a:spcAft>
              <a:defRPr/>
            </a:pPr>
            <a:r>
              <a:rPr kumimoji="1" lang="en-US" altLang="ko-KR" sz="2000" b="1" dirty="0">
                <a:solidFill>
                  <a:srgbClr val="000000"/>
                </a:solidFill>
                <a:ea typeface="HY헤드라인M" pitchFamily="18" charset="-127"/>
              </a:rPr>
              <a:t>Korea-Russia Electricity Network Interconnection </a:t>
            </a:r>
            <a:endParaRPr kumimoji="1" lang="ko-KR" altLang="en-US" sz="2000" b="1" dirty="0">
              <a:solidFill>
                <a:srgbClr val="000000"/>
              </a:solidFill>
              <a:ea typeface="HY헤드라인M" pitchFamily="18" charset="-127"/>
            </a:endParaRPr>
          </a:p>
        </p:txBody>
      </p:sp>
      <p:sp>
        <p:nvSpPr>
          <p:cNvPr id="21922825" name="TextBox 9"/>
          <p:cNvSpPr txBox="1">
            <a:spLocks noChangeArrowheads="1"/>
          </p:cNvSpPr>
          <p:nvPr/>
        </p:nvSpPr>
        <p:spPr bwMode="auto">
          <a:xfrm>
            <a:off x="250824" y="6392361"/>
            <a:ext cx="8353623" cy="276999"/>
          </a:xfrm>
          <a:prstGeom prst="rect">
            <a:avLst/>
          </a:prstGeom>
          <a:noFill/>
          <a:ln w="9525">
            <a:noFill/>
            <a:miter lim="800000"/>
            <a:headEnd/>
            <a:tailEnd/>
          </a:ln>
        </p:spPr>
        <p:txBody>
          <a:bodyPr wrap="square">
            <a:spAutoFit/>
          </a:bodyPr>
          <a:lstStyle/>
          <a:p>
            <a:pPr fontAlgn="base">
              <a:spcBef>
                <a:spcPct val="0"/>
              </a:spcBef>
              <a:spcAft>
                <a:spcPct val="0"/>
              </a:spcAft>
            </a:pPr>
            <a:r>
              <a:rPr lang="en-US" sz="1200" b="1" i="1" dirty="0">
                <a:solidFill>
                  <a:srgbClr val="000000"/>
                </a:solidFill>
              </a:rPr>
              <a:t>Source: </a:t>
            </a:r>
            <a:r>
              <a:rPr lang="en-US" sz="1200" b="1" dirty="0">
                <a:solidFill>
                  <a:srgbClr val="000000"/>
                </a:solidFill>
              </a:rPr>
              <a:t>Kyung </a:t>
            </a:r>
            <a:r>
              <a:rPr lang="en-US" sz="1200" b="1" dirty="0" err="1">
                <a:solidFill>
                  <a:srgbClr val="000000"/>
                </a:solidFill>
              </a:rPr>
              <a:t>Sool</a:t>
            </a:r>
            <a:r>
              <a:rPr lang="en-US" sz="1200" b="1" dirty="0">
                <a:solidFill>
                  <a:srgbClr val="000000"/>
                </a:solidFill>
              </a:rPr>
              <a:t> Kim Trans-Boundary Energy Transportation in North-East </a:t>
            </a:r>
            <a:r>
              <a:rPr lang="en-US" sz="1200" b="1" dirty="0" smtClean="0">
                <a:solidFill>
                  <a:srgbClr val="000000"/>
                </a:solidFill>
              </a:rPr>
              <a:t>Asia, </a:t>
            </a:r>
            <a:r>
              <a:rPr lang="en-US" sz="1200" b="1" dirty="0" err="1">
                <a:solidFill>
                  <a:srgbClr val="000000"/>
                </a:solidFill>
              </a:rPr>
              <a:t>KEEI-ESI</a:t>
            </a:r>
            <a:r>
              <a:rPr lang="en-US" sz="1200" b="1" dirty="0">
                <a:solidFill>
                  <a:srgbClr val="000000"/>
                </a:solidFill>
              </a:rPr>
              <a:t> Workshop – 2011</a:t>
            </a:r>
            <a:endParaRPr lang="ru-RU" sz="1400" b="1" dirty="0">
              <a:solidFill>
                <a:srgbClr val="000000"/>
              </a:solidFill>
            </a:endParaRPr>
          </a:p>
        </p:txBody>
      </p:sp>
      <p:pic>
        <p:nvPicPr>
          <p:cNvPr id="13" name="Picture 6" descr="Эмблема СЭИ smal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731" y="117631"/>
            <a:ext cx="71596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Номер слайда 2"/>
          <p:cNvSpPr>
            <a:spLocks noGrp="1"/>
          </p:cNvSpPr>
          <p:nvPr>
            <p:ph type="sldNum" sz="quarter" idx="12"/>
          </p:nvPr>
        </p:nvSpPr>
        <p:spPr>
          <a:xfrm>
            <a:off x="7924800" y="6356350"/>
            <a:ext cx="762000" cy="365125"/>
          </a:xfrm>
        </p:spPr>
        <p:txBody>
          <a:bodyPr/>
          <a:lstStyle/>
          <a:p>
            <a:pPr>
              <a:defRPr/>
            </a:pPr>
            <a:r>
              <a:rPr lang="ru-RU" dirty="0" smtClean="0">
                <a:solidFill>
                  <a:srgbClr val="04617B">
                    <a:shade val="90000"/>
                  </a:srgbClr>
                </a:solidFill>
                <a:latin typeface="Arial" pitchFamily="34" charset="0"/>
                <a:cs typeface="Arial" pitchFamily="34" charset="0"/>
              </a:rPr>
              <a:t>31</a:t>
            </a:r>
            <a:endParaRPr lang="ru-RU" dirty="0">
              <a:solidFill>
                <a:srgbClr val="04617B">
                  <a:shade val="90000"/>
                </a:srgbClr>
              </a:solidFill>
              <a:latin typeface="Arial" pitchFamily="34" charset="0"/>
              <a:cs typeface="Arial" pitchFamily="34" charset="0"/>
            </a:endParaRPr>
          </a:p>
        </p:txBody>
      </p:sp>
    </p:spTree>
    <p:extLst>
      <p:ext uri="{BB962C8B-B14F-4D97-AF65-F5344CB8AC3E}">
        <p14:creationId xmlns:p14="http://schemas.microsoft.com/office/powerpoint/2010/main" val="172050587"/>
      </p:ext>
    </p:extLst>
  </p:cSld>
  <p:clrMapOvr>
    <a:masterClrMapping/>
  </p:clrMapOvr>
  <p:transition>
    <p:dissolv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31009" name="Номер слайда 3"/>
          <p:cNvSpPr>
            <a:spLocks noGrp="1"/>
          </p:cNvSpPr>
          <p:nvPr>
            <p:ph type="sldNum" sz="quarter" idx="10"/>
          </p:nvPr>
        </p:nvSpPr>
        <p:spPr bwMode="auto">
          <a:noFill/>
          <a:ln>
            <a:miter lim="800000"/>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defRPr/>
            </a:pPr>
            <a:fld id="{0C6AC77D-9B7E-414D-BD24-EA456C77C199}" type="slidenum">
              <a:rPr lang="en-US">
                <a:solidFill>
                  <a:srgbClr val="04617B">
                    <a:shade val="90000"/>
                  </a:srgbClr>
                </a:solidFill>
                <a:latin typeface="Tahoma" pitchFamily="34" charset="0"/>
                <a:cs typeface="Tahoma" pitchFamily="34" charset="0"/>
              </a:rPr>
              <a:pPr fontAlgn="base">
                <a:spcBef>
                  <a:spcPct val="0"/>
                </a:spcBef>
                <a:spcAft>
                  <a:spcPct val="0"/>
                </a:spcAft>
                <a:defRPr/>
              </a:pPr>
              <a:t>33</a:t>
            </a:fld>
            <a:endParaRPr lang="en-US">
              <a:solidFill>
                <a:srgbClr val="04617B">
                  <a:shade val="90000"/>
                </a:srgbClr>
              </a:solidFill>
              <a:latin typeface="Tahoma" pitchFamily="34" charset="0"/>
              <a:cs typeface="Tahoma" pitchFamily="34" charset="0"/>
            </a:endParaRPr>
          </a:p>
        </p:txBody>
      </p:sp>
      <p:sp>
        <p:nvSpPr>
          <p:cNvPr id="21931010" name="Прямоугольник 6"/>
          <p:cNvSpPr>
            <a:spLocks noChangeArrowheads="1"/>
          </p:cNvSpPr>
          <p:nvPr/>
        </p:nvSpPr>
        <p:spPr bwMode="auto">
          <a:xfrm>
            <a:off x="1529987" y="106397"/>
            <a:ext cx="5617369" cy="1015663"/>
          </a:xfrm>
          <a:prstGeom prst="rect">
            <a:avLst/>
          </a:prstGeom>
          <a:noFill/>
          <a:ln w="9525">
            <a:noFill/>
            <a:miter lim="800000"/>
            <a:headEnd/>
            <a:tailEnd/>
          </a:ln>
        </p:spPr>
        <p:txBody>
          <a:bodyPr>
            <a:spAutoFit/>
          </a:bodyPr>
          <a:lstStyle/>
          <a:p>
            <a:pPr algn="ctr" fontAlgn="base">
              <a:spcBef>
                <a:spcPct val="0"/>
              </a:spcBef>
              <a:spcAft>
                <a:spcPct val="0"/>
              </a:spcAft>
              <a:tabLst>
                <a:tab pos="457200" algn="l"/>
              </a:tabLst>
              <a:defRPr/>
            </a:pPr>
            <a:r>
              <a:rPr lang="en-US" sz="2000" b="1" dirty="0" smtClean="0">
                <a:solidFill>
                  <a:srgbClr val="800000"/>
                </a:solidFill>
                <a:latin typeface="Tahoma" pitchFamily="34" charset="0"/>
                <a:cs typeface="Tahoma" pitchFamily="34" charset="0"/>
              </a:rPr>
              <a:t>PROPOSED SCOPE OF  RUSSIA-JAPAN POWER BRIDGE PROJECT</a:t>
            </a:r>
          </a:p>
          <a:p>
            <a:pPr fontAlgn="base">
              <a:spcBef>
                <a:spcPct val="0"/>
              </a:spcBef>
              <a:spcAft>
                <a:spcPct val="0"/>
              </a:spcAft>
              <a:tabLst>
                <a:tab pos="457200" algn="l"/>
              </a:tabLst>
              <a:defRPr/>
            </a:pPr>
            <a:endParaRPr lang="ru-RU" sz="2000" b="1" dirty="0">
              <a:solidFill>
                <a:srgbClr val="FFFFFF"/>
              </a:solidFill>
              <a:latin typeface="Tahoma" pitchFamily="34" charset="0"/>
              <a:cs typeface="Tahoma" pitchFamily="34" charset="0"/>
            </a:endParaRPr>
          </a:p>
        </p:txBody>
      </p:sp>
      <p:sp>
        <p:nvSpPr>
          <p:cNvPr id="2" name="Прямоугольник 1"/>
          <p:cNvSpPr/>
          <p:nvPr/>
        </p:nvSpPr>
        <p:spPr>
          <a:xfrm>
            <a:off x="1298180" y="1562107"/>
            <a:ext cx="1819671" cy="1212916"/>
          </a:xfrm>
          <a:prstGeom prst="rect">
            <a:avLst/>
          </a:prstGeom>
          <a:solidFill>
            <a:schemeClr val="accent1"/>
          </a:solidFill>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r>
              <a:rPr lang="en-US" sz="1100" b="1" dirty="0" smtClean="0">
                <a:solidFill>
                  <a:prstClr val="white"/>
                </a:solidFill>
                <a:latin typeface="Arial" pitchFamily="34" charset="0"/>
                <a:ea typeface="Tahoma" pitchFamily="34" charset="0"/>
                <a:cs typeface="Arial" pitchFamily="34" charset="0"/>
              </a:rPr>
              <a:t>Stage 1</a:t>
            </a:r>
            <a:r>
              <a:rPr lang="ru-RU" sz="1100" b="1" dirty="0" smtClean="0">
                <a:solidFill>
                  <a:prstClr val="white"/>
                </a:solidFill>
                <a:latin typeface="Arial" pitchFamily="34" charset="0"/>
                <a:ea typeface="Tahoma" pitchFamily="34" charset="0"/>
                <a:cs typeface="Arial" pitchFamily="34" charset="0"/>
              </a:rPr>
              <a:t>. </a:t>
            </a:r>
            <a:r>
              <a:rPr lang="en-US" sz="1100" b="1" dirty="0" smtClean="0">
                <a:solidFill>
                  <a:prstClr val="white"/>
                </a:solidFill>
                <a:latin typeface="Arial" pitchFamily="34" charset="0"/>
                <a:ea typeface="Tahoma" pitchFamily="34" charset="0"/>
                <a:cs typeface="Arial" pitchFamily="34" charset="0"/>
              </a:rPr>
              <a:t>Project implementation within the framework of existing plans on development of power system in the </a:t>
            </a:r>
            <a:r>
              <a:rPr lang="en-US" sz="1100" dirty="0" smtClean="0">
                <a:solidFill>
                  <a:prstClr val="white"/>
                </a:solidFill>
                <a:latin typeface="Tahoma" pitchFamily="34" charset="0"/>
                <a:ea typeface="Tahoma" pitchFamily="34" charset="0"/>
                <a:cs typeface="Tahoma" pitchFamily="34" charset="0"/>
              </a:rPr>
              <a:t>Sakhalin region </a:t>
            </a:r>
            <a:endParaRPr lang="ru-RU" sz="1100" dirty="0">
              <a:solidFill>
                <a:prstClr val="white"/>
              </a:solidFill>
              <a:latin typeface="Tahoma" pitchFamily="34" charset="0"/>
              <a:ea typeface="Tahoma" pitchFamily="34" charset="0"/>
              <a:cs typeface="Tahoma" pitchFamily="34" charset="0"/>
            </a:endParaRPr>
          </a:p>
        </p:txBody>
      </p:sp>
      <p:sp>
        <p:nvSpPr>
          <p:cNvPr id="6" name="Прямоугольник 5"/>
          <p:cNvSpPr/>
          <p:nvPr/>
        </p:nvSpPr>
        <p:spPr>
          <a:xfrm>
            <a:off x="1298209" y="2945354"/>
            <a:ext cx="1819673" cy="1063625"/>
          </a:xfrm>
          <a:prstGeom prst="rect">
            <a:avLst/>
          </a:prstGeom>
          <a:solidFill>
            <a:schemeClr val="accent1"/>
          </a:solidFill>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r>
              <a:rPr lang="en-US" sz="1100" b="1" dirty="0" smtClean="0">
                <a:solidFill>
                  <a:prstClr val="white"/>
                </a:solidFill>
                <a:latin typeface="Tahoma" pitchFamily="34" charset="0"/>
                <a:ea typeface="Tahoma" pitchFamily="34" charset="0"/>
                <a:cs typeface="Tahoma" pitchFamily="34" charset="0"/>
              </a:rPr>
              <a:t>Stage 2. Construction of large-scale export-oriented  generation on Sakhalin island</a:t>
            </a:r>
            <a:endParaRPr lang="ru-RU" sz="1100" b="1" dirty="0">
              <a:solidFill>
                <a:prstClr val="white"/>
              </a:solidFill>
              <a:latin typeface="Tahoma" pitchFamily="34" charset="0"/>
              <a:ea typeface="Tahoma" pitchFamily="34" charset="0"/>
              <a:cs typeface="Tahoma" pitchFamily="34" charset="0"/>
            </a:endParaRPr>
          </a:p>
        </p:txBody>
      </p:sp>
      <p:sp>
        <p:nvSpPr>
          <p:cNvPr id="7" name="Прямоугольник 6"/>
          <p:cNvSpPr/>
          <p:nvPr/>
        </p:nvSpPr>
        <p:spPr>
          <a:xfrm>
            <a:off x="1298209" y="4182604"/>
            <a:ext cx="1819673" cy="1063625"/>
          </a:xfrm>
          <a:prstGeom prst="rect">
            <a:avLst/>
          </a:prstGeom>
          <a:solidFill>
            <a:schemeClr val="accent1"/>
          </a:solidFill>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r>
              <a:rPr lang="en-US" sz="1100" b="1" dirty="0" smtClean="0">
                <a:solidFill>
                  <a:prstClr val="white"/>
                </a:solidFill>
                <a:latin typeface="Tahoma" pitchFamily="34" charset="0"/>
                <a:ea typeface="Tahoma" pitchFamily="34" charset="0"/>
                <a:cs typeface="Tahoma" pitchFamily="34" charset="0"/>
              </a:rPr>
              <a:t>Stage 3</a:t>
            </a:r>
            <a:r>
              <a:rPr lang="ru-RU" sz="1100" b="1" dirty="0" smtClean="0">
                <a:solidFill>
                  <a:prstClr val="white"/>
                </a:solidFill>
                <a:latin typeface="Tahoma" pitchFamily="34" charset="0"/>
                <a:ea typeface="Tahoma" pitchFamily="34" charset="0"/>
                <a:cs typeface="Tahoma" pitchFamily="34" charset="0"/>
              </a:rPr>
              <a:t>. </a:t>
            </a:r>
            <a:r>
              <a:rPr lang="en-US" sz="1100" b="1" dirty="0" smtClean="0">
                <a:solidFill>
                  <a:prstClr val="white"/>
                </a:solidFill>
                <a:latin typeface="Tahoma" pitchFamily="34" charset="0"/>
                <a:ea typeface="Tahoma" pitchFamily="34" charset="0"/>
                <a:cs typeface="Tahoma" pitchFamily="34" charset="0"/>
              </a:rPr>
              <a:t>Connection of the electric power system of Sakhalin region to the interconnected power system of the East </a:t>
            </a:r>
            <a:endParaRPr lang="ru-RU" sz="1100" b="1" dirty="0">
              <a:solidFill>
                <a:prstClr val="white"/>
              </a:solidFill>
              <a:latin typeface="Tahoma" pitchFamily="34" charset="0"/>
              <a:ea typeface="Tahoma" pitchFamily="34" charset="0"/>
              <a:cs typeface="Tahoma" pitchFamily="34" charset="0"/>
            </a:endParaRPr>
          </a:p>
        </p:txBody>
      </p:sp>
      <p:sp>
        <p:nvSpPr>
          <p:cNvPr id="21931014" name="Прямоугольник 7"/>
          <p:cNvSpPr>
            <a:spLocks noChangeArrowheads="1"/>
          </p:cNvSpPr>
          <p:nvPr/>
        </p:nvSpPr>
        <p:spPr bwMode="auto">
          <a:xfrm>
            <a:off x="1250189" y="5312867"/>
            <a:ext cx="6607969" cy="584775"/>
          </a:xfrm>
          <a:prstGeom prst="rect">
            <a:avLst/>
          </a:prstGeom>
          <a:noFill/>
          <a:ln w="9525">
            <a:noFill/>
            <a:miter lim="800000"/>
            <a:headEnd/>
            <a:tailEnd/>
          </a:ln>
        </p:spPr>
        <p:txBody>
          <a:bodyPr>
            <a:spAutoFit/>
          </a:bodyPr>
          <a:lstStyle/>
          <a:p>
            <a:pPr algn="ctr" fontAlgn="base">
              <a:spcBef>
                <a:spcPct val="0"/>
              </a:spcBef>
              <a:spcAft>
                <a:spcPct val="0"/>
              </a:spcAft>
              <a:defRPr/>
            </a:pPr>
            <a:r>
              <a:rPr lang="en-US" sz="1600" b="1" dirty="0" smtClean="0">
                <a:solidFill>
                  <a:srgbClr val="004990"/>
                </a:solidFill>
                <a:latin typeface="Tahoma" pitchFamily="34" charset="0"/>
                <a:cs typeface="Tahoma" pitchFamily="34" charset="0"/>
              </a:rPr>
              <a:t>Electricity export can  make up </a:t>
            </a:r>
            <a:r>
              <a:rPr lang="ru-RU" sz="1600" b="1" dirty="0" smtClean="0">
                <a:solidFill>
                  <a:srgbClr val="004990"/>
                </a:solidFill>
                <a:latin typeface="Tahoma" pitchFamily="34" charset="0"/>
                <a:cs typeface="Tahoma" pitchFamily="34" charset="0"/>
              </a:rPr>
              <a:t>2 </a:t>
            </a:r>
            <a:r>
              <a:rPr lang="ru-RU" sz="1600" b="1" dirty="0">
                <a:solidFill>
                  <a:srgbClr val="004990"/>
                </a:solidFill>
                <a:latin typeface="Tahoma" pitchFamily="34" charset="0"/>
                <a:cs typeface="Tahoma" pitchFamily="34" charset="0"/>
              </a:rPr>
              <a:t>- 4 </a:t>
            </a:r>
            <a:r>
              <a:rPr lang="en-US" sz="1600" b="1" dirty="0" smtClean="0">
                <a:solidFill>
                  <a:srgbClr val="004990"/>
                </a:solidFill>
                <a:latin typeface="Tahoma" pitchFamily="34" charset="0"/>
                <a:cs typeface="Tahoma" pitchFamily="34" charset="0"/>
              </a:rPr>
              <a:t>GW</a:t>
            </a:r>
            <a:endParaRPr lang="ru-RU" sz="1600" b="1" dirty="0">
              <a:solidFill>
                <a:srgbClr val="004990"/>
              </a:solidFill>
              <a:latin typeface="Tahoma" pitchFamily="34" charset="0"/>
              <a:cs typeface="Tahoma" pitchFamily="34" charset="0"/>
            </a:endParaRPr>
          </a:p>
          <a:p>
            <a:pPr algn="ctr" fontAlgn="base">
              <a:spcBef>
                <a:spcPct val="0"/>
              </a:spcBef>
              <a:spcAft>
                <a:spcPct val="0"/>
              </a:spcAft>
              <a:defRPr/>
            </a:pPr>
            <a:r>
              <a:rPr lang="en-US" sz="1600" b="1" dirty="0" smtClean="0">
                <a:solidFill>
                  <a:srgbClr val="004990"/>
                </a:solidFill>
                <a:latin typeface="Tahoma" pitchFamily="34" charset="0"/>
                <a:cs typeface="Tahoma" pitchFamily="34" charset="0"/>
              </a:rPr>
              <a:t>Preliminary investment is estimated at</a:t>
            </a:r>
            <a:r>
              <a:rPr lang="ru-RU" sz="1600" b="1" dirty="0" smtClean="0">
                <a:solidFill>
                  <a:srgbClr val="004990"/>
                </a:solidFill>
                <a:latin typeface="Tahoma" pitchFamily="34" charset="0"/>
                <a:cs typeface="Tahoma" pitchFamily="34" charset="0"/>
              </a:rPr>
              <a:t> </a:t>
            </a:r>
            <a:r>
              <a:rPr lang="en-US" sz="1600" b="1" dirty="0" smtClean="0">
                <a:solidFill>
                  <a:srgbClr val="004990"/>
                </a:solidFill>
                <a:latin typeface="Tahoma" pitchFamily="34" charset="0"/>
                <a:cs typeface="Tahoma" pitchFamily="34" charset="0"/>
              </a:rPr>
              <a:t>US$ </a:t>
            </a:r>
            <a:r>
              <a:rPr lang="ru-RU" sz="1600" b="1" dirty="0" smtClean="0">
                <a:solidFill>
                  <a:srgbClr val="004990"/>
                </a:solidFill>
                <a:latin typeface="Tahoma" pitchFamily="34" charset="0"/>
                <a:cs typeface="Tahoma" pitchFamily="34" charset="0"/>
              </a:rPr>
              <a:t>5</a:t>
            </a:r>
            <a:r>
              <a:rPr lang="en-US" sz="1600" b="1" dirty="0" smtClean="0">
                <a:solidFill>
                  <a:srgbClr val="004990"/>
                </a:solidFill>
                <a:latin typeface="Tahoma" pitchFamily="34" charset="0"/>
                <a:cs typeface="Tahoma" pitchFamily="34" charset="0"/>
              </a:rPr>
              <a:t>.7 billion </a:t>
            </a:r>
            <a:endParaRPr lang="ru-RU" sz="1600" b="1" dirty="0">
              <a:solidFill>
                <a:srgbClr val="004990"/>
              </a:solidFill>
              <a:latin typeface="Tahoma" pitchFamily="34" charset="0"/>
              <a:cs typeface="Tahoma" pitchFamily="34" charset="0"/>
            </a:endParaRPr>
          </a:p>
        </p:txBody>
      </p:sp>
      <p:sp>
        <p:nvSpPr>
          <p:cNvPr id="21931015" name="TextBox 4"/>
          <p:cNvSpPr txBox="1">
            <a:spLocks noChangeArrowheads="1"/>
          </p:cNvSpPr>
          <p:nvPr/>
        </p:nvSpPr>
        <p:spPr bwMode="auto">
          <a:xfrm>
            <a:off x="1783358" y="5949860"/>
            <a:ext cx="6245026" cy="215444"/>
          </a:xfrm>
          <a:prstGeom prst="rect">
            <a:avLst/>
          </a:prstGeom>
          <a:noFill/>
          <a:ln w="9525">
            <a:noFill/>
            <a:miter lim="800000"/>
            <a:headEnd/>
            <a:tailEnd/>
          </a:ln>
        </p:spPr>
        <p:txBody>
          <a:bodyPr wrap="square">
            <a:spAutoFit/>
          </a:bodyPr>
          <a:lstStyle/>
          <a:p>
            <a:pPr fontAlgn="base">
              <a:spcBef>
                <a:spcPct val="0"/>
              </a:spcBef>
              <a:spcAft>
                <a:spcPct val="0"/>
              </a:spcAft>
              <a:defRPr/>
            </a:pPr>
            <a:r>
              <a:rPr lang="ru-RU" sz="800" dirty="0">
                <a:solidFill>
                  <a:srgbClr val="4D4D4D"/>
                </a:solidFill>
                <a:latin typeface="Tahoma" pitchFamily="34" charset="0"/>
                <a:cs typeface="Tahoma" pitchFamily="34" charset="0"/>
              </a:rPr>
              <a:t>* - </a:t>
            </a:r>
            <a:r>
              <a:rPr lang="en-US" sz="800" dirty="0" smtClean="0">
                <a:solidFill>
                  <a:srgbClr val="4D4D4D"/>
                </a:solidFill>
                <a:latin typeface="Tahoma" pitchFamily="34" charset="0"/>
                <a:cs typeface="Tahoma" pitchFamily="34" charset="0"/>
              </a:rPr>
              <a:t>costs of network development  and construction of submarine cable lines, excluding costs  of generation facilities </a:t>
            </a:r>
            <a:endParaRPr lang="ru-RU" sz="800" dirty="0">
              <a:solidFill>
                <a:srgbClr val="4D4D4D"/>
              </a:solidFill>
              <a:latin typeface="Tahoma" pitchFamily="34" charset="0"/>
              <a:cs typeface="Tahoma" pitchFamily="34" charset="0"/>
            </a:endParaRPr>
          </a:p>
        </p:txBody>
      </p:sp>
      <p:sp>
        <p:nvSpPr>
          <p:cNvPr id="3" name="Прямоугольник 2"/>
          <p:cNvSpPr/>
          <p:nvPr/>
        </p:nvSpPr>
        <p:spPr>
          <a:xfrm>
            <a:off x="3270273" y="1711398"/>
            <a:ext cx="1308101" cy="1063625"/>
          </a:xfrm>
          <a:prstGeom prst="rect">
            <a:avLst/>
          </a:prstGeom>
          <a:noFill/>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r>
              <a:rPr lang="en-US" sz="1200" b="1" dirty="0">
                <a:solidFill>
                  <a:srgbClr val="4D4D4D"/>
                </a:solidFill>
                <a:latin typeface="Tahoma" pitchFamily="34" charset="0"/>
                <a:ea typeface="Tahoma" pitchFamily="34" charset="0"/>
                <a:cs typeface="Tahoma" pitchFamily="34" charset="0"/>
              </a:rPr>
              <a:t>~</a:t>
            </a:r>
            <a:r>
              <a:rPr lang="ru-RU" sz="1200" b="1" dirty="0">
                <a:solidFill>
                  <a:srgbClr val="4D4D4D"/>
                </a:solidFill>
                <a:latin typeface="Tahoma" pitchFamily="34" charset="0"/>
                <a:ea typeface="Tahoma" pitchFamily="34" charset="0"/>
                <a:cs typeface="Tahoma" pitchFamily="34" charset="0"/>
              </a:rPr>
              <a:t> </a:t>
            </a:r>
            <a:r>
              <a:rPr lang="ru-RU" sz="1200" b="1" dirty="0" smtClean="0">
                <a:solidFill>
                  <a:srgbClr val="4D4D4D"/>
                </a:solidFill>
                <a:latin typeface="Tahoma" pitchFamily="34" charset="0"/>
                <a:ea typeface="Tahoma" pitchFamily="34" charset="0"/>
                <a:cs typeface="Tahoma" pitchFamily="34" charset="0"/>
              </a:rPr>
              <a:t>0</a:t>
            </a:r>
            <a:r>
              <a:rPr lang="en-US" sz="1200" b="1" dirty="0" smtClean="0">
                <a:solidFill>
                  <a:srgbClr val="4D4D4D"/>
                </a:solidFill>
                <a:latin typeface="Tahoma" pitchFamily="34" charset="0"/>
                <a:ea typeface="Tahoma" pitchFamily="34" charset="0"/>
                <a:cs typeface="Tahoma" pitchFamily="34" charset="0"/>
              </a:rPr>
              <a:t>.</a:t>
            </a:r>
            <a:r>
              <a:rPr lang="ru-RU" sz="1200" b="1" dirty="0" smtClean="0">
                <a:solidFill>
                  <a:srgbClr val="4D4D4D"/>
                </a:solidFill>
                <a:latin typeface="Tahoma" pitchFamily="34" charset="0"/>
                <a:ea typeface="Tahoma" pitchFamily="34" charset="0"/>
                <a:cs typeface="Tahoma" pitchFamily="34" charset="0"/>
              </a:rPr>
              <a:t>5 </a:t>
            </a:r>
            <a:r>
              <a:rPr lang="ru-RU" sz="1200" b="1" dirty="0">
                <a:solidFill>
                  <a:srgbClr val="4D4D4D"/>
                </a:solidFill>
                <a:latin typeface="Tahoma" pitchFamily="34" charset="0"/>
                <a:ea typeface="Tahoma" pitchFamily="34" charset="0"/>
                <a:cs typeface="Tahoma" pitchFamily="34" charset="0"/>
              </a:rPr>
              <a:t>– </a:t>
            </a:r>
            <a:r>
              <a:rPr lang="ru-RU" sz="1200" b="1" dirty="0" smtClean="0">
                <a:solidFill>
                  <a:srgbClr val="4D4D4D"/>
                </a:solidFill>
                <a:latin typeface="Tahoma" pitchFamily="34" charset="0"/>
                <a:ea typeface="Tahoma" pitchFamily="34" charset="0"/>
                <a:cs typeface="Tahoma" pitchFamily="34" charset="0"/>
              </a:rPr>
              <a:t>0</a:t>
            </a:r>
            <a:r>
              <a:rPr lang="en-US" sz="1200" b="1" dirty="0" smtClean="0">
                <a:solidFill>
                  <a:srgbClr val="4D4D4D"/>
                </a:solidFill>
                <a:latin typeface="Tahoma" pitchFamily="34" charset="0"/>
                <a:ea typeface="Tahoma" pitchFamily="34" charset="0"/>
                <a:cs typeface="Tahoma" pitchFamily="34" charset="0"/>
              </a:rPr>
              <a:t>.</a:t>
            </a:r>
            <a:r>
              <a:rPr lang="ru-RU" sz="1200" b="1" dirty="0" smtClean="0">
                <a:solidFill>
                  <a:srgbClr val="4D4D4D"/>
                </a:solidFill>
                <a:latin typeface="Tahoma" pitchFamily="34" charset="0"/>
                <a:ea typeface="Tahoma" pitchFamily="34" charset="0"/>
                <a:cs typeface="Tahoma" pitchFamily="34" charset="0"/>
              </a:rPr>
              <a:t>6 </a:t>
            </a:r>
            <a:r>
              <a:rPr lang="en-US" sz="1200" b="1" dirty="0" smtClean="0">
                <a:solidFill>
                  <a:srgbClr val="4D4D4D"/>
                </a:solidFill>
                <a:latin typeface="Tahoma" pitchFamily="34" charset="0"/>
                <a:ea typeface="Tahoma" pitchFamily="34" charset="0"/>
                <a:cs typeface="Tahoma" pitchFamily="34" charset="0"/>
              </a:rPr>
              <a:t>GW</a:t>
            </a:r>
            <a:endParaRPr lang="ru-RU" sz="1200" b="1" dirty="0">
              <a:solidFill>
                <a:srgbClr val="4D4D4D"/>
              </a:solidFill>
              <a:latin typeface="Tahoma" pitchFamily="34" charset="0"/>
              <a:ea typeface="Tahoma" pitchFamily="34" charset="0"/>
              <a:cs typeface="Tahoma" pitchFamily="34" charset="0"/>
            </a:endParaRPr>
          </a:p>
        </p:txBody>
      </p:sp>
      <p:sp>
        <p:nvSpPr>
          <p:cNvPr id="19" name="Прямоугольник 18"/>
          <p:cNvSpPr/>
          <p:nvPr/>
        </p:nvSpPr>
        <p:spPr>
          <a:xfrm>
            <a:off x="4730743" y="1711396"/>
            <a:ext cx="1123950" cy="1063625"/>
          </a:xfrm>
          <a:prstGeom prst="rect">
            <a:avLst/>
          </a:prstGeom>
          <a:noFill/>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r>
              <a:rPr lang="en-US" sz="1200" b="1" dirty="0" smtClean="0">
                <a:solidFill>
                  <a:srgbClr val="4D4D4D"/>
                </a:solidFill>
                <a:latin typeface="Tahoma" pitchFamily="34" charset="0"/>
                <a:ea typeface="Tahoma" pitchFamily="34" charset="0"/>
                <a:cs typeface="Tahoma" pitchFamily="34" charset="0"/>
              </a:rPr>
              <a:t>US$ </a:t>
            </a:r>
            <a:r>
              <a:rPr lang="ru-RU" sz="1200" b="1" dirty="0" smtClean="0">
                <a:solidFill>
                  <a:srgbClr val="4D4D4D"/>
                </a:solidFill>
                <a:latin typeface="Tahoma" pitchFamily="34" charset="0"/>
                <a:ea typeface="Tahoma" pitchFamily="34" charset="0"/>
                <a:cs typeface="Tahoma" pitchFamily="34" charset="0"/>
              </a:rPr>
              <a:t>610 </a:t>
            </a:r>
            <a:r>
              <a:rPr lang="en-US" sz="1200" b="1" dirty="0" smtClean="0">
                <a:solidFill>
                  <a:srgbClr val="4D4D4D"/>
                </a:solidFill>
                <a:latin typeface="Tahoma" pitchFamily="34" charset="0"/>
                <a:ea typeface="Tahoma" pitchFamily="34" charset="0"/>
                <a:cs typeface="Tahoma" pitchFamily="34" charset="0"/>
              </a:rPr>
              <a:t>m*</a:t>
            </a:r>
            <a:endParaRPr lang="ru-RU" sz="1200" b="1" dirty="0">
              <a:solidFill>
                <a:srgbClr val="4D4D4D"/>
              </a:solidFill>
              <a:latin typeface="Tahoma" pitchFamily="34" charset="0"/>
              <a:ea typeface="Tahoma" pitchFamily="34" charset="0"/>
              <a:cs typeface="Tahoma" pitchFamily="34" charset="0"/>
            </a:endParaRPr>
          </a:p>
        </p:txBody>
      </p:sp>
      <p:sp>
        <p:nvSpPr>
          <p:cNvPr id="21" name="Прямоугольник 20"/>
          <p:cNvSpPr/>
          <p:nvPr/>
        </p:nvSpPr>
        <p:spPr>
          <a:xfrm>
            <a:off x="4730743" y="2945354"/>
            <a:ext cx="1123950" cy="1063625"/>
          </a:xfrm>
          <a:prstGeom prst="rect">
            <a:avLst/>
          </a:prstGeom>
          <a:noFill/>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r>
              <a:rPr lang="en-US" sz="1200" b="1" dirty="0" smtClean="0">
                <a:solidFill>
                  <a:srgbClr val="4D4D4D"/>
                </a:solidFill>
                <a:latin typeface="Tahoma" pitchFamily="34" charset="0"/>
                <a:ea typeface="Tahoma" pitchFamily="34" charset="0"/>
                <a:cs typeface="Tahoma" pitchFamily="34" charset="0"/>
              </a:rPr>
              <a:t>US$ </a:t>
            </a:r>
            <a:r>
              <a:rPr lang="ru-RU" sz="1200" b="1" dirty="0" smtClean="0">
                <a:solidFill>
                  <a:srgbClr val="4D4D4D"/>
                </a:solidFill>
                <a:latin typeface="Tahoma" pitchFamily="34" charset="0"/>
                <a:ea typeface="Tahoma" pitchFamily="34" charset="0"/>
                <a:cs typeface="Tahoma" pitchFamily="34" charset="0"/>
              </a:rPr>
              <a:t>4</a:t>
            </a:r>
            <a:r>
              <a:rPr lang="en-US" sz="1200" b="1" dirty="0" smtClean="0">
                <a:solidFill>
                  <a:srgbClr val="4D4D4D"/>
                </a:solidFill>
                <a:latin typeface="Tahoma" pitchFamily="34" charset="0"/>
                <a:ea typeface="Tahoma" pitchFamily="34" charset="0"/>
                <a:cs typeface="Tahoma" pitchFamily="34" charset="0"/>
              </a:rPr>
              <a:t>.</a:t>
            </a:r>
            <a:r>
              <a:rPr lang="ru-RU" sz="1200" b="1" dirty="0" smtClean="0">
                <a:solidFill>
                  <a:srgbClr val="4D4D4D"/>
                </a:solidFill>
                <a:latin typeface="Tahoma" pitchFamily="34" charset="0"/>
                <a:ea typeface="Tahoma" pitchFamily="34" charset="0"/>
                <a:cs typeface="Tahoma" pitchFamily="34" charset="0"/>
              </a:rPr>
              <a:t>7 </a:t>
            </a:r>
            <a:r>
              <a:rPr lang="en-US" sz="1200" b="1" dirty="0" smtClean="0">
                <a:solidFill>
                  <a:srgbClr val="4D4D4D"/>
                </a:solidFill>
                <a:latin typeface="Tahoma" pitchFamily="34" charset="0"/>
                <a:ea typeface="Tahoma" pitchFamily="34" charset="0"/>
                <a:cs typeface="Tahoma" pitchFamily="34" charset="0"/>
              </a:rPr>
              <a:t>m</a:t>
            </a:r>
            <a:endParaRPr lang="ru-RU" sz="1200" b="1" dirty="0">
              <a:solidFill>
                <a:srgbClr val="4D4D4D"/>
              </a:solidFill>
              <a:latin typeface="Tahoma" pitchFamily="34" charset="0"/>
              <a:ea typeface="Tahoma" pitchFamily="34" charset="0"/>
              <a:cs typeface="Tahoma" pitchFamily="34" charset="0"/>
            </a:endParaRPr>
          </a:p>
        </p:txBody>
      </p:sp>
      <p:sp>
        <p:nvSpPr>
          <p:cNvPr id="22" name="Прямоугольник 21"/>
          <p:cNvSpPr/>
          <p:nvPr/>
        </p:nvSpPr>
        <p:spPr>
          <a:xfrm>
            <a:off x="4730743" y="4182603"/>
            <a:ext cx="1123950" cy="1063625"/>
          </a:xfrm>
          <a:prstGeom prst="rect">
            <a:avLst/>
          </a:prstGeom>
          <a:noFill/>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r>
              <a:rPr lang="en-US" sz="1200" b="1" dirty="0" smtClean="0">
                <a:solidFill>
                  <a:srgbClr val="4D4D4D"/>
                </a:solidFill>
                <a:latin typeface="Tahoma" pitchFamily="34" charset="0"/>
                <a:ea typeface="Tahoma" pitchFamily="34" charset="0"/>
                <a:cs typeface="Tahoma" pitchFamily="34" charset="0"/>
              </a:rPr>
              <a:t>US$ </a:t>
            </a:r>
            <a:r>
              <a:rPr lang="ru-RU" sz="1200" b="1" dirty="0" smtClean="0">
                <a:solidFill>
                  <a:srgbClr val="4D4D4D"/>
                </a:solidFill>
                <a:latin typeface="Tahoma" pitchFamily="34" charset="0"/>
                <a:ea typeface="Tahoma" pitchFamily="34" charset="0"/>
                <a:cs typeface="Tahoma" pitchFamily="34" charset="0"/>
              </a:rPr>
              <a:t>370 </a:t>
            </a:r>
            <a:r>
              <a:rPr lang="en-US" sz="1200" b="1" dirty="0" smtClean="0">
                <a:solidFill>
                  <a:srgbClr val="4D4D4D"/>
                </a:solidFill>
                <a:latin typeface="Tahoma" pitchFamily="34" charset="0"/>
                <a:ea typeface="Tahoma" pitchFamily="34" charset="0"/>
                <a:cs typeface="Tahoma" pitchFamily="34" charset="0"/>
              </a:rPr>
              <a:t>m</a:t>
            </a:r>
            <a:endParaRPr lang="ru-RU" sz="1200" b="1" dirty="0">
              <a:solidFill>
                <a:srgbClr val="4D4D4D"/>
              </a:solidFill>
              <a:latin typeface="Tahoma" pitchFamily="34" charset="0"/>
              <a:ea typeface="Tahoma" pitchFamily="34" charset="0"/>
              <a:cs typeface="Tahoma" pitchFamily="34" charset="0"/>
            </a:endParaRPr>
          </a:p>
        </p:txBody>
      </p:sp>
      <p:sp>
        <p:nvSpPr>
          <p:cNvPr id="23" name="Прямоугольник 22"/>
          <p:cNvSpPr/>
          <p:nvPr/>
        </p:nvSpPr>
        <p:spPr>
          <a:xfrm>
            <a:off x="6000782" y="1711398"/>
            <a:ext cx="1825625" cy="1063625"/>
          </a:xfrm>
          <a:prstGeom prst="rect">
            <a:avLst/>
          </a:prstGeom>
          <a:noFill/>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r>
              <a:rPr lang="en-US" sz="1200" b="1" dirty="0" smtClean="0">
                <a:solidFill>
                  <a:srgbClr val="4D4D4D"/>
                </a:solidFill>
                <a:latin typeface="Tahoma" pitchFamily="34" charset="0"/>
                <a:ea typeface="Tahoma" pitchFamily="34" charset="0"/>
                <a:cs typeface="Tahoma" pitchFamily="34" charset="0"/>
              </a:rPr>
              <a:t>US$ </a:t>
            </a:r>
            <a:r>
              <a:rPr lang="ru-RU" sz="1200" b="1" dirty="0" smtClean="0">
                <a:solidFill>
                  <a:srgbClr val="4D4D4D"/>
                </a:solidFill>
                <a:latin typeface="Tahoma" pitchFamily="34" charset="0"/>
                <a:ea typeface="Tahoma" pitchFamily="34" charset="0"/>
                <a:cs typeface="Tahoma" pitchFamily="34" charset="0"/>
              </a:rPr>
              <a:t>300 </a:t>
            </a:r>
            <a:r>
              <a:rPr lang="en-US" sz="1200" b="1" dirty="0" smtClean="0">
                <a:solidFill>
                  <a:srgbClr val="4D4D4D"/>
                </a:solidFill>
                <a:latin typeface="Tahoma" pitchFamily="34" charset="0"/>
                <a:ea typeface="Tahoma" pitchFamily="34" charset="0"/>
                <a:cs typeface="Tahoma" pitchFamily="34" charset="0"/>
              </a:rPr>
              <a:t>m</a:t>
            </a:r>
            <a:r>
              <a:rPr lang="ru-RU" sz="1200" b="1" dirty="0" smtClean="0">
                <a:solidFill>
                  <a:srgbClr val="4D4D4D"/>
                </a:solidFill>
                <a:latin typeface="Tahoma" pitchFamily="34" charset="0"/>
                <a:ea typeface="Tahoma" pitchFamily="34" charset="0"/>
                <a:cs typeface="Tahoma" pitchFamily="34" charset="0"/>
              </a:rPr>
              <a:t>– </a:t>
            </a:r>
            <a:r>
              <a:rPr lang="en-US" sz="1200" b="1" dirty="0" smtClean="0">
                <a:solidFill>
                  <a:srgbClr val="4D4D4D"/>
                </a:solidFill>
                <a:latin typeface="Tahoma" pitchFamily="34" charset="0"/>
                <a:ea typeface="Tahoma" pitchFamily="34" charset="0"/>
                <a:cs typeface="Tahoma" pitchFamily="34" charset="0"/>
              </a:rPr>
              <a:t>FTP FE and BR until </a:t>
            </a:r>
            <a:r>
              <a:rPr lang="ru-RU" sz="1200" b="1" dirty="0" smtClean="0">
                <a:solidFill>
                  <a:srgbClr val="4D4D4D"/>
                </a:solidFill>
                <a:latin typeface="Tahoma" pitchFamily="34" charset="0"/>
                <a:ea typeface="Tahoma" pitchFamily="34" charset="0"/>
                <a:cs typeface="Tahoma" pitchFamily="34" charset="0"/>
              </a:rPr>
              <a:t>2018</a:t>
            </a:r>
            <a:endParaRPr lang="ru-RU" sz="1200" b="1" dirty="0">
              <a:solidFill>
                <a:srgbClr val="4D4D4D"/>
              </a:solidFill>
              <a:latin typeface="Tahoma" pitchFamily="34" charset="0"/>
              <a:ea typeface="Tahoma" pitchFamily="34" charset="0"/>
              <a:cs typeface="Tahoma" pitchFamily="34" charset="0"/>
            </a:endParaRPr>
          </a:p>
          <a:p>
            <a:pPr algn="ctr" fontAlgn="base">
              <a:spcBef>
                <a:spcPct val="0"/>
              </a:spcBef>
              <a:spcAft>
                <a:spcPct val="0"/>
              </a:spcAft>
              <a:defRPr/>
            </a:pPr>
            <a:r>
              <a:rPr lang="en-US" sz="1200" b="1" dirty="0" smtClean="0">
                <a:solidFill>
                  <a:srgbClr val="4D4D4D"/>
                </a:solidFill>
                <a:latin typeface="Tahoma" pitchFamily="34" charset="0"/>
                <a:ea typeface="Tahoma" pitchFamily="34" charset="0"/>
                <a:cs typeface="Tahoma" pitchFamily="34" charset="0"/>
              </a:rPr>
              <a:t>US$ </a:t>
            </a:r>
            <a:r>
              <a:rPr lang="ru-RU" sz="1200" b="1" dirty="0" smtClean="0">
                <a:solidFill>
                  <a:srgbClr val="4D4D4D"/>
                </a:solidFill>
                <a:latin typeface="Tahoma" pitchFamily="34" charset="0"/>
                <a:ea typeface="Tahoma" pitchFamily="34" charset="0"/>
                <a:cs typeface="Tahoma" pitchFamily="34" charset="0"/>
              </a:rPr>
              <a:t>310 </a:t>
            </a:r>
            <a:r>
              <a:rPr lang="en-US" sz="1200" b="1" dirty="0" smtClean="0">
                <a:solidFill>
                  <a:srgbClr val="4D4D4D"/>
                </a:solidFill>
                <a:latin typeface="Tahoma" pitchFamily="34" charset="0"/>
                <a:ea typeface="Tahoma" pitchFamily="34" charset="0"/>
                <a:cs typeface="Tahoma" pitchFamily="34" charset="0"/>
              </a:rPr>
              <a:t>m - investor funds/project funding</a:t>
            </a:r>
            <a:endParaRPr lang="ru-RU" sz="1200" b="1" dirty="0">
              <a:solidFill>
                <a:srgbClr val="4D4D4D"/>
              </a:solidFill>
              <a:latin typeface="Tahoma" pitchFamily="34" charset="0"/>
              <a:ea typeface="Tahoma" pitchFamily="34" charset="0"/>
              <a:cs typeface="Tahoma" pitchFamily="34" charset="0"/>
            </a:endParaRPr>
          </a:p>
        </p:txBody>
      </p:sp>
      <p:sp>
        <p:nvSpPr>
          <p:cNvPr id="24" name="Прямоугольник 23"/>
          <p:cNvSpPr/>
          <p:nvPr/>
        </p:nvSpPr>
        <p:spPr>
          <a:xfrm>
            <a:off x="6000780" y="2945354"/>
            <a:ext cx="1825625" cy="1063625"/>
          </a:xfrm>
          <a:prstGeom prst="rect">
            <a:avLst/>
          </a:prstGeom>
          <a:noFill/>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r>
              <a:rPr lang="en-US" sz="1200" b="1" dirty="0" smtClean="0">
                <a:solidFill>
                  <a:srgbClr val="4D4D4D"/>
                </a:solidFill>
                <a:latin typeface="Tahoma" pitchFamily="34" charset="0"/>
                <a:ea typeface="Tahoma" pitchFamily="34" charset="0"/>
                <a:cs typeface="Tahoma" pitchFamily="34" charset="0"/>
              </a:rPr>
              <a:t>Investor funds/project funding</a:t>
            </a:r>
            <a:endParaRPr lang="ru-RU" sz="1200" b="1" dirty="0">
              <a:solidFill>
                <a:srgbClr val="4D4D4D"/>
              </a:solidFill>
              <a:latin typeface="Tahoma" pitchFamily="34" charset="0"/>
              <a:ea typeface="Tahoma" pitchFamily="34" charset="0"/>
              <a:cs typeface="Tahoma" pitchFamily="34" charset="0"/>
            </a:endParaRPr>
          </a:p>
        </p:txBody>
      </p:sp>
      <p:sp>
        <p:nvSpPr>
          <p:cNvPr id="25" name="Прямоугольник 24"/>
          <p:cNvSpPr/>
          <p:nvPr/>
        </p:nvSpPr>
        <p:spPr>
          <a:xfrm>
            <a:off x="6000780" y="4182604"/>
            <a:ext cx="1825625" cy="1063625"/>
          </a:xfrm>
          <a:prstGeom prst="rect">
            <a:avLst/>
          </a:prstGeom>
          <a:noFill/>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r>
              <a:rPr lang="en-US" sz="1200" b="1" dirty="0">
                <a:solidFill>
                  <a:srgbClr val="4D4D4D"/>
                </a:solidFill>
                <a:latin typeface="Tahoma" pitchFamily="34" charset="0"/>
                <a:ea typeface="Tahoma" pitchFamily="34" charset="0"/>
                <a:cs typeface="Tahoma" pitchFamily="34" charset="0"/>
              </a:rPr>
              <a:t>Investor funds/project funding</a:t>
            </a:r>
            <a:endParaRPr lang="ru-RU" sz="1200" b="1" dirty="0">
              <a:solidFill>
                <a:srgbClr val="4D4D4D"/>
              </a:solidFill>
              <a:latin typeface="Tahoma" pitchFamily="34" charset="0"/>
              <a:ea typeface="Tahoma" pitchFamily="34" charset="0"/>
              <a:cs typeface="Tahoma" pitchFamily="34" charset="0"/>
            </a:endParaRPr>
          </a:p>
        </p:txBody>
      </p:sp>
      <p:sp>
        <p:nvSpPr>
          <p:cNvPr id="26" name="Прямоугольник 25"/>
          <p:cNvSpPr/>
          <p:nvPr/>
        </p:nvSpPr>
        <p:spPr>
          <a:xfrm>
            <a:off x="3270273" y="2945354"/>
            <a:ext cx="1308101" cy="1063625"/>
          </a:xfrm>
          <a:prstGeom prst="rect">
            <a:avLst/>
          </a:prstGeom>
          <a:noFill/>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r>
              <a:rPr lang="en-US" sz="1200" b="1" dirty="0">
                <a:solidFill>
                  <a:srgbClr val="4D4D4D"/>
                </a:solidFill>
                <a:latin typeface="Tahoma" pitchFamily="34" charset="0"/>
                <a:ea typeface="Tahoma" pitchFamily="34" charset="0"/>
                <a:cs typeface="Tahoma" pitchFamily="34" charset="0"/>
              </a:rPr>
              <a:t>~</a:t>
            </a:r>
            <a:r>
              <a:rPr lang="ru-RU" sz="1200" b="1" dirty="0">
                <a:solidFill>
                  <a:srgbClr val="4D4D4D"/>
                </a:solidFill>
                <a:latin typeface="Tahoma" pitchFamily="34" charset="0"/>
                <a:ea typeface="Tahoma" pitchFamily="34" charset="0"/>
                <a:cs typeface="Tahoma" pitchFamily="34" charset="0"/>
              </a:rPr>
              <a:t> </a:t>
            </a:r>
            <a:r>
              <a:rPr lang="ru-RU" sz="1200" b="1" dirty="0" smtClean="0">
                <a:solidFill>
                  <a:srgbClr val="4D4D4D"/>
                </a:solidFill>
                <a:latin typeface="Tahoma" pitchFamily="34" charset="0"/>
                <a:ea typeface="Tahoma" pitchFamily="34" charset="0"/>
                <a:cs typeface="Tahoma" pitchFamily="34" charset="0"/>
              </a:rPr>
              <a:t>1</a:t>
            </a:r>
            <a:r>
              <a:rPr lang="en-US" sz="1200" b="1" dirty="0">
                <a:solidFill>
                  <a:srgbClr val="4D4D4D"/>
                </a:solidFill>
                <a:latin typeface="Tahoma" pitchFamily="34" charset="0"/>
                <a:ea typeface="Tahoma" pitchFamily="34" charset="0"/>
                <a:cs typeface="Tahoma" pitchFamily="34" charset="0"/>
              </a:rPr>
              <a:t>.</a:t>
            </a:r>
            <a:r>
              <a:rPr lang="ru-RU" sz="1200" b="1" dirty="0" smtClean="0">
                <a:solidFill>
                  <a:srgbClr val="4D4D4D"/>
                </a:solidFill>
                <a:latin typeface="Tahoma" pitchFamily="34" charset="0"/>
                <a:ea typeface="Tahoma" pitchFamily="34" charset="0"/>
                <a:cs typeface="Tahoma" pitchFamily="34" charset="0"/>
              </a:rPr>
              <a:t>3 </a:t>
            </a:r>
            <a:r>
              <a:rPr lang="ru-RU" sz="1200" b="1" dirty="0">
                <a:solidFill>
                  <a:srgbClr val="4D4D4D"/>
                </a:solidFill>
                <a:latin typeface="Tahoma" pitchFamily="34" charset="0"/>
                <a:ea typeface="Tahoma" pitchFamily="34" charset="0"/>
                <a:cs typeface="Tahoma" pitchFamily="34" charset="0"/>
              </a:rPr>
              <a:t>– </a:t>
            </a:r>
            <a:r>
              <a:rPr lang="ru-RU" sz="1200" b="1" dirty="0" smtClean="0">
                <a:solidFill>
                  <a:srgbClr val="4D4D4D"/>
                </a:solidFill>
                <a:latin typeface="Tahoma" pitchFamily="34" charset="0"/>
                <a:ea typeface="Tahoma" pitchFamily="34" charset="0"/>
                <a:cs typeface="Tahoma" pitchFamily="34" charset="0"/>
              </a:rPr>
              <a:t>1</a:t>
            </a:r>
            <a:r>
              <a:rPr lang="en-US" sz="1200" b="1" dirty="0" smtClean="0">
                <a:solidFill>
                  <a:srgbClr val="4D4D4D"/>
                </a:solidFill>
                <a:latin typeface="Tahoma" pitchFamily="34" charset="0"/>
                <a:ea typeface="Tahoma" pitchFamily="34" charset="0"/>
                <a:cs typeface="Tahoma" pitchFamily="34" charset="0"/>
              </a:rPr>
              <a:t>.</a:t>
            </a:r>
            <a:r>
              <a:rPr lang="ru-RU" sz="1200" b="1" dirty="0" smtClean="0">
                <a:solidFill>
                  <a:srgbClr val="4D4D4D"/>
                </a:solidFill>
                <a:latin typeface="Tahoma" pitchFamily="34" charset="0"/>
                <a:ea typeface="Tahoma" pitchFamily="34" charset="0"/>
                <a:cs typeface="Tahoma" pitchFamily="34" charset="0"/>
              </a:rPr>
              <a:t>4 </a:t>
            </a:r>
            <a:r>
              <a:rPr lang="en-US" sz="1200" b="1" dirty="0" smtClean="0">
                <a:solidFill>
                  <a:srgbClr val="4D4D4D"/>
                </a:solidFill>
                <a:latin typeface="Tahoma" pitchFamily="34" charset="0"/>
                <a:ea typeface="Tahoma" pitchFamily="34" charset="0"/>
                <a:cs typeface="Tahoma" pitchFamily="34" charset="0"/>
              </a:rPr>
              <a:t> GW</a:t>
            </a:r>
            <a:endParaRPr lang="ru-RU" sz="1200" dirty="0">
              <a:solidFill>
                <a:prstClr val="white"/>
              </a:solidFill>
              <a:latin typeface="Tahoma" pitchFamily="34" charset="0"/>
              <a:ea typeface="Tahoma" pitchFamily="34" charset="0"/>
              <a:cs typeface="Tahoma" pitchFamily="34" charset="0"/>
            </a:endParaRPr>
          </a:p>
        </p:txBody>
      </p:sp>
      <p:sp>
        <p:nvSpPr>
          <p:cNvPr id="27" name="Прямоугольник 26"/>
          <p:cNvSpPr/>
          <p:nvPr/>
        </p:nvSpPr>
        <p:spPr>
          <a:xfrm>
            <a:off x="3270273" y="4182604"/>
            <a:ext cx="1308101" cy="1063625"/>
          </a:xfrm>
          <a:prstGeom prst="rect">
            <a:avLst/>
          </a:prstGeom>
          <a:noFill/>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r>
              <a:rPr lang="en-US" sz="1200" b="1" dirty="0">
                <a:solidFill>
                  <a:srgbClr val="4D4D4D"/>
                </a:solidFill>
                <a:latin typeface="Tahoma" pitchFamily="34" charset="0"/>
                <a:ea typeface="Tahoma" pitchFamily="34" charset="0"/>
                <a:cs typeface="Tahoma" pitchFamily="34" charset="0"/>
              </a:rPr>
              <a:t>~</a:t>
            </a:r>
            <a:r>
              <a:rPr lang="ru-RU" sz="1200" b="1" dirty="0">
                <a:solidFill>
                  <a:srgbClr val="4D4D4D"/>
                </a:solidFill>
                <a:latin typeface="Tahoma" pitchFamily="34" charset="0"/>
                <a:ea typeface="Tahoma" pitchFamily="34" charset="0"/>
                <a:cs typeface="Tahoma" pitchFamily="34" charset="0"/>
              </a:rPr>
              <a:t> 2 – 4 </a:t>
            </a:r>
            <a:r>
              <a:rPr lang="en-US" sz="1200" b="1" dirty="0" smtClean="0">
                <a:solidFill>
                  <a:srgbClr val="4D4D4D"/>
                </a:solidFill>
                <a:latin typeface="Tahoma" pitchFamily="34" charset="0"/>
                <a:ea typeface="Tahoma" pitchFamily="34" charset="0"/>
                <a:cs typeface="Tahoma" pitchFamily="34" charset="0"/>
              </a:rPr>
              <a:t>GW</a:t>
            </a:r>
            <a:endParaRPr lang="ru-RU" sz="1200" b="1" dirty="0">
              <a:solidFill>
                <a:srgbClr val="4D4D4D"/>
              </a:solidFill>
              <a:latin typeface="Tahoma" pitchFamily="34" charset="0"/>
              <a:ea typeface="Tahoma" pitchFamily="34" charset="0"/>
              <a:cs typeface="Tahoma" pitchFamily="34" charset="0"/>
            </a:endParaRPr>
          </a:p>
        </p:txBody>
      </p:sp>
      <p:sp>
        <p:nvSpPr>
          <p:cNvPr id="8" name="Скругленный прямоугольник 7"/>
          <p:cNvSpPr/>
          <p:nvPr/>
        </p:nvSpPr>
        <p:spPr>
          <a:xfrm>
            <a:off x="3270273" y="1130306"/>
            <a:ext cx="1308101" cy="431800"/>
          </a:xfrm>
          <a:prstGeom prst="roundRect">
            <a:avLst/>
          </a:prstGeom>
          <a:solidFill>
            <a:schemeClr val="accent1"/>
          </a:solidFill>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r>
              <a:rPr lang="en-US" sz="1400" b="1" dirty="0" smtClean="0">
                <a:solidFill>
                  <a:prstClr val="white"/>
                </a:solidFill>
                <a:latin typeface="Tahoma" pitchFamily="34" charset="0"/>
                <a:ea typeface="Tahoma" pitchFamily="34" charset="0"/>
                <a:cs typeface="Tahoma" pitchFamily="34" charset="0"/>
              </a:rPr>
              <a:t>Delivery </a:t>
            </a:r>
            <a:endParaRPr lang="ru-RU" sz="1400" b="1" dirty="0">
              <a:solidFill>
                <a:prstClr val="white"/>
              </a:solidFill>
              <a:latin typeface="Tahoma" pitchFamily="34" charset="0"/>
              <a:ea typeface="Tahoma" pitchFamily="34" charset="0"/>
              <a:cs typeface="Tahoma" pitchFamily="34" charset="0"/>
            </a:endParaRPr>
          </a:p>
        </p:txBody>
      </p:sp>
      <p:sp>
        <p:nvSpPr>
          <p:cNvPr id="29" name="Скругленный прямоугольник 28"/>
          <p:cNvSpPr/>
          <p:nvPr/>
        </p:nvSpPr>
        <p:spPr>
          <a:xfrm>
            <a:off x="4730743" y="1130306"/>
            <a:ext cx="1123950" cy="431800"/>
          </a:xfrm>
          <a:prstGeom prst="roundRect">
            <a:avLst/>
          </a:prstGeom>
          <a:solidFill>
            <a:schemeClr val="accent1"/>
          </a:solidFill>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r>
              <a:rPr lang="en-US" sz="1400" b="1" dirty="0" smtClean="0">
                <a:solidFill>
                  <a:prstClr val="white"/>
                </a:solidFill>
                <a:latin typeface="Tahoma" pitchFamily="34" charset="0"/>
                <a:ea typeface="Tahoma" pitchFamily="34" charset="0"/>
                <a:cs typeface="Tahoma" pitchFamily="34" charset="0"/>
              </a:rPr>
              <a:t>Cost</a:t>
            </a:r>
            <a:endParaRPr lang="ru-RU" sz="1400" b="1" dirty="0">
              <a:solidFill>
                <a:prstClr val="white"/>
              </a:solidFill>
              <a:latin typeface="Tahoma" pitchFamily="34" charset="0"/>
              <a:ea typeface="Tahoma" pitchFamily="34" charset="0"/>
              <a:cs typeface="Tahoma" pitchFamily="34" charset="0"/>
            </a:endParaRPr>
          </a:p>
        </p:txBody>
      </p:sp>
      <p:sp>
        <p:nvSpPr>
          <p:cNvPr id="30" name="Скругленный прямоугольник 29"/>
          <p:cNvSpPr/>
          <p:nvPr/>
        </p:nvSpPr>
        <p:spPr>
          <a:xfrm>
            <a:off x="6000781" y="1130306"/>
            <a:ext cx="1825625" cy="431800"/>
          </a:xfrm>
          <a:prstGeom prst="roundRect">
            <a:avLst/>
          </a:prstGeom>
          <a:solidFill>
            <a:schemeClr val="accent1"/>
          </a:solidFill>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r>
              <a:rPr lang="en-US" sz="1400" b="1" dirty="0" smtClean="0">
                <a:solidFill>
                  <a:prstClr val="white"/>
                </a:solidFill>
                <a:latin typeface="Tahoma" pitchFamily="34" charset="0"/>
                <a:ea typeface="Tahoma" pitchFamily="34" charset="0"/>
                <a:cs typeface="Tahoma" pitchFamily="34" charset="0"/>
              </a:rPr>
              <a:t>Funding</a:t>
            </a:r>
            <a:endParaRPr lang="ru-RU" sz="1400" b="1" dirty="0">
              <a:solidFill>
                <a:prstClr val="white"/>
              </a:solidFill>
              <a:latin typeface="Tahoma" pitchFamily="34" charset="0"/>
              <a:ea typeface="Tahoma" pitchFamily="34" charset="0"/>
              <a:cs typeface="Tahoma" pitchFamily="34" charset="0"/>
            </a:endParaRPr>
          </a:p>
        </p:txBody>
      </p:sp>
      <p:sp>
        <p:nvSpPr>
          <p:cNvPr id="28" name="TextBox 27"/>
          <p:cNvSpPr txBox="1"/>
          <p:nvPr/>
        </p:nvSpPr>
        <p:spPr>
          <a:xfrm>
            <a:off x="179512" y="6351711"/>
            <a:ext cx="8856984" cy="253916"/>
          </a:xfrm>
          <a:prstGeom prst="rect">
            <a:avLst/>
          </a:prstGeom>
          <a:solidFill>
            <a:schemeClr val="bg1"/>
          </a:solidFill>
          <a:effectLst>
            <a:outerShdw blurRad="50800" dist="38100" dir="5400000" algn="t" rotWithShape="0">
              <a:prstClr val="black">
                <a:alpha val="40000"/>
              </a:prstClr>
            </a:outerShdw>
          </a:effectLst>
        </p:spPr>
        <p:txBody>
          <a:bodyPr wrap="square" rtlCol="0">
            <a:spAutoFit/>
          </a:bodyPr>
          <a:lstStyle/>
          <a:p>
            <a:pPr fontAlgn="base">
              <a:spcBef>
                <a:spcPct val="0"/>
              </a:spcBef>
              <a:spcAft>
                <a:spcPct val="0"/>
              </a:spcAft>
              <a:defRPr/>
            </a:pPr>
            <a:r>
              <a:rPr lang="en-US" sz="1050" b="1" dirty="0" smtClean="0">
                <a:solidFill>
                  <a:srgbClr val="4D4D4D">
                    <a:lumMod val="50000"/>
                  </a:srgbClr>
                </a:solidFill>
                <a:latin typeface="Arial" charset="0"/>
                <a:cs typeface="Arial" charset="0"/>
              </a:rPr>
              <a:t>Source</a:t>
            </a:r>
            <a:r>
              <a:rPr lang="ru-RU" sz="1050" b="1" dirty="0" smtClean="0">
                <a:solidFill>
                  <a:srgbClr val="4D4D4D">
                    <a:lumMod val="50000"/>
                  </a:srgbClr>
                </a:solidFill>
                <a:latin typeface="Arial" charset="0"/>
                <a:cs typeface="Arial" charset="0"/>
              </a:rPr>
              <a:t>: </a:t>
            </a:r>
            <a:r>
              <a:rPr lang="en-US" sz="1050" b="1" dirty="0" err="1" smtClean="0">
                <a:solidFill>
                  <a:srgbClr val="4D4D4D">
                    <a:lumMod val="50000"/>
                  </a:srgbClr>
                </a:solidFill>
                <a:latin typeface="Arial" charset="0"/>
                <a:cs typeface="Arial" charset="0"/>
              </a:rPr>
              <a:t>A.Kaplun</a:t>
            </a:r>
            <a:r>
              <a:rPr lang="en-US" sz="1050" b="1" dirty="0" smtClean="0">
                <a:solidFill>
                  <a:srgbClr val="4D4D4D">
                    <a:lumMod val="50000"/>
                  </a:srgbClr>
                </a:solidFill>
                <a:latin typeface="Arial" charset="0"/>
                <a:cs typeface="Arial" charset="0"/>
              </a:rPr>
              <a:t> (RAO “UES of Russia”) Prospective directions of power industry development in FED</a:t>
            </a:r>
            <a:r>
              <a:rPr lang="ru-RU" sz="1050" b="1" dirty="0" smtClean="0">
                <a:solidFill>
                  <a:srgbClr val="4D4D4D">
                    <a:lumMod val="50000"/>
                  </a:srgbClr>
                </a:solidFill>
                <a:latin typeface="Arial" charset="0"/>
                <a:cs typeface="Arial" charset="0"/>
              </a:rPr>
              <a:t>, APE</a:t>
            </a:r>
            <a:r>
              <a:rPr lang="en-US" sz="1050" b="1" dirty="0">
                <a:solidFill>
                  <a:srgbClr val="4D4D4D">
                    <a:lumMod val="50000"/>
                  </a:srgbClr>
                </a:solidFill>
                <a:latin typeface="Arial" charset="0"/>
                <a:cs typeface="Arial" charset="0"/>
              </a:rPr>
              <a:t>F</a:t>
            </a:r>
            <a:r>
              <a:rPr lang="ru-RU" sz="1050" b="1" dirty="0" smtClean="0">
                <a:solidFill>
                  <a:srgbClr val="4D4D4D">
                    <a:lumMod val="50000"/>
                  </a:srgbClr>
                </a:solidFill>
                <a:latin typeface="Arial" charset="0"/>
                <a:cs typeface="Arial" charset="0"/>
              </a:rPr>
              <a:t>, </a:t>
            </a:r>
            <a:r>
              <a:rPr lang="en-US" sz="1050" b="1" dirty="0" smtClean="0">
                <a:solidFill>
                  <a:srgbClr val="4D4D4D">
                    <a:lumMod val="50000"/>
                  </a:srgbClr>
                </a:solidFill>
                <a:latin typeface="Arial" charset="0"/>
                <a:cs typeface="Arial" charset="0"/>
              </a:rPr>
              <a:t>Vladivostok, May, 2013</a:t>
            </a:r>
            <a:endParaRPr lang="ru-RU" sz="1050" b="1" dirty="0">
              <a:solidFill>
                <a:srgbClr val="4D4D4D">
                  <a:lumMod val="50000"/>
                </a:srgbClr>
              </a:solidFill>
              <a:latin typeface="Arial" charset="0"/>
              <a:cs typeface="Arial" charset="0"/>
            </a:endParaRPr>
          </a:p>
        </p:txBody>
      </p:sp>
      <p:pic>
        <p:nvPicPr>
          <p:cNvPr id="31" name="Picture 6" descr="Эмблема СЭИ smal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731" y="117631"/>
            <a:ext cx="71596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6151187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idx="4294967295"/>
          </p:nvPr>
        </p:nvSpPr>
        <p:spPr>
          <a:xfrm>
            <a:off x="1141412" y="137538"/>
            <a:ext cx="7096125" cy="784830"/>
          </a:xfrm>
          <a:solidFill>
            <a:srgbClr val="FFFFFF"/>
          </a:solidFill>
          <a:effectLst>
            <a:outerShdw dist="107763" dir="2700000" algn="ctr" rotWithShape="0">
              <a:srgbClr val="808080">
                <a:alpha val="50000"/>
              </a:srgbClr>
            </a:outerShdw>
          </a:effectLst>
          <a:extLst/>
        </p:spPr>
        <p:txBody>
          <a:bodyPr>
            <a:spAutoFit/>
          </a:bodyPr>
          <a:lstStyle/>
          <a:p>
            <a:pPr algn="ctr" eaLnBrk="1" hangingPunct="1">
              <a:defRPr/>
            </a:pPr>
            <a:r>
              <a:rPr lang="ru-RU" sz="2000" b="1" i="1" dirty="0" smtClean="0">
                <a:solidFill>
                  <a:srgbClr val="993300"/>
                </a:solidFill>
              </a:rPr>
              <a:t> </a:t>
            </a:r>
            <a:r>
              <a:rPr lang="en-US" sz="2400" b="1" dirty="0" smtClean="0">
                <a:solidFill>
                  <a:srgbClr val="800000"/>
                </a:solidFill>
                <a:latin typeface="Arial" pitchFamily="34" charset="0"/>
                <a:cs typeface="Arial" pitchFamily="34" charset="0"/>
              </a:rPr>
              <a:t>INTERSTATE ELECTRIC POWER SYSTEM RUSSIA – MONGOLIA – CHINA </a:t>
            </a:r>
            <a:endParaRPr lang="ru-RU" sz="2400" b="1" dirty="0" smtClean="0">
              <a:solidFill>
                <a:srgbClr val="800000"/>
              </a:solidFill>
              <a:latin typeface="Arial" pitchFamily="34" charset="0"/>
              <a:cs typeface="Arial" pitchFamily="34" charset="0"/>
            </a:endParaRPr>
          </a:p>
        </p:txBody>
      </p:sp>
      <p:grpSp>
        <p:nvGrpSpPr>
          <p:cNvPr id="21951490" name="Группа 4"/>
          <p:cNvGrpSpPr>
            <a:grpSpLocks/>
          </p:cNvGrpSpPr>
          <p:nvPr/>
        </p:nvGrpSpPr>
        <p:grpSpPr bwMode="auto">
          <a:xfrm>
            <a:off x="273836" y="925249"/>
            <a:ext cx="8574889" cy="5533495"/>
            <a:chOff x="-55415" y="179254"/>
            <a:chExt cx="9500894" cy="5821301"/>
          </a:xfrm>
        </p:grpSpPr>
        <p:sp>
          <p:nvSpPr>
            <p:cNvPr id="6" name="Прямоугольник 5"/>
            <p:cNvSpPr/>
            <p:nvPr/>
          </p:nvSpPr>
          <p:spPr>
            <a:xfrm>
              <a:off x="694778" y="703960"/>
              <a:ext cx="237457" cy="228799"/>
            </a:xfrm>
            <a:prstGeom prst="rect">
              <a:avLst/>
            </a:prstGeom>
            <a:solidFill>
              <a:srgbClr val="1B7F62"/>
            </a:solidFill>
            <a:ln>
              <a:solidFill>
                <a:schemeClr val="tx1"/>
              </a:solidFill>
            </a:ln>
          </p:spPr>
          <p:style>
            <a:lnRef idx="2">
              <a:schemeClr val="accent6"/>
            </a:lnRef>
            <a:fillRef idx="1">
              <a:schemeClr val="lt1"/>
            </a:fillRef>
            <a:effectRef idx="0">
              <a:schemeClr val="accent6"/>
            </a:effectRef>
            <a:fontRef idx="minor">
              <a:schemeClr val="dk1"/>
            </a:fontRef>
          </p:style>
          <p:txBody>
            <a:bodyPr anchor="ctr"/>
            <a:lstStyle/>
            <a:p>
              <a:pPr fontAlgn="base">
                <a:spcBef>
                  <a:spcPct val="0"/>
                </a:spcBef>
                <a:spcAft>
                  <a:spcPct val="0"/>
                </a:spcAft>
                <a:defRPr/>
              </a:pPr>
              <a:endParaRPr lang="ru-RU">
                <a:solidFill>
                  <a:srgbClr val="000000"/>
                </a:solidFill>
              </a:endParaRPr>
            </a:p>
          </p:txBody>
        </p:sp>
        <p:sp>
          <p:nvSpPr>
            <p:cNvPr id="7" name="Поле 4"/>
            <p:cNvSpPr txBox="1"/>
            <p:nvPr/>
          </p:nvSpPr>
          <p:spPr>
            <a:xfrm>
              <a:off x="-55415" y="179254"/>
              <a:ext cx="2786152" cy="355724"/>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a:lstStyle/>
            <a:p>
              <a:pPr fontAlgn="base">
                <a:lnSpc>
                  <a:spcPct val="115000"/>
                </a:lnSpc>
                <a:spcBef>
                  <a:spcPct val="0"/>
                </a:spcBef>
                <a:spcAft>
                  <a:spcPts val="1000"/>
                </a:spcAft>
                <a:defRPr/>
              </a:pPr>
              <a:r>
                <a:rPr lang="en-US" sz="1400" b="1" dirty="0" smtClean="0">
                  <a:solidFill>
                    <a:srgbClr val="4F6228"/>
                  </a:solidFill>
                  <a:ea typeface="Calibri"/>
                  <a:cs typeface="Times New Roman"/>
                </a:rPr>
                <a:t>RUSSIA</a:t>
              </a:r>
              <a:r>
                <a:rPr lang="ru-RU" sz="1400" dirty="0" smtClean="0">
                  <a:solidFill>
                    <a:srgbClr val="4F6228"/>
                  </a:solidFill>
                  <a:ea typeface="Calibri"/>
                  <a:cs typeface="Times New Roman"/>
                </a:rPr>
                <a:t> </a:t>
              </a:r>
              <a:r>
                <a:rPr lang="ru-RU" sz="1400" b="1" dirty="0" err="1" smtClean="0">
                  <a:solidFill>
                    <a:srgbClr val="4F6228"/>
                  </a:solidFill>
                  <a:ea typeface="Calibri"/>
                  <a:cs typeface="Times New Roman"/>
                </a:rPr>
                <a:t>ГусиноозерскаяТЭС</a:t>
              </a:r>
              <a:endParaRPr lang="ru-RU" sz="1100" dirty="0">
                <a:solidFill>
                  <a:srgbClr val="000000"/>
                </a:solidFill>
                <a:ea typeface="Calibri"/>
                <a:cs typeface="Times New Roman"/>
              </a:endParaRPr>
            </a:p>
          </p:txBody>
        </p:sp>
        <p:sp>
          <p:nvSpPr>
            <p:cNvPr id="8" name="Прямоугольник 7"/>
            <p:cNvSpPr/>
            <p:nvPr/>
          </p:nvSpPr>
          <p:spPr>
            <a:xfrm>
              <a:off x="703574" y="1624976"/>
              <a:ext cx="237457" cy="228800"/>
            </a:xfrm>
            <a:prstGeom prst="rect">
              <a:avLst/>
            </a:prstGeom>
            <a:solidFill>
              <a:srgbClr val="A77247"/>
            </a:solidFill>
            <a:ln>
              <a:solidFill>
                <a:schemeClr val="tx1"/>
              </a:solidFill>
            </a:ln>
          </p:spPr>
          <p:style>
            <a:lnRef idx="2">
              <a:schemeClr val="accent6"/>
            </a:lnRef>
            <a:fillRef idx="1">
              <a:schemeClr val="lt1"/>
            </a:fillRef>
            <a:effectRef idx="0">
              <a:schemeClr val="accent6"/>
            </a:effectRef>
            <a:fontRef idx="minor">
              <a:schemeClr val="dk1"/>
            </a:fontRef>
          </p:style>
          <p:txBody>
            <a:bodyPr anchor="ctr"/>
            <a:lstStyle/>
            <a:p>
              <a:pPr fontAlgn="base">
                <a:spcBef>
                  <a:spcPct val="0"/>
                </a:spcBef>
                <a:spcAft>
                  <a:spcPct val="0"/>
                </a:spcAft>
                <a:defRPr/>
              </a:pPr>
              <a:endParaRPr lang="ru-RU">
                <a:solidFill>
                  <a:srgbClr val="000000"/>
                </a:solidFill>
              </a:endParaRPr>
            </a:p>
          </p:txBody>
        </p:sp>
        <p:sp>
          <p:nvSpPr>
            <p:cNvPr id="9" name="Прямоугольник 8"/>
            <p:cNvSpPr/>
            <p:nvPr/>
          </p:nvSpPr>
          <p:spPr>
            <a:xfrm>
              <a:off x="2983153" y="2019112"/>
              <a:ext cx="235697" cy="228800"/>
            </a:xfrm>
            <a:prstGeom prst="rect">
              <a:avLst/>
            </a:prstGeom>
            <a:solidFill>
              <a:srgbClr val="A77247"/>
            </a:solidFill>
            <a:ln>
              <a:solidFill>
                <a:schemeClr val="tx1"/>
              </a:solidFill>
            </a:ln>
          </p:spPr>
          <p:style>
            <a:lnRef idx="2">
              <a:schemeClr val="accent6"/>
            </a:lnRef>
            <a:fillRef idx="1">
              <a:schemeClr val="lt1"/>
            </a:fillRef>
            <a:effectRef idx="0">
              <a:schemeClr val="accent6"/>
            </a:effectRef>
            <a:fontRef idx="minor">
              <a:schemeClr val="dk1"/>
            </a:fontRef>
          </p:style>
          <p:txBody>
            <a:bodyPr anchor="ctr"/>
            <a:lstStyle/>
            <a:p>
              <a:pPr fontAlgn="base">
                <a:spcBef>
                  <a:spcPct val="0"/>
                </a:spcBef>
                <a:spcAft>
                  <a:spcPct val="0"/>
                </a:spcAft>
                <a:defRPr/>
              </a:pPr>
              <a:endParaRPr lang="ru-RU">
                <a:solidFill>
                  <a:srgbClr val="000000"/>
                </a:solidFill>
              </a:endParaRPr>
            </a:p>
          </p:txBody>
        </p:sp>
        <p:sp>
          <p:nvSpPr>
            <p:cNvPr id="10" name="Прямоугольник 9"/>
            <p:cNvSpPr/>
            <p:nvPr/>
          </p:nvSpPr>
          <p:spPr>
            <a:xfrm>
              <a:off x="2152936" y="1504731"/>
              <a:ext cx="235697" cy="228800"/>
            </a:xfrm>
            <a:prstGeom prst="rect">
              <a:avLst/>
            </a:prstGeom>
            <a:solidFill>
              <a:srgbClr val="A77247"/>
            </a:solidFill>
            <a:ln>
              <a:solidFill>
                <a:schemeClr val="tx1"/>
              </a:solidFill>
            </a:ln>
          </p:spPr>
          <p:style>
            <a:lnRef idx="2">
              <a:schemeClr val="accent6"/>
            </a:lnRef>
            <a:fillRef idx="1">
              <a:schemeClr val="lt1"/>
            </a:fillRef>
            <a:effectRef idx="0">
              <a:schemeClr val="accent6"/>
            </a:effectRef>
            <a:fontRef idx="minor">
              <a:schemeClr val="dk1"/>
            </a:fontRef>
          </p:style>
          <p:txBody>
            <a:bodyPr anchor="ctr"/>
            <a:lstStyle/>
            <a:p>
              <a:pPr fontAlgn="base">
                <a:spcBef>
                  <a:spcPct val="0"/>
                </a:spcBef>
                <a:spcAft>
                  <a:spcPct val="0"/>
                </a:spcAft>
                <a:defRPr/>
              </a:pPr>
              <a:endParaRPr lang="ru-RU">
                <a:solidFill>
                  <a:srgbClr val="000000"/>
                </a:solidFill>
              </a:endParaRPr>
            </a:p>
          </p:txBody>
        </p:sp>
        <p:sp>
          <p:nvSpPr>
            <p:cNvPr id="11" name="Прямоугольник 10"/>
            <p:cNvSpPr/>
            <p:nvPr/>
          </p:nvSpPr>
          <p:spPr>
            <a:xfrm>
              <a:off x="3229404" y="2439969"/>
              <a:ext cx="235697" cy="228800"/>
            </a:xfrm>
            <a:prstGeom prst="rect">
              <a:avLst/>
            </a:prstGeom>
            <a:noFill/>
            <a:ln>
              <a:solidFill>
                <a:schemeClr val="tx1"/>
              </a:solidFill>
            </a:ln>
          </p:spPr>
          <p:style>
            <a:lnRef idx="2">
              <a:schemeClr val="accent6"/>
            </a:lnRef>
            <a:fillRef idx="1">
              <a:schemeClr val="lt1"/>
            </a:fillRef>
            <a:effectRef idx="0">
              <a:schemeClr val="accent6"/>
            </a:effectRef>
            <a:fontRef idx="minor">
              <a:schemeClr val="dk1"/>
            </a:fontRef>
          </p:style>
          <p:txBody>
            <a:bodyPr anchor="ctr"/>
            <a:lstStyle/>
            <a:p>
              <a:pPr fontAlgn="base">
                <a:spcBef>
                  <a:spcPct val="0"/>
                </a:spcBef>
                <a:spcAft>
                  <a:spcPct val="0"/>
                </a:spcAft>
                <a:defRPr/>
              </a:pPr>
              <a:endParaRPr lang="ru-RU">
                <a:solidFill>
                  <a:srgbClr val="000000"/>
                </a:solidFill>
              </a:endParaRPr>
            </a:p>
          </p:txBody>
        </p:sp>
        <p:sp>
          <p:nvSpPr>
            <p:cNvPr id="12" name="Поле 13"/>
            <p:cNvSpPr txBox="1"/>
            <p:nvPr/>
          </p:nvSpPr>
          <p:spPr>
            <a:xfrm>
              <a:off x="1649881" y="1130636"/>
              <a:ext cx="1820498" cy="270551"/>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a:lstStyle/>
            <a:p>
              <a:pPr fontAlgn="base">
                <a:lnSpc>
                  <a:spcPct val="115000"/>
                </a:lnSpc>
                <a:spcBef>
                  <a:spcPct val="0"/>
                </a:spcBef>
                <a:spcAft>
                  <a:spcPts val="1000"/>
                </a:spcAft>
                <a:defRPr/>
              </a:pPr>
              <a:r>
                <a:rPr lang="ru-RU" sz="1200" b="1" dirty="0" err="1">
                  <a:solidFill>
                    <a:srgbClr val="000000"/>
                  </a:solidFill>
                  <a:ea typeface="Calibri"/>
                  <a:cs typeface="Times New Roman"/>
                </a:rPr>
                <a:t>Эрдэнэтская</a:t>
              </a:r>
              <a:r>
                <a:rPr lang="ru-RU" sz="1200" b="1" dirty="0">
                  <a:solidFill>
                    <a:srgbClr val="000000"/>
                  </a:solidFill>
                  <a:ea typeface="Calibri"/>
                  <a:cs typeface="Times New Roman"/>
                </a:rPr>
                <a:t> ТЭС</a:t>
              </a:r>
              <a:endParaRPr lang="ru-RU" sz="1100" dirty="0">
                <a:solidFill>
                  <a:srgbClr val="000000"/>
                </a:solidFill>
                <a:ea typeface="Calibri"/>
                <a:cs typeface="Times New Roman"/>
              </a:endParaRPr>
            </a:p>
          </p:txBody>
        </p:sp>
        <p:sp>
          <p:nvSpPr>
            <p:cNvPr id="13" name="Поле 14"/>
            <p:cNvSpPr txBox="1"/>
            <p:nvPr/>
          </p:nvSpPr>
          <p:spPr>
            <a:xfrm>
              <a:off x="274394" y="1892187"/>
              <a:ext cx="1262915" cy="527742"/>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a:lstStyle/>
            <a:p>
              <a:pPr algn="ctr" fontAlgn="base">
                <a:lnSpc>
                  <a:spcPct val="115000"/>
                </a:lnSpc>
                <a:spcBef>
                  <a:spcPct val="0"/>
                </a:spcBef>
                <a:defRPr/>
              </a:pPr>
              <a:r>
                <a:rPr lang="ru-RU" sz="1200" b="1" dirty="0" err="1">
                  <a:solidFill>
                    <a:srgbClr val="000000"/>
                  </a:solidFill>
                  <a:ea typeface="Calibri"/>
                  <a:cs typeface="Times New Roman"/>
                </a:rPr>
                <a:t>Дарханская</a:t>
              </a:r>
              <a:endParaRPr lang="ru-RU" sz="1100" dirty="0">
                <a:solidFill>
                  <a:srgbClr val="000000"/>
                </a:solidFill>
                <a:ea typeface="Calibri"/>
                <a:cs typeface="Times New Roman"/>
              </a:endParaRPr>
            </a:p>
            <a:p>
              <a:pPr algn="ctr" fontAlgn="base">
                <a:lnSpc>
                  <a:spcPct val="115000"/>
                </a:lnSpc>
                <a:spcBef>
                  <a:spcPct val="0"/>
                </a:spcBef>
                <a:defRPr/>
              </a:pPr>
              <a:r>
                <a:rPr lang="ru-RU" sz="1200" b="1" dirty="0">
                  <a:solidFill>
                    <a:srgbClr val="000000"/>
                  </a:solidFill>
                  <a:ea typeface="Calibri"/>
                  <a:cs typeface="Times New Roman"/>
                </a:rPr>
                <a:t>ТЭС</a:t>
              </a:r>
              <a:endParaRPr lang="ru-RU" sz="1100" dirty="0">
                <a:solidFill>
                  <a:srgbClr val="000000"/>
                </a:solidFill>
                <a:ea typeface="Calibri"/>
                <a:cs typeface="Times New Roman"/>
              </a:endParaRPr>
            </a:p>
          </p:txBody>
        </p:sp>
        <p:sp>
          <p:nvSpPr>
            <p:cNvPr id="14" name="Поле 17"/>
            <p:cNvSpPr txBox="1"/>
            <p:nvPr/>
          </p:nvSpPr>
          <p:spPr>
            <a:xfrm>
              <a:off x="3459825" y="2419928"/>
              <a:ext cx="707092" cy="270551"/>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a:lstStyle/>
            <a:p>
              <a:pPr fontAlgn="base">
                <a:lnSpc>
                  <a:spcPct val="115000"/>
                </a:lnSpc>
                <a:spcBef>
                  <a:spcPct val="0"/>
                </a:spcBef>
                <a:spcAft>
                  <a:spcPts val="1000"/>
                </a:spcAft>
                <a:defRPr/>
              </a:pPr>
              <a:r>
                <a:rPr lang="ru-RU" sz="1200" b="1" dirty="0">
                  <a:solidFill>
                    <a:srgbClr val="000000"/>
                  </a:solidFill>
                  <a:ea typeface="Calibri"/>
                  <a:cs typeface="Times New Roman"/>
                </a:rPr>
                <a:t>ТЭЦ 5</a:t>
              </a:r>
              <a:endParaRPr lang="ru-RU" sz="1100" dirty="0">
                <a:solidFill>
                  <a:srgbClr val="000000"/>
                </a:solidFill>
                <a:ea typeface="Calibri"/>
                <a:cs typeface="Times New Roman"/>
              </a:endParaRPr>
            </a:p>
          </p:txBody>
        </p:sp>
        <p:sp>
          <p:nvSpPr>
            <p:cNvPr id="15" name="Поле 18"/>
            <p:cNvSpPr txBox="1"/>
            <p:nvPr/>
          </p:nvSpPr>
          <p:spPr>
            <a:xfrm>
              <a:off x="3194225" y="1990721"/>
              <a:ext cx="708851" cy="270551"/>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a:lstStyle/>
            <a:p>
              <a:pPr fontAlgn="base">
                <a:lnSpc>
                  <a:spcPct val="115000"/>
                </a:lnSpc>
                <a:spcBef>
                  <a:spcPct val="0"/>
                </a:spcBef>
                <a:spcAft>
                  <a:spcPts val="1000"/>
                </a:spcAft>
                <a:defRPr/>
              </a:pPr>
              <a:r>
                <a:rPr lang="ru-RU" sz="1200" b="1" dirty="0">
                  <a:solidFill>
                    <a:srgbClr val="000000"/>
                  </a:solidFill>
                  <a:ea typeface="Calibri"/>
                  <a:cs typeface="Times New Roman"/>
                </a:rPr>
                <a:t>ТЭЦ 4</a:t>
              </a:r>
              <a:endParaRPr lang="ru-RU" sz="1100" dirty="0">
                <a:solidFill>
                  <a:srgbClr val="000000"/>
                </a:solidFill>
                <a:ea typeface="Calibri"/>
                <a:cs typeface="Times New Roman"/>
              </a:endParaRPr>
            </a:p>
          </p:txBody>
        </p:sp>
        <p:sp>
          <p:nvSpPr>
            <p:cNvPr id="16" name="Поле 19"/>
            <p:cNvSpPr txBox="1"/>
            <p:nvPr/>
          </p:nvSpPr>
          <p:spPr>
            <a:xfrm>
              <a:off x="3772915" y="987010"/>
              <a:ext cx="2121275" cy="42252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a:lstStyle/>
            <a:p>
              <a:pPr fontAlgn="base">
                <a:lnSpc>
                  <a:spcPct val="115000"/>
                </a:lnSpc>
                <a:spcBef>
                  <a:spcPct val="0"/>
                </a:spcBef>
                <a:spcAft>
                  <a:spcPts val="1000"/>
                </a:spcAft>
                <a:defRPr/>
              </a:pPr>
              <a:r>
                <a:rPr lang="en-US" sz="2000" b="1" dirty="0" err="1" smtClean="0">
                  <a:solidFill>
                    <a:srgbClr val="000000"/>
                  </a:solidFill>
                  <a:ea typeface="Calibri"/>
                  <a:cs typeface="Times New Roman"/>
                </a:rPr>
                <a:t>Ulaan</a:t>
              </a:r>
              <a:r>
                <a:rPr lang="ru-RU" sz="2000" b="1" dirty="0" smtClean="0">
                  <a:solidFill>
                    <a:srgbClr val="000000"/>
                  </a:solidFill>
                  <a:ea typeface="Calibri"/>
                  <a:cs typeface="Times New Roman"/>
                </a:rPr>
                <a:t>-</a:t>
              </a:r>
              <a:r>
                <a:rPr lang="en-US" sz="2000" b="1" dirty="0" err="1" smtClean="0">
                  <a:solidFill>
                    <a:srgbClr val="000000"/>
                  </a:solidFill>
                  <a:ea typeface="Calibri"/>
                  <a:cs typeface="Times New Roman"/>
                </a:rPr>
                <a:t>Baatar</a:t>
              </a:r>
              <a:endParaRPr lang="ru-RU" sz="2000" dirty="0">
                <a:solidFill>
                  <a:srgbClr val="000000"/>
                </a:solidFill>
                <a:ea typeface="Calibri"/>
                <a:cs typeface="Times New Roman"/>
              </a:endParaRPr>
            </a:p>
          </p:txBody>
        </p:sp>
        <p:sp>
          <p:nvSpPr>
            <p:cNvPr id="17" name="Овал 16"/>
            <p:cNvSpPr/>
            <p:nvPr/>
          </p:nvSpPr>
          <p:spPr>
            <a:xfrm>
              <a:off x="4421962" y="1462980"/>
              <a:ext cx="457323" cy="464279"/>
            </a:xfrm>
            <a:prstGeom prst="ellipse">
              <a:avLst/>
            </a:prstGeom>
            <a:solidFill>
              <a:schemeClr val="accent5">
                <a:lumMod val="90000"/>
              </a:schemeClr>
            </a:solidFill>
            <a:ln w="50800"/>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base">
                <a:spcBef>
                  <a:spcPct val="0"/>
                </a:spcBef>
                <a:spcAft>
                  <a:spcPct val="0"/>
                </a:spcAft>
                <a:defRPr/>
              </a:pPr>
              <a:endParaRPr lang="ru-RU">
                <a:solidFill>
                  <a:srgbClr val="FFFFFF"/>
                </a:solidFill>
              </a:endParaRPr>
            </a:p>
          </p:txBody>
        </p:sp>
        <p:cxnSp>
          <p:nvCxnSpPr>
            <p:cNvPr id="18" name="Прямая соединительная линия 17"/>
            <p:cNvCxnSpPr/>
            <p:nvPr/>
          </p:nvCxnSpPr>
          <p:spPr>
            <a:xfrm>
              <a:off x="823181" y="919398"/>
              <a:ext cx="0" cy="692217"/>
            </a:xfrm>
            <a:prstGeom prst="line">
              <a:avLst/>
            </a:prstGeom>
            <a:ln w="38100" cmpd="dbl">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Прямая соединительная линия 18"/>
            <p:cNvCxnSpPr/>
            <p:nvPr/>
          </p:nvCxnSpPr>
          <p:spPr>
            <a:xfrm flipH="1">
              <a:off x="942789" y="1660048"/>
              <a:ext cx="1189040" cy="3340"/>
            </a:xfrm>
            <a:prstGeom prst="line">
              <a:avLst/>
            </a:prstGeom>
            <a:ln w="38100" cmpd="dbl">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Прямая соединительная линия 19"/>
            <p:cNvCxnSpPr/>
            <p:nvPr/>
          </p:nvCxnSpPr>
          <p:spPr>
            <a:xfrm>
              <a:off x="2736902" y="1609946"/>
              <a:ext cx="19349" cy="1354425"/>
            </a:xfrm>
            <a:prstGeom prst="line">
              <a:avLst/>
            </a:prstGeom>
            <a:ln w="63500" cmpd="sng">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Прямая соединительная линия 20"/>
            <p:cNvCxnSpPr/>
            <p:nvPr/>
          </p:nvCxnSpPr>
          <p:spPr>
            <a:xfrm flipH="1" flipV="1">
              <a:off x="2399187" y="1660048"/>
              <a:ext cx="323644" cy="3340"/>
            </a:xfrm>
            <a:prstGeom prst="line">
              <a:avLst/>
            </a:prstGeom>
            <a:ln w="38100" cmpd="dbl">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Прямая соединительная линия 21"/>
            <p:cNvCxnSpPr/>
            <p:nvPr/>
          </p:nvCxnSpPr>
          <p:spPr>
            <a:xfrm flipH="1">
              <a:off x="2758010" y="1695119"/>
              <a:ext cx="1653399" cy="26721"/>
            </a:xfrm>
            <a:prstGeom prst="line">
              <a:avLst/>
            </a:prstGeom>
            <a:ln w="38100" cmpd="dbl">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22"/>
            <p:cNvCxnSpPr>
              <a:endCxn id="17" idx="6"/>
            </p:cNvCxnSpPr>
            <p:nvPr/>
          </p:nvCxnSpPr>
          <p:spPr>
            <a:xfrm flipH="1">
              <a:off x="4879285" y="1695119"/>
              <a:ext cx="1051843" cy="0"/>
            </a:xfrm>
            <a:prstGeom prst="line">
              <a:avLst/>
            </a:prstGeom>
            <a:ln w="38100" cmpd="dbl">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Прямая соединительная линия 23"/>
            <p:cNvCxnSpPr/>
            <p:nvPr/>
          </p:nvCxnSpPr>
          <p:spPr>
            <a:xfrm flipH="1">
              <a:off x="2786152" y="2553534"/>
              <a:ext cx="443252" cy="0"/>
            </a:xfrm>
            <a:prstGeom prst="line">
              <a:avLst/>
            </a:prstGeom>
            <a:ln w="38100" cmpd="dbl">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Прямая соединительная линия 24"/>
            <p:cNvCxnSpPr/>
            <p:nvPr/>
          </p:nvCxnSpPr>
          <p:spPr>
            <a:xfrm>
              <a:off x="942789" y="1793653"/>
              <a:ext cx="176069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Прямая соединительная линия 25"/>
            <p:cNvCxnSpPr/>
            <p:nvPr/>
          </p:nvCxnSpPr>
          <p:spPr>
            <a:xfrm>
              <a:off x="2786152" y="2137687"/>
              <a:ext cx="17237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flipH="1">
              <a:off x="5936405" y="1624976"/>
              <a:ext cx="5276" cy="1108925"/>
            </a:xfrm>
            <a:prstGeom prst="line">
              <a:avLst/>
            </a:prstGeom>
            <a:ln w="63500" cmpd="sng">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Прямоугольник 27"/>
            <p:cNvSpPr/>
            <p:nvPr/>
          </p:nvSpPr>
          <p:spPr>
            <a:xfrm>
              <a:off x="5528332" y="2095935"/>
              <a:ext cx="237456" cy="228800"/>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anchor="ctr"/>
            <a:lstStyle/>
            <a:p>
              <a:pPr fontAlgn="base">
                <a:spcBef>
                  <a:spcPct val="0"/>
                </a:spcBef>
                <a:spcAft>
                  <a:spcPct val="0"/>
                </a:spcAft>
                <a:defRPr/>
              </a:pPr>
              <a:endParaRPr lang="ru-RU">
                <a:solidFill>
                  <a:srgbClr val="000000"/>
                </a:solidFill>
              </a:endParaRPr>
            </a:p>
          </p:txBody>
        </p:sp>
        <p:sp>
          <p:nvSpPr>
            <p:cNvPr id="29" name="Прямоугольник 28"/>
            <p:cNvSpPr/>
            <p:nvPr/>
          </p:nvSpPr>
          <p:spPr>
            <a:xfrm>
              <a:off x="5978619" y="2996103"/>
              <a:ext cx="237456" cy="228799"/>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anchor="ctr"/>
            <a:lstStyle/>
            <a:p>
              <a:pPr fontAlgn="base">
                <a:spcBef>
                  <a:spcPct val="0"/>
                </a:spcBef>
                <a:spcAft>
                  <a:spcPct val="0"/>
                </a:spcAft>
                <a:defRPr/>
              </a:pPr>
              <a:endParaRPr lang="ru-RU">
                <a:solidFill>
                  <a:srgbClr val="000000"/>
                </a:solidFill>
              </a:endParaRPr>
            </a:p>
          </p:txBody>
        </p:sp>
        <p:sp>
          <p:nvSpPr>
            <p:cNvPr id="30" name="Прямоугольник 29"/>
            <p:cNvSpPr/>
            <p:nvPr/>
          </p:nvSpPr>
          <p:spPr>
            <a:xfrm>
              <a:off x="6654050" y="1863796"/>
              <a:ext cx="237456" cy="228799"/>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anchor="ctr"/>
            <a:lstStyle/>
            <a:p>
              <a:pPr fontAlgn="base">
                <a:spcBef>
                  <a:spcPct val="0"/>
                </a:spcBef>
                <a:spcAft>
                  <a:spcPct val="0"/>
                </a:spcAft>
                <a:defRPr/>
              </a:pPr>
              <a:endParaRPr lang="ru-RU">
                <a:solidFill>
                  <a:srgbClr val="000000"/>
                </a:solidFill>
              </a:endParaRPr>
            </a:p>
          </p:txBody>
        </p:sp>
        <p:sp>
          <p:nvSpPr>
            <p:cNvPr id="31" name="Поле 37"/>
            <p:cNvSpPr txBox="1"/>
            <p:nvPr/>
          </p:nvSpPr>
          <p:spPr>
            <a:xfrm>
              <a:off x="4177470" y="2120987"/>
              <a:ext cx="1345584" cy="41918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a:lstStyle/>
            <a:p>
              <a:pPr algn="ctr" fontAlgn="base">
                <a:lnSpc>
                  <a:spcPct val="115000"/>
                </a:lnSpc>
                <a:spcBef>
                  <a:spcPct val="0"/>
                </a:spcBef>
                <a:defRPr/>
              </a:pPr>
              <a:r>
                <a:rPr lang="ru-RU" sz="1200" b="1" dirty="0" err="1">
                  <a:solidFill>
                    <a:srgbClr val="000000"/>
                  </a:solidFill>
                  <a:ea typeface="Calibri"/>
                  <a:cs typeface="Times New Roman"/>
                </a:rPr>
                <a:t>Багануурская</a:t>
              </a:r>
              <a:endParaRPr lang="ru-RU" sz="1100" dirty="0">
                <a:solidFill>
                  <a:srgbClr val="000000"/>
                </a:solidFill>
                <a:ea typeface="Calibri"/>
                <a:cs typeface="Times New Roman"/>
              </a:endParaRPr>
            </a:p>
            <a:p>
              <a:pPr algn="ctr" fontAlgn="base">
                <a:lnSpc>
                  <a:spcPct val="115000"/>
                </a:lnSpc>
                <a:spcBef>
                  <a:spcPct val="0"/>
                </a:spcBef>
                <a:defRPr/>
              </a:pPr>
              <a:r>
                <a:rPr lang="ru-RU" sz="1200" b="1" dirty="0">
                  <a:solidFill>
                    <a:srgbClr val="000000"/>
                  </a:solidFill>
                  <a:ea typeface="Calibri"/>
                  <a:cs typeface="Times New Roman"/>
                </a:rPr>
                <a:t>ТЭС</a:t>
              </a:r>
              <a:endParaRPr lang="ru-RU" sz="1100" dirty="0">
                <a:solidFill>
                  <a:srgbClr val="000000"/>
                </a:solidFill>
                <a:ea typeface="Calibri"/>
                <a:cs typeface="Times New Roman"/>
              </a:endParaRPr>
            </a:p>
          </p:txBody>
        </p:sp>
        <p:cxnSp>
          <p:nvCxnSpPr>
            <p:cNvPr id="32" name="Прямая соединительная линия 31"/>
            <p:cNvCxnSpPr/>
            <p:nvPr/>
          </p:nvCxnSpPr>
          <p:spPr>
            <a:xfrm>
              <a:off x="5767547" y="2187790"/>
              <a:ext cx="17413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Прямоугольник 32"/>
            <p:cNvSpPr/>
            <p:nvPr/>
          </p:nvSpPr>
          <p:spPr>
            <a:xfrm>
              <a:off x="8532592" y="1878826"/>
              <a:ext cx="235697" cy="227129"/>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anchor="ctr"/>
            <a:lstStyle/>
            <a:p>
              <a:pPr fontAlgn="base">
                <a:spcBef>
                  <a:spcPct val="0"/>
                </a:spcBef>
                <a:spcAft>
                  <a:spcPct val="0"/>
                </a:spcAft>
                <a:defRPr/>
              </a:pPr>
              <a:endParaRPr lang="ru-RU">
                <a:solidFill>
                  <a:srgbClr val="000000"/>
                </a:solidFill>
              </a:endParaRPr>
            </a:p>
          </p:txBody>
        </p:sp>
        <p:cxnSp>
          <p:nvCxnSpPr>
            <p:cNvPr id="34" name="Прямая соединительная линия 33"/>
            <p:cNvCxnSpPr/>
            <p:nvPr/>
          </p:nvCxnSpPr>
          <p:spPr>
            <a:xfrm flipH="1">
              <a:off x="5985655" y="1990721"/>
              <a:ext cx="668395" cy="0"/>
            </a:xfrm>
            <a:prstGeom prst="line">
              <a:avLst/>
            </a:prstGeom>
            <a:ln w="38100" cmpd="dbl">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5" name="Прямая соединительная линия 34"/>
            <p:cNvCxnSpPr/>
            <p:nvPr/>
          </p:nvCxnSpPr>
          <p:spPr>
            <a:xfrm flipH="1">
              <a:off x="6886230" y="1984041"/>
              <a:ext cx="659600" cy="0"/>
            </a:xfrm>
            <a:prstGeom prst="line">
              <a:avLst/>
            </a:prstGeom>
            <a:ln w="38100" cmpd="dbl">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6" name="Прямая соединительная линия 35"/>
            <p:cNvCxnSpPr/>
            <p:nvPr/>
          </p:nvCxnSpPr>
          <p:spPr>
            <a:xfrm flipH="1">
              <a:off x="7864197" y="1984041"/>
              <a:ext cx="633216" cy="0"/>
            </a:xfrm>
            <a:prstGeom prst="line">
              <a:avLst/>
            </a:prstGeom>
            <a:ln w="38100" cmpd="dbl">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7" name="Прямая соединительная линия 36"/>
            <p:cNvCxnSpPr/>
            <p:nvPr/>
          </p:nvCxnSpPr>
          <p:spPr>
            <a:xfrm flipH="1">
              <a:off x="5985655" y="2665429"/>
              <a:ext cx="117848" cy="0"/>
            </a:xfrm>
            <a:prstGeom prst="line">
              <a:avLst/>
            </a:prstGeom>
            <a:ln w="38100" cmpd="dbl">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8" name="Прямая соединительная линия 37"/>
            <p:cNvCxnSpPr/>
            <p:nvPr/>
          </p:nvCxnSpPr>
          <p:spPr>
            <a:xfrm flipH="1" flipV="1">
              <a:off x="6105263" y="2665429"/>
              <a:ext cx="3518" cy="334014"/>
            </a:xfrm>
            <a:prstGeom prst="line">
              <a:avLst/>
            </a:prstGeom>
            <a:ln w="38100" cmpd="dbl">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9" name="Поле 47"/>
            <p:cNvSpPr txBox="1"/>
            <p:nvPr/>
          </p:nvSpPr>
          <p:spPr>
            <a:xfrm>
              <a:off x="7913447" y="2095935"/>
              <a:ext cx="1405388" cy="49100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a:lstStyle/>
            <a:p>
              <a:pPr algn="ctr" fontAlgn="base">
                <a:lnSpc>
                  <a:spcPct val="115000"/>
                </a:lnSpc>
                <a:spcBef>
                  <a:spcPct val="0"/>
                </a:spcBef>
                <a:defRPr/>
              </a:pPr>
              <a:r>
                <a:rPr lang="ru-RU" sz="1200" b="1" dirty="0" err="1">
                  <a:solidFill>
                    <a:srgbClr val="000000"/>
                  </a:solidFill>
                  <a:ea typeface="Calibri"/>
                  <a:cs typeface="Times New Roman"/>
                </a:rPr>
                <a:t>Адуунчулуун-ская</a:t>
              </a:r>
              <a:r>
                <a:rPr lang="ru-RU" sz="1200" b="1" dirty="0">
                  <a:solidFill>
                    <a:srgbClr val="000000"/>
                  </a:solidFill>
                  <a:ea typeface="Calibri"/>
                  <a:cs typeface="Times New Roman"/>
                </a:rPr>
                <a:t> ТЭС</a:t>
              </a:r>
              <a:endParaRPr lang="ru-RU" sz="1100" dirty="0">
                <a:solidFill>
                  <a:srgbClr val="000000"/>
                </a:solidFill>
                <a:ea typeface="Calibri"/>
                <a:cs typeface="Times New Roman"/>
              </a:endParaRPr>
            </a:p>
          </p:txBody>
        </p:sp>
        <p:sp>
          <p:nvSpPr>
            <p:cNvPr id="40" name="Поле 48"/>
            <p:cNvSpPr txBox="1"/>
            <p:nvPr/>
          </p:nvSpPr>
          <p:spPr>
            <a:xfrm>
              <a:off x="4344569" y="2930969"/>
              <a:ext cx="1716720" cy="457599"/>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a:lstStyle/>
            <a:p>
              <a:pPr algn="ctr" fontAlgn="base">
                <a:lnSpc>
                  <a:spcPct val="115000"/>
                </a:lnSpc>
                <a:spcBef>
                  <a:spcPct val="0"/>
                </a:spcBef>
                <a:defRPr/>
              </a:pPr>
              <a:r>
                <a:rPr lang="ru-RU" sz="1200" b="1" dirty="0" err="1">
                  <a:solidFill>
                    <a:srgbClr val="000000"/>
                  </a:solidFill>
                  <a:ea typeface="Calibri"/>
                  <a:cs typeface="Times New Roman"/>
                </a:rPr>
                <a:t>Бооролжуутская</a:t>
              </a:r>
              <a:endParaRPr lang="ru-RU" sz="1100" dirty="0">
                <a:solidFill>
                  <a:srgbClr val="000000"/>
                </a:solidFill>
                <a:ea typeface="Calibri"/>
                <a:cs typeface="Times New Roman"/>
              </a:endParaRPr>
            </a:p>
            <a:p>
              <a:pPr algn="ctr" fontAlgn="base">
                <a:lnSpc>
                  <a:spcPct val="115000"/>
                </a:lnSpc>
                <a:spcBef>
                  <a:spcPct val="0"/>
                </a:spcBef>
                <a:defRPr/>
              </a:pPr>
              <a:r>
                <a:rPr lang="ru-RU" sz="1200" b="1" dirty="0">
                  <a:solidFill>
                    <a:srgbClr val="000000"/>
                  </a:solidFill>
                  <a:ea typeface="Calibri"/>
                  <a:cs typeface="Times New Roman"/>
                </a:rPr>
                <a:t>ТЭС</a:t>
              </a:r>
              <a:endParaRPr lang="ru-RU" sz="1100" dirty="0">
                <a:solidFill>
                  <a:srgbClr val="000000"/>
                </a:solidFill>
                <a:ea typeface="Calibri"/>
                <a:cs typeface="Times New Roman"/>
              </a:endParaRPr>
            </a:p>
          </p:txBody>
        </p:sp>
        <p:sp>
          <p:nvSpPr>
            <p:cNvPr id="41" name="Поле 49"/>
            <p:cNvSpPr txBox="1"/>
            <p:nvPr/>
          </p:nvSpPr>
          <p:spPr>
            <a:xfrm>
              <a:off x="6231906" y="2082575"/>
              <a:ext cx="1350862" cy="504361"/>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a:lstStyle/>
            <a:p>
              <a:pPr algn="ctr" fontAlgn="base">
                <a:lnSpc>
                  <a:spcPct val="115000"/>
                </a:lnSpc>
                <a:spcBef>
                  <a:spcPct val="0"/>
                </a:spcBef>
                <a:defRPr/>
              </a:pPr>
              <a:r>
                <a:rPr lang="ru-RU" sz="1200" b="1" dirty="0" err="1">
                  <a:solidFill>
                    <a:srgbClr val="000000"/>
                  </a:solidFill>
                  <a:ea typeface="Calibri"/>
                  <a:cs typeface="Times New Roman"/>
                </a:rPr>
                <a:t>Чандганская</a:t>
              </a:r>
              <a:endParaRPr lang="ru-RU" sz="1100" dirty="0">
                <a:solidFill>
                  <a:srgbClr val="000000"/>
                </a:solidFill>
                <a:ea typeface="Calibri"/>
                <a:cs typeface="Times New Roman"/>
              </a:endParaRPr>
            </a:p>
            <a:p>
              <a:pPr algn="ctr" fontAlgn="base">
                <a:lnSpc>
                  <a:spcPct val="115000"/>
                </a:lnSpc>
                <a:spcBef>
                  <a:spcPct val="0"/>
                </a:spcBef>
                <a:defRPr/>
              </a:pPr>
              <a:r>
                <a:rPr lang="ru-RU" sz="1200" b="1" dirty="0">
                  <a:solidFill>
                    <a:srgbClr val="000000"/>
                  </a:solidFill>
                  <a:ea typeface="Calibri"/>
                  <a:cs typeface="Times New Roman"/>
                </a:rPr>
                <a:t>ТЭС</a:t>
              </a:r>
              <a:endParaRPr lang="ru-RU" sz="1100" dirty="0">
                <a:solidFill>
                  <a:srgbClr val="000000"/>
                </a:solidFill>
                <a:ea typeface="Calibri"/>
                <a:cs typeface="Times New Roman"/>
              </a:endParaRPr>
            </a:p>
          </p:txBody>
        </p:sp>
        <p:sp>
          <p:nvSpPr>
            <p:cNvPr id="42" name="Овал 41"/>
            <p:cNvSpPr/>
            <p:nvPr/>
          </p:nvSpPr>
          <p:spPr>
            <a:xfrm>
              <a:off x="7582768" y="1850436"/>
              <a:ext cx="283188" cy="287252"/>
            </a:xfrm>
            <a:prstGeom prst="ellipse">
              <a:avLst/>
            </a:prstGeom>
            <a:solidFill>
              <a:schemeClr val="accent1"/>
            </a:solid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base">
                <a:spcBef>
                  <a:spcPct val="0"/>
                </a:spcBef>
                <a:spcAft>
                  <a:spcPct val="0"/>
                </a:spcAft>
                <a:defRPr/>
              </a:pPr>
              <a:endParaRPr lang="ru-RU">
                <a:solidFill>
                  <a:srgbClr val="FFFFFF"/>
                </a:solidFill>
              </a:endParaRPr>
            </a:p>
          </p:txBody>
        </p:sp>
        <p:sp>
          <p:nvSpPr>
            <p:cNvPr id="43" name="Поле 51"/>
            <p:cNvSpPr txBox="1"/>
            <p:nvPr/>
          </p:nvSpPr>
          <p:spPr>
            <a:xfrm>
              <a:off x="7076195" y="1427908"/>
              <a:ext cx="1605907" cy="42252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a:lstStyle/>
            <a:p>
              <a:pPr fontAlgn="base">
                <a:lnSpc>
                  <a:spcPct val="115000"/>
                </a:lnSpc>
                <a:spcBef>
                  <a:spcPct val="0"/>
                </a:spcBef>
                <a:spcAft>
                  <a:spcPts val="1000"/>
                </a:spcAft>
                <a:defRPr/>
              </a:pPr>
              <a:r>
                <a:rPr lang="ru-RU" b="1" dirty="0" err="1">
                  <a:solidFill>
                    <a:srgbClr val="000000"/>
                  </a:solidFill>
                  <a:ea typeface="Calibri"/>
                  <a:cs typeface="Times New Roman"/>
                </a:rPr>
                <a:t>Ундерхаан</a:t>
              </a:r>
              <a:endParaRPr lang="ru-RU" sz="1100" dirty="0">
                <a:solidFill>
                  <a:srgbClr val="000000"/>
                </a:solidFill>
                <a:ea typeface="Calibri"/>
                <a:cs typeface="Times New Roman"/>
              </a:endParaRPr>
            </a:p>
          </p:txBody>
        </p:sp>
        <p:sp>
          <p:nvSpPr>
            <p:cNvPr id="44" name="Прямоугольник 43"/>
            <p:cNvSpPr/>
            <p:nvPr/>
          </p:nvSpPr>
          <p:spPr>
            <a:xfrm>
              <a:off x="5999727" y="3615697"/>
              <a:ext cx="237456" cy="228800"/>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anchor="ctr"/>
            <a:lstStyle/>
            <a:p>
              <a:pPr fontAlgn="base">
                <a:spcBef>
                  <a:spcPct val="0"/>
                </a:spcBef>
                <a:spcAft>
                  <a:spcPct val="0"/>
                </a:spcAft>
                <a:defRPr/>
              </a:pPr>
              <a:endParaRPr lang="ru-RU">
                <a:solidFill>
                  <a:srgbClr val="000000"/>
                </a:solidFill>
              </a:endParaRPr>
            </a:p>
          </p:txBody>
        </p:sp>
        <p:sp>
          <p:nvSpPr>
            <p:cNvPr id="45" name="Прямоугольник 44"/>
            <p:cNvSpPr/>
            <p:nvPr/>
          </p:nvSpPr>
          <p:spPr>
            <a:xfrm>
              <a:off x="2124793" y="3966412"/>
              <a:ext cx="235697" cy="228800"/>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anchor="ctr"/>
            <a:lstStyle/>
            <a:p>
              <a:pPr fontAlgn="base">
                <a:spcBef>
                  <a:spcPct val="0"/>
                </a:spcBef>
                <a:spcAft>
                  <a:spcPct val="0"/>
                </a:spcAft>
                <a:defRPr/>
              </a:pPr>
              <a:endParaRPr lang="ru-RU">
                <a:solidFill>
                  <a:srgbClr val="000000"/>
                </a:solidFill>
              </a:endParaRPr>
            </a:p>
          </p:txBody>
        </p:sp>
        <p:sp>
          <p:nvSpPr>
            <p:cNvPr id="46" name="Прямоугольник 45"/>
            <p:cNvSpPr/>
            <p:nvPr/>
          </p:nvSpPr>
          <p:spPr>
            <a:xfrm>
              <a:off x="2124793" y="3291704"/>
              <a:ext cx="235697" cy="228800"/>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anchor="ctr"/>
            <a:lstStyle/>
            <a:p>
              <a:pPr fontAlgn="base">
                <a:spcBef>
                  <a:spcPct val="0"/>
                </a:spcBef>
                <a:spcAft>
                  <a:spcPct val="0"/>
                </a:spcAft>
                <a:defRPr/>
              </a:pPr>
              <a:endParaRPr lang="ru-RU">
                <a:solidFill>
                  <a:srgbClr val="000000"/>
                </a:solidFill>
              </a:endParaRPr>
            </a:p>
          </p:txBody>
        </p:sp>
        <p:cxnSp>
          <p:nvCxnSpPr>
            <p:cNvPr id="47" name="Прямая соединительная линия 46"/>
            <p:cNvCxnSpPr/>
            <p:nvPr/>
          </p:nvCxnSpPr>
          <p:spPr>
            <a:xfrm>
              <a:off x="5894191" y="4100017"/>
              <a:ext cx="0" cy="681388"/>
            </a:xfrm>
            <a:prstGeom prst="line">
              <a:avLst/>
            </a:prstGeom>
            <a:ln w="63500" cmpd="sng">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p:nvPr/>
          </p:nvCxnSpPr>
          <p:spPr>
            <a:xfrm flipV="1">
              <a:off x="6105263" y="3221561"/>
              <a:ext cx="0" cy="380776"/>
            </a:xfrm>
            <a:prstGeom prst="line">
              <a:avLst/>
            </a:prstGeom>
            <a:ln w="38100" cmpd="dbl">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49" name="Прямая соединительная линия 48"/>
            <p:cNvCxnSpPr/>
            <p:nvPr/>
          </p:nvCxnSpPr>
          <p:spPr>
            <a:xfrm flipH="1" flipV="1">
              <a:off x="6105263" y="3841157"/>
              <a:ext cx="0" cy="362404"/>
            </a:xfrm>
            <a:prstGeom prst="line">
              <a:avLst/>
            </a:prstGeom>
            <a:ln w="38100" cmpd="dbl">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50" name="Прямая соединительная линия 49"/>
            <p:cNvCxnSpPr/>
            <p:nvPr/>
          </p:nvCxnSpPr>
          <p:spPr>
            <a:xfrm>
              <a:off x="5957512" y="4191872"/>
              <a:ext cx="237456" cy="0"/>
            </a:xfrm>
            <a:prstGeom prst="line">
              <a:avLst/>
            </a:prstGeom>
            <a:ln w="38100" cmpd="dbl">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51" name="Прямая соединительная линия 50"/>
            <p:cNvCxnSpPr/>
            <p:nvPr/>
          </p:nvCxnSpPr>
          <p:spPr>
            <a:xfrm flipH="1" flipV="1">
              <a:off x="2244401" y="2792354"/>
              <a:ext cx="0" cy="499350"/>
            </a:xfrm>
            <a:prstGeom prst="line">
              <a:avLst/>
            </a:prstGeom>
            <a:ln w="38100" cmpd="dbl">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52" name="Прямая соединительная линия 51"/>
            <p:cNvCxnSpPr/>
            <p:nvPr/>
          </p:nvCxnSpPr>
          <p:spPr>
            <a:xfrm flipV="1">
              <a:off x="2237365" y="3475412"/>
              <a:ext cx="7036" cy="491000"/>
            </a:xfrm>
            <a:prstGeom prst="line">
              <a:avLst/>
            </a:prstGeom>
            <a:ln w="38100" cmpd="dbl">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53" name="Поле 61"/>
            <p:cNvSpPr txBox="1"/>
            <p:nvPr/>
          </p:nvSpPr>
          <p:spPr>
            <a:xfrm>
              <a:off x="4344569" y="3475412"/>
              <a:ext cx="1634051" cy="49100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a:lstStyle/>
            <a:p>
              <a:pPr algn="ctr" fontAlgn="base">
                <a:lnSpc>
                  <a:spcPct val="115000"/>
                </a:lnSpc>
                <a:spcBef>
                  <a:spcPct val="0"/>
                </a:spcBef>
                <a:defRPr/>
              </a:pPr>
              <a:r>
                <a:rPr lang="ru-RU" sz="1200" b="1" dirty="0" err="1">
                  <a:solidFill>
                    <a:srgbClr val="000000"/>
                  </a:solidFill>
                  <a:ea typeface="Calibri"/>
                  <a:cs typeface="Times New Roman"/>
                </a:rPr>
                <a:t>Цайдемнуурская</a:t>
              </a:r>
              <a:endParaRPr lang="ru-RU" sz="1100" dirty="0">
                <a:solidFill>
                  <a:srgbClr val="000000"/>
                </a:solidFill>
                <a:ea typeface="Calibri"/>
                <a:cs typeface="Times New Roman"/>
              </a:endParaRPr>
            </a:p>
            <a:p>
              <a:pPr algn="ctr" fontAlgn="base">
                <a:lnSpc>
                  <a:spcPct val="115000"/>
                </a:lnSpc>
                <a:spcBef>
                  <a:spcPct val="0"/>
                </a:spcBef>
                <a:defRPr/>
              </a:pPr>
              <a:r>
                <a:rPr lang="ru-RU" sz="1200" b="1" dirty="0">
                  <a:solidFill>
                    <a:srgbClr val="000000"/>
                  </a:solidFill>
                  <a:ea typeface="Calibri"/>
                  <a:cs typeface="Times New Roman"/>
                </a:rPr>
                <a:t>ТЭС</a:t>
              </a:r>
              <a:endParaRPr lang="ru-RU" sz="1100" dirty="0">
                <a:solidFill>
                  <a:srgbClr val="000000"/>
                </a:solidFill>
                <a:ea typeface="Calibri"/>
                <a:cs typeface="Times New Roman"/>
              </a:endParaRPr>
            </a:p>
          </p:txBody>
        </p:sp>
        <p:cxnSp>
          <p:nvCxnSpPr>
            <p:cNvPr id="54" name="Прямая соединительная линия 53"/>
            <p:cNvCxnSpPr/>
            <p:nvPr/>
          </p:nvCxnSpPr>
          <p:spPr>
            <a:xfrm>
              <a:off x="2237365" y="2855817"/>
              <a:ext cx="497779" cy="0"/>
            </a:xfrm>
            <a:prstGeom prst="line">
              <a:avLst/>
            </a:prstGeom>
            <a:ln w="38100" cmpd="dbl">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55" name="Прямая соединительная линия 54"/>
            <p:cNvCxnSpPr/>
            <p:nvPr/>
          </p:nvCxnSpPr>
          <p:spPr>
            <a:xfrm>
              <a:off x="2392151" y="4781405"/>
              <a:ext cx="802074" cy="0"/>
            </a:xfrm>
            <a:prstGeom prst="line">
              <a:avLst/>
            </a:prstGeom>
            <a:ln w="38100" cmpd="dbl">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56" name="Прямая соединительная линия 55"/>
            <p:cNvCxnSpPr/>
            <p:nvPr/>
          </p:nvCxnSpPr>
          <p:spPr>
            <a:xfrm>
              <a:off x="2758010" y="2792354"/>
              <a:ext cx="235697" cy="0"/>
            </a:xfrm>
            <a:prstGeom prst="line">
              <a:avLst/>
            </a:prstGeom>
            <a:ln w="50800" cmpd="dbl">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57" name="Прямая соединительная линия 56"/>
            <p:cNvCxnSpPr/>
            <p:nvPr/>
          </p:nvCxnSpPr>
          <p:spPr>
            <a:xfrm flipV="1">
              <a:off x="2251436" y="4191872"/>
              <a:ext cx="0" cy="427537"/>
            </a:xfrm>
            <a:prstGeom prst="line">
              <a:avLst/>
            </a:prstGeom>
            <a:ln w="38100" cmpd="dbl">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58" name="Прямая соединительная линия 57"/>
            <p:cNvCxnSpPr/>
            <p:nvPr/>
          </p:nvCxnSpPr>
          <p:spPr>
            <a:xfrm flipH="1">
              <a:off x="2364008" y="4677861"/>
              <a:ext cx="1894373" cy="6680"/>
            </a:xfrm>
            <a:prstGeom prst="line">
              <a:avLst/>
            </a:prstGeom>
            <a:ln w="38100" cmpd="dbl">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59" name="Прямая соединительная линия 58"/>
            <p:cNvCxnSpPr/>
            <p:nvPr/>
          </p:nvCxnSpPr>
          <p:spPr>
            <a:xfrm flipV="1">
              <a:off x="4261899" y="4662831"/>
              <a:ext cx="0" cy="634626"/>
            </a:xfrm>
            <a:prstGeom prst="line">
              <a:avLst/>
            </a:prstGeom>
            <a:ln w="38100" cmpd="dbl">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60" name="Прямая соединительная линия 59"/>
            <p:cNvCxnSpPr/>
            <p:nvPr/>
          </p:nvCxnSpPr>
          <p:spPr>
            <a:xfrm>
              <a:off x="3111556" y="4781405"/>
              <a:ext cx="5276" cy="893487"/>
            </a:xfrm>
            <a:prstGeom prst="line">
              <a:avLst/>
            </a:prstGeom>
            <a:ln w="38100" cmpd="dbl">
              <a:solidFill>
                <a:schemeClr val="tx1"/>
              </a:solidFill>
              <a:prstDash val="dash"/>
              <a:tailEnd type="triangle" w="sm" len="lg"/>
            </a:ln>
          </p:spPr>
          <p:style>
            <a:lnRef idx="1">
              <a:schemeClr val="accent1"/>
            </a:lnRef>
            <a:fillRef idx="0">
              <a:schemeClr val="accent1"/>
            </a:fillRef>
            <a:effectRef idx="0">
              <a:schemeClr val="accent1"/>
            </a:effectRef>
            <a:fontRef idx="minor">
              <a:schemeClr val="tx1"/>
            </a:fontRef>
          </p:style>
        </p:cxnSp>
        <p:sp>
          <p:nvSpPr>
            <p:cNvPr id="61" name="Прямоугольник 60"/>
            <p:cNvSpPr/>
            <p:nvPr/>
          </p:nvSpPr>
          <p:spPr>
            <a:xfrm>
              <a:off x="2138865" y="4621079"/>
              <a:ext cx="235697" cy="228800"/>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anchor="ctr"/>
            <a:lstStyle/>
            <a:p>
              <a:pPr fontAlgn="base">
                <a:spcBef>
                  <a:spcPct val="0"/>
                </a:spcBef>
                <a:spcAft>
                  <a:spcPct val="0"/>
                </a:spcAft>
                <a:defRPr/>
              </a:pPr>
              <a:endParaRPr lang="ru-RU">
                <a:solidFill>
                  <a:srgbClr val="000000"/>
                </a:solidFill>
              </a:endParaRPr>
            </a:p>
          </p:txBody>
        </p:sp>
        <p:sp>
          <p:nvSpPr>
            <p:cNvPr id="62" name="Прямоугольник 61"/>
            <p:cNvSpPr/>
            <p:nvPr/>
          </p:nvSpPr>
          <p:spPr>
            <a:xfrm>
              <a:off x="7582768" y="4572647"/>
              <a:ext cx="235697" cy="227129"/>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anchor="ctr"/>
            <a:lstStyle/>
            <a:p>
              <a:pPr fontAlgn="base">
                <a:spcBef>
                  <a:spcPct val="0"/>
                </a:spcBef>
                <a:spcAft>
                  <a:spcPct val="0"/>
                </a:spcAft>
                <a:defRPr/>
              </a:pPr>
              <a:endParaRPr lang="ru-RU">
                <a:solidFill>
                  <a:srgbClr val="000000"/>
                </a:solidFill>
              </a:endParaRPr>
            </a:p>
          </p:txBody>
        </p:sp>
        <p:sp>
          <p:nvSpPr>
            <p:cNvPr id="63" name="Прямоугольник 62"/>
            <p:cNvSpPr/>
            <p:nvPr/>
          </p:nvSpPr>
          <p:spPr>
            <a:xfrm>
              <a:off x="3903077" y="4093337"/>
              <a:ext cx="237456" cy="225460"/>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anchor="ctr"/>
            <a:lstStyle/>
            <a:p>
              <a:pPr fontAlgn="base">
                <a:spcBef>
                  <a:spcPct val="0"/>
                </a:spcBef>
                <a:spcAft>
                  <a:spcPct val="0"/>
                </a:spcAft>
                <a:defRPr/>
              </a:pPr>
              <a:endParaRPr lang="ru-RU">
                <a:solidFill>
                  <a:srgbClr val="000000"/>
                </a:solidFill>
              </a:endParaRPr>
            </a:p>
          </p:txBody>
        </p:sp>
        <p:sp>
          <p:nvSpPr>
            <p:cNvPr id="64" name="Поле 73"/>
            <p:cNvSpPr txBox="1"/>
            <p:nvPr/>
          </p:nvSpPr>
          <p:spPr>
            <a:xfrm>
              <a:off x="3088689" y="3517164"/>
              <a:ext cx="1078227" cy="61792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a:lstStyle/>
            <a:p>
              <a:pPr algn="ctr" fontAlgn="base">
                <a:lnSpc>
                  <a:spcPct val="115000"/>
                </a:lnSpc>
                <a:spcBef>
                  <a:spcPct val="0"/>
                </a:spcBef>
                <a:defRPr/>
              </a:pPr>
              <a:r>
                <a:rPr lang="ru-RU" sz="1200" b="1">
                  <a:solidFill>
                    <a:srgbClr val="000000"/>
                  </a:solidFill>
                  <a:ea typeface="Calibri"/>
                  <a:cs typeface="Times New Roman"/>
                </a:rPr>
                <a:t>Шавээ-Овооская</a:t>
              </a:r>
              <a:endParaRPr lang="ru-RU" sz="1100">
                <a:solidFill>
                  <a:srgbClr val="000000"/>
                </a:solidFill>
                <a:ea typeface="Calibri"/>
                <a:cs typeface="Times New Roman"/>
              </a:endParaRPr>
            </a:p>
            <a:p>
              <a:pPr algn="ctr" fontAlgn="base">
                <a:lnSpc>
                  <a:spcPct val="115000"/>
                </a:lnSpc>
                <a:spcBef>
                  <a:spcPct val="0"/>
                </a:spcBef>
                <a:defRPr/>
              </a:pPr>
              <a:r>
                <a:rPr lang="ru-RU" sz="1200" b="1">
                  <a:solidFill>
                    <a:srgbClr val="000000"/>
                  </a:solidFill>
                  <a:ea typeface="Calibri"/>
                  <a:cs typeface="Times New Roman"/>
                </a:rPr>
                <a:t>ТЭС</a:t>
              </a:r>
              <a:endParaRPr lang="ru-RU" sz="1100">
                <a:solidFill>
                  <a:srgbClr val="000000"/>
                </a:solidFill>
                <a:ea typeface="Calibri"/>
                <a:cs typeface="Times New Roman"/>
              </a:endParaRPr>
            </a:p>
          </p:txBody>
        </p:sp>
        <p:sp>
          <p:nvSpPr>
            <p:cNvPr id="65" name="Поле 74"/>
            <p:cNvSpPr txBox="1"/>
            <p:nvPr/>
          </p:nvSpPr>
          <p:spPr>
            <a:xfrm>
              <a:off x="404555" y="4490813"/>
              <a:ext cx="1871506" cy="48599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a:lstStyle/>
            <a:p>
              <a:pPr algn="ctr" fontAlgn="base">
                <a:lnSpc>
                  <a:spcPct val="115000"/>
                </a:lnSpc>
                <a:spcBef>
                  <a:spcPct val="0"/>
                </a:spcBef>
                <a:defRPr/>
              </a:pPr>
              <a:r>
                <a:rPr lang="ru-RU" sz="1200" b="1" dirty="0" err="1">
                  <a:solidFill>
                    <a:srgbClr val="000000"/>
                  </a:solidFill>
                  <a:ea typeface="Calibri"/>
                  <a:cs typeface="Times New Roman"/>
                </a:rPr>
                <a:t>Оюутолгойская</a:t>
              </a:r>
              <a:endParaRPr lang="ru-RU" sz="1100" dirty="0">
                <a:solidFill>
                  <a:srgbClr val="000000"/>
                </a:solidFill>
                <a:ea typeface="Calibri"/>
                <a:cs typeface="Times New Roman"/>
              </a:endParaRPr>
            </a:p>
            <a:p>
              <a:pPr algn="ctr" fontAlgn="base">
                <a:lnSpc>
                  <a:spcPct val="115000"/>
                </a:lnSpc>
                <a:spcBef>
                  <a:spcPct val="0"/>
                </a:spcBef>
                <a:defRPr/>
              </a:pPr>
              <a:r>
                <a:rPr lang="ru-RU" sz="1200" b="1" dirty="0">
                  <a:solidFill>
                    <a:srgbClr val="000000"/>
                  </a:solidFill>
                  <a:ea typeface="Calibri"/>
                  <a:cs typeface="Times New Roman"/>
                </a:rPr>
                <a:t>ТЭС</a:t>
              </a:r>
              <a:endParaRPr lang="ru-RU" sz="1100" dirty="0">
                <a:solidFill>
                  <a:srgbClr val="000000"/>
                </a:solidFill>
                <a:ea typeface="Calibri"/>
                <a:cs typeface="Times New Roman"/>
              </a:endParaRPr>
            </a:p>
          </p:txBody>
        </p:sp>
        <p:sp>
          <p:nvSpPr>
            <p:cNvPr id="66" name="Поле 75"/>
            <p:cNvSpPr txBox="1"/>
            <p:nvPr/>
          </p:nvSpPr>
          <p:spPr>
            <a:xfrm>
              <a:off x="386966" y="3889589"/>
              <a:ext cx="1813462" cy="41751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a:lstStyle/>
            <a:p>
              <a:pPr algn="ctr" fontAlgn="base">
                <a:lnSpc>
                  <a:spcPct val="115000"/>
                </a:lnSpc>
                <a:spcBef>
                  <a:spcPct val="0"/>
                </a:spcBef>
                <a:defRPr/>
              </a:pPr>
              <a:r>
                <a:rPr lang="ru-RU" sz="1200" b="1" dirty="0" err="1">
                  <a:solidFill>
                    <a:srgbClr val="000000"/>
                  </a:solidFill>
                  <a:ea typeface="Calibri"/>
                  <a:cs typeface="Times New Roman"/>
                </a:rPr>
                <a:t>Тавантолгойская</a:t>
              </a:r>
              <a:endParaRPr lang="ru-RU" sz="1100" dirty="0">
                <a:solidFill>
                  <a:srgbClr val="000000"/>
                </a:solidFill>
                <a:ea typeface="Calibri"/>
                <a:cs typeface="Times New Roman"/>
              </a:endParaRPr>
            </a:p>
            <a:p>
              <a:pPr algn="ctr" fontAlgn="base">
                <a:lnSpc>
                  <a:spcPct val="115000"/>
                </a:lnSpc>
                <a:spcBef>
                  <a:spcPct val="0"/>
                </a:spcBef>
                <a:defRPr/>
              </a:pPr>
              <a:r>
                <a:rPr lang="ru-RU" sz="1200" b="1" dirty="0">
                  <a:solidFill>
                    <a:srgbClr val="000000"/>
                  </a:solidFill>
                  <a:ea typeface="Calibri"/>
                  <a:cs typeface="Times New Roman"/>
                </a:rPr>
                <a:t>ТЭС</a:t>
              </a:r>
              <a:endParaRPr lang="ru-RU" sz="1100" dirty="0">
                <a:solidFill>
                  <a:srgbClr val="000000"/>
                </a:solidFill>
                <a:ea typeface="Calibri"/>
                <a:cs typeface="Times New Roman"/>
              </a:endParaRPr>
            </a:p>
          </p:txBody>
        </p:sp>
        <p:sp>
          <p:nvSpPr>
            <p:cNvPr id="67" name="Поле 76"/>
            <p:cNvSpPr txBox="1"/>
            <p:nvPr/>
          </p:nvSpPr>
          <p:spPr>
            <a:xfrm>
              <a:off x="548788" y="3179810"/>
              <a:ext cx="1583041" cy="41918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a:lstStyle/>
            <a:p>
              <a:pPr algn="ctr" fontAlgn="base">
                <a:lnSpc>
                  <a:spcPct val="115000"/>
                </a:lnSpc>
                <a:spcBef>
                  <a:spcPct val="0"/>
                </a:spcBef>
                <a:defRPr/>
              </a:pPr>
              <a:r>
                <a:rPr lang="ru-RU" sz="1200" b="1" dirty="0" err="1">
                  <a:solidFill>
                    <a:srgbClr val="000000"/>
                  </a:solidFill>
                  <a:ea typeface="Calibri"/>
                  <a:cs typeface="Times New Roman"/>
                </a:rPr>
                <a:t>МандалговскаяТЭС</a:t>
              </a:r>
              <a:endParaRPr lang="ru-RU" sz="1100" dirty="0">
                <a:solidFill>
                  <a:srgbClr val="000000"/>
                </a:solidFill>
                <a:ea typeface="Calibri"/>
                <a:cs typeface="Times New Roman"/>
              </a:endParaRPr>
            </a:p>
          </p:txBody>
        </p:sp>
        <p:sp>
          <p:nvSpPr>
            <p:cNvPr id="68" name="Поле 77"/>
            <p:cNvSpPr txBox="1"/>
            <p:nvPr/>
          </p:nvSpPr>
          <p:spPr>
            <a:xfrm>
              <a:off x="2561009" y="5634811"/>
              <a:ext cx="1461675" cy="359064"/>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a:lstStyle/>
            <a:p>
              <a:pPr fontAlgn="base">
                <a:lnSpc>
                  <a:spcPct val="115000"/>
                </a:lnSpc>
                <a:spcBef>
                  <a:spcPct val="0"/>
                </a:spcBef>
                <a:spcAft>
                  <a:spcPts val="1000"/>
                </a:spcAft>
                <a:defRPr/>
              </a:pPr>
              <a:r>
                <a:rPr lang="en-US" b="1" dirty="0" smtClean="0">
                  <a:solidFill>
                    <a:srgbClr val="FF0000"/>
                  </a:solidFill>
                  <a:ea typeface="Calibri"/>
                  <a:cs typeface="Times New Roman"/>
                </a:rPr>
                <a:t>To China </a:t>
              </a:r>
              <a:endParaRPr lang="ru-RU" dirty="0">
                <a:solidFill>
                  <a:srgbClr val="000000"/>
                </a:solidFill>
                <a:ea typeface="Calibri"/>
                <a:cs typeface="Times New Roman"/>
              </a:endParaRPr>
            </a:p>
          </p:txBody>
        </p:sp>
        <p:sp>
          <p:nvSpPr>
            <p:cNvPr id="69" name="Поле 78"/>
            <p:cNvSpPr txBox="1"/>
            <p:nvPr/>
          </p:nvSpPr>
          <p:spPr>
            <a:xfrm>
              <a:off x="4151086" y="5330858"/>
              <a:ext cx="2337625" cy="38578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a:lstStyle/>
            <a:p>
              <a:pPr fontAlgn="base">
                <a:lnSpc>
                  <a:spcPct val="115000"/>
                </a:lnSpc>
                <a:spcBef>
                  <a:spcPct val="0"/>
                </a:spcBef>
                <a:spcAft>
                  <a:spcPts val="1000"/>
                </a:spcAft>
                <a:defRPr/>
              </a:pPr>
              <a:r>
                <a:rPr lang="ru-RU" b="1" dirty="0" err="1">
                  <a:solidFill>
                    <a:srgbClr val="000000"/>
                  </a:solidFill>
                  <a:ea typeface="Calibri"/>
                  <a:cs typeface="Times New Roman"/>
                </a:rPr>
                <a:t>Цагаансуварга</a:t>
              </a:r>
              <a:endParaRPr lang="ru-RU" sz="1100" dirty="0">
                <a:solidFill>
                  <a:srgbClr val="000000"/>
                </a:solidFill>
                <a:ea typeface="Calibri"/>
                <a:cs typeface="Times New Roman"/>
              </a:endParaRPr>
            </a:p>
          </p:txBody>
        </p:sp>
        <p:cxnSp>
          <p:nvCxnSpPr>
            <p:cNvPr id="70" name="Прямая соединительная линия 69"/>
            <p:cNvCxnSpPr/>
            <p:nvPr/>
          </p:nvCxnSpPr>
          <p:spPr>
            <a:xfrm>
              <a:off x="4142292" y="5330858"/>
              <a:ext cx="2281338" cy="0"/>
            </a:xfrm>
            <a:prstGeom prst="line">
              <a:avLst/>
            </a:prstGeom>
            <a:ln w="63500" cmpd="sng">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Прямая соединительная линия 70"/>
            <p:cNvCxnSpPr/>
            <p:nvPr/>
          </p:nvCxnSpPr>
          <p:spPr>
            <a:xfrm>
              <a:off x="2990189" y="2763963"/>
              <a:ext cx="7036" cy="1681759"/>
            </a:xfrm>
            <a:prstGeom prst="line">
              <a:avLst/>
            </a:prstGeom>
            <a:ln w="50800" cmpd="dbl">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72" name="Прямая соединительная линия 71"/>
            <p:cNvCxnSpPr/>
            <p:nvPr/>
          </p:nvCxnSpPr>
          <p:spPr>
            <a:xfrm flipV="1">
              <a:off x="4522222" y="4093337"/>
              <a:ext cx="0" cy="1007052"/>
            </a:xfrm>
            <a:prstGeom prst="line">
              <a:avLst/>
            </a:prstGeom>
            <a:ln w="63500"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73" name="Прямая соединительная линия 72"/>
            <p:cNvCxnSpPr/>
            <p:nvPr/>
          </p:nvCxnSpPr>
          <p:spPr>
            <a:xfrm>
              <a:off x="4163399" y="4220262"/>
              <a:ext cx="35882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4" name="Прямая соединительная линия 73"/>
            <p:cNvCxnSpPr/>
            <p:nvPr/>
          </p:nvCxnSpPr>
          <p:spPr>
            <a:xfrm>
              <a:off x="7522964" y="4980144"/>
              <a:ext cx="0" cy="688068"/>
            </a:xfrm>
            <a:prstGeom prst="line">
              <a:avLst/>
            </a:prstGeom>
            <a:ln w="50800" cmpd="dbl">
              <a:solidFill>
                <a:srgbClr val="FF0000"/>
              </a:solidFill>
              <a:prstDash val="sysDot"/>
              <a:tailEnd type="triangle" w="sm" len="lg"/>
            </a:ln>
          </p:spPr>
          <p:style>
            <a:lnRef idx="1">
              <a:schemeClr val="accent1"/>
            </a:lnRef>
            <a:fillRef idx="0">
              <a:schemeClr val="accent1"/>
            </a:fillRef>
            <a:effectRef idx="0">
              <a:schemeClr val="accent1"/>
            </a:effectRef>
            <a:fontRef idx="minor">
              <a:schemeClr val="tx1"/>
            </a:fontRef>
          </p:style>
        </p:cxnSp>
        <p:cxnSp>
          <p:nvCxnSpPr>
            <p:cNvPr id="75" name="Прямая соединительная линия 74"/>
            <p:cNvCxnSpPr/>
            <p:nvPr/>
          </p:nvCxnSpPr>
          <p:spPr>
            <a:xfrm flipV="1">
              <a:off x="2997225" y="4439042"/>
              <a:ext cx="1524997" cy="6680"/>
            </a:xfrm>
            <a:prstGeom prst="line">
              <a:avLst/>
            </a:prstGeom>
            <a:ln w="50800" cmpd="dbl">
              <a:solidFill>
                <a:srgbClr val="FF0000"/>
              </a:solidFill>
              <a:prstDash val="sysDot"/>
            </a:ln>
          </p:spPr>
          <p:style>
            <a:lnRef idx="1">
              <a:schemeClr val="accent1"/>
            </a:lnRef>
            <a:fillRef idx="0">
              <a:schemeClr val="accent1"/>
            </a:fillRef>
            <a:effectRef idx="0">
              <a:schemeClr val="accent1"/>
            </a:effectRef>
            <a:fontRef idx="minor">
              <a:schemeClr val="tx1"/>
            </a:fontRef>
          </p:style>
        </p:cxnSp>
        <p:sp>
          <p:nvSpPr>
            <p:cNvPr id="76" name="Овал 75"/>
            <p:cNvSpPr/>
            <p:nvPr/>
          </p:nvSpPr>
          <p:spPr>
            <a:xfrm>
              <a:off x="5486118" y="4156800"/>
              <a:ext cx="283188" cy="287252"/>
            </a:xfrm>
            <a:prstGeom prst="ellipse">
              <a:avLst/>
            </a:prstGeom>
            <a:solidFill>
              <a:schemeClr val="accent1"/>
            </a:solid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base">
                <a:spcBef>
                  <a:spcPct val="0"/>
                </a:spcBef>
                <a:spcAft>
                  <a:spcPct val="0"/>
                </a:spcAft>
                <a:defRPr/>
              </a:pPr>
              <a:endParaRPr lang="ru-RU">
                <a:solidFill>
                  <a:srgbClr val="FFFFFF"/>
                </a:solidFill>
              </a:endParaRPr>
            </a:p>
          </p:txBody>
        </p:sp>
        <p:cxnSp>
          <p:nvCxnSpPr>
            <p:cNvPr id="77" name="Прямая соединительная линия 76"/>
            <p:cNvCxnSpPr/>
            <p:nvPr/>
          </p:nvCxnSpPr>
          <p:spPr>
            <a:xfrm>
              <a:off x="4522222" y="4572647"/>
              <a:ext cx="643770"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78" name="Овал 77"/>
            <p:cNvSpPr/>
            <p:nvPr/>
          </p:nvSpPr>
          <p:spPr>
            <a:xfrm>
              <a:off x="5162474" y="4487473"/>
              <a:ext cx="131920" cy="140286"/>
            </a:xfrm>
            <a:prstGeom prst="ellipse">
              <a:avLst/>
            </a:prstGeom>
            <a:solidFill>
              <a:schemeClr val="bg1"/>
            </a:solid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base">
                <a:spcBef>
                  <a:spcPct val="0"/>
                </a:spcBef>
                <a:spcAft>
                  <a:spcPct val="0"/>
                </a:spcAft>
                <a:defRPr/>
              </a:pPr>
              <a:endParaRPr lang="ru-RU">
                <a:solidFill>
                  <a:srgbClr val="FFFFFF"/>
                </a:solidFill>
              </a:endParaRPr>
            </a:p>
          </p:txBody>
        </p:sp>
        <p:sp>
          <p:nvSpPr>
            <p:cNvPr id="79" name="Овал 78"/>
            <p:cNvSpPr/>
            <p:nvPr/>
          </p:nvSpPr>
          <p:spPr>
            <a:xfrm>
              <a:off x="5253938" y="4487473"/>
              <a:ext cx="131920" cy="140286"/>
            </a:xfrm>
            <a:prstGeom prst="ellipse">
              <a:avLst/>
            </a:prstGeom>
            <a:no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base">
                <a:spcBef>
                  <a:spcPct val="0"/>
                </a:spcBef>
                <a:spcAft>
                  <a:spcPct val="0"/>
                </a:spcAft>
                <a:defRPr/>
              </a:pPr>
              <a:endParaRPr lang="ru-RU">
                <a:solidFill>
                  <a:srgbClr val="FFFFFF"/>
                </a:solidFill>
              </a:endParaRPr>
            </a:p>
          </p:txBody>
        </p:sp>
        <p:cxnSp>
          <p:nvCxnSpPr>
            <p:cNvPr id="80" name="Прямая соединительная линия 79"/>
            <p:cNvCxnSpPr/>
            <p:nvPr/>
          </p:nvCxnSpPr>
          <p:spPr>
            <a:xfrm>
              <a:off x="5387617" y="4557616"/>
              <a:ext cx="481948" cy="334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81" name="Поле 97"/>
            <p:cNvSpPr txBox="1"/>
            <p:nvPr/>
          </p:nvSpPr>
          <p:spPr>
            <a:xfrm>
              <a:off x="4650623" y="4009834"/>
              <a:ext cx="963896" cy="39246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a:lstStyle/>
            <a:p>
              <a:pPr fontAlgn="base">
                <a:lnSpc>
                  <a:spcPct val="115000"/>
                </a:lnSpc>
                <a:spcBef>
                  <a:spcPct val="0"/>
                </a:spcBef>
                <a:spcAft>
                  <a:spcPts val="1000"/>
                </a:spcAft>
                <a:defRPr/>
              </a:pPr>
              <a:r>
                <a:rPr lang="ru-RU" sz="1600" b="1" dirty="0" err="1">
                  <a:solidFill>
                    <a:srgbClr val="000000"/>
                  </a:solidFill>
                  <a:ea typeface="Calibri"/>
                  <a:cs typeface="Times New Roman"/>
                </a:rPr>
                <a:t>Чойра</a:t>
              </a:r>
              <a:endParaRPr lang="ru-RU" sz="1600" dirty="0">
                <a:solidFill>
                  <a:srgbClr val="000000"/>
                </a:solidFill>
                <a:ea typeface="Calibri"/>
                <a:cs typeface="Times New Roman"/>
              </a:endParaRPr>
            </a:p>
          </p:txBody>
        </p:sp>
        <p:cxnSp>
          <p:nvCxnSpPr>
            <p:cNvPr id="82" name="Прямая соединительная линия 81"/>
            <p:cNvCxnSpPr/>
            <p:nvPr/>
          </p:nvCxnSpPr>
          <p:spPr>
            <a:xfrm>
              <a:off x="7438535" y="5050287"/>
              <a:ext cx="0" cy="617925"/>
            </a:xfrm>
            <a:prstGeom prst="line">
              <a:avLst/>
            </a:prstGeom>
            <a:ln w="50800" cmpd="dbl">
              <a:solidFill>
                <a:srgbClr val="FF0000"/>
              </a:solidFill>
              <a:prstDash val="sysDot"/>
              <a:tailEnd type="triangle" w="sm" len="lg"/>
            </a:ln>
          </p:spPr>
          <p:style>
            <a:lnRef idx="1">
              <a:schemeClr val="accent1"/>
            </a:lnRef>
            <a:fillRef idx="0">
              <a:schemeClr val="accent1"/>
            </a:fillRef>
            <a:effectRef idx="0">
              <a:schemeClr val="accent1"/>
            </a:effectRef>
            <a:fontRef idx="minor">
              <a:schemeClr val="tx1"/>
            </a:fontRef>
          </p:style>
        </p:cxnSp>
        <p:sp>
          <p:nvSpPr>
            <p:cNvPr id="83" name="Поле 99"/>
            <p:cNvSpPr txBox="1"/>
            <p:nvPr/>
          </p:nvSpPr>
          <p:spPr>
            <a:xfrm>
              <a:off x="7306614" y="5641491"/>
              <a:ext cx="1461675" cy="359064"/>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a:lstStyle/>
            <a:p>
              <a:pPr algn="ctr" fontAlgn="base">
                <a:lnSpc>
                  <a:spcPct val="115000"/>
                </a:lnSpc>
                <a:spcBef>
                  <a:spcPct val="0"/>
                </a:spcBef>
                <a:spcAft>
                  <a:spcPts val="1000"/>
                </a:spcAft>
                <a:defRPr/>
              </a:pPr>
              <a:r>
                <a:rPr lang="en-US" b="1" dirty="0" smtClean="0">
                  <a:solidFill>
                    <a:srgbClr val="FF0000"/>
                  </a:solidFill>
                  <a:ea typeface="Calibri"/>
                  <a:cs typeface="Times New Roman"/>
                </a:rPr>
                <a:t>To China </a:t>
              </a:r>
              <a:endParaRPr lang="ru-RU" dirty="0">
                <a:solidFill>
                  <a:srgbClr val="000000"/>
                </a:solidFill>
                <a:ea typeface="Calibri"/>
                <a:cs typeface="Times New Roman"/>
              </a:endParaRPr>
            </a:p>
          </p:txBody>
        </p:sp>
        <p:cxnSp>
          <p:nvCxnSpPr>
            <p:cNvPr id="84" name="Прямая соединительная линия 83"/>
            <p:cNvCxnSpPr/>
            <p:nvPr/>
          </p:nvCxnSpPr>
          <p:spPr>
            <a:xfrm flipV="1">
              <a:off x="6048977" y="4677861"/>
              <a:ext cx="0" cy="634626"/>
            </a:xfrm>
            <a:prstGeom prst="line">
              <a:avLst/>
            </a:prstGeom>
            <a:ln w="38100" cmpd="dbl">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85" name="Прямая соединительная линия 84"/>
            <p:cNvCxnSpPr/>
            <p:nvPr/>
          </p:nvCxnSpPr>
          <p:spPr>
            <a:xfrm flipV="1">
              <a:off x="6337442" y="4691221"/>
              <a:ext cx="0" cy="634626"/>
            </a:xfrm>
            <a:prstGeom prst="line">
              <a:avLst/>
            </a:prstGeom>
            <a:ln w="38100" cmpd="dbl">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86" name="Прямая соединительная линия 85"/>
            <p:cNvCxnSpPr/>
            <p:nvPr/>
          </p:nvCxnSpPr>
          <p:spPr>
            <a:xfrm>
              <a:off x="4522222" y="4980144"/>
              <a:ext cx="3060546" cy="8350"/>
            </a:xfrm>
            <a:prstGeom prst="line">
              <a:avLst/>
            </a:prstGeom>
            <a:ln w="50800" cmpd="dbl">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87" name="Прямая соединительная линия 86"/>
            <p:cNvCxnSpPr/>
            <p:nvPr/>
          </p:nvCxnSpPr>
          <p:spPr>
            <a:xfrm>
              <a:off x="4522222" y="5056967"/>
              <a:ext cx="2916314" cy="0"/>
            </a:xfrm>
            <a:prstGeom prst="line">
              <a:avLst/>
            </a:prstGeom>
            <a:ln w="50800" cmpd="dbl">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88" name="Прямая соединительная линия 87"/>
            <p:cNvCxnSpPr/>
            <p:nvPr/>
          </p:nvCxnSpPr>
          <p:spPr>
            <a:xfrm>
              <a:off x="5908262" y="4691221"/>
              <a:ext cx="181170" cy="0"/>
            </a:xfrm>
            <a:prstGeom prst="line">
              <a:avLst/>
            </a:prstGeom>
            <a:ln w="38100" cmpd="dbl">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89" name="Прямая соединительная линия 88"/>
            <p:cNvCxnSpPr/>
            <p:nvPr/>
          </p:nvCxnSpPr>
          <p:spPr>
            <a:xfrm>
              <a:off x="6337442" y="4712933"/>
              <a:ext cx="1245326" cy="3340"/>
            </a:xfrm>
            <a:prstGeom prst="line">
              <a:avLst/>
            </a:prstGeom>
            <a:ln w="38100" cmpd="dbl">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90" name="Овал 89"/>
            <p:cNvSpPr/>
            <p:nvPr/>
          </p:nvSpPr>
          <p:spPr>
            <a:xfrm>
              <a:off x="8026019" y="4564296"/>
              <a:ext cx="283188" cy="288922"/>
            </a:xfrm>
            <a:prstGeom prst="ellipse">
              <a:avLst/>
            </a:prstGeom>
            <a:solidFill>
              <a:schemeClr val="accent1"/>
            </a:solid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base">
                <a:spcBef>
                  <a:spcPct val="0"/>
                </a:spcBef>
                <a:spcAft>
                  <a:spcPct val="0"/>
                </a:spcAft>
                <a:defRPr/>
              </a:pPr>
              <a:endParaRPr lang="ru-RU">
                <a:solidFill>
                  <a:srgbClr val="FFFFFF"/>
                </a:solidFill>
              </a:endParaRPr>
            </a:p>
          </p:txBody>
        </p:sp>
        <p:sp>
          <p:nvSpPr>
            <p:cNvPr id="91" name="Поле 105"/>
            <p:cNvSpPr txBox="1"/>
            <p:nvPr/>
          </p:nvSpPr>
          <p:spPr>
            <a:xfrm>
              <a:off x="8391878" y="4332157"/>
              <a:ext cx="1053601" cy="66134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a:lstStyle/>
            <a:p>
              <a:pPr algn="ctr" fontAlgn="base">
                <a:lnSpc>
                  <a:spcPct val="115000"/>
                </a:lnSpc>
                <a:spcBef>
                  <a:spcPct val="0"/>
                </a:spcBef>
                <a:spcAft>
                  <a:spcPts val="1000"/>
                </a:spcAft>
                <a:defRPr/>
              </a:pPr>
              <a:r>
                <a:rPr lang="ru-RU" sz="1600" b="1" dirty="0" err="1">
                  <a:solidFill>
                    <a:srgbClr val="000000"/>
                  </a:solidFill>
                  <a:ea typeface="Calibri"/>
                  <a:cs typeface="Times New Roman"/>
                </a:rPr>
                <a:t>Замын</a:t>
              </a:r>
              <a:r>
                <a:rPr lang="ru-RU" sz="1600" b="1" dirty="0">
                  <a:solidFill>
                    <a:srgbClr val="000000"/>
                  </a:solidFill>
                  <a:ea typeface="Calibri"/>
                  <a:cs typeface="Times New Roman"/>
                </a:rPr>
                <a:t>-</a:t>
              </a:r>
              <a:r>
                <a:rPr lang="ru-RU" b="1" dirty="0">
                  <a:solidFill>
                    <a:srgbClr val="000000"/>
                  </a:solidFill>
                  <a:ea typeface="Calibri"/>
                  <a:cs typeface="Times New Roman"/>
                </a:rPr>
                <a:t> </a:t>
              </a:r>
              <a:r>
                <a:rPr lang="ru-RU" b="1" dirty="0" err="1">
                  <a:solidFill>
                    <a:srgbClr val="000000"/>
                  </a:solidFill>
                  <a:ea typeface="Calibri"/>
                  <a:cs typeface="Times New Roman"/>
                </a:rPr>
                <a:t>Ууд</a:t>
              </a:r>
              <a:endParaRPr lang="ru-RU" sz="1100" dirty="0">
                <a:solidFill>
                  <a:srgbClr val="000000"/>
                </a:solidFill>
                <a:ea typeface="Calibri"/>
                <a:cs typeface="Times New Roman"/>
              </a:endParaRPr>
            </a:p>
          </p:txBody>
        </p:sp>
        <p:sp>
          <p:nvSpPr>
            <p:cNvPr id="92" name="Поле 106"/>
            <p:cNvSpPr txBox="1"/>
            <p:nvPr/>
          </p:nvSpPr>
          <p:spPr>
            <a:xfrm>
              <a:off x="7271436" y="3966412"/>
              <a:ext cx="1693855" cy="41918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a:lstStyle/>
            <a:p>
              <a:pPr algn="ctr" fontAlgn="base">
                <a:lnSpc>
                  <a:spcPct val="115000"/>
                </a:lnSpc>
                <a:spcBef>
                  <a:spcPct val="0"/>
                </a:spcBef>
                <a:defRPr/>
              </a:pPr>
              <a:r>
                <a:rPr lang="ru-RU" sz="1200" b="1" dirty="0" err="1">
                  <a:solidFill>
                    <a:srgbClr val="000000"/>
                  </a:solidFill>
                  <a:ea typeface="Calibri"/>
                  <a:cs typeface="Times New Roman"/>
                </a:rPr>
                <a:t>Сайншандская</a:t>
              </a:r>
              <a:r>
                <a:rPr lang="ru-RU" sz="1200" b="1" dirty="0">
                  <a:solidFill>
                    <a:srgbClr val="000000"/>
                  </a:solidFill>
                  <a:ea typeface="Calibri"/>
                  <a:cs typeface="Times New Roman"/>
                </a:rPr>
                <a:t> ТЭС</a:t>
              </a:r>
              <a:endParaRPr lang="ru-RU" sz="1100" dirty="0">
                <a:solidFill>
                  <a:srgbClr val="000000"/>
                </a:solidFill>
                <a:ea typeface="Calibri"/>
                <a:cs typeface="Times New Roman"/>
              </a:endParaRPr>
            </a:p>
          </p:txBody>
        </p:sp>
        <p:cxnSp>
          <p:nvCxnSpPr>
            <p:cNvPr id="93" name="Прямая соединительная линия 92"/>
            <p:cNvCxnSpPr/>
            <p:nvPr/>
          </p:nvCxnSpPr>
          <p:spPr>
            <a:xfrm>
              <a:off x="7821983" y="4706253"/>
              <a:ext cx="181170" cy="0"/>
            </a:xfrm>
            <a:prstGeom prst="line">
              <a:avLst/>
            </a:prstGeom>
            <a:ln w="38100" cmpd="dbl">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94" name="Прямая соединительная линия 93"/>
            <p:cNvCxnSpPr/>
            <p:nvPr/>
          </p:nvCxnSpPr>
          <p:spPr>
            <a:xfrm flipV="1">
              <a:off x="8349663" y="4712933"/>
              <a:ext cx="151268" cy="3340"/>
            </a:xfrm>
            <a:prstGeom prst="line">
              <a:avLst/>
            </a:prstGeom>
            <a:ln w="38100" cmpd="dbl">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95" name="Прямая соединительная линия 94"/>
            <p:cNvCxnSpPr/>
            <p:nvPr/>
          </p:nvCxnSpPr>
          <p:spPr>
            <a:xfrm>
              <a:off x="8462235" y="4712933"/>
              <a:ext cx="0" cy="921878"/>
            </a:xfrm>
            <a:prstGeom prst="line">
              <a:avLst/>
            </a:prstGeom>
            <a:ln w="38100" cmpd="dbl">
              <a:solidFill>
                <a:schemeClr val="tx1"/>
              </a:solidFill>
              <a:prstDash val="dash"/>
              <a:tailEnd type="triangle" w="sm" len="lg"/>
            </a:ln>
          </p:spPr>
          <p:style>
            <a:lnRef idx="1">
              <a:schemeClr val="accent1"/>
            </a:lnRef>
            <a:fillRef idx="0">
              <a:schemeClr val="accent1"/>
            </a:fillRef>
            <a:effectRef idx="0">
              <a:schemeClr val="accent1"/>
            </a:effectRef>
            <a:fontRef idx="minor">
              <a:schemeClr val="tx1"/>
            </a:fontRef>
          </p:style>
        </p:cxnSp>
        <p:cxnSp>
          <p:nvCxnSpPr>
            <p:cNvPr id="96" name="Прямая соединительная линия 95"/>
            <p:cNvCxnSpPr/>
            <p:nvPr/>
          </p:nvCxnSpPr>
          <p:spPr>
            <a:xfrm>
              <a:off x="5908262" y="4445722"/>
              <a:ext cx="1778282" cy="0"/>
            </a:xfrm>
            <a:prstGeom prst="line">
              <a:avLst/>
            </a:prstGeom>
            <a:ln w="38100" cmpd="dbl">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97" name="Прямая соединительная линия 96"/>
            <p:cNvCxnSpPr/>
            <p:nvPr/>
          </p:nvCxnSpPr>
          <p:spPr>
            <a:xfrm flipV="1">
              <a:off x="7688304" y="4410650"/>
              <a:ext cx="0" cy="160327"/>
            </a:xfrm>
            <a:prstGeom prst="line">
              <a:avLst/>
            </a:prstGeom>
            <a:ln w="38100" cmpd="dbl">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98" name="Прямая соединительная линия 97"/>
            <p:cNvCxnSpPr/>
            <p:nvPr/>
          </p:nvCxnSpPr>
          <p:spPr>
            <a:xfrm flipV="1">
              <a:off x="6358549" y="2553534"/>
              <a:ext cx="0" cy="1705140"/>
            </a:xfrm>
            <a:prstGeom prst="line">
              <a:avLst/>
            </a:prstGeom>
            <a:ln w="12700" cmpd="sng">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99" name="Прямая соединительная линия 98"/>
            <p:cNvCxnSpPr/>
            <p:nvPr/>
          </p:nvCxnSpPr>
          <p:spPr>
            <a:xfrm flipH="1">
              <a:off x="5978619" y="2553534"/>
              <a:ext cx="381688" cy="0"/>
            </a:xfrm>
            <a:prstGeom prst="line">
              <a:avLst/>
            </a:prstGeom>
            <a:ln w="12700" cmpd="sng">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100" name="Прямая соединительная линия 99"/>
            <p:cNvCxnSpPr/>
            <p:nvPr/>
          </p:nvCxnSpPr>
          <p:spPr>
            <a:xfrm flipH="1">
              <a:off x="5943441" y="4262014"/>
              <a:ext cx="418626" cy="1670"/>
            </a:xfrm>
            <a:prstGeom prst="line">
              <a:avLst/>
            </a:prstGeom>
            <a:ln w="12700" cmpd="sng">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101" name="Прямая соединительная линия 100"/>
            <p:cNvCxnSpPr/>
            <p:nvPr/>
          </p:nvCxnSpPr>
          <p:spPr>
            <a:xfrm flipH="1">
              <a:off x="5957512" y="2518463"/>
              <a:ext cx="439734" cy="0"/>
            </a:xfrm>
            <a:prstGeom prst="line">
              <a:avLst/>
            </a:prstGeom>
            <a:ln w="12700" cmpd="sng">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102" name="Прямая соединительная линия 101"/>
            <p:cNvCxnSpPr/>
            <p:nvPr/>
          </p:nvCxnSpPr>
          <p:spPr>
            <a:xfrm flipV="1">
              <a:off x="6400764" y="2525143"/>
              <a:ext cx="0" cy="1786973"/>
            </a:xfrm>
            <a:prstGeom prst="line">
              <a:avLst/>
            </a:prstGeom>
            <a:ln w="12700" cmpd="sng">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103" name="Прямая соединительная линия 102"/>
            <p:cNvCxnSpPr/>
            <p:nvPr/>
          </p:nvCxnSpPr>
          <p:spPr>
            <a:xfrm flipH="1">
              <a:off x="5915298" y="4312116"/>
              <a:ext cx="481948" cy="0"/>
            </a:xfrm>
            <a:prstGeom prst="line">
              <a:avLst/>
            </a:prstGeom>
            <a:ln w="12700" cmpd="sng">
              <a:solidFill>
                <a:schemeClr val="tx1"/>
              </a:solidFill>
              <a:prstDash val="lgDash"/>
            </a:ln>
          </p:spPr>
          <p:style>
            <a:lnRef idx="1">
              <a:schemeClr val="accent1"/>
            </a:lnRef>
            <a:fillRef idx="0">
              <a:schemeClr val="accent1"/>
            </a:fillRef>
            <a:effectRef idx="0">
              <a:schemeClr val="accent1"/>
            </a:effectRef>
            <a:fontRef idx="minor">
              <a:schemeClr val="tx1"/>
            </a:fontRef>
          </p:style>
        </p:cxnSp>
      </p:grpSp>
      <p:pic>
        <p:nvPicPr>
          <p:cNvPr id="21951491" name="Picture 7" descr="Эмблема СЭИ small"/>
          <p:cNvPicPr>
            <a:picLocks noChangeAspect="1" noChangeArrowheads="1"/>
          </p:cNvPicPr>
          <p:nvPr/>
        </p:nvPicPr>
        <p:blipFill>
          <a:blip r:embed="rId3" cstate="print"/>
          <a:srcRect/>
          <a:stretch>
            <a:fillRect/>
          </a:stretch>
        </p:blipFill>
        <p:spPr bwMode="auto">
          <a:xfrm>
            <a:off x="12700" y="117475"/>
            <a:ext cx="715963" cy="479425"/>
          </a:xfrm>
          <a:prstGeom prst="rect">
            <a:avLst/>
          </a:prstGeom>
          <a:noFill/>
          <a:ln w="9525">
            <a:noFill/>
            <a:miter lim="800000"/>
            <a:headEnd/>
            <a:tailEnd/>
          </a:ln>
        </p:spPr>
      </p:pic>
      <p:sp>
        <p:nvSpPr>
          <p:cNvPr id="3" name="TextBox 2"/>
          <p:cNvSpPr txBox="1"/>
          <p:nvPr/>
        </p:nvSpPr>
        <p:spPr>
          <a:xfrm>
            <a:off x="107504" y="6452394"/>
            <a:ext cx="7627409" cy="276999"/>
          </a:xfrm>
          <a:prstGeom prst="rect">
            <a:avLst/>
          </a:prstGeom>
          <a:solidFill>
            <a:schemeClr val="bg1"/>
          </a:solidFill>
          <a:effectLst>
            <a:outerShdw blurRad="50800" dist="38100" dir="5400000" algn="t" rotWithShape="0">
              <a:prstClr val="black">
                <a:alpha val="40000"/>
              </a:prstClr>
            </a:outerShdw>
          </a:effectLst>
        </p:spPr>
        <p:txBody>
          <a:bodyPr wrap="none" rtlCol="0">
            <a:spAutoFit/>
          </a:bodyPr>
          <a:lstStyle/>
          <a:p>
            <a:pPr fontAlgn="base">
              <a:spcBef>
                <a:spcPct val="0"/>
              </a:spcBef>
              <a:spcAft>
                <a:spcPct val="0"/>
              </a:spcAft>
            </a:pPr>
            <a:r>
              <a:rPr lang="en-US" sz="1200" b="1" dirty="0" smtClean="0">
                <a:solidFill>
                  <a:srgbClr val="000000"/>
                </a:solidFill>
              </a:rPr>
              <a:t>Source: </a:t>
            </a:r>
            <a:r>
              <a:rPr lang="en-US" sz="1200" b="1" dirty="0" err="1" smtClean="0">
                <a:solidFill>
                  <a:srgbClr val="000000"/>
                </a:solidFill>
              </a:rPr>
              <a:t>Kh</a:t>
            </a:r>
            <a:r>
              <a:rPr lang="en-US" sz="1200" b="1" smtClean="0">
                <a:solidFill>
                  <a:srgbClr val="000000"/>
                </a:solidFill>
              </a:rPr>
              <a:t>. Enkhjargal, </a:t>
            </a:r>
            <a:r>
              <a:rPr lang="en-US" sz="1200" b="1" dirty="0" smtClean="0">
                <a:solidFill>
                  <a:srgbClr val="000000"/>
                </a:solidFill>
              </a:rPr>
              <a:t>S </a:t>
            </a:r>
            <a:r>
              <a:rPr lang="en-US" sz="1200" b="1" dirty="0" err="1" smtClean="0">
                <a:solidFill>
                  <a:srgbClr val="000000"/>
                </a:solidFill>
              </a:rPr>
              <a:t>Batkhuyag</a:t>
            </a:r>
            <a:r>
              <a:rPr lang="ru-RU" sz="1200" b="1" dirty="0" smtClean="0">
                <a:solidFill>
                  <a:srgbClr val="000000"/>
                </a:solidFill>
              </a:rPr>
              <a:t> – </a:t>
            </a:r>
            <a:r>
              <a:rPr lang="en-US" sz="1200" b="1" dirty="0" smtClean="0">
                <a:solidFill>
                  <a:srgbClr val="000000"/>
                </a:solidFill>
              </a:rPr>
              <a:t>Russia-Mongolia project </a:t>
            </a:r>
            <a:r>
              <a:rPr lang="ru-RU" sz="1200" b="1" dirty="0" smtClean="0">
                <a:solidFill>
                  <a:srgbClr val="000000"/>
                </a:solidFill>
              </a:rPr>
              <a:t> (</a:t>
            </a:r>
            <a:r>
              <a:rPr lang="en-US" sz="1200" b="1" dirty="0" smtClean="0">
                <a:solidFill>
                  <a:srgbClr val="000000"/>
                </a:solidFill>
              </a:rPr>
              <a:t>ASM</a:t>
            </a:r>
            <a:r>
              <a:rPr lang="ru-RU" sz="1200" b="1" dirty="0" smtClean="0">
                <a:solidFill>
                  <a:srgbClr val="000000"/>
                </a:solidFill>
              </a:rPr>
              <a:t> (</a:t>
            </a:r>
            <a:r>
              <a:rPr lang="en-US" sz="1200" b="1" dirty="0" smtClean="0">
                <a:solidFill>
                  <a:srgbClr val="000000"/>
                </a:solidFill>
              </a:rPr>
              <a:t>MUS&amp;T</a:t>
            </a:r>
            <a:r>
              <a:rPr lang="ru-RU" sz="1200" b="1" dirty="0" smtClean="0">
                <a:solidFill>
                  <a:srgbClr val="000000"/>
                </a:solidFill>
              </a:rPr>
              <a:t>)-</a:t>
            </a:r>
            <a:r>
              <a:rPr lang="en-US" sz="1200" b="1" dirty="0" smtClean="0">
                <a:solidFill>
                  <a:srgbClr val="000000"/>
                </a:solidFill>
              </a:rPr>
              <a:t>SB RAS </a:t>
            </a:r>
            <a:r>
              <a:rPr lang="ru-RU" sz="1200" b="1" dirty="0" smtClean="0">
                <a:solidFill>
                  <a:srgbClr val="000000"/>
                </a:solidFill>
              </a:rPr>
              <a:t>(</a:t>
            </a:r>
            <a:r>
              <a:rPr lang="en-US" sz="1200" b="1" dirty="0" smtClean="0">
                <a:solidFill>
                  <a:srgbClr val="000000"/>
                </a:solidFill>
              </a:rPr>
              <a:t>ESI</a:t>
            </a:r>
            <a:r>
              <a:rPr lang="ru-RU" sz="1200" b="1" smtClean="0">
                <a:solidFill>
                  <a:srgbClr val="000000"/>
                </a:solidFill>
              </a:rPr>
              <a:t>)</a:t>
            </a:r>
            <a:r>
              <a:rPr lang="en-US" sz="1200" b="1" smtClean="0">
                <a:solidFill>
                  <a:srgbClr val="000000"/>
                </a:solidFill>
              </a:rPr>
              <a:t>)</a:t>
            </a:r>
            <a:r>
              <a:rPr lang="ru-RU" sz="1200" b="1" smtClean="0">
                <a:solidFill>
                  <a:srgbClr val="000000"/>
                </a:solidFill>
              </a:rPr>
              <a:t>, </a:t>
            </a:r>
            <a:r>
              <a:rPr lang="ru-RU" sz="1200" b="1" dirty="0" smtClean="0">
                <a:solidFill>
                  <a:srgbClr val="000000"/>
                </a:solidFill>
              </a:rPr>
              <a:t>20</a:t>
            </a:r>
            <a:r>
              <a:rPr lang="en-US" sz="1200" b="1" dirty="0" smtClean="0">
                <a:solidFill>
                  <a:srgbClr val="000000"/>
                </a:solidFill>
              </a:rPr>
              <a:t>13</a:t>
            </a:r>
            <a:endParaRPr lang="ru-RU" sz="1200" b="1" dirty="0">
              <a:solidFill>
                <a:srgbClr val="000000"/>
              </a:solidFill>
            </a:endParaRPr>
          </a:p>
        </p:txBody>
      </p:sp>
      <p:sp>
        <p:nvSpPr>
          <p:cNvPr id="104" name="TextBox 103"/>
          <p:cNvSpPr txBox="1"/>
          <p:nvPr/>
        </p:nvSpPr>
        <p:spPr>
          <a:xfrm>
            <a:off x="8316416" y="6381328"/>
            <a:ext cx="576759" cy="276999"/>
          </a:xfrm>
          <a:prstGeom prst="rect">
            <a:avLst/>
          </a:prstGeom>
          <a:noFill/>
        </p:spPr>
        <p:txBody>
          <a:bodyPr wrap="square" rtlCol="0">
            <a:spAutoFit/>
          </a:bodyPr>
          <a:lstStyle/>
          <a:p>
            <a:r>
              <a:rPr lang="ru-RU" sz="1200" dirty="0" smtClean="0">
                <a:solidFill>
                  <a:prstClr val="black"/>
                </a:solidFill>
                <a:latin typeface="Arial" pitchFamily="34" charset="0"/>
                <a:cs typeface="Arial" pitchFamily="34" charset="0"/>
              </a:rPr>
              <a:t>33</a:t>
            </a:r>
            <a:endParaRPr lang="ru-RU" sz="1200" dirty="0">
              <a:solidFill>
                <a:prstClr val="black"/>
              </a:solidFill>
              <a:latin typeface="Arial" pitchFamily="34" charset="0"/>
              <a:cs typeface="Arial" pitchFamily="34" charset="0"/>
            </a:endParaRPr>
          </a:p>
        </p:txBody>
      </p:sp>
    </p:spTree>
    <p:extLst>
      <p:ext uri="{BB962C8B-B14F-4D97-AF65-F5344CB8AC3E}">
        <p14:creationId xmlns:p14="http://schemas.microsoft.com/office/powerpoint/2010/main" val="163939817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957633" name="Picture 2" descr="C:\Users\днс\Desktop\загрузки\оформление_презентация\line.JPG"/>
          <p:cNvPicPr>
            <a:picLocks noChangeAspect="1" noChangeArrowheads="1"/>
          </p:cNvPicPr>
          <p:nvPr/>
        </p:nvPicPr>
        <p:blipFill>
          <a:blip r:embed="rId3"/>
          <a:srcRect/>
          <a:stretch>
            <a:fillRect/>
          </a:stretch>
        </p:blipFill>
        <p:spPr bwMode="auto">
          <a:xfrm>
            <a:off x="26988" y="836613"/>
            <a:ext cx="9117012" cy="95250"/>
          </a:xfrm>
          <a:prstGeom prst="rect">
            <a:avLst/>
          </a:prstGeom>
          <a:noFill/>
          <a:ln w="9525">
            <a:noFill/>
            <a:miter lim="800000"/>
            <a:headEnd/>
            <a:tailEnd/>
          </a:ln>
        </p:spPr>
      </p:pic>
      <p:sp>
        <p:nvSpPr>
          <p:cNvPr id="21957634" name="TextBox 3"/>
          <p:cNvSpPr txBox="1">
            <a:spLocks noChangeArrowheads="1"/>
          </p:cNvSpPr>
          <p:nvPr/>
        </p:nvSpPr>
        <p:spPr bwMode="auto">
          <a:xfrm>
            <a:off x="805781" y="260354"/>
            <a:ext cx="7964487" cy="461665"/>
          </a:xfrm>
          <a:prstGeom prst="rect">
            <a:avLst/>
          </a:prstGeom>
          <a:solidFill>
            <a:schemeClr val="bg1"/>
          </a:solidFill>
          <a:ln w="9525">
            <a:noFill/>
            <a:prstDash val="dash"/>
            <a:miter lim="800000"/>
            <a:headEnd/>
            <a:tailEnd/>
          </a:ln>
          <a:effectLst>
            <a:outerShdw blurRad="50800" dist="38100" dir="5400000" algn="t" rotWithShape="0">
              <a:prstClr val="black">
                <a:alpha val="40000"/>
              </a:prstClr>
            </a:outerShdw>
          </a:effectLst>
        </p:spPr>
        <p:txBody>
          <a:bodyPr>
            <a:spAutoFit/>
          </a:bodyPr>
          <a:lstStyle/>
          <a:p>
            <a:pPr algn="ctr" fontAlgn="base">
              <a:spcBef>
                <a:spcPct val="0"/>
              </a:spcBef>
              <a:spcAft>
                <a:spcPct val="0"/>
              </a:spcAft>
              <a:defRPr/>
            </a:pPr>
            <a:r>
              <a:rPr lang="en-US" sz="2400" b="1" dirty="0">
                <a:solidFill>
                  <a:srgbClr val="800000"/>
                </a:solidFill>
                <a:latin typeface="Arial"/>
                <a:cs typeface="Arial"/>
              </a:rPr>
              <a:t>ASIAN RINGED NETWORK (ASIAN SUPER-GRID)</a:t>
            </a:r>
            <a:endParaRPr lang="ru-RU" sz="2400" b="1" dirty="0">
              <a:solidFill>
                <a:srgbClr val="800000"/>
              </a:solidFill>
              <a:latin typeface="Arial"/>
              <a:cs typeface="Arial"/>
            </a:endParaRPr>
          </a:p>
        </p:txBody>
      </p:sp>
      <p:sp>
        <p:nvSpPr>
          <p:cNvPr id="37" name="Rectangle 17"/>
          <p:cNvSpPr>
            <a:spLocks noChangeArrowheads="1"/>
          </p:cNvSpPr>
          <p:nvPr/>
        </p:nvSpPr>
        <p:spPr bwMode="auto">
          <a:xfrm>
            <a:off x="161986" y="947576"/>
            <a:ext cx="8874510" cy="681224"/>
          </a:xfrm>
          <a:prstGeom prst="rect">
            <a:avLst/>
          </a:prstGeom>
          <a:solidFill>
            <a:schemeClr val="accent6">
              <a:lumMod val="20000"/>
              <a:lumOff val="80000"/>
            </a:schemeClr>
          </a:solidFill>
          <a:ln w="9525" algn="ctr">
            <a:noFill/>
            <a:miter lim="800000"/>
            <a:headEnd/>
            <a:tailEnd/>
          </a:ln>
          <a:effectLst>
            <a:softEdge rad="63500"/>
          </a:effectLst>
        </p:spPr>
        <p:txBody>
          <a:bodyPr lIns="91432" tIns="45716" rIns="91432" bIns="45716"/>
          <a:lstStyle/>
          <a:p>
            <a:pPr>
              <a:defRPr/>
            </a:pPr>
            <a:r>
              <a:rPr lang="en-US" sz="1600" b="1" dirty="0">
                <a:solidFill>
                  <a:srgbClr val="000000"/>
                </a:solidFill>
                <a:latin typeface="Arial"/>
                <a:cs typeface="Arial"/>
              </a:rPr>
              <a:t>The huge energy potential of </a:t>
            </a:r>
            <a:r>
              <a:rPr lang="en-US" sz="1600" b="1" dirty="0" smtClean="0">
                <a:solidFill>
                  <a:srgbClr val="000000"/>
                </a:solidFill>
                <a:latin typeface="Arial"/>
                <a:cs typeface="Arial"/>
              </a:rPr>
              <a:t>Russia, </a:t>
            </a:r>
            <a:r>
              <a:rPr lang="en-US" sz="1600" b="1" dirty="0">
                <a:solidFill>
                  <a:srgbClr val="000000"/>
                </a:solidFill>
                <a:latin typeface="Arial"/>
                <a:cs typeface="Arial"/>
              </a:rPr>
              <a:t>including renewable energy </a:t>
            </a:r>
            <a:r>
              <a:rPr lang="en-US" sz="1600" b="1" dirty="0" smtClean="0">
                <a:solidFill>
                  <a:srgbClr val="000000"/>
                </a:solidFill>
                <a:latin typeface="Arial"/>
                <a:cs typeface="Arial"/>
              </a:rPr>
              <a:t>sources, </a:t>
            </a:r>
            <a:r>
              <a:rPr lang="en-US" sz="1600" b="1" dirty="0">
                <a:solidFill>
                  <a:srgbClr val="000000"/>
                </a:solidFill>
                <a:latin typeface="Arial"/>
                <a:cs typeface="Arial"/>
              </a:rPr>
              <a:t>is the real basis for the </a:t>
            </a:r>
            <a:r>
              <a:rPr lang="en-US" sz="1600" b="1" dirty="0" smtClean="0">
                <a:solidFill>
                  <a:srgbClr val="000000"/>
                </a:solidFill>
                <a:latin typeface="Arial"/>
                <a:cs typeface="Arial"/>
              </a:rPr>
              <a:t>construction of international </a:t>
            </a:r>
            <a:r>
              <a:rPr lang="en-US" sz="1600" b="1" dirty="0">
                <a:solidFill>
                  <a:srgbClr val="000000"/>
                </a:solidFill>
                <a:latin typeface="Arial"/>
                <a:cs typeface="Arial"/>
              </a:rPr>
              <a:t>energy </a:t>
            </a:r>
            <a:r>
              <a:rPr lang="en-US" sz="1600" b="1" dirty="0" smtClean="0">
                <a:solidFill>
                  <a:srgbClr val="000000"/>
                </a:solidFill>
                <a:latin typeface="Arial"/>
                <a:cs typeface="Arial"/>
              </a:rPr>
              <a:t>interconnection in </a:t>
            </a:r>
            <a:r>
              <a:rPr lang="en-US" sz="1600" b="1" dirty="0">
                <a:solidFill>
                  <a:srgbClr val="000000"/>
                </a:solidFill>
                <a:latin typeface="Arial"/>
                <a:cs typeface="Arial"/>
              </a:rPr>
              <a:t>Asia</a:t>
            </a:r>
            <a:endParaRPr lang="ru-RU" sz="1600" b="1" dirty="0">
              <a:solidFill>
                <a:srgbClr val="000000"/>
              </a:solidFill>
              <a:latin typeface="Arial"/>
              <a:cs typeface="Arial"/>
            </a:endParaRPr>
          </a:p>
        </p:txBody>
      </p:sp>
      <p:sp>
        <p:nvSpPr>
          <p:cNvPr id="38" name="Rectangle 17"/>
          <p:cNvSpPr>
            <a:spLocks noChangeArrowheads="1"/>
          </p:cNvSpPr>
          <p:nvPr/>
        </p:nvSpPr>
        <p:spPr bwMode="auto">
          <a:xfrm>
            <a:off x="4788102" y="1812602"/>
            <a:ext cx="4229471" cy="2624510"/>
          </a:xfrm>
          <a:prstGeom prst="rect">
            <a:avLst/>
          </a:prstGeom>
          <a:solidFill>
            <a:schemeClr val="accent6">
              <a:lumMod val="20000"/>
              <a:lumOff val="80000"/>
            </a:schemeClr>
          </a:solidFill>
          <a:ln w="9525" algn="ctr">
            <a:noFill/>
            <a:miter lim="800000"/>
            <a:headEnd/>
            <a:tailEnd/>
          </a:ln>
          <a:effectLst>
            <a:softEdge rad="63500"/>
          </a:effectLst>
        </p:spPr>
        <p:txBody>
          <a:bodyPr lIns="91432" tIns="45716" rIns="91432" bIns="45716"/>
          <a:lstStyle/>
          <a:p>
            <a:pPr marL="273050" indent="-273050" algn="ctr">
              <a:defRPr/>
            </a:pPr>
            <a:r>
              <a:rPr lang="en-US" sz="1400" b="1" u="sng" dirty="0">
                <a:solidFill>
                  <a:srgbClr val="FF0000"/>
                </a:solidFill>
                <a:latin typeface="Arial"/>
                <a:cs typeface="Arial"/>
              </a:rPr>
              <a:t>Objectives of the project:</a:t>
            </a:r>
          </a:p>
          <a:p>
            <a:pPr marL="273050" indent="-273050" algn="ctr">
              <a:defRPr/>
            </a:pPr>
            <a:endParaRPr lang="en-US" sz="1400" u="sng" dirty="0">
              <a:solidFill>
                <a:srgbClr val="000000"/>
              </a:solidFill>
              <a:latin typeface="Arial"/>
              <a:cs typeface="Arial"/>
            </a:endParaRPr>
          </a:p>
          <a:p>
            <a:pPr marL="285750" indent="-285750">
              <a:buFont typeface="Arial" pitchFamily="34" charset="0"/>
              <a:buChar char="•"/>
              <a:defRPr/>
            </a:pPr>
            <a:r>
              <a:rPr lang="en-US" sz="1400" dirty="0">
                <a:solidFill>
                  <a:srgbClr val="000000"/>
                </a:solidFill>
                <a:latin typeface="Arial"/>
                <a:cs typeface="Arial"/>
              </a:rPr>
              <a:t>To create conditions for economic growth in the Asia-Pacific region by improving the access to energy resources.</a:t>
            </a:r>
          </a:p>
          <a:p>
            <a:pPr marL="285750" indent="-285750">
              <a:buFont typeface="Arial" pitchFamily="34" charset="0"/>
              <a:buChar char="•"/>
              <a:defRPr/>
            </a:pPr>
            <a:r>
              <a:rPr lang="en-US" sz="1400" dirty="0">
                <a:solidFill>
                  <a:srgbClr val="000000"/>
                </a:solidFill>
                <a:latin typeface="Arial"/>
                <a:cs typeface="Arial"/>
              </a:rPr>
              <a:t>To improve the reliability of the national power systems of the Asia-Pacific region through the integration and the renewable energy sources involvement.</a:t>
            </a:r>
            <a:endParaRPr lang="ru-RU" sz="1400" dirty="0">
              <a:solidFill>
                <a:srgbClr val="000000"/>
              </a:solidFill>
              <a:latin typeface="Arial"/>
              <a:cs typeface="Arial"/>
            </a:endParaRPr>
          </a:p>
        </p:txBody>
      </p:sp>
      <p:sp>
        <p:nvSpPr>
          <p:cNvPr id="39" name="Rectangle 17"/>
          <p:cNvSpPr>
            <a:spLocks noChangeArrowheads="1"/>
          </p:cNvSpPr>
          <p:nvPr/>
        </p:nvSpPr>
        <p:spPr bwMode="auto">
          <a:xfrm>
            <a:off x="212739" y="4384479"/>
            <a:ext cx="8779499" cy="2160239"/>
          </a:xfrm>
          <a:prstGeom prst="rect">
            <a:avLst/>
          </a:prstGeom>
          <a:solidFill>
            <a:schemeClr val="accent6">
              <a:lumMod val="40000"/>
              <a:lumOff val="60000"/>
              <a:alpha val="50000"/>
            </a:schemeClr>
          </a:solidFill>
          <a:ln w="9525" algn="ctr">
            <a:noFill/>
            <a:miter lim="800000"/>
            <a:headEnd/>
            <a:tailEnd/>
          </a:ln>
          <a:effectLst>
            <a:softEdge rad="63500"/>
          </a:effectLst>
        </p:spPr>
        <p:txBody>
          <a:bodyPr lIns="91432" tIns="45716" rIns="91432" bIns="45716" anchor="ctr"/>
          <a:lstStyle/>
          <a:p>
            <a:pPr algn="ctr">
              <a:defRPr/>
            </a:pPr>
            <a:r>
              <a:rPr lang="en-US" sz="1400" b="1" u="sng" dirty="0">
                <a:solidFill>
                  <a:srgbClr val="FF0000"/>
                </a:solidFill>
                <a:latin typeface="Arial"/>
                <a:cs typeface="Arial"/>
              </a:rPr>
              <a:t>The main parameters of the project:</a:t>
            </a:r>
          </a:p>
          <a:p>
            <a:pPr marL="285750" indent="-285750">
              <a:buFont typeface="Arial" pitchFamily="34" charset="0"/>
              <a:buChar char="•"/>
              <a:defRPr/>
            </a:pPr>
            <a:r>
              <a:rPr lang="en-US" sz="1400" dirty="0">
                <a:solidFill>
                  <a:srgbClr val="000000"/>
                </a:solidFill>
                <a:latin typeface="Arial"/>
                <a:cs typeface="Arial"/>
              </a:rPr>
              <a:t>Term - </a:t>
            </a:r>
            <a:r>
              <a:rPr lang="en-US" sz="1400" dirty="0">
                <a:solidFill>
                  <a:srgbClr val="FF0000"/>
                </a:solidFill>
                <a:latin typeface="Arial"/>
                <a:cs typeface="Arial"/>
              </a:rPr>
              <a:t>12 years</a:t>
            </a:r>
          </a:p>
          <a:p>
            <a:pPr marL="285750" indent="-285750">
              <a:buFont typeface="Arial" pitchFamily="34" charset="0"/>
              <a:buChar char="•"/>
              <a:defRPr/>
            </a:pPr>
            <a:r>
              <a:rPr lang="en-US" sz="1400" dirty="0">
                <a:solidFill>
                  <a:srgbClr val="000000"/>
                </a:solidFill>
                <a:latin typeface="Arial"/>
                <a:cs typeface="Arial"/>
              </a:rPr>
              <a:t>The length of the high voltage DC line - </a:t>
            </a:r>
            <a:r>
              <a:rPr lang="en-US" sz="1400" dirty="0">
                <a:solidFill>
                  <a:srgbClr val="FF0000"/>
                </a:solidFill>
                <a:latin typeface="Arial"/>
                <a:cs typeface="Arial"/>
              </a:rPr>
              <a:t>2350 km</a:t>
            </a:r>
          </a:p>
          <a:p>
            <a:pPr marL="285750" indent="-285750">
              <a:buFont typeface="Arial" pitchFamily="34" charset="0"/>
              <a:buChar char="•"/>
              <a:defRPr/>
            </a:pPr>
            <a:r>
              <a:rPr lang="en-US" sz="1400" dirty="0">
                <a:solidFill>
                  <a:srgbClr val="000000"/>
                </a:solidFill>
                <a:latin typeface="Arial"/>
                <a:cs typeface="Arial"/>
              </a:rPr>
              <a:t>The wind power plants capacity - </a:t>
            </a:r>
            <a:r>
              <a:rPr lang="en-US" sz="1400" dirty="0">
                <a:solidFill>
                  <a:srgbClr val="FF0000"/>
                </a:solidFill>
                <a:latin typeface="Arial"/>
                <a:cs typeface="Arial"/>
              </a:rPr>
              <a:t>1.5 GW</a:t>
            </a:r>
          </a:p>
          <a:p>
            <a:pPr marL="285750" indent="-285750">
              <a:buFont typeface="Arial" pitchFamily="34" charset="0"/>
              <a:buChar char="•"/>
              <a:defRPr/>
            </a:pPr>
            <a:r>
              <a:rPr lang="en-US" sz="1400" dirty="0">
                <a:solidFill>
                  <a:srgbClr val="000000"/>
                </a:solidFill>
                <a:latin typeface="Arial"/>
                <a:cs typeface="Arial"/>
              </a:rPr>
              <a:t>The gas-fired plants capacity - </a:t>
            </a:r>
            <a:r>
              <a:rPr lang="en-US" sz="1400" dirty="0">
                <a:solidFill>
                  <a:srgbClr val="FF0000"/>
                </a:solidFill>
                <a:latin typeface="Arial"/>
                <a:cs typeface="Arial"/>
              </a:rPr>
              <a:t>2.2 GW</a:t>
            </a:r>
          </a:p>
          <a:p>
            <a:pPr marL="285750" indent="-285750">
              <a:buFont typeface="Arial" pitchFamily="34" charset="0"/>
              <a:buChar char="•"/>
              <a:defRPr/>
            </a:pPr>
            <a:r>
              <a:rPr lang="en-US" sz="1400" dirty="0">
                <a:solidFill>
                  <a:srgbClr val="000000"/>
                </a:solidFill>
                <a:latin typeface="Arial"/>
                <a:cs typeface="Arial"/>
              </a:rPr>
              <a:t>The hydroelectric power capacity - </a:t>
            </a:r>
            <a:r>
              <a:rPr lang="en-US" sz="1400" dirty="0">
                <a:solidFill>
                  <a:srgbClr val="FF0000"/>
                </a:solidFill>
                <a:latin typeface="Arial"/>
                <a:cs typeface="Arial"/>
              </a:rPr>
              <a:t>2 GW</a:t>
            </a:r>
          </a:p>
          <a:p>
            <a:pPr marL="285750" indent="-285750">
              <a:buFont typeface="Arial" pitchFamily="34" charset="0"/>
              <a:buChar char="•"/>
              <a:defRPr/>
            </a:pPr>
            <a:r>
              <a:rPr lang="en-US" sz="1400" dirty="0">
                <a:solidFill>
                  <a:srgbClr val="000000"/>
                </a:solidFill>
                <a:latin typeface="Arial"/>
                <a:cs typeface="Arial"/>
              </a:rPr>
              <a:t>The solar power plants capacity - </a:t>
            </a:r>
            <a:r>
              <a:rPr lang="en-US" sz="1400" dirty="0">
                <a:solidFill>
                  <a:srgbClr val="FF0000"/>
                </a:solidFill>
                <a:latin typeface="Arial"/>
                <a:cs typeface="Arial"/>
              </a:rPr>
              <a:t>0.5 GW</a:t>
            </a:r>
            <a:endParaRPr lang="ru-RU" sz="1400" dirty="0">
              <a:solidFill>
                <a:srgbClr val="FF0000"/>
              </a:solidFill>
              <a:latin typeface="Arial"/>
              <a:cs typeface="Arial"/>
            </a:endParaRPr>
          </a:p>
        </p:txBody>
      </p:sp>
      <p:pic>
        <p:nvPicPr>
          <p:cNvPr id="21957646" name="Picture 2"/>
          <p:cNvPicPr>
            <a:picLocks noChangeAspect="1" noChangeArrowheads="1"/>
          </p:cNvPicPr>
          <p:nvPr/>
        </p:nvPicPr>
        <p:blipFill>
          <a:blip r:embed="rId4"/>
          <a:srcRect/>
          <a:stretch>
            <a:fillRect/>
          </a:stretch>
        </p:blipFill>
        <p:spPr bwMode="auto">
          <a:xfrm>
            <a:off x="238125" y="1628956"/>
            <a:ext cx="4421188" cy="2884487"/>
          </a:xfrm>
          <a:prstGeom prst="rect">
            <a:avLst/>
          </a:prstGeom>
          <a:noFill/>
          <a:ln w="9525">
            <a:noFill/>
            <a:miter lim="800000"/>
            <a:headEnd/>
            <a:tailEnd/>
          </a:ln>
        </p:spPr>
      </p:pic>
      <p:sp>
        <p:nvSpPr>
          <p:cNvPr id="21957647" name="Rectangle 1"/>
          <p:cNvSpPr>
            <a:spLocks noChangeArrowheads="1"/>
          </p:cNvSpPr>
          <p:nvPr/>
        </p:nvSpPr>
        <p:spPr bwMode="auto">
          <a:xfrm>
            <a:off x="457278" y="3404672"/>
            <a:ext cx="184731" cy="369332"/>
          </a:xfrm>
          <a:prstGeom prst="rect">
            <a:avLst/>
          </a:prstGeom>
          <a:noFill/>
          <a:ln w="9525">
            <a:noFill/>
            <a:miter lim="800000"/>
            <a:headEnd/>
            <a:tailEnd/>
          </a:ln>
        </p:spPr>
        <p:txBody>
          <a:bodyPr wrap="none" anchor="ctr">
            <a:spAutoFit/>
          </a:bodyPr>
          <a:lstStyle/>
          <a:p>
            <a:pPr fontAlgn="base">
              <a:spcBef>
                <a:spcPct val="0"/>
              </a:spcBef>
              <a:spcAft>
                <a:spcPct val="0"/>
              </a:spcAft>
              <a:defRPr/>
            </a:pPr>
            <a:endParaRPr lang="en-US">
              <a:solidFill>
                <a:srgbClr val="000000"/>
              </a:solidFill>
              <a:latin typeface="Arial"/>
              <a:cs typeface="Arial"/>
            </a:endParaRPr>
          </a:p>
        </p:txBody>
      </p:sp>
      <p:sp>
        <p:nvSpPr>
          <p:cNvPr id="2" name="TextBox 1"/>
          <p:cNvSpPr txBox="1"/>
          <p:nvPr/>
        </p:nvSpPr>
        <p:spPr>
          <a:xfrm>
            <a:off x="237996" y="6525500"/>
            <a:ext cx="7279942" cy="276999"/>
          </a:xfrm>
          <a:prstGeom prst="rect">
            <a:avLst/>
          </a:prstGeom>
          <a:solidFill>
            <a:schemeClr val="bg1"/>
          </a:solidFill>
          <a:effectLst>
            <a:outerShdw blurRad="50800" dist="38100" dir="5400000" algn="t" rotWithShape="0">
              <a:prstClr val="black">
                <a:alpha val="40000"/>
              </a:prstClr>
            </a:outerShdw>
          </a:effectLst>
        </p:spPr>
        <p:txBody>
          <a:bodyPr wrap="none" rtlCol="0">
            <a:spAutoFit/>
          </a:bodyPr>
          <a:lstStyle/>
          <a:p>
            <a:pPr fontAlgn="base">
              <a:spcBef>
                <a:spcPct val="0"/>
              </a:spcBef>
              <a:spcAft>
                <a:spcPct val="0"/>
              </a:spcAft>
              <a:defRPr/>
            </a:pPr>
            <a:r>
              <a:rPr lang="en-US" sz="1200" b="1" i="1" dirty="0">
                <a:solidFill>
                  <a:srgbClr val="000000"/>
                </a:solidFill>
                <a:cs typeface="Arial"/>
              </a:rPr>
              <a:t>Source: </a:t>
            </a:r>
            <a:r>
              <a:rPr lang="en-US" sz="1200" b="1" i="1" dirty="0" err="1">
                <a:solidFill>
                  <a:srgbClr val="000000"/>
                </a:solidFill>
                <a:cs typeface="Arial"/>
              </a:rPr>
              <a:t>I.Dzhurko</a:t>
            </a:r>
            <a:r>
              <a:rPr lang="en-US" sz="1200" b="1" i="1" dirty="0">
                <a:solidFill>
                  <a:srgbClr val="000000"/>
                </a:solidFill>
                <a:cs typeface="Arial"/>
              </a:rPr>
              <a:t> </a:t>
            </a:r>
            <a:r>
              <a:rPr lang="ru-RU" sz="1200" b="1" i="1" dirty="0">
                <a:solidFill>
                  <a:srgbClr val="000000"/>
                </a:solidFill>
                <a:cs typeface="Arial"/>
              </a:rPr>
              <a:t> (</a:t>
            </a:r>
            <a:r>
              <a:rPr lang="en-US" sz="1200" b="1" i="1" dirty="0">
                <a:solidFill>
                  <a:prstClr val="black"/>
                </a:solidFill>
                <a:cs typeface="Arial"/>
              </a:rPr>
              <a:t>OJSC Far East Energy Management </a:t>
            </a:r>
            <a:r>
              <a:rPr lang="en-US" sz="1200" b="1" i="1">
                <a:solidFill>
                  <a:prstClr val="black"/>
                </a:solidFill>
                <a:cs typeface="Arial"/>
              </a:rPr>
              <a:t>Company</a:t>
            </a:r>
            <a:r>
              <a:rPr lang="ru-RU" sz="1200" b="1" i="1" smtClean="0">
                <a:solidFill>
                  <a:srgbClr val="000000"/>
                </a:solidFill>
                <a:cs typeface="Arial"/>
              </a:rPr>
              <a:t>), APEF, </a:t>
            </a:r>
            <a:r>
              <a:rPr lang="en-US" sz="1200" b="1" i="1" smtClean="0">
                <a:solidFill>
                  <a:srgbClr val="000000"/>
                </a:solidFill>
                <a:cs typeface="Arial"/>
              </a:rPr>
              <a:t>Vladivostok, May</a:t>
            </a:r>
            <a:r>
              <a:rPr lang="ru-RU" sz="1200" b="1" i="1" smtClean="0">
                <a:solidFill>
                  <a:srgbClr val="000000"/>
                </a:solidFill>
                <a:cs typeface="Arial"/>
              </a:rPr>
              <a:t>, </a:t>
            </a:r>
            <a:r>
              <a:rPr lang="ru-RU" sz="1200" b="1" i="1" dirty="0">
                <a:solidFill>
                  <a:srgbClr val="000000"/>
                </a:solidFill>
                <a:cs typeface="Arial"/>
              </a:rPr>
              <a:t>2013</a:t>
            </a:r>
          </a:p>
        </p:txBody>
      </p:sp>
      <p:pic>
        <p:nvPicPr>
          <p:cNvPr id="10" name="Picture 5" descr="Эмблема СЭИ smal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700" y="117475"/>
            <a:ext cx="71596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Номер слайда 3"/>
          <p:cNvSpPr>
            <a:spLocks noGrp="1"/>
          </p:cNvSpPr>
          <p:nvPr>
            <p:ph type="sldNum" sz="quarter" idx="12"/>
          </p:nvPr>
        </p:nvSpPr>
        <p:spPr/>
        <p:txBody>
          <a:bodyPr/>
          <a:lstStyle/>
          <a:p>
            <a:pPr>
              <a:defRPr/>
            </a:pPr>
            <a:r>
              <a:rPr lang="ru-RU" dirty="0" smtClean="0">
                <a:solidFill>
                  <a:srgbClr val="04617B">
                    <a:shade val="90000"/>
                  </a:srgbClr>
                </a:solidFill>
                <a:latin typeface="Arial" pitchFamily="34" charset="0"/>
                <a:cs typeface="Arial" pitchFamily="34" charset="0"/>
              </a:rPr>
              <a:t>34</a:t>
            </a:r>
            <a:endParaRPr lang="ru-RU" dirty="0">
              <a:solidFill>
                <a:srgbClr val="04617B">
                  <a:shade val="90000"/>
                </a:srgbClr>
              </a:solidFill>
              <a:latin typeface="Arial" pitchFamily="34" charset="0"/>
              <a:cs typeface="Arial" pitchFamily="34" charset="0"/>
            </a:endParaRPr>
          </a:p>
        </p:txBody>
      </p:sp>
    </p:spTree>
    <p:extLst>
      <p:ext uri="{BB962C8B-B14F-4D97-AF65-F5344CB8AC3E}">
        <p14:creationId xmlns:p14="http://schemas.microsoft.com/office/powerpoint/2010/main" val="165844887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xt Box 4"/>
          <p:cNvSpPr txBox="1">
            <a:spLocks noChangeArrowheads="1"/>
          </p:cNvSpPr>
          <p:nvPr/>
        </p:nvSpPr>
        <p:spPr bwMode="auto">
          <a:xfrm>
            <a:off x="715979" y="1700214"/>
            <a:ext cx="81105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fontAlgn="base" hangingPunct="1">
              <a:spcBef>
                <a:spcPct val="50000"/>
              </a:spcBef>
              <a:spcAft>
                <a:spcPct val="0"/>
              </a:spcAft>
            </a:pPr>
            <a:endParaRPr lang="ru-RU" sz="2000" b="1" smtClean="0">
              <a:solidFill>
                <a:srgbClr val="000000"/>
              </a:solidFill>
              <a:latin typeface="Times New Roman" pitchFamily="18" charset="0"/>
            </a:endParaRPr>
          </a:p>
        </p:txBody>
      </p:sp>
      <p:pic>
        <p:nvPicPr>
          <p:cNvPr id="49157" name="Picture 6" descr="Эмблема СЭИ smal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731" y="117631"/>
            <a:ext cx="71596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2"/>
          <p:cNvSpPr txBox="1">
            <a:spLocks noChangeArrowheads="1"/>
          </p:cNvSpPr>
          <p:nvPr/>
        </p:nvSpPr>
        <p:spPr bwMode="auto">
          <a:xfrm>
            <a:off x="568119" y="1916910"/>
            <a:ext cx="8242300" cy="2800767"/>
          </a:xfrm>
          <a:prstGeom prst="rect">
            <a:avLst/>
          </a:prstGeom>
          <a:solidFill>
            <a:srgbClr val="FFFFFF"/>
          </a:solidFill>
          <a:ln>
            <a:noFill/>
          </a:ln>
          <a:effectLst>
            <a:outerShdw dist="107763" dir="2700000" algn="ctr" rotWithShape="0">
              <a:schemeClr val="bg2">
                <a:alpha val="50000"/>
              </a:schemeClr>
            </a:outerShdw>
          </a:effectLs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fontAlgn="base">
              <a:spcBef>
                <a:spcPct val="50000"/>
              </a:spcBef>
              <a:spcAft>
                <a:spcPct val="0"/>
              </a:spcAft>
              <a:defRPr/>
            </a:pPr>
            <a:r>
              <a:rPr lang="en-US" sz="3200" b="1" dirty="0" smtClean="0">
                <a:solidFill>
                  <a:srgbClr val="800000"/>
                </a:solidFill>
              </a:rPr>
              <a:t>3.3. Joint </a:t>
            </a:r>
            <a:r>
              <a:rPr lang="en-US" sz="3200" b="1" dirty="0">
                <a:solidFill>
                  <a:srgbClr val="800000"/>
                </a:solidFill>
              </a:rPr>
              <a:t>construction of </a:t>
            </a:r>
            <a:r>
              <a:rPr lang="en-US" sz="3200" b="1" dirty="0">
                <a:solidFill>
                  <a:srgbClr val="006600"/>
                </a:solidFill>
              </a:rPr>
              <a:t>"green energy" </a:t>
            </a:r>
            <a:r>
              <a:rPr lang="en-US" sz="3200" b="1" dirty="0">
                <a:solidFill>
                  <a:srgbClr val="800000"/>
                </a:solidFill>
              </a:rPr>
              <a:t>in the eastern regions of Russia in order to ensure reliable power supply isolated and hard to reach </a:t>
            </a:r>
            <a:r>
              <a:rPr lang="en-US" sz="3200" b="1" dirty="0" smtClean="0">
                <a:solidFill>
                  <a:srgbClr val="800000"/>
                </a:solidFill>
              </a:rPr>
              <a:t>consumers</a:t>
            </a:r>
          </a:p>
          <a:p>
            <a:pPr algn="ctr" fontAlgn="base">
              <a:spcBef>
                <a:spcPct val="50000"/>
              </a:spcBef>
              <a:spcAft>
                <a:spcPct val="0"/>
              </a:spcAft>
              <a:defRPr/>
            </a:pPr>
            <a:r>
              <a:rPr lang="en-US" sz="3200" b="1" dirty="0" smtClean="0">
                <a:solidFill>
                  <a:srgbClr val="006600"/>
                </a:solidFill>
              </a:rPr>
              <a:t>Role of the renewable energy sources</a:t>
            </a:r>
            <a:endParaRPr lang="ru-RU" sz="3200" b="1" dirty="0">
              <a:solidFill>
                <a:srgbClr val="006600"/>
              </a:solidFill>
            </a:endParaRPr>
          </a:p>
        </p:txBody>
      </p:sp>
      <p:sp>
        <p:nvSpPr>
          <p:cNvPr id="3" name="Номер слайда 2"/>
          <p:cNvSpPr>
            <a:spLocks noGrp="1"/>
          </p:cNvSpPr>
          <p:nvPr>
            <p:ph type="sldNum" sz="quarter" idx="12"/>
          </p:nvPr>
        </p:nvSpPr>
        <p:spPr/>
        <p:txBody>
          <a:bodyPr/>
          <a:lstStyle/>
          <a:p>
            <a:pPr>
              <a:defRPr/>
            </a:pPr>
            <a:r>
              <a:rPr lang="en-US" dirty="0" smtClean="0">
                <a:solidFill>
                  <a:srgbClr val="04617B">
                    <a:shade val="90000"/>
                  </a:srgbClr>
                </a:solidFill>
                <a:latin typeface="Arial" pitchFamily="34" charset="0"/>
                <a:cs typeface="Arial" pitchFamily="34" charset="0"/>
              </a:rPr>
              <a:t>3</a:t>
            </a:r>
            <a:r>
              <a:rPr lang="ru-RU" dirty="0" smtClean="0">
                <a:solidFill>
                  <a:srgbClr val="04617B">
                    <a:shade val="90000"/>
                  </a:srgbClr>
                </a:solidFill>
                <a:latin typeface="Arial" pitchFamily="34" charset="0"/>
                <a:cs typeface="Arial" pitchFamily="34" charset="0"/>
              </a:rPr>
              <a:t>5</a:t>
            </a:r>
            <a:endParaRPr lang="ru-RU" dirty="0">
              <a:solidFill>
                <a:srgbClr val="04617B">
                  <a:shade val="90000"/>
                </a:srgbClr>
              </a:solidFill>
              <a:latin typeface="Arial" pitchFamily="34" charset="0"/>
              <a:cs typeface="Arial" pitchFamily="34" charset="0"/>
            </a:endParaRPr>
          </a:p>
        </p:txBody>
      </p:sp>
      <p:sp>
        <p:nvSpPr>
          <p:cNvPr id="8" name="TextBox 7"/>
          <p:cNvSpPr txBox="1"/>
          <p:nvPr/>
        </p:nvSpPr>
        <p:spPr>
          <a:xfrm>
            <a:off x="251520" y="6536377"/>
            <a:ext cx="6048672" cy="276999"/>
          </a:xfrm>
          <a:prstGeom prst="rect">
            <a:avLst/>
          </a:prstGeom>
          <a:noFill/>
        </p:spPr>
        <p:txBody>
          <a:bodyPr wrap="square" rtlCol="0">
            <a:spAutoFit/>
          </a:bodyPr>
          <a:lstStyle/>
          <a:p>
            <a:r>
              <a:rPr lang="en-US" sz="1200" b="1" i="1" dirty="0">
                <a:solidFill>
                  <a:srgbClr val="800000"/>
                </a:solidFill>
                <a:latin typeface="Arial" panose="020B0604020202020204" pitchFamily="34" charset="0"/>
                <a:ea typeface="Batang" panose="02030600000101010101" pitchFamily="18" charset="-127"/>
              </a:rPr>
              <a:t>The 15th International Conference on NAGPF-St. Petersburg, Russia, </a:t>
            </a:r>
            <a:r>
              <a:rPr lang="en-US" sz="1200" b="1" i="1" dirty="0" smtClean="0">
                <a:solidFill>
                  <a:srgbClr val="800000"/>
                </a:solidFill>
                <a:latin typeface="Arial" panose="020B0604020202020204" pitchFamily="34" charset="0"/>
                <a:ea typeface="Batang" panose="02030600000101010101" pitchFamily="18" charset="-127"/>
              </a:rPr>
              <a:t>05.10.2018</a:t>
            </a:r>
            <a:endParaRPr lang="ru-RU" dirty="0">
              <a:solidFill>
                <a:srgbClr val="800000"/>
              </a:solidFill>
            </a:endParaRPr>
          </a:p>
        </p:txBody>
      </p:sp>
    </p:spTree>
    <p:extLst>
      <p:ext uri="{BB962C8B-B14F-4D97-AF65-F5344CB8AC3E}">
        <p14:creationId xmlns:p14="http://schemas.microsoft.com/office/powerpoint/2010/main" val="1924553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11560" y="1404640"/>
            <a:ext cx="8064896" cy="4616648"/>
          </a:xfrm>
          <a:prstGeom prst="rect">
            <a:avLst/>
          </a:prstGeom>
          <a:solidFill>
            <a:schemeClr val="bg1"/>
          </a:solidFill>
          <a:effectLst>
            <a:outerShdw blurRad="50800" dist="38100" dir="5400000" algn="t" rotWithShape="0">
              <a:prstClr val="black">
                <a:alpha val="40000"/>
              </a:prstClr>
            </a:outerShdw>
          </a:effectLst>
        </p:spPr>
        <p:txBody>
          <a:bodyPr wrap="square" rtlCol="0">
            <a:spAutoFit/>
          </a:bodyPr>
          <a:lstStyle/>
          <a:p>
            <a:pPr algn="just" defTabSz="685800">
              <a:defRPr/>
            </a:pPr>
            <a:r>
              <a:rPr lang="en-US" sz="2800" b="1" dirty="0">
                <a:solidFill>
                  <a:srgbClr val="993300"/>
                </a:solidFill>
                <a:latin typeface="Arial" pitchFamily="34" charset="0"/>
                <a:cs typeface="Arial" pitchFamily="34" charset="0"/>
              </a:rPr>
              <a:t>      The Energy Strategy of Russia - 2035 and General Scheme of the Electric Power Industry Development until 2030 suggest large-scale adoption of renewable energy sources: the share of RES in the total electricity production is expected to increase from current 0.</a:t>
            </a:r>
            <a:r>
              <a:rPr lang="ru-RU" sz="2800" b="1" dirty="0">
                <a:solidFill>
                  <a:srgbClr val="993300"/>
                </a:solidFill>
                <a:latin typeface="Arial" pitchFamily="34" charset="0"/>
                <a:cs typeface="Arial" pitchFamily="34" charset="0"/>
              </a:rPr>
              <a:t>5</a:t>
            </a:r>
            <a:r>
              <a:rPr lang="en-US" sz="2800" b="1" dirty="0">
                <a:solidFill>
                  <a:srgbClr val="993300"/>
                </a:solidFill>
                <a:latin typeface="Arial" pitchFamily="34" charset="0"/>
                <a:cs typeface="Arial" pitchFamily="34" charset="0"/>
              </a:rPr>
              <a:t>% to </a:t>
            </a:r>
            <a:r>
              <a:rPr lang="ru-RU" sz="2800" b="1" dirty="0">
                <a:solidFill>
                  <a:srgbClr val="993300"/>
                </a:solidFill>
                <a:latin typeface="Arial" pitchFamily="34" charset="0"/>
                <a:cs typeface="Arial" pitchFamily="34" charset="0"/>
              </a:rPr>
              <a:t>2.5-</a:t>
            </a:r>
            <a:r>
              <a:rPr lang="en-US" sz="2800" b="1" dirty="0">
                <a:solidFill>
                  <a:srgbClr val="993300"/>
                </a:solidFill>
                <a:latin typeface="Arial" pitchFamily="34" charset="0"/>
                <a:cs typeface="Arial" pitchFamily="34" charset="0"/>
              </a:rPr>
              <a:t>4.5% in 2030</a:t>
            </a:r>
            <a:r>
              <a:rPr lang="ru-RU" sz="2800" b="1" dirty="0">
                <a:solidFill>
                  <a:srgbClr val="993300"/>
                </a:solidFill>
                <a:latin typeface="Arial" pitchFamily="34" charset="0"/>
                <a:cs typeface="Arial" pitchFamily="34" charset="0"/>
              </a:rPr>
              <a:t>-2035.</a:t>
            </a:r>
            <a:endParaRPr lang="en-US" sz="2800" b="1" dirty="0">
              <a:solidFill>
                <a:srgbClr val="993300"/>
              </a:solidFill>
              <a:latin typeface="Arial" pitchFamily="34" charset="0"/>
              <a:cs typeface="Arial" pitchFamily="34" charset="0"/>
            </a:endParaRPr>
          </a:p>
          <a:p>
            <a:pPr algn="just" defTabSz="685800">
              <a:defRPr/>
            </a:pPr>
            <a:endParaRPr lang="en-US" b="1" dirty="0">
              <a:solidFill>
                <a:srgbClr val="993300"/>
              </a:solidFill>
              <a:latin typeface="Arial" pitchFamily="34" charset="0"/>
              <a:cs typeface="Arial" pitchFamily="34" charset="0"/>
            </a:endParaRPr>
          </a:p>
          <a:p>
            <a:pPr algn="just" defTabSz="685800">
              <a:defRPr/>
            </a:pPr>
            <a:r>
              <a:rPr lang="en-US" sz="2800" b="1" dirty="0">
                <a:solidFill>
                  <a:srgbClr val="993300"/>
                </a:solidFill>
                <a:latin typeface="Arial" pitchFamily="34" charset="0"/>
                <a:cs typeface="Arial" pitchFamily="34" charset="0"/>
              </a:rPr>
              <a:t>   This is particularly important for the economy and energy  of the eastern regions</a:t>
            </a:r>
            <a:r>
              <a:rPr lang="ru-RU" sz="2800" b="1" dirty="0">
                <a:solidFill>
                  <a:srgbClr val="993300"/>
                </a:solidFill>
                <a:latin typeface="Arial" pitchFamily="34" charset="0"/>
                <a:cs typeface="Arial" pitchFamily="34" charset="0"/>
              </a:rPr>
              <a:t>.</a:t>
            </a:r>
            <a:r>
              <a:rPr lang="ru-RU" sz="2400" b="1" dirty="0">
                <a:solidFill>
                  <a:srgbClr val="993300"/>
                </a:solidFill>
                <a:latin typeface="Arial" pitchFamily="34" charset="0"/>
                <a:cs typeface="Arial" pitchFamily="34" charset="0"/>
              </a:rPr>
              <a:t/>
            </a:r>
            <a:br>
              <a:rPr lang="ru-RU" sz="2400" b="1" dirty="0">
                <a:solidFill>
                  <a:srgbClr val="993300"/>
                </a:solidFill>
                <a:latin typeface="Arial" pitchFamily="34" charset="0"/>
                <a:cs typeface="Arial" pitchFamily="34" charset="0"/>
              </a:rPr>
            </a:br>
            <a:endParaRPr lang="ru-RU" sz="2400" dirty="0">
              <a:solidFill>
                <a:prstClr val="black"/>
              </a:solidFill>
              <a:latin typeface="Arial" pitchFamily="34" charset="0"/>
              <a:cs typeface="Arial" pitchFamily="34" charset="0"/>
            </a:endParaRPr>
          </a:p>
        </p:txBody>
      </p:sp>
      <p:pic>
        <p:nvPicPr>
          <p:cNvPr id="4" name="Picture 5" descr="Эмблема СЭИ sma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00" y="117475"/>
            <a:ext cx="71596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Номер слайда 2"/>
          <p:cNvSpPr>
            <a:spLocks noGrp="1"/>
          </p:cNvSpPr>
          <p:nvPr>
            <p:ph type="sldNum" sz="quarter" idx="12"/>
          </p:nvPr>
        </p:nvSpPr>
        <p:spPr>
          <a:xfrm>
            <a:off x="7924800" y="6356350"/>
            <a:ext cx="762000" cy="365125"/>
          </a:xfrm>
        </p:spPr>
        <p:txBody>
          <a:bodyPr/>
          <a:lstStyle/>
          <a:p>
            <a:pPr>
              <a:defRPr/>
            </a:pPr>
            <a:r>
              <a:rPr lang="en-US" dirty="0" smtClean="0">
                <a:solidFill>
                  <a:srgbClr val="04617B">
                    <a:shade val="90000"/>
                  </a:srgbClr>
                </a:solidFill>
                <a:latin typeface="Arial" pitchFamily="34" charset="0"/>
                <a:cs typeface="Arial" pitchFamily="34" charset="0"/>
              </a:rPr>
              <a:t>3</a:t>
            </a:r>
            <a:r>
              <a:rPr lang="ru-RU" dirty="0" smtClean="0">
                <a:solidFill>
                  <a:srgbClr val="04617B">
                    <a:shade val="90000"/>
                  </a:srgbClr>
                </a:solidFill>
                <a:latin typeface="Arial" pitchFamily="34" charset="0"/>
                <a:cs typeface="Arial" pitchFamily="34" charset="0"/>
              </a:rPr>
              <a:t>6</a:t>
            </a:r>
            <a:endParaRPr lang="ru-RU" dirty="0">
              <a:solidFill>
                <a:srgbClr val="04617B">
                  <a:shade val="90000"/>
                </a:srgbClr>
              </a:solidFill>
              <a:latin typeface="Arial" pitchFamily="34" charset="0"/>
              <a:cs typeface="Arial" pitchFamily="34" charset="0"/>
            </a:endParaRPr>
          </a:p>
        </p:txBody>
      </p:sp>
      <p:sp>
        <p:nvSpPr>
          <p:cNvPr id="8" name="TextBox 7"/>
          <p:cNvSpPr txBox="1"/>
          <p:nvPr/>
        </p:nvSpPr>
        <p:spPr>
          <a:xfrm>
            <a:off x="1259632" y="6516929"/>
            <a:ext cx="6048672" cy="276999"/>
          </a:xfrm>
          <a:prstGeom prst="rect">
            <a:avLst/>
          </a:prstGeom>
          <a:noFill/>
        </p:spPr>
        <p:txBody>
          <a:bodyPr wrap="square" rtlCol="0">
            <a:spAutoFit/>
          </a:bodyPr>
          <a:lstStyle/>
          <a:p>
            <a:r>
              <a:rPr lang="en-US" sz="1200" b="1" i="1" dirty="0">
                <a:solidFill>
                  <a:srgbClr val="800000"/>
                </a:solidFill>
                <a:latin typeface="Arial" panose="020B0604020202020204" pitchFamily="34" charset="0"/>
                <a:ea typeface="Batang" panose="02030600000101010101" pitchFamily="18" charset="-127"/>
              </a:rPr>
              <a:t>The 15th International Conference on NAGPF-St. Petersburg, Russia, </a:t>
            </a:r>
            <a:r>
              <a:rPr lang="en-US" sz="1200" b="1" i="1" dirty="0" smtClean="0">
                <a:solidFill>
                  <a:srgbClr val="800000"/>
                </a:solidFill>
                <a:latin typeface="Arial" panose="020B0604020202020204" pitchFamily="34" charset="0"/>
                <a:ea typeface="Batang" panose="02030600000101010101" pitchFamily="18" charset="-127"/>
              </a:rPr>
              <a:t>05.10.2018</a:t>
            </a:r>
            <a:endParaRPr lang="ru-RU" dirty="0">
              <a:solidFill>
                <a:srgbClr val="800000"/>
              </a:solidFill>
            </a:endParaRPr>
          </a:p>
        </p:txBody>
      </p:sp>
    </p:spTree>
    <p:extLst>
      <p:ext uri="{BB962C8B-B14F-4D97-AF65-F5344CB8AC3E}">
        <p14:creationId xmlns:p14="http://schemas.microsoft.com/office/powerpoint/2010/main" val="356508004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11"/>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B2F1A75E-4FA9-40BF-AFA7-05F522F59E9A}" type="slidenum">
              <a:rPr lang="ru-RU" smtClean="0">
                <a:solidFill>
                  <a:prstClr val="black"/>
                </a:solidFill>
              </a:rPr>
              <a:pPr eaLnBrk="1" hangingPunct="1"/>
              <a:t>38</a:t>
            </a:fld>
            <a:endParaRPr lang="ru-RU" smtClean="0">
              <a:solidFill>
                <a:prstClr val="black"/>
              </a:solidFill>
            </a:endParaRPr>
          </a:p>
        </p:txBody>
      </p:sp>
      <p:pic>
        <p:nvPicPr>
          <p:cNvPr id="45061" name="Picture 5" descr="Север_ВСиДВ"/>
          <p:cNvPicPr>
            <a:picLocks noGrp="1" noChangeAspect="1" noChangeArrowheads="1"/>
          </p:cNvPicPr>
          <p:nvPr>
            <p:ph idx="4294967295"/>
          </p:nvPr>
        </p:nvPicPr>
        <p:blipFill>
          <a:blip r:embed="rId3" cstate="print">
            <a:extLst>
              <a:ext uri="{28A0092B-C50C-407E-A947-70E740481C1C}">
                <a14:useLocalDpi xmlns:a14="http://schemas.microsoft.com/office/drawing/2010/main" val="0"/>
              </a:ext>
            </a:extLst>
          </a:blip>
          <a:srcRect/>
          <a:stretch>
            <a:fillRect/>
          </a:stretch>
        </p:blipFill>
        <p:spPr>
          <a:xfrm>
            <a:off x="0" y="620713"/>
            <a:ext cx="6767513" cy="6056312"/>
          </a:xfrm>
        </p:spPr>
      </p:pic>
      <p:sp>
        <p:nvSpPr>
          <p:cNvPr id="13315" name="Номер слайда 3"/>
          <p:cNvSpPr txBox="1">
            <a:spLocks noGrp="1"/>
          </p:cNvSpPr>
          <p:nvPr/>
        </p:nvSpPr>
        <p:spPr bwMode="auto">
          <a:xfrm>
            <a:off x="6781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5C256B5A-7158-4B9A-8A4D-396041F98926}" type="slidenum">
              <a:rPr lang="ru-RU" sz="1000">
                <a:solidFill>
                  <a:prstClr val="black"/>
                </a:solidFill>
              </a:rPr>
              <a:pPr algn="r" eaLnBrk="1" hangingPunct="1"/>
              <a:t>38</a:t>
            </a:fld>
            <a:endParaRPr lang="ru-RU" sz="1000">
              <a:solidFill>
                <a:prstClr val="black"/>
              </a:solidFill>
            </a:endParaRPr>
          </a:p>
        </p:txBody>
      </p:sp>
      <p:sp>
        <p:nvSpPr>
          <p:cNvPr id="13317" name="Rectangle 6"/>
          <p:cNvSpPr>
            <a:spLocks noChangeArrowheads="1"/>
          </p:cNvSpPr>
          <p:nvPr/>
        </p:nvSpPr>
        <p:spPr bwMode="auto">
          <a:xfrm>
            <a:off x="822325" y="115888"/>
            <a:ext cx="8208963" cy="527050"/>
          </a:xfrm>
          <a:prstGeom prst="rect">
            <a:avLst/>
          </a:prstGeom>
          <a:solidFill>
            <a:schemeClr val="bg1"/>
          </a:solidFill>
          <a:ln>
            <a:noFill/>
          </a:ln>
          <a:effectLst>
            <a:outerShdw dist="107763" dir="2700000" algn="ctr" rotWithShape="0">
              <a:srgbClr val="808080">
                <a:alpha val="50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hangingPunct="0"/>
            <a:r>
              <a:rPr lang="en-US" b="1" dirty="0">
                <a:solidFill>
                  <a:srgbClr val="800000"/>
                </a:solidFill>
                <a:latin typeface="Arial" pitchFamily="34" charset="0"/>
                <a:cs typeface="Arial" pitchFamily="34" charset="0"/>
              </a:rPr>
              <a:t>CHARACTERISTIC  OF THE ENERGY SOURCES IN THE EASTERN REGIONS OF RUSSIA  (as of 201</a:t>
            </a:r>
            <a:r>
              <a:rPr lang="ru-RU" b="1" dirty="0">
                <a:solidFill>
                  <a:srgbClr val="800000"/>
                </a:solidFill>
                <a:latin typeface="Arial" pitchFamily="34" charset="0"/>
                <a:cs typeface="Arial" pitchFamily="34" charset="0"/>
              </a:rPr>
              <a:t>5</a:t>
            </a:r>
            <a:r>
              <a:rPr lang="en-US" b="1" dirty="0">
                <a:solidFill>
                  <a:srgbClr val="800000"/>
                </a:solidFill>
                <a:latin typeface="Arial" pitchFamily="34" charset="0"/>
                <a:cs typeface="Arial" pitchFamily="34" charset="0"/>
              </a:rPr>
              <a:t>)</a:t>
            </a:r>
            <a:r>
              <a:rPr lang="en-US" dirty="0">
                <a:solidFill>
                  <a:srgbClr val="800000"/>
                </a:solidFill>
                <a:latin typeface="Arial" pitchFamily="34" charset="0"/>
                <a:cs typeface="Arial" pitchFamily="34" charset="0"/>
              </a:rPr>
              <a:t> </a:t>
            </a:r>
            <a:endParaRPr lang="ru-RU" dirty="0">
              <a:solidFill>
                <a:srgbClr val="800000"/>
              </a:solidFill>
              <a:latin typeface="Arial" pitchFamily="34" charset="0"/>
              <a:cs typeface="Arial" pitchFamily="34" charset="0"/>
            </a:endParaRPr>
          </a:p>
        </p:txBody>
      </p:sp>
      <p:grpSp>
        <p:nvGrpSpPr>
          <p:cNvPr id="6" name="Group 48"/>
          <p:cNvGrpSpPr>
            <a:grpSpLocks/>
          </p:cNvGrpSpPr>
          <p:nvPr/>
        </p:nvGrpSpPr>
        <p:grpSpPr bwMode="auto">
          <a:xfrm>
            <a:off x="785813" y="1143000"/>
            <a:ext cx="5913437" cy="4359275"/>
            <a:chOff x="516" y="702"/>
            <a:chExt cx="3725" cy="2746"/>
          </a:xfrm>
        </p:grpSpPr>
        <p:sp>
          <p:nvSpPr>
            <p:cNvPr id="13333" name="Oval 1034" descr="Широкий диагональный 2"/>
            <p:cNvSpPr>
              <a:spLocks noChangeArrowheads="1"/>
            </p:cNvSpPr>
            <p:nvPr/>
          </p:nvSpPr>
          <p:spPr bwMode="auto">
            <a:xfrm rot="-4768333">
              <a:off x="448" y="1781"/>
              <a:ext cx="454" cy="318"/>
            </a:xfrm>
            <a:prstGeom prst="ellipse">
              <a:avLst/>
            </a:prstGeom>
            <a:pattFill prst="wdDnDiag">
              <a:fgClr>
                <a:srgbClr val="FF6600">
                  <a:alpha val="50195"/>
                </a:srgbClr>
              </a:fgClr>
              <a:bgClr>
                <a:schemeClr val="bg1">
                  <a:alpha val="50195"/>
                </a:schemeClr>
              </a:bgClr>
            </a:pattFill>
            <a:ln w="38100">
              <a:solidFill>
                <a:srgbClr val="FF6600"/>
              </a:solidFill>
              <a:round/>
              <a:headEnd/>
              <a:tailEnd/>
            </a:ln>
          </p:spPr>
          <p:txBody>
            <a:bodyPr vert="eaVert" wrap="none" anchor="ctr"/>
            <a:lstStyle/>
            <a:p>
              <a:pPr algn="ctr" eaLnBrk="0" hangingPunct="0"/>
              <a:endParaRPr lang="ru-RU" sz="2400">
                <a:solidFill>
                  <a:prstClr val="black"/>
                </a:solidFill>
                <a:latin typeface="Times New Roman" pitchFamily="18" charset="0"/>
              </a:endParaRPr>
            </a:p>
          </p:txBody>
        </p:sp>
        <p:sp>
          <p:nvSpPr>
            <p:cNvPr id="13334" name="Oval 1035" descr="Широкий диагональный 2"/>
            <p:cNvSpPr>
              <a:spLocks noChangeArrowheads="1"/>
            </p:cNvSpPr>
            <p:nvPr/>
          </p:nvSpPr>
          <p:spPr bwMode="auto">
            <a:xfrm rot="1489313">
              <a:off x="1591" y="2403"/>
              <a:ext cx="478" cy="312"/>
            </a:xfrm>
            <a:prstGeom prst="ellipse">
              <a:avLst/>
            </a:prstGeom>
            <a:pattFill prst="wdDnDiag">
              <a:fgClr>
                <a:srgbClr val="FF6600">
                  <a:alpha val="50195"/>
                </a:srgbClr>
              </a:fgClr>
              <a:bgClr>
                <a:schemeClr val="bg1">
                  <a:alpha val="50195"/>
                </a:schemeClr>
              </a:bgClr>
            </a:pattFill>
            <a:ln w="38100">
              <a:solidFill>
                <a:srgbClr val="FF6600"/>
              </a:solidFill>
              <a:round/>
              <a:headEnd/>
              <a:tailEnd/>
            </a:ln>
          </p:spPr>
          <p:txBody>
            <a:bodyPr wrap="none" anchor="ctr"/>
            <a:lstStyle/>
            <a:p>
              <a:pPr algn="ctr" eaLnBrk="0" hangingPunct="0"/>
              <a:endParaRPr lang="ru-RU" sz="2400">
                <a:solidFill>
                  <a:prstClr val="black"/>
                </a:solidFill>
                <a:latin typeface="Times New Roman" pitchFamily="18" charset="0"/>
              </a:endParaRPr>
            </a:p>
          </p:txBody>
        </p:sp>
        <p:sp>
          <p:nvSpPr>
            <p:cNvPr id="13335" name="Oval 1036" descr="Широкий диагональный 2"/>
            <p:cNvSpPr>
              <a:spLocks noChangeArrowheads="1"/>
            </p:cNvSpPr>
            <p:nvPr/>
          </p:nvSpPr>
          <p:spPr bwMode="auto">
            <a:xfrm rot="572672">
              <a:off x="2153" y="2345"/>
              <a:ext cx="503" cy="321"/>
            </a:xfrm>
            <a:prstGeom prst="ellipse">
              <a:avLst/>
            </a:prstGeom>
            <a:pattFill prst="wdDnDiag">
              <a:fgClr>
                <a:srgbClr val="FF6600">
                  <a:alpha val="50195"/>
                </a:srgbClr>
              </a:fgClr>
              <a:bgClr>
                <a:schemeClr val="bg1">
                  <a:alpha val="50195"/>
                </a:schemeClr>
              </a:bgClr>
            </a:pattFill>
            <a:ln w="38100">
              <a:solidFill>
                <a:srgbClr val="FF6600"/>
              </a:solidFill>
              <a:round/>
              <a:headEnd/>
              <a:tailEnd/>
            </a:ln>
          </p:spPr>
          <p:txBody>
            <a:bodyPr wrap="none" anchor="ctr"/>
            <a:lstStyle/>
            <a:p>
              <a:pPr algn="ctr" eaLnBrk="0" hangingPunct="0"/>
              <a:endParaRPr lang="ru-RU" sz="2400">
                <a:solidFill>
                  <a:prstClr val="black"/>
                </a:solidFill>
                <a:latin typeface="Times New Roman" pitchFamily="18" charset="0"/>
              </a:endParaRPr>
            </a:p>
          </p:txBody>
        </p:sp>
        <p:sp>
          <p:nvSpPr>
            <p:cNvPr id="13336" name="Oval 1037" descr="Широкий диагональный 2"/>
            <p:cNvSpPr>
              <a:spLocks noChangeArrowheads="1"/>
            </p:cNvSpPr>
            <p:nvPr/>
          </p:nvSpPr>
          <p:spPr bwMode="auto">
            <a:xfrm rot="1500000">
              <a:off x="3117" y="1879"/>
              <a:ext cx="544" cy="317"/>
            </a:xfrm>
            <a:prstGeom prst="ellipse">
              <a:avLst/>
            </a:prstGeom>
            <a:pattFill prst="wdDnDiag">
              <a:fgClr>
                <a:srgbClr val="FF6600">
                  <a:alpha val="50195"/>
                </a:srgbClr>
              </a:fgClr>
              <a:bgClr>
                <a:schemeClr val="bg1">
                  <a:alpha val="50195"/>
                </a:schemeClr>
              </a:bgClr>
            </a:pattFill>
            <a:ln w="38100">
              <a:solidFill>
                <a:srgbClr val="FF6600"/>
              </a:solidFill>
              <a:round/>
              <a:headEnd/>
              <a:tailEnd/>
            </a:ln>
          </p:spPr>
          <p:txBody>
            <a:bodyPr wrap="none" lIns="90000" tIns="46800" rIns="90000" bIns="46800" anchor="ctr"/>
            <a:lstStyle/>
            <a:p>
              <a:pPr algn="ctr" eaLnBrk="0" hangingPunct="0"/>
              <a:endParaRPr lang="ru-RU" sz="2400">
                <a:solidFill>
                  <a:prstClr val="black"/>
                </a:solidFill>
                <a:latin typeface="Times New Roman" pitchFamily="18" charset="0"/>
              </a:endParaRPr>
            </a:p>
          </p:txBody>
        </p:sp>
        <p:sp>
          <p:nvSpPr>
            <p:cNvPr id="13337" name="Freeform 1043" descr="Широкий диагональный 1"/>
            <p:cNvSpPr>
              <a:spLocks/>
            </p:cNvSpPr>
            <p:nvPr/>
          </p:nvSpPr>
          <p:spPr bwMode="auto">
            <a:xfrm>
              <a:off x="4014" y="2341"/>
              <a:ext cx="227" cy="277"/>
            </a:xfrm>
            <a:custGeom>
              <a:avLst/>
              <a:gdLst>
                <a:gd name="T0" fmla="*/ 1882713680 w 229"/>
                <a:gd name="T1" fmla="*/ 2147483647 h 231"/>
                <a:gd name="T2" fmla="*/ 1882713680 w 229"/>
                <a:gd name="T3" fmla="*/ 2147483647 h 231"/>
                <a:gd name="T4" fmla="*/ 1882713680 w 229"/>
                <a:gd name="T5" fmla="*/ 2147483647 h 231"/>
                <a:gd name="T6" fmla="*/ 1882713680 w 229"/>
                <a:gd name="T7" fmla="*/ 2147483647 h 231"/>
                <a:gd name="T8" fmla="*/ 1882713680 w 229"/>
                <a:gd name="T9" fmla="*/ 2147483647 h 231"/>
                <a:gd name="T10" fmla="*/ 1882713680 w 229"/>
                <a:gd name="T11" fmla="*/ 2147483647 h 231"/>
                <a:gd name="T12" fmla="*/ 1882713680 w 229"/>
                <a:gd name="T13" fmla="*/ 2147483647 h 231"/>
                <a:gd name="T14" fmla="*/ 1882713680 w 229"/>
                <a:gd name="T15" fmla="*/ 2147483647 h 231"/>
                <a:gd name="T16" fmla="*/ 1882713680 w 229"/>
                <a:gd name="T17" fmla="*/ 2147483647 h 231"/>
                <a:gd name="T18" fmla="*/ 1882713680 w 229"/>
                <a:gd name="T19" fmla="*/ 2147483647 h 231"/>
                <a:gd name="T20" fmla="*/ 1882713680 w 229"/>
                <a:gd name="T21" fmla="*/ 2147483647 h 231"/>
                <a:gd name="T22" fmla="*/ 1882713680 w 229"/>
                <a:gd name="T23" fmla="*/ 2147483647 h 231"/>
                <a:gd name="T24" fmla="*/ 1882713680 w 229"/>
                <a:gd name="T25" fmla="*/ 0 h 231"/>
                <a:gd name="T26" fmla="*/ 1882713680 w 229"/>
                <a:gd name="T27" fmla="*/ 2147483647 h 231"/>
                <a:gd name="T28" fmla="*/ 1882713680 w 229"/>
                <a:gd name="T29" fmla="*/ 2147483647 h 231"/>
                <a:gd name="T30" fmla="*/ 1882713680 w 229"/>
                <a:gd name="T31" fmla="*/ 2147483647 h 231"/>
                <a:gd name="T32" fmla="*/ 1882713680 w 229"/>
                <a:gd name="T33" fmla="*/ 2147483647 h 231"/>
                <a:gd name="T34" fmla="*/ 1882713680 w 229"/>
                <a:gd name="T35" fmla="*/ 2147483647 h 231"/>
                <a:gd name="T36" fmla="*/ 1882713680 w 229"/>
                <a:gd name="T37" fmla="*/ 2147483647 h 231"/>
                <a:gd name="T38" fmla="*/ 1882713680 w 229"/>
                <a:gd name="T39" fmla="*/ 2147483647 h 231"/>
                <a:gd name="T40" fmla="*/ 1882713680 w 229"/>
                <a:gd name="T41" fmla="*/ 2147483647 h 231"/>
                <a:gd name="T42" fmla="*/ 1882713680 w 229"/>
                <a:gd name="T43" fmla="*/ 2147483647 h 231"/>
                <a:gd name="T44" fmla="*/ 1882713680 w 229"/>
                <a:gd name="T45" fmla="*/ 2147483647 h 231"/>
                <a:gd name="T46" fmla="*/ 1882713680 w 229"/>
                <a:gd name="T47" fmla="*/ 2147483647 h 23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29"/>
                <a:gd name="T73" fmla="*/ 0 h 231"/>
                <a:gd name="T74" fmla="*/ 229 w 229"/>
                <a:gd name="T75" fmla="*/ 231 h 231"/>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29" h="231">
                  <a:moveTo>
                    <a:pt x="184" y="228"/>
                  </a:moveTo>
                  <a:cubicBezTo>
                    <a:pt x="173" y="224"/>
                    <a:pt x="170" y="217"/>
                    <a:pt x="160" y="210"/>
                  </a:cubicBezTo>
                  <a:cubicBezTo>
                    <a:pt x="154" y="191"/>
                    <a:pt x="140" y="182"/>
                    <a:pt x="121" y="177"/>
                  </a:cubicBezTo>
                  <a:cubicBezTo>
                    <a:pt x="117" y="165"/>
                    <a:pt x="111" y="166"/>
                    <a:pt x="100" y="159"/>
                  </a:cubicBezTo>
                  <a:cubicBezTo>
                    <a:pt x="85" y="137"/>
                    <a:pt x="56" y="129"/>
                    <a:pt x="34" y="114"/>
                  </a:cubicBezTo>
                  <a:cubicBezTo>
                    <a:pt x="24" y="99"/>
                    <a:pt x="31" y="107"/>
                    <a:pt x="10" y="93"/>
                  </a:cubicBezTo>
                  <a:cubicBezTo>
                    <a:pt x="7" y="91"/>
                    <a:pt x="1" y="87"/>
                    <a:pt x="1" y="87"/>
                  </a:cubicBezTo>
                  <a:cubicBezTo>
                    <a:pt x="6" y="72"/>
                    <a:pt x="0" y="82"/>
                    <a:pt x="13" y="75"/>
                  </a:cubicBezTo>
                  <a:cubicBezTo>
                    <a:pt x="19" y="71"/>
                    <a:pt x="31" y="63"/>
                    <a:pt x="31" y="63"/>
                  </a:cubicBezTo>
                  <a:cubicBezTo>
                    <a:pt x="39" y="51"/>
                    <a:pt x="70" y="31"/>
                    <a:pt x="85" y="27"/>
                  </a:cubicBezTo>
                  <a:cubicBezTo>
                    <a:pt x="90" y="24"/>
                    <a:pt x="105" y="14"/>
                    <a:pt x="112" y="9"/>
                  </a:cubicBezTo>
                  <a:cubicBezTo>
                    <a:pt x="117" y="5"/>
                    <a:pt x="124" y="5"/>
                    <a:pt x="130" y="3"/>
                  </a:cubicBezTo>
                  <a:cubicBezTo>
                    <a:pt x="133" y="2"/>
                    <a:pt x="139" y="0"/>
                    <a:pt x="139" y="0"/>
                  </a:cubicBezTo>
                  <a:cubicBezTo>
                    <a:pt x="153" y="21"/>
                    <a:pt x="182" y="20"/>
                    <a:pt x="202" y="33"/>
                  </a:cubicBezTo>
                  <a:cubicBezTo>
                    <a:pt x="192" y="48"/>
                    <a:pt x="188" y="43"/>
                    <a:pt x="175" y="63"/>
                  </a:cubicBezTo>
                  <a:cubicBezTo>
                    <a:pt x="171" y="68"/>
                    <a:pt x="169" y="81"/>
                    <a:pt x="169" y="81"/>
                  </a:cubicBezTo>
                  <a:cubicBezTo>
                    <a:pt x="170" y="86"/>
                    <a:pt x="168" y="92"/>
                    <a:pt x="172" y="96"/>
                  </a:cubicBezTo>
                  <a:cubicBezTo>
                    <a:pt x="176" y="100"/>
                    <a:pt x="190" y="102"/>
                    <a:pt x="190" y="102"/>
                  </a:cubicBezTo>
                  <a:cubicBezTo>
                    <a:pt x="198" y="114"/>
                    <a:pt x="206" y="126"/>
                    <a:pt x="214" y="138"/>
                  </a:cubicBezTo>
                  <a:cubicBezTo>
                    <a:pt x="218" y="143"/>
                    <a:pt x="220" y="156"/>
                    <a:pt x="220" y="156"/>
                  </a:cubicBezTo>
                  <a:cubicBezTo>
                    <a:pt x="221" y="166"/>
                    <a:pt x="221" y="176"/>
                    <a:pt x="223" y="186"/>
                  </a:cubicBezTo>
                  <a:cubicBezTo>
                    <a:pt x="224" y="192"/>
                    <a:pt x="229" y="204"/>
                    <a:pt x="229" y="204"/>
                  </a:cubicBezTo>
                  <a:cubicBezTo>
                    <a:pt x="226" y="219"/>
                    <a:pt x="226" y="226"/>
                    <a:pt x="211" y="231"/>
                  </a:cubicBezTo>
                  <a:cubicBezTo>
                    <a:pt x="205" y="230"/>
                    <a:pt x="189" y="223"/>
                    <a:pt x="184" y="228"/>
                  </a:cubicBezTo>
                  <a:close/>
                </a:path>
              </a:pathLst>
            </a:custGeom>
            <a:pattFill prst="wdDnDiag">
              <a:fgClr>
                <a:srgbClr val="FF6600">
                  <a:alpha val="50195"/>
                </a:srgbClr>
              </a:fgClr>
              <a:bgClr>
                <a:schemeClr val="bg1">
                  <a:alpha val="50195"/>
                </a:schemeClr>
              </a:bgClr>
            </a:pattFill>
            <a:ln w="38100">
              <a:solidFill>
                <a:srgbClr val="FF6600"/>
              </a:solidFill>
              <a:round/>
              <a:headEnd/>
              <a:tailEnd/>
            </a:ln>
          </p:spPr>
          <p:txBody>
            <a:bodyPr/>
            <a:lstStyle/>
            <a:p>
              <a:endParaRPr lang="ru-RU">
                <a:solidFill>
                  <a:prstClr val="black"/>
                </a:solidFill>
              </a:endParaRPr>
            </a:p>
          </p:txBody>
        </p:sp>
        <p:sp>
          <p:nvSpPr>
            <p:cNvPr id="13338" name="Freeform 1038" descr="Широкий диагональный 1"/>
            <p:cNvSpPr>
              <a:spLocks/>
            </p:cNvSpPr>
            <p:nvPr/>
          </p:nvSpPr>
          <p:spPr bwMode="auto">
            <a:xfrm rot="-418864">
              <a:off x="3288" y="754"/>
              <a:ext cx="258" cy="393"/>
            </a:xfrm>
            <a:custGeom>
              <a:avLst/>
              <a:gdLst>
                <a:gd name="T0" fmla="*/ 2147473928 w 258"/>
                <a:gd name="T1" fmla="*/ 2147474277 h 393"/>
                <a:gd name="T2" fmla="*/ 2147473928 w 258"/>
                <a:gd name="T3" fmla="*/ 2147474277 h 393"/>
                <a:gd name="T4" fmla="*/ 2147473928 w 258"/>
                <a:gd name="T5" fmla="*/ 2147474277 h 393"/>
                <a:gd name="T6" fmla="*/ 2147473928 w 258"/>
                <a:gd name="T7" fmla="*/ 2147474277 h 393"/>
                <a:gd name="T8" fmla="*/ 2147473928 w 258"/>
                <a:gd name="T9" fmla="*/ 0 h 393"/>
                <a:gd name="T10" fmla="*/ 0 60000 65536"/>
                <a:gd name="T11" fmla="*/ 0 60000 65536"/>
                <a:gd name="T12" fmla="*/ 0 60000 65536"/>
                <a:gd name="T13" fmla="*/ 0 60000 65536"/>
                <a:gd name="T14" fmla="*/ 0 60000 65536"/>
                <a:gd name="T15" fmla="*/ 0 w 258"/>
                <a:gd name="T16" fmla="*/ 0 h 393"/>
                <a:gd name="T17" fmla="*/ 258 w 258"/>
                <a:gd name="T18" fmla="*/ 393 h 393"/>
              </a:gdLst>
              <a:ahLst/>
              <a:cxnLst>
                <a:cxn ang="T10">
                  <a:pos x="T0" y="T1"/>
                </a:cxn>
                <a:cxn ang="T11">
                  <a:pos x="T2" y="T3"/>
                </a:cxn>
                <a:cxn ang="T12">
                  <a:pos x="T4" y="T5"/>
                </a:cxn>
                <a:cxn ang="T13">
                  <a:pos x="T6" y="T7"/>
                </a:cxn>
                <a:cxn ang="T14">
                  <a:pos x="T8" y="T9"/>
                </a:cxn>
              </a:cxnLst>
              <a:rect l="T15" t="T16" r="T17" b="T18"/>
              <a:pathLst>
                <a:path w="258" h="393">
                  <a:moveTo>
                    <a:pt x="23" y="227"/>
                  </a:moveTo>
                  <a:cubicBezTo>
                    <a:pt x="11" y="283"/>
                    <a:pt x="0" y="340"/>
                    <a:pt x="23" y="363"/>
                  </a:cubicBezTo>
                  <a:cubicBezTo>
                    <a:pt x="46" y="386"/>
                    <a:pt x="121" y="393"/>
                    <a:pt x="159" y="363"/>
                  </a:cubicBezTo>
                  <a:cubicBezTo>
                    <a:pt x="197" y="333"/>
                    <a:pt x="242" y="243"/>
                    <a:pt x="250" y="182"/>
                  </a:cubicBezTo>
                  <a:cubicBezTo>
                    <a:pt x="258" y="121"/>
                    <a:pt x="231" y="60"/>
                    <a:pt x="204" y="0"/>
                  </a:cubicBezTo>
                </a:path>
              </a:pathLst>
            </a:custGeom>
            <a:pattFill prst="wdDnDiag">
              <a:fgClr>
                <a:srgbClr val="FF6600">
                  <a:alpha val="50195"/>
                </a:srgbClr>
              </a:fgClr>
              <a:bgClr>
                <a:schemeClr val="bg1">
                  <a:alpha val="50195"/>
                </a:schemeClr>
              </a:bgClr>
            </a:pattFill>
            <a:ln w="38100">
              <a:solidFill>
                <a:srgbClr val="FF6600"/>
              </a:solidFill>
              <a:round/>
              <a:headEnd/>
              <a:tailEnd/>
            </a:ln>
          </p:spPr>
          <p:txBody>
            <a:bodyPr/>
            <a:lstStyle/>
            <a:p>
              <a:endParaRPr lang="ru-RU">
                <a:solidFill>
                  <a:prstClr val="black"/>
                </a:solidFill>
              </a:endParaRPr>
            </a:p>
          </p:txBody>
        </p:sp>
        <p:sp>
          <p:nvSpPr>
            <p:cNvPr id="13339" name="Freeform 1044" descr="Широкий диагональный 2"/>
            <p:cNvSpPr>
              <a:spLocks/>
            </p:cNvSpPr>
            <p:nvPr/>
          </p:nvSpPr>
          <p:spPr bwMode="auto">
            <a:xfrm>
              <a:off x="3600" y="3176"/>
              <a:ext cx="193" cy="272"/>
            </a:xfrm>
            <a:custGeom>
              <a:avLst/>
              <a:gdLst>
                <a:gd name="T0" fmla="*/ 2147474265 w 193"/>
                <a:gd name="T1" fmla="*/ 2147473980 h 272"/>
                <a:gd name="T2" fmla="*/ 2147474265 w 193"/>
                <a:gd name="T3" fmla="*/ 2147473980 h 272"/>
                <a:gd name="T4" fmla="*/ 2147474265 w 193"/>
                <a:gd name="T5" fmla="*/ 2147473980 h 272"/>
                <a:gd name="T6" fmla="*/ 2147474265 w 193"/>
                <a:gd name="T7" fmla="*/ 2147473980 h 272"/>
                <a:gd name="T8" fmla="*/ 2147474265 w 193"/>
                <a:gd name="T9" fmla="*/ 2147473980 h 272"/>
                <a:gd name="T10" fmla="*/ 2147474265 w 193"/>
                <a:gd name="T11" fmla="*/ 2147473980 h 272"/>
                <a:gd name="T12" fmla="*/ 2147474265 w 193"/>
                <a:gd name="T13" fmla="*/ 2147473980 h 272"/>
                <a:gd name="T14" fmla="*/ 2147474265 w 193"/>
                <a:gd name="T15" fmla="*/ 2147473980 h 272"/>
                <a:gd name="T16" fmla="*/ 2147474265 w 193"/>
                <a:gd name="T17" fmla="*/ 2147473980 h 272"/>
                <a:gd name="T18" fmla="*/ 2147474265 w 193"/>
                <a:gd name="T19" fmla="*/ 2147473980 h 272"/>
                <a:gd name="T20" fmla="*/ 2147474265 w 193"/>
                <a:gd name="T21" fmla="*/ 2147473980 h 272"/>
                <a:gd name="T22" fmla="*/ 2147474265 w 193"/>
                <a:gd name="T23" fmla="*/ 2147473980 h 272"/>
                <a:gd name="T24" fmla="*/ 2147474265 w 193"/>
                <a:gd name="T25" fmla="*/ 2147473980 h 272"/>
                <a:gd name="T26" fmla="*/ 2147474265 w 193"/>
                <a:gd name="T27" fmla="*/ 2147473980 h 272"/>
                <a:gd name="T28" fmla="*/ 2147474265 w 193"/>
                <a:gd name="T29" fmla="*/ 2147473980 h 272"/>
                <a:gd name="T30" fmla="*/ 2147474265 w 193"/>
                <a:gd name="T31" fmla="*/ 2147473980 h 272"/>
                <a:gd name="T32" fmla="*/ 2147474265 w 193"/>
                <a:gd name="T33" fmla="*/ 2147473980 h 272"/>
                <a:gd name="T34" fmla="*/ 2147474265 w 193"/>
                <a:gd name="T35" fmla="*/ 0 h 272"/>
                <a:gd name="T36" fmla="*/ 2147474265 w 193"/>
                <a:gd name="T37" fmla="*/ 2147473980 h 272"/>
                <a:gd name="T38" fmla="*/ 2147474265 w 193"/>
                <a:gd name="T39" fmla="*/ 2147473980 h 272"/>
                <a:gd name="T40" fmla="*/ 2147474265 w 193"/>
                <a:gd name="T41" fmla="*/ 2147473980 h 272"/>
                <a:gd name="T42" fmla="*/ 2147474265 w 193"/>
                <a:gd name="T43" fmla="*/ 2147473980 h 272"/>
                <a:gd name="T44" fmla="*/ 2147474265 w 193"/>
                <a:gd name="T45" fmla="*/ 2147473980 h 27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3"/>
                <a:gd name="T70" fmla="*/ 0 h 272"/>
                <a:gd name="T71" fmla="*/ 193 w 193"/>
                <a:gd name="T72" fmla="*/ 272 h 27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3" h="272">
                  <a:moveTo>
                    <a:pt x="15" y="75"/>
                  </a:moveTo>
                  <a:cubicBezTo>
                    <a:pt x="7" y="88"/>
                    <a:pt x="9" y="91"/>
                    <a:pt x="21" y="99"/>
                  </a:cubicBezTo>
                  <a:cubicBezTo>
                    <a:pt x="27" y="118"/>
                    <a:pt x="27" y="131"/>
                    <a:pt x="48" y="138"/>
                  </a:cubicBezTo>
                  <a:cubicBezTo>
                    <a:pt x="51" y="148"/>
                    <a:pt x="63" y="165"/>
                    <a:pt x="63" y="165"/>
                  </a:cubicBezTo>
                  <a:cubicBezTo>
                    <a:pt x="66" y="181"/>
                    <a:pt x="67" y="195"/>
                    <a:pt x="84" y="201"/>
                  </a:cubicBezTo>
                  <a:cubicBezTo>
                    <a:pt x="90" y="218"/>
                    <a:pt x="96" y="242"/>
                    <a:pt x="111" y="252"/>
                  </a:cubicBezTo>
                  <a:cubicBezTo>
                    <a:pt x="115" y="265"/>
                    <a:pt x="120" y="272"/>
                    <a:pt x="129" y="258"/>
                  </a:cubicBezTo>
                  <a:cubicBezTo>
                    <a:pt x="127" y="240"/>
                    <a:pt x="122" y="224"/>
                    <a:pt x="144" y="231"/>
                  </a:cubicBezTo>
                  <a:cubicBezTo>
                    <a:pt x="156" y="227"/>
                    <a:pt x="164" y="234"/>
                    <a:pt x="177" y="237"/>
                  </a:cubicBezTo>
                  <a:cubicBezTo>
                    <a:pt x="192" y="232"/>
                    <a:pt x="193" y="220"/>
                    <a:pt x="186" y="204"/>
                  </a:cubicBezTo>
                  <a:cubicBezTo>
                    <a:pt x="180" y="191"/>
                    <a:pt x="143" y="190"/>
                    <a:pt x="132" y="186"/>
                  </a:cubicBezTo>
                  <a:cubicBezTo>
                    <a:pt x="125" y="176"/>
                    <a:pt x="120" y="172"/>
                    <a:pt x="108" y="168"/>
                  </a:cubicBezTo>
                  <a:cubicBezTo>
                    <a:pt x="92" y="144"/>
                    <a:pt x="82" y="119"/>
                    <a:pt x="66" y="96"/>
                  </a:cubicBezTo>
                  <a:cubicBezTo>
                    <a:pt x="61" y="88"/>
                    <a:pt x="57" y="69"/>
                    <a:pt x="57" y="69"/>
                  </a:cubicBezTo>
                  <a:cubicBezTo>
                    <a:pt x="64" y="36"/>
                    <a:pt x="78" y="52"/>
                    <a:pt x="102" y="57"/>
                  </a:cubicBezTo>
                  <a:cubicBezTo>
                    <a:pt x="124" y="55"/>
                    <a:pt x="144" y="63"/>
                    <a:pt x="129" y="33"/>
                  </a:cubicBezTo>
                  <a:cubicBezTo>
                    <a:pt x="126" y="28"/>
                    <a:pt x="84" y="15"/>
                    <a:pt x="75" y="12"/>
                  </a:cubicBezTo>
                  <a:cubicBezTo>
                    <a:pt x="66" y="9"/>
                    <a:pt x="48" y="0"/>
                    <a:pt x="48" y="0"/>
                  </a:cubicBezTo>
                  <a:cubicBezTo>
                    <a:pt x="36" y="4"/>
                    <a:pt x="36" y="11"/>
                    <a:pt x="24" y="15"/>
                  </a:cubicBezTo>
                  <a:cubicBezTo>
                    <a:pt x="22" y="18"/>
                    <a:pt x="21" y="22"/>
                    <a:pt x="18" y="24"/>
                  </a:cubicBezTo>
                  <a:cubicBezTo>
                    <a:pt x="16" y="26"/>
                    <a:pt x="11" y="24"/>
                    <a:pt x="9" y="27"/>
                  </a:cubicBezTo>
                  <a:cubicBezTo>
                    <a:pt x="5" y="32"/>
                    <a:pt x="3" y="45"/>
                    <a:pt x="3" y="45"/>
                  </a:cubicBezTo>
                  <a:cubicBezTo>
                    <a:pt x="4" y="54"/>
                    <a:pt x="0" y="97"/>
                    <a:pt x="15" y="75"/>
                  </a:cubicBezTo>
                  <a:close/>
                </a:path>
              </a:pathLst>
            </a:custGeom>
            <a:pattFill prst="wdDnDiag">
              <a:fgClr>
                <a:srgbClr val="FF6600">
                  <a:alpha val="50195"/>
                </a:srgbClr>
              </a:fgClr>
              <a:bgClr>
                <a:schemeClr val="bg1">
                  <a:alpha val="50195"/>
                </a:schemeClr>
              </a:bgClr>
            </a:pattFill>
            <a:ln w="28575">
              <a:solidFill>
                <a:srgbClr val="FF6600"/>
              </a:solidFill>
              <a:round/>
              <a:headEnd/>
              <a:tailEnd/>
            </a:ln>
          </p:spPr>
          <p:txBody>
            <a:bodyPr/>
            <a:lstStyle/>
            <a:p>
              <a:endParaRPr lang="ru-RU">
                <a:solidFill>
                  <a:prstClr val="black"/>
                </a:solidFill>
              </a:endParaRPr>
            </a:p>
          </p:txBody>
        </p:sp>
        <p:sp>
          <p:nvSpPr>
            <p:cNvPr id="13340" name="Freeform 1045" descr="Широкий диагональный 2"/>
            <p:cNvSpPr>
              <a:spLocks/>
            </p:cNvSpPr>
            <p:nvPr/>
          </p:nvSpPr>
          <p:spPr bwMode="auto">
            <a:xfrm>
              <a:off x="3424" y="2886"/>
              <a:ext cx="97" cy="117"/>
            </a:xfrm>
            <a:custGeom>
              <a:avLst/>
              <a:gdLst>
                <a:gd name="T0" fmla="*/ 2147474268 w 97"/>
                <a:gd name="T1" fmla="*/ 2147474384 h 117"/>
                <a:gd name="T2" fmla="*/ 2147474268 w 97"/>
                <a:gd name="T3" fmla="*/ 2147474384 h 117"/>
                <a:gd name="T4" fmla="*/ 2147474268 w 97"/>
                <a:gd name="T5" fmla="*/ 2147474384 h 117"/>
                <a:gd name="T6" fmla="*/ 2147474268 w 97"/>
                <a:gd name="T7" fmla="*/ 2147474384 h 117"/>
                <a:gd name="T8" fmla="*/ 2147474268 w 97"/>
                <a:gd name="T9" fmla="*/ 2147474384 h 117"/>
                <a:gd name="T10" fmla="*/ 2147474268 w 97"/>
                <a:gd name="T11" fmla="*/ 2147474384 h 117"/>
                <a:gd name="T12" fmla="*/ 2147474268 w 97"/>
                <a:gd name="T13" fmla="*/ 0 h 117"/>
                <a:gd name="T14" fmla="*/ 2147474268 w 97"/>
                <a:gd name="T15" fmla="*/ 2147474384 h 117"/>
                <a:gd name="T16" fmla="*/ 2147474268 w 97"/>
                <a:gd name="T17" fmla="*/ 2147474384 h 117"/>
                <a:gd name="T18" fmla="*/ 2147474268 w 97"/>
                <a:gd name="T19" fmla="*/ 2147474384 h 1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7"/>
                <a:gd name="T31" fmla="*/ 0 h 117"/>
                <a:gd name="T32" fmla="*/ 97 w 97"/>
                <a:gd name="T33" fmla="*/ 117 h 1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7" h="117">
                  <a:moveTo>
                    <a:pt x="15" y="72"/>
                  </a:moveTo>
                  <a:cubicBezTo>
                    <a:pt x="28" y="81"/>
                    <a:pt x="26" y="94"/>
                    <a:pt x="42" y="99"/>
                  </a:cubicBezTo>
                  <a:cubicBezTo>
                    <a:pt x="46" y="111"/>
                    <a:pt x="52" y="110"/>
                    <a:pt x="63" y="117"/>
                  </a:cubicBezTo>
                  <a:cubicBezTo>
                    <a:pt x="67" y="105"/>
                    <a:pt x="79" y="94"/>
                    <a:pt x="90" y="87"/>
                  </a:cubicBezTo>
                  <a:cubicBezTo>
                    <a:pt x="97" y="66"/>
                    <a:pt x="90" y="66"/>
                    <a:pt x="69" y="63"/>
                  </a:cubicBezTo>
                  <a:cubicBezTo>
                    <a:pt x="63" y="46"/>
                    <a:pt x="54" y="31"/>
                    <a:pt x="39" y="21"/>
                  </a:cubicBezTo>
                  <a:cubicBezTo>
                    <a:pt x="36" y="12"/>
                    <a:pt x="18" y="0"/>
                    <a:pt x="18" y="0"/>
                  </a:cubicBezTo>
                  <a:cubicBezTo>
                    <a:pt x="0" y="5"/>
                    <a:pt x="5" y="10"/>
                    <a:pt x="18" y="18"/>
                  </a:cubicBezTo>
                  <a:cubicBezTo>
                    <a:pt x="21" y="28"/>
                    <a:pt x="27" y="35"/>
                    <a:pt x="30" y="45"/>
                  </a:cubicBezTo>
                  <a:cubicBezTo>
                    <a:pt x="26" y="59"/>
                    <a:pt x="19" y="59"/>
                    <a:pt x="15" y="72"/>
                  </a:cubicBezTo>
                  <a:close/>
                </a:path>
              </a:pathLst>
            </a:custGeom>
            <a:pattFill prst="wdDnDiag">
              <a:fgClr>
                <a:srgbClr val="FF6600">
                  <a:alpha val="50195"/>
                </a:srgbClr>
              </a:fgClr>
              <a:bgClr>
                <a:schemeClr val="bg1">
                  <a:alpha val="50195"/>
                </a:schemeClr>
              </a:bgClr>
            </a:pattFill>
            <a:ln w="28575">
              <a:solidFill>
                <a:srgbClr val="FF6600"/>
              </a:solidFill>
              <a:round/>
              <a:headEnd/>
              <a:tailEnd/>
            </a:ln>
          </p:spPr>
          <p:txBody>
            <a:bodyPr/>
            <a:lstStyle/>
            <a:p>
              <a:endParaRPr lang="ru-RU">
                <a:solidFill>
                  <a:prstClr val="black"/>
                </a:solidFill>
              </a:endParaRPr>
            </a:p>
          </p:txBody>
        </p:sp>
        <p:sp>
          <p:nvSpPr>
            <p:cNvPr id="13341" name="Freeform 1042" descr="Широкий диагональный 2"/>
            <p:cNvSpPr>
              <a:spLocks/>
            </p:cNvSpPr>
            <p:nvPr/>
          </p:nvSpPr>
          <p:spPr bwMode="auto">
            <a:xfrm rot="4264522">
              <a:off x="3833" y="709"/>
              <a:ext cx="149" cy="136"/>
            </a:xfrm>
            <a:custGeom>
              <a:avLst/>
              <a:gdLst>
                <a:gd name="T0" fmla="*/ 2147483647 w 104"/>
                <a:gd name="T1" fmla="*/ 2147483647 h 106"/>
                <a:gd name="T2" fmla="*/ 2147483647 w 104"/>
                <a:gd name="T3" fmla="*/ 2147483647 h 106"/>
                <a:gd name="T4" fmla="*/ 2147483647 w 104"/>
                <a:gd name="T5" fmla="*/ 2147483647 h 106"/>
                <a:gd name="T6" fmla="*/ 2147483647 w 104"/>
                <a:gd name="T7" fmla="*/ 2147483647 h 106"/>
                <a:gd name="T8" fmla="*/ 2147483647 w 104"/>
                <a:gd name="T9" fmla="*/ 2147483647 h 106"/>
                <a:gd name="T10" fmla="*/ 2147483647 w 104"/>
                <a:gd name="T11" fmla="*/ 2147483647 h 106"/>
                <a:gd name="T12" fmla="*/ 2147483647 w 104"/>
                <a:gd name="T13" fmla="*/ 2147483647 h 106"/>
                <a:gd name="T14" fmla="*/ 0 60000 65536"/>
                <a:gd name="T15" fmla="*/ 0 60000 65536"/>
                <a:gd name="T16" fmla="*/ 0 60000 65536"/>
                <a:gd name="T17" fmla="*/ 0 60000 65536"/>
                <a:gd name="T18" fmla="*/ 0 60000 65536"/>
                <a:gd name="T19" fmla="*/ 0 60000 65536"/>
                <a:gd name="T20" fmla="*/ 0 60000 65536"/>
                <a:gd name="T21" fmla="*/ 0 w 104"/>
                <a:gd name="T22" fmla="*/ 0 h 106"/>
                <a:gd name="T23" fmla="*/ 104 w 104"/>
                <a:gd name="T24" fmla="*/ 106 h 10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4" h="106">
                  <a:moveTo>
                    <a:pt x="97" y="52"/>
                  </a:moveTo>
                  <a:cubicBezTo>
                    <a:pt x="100" y="71"/>
                    <a:pt x="104" y="90"/>
                    <a:pt x="97" y="98"/>
                  </a:cubicBezTo>
                  <a:cubicBezTo>
                    <a:pt x="90" y="106"/>
                    <a:pt x="67" y="106"/>
                    <a:pt x="52" y="98"/>
                  </a:cubicBezTo>
                  <a:cubicBezTo>
                    <a:pt x="37" y="90"/>
                    <a:pt x="14" y="67"/>
                    <a:pt x="7" y="52"/>
                  </a:cubicBezTo>
                  <a:cubicBezTo>
                    <a:pt x="0" y="37"/>
                    <a:pt x="0" y="14"/>
                    <a:pt x="7" y="7"/>
                  </a:cubicBezTo>
                  <a:cubicBezTo>
                    <a:pt x="14" y="0"/>
                    <a:pt x="37" y="7"/>
                    <a:pt x="52" y="7"/>
                  </a:cubicBezTo>
                  <a:cubicBezTo>
                    <a:pt x="67" y="7"/>
                    <a:pt x="82" y="7"/>
                    <a:pt x="97" y="7"/>
                  </a:cubicBezTo>
                </a:path>
              </a:pathLst>
            </a:custGeom>
            <a:pattFill prst="wdDnDiag">
              <a:fgClr>
                <a:srgbClr val="FF6600">
                  <a:alpha val="50195"/>
                </a:srgbClr>
              </a:fgClr>
              <a:bgClr>
                <a:schemeClr val="bg1">
                  <a:alpha val="50195"/>
                </a:schemeClr>
              </a:bgClr>
            </a:pattFill>
            <a:ln w="38100">
              <a:solidFill>
                <a:srgbClr val="FF6600"/>
              </a:solidFill>
              <a:round/>
              <a:headEnd/>
              <a:tailEnd/>
            </a:ln>
          </p:spPr>
          <p:txBody>
            <a:bodyPr rot="10800000" vert="eaVert"/>
            <a:lstStyle/>
            <a:p>
              <a:endParaRPr lang="ru-RU">
                <a:solidFill>
                  <a:prstClr val="black"/>
                </a:solidFill>
              </a:endParaRPr>
            </a:p>
          </p:txBody>
        </p:sp>
        <p:sp>
          <p:nvSpPr>
            <p:cNvPr id="13342" name="Freeform 1040" descr="Широкий диагональный 2"/>
            <p:cNvSpPr>
              <a:spLocks/>
            </p:cNvSpPr>
            <p:nvPr/>
          </p:nvSpPr>
          <p:spPr bwMode="auto">
            <a:xfrm>
              <a:off x="3878" y="890"/>
              <a:ext cx="142" cy="136"/>
            </a:xfrm>
            <a:custGeom>
              <a:avLst/>
              <a:gdLst>
                <a:gd name="T0" fmla="*/ 2147483647 w 97"/>
                <a:gd name="T1" fmla="*/ 2147483647 h 98"/>
                <a:gd name="T2" fmla="*/ 2147483647 w 97"/>
                <a:gd name="T3" fmla="*/ 2147483647 h 98"/>
                <a:gd name="T4" fmla="*/ 2147483647 w 97"/>
                <a:gd name="T5" fmla="*/ 2147483647 h 98"/>
                <a:gd name="T6" fmla="*/ 2147483647 w 97"/>
                <a:gd name="T7" fmla="*/ 0 h 98"/>
                <a:gd name="T8" fmla="*/ 2147483647 w 97"/>
                <a:gd name="T9" fmla="*/ 2147483647 h 98"/>
                <a:gd name="T10" fmla="*/ 0 60000 65536"/>
                <a:gd name="T11" fmla="*/ 0 60000 65536"/>
                <a:gd name="T12" fmla="*/ 0 60000 65536"/>
                <a:gd name="T13" fmla="*/ 0 60000 65536"/>
                <a:gd name="T14" fmla="*/ 0 60000 65536"/>
                <a:gd name="T15" fmla="*/ 0 w 97"/>
                <a:gd name="T16" fmla="*/ 0 h 98"/>
                <a:gd name="T17" fmla="*/ 97 w 97"/>
                <a:gd name="T18" fmla="*/ 98 h 98"/>
              </a:gdLst>
              <a:ahLst/>
              <a:cxnLst>
                <a:cxn ang="T10">
                  <a:pos x="T0" y="T1"/>
                </a:cxn>
                <a:cxn ang="T11">
                  <a:pos x="T2" y="T3"/>
                </a:cxn>
                <a:cxn ang="T12">
                  <a:pos x="T4" y="T5"/>
                </a:cxn>
                <a:cxn ang="T13">
                  <a:pos x="T6" y="T7"/>
                </a:cxn>
                <a:cxn ang="T14">
                  <a:pos x="T8" y="T9"/>
                </a:cxn>
              </a:cxnLst>
              <a:rect l="T15" t="T16" r="T17" b="T18"/>
              <a:pathLst>
                <a:path w="97" h="98">
                  <a:moveTo>
                    <a:pt x="52" y="91"/>
                  </a:moveTo>
                  <a:cubicBezTo>
                    <a:pt x="33" y="94"/>
                    <a:pt x="14" y="98"/>
                    <a:pt x="7" y="91"/>
                  </a:cubicBezTo>
                  <a:cubicBezTo>
                    <a:pt x="0" y="84"/>
                    <a:pt x="0" y="61"/>
                    <a:pt x="7" y="46"/>
                  </a:cubicBezTo>
                  <a:cubicBezTo>
                    <a:pt x="14" y="31"/>
                    <a:pt x="37" y="0"/>
                    <a:pt x="52" y="0"/>
                  </a:cubicBezTo>
                  <a:cubicBezTo>
                    <a:pt x="67" y="0"/>
                    <a:pt x="90" y="38"/>
                    <a:pt x="97" y="46"/>
                  </a:cubicBezTo>
                </a:path>
              </a:pathLst>
            </a:custGeom>
            <a:pattFill prst="wdDnDiag">
              <a:fgClr>
                <a:srgbClr val="FF6600">
                  <a:alpha val="50195"/>
                </a:srgbClr>
              </a:fgClr>
              <a:bgClr>
                <a:schemeClr val="bg1">
                  <a:alpha val="50195"/>
                </a:schemeClr>
              </a:bgClr>
            </a:pattFill>
            <a:ln w="38100">
              <a:solidFill>
                <a:srgbClr val="FF6600"/>
              </a:solidFill>
              <a:round/>
              <a:headEnd/>
              <a:tailEnd/>
            </a:ln>
          </p:spPr>
          <p:txBody>
            <a:bodyPr/>
            <a:lstStyle/>
            <a:p>
              <a:endParaRPr lang="ru-RU">
                <a:solidFill>
                  <a:prstClr val="black"/>
                </a:solidFill>
              </a:endParaRPr>
            </a:p>
          </p:txBody>
        </p:sp>
      </p:grpSp>
      <p:sp>
        <p:nvSpPr>
          <p:cNvPr id="110595" name="Rectangle 3"/>
          <p:cNvSpPr>
            <a:spLocks noChangeArrowheads="1"/>
          </p:cNvSpPr>
          <p:nvPr/>
        </p:nvSpPr>
        <p:spPr bwMode="auto">
          <a:xfrm>
            <a:off x="5123717" y="5949950"/>
            <a:ext cx="3527425" cy="769938"/>
          </a:xfrm>
          <a:prstGeom prst="rect">
            <a:avLst/>
          </a:prstGeom>
          <a:solidFill>
            <a:schemeClr val="bg1"/>
          </a:solidFill>
          <a:ln>
            <a:noFill/>
          </a:ln>
          <a:effectLst>
            <a:outerShdw dist="107763" dir="2700000" algn="ctr" rotWithShape="0">
              <a:srgbClr val="808080">
                <a:alpha val="50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eaLnBrk="0" hangingPunct="0">
              <a:spcBef>
                <a:spcPct val="20000"/>
              </a:spcBef>
              <a:spcAft>
                <a:spcPts val="100"/>
              </a:spcAft>
              <a:buFont typeface="Wingdings" pitchFamily="2" charset="2"/>
              <a:buNone/>
            </a:pPr>
            <a:r>
              <a:rPr lang="en-US" sz="1400" b="1" dirty="0">
                <a:solidFill>
                  <a:srgbClr val="FF0000"/>
                </a:solidFill>
              </a:rPr>
              <a:t>     </a:t>
            </a:r>
            <a:r>
              <a:rPr lang="en-US" sz="1400" b="1" dirty="0">
                <a:solidFill>
                  <a:srgbClr val="FF0000"/>
                </a:solidFill>
                <a:latin typeface="Arial" pitchFamily="34" charset="0"/>
                <a:cs typeface="Arial" pitchFamily="34" charset="0"/>
              </a:rPr>
              <a:t>The capacity of small-scale energy sources makes up 4.0% of the total capacity of power plants</a:t>
            </a:r>
            <a:r>
              <a:rPr lang="ru-RU" sz="1400" b="1" dirty="0">
                <a:solidFill>
                  <a:srgbClr val="FF0000"/>
                </a:solidFill>
                <a:latin typeface="Arial" pitchFamily="34" charset="0"/>
                <a:cs typeface="Arial" pitchFamily="34" charset="0"/>
              </a:rPr>
              <a:t> </a:t>
            </a:r>
          </a:p>
        </p:txBody>
      </p:sp>
      <p:sp>
        <p:nvSpPr>
          <p:cNvPr id="2" name="Text Box 4"/>
          <p:cNvSpPr txBox="1">
            <a:spLocks noChangeArrowheads="1"/>
          </p:cNvSpPr>
          <p:nvPr/>
        </p:nvSpPr>
        <p:spPr bwMode="auto">
          <a:xfrm>
            <a:off x="6192838" y="2420938"/>
            <a:ext cx="2951162" cy="988476"/>
          </a:xfrm>
          <a:prstGeom prst="rect">
            <a:avLst/>
          </a:prstGeom>
          <a:solidFill>
            <a:schemeClr val="bg1"/>
          </a:solidFill>
          <a:ln>
            <a:noFill/>
          </a:ln>
          <a:effectLst>
            <a:outerShdw dist="107763" dir="2700000" algn="ctr" rotWithShape="0">
              <a:srgbClr val="808080">
                <a:alpha val="50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nSpc>
                <a:spcPct val="110000"/>
              </a:lnSpc>
              <a:spcAft>
                <a:spcPts val="100"/>
              </a:spcAft>
              <a:buSzPct val="90000"/>
              <a:buFont typeface="Wingdings" pitchFamily="2" charset="2"/>
              <a:buNone/>
            </a:pPr>
            <a:r>
              <a:rPr lang="en-US" sz="1400" b="1" dirty="0">
                <a:solidFill>
                  <a:prstClr val="black"/>
                </a:solidFill>
              </a:rPr>
              <a:t>Renewable energy  sources</a:t>
            </a:r>
            <a:r>
              <a:rPr lang="ru-RU" sz="1400" dirty="0">
                <a:solidFill>
                  <a:prstClr val="black"/>
                </a:solidFill>
              </a:rPr>
              <a:t> </a:t>
            </a:r>
            <a:endParaRPr lang="en-US" sz="1400" dirty="0">
              <a:solidFill>
                <a:prstClr val="black"/>
              </a:solidFill>
            </a:endParaRPr>
          </a:p>
          <a:p>
            <a:pPr eaLnBrk="1" hangingPunct="1"/>
            <a:r>
              <a:rPr lang="en-US" sz="1400" dirty="0">
                <a:solidFill>
                  <a:prstClr val="black"/>
                </a:solidFill>
              </a:rPr>
              <a:t>Number</a:t>
            </a:r>
            <a:r>
              <a:rPr lang="ru-RU" sz="1400" dirty="0">
                <a:solidFill>
                  <a:prstClr val="black"/>
                </a:solidFill>
              </a:rPr>
              <a:t> </a:t>
            </a:r>
            <a:r>
              <a:rPr lang="en-US" sz="1400" dirty="0">
                <a:solidFill>
                  <a:prstClr val="black"/>
                </a:solidFill>
              </a:rPr>
              <a:t>of power plants </a:t>
            </a:r>
            <a:r>
              <a:rPr lang="ru-RU" sz="1400" dirty="0">
                <a:solidFill>
                  <a:prstClr val="black"/>
                </a:solidFill>
              </a:rPr>
              <a:t>– </a:t>
            </a:r>
            <a:r>
              <a:rPr lang="en-US" sz="1400" dirty="0" smtClean="0">
                <a:solidFill>
                  <a:prstClr val="black"/>
                </a:solidFill>
              </a:rPr>
              <a:t>36</a:t>
            </a:r>
            <a:endParaRPr lang="ru-RU" sz="1400" dirty="0">
              <a:solidFill>
                <a:prstClr val="black"/>
              </a:solidFill>
            </a:endParaRPr>
          </a:p>
          <a:p>
            <a:pPr eaLnBrk="1" hangingPunct="1"/>
            <a:r>
              <a:rPr lang="en-US" sz="1400" dirty="0">
                <a:solidFill>
                  <a:prstClr val="black"/>
                </a:solidFill>
              </a:rPr>
              <a:t>Capacity</a:t>
            </a:r>
            <a:r>
              <a:rPr lang="ru-RU" sz="1400" dirty="0">
                <a:solidFill>
                  <a:prstClr val="black"/>
                </a:solidFill>
              </a:rPr>
              <a:t> </a:t>
            </a:r>
            <a:r>
              <a:rPr lang="en-US" sz="1400" dirty="0">
                <a:solidFill>
                  <a:prstClr val="black"/>
                </a:solidFill>
              </a:rPr>
              <a:t>– </a:t>
            </a:r>
            <a:r>
              <a:rPr lang="en-US" sz="1400" dirty="0" smtClean="0">
                <a:solidFill>
                  <a:prstClr val="black"/>
                </a:solidFill>
              </a:rPr>
              <a:t>138 MW</a:t>
            </a:r>
            <a:r>
              <a:rPr lang="ru-RU" sz="1400" dirty="0" smtClean="0">
                <a:solidFill>
                  <a:prstClr val="black"/>
                </a:solidFill>
              </a:rPr>
              <a:t> </a:t>
            </a:r>
            <a:endParaRPr lang="en-US" sz="1400" dirty="0">
              <a:solidFill>
                <a:prstClr val="black"/>
              </a:solidFill>
            </a:endParaRPr>
          </a:p>
          <a:p>
            <a:pPr eaLnBrk="1" hangingPunct="1"/>
            <a:r>
              <a:rPr lang="en-US" sz="1400" dirty="0">
                <a:solidFill>
                  <a:prstClr val="black"/>
                </a:solidFill>
              </a:rPr>
              <a:t>Electricity output– 0.5 </a:t>
            </a:r>
            <a:r>
              <a:rPr lang="en-US" sz="1400" dirty="0" err="1">
                <a:solidFill>
                  <a:prstClr val="black"/>
                </a:solidFill>
              </a:rPr>
              <a:t>bln</a:t>
            </a:r>
            <a:r>
              <a:rPr lang="en-US" sz="1400" dirty="0">
                <a:solidFill>
                  <a:prstClr val="black"/>
                </a:solidFill>
              </a:rPr>
              <a:t>. kWh</a:t>
            </a:r>
            <a:endParaRPr lang="ru-RU" sz="1400" dirty="0">
              <a:solidFill>
                <a:prstClr val="black"/>
              </a:solidFill>
            </a:endParaRPr>
          </a:p>
        </p:txBody>
      </p:sp>
      <p:pic>
        <p:nvPicPr>
          <p:cNvPr id="45103" name="Picture 4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92275" y="2133600"/>
            <a:ext cx="649288" cy="6492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4" name="Rectangle 3"/>
          <p:cNvSpPr>
            <a:spLocks noChangeArrowheads="1"/>
          </p:cNvSpPr>
          <p:nvPr/>
        </p:nvSpPr>
        <p:spPr bwMode="auto">
          <a:xfrm>
            <a:off x="3095625" y="4732338"/>
            <a:ext cx="3384550" cy="1081087"/>
          </a:xfrm>
          <a:prstGeom prst="rect">
            <a:avLst/>
          </a:prstGeom>
          <a:solidFill>
            <a:schemeClr val="bg1"/>
          </a:solidFill>
          <a:ln>
            <a:noFill/>
          </a:ln>
          <a:effectLst>
            <a:outerShdw dist="107763" dir="2700000" algn="ctr" rotWithShape="0">
              <a:srgbClr val="808080">
                <a:alpha val="50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spcBef>
                <a:spcPct val="20000"/>
              </a:spcBef>
              <a:spcAft>
                <a:spcPts val="100"/>
              </a:spcAft>
              <a:buFont typeface="Wingdings" pitchFamily="2" charset="2"/>
              <a:buNone/>
            </a:pPr>
            <a:r>
              <a:rPr lang="en-US" sz="1400" b="1" dirty="0">
                <a:solidFill>
                  <a:prstClr val="black"/>
                </a:solidFill>
                <a:latin typeface="Arial" pitchFamily="34" charset="0"/>
                <a:cs typeface="Arial" pitchFamily="34" charset="0"/>
              </a:rPr>
              <a:t>Interconnected power systems</a:t>
            </a:r>
          </a:p>
          <a:p>
            <a:pPr eaLnBrk="0" hangingPunct="0">
              <a:spcBef>
                <a:spcPct val="20000"/>
              </a:spcBef>
              <a:spcAft>
                <a:spcPts val="100"/>
              </a:spcAft>
              <a:buFont typeface="Wingdings" pitchFamily="2" charset="2"/>
              <a:buNone/>
            </a:pPr>
            <a:r>
              <a:rPr lang="en-US" sz="1400" dirty="0">
                <a:solidFill>
                  <a:prstClr val="black"/>
                </a:solidFill>
                <a:latin typeface="Arial" pitchFamily="34" charset="0"/>
                <a:cs typeface="Arial" pitchFamily="34" charset="0"/>
              </a:rPr>
              <a:t>Number of power plants </a:t>
            </a:r>
            <a:r>
              <a:rPr lang="ru-RU" sz="1400" dirty="0">
                <a:solidFill>
                  <a:prstClr val="black"/>
                </a:solidFill>
                <a:latin typeface="Arial" pitchFamily="34" charset="0"/>
                <a:cs typeface="Arial" pitchFamily="34" charset="0"/>
              </a:rPr>
              <a:t>– </a:t>
            </a:r>
            <a:r>
              <a:rPr lang="en-US" sz="1400" dirty="0">
                <a:solidFill>
                  <a:prstClr val="black"/>
                </a:solidFill>
                <a:latin typeface="Arial" pitchFamily="34" charset="0"/>
                <a:cs typeface="Arial" pitchFamily="34" charset="0"/>
              </a:rPr>
              <a:t>90</a:t>
            </a:r>
            <a:endParaRPr lang="ru-RU" sz="1400" dirty="0">
              <a:solidFill>
                <a:prstClr val="black"/>
              </a:solidFill>
              <a:latin typeface="Arial" pitchFamily="34" charset="0"/>
              <a:cs typeface="Arial" pitchFamily="34" charset="0"/>
            </a:endParaRPr>
          </a:p>
          <a:p>
            <a:pPr eaLnBrk="0" hangingPunct="0">
              <a:spcBef>
                <a:spcPct val="20000"/>
              </a:spcBef>
              <a:spcAft>
                <a:spcPts val="100"/>
              </a:spcAft>
              <a:buFont typeface="Wingdings" pitchFamily="2" charset="2"/>
              <a:buNone/>
            </a:pPr>
            <a:r>
              <a:rPr lang="en-US" sz="1400" dirty="0">
                <a:solidFill>
                  <a:prstClr val="black"/>
                </a:solidFill>
                <a:latin typeface="Arial" pitchFamily="34" charset="0"/>
                <a:cs typeface="Arial" pitchFamily="34" charset="0"/>
              </a:rPr>
              <a:t>Capacity</a:t>
            </a:r>
            <a:r>
              <a:rPr lang="ru-RU" sz="1400" dirty="0">
                <a:solidFill>
                  <a:prstClr val="black"/>
                </a:solidFill>
                <a:latin typeface="Arial" pitchFamily="34" charset="0"/>
                <a:cs typeface="Arial" pitchFamily="34" charset="0"/>
              </a:rPr>
              <a:t> </a:t>
            </a:r>
            <a:r>
              <a:rPr lang="en-US" sz="1400" dirty="0">
                <a:solidFill>
                  <a:prstClr val="black"/>
                </a:solidFill>
                <a:latin typeface="Arial" pitchFamily="34" charset="0"/>
                <a:cs typeface="Arial" pitchFamily="34" charset="0"/>
              </a:rPr>
              <a:t>– 45.8 </a:t>
            </a:r>
            <a:r>
              <a:rPr lang="en-US" sz="1400" dirty="0" err="1">
                <a:solidFill>
                  <a:prstClr val="black"/>
                </a:solidFill>
                <a:latin typeface="Arial" pitchFamily="34" charset="0"/>
                <a:cs typeface="Arial" pitchFamily="34" charset="0"/>
              </a:rPr>
              <a:t>thous</a:t>
            </a:r>
            <a:r>
              <a:rPr lang="en-US" sz="1400" dirty="0">
                <a:solidFill>
                  <a:prstClr val="black"/>
                </a:solidFill>
                <a:latin typeface="Arial" pitchFamily="34" charset="0"/>
                <a:cs typeface="Arial" pitchFamily="34" charset="0"/>
              </a:rPr>
              <a:t>. MW</a:t>
            </a:r>
            <a:r>
              <a:rPr lang="ru-RU" sz="1400" dirty="0">
                <a:solidFill>
                  <a:prstClr val="black"/>
                </a:solidFill>
                <a:latin typeface="Arial" pitchFamily="34" charset="0"/>
                <a:cs typeface="Arial" pitchFamily="34" charset="0"/>
              </a:rPr>
              <a:t> </a:t>
            </a:r>
            <a:endParaRPr lang="en-US" sz="1400" dirty="0">
              <a:solidFill>
                <a:prstClr val="black"/>
              </a:solidFill>
              <a:latin typeface="Arial" pitchFamily="34" charset="0"/>
              <a:cs typeface="Arial" pitchFamily="34" charset="0"/>
            </a:endParaRPr>
          </a:p>
          <a:p>
            <a:pPr eaLnBrk="0" hangingPunct="0">
              <a:spcBef>
                <a:spcPct val="20000"/>
              </a:spcBef>
              <a:spcAft>
                <a:spcPts val="100"/>
              </a:spcAft>
              <a:buFont typeface="Wingdings" pitchFamily="2" charset="2"/>
              <a:buNone/>
            </a:pPr>
            <a:r>
              <a:rPr lang="en-US" sz="1400" dirty="0">
                <a:solidFill>
                  <a:prstClr val="black"/>
                </a:solidFill>
                <a:latin typeface="Arial" pitchFamily="34" charset="0"/>
                <a:cs typeface="Arial" pitchFamily="34" charset="0"/>
              </a:rPr>
              <a:t>Electricity output– 180 </a:t>
            </a:r>
            <a:r>
              <a:rPr lang="en-US" sz="1400" dirty="0" err="1">
                <a:solidFill>
                  <a:prstClr val="black"/>
                </a:solidFill>
                <a:latin typeface="Arial" pitchFamily="34" charset="0"/>
                <a:cs typeface="Arial" pitchFamily="34" charset="0"/>
              </a:rPr>
              <a:t>bln</a:t>
            </a:r>
            <a:r>
              <a:rPr lang="en-US" sz="1400" dirty="0">
                <a:solidFill>
                  <a:prstClr val="black"/>
                </a:solidFill>
                <a:latin typeface="Arial" pitchFamily="34" charset="0"/>
                <a:cs typeface="Arial" pitchFamily="34" charset="0"/>
              </a:rPr>
              <a:t>. kWh</a:t>
            </a:r>
            <a:r>
              <a:rPr lang="ru-RU" sz="1400" dirty="0">
                <a:solidFill>
                  <a:prstClr val="black"/>
                </a:solidFill>
                <a:latin typeface="Arial" pitchFamily="34" charset="0"/>
                <a:cs typeface="Arial" pitchFamily="34" charset="0"/>
              </a:rPr>
              <a:t> </a:t>
            </a:r>
          </a:p>
        </p:txBody>
      </p:sp>
      <p:sp>
        <p:nvSpPr>
          <p:cNvPr id="5" name="Rectangle 3"/>
          <p:cNvSpPr>
            <a:spLocks noChangeArrowheads="1"/>
          </p:cNvSpPr>
          <p:nvPr/>
        </p:nvSpPr>
        <p:spPr bwMode="auto">
          <a:xfrm>
            <a:off x="2339975" y="1844675"/>
            <a:ext cx="3816350" cy="935038"/>
          </a:xfrm>
          <a:prstGeom prst="rect">
            <a:avLst/>
          </a:prstGeom>
          <a:solidFill>
            <a:schemeClr val="bg1"/>
          </a:solidFill>
          <a:ln>
            <a:noFill/>
          </a:ln>
          <a:effectLst>
            <a:outerShdw dist="107763" dir="2700000" algn="ctr" rotWithShape="0">
              <a:srgbClr val="808080">
                <a:alpha val="50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spcBef>
                <a:spcPct val="20000"/>
              </a:spcBef>
              <a:spcAft>
                <a:spcPts val="100"/>
              </a:spcAft>
              <a:buFont typeface="Wingdings" pitchFamily="2" charset="2"/>
              <a:buNone/>
            </a:pPr>
            <a:r>
              <a:rPr lang="en-US" sz="1400" b="1" dirty="0">
                <a:solidFill>
                  <a:prstClr val="black"/>
                </a:solidFill>
                <a:latin typeface="Arial" pitchFamily="34" charset="0"/>
                <a:cs typeface="Arial" pitchFamily="34" charset="0"/>
              </a:rPr>
              <a:t>Autonomous and backup energy sources</a:t>
            </a:r>
          </a:p>
          <a:p>
            <a:r>
              <a:rPr lang="en-US" sz="1400" dirty="0">
                <a:solidFill>
                  <a:prstClr val="black"/>
                </a:solidFill>
                <a:latin typeface="Arial" pitchFamily="34" charset="0"/>
                <a:cs typeface="Arial" pitchFamily="34" charset="0"/>
              </a:rPr>
              <a:t>Number</a:t>
            </a:r>
            <a:r>
              <a:rPr lang="ru-RU" sz="1400" dirty="0">
                <a:solidFill>
                  <a:prstClr val="black"/>
                </a:solidFill>
                <a:latin typeface="Arial" pitchFamily="34" charset="0"/>
                <a:cs typeface="Arial" pitchFamily="34" charset="0"/>
              </a:rPr>
              <a:t> </a:t>
            </a:r>
            <a:r>
              <a:rPr lang="en-US" sz="1400" dirty="0">
                <a:solidFill>
                  <a:prstClr val="black"/>
                </a:solidFill>
                <a:latin typeface="Arial" pitchFamily="34" charset="0"/>
                <a:cs typeface="Arial" pitchFamily="34" charset="0"/>
              </a:rPr>
              <a:t>of power plants </a:t>
            </a:r>
            <a:r>
              <a:rPr lang="ru-RU" sz="1400" dirty="0">
                <a:solidFill>
                  <a:prstClr val="black"/>
                </a:solidFill>
                <a:latin typeface="Arial" pitchFamily="34" charset="0"/>
                <a:cs typeface="Arial" pitchFamily="34" charset="0"/>
              </a:rPr>
              <a:t>– </a:t>
            </a:r>
            <a:r>
              <a:rPr lang="en-US" sz="1400" dirty="0">
                <a:solidFill>
                  <a:prstClr val="black"/>
                </a:solidFill>
                <a:latin typeface="Arial" pitchFamily="34" charset="0"/>
                <a:cs typeface="Arial" pitchFamily="34" charset="0"/>
              </a:rPr>
              <a:t>5200</a:t>
            </a:r>
            <a:endParaRPr lang="ru-RU" sz="1400" dirty="0">
              <a:solidFill>
                <a:prstClr val="black"/>
              </a:solidFill>
              <a:latin typeface="Arial" pitchFamily="34" charset="0"/>
              <a:cs typeface="Arial" pitchFamily="34" charset="0"/>
            </a:endParaRPr>
          </a:p>
          <a:p>
            <a:r>
              <a:rPr lang="en-US" sz="1400" dirty="0">
                <a:solidFill>
                  <a:prstClr val="black"/>
                </a:solidFill>
                <a:latin typeface="Arial" pitchFamily="34" charset="0"/>
                <a:cs typeface="Arial" pitchFamily="34" charset="0"/>
              </a:rPr>
              <a:t>Capacity</a:t>
            </a:r>
            <a:r>
              <a:rPr lang="ru-RU" sz="1400" dirty="0">
                <a:solidFill>
                  <a:prstClr val="black"/>
                </a:solidFill>
                <a:latin typeface="Arial" pitchFamily="34" charset="0"/>
                <a:cs typeface="Arial" pitchFamily="34" charset="0"/>
              </a:rPr>
              <a:t> </a:t>
            </a:r>
            <a:r>
              <a:rPr lang="en-US" sz="1400" dirty="0">
                <a:solidFill>
                  <a:prstClr val="black"/>
                </a:solidFill>
                <a:latin typeface="Arial" pitchFamily="34" charset="0"/>
                <a:cs typeface="Arial" pitchFamily="34" charset="0"/>
              </a:rPr>
              <a:t>– 2.3 </a:t>
            </a:r>
            <a:r>
              <a:rPr lang="en-US" sz="1400" dirty="0" err="1">
                <a:solidFill>
                  <a:prstClr val="black"/>
                </a:solidFill>
                <a:latin typeface="Arial" pitchFamily="34" charset="0"/>
                <a:cs typeface="Arial" pitchFamily="34" charset="0"/>
              </a:rPr>
              <a:t>thous</a:t>
            </a:r>
            <a:r>
              <a:rPr lang="en-US" sz="1400" dirty="0">
                <a:solidFill>
                  <a:prstClr val="black"/>
                </a:solidFill>
                <a:latin typeface="Arial" pitchFamily="34" charset="0"/>
                <a:cs typeface="Arial" pitchFamily="34" charset="0"/>
              </a:rPr>
              <a:t>. MW</a:t>
            </a:r>
            <a:r>
              <a:rPr lang="ru-RU" sz="1400" dirty="0">
                <a:solidFill>
                  <a:prstClr val="black"/>
                </a:solidFill>
                <a:latin typeface="Arial" pitchFamily="34" charset="0"/>
                <a:cs typeface="Arial" pitchFamily="34" charset="0"/>
              </a:rPr>
              <a:t> </a:t>
            </a:r>
            <a:endParaRPr lang="en-US" sz="1400" dirty="0">
              <a:solidFill>
                <a:prstClr val="black"/>
              </a:solidFill>
              <a:latin typeface="Arial" pitchFamily="34" charset="0"/>
              <a:cs typeface="Arial" pitchFamily="34" charset="0"/>
            </a:endParaRPr>
          </a:p>
          <a:p>
            <a:r>
              <a:rPr lang="en-US" sz="1400" dirty="0">
                <a:solidFill>
                  <a:prstClr val="black"/>
                </a:solidFill>
                <a:latin typeface="Arial" pitchFamily="34" charset="0"/>
                <a:cs typeface="Arial" pitchFamily="34" charset="0"/>
              </a:rPr>
              <a:t>Electricity output– 3.8 </a:t>
            </a:r>
            <a:r>
              <a:rPr lang="en-US" sz="1400" dirty="0" err="1">
                <a:solidFill>
                  <a:prstClr val="black"/>
                </a:solidFill>
                <a:latin typeface="Arial" pitchFamily="34" charset="0"/>
                <a:cs typeface="Arial" pitchFamily="34" charset="0"/>
              </a:rPr>
              <a:t>bln</a:t>
            </a:r>
            <a:r>
              <a:rPr lang="en-US" sz="1400" dirty="0">
                <a:solidFill>
                  <a:prstClr val="black"/>
                </a:solidFill>
                <a:latin typeface="Arial" pitchFamily="34" charset="0"/>
                <a:cs typeface="Arial" pitchFamily="34" charset="0"/>
              </a:rPr>
              <a:t>. kWh</a:t>
            </a:r>
            <a:r>
              <a:rPr lang="ru-RU" sz="1400" dirty="0">
                <a:solidFill>
                  <a:prstClr val="black"/>
                </a:solidFill>
                <a:latin typeface="Arial" pitchFamily="34" charset="0"/>
                <a:cs typeface="Arial" pitchFamily="34" charset="0"/>
              </a:rPr>
              <a:t> </a:t>
            </a:r>
          </a:p>
        </p:txBody>
      </p:sp>
      <p:pic>
        <p:nvPicPr>
          <p:cNvPr id="45096" name="Picture 40"/>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6275" y="2990850"/>
            <a:ext cx="1008063" cy="10080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5157" name="Picture 37"/>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763713" y="4868863"/>
            <a:ext cx="936625"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58" name="Picture 3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00788" y="1771650"/>
            <a:ext cx="6477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59" name="Picture 3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092950" y="1820863"/>
            <a:ext cx="600075"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3"/>
          <p:cNvSpPr>
            <a:spLocks noChangeArrowheads="1"/>
          </p:cNvSpPr>
          <p:nvPr/>
        </p:nvSpPr>
        <p:spPr bwMode="auto">
          <a:xfrm>
            <a:off x="1692275" y="2924175"/>
            <a:ext cx="3095625" cy="1079500"/>
          </a:xfrm>
          <a:prstGeom prst="rect">
            <a:avLst/>
          </a:prstGeom>
          <a:solidFill>
            <a:schemeClr val="bg1"/>
          </a:solidFill>
          <a:ln>
            <a:noFill/>
          </a:ln>
          <a:effectLst>
            <a:outerShdw dist="107763" dir="2700000" algn="ctr" rotWithShape="0">
              <a:srgbClr val="808080">
                <a:alpha val="50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spcBef>
                <a:spcPct val="20000"/>
              </a:spcBef>
              <a:spcAft>
                <a:spcPts val="100"/>
              </a:spcAft>
              <a:buFont typeface="Wingdings" pitchFamily="2" charset="2"/>
              <a:buNone/>
            </a:pPr>
            <a:r>
              <a:rPr lang="en-US" sz="1400" b="1" dirty="0">
                <a:solidFill>
                  <a:prstClr val="black"/>
                </a:solidFill>
                <a:latin typeface="Arial" pitchFamily="34" charset="0"/>
                <a:cs typeface="Arial" pitchFamily="34" charset="0"/>
              </a:rPr>
              <a:t>Isolated power  systems</a:t>
            </a:r>
            <a:r>
              <a:rPr lang="ru-RU" sz="1400" b="1" dirty="0">
                <a:solidFill>
                  <a:prstClr val="black"/>
                </a:solidFill>
                <a:latin typeface="Arial" pitchFamily="34" charset="0"/>
                <a:cs typeface="Arial" pitchFamily="34" charset="0"/>
              </a:rPr>
              <a:t> </a:t>
            </a:r>
            <a:endParaRPr lang="en-US" sz="1400" b="1" dirty="0">
              <a:solidFill>
                <a:prstClr val="black"/>
              </a:solidFill>
              <a:latin typeface="Arial" pitchFamily="34" charset="0"/>
              <a:cs typeface="Arial" pitchFamily="34" charset="0"/>
            </a:endParaRPr>
          </a:p>
          <a:p>
            <a:pPr eaLnBrk="0" hangingPunct="0">
              <a:spcBef>
                <a:spcPct val="20000"/>
              </a:spcBef>
              <a:spcAft>
                <a:spcPts val="100"/>
              </a:spcAft>
              <a:buFont typeface="Wingdings" pitchFamily="2" charset="2"/>
              <a:buNone/>
            </a:pPr>
            <a:r>
              <a:rPr lang="en-US" sz="1400" dirty="0">
                <a:solidFill>
                  <a:prstClr val="black"/>
                </a:solidFill>
                <a:latin typeface="Arial" pitchFamily="34" charset="0"/>
                <a:cs typeface="Arial" pitchFamily="34" charset="0"/>
              </a:rPr>
              <a:t>Number</a:t>
            </a:r>
            <a:r>
              <a:rPr lang="ru-RU" sz="1400" dirty="0">
                <a:solidFill>
                  <a:prstClr val="black"/>
                </a:solidFill>
                <a:latin typeface="Arial" pitchFamily="34" charset="0"/>
                <a:cs typeface="Arial" pitchFamily="34" charset="0"/>
              </a:rPr>
              <a:t> </a:t>
            </a:r>
            <a:r>
              <a:rPr lang="en-US" sz="1400" dirty="0">
                <a:solidFill>
                  <a:prstClr val="black"/>
                </a:solidFill>
                <a:latin typeface="Arial" pitchFamily="34" charset="0"/>
                <a:cs typeface="Arial" pitchFamily="34" charset="0"/>
              </a:rPr>
              <a:t>of power plants </a:t>
            </a:r>
            <a:r>
              <a:rPr lang="ru-RU" sz="1400" dirty="0">
                <a:solidFill>
                  <a:prstClr val="black"/>
                </a:solidFill>
                <a:latin typeface="Arial" pitchFamily="34" charset="0"/>
                <a:cs typeface="Arial" pitchFamily="34" charset="0"/>
              </a:rPr>
              <a:t>– </a:t>
            </a:r>
            <a:r>
              <a:rPr lang="en-US" sz="1400" dirty="0">
                <a:solidFill>
                  <a:prstClr val="black"/>
                </a:solidFill>
                <a:latin typeface="Arial" pitchFamily="34" charset="0"/>
                <a:cs typeface="Arial" pitchFamily="34" charset="0"/>
              </a:rPr>
              <a:t>40</a:t>
            </a:r>
            <a:endParaRPr lang="ru-RU" sz="1400" dirty="0">
              <a:solidFill>
                <a:prstClr val="black"/>
              </a:solidFill>
              <a:latin typeface="Arial" pitchFamily="34" charset="0"/>
              <a:cs typeface="Arial" pitchFamily="34" charset="0"/>
            </a:endParaRPr>
          </a:p>
          <a:p>
            <a:pPr eaLnBrk="0" hangingPunct="0">
              <a:spcBef>
                <a:spcPct val="20000"/>
              </a:spcBef>
              <a:spcAft>
                <a:spcPts val="100"/>
              </a:spcAft>
              <a:buFont typeface="Wingdings" pitchFamily="2" charset="2"/>
              <a:buNone/>
            </a:pPr>
            <a:r>
              <a:rPr lang="en-US" sz="1400" dirty="0">
                <a:solidFill>
                  <a:prstClr val="black"/>
                </a:solidFill>
                <a:latin typeface="Arial" pitchFamily="34" charset="0"/>
                <a:cs typeface="Arial" pitchFamily="34" charset="0"/>
              </a:rPr>
              <a:t>Capacity</a:t>
            </a:r>
            <a:r>
              <a:rPr lang="ru-RU" sz="1400" dirty="0">
                <a:solidFill>
                  <a:prstClr val="black"/>
                </a:solidFill>
                <a:latin typeface="Arial" pitchFamily="34" charset="0"/>
                <a:cs typeface="Arial" pitchFamily="34" charset="0"/>
              </a:rPr>
              <a:t> </a:t>
            </a:r>
            <a:r>
              <a:rPr lang="en-US" sz="1400" dirty="0">
                <a:solidFill>
                  <a:prstClr val="black"/>
                </a:solidFill>
                <a:latin typeface="Arial" pitchFamily="34" charset="0"/>
                <a:cs typeface="Arial" pitchFamily="34" charset="0"/>
              </a:rPr>
              <a:t>– 7.4 </a:t>
            </a:r>
            <a:r>
              <a:rPr lang="en-US" sz="1400" dirty="0" err="1">
                <a:solidFill>
                  <a:prstClr val="black"/>
                </a:solidFill>
                <a:latin typeface="Arial" pitchFamily="34" charset="0"/>
                <a:cs typeface="Arial" pitchFamily="34" charset="0"/>
              </a:rPr>
              <a:t>thous</a:t>
            </a:r>
            <a:r>
              <a:rPr lang="en-US" sz="1400" dirty="0">
                <a:solidFill>
                  <a:prstClr val="black"/>
                </a:solidFill>
                <a:latin typeface="Arial" pitchFamily="34" charset="0"/>
                <a:cs typeface="Arial" pitchFamily="34" charset="0"/>
              </a:rPr>
              <a:t>. MW</a:t>
            </a:r>
            <a:r>
              <a:rPr lang="ru-RU" sz="1400" dirty="0">
                <a:solidFill>
                  <a:prstClr val="black"/>
                </a:solidFill>
                <a:latin typeface="Arial" pitchFamily="34" charset="0"/>
                <a:cs typeface="Arial" pitchFamily="34" charset="0"/>
              </a:rPr>
              <a:t> </a:t>
            </a:r>
            <a:endParaRPr lang="en-US" sz="1400" dirty="0">
              <a:solidFill>
                <a:prstClr val="black"/>
              </a:solidFill>
              <a:latin typeface="Arial" pitchFamily="34" charset="0"/>
              <a:cs typeface="Arial" pitchFamily="34" charset="0"/>
            </a:endParaRPr>
          </a:p>
          <a:p>
            <a:pPr eaLnBrk="0" hangingPunct="0">
              <a:spcBef>
                <a:spcPct val="20000"/>
              </a:spcBef>
              <a:spcAft>
                <a:spcPts val="100"/>
              </a:spcAft>
              <a:buFont typeface="Wingdings" pitchFamily="2" charset="2"/>
              <a:buNone/>
            </a:pPr>
            <a:r>
              <a:rPr lang="en-US" sz="1400" dirty="0">
                <a:solidFill>
                  <a:prstClr val="black"/>
                </a:solidFill>
                <a:latin typeface="Arial" pitchFamily="34" charset="0"/>
                <a:cs typeface="Arial" pitchFamily="34" charset="0"/>
              </a:rPr>
              <a:t>Electricity output– 24 </a:t>
            </a:r>
            <a:r>
              <a:rPr lang="en-US" sz="1400" dirty="0" err="1">
                <a:solidFill>
                  <a:prstClr val="black"/>
                </a:solidFill>
                <a:latin typeface="Arial" pitchFamily="34" charset="0"/>
                <a:cs typeface="Arial" pitchFamily="34" charset="0"/>
              </a:rPr>
              <a:t>bln</a:t>
            </a:r>
            <a:r>
              <a:rPr lang="en-US" sz="1400" dirty="0">
                <a:solidFill>
                  <a:prstClr val="black"/>
                </a:solidFill>
                <a:latin typeface="Arial" pitchFamily="34" charset="0"/>
                <a:cs typeface="Arial" pitchFamily="34" charset="0"/>
              </a:rPr>
              <a:t>. kWh</a:t>
            </a:r>
            <a:r>
              <a:rPr lang="ru-RU" sz="1400" b="1" dirty="0">
                <a:solidFill>
                  <a:prstClr val="black"/>
                </a:solidFill>
                <a:latin typeface="Arial" pitchFamily="34" charset="0"/>
                <a:cs typeface="Arial" pitchFamily="34" charset="0"/>
              </a:rPr>
              <a:t> </a:t>
            </a:r>
          </a:p>
        </p:txBody>
      </p:sp>
      <p:pic>
        <p:nvPicPr>
          <p:cNvPr id="5164" name="Picture 44"/>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27088" y="4868863"/>
            <a:ext cx="936625"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Rectangle 3"/>
          <p:cNvSpPr>
            <a:spLocks noChangeArrowheads="1"/>
          </p:cNvSpPr>
          <p:nvPr/>
        </p:nvSpPr>
        <p:spPr bwMode="auto">
          <a:xfrm>
            <a:off x="357188" y="642938"/>
            <a:ext cx="4214812" cy="769937"/>
          </a:xfrm>
          <a:prstGeom prst="rect">
            <a:avLst/>
          </a:prstGeom>
          <a:solidFill>
            <a:schemeClr val="bg1"/>
          </a:solidFill>
          <a:ln>
            <a:noFill/>
          </a:ln>
          <a:effectLst>
            <a:outerShdw dist="107763" dir="2700000" algn="ctr" rotWithShape="0">
              <a:srgbClr val="808080">
                <a:alpha val="50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eaLnBrk="0" hangingPunct="0">
              <a:spcAft>
                <a:spcPts val="100"/>
              </a:spcAft>
              <a:buFont typeface="Wingdings" pitchFamily="2" charset="2"/>
              <a:buNone/>
            </a:pPr>
            <a:r>
              <a:rPr lang="ru-RU" sz="1400" dirty="0">
                <a:solidFill>
                  <a:srgbClr val="000000"/>
                </a:solidFill>
                <a:latin typeface="Arial" pitchFamily="34" charset="0"/>
                <a:cs typeface="Arial" pitchFamily="34" charset="0"/>
              </a:rPr>
              <a:t>6</a:t>
            </a:r>
            <a:r>
              <a:rPr lang="en-US" sz="1400" dirty="0">
                <a:solidFill>
                  <a:srgbClr val="000000"/>
                </a:solidFill>
                <a:latin typeface="Arial" pitchFamily="34" charset="0"/>
                <a:cs typeface="Arial" pitchFamily="34" charset="0"/>
              </a:rPr>
              <a:t>.7</a:t>
            </a:r>
            <a:r>
              <a:rPr lang="ru-RU"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mln</a:t>
            </a:r>
            <a:r>
              <a:rPr lang="en-US" sz="1400" dirty="0">
                <a:solidFill>
                  <a:srgbClr val="000000"/>
                </a:solidFill>
                <a:latin typeface="Arial" pitchFamily="34" charset="0"/>
                <a:cs typeface="Arial" pitchFamily="34" charset="0"/>
              </a:rPr>
              <a:t>. km</a:t>
            </a:r>
            <a:r>
              <a:rPr lang="ru-RU" sz="1400" baseline="30000" dirty="0">
                <a:solidFill>
                  <a:srgbClr val="000000"/>
                </a:solidFill>
                <a:latin typeface="Arial" pitchFamily="34" charset="0"/>
                <a:cs typeface="Arial" pitchFamily="34" charset="0"/>
              </a:rPr>
              <a:t>2</a:t>
            </a:r>
            <a:r>
              <a:rPr lang="ru-RU" sz="1400" dirty="0">
                <a:solidFill>
                  <a:srgbClr val="000000"/>
                </a:solidFill>
                <a:latin typeface="Arial" pitchFamily="34" charset="0"/>
                <a:cs typeface="Arial" pitchFamily="34" charset="0"/>
              </a:rPr>
              <a:t> (6</a:t>
            </a:r>
            <a:r>
              <a:rPr lang="en-US" sz="1400" dirty="0">
                <a:solidFill>
                  <a:srgbClr val="000000"/>
                </a:solidFill>
                <a:latin typeface="Arial" pitchFamily="34" charset="0"/>
                <a:cs typeface="Arial" pitchFamily="34" charset="0"/>
              </a:rPr>
              <a:t>2</a:t>
            </a:r>
            <a:r>
              <a:rPr lang="ru-RU" sz="1400" dirty="0">
                <a:solidFill>
                  <a:srgbClr val="000000"/>
                </a:solidFill>
                <a:latin typeface="Arial" pitchFamily="34" charset="0"/>
                <a:cs typeface="Arial" pitchFamily="34" charset="0"/>
              </a:rPr>
              <a:t>%) </a:t>
            </a:r>
            <a:r>
              <a:rPr lang="en-US" sz="1400" dirty="0">
                <a:solidFill>
                  <a:srgbClr val="000000"/>
                </a:solidFill>
                <a:latin typeface="Arial" pitchFamily="34" charset="0"/>
                <a:cs typeface="Arial" pitchFamily="34" charset="0"/>
              </a:rPr>
              <a:t>is situated in the North,  </a:t>
            </a:r>
          </a:p>
          <a:p>
            <a:pPr marL="342900" indent="-342900" eaLnBrk="0" hangingPunct="0">
              <a:spcAft>
                <a:spcPts val="100"/>
              </a:spcAft>
              <a:buFont typeface="Wingdings" pitchFamily="2" charset="2"/>
              <a:buNone/>
            </a:pPr>
            <a:r>
              <a:rPr lang="en-US" sz="1400" dirty="0">
                <a:solidFill>
                  <a:srgbClr val="000000"/>
                </a:solidFill>
                <a:latin typeface="Arial" pitchFamily="34" charset="0"/>
                <a:cs typeface="Arial" pitchFamily="34" charset="0"/>
              </a:rPr>
              <a:t>The population is </a:t>
            </a:r>
            <a:r>
              <a:rPr lang="ru-RU" sz="1400" dirty="0">
                <a:solidFill>
                  <a:srgbClr val="000000"/>
                </a:solidFill>
                <a:latin typeface="Arial" pitchFamily="34" charset="0"/>
                <a:cs typeface="Arial" pitchFamily="34" charset="0"/>
              </a:rPr>
              <a:t> 2 </a:t>
            </a:r>
            <a:r>
              <a:rPr lang="en-US" sz="1400" dirty="0" err="1">
                <a:solidFill>
                  <a:srgbClr val="000000"/>
                </a:solidFill>
                <a:latin typeface="Arial" pitchFamily="34" charset="0"/>
                <a:cs typeface="Arial" pitchFamily="34" charset="0"/>
              </a:rPr>
              <a:t>mln</a:t>
            </a:r>
            <a:r>
              <a:rPr lang="en-US" sz="1400" dirty="0">
                <a:solidFill>
                  <a:srgbClr val="000000"/>
                </a:solidFill>
                <a:latin typeface="Arial" pitchFamily="34" charset="0"/>
                <a:cs typeface="Arial" pitchFamily="34" charset="0"/>
              </a:rPr>
              <a:t>. people (</a:t>
            </a:r>
            <a:r>
              <a:rPr lang="ru-RU" sz="1400" dirty="0">
                <a:solidFill>
                  <a:srgbClr val="000000"/>
                </a:solidFill>
                <a:latin typeface="Arial" pitchFamily="34" charset="0"/>
                <a:cs typeface="Arial" pitchFamily="34" charset="0"/>
              </a:rPr>
              <a:t>14% </a:t>
            </a:r>
            <a:r>
              <a:rPr lang="en-US" sz="1400" dirty="0">
                <a:solidFill>
                  <a:srgbClr val="000000"/>
                </a:solidFill>
                <a:latin typeface="Arial" pitchFamily="34" charset="0"/>
                <a:cs typeface="Arial" pitchFamily="34" charset="0"/>
              </a:rPr>
              <a:t>of the population in East Siberia and the Far East)</a:t>
            </a:r>
            <a:endParaRPr lang="ru-RU" sz="1400" dirty="0">
              <a:solidFill>
                <a:srgbClr val="000000"/>
              </a:solidFill>
              <a:latin typeface="Arial" pitchFamily="34" charset="0"/>
              <a:cs typeface="Arial" pitchFamily="34" charset="0"/>
            </a:endParaRPr>
          </a:p>
        </p:txBody>
      </p:sp>
      <p:pic>
        <p:nvPicPr>
          <p:cNvPr id="13331" name="Picture 5" descr="Эмблема СЭИ small"/>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700" y="117475"/>
            <a:ext cx="71596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739006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nodeType="withEffect">
                                  <p:stCondLst>
                                    <p:cond delay="0"/>
                                  </p:stCondLst>
                                  <p:childTnLst>
                                    <p:set>
                                      <p:cBhvr>
                                        <p:cTn id="6" dur="1" fill="hold">
                                          <p:stCondLst>
                                            <p:cond delay="0"/>
                                          </p:stCondLst>
                                        </p:cTn>
                                        <p:tgtEl>
                                          <p:spTgt spid="45061"/>
                                        </p:tgtEl>
                                        <p:attrNameLst>
                                          <p:attrName>style.visibility</p:attrName>
                                        </p:attrNameLst>
                                      </p:cBhvr>
                                      <p:to>
                                        <p:strVal val="visible"/>
                                      </p:to>
                                    </p:set>
                                    <p:animEffect transition="in" filter="blinds(horizontal)">
                                      <p:cBhvr>
                                        <p:cTn id="7" dur="1000"/>
                                        <p:tgtEl>
                                          <p:spTgt spid="45061"/>
                                        </p:tgtEl>
                                      </p:cBhvr>
                                    </p:animEffect>
                                  </p:childTnLst>
                                </p:cTn>
                              </p:par>
                            </p:childTnLst>
                          </p:cTn>
                        </p:par>
                        <p:par>
                          <p:cTn id="8" fill="hold" nodeType="afterGroup">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28">
                                            <p:bg/>
                                          </p:spTgt>
                                        </p:tgtEl>
                                        <p:attrNameLst>
                                          <p:attrName>style.visibility</p:attrName>
                                        </p:attrNameLst>
                                      </p:cBhvr>
                                      <p:to>
                                        <p:strVal val="visible"/>
                                      </p:to>
                                    </p:set>
                                    <p:animEffect transition="in" filter="wipe(left)">
                                      <p:cBhvr>
                                        <p:cTn id="11" dur="1000"/>
                                        <p:tgtEl>
                                          <p:spTgt spid="28">
                                            <p:bg/>
                                          </p:spTgt>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28">
                                            <p:txEl>
                                              <p:pRg st="0" end="0"/>
                                            </p:txEl>
                                          </p:spTgt>
                                        </p:tgtEl>
                                        <p:attrNameLst>
                                          <p:attrName>style.visibility</p:attrName>
                                        </p:attrNameLst>
                                      </p:cBhvr>
                                      <p:to>
                                        <p:strVal val="visible"/>
                                      </p:to>
                                    </p:set>
                                    <p:animEffect transition="in" filter="wipe(left)">
                                      <p:cBhvr>
                                        <p:cTn id="14" dur="1000"/>
                                        <p:tgtEl>
                                          <p:spTgt spid="28">
                                            <p:txEl>
                                              <p:pRg st="0" end="0"/>
                                            </p:txEl>
                                          </p:spTgt>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28">
                                            <p:txEl>
                                              <p:pRg st="1" end="1"/>
                                            </p:txEl>
                                          </p:spTgt>
                                        </p:tgtEl>
                                        <p:attrNameLst>
                                          <p:attrName>style.visibility</p:attrName>
                                        </p:attrNameLst>
                                      </p:cBhvr>
                                      <p:to>
                                        <p:strVal val="visible"/>
                                      </p:to>
                                    </p:set>
                                    <p:animEffect transition="in" filter="wipe(left)">
                                      <p:cBhvr>
                                        <p:cTn id="17" dur="1000"/>
                                        <p:tgtEl>
                                          <p:spTgt spid="28">
                                            <p:txEl>
                                              <p:pRg st="1" end="1"/>
                                            </p:txEl>
                                          </p:spTgt>
                                        </p:tgtEl>
                                      </p:cBhvr>
                                    </p:animEffect>
                                  </p:childTnLst>
                                </p:cTn>
                              </p:par>
                            </p:childTnLst>
                          </p:cTn>
                        </p:par>
                        <p:par>
                          <p:cTn id="18" fill="hold" nodeType="afterGroup">
                            <p:stCondLst>
                              <p:cond delay="2000"/>
                            </p:stCondLst>
                            <p:childTnLst>
                              <p:par>
                                <p:cTn id="19" presetID="22" presetClass="entr" presetSubtype="8" fill="hold" nodeType="afterEffect">
                                  <p:stCondLst>
                                    <p:cond delay="0"/>
                                  </p:stCondLst>
                                  <p:childTnLst>
                                    <p:set>
                                      <p:cBhvr>
                                        <p:cTn id="20" dur="1" fill="hold">
                                          <p:stCondLst>
                                            <p:cond delay="0"/>
                                          </p:stCondLst>
                                        </p:cTn>
                                        <p:tgtEl>
                                          <p:spTgt spid="5164"/>
                                        </p:tgtEl>
                                        <p:attrNameLst>
                                          <p:attrName>style.visibility</p:attrName>
                                        </p:attrNameLst>
                                      </p:cBhvr>
                                      <p:to>
                                        <p:strVal val="visible"/>
                                      </p:to>
                                    </p:set>
                                    <p:animEffect transition="in" filter="wipe(left)">
                                      <p:cBhvr>
                                        <p:cTn id="21" dur="1000"/>
                                        <p:tgtEl>
                                          <p:spTgt spid="5164"/>
                                        </p:tgtEl>
                                      </p:cBhvr>
                                    </p:animEffect>
                                  </p:childTnLst>
                                </p:cTn>
                              </p:par>
                            </p:childTnLst>
                          </p:cTn>
                        </p:par>
                        <p:par>
                          <p:cTn id="22" fill="hold" nodeType="afterGroup">
                            <p:stCondLst>
                              <p:cond delay="3000"/>
                            </p:stCondLst>
                            <p:childTnLst>
                              <p:par>
                                <p:cTn id="23" presetID="22" presetClass="entr" presetSubtype="8" fill="hold" nodeType="afterEffect">
                                  <p:stCondLst>
                                    <p:cond delay="0"/>
                                  </p:stCondLst>
                                  <p:childTnLst>
                                    <p:set>
                                      <p:cBhvr>
                                        <p:cTn id="24" dur="1" fill="hold">
                                          <p:stCondLst>
                                            <p:cond delay="0"/>
                                          </p:stCondLst>
                                        </p:cTn>
                                        <p:tgtEl>
                                          <p:spTgt spid="5157"/>
                                        </p:tgtEl>
                                        <p:attrNameLst>
                                          <p:attrName>style.visibility</p:attrName>
                                        </p:attrNameLst>
                                      </p:cBhvr>
                                      <p:to>
                                        <p:strVal val="visible"/>
                                      </p:to>
                                    </p:set>
                                    <p:animEffect transition="in" filter="wipe(left)">
                                      <p:cBhvr>
                                        <p:cTn id="25" dur="1000"/>
                                        <p:tgtEl>
                                          <p:spTgt spid="5157"/>
                                        </p:tgtEl>
                                      </p:cBhvr>
                                    </p:animEffect>
                                  </p:childTnLst>
                                </p:cTn>
                              </p:par>
                            </p:childTnLst>
                          </p:cTn>
                        </p:par>
                        <p:par>
                          <p:cTn id="26" fill="hold" nodeType="afterGroup">
                            <p:stCondLst>
                              <p:cond delay="4000"/>
                            </p:stCondLst>
                            <p:childTnLst>
                              <p:par>
                                <p:cTn id="27" presetID="22" presetClass="entr" presetSubtype="8" fill="hold"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3000"/>
                                        <p:tgtEl>
                                          <p:spTgt spid="6"/>
                                        </p:tgtEl>
                                      </p:cBhvr>
                                    </p:animEffect>
                                  </p:childTnLst>
                                </p:cTn>
                              </p:par>
                            </p:childTnLst>
                          </p:cTn>
                        </p:par>
                        <p:par>
                          <p:cTn id="30" fill="hold" nodeType="afterGroup">
                            <p:stCondLst>
                              <p:cond delay="7000"/>
                            </p:stCondLst>
                            <p:childTnLst>
                              <p:par>
                                <p:cTn id="31" presetID="22" presetClass="entr" presetSubtype="8" fill="hold" nodeType="afterEffect">
                                  <p:stCondLst>
                                    <p:cond delay="0"/>
                                  </p:stCondLst>
                                  <p:childTnLst>
                                    <p:set>
                                      <p:cBhvr>
                                        <p:cTn id="32" dur="1" fill="hold">
                                          <p:stCondLst>
                                            <p:cond delay="0"/>
                                          </p:stCondLst>
                                        </p:cTn>
                                        <p:tgtEl>
                                          <p:spTgt spid="45096"/>
                                        </p:tgtEl>
                                        <p:attrNameLst>
                                          <p:attrName>style.visibility</p:attrName>
                                        </p:attrNameLst>
                                      </p:cBhvr>
                                      <p:to>
                                        <p:strVal val="visible"/>
                                      </p:to>
                                    </p:set>
                                    <p:animEffect transition="in" filter="wipe(left)">
                                      <p:cBhvr>
                                        <p:cTn id="33" dur="1000"/>
                                        <p:tgtEl>
                                          <p:spTgt spid="45096"/>
                                        </p:tgtEl>
                                      </p:cBhvr>
                                    </p:animEffect>
                                  </p:childTnLst>
                                </p:cTn>
                              </p:par>
                            </p:childTnLst>
                          </p:cTn>
                        </p:par>
                        <p:par>
                          <p:cTn id="34" fill="hold" nodeType="afterGroup">
                            <p:stCondLst>
                              <p:cond delay="8000"/>
                            </p:stCondLst>
                            <p:childTnLst>
                              <p:par>
                                <p:cTn id="35" presetID="22" presetClass="entr" presetSubtype="8" fill="hold" nodeType="afterEffect">
                                  <p:stCondLst>
                                    <p:cond delay="0"/>
                                  </p:stCondLst>
                                  <p:childTnLst>
                                    <p:set>
                                      <p:cBhvr>
                                        <p:cTn id="36" dur="1" fill="hold">
                                          <p:stCondLst>
                                            <p:cond delay="0"/>
                                          </p:stCondLst>
                                        </p:cTn>
                                        <p:tgtEl>
                                          <p:spTgt spid="45103"/>
                                        </p:tgtEl>
                                        <p:attrNameLst>
                                          <p:attrName>style.visibility</p:attrName>
                                        </p:attrNameLst>
                                      </p:cBhvr>
                                      <p:to>
                                        <p:strVal val="visible"/>
                                      </p:to>
                                    </p:set>
                                    <p:animEffect transition="in" filter="wipe(left)">
                                      <p:cBhvr>
                                        <p:cTn id="37" dur="1000"/>
                                        <p:tgtEl>
                                          <p:spTgt spid="45103"/>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xit" presetSubtype="0" fill="hold" nodeType="clickEffect">
                                  <p:stCondLst>
                                    <p:cond delay="0"/>
                                  </p:stCondLst>
                                  <p:childTnLst>
                                    <p:animEffect transition="out" filter="fade">
                                      <p:cBhvr>
                                        <p:cTn id="41" dur="2000"/>
                                        <p:tgtEl>
                                          <p:spTgt spid="45061"/>
                                        </p:tgtEl>
                                      </p:cBhvr>
                                    </p:animEffect>
                                    <p:set>
                                      <p:cBhvr>
                                        <p:cTn id="42" dur="1" fill="hold">
                                          <p:stCondLst>
                                            <p:cond delay="1999"/>
                                          </p:stCondLst>
                                        </p:cTn>
                                        <p:tgtEl>
                                          <p:spTgt spid="45061"/>
                                        </p:tgtEl>
                                        <p:attrNameLst>
                                          <p:attrName>style.visibility</p:attrName>
                                        </p:attrNameLst>
                                      </p:cBhvr>
                                      <p:to>
                                        <p:strVal val="hidden"/>
                                      </p:to>
                                    </p:set>
                                  </p:childTnLst>
                                </p:cTn>
                              </p:par>
                              <p:par>
                                <p:cTn id="43" presetID="10" presetClass="exit" presetSubtype="0" fill="hold" nodeType="withEffect">
                                  <p:stCondLst>
                                    <p:cond delay="0"/>
                                  </p:stCondLst>
                                  <p:childTnLst>
                                    <p:animEffect transition="out" filter="fade">
                                      <p:cBhvr>
                                        <p:cTn id="44" dur="2000"/>
                                        <p:tgtEl>
                                          <p:spTgt spid="6"/>
                                        </p:tgtEl>
                                      </p:cBhvr>
                                    </p:animEffect>
                                    <p:set>
                                      <p:cBhvr>
                                        <p:cTn id="45" dur="1" fill="hold">
                                          <p:stCondLst>
                                            <p:cond delay="1999"/>
                                          </p:stCondLst>
                                        </p:cTn>
                                        <p:tgtEl>
                                          <p:spTgt spid="6"/>
                                        </p:tgtEl>
                                        <p:attrNameLst>
                                          <p:attrName>style.visibility</p:attrName>
                                        </p:attrNameLst>
                                      </p:cBhvr>
                                      <p:to>
                                        <p:strVal val="hidden"/>
                                      </p:to>
                                    </p:set>
                                  </p:childTnLst>
                                </p:cTn>
                              </p:par>
                            </p:childTnLst>
                          </p:cTn>
                        </p:par>
                        <p:par>
                          <p:cTn id="46" fill="hold" nodeType="afterGroup">
                            <p:stCondLst>
                              <p:cond delay="2000"/>
                            </p:stCondLst>
                            <p:childTnLst>
                              <p:par>
                                <p:cTn id="47" presetID="22" presetClass="entr" presetSubtype="8" fill="hold" grpId="0" nodeType="afterEffect">
                                  <p:stCondLst>
                                    <p:cond delay="0"/>
                                  </p:stCondLst>
                                  <p:childTnLst>
                                    <p:set>
                                      <p:cBhvr>
                                        <p:cTn id="48" dur="1" fill="hold">
                                          <p:stCondLst>
                                            <p:cond delay="0"/>
                                          </p:stCondLst>
                                        </p:cTn>
                                        <p:tgtEl>
                                          <p:spTgt spid="4"/>
                                        </p:tgtEl>
                                        <p:attrNameLst>
                                          <p:attrName>style.visibility</p:attrName>
                                        </p:attrNameLst>
                                      </p:cBhvr>
                                      <p:to>
                                        <p:strVal val="visible"/>
                                      </p:to>
                                    </p:set>
                                    <p:animEffect transition="in" filter="wipe(left)">
                                      <p:cBhvr>
                                        <p:cTn id="49" dur="2000"/>
                                        <p:tgtEl>
                                          <p:spTgt spid="4"/>
                                        </p:tgtEl>
                                      </p:cBhvr>
                                    </p:animEffect>
                                  </p:childTnLst>
                                </p:cTn>
                              </p:par>
                            </p:childTnLst>
                          </p:cTn>
                        </p:par>
                        <p:par>
                          <p:cTn id="50" fill="hold" nodeType="afterGroup">
                            <p:stCondLst>
                              <p:cond delay="4000"/>
                            </p:stCondLst>
                            <p:childTnLst>
                              <p:par>
                                <p:cTn id="51" presetID="22" presetClass="entr" presetSubtype="8" fill="hold" grpId="0" nodeType="afterEffect">
                                  <p:stCondLst>
                                    <p:cond delay="0"/>
                                  </p:stCondLst>
                                  <p:childTnLst>
                                    <p:set>
                                      <p:cBhvr>
                                        <p:cTn id="52" dur="1" fill="hold">
                                          <p:stCondLst>
                                            <p:cond delay="0"/>
                                          </p:stCondLst>
                                        </p:cTn>
                                        <p:tgtEl>
                                          <p:spTgt spid="3"/>
                                        </p:tgtEl>
                                        <p:attrNameLst>
                                          <p:attrName>style.visibility</p:attrName>
                                        </p:attrNameLst>
                                      </p:cBhvr>
                                      <p:to>
                                        <p:strVal val="visible"/>
                                      </p:to>
                                    </p:set>
                                    <p:animEffect transition="in" filter="wipe(left)">
                                      <p:cBhvr>
                                        <p:cTn id="53" dur="2000"/>
                                        <p:tgtEl>
                                          <p:spTgt spid="3"/>
                                        </p:tgtEl>
                                      </p:cBhvr>
                                    </p:animEffect>
                                  </p:childTnLst>
                                </p:cTn>
                              </p:par>
                            </p:childTnLst>
                          </p:cTn>
                        </p:par>
                        <p:par>
                          <p:cTn id="54" fill="hold" nodeType="afterGroup">
                            <p:stCondLst>
                              <p:cond delay="6000"/>
                            </p:stCondLst>
                            <p:childTnLst>
                              <p:par>
                                <p:cTn id="55" presetID="22" presetClass="entr" presetSubtype="8" fill="hold" grpId="0" nodeType="afterEffect">
                                  <p:stCondLst>
                                    <p:cond delay="0"/>
                                  </p:stCondLst>
                                  <p:childTnLst>
                                    <p:set>
                                      <p:cBhvr>
                                        <p:cTn id="56" dur="1" fill="hold">
                                          <p:stCondLst>
                                            <p:cond delay="0"/>
                                          </p:stCondLst>
                                        </p:cTn>
                                        <p:tgtEl>
                                          <p:spTgt spid="5"/>
                                        </p:tgtEl>
                                        <p:attrNameLst>
                                          <p:attrName>style.visibility</p:attrName>
                                        </p:attrNameLst>
                                      </p:cBhvr>
                                      <p:to>
                                        <p:strVal val="visible"/>
                                      </p:to>
                                    </p:set>
                                    <p:animEffect transition="in" filter="wipe(left)">
                                      <p:cBhvr>
                                        <p:cTn id="57" dur="1000"/>
                                        <p:tgtEl>
                                          <p:spTgt spid="5"/>
                                        </p:tgtEl>
                                      </p:cBhvr>
                                    </p:animEffect>
                                  </p:childTnLst>
                                </p:cTn>
                              </p:par>
                            </p:childTnLst>
                          </p:cTn>
                        </p:par>
                        <p:par>
                          <p:cTn id="58" fill="hold" nodeType="afterGroup">
                            <p:stCondLst>
                              <p:cond delay="7000"/>
                            </p:stCondLst>
                            <p:childTnLst>
                              <p:par>
                                <p:cTn id="59" presetID="22" presetClass="entr" presetSubtype="8" fill="hold" grpId="0" nodeType="afterEffect">
                                  <p:stCondLst>
                                    <p:cond delay="0"/>
                                  </p:stCondLst>
                                  <p:childTnLst>
                                    <p:set>
                                      <p:cBhvr>
                                        <p:cTn id="60" dur="1" fill="hold">
                                          <p:stCondLst>
                                            <p:cond delay="0"/>
                                          </p:stCondLst>
                                        </p:cTn>
                                        <p:tgtEl>
                                          <p:spTgt spid="110595">
                                            <p:bg/>
                                          </p:spTgt>
                                        </p:tgtEl>
                                        <p:attrNameLst>
                                          <p:attrName>style.visibility</p:attrName>
                                        </p:attrNameLst>
                                      </p:cBhvr>
                                      <p:to>
                                        <p:strVal val="visible"/>
                                      </p:to>
                                    </p:set>
                                    <p:animEffect transition="in" filter="wipe(left)">
                                      <p:cBhvr>
                                        <p:cTn id="61" dur="1000"/>
                                        <p:tgtEl>
                                          <p:spTgt spid="110595">
                                            <p:bg/>
                                          </p:spTgt>
                                        </p:tgtEl>
                                      </p:cBhvr>
                                    </p:animEffect>
                                  </p:childTnLst>
                                </p:cTn>
                              </p:par>
                              <p:par>
                                <p:cTn id="62" presetID="22" presetClass="entr" presetSubtype="8" fill="hold" grpId="0" nodeType="withEffect">
                                  <p:stCondLst>
                                    <p:cond delay="0"/>
                                  </p:stCondLst>
                                  <p:childTnLst>
                                    <p:set>
                                      <p:cBhvr>
                                        <p:cTn id="63" dur="1" fill="hold">
                                          <p:stCondLst>
                                            <p:cond delay="0"/>
                                          </p:stCondLst>
                                        </p:cTn>
                                        <p:tgtEl>
                                          <p:spTgt spid="110595">
                                            <p:txEl>
                                              <p:pRg st="0" end="0"/>
                                            </p:txEl>
                                          </p:spTgt>
                                        </p:tgtEl>
                                        <p:attrNameLst>
                                          <p:attrName>style.visibility</p:attrName>
                                        </p:attrNameLst>
                                      </p:cBhvr>
                                      <p:to>
                                        <p:strVal val="visible"/>
                                      </p:to>
                                    </p:set>
                                    <p:animEffect transition="in" filter="wipe(left)">
                                      <p:cBhvr>
                                        <p:cTn id="64" dur="1000"/>
                                        <p:tgtEl>
                                          <p:spTgt spid="110595">
                                            <p:txEl>
                                              <p:pRg st="0" end="0"/>
                                            </p:txEl>
                                          </p:spTgt>
                                        </p:tgtEl>
                                      </p:cBhvr>
                                    </p:animEffect>
                                  </p:childTnLst>
                                </p:cTn>
                              </p:par>
                            </p:childTnLst>
                          </p:cTn>
                        </p:par>
                        <p:par>
                          <p:cTn id="65" fill="hold" nodeType="afterGroup">
                            <p:stCondLst>
                              <p:cond delay="8000"/>
                            </p:stCondLst>
                            <p:childTnLst>
                              <p:par>
                                <p:cTn id="66" presetID="22" presetClass="entr" presetSubtype="8" fill="hold" nodeType="afterEffect">
                                  <p:stCondLst>
                                    <p:cond delay="0"/>
                                  </p:stCondLst>
                                  <p:childTnLst>
                                    <p:set>
                                      <p:cBhvr>
                                        <p:cTn id="67" dur="1" fill="hold">
                                          <p:stCondLst>
                                            <p:cond delay="0"/>
                                          </p:stCondLst>
                                        </p:cTn>
                                        <p:tgtEl>
                                          <p:spTgt spid="5158"/>
                                        </p:tgtEl>
                                        <p:attrNameLst>
                                          <p:attrName>style.visibility</p:attrName>
                                        </p:attrNameLst>
                                      </p:cBhvr>
                                      <p:to>
                                        <p:strVal val="visible"/>
                                      </p:to>
                                    </p:set>
                                    <p:animEffect transition="in" filter="wipe(left)">
                                      <p:cBhvr>
                                        <p:cTn id="68" dur="1000"/>
                                        <p:tgtEl>
                                          <p:spTgt spid="5158"/>
                                        </p:tgtEl>
                                      </p:cBhvr>
                                    </p:animEffect>
                                  </p:childTnLst>
                                </p:cTn>
                              </p:par>
                            </p:childTnLst>
                          </p:cTn>
                        </p:par>
                        <p:par>
                          <p:cTn id="69" fill="hold" nodeType="afterGroup">
                            <p:stCondLst>
                              <p:cond delay="9000"/>
                            </p:stCondLst>
                            <p:childTnLst>
                              <p:par>
                                <p:cTn id="70" presetID="22" presetClass="entr" presetSubtype="8" fill="hold" nodeType="afterEffect">
                                  <p:stCondLst>
                                    <p:cond delay="0"/>
                                  </p:stCondLst>
                                  <p:childTnLst>
                                    <p:set>
                                      <p:cBhvr>
                                        <p:cTn id="71" dur="1" fill="hold">
                                          <p:stCondLst>
                                            <p:cond delay="0"/>
                                          </p:stCondLst>
                                        </p:cTn>
                                        <p:tgtEl>
                                          <p:spTgt spid="5159"/>
                                        </p:tgtEl>
                                        <p:attrNameLst>
                                          <p:attrName>style.visibility</p:attrName>
                                        </p:attrNameLst>
                                      </p:cBhvr>
                                      <p:to>
                                        <p:strVal val="visible"/>
                                      </p:to>
                                    </p:set>
                                    <p:animEffect transition="in" filter="wipe(left)">
                                      <p:cBhvr>
                                        <p:cTn id="72" dur="1000"/>
                                        <p:tgtEl>
                                          <p:spTgt spid="5159"/>
                                        </p:tgtEl>
                                      </p:cBhvr>
                                    </p:animEffect>
                                  </p:childTnLst>
                                </p:cTn>
                              </p:par>
                            </p:childTnLst>
                          </p:cTn>
                        </p:par>
                        <p:par>
                          <p:cTn id="73" fill="hold" nodeType="afterGroup">
                            <p:stCondLst>
                              <p:cond delay="10000"/>
                            </p:stCondLst>
                            <p:childTnLst>
                              <p:par>
                                <p:cTn id="74" presetID="22" presetClass="entr" presetSubtype="8" fill="hold" grpId="0" nodeType="afterEffect">
                                  <p:stCondLst>
                                    <p:cond delay="0"/>
                                  </p:stCondLst>
                                  <p:childTnLst>
                                    <p:set>
                                      <p:cBhvr>
                                        <p:cTn id="75" dur="1" fill="hold">
                                          <p:stCondLst>
                                            <p:cond delay="0"/>
                                          </p:stCondLst>
                                        </p:cTn>
                                        <p:tgtEl>
                                          <p:spTgt spid="2"/>
                                        </p:tgtEl>
                                        <p:attrNameLst>
                                          <p:attrName>style.visibility</p:attrName>
                                        </p:attrNameLst>
                                      </p:cBhvr>
                                      <p:to>
                                        <p:strVal val="visible"/>
                                      </p:to>
                                    </p:set>
                                    <p:animEffect transition="in" filter="wipe(left)">
                                      <p:cBhvr>
                                        <p:cTn id="76"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595" grpId="0" build="allAtOnce" animBg="1"/>
      <p:bldP spid="2" grpId="0" animBg="1" autoUpdateAnimBg="0"/>
      <p:bldP spid="4" grpId="0" animBg="1"/>
      <p:bldP spid="5" grpId="0" animBg="1"/>
      <p:bldP spid="3" grpId="0" animBg="1"/>
      <p:bldP spid="28" grpId="0" build="allAtOnce"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115616" y="1833205"/>
            <a:ext cx="7344816" cy="3323987"/>
          </a:xfrm>
          <a:prstGeom prst="rect">
            <a:avLst/>
          </a:prstGeom>
          <a:solidFill>
            <a:schemeClr val="bg1"/>
          </a:solidFill>
          <a:effectLst>
            <a:outerShdw blurRad="50800" dist="38100" dir="5400000" algn="t" rotWithShape="0">
              <a:prstClr val="black">
                <a:alpha val="40000"/>
              </a:prstClr>
            </a:outerShdw>
          </a:effectLst>
        </p:spPr>
        <p:txBody>
          <a:bodyPr wrap="square">
            <a:spAutoFit/>
          </a:bodyPr>
          <a:lstStyle/>
          <a:p>
            <a:pPr>
              <a:lnSpc>
                <a:spcPct val="150000"/>
              </a:lnSpc>
              <a:defRPr/>
            </a:pPr>
            <a:r>
              <a:rPr lang="en-US" sz="2800" b="1" kern="0" dirty="0">
                <a:solidFill>
                  <a:srgbClr val="006600"/>
                </a:solidFill>
                <a:latin typeface="Arial" pitchFamily="34" charset="0"/>
                <a:cs typeface="Arial" pitchFamily="34" charset="0"/>
              </a:rPr>
              <a:t>The use of renewable energy sources (mini-HPP, </a:t>
            </a:r>
            <a:r>
              <a:rPr lang="en-US" sz="2800" b="1" kern="0" dirty="0" err="1">
                <a:solidFill>
                  <a:srgbClr val="006600"/>
                </a:solidFill>
                <a:latin typeface="Arial" pitchFamily="34" charset="0"/>
                <a:cs typeface="Arial" pitchFamily="34" charset="0"/>
              </a:rPr>
              <a:t>GeoTPP</a:t>
            </a:r>
            <a:r>
              <a:rPr lang="en-US" sz="2800" b="1" kern="0" dirty="0">
                <a:solidFill>
                  <a:srgbClr val="006600"/>
                </a:solidFill>
                <a:latin typeface="Arial" pitchFamily="34" charset="0"/>
                <a:cs typeface="Arial" pitchFamily="34" charset="0"/>
              </a:rPr>
              <a:t>, WPP and others) is a strategic priority of energy development in the northern and hard-to-reach territories in the East of Russia</a:t>
            </a:r>
            <a:endParaRPr lang="ru-RU" sz="2800" b="1" kern="0" dirty="0">
              <a:solidFill>
                <a:srgbClr val="006600"/>
              </a:solidFill>
              <a:latin typeface="Calibri" panose="020F0502020204030204"/>
            </a:endParaRPr>
          </a:p>
        </p:txBody>
      </p:sp>
      <p:pic>
        <p:nvPicPr>
          <p:cNvPr id="3" name="Picture 5" descr="Эмблема СЭИ sma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00" y="117475"/>
            <a:ext cx="71596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Номер слайда 2"/>
          <p:cNvSpPr>
            <a:spLocks noGrp="1"/>
          </p:cNvSpPr>
          <p:nvPr>
            <p:ph type="sldNum" sz="quarter" idx="12"/>
          </p:nvPr>
        </p:nvSpPr>
        <p:spPr>
          <a:xfrm>
            <a:off x="7924800" y="6356350"/>
            <a:ext cx="762000" cy="365125"/>
          </a:xfrm>
        </p:spPr>
        <p:txBody>
          <a:bodyPr/>
          <a:lstStyle/>
          <a:p>
            <a:pPr>
              <a:defRPr/>
            </a:pPr>
            <a:r>
              <a:rPr lang="ru-RU" dirty="0" smtClean="0">
                <a:solidFill>
                  <a:srgbClr val="04617B">
                    <a:shade val="90000"/>
                  </a:srgbClr>
                </a:solidFill>
                <a:latin typeface="Arial" pitchFamily="34" charset="0"/>
                <a:cs typeface="Arial" pitchFamily="34" charset="0"/>
              </a:rPr>
              <a:t>38</a:t>
            </a:r>
            <a:endParaRPr lang="ru-RU" dirty="0">
              <a:solidFill>
                <a:srgbClr val="04617B">
                  <a:shade val="90000"/>
                </a:srgbClr>
              </a:solidFill>
              <a:latin typeface="Arial" pitchFamily="34" charset="0"/>
              <a:cs typeface="Arial" pitchFamily="34" charset="0"/>
            </a:endParaRPr>
          </a:p>
        </p:txBody>
      </p:sp>
      <p:sp>
        <p:nvSpPr>
          <p:cNvPr id="7" name="TextBox 6"/>
          <p:cNvSpPr txBox="1"/>
          <p:nvPr/>
        </p:nvSpPr>
        <p:spPr>
          <a:xfrm>
            <a:off x="1619672" y="6516929"/>
            <a:ext cx="6048672" cy="276999"/>
          </a:xfrm>
          <a:prstGeom prst="rect">
            <a:avLst/>
          </a:prstGeom>
          <a:noFill/>
        </p:spPr>
        <p:txBody>
          <a:bodyPr wrap="square" rtlCol="0">
            <a:spAutoFit/>
          </a:bodyPr>
          <a:lstStyle/>
          <a:p>
            <a:r>
              <a:rPr lang="en-US" sz="1200" b="1" i="1" dirty="0" smtClean="0">
                <a:solidFill>
                  <a:srgbClr val="800000"/>
                </a:solidFill>
                <a:latin typeface="Arial" panose="020B0604020202020204" pitchFamily="34" charset="0"/>
                <a:ea typeface="Batang" panose="02030600000101010101" pitchFamily="18" charset="-127"/>
              </a:rPr>
              <a:t>The </a:t>
            </a:r>
            <a:r>
              <a:rPr lang="en-US" sz="1200" b="1" i="1" dirty="0">
                <a:solidFill>
                  <a:srgbClr val="800000"/>
                </a:solidFill>
                <a:latin typeface="Arial" panose="020B0604020202020204" pitchFamily="34" charset="0"/>
                <a:ea typeface="Batang" panose="02030600000101010101" pitchFamily="18" charset="-127"/>
              </a:rPr>
              <a:t>15th International Conference on NAGPF-St. Petersburg, Russia, </a:t>
            </a:r>
            <a:r>
              <a:rPr lang="en-US" sz="1200" b="1" i="1" dirty="0" smtClean="0">
                <a:solidFill>
                  <a:srgbClr val="800000"/>
                </a:solidFill>
                <a:latin typeface="Arial" panose="020B0604020202020204" pitchFamily="34" charset="0"/>
                <a:ea typeface="Batang" panose="02030600000101010101" pitchFamily="18" charset="-127"/>
              </a:rPr>
              <a:t>05.10.2018</a:t>
            </a:r>
            <a:endParaRPr lang="ru-RU" dirty="0">
              <a:solidFill>
                <a:srgbClr val="800000"/>
              </a:solidFill>
            </a:endParaRPr>
          </a:p>
        </p:txBody>
      </p:sp>
    </p:spTree>
    <p:extLst>
      <p:ext uri="{BB962C8B-B14F-4D97-AF65-F5344CB8AC3E}">
        <p14:creationId xmlns:p14="http://schemas.microsoft.com/office/powerpoint/2010/main" val="9786073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5506" name="Text Box 2"/>
          <p:cNvSpPr txBox="1">
            <a:spLocks noChangeArrowheads="1"/>
          </p:cNvSpPr>
          <p:nvPr/>
        </p:nvSpPr>
        <p:spPr bwMode="auto">
          <a:xfrm>
            <a:off x="900191" y="188992"/>
            <a:ext cx="7685087" cy="802168"/>
          </a:xfrm>
          <a:prstGeom prst="rect">
            <a:avLst/>
          </a:prstGeom>
          <a:solidFill>
            <a:srgbClr val="FFFFFF"/>
          </a:solidFill>
          <a:ln w="12700" cap="sq">
            <a:noFill/>
            <a:miter lim="800000"/>
            <a:headEnd type="none" w="sm" len="sm"/>
            <a:tailEnd type="none" w="sm" len="sm"/>
          </a:ln>
          <a:effectLst>
            <a:outerShdw blurRad="50800" dist="38100" dir="5400000" algn="t" rotWithShape="0">
              <a:prstClr val="black">
                <a:alpha val="40000"/>
              </a:prstClr>
            </a:outerShdw>
          </a:effectLst>
        </p:spPr>
        <p:txBody>
          <a:bodyPr lIns="87276" tIns="43637" rIns="87276" bIns="43637">
            <a:spAutoFit/>
          </a:bodyPr>
          <a:lstStyle/>
          <a:p>
            <a:pPr algn="ctr" defTabSz="873125" eaLnBrk="0" fontAlgn="base" hangingPunct="0">
              <a:lnSpc>
                <a:spcPct val="80000"/>
              </a:lnSpc>
              <a:spcBef>
                <a:spcPct val="50000"/>
              </a:spcBef>
              <a:spcAft>
                <a:spcPct val="0"/>
              </a:spcAft>
              <a:defRPr/>
            </a:pPr>
            <a:r>
              <a:rPr lang="ru-RU" sz="2300" dirty="0">
                <a:solidFill>
                  <a:srgbClr val="000000"/>
                </a:solidFill>
                <a:latin typeface="Times New Roman" pitchFamily="18" charset="0"/>
              </a:rPr>
              <a:t>  </a:t>
            </a:r>
            <a:r>
              <a:rPr lang="en-US" sz="2900" b="1" dirty="0">
                <a:solidFill>
                  <a:srgbClr val="800000"/>
                </a:solidFill>
                <a:latin typeface="Arial" pitchFamily="34" charset="0"/>
                <a:cs typeface="Arial" pitchFamily="34" charset="0"/>
              </a:rPr>
              <a:t>EASTERN VECTOR OF RUSSIA’S ENERGY POLICY</a:t>
            </a:r>
            <a:endParaRPr lang="ru-RU" sz="3200" dirty="0">
              <a:solidFill>
                <a:srgbClr val="800000"/>
              </a:solidFill>
              <a:latin typeface="Arial" pitchFamily="34" charset="0"/>
              <a:cs typeface="Arial" pitchFamily="34" charset="0"/>
            </a:endParaRPr>
          </a:p>
        </p:txBody>
      </p:sp>
      <p:sp>
        <p:nvSpPr>
          <p:cNvPr id="1045507" name="Text Box 3"/>
          <p:cNvSpPr txBox="1">
            <a:spLocks noChangeArrowheads="1"/>
          </p:cNvSpPr>
          <p:nvPr/>
        </p:nvSpPr>
        <p:spPr bwMode="auto">
          <a:xfrm>
            <a:off x="200026" y="1268413"/>
            <a:ext cx="8891588"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1400">
                <a:solidFill>
                  <a:schemeClr val="tx1"/>
                </a:solidFill>
                <a:latin typeface="Arial" pitchFamily="34" charset="0"/>
                <a:cs typeface="Arial" pitchFamily="34" charset="0"/>
              </a:defRPr>
            </a:lvl1pPr>
            <a:lvl2pPr marL="742950" indent="-285750" eaLnBrk="0" hangingPunct="0">
              <a:defRPr sz="1400">
                <a:solidFill>
                  <a:schemeClr val="tx1"/>
                </a:solidFill>
                <a:latin typeface="Arial" pitchFamily="34" charset="0"/>
                <a:cs typeface="Arial" pitchFamily="34" charset="0"/>
              </a:defRPr>
            </a:lvl2pPr>
            <a:lvl3pPr marL="1143000" indent="-228600" eaLnBrk="0" hangingPunct="0">
              <a:defRPr sz="1400">
                <a:solidFill>
                  <a:schemeClr val="tx1"/>
                </a:solidFill>
                <a:latin typeface="Arial" pitchFamily="34" charset="0"/>
                <a:cs typeface="Arial" pitchFamily="34" charset="0"/>
              </a:defRPr>
            </a:lvl3pPr>
            <a:lvl4pPr marL="1600200" indent="-228600" eaLnBrk="0" hangingPunct="0">
              <a:defRPr sz="1400">
                <a:solidFill>
                  <a:schemeClr val="tx1"/>
                </a:solidFill>
                <a:latin typeface="Arial" pitchFamily="34" charset="0"/>
                <a:cs typeface="Arial" pitchFamily="34" charset="0"/>
              </a:defRPr>
            </a:lvl4pPr>
            <a:lvl5pPr marL="2057400" indent="-228600" eaLnBrk="0" hangingPunct="0">
              <a:defRPr sz="1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a:solidFill>
                  <a:schemeClr val="tx1"/>
                </a:solidFill>
                <a:latin typeface="Arial" pitchFamily="34" charset="0"/>
                <a:cs typeface="Arial" pitchFamily="34" charset="0"/>
              </a:defRPr>
            </a:lvl9pPr>
          </a:lstStyle>
          <a:p>
            <a:pPr eaLnBrk="1" fontAlgn="base" hangingPunct="1">
              <a:spcBef>
                <a:spcPct val="50000"/>
              </a:spcBef>
              <a:spcAft>
                <a:spcPct val="0"/>
              </a:spcAft>
            </a:pPr>
            <a:r>
              <a:rPr lang="ru-RU" sz="1800" b="1" dirty="0" smtClean="0">
                <a:solidFill>
                  <a:srgbClr val="006600"/>
                </a:solidFill>
                <a:sym typeface="Symbol" pitchFamily="18" charset="2"/>
              </a:rPr>
              <a:t></a:t>
            </a:r>
            <a:r>
              <a:rPr lang="en-US" sz="1800" b="1" dirty="0" smtClean="0">
                <a:solidFill>
                  <a:srgbClr val="006600"/>
                </a:solidFill>
                <a:sym typeface="Symbol" pitchFamily="18" charset="2"/>
              </a:rPr>
              <a:t> National interests of Russia require intensification of its mutually beneficial cooperation </a:t>
            </a:r>
            <a:r>
              <a:rPr lang="en-US" sz="1800" b="1" smtClean="0">
                <a:solidFill>
                  <a:srgbClr val="006600"/>
                </a:solidFill>
                <a:sym typeface="Symbol" pitchFamily="18" charset="2"/>
              </a:rPr>
              <a:t>with Mongolia, China, Korea, </a:t>
            </a:r>
            <a:r>
              <a:rPr lang="en-US" sz="1800" b="1" dirty="0" smtClean="0">
                <a:solidFill>
                  <a:srgbClr val="006600"/>
                </a:solidFill>
                <a:sym typeface="Symbol" pitchFamily="18" charset="2"/>
              </a:rPr>
              <a:t>Japan and other countries in North and Northeast </a:t>
            </a:r>
            <a:r>
              <a:rPr lang="ru-RU" sz="1800" b="1" dirty="0" smtClean="0">
                <a:solidFill>
                  <a:srgbClr val="006600"/>
                </a:solidFill>
                <a:sym typeface="Symbol" pitchFamily="18" charset="2"/>
              </a:rPr>
              <a:t> </a:t>
            </a:r>
            <a:r>
              <a:rPr lang="en-US" sz="1800" b="1" dirty="0" smtClean="0">
                <a:solidFill>
                  <a:srgbClr val="006600"/>
                </a:solidFill>
                <a:sym typeface="Symbol" pitchFamily="18" charset="2"/>
              </a:rPr>
              <a:t>Asia</a:t>
            </a:r>
          </a:p>
          <a:p>
            <a:pPr eaLnBrk="1" fontAlgn="base" hangingPunct="1">
              <a:spcBef>
                <a:spcPct val="50000"/>
              </a:spcBef>
              <a:spcAft>
                <a:spcPct val="0"/>
              </a:spcAft>
            </a:pPr>
            <a:endParaRPr lang="en-US" sz="1800" b="1" dirty="0" smtClean="0">
              <a:solidFill>
                <a:srgbClr val="006600"/>
              </a:solidFill>
              <a:sym typeface="Symbol" pitchFamily="18" charset="2"/>
            </a:endParaRPr>
          </a:p>
          <a:p>
            <a:pPr eaLnBrk="1" fontAlgn="base" hangingPunct="1">
              <a:spcBef>
                <a:spcPct val="50000"/>
              </a:spcBef>
              <a:spcAft>
                <a:spcPct val="0"/>
              </a:spcAft>
            </a:pPr>
            <a:r>
              <a:rPr lang="en-US" sz="1800" b="1" dirty="0" smtClean="0">
                <a:solidFill>
                  <a:srgbClr val="006600"/>
                </a:solidFill>
                <a:sym typeface="Symbol" pitchFamily="18" charset="2"/>
              </a:rPr>
              <a:t> </a:t>
            </a:r>
            <a:endParaRPr lang="ru-RU" sz="1800" dirty="0" smtClean="0">
              <a:solidFill>
                <a:srgbClr val="006600"/>
              </a:solidFill>
              <a:sym typeface="Symbol" pitchFamily="18" charset="2"/>
            </a:endParaRPr>
          </a:p>
        </p:txBody>
      </p:sp>
      <p:sp>
        <p:nvSpPr>
          <p:cNvPr id="1045508" name="Text Box 4"/>
          <p:cNvSpPr txBox="1">
            <a:spLocks noChangeArrowheads="1"/>
          </p:cNvSpPr>
          <p:nvPr/>
        </p:nvSpPr>
        <p:spPr bwMode="auto">
          <a:xfrm>
            <a:off x="200025" y="2201941"/>
            <a:ext cx="8707438" cy="1089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1400">
                <a:solidFill>
                  <a:schemeClr val="tx1"/>
                </a:solidFill>
                <a:latin typeface="Arial" pitchFamily="34" charset="0"/>
                <a:cs typeface="Arial" pitchFamily="34" charset="0"/>
              </a:defRPr>
            </a:lvl1pPr>
            <a:lvl2pPr marL="742950" indent="-285750" eaLnBrk="0" hangingPunct="0">
              <a:defRPr sz="1400">
                <a:solidFill>
                  <a:schemeClr val="tx1"/>
                </a:solidFill>
                <a:latin typeface="Arial" pitchFamily="34" charset="0"/>
                <a:cs typeface="Arial" pitchFamily="34" charset="0"/>
              </a:defRPr>
            </a:lvl2pPr>
            <a:lvl3pPr marL="1143000" indent="-228600" eaLnBrk="0" hangingPunct="0">
              <a:defRPr sz="1400">
                <a:solidFill>
                  <a:schemeClr val="tx1"/>
                </a:solidFill>
                <a:latin typeface="Arial" pitchFamily="34" charset="0"/>
                <a:cs typeface="Arial" pitchFamily="34" charset="0"/>
              </a:defRPr>
            </a:lvl3pPr>
            <a:lvl4pPr marL="1600200" indent="-228600" eaLnBrk="0" hangingPunct="0">
              <a:defRPr sz="1400">
                <a:solidFill>
                  <a:schemeClr val="tx1"/>
                </a:solidFill>
                <a:latin typeface="Arial" pitchFamily="34" charset="0"/>
                <a:cs typeface="Arial" pitchFamily="34" charset="0"/>
              </a:defRPr>
            </a:lvl4pPr>
            <a:lvl5pPr marL="2057400" indent="-228600" eaLnBrk="0" hangingPunct="0">
              <a:defRPr sz="1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a:solidFill>
                  <a:schemeClr val="tx1"/>
                </a:solidFill>
                <a:latin typeface="Arial" pitchFamily="34" charset="0"/>
                <a:cs typeface="Arial" pitchFamily="34" charset="0"/>
              </a:defRPr>
            </a:lvl9pPr>
          </a:lstStyle>
          <a:p>
            <a:pPr eaLnBrk="1" fontAlgn="base" hangingPunct="1">
              <a:lnSpc>
                <a:spcPct val="90000"/>
              </a:lnSpc>
              <a:spcBef>
                <a:spcPct val="50000"/>
              </a:spcBef>
              <a:spcAft>
                <a:spcPct val="0"/>
              </a:spcAft>
              <a:buFont typeface="Symbol" pitchFamily="18" charset="2"/>
              <a:buChar char="·"/>
            </a:pPr>
            <a:r>
              <a:rPr lang="ru-RU" sz="1800" dirty="0" smtClean="0">
                <a:solidFill>
                  <a:srgbClr val="006600"/>
                </a:solidFill>
                <a:sym typeface="Symbol" pitchFamily="18" charset="2"/>
              </a:rPr>
              <a:t> </a:t>
            </a:r>
            <a:r>
              <a:rPr lang="en-US" sz="1800" b="1" dirty="0" smtClean="0">
                <a:solidFill>
                  <a:srgbClr val="006600"/>
                </a:solidFill>
                <a:sym typeface="Symbol" pitchFamily="18" charset="2"/>
              </a:rPr>
              <a:t>Creation of new energy centers in East Siberia and the Far East will increase energy security </a:t>
            </a:r>
            <a:r>
              <a:rPr lang="en-US" sz="1800" b="1" smtClean="0">
                <a:solidFill>
                  <a:srgbClr val="006600"/>
                </a:solidFill>
                <a:sym typeface="Symbol" pitchFamily="18" charset="2"/>
              </a:rPr>
              <a:t>of Russia</a:t>
            </a:r>
            <a:r>
              <a:rPr lang="ru-RU" sz="1800" b="1" smtClean="0">
                <a:solidFill>
                  <a:srgbClr val="006600"/>
                </a:solidFill>
                <a:sym typeface="Symbol" pitchFamily="18" charset="2"/>
              </a:rPr>
              <a:t>, </a:t>
            </a:r>
            <a:r>
              <a:rPr lang="en-US" sz="1800" b="1" dirty="0" smtClean="0">
                <a:solidFill>
                  <a:srgbClr val="006600"/>
                </a:solidFill>
                <a:sym typeface="Symbol" pitchFamily="18" charset="2"/>
              </a:rPr>
              <a:t>restore and strengthen the fuel and energy ties between the regions and solve many </a:t>
            </a:r>
            <a:r>
              <a:rPr lang="en-US" sz="1800" b="1" smtClean="0">
                <a:solidFill>
                  <a:srgbClr val="006600"/>
                </a:solidFill>
                <a:sym typeface="Symbol" pitchFamily="18" charset="2"/>
              </a:rPr>
              <a:t>important  federal, </a:t>
            </a:r>
            <a:r>
              <a:rPr lang="en-US" sz="1800" b="1" dirty="0" smtClean="0">
                <a:solidFill>
                  <a:srgbClr val="006600"/>
                </a:solidFill>
                <a:sym typeface="Symbol" pitchFamily="18" charset="2"/>
              </a:rPr>
              <a:t>interregional and regional problems  </a:t>
            </a:r>
            <a:endParaRPr lang="ru-RU" sz="1800" dirty="0" smtClean="0">
              <a:solidFill>
                <a:srgbClr val="006600"/>
              </a:solidFill>
            </a:endParaRPr>
          </a:p>
        </p:txBody>
      </p:sp>
      <p:sp>
        <p:nvSpPr>
          <p:cNvPr id="1045509" name="Text Box 5"/>
          <p:cNvSpPr txBox="1">
            <a:spLocks noChangeArrowheads="1"/>
          </p:cNvSpPr>
          <p:nvPr/>
        </p:nvSpPr>
        <p:spPr bwMode="auto">
          <a:xfrm>
            <a:off x="214313" y="3284542"/>
            <a:ext cx="874553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1400">
                <a:solidFill>
                  <a:schemeClr val="tx1"/>
                </a:solidFill>
                <a:latin typeface="Arial" pitchFamily="34" charset="0"/>
                <a:cs typeface="Arial" pitchFamily="34" charset="0"/>
              </a:defRPr>
            </a:lvl1pPr>
            <a:lvl2pPr marL="742950" indent="-285750" eaLnBrk="0" hangingPunct="0">
              <a:defRPr sz="1400">
                <a:solidFill>
                  <a:schemeClr val="tx1"/>
                </a:solidFill>
                <a:latin typeface="Arial" pitchFamily="34" charset="0"/>
                <a:cs typeface="Arial" pitchFamily="34" charset="0"/>
              </a:defRPr>
            </a:lvl2pPr>
            <a:lvl3pPr marL="1143000" indent="-228600" eaLnBrk="0" hangingPunct="0">
              <a:defRPr sz="1400">
                <a:solidFill>
                  <a:schemeClr val="tx1"/>
                </a:solidFill>
                <a:latin typeface="Arial" pitchFamily="34" charset="0"/>
                <a:cs typeface="Arial" pitchFamily="34" charset="0"/>
              </a:defRPr>
            </a:lvl3pPr>
            <a:lvl4pPr marL="1600200" indent="-228600" eaLnBrk="0" hangingPunct="0">
              <a:defRPr sz="1400">
                <a:solidFill>
                  <a:schemeClr val="tx1"/>
                </a:solidFill>
                <a:latin typeface="Arial" pitchFamily="34" charset="0"/>
                <a:cs typeface="Arial" pitchFamily="34" charset="0"/>
              </a:defRPr>
            </a:lvl4pPr>
            <a:lvl5pPr marL="2057400" indent="-228600" eaLnBrk="0" hangingPunct="0">
              <a:defRPr sz="1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a:solidFill>
                  <a:schemeClr val="tx1"/>
                </a:solidFill>
                <a:latin typeface="Arial" pitchFamily="34" charset="0"/>
                <a:cs typeface="Arial" pitchFamily="34" charset="0"/>
              </a:defRPr>
            </a:lvl9pPr>
          </a:lstStyle>
          <a:p>
            <a:pPr eaLnBrk="1" fontAlgn="base" hangingPunct="1">
              <a:spcBef>
                <a:spcPct val="50000"/>
              </a:spcBef>
              <a:spcAft>
                <a:spcPct val="0"/>
              </a:spcAft>
              <a:buFont typeface="Symbol" pitchFamily="18" charset="2"/>
              <a:buChar char="·"/>
            </a:pPr>
            <a:r>
              <a:rPr lang="en-US" sz="1800" b="1" dirty="0" smtClean="0">
                <a:solidFill>
                  <a:srgbClr val="006600"/>
                </a:solidFill>
                <a:sym typeface="Symbol" pitchFamily="18" charset="2"/>
              </a:rPr>
              <a:t>Rapid and large-scale energy development in these regions and penetration into the energy markets of NEA countries should be considered as a primary means to timely ensure the appropriate positions of Russia in this strategically important region of the world</a:t>
            </a:r>
          </a:p>
        </p:txBody>
      </p:sp>
      <p:sp>
        <p:nvSpPr>
          <p:cNvPr id="1045510" name="Text Box 6"/>
          <p:cNvSpPr txBox="1">
            <a:spLocks noChangeArrowheads="1"/>
          </p:cNvSpPr>
          <p:nvPr/>
        </p:nvSpPr>
        <p:spPr bwMode="auto">
          <a:xfrm>
            <a:off x="317502" y="4581207"/>
            <a:ext cx="8642350" cy="1338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1400">
                <a:solidFill>
                  <a:schemeClr val="tx1"/>
                </a:solidFill>
                <a:latin typeface="Arial" pitchFamily="34" charset="0"/>
                <a:cs typeface="Arial" pitchFamily="34" charset="0"/>
              </a:defRPr>
            </a:lvl1pPr>
            <a:lvl2pPr marL="742950" indent="-285750" eaLnBrk="0" hangingPunct="0">
              <a:defRPr sz="1400">
                <a:solidFill>
                  <a:schemeClr val="tx1"/>
                </a:solidFill>
                <a:latin typeface="Arial" pitchFamily="34" charset="0"/>
                <a:cs typeface="Arial" pitchFamily="34" charset="0"/>
              </a:defRPr>
            </a:lvl2pPr>
            <a:lvl3pPr marL="1143000" indent="-228600" eaLnBrk="0" hangingPunct="0">
              <a:defRPr sz="1400">
                <a:solidFill>
                  <a:schemeClr val="tx1"/>
                </a:solidFill>
                <a:latin typeface="Arial" pitchFamily="34" charset="0"/>
                <a:cs typeface="Arial" pitchFamily="34" charset="0"/>
              </a:defRPr>
            </a:lvl3pPr>
            <a:lvl4pPr marL="1600200" indent="-228600" eaLnBrk="0" hangingPunct="0">
              <a:defRPr sz="1400">
                <a:solidFill>
                  <a:schemeClr val="tx1"/>
                </a:solidFill>
                <a:latin typeface="Arial" pitchFamily="34" charset="0"/>
                <a:cs typeface="Arial" pitchFamily="34" charset="0"/>
              </a:defRPr>
            </a:lvl4pPr>
            <a:lvl5pPr marL="2057400" indent="-228600" eaLnBrk="0" hangingPunct="0">
              <a:defRPr sz="1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a:solidFill>
                  <a:schemeClr val="tx1"/>
                </a:solidFill>
                <a:latin typeface="Arial" pitchFamily="34" charset="0"/>
                <a:cs typeface="Arial" pitchFamily="34" charset="0"/>
              </a:defRPr>
            </a:lvl9pPr>
          </a:lstStyle>
          <a:p>
            <a:pPr eaLnBrk="1" fontAlgn="base" hangingPunct="1">
              <a:lnSpc>
                <a:spcPct val="90000"/>
              </a:lnSpc>
              <a:spcBef>
                <a:spcPct val="50000"/>
              </a:spcBef>
              <a:spcAft>
                <a:spcPct val="0"/>
              </a:spcAft>
              <a:buFont typeface="Symbol" pitchFamily="18" charset="2"/>
              <a:buChar char="·"/>
            </a:pPr>
            <a:r>
              <a:rPr lang="ru-RU" sz="1800" dirty="0" smtClean="0">
                <a:solidFill>
                  <a:srgbClr val="006600"/>
                </a:solidFill>
                <a:sym typeface="Symbol" pitchFamily="18" charset="2"/>
              </a:rPr>
              <a:t> </a:t>
            </a:r>
            <a:r>
              <a:rPr lang="en-US" sz="1800" b="1" dirty="0" smtClean="0">
                <a:solidFill>
                  <a:srgbClr val="006600"/>
                </a:solidFill>
                <a:sym typeface="Symbol" pitchFamily="18" charset="2"/>
              </a:rPr>
              <a:t>Creation of a developed energy infrastructure</a:t>
            </a:r>
            <a:r>
              <a:rPr lang="en-US" sz="1800" dirty="0" smtClean="0">
                <a:solidFill>
                  <a:srgbClr val="006600"/>
                </a:solidFill>
                <a:sym typeface="Symbol" pitchFamily="18" charset="2"/>
              </a:rPr>
              <a:t> </a:t>
            </a:r>
            <a:r>
              <a:rPr lang="en-US" sz="1800" b="1" dirty="0" smtClean="0">
                <a:solidFill>
                  <a:srgbClr val="006600"/>
                </a:solidFill>
                <a:sym typeface="Symbol" pitchFamily="18" charset="2"/>
              </a:rPr>
              <a:t>in the form of interstate gas-, oil pipelines and transmission lines in the East of Russia and in Northeast Asia will decrease the cost of energy carriers, enhance reliability of energy and fuel supply to consumers in different countries, and make it easier to solve the environmental problems </a:t>
            </a:r>
            <a:endParaRPr lang="ru-RU" sz="1800" b="1" dirty="0" smtClean="0">
              <a:solidFill>
                <a:srgbClr val="006600"/>
              </a:solidFill>
              <a:sym typeface="Symbol" pitchFamily="18" charset="2"/>
            </a:endParaRPr>
          </a:p>
        </p:txBody>
      </p:sp>
      <p:pic>
        <p:nvPicPr>
          <p:cNvPr id="98311" name="Picture 6" descr="Эмблема СЭИ smal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731" y="117631"/>
            <a:ext cx="71596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Номер слайда 2"/>
          <p:cNvSpPr>
            <a:spLocks noGrp="1"/>
          </p:cNvSpPr>
          <p:nvPr>
            <p:ph type="sldNum" sz="quarter" idx="12"/>
          </p:nvPr>
        </p:nvSpPr>
        <p:spPr/>
        <p:txBody>
          <a:bodyPr/>
          <a:lstStyle/>
          <a:p>
            <a:pPr>
              <a:defRPr/>
            </a:pPr>
            <a:r>
              <a:rPr lang="en-US" dirty="0" smtClean="0">
                <a:solidFill>
                  <a:srgbClr val="04617B">
                    <a:shade val="90000"/>
                  </a:srgbClr>
                </a:solidFill>
                <a:latin typeface="Arial" pitchFamily="34" charset="0"/>
                <a:cs typeface="Arial" pitchFamily="34" charset="0"/>
              </a:rPr>
              <a:t>3</a:t>
            </a:r>
            <a:endParaRPr lang="ru-RU" dirty="0">
              <a:solidFill>
                <a:srgbClr val="04617B">
                  <a:shade val="90000"/>
                </a:srgbClr>
              </a:solidFill>
              <a:latin typeface="Arial" pitchFamily="34" charset="0"/>
              <a:cs typeface="Arial" pitchFamily="34" charset="0"/>
            </a:endParaRPr>
          </a:p>
        </p:txBody>
      </p:sp>
      <p:sp>
        <p:nvSpPr>
          <p:cNvPr id="10" name="TextBox 9"/>
          <p:cNvSpPr txBox="1"/>
          <p:nvPr/>
        </p:nvSpPr>
        <p:spPr>
          <a:xfrm>
            <a:off x="107503" y="6506220"/>
            <a:ext cx="8136905" cy="253916"/>
          </a:xfrm>
          <a:prstGeom prst="rect">
            <a:avLst/>
          </a:prstGeom>
          <a:noFill/>
        </p:spPr>
        <p:txBody>
          <a:bodyPr wrap="square" rtlCol="0">
            <a:spAutoFit/>
          </a:bodyPr>
          <a:lstStyle/>
          <a:p>
            <a:pPr fontAlgn="base">
              <a:spcBef>
                <a:spcPct val="50000"/>
              </a:spcBef>
              <a:spcAft>
                <a:spcPct val="0"/>
              </a:spcAft>
              <a:defRPr/>
            </a:pPr>
            <a:r>
              <a:rPr lang="ru-RU" sz="1050" b="1" i="1" dirty="0" smtClean="0">
                <a:solidFill>
                  <a:srgbClr val="0000CC"/>
                </a:solidFill>
                <a:latin typeface="Arial" charset="0"/>
              </a:rPr>
              <a:t>                                              </a:t>
            </a:r>
            <a:r>
              <a:rPr lang="en-US" sz="1050" b="1" i="1" dirty="0" smtClean="0">
                <a:solidFill>
                  <a:srgbClr val="0000CC"/>
                </a:solidFill>
                <a:latin typeface="Arial" charset="0"/>
              </a:rPr>
              <a:t>The </a:t>
            </a:r>
            <a:r>
              <a:rPr lang="en-US" sz="1050" b="1" i="1" dirty="0">
                <a:solidFill>
                  <a:srgbClr val="0000CC"/>
                </a:solidFill>
                <a:latin typeface="Arial" charset="0"/>
              </a:rPr>
              <a:t>15th International Conference on NAGPF-St. Petersburg, Russia, </a:t>
            </a:r>
            <a:r>
              <a:rPr lang="en-US" sz="1050" b="1" i="1" dirty="0" smtClean="0">
                <a:solidFill>
                  <a:srgbClr val="0000CC"/>
                </a:solidFill>
                <a:latin typeface="Arial" charset="0"/>
              </a:rPr>
              <a:t>05.10.2018</a:t>
            </a:r>
            <a:endParaRPr lang="ru-RU" sz="1050" b="1" i="1" dirty="0">
              <a:solidFill>
                <a:srgbClr val="0000CC"/>
              </a:solidFill>
              <a:latin typeface="Arial" charset="0"/>
            </a:endParaRPr>
          </a:p>
        </p:txBody>
      </p:sp>
    </p:spTree>
    <p:extLst>
      <p:ext uri="{BB962C8B-B14F-4D97-AF65-F5344CB8AC3E}">
        <p14:creationId xmlns:p14="http://schemas.microsoft.com/office/powerpoint/2010/main" val="408999636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045506"/>
                                        </p:tgtEl>
                                        <p:attrNameLst>
                                          <p:attrName>style.visibility</p:attrName>
                                        </p:attrNameLst>
                                      </p:cBhvr>
                                      <p:to>
                                        <p:strVal val="visible"/>
                                      </p:to>
                                    </p:set>
                                    <p:anim calcmode="lin" valueType="num">
                                      <p:cBhvr additive="base">
                                        <p:cTn id="7" dur="500" fill="hold"/>
                                        <p:tgtEl>
                                          <p:spTgt spid="1045506"/>
                                        </p:tgtEl>
                                        <p:attrNameLst>
                                          <p:attrName>ppt_x</p:attrName>
                                        </p:attrNameLst>
                                      </p:cBhvr>
                                      <p:tavLst>
                                        <p:tav tm="0">
                                          <p:val>
                                            <p:strVal val="#ppt_x"/>
                                          </p:val>
                                        </p:tav>
                                        <p:tav tm="100000">
                                          <p:val>
                                            <p:strVal val="#ppt_x"/>
                                          </p:val>
                                        </p:tav>
                                      </p:tavLst>
                                    </p:anim>
                                    <p:anim calcmode="lin" valueType="num">
                                      <p:cBhvr additive="base">
                                        <p:cTn id="8" dur="500" fill="hold"/>
                                        <p:tgtEl>
                                          <p:spTgt spid="1045506"/>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500"/>
                            </p:stCondLst>
                            <p:childTnLst>
                              <p:par>
                                <p:cTn id="10" presetID="5" presetClass="entr" presetSubtype="10" fill="hold" grpId="0" nodeType="afterEffect">
                                  <p:stCondLst>
                                    <p:cond delay="0"/>
                                  </p:stCondLst>
                                  <p:childTnLst>
                                    <p:set>
                                      <p:cBhvr>
                                        <p:cTn id="11" dur="1" fill="hold">
                                          <p:stCondLst>
                                            <p:cond delay="0"/>
                                          </p:stCondLst>
                                        </p:cTn>
                                        <p:tgtEl>
                                          <p:spTgt spid="1045507"/>
                                        </p:tgtEl>
                                        <p:attrNameLst>
                                          <p:attrName>style.visibility</p:attrName>
                                        </p:attrNameLst>
                                      </p:cBhvr>
                                      <p:to>
                                        <p:strVal val="visible"/>
                                      </p:to>
                                    </p:set>
                                    <p:animEffect transition="in" filter="checkerboard(across)">
                                      <p:cBhvr>
                                        <p:cTn id="12" dur="500"/>
                                        <p:tgtEl>
                                          <p:spTgt spid="1045507"/>
                                        </p:tgtEl>
                                      </p:cBhvr>
                                    </p:animEffect>
                                  </p:childTnLst>
                                </p:cTn>
                              </p:par>
                            </p:childTnLst>
                          </p:cTn>
                        </p:par>
                        <p:par>
                          <p:cTn id="13" fill="hold" nodeType="afterGroup">
                            <p:stCondLst>
                              <p:cond delay="1000"/>
                            </p:stCondLst>
                            <p:childTnLst>
                              <p:par>
                                <p:cTn id="14" presetID="5" presetClass="entr" presetSubtype="10" fill="hold" grpId="0" nodeType="afterEffect">
                                  <p:stCondLst>
                                    <p:cond delay="0"/>
                                  </p:stCondLst>
                                  <p:childTnLst>
                                    <p:set>
                                      <p:cBhvr>
                                        <p:cTn id="15" dur="1" fill="hold">
                                          <p:stCondLst>
                                            <p:cond delay="0"/>
                                          </p:stCondLst>
                                        </p:cTn>
                                        <p:tgtEl>
                                          <p:spTgt spid="1045508"/>
                                        </p:tgtEl>
                                        <p:attrNameLst>
                                          <p:attrName>style.visibility</p:attrName>
                                        </p:attrNameLst>
                                      </p:cBhvr>
                                      <p:to>
                                        <p:strVal val="visible"/>
                                      </p:to>
                                    </p:set>
                                    <p:animEffect transition="in" filter="checkerboard(across)">
                                      <p:cBhvr>
                                        <p:cTn id="16" dur="500"/>
                                        <p:tgtEl>
                                          <p:spTgt spid="1045508"/>
                                        </p:tgtEl>
                                      </p:cBhvr>
                                    </p:animEffect>
                                  </p:childTnLst>
                                </p:cTn>
                              </p:par>
                            </p:childTnLst>
                          </p:cTn>
                        </p:par>
                        <p:par>
                          <p:cTn id="17" fill="hold" nodeType="afterGroup">
                            <p:stCondLst>
                              <p:cond delay="1500"/>
                            </p:stCondLst>
                            <p:childTnLst>
                              <p:par>
                                <p:cTn id="18" presetID="5" presetClass="entr" presetSubtype="10" fill="hold" grpId="0" nodeType="afterEffect">
                                  <p:stCondLst>
                                    <p:cond delay="0"/>
                                  </p:stCondLst>
                                  <p:childTnLst>
                                    <p:set>
                                      <p:cBhvr>
                                        <p:cTn id="19" dur="1" fill="hold">
                                          <p:stCondLst>
                                            <p:cond delay="0"/>
                                          </p:stCondLst>
                                        </p:cTn>
                                        <p:tgtEl>
                                          <p:spTgt spid="1045509"/>
                                        </p:tgtEl>
                                        <p:attrNameLst>
                                          <p:attrName>style.visibility</p:attrName>
                                        </p:attrNameLst>
                                      </p:cBhvr>
                                      <p:to>
                                        <p:strVal val="visible"/>
                                      </p:to>
                                    </p:set>
                                    <p:animEffect transition="in" filter="checkerboard(across)">
                                      <p:cBhvr>
                                        <p:cTn id="20" dur="500"/>
                                        <p:tgtEl>
                                          <p:spTgt spid="1045509"/>
                                        </p:tgtEl>
                                      </p:cBhvr>
                                    </p:animEffect>
                                  </p:childTnLst>
                                </p:cTn>
                              </p:par>
                            </p:childTnLst>
                          </p:cTn>
                        </p:par>
                        <p:par>
                          <p:cTn id="21" fill="hold" nodeType="afterGroup">
                            <p:stCondLst>
                              <p:cond delay="2000"/>
                            </p:stCondLst>
                            <p:childTnLst>
                              <p:par>
                                <p:cTn id="22" presetID="5" presetClass="entr" presetSubtype="10" fill="hold" grpId="0" nodeType="afterEffect">
                                  <p:stCondLst>
                                    <p:cond delay="0"/>
                                  </p:stCondLst>
                                  <p:childTnLst>
                                    <p:set>
                                      <p:cBhvr>
                                        <p:cTn id="23" dur="1" fill="hold">
                                          <p:stCondLst>
                                            <p:cond delay="0"/>
                                          </p:stCondLst>
                                        </p:cTn>
                                        <p:tgtEl>
                                          <p:spTgt spid="1045510"/>
                                        </p:tgtEl>
                                        <p:attrNameLst>
                                          <p:attrName>style.visibility</p:attrName>
                                        </p:attrNameLst>
                                      </p:cBhvr>
                                      <p:to>
                                        <p:strVal val="visible"/>
                                      </p:to>
                                    </p:set>
                                    <p:animEffect transition="in" filter="checkerboard(across)">
                                      <p:cBhvr>
                                        <p:cTn id="24" dur="500"/>
                                        <p:tgtEl>
                                          <p:spTgt spid="10455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5506" grpId="0" animBg="1"/>
      <p:bldP spid="1045507" grpId="0"/>
      <p:bldP spid="1045508" grpId="0"/>
      <p:bldP spid="1045509" grpId="0"/>
      <p:bldP spid="1045510"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511" name="Group 111"/>
          <p:cNvGraphicFramePr>
            <a:graphicFrameLocks noGrp="1"/>
          </p:cNvGraphicFramePr>
          <p:nvPr>
            <p:extLst>
              <p:ext uri="{D42A27DB-BD31-4B8C-83A1-F6EECF244321}">
                <p14:modId xmlns:p14="http://schemas.microsoft.com/office/powerpoint/2010/main" val="1871566531"/>
              </p:ext>
            </p:extLst>
          </p:nvPr>
        </p:nvGraphicFramePr>
        <p:xfrm>
          <a:off x="6662798" y="1594642"/>
          <a:ext cx="2301690" cy="4827590"/>
        </p:xfrm>
        <a:graphic>
          <a:graphicData uri="http://schemas.openxmlformats.org/drawingml/2006/table">
            <a:tbl>
              <a:tblPr/>
              <a:tblGrid>
                <a:gridCol w="610296"/>
                <a:gridCol w="1691394"/>
              </a:tblGrid>
              <a:tr h="682355">
                <a:tc>
                  <a:txBody>
                    <a:bodyPr/>
                    <a:lstStyle/>
                    <a:p>
                      <a:pPr marL="0" marR="0" lvl="0" indent="0" algn="l" defTabSz="914400" rtl="0" eaLnBrk="0" fontAlgn="base" latinLnBrk="0" hangingPunct="0">
                        <a:lnSpc>
                          <a:spcPct val="100000"/>
                        </a:lnSpc>
                        <a:spcBef>
                          <a:spcPct val="20000"/>
                        </a:spcBef>
                        <a:spcAft>
                          <a:spcPct val="0"/>
                        </a:spcAft>
                        <a:buClr>
                          <a:schemeClr val="folHlink"/>
                        </a:buClr>
                        <a:buSzPct val="90000"/>
                        <a:buFont typeface="Wingdings" pitchFamily="2" charset="2"/>
                        <a:buNone/>
                        <a:tabLst/>
                      </a:pPr>
                      <a:endParaRPr kumimoji="1" lang="ru-RU" sz="1200" b="1" i="0" u="none" strike="noStrike" cap="none" normalizeH="0" baseline="0" dirty="0" smtClean="0">
                        <a:ln>
                          <a:noFill/>
                        </a:ln>
                        <a:solidFill>
                          <a:schemeClr val="tx1"/>
                        </a:solidFill>
                        <a:effectLst/>
                        <a:latin typeface="Arial" charset="0"/>
                      </a:endParaRPr>
                    </a:p>
                  </a:txBody>
                  <a:tcPr marL="90000" marR="90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
                          <a:schemeClr val="folHlink"/>
                        </a:buClr>
                        <a:buSzPct val="90000"/>
                        <a:buFont typeface="Wingdings" pitchFamily="2" charset="2"/>
                        <a:buNone/>
                        <a:tabLst/>
                      </a:pPr>
                      <a:r>
                        <a:rPr kumimoji="1" lang="en-US" sz="1100" b="1" i="0" u="none" strike="noStrike" cap="none" normalizeH="0" baseline="0" dirty="0" smtClean="0">
                          <a:ln>
                            <a:noFill/>
                          </a:ln>
                          <a:solidFill>
                            <a:schemeClr val="tx1"/>
                          </a:solidFill>
                          <a:effectLst/>
                          <a:latin typeface="Arial" charset="0"/>
                        </a:rPr>
                        <a:t>Connection to centralized electricity supply </a:t>
                      </a:r>
                      <a:endParaRPr kumimoji="1" lang="ru-RU" sz="1100" b="1" i="0" u="none" strike="noStrike" cap="none" normalizeH="0" baseline="0" dirty="0" smtClean="0">
                        <a:ln>
                          <a:noFill/>
                        </a:ln>
                        <a:solidFill>
                          <a:schemeClr val="tx1"/>
                        </a:solidFill>
                        <a:effectLst/>
                        <a:latin typeface="Arial" charset="0"/>
                      </a:endParaRPr>
                    </a:p>
                  </a:txBody>
                  <a:tcPr marL="90000" marR="90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89973">
                <a:tc>
                  <a:txBody>
                    <a:bodyPr/>
                    <a:lstStyle/>
                    <a:p>
                      <a:pPr marL="0" marR="0" lvl="0" indent="0" algn="l" defTabSz="914400" rtl="0" eaLnBrk="0" fontAlgn="base" latinLnBrk="0" hangingPunct="0">
                        <a:lnSpc>
                          <a:spcPct val="100000"/>
                        </a:lnSpc>
                        <a:spcBef>
                          <a:spcPct val="20000"/>
                        </a:spcBef>
                        <a:spcAft>
                          <a:spcPct val="0"/>
                        </a:spcAft>
                        <a:buClr>
                          <a:schemeClr val="folHlink"/>
                        </a:buClr>
                        <a:buSzPct val="90000"/>
                        <a:buFont typeface="Wingdings" pitchFamily="2" charset="2"/>
                        <a:buNone/>
                        <a:tabLst/>
                      </a:pPr>
                      <a:endParaRPr kumimoji="1" lang="ru-RU" sz="1200" b="1" i="0" u="none" strike="noStrike" cap="none" normalizeH="0" baseline="0" smtClean="0">
                        <a:ln>
                          <a:noFill/>
                        </a:ln>
                        <a:solidFill>
                          <a:schemeClr val="tx1"/>
                        </a:solidFill>
                        <a:effectLst/>
                        <a:latin typeface="Arial" charset="0"/>
                      </a:endParaRPr>
                    </a:p>
                  </a:txBody>
                  <a:tcPr marL="90000" marR="90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
                          <a:schemeClr val="folHlink"/>
                        </a:buClr>
                        <a:buSzPct val="90000"/>
                        <a:buFont typeface="Wingdings" pitchFamily="2" charset="2"/>
                        <a:buNone/>
                        <a:tabLst/>
                      </a:pPr>
                      <a:r>
                        <a:rPr kumimoji="1" lang="en-US" sz="1200" b="1" i="0" u="none" strike="noStrike" cap="none" normalizeH="0" baseline="0" dirty="0" smtClean="0">
                          <a:ln>
                            <a:noFill/>
                          </a:ln>
                          <a:solidFill>
                            <a:schemeClr val="tx1"/>
                          </a:solidFill>
                          <a:effectLst/>
                          <a:latin typeface="Arial" charset="0"/>
                        </a:rPr>
                        <a:t>Mini CP- 70 MW</a:t>
                      </a:r>
                      <a:endParaRPr kumimoji="1" lang="ru-RU" sz="1200" b="1" i="0" u="none" strike="noStrike" cap="none" normalizeH="0" baseline="0" dirty="0" smtClean="0">
                        <a:ln>
                          <a:noFill/>
                        </a:ln>
                        <a:solidFill>
                          <a:schemeClr val="tx1"/>
                        </a:solidFill>
                        <a:effectLst/>
                        <a:latin typeface="Arial" charset="0"/>
                      </a:endParaRPr>
                    </a:p>
                  </a:txBody>
                  <a:tcPr marL="90000" marR="90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89973">
                <a:tc>
                  <a:txBody>
                    <a:bodyPr/>
                    <a:lstStyle/>
                    <a:p>
                      <a:pPr marL="0" marR="0" lvl="0" indent="0" algn="l" defTabSz="914400" rtl="0" eaLnBrk="0" fontAlgn="base" latinLnBrk="0" hangingPunct="0">
                        <a:lnSpc>
                          <a:spcPct val="100000"/>
                        </a:lnSpc>
                        <a:spcBef>
                          <a:spcPct val="20000"/>
                        </a:spcBef>
                        <a:spcAft>
                          <a:spcPct val="0"/>
                        </a:spcAft>
                        <a:buClr>
                          <a:schemeClr val="folHlink"/>
                        </a:buClr>
                        <a:buSzPct val="90000"/>
                        <a:buFont typeface="Wingdings" pitchFamily="2" charset="2"/>
                        <a:buNone/>
                        <a:tabLst/>
                      </a:pPr>
                      <a:endParaRPr kumimoji="1" lang="ru-RU" sz="1200" b="1" i="0" u="none" strike="noStrike" cap="none" normalizeH="0" baseline="0" smtClean="0">
                        <a:ln>
                          <a:noFill/>
                        </a:ln>
                        <a:solidFill>
                          <a:schemeClr val="tx1"/>
                        </a:solidFill>
                        <a:effectLst/>
                        <a:latin typeface="Arial" charset="0"/>
                      </a:endParaRPr>
                    </a:p>
                  </a:txBody>
                  <a:tcPr marL="90000" marR="90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
                          <a:schemeClr val="folHlink"/>
                        </a:buClr>
                        <a:buSzPct val="90000"/>
                        <a:buFont typeface="Wingdings" pitchFamily="2" charset="2"/>
                        <a:buNone/>
                        <a:tabLst/>
                      </a:pPr>
                      <a:r>
                        <a:rPr kumimoji="1" lang="en-US" sz="1200" b="1" i="0" u="none" strike="noStrike" cap="none" normalizeH="0" baseline="0" dirty="0" smtClean="0">
                          <a:ln>
                            <a:noFill/>
                          </a:ln>
                          <a:solidFill>
                            <a:schemeClr val="tx1"/>
                          </a:solidFill>
                          <a:effectLst/>
                          <a:latin typeface="Arial" charset="0"/>
                        </a:rPr>
                        <a:t>Conversion of DPP to gas </a:t>
                      </a:r>
                      <a:r>
                        <a:rPr kumimoji="1" lang="ru-RU" sz="1200" b="1" i="0" u="none" strike="noStrike" cap="none" normalizeH="0" baseline="0" dirty="0" smtClean="0">
                          <a:ln>
                            <a:noFill/>
                          </a:ln>
                          <a:solidFill>
                            <a:schemeClr val="tx1"/>
                          </a:solidFill>
                          <a:effectLst/>
                          <a:latin typeface="Arial" charset="0"/>
                        </a:rPr>
                        <a:t>– 17 </a:t>
                      </a:r>
                      <a:r>
                        <a:rPr kumimoji="1" lang="en-US" sz="1200" b="1" i="0" u="none" strike="noStrike" cap="none" normalizeH="0" baseline="0" dirty="0" smtClean="0">
                          <a:ln>
                            <a:noFill/>
                          </a:ln>
                          <a:solidFill>
                            <a:schemeClr val="tx1"/>
                          </a:solidFill>
                          <a:effectLst/>
                          <a:latin typeface="Arial" charset="0"/>
                        </a:rPr>
                        <a:t>MW</a:t>
                      </a:r>
                      <a:endParaRPr kumimoji="1" lang="ru-RU" sz="1200" b="1" i="0" u="none" strike="noStrike" cap="none" normalizeH="0" baseline="0" dirty="0" smtClean="0">
                        <a:ln>
                          <a:noFill/>
                        </a:ln>
                        <a:solidFill>
                          <a:schemeClr val="tx1"/>
                        </a:solidFill>
                        <a:effectLst/>
                        <a:latin typeface="Arial" charset="0"/>
                      </a:endParaRPr>
                    </a:p>
                  </a:txBody>
                  <a:tcPr marL="90000" marR="90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83961">
                <a:tc>
                  <a:txBody>
                    <a:bodyPr/>
                    <a:lstStyle/>
                    <a:p>
                      <a:pPr marL="0" marR="0" lvl="0" indent="0" algn="l" defTabSz="914400" rtl="0" eaLnBrk="0" fontAlgn="base" latinLnBrk="0" hangingPunct="0">
                        <a:lnSpc>
                          <a:spcPct val="100000"/>
                        </a:lnSpc>
                        <a:spcBef>
                          <a:spcPct val="20000"/>
                        </a:spcBef>
                        <a:spcAft>
                          <a:spcPct val="0"/>
                        </a:spcAft>
                        <a:buClr>
                          <a:schemeClr val="folHlink"/>
                        </a:buClr>
                        <a:buSzPct val="90000"/>
                        <a:buFont typeface="Wingdings" pitchFamily="2" charset="2"/>
                        <a:buNone/>
                        <a:tabLst/>
                      </a:pPr>
                      <a:endParaRPr kumimoji="1" lang="ru-RU" sz="1200" b="1" i="0" u="none" strike="noStrike" cap="none" normalizeH="0" baseline="0" smtClean="0">
                        <a:ln>
                          <a:noFill/>
                        </a:ln>
                        <a:solidFill>
                          <a:schemeClr val="tx1"/>
                        </a:solidFill>
                        <a:effectLst/>
                        <a:latin typeface="Arial" charset="0"/>
                      </a:endParaRPr>
                    </a:p>
                  </a:txBody>
                  <a:tcPr marL="90000" marR="90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
                          <a:schemeClr val="folHlink"/>
                        </a:buClr>
                        <a:buSzPct val="90000"/>
                        <a:buFont typeface="Wingdings" pitchFamily="2" charset="2"/>
                        <a:buNone/>
                        <a:tabLst/>
                      </a:pPr>
                      <a:r>
                        <a:rPr kumimoji="1" lang="en-US" sz="1200" b="1" i="0" u="none" strike="noStrike" cap="none" spc="-120" normalizeH="0" baseline="0" dirty="0" err="1" smtClean="0">
                          <a:ln>
                            <a:noFill/>
                          </a:ln>
                          <a:solidFill>
                            <a:schemeClr val="tx1"/>
                          </a:solidFill>
                          <a:effectLst/>
                          <a:latin typeface="Arial" charset="0"/>
                        </a:rPr>
                        <a:t>Smoll</a:t>
                      </a:r>
                      <a:r>
                        <a:rPr kumimoji="1" lang="en-US" sz="1200" b="1" i="0" u="none" strike="noStrike" cap="none" spc="-120" normalizeH="0" baseline="0" dirty="0" smtClean="0">
                          <a:ln>
                            <a:noFill/>
                          </a:ln>
                          <a:solidFill>
                            <a:schemeClr val="tx1"/>
                          </a:solidFill>
                          <a:effectLst/>
                          <a:latin typeface="Arial" charset="0"/>
                        </a:rPr>
                        <a:t> NPP - </a:t>
                      </a:r>
                      <a:r>
                        <a:rPr kumimoji="1" lang="ru-RU" sz="1200" b="1" i="0" u="none" strike="noStrike" cap="none" spc="-120" normalizeH="0" baseline="0" dirty="0" smtClean="0">
                          <a:ln>
                            <a:noFill/>
                          </a:ln>
                          <a:solidFill>
                            <a:schemeClr val="tx1"/>
                          </a:solidFill>
                          <a:effectLst/>
                          <a:latin typeface="Arial" charset="0"/>
                        </a:rPr>
                        <a:t> 108 </a:t>
                      </a:r>
                      <a:r>
                        <a:rPr kumimoji="1" lang="en-US" sz="1200" b="1" i="0" u="none" strike="noStrike" cap="none" spc="-120" normalizeH="0" baseline="0" dirty="0" smtClean="0">
                          <a:ln>
                            <a:noFill/>
                          </a:ln>
                          <a:solidFill>
                            <a:schemeClr val="tx1"/>
                          </a:solidFill>
                          <a:effectLst/>
                          <a:latin typeface="Arial" charset="0"/>
                        </a:rPr>
                        <a:t>MW</a:t>
                      </a:r>
                      <a:endParaRPr kumimoji="1" lang="ru-RU" sz="1200" b="1" i="0" u="none" strike="noStrike" cap="none" spc="-120" normalizeH="0" baseline="0" dirty="0" smtClean="0">
                        <a:ln>
                          <a:noFill/>
                        </a:ln>
                        <a:solidFill>
                          <a:schemeClr val="tx1"/>
                        </a:solidFill>
                        <a:effectLst/>
                        <a:latin typeface="Arial" charset="0"/>
                      </a:endParaRPr>
                    </a:p>
                  </a:txBody>
                  <a:tcPr marL="90000" marR="90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86967">
                <a:tc>
                  <a:txBody>
                    <a:bodyPr/>
                    <a:lstStyle/>
                    <a:p>
                      <a:pPr marL="0" marR="0" lvl="0" indent="0" algn="l" defTabSz="914400" rtl="0" eaLnBrk="0" fontAlgn="base" latinLnBrk="0" hangingPunct="0">
                        <a:lnSpc>
                          <a:spcPct val="100000"/>
                        </a:lnSpc>
                        <a:spcBef>
                          <a:spcPct val="20000"/>
                        </a:spcBef>
                        <a:spcAft>
                          <a:spcPct val="0"/>
                        </a:spcAft>
                        <a:buClr>
                          <a:schemeClr val="folHlink"/>
                        </a:buClr>
                        <a:buSzPct val="90000"/>
                        <a:buFont typeface="Wingdings" pitchFamily="2" charset="2"/>
                        <a:buNone/>
                        <a:tabLst/>
                      </a:pPr>
                      <a:endParaRPr kumimoji="1" lang="ru-RU" sz="1200" b="1" i="0" u="none" strike="noStrike" cap="none" normalizeH="0" baseline="0" smtClean="0">
                        <a:ln>
                          <a:noFill/>
                        </a:ln>
                        <a:solidFill>
                          <a:schemeClr val="tx1"/>
                        </a:solidFill>
                        <a:effectLst/>
                        <a:latin typeface="Arial" charset="0"/>
                      </a:endParaRPr>
                    </a:p>
                  </a:txBody>
                  <a:tcPr marL="90000" marR="90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
                          <a:schemeClr val="folHlink"/>
                        </a:buClr>
                        <a:buSzPct val="90000"/>
                        <a:buFont typeface="Wingdings" pitchFamily="2" charset="2"/>
                        <a:buNone/>
                        <a:tabLst/>
                      </a:pPr>
                      <a:r>
                        <a:rPr kumimoji="1" lang="en-US" sz="1200" b="1" i="0" u="none" strike="noStrike" cap="none" normalizeH="0" baseline="0" dirty="0" smtClean="0">
                          <a:ln>
                            <a:noFill/>
                          </a:ln>
                          <a:solidFill>
                            <a:schemeClr val="tx1"/>
                          </a:solidFill>
                          <a:effectLst/>
                          <a:latin typeface="Arial" charset="0"/>
                        </a:rPr>
                        <a:t>SHPP </a:t>
                      </a:r>
                      <a:r>
                        <a:rPr kumimoji="1" lang="ru-RU" sz="1200" b="1" i="0" u="none" strike="noStrike" cap="none" normalizeH="0" baseline="0" dirty="0" smtClean="0">
                          <a:ln>
                            <a:noFill/>
                          </a:ln>
                          <a:solidFill>
                            <a:schemeClr val="tx1"/>
                          </a:solidFill>
                          <a:effectLst/>
                          <a:latin typeface="Arial" charset="0"/>
                        </a:rPr>
                        <a:t>– 126 </a:t>
                      </a:r>
                      <a:r>
                        <a:rPr kumimoji="1" lang="en-US" sz="1200" b="1" i="0" u="none" strike="noStrike" cap="none" normalizeH="0" baseline="0" dirty="0" smtClean="0">
                          <a:ln>
                            <a:noFill/>
                          </a:ln>
                          <a:solidFill>
                            <a:schemeClr val="tx1"/>
                          </a:solidFill>
                          <a:effectLst/>
                          <a:latin typeface="Arial" charset="0"/>
                        </a:rPr>
                        <a:t>MW</a:t>
                      </a:r>
                      <a:endParaRPr kumimoji="1" lang="ru-RU" sz="1200" b="1" i="0" u="none" strike="noStrike" cap="none" normalizeH="0" baseline="0" dirty="0" smtClean="0">
                        <a:ln>
                          <a:noFill/>
                        </a:ln>
                        <a:solidFill>
                          <a:schemeClr val="tx1"/>
                        </a:solidFill>
                        <a:effectLst/>
                        <a:latin typeface="Arial" charset="0"/>
                      </a:endParaRPr>
                    </a:p>
                  </a:txBody>
                  <a:tcPr marL="90000" marR="90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6447">
                <a:tc>
                  <a:txBody>
                    <a:bodyPr/>
                    <a:lstStyle/>
                    <a:p>
                      <a:pPr marL="0" marR="0" lvl="0" indent="0" algn="l" defTabSz="914400" rtl="0" eaLnBrk="0" fontAlgn="base" latinLnBrk="0" hangingPunct="0">
                        <a:lnSpc>
                          <a:spcPct val="100000"/>
                        </a:lnSpc>
                        <a:spcBef>
                          <a:spcPct val="20000"/>
                        </a:spcBef>
                        <a:spcAft>
                          <a:spcPct val="0"/>
                        </a:spcAft>
                        <a:buClr>
                          <a:schemeClr val="folHlink"/>
                        </a:buClr>
                        <a:buSzPct val="90000"/>
                        <a:buFont typeface="Wingdings" pitchFamily="2" charset="2"/>
                        <a:buNone/>
                        <a:tabLst/>
                      </a:pPr>
                      <a:endParaRPr kumimoji="1" lang="ru-RU" sz="1200" b="1" i="0" u="none" strike="noStrike" cap="none" normalizeH="0" baseline="0" dirty="0" smtClean="0">
                        <a:ln>
                          <a:noFill/>
                        </a:ln>
                        <a:solidFill>
                          <a:schemeClr val="tx1"/>
                        </a:solidFill>
                        <a:effectLst/>
                        <a:latin typeface="Arial" charset="0"/>
                      </a:endParaRPr>
                    </a:p>
                  </a:txBody>
                  <a:tcPr marL="90000" marR="90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folHlink"/>
                        </a:buClr>
                        <a:buSzPct val="90000"/>
                        <a:buFont typeface="Wingdings" pitchFamily="2" charset="2"/>
                        <a:buNone/>
                        <a:tabLst/>
                      </a:pPr>
                      <a:r>
                        <a:rPr kumimoji="1" lang="en-US" sz="1200" b="1" i="0" u="none" strike="noStrike" cap="none" normalizeH="0" baseline="0" dirty="0" smtClean="0">
                          <a:ln>
                            <a:noFill/>
                          </a:ln>
                          <a:solidFill>
                            <a:schemeClr val="tx1"/>
                          </a:solidFill>
                          <a:effectLst/>
                          <a:latin typeface="Arial" charset="0"/>
                        </a:rPr>
                        <a:t>WPP </a:t>
                      </a:r>
                      <a:r>
                        <a:rPr kumimoji="1" lang="ru-RU" sz="1200" b="1" i="0" u="none" strike="noStrike" cap="none" normalizeH="0" baseline="0" dirty="0" smtClean="0">
                          <a:ln>
                            <a:noFill/>
                          </a:ln>
                          <a:solidFill>
                            <a:schemeClr val="tx1"/>
                          </a:solidFill>
                          <a:effectLst/>
                          <a:latin typeface="Arial" charset="0"/>
                        </a:rPr>
                        <a:t>– 123 </a:t>
                      </a:r>
                      <a:r>
                        <a:rPr kumimoji="1" lang="en-US" sz="1200" b="1" i="0" u="none" strike="noStrike" cap="none" normalizeH="0" baseline="0" dirty="0" smtClean="0">
                          <a:ln>
                            <a:noFill/>
                          </a:ln>
                          <a:solidFill>
                            <a:schemeClr val="tx1"/>
                          </a:solidFill>
                          <a:effectLst/>
                          <a:latin typeface="Arial" charset="0"/>
                        </a:rPr>
                        <a:t>MW</a:t>
                      </a:r>
                      <a:endParaRPr kumimoji="1" lang="ru-RU" sz="1200" b="1" i="0" u="none" strike="noStrike" cap="none" normalizeH="0" baseline="0" dirty="0" smtClean="0">
                        <a:ln>
                          <a:noFill/>
                        </a:ln>
                        <a:solidFill>
                          <a:schemeClr val="tx1"/>
                        </a:solidFill>
                        <a:effectLst/>
                        <a:latin typeface="Arial" charset="0"/>
                      </a:endParaRPr>
                    </a:p>
                  </a:txBody>
                  <a:tcPr marL="90000" marR="90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72638">
                <a:tc>
                  <a:txBody>
                    <a:bodyPr/>
                    <a:lstStyle/>
                    <a:p>
                      <a:pPr marL="0" marR="0" lvl="0" indent="0" algn="l" defTabSz="914400" rtl="0" eaLnBrk="0" fontAlgn="base" latinLnBrk="0" hangingPunct="0">
                        <a:lnSpc>
                          <a:spcPct val="100000"/>
                        </a:lnSpc>
                        <a:spcBef>
                          <a:spcPct val="20000"/>
                        </a:spcBef>
                        <a:spcAft>
                          <a:spcPct val="0"/>
                        </a:spcAft>
                        <a:buClr>
                          <a:schemeClr val="folHlink"/>
                        </a:buClr>
                        <a:buSzPct val="90000"/>
                        <a:buFont typeface="Wingdings" pitchFamily="2" charset="2"/>
                        <a:buNone/>
                        <a:tabLst/>
                      </a:pPr>
                      <a:endParaRPr kumimoji="1" lang="ru-RU" sz="1200" b="1" i="0" u="none" strike="noStrike" cap="none" normalizeH="0" baseline="0" dirty="0" smtClean="0">
                        <a:ln>
                          <a:noFill/>
                        </a:ln>
                        <a:solidFill>
                          <a:schemeClr val="tx1"/>
                        </a:solidFill>
                        <a:effectLst/>
                        <a:latin typeface="Arial" charset="0"/>
                      </a:endParaRPr>
                    </a:p>
                  </a:txBody>
                  <a:tcPr marL="90000" marR="90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
                          <a:schemeClr val="folHlink"/>
                        </a:buClr>
                        <a:buSzPct val="90000"/>
                        <a:buFont typeface="Wingdings" pitchFamily="2" charset="2"/>
                        <a:buNone/>
                        <a:tabLst/>
                      </a:pPr>
                      <a:endParaRPr kumimoji="1" lang="en-US" sz="1200" b="1" i="0" u="none" strike="noStrike" cap="none" normalizeH="0" baseline="0" dirty="0" smtClean="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
                          <a:schemeClr val="folHlink"/>
                        </a:buClr>
                        <a:buSzPct val="90000"/>
                        <a:buFont typeface="Wingdings" pitchFamily="2" charset="2"/>
                        <a:buNone/>
                        <a:tabLst/>
                      </a:pPr>
                      <a:r>
                        <a:rPr kumimoji="1" lang="en-US" sz="1200" b="1" i="0" u="none" strike="noStrike" cap="none" normalizeH="0" baseline="0" dirty="0" smtClean="0">
                          <a:ln>
                            <a:noFill/>
                          </a:ln>
                          <a:solidFill>
                            <a:schemeClr val="tx1"/>
                          </a:solidFill>
                          <a:effectLst/>
                          <a:latin typeface="Arial" charset="0"/>
                        </a:rPr>
                        <a:t>GEO TPP</a:t>
                      </a:r>
                      <a:r>
                        <a:rPr kumimoji="1" lang="ru-RU" sz="1200" b="1" i="0" u="none" strike="noStrike" cap="none" normalizeH="0" baseline="0" dirty="0" smtClean="0">
                          <a:ln>
                            <a:noFill/>
                          </a:ln>
                          <a:solidFill>
                            <a:schemeClr val="tx1"/>
                          </a:solidFill>
                          <a:effectLst/>
                          <a:latin typeface="Arial" charset="0"/>
                        </a:rPr>
                        <a:t> – 76 </a:t>
                      </a:r>
                      <a:r>
                        <a:rPr kumimoji="1" lang="en-US" sz="1200" b="1" i="0" u="none" strike="noStrike" cap="none" normalizeH="0" baseline="0" dirty="0" smtClean="0">
                          <a:ln>
                            <a:noFill/>
                          </a:ln>
                          <a:solidFill>
                            <a:schemeClr val="tx1"/>
                          </a:solidFill>
                          <a:effectLst/>
                          <a:latin typeface="Arial" charset="0"/>
                        </a:rPr>
                        <a:t>MW</a:t>
                      </a:r>
                      <a:endParaRPr kumimoji="1" lang="ru-RU" sz="1200" b="1" i="0" u="none" strike="noStrike" cap="none" normalizeH="0" baseline="0" dirty="0" smtClean="0">
                        <a:ln>
                          <a:noFill/>
                        </a:ln>
                        <a:solidFill>
                          <a:schemeClr val="tx1"/>
                        </a:solidFill>
                        <a:effectLst/>
                        <a:latin typeface="Arial" charset="0"/>
                      </a:endParaRPr>
                    </a:p>
                  </a:txBody>
                  <a:tcPr marL="90000" marR="90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72638">
                <a:tc>
                  <a:txBody>
                    <a:bodyPr/>
                    <a:lstStyle/>
                    <a:p>
                      <a:pPr marL="0" marR="0" lvl="0" indent="0" algn="l" defTabSz="914400" rtl="0" eaLnBrk="0" fontAlgn="base" latinLnBrk="0" hangingPunct="0">
                        <a:lnSpc>
                          <a:spcPct val="100000"/>
                        </a:lnSpc>
                        <a:spcBef>
                          <a:spcPct val="20000"/>
                        </a:spcBef>
                        <a:spcAft>
                          <a:spcPct val="0"/>
                        </a:spcAft>
                        <a:buClr>
                          <a:schemeClr val="folHlink"/>
                        </a:buClr>
                        <a:buSzPct val="90000"/>
                        <a:buFont typeface="Wingdings" pitchFamily="2" charset="2"/>
                        <a:buNone/>
                        <a:tabLst/>
                      </a:pPr>
                      <a:endParaRPr kumimoji="1" lang="ru-RU" sz="1200" b="1" i="0" u="none" strike="noStrike" cap="none" normalizeH="0" baseline="0" dirty="0" smtClean="0">
                        <a:ln>
                          <a:noFill/>
                        </a:ln>
                        <a:solidFill>
                          <a:schemeClr val="tx1"/>
                        </a:solidFill>
                        <a:effectLst/>
                        <a:latin typeface="Arial" charset="0"/>
                      </a:endParaRPr>
                    </a:p>
                  </a:txBody>
                  <a:tcPr marL="90000" marR="90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
                          <a:schemeClr val="folHlink"/>
                        </a:buClr>
                        <a:buSzPct val="90000"/>
                        <a:buFont typeface="Wingdings" pitchFamily="2" charset="2"/>
                        <a:buNone/>
                        <a:tabLst/>
                      </a:pPr>
                      <a:endParaRPr kumimoji="1" lang="en-US" sz="1200" b="1" i="0" u="none" strike="noStrike" cap="none" normalizeH="0" baseline="0" dirty="0" smtClean="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
                          <a:schemeClr val="folHlink"/>
                        </a:buClr>
                        <a:buSzPct val="90000"/>
                        <a:buFont typeface="Wingdings" pitchFamily="2" charset="2"/>
                        <a:buNone/>
                        <a:tabLst/>
                      </a:pPr>
                      <a:r>
                        <a:rPr kumimoji="1" lang="en-US" sz="1200" b="1" i="0" u="none" strike="noStrike" cap="none" normalizeH="0" baseline="0" dirty="0" smtClean="0">
                          <a:ln>
                            <a:noFill/>
                          </a:ln>
                          <a:solidFill>
                            <a:schemeClr val="tx1"/>
                          </a:solidFill>
                          <a:effectLst/>
                          <a:latin typeface="Arial" charset="0"/>
                        </a:rPr>
                        <a:t>SOLPP – 140 MW</a:t>
                      </a:r>
                      <a:endParaRPr kumimoji="1" lang="ru-RU" sz="1200" b="1" i="0" u="none" strike="noStrike" cap="none" normalizeH="0" baseline="0" dirty="0" smtClean="0">
                        <a:ln>
                          <a:noFill/>
                        </a:ln>
                        <a:solidFill>
                          <a:schemeClr val="tx1"/>
                        </a:solidFill>
                        <a:effectLst/>
                        <a:latin typeface="Arial" charset="0"/>
                      </a:endParaRPr>
                    </a:p>
                  </a:txBody>
                  <a:tcPr marL="90000" marR="90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72638">
                <a:tc gridSpan="2">
                  <a:txBody>
                    <a:bodyPr/>
                    <a:lstStyle/>
                    <a:p>
                      <a:pPr marL="0" marR="0" lvl="0" indent="0" algn="ctr" defTabSz="914400" rtl="0" eaLnBrk="0" fontAlgn="base" latinLnBrk="0" hangingPunct="0">
                        <a:lnSpc>
                          <a:spcPct val="100000"/>
                        </a:lnSpc>
                        <a:spcBef>
                          <a:spcPct val="0"/>
                        </a:spcBef>
                        <a:spcAft>
                          <a:spcPct val="0"/>
                        </a:spcAft>
                        <a:buClr>
                          <a:schemeClr val="folHlink"/>
                        </a:buClr>
                        <a:buSzPct val="90000"/>
                        <a:buFont typeface="Wingdings" pitchFamily="2" charset="2"/>
                        <a:buNone/>
                        <a:tabLst/>
                      </a:pPr>
                      <a:r>
                        <a:rPr kumimoji="1" lang="en-US" sz="1600" b="1" i="0" u="none" strike="noStrike" cap="none" normalizeH="0" baseline="0" dirty="0" smtClean="0">
                          <a:ln>
                            <a:noFill/>
                          </a:ln>
                          <a:solidFill>
                            <a:srgbClr val="006600"/>
                          </a:solidFill>
                          <a:effectLst/>
                          <a:latin typeface="Arial" charset="0"/>
                        </a:rPr>
                        <a:t>TOTAL – 69</a:t>
                      </a:r>
                      <a:r>
                        <a:rPr kumimoji="1" lang="ru-RU" sz="1600" b="1" i="0" u="none" strike="noStrike" cap="none" normalizeH="0" baseline="0" dirty="0" smtClean="0">
                          <a:ln>
                            <a:noFill/>
                          </a:ln>
                          <a:solidFill>
                            <a:srgbClr val="006600"/>
                          </a:solidFill>
                          <a:effectLst/>
                          <a:latin typeface="Arial" charset="0"/>
                        </a:rPr>
                        <a:t>2</a:t>
                      </a:r>
                      <a:r>
                        <a:rPr kumimoji="1" lang="en-US" sz="1600" b="1" i="0" u="none" strike="noStrike" cap="none" normalizeH="0" baseline="0" dirty="0" smtClean="0">
                          <a:ln>
                            <a:noFill/>
                          </a:ln>
                          <a:solidFill>
                            <a:srgbClr val="006600"/>
                          </a:solidFill>
                          <a:effectLst/>
                          <a:latin typeface="Arial" charset="0"/>
                        </a:rPr>
                        <a:t> MW</a:t>
                      </a:r>
                      <a:endParaRPr kumimoji="1" lang="ru-RU" sz="1600" b="1" i="0" u="none" strike="noStrike" cap="none" normalizeH="0" baseline="0" dirty="0" smtClean="0">
                        <a:ln>
                          <a:noFill/>
                        </a:ln>
                        <a:solidFill>
                          <a:srgbClr val="006600"/>
                        </a:solidFill>
                        <a:effectLst/>
                        <a:latin typeface="Arial" charset="0"/>
                      </a:endParaRPr>
                    </a:p>
                  </a:txBody>
                  <a:tcPr marL="90000" marR="90000" marT="46800" marB="46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ru-RU"/>
                    </a:p>
                  </a:txBody>
                  <a:tcPr/>
                </a:tc>
              </a:tr>
            </a:tbl>
          </a:graphicData>
        </a:graphic>
      </p:graphicFrame>
      <p:pic>
        <p:nvPicPr>
          <p:cNvPr id="57346" name="Picture 5" descr="Север_ВСиДВ"/>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8313" y="836613"/>
            <a:ext cx="6122987" cy="560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7" name="Picture 7" descr="Карта_децентрализованное"/>
          <p:cNvPicPr>
            <a:picLocks noChangeAspect="1" noChangeArrowheads="1"/>
          </p:cNvPicPr>
          <p:nvPr/>
        </p:nvPicPr>
        <p:blipFill>
          <a:blip r:embed="rId4" cstate="print">
            <a:clrChange>
              <a:clrFrom>
                <a:srgbClr val="FEFFFF"/>
              </a:clrFrom>
              <a:clrTo>
                <a:srgbClr val="FEFFFF">
                  <a:alpha val="0"/>
                </a:srgbClr>
              </a:clrTo>
            </a:clrChange>
            <a:extLst>
              <a:ext uri="{28A0092B-C50C-407E-A947-70E740481C1C}">
                <a14:useLocalDpi xmlns:a14="http://schemas.microsoft.com/office/drawing/2010/main" val="0"/>
              </a:ext>
            </a:extLst>
          </a:blip>
          <a:srcRect l="8064" t="24918" r="87674" b="71951"/>
          <a:stretch>
            <a:fillRect/>
          </a:stretch>
        </p:blipFill>
        <p:spPr bwMode="auto">
          <a:xfrm>
            <a:off x="5183188" y="1536700"/>
            <a:ext cx="41275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8" name="Picture 7" descr="Карта_децентрализованное"/>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8064" t="24918" r="87674" b="71951"/>
          <a:stretch>
            <a:fillRect/>
          </a:stretch>
        </p:blipFill>
        <p:spPr bwMode="auto">
          <a:xfrm>
            <a:off x="4822825" y="4705350"/>
            <a:ext cx="41275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9" name="Picture 7" descr="Карта_децентрализованное"/>
          <p:cNvPicPr>
            <a:picLocks noChangeAspect="1" noChangeArrowheads="1"/>
          </p:cNvPicPr>
          <p:nvPr/>
        </p:nvPicPr>
        <p:blipFill>
          <a:blip r:embed="rId4" cstate="print">
            <a:clrChange>
              <a:clrFrom>
                <a:srgbClr val="FEFEFE"/>
              </a:clrFrom>
              <a:clrTo>
                <a:srgbClr val="FEFEFE">
                  <a:alpha val="0"/>
                </a:srgbClr>
              </a:clrTo>
            </a:clrChange>
            <a:extLst>
              <a:ext uri="{28A0092B-C50C-407E-A947-70E740481C1C}">
                <a14:useLocalDpi xmlns:a14="http://schemas.microsoft.com/office/drawing/2010/main" val="0"/>
              </a:ext>
            </a:extLst>
          </a:blip>
          <a:srcRect l="8064" t="24918" r="87674" b="71951"/>
          <a:stretch>
            <a:fillRect/>
          </a:stretch>
        </p:blipFill>
        <p:spPr bwMode="auto">
          <a:xfrm>
            <a:off x="1509713" y="4273550"/>
            <a:ext cx="41275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50" name="Picture 7" descr="Карта_децентрализованное"/>
          <p:cNvPicPr>
            <a:picLocks noChangeAspect="1" noChangeArrowheads="1"/>
          </p:cNvPicPr>
          <p:nvPr/>
        </p:nvPicPr>
        <p:blipFill>
          <a:blip r:embed="rId4" cstate="print">
            <a:clrChange>
              <a:clrFrom>
                <a:srgbClr val="FFFEFC"/>
              </a:clrFrom>
              <a:clrTo>
                <a:srgbClr val="FFFEFC">
                  <a:alpha val="0"/>
                </a:srgbClr>
              </a:clrTo>
            </a:clrChange>
            <a:extLst>
              <a:ext uri="{28A0092B-C50C-407E-A947-70E740481C1C}">
                <a14:useLocalDpi xmlns:a14="http://schemas.microsoft.com/office/drawing/2010/main" val="0"/>
              </a:ext>
            </a:extLst>
          </a:blip>
          <a:srcRect l="8064" t="24918" r="87674" b="71951"/>
          <a:stretch>
            <a:fillRect/>
          </a:stretch>
        </p:blipFill>
        <p:spPr bwMode="auto">
          <a:xfrm>
            <a:off x="2590800" y="5137150"/>
            <a:ext cx="41275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51" name="Picture 7" descr="Карта_децентрализованное"/>
          <p:cNvPicPr>
            <a:picLocks noChangeAspect="1" noChangeArrowheads="1"/>
          </p:cNvPicPr>
          <p:nvPr/>
        </p:nvPicPr>
        <p:blipFill>
          <a:blip r:embed="rId4" cstate="print">
            <a:clrChange>
              <a:clrFrom>
                <a:srgbClr val="FEFFF9"/>
              </a:clrFrom>
              <a:clrTo>
                <a:srgbClr val="FEFFF9">
                  <a:alpha val="0"/>
                </a:srgbClr>
              </a:clrTo>
            </a:clrChange>
            <a:extLst>
              <a:ext uri="{28A0092B-C50C-407E-A947-70E740481C1C}">
                <a14:useLocalDpi xmlns:a14="http://schemas.microsoft.com/office/drawing/2010/main" val="0"/>
              </a:ext>
            </a:extLst>
          </a:blip>
          <a:srcRect l="8064" t="24918" r="87674" b="71951"/>
          <a:stretch>
            <a:fillRect/>
          </a:stretch>
        </p:blipFill>
        <p:spPr bwMode="auto">
          <a:xfrm>
            <a:off x="4822825" y="3049588"/>
            <a:ext cx="41275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52" name="Picture 7" descr="Карта_децентрализованное"/>
          <p:cNvPicPr>
            <a:picLocks noChangeAspect="1" noChangeArrowheads="1"/>
          </p:cNvPicPr>
          <p:nvPr/>
        </p:nvPicPr>
        <p:blipFill>
          <a:blip r:embed="rId4" cstate="print">
            <a:clrChange>
              <a:clrFrom>
                <a:srgbClr val="FEFCFD"/>
              </a:clrFrom>
              <a:clrTo>
                <a:srgbClr val="FEFCFD">
                  <a:alpha val="0"/>
                </a:srgbClr>
              </a:clrTo>
            </a:clrChange>
            <a:extLst>
              <a:ext uri="{28A0092B-C50C-407E-A947-70E740481C1C}">
                <a14:useLocalDpi xmlns:a14="http://schemas.microsoft.com/office/drawing/2010/main" val="0"/>
              </a:ext>
            </a:extLst>
          </a:blip>
          <a:srcRect l="8064" t="24918" r="87674" b="71951"/>
          <a:stretch>
            <a:fillRect/>
          </a:stretch>
        </p:blipFill>
        <p:spPr bwMode="auto">
          <a:xfrm>
            <a:off x="5973763" y="3265488"/>
            <a:ext cx="41275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53" name="Picture 7" descr="Карта_децентрализованное"/>
          <p:cNvPicPr>
            <a:picLocks noChangeAspect="1" noChangeArrowheads="1"/>
          </p:cNvPicPr>
          <p:nvPr/>
        </p:nvPicPr>
        <p:blipFill>
          <a:blip r:embed="rId4" cstate="print">
            <a:clrChange>
              <a:clrFrom>
                <a:srgbClr val="FBFFFA"/>
              </a:clrFrom>
              <a:clrTo>
                <a:srgbClr val="FBFFFA">
                  <a:alpha val="0"/>
                </a:srgbClr>
              </a:clrTo>
            </a:clrChange>
            <a:extLst>
              <a:ext uri="{28A0092B-C50C-407E-A947-70E740481C1C}">
                <a14:useLocalDpi xmlns:a14="http://schemas.microsoft.com/office/drawing/2010/main" val="0"/>
              </a:ext>
            </a:extLst>
          </a:blip>
          <a:srcRect l="8064" t="24918" r="87674" b="71951"/>
          <a:stretch>
            <a:fillRect/>
          </a:stretch>
        </p:blipFill>
        <p:spPr bwMode="auto">
          <a:xfrm>
            <a:off x="2374900" y="4632325"/>
            <a:ext cx="41275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54" name="Picture 7" descr="Карта_децентрализованное"/>
          <p:cNvPicPr>
            <a:picLocks noChangeAspect="1" noChangeArrowheads="1"/>
          </p:cNvPicPr>
          <p:nvPr/>
        </p:nvPicPr>
        <p:blipFill>
          <a:blip r:embed="rId4" cstate="print">
            <a:clrChange>
              <a:clrFrom>
                <a:srgbClr val="FDFDFF"/>
              </a:clrFrom>
              <a:clrTo>
                <a:srgbClr val="FDFDFF">
                  <a:alpha val="0"/>
                </a:srgbClr>
              </a:clrTo>
            </a:clrChange>
            <a:extLst>
              <a:ext uri="{28A0092B-C50C-407E-A947-70E740481C1C}">
                <a14:useLocalDpi xmlns:a14="http://schemas.microsoft.com/office/drawing/2010/main" val="0"/>
              </a:ext>
            </a:extLst>
          </a:blip>
          <a:srcRect l="8064" t="24918" r="87674" b="71951"/>
          <a:stretch>
            <a:fillRect/>
          </a:stretch>
        </p:blipFill>
        <p:spPr bwMode="auto">
          <a:xfrm>
            <a:off x="4965700" y="5713413"/>
            <a:ext cx="41275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55" name="Picture 7" descr="Карта_децентрализованное"/>
          <p:cNvPicPr>
            <a:picLocks noChangeAspect="1" noChangeArrowheads="1"/>
          </p:cNvPicPr>
          <p:nvPr/>
        </p:nvPicPr>
        <p:blipFill>
          <a:blip r:embed="rId4" cstate="print">
            <a:clrChange>
              <a:clrFrom>
                <a:srgbClr val="FEFFFF"/>
              </a:clrFrom>
              <a:clrTo>
                <a:srgbClr val="FEFFFF">
                  <a:alpha val="0"/>
                </a:srgbClr>
              </a:clrTo>
            </a:clrChange>
            <a:extLst>
              <a:ext uri="{28A0092B-C50C-407E-A947-70E740481C1C}">
                <a14:useLocalDpi xmlns:a14="http://schemas.microsoft.com/office/drawing/2010/main" val="0"/>
              </a:ext>
            </a:extLst>
          </a:blip>
          <a:srcRect l="8064" t="24918" r="87674" b="71951"/>
          <a:stretch>
            <a:fillRect/>
          </a:stretch>
        </p:blipFill>
        <p:spPr bwMode="auto">
          <a:xfrm>
            <a:off x="3165475" y="3841750"/>
            <a:ext cx="41275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56" name="Picture 7" descr="Карта_децентрализованное"/>
          <p:cNvPicPr>
            <a:picLocks noChangeAspect="1" noChangeArrowheads="1"/>
          </p:cNvPicPr>
          <p:nvPr/>
        </p:nvPicPr>
        <p:blipFill>
          <a:blip r:embed="rId4" cstate="print">
            <a:clrChange>
              <a:clrFrom>
                <a:srgbClr val="FDFBFC"/>
              </a:clrFrom>
              <a:clrTo>
                <a:srgbClr val="FDFBFC">
                  <a:alpha val="0"/>
                </a:srgbClr>
              </a:clrTo>
            </a:clrChange>
            <a:extLst>
              <a:ext uri="{28A0092B-C50C-407E-A947-70E740481C1C}">
                <a14:useLocalDpi xmlns:a14="http://schemas.microsoft.com/office/drawing/2010/main" val="0"/>
              </a:ext>
            </a:extLst>
          </a:blip>
          <a:srcRect l="8064" t="24918" r="87674" b="71951"/>
          <a:stretch>
            <a:fillRect/>
          </a:stretch>
        </p:blipFill>
        <p:spPr bwMode="auto">
          <a:xfrm>
            <a:off x="6704500" y="1764967"/>
            <a:ext cx="4333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57" name="Picture 2" descr="Карта_децентрализованное"/>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8507" t="8139" r="87674" b="88274"/>
          <a:stretch>
            <a:fillRect/>
          </a:stretch>
        </p:blipFill>
        <p:spPr bwMode="auto">
          <a:xfrm>
            <a:off x="6737457" y="3282917"/>
            <a:ext cx="461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7358" name="Group 85"/>
          <p:cNvGrpSpPr>
            <a:grpSpLocks/>
          </p:cNvGrpSpPr>
          <p:nvPr/>
        </p:nvGrpSpPr>
        <p:grpSpPr bwMode="auto">
          <a:xfrm>
            <a:off x="2339975" y="1125538"/>
            <a:ext cx="3168650" cy="1662112"/>
            <a:chOff x="1429" y="754"/>
            <a:chExt cx="1996" cy="1047"/>
          </a:xfrm>
        </p:grpSpPr>
        <p:pic>
          <p:nvPicPr>
            <p:cNvPr id="57440" name="Picture 2" descr="Карта_децентрализованное"/>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8507" t="8139" r="87674" b="88274"/>
            <a:stretch>
              <a:fillRect/>
            </a:stretch>
          </p:blipFill>
          <p:spPr bwMode="auto">
            <a:xfrm>
              <a:off x="2064" y="1570"/>
              <a:ext cx="231"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441" name="Picture 2" descr="Карта_децентрализованное"/>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8507" t="8139" r="87674" b="88274"/>
            <a:stretch>
              <a:fillRect/>
            </a:stretch>
          </p:blipFill>
          <p:spPr bwMode="auto">
            <a:xfrm>
              <a:off x="1746" y="1480"/>
              <a:ext cx="225"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442" name="Picture 2" descr="Карта_децентрализованное"/>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8507" t="8139" r="87674" b="88274"/>
            <a:stretch>
              <a:fillRect/>
            </a:stretch>
          </p:blipFill>
          <p:spPr bwMode="auto">
            <a:xfrm>
              <a:off x="1429" y="1570"/>
              <a:ext cx="227"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443" name="Picture 2" descr="Карта_децентрализованное"/>
            <p:cNvPicPr>
              <a:picLocks noChangeAspect="1" noChangeArrowheads="1"/>
            </p:cNvPicPr>
            <p:nvPr/>
          </p:nvPicPr>
          <p:blipFill>
            <a:blip r:embed="rId5" cstate="print">
              <a:clrChange>
                <a:clrFrom>
                  <a:srgbClr val="FFFFFD"/>
                </a:clrFrom>
                <a:clrTo>
                  <a:srgbClr val="FFFFFD">
                    <a:alpha val="0"/>
                  </a:srgbClr>
                </a:clrTo>
              </a:clrChange>
              <a:extLst>
                <a:ext uri="{28A0092B-C50C-407E-A947-70E740481C1C}">
                  <a14:useLocalDpi xmlns:a14="http://schemas.microsoft.com/office/drawing/2010/main" val="0"/>
                </a:ext>
              </a:extLst>
            </a:blip>
            <a:srcRect l="8507" t="8139" r="87674" b="88274"/>
            <a:stretch>
              <a:fillRect/>
            </a:stretch>
          </p:blipFill>
          <p:spPr bwMode="auto">
            <a:xfrm>
              <a:off x="3198" y="754"/>
              <a:ext cx="227"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444" name="Picture 2" descr="Карта_децентрализованное"/>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8507" t="8139" r="87674" b="88274"/>
            <a:stretch>
              <a:fillRect/>
            </a:stretch>
          </p:blipFill>
          <p:spPr bwMode="auto">
            <a:xfrm>
              <a:off x="3198" y="1253"/>
              <a:ext cx="227"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7359" name="Picture 5" descr="Карта_децентрализованное"/>
          <p:cNvPicPr>
            <a:picLocks noChangeAspect="1" noChangeArrowheads="1"/>
          </p:cNvPicPr>
          <p:nvPr/>
        </p:nvPicPr>
        <p:blipFill>
          <a:blip r:embed="rId6" cstate="print">
            <a:clrChange>
              <a:clrFrom>
                <a:srgbClr val="FEFFFF"/>
              </a:clrFrom>
              <a:clrTo>
                <a:srgbClr val="FEFFFF">
                  <a:alpha val="0"/>
                </a:srgbClr>
              </a:clrTo>
            </a:clrChange>
            <a:lum bright="-40000" contrast="40000"/>
            <a:extLst>
              <a:ext uri="{28A0092B-C50C-407E-A947-70E740481C1C}">
                <a14:useLocalDpi xmlns:a14="http://schemas.microsoft.com/office/drawing/2010/main" val="0"/>
              </a:ext>
            </a:extLst>
          </a:blip>
          <a:srcRect l="8507" t="17661" r="87674" b="79865"/>
          <a:stretch>
            <a:fillRect/>
          </a:stretch>
        </p:blipFill>
        <p:spPr bwMode="auto">
          <a:xfrm>
            <a:off x="2357438" y="4287838"/>
            <a:ext cx="342900" cy="233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60" name="Picture 5" descr="Карта_децентрализованное"/>
          <p:cNvPicPr>
            <a:picLocks noChangeAspect="1" noChangeArrowheads="1"/>
          </p:cNvPicPr>
          <p:nvPr/>
        </p:nvPicPr>
        <p:blipFill>
          <a:blip r:embed="rId6" cstate="print">
            <a:clrChange>
              <a:clrFrom>
                <a:srgbClr val="FFFFFD"/>
              </a:clrFrom>
              <a:clrTo>
                <a:srgbClr val="FFFFFD">
                  <a:alpha val="0"/>
                </a:srgbClr>
              </a:clrTo>
            </a:clrChange>
            <a:lum bright="-40000" contrast="40000"/>
            <a:extLst>
              <a:ext uri="{28A0092B-C50C-407E-A947-70E740481C1C}">
                <a14:useLocalDpi xmlns:a14="http://schemas.microsoft.com/office/drawing/2010/main" val="0"/>
              </a:ext>
            </a:extLst>
          </a:blip>
          <a:srcRect l="8507" t="17661" r="87674" b="79865"/>
          <a:stretch>
            <a:fillRect/>
          </a:stretch>
        </p:blipFill>
        <p:spPr bwMode="auto">
          <a:xfrm>
            <a:off x="3635375" y="3860800"/>
            <a:ext cx="360363"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61" name="Picture 5" descr="Карта_децентрализованное"/>
          <p:cNvPicPr>
            <a:picLocks noChangeAspect="1" noChangeArrowheads="1"/>
          </p:cNvPicPr>
          <p:nvPr/>
        </p:nvPicPr>
        <p:blipFill>
          <a:blip r:embed="rId6" cstate="print">
            <a:clrChange>
              <a:clrFrom>
                <a:srgbClr val="FFFFFF"/>
              </a:clrFrom>
              <a:clrTo>
                <a:srgbClr val="FFFFFF">
                  <a:alpha val="0"/>
                </a:srgbClr>
              </a:clrTo>
            </a:clrChange>
            <a:lum bright="-40000" contrast="40000"/>
            <a:extLst>
              <a:ext uri="{28A0092B-C50C-407E-A947-70E740481C1C}">
                <a14:useLocalDpi xmlns:a14="http://schemas.microsoft.com/office/drawing/2010/main" val="0"/>
              </a:ext>
            </a:extLst>
          </a:blip>
          <a:srcRect l="8507" t="17661" r="87674" b="79865"/>
          <a:stretch>
            <a:fillRect/>
          </a:stretch>
        </p:blipFill>
        <p:spPr bwMode="auto">
          <a:xfrm>
            <a:off x="4859338" y="5013325"/>
            <a:ext cx="376237"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62" name="Picture 5" descr="Карта_децентрализованное"/>
          <p:cNvPicPr>
            <a:picLocks noChangeAspect="1" noChangeArrowheads="1"/>
          </p:cNvPicPr>
          <p:nvPr/>
        </p:nvPicPr>
        <p:blipFill>
          <a:blip r:embed="rId6" cstate="print">
            <a:clrChange>
              <a:clrFrom>
                <a:srgbClr val="FEFFFF"/>
              </a:clrFrom>
              <a:clrTo>
                <a:srgbClr val="FEFFFF">
                  <a:alpha val="0"/>
                </a:srgbClr>
              </a:clrTo>
            </a:clrChange>
            <a:lum bright="-40000" contrast="40000"/>
            <a:extLst>
              <a:ext uri="{28A0092B-C50C-407E-A947-70E740481C1C}">
                <a14:useLocalDpi xmlns:a14="http://schemas.microsoft.com/office/drawing/2010/main" val="0"/>
              </a:ext>
            </a:extLst>
          </a:blip>
          <a:srcRect l="8507" t="17661" r="87674" b="79865"/>
          <a:stretch>
            <a:fillRect/>
          </a:stretch>
        </p:blipFill>
        <p:spPr bwMode="auto">
          <a:xfrm>
            <a:off x="2771775" y="4076700"/>
            <a:ext cx="360363"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63" name="Picture 5" descr="Карта_децентрализованное"/>
          <p:cNvPicPr>
            <a:picLocks noChangeAspect="1" noChangeArrowheads="1"/>
          </p:cNvPicPr>
          <p:nvPr/>
        </p:nvPicPr>
        <p:blipFill>
          <a:blip r:embed="rId6" cstate="print">
            <a:clrChange>
              <a:clrFrom>
                <a:srgbClr val="FFFFFF"/>
              </a:clrFrom>
              <a:clrTo>
                <a:srgbClr val="FFFFFF">
                  <a:alpha val="0"/>
                </a:srgbClr>
              </a:clrTo>
            </a:clrChange>
            <a:lum bright="-40000" contrast="40000"/>
            <a:extLst>
              <a:ext uri="{28A0092B-C50C-407E-A947-70E740481C1C}">
                <a14:useLocalDpi xmlns:a14="http://schemas.microsoft.com/office/drawing/2010/main" val="0"/>
              </a:ext>
            </a:extLst>
          </a:blip>
          <a:srcRect l="8507" t="17661" r="87674" b="79865"/>
          <a:stretch>
            <a:fillRect/>
          </a:stretch>
        </p:blipFill>
        <p:spPr bwMode="auto">
          <a:xfrm>
            <a:off x="5292725" y="4724400"/>
            <a:ext cx="3587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64" name="Picture 5" descr="Карта_децентрализованное"/>
          <p:cNvPicPr>
            <a:picLocks noChangeAspect="1" noChangeArrowheads="1"/>
          </p:cNvPicPr>
          <p:nvPr/>
        </p:nvPicPr>
        <p:blipFill>
          <a:blip r:embed="rId6" cstate="print">
            <a:clrChange>
              <a:clrFrom>
                <a:srgbClr val="FFFFFF"/>
              </a:clrFrom>
              <a:clrTo>
                <a:srgbClr val="FFFFFF">
                  <a:alpha val="0"/>
                </a:srgbClr>
              </a:clrTo>
            </a:clrChange>
            <a:lum bright="-40000" contrast="40000"/>
            <a:extLst>
              <a:ext uri="{28A0092B-C50C-407E-A947-70E740481C1C}">
                <a14:useLocalDpi xmlns:a14="http://schemas.microsoft.com/office/drawing/2010/main" val="0"/>
              </a:ext>
            </a:extLst>
          </a:blip>
          <a:srcRect l="8507" t="17661" r="87674" b="79865"/>
          <a:stretch>
            <a:fillRect/>
          </a:stretch>
        </p:blipFill>
        <p:spPr bwMode="auto">
          <a:xfrm>
            <a:off x="6704500" y="2909606"/>
            <a:ext cx="431800" cy="29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65" name="Picture 5" descr="Карта_децентрализованное"/>
          <p:cNvPicPr>
            <a:picLocks noChangeAspect="1" noChangeArrowheads="1"/>
          </p:cNvPicPr>
          <p:nvPr/>
        </p:nvPicPr>
        <p:blipFill>
          <a:blip r:embed="rId6" cstate="print">
            <a:clrChange>
              <a:clrFrom>
                <a:srgbClr val="FEFFFF"/>
              </a:clrFrom>
              <a:clrTo>
                <a:srgbClr val="FEFFFF">
                  <a:alpha val="0"/>
                </a:srgbClr>
              </a:clrTo>
            </a:clrChange>
            <a:lum bright="-40000" contrast="40000"/>
            <a:extLst>
              <a:ext uri="{28A0092B-C50C-407E-A947-70E740481C1C}">
                <a14:useLocalDpi xmlns:a14="http://schemas.microsoft.com/office/drawing/2010/main" val="0"/>
              </a:ext>
            </a:extLst>
          </a:blip>
          <a:srcRect l="8507" t="17661" r="87674" b="79865"/>
          <a:stretch>
            <a:fillRect/>
          </a:stretch>
        </p:blipFill>
        <p:spPr bwMode="auto">
          <a:xfrm>
            <a:off x="1258888" y="3933825"/>
            <a:ext cx="360362"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66" name="Picture 4" descr="Карта_децентрализованное"/>
          <p:cNvPicPr>
            <a:picLocks noChangeAspect="1" noChangeArrowheads="1"/>
          </p:cNvPicPr>
          <p:nvPr/>
        </p:nvPicPr>
        <p:blipFill>
          <a:blip r:embed="rId7" cstate="print">
            <a:clrChange>
              <a:clrFrom>
                <a:srgbClr val="FFFEFF"/>
              </a:clrFrom>
              <a:clrTo>
                <a:srgbClr val="FFFEFF">
                  <a:alpha val="0"/>
                </a:srgbClr>
              </a:clrTo>
            </a:clrChange>
            <a:extLst>
              <a:ext uri="{28A0092B-C50C-407E-A947-70E740481C1C}">
                <a14:useLocalDpi xmlns:a14="http://schemas.microsoft.com/office/drawing/2010/main" val="0"/>
              </a:ext>
            </a:extLst>
          </a:blip>
          <a:srcRect l="8507" t="14113" r="87674" b="82779"/>
          <a:stretch>
            <a:fillRect/>
          </a:stretch>
        </p:blipFill>
        <p:spPr bwMode="auto">
          <a:xfrm>
            <a:off x="3419475" y="3573463"/>
            <a:ext cx="377825" cy="33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67" name="Picture 4" descr="Карта_децентрализованное"/>
          <p:cNvPicPr>
            <a:picLocks noChangeAspect="1" noChangeArrowheads="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8507" t="14113" r="87674" b="82779"/>
          <a:stretch>
            <a:fillRect/>
          </a:stretch>
        </p:blipFill>
        <p:spPr bwMode="auto">
          <a:xfrm>
            <a:off x="5940425" y="1557338"/>
            <a:ext cx="377825" cy="33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68" name="Picture 4" descr="Карта_децентрализованное"/>
          <p:cNvPicPr>
            <a:picLocks noChangeAspect="1" noChangeArrowheads="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8507" t="14113" r="87674" b="82779"/>
          <a:stretch>
            <a:fillRect/>
          </a:stretch>
        </p:blipFill>
        <p:spPr bwMode="auto">
          <a:xfrm>
            <a:off x="5724525" y="2276475"/>
            <a:ext cx="377825" cy="331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69" name="Picture 4" descr="Карта_децентрализованное"/>
          <p:cNvPicPr>
            <a:picLocks noChangeAspect="1" noChangeArrowheads="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8507" t="14113" r="87674" b="82779"/>
          <a:stretch>
            <a:fillRect/>
          </a:stretch>
        </p:blipFill>
        <p:spPr bwMode="auto">
          <a:xfrm>
            <a:off x="4462463" y="2112963"/>
            <a:ext cx="376237" cy="33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70" name="Picture 4" descr="Карта_децентрализованное"/>
          <p:cNvPicPr>
            <a:picLocks noChangeAspect="1" noChangeArrowheads="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8507" t="14113" r="87674" b="82779"/>
          <a:stretch>
            <a:fillRect/>
          </a:stretch>
        </p:blipFill>
        <p:spPr bwMode="auto">
          <a:xfrm>
            <a:off x="4533900" y="3624263"/>
            <a:ext cx="376238" cy="33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71" name="Picture 4" descr="Карта_децентрализованное"/>
          <p:cNvPicPr>
            <a:picLocks noChangeAspect="1" noChangeArrowheads="1"/>
          </p:cNvPicPr>
          <p:nvPr/>
        </p:nvPicPr>
        <p:blipFill>
          <a:blip r:embed="rId7" cstate="print">
            <a:clrChange>
              <a:clrFrom>
                <a:srgbClr val="FFFEFF"/>
              </a:clrFrom>
              <a:clrTo>
                <a:srgbClr val="FFFEFF">
                  <a:alpha val="0"/>
                </a:srgbClr>
              </a:clrTo>
            </a:clrChange>
            <a:extLst>
              <a:ext uri="{28A0092B-C50C-407E-A947-70E740481C1C}">
                <a14:useLocalDpi xmlns:a14="http://schemas.microsoft.com/office/drawing/2010/main" val="0"/>
              </a:ext>
            </a:extLst>
          </a:blip>
          <a:srcRect l="8507" t="14113" r="87674" b="82779"/>
          <a:stretch>
            <a:fillRect/>
          </a:stretch>
        </p:blipFill>
        <p:spPr bwMode="auto">
          <a:xfrm>
            <a:off x="5508625" y="5013325"/>
            <a:ext cx="377825" cy="331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72" name="Picture 4" descr="Карта_децентрализованное"/>
          <p:cNvPicPr>
            <a:picLocks noChangeAspect="1" noChangeArrowheads="1"/>
          </p:cNvPicPr>
          <p:nvPr/>
        </p:nvPicPr>
        <p:blipFill>
          <a:blip r:embed="rId7" cstate="print">
            <a:clrChange>
              <a:clrFrom>
                <a:srgbClr val="FEFFFF"/>
              </a:clrFrom>
              <a:clrTo>
                <a:srgbClr val="FEFFFF">
                  <a:alpha val="0"/>
                </a:srgbClr>
              </a:clrTo>
            </a:clrChange>
            <a:extLst>
              <a:ext uri="{28A0092B-C50C-407E-A947-70E740481C1C}">
                <a14:useLocalDpi xmlns:a14="http://schemas.microsoft.com/office/drawing/2010/main" val="0"/>
              </a:ext>
            </a:extLst>
          </a:blip>
          <a:srcRect l="8507" t="14113" r="87674" b="82779"/>
          <a:stretch>
            <a:fillRect/>
          </a:stretch>
        </p:blipFill>
        <p:spPr bwMode="auto">
          <a:xfrm>
            <a:off x="4533900" y="1681163"/>
            <a:ext cx="377825" cy="33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73" name="Picture 4" descr="Карта_децентрализованное"/>
          <p:cNvPicPr>
            <a:picLocks noChangeAspect="1" noChangeArrowheads="1"/>
          </p:cNvPicPr>
          <p:nvPr/>
        </p:nvPicPr>
        <p:blipFill>
          <a:blip r:embed="rId7" cstate="print">
            <a:clrChange>
              <a:clrFrom>
                <a:srgbClr val="FFFEFF"/>
              </a:clrFrom>
              <a:clrTo>
                <a:srgbClr val="FFFEFF">
                  <a:alpha val="0"/>
                </a:srgbClr>
              </a:clrTo>
            </a:clrChange>
            <a:extLst>
              <a:ext uri="{28A0092B-C50C-407E-A947-70E740481C1C}">
                <a14:useLocalDpi xmlns:a14="http://schemas.microsoft.com/office/drawing/2010/main" val="0"/>
              </a:ext>
            </a:extLst>
          </a:blip>
          <a:srcRect l="8507" t="14113" r="87674" b="82779"/>
          <a:stretch>
            <a:fillRect/>
          </a:stretch>
        </p:blipFill>
        <p:spPr bwMode="auto">
          <a:xfrm>
            <a:off x="6711925" y="2271712"/>
            <a:ext cx="460375"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74" name="Picture 4" descr="Карта_децентрализованное"/>
          <p:cNvPicPr>
            <a:picLocks noChangeAspect="1" noChangeArrowheads="1"/>
          </p:cNvPicPr>
          <p:nvPr/>
        </p:nvPicPr>
        <p:blipFill>
          <a:blip r:embed="rId7" cstate="print">
            <a:clrChange>
              <a:clrFrom>
                <a:srgbClr val="FFFFFD"/>
              </a:clrFrom>
              <a:clrTo>
                <a:srgbClr val="FFFFFD">
                  <a:alpha val="0"/>
                </a:srgbClr>
              </a:clrTo>
            </a:clrChange>
            <a:extLst>
              <a:ext uri="{28A0092B-C50C-407E-A947-70E740481C1C}">
                <a14:useLocalDpi xmlns:a14="http://schemas.microsoft.com/office/drawing/2010/main" val="0"/>
              </a:ext>
            </a:extLst>
          </a:blip>
          <a:srcRect l="8507" t="14113" r="87674" b="82779"/>
          <a:stretch>
            <a:fillRect/>
          </a:stretch>
        </p:blipFill>
        <p:spPr bwMode="auto">
          <a:xfrm>
            <a:off x="3814763" y="2400300"/>
            <a:ext cx="377825" cy="331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75" name="Picture 4" descr="Карта_децентрализованное"/>
          <p:cNvPicPr>
            <a:picLocks noChangeAspect="1" noChangeArrowheads="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8507" t="14113" r="87674" b="82779"/>
          <a:stretch>
            <a:fillRect/>
          </a:stretch>
        </p:blipFill>
        <p:spPr bwMode="auto">
          <a:xfrm>
            <a:off x="5724525" y="2636838"/>
            <a:ext cx="377825" cy="33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7376" name="Group 62"/>
          <p:cNvGrpSpPr>
            <a:grpSpLocks/>
          </p:cNvGrpSpPr>
          <p:nvPr/>
        </p:nvGrpSpPr>
        <p:grpSpPr bwMode="auto">
          <a:xfrm>
            <a:off x="539750" y="692150"/>
            <a:ext cx="5961063" cy="4548188"/>
            <a:chOff x="385" y="482"/>
            <a:chExt cx="3755" cy="2865"/>
          </a:xfrm>
        </p:grpSpPr>
        <p:pic>
          <p:nvPicPr>
            <p:cNvPr id="57427" name="Picture 1" descr="Карта_децентрализованное"/>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8507" t="4715" r="87674" b="91435"/>
            <a:stretch>
              <a:fillRect/>
            </a:stretch>
          </p:blipFill>
          <p:spPr bwMode="auto">
            <a:xfrm>
              <a:off x="3742" y="482"/>
              <a:ext cx="217"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428" name="Picture 1" descr="Карта_децентрализованное"/>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8507" t="4715" r="87674" b="91435"/>
            <a:stretch>
              <a:fillRect/>
            </a:stretch>
          </p:blipFill>
          <p:spPr bwMode="auto">
            <a:xfrm>
              <a:off x="3379" y="618"/>
              <a:ext cx="217"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429" name="Picture 1" descr="Карта_децентрализованное"/>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8507" t="4715" r="87674" b="91435"/>
            <a:stretch>
              <a:fillRect/>
            </a:stretch>
          </p:blipFill>
          <p:spPr bwMode="auto">
            <a:xfrm>
              <a:off x="3787" y="1344"/>
              <a:ext cx="217"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430" name="Picture 1" descr="Карта_децентрализованное"/>
            <p:cNvPicPr>
              <a:picLocks noChangeAspect="1" noChangeArrowheads="1"/>
            </p:cNvPicPr>
            <p:nvPr/>
          </p:nvPicPr>
          <p:blipFill>
            <a:blip r:embed="rId8" cstate="print">
              <a:clrChange>
                <a:clrFrom>
                  <a:srgbClr val="FFFEFF"/>
                </a:clrFrom>
                <a:clrTo>
                  <a:srgbClr val="FFFEFF">
                    <a:alpha val="0"/>
                  </a:srgbClr>
                </a:clrTo>
              </a:clrChange>
              <a:extLst>
                <a:ext uri="{28A0092B-C50C-407E-A947-70E740481C1C}">
                  <a14:useLocalDpi xmlns:a14="http://schemas.microsoft.com/office/drawing/2010/main" val="0"/>
                </a:ext>
              </a:extLst>
            </a:blip>
            <a:srcRect l="8507" t="4715" r="87674" b="91435"/>
            <a:stretch>
              <a:fillRect/>
            </a:stretch>
          </p:blipFill>
          <p:spPr bwMode="auto">
            <a:xfrm>
              <a:off x="2699" y="1117"/>
              <a:ext cx="217"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431" name="Picture 1" descr="Карта_децентрализованное"/>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8507" t="4715" r="87674" b="91435"/>
            <a:stretch>
              <a:fillRect/>
            </a:stretch>
          </p:blipFill>
          <p:spPr bwMode="auto">
            <a:xfrm>
              <a:off x="3288" y="1661"/>
              <a:ext cx="217"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432" name="Picture 1" descr="Карта_децентрализованное"/>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8507" t="4715" r="87674" b="91435"/>
            <a:stretch>
              <a:fillRect/>
            </a:stretch>
          </p:blipFill>
          <p:spPr bwMode="auto">
            <a:xfrm>
              <a:off x="3696" y="2341"/>
              <a:ext cx="217"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433" name="Picture 1" descr="Карта_децентрализованное"/>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8507" t="4715" r="87674" b="91435"/>
            <a:stretch>
              <a:fillRect/>
            </a:stretch>
          </p:blipFill>
          <p:spPr bwMode="auto">
            <a:xfrm>
              <a:off x="3016" y="2251"/>
              <a:ext cx="217"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434" name="Picture 1" descr="Карта_децентрализованное"/>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8507" t="4715" r="87674" b="91435"/>
            <a:stretch>
              <a:fillRect/>
            </a:stretch>
          </p:blipFill>
          <p:spPr bwMode="auto">
            <a:xfrm>
              <a:off x="2245" y="1298"/>
              <a:ext cx="217"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435" name="Picture 1" descr="Карта_децентрализованное"/>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8507" t="4715" r="87674" b="91435"/>
            <a:stretch>
              <a:fillRect/>
            </a:stretch>
          </p:blipFill>
          <p:spPr bwMode="auto">
            <a:xfrm>
              <a:off x="1687" y="1486"/>
              <a:ext cx="217"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436" name="Picture 1" descr="Карта_децентрализованное"/>
            <p:cNvPicPr>
              <a:picLocks noChangeAspect="1" noChangeArrowheads="1"/>
            </p:cNvPicPr>
            <p:nvPr/>
          </p:nvPicPr>
          <p:blipFill>
            <a:blip r:embed="rId8" cstate="print">
              <a:clrChange>
                <a:clrFrom>
                  <a:srgbClr val="F2F4F3"/>
                </a:clrFrom>
                <a:clrTo>
                  <a:srgbClr val="F2F4F3">
                    <a:alpha val="0"/>
                  </a:srgbClr>
                </a:clrTo>
              </a:clrChange>
              <a:extLst>
                <a:ext uri="{28A0092B-C50C-407E-A947-70E740481C1C}">
                  <a14:useLocalDpi xmlns:a14="http://schemas.microsoft.com/office/drawing/2010/main" val="0"/>
                </a:ext>
              </a:extLst>
            </a:blip>
            <a:srcRect l="8507" t="4715" r="87674" b="91435"/>
            <a:stretch>
              <a:fillRect/>
            </a:stretch>
          </p:blipFill>
          <p:spPr bwMode="auto">
            <a:xfrm>
              <a:off x="1020" y="1389"/>
              <a:ext cx="217"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437" name="Picture 1" descr="Карта_децентрализованное"/>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8507" t="4715" r="87674" b="91435"/>
            <a:stretch>
              <a:fillRect/>
            </a:stretch>
          </p:blipFill>
          <p:spPr bwMode="auto">
            <a:xfrm>
              <a:off x="385" y="1616"/>
              <a:ext cx="217"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438" name="Picture 1" descr="Карта_децентрализованное"/>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8507" t="4715" r="87674" b="91435"/>
            <a:stretch>
              <a:fillRect/>
            </a:stretch>
          </p:blipFill>
          <p:spPr bwMode="auto">
            <a:xfrm>
              <a:off x="3923" y="2704"/>
              <a:ext cx="217"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439" name="Picture 1" descr="Карта_децентрализованное"/>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8507" t="4715" r="87674" b="91435"/>
            <a:stretch>
              <a:fillRect/>
            </a:stretch>
          </p:blipFill>
          <p:spPr bwMode="auto">
            <a:xfrm>
              <a:off x="3923" y="3113"/>
              <a:ext cx="217"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7377" name="Group 51"/>
          <p:cNvGrpSpPr>
            <a:grpSpLocks/>
          </p:cNvGrpSpPr>
          <p:nvPr/>
        </p:nvGrpSpPr>
        <p:grpSpPr bwMode="auto">
          <a:xfrm>
            <a:off x="6011863" y="3644900"/>
            <a:ext cx="579437" cy="1776413"/>
            <a:chOff x="3878" y="2341"/>
            <a:chExt cx="365" cy="1119"/>
          </a:xfrm>
        </p:grpSpPr>
        <p:pic>
          <p:nvPicPr>
            <p:cNvPr id="57424" name="Picture 6" descr="Карта_децентрализованное"/>
            <p:cNvPicPr>
              <a:picLocks noChangeAspect="1" noChangeArrowheads="1"/>
            </p:cNvPicPr>
            <p:nvPr/>
          </p:nvPicPr>
          <p:blipFill>
            <a:blip r:embed="rId9" cstate="print">
              <a:clrChange>
                <a:clrFrom>
                  <a:srgbClr val="FDFFFE"/>
                </a:clrFrom>
                <a:clrTo>
                  <a:srgbClr val="FDFFFE">
                    <a:alpha val="0"/>
                  </a:srgbClr>
                </a:clrTo>
              </a:clrChange>
              <a:extLst>
                <a:ext uri="{28A0092B-C50C-407E-A947-70E740481C1C}">
                  <a14:useLocalDpi xmlns:a14="http://schemas.microsoft.com/office/drawing/2010/main" val="0"/>
                </a:ext>
              </a:extLst>
            </a:blip>
            <a:srcRect l="8507" t="20219" r="87674" b="76538"/>
            <a:stretch>
              <a:fillRect/>
            </a:stretch>
          </p:blipFill>
          <p:spPr bwMode="auto">
            <a:xfrm>
              <a:off x="3878" y="2341"/>
              <a:ext cx="229"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425" name="Picture 6" descr="Карта_децентрализованное"/>
            <p:cNvPicPr>
              <a:picLocks noChangeAspect="1" noChangeArrowheads="1"/>
            </p:cNvPicPr>
            <p:nvPr/>
          </p:nvPicPr>
          <p:blipFill>
            <a:blip r:embed="rId9" cstate="print">
              <a:clrChange>
                <a:clrFrom>
                  <a:srgbClr val="FFFEFF"/>
                </a:clrFrom>
                <a:clrTo>
                  <a:srgbClr val="FFFEFF">
                    <a:alpha val="0"/>
                  </a:srgbClr>
                </a:clrTo>
              </a:clrChange>
              <a:extLst>
                <a:ext uri="{28A0092B-C50C-407E-A947-70E740481C1C}">
                  <a14:useLocalDpi xmlns:a14="http://schemas.microsoft.com/office/drawing/2010/main" val="0"/>
                </a:ext>
              </a:extLst>
            </a:blip>
            <a:srcRect l="8507" t="20219" r="87674" b="76538"/>
            <a:stretch>
              <a:fillRect/>
            </a:stretch>
          </p:blipFill>
          <p:spPr bwMode="auto">
            <a:xfrm>
              <a:off x="3878" y="3249"/>
              <a:ext cx="229"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426" name="Picture 6" descr="Карта_децентрализованное"/>
            <p:cNvPicPr>
              <a:picLocks noChangeAspect="1" noChangeArrowheads="1"/>
            </p:cNvPicPr>
            <p:nvPr/>
          </p:nvPicPr>
          <p:blipFill>
            <a:blip r:embed="rId9" cstate="print">
              <a:clrChange>
                <a:clrFrom>
                  <a:srgbClr val="FFFEFF"/>
                </a:clrFrom>
                <a:clrTo>
                  <a:srgbClr val="FFFEFF">
                    <a:alpha val="0"/>
                  </a:srgbClr>
                </a:clrTo>
              </a:clrChange>
              <a:extLst>
                <a:ext uri="{28A0092B-C50C-407E-A947-70E740481C1C}">
                  <a14:useLocalDpi xmlns:a14="http://schemas.microsoft.com/office/drawing/2010/main" val="0"/>
                </a:ext>
              </a:extLst>
            </a:blip>
            <a:srcRect l="8507" t="20219" r="87674" b="76538"/>
            <a:stretch>
              <a:fillRect/>
            </a:stretch>
          </p:blipFill>
          <p:spPr bwMode="auto">
            <a:xfrm>
              <a:off x="4014" y="2976"/>
              <a:ext cx="229"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7378" name="Text Box 55" descr="Широкий диагональный 1"/>
          <p:cNvSpPr txBox="1">
            <a:spLocks noChangeArrowheads="1"/>
          </p:cNvSpPr>
          <p:nvPr/>
        </p:nvSpPr>
        <p:spPr bwMode="auto">
          <a:xfrm>
            <a:off x="6443663" y="981075"/>
            <a:ext cx="2376487"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0000" tIns="46800" rIns="90000" bIns="4680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fontAlgn="base">
              <a:spcBef>
                <a:spcPct val="0"/>
              </a:spcBef>
              <a:spcAft>
                <a:spcPct val="0"/>
              </a:spcAft>
            </a:pPr>
            <a:r>
              <a:rPr lang="en-US" sz="1600" b="1" smtClean="0">
                <a:solidFill>
                  <a:srgbClr val="A50021"/>
                </a:solidFill>
                <a:latin typeface="Calibri" pitchFamily="34" charset="0"/>
              </a:rPr>
              <a:t>Total capacities to be put into operation</a:t>
            </a:r>
            <a:endParaRPr lang="ru-RU" sz="1600" b="1" smtClean="0">
              <a:solidFill>
                <a:srgbClr val="A50021"/>
              </a:solidFill>
              <a:latin typeface="Calibri" pitchFamily="34" charset="0"/>
            </a:endParaRPr>
          </a:p>
        </p:txBody>
      </p:sp>
      <p:pic>
        <p:nvPicPr>
          <p:cNvPr id="57379" name="Picture 3" descr="Карта_децентрализованное"/>
          <p:cNvPicPr>
            <a:picLocks noChangeAspect="1" noChangeArrowheads="1"/>
          </p:cNvPicPr>
          <p:nvPr/>
        </p:nvPicPr>
        <p:blipFill>
          <a:blip r:embed="rId10" cstate="print">
            <a:clrChange>
              <a:clrFrom>
                <a:srgbClr val="FFFFFD"/>
              </a:clrFrom>
              <a:clrTo>
                <a:srgbClr val="FFFFFD">
                  <a:alpha val="0"/>
                </a:srgbClr>
              </a:clrTo>
            </a:clrChange>
            <a:extLst>
              <a:ext uri="{28A0092B-C50C-407E-A947-70E740481C1C}">
                <a14:useLocalDpi xmlns:a14="http://schemas.microsoft.com/office/drawing/2010/main" val="0"/>
              </a:ext>
            </a:extLst>
          </a:blip>
          <a:srcRect l="8507" t="11423" r="87674" b="85550"/>
          <a:stretch>
            <a:fillRect/>
          </a:stretch>
        </p:blipFill>
        <p:spPr bwMode="auto">
          <a:xfrm>
            <a:off x="6675925" y="3760788"/>
            <a:ext cx="460375"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80" name="Picture 1" descr="Карта_децентрализованное"/>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8507" t="4715" r="87674" b="91435"/>
          <a:stretch>
            <a:fillRect/>
          </a:stretch>
        </p:blipFill>
        <p:spPr bwMode="auto">
          <a:xfrm>
            <a:off x="6729413" y="4217834"/>
            <a:ext cx="460375"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81" name="Picture 6" descr="Карта_децентрализованное"/>
          <p:cNvPicPr>
            <a:picLocks noChangeAspect="1" noChangeArrowheads="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8507" t="20219" r="87674" b="76538"/>
          <a:stretch>
            <a:fillRect/>
          </a:stretch>
        </p:blipFill>
        <p:spPr bwMode="auto">
          <a:xfrm>
            <a:off x="6780940" y="4828814"/>
            <a:ext cx="452438" cy="41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7410" name="Group 85"/>
          <p:cNvGrpSpPr>
            <a:grpSpLocks/>
          </p:cNvGrpSpPr>
          <p:nvPr/>
        </p:nvGrpSpPr>
        <p:grpSpPr bwMode="auto">
          <a:xfrm>
            <a:off x="1042988" y="2924175"/>
            <a:ext cx="5114925" cy="3170238"/>
            <a:chOff x="748" y="1933"/>
            <a:chExt cx="3222" cy="1997"/>
          </a:xfrm>
        </p:grpSpPr>
        <p:grpSp>
          <p:nvGrpSpPr>
            <p:cNvPr id="57414" name="Group 36"/>
            <p:cNvGrpSpPr>
              <a:grpSpLocks/>
            </p:cNvGrpSpPr>
            <p:nvPr/>
          </p:nvGrpSpPr>
          <p:grpSpPr bwMode="auto">
            <a:xfrm>
              <a:off x="748" y="1933"/>
              <a:ext cx="3222" cy="1997"/>
              <a:chOff x="657" y="1888"/>
              <a:chExt cx="3222" cy="1997"/>
            </a:xfrm>
          </p:grpSpPr>
          <p:pic>
            <p:nvPicPr>
              <p:cNvPr id="57416" name="Picture 3" descr="Карта_децентрализованное"/>
              <p:cNvPicPr>
                <a:picLocks noChangeAspect="1" noChangeArrowheads="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l="8507" t="11423" r="87674" b="85550"/>
              <a:stretch>
                <a:fillRect/>
              </a:stretch>
            </p:blipFill>
            <p:spPr bwMode="auto">
              <a:xfrm>
                <a:off x="703" y="3657"/>
                <a:ext cx="272" cy="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417" name="Picture 3" descr="Карта_децентрализованное"/>
              <p:cNvPicPr>
                <a:picLocks noChangeAspect="1" noChangeArrowheads="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l="8507" t="11423" r="87674" b="85550"/>
              <a:stretch>
                <a:fillRect/>
              </a:stretch>
            </p:blipFill>
            <p:spPr bwMode="auto">
              <a:xfrm>
                <a:off x="657" y="2614"/>
                <a:ext cx="27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418" name="Picture 3" descr="Карта_децентрализованное"/>
              <p:cNvPicPr>
                <a:picLocks noChangeAspect="1" noChangeArrowheads="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l="8507" t="11423" r="87674" b="85550"/>
              <a:stretch>
                <a:fillRect/>
              </a:stretch>
            </p:blipFill>
            <p:spPr bwMode="auto">
              <a:xfrm>
                <a:off x="2245" y="2568"/>
                <a:ext cx="27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419" name="Picture 3" descr="Карта_децентрализованное"/>
              <p:cNvPicPr>
                <a:picLocks noChangeAspect="1" noChangeArrowheads="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l="8507" t="11423" r="87674" b="85550"/>
              <a:stretch>
                <a:fillRect/>
              </a:stretch>
            </p:blipFill>
            <p:spPr bwMode="auto">
              <a:xfrm>
                <a:off x="2608" y="2659"/>
                <a:ext cx="27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420" name="Picture 3" descr="Карта_децентрализованное"/>
              <p:cNvPicPr>
                <a:picLocks noChangeAspect="1" noChangeArrowheads="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l="8507" t="11423" r="87674" b="85550"/>
              <a:stretch>
                <a:fillRect/>
              </a:stretch>
            </p:blipFill>
            <p:spPr bwMode="auto">
              <a:xfrm>
                <a:off x="1525" y="3466"/>
                <a:ext cx="27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421" name="Picture 3" descr="Карта_децентрализованное"/>
              <p:cNvPicPr>
                <a:picLocks noChangeAspect="1" noChangeArrowheads="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l="8507" t="11423" r="87674" b="85550"/>
              <a:stretch>
                <a:fillRect/>
              </a:stretch>
            </p:blipFill>
            <p:spPr bwMode="auto">
              <a:xfrm>
                <a:off x="3606" y="1888"/>
                <a:ext cx="27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422" name="Picture 3" descr="Карта_децентрализованное"/>
              <p:cNvPicPr>
                <a:picLocks noChangeAspect="1" noChangeArrowheads="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l="8507" t="11423" r="87674" b="85550"/>
              <a:stretch>
                <a:fillRect/>
              </a:stretch>
            </p:blipFill>
            <p:spPr bwMode="auto">
              <a:xfrm>
                <a:off x="1882" y="3521"/>
                <a:ext cx="27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423" name="Picture 3" descr="Карта_децентрализованное"/>
              <p:cNvPicPr>
                <a:picLocks noChangeAspect="1" noChangeArrowheads="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l="8507" t="11423" r="87674" b="85550"/>
              <a:stretch>
                <a:fillRect/>
              </a:stretch>
            </p:blipFill>
            <p:spPr bwMode="auto">
              <a:xfrm>
                <a:off x="1247" y="2750"/>
                <a:ext cx="272" cy="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7415" name="Picture 3" descr="Карта_децентрализованное"/>
            <p:cNvPicPr>
              <a:picLocks noChangeAspect="1" noChangeArrowheads="1"/>
            </p:cNvPicPr>
            <p:nvPr/>
          </p:nvPicPr>
          <p:blipFill>
            <a:blip r:embed="rId10" cstate="print">
              <a:clrChange>
                <a:clrFrom>
                  <a:srgbClr val="FFFFFD"/>
                </a:clrFrom>
                <a:clrTo>
                  <a:srgbClr val="FFFFFD">
                    <a:alpha val="0"/>
                  </a:srgbClr>
                </a:clrTo>
              </a:clrChange>
              <a:extLst>
                <a:ext uri="{28A0092B-C50C-407E-A947-70E740481C1C}">
                  <a14:useLocalDpi xmlns:a14="http://schemas.microsoft.com/office/drawing/2010/main" val="0"/>
                </a:ext>
              </a:extLst>
            </a:blip>
            <a:srcRect l="8507" t="11423" r="87674" b="85550"/>
            <a:stretch>
              <a:fillRect/>
            </a:stretch>
          </p:blipFill>
          <p:spPr bwMode="auto">
            <a:xfrm>
              <a:off x="1066" y="3430"/>
              <a:ext cx="290" cy="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7411" name="Text Box 98"/>
          <p:cNvSpPr txBox="1">
            <a:spLocks noChangeArrowheads="1"/>
          </p:cNvSpPr>
          <p:nvPr/>
        </p:nvSpPr>
        <p:spPr bwMode="auto">
          <a:xfrm>
            <a:off x="1079500" y="115888"/>
            <a:ext cx="7559675" cy="707886"/>
          </a:xfrm>
          <a:prstGeom prst="rect">
            <a:avLst/>
          </a:prstGeom>
          <a:solidFill>
            <a:srgbClr val="FFFFFF"/>
          </a:solidFill>
          <a:ln>
            <a:noFill/>
          </a:ln>
          <a:effectLst>
            <a:outerShdw dist="107763" dir="2700000" algn="ctr" rotWithShape="0">
              <a:schemeClr val="bg2">
                <a:alpha val="50000"/>
              </a:schemeClr>
            </a:outerShdw>
          </a:effectLst>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fontAlgn="base">
              <a:spcBef>
                <a:spcPct val="50000"/>
              </a:spcBef>
              <a:spcAft>
                <a:spcPct val="0"/>
              </a:spcAft>
            </a:pPr>
            <a:r>
              <a:rPr lang="en-US" sz="2000" b="1" dirty="0" smtClean="0">
                <a:solidFill>
                  <a:srgbClr val="800000"/>
                </a:solidFill>
                <a:latin typeface="Calibri" pitchFamily="34" charset="0"/>
                <a:cs typeface="Calibri" pitchFamily="34" charset="0"/>
              </a:rPr>
              <a:t>ALLOCATION OF NEW SMALL-CAPACITY  ENERGY SOURCES OF DIFFERENT TYPES  IN EAST SIBERIA AND THE FAR EAST (AS OF 2030) </a:t>
            </a:r>
            <a:endParaRPr lang="ru-RU" sz="2000" b="1" dirty="0" smtClean="0">
              <a:solidFill>
                <a:srgbClr val="800000"/>
              </a:solidFill>
              <a:latin typeface="Calibri" pitchFamily="34" charset="0"/>
              <a:cs typeface="Calibri" pitchFamily="34" charset="0"/>
            </a:endParaRPr>
          </a:p>
        </p:txBody>
      </p:sp>
      <p:pic>
        <p:nvPicPr>
          <p:cNvPr id="57412" name="Picture 6" descr="Эмблема СЭИ small"/>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2700" y="117475"/>
            <a:ext cx="71596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Номер слайда 2"/>
          <p:cNvSpPr>
            <a:spLocks noGrp="1"/>
          </p:cNvSpPr>
          <p:nvPr>
            <p:ph type="sldNum" sz="quarter" idx="12"/>
          </p:nvPr>
        </p:nvSpPr>
        <p:spPr/>
        <p:txBody>
          <a:bodyPr/>
          <a:lstStyle/>
          <a:p>
            <a:r>
              <a:rPr lang="ru-RU" dirty="0" smtClean="0">
                <a:solidFill>
                  <a:prstClr val="black">
                    <a:tint val="75000"/>
                  </a:prstClr>
                </a:solidFill>
              </a:rPr>
              <a:t>39</a:t>
            </a:r>
            <a:endParaRPr lang="ru-RU" dirty="0">
              <a:solidFill>
                <a:prstClr val="black">
                  <a:tint val="75000"/>
                </a:prstClr>
              </a:solidFill>
            </a:endParaRPr>
          </a:p>
        </p:txBody>
      </p:sp>
      <p:sp>
        <p:nvSpPr>
          <p:cNvPr id="74" name="4-конечная звезда 73"/>
          <p:cNvSpPr/>
          <p:nvPr/>
        </p:nvSpPr>
        <p:spPr>
          <a:xfrm>
            <a:off x="1960441" y="5415443"/>
            <a:ext cx="169664" cy="250031"/>
          </a:xfrm>
          <a:prstGeom prst="star4">
            <a:avLst/>
          </a:prstGeom>
          <a:solidFill>
            <a:srgbClr val="FFCC66"/>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ru-RU" sz="1350">
              <a:solidFill>
                <a:srgbClr val="FFFFFF"/>
              </a:solidFill>
              <a:latin typeface="Arial"/>
            </a:endParaRPr>
          </a:p>
        </p:txBody>
      </p:sp>
      <p:sp>
        <p:nvSpPr>
          <p:cNvPr id="75" name="4-конечная звезда 74"/>
          <p:cNvSpPr/>
          <p:nvPr/>
        </p:nvSpPr>
        <p:spPr>
          <a:xfrm>
            <a:off x="4053208" y="3519884"/>
            <a:ext cx="169664" cy="250031"/>
          </a:xfrm>
          <a:prstGeom prst="star4">
            <a:avLst/>
          </a:prstGeom>
          <a:solidFill>
            <a:srgbClr val="FFCC66"/>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ru-RU" sz="1350">
              <a:solidFill>
                <a:srgbClr val="FFFFFF"/>
              </a:solidFill>
              <a:latin typeface="Arial"/>
            </a:endParaRPr>
          </a:p>
        </p:txBody>
      </p:sp>
      <p:sp>
        <p:nvSpPr>
          <p:cNvPr id="76" name="4-конечная звезда 75"/>
          <p:cNvSpPr/>
          <p:nvPr/>
        </p:nvSpPr>
        <p:spPr>
          <a:xfrm>
            <a:off x="2317764" y="5244307"/>
            <a:ext cx="169664" cy="250031"/>
          </a:xfrm>
          <a:prstGeom prst="star4">
            <a:avLst/>
          </a:prstGeom>
          <a:solidFill>
            <a:srgbClr val="FFCC66"/>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ru-RU" sz="1350">
              <a:solidFill>
                <a:srgbClr val="FFFFFF"/>
              </a:solidFill>
              <a:latin typeface="Arial"/>
            </a:endParaRPr>
          </a:p>
        </p:txBody>
      </p:sp>
      <p:sp>
        <p:nvSpPr>
          <p:cNvPr id="77" name="4-конечная звезда 76"/>
          <p:cNvSpPr/>
          <p:nvPr/>
        </p:nvSpPr>
        <p:spPr>
          <a:xfrm>
            <a:off x="1031181" y="5669359"/>
            <a:ext cx="169664" cy="250031"/>
          </a:xfrm>
          <a:prstGeom prst="star4">
            <a:avLst/>
          </a:prstGeom>
          <a:solidFill>
            <a:srgbClr val="FFCC66"/>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ru-RU" sz="1350">
              <a:solidFill>
                <a:srgbClr val="FFFFFF"/>
              </a:solidFill>
              <a:latin typeface="Arial"/>
            </a:endParaRPr>
          </a:p>
        </p:txBody>
      </p:sp>
      <p:sp>
        <p:nvSpPr>
          <p:cNvPr id="78" name="4-конечная звезда 77"/>
          <p:cNvSpPr/>
          <p:nvPr/>
        </p:nvSpPr>
        <p:spPr>
          <a:xfrm>
            <a:off x="3287018" y="5357500"/>
            <a:ext cx="169664" cy="250031"/>
          </a:xfrm>
          <a:prstGeom prst="star4">
            <a:avLst/>
          </a:prstGeom>
          <a:solidFill>
            <a:srgbClr val="FFCC66"/>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ru-RU" sz="1350">
              <a:solidFill>
                <a:srgbClr val="FFFFFF"/>
              </a:solidFill>
              <a:latin typeface="Arial"/>
            </a:endParaRPr>
          </a:p>
        </p:txBody>
      </p:sp>
      <p:sp>
        <p:nvSpPr>
          <p:cNvPr id="79" name="4-конечная звезда 78"/>
          <p:cNvSpPr/>
          <p:nvPr/>
        </p:nvSpPr>
        <p:spPr>
          <a:xfrm>
            <a:off x="3968376" y="3106737"/>
            <a:ext cx="169664" cy="250031"/>
          </a:xfrm>
          <a:prstGeom prst="star4">
            <a:avLst/>
          </a:prstGeom>
          <a:solidFill>
            <a:srgbClr val="FFCC66"/>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ru-RU" sz="1350">
              <a:solidFill>
                <a:srgbClr val="FFFFFF"/>
              </a:solidFill>
              <a:latin typeface="Arial"/>
            </a:endParaRPr>
          </a:p>
        </p:txBody>
      </p:sp>
      <p:sp>
        <p:nvSpPr>
          <p:cNvPr id="80" name="4-конечная звезда 79"/>
          <p:cNvSpPr/>
          <p:nvPr/>
        </p:nvSpPr>
        <p:spPr>
          <a:xfrm>
            <a:off x="4911725" y="5324078"/>
            <a:ext cx="169664" cy="250031"/>
          </a:xfrm>
          <a:prstGeom prst="star4">
            <a:avLst/>
          </a:prstGeom>
          <a:solidFill>
            <a:srgbClr val="FFCC66"/>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ru-RU" sz="1350">
              <a:solidFill>
                <a:srgbClr val="FFFFFF"/>
              </a:solidFill>
              <a:latin typeface="Arial"/>
            </a:endParaRPr>
          </a:p>
        </p:txBody>
      </p:sp>
      <p:sp>
        <p:nvSpPr>
          <p:cNvPr id="81" name="4-конечная звезда 80"/>
          <p:cNvSpPr/>
          <p:nvPr/>
        </p:nvSpPr>
        <p:spPr>
          <a:xfrm>
            <a:off x="4194702" y="5141912"/>
            <a:ext cx="169664" cy="250031"/>
          </a:xfrm>
          <a:prstGeom prst="star4">
            <a:avLst/>
          </a:prstGeom>
          <a:solidFill>
            <a:srgbClr val="FFCC66"/>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ru-RU" sz="1350">
              <a:solidFill>
                <a:srgbClr val="FFFFFF"/>
              </a:solidFill>
              <a:latin typeface="Arial"/>
            </a:endParaRPr>
          </a:p>
        </p:txBody>
      </p:sp>
      <p:sp>
        <p:nvSpPr>
          <p:cNvPr id="82" name="4-конечная звезда 81"/>
          <p:cNvSpPr/>
          <p:nvPr/>
        </p:nvSpPr>
        <p:spPr>
          <a:xfrm>
            <a:off x="2684662" y="5753310"/>
            <a:ext cx="169664" cy="250031"/>
          </a:xfrm>
          <a:prstGeom prst="star4">
            <a:avLst/>
          </a:prstGeom>
          <a:solidFill>
            <a:srgbClr val="FFCC66"/>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ru-RU" sz="1350">
              <a:solidFill>
                <a:srgbClr val="FFFFFF"/>
              </a:solidFill>
              <a:latin typeface="Arial"/>
            </a:endParaRPr>
          </a:p>
        </p:txBody>
      </p:sp>
      <p:sp>
        <p:nvSpPr>
          <p:cNvPr id="83" name="4-конечная звезда 82"/>
          <p:cNvSpPr/>
          <p:nvPr/>
        </p:nvSpPr>
        <p:spPr>
          <a:xfrm>
            <a:off x="2341901" y="5628295"/>
            <a:ext cx="169664" cy="250031"/>
          </a:xfrm>
          <a:prstGeom prst="star4">
            <a:avLst/>
          </a:prstGeom>
          <a:solidFill>
            <a:srgbClr val="FFCC66"/>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ru-RU" sz="1350">
              <a:solidFill>
                <a:srgbClr val="FFFFFF"/>
              </a:solidFill>
              <a:latin typeface="Arial"/>
            </a:endParaRPr>
          </a:p>
        </p:txBody>
      </p:sp>
      <p:sp>
        <p:nvSpPr>
          <p:cNvPr id="84" name="4-конечная звезда 83"/>
          <p:cNvSpPr/>
          <p:nvPr/>
        </p:nvSpPr>
        <p:spPr>
          <a:xfrm>
            <a:off x="946349" y="5470550"/>
            <a:ext cx="169664" cy="250031"/>
          </a:xfrm>
          <a:prstGeom prst="star4">
            <a:avLst/>
          </a:prstGeom>
          <a:solidFill>
            <a:srgbClr val="FFCC66"/>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ru-RU" sz="1350">
              <a:solidFill>
                <a:srgbClr val="FFFFFF"/>
              </a:solidFill>
              <a:latin typeface="Arial"/>
            </a:endParaRPr>
          </a:p>
        </p:txBody>
      </p:sp>
      <p:sp>
        <p:nvSpPr>
          <p:cNvPr id="85" name="4-конечная звезда 84"/>
          <p:cNvSpPr/>
          <p:nvPr/>
        </p:nvSpPr>
        <p:spPr>
          <a:xfrm>
            <a:off x="2858239" y="5357501"/>
            <a:ext cx="169664" cy="250031"/>
          </a:xfrm>
          <a:prstGeom prst="star4">
            <a:avLst/>
          </a:prstGeom>
          <a:solidFill>
            <a:srgbClr val="FFCC66"/>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ru-RU" sz="1350">
              <a:solidFill>
                <a:srgbClr val="FFFFFF"/>
              </a:solidFill>
              <a:latin typeface="Arial"/>
            </a:endParaRPr>
          </a:p>
        </p:txBody>
      </p:sp>
      <p:sp>
        <p:nvSpPr>
          <p:cNvPr id="86" name="4-конечная звезда 85"/>
          <p:cNvSpPr/>
          <p:nvPr/>
        </p:nvSpPr>
        <p:spPr>
          <a:xfrm>
            <a:off x="1462981" y="5574109"/>
            <a:ext cx="169664" cy="250031"/>
          </a:xfrm>
          <a:prstGeom prst="star4">
            <a:avLst/>
          </a:prstGeom>
          <a:solidFill>
            <a:srgbClr val="FFCC66"/>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ru-RU" sz="1350">
              <a:solidFill>
                <a:srgbClr val="FFFFFF"/>
              </a:solidFill>
              <a:latin typeface="Arial"/>
            </a:endParaRPr>
          </a:p>
        </p:txBody>
      </p:sp>
      <p:sp>
        <p:nvSpPr>
          <p:cNvPr id="87" name="4-конечная звезда 86"/>
          <p:cNvSpPr/>
          <p:nvPr/>
        </p:nvSpPr>
        <p:spPr>
          <a:xfrm>
            <a:off x="6883606" y="5391943"/>
            <a:ext cx="252694" cy="279401"/>
          </a:xfrm>
          <a:prstGeom prst="star4">
            <a:avLst/>
          </a:prstGeom>
          <a:solidFill>
            <a:srgbClr val="FFCC66"/>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ru-RU" sz="1350">
              <a:solidFill>
                <a:srgbClr val="FFFFFF"/>
              </a:solidFill>
              <a:latin typeface="Arial"/>
            </a:endParaRPr>
          </a:p>
        </p:txBody>
      </p:sp>
      <p:sp>
        <p:nvSpPr>
          <p:cNvPr id="88" name="TextBox 87"/>
          <p:cNvSpPr txBox="1"/>
          <p:nvPr/>
        </p:nvSpPr>
        <p:spPr>
          <a:xfrm>
            <a:off x="251520" y="6536377"/>
            <a:ext cx="6048672" cy="276999"/>
          </a:xfrm>
          <a:prstGeom prst="rect">
            <a:avLst/>
          </a:prstGeom>
          <a:noFill/>
        </p:spPr>
        <p:txBody>
          <a:bodyPr wrap="square" rtlCol="0">
            <a:spAutoFit/>
          </a:bodyPr>
          <a:lstStyle/>
          <a:p>
            <a:r>
              <a:rPr lang="en-US" sz="1200" b="1" i="1" dirty="0">
                <a:solidFill>
                  <a:srgbClr val="800000"/>
                </a:solidFill>
                <a:latin typeface="Arial" panose="020B0604020202020204" pitchFamily="34" charset="0"/>
                <a:ea typeface="Batang" panose="02030600000101010101" pitchFamily="18" charset="-127"/>
              </a:rPr>
              <a:t>The 15th International Conference on NAGPF-St. Petersburg, Russia, </a:t>
            </a:r>
            <a:r>
              <a:rPr lang="en-US" sz="1200" b="1" i="1" dirty="0" smtClean="0">
                <a:solidFill>
                  <a:srgbClr val="800000"/>
                </a:solidFill>
                <a:latin typeface="Arial" panose="020B0604020202020204" pitchFamily="34" charset="0"/>
                <a:ea typeface="Batang" panose="02030600000101010101" pitchFamily="18" charset="-127"/>
              </a:rPr>
              <a:t>05.10.2018</a:t>
            </a:r>
            <a:endParaRPr lang="en-US" sz="1200" b="1" i="1" dirty="0">
              <a:solidFill>
                <a:srgbClr val="800000"/>
              </a:solidFill>
              <a:latin typeface="Arial" panose="020B0604020202020204" pitchFamily="34" charset="0"/>
              <a:ea typeface="Batang" panose="02030600000101010101" pitchFamily="18" charset="-127"/>
            </a:endParaRPr>
          </a:p>
        </p:txBody>
      </p:sp>
    </p:spTree>
    <p:extLst>
      <p:ext uri="{BB962C8B-B14F-4D97-AF65-F5344CB8AC3E}">
        <p14:creationId xmlns:p14="http://schemas.microsoft.com/office/powerpoint/2010/main" val="218841230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102511"/>
                                        </p:tgtEl>
                                        <p:attrNameLst>
                                          <p:attrName>style.visibility</p:attrName>
                                        </p:attrNameLst>
                                      </p:cBhvr>
                                      <p:to>
                                        <p:strVal val="visible"/>
                                      </p:to>
                                    </p:set>
                                    <p:animEffect transition="in" filter="wipe(left)">
                                      <p:cBhvr>
                                        <p:cTn id="7" dur="2000"/>
                                        <p:tgtEl>
                                          <p:spTgt spid="1025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115616" y="404664"/>
            <a:ext cx="7776864" cy="830997"/>
          </a:xfrm>
          <a:prstGeom prst="rect">
            <a:avLst/>
          </a:prstGeom>
          <a:solidFill>
            <a:schemeClr val="bg1"/>
          </a:solidFill>
          <a:effectLst>
            <a:outerShdw blurRad="50800" dist="38100" dir="5400000" algn="t" rotWithShape="0">
              <a:prstClr val="black">
                <a:alpha val="40000"/>
              </a:prstClr>
            </a:outerShdw>
          </a:effectLst>
        </p:spPr>
        <p:txBody>
          <a:bodyPr wrap="square" rtlCol="0">
            <a:spAutoFit/>
          </a:bodyPr>
          <a:lstStyle/>
          <a:p>
            <a:pPr algn="ctr"/>
            <a:r>
              <a:rPr lang="en-US" sz="2400" b="1" dirty="0">
                <a:solidFill>
                  <a:srgbClr val="800000"/>
                </a:solidFill>
                <a:latin typeface="Arial" pitchFamily="34" charset="0"/>
                <a:cs typeface="Arial" pitchFamily="34" charset="0"/>
              </a:rPr>
              <a:t>A NEEDFUL LIST OF INNOVATIVE ELECTRICAL EQUIPMENT INTENDED FOR ARCTIC CONDITIONS </a:t>
            </a:r>
            <a:endParaRPr lang="ru-RU" sz="2400" dirty="0">
              <a:solidFill>
                <a:prstClr val="black"/>
              </a:solidFill>
            </a:endParaRPr>
          </a:p>
        </p:txBody>
      </p:sp>
      <p:pic>
        <p:nvPicPr>
          <p:cNvPr id="4" name="Picture 5" descr="Эмблема СЭИ sma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00" y="117475"/>
            <a:ext cx="71596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323528" y="2132856"/>
            <a:ext cx="8568952" cy="3231654"/>
          </a:xfrm>
          <a:prstGeom prst="rect">
            <a:avLst/>
          </a:prstGeom>
          <a:solidFill>
            <a:schemeClr val="bg1"/>
          </a:solidFill>
          <a:effectLst>
            <a:outerShdw blurRad="50800" dist="38100" dir="5400000" algn="t" rotWithShape="0">
              <a:prstClr val="black">
                <a:alpha val="40000"/>
              </a:prstClr>
            </a:outerShdw>
          </a:effectLst>
        </p:spPr>
        <p:txBody>
          <a:bodyPr wrap="square" rtlCol="0">
            <a:spAutoFit/>
          </a:bodyPr>
          <a:lstStyle/>
          <a:p>
            <a:pPr defTabSz="685800">
              <a:defRPr/>
            </a:pPr>
            <a:r>
              <a:rPr lang="ru-RU" b="1" i="1" dirty="0" smtClean="0">
                <a:solidFill>
                  <a:srgbClr val="4584D3">
                    <a:lumMod val="50000"/>
                  </a:srgbClr>
                </a:solidFill>
                <a:latin typeface="Arial"/>
                <a:cs typeface="Arial"/>
              </a:rPr>
              <a:t>─  </a:t>
            </a:r>
            <a:r>
              <a:rPr lang="en-US" sz="2400" b="1" i="1" dirty="0" smtClean="0">
                <a:solidFill>
                  <a:srgbClr val="006600"/>
                </a:solidFill>
                <a:latin typeface="Arial" pitchFamily="34" charset="0"/>
                <a:cs typeface="Arial" pitchFamily="34" charset="0"/>
              </a:rPr>
              <a:t>Cogeneration  power plants (mini CHP) operating on coal and gas with a capacity of </a:t>
            </a:r>
            <a:r>
              <a:rPr lang="ru-RU" sz="2400" b="1" i="1" dirty="0" smtClean="0">
                <a:solidFill>
                  <a:srgbClr val="006600"/>
                </a:solidFill>
                <a:latin typeface="Arial" pitchFamily="34" charset="0"/>
                <a:cs typeface="Arial" pitchFamily="34" charset="0"/>
              </a:rPr>
              <a:t> 3-6 </a:t>
            </a:r>
            <a:r>
              <a:rPr lang="en-US" sz="2400" b="1" i="1" dirty="0" smtClean="0">
                <a:solidFill>
                  <a:srgbClr val="006600"/>
                </a:solidFill>
                <a:latin typeface="Arial" pitchFamily="34" charset="0"/>
                <a:cs typeface="Arial" pitchFamily="34" charset="0"/>
              </a:rPr>
              <a:t>MW</a:t>
            </a:r>
            <a:endParaRPr lang="ru-RU" sz="2400" b="1" i="1" dirty="0" smtClean="0">
              <a:solidFill>
                <a:srgbClr val="006600"/>
              </a:solidFill>
              <a:latin typeface="Arial" pitchFamily="34" charset="0"/>
              <a:cs typeface="Arial" pitchFamily="34" charset="0"/>
            </a:endParaRPr>
          </a:p>
          <a:p>
            <a:pPr defTabSz="685800">
              <a:defRPr/>
            </a:pPr>
            <a:endParaRPr lang="ru-RU" sz="2000" b="1" i="1" dirty="0">
              <a:solidFill>
                <a:srgbClr val="006600"/>
              </a:solidFill>
              <a:latin typeface="Arial" pitchFamily="34" charset="0"/>
              <a:cs typeface="Arial" pitchFamily="34" charset="0"/>
            </a:endParaRPr>
          </a:p>
          <a:p>
            <a:pPr defTabSz="685800">
              <a:defRPr/>
            </a:pPr>
            <a:r>
              <a:rPr lang="ru-RU" sz="2400" b="1" i="1" dirty="0">
                <a:solidFill>
                  <a:srgbClr val="006600"/>
                </a:solidFill>
                <a:latin typeface="Arial" pitchFamily="34" charset="0"/>
                <a:cs typeface="Arial" pitchFamily="34" charset="0"/>
              </a:rPr>
              <a:t>─ </a:t>
            </a:r>
            <a:r>
              <a:rPr lang="en-US" sz="2400" b="1" i="1" dirty="0" smtClean="0">
                <a:solidFill>
                  <a:srgbClr val="006600"/>
                </a:solidFill>
                <a:latin typeface="Arial" pitchFamily="34" charset="0"/>
                <a:cs typeface="Arial" pitchFamily="34" charset="0"/>
              </a:rPr>
              <a:t>Nuclear power plant units with a capacity of </a:t>
            </a:r>
            <a:r>
              <a:rPr lang="ru-RU" sz="2400" b="1" i="1" dirty="0" smtClean="0">
                <a:solidFill>
                  <a:srgbClr val="006600"/>
                </a:solidFill>
                <a:latin typeface="Arial" pitchFamily="34" charset="0"/>
                <a:cs typeface="Arial" pitchFamily="34" charset="0"/>
              </a:rPr>
              <a:t>6-12 </a:t>
            </a:r>
            <a:r>
              <a:rPr lang="en-US" sz="2400" b="1" i="1" dirty="0" smtClean="0">
                <a:solidFill>
                  <a:srgbClr val="006600"/>
                </a:solidFill>
                <a:latin typeface="Arial" pitchFamily="34" charset="0"/>
                <a:cs typeface="Arial" pitchFamily="34" charset="0"/>
              </a:rPr>
              <a:t>and</a:t>
            </a:r>
            <a:r>
              <a:rPr lang="ru-RU" sz="2400" b="1" i="1" dirty="0" smtClean="0">
                <a:solidFill>
                  <a:srgbClr val="006600"/>
                </a:solidFill>
                <a:latin typeface="Arial" pitchFamily="34" charset="0"/>
                <a:cs typeface="Arial" pitchFamily="34" charset="0"/>
              </a:rPr>
              <a:t> </a:t>
            </a:r>
            <a:r>
              <a:rPr lang="ru-RU" sz="2400" b="1" i="1" dirty="0">
                <a:solidFill>
                  <a:srgbClr val="006600"/>
                </a:solidFill>
                <a:latin typeface="Arial" pitchFamily="34" charset="0"/>
                <a:cs typeface="Arial" pitchFamily="34" charset="0"/>
              </a:rPr>
              <a:t>50-100 </a:t>
            </a:r>
            <a:r>
              <a:rPr lang="en-US" sz="2400" b="1" i="1" dirty="0" smtClean="0">
                <a:solidFill>
                  <a:srgbClr val="006600"/>
                </a:solidFill>
                <a:latin typeface="Arial" pitchFamily="34" charset="0"/>
                <a:cs typeface="Arial" pitchFamily="34" charset="0"/>
              </a:rPr>
              <a:t>MW</a:t>
            </a:r>
            <a:endParaRPr lang="ru-RU" sz="2400" b="1" i="1" dirty="0" smtClean="0">
              <a:solidFill>
                <a:srgbClr val="006600"/>
              </a:solidFill>
              <a:latin typeface="Arial" pitchFamily="34" charset="0"/>
              <a:cs typeface="Arial" pitchFamily="34" charset="0"/>
            </a:endParaRPr>
          </a:p>
          <a:p>
            <a:pPr defTabSz="685800">
              <a:defRPr/>
            </a:pPr>
            <a:endParaRPr lang="ru-RU" sz="2000" b="1" i="1" dirty="0">
              <a:solidFill>
                <a:srgbClr val="006600"/>
              </a:solidFill>
              <a:latin typeface="Arial" pitchFamily="34" charset="0"/>
              <a:cs typeface="Arial" pitchFamily="34" charset="0"/>
            </a:endParaRPr>
          </a:p>
          <a:p>
            <a:pPr defTabSz="685800">
              <a:defRPr/>
            </a:pPr>
            <a:r>
              <a:rPr lang="ru-RU" sz="2400" b="1" i="1" dirty="0" smtClean="0">
                <a:solidFill>
                  <a:srgbClr val="006600"/>
                </a:solidFill>
                <a:latin typeface="Arial" pitchFamily="34" charset="0"/>
                <a:cs typeface="Arial" pitchFamily="34" charset="0"/>
              </a:rPr>
              <a:t>─ </a:t>
            </a:r>
            <a:r>
              <a:rPr lang="en-US" sz="2400" b="1" i="1" dirty="0" smtClean="0">
                <a:solidFill>
                  <a:srgbClr val="006600"/>
                </a:solidFill>
                <a:latin typeface="Arial" pitchFamily="34" charset="0"/>
                <a:cs typeface="Arial" pitchFamily="34" charset="0"/>
              </a:rPr>
              <a:t>Wind turbines (WT) with a unit capacity of 50-100 kW</a:t>
            </a:r>
          </a:p>
          <a:p>
            <a:pPr defTabSz="685800">
              <a:defRPr/>
            </a:pPr>
            <a:endParaRPr lang="ru-RU" sz="2000" b="1" i="1" dirty="0">
              <a:solidFill>
                <a:srgbClr val="006600"/>
              </a:solidFill>
              <a:latin typeface="Arial" pitchFamily="34" charset="0"/>
              <a:cs typeface="Arial" pitchFamily="34" charset="0"/>
            </a:endParaRPr>
          </a:p>
          <a:p>
            <a:pPr defTabSz="685800">
              <a:defRPr/>
            </a:pPr>
            <a:r>
              <a:rPr lang="ru-RU" sz="2400" b="1" i="1" dirty="0">
                <a:solidFill>
                  <a:srgbClr val="006600"/>
                </a:solidFill>
                <a:latin typeface="Arial" pitchFamily="34" charset="0"/>
                <a:cs typeface="Arial" pitchFamily="34" charset="0"/>
              </a:rPr>
              <a:t>─ </a:t>
            </a:r>
            <a:r>
              <a:rPr lang="en-US" sz="2400" b="1" i="1" dirty="0" smtClean="0">
                <a:solidFill>
                  <a:srgbClr val="006600"/>
                </a:solidFill>
                <a:latin typeface="Arial" pitchFamily="34" charset="0"/>
                <a:cs typeface="Arial" pitchFamily="34" charset="0"/>
              </a:rPr>
              <a:t>Photovoltaic modules </a:t>
            </a:r>
            <a:r>
              <a:rPr lang="ru-RU" sz="2400" b="1" i="1" dirty="0" smtClean="0">
                <a:solidFill>
                  <a:srgbClr val="006600"/>
                </a:solidFill>
                <a:latin typeface="Arial" pitchFamily="34" charset="0"/>
                <a:cs typeface="Arial" pitchFamily="34" charset="0"/>
              </a:rPr>
              <a:t> </a:t>
            </a:r>
            <a:endParaRPr lang="ru-RU" b="1" i="1" dirty="0">
              <a:solidFill>
                <a:srgbClr val="006600"/>
              </a:solidFill>
              <a:latin typeface="Arial" pitchFamily="34" charset="0"/>
              <a:cs typeface="Arial" pitchFamily="34" charset="0"/>
            </a:endParaRPr>
          </a:p>
        </p:txBody>
      </p:sp>
      <p:sp>
        <p:nvSpPr>
          <p:cNvPr id="3" name="Номер слайда 2"/>
          <p:cNvSpPr>
            <a:spLocks noGrp="1"/>
          </p:cNvSpPr>
          <p:nvPr>
            <p:ph type="sldNum" sz="quarter" idx="12"/>
          </p:nvPr>
        </p:nvSpPr>
        <p:spPr/>
        <p:txBody>
          <a:bodyPr/>
          <a:lstStyle/>
          <a:p>
            <a:pPr>
              <a:defRPr/>
            </a:pPr>
            <a:r>
              <a:rPr lang="ru-RU" dirty="0" smtClean="0">
                <a:solidFill>
                  <a:srgbClr val="04617B">
                    <a:shade val="90000"/>
                  </a:srgbClr>
                </a:solidFill>
                <a:latin typeface="Arial" pitchFamily="34" charset="0"/>
                <a:cs typeface="Arial" pitchFamily="34" charset="0"/>
              </a:rPr>
              <a:t>40</a:t>
            </a:r>
            <a:endParaRPr lang="ru-RU" dirty="0">
              <a:solidFill>
                <a:srgbClr val="04617B">
                  <a:shade val="90000"/>
                </a:srgbClr>
              </a:solidFill>
              <a:latin typeface="Arial" pitchFamily="34" charset="0"/>
              <a:cs typeface="Arial" pitchFamily="34" charset="0"/>
            </a:endParaRPr>
          </a:p>
        </p:txBody>
      </p:sp>
      <p:sp>
        <p:nvSpPr>
          <p:cNvPr id="7" name="TextBox 6"/>
          <p:cNvSpPr txBox="1"/>
          <p:nvPr/>
        </p:nvSpPr>
        <p:spPr>
          <a:xfrm>
            <a:off x="107503" y="6502620"/>
            <a:ext cx="8136905" cy="253916"/>
          </a:xfrm>
          <a:prstGeom prst="rect">
            <a:avLst/>
          </a:prstGeom>
          <a:noFill/>
        </p:spPr>
        <p:txBody>
          <a:bodyPr wrap="square" rtlCol="0">
            <a:spAutoFit/>
          </a:bodyPr>
          <a:lstStyle/>
          <a:p>
            <a:pPr fontAlgn="base">
              <a:spcBef>
                <a:spcPct val="50000"/>
              </a:spcBef>
              <a:spcAft>
                <a:spcPct val="0"/>
              </a:spcAft>
              <a:defRPr/>
            </a:pPr>
            <a:r>
              <a:rPr lang="ru-RU" sz="1050" b="1" i="1" dirty="0" smtClean="0">
                <a:solidFill>
                  <a:srgbClr val="0000CC"/>
                </a:solidFill>
                <a:latin typeface="Arial" charset="0"/>
              </a:rPr>
              <a:t>                                </a:t>
            </a:r>
            <a:r>
              <a:rPr lang="en-US" sz="1050" b="1" i="1" dirty="0" smtClean="0">
                <a:solidFill>
                  <a:srgbClr val="0000CC"/>
                </a:solidFill>
                <a:latin typeface="Arial" charset="0"/>
              </a:rPr>
              <a:t>The </a:t>
            </a:r>
            <a:r>
              <a:rPr lang="en-US" sz="1050" b="1" i="1" dirty="0">
                <a:solidFill>
                  <a:srgbClr val="0000CC"/>
                </a:solidFill>
                <a:latin typeface="Arial" charset="0"/>
              </a:rPr>
              <a:t>15th International Conference on NAGPF-St. Petersburg, Russia, </a:t>
            </a:r>
            <a:r>
              <a:rPr lang="en-US" sz="1050" b="1" i="1" dirty="0" smtClean="0">
                <a:solidFill>
                  <a:srgbClr val="0000CC"/>
                </a:solidFill>
                <a:latin typeface="Arial" charset="0"/>
              </a:rPr>
              <a:t>05.10.2018</a:t>
            </a:r>
            <a:endParaRPr lang="en-US" sz="1050" b="1" i="1" dirty="0">
              <a:solidFill>
                <a:srgbClr val="0000CC"/>
              </a:solidFill>
              <a:latin typeface="Arial" charset="0"/>
            </a:endParaRPr>
          </a:p>
        </p:txBody>
      </p:sp>
    </p:spTree>
    <p:extLst>
      <p:ext uri="{BB962C8B-B14F-4D97-AF65-F5344CB8AC3E}">
        <p14:creationId xmlns:p14="http://schemas.microsoft.com/office/powerpoint/2010/main" val="315702605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Text Box 2"/>
          <p:cNvSpPr txBox="1">
            <a:spLocks noChangeArrowheads="1"/>
          </p:cNvSpPr>
          <p:nvPr/>
        </p:nvSpPr>
        <p:spPr bwMode="auto">
          <a:xfrm>
            <a:off x="1881188" y="2133822"/>
            <a:ext cx="5600700" cy="4420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276" tIns="43637" rIns="87276" bIns="43637">
            <a:spAutoFit/>
          </a:bodyPr>
          <a:lstStyle>
            <a:lvl1pPr defTabSz="873125" eaLnBrk="0" hangingPunct="0">
              <a:defRPr sz="2400" b="1">
                <a:solidFill>
                  <a:schemeClr val="tx1"/>
                </a:solidFill>
                <a:latin typeface="Times New Roman" pitchFamily="18" charset="0"/>
              </a:defRPr>
            </a:lvl1pPr>
            <a:lvl2pPr marL="742950" indent="-285750" defTabSz="873125" eaLnBrk="0" hangingPunct="0">
              <a:defRPr sz="2400" b="1">
                <a:solidFill>
                  <a:schemeClr val="tx1"/>
                </a:solidFill>
                <a:latin typeface="Times New Roman" pitchFamily="18" charset="0"/>
              </a:defRPr>
            </a:lvl2pPr>
            <a:lvl3pPr marL="1143000" indent="-228600" defTabSz="873125" eaLnBrk="0" hangingPunct="0">
              <a:defRPr sz="2400" b="1">
                <a:solidFill>
                  <a:schemeClr val="tx1"/>
                </a:solidFill>
                <a:latin typeface="Times New Roman" pitchFamily="18" charset="0"/>
              </a:defRPr>
            </a:lvl3pPr>
            <a:lvl4pPr marL="1600200" indent="-228600" defTabSz="873125" eaLnBrk="0" hangingPunct="0">
              <a:defRPr sz="2400" b="1">
                <a:solidFill>
                  <a:schemeClr val="tx1"/>
                </a:solidFill>
                <a:latin typeface="Times New Roman" pitchFamily="18" charset="0"/>
              </a:defRPr>
            </a:lvl4pPr>
            <a:lvl5pPr marL="2057400" indent="-228600" defTabSz="873125" eaLnBrk="0" hangingPunct="0">
              <a:defRPr sz="2400" b="1">
                <a:solidFill>
                  <a:schemeClr val="tx1"/>
                </a:solidFill>
                <a:latin typeface="Times New Roman" pitchFamily="18" charset="0"/>
              </a:defRPr>
            </a:lvl5pPr>
            <a:lvl6pPr marL="2514600" indent="-228600" defTabSz="873125" eaLnBrk="0" fontAlgn="base" hangingPunct="0">
              <a:spcBef>
                <a:spcPct val="0"/>
              </a:spcBef>
              <a:spcAft>
                <a:spcPct val="0"/>
              </a:spcAft>
              <a:defRPr sz="2400" b="1">
                <a:solidFill>
                  <a:schemeClr val="tx1"/>
                </a:solidFill>
                <a:latin typeface="Times New Roman" pitchFamily="18" charset="0"/>
              </a:defRPr>
            </a:lvl6pPr>
            <a:lvl7pPr marL="2971800" indent="-228600" defTabSz="873125" eaLnBrk="0" fontAlgn="base" hangingPunct="0">
              <a:spcBef>
                <a:spcPct val="0"/>
              </a:spcBef>
              <a:spcAft>
                <a:spcPct val="0"/>
              </a:spcAft>
              <a:defRPr sz="2400" b="1">
                <a:solidFill>
                  <a:schemeClr val="tx1"/>
                </a:solidFill>
                <a:latin typeface="Times New Roman" pitchFamily="18" charset="0"/>
              </a:defRPr>
            </a:lvl7pPr>
            <a:lvl8pPr marL="3429000" indent="-228600" defTabSz="873125" eaLnBrk="0" fontAlgn="base" hangingPunct="0">
              <a:spcBef>
                <a:spcPct val="0"/>
              </a:spcBef>
              <a:spcAft>
                <a:spcPct val="0"/>
              </a:spcAft>
              <a:defRPr sz="2400" b="1">
                <a:solidFill>
                  <a:schemeClr val="tx1"/>
                </a:solidFill>
                <a:latin typeface="Times New Roman" pitchFamily="18" charset="0"/>
              </a:defRPr>
            </a:lvl8pPr>
            <a:lvl9pPr marL="3886200" indent="-228600" defTabSz="873125" eaLnBrk="0" fontAlgn="base" hangingPunct="0">
              <a:spcBef>
                <a:spcPct val="0"/>
              </a:spcBef>
              <a:spcAft>
                <a:spcPct val="0"/>
              </a:spcAft>
              <a:defRPr sz="2400" b="1">
                <a:solidFill>
                  <a:schemeClr val="tx1"/>
                </a:solidFill>
                <a:latin typeface="Times New Roman" pitchFamily="18" charset="0"/>
              </a:defRPr>
            </a:lvl9pPr>
          </a:lstStyle>
          <a:p>
            <a:pPr fontAlgn="base">
              <a:spcBef>
                <a:spcPct val="50000"/>
              </a:spcBef>
              <a:spcAft>
                <a:spcPct val="0"/>
              </a:spcAft>
              <a:defRPr/>
            </a:pPr>
            <a:endParaRPr lang="ru-RU" sz="2300" b="0">
              <a:solidFill>
                <a:srgbClr val="333333"/>
              </a:solidFill>
            </a:endParaRPr>
          </a:p>
        </p:txBody>
      </p:sp>
      <p:sp>
        <p:nvSpPr>
          <p:cNvPr id="121859" name="Text Box 3"/>
          <p:cNvSpPr txBox="1">
            <a:spLocks noChangeArrowheads="1"/>
          </p:cNvSpPr>
          <p:nvPr/>
        </p:nvSpPr>
        <p:spPr bwMode="auto">
          <a:xfrm>
            <a:off x="467544" y="1340768"/>
            <a:ext cx="8352928" cy="2456057"/>
          </a:xfrm>
          <a:prstGeom prst="rect">
            <a:avLst/>
          </a:prstGeom>
          <a:solidFill>
            <a:srgbClr val="FFFFFF"/>
          </a:solidFill>
          <a:ln w="12700" cap="sq">
            <a:noFill/>
            <a:miter lim="800000"/>
            <a:headEnd type="none" w="sm" len="sm"/>
            <a:tailEnd type="none" w="sm" len="sm"/>
          </a:ln>
          <a:effectLst>
            <a:outerShdw dist="107763" dir="2700000" algn="ctr" rotWithShape="0">
              <a:schemeClr val="bg2"/>
            </a:outerShdw>
          </a:effectLst>
        </p:spPr>
        <p:txBody>
          <a:bodyPr wrap="square">
            <a:spAutoFit/>
          </a:bodyPr>
          <a:lstStyle/>
          <a:p>
            <a:pPr fontAlgn="base">
              <a:lnSpc>
                <a:spcPct val="120000"/>
              </a:lnSpc>
              <a:spcBef>
                <a:spcPct val="0"/>
              </a:spcBef>
              <a:spcAft>
                <a:spcPct val="0"/>
              </a:spcAft>
              <a:defRPr/>
            </a:pPr>
            <a:r>
              <a:rPr lang="ru-RU" sz="3200" b="1" noProof="1">
                <a:solidFill>
                  <a:srgbClr val="333333"/>
                </a:solidFill>
                <a:latin typeface="Arial" charset="0"/>
              </a:rPr>
              <a:t>	</a:t>
            </a:r>
            <a:r>
              <a:rPr lang="en-US" sz="3200" b="1" noProof="1" smtClean="0">
                <a:solidFill>
                  <a:srgbClr val="800000"/>
                </a:solidFill>
                <a:latin typeface="Arial" pitchFamily="34" charset="0"/>
                <a:cs typeface="Arial" pitchFamily="34" charset="0"/>
              </a:rPr>
              <a:t>4</a:t>
            </a:r>
            <a:r>
              <a:rPr lang="en-US" sz="3200" b="1" dirty="0" smtClean="0">
                <a:solidFill>
                  <a:srgbClr val="800000"/>
                </a:solidFill>
                <a:latin typeface="Arial" pitchFamily="34" charset="0"/>
                <a:cs typeface="Arial" pitchFamily="34" charset="0"/>
              </a:rPr>
              <a:t>. </a:t>
            </a:r>
            <a:r>
              <a:rPr lang="en-US" sz="2800" b="1" dirty="0" smtClean="0">
                <a:solidFill>
                  <a:srgbClr val="800000"/>
                </a:solidFill>
                <a:latin typeface="Arial" pitchFamily="34" charset="0"/>
                <a:cs typeface="Arial" pitchFamily="34" charset="0"/>
              </a:rPr>
              <a:t>Conclusion</a:t>
            </a:r>
            <a:r>
              <a:rPr lang="en-US" sz="2400" b="1" dirty="0" smtClean="0">
                <a:solidFill>
                  <a:srgbClr val="800000"/>
                </a:solidFill>
                <a:latin typeface="Arial" pitchFamily="34" charset="0"/>
                <a:cs typeface="Arial" pitchFamily="34" charset="0"/>
              </a:rPr>
              <a:t> - </a:t>
            </a:r>
            <a:r>
              <a:rPr lang="en-US" altLang="ko-KR" sz="2400" b="1" dirty="0" smtClean="0">
                <a:solidFill>
                  <a:srgbClr val="800000"/>
                </a:solidFill>
                <a:latin typeface="Arial" pitchFamily="34" charset="0"/>
                <a:ea typeface="굴림" pitchFamily="34" charset="-127"/>
                <a:cs typeface="Arial" pitchFamily="34" charset="0"/>
              </a:rPr>
              <a:t>NECESSARY </a:t>
            </a:r>
            <a:r>
              <a:rPr lang="en-US" altLang="ko-KR" sz="2400" b="1" dirty="0">
                <a:solidFill>
                  <a:srgbClr val="800000"/>
                </a:solidFill>
                <a:latin typeface="Arial" pitchFamily="34" charset="0"/>
                <a:ea typeface="굴림" pitchFamily="34" charset="-127"/>
                <a:cs typeface="Arial" pitchFamily="34" charset="0"/>
              </a:rPr>
              <a:t>CONDITIONS AND INITIATIVES FOR SUCCESSFUL MUTUALLY BENEFICIAL </a:t>
            </a:r>
            <a:r>
              <a:rPr lang="en-US" altLang="ko-KR" sz="2400" b="1" dirty="0" smtClean="0">
                <a:solidFill>
                  <a:srgbClr val="800000"/>
                </a:solidFill>
                <a:latin typeface="Arial" pitchFamily="34" charset="0"/>
                <a:ea typeface="굴림" pitchFamily="34" charset="-127"/>
                <a:cs typeface="Arial" pitchFamily="34" charset="0"/>
              </a:rPr>
              <a:t>INNOVATION  AND TECHNOLOGY COOPERATION </a:t>
            </a:r>
            <a:r>
              <a:rPr lang="en-US" altLang="ko-KR" sz="2400" b="1" dirty="0">
                <a:solidFill>
                  <a:srgbClr val="800000"/>
                </a:solidFill>
                <a:latin typeface="Arial" pitchFamily="34" charset="0"/>
                <a:ea typeface="굴림" pitchFamily="34" charset="-127"/>
                <a:cs typeface="Arial" pitchFamily="34" charset="0"/>
              </a:rPr>
              <a:t>BETWEEN RUSSIA AND NORTHEAST ASIAN </a:t>
            </a:r>
            <a:r>
              <a:rPr lang="en-US" altLang="ko-KR" sz="2400" b="1" dirty="0" smtClean="0">
                <a:solidFill>
                  <a:srgbClr val="800000"/>
                </a:solidFill>
                <a:latin typeface="Arial" pitchFamily="34" charset="0"/>
                <a:ea typeface="굴림" pitchFamily="34" charset="-127"/>
                <a:cs typeface="Arial" pitchFamily="34" charset="0"/>
              </a:rPr>
              <a:t>COUNTRIES IN THE FIELD OF ENERGY</a:t>
            </a:r>
            <a:endParaRPr lang="ru-RU" sz="2400" b="1" dirty="0">
              <a:solidFill>
                <a:srgbClr val="800000"/>
              </a:solidFill>
              <a:latin typeface="Arial" pitchFamily="34" charset="0"/>
              <a:cs typeface="Arial" pitchFamily="34" charset="0"/>
            </a:endParaRPr>
          </a:p>
        </p:txBody>
      </p:sp>
      <p:sp>
        <p:nvSpPr>
          <p:cNvPr id="3" name="Номер слайда 2"/>
          <p:cNvSpPr>
            <a:spLocks noGrp="1"/>
          </p:cNvSpPr>
          <p:nvPr>
            <p:ph type="sldNum" sz="quarter" idx="12"/>
          </p:nvPr>
        </p:nvSpPr>
        <p:spPr/>
        <p:txBody>
          <a:bodyPr/>
          <a:lstStyle/>
          <a:p>
            <a:pPr>
              <a:defRPr/>
            </a:pPr>
            <a:r>
              <a:rPr lang="ru-RU" dirty="0" smtClean="0">
                <a:solidFill>
                  <a:srgbClr val="04617B">
                    <a:shade val="90000"/>
                  </a:srgbClr>
                </a:solidFill>
                <a:latin typeface="Arial" pitchFamily="34" charset="0"/>
                <a:cs typeface="Arial" pitchFamily="34" charset="0"/>
              </a:rPr>
              <a:t>41</a:t>
            </a:r>
            <a:endParaRPr lang="ru-RU" dirty="0">
              <a:solidFill>
                <a:srgbClr val="04617B">
                  <a:shade val="90000"/>
                </a:srgbClr>
              </a:solidFill>
              <a:latin typeface="Arial" pitchFamily="34" charset="0"/>
              <a:cs typeface="Arial" pitchFamily="34" charset="0"/>
            </a:endParaRPr>
          </a:p>
        </p:txBody>
      </p:sp>
      <p:sp>
        <p:nvSpPr>
          <p:cNvPr id="7" name="TextBox 6"/>
          <p:cNvSpPr txBox="1"/>
          <p:nvPr/>
        </p:nvSpPr>
        <p:spPr>
          <a:xfrm>
            <a:off x="107503" y="6506220"/>
            <a:ext cx="8136905" cy="253916"/>
          </a:xfrm>
          <a:prstGeom prst="rect">
            <a:avLst/>
          </a:prstGeom>
          <a:noFill/>
        </p:spPr>
        <p:txBody>
          <a:bodyPr wrap="square" rtlCol="0">
            <a:spAutoFit/>
          </a:bodyPr>
          <a:lstStyle/>
          <a:p>
            <a:pPr fontAlgn="base">
              <a:spcBef>
                <a:spcPct val="50000"/>
              </a:spcBef>
              <a:spcAft>
                <a:spcPct val="0"/>
              </a:spcAft>
              <a:defRPr/>
            </a:pPr>
            <a:r>
              <a:rPr lang="ru-RU" sz="1050" b="1" i="1" dirty="0" smtClean="0">
                <a:solidFill>
                  <a:srgbClr val="0000CC"/>
                </a:solidFill>
                <a:latin typeface="Arial" charset="0"/>
              </a:rPr>
              <a:t>                               </a:t>
            </a:r>
            <a:r>
              <a:rPr lang="en-US" sz="1050" b="1" i="1" dirty="0" smtClean="0">
                <a:solidFill>
                  <a:srgbClr val="0000CC"/>
                </a:solidFill>
                <a:latin typeface="Arial" charset="0"/>
              </a:rPr>
              <a:t>The </a:t>
            </a:r>
            <a:r>
              <a:rPr lang="en-US" sz="1050" b="1" i="1" dirty="0">
                <a:solidFill>
                  <a:srgbClr val="0000CC"/>
                </a:solidFill>
                <a:latin typeface="Arial" charset="0"/>
              </a:rPr>
              <a:t>15th International Conference on NAGPF-St. Petersburg, Russia, </a:t>
            </a:r>
            <a:r>
              <a:rPr lang="en-US" sz="1050" b="1" i="1" dirty="0" smtClean="0">
                <a:solidFill>
                  <a:srgbClr val="0000CC"/>
                </a:solidFill>
                <a:latin typeface="Arial" charset="0"/>
              </a:rPr>
              <a:t>05.10.2018</a:t>
            </a:r>
            <a:endParaRPr lang="en-US" sz="1050" b="1" i="1" dirty="0">
              <a:solidFill>
                <a:srgbClr val="0000CC"/>
              </a:solidFill>
              <a:latin typeface="Arial" charset="0"/>
            </a:endParaRPr>
          </a:p>
        </p:txBody>
      </p:sp>
      <p:pic>
        <p:nvPicPr>
          <p:cNvPr id="9" name="Picture 6" descr="Эмблема СЭИ smal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731" y="117631"/>
            <a:ext cx="71596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9135465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121859"/>
                                        </p:tgtEl>
                                        <p:attrNameLst>
                                          <p:attrName>style.visibility</p:attrName>
                                        </p:attrNameLst>
                                      </p:cBhvr>
                                      <p:to>
                                        <p:strVal val="visible"/>
                                      </p:to>
                                    </p:set>
                                    <p:animEffect transition="in" filter="checkerboard(across)">
                                      <p:cBhvr>
                                        <p:cTn id="7" dur="1000"/>
                                        <p:tgtEl>
                                          <p:spTgt spid="1218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859"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Text Box 4"/>
          <p:cNvSpPr txBox="1">
            <a:spLocks noChangeArrowheads="1"/>
          </p:cNvSpPr>
          <p:nvPr/>
        </p:nvSpPr>
        <p:spPr bwMode="auto">
          <a:xfrm>
            <a:off x="539552" y="1340768"/>
            <a:ext cx="8424936" cy="1077218"/>
          </a:xfrm>
          <a:prstGeom prst="rect">
            <a:avLst/>
          </a:prstGeom>
          <a:solidFill>
            <a:srgbClr val="FFFFFF"/>
          </a:solidFill>
          <a:ln w="12700" cap="sq">
            <a:noFill/>
            <a:miter lim="800000"/>
            <a:headEnd type="none" w="sm" len="sm"/>
            <a:tailEnd type="none" w="sm" len="sm"/>
          </a:ln>
          <a:effectLst>
            <a:outerShdw dist="107763" dir="2700000" algn="ctr" rotWithShape="0">
              <a:srgbClr val="808080">
                <a:alpha val="50000"/>
              </a:srgbClr>
            </a:outerShdw>
          </a:effectLst>
        </p:spPr>
        <p:txBody>
          <a:bodyPr wrap="square">
            <a:spAutoFit/>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fontAlgn="base" hangingPunct="1">
              <a:spcBef>
                <a:spcPct val="50000"/>
              </a:spcBef>
              <a:spcAft>
                <a:spcPct val="0"/>
              </a:spcAft>
            </a:pPr>
            <a:r>
              <a:rPr lang="en-US" i="1" dirty="0" smtClean="0">
                <a:solidFill>
                  <a:srgbClr val="006600"/>
                </a:solidFill>
                <a:latin typeface="Arial" pitchFamily="34" charset="0"/>
                <a:cs typeface="Arial" pitchFamily="34" charset="0"/>
              </a:rPr>
              <a:t>1</a:t>
            </a:r>
            <a:r>
              <a:rPr lang="ru-RU" i="1" dirty="0" smtClean="0">
                <a:solidFill>
                  <a:srgbClr val="006600"/>
                </a:solidFill>
                <a:latin typeface="Arial" pitchFamily="34" charset="0"/>
                <a:cs typeface="Arial" pitchFamily="34" charset="0"/>
              </a:rPr>
              <a:t>. </a:t>
            </a:r>
            <a:r>
              <a:rPr lang="en-US" sz="2000" i="1" dirty="0" smtClean="0">
                <a:solidFill>
                  <a:srgbClr val="800000"/>
                </a:solidFill>
                <a:latin typeface="Arial" pitchFamily="34" charset="0"/>
                <a:cs typeface="Arial" pitchFamily="34" charset="0"/>
              </a:rPr>
              <a:t>It </a:t>
            </a:r>
            <a:r>
              <a:rPr lang="en-US" sz="2000" i="1" dirty="0">
                <a:solidFill>
                  <a:srgbClr val="800000"/>
                </a:solidFill>
                <a:latin typeface="Arial" pitchFamily="34" charset="0"/>
                <a:cs typeface="Arial" pitchFamily="34" charset="0"/>
              </a:rPr>
              <a:t>is necessary to  elaborate a scientifically grounded strategy</a:t>
            </a:r>
            <a:r>
              <a:rPr lang="ru-RU" sz="2000" i="1" dirty="0">
                <a:solidFill>
                  <a:srgbClr val="800000"/>
                </a:solidFill>
                <a:latin typeface="Arial" pitchFamily="34" charset="0"/>
                <a:cs typeface="Arial" pitchFamily="34" charset="0"/>
              </a:rPr>
              <a:t> (</a:t>
            </a:r>
            <a:r>
              <a:rPr lang="en-US" sz="2000" i="1" dirty="0">
                <a:solidFill>
                  <a:srgbClr val="800000"/>
                </a:solidFill>
                <a:latin typeface="Arial" pitchFamily="34" charset="0"/>
                <a:cs typeface="Arial" pitchFamily="34" charset="0"/>
              </a:rPr>
              <a:t>road map)  for </a:t>
            </a:r>
            <a:r>
              <a:rPr lang="en-US" sz="2000" i="1" dirty="0" smtClean="0">
                <a:solidFill>
                  <a:srgbClr val="800000"/>
                </a:solidFill>
                <a:latin typeface="Arial" pitchFamily="34" charset="0"/>
                <a:cs typeface="Arial" pitchFamily="34" charset="0"/>
              </a:rPr>
              <a:t>innovation  and technology cooperation </a:t>
            </a:r>
            <a:r>
              <a:rPr lang="en-US" sz="2000" i="1" dirty="0">
                <a:solidFill>
                  <a:srgbClr val="800000"/>
                </a:solidFill>
                <a:latin typeface="Arial" pitchFamily="34" charset="0"/>
                <a:cs typeface="Arial" pitchFamily="34" charset="0"/>
              </a:rPr>
              <a:t>between Russia and NEA </a:t>
            </a:r>
            <a:r>
              <a:rPr lang="en-US" sz="2000" i="1" dirty="0" smtClean="0">
                <a:solidFill>
                  <a:srgbClr val="800000"/>
                </a:solidFill>
                <a:latin typeface="Arial" pitchFamily="34" charset="0"/>
                <a:cs typeface="Arial" pitchFamily="34" charset="0"/>
              </a:rPr>
              <a:t>countries in the field of energy </a:t>
            </a:r>
            <a:endParaRPr lang="ru-RU" sz="1800" b="0" dirty="0">
              <a:solidFill>
                <a:srgbClr val="006600"/>
              </a:solidFill>
              <a:latin typeface="Calibri" pitchFamily="34" charset="0"/>
              <a:cs typeface="Calibri" pitchFamily="34" charset="0"/>
            </a:endParaRPr>
          </a:p>
        </p:txBody>
      </p:sp>
      <p:sp>
        <p:nvSpPr>
          <p:cNvPr id="4" name="Номер слайда 3"/>
          <p:cNvSpPr>
            <a:spLocks noGrp="1"/>
          </p:cNvSpPr>
          <p:nvPr>
            <p:ph type="sldNum" sz="quarter" idx="12"/>
          </p:nvPr>
        </p:nvSpPr>
        <p:spPr/>
        <p:txBody>
          <a:bodyPr/>
          <a:lstStyle/>
          <a:p>
            <a:pPr>
              <a:defRPr/>
            </a:pPr>
            <a:r>
              <a:rPr lang="ru-RU" dirty="0" smtClean="0">
                <a:solidFill>
                  <a:srgbClr val="04617B">
                    <a:shade val="90000"/>
                  </a:srgbClr>
                </a:solidFill>
                <a:latin typeface="Arial" pitchFamily="34" charset="0"/>
                <a:cs typeface="Arial" pitchFamily="34" charset="0"/>
              </a:rPr>
              <a:t>42</a:t>
            </a:r>
            <a:endParaRPr lang="ru-RU" dirty="0">
              <a:solidFill>
                <a:srgbClr val="04617B">
                  <a:shade val="90000"/>
                </a:srgbClr>
              </a:solidFill>
              <a:latin typeface="Arial" pitchFamily="34" charset="0"/>
              <a:cs typeface="Arial" pitchFamily="34" charset="0"/>
            </a:endParaRPr>
          </a:p>
        </p:txBody>
      </p:sp>
      <p:sp>
        <p:nvSpPr>
          <p:cNvPr id="6" name="TextBox 5"/>
          <p:cNvSpPr txBox="1"/>
          <p:nvPr/>
        </p:nvSpPr>
        <p:spPr>
          <a:xfrm>
            <a:off x="107503" y="6506220"/>
            <a:ext cx="8136905" cy="253916"/>
          </a:xfrm>
          <a:prstGeom prst="rect">
            <a:avLst/>
          </a:prstGeom>
          <a:noFill/>
        </p:spPr>
        <p:txBody>
          <a:bodyPr wrap="square" rtlCol="0">
            <a:spAutoFit/>
          </a:bodyPr>
          <a:lstStyle/>
          <a:p>
            <a:pPr fontAlgn="base">
              <a:spcBef>
                <a:spcPct val="50000"/>
              </a:spcBef>
              <a:spcAft>
                <a:spcPct val="0"/>
              </a:spcAft>
              <a:defRPr/>
            </a:pPr>
            <a:r>
              <a:rPr lang="ru-RU" sz="1050" b="1" i="1" dirty="0" smtClean="0">
                <a:solidFill>
                  <a:srgbClr val="0000CC"/>
                </a:solidFill>
                <a:latin typeface="Arial" charset="0"/>
              </a:rPr>
              <a:t>                                      </a:t>
            </a:r>
            <a:r>
              <a:rPr lang="en-US" sz="1050" b="1" i="1" dirty="0" smtClean="0">
                <a:solidFill>
                  <a:srgbClr val="0000CC"/>
                </a:solidFill>
                <a:latin typeface="Arial" charset="0"/>
              </a:rPr>
              <a:t>The </a:t>
            </a:r>
            <a:r>
              <a:rPr lang="en-US" sz="1050" b="1" i="1" dirty="0">
                <a:solidFill>
                  <a:srgbClr val="0000CC"/>
                </a:solidFill>
                <a:latin typeface="Arial" charset="0"/>
              </a:rPr>
              <a:t>15th International Conference on NAGPF-St. Petersburg, Russia, </a:t>
            </a:r>
            <a:r>
              <a:rPr lang="en-US" sz="1050" b="1" i="1" dirty="0" smtClean="0">
                <a:solidFill>
                  <a:srgbClr val="0000CC"/>
                </a:solidFill>
                <a:latin typeface="Arial" charset="0"/>
              </a:rPr>
              <a:t>05.10.2018</a:t>
            </a:r>
            <a:endParaRPr lang="en-US" sz="1050" b="1" i="1" dirty="0">
              <a:solidFill>
                <a:srgbClr val="0000CC"/>
              </a:solidFill>
              <a:latin typeface="Arial" charset="0"/>
            </a:endParaRPr>
          </a:p>
        </p:txBody>
      </p:sp>
      <p:sp>
        <p:nvSpPr>
          <p:cNvPr id="8" name="Text Box 2"/>
          <p:cNvSpPr txBox="1">
            <a:spLocks noChangeArrowheads="1"/>
          </p:cNvSpPr>
          <p:nvPr/>
        </p:nvSpPr>
        <p:spPr bwMode="auto">
          <a:xfrm>
            <a:off x="539552" y="2537609"/>
            <a:ext cx="8424936" cy="1323439"/>
          </a:xfrm>
          <a:prstGeom prst="rect">
            <a:avLst/>
          </a:prstGeom>
          <a:solidFill>
            <a:srgbClr val="FFFFFF"/>
          </a:solidFill>
          <a:ln w="12700" cap="sq">
            <a:noFill/>
            <a:miter lim="800000"/>
            <a:headEnd type="none" w="sm" len="sm"/>
            <a:tailEnd type="none" w="sm" len="sm"/>
          </a:ln>
          <a:effectLst>
            <a:outerShdw dist="107763" dir="2700000" algn="ctr" rotWithShape="0">
              <a:srgbClr val="808080">
                <a:alpha val="50000"/>
              </a:srgbClr>
            </a:outerShdw>
          </a:effectLst>
        </p:spPr>
        <p:txBody>
          <a:bodyPr wrap="square">
            <a:spAutoFit/>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fontAlgn="base" hangingPunct="1">
              <a:spcBef>
                <a:spcPct val="50000"/>
              </a:spcBef>
              <a:spcAft>
                <a:spcPct val="0"/>
              </a:spcAft>
            </a:pPr>
            <a:r>
              <a:rPr lang="en-US" sz="2000" dirty="0" smtClean="0">
                <a:solidFill>
                  <a:srgbClr val="800000"/>
                </a:solidFill>
                <a:latin typeface="Arial" pitchFamily="34" charset="0"/>
                <a:cs typeface="Arial" pitchFamily="34" charset="0"/>
              </a:rPr>
              <a:t>2</a:t>
            </a:r>
            <a:r>
              <a:rPr lang="ru-RU" sz="2000" dirty="0" smtClean="0">
                <a:solidFill>
                  <a:srgbClr val="800000"/>
                </a:solidFill>
                <a:latin typeface="Arial" pitchFamily="34" charset="0"/>
                <a:cs typeface="Arial" pitchFamily="34" charset="0"/>
              </a:rPr>
              <a:t>.</a:t>
            </a:r>
            <a:r>
              <a:rPr lang="ru-RU" sz="2000" dirty="0" smtClean="0">
                <a:solidFill>
                  <a:srgbClr val="006600"/>
                </a:solidFill>
                <a:latin typeface="Arial" pitchFamily="34" charset="0"/>
                <a:cs typeface="Arial" pitchFamily="34" charset="0"/>
              </a:rPr>
              <a:t> </a:t>
            </a:r>
            <a:r>
              <a:rPr lang="en-US" sz="2000" dirty="0" smtClean="0">
                <a:solidFill>
                  <a:srgbClr val="006600"/>
                </a:solidFill>
                <a:latin typeface="Arial" pitchFamily="34" charset="0"/>
                <a:cs typeface="Arial" pitchFamily="34" charset="0"/>
              </a:rPr>
              <a:t>Such a strategy can be worked out only on the basis of international cooperation among research and design institutions, companies, banks, etc. of the countries concerned, and  active support of Governments and regional authorities</a:t>
            </a:r>
            <a:r>
              <a:rPr lang="ru-RU" sz="2000" b="0" dirty="0" smtClean="0">
                <a:solidFill>
                  <a:srgbClr val="006600"/>
                </a:solidFill>
                <a:latin typeface="Arial" pitchFamily="34" charset="0"/>
                <a:cs typeface="Arial" pitchFamily="34" charset="0"/>
              </a:rPr>
              <a:t> </a:t>
            </a:r>
          </a:p>
        </p:txBody>
      </p:sp>
      <p:sp>
        <p:nvSpPr>
          <p:cNvPr id="9" name="Text Box 2"/>
          <p:cNvSpPr txBox="1">
            <a:spLocks noChangeArrowheads="1"/>
          </p:cNvSpPr>
          <p:nvPr/>
        </p:nvSpPr>
        <p:spPr bwMode="auto">
          <a:xfrm>
            <a:off x="539552" y="4069521"/>
            <a:ext cx="8424936" cy="707886"/>
          </a:xfrm>
          <a:prstGeom prst="rect">
            <a:avLst/>
          </a:prstGeom>
          <a:solidFill>
            <a:srgbClr val="FFFFFF"/>
          </a:solidFill>
          <a:ln w="12700" cap="sq">
            <a:noFill/>
            <a:miter lim="800000"/>
            <a:headEnd type="none" w="sm" len="sm"/>
            <a:tailEnd type="none" w="sm" len="sm"/>
          </a:ln>
          <a:effectLst>
            <a:outerShdw dist="107763" dir="2700000" algn="ctr" rotWithShape="0">
              <a:srgbClr val="808080">
                <a:alpha val="50000"/>
              </a:srgbClr>
            </a:outerShdw>
          </a:effectLst>
        </p:spPr>
        <p:txBody>
          <a:bodyPr wrap="square">
            <a:spAutoFit/>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fontAlgn="base" hangingPunct="1">
              <a:spcBef>
                <a:spcPct val="50000"/>
              </a:spcBef>
              <a:spcAft>
                <a:spcPct val="0"/>
              </a:spcAft>
            </a:pPr>
            <a:r>
              <a:rPr lang="en-US" sz="2000" dirty="0">
                <a:solidFill>
                  <a:srgbClr val="006600"/>
                </a:solidFill>
                <a:latin typeface="Arial" pitchFamily="34" charset="0"/>
                <a:cs typeface="Arial" pitchFamily="34" charset="0"/>
              </a:rPr>
              <a:t>3</a:t>
            </a:r>
            <a:r>
              <a:rPr lang="ru-RU" sz="2000" dirty="0" smtClean="0">
                <a:solidFill>
                  <a:srgbClr val="006600"/>
                </a:solidFill>
                <a:latin typeface="Arial" pitchFamily="34" charset="0"/>
                <a:cs typeface="Arial" pitchFamily="34" charset="0"/>
              </a:rPr>
              <a:t>. </a:t>
            </a:r>
            <a:r>
              <a:rPr lang="en-US" sz="2000" dirty="0" smtClean="0">
                <a:solidFill>
                  <a:srgbClr val="800000"/>
                </a:solidFill>
                <a:latin typeface="Arial" pitchFamily="34" charset="0"/>
                <a:ea typeface="Malgun Gothic"/>
                <a:cs typeface="Arial" pitchFamily="34" charset="0"/>
              </a:rPr>
              <a:t>ESI </a:t>
            </a:r>
            <a:r>
              <a:rPr lang="en-US" sz="2000" dirty="0">
                <a:solidFill>
                  <a:srgbClr val="800000"/>
                </a:solidFill>
                <a:latin typeface="Arial" pitchFamily="34" charset="0"/>
                <a:ea typeface="Malgun Gothic"/>
                <a:cs typeface="Arial" pitchFamily="34" charset="0"/>
              </a:rPr>
              <a:t>SB RAS is ready to take an active part in solving this very important </a:t>
            </a:r>
            <a:r>
              <a:rPr lang="en-US" sz="2000" dirty="0" smtClean="0">
                <a:solidFill>
                  <a:srgbClr val="800000"/>
                </a:solidFill>
                <a:latin typeface="Arial" pitchFamily="34" charset="0"/>
                <a:ea typeface="Malgun Gothic"/>
                <a:cs typeface="Arial" pitchFamily="34" charset="0"/>
              </a:rPr>
              <a:t>problem for </a:t>
            </a:r>
            <a:r>
              <a:rPr lang="en-US" sz="2000" dirty="0">
                <a:solidFill>
                  <a:srgbClr val="800000"/>
                </a:solidFill>
                <a:latin typeface="Arial" pitchFamily="34" charset="0"/>
                <a:ea typeface="Malgun Gothic"/>
                <a:cs typeface="Arial" pitchFamily="34" charset="0"/>
              </a:rPr>
              <a:t>Russia and all Northeast Asian </a:t>
            </a:r>
            <a:r>
              <a:rPr lang="en-US" sz="2000" dirty="0" smtClean="0">
                <a:solidFill>
                  <a:srgbClr val="800000"/>
                </a:solidFill>
                <a:latin typeface="Arial" pitchFamily="34" charset="0"/>
                <a:ea typeface="Malgun Gothic"/>
                <a:cs typeface="Arial" pitchFamily="34" charset="0"/>
              </a:rPr>
              <a:t>countries</a:t>
            </a:r>
            <a:endParaRPr lang="ru-RU" sz="2000" dirty="0">
              <a:solidFill>
                <a:srgbClr val="800000"/>
              </a:solidFill>
              <a:latin typeface="Arial" pitchFamily="34" charset="0"/>
              <a:cs typeface="Arial" pitchFamily="34" charset="0"/>
            </a:endParaRPr>
          </a:p>
        </p:txBody>
      </p:sp>
      <p:pic>
        <p:nvPicPr>
          <p:cNvPr id="10" name="Picture 6" descr="Эмблема СЭИ smal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731" y="117631"/>
            <a:ext cx="71596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071288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156674"/>
                                        </p:tgtEl>
                                        <p:attrNameLst>
                                          <p:attrName>style.visibility</p:attrName>
                                        </p:attrNameLst>
                                      </p:cBhvr>
                                      <p:to>
                                        <p:strVal val="visible"/>
                                      </p:to>
                                    </p:set>
                                    <p:animEffect transition="in" filter="box(in)">
                                      <p:cBhvr>
                                        <p:cTn id="7" dur="1000"/>
                                        <p:tgtEl>
                                          <p:spTgt spid="156674"/>
                                        </p:tgtEl>
                                      </p:cBhvr>
                                    </p:animEffect>
                                  </p:childTnLst>
                                </p:cTn>
                              </p:par>
                            </p:childTnLst>
                          </p:cTn>
                        </p:par>
                        <p:par>
                          <p:cTn id="8" fill="hold">
                            <p:stCondLst>
                              <p:cond delay="1000"/>
                            </p:stCondLst>
                            <p:childTnLst>
                              <p:par>
                                <p:cTn id="9" presetID="55"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p:cTn id="11" dur="1000" fill="hold"/>
                                        <p:tgtEl>
                                          <p:spTgt spid="8"/>
                                        </p:tgtEl>
                                        <p:attrNameLst>
                                          <p:attrName>ppt_w</p:attrName>
                                        </p:attrNameLst>
                                      </p:cBhvr>
                                      <p:tavLst>
                                        <p:tav tm="0">
                                          <p:val>
                                            <p:strVal val="#ppt_w*0.70"/>
                                          </p:val>
                                        </p:tav>
                                        <p:tav tm="100000">
                                          <p:val>
                                            <p:strVal val="#ppt_w"/>
                                          </p:val>
                                        </p:tav>
                                      </p:tavLst>
                                    </p:anim>
                                    <p:anim calcmode="lin" valueType="num">
                                      <p:cBhvr>
                                        <p:cTn id="12" dur="1000" fill="hold"/>
                                        <p:tgtEl>
                                          <p:spTgt spid="8"/>
                                        </p:tgtEl>
                                        <p:attrNameLst>
                                          <p:attrName>ppt_h</p:attrName>
                                        </p:attrNameLst>
                                      </p:cBhvr>
                                      <p:tavLst>
                                        <p:tav tm="0">
                                          <p:val>
                                            <p:strVal val="#ppt_h"/>
                                          </p:val>
                                        </p:tav>
                                        <p:tav tm="100000">
                                          <p:val>
                                            <p:strVal val="#ppt_h"/>
                                          </p:val>
                                        </p:tav>
                                      </p:tavLst>
                                    </p:anim>
                                    <p:animEffect transition="in" filter="fade">
                                      <p:cBhvr>
                                        <p:cTn id="13" dur="1000"/>
                                        <p:tgtEl>
                                          <p:spTgt spid="8"/>
                                        </p:tgtEl>
                                      </p:cBhvr>
                                    </p:animEffect>
                                  </p:childTnLst>
                                </p:cTn>
                              </p:par>
                            </p:childTnLst>
                          </p:cTn>
                        </p:par>
                        <p:par>
                          <p:cTn id="14" fill="hold">
                            <p:stCondLst>
                              <p:cond delay="2000"/>
                            </p:stCondLst>
                            <p:childTnLst>
                              <p:par>
                                <p:cTn id="15" presetID="3" presetClass="entr" presetSubtype="10" fill="hold" grpId="0"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linds(horizontal)">
                                      <p:cBhvr>
                                        <p:cTn id="1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6674" grpId="0" animBg="1"/>
      <p:bldP spid="8" grpId="0" animBg="1"/>
      <p:bldP spid="9"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4"/>
          <p:cNvSpPr txBox="1">
            <a:spLocks noChangeArrowheads="1"/>
          </p:cNvSpPr>
          <p:nvPr/>
        </p:nvSpPr>
        <p:spPr bwMode="auto">
          <a:xfrm>
            <a:off x="1475656" y="817905"/>
            <a:ext cx="6840760" cy="6001643"/>
          </a:xfrm>
          <a:prstGeom prst="rect">
            <a:avLst/>
          </a:prstGeom>
          <a:solidFill>
            <a:srgbClr val="FFFFFF"/>
          </a:solidFill>
          <a:ln>
            <a:noFill/>
          </a:ln>
          <a:effectLst>
            <a:outerShdw blurRad="50800" dist="38100" dir="5400000" algn="t" rotWithShape="0">
              <a:prstClr val="black">
                <a:alpha val="40000"/>
              </a:prstClr>
            </a:outerShdw>
          </a:effectLst>
          <a:extLst/>
        </p:spPr>
        <p:txBody>
          <a:bodyPr wrap="square">
            <a:spAutoFit/>
          </a:bodyPr>
          <a:lstStyle/>
          <a:p>
            <a:pPr algn="ctr" eaLnBrk="0" fontAlgn="base" hangingPunct="0">
              <a:spcBef>
                <a:spcPct val="50000"/>
              </a:spcBef>
              <a:spcAft>
                <a:spcPct val="0"/>
              </a:spcAft>
              <a:defRPr/>
            </a:pPr>
            <a:endParaRPr lang="en-US" altLang="zh-CN" sz="3200" b="1" i="1" dirty="0">
              <a:solidFill>
                <a:srgbClr val="800000"/>
              </a:solidFill>
              <a:latin typeface="Arial" pitchFamily="34" charset="0"/>
              <a:cs typeface="Arial" pitchFamily="34" charset="0"/>
            </a:endParaRPr>
          </a:p>
          <a:p>
            <a:pPr algn="ctr" eaLnBrk="0" fontAlgn="base" hangingPunct="0">
              <a:spcBef>
                <a:spcPct val="50000"/>
              </a:spcBef>
              <a:spcAft>
                <a:spcPct val="0"/>
              </a:spcAft>
              <a:defRPr/>
            </a:pPr>
            <a:r>
              <a:rPr lang="en-US" altLang="zh-CN" sz="3200" b="1" i="1" dirty="0" err="1">
                <a:solidFill>
                  <a:srgbClr val="800000"/>
                </a:solidFill>
                <a:latin typeface="Arial" pitchFamily="34" charset="0"/>
                <a:cs typeface="Arial" pitchFamily="34" charset="0"/>
              </a:rPr>
              <a:t>Goseite</a:t>
            </a:r>
            <a:r>
              <a:rPr lang="en-US" altLang="zh-CN" sz="3200" b="1" i="1" dirty="0">
                <a:solidFill>
                  <a:srgbClr val="800000"/>
                </a:solidFill>
                <a:latin typeface="Arial" pitchFamily="34" charset="0"/>
                <a:cs typeface="Arial" pitchFamily="34" charset="0"/>
              </a:rPr>
              <a:t> arigato </a:t>
            </a:r>
            <a:r>
              <a:rPr lang="en-US" altLang="zh-CN" sz="3200" b="1" i="1" dirty="0" err="1">
                <a:solidFill>
                  <a:srgbClr val="800000"/>
                </a:solidFill>
                <a:latin typeface="Arial" pitchFamily="34" charset="0"/>
                <a:cs typeface="Arial" pitchFamily="34" charset="0"/>
              </a:rPr>
              <a:t>godzaimasita</a:t>
            </a:r>
            <a:r>
              <a:rPr lang="ru-RU" altLang="zh-CN" sz="3200" b="1" i="1" dirty="0">
                <a:solidFill>
                  <a:srgbClr val="800000"/>
                </a:solidFill>
                <a:latin typeface="Arial" pitchFamily="34" charset="0"/>
                <a:cs typeface="Arial" pitchFamily="34" charset="0"/>
              </a:rPr>
              <a:t>!</a:t>
            </a:r>
            <a:endParaRPr lang="en-US" altLang="zh-CN" sz="3200" b="1" i="1" dirty="0">
              <a:solidFill>
                <a:srgbClr val="800000"/>
              </a:solidFill>
              <a:latin typeface="Arial" pitchFamily="34" charset="0"/>
              <a:cs typeface="Arial" pitchFamily="34" charset="0"/>
            </a:endParaRPr>
          </a:p>
          <a:p>
            <a:pPr algn="ctr" eaLnBrk="0" fontAlgn="base" hangingPunct="0">
              <a:spcBef>
                <a:spcPct val="50000"/>
              </a:spcBef>
              <a:spcAft>
                <a:spcPct val="0"/>
              </a:spcAft>
            </a:pPr>
            <a:r>
              <a:rPr lang="zh-CN" altLang="en-US" sz="3600" b="1" dirty="0">
                <a:solidFill>
                  <a:srgbClr val="993300"/>
                </a:solidFill>
                <a:latin typeface="Arial"/>
                <a:cs typeface="Arial"/>
              </a:rPr>
              <a:t>谢谢！</a:t>
            </a:r>
            <a:endParaRPr lang="zh-CN" altLang="ru-RU" sz="3600" b="1" dirty="0">
              <a:solidFill>
                <a:srgbClr val="993300"/>
              </a:solidFill>
              <a:latin typeface="Arial"/>
              <a:cs typeface="Arial"/>
            </a:endParaRPr>
          </a:p>
          <a:p>
            <a:pPr algn="ctr" eaLnBrk="0" fontAlgn="base" hangingPunct="0">
              <a:spcBef>
                <a:spcPct val="50000"/>
              </a:spcBef>
              <a:spcAft>
                <a:spcPct val="0"/>
              </a:spcAft>
              <a:defRPr/>
            </a:pPr>
            <a:r>
              <a:rPr lang="ko-KR" altLang="en-US" sz="2800" b="1" dirty="0">
                <a:solidFill>
                  <a:prstClr val="black"/>
                </a:solidFill>
              </a:rPr>
              <a:t>많은 </a:t>
            </a:r>
            <a:r>
              <a:rPr lang="ko-KR" altLang="en-US" sz="2800" b="1" dirty="0" smtClean="0">
                <a:solidFill>
                  <a:prstClr val="black"/>
                </a:solidFill>
              </a:rPr>
              <a:t>감사</a:t>
            </a:r>
            <a:r>
              <a:rPr lang="en-US" altLang="ko-KR" sz="2800" b="1" dirty="0" smtClean="0">
                <a:solidFill>
                  <a:prstClr val="black"/>
                </a:solidFill>
              </a:rPr>
              <a:t>!  </a:t>
            </a:r>
            <a:r>
              <a:rPr lang="ru-RU" altLang="zh-CN" sz="2800" b="1" i="1" dirty="0" smtClean="0">
                <a:solidFill>
                  <a:srgbClr val="800000"/>
                </a:solidFill>
                <a:latin typeface="Arial" pitchFamily="34" charset="0"/>
                <a:cs typeface="Arial" pitchFamily="34" charset="0"/>
              </a:rPr>
              <a:t>камса-</a:t>
            </a:r>
            <a:r>
              <a:rPr lang="ru-RU" altLang="zh-CN" sz="2800" b="1" i="1" dirty="0" err="1" smtClean="0">
                <a:solidFill>
                  <a:srgbClr val="800000"/>
                </a:solidFill>
                <a:latin typeface="Arial" pitchFamily="34" charset="0"/>
                <a:cs typeface="Arial" pitchFamily="34" charset="0"/>
              </a:rPr>
              <a:t>хамнида</a:t>
            </a:r>
            <a:r>
              <a:rPr lang="en-US" altLang="zh-CN" sz="2800" b="1" i="1" dirty="0" smtClean="0">
                <a:solidFill>
                  <a:srgbClr val="800000"/>
                </a:solidFill>
                <a:latin typeface="Arial" pitchFamily="34" charset="0"/>
                <a:cs typeface="Arial" pitchFamily="34" charset="0"/>
              </a:rPr>
              <a:t>!</a:t>
            </a:r>
          </a:p>
          <a:p>
            <a:pPr algn="ctr" eaLnBrk="0" fontAlgn="base" hangingPunct="0">
              <a:spcBef>
                <a:spcPct val="50000"/>
              </a:spcBef>
              <a:spcAft>
                <a:spcPct val="0"/>
              </a:spcAft>
              <a:defRPr/>
            </a:pPr>
            <a:r>
              <a:rPr lang="ru-RU" altLang="zh-CN" sz="2800" b="1" i="1" dirty="0" err="1" smtClean="0">
                <a:solidFill>
                  <a:srgbClr val="800000"/>
                </a:solidFill>
                <a:latin typeface="Arial" pitchFamily="34" charset="0"/>
                <a:cs typeface="Arial" pitchFamily="34" charset="0"/>
              </a:rPr>
              <a:t>Танд</a:t>
            </a:r>
            <a:r>
              <a:rPr lang="ru-RU" altLang="zh-CN" sz="2800" b="1" i="1" dirty="0" smtClean="0">
                <a:solidFill>
                  <a:srgbClr val="800000"/>
                </a:solidFill>
                <a:latin typeface="Arial" pitchFamily="34" charset="0"/>
                <a:cs typeface="Arial" pitchFamily="34" charset="0"/>
              </a:rPr>
              <a:t> их </a:t>
            </a:r>
            <a:r>
              <a:rPr lang="ru-RU" altLang="zh-CN" sz="2800" b="1" i="1" dirty="0" err="1" smtClean="0">
                <a:solidFill>
                  <a:srgbClr val="800000"/>
                </a:solidFill>
                <a:latin typeface="Arial" pitchFamily="34" charset="0"/>
                <a:cs typeface="Arial" pitchFamily="34" charset="0"/>
              </a:rPr>
              <a:t>баярлалаа</a:t>
            </a:r>
            <a:r>
              <a:rPr lang="en-US" altLang="zh-CN" sz="2800" b="1" i="1" dirty="0" smtClean="0">
                <a:solidFill>
                  <a:srgbClr val="800000"/>
                </a:solidFill>
                <a:latin typeface="Arial" pitchFamily="34" charset="0"/>
                <a:cs typeface="Arial" pitchFamily="34" charset="0"/>
              </a:rPr>
              <a:t>!</a:t>
            </a:r>
          </a:p>
          <a:p>
            <a:pPr algn="ctr" eaLnBrk="0" fontAlgn="base" hangingPunct="0">
              <a:spcBef>
                <a:spcPct val="50000"/>
              </a:spcBef>
              <a:spcAft>
                <a:spcPct val="0"/>
              </a:spcAft>
              <a:defRPr/>
            </a:pPr>
            <a:r>
              <a:rPr lang="ru-RU" altLang="zh-CN" sz="2400" b="1" i="1" dirty="0" smtClean="0">
                <a:solidFill>
                  <a:srgbClr val="800000"/>
                </a:solidFill>
                <a:latin typeface="Arial" pitchFamily="34" charset="0"/>
                <a:cs typeface="Arial" pitchFamily="34" charset="0"/>
              </a:rPr>
              <a:t>СПАСИБО </a:t>
            </a:r>
            <a:r>
              <a:rPr lang="ru-RU" altLang="zh-CN" sz="2400" b="1" i="1" dirty="0">
                <a:solidFill>
                  <a:srgbClr val="800000"/>
                </a:solidFill>
                <a:latin typeface="Arial" pitchFamily="34" charset="0"/>
                <a:cs typeface="Arial" pitchFamily="34" charset="0"/>
              </a:rPr>
              <a:t>ЗА ВНИМАНИЕ</a:t>
            </a:r>
            <a:r>
              <a:rPr lang="ru-RU" altLang="zh-CN" sz="2400" b="1" i="1" dirty="0" smtClean="0">
                <a:solidFill>
                  <a:srgbClr val="800000"/>
                </a:solidFill>
                <a:latin typeface="Arial" pitchFamily="34" charset="0"/>
                <a:cs typeface="Arial" pitchFamily="34" charset="0"/>
              </a:rPr>
              <a:t>!</a:t>
            </a:r>
            <a:endParaRPr lang="en-US" altLang="zh-CN" sz="2400" b="1" i="1" dirty="0" smtClean="0">
              <a:solidFill>
                <a:srgbClr val="800000"/>
              </a:solidFill>
              <a:latin typeface="Arial" pitchFamily="34" charset="0"/>
              <a:cs typeface="Arial" pitchFamily="34" charset="0"/>
            </a:endParaRPr>
          </a:p>
          <a:p>
            <a:pPr algn="ctr" eaLnBrk="0" fontAlgn="base" hangingPunct="0">
              <a:spcBef>
                <a:spcPct val="50000"/>
              </a:spcBef>
              <a:spcAft>
                <a:spcPct val="0"/>
              </a:spcAft>
              <a:defRPr/>
            </a:pPr>
            <a:r>
              <a:rPr lang="en-US" altLang="ko-KR" sz="2800" b="1" dirty="0" smtClean="0">
                <a:solidFill>
                  <a:srgbClr val="800000"/>
                </a:solidFill>
                <a:latin typeface="Arial" pitchFamily="34" charset="0"/>
                <a:ea typeface="Gulim" pitchFamily="34" charset="-127"/>
                <a:cs typeface="Arial" pitchFamily="34" charset="0"/>
              </a:rPr>
              <a:t>Thank </a:t>
            </a:r>
            <a:r>
              <a:rPr lang="en-US" altLang="ko-KR" sz="2800" b="1" dirty="0">
                <a:solidFill>
                  <a:srgbClr val="800000"/>
                </a:solidFill>
                <a:latin typeface="Arial" pitchFamily="34" charset="0"/>
                <a:ea typeface="Gulim" pitchFamily="34" charset="-127"/>
                <a:cs typeface="Arial" pitchFamily="34" charset="0"/>
              </a:rPr>
              <a:t>you very much for your kind attention!</a:t>
            </a:r>
            <a:endParaRPr lang="en-US" altLang="zh-CN" sz="2800" b="1" dirty="0">
              <a:solidFill>
                <a:srgbClr val="993300"/>
              </a:solidFill>
              <a:latin typeface="Arial" pitchFamily="34" charset="0"/>
              <a:cs typeface="Arial" pitchFamily="34" charset="0"/>
            </a:endParaRPr>
          </a:p>
          <a:p>
            <a:pPr algn="ctr" eaLnBrk="0" fontAlgn="base" hangingPunct="0">
              <a:spcBef>
                <a:spcPct val="50000"/>
              </a:spcBef>
              <a:spcAft>
                <a:spcPct val="0"/>
              </a:spcAft>
              <a:defRPr/>
            </a:pPr>
            <a:endParaRPr lang="en-US" altLang="zh-CN" sz="4000" b="1" dirty="0">
              <a:solidFill>
                <a:srgbClr val="993300"/>
              </a:solidFill>
            </a:endParaRPr>
          </a:p>
        </p:txBody>
      </p:sp>
      <p:sp>
        <p:nvSpPr>
          <p:cNvPr id="3" name="Номер слайда 2"/>
          <p:cNvSpPr>
            <a:spLocks noGrp="1"/>
          </p:cNvSpPr>
          <p:nvPr>
            <p:ph type="sldNum" sz="quarter" idx="12"/>
          </p:nvPr>
        </p:nvSpPr>
        <p:spPr/>
        <p:txBody>
          <a:bodyPr/>
          <a:lstStyle/>
          <a:p>
            <a:pPr>
              <a:defRPr/>
            </a:pPr>
            <a:r>
              <a:rPr lang="ru-RU" dirty="0" smtClean="0">
                <a:solidFill>
                  <a:srgbClr val="04617B">
                    <a:shade val="90000"/>
                  </a:srgbClr>
                </a:solidFill>
                <a:latin typeface="Arial" pitchFamily="34" charset="0"/>
                <a:cs typeface="Arial" pitchFamily="34" charset="0"/>
              </a:rPr>
              <a:t>43</a:t>
            </a:r>
            <a:endParaRPr lang="ru-RU" dirty="0">
              <a:solidFill>
                <a:srgbClr val="04617B">
                  <a:shade val="90000"/>
                </a:srgbClr>
              </a:solidFill>
              <a:latin typeface="Arial" pitchFamily="34" charset="0"/>
              <a:cs typeface="Arial" pitchFamily="34" charset="0"/>
            </a:endParaRPr>
          </a:p>
        </p:txBody>
      </p:sp>
      <p:sp>
        <p:nvSpPr>
          <p:cNvPr id="7" name="TextBox 6"/>
          <p:cNvSpPr txBox="1"/>
          <p:nvPr/>
        </p:nvSpPr>
        <p:spPr>
          <a:xfrm>
            <a:off x="107503" y="6506220"/>
            <a:ext cx="8136905" cy="253916"/>
          </a:xfrm>
          <a:prstGeom prst="rect">
            <a:avLst/>
          </a:prstGeom>
          <a:noFill/>
        </p:spPr>
        <p:txBody>
          <a:bodyPr wrap="square" rtlCol="0">
            <a:spAutoFit/>
          </a:bodyPr>
          <a:lstStyle/>
          <a:p>
            <a:pPr fontAlgn="base">
              <a:spcBef>
                <a:spcPct val="50000"/>
              </a:spcBef>
              <a:spcAft>
                <a:spcPct val="0"/>
              </a:spcAft>
              <a:defRPr/>
            </a:pPr>
            <a:r>
              <a:rPr lang="ru-RU" sz="1050" b="1" i="1" dirty="0" smtClean="0">
                <a:solidFill>
                  <a:srgbClr val="0000CC"/>
                </a:solidFill>
                <a:latin typeface="Arial" charset="0"/>
              </a:rPr>
              <a:t>                                               </a:t>
            </a:r>
            <a:r>
              <a:rPr lang="en-US" sz="1050" b="1" i="1" dirty="0" smtClean="0">
                <a:solidFill>
                  <a:srgbClr val="0000CC"/>
                </a:solidFill>
                <a:latin typeface="Arial" charset="0"/>
              </a:rPr>
              <a:t>The </a:t>
            </a:r>
            <a:r>
              <a:rPr lang="en-US" sz="1050" b="1" i="1" dirty="0">
                <a:solidFill>
                  <a:srgbClr val="0000CC"/>
                </a:solidFill>
                <a:latin typeface="Arial" charset="0"/>
              </a:rPr>
              <a:t>15th International Conference on NAGPF-St. Petersburg, Russia, </a:t>
            </a:r>
            <a:r>
              <a:rPr lang="en-US" sz="1050" b="1" i="1" dirty="0" smtClean="0">
                <a:solidFill>
                  <a:srgbClr val="0000CC"/>
                </a:solidFill>
                <a:latin typeface="Arial" charset="0"/>
              </a:rPr>
              <a:t>05.10.2018</a:t>
            </a:r>
            <a:endParaRPr lang="en-US" sz="1050" b="1" i="1" dirty="0">
              <a:solidFill>
                <a:srgbClr val="0000CC"/>
              </a:solidFill>
              <a:latin typeface="Arial" charset="0"/>
            </a:endParaRPr>
          </a:p>
        </p:txBody>
      </p:sp>
      <p:pic>
        <p:nvPicPr>
          <p:cNvPr id="8" name="Picture 6" descr="Эмблема СЭИ smal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731" y="117631"/>
            <a:ext cx="71596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591544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5764" name="Rectangle 4"/>
          <p:cNvSpPr>
            <a:spLocks noChangeArrowheads="1"/>
          </p:cNvSpPr>
          <p:nvPr/>
        </p:nvSpPr>
        <p:spPr bwMode="auto">
          <a:xfrm>
            <a:off x="1331915" y="1484786"/>
            <a:ext cx="6840537" cy="917575"/>
          </a:xfrm>
          <a:prstGeom prst="rect">
            <a:avLst/>
          </a:prstGeom>
          <a:solidFill>
            <a:schemeClr val="bg1"/>
          </a:solidFill>
          <a:ln w="12700" cap="sq">
            <a:solidFill>
              <a:schemeClr val="tx1"/>
            </a:solidFill>
            <a:miter lim="800000"/>
            <a:headEnd type="none" w="sm" len="sm"/>
            <a:tailEnd type="none" w="sm" len="sm"/>
          </a:ln>
          <a:effectLst>
            <a:outerShdw blurRad="63500" dist="107763" dir="2700000" algn="ctr" rotWithShape="0">
              <a:schemeClr val="bg2">
                <a:alpha val="74998"/>
              </a:schemeClr>
            </a:outerShdw>
          </a:effectLst>
        </p:spPr>
        <p:txBody>
          <a:bodyPr wrap="none" anchor="ctr"/>
          <a:lstStyle/>
          <a:p>
            <a:pPr algn="ctr" eaLnBrk="0" hangingPunct="0">
              <a:defRPr/>
            </a:pPr>
            <a:r>
              <a:rPr lang="en-US" b="1" dirty="0">
                <a:solidFill>
                  <a:srgbClr val="006600"/>
                </a:solidFill>
                <a:latin typeface="Times New Roman" charset="0"/>
              </a:rPr>
              <a:t>  </a:t>
            </a:r>
            <a:r>
              <a:rPr lang="en-US" sz="1500" b="1" dirty="0">
                <a:solidFill>
                  <a:srgbClr val="006600"/>
                </a:solidFill>
                <a:latin typeface="News Gothic MT"/>
              </a:rPr>
              <a:t>Eastern energy policy </a:t>
            </a:r>
            <a:r>
              <a:rPr lang="en-US" sz="1500" b="1">
                <a:solidFill>
                  <a:srgbClr val="006600"/>
                </a:solidFill>
                <a:latin typeface="News Gothic MT"/>
              </a:rPr>
              <a:t>of Russia, </a:t>
            </a:r>
            <a:r>
              <a:rPr lang="en-US" sz="1500" b="1" dirty="0">
                <a:solidFill>
                  <a:srgbClr val="006600"/>
                </a:solidFill>
                <a:latin typeface="News Gothic MT"/>
              </a:rPr>
              <a:t>as part of Eastern </a:t>
            </a:r>
            <a:r>
              <a:rPr lang="en-US" sz="1500" b="1">
                <a:solidFill>
                  <a:srgbClr val="006600"/>
                </a:solidFill>
                <a:latin typeface="News Gothic MT"/>
              </a:rPr>
              <a:t>economic policy, </a:t>
            </a:r>
            <a:endParaRPr lang="ru-RU" sz="1500" b="1" dirty="0">
              <a:solidFill>
                <a:srgbClr val="006600"/>
              </a:solidFill>
              <a:latin typeface="News Gothic MT"/>
            </a:endParaRPr>
          </a:p>
          <a:p>
            <a:pPr algn="ctr" eaLnBrk="0" hangingPunct="0">
              <a:defRPr/>
            </a:pPr>
            <a:r>
              <a:rPr lang="en-US" sz="1500" b="1" dirty="0">
                <a:solidFill>
                  <a:srgbClr val="006600"/>
                </a:solidFill>
                <a:latin typeface="News Gothic MT"/>
              </a:rPr>
              <a:t>is</a:t>
            </a:r>
            <a:r>
              <a:rPr lang="ru-RU" sz="1500" b="1" dirty="0">
                <a:solidFill>
                  <a:srgbClr val="006600"/>
                </a:solidFill>
                <a:latin typeface="News Gothic MT"/>
              </a:rPr>
              <a:t> </a:t>
            </a:r>
            <a:r>
              <a:rPr lang="en-US" sz="1500" b="1" dirty="0">
                <a:solidFill>
                  <a:srgbClr val="006600"/>
                </a:solidFill>
                <a:latin typeface="News Gothic MT"/>
              </a:rPr>
              <a:t>not an end </a:t>
            </a:r>
            <a:r>
              <a:rPr lang="en-US" sz="1500" b="1">
                <a:solidFill>
                  <a:srgbClr val="006600"/>
                </a:solidFill>
                <a:latin typeface="News Gothic MT"/>
              </a:rPr>
              <a:t>in itself, </a:t>
            </a:r>
            <a:r>
              <a:rPr lang="en-US" sz="1500" b="1" dirty="0">
                <a:solidFill>
                  <a:srgbClr val="006600"/>
                </a:solidFill>
                <a:latin typeface="News Gothic MT"/>
              </a:rPr>
              <a:t>but an instrument for solving many crucial </a:t>
            </a:r>
          </a:p>
          <a:p>
            <a:pPr algn="ctr" eaLnBrk="0" hangingPunct="0">
              <a:defRPr/>
            </a:pPr>
            <a:r>
              <a:rPr lang="en-US" sz="1500" b="1">
                <a:solidFill>
                  <a:srgbClr val="006600"/>
                </a:solidFill>
                <a:latin typeface="News Gothic MT"/>
              </a:rPr>
              <a:t>federal, </a:t>
            </a:r>
            <a:r>
              <a:rPr lang="en-US" sz="1500" b="1" dirty="0">
                <a:solidFill>
                  <a:srgbClr val="006600"/>
                </a:solidFill>
                <a:latin typeface="News Gothic MT"/>
              </a:rPr>
              <a:t>interregional and regional  problems</a:t>
            </a:r>
          </a:p>
        </p:txBody>
      </p:sp>
      <p:sp>
        <p:nvSpPr>
          <p:cNvPr id="885765" name="Text Box 5"/>
          <p:cNvSpPr txBox="1">
            <a:spLocks noChangeArrowheads="1"/>
          </p:cNvSpPr>
          <p:nvPr/>
        </p:nvSpPr>
        <p:spPr bwMode="auto">
          <a:xfrm>
            <a:off x="231853" y="2565408"/>
            <a:ext cx="4430713" cy="3761030"/>
          </a:xfrm>
          <a:prstGeom prst="rect">
            <a:avLst/>
          </a:prstGeom>
          <a:solidFill>
            <a:schemeClr val="bg1"/>
          </a:solidFill>
          <a:ln w="6350" cap="sq">
            <a:solidFill>
              <a:schemeClr val="tx1"/>
            </a:solidFill>
            <a:miter lim="800000"/>
            <a:headEnd type="none" w="sm" len="sm"/>
            <a:tailEnd type="none" w="sm" len="sm"/>
          </a:ln>
          <a:effectLst>
            <a:outerShdw blurRad="63500" dist="107763" dir="2700000" algn="ctr" rotWithShape="0">
              <a:schemeClr val="bg2">
                <a:alpha val="74998"/>
              </a:schemeClr>
            </a:outerShdw>
          </a:effectLst>
        </p:spPr>
        <p:txBody>
          <a:bodyPr>
            <a:spAutoFit/>
          </a:bodyPr>
          <a:lstStyle>
            <a:lvl1pPr marL="457200" indent="-457200">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defRPr>
            </a:lvl2pPr>
            <a:lvl3pPr marL="1143000" indent="-228600">
              <a:defRPr>
                <a:solidFill>
                  <a:schemeClr val="tx1"/>
                </a:solidFill>
                <a:latin typeface="Arial" charset="0"/>
                <a:ea typeface="Arial" charset="0"/>
              </a:defRPr>
            </a:lvl3pPr>
            <a:lvl4pPr marL="1600200" indent="-228600">
              <a:defRPr>
                <a:solidFill>
                  <a:schemeClr val="tx1"/>
                </a:solidFill>
                <a:latin typeface="Arial" charset="0"/>
                <a:ea typeface="Arial" charset="0"/>
              </a:defRPr>
            </a:lvl4pPr>
            <a:lvl5pPr marL="2057400" indent="-228600">
              <a:defRPr>
                <a:solidFill>
                  <a:schemeClr val="tx1"/>
                </a:solidFill>
                <a:latin typeface="Arial" charset="0"/>
                <a:ea typeface="Arial" charset="0"/>
              </a:defRPr>
            </a:lvl5pPr>
            <a:lvl6pPr marL="2514600" indent="-228600" fontAlgn="base">
              <a:spcBef>
                <a:spcPct val="0"/>
              </a:spcBef>
              <a:spcAft>
                <a:spcPct val="0"/>
              </a:spcAft>
              <a:defRPr>
                <a:solidFill>
                  <a:schemeClr val="tx1"/>
                </a:solidFill>
                <a:latin typeface="Arial" charset="0"/>
                <a:ea typeface="Arial" charset="0"/>
              </a:defRPr>
            </a:lvl6pPr>
            <a:lvl7pPr marL="2971800" indent="-228600" fontAlgn="base">
              <a:spcBef>
                <a:spcPct val="0"/>
              </a:spcBef>
              <a:spcAft>
                <a:spcPct val="0"/>
              </a:spcAft>
              <a:defRPr>
                <a:solidFill>
                  <a:schemeClr val="tx1"/>
                </a:solidFill>
                <a:latin typeface="Arial" charset="0"/>
                <a:ea typeface="Arial" charset="0"/>
              </a:defRPr>
            </a:lvl7pPr>
            <a:lvl8pPr marL="3429000" indent="-228600" fontAlgn="base">
              <a:spcBef>
                <a:spcPct val="0"/>
              </a:spcBef>
              <a:spcAft>
                <a:spcPct val="0"/>
              </a:spcAft>
              <a:defRPr>
                <a:solidFill>
                  <a:schemeClr val="tx1"/>
                </a:solidFill>
                <a:latin typeface="Arial" charset="0"/>
                <a:ea typeface="Arial" charset="0"/>
              </a:defRPr>
            </a:lvl8pPr>
            <a:lvl9pPr marL="3886200" indent="-228600" fontAlgn="base">
              <a:spcBef>
                <a:spcPct val="0"/>
              </a:spcBef>
              <a:spcAft>
                <a:spcPct val="0"/>
              </a:spcAft>
              <a:defRPr>
                <a:solidFill>
                  <a:schemeClr val="tx1"/>
                </a:solidFill>
                <a:latin typeface="Arial" charset="0"/>
                <a:ea typeface="Arial" charset="0"/>
              </a:defRPr>
            </a:lvl9pPr>
          </a:lstStyle>
          <a:p>
            <a:pPr algn="ctr" eaLnBrk="0" hangingPunct="0">
              <a:spcBef>
                <a:spcPct val="50000"/>
              </a:spcBef>
              <a:defRPr/>
            </a:pPr>
            <a:r>
              <a:rPr lang="en-US" b="1" i="1" smtClean="0">
                <a:solidFill>
                  <a:srgbClr val="800000"/>
                </a:solidFill>
              </a:rPr>
              <a:t>Social, </a:t>
            </a:r>
            <a:r>
              <a:rPr lang="en-US" b="1" i="1" dirty="0" smtClean="0">
                <a:solidFill>
                  <a:srgbClr val="800000"/>
                </a:solidFill>
              </a:rPr>
              <a:t>economic and geopolitical problems</a:t>
            </a:r>
          </a:p>
          <a:p>
            <a:pPr eaLnBrk="0" hangingPunct="0">
              <a:lnSpc>
                <a:spcPct val="80000"/>
              </a:lnSpc>
              <a:buFontTx/>
              <a:buAutoNum type="arabicPeriod"/>
              <a:defRPr/>
            </a:pPr>
            <a:endParaRPr lang="en-US" sz="1300" b="1" i="1" dirty="0" smtClean="0">
              <a:solidFill>
                <a:srgbClr val="FF3300"/>
              </a:solidFill>
            </a:endParaRPr>
          </a:p>
          <a:p>
            <a:pPr eaLnBrk="0" hangingPunct="0">
              <a:lnSpc>
                <a:spcPct val="80000"/>
              </a:lnSpc>
              <a:buFontTx/>
              <a:buAutoNum type="arabicPeriod"/>
              <a:defRPr/>
            </a:pPr>
            <a:r>
              <a:rPr lang="en-US" sz="1300" b="1" i="1" dirty="0" smtClean="0">
                <a:solidFill>
                  <a:srgbClr val="800000"/>
                </a:solidFill>
              </a:rPr>
              <a:t>Social</a:t>
            </a:r>
            <a:r>
              <a:rPr lang="en-US" sz="1300" b="1" dirty="0" smtClean="0">
                <a:solidFill>
                  <a:srgbClr val="800000"/>
                </a:solidFill>
              </a:rPr>
              <a:t> </a:t>
            </a:r>
            <a:r>
              <a:rPr sz="1300" b="1" i="1" noProof="1" smtClean="0">
                <a:solidFill>
                  <a:prstClr val="black"/>
                </a:solidFill>
              </a:rPr>
              <a:t> </a:t>
            </a:r>
            <a:r>
              <a:rPr sz="1300" noProof="1">
                <a:solidFill>
                  <a:prstClr val="black"/>
                </a:solidFill>
              </a:rPr>
              <a:t>–</a:t>
            </a:r>
            <a:r>
              <a:rPr sz="1300" noProof="1">
                <a:solidFill>
                  <a:srgbClr val="FFFFFF"/>
                </a:solidFill>
              </a:rPr>
              <a:t> </a:t>
            </a:r>
            <a:r>
              <a:rPr lang="en-US" sz="1300" b="1" dirty="0" smtClean="0">
                <a:solidFill>
                  <a:prstClr val="black"/>
                </a:solidFill>
              </a:rPr>
              <a:t>improvement </a:t>
            </a:r>
            <a:r>
              <a:rPr lang="en-US" sz="1300" b="1" smtClean="0">
                <a:solidFill>
                  <a:prstClr val="black"/>
                </a:solidFill>
              </a:rPr>
              <a:t>in comfort, style, </a:t>
            </a:r>
            <a:r>
              <a:rPr lang="en-US" sz="1300" b="1" dirty="0">
                <a:solidFill>
                  <a:prstClr val="black"/>
                </a:solidFill>
              </a:rPr>
              <a:t>quality of people’s life in the eastern regions of Russia</a:t>
            </a:r>
          </a:p>
          <a:p>
            <a:pPr eaLnBrk="0" hangingPunct="0">
              <a:lnSpc>
                <a:spcPct val="80000"/>
              </a:lnSpc>
              <a:buFontTx/>
              <a:buAutoNum type="arabicPeriod"/>
              <a:defRPr/>
            </a:pPr>
            <a:endParaRPr lang="en-US" sz="1300" b="1" dirty="0">
              <a:solidFill>
                <a:prstClr val="black"/>
              </a:solidFill>
            </a:endParaRPr>
          </a:p>
          <a:p>
            <a:pPr eaLnBrk="0" hangingPunct="0">
              <a:lnSpc>
                <a:spcPct val="80000"/>
              </a:lnSpc>
              <a:buFontTx/>
              <a:buAutoNum type="arabicPeriod"/>
              <a:defRPr/>
            </a:pPr>
            <a:r>
              <a:rPr lang="en-US" sz="1300" b="1" i="1" dirty="0">
                <a:solidFill>
                  <a:srgbClr val="800000"/>
                </a:solidFill>
              </a:rPr>
              <a:t>Political </a:t>
            </a:r>
            <a:r>
              <a:rPr sz="1300" b="1" i="1" noProof="1">
                <a:solidFill>
                  <a:prstClr val="black"/>
                </a:solidFill>
              </a:rPr>
              <a:t> </a:t>
            </a:r>
            <a:r>
              <a:rPr sz="1300" noProof="1">
                <a:solidFill>
                  <a:prstClr val="black"/>
                </a:solidFill>
              </a:rPr>
              <a:t>– </a:t>
            </a:r>
            <a:r>
              <a:rPr lang="en-US" sz="1300" b="1" dirty="0">
                <a:solidFill>
                  <a:prstClr val="black"/>
                </a:solidFill>
              </a:rPr>
              <a:t>consolidation and integration of the </a:t>
            </a:r>
            <a:r>
              <a:rPr lang="en-US" sz="1300" b="1">
                <a:solidFill>
                  <a:prstClr val="black"/>
                </a:solidFill>
              </a:rPr>
              <a:t>RF </a:t>
            </a:r>
            <a:r>
              <a:rPr lang="en-US" sz="1300" b="1" smtClean="0">
                <a:solidFill>
                  <a:prstClr val="black"/>
                </a:solidFill>
              </a:rPr>
              <a:t>entities, </a:t>
            </a:r>
            <a:r>
              <a:rPr lang="en-US" sz="1300" b="1" dirty="0">
                <a:solidFill>
                  <a:prstClr val="black"/>
                </a:solidFill>
              </a:rPr>
              <a:t>strengthening </a:t>
            </a:r>
            <a:r>
              <a:rPr lang="en-US" sz="1300" b="1" dirty="0" smtClean="0">
                <a:solidFill>
                  <a:prstClr val="black"/>
                </a:solidFill>
              </a:rPr>
              <a:t>of the </a:t>
            </a:r>
            <a:r>
              <a:rPr lang="en-US" sz="1300" b="1" dirty="0">
                <a:solidFill>
                  <a:prstClr val="black"/>
                </a:solidFill>
              </a:rPr>
              <a:t>unity of the economic and energy space of </a:t>
            </a:r>
            <a:r>
              <a:rPr lang="en-US" sz="1300" b="1" dirty="0" smtClean="0">
                <a:solidFill>
                  <a:prstClr val="black"/>
                </a:solidFill>
              </a:rPr>
              <a:t>Russia </a:t>
            </a:r>
            <a:endParaRPr lang="ru-RU" sz="1300" b="1" dirty="0">
              <a:solidFill>
                <a:prstClr val="black"/>
              </a:solidFill>
            </a:endParaRPr>
          </a:p>
          <a:p>
            <a:pPr eaLnBrk="0" hangingPunct="0">
              <a:lnSpc>
                <a:spcPct val="80000"/>
              </a:lnSpc>
              <a:defRPr/>
            </a:pPr>
            <a:endParaRPr sz="1300" b="1" noProof="1">
              <a:solidFill>
                <a:prstClr val="black"/>
              </a:solidFill>
            </a:endParaRPr>
          </a:p>
          <a:p>
            <a:pPr eaLnBrk="0" hangingPunct="0">
              <a:lnSpc>
                <a:spcPct val="80000"/>
              </a:lnSpc>
              <a:defRPr/>
            </a:pPr>
            <a:r>
              <a:rPr sz="1300" b="1" noProof="1">
                <a:solidFill>
                  <a:srgbClr val="FF3300"/>
                </a:solidFill>
              </a:rPr>
              <a:t>3</a:t>
            </a:r>
            <a:r>
              <a:rPr sz="1300" b="1" noProof="1">
                <a:solidFill>
                  <a:srgbClr val="800000"/>
                </a:solidFill>
              </a:rPr>
              <a:t>. </a:t>
            </a:r>
            <a:r>
              <a:rPr lang="ru-RU" sz="1300" b="1" dirty="0">
                <a:solidFill>
                  <a:srgbClr val="800000"/>
                </a:solidFill>
              </a:rPr>
              <a:t>     </a:t>
            </a:r>
            <a:r>
              <a:rPr lang="en-US" sz="1300" b="1" i="1" dirty="0">
                <a:solidFill>
                  <a:srgbClr val="800000"/>
                </a:solidFill>
              </a:rPr>
              <a:t>Geopolitical</a:t>
            </a:r>
            <a:r>
              <a:rPr lang="en-US" sz="1300" b="1" dirty="0">
                <a:solidFill>
                  <a:srgbClr val="800000"/>
                </a:solidFill>
              </a:rPr>
              <a:t> </a:t>
            </a:r>
            <a:r>
              <a:rPr sz="1300" b="1" noProof="1">
                <a:solidFill>
                  <a:prstClr val="black"/>
                </a:solidFill>
              </a:rPr>
              <a:t>– </a:t>
            </a:r>
            <a:r>
              <a:rPr lang="en-US" sz="1300" b="1" dirty="0">
                <a:solidFill>
                  <a:prstClr val="black"/>
                </a:solidFill>
              </a:rPr>
              <a:t>reinforcement of Russia’s positions in the world </a:t>
            </a:r>
            <a:r>
              <a:rPr lang="en-US" sz="1300" b="1">
                <a:solidFill>
                  <a:prstClr val="black"/>
                </a:solidFill>
              </a:rPr>
              <a:t>economic </a:t>
            </a:r>
            <a:r>
              <a:rPr lang="en-US" sz="1300" b="1" smtClean="0">
                <a:solidFill>
                  <a:prstClr val="black"/>
                </a:solidFill>
              </a:rPr>
              <a:t>system, </a:t>
            </a:r>
            <a:r>
              <a:rPr lang="en-US" sz="1300" b="1" dirty="0">
                <a:solidFill>
                  <a:prstClr val="black"/>
                </a:solidFill>
              </a:rPr>
              <a:t>in the community </a:t>
            </a:r>
            <a:r>
              <a:rPr lang="en-US" sz="1300" b="1">
                <a:solidFill>
                  <a:prstClr val="black"/>
                </a:solidFill>
              </a:rPr>
              <a:t>of  </a:t>
            </a:r>
            <a:r>
              <a:rPr lang="en-US" sz="1300" b="1" smtClean="0">
                <a:solidFill>
                  <a:prstClr val="black"/>
                </a:solidFill>
              </a:rPr>
              <a:t>APR, </a:t>
            </a:r>
            <a:r>
              <a:rPr lang="en-US" sz="1300" b="1" dirty="0">
                <a:solidFill>
                  <a:prstClr val="black"/>
                </a:solidFill>
              </a:rPr>
              <a:t>Central and Northeast </a:t>
            </a:r>
            <a:r>
              <a:rPr lang="en-US" sz="1300" b="1" dirty="0" smtClean="0">
                <a:solidFill>
                  <a:prstClr val="black"/>
                </a:solidFill>
              </a:rPr>
              <a:t>Asian </a:t>
            </a:r>
            <a:r>
              <a:rPr lang="en-US" sz="1300" b="1" dirty="0">
                <a:solidFill>
                  <a:prstClr val="black"/>
                </a:solidFill>
              </a:rPr>
              <a:t>countries</a:t>
            </a:r>
            <a:endParaRPr lang="ru-RU" sz="1300" b="1" dirty="0">
              <a:solidFill>
                <a:prstClr val="black"/>
              </a:solidFill>
            </a:endParaRPr>
          </a:p>
          <a:p>
            <a:pPr eaLnBrk="0" hangingPunct="0">
              <a:lnSpc>
                <a:spcPct val="80000"/>
              </a:lnSpc>
              <a:defRPr/>
            </a:pPr>
            <a:endParaRPr sz="600" noProof="1">
              <a:solidFill>
                <a:prstClr val="black"/>
              </a:solidFill>
            </a:endParaRPr>
          </a:p>
          <a:p>
            <a:pPr eaLnBrk="0" hangingPunct="0">
              <a:lnSpc>
                <a:spcPct val="80000"/>
              </a:lnSpc>
              <a:buFontTx/>
              <a:buAutoNum type="arabicPeriod" startAt="4"/>
              <a:defRPr/>
            </a:pPr>
            <a:r>
              <a:rPr lang="en-US" sz="1300" b="1" i="1" dirty="0">
                <a:solidFill>
                  <a:srgbClr val="800000"/>
                </a:solidFill>
              </a:rPr>
              <a:t>Economic </a:t>
            </a:r>
            <a:r>
              <a:rPr sz="1300" b="1" noProof="1">
                <a:solidFill>
                  <a:prstClr val="black"/>
                </a:solidFill>
              </a:rPr>
              <a:t>– </a:t>
            </a:r>
            <a:r>
              <a:rPr lang="en-US" sz="1300" b="1" dirty="0">
                <a:solidFill>
                  <a:prstClr val="black"/>
                </a:solidFill>
              </a:rPr>
              <a:t>enhancement of </a:t>
            </a:r>
            <a:r>
              <a:rPr lang="en-US" sz="1300" b="1" dirty="0" smtClean="0">
                <a:solidFill>
                  <a:prstClr val="black"/>
                </a:solidFill>
              </a:rPr>
              <a:t>economic efficiency and </a:t>
            </a:r>
            <a:r>
              <a:rPr lang="en-US" sz="1300" b="1" dirty="0">
                <a:solidFill>
                  <a:prstClr val="black"/>
                </a:solidFill>
              </a:rPr>
              <a:t>competitiveness </a:t>
            </a:r>
            <a:r>
              <a:rPr lang="en-US" sz="1300" b="1" dirty="0" smtClean="0">
                <a:solidFill>
                  <a:prstClr val="black"/>
                </a:solidFill>
              </a:rPr>
              <a:t>in </a:t>
            </a:r>
            <a:r>
              <a:rPr lang="en-US" sz="1300" b="1" dirty="0">
                <a:solidFill>
                  <a:prstClr val="black"/>
                </a:solidFill>
              </a:rPr>
              <a:t>the East </a:t>
            </a:r>
            <a:r>
              <a:rPr lang="en-US" sz="1300" b="1">
                <a:solidFill>
                  <a:prstClr val="black"/>
                </a:solidFill>
              </a:rPr>
              <a:t>of </a:t>
            </a:r>
            <a:r>
              <a:rPr lang="en-US" sz="1300" b="1" smtClean="0">
                <a:solidFill>
                  <a:prstClr val="black"/>
                </a:solidFill>
              </a:rPr>
              <a:t>Russia, </a:t>
            </a:r>
            <a:r>
              <a:rPr lang="en-US" sz="1300" b="1" dirty="0">
                <a:solidFill>
                  <a:prstClr val="black"/>
                </a:solidFill>
              </a:rPr>
              <a:t>increase </a:t>
            </a:r>
            <a:r>
              <a:rPr lang="en-US" sz="1300" b="1" dirty="0" smtClean="0">
                <a:solidFill>
                  <a:prstClr val="black"/>
                </a:solidFill>
              </a:rPr>
              <a:t>in  supply of resources </a:t>
            </a:r>
            <a:r>
              <a:rPr lang="en-US" sz="1300" b="1" dirty="0">
                <a:solidFill>
                  <a:prstClr val="black"/>
                </a:solidFill>
              </a:rPr>
              <a:t>and accessibility to the remote areas of </a:t>
            </a:r>
            <a:r>
              <a:rPr lang="en-US" sz="1300" b="1">
                <a:solidFill>
                  <a:prstClr val="black"/>
                </a:solidFill>
              </a:rPr>
              <a:t>the </a:t>
            </a:r>
            <a:r>
              <a:rPr lang="en-US" sz="1300" b="1" smtClean="0">
                <a:solidFill>
                  <a:prstClr val="black"/>
                </a:solidFill>
              </a:rPr>
              <a:t>country, </a:t>
            </a:r>
            <a:r>
              <a:rPr lang="en-US" sz="1300" b="1" dirty="0">
                <a:solidFill>
                  <a:prstClr val="black"/>
                </a:solidFill>
              </a:rPr>
              <a:t>expansion of active economic space </a:t>
            </a:r>
            <a:r>
              <a:rPr lang="en-US" sz="1300" b="1">
                <a:solidFill>
                  <a:prstClr val="black"/>
                </a:solidFill>
              </a:rPr>
              <a:t>of </a:t>
            </a:r>
            <a:r>
              <a:rPr lang="en-US" sz="1300" b="1" smtClean="0">
                <a:solidFill>
                  <a:prstClr val="black"/>
                </a:solidFill>
              </a:rPr>
              <a:t>Russia, </a:t>
            </a:r>
            <a:r>
              <a:rPr lang="en-US" sz="1300" b="1" dirty="0">
                <a:solidFill>
                  <a:prstClr val="black"/>
                </a:solidFill>
              </a:rPr>
              <a:t>creation of conditions for attraction of foreign </a:t>
            </a:r>
            <a:r>
              <a:rPr lang="en-US" sz="1300" b="1" dirty="0" smtClean="0">
                <a:solidFill>
                  <a:prstClr val="black"/>
                </a:solidFill>
              </a:rPr>
              <a:t>investment </a:t>
            </a:r>
            <a:r>
              <a:rPr lang="en-US" sz="1300" b="1" dirty="0">
                <a:solidFill>
                  <a:prstClr val="black"/>
                </a:solidFill>
              </a:rPr>
              <a:t>and </a:t>
            </a:r>
            <a:r>
              <a:rPr lang="en-US" sz="1300" b="1">
                <a:solidFill>
                  <a:prstClr val="black"/>
                </a:solidFill>
              </a:rPr>
              <a:t>advanced </a:t>
            </a:r>
            <a:r>
              <a:rPr lang="en-US" sz="1300" b="1" smtClean="0">
                <a:solidFill>
                  <a:prstClr val="black"/>
                </a:solidFill>
              </a:rPr>
              <a:t>technologies, </a:t>
            </a:r>
            <a:r>
              <a:rPr lang="en-US" sz="1300" b="1" dirty="0">
                <a:solidFill>
                  <a:prstClr val="black"/>
                </a:solidFill>
              </a:rPr>
              <a:t>etc. </a:t>
            </a:r>
            <a:endParaRPr sz="1200" b="1" noProof="1">
              <a:solidFill>
                <a:prstClr val="black"/>
              </a:solidFill>
            </a:endParaRPr>
          </a:p>
        </p:txBody>
      </p:sp>
      <p:sp>
        <p:nvSpPr>
          <p:cNvPr id="885766" name="Text Box 6"/>
          <p:cNvSpPr txBox="1">
            <a:spLocks noChangeArrowheads="1"/>
          </p:cNvSpPr>
          <p:nvPr/>
        </p:nvSpPr>
        <p:spPr bwMode="auto">
          <a:xfrm>
            <a:off x="4984828" y="2565400"/>
            <a:ext cx="3935413" cy="3751796"/>
          </a:xfrm>
          <a:prstGeom prst="rect">
            <a:avLst/>
          </a:prstGeom>
          <a:solidFill>
            <a:schemeClr val="bg1"/>
          </a:solidFill>
          <a:ln w="6350" cap="sq">
            <a:solidFill>
              <a:schemeClr val="tx1"/>
            </a:solidFill>
            <a:miter lim="800000"/>
            <a:headEnd type="none" w="sm" len="sm"/>
            <a:tailEnd type="none" w="sm" len="sm"/>
          </a:ln>
          <a:effectLst>
            <a:outerShdw blurRad="63500" dist="107763" dir="2700000" algn="ctr" rotWithShape="0">
              <a:schemeClr val="bg2">
                <a:alpha val="74998"/>
              </a:schemeClr>
            </a:outerShdw>
          </a:effectLst>
        </p:spPr>
        <p:txBody>
          <a:bodyPr>
            <a:spAutoFit/>
          </a:bodyPr>
          <a:lstStyle>
            <a:lvl1pPr marL="342900" indent="-342900">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defRPr>
            </a:lvl2pPr>
            <a:lvl3pPr marL="1143000" indent="-228600">
              <a:defRPr>
                <a:solidFill>
                  <a:schemeClr val="tx1"/>
                </a:solidFill>
                <a:latin typeface="Arial" charset="0"/>
                <a:ea typeface="Arial" charset="0"/>
              </a:defRPr>
            </a:lvl3pPr>
            <a:lvl4pPr marL="1600200" indent="-228600">
              <a:defRPr>
                <a:solidFill>
                  <a:schemeClr val="tx1"/>
                </a:solidFill>
                <a:latin typeface="Arial" charset="0"/>
                <a:ea typeface="Arial" charset="0"/>
              </a:defRPr>
            </a:lvl4pPr>
            <a:lvl5pPr marL="2057400" indent="-228600">
              <a:defRPr>
                <a:solidFill>
                  <a:schemeClr val="tx1"/>
                </a:solidFill>
                <a:latin typeface="Arial" charset="0"/>
                <a:ea typeface="Arial" charset="0"/>
              </a:defRPr>
            </a:lvl5pPr>
            <a:lvl6pPr marL="2514600" indent="-228600" fontAlgn="base">
              <a:spcBef>
                <a:spcPct val="0"/>
              </a:spcBef>
              <a:spcAft>
                <a:spcPct val="0"/>
              </a:spcAft>
              <a:defRPr>
                <a:solidFill>
                  <a:schemeClr val="tx1"/>
                </a:solidFill>
                <a:latin typeface="Arial" charset="0"/>
                <a:ea typeface="Arial" charset="0"/>
              </a:defRPr>
            </a:lvl6pPr>
            <a:lvl7pPr marL="2971800" indent="-228600" fontAlgn="base">
              <a:spcBef>
                <a:spcPct val="0"/>
              </a:spcBef>
              <a:spcAft>
                <a:spcPct val="0"/>
              </a:spcAft>
              <a:defRPr>
                <a:solidFill>
                  <a:schemeClr val="tx1"/>
                </a:solidFill>
                <a:latin typeface="Arial" charset="0"/>
                <a:ea typeface="Arial" charset="0"/>
              </a:defRPr>
            </a:lvl7pPr>
            <a:lvl8pPr marL="3429000" indent="-228600" fontAlgn="base">
              <a:spcBef>
                <a:spcPct val="0"/>
              </a:spcBef>
              <a:spcAft>
                <a:spcPct val="0"/>
              </a:spcAft>
              <a:defRPr>
                <a:solidFill>
                  <a:schemeClr val="tx1"/>
                </a:solidFill>
                <a:latin typeface="Arial" charset="0"/>
                <a:ea typeface="Arial" charset="0"/>
              </a:defRPr>
            </a:lvl8pPr>
            <a:lvl9pPr marL="3886200" indent="-228600" fontAlgn="base">
              <a:spcBef>
                <a:spcPct val="0"/>
              </a:spcBef>
              <a:spcAft>
                <a:spcPct val="0"/>
              </a:spcAft>
              <a:defRPr>
                <a:solidFill>
                  <a:schemeClr val="tx1"/>
                </a:solidFill>
                <a:latin typeface="Arial" charset="0"/>
                <a:ea typeface="Arial" charset="0"/>
              </a:defRPr>
            </a:lvl9pPr>
          </a:lstStyle>
          <a:p>
            <a:pPr algn="ctr" eaLnBrk="0" hangingPunct="0">
              <a:lnSpc>
                <a:spcPct val="90000"/>
              </a:lnSpc>
              <a:spcBef>
                <a:spcPct val="50000"/>
              </a:spcBef>
              <a:defRPr/>
            </a:pPr>
            <a:r>
              <a:rPr lang="en-US" b="1" i="1" dirty="0">
                <a:solidFill>
                  <a:srgbClr val="800000"/>
                </a:solidFill>
              </a:rPr>
              <a:t>Energy problems</a:t>
            </a:r>
            <a:r>
              <a:rPr lang="ru-RU" b="1" i="1" dirty="0">
                <a:solidFill>
                  <a:srgbClr val="800000"/>
                </a:solidFill>
              </a:rPr>
              <a:t> </a:t>
            </a:r>
          </a:p>
          <a:p>
            <a:pPr algn="ctr" eaLnBrk="0" hangingPunct="0">
              <a:lnSpc>
                <a:spcPct val="90000"/>
              </a:lnSpc>
              <a:spcBef>
                <a:spcPct val="50000"/>
              </a:spcBef>
              <a:defRPr/>
            </a:pPr>
            <a:endParaRPr lang="ru-RU" sz="800" b="1" i="1" dirty="0">
              <a:solidFill>
                <a:srgbClr val="D5EDF4"/>
              </a:solidFill>
            </a:endParaRPr>
          </a:p>
          <a:p>
            <a:pPr algn="just" eaLnBrk="0" hangingPunct="0">
              <a:lnSpc>
                <a:spcPct val="80000"/>
              </a:lnSpc>
              <a:buFontTx/>
              <a:buAutoNum type="arabicPeriod"/>
              <a:defRPr/>
            </a:pPr>
            <a:r>
              <a:rPr lang="en-US" sz="1300" b="1" dirty="0">
                <a:solidFill>
                  <a:prstClr val="black"/>
                </a:solidFill>
              </a:rPr>
              <a:t>Improvement</a:t>
            </a:r>
            <a:r>
              <a:rPr lang="en-US" sz="1300" b="1" dirty="0">
                <a:solidFill>
                  <a:srgbClr val="FF0000"/>
                </a:solidFill>
              </a:rPr>
              <a:t> </a:t>
            </a:r>
            <a:r>
              <a:rPr lang="en-US" sz="1300" b="1" dirty="0" smtClean="0">
                <a:solidFill>
                  <a:srgbClr val="800000"/>
                </a:solidFill>
              </a:rPr>
              <a:t>in </a:t>
            </a:r>
            <a:r>
              <a:rPr lang="en-US" sz="1300" b="1" i="1" dirty="0">
                <a:solidFill>
                  <a:srgbClr val="800000"/>
                </a:solidFill>
              </a:rPr>
              <a:t>adaptability and reliability</a:t>
            </a:r>
            <a:r>
              <a:rPr lang="en-US" sz="1300" b="1" dirty="0">
                <a:solidFill>
                  <a:srgbClr val="800000"/>
                </a:solidFill>
              </a:rPr>
              <a:t> </a:t>
            </a:r>
            <a:endParaRPr lang="ru-RU" sz="1300" b="1" dirty="0">
              <a:solidFill>
                <a:srgbClr val="800000"/>
              </a:solidFill>
            </a:endParaRPr>
          </a:p>
          <a:p>
            <a:pPr algn="just" eaLnBrk="0" hangingPunct="0">
              <a:lnSpc>
                <a:spcPct val="80000"/>
              </a:lnSpc>
              <a:defRPr/>
            </a:pPr>
            <a:r>
              <a:rPr lang="ru-RU" sz="1300" b="1" dirty="0">
                <a:solidFill>
                  <a:prstClr val="black"/>
                </a:solidFill>
              </a:rPr>
              <a:t>       </a:t>
            </a:r>
            <a:r>
              <a:rPr lang="en-US" sz="1300" b="1" dirty="0">
                <a:solidFill>
                  <a:prstClr val="black"/>
                </a:solidFill>
              </a:rPr>
              <a:t>of energy and fuel supply to consumers</a:t>
            </a:r>
            <a:endParaRPr sz="1300" b="1" noProof="1">
              <a:solidFill>
                <a:prstClr val="black"/>
              </a:solidFill>
            </a:endParaRPr>
          </a:p>
          <a:p>
            <a:pPr algn="just" eaLnBrk="0" hangingPunct="0">
              <a:lnSpc>
                <a:spcPct val="80000"/>
              </a:lnSpc>
              <a:defRPr/>
            </a:pPr>
            <a:endParaRPr noProof="1">
              <a:solidFill>
                <a:prstClr val="black"/>
              </a:solidFill>
            </a:endParaRPr>
          </a:p>
          <a:p>
            <a:pPr algn="just" eaLnBrk="0" hangingPunct="0">
              <a:lnSpc>
                <a:spcPct val="80000"/>
              </a:lnSpc>
              <a:defRPr/>
            </a:pPr>
            <a:r>
              <a:rPr sz="1300" b="1" noProof="1" smtClean="0">
                <a:solidFill>
                  <a:srgbClr val="800000"/>
                </a:solidFill>
              </a:rPr>
              <a:t>2</a:t>
            </a:r>
            <a:r>
              <a:rPr lang="en-US" sz="1300" b="1" noProof="1">
                <a:solidFill>
                  <a:srgbClr val="800000"/>
                </a:solidFill>
              </a:rPr>
              <a:t>.</a:t>
            </a:r>
            <a:r>
              <a:rPr lang="en-US" sz="1300" b="1" dirty="0" smtClean="0">
                <a:solidFill>
                  <a:srgbClr val="FF3300"/>
                </a:solidFill>
              </a:rPr>
              <a:t> </a:t>
            </a:r>
            <a:r>
              <a:rPr lang="ru-RU" sz="1300" b="1" dirty="0" smtClean="0">
                <a:solidFill>
                  <a:srgbClr val="FF3300"/>
                </a:solidFill>
              </a:rPr>
              <a:t> </a:t>
            </a:r>
            <a:r>
              <a:rPr lang="en-US" sz="1300" b="1" dirty="0" smtClean="0">
                <a:solidFill>
                  <a:prstClr val="black"/>
                </a:solidFill>
              </a:rPr>
              <a:t>Increase</a:t>
            </a:r>
            <a:r>
              <a:rPr lang="en-US" sz="1300" b="1" dirty="0" smtClean="0">
                <a:solidFill>
                  <a:srgbClr val="FF3300"/>
                </a:solidFill>
              </a:rPr>
              <a:t> </a:t>
            </a:r>
            <a:r>
              <a:rPr lang="en-US" sz="1300" b="1" i="1" dirty="0" smtClean="0">
                <a:solidFill>
                  <a:srgbClr val="800000"/>
                </a:solidFill>
              </a:rPr>
              <a:t>in </a:t>
            </a:r>
            <a:r>
              <a:rPr lang="en-US" sz="1300" b="1" i="1" dirty="0">
                <a:solidFill>
                  <a:srgbClr val="800000"/>
                </a:solidFill>
              </a:rPr>
              <a:t>energy</a:t>
            </a:r>
            <a:r>
              <a:rPr lang="ru-RU" sz="1300" b="1" i="1" dirty="0">
                <a:solidFill>
                  <a:srgbClr val="800000"/>
                </a:solidFill>
              </a:rPr>
              <a:t> </a:t>
            </a:r>
            <a:r>
              <a:rPr lang="en-US" sz="1300" b="1" i="1" dirty="0">
                <a:solidFill>
                  <a:srgbClr val="800000"/>
                </a:solidFill>
              </a:rPr>
              <a:t> and environmental security</a:t>
            </a:r>
            <a:r>
              <a:rPr lang="en-US" sz="1300" b="1" dirty="0">
                <a:solidFill>
                  <a:srgbClr val="800000"/>
                </a:solidFill>
              </a:rPr>
              <a:t> </a:t>
            </a:r>
            <a:r>
              <a:rPr lang="en-US" sz="1300" b="1" dirty="0">
                <a:solidFill>
                  <a:prstClr val="black"/>
                </a:solidFill>
              </a:rPr>
              <a:t>of the country and regions</a:t>
            </a:r>
            <a:endParaRPr sz="1300" b="1" noProof="1">
              <a:solidFill>
                <a:prstClr val="black"/>
              </a:solidFill>
            </a:endParaRPr>
          </a:p>
          <a:p>
            <a:pPr algn="just" eaLnBrk="0" hangingPunct="0">
              <a:lnSpc>
                <a:spcPct val="80000"/>
              </a:lnSpc>
              <a:defRPr/>
            </a:pPr>
            <a:endParaRPr noProof="1">
              <a:solidFill>
                <a:prstClr val="black"/>
              </a:solidFill>
            </a:endParaRPr>
          </a:p>
          <a:p>
            <a:pPr algn="just" eaLnBrk="0" hangingPunct="0">
              <a:lnSpc>
                <a:spcPct val="80000"/>
              </a:lnSpc>
              <a:defRPr/>
            </a:pPr>
            <a:r>
              <a:rPr sz="1300" b="1" noProof="1">
                <a:solidFill>
                  <a:srgbClr val="800000"/>
                </a:solidFill>
              </a:rPr>
              <a:t>3.</a:t>
            </a:r>
            <a:r>
              <a:rPr lang="en-US" sz="1300" b="1" dirty="0">
                <a:solidFill>
                  <a:srgbClr val="800000"/>
                </a:solidFill>
              </a:rPr>
              <a:t> </a:t>
            </a:r>
            <a:r>
              <a:rPr lang="ru-RU" sz="1300" b="1" dirty="0">
                <a:solidFill>
                  <a:srgbClr val="800000"/>
                </a:solidFill>
              </a:rPr>
              <a:t> </a:t>
            </a:r>
            <a:r>
              <a:rPr lang="en-US" sz="1300" b="1" dirty="0" smtClean="0">
                <a:solidFill>
                  <a:srgbClr val="800000"/>
                </a:solidFill>
              </a:rPr>
              <a:t>Improvement </a:t>
            </a:r>
            <a:r>
              <a:rPr lang="en-US" sz="1300" b="1" dirty="0" smtClean="0">
                <a:solidFill>
                  <a:prstClr val="black"/>
                </a:solidFill>
              </a:rPr>
              <a:t>in </a:t>
            </a:r>
            <a:r>
              <a:rPr lang="en-US" sz="1300" b="1" dirty="0">
                <a:solidFill>
                  <a:prstClr val="black"/>
                </a:solidFill>
              </a:rPr>
              <a:t>territorial and production structure of Russia’s energy sector and particularly in </a:t>
            </a:r>
            <a:r>
              <a:rPr lang="en-US" sz="1300" b="1" dirty="0" smtClean="0">
                <a:solidFill>
                  <a:prstClr val="black"/>
                </a:solidFill>
              </a:rPr>
              <a:t>the </a:t>
            </a:r>
            <a:r>
              <a:rPr lang="en-US" sz="1300" b="1" dirty="0">
                <a:solidFill>
                  <a:prstClr val="black"/>
                </a:solidFill>
              </a:rPr>
              <a:t>eastern regions</a:t>
            </a:r>
            <a:r>
              <a:rPr lang="ru-RU" sz="1300" b="1" dirty="0">
                <a:solidFill>
                  <a:prstClr val="black"/>
                </a:solidFill>
              </a:rPr>
              <a:t> </a:t>
            </a:r>
            <a:endParaRPr lang="en-US" sz="1300" b="1" dirty="0" smtClean="0">
              <a:solidFill>
                <a:prstClr val="black"/>
              </a:solidFill>
            </a:endParaRPr>
          </a:p>
          <a:p>
            <a:pPr algn="just" eaLnBrk="0" hangingPunct="0">
              <a:lnSpc>
                <a:spcPct val="80000"/>
              </a:lnSpc>
              <a:defRPr/>
            </a:pPr>
            <a:endParaRPr lang="ru-RU" sz="1400" b="1" dirty="0">
              <a:solidFill>
                <a:prstClr val="black"/>
              </a:solidFill>
            </a:endParaRPr>
          </a:p>
          <a:p>
            <a:pPr algn="just" eaLnBrk="0" hangingPunct="0">
              <a:lnSpc>
                <a:spcPct val="80000"/>
              </a:lnSpc>
              <a:defRPr/>
            </a:pPr>
            <a:endParaRPr lang="en-US" sz="1300" noProof="1" smtClean="0">
              <a:solidFill>
                <a:prstClr val="black"/>
              </a:solidFill>
            </a:endParaRPr>
          </a:p>
          <a:p>
            <a:pPr algn="just" eaLnBrk="0" hangingPunct="0">
              <a:lnSpc>
                <a:spcPct val="80000"/>
              </a:lnSpc>
              <a:defRPr/>
            </a:pPr>
            <a:endParaRPr sz="900" noProof="1">
              <a:solidFill>
                <a:prstClr val="black"/>
              </a:solidFill>
            </a:endParaRPr>
          </a:p>
          <a:p>
            <a:pPr marL="0" indent="0" algn="just" eaLnBrk="0" hangingPunct="0">
              <a:lnSpc>
                <a:spcPct val="80000"/>
              </a:lnSpc>
              <a:defRPr/>
            </a:pPr>
            <a:endParaRPr lang="ru-RU" sz="1300" b="1" dirty="0">
              <a:solidFill>
                <a:prstClr val="black"/>
              </a:solidFill>
            </a:endParaRPr>
          </a:p>
          <a:p>
            <a:pPr algn="just" eaLnBrk="0" hangingPunct="0">
              <a:lnSpc>
                <a:spcPct val="80000"/>
              </a:lnSpc>
              <a:buFontTx/>
              <a:buAutoNum type="arabicPeriod" startAt="4"/>
              <a:defRPr/>
            </a:pPr>
            <a:endParaRPr lang="ru-RU" sz="1300" b="1" dirty="0">
              <a:solidFill>
                <a:prstClr val="black"/>
              </a:solidFill>
            </a:endParaRPr>
          </a:p>
          <a:p>
            <a:pPr algn="just" eaLnBrk="0" hangingPunct="0">
              <a:lnSpc>
                <a:spcPct val="80000"/>
              </a:lnSpc>
              <a:buFontTx/>
              <a:buAutoNum type="arabicPeriod" startAt="4"/>
              <a:defRPr/>
            </a:pPr>
            <a:endParaRPr lang="ru-RU" sz="1300" b="1" dirty="0">
              <a:solidFill>
                <a:prstClr val="black"/>
              </a:solidFill>
            </a:endParaRPr>
          </a:p>
          <a:p>
            <a:pPr algn="just" eaLnBrk="0" hangingPunct="0">
              <a:lnSpc>
                <a:spcPct val="80000"/>
              </a:lnSpc>
              <a:defRPr/>
            </a:pPr>
            <a:endParaRPr lang="ru-RU" sz="1300" b="1" dirty="0">
              <a:solidFill>
                <a:prstClr val="black"/>
              </a:solidFill>
            </a:endParaRPr>
          </a:p>
          <a:p>
            <a:pPr algn="just" eaLnBrk="0" hangingPunct="0">
              <a:lnSpc>
                <a:spcPct val="80000"/>
              </a:lnSpc>
              <a:defRPr/>
            </a:pPr>
            <a:endParaRPr lang="ru-RU" sz="1300" b="1" dirty="0">
              <a:solidFill>
                <a:srgbClr val="00FF00"/>
              </a:solidFill>
              <a:latin typeface="Times New Roman" charset="0"/>
            </a:endParaRPr>
          </a:p>
          <a:p>
            <a:pPr algn="just" eaLnBrk="0" hangingPunct="0">
              <a:lnSpc>
                <a:spcPct val="80000"/>
              </a:lnSpc>
              <a:defRPr/>
            </a:pPr>
            <a:endParaRPr lang="ru-RU" sz="1300" b="1" dirty="0">
              <a:solidFill>
                <a:srgbClr val="00FF00"/>
              </a:solidFill>
              <a:latin typeface="Times New Roman" charset="0"/>
            </a:endParaRPr>
          </a:p>
          <a:p>
            <a:pPr algn="just" eaLnBrk="0" hangingPunct="0">
              <a:lnSpc>
                <a:spcPct val="80000"/>
              </a:lnSpc>
              <a:defRPr/>
            </a:pPr>
            <a:endParaRPr lang="ru-RU" sz="1300" b="1" dirty="0">
              <a:solidFill>
                <a:srgbClr val="00FF00"/>
              </a:solidFill>
              <a:latin typeface="Times New Roman" charset="0"/>
            </a:endParaRPr>
          </a:p>
          <a:p>
            <a:pPr algn="just" eaLnBrk="0" hangingPunct="0">
              <a:lnSpc>
                <a:spcPct val="80000"/>
              </a:lnSpc>
              <a:defRPr/>
            </a:pPr>
            <a:endParaRPr sz="1000" b="1" noProof="1">
              <a:solidFill>
                <a:srgbClr val="00FF00"/>
              </a:solidFill>
              <a:latin typeface="Times New Roman" charset="0"/>
            </a:endParaRPr>
          </a:p>
        </p:txBody>
      </p:sp>
      <p:sp>
        <p:nvSpPr>
          <p:cNvPr id="885769" name="Text Box 9"/>
          <p:cNvSpPr txBox="1">
            <a:spLocks noChangeArrowheads="1"/>
          </p:cNvSpPr>
          <p:nvPr/>
        </p:nvSpPr>
        <p:spPr bwMode="auto">
          <a:xfrm>
            <a:off x="916011" y="188914"/>
            <a:ext cx="7685087" cy="1122256"/>
          </a:xfrm>
          <a:prstGeom prst="rect">
            <a:avLst/>
          </a:prstGeom>
          <a:solidFill>
            <a:schemeClr val="bg1"/>
          </a:solidFill>
          <a:ln>
            <a:noFill/>
          </a:ln>
          <a:effectLst>
            <a:outerShdw blurRad="50800" dist="38100" dir="5400000" algn="t" rotWithShape="0">
              <a:prstClr val="black">
                <a:alpha val="40000"/>
              </a:prstClr>
            </a:outerShdw>
          </a:effectLst>
          <a:extLst/>
        </p:spPr>
        <p:txBody>
          <a:bodyPr lIns="87276" tIns="43637" rIns="87276" bIns="43637">
            <a:spAutoFit/>
          </a:bodyPr>
          <a:lstStyle>
            <a:lvl1pPr defTabSz="873125">
              <a:defRPr>
                <a:solidFill>
                  <a:schemeClr val="tx1"/>
                </a:solidFill>
                <a:latin typeface="Arial" charset="0"/>
                <a:ea typeface="Arial" charset="0"/>
                <a:cs typeface="Arial" charset="0"/>
              </a:defRPr>
            </a:lvl1pPr>
            <a:lvl2pPr marL="742950" indent="-285750" defTabSz="873125">
              <a:defRPr>
                <a:solidFill>
                  <a:schemeClr val="tx1"/>
                </a:solidFill>
                <a:latin typeface="Arial" charset="0"/>
                <a:ea typeface="Arial" charset="0"/>
              </a:defRPr>
            </a:lvl2pPr>
            <a:lvl3pPr marL="1143000" indent="-228600" defTabSz="873125">
              <a:defRPr>
                <a:solidFill>
                  <a:schemeClr val="tx1"/>
                </a:solidFill>
                <a:latin typeface="Arial" charset="0"/>
                <a:ea typeface="Arial" charset="0"/>
              </a:defRPr>
            </a:lvl3pPr>
            <a:lvl4pPr marL="1600200" indent="-228600" defTabSz="873125">
              <a:defRPr>
                <a:solidFill>
                  <a:schemeClr val="tx1"/>
                </a:solidFill>
                <a:latin typeface="Arial" charset="0"/>
                <a:ea typeface="Arial" charset="0"/>
              </a:defRPr>
            </a:lvl4pPr>
            <a:lvl5pPr marL="2057400" indent="-228600" defTabSz="873125">
              <a:defRPr>
                <a:solidFill>
                  <a:schemeClr val="tx1"/>
                </a:solidFill>
                <a:latin typeface="Arial" charset="0"/>
                <a:ea typeface="Arial" charset="0"/>
              </a:defRPr>
            </a:lvl5pPr>
            <a:lvl6pPr marL="2514600" indent="-228600" defTabSz="873125" fontAlgn="base">
              <a:spcBef>
                <a:spcPct val="0"/>
              </a:spcBef>
              <a:spcAft>
                <a:spcPct val="0"/>
              </a:spcAft>
              <a:defRPr>
                <a:solidFill>
                  <a:schemeClr val="tx1"/>
                </a:solidFill>
                <a:latin typeface="Arial" charset="0"/>
                <a:ea typeface="Arial" charset="0"/>
              </a:defRPr>
            </a:lvl6pPr>
            <a:lvl7pPr marL="2971800" indent="-228600" defTabSz="873125" fontAlgn="base">
              <a:spcBef>
                <a:spcPct val="0"/>
              </a:spcBef>
              <a:spcAft>
                <a:spcPct val="0"/>
              </a:spcAft>
              <a:defRPr>
                <a:solidFill>
                  <a:schemeClr val="tx1"/>
                </a:solidFill>
                <a:latin typeface="Arial" charset="0"/>
                <a:ea typeface="Arial" charset="0"/>
              </a:defRPr>
            </a:lvl7pPr>
            <a:lvl8pPr marL="3429000" indent="-228600" defTabSz="873125" fontAlgn="base">
              <a:spcBef>
                <a:spcPct val="0"/>
              </a:spcBef>
              <a:spcAft>
                <a:spcPct val="0"/>
              </a:spcAft>
              <a:defRPr>
                <a:solidFill>
                  <a:schemeClr val="tx1"/>
                </a:solidFill>
                <a:latin typeface="Arial" charset="0"/>
                <a:ea typeface="Arial" charset="0"/>
              </a:defRPr>
            </a:lvl8pPr>
            <a:lvl9pPr marL="3886200" indent="-228600" defTabSz="873125" fontAlgn="base">
              <a:spcBef>
                <a:spcPct val="0"/>
              </a:spcBef>
              <a:spcAft>
                <a:spcPct val="0"/>
              </a:spcAft>
              <a:defRPr>
                <a:solidFill>
                  <a:schemeClr val="tx1"/>
                </a:solidFill>
                <a:latin typeface="Arial" charset="0"/>
                <a:ea typeface="Arial" charset="0"/>
              </a:defRPr>
            </a:lvl9pPr>
          </a:lstStyle>
          <a:p>
            <a:pPr algn="ctr" eaLnBrk="0" hangingPunct="0">
              <a:lnSpc>
                <a:spcPct val="80000"/>
              </a:lnSpc>
              <a:spcBef>
                <a:spcPct val="50000"/>
              </a:spcBef>
              <a:defRPr/>
            </a:pPr>
            <a:r>
              <a:rPr lang="ru-RU" sz="2300" dirty="0">
                <a:solidFill>
                  <a:prstClr val="black"/>
                </a:solidFill>
                <a:latin typeface="Times New Roman" charset="0"/>
              </a:rPr>
              <a:t>  </a:t>
            </a:r>
            <a:r>
              <a:rPr lang="en-US" sz="2800" b="1" dirty="0">
                <a:solidFill>
                  <a:srgbClr val="990000"/>
                </a:solidFill>
              </a:rPr>
              <a:t>EASTERN ENERGY POLICY AS AN INSTRUMENT FOR SOLVING URGENT PROBLEMS IN RUSSIA</a:t>
            </a:r>
            <a:endParaRPr lang="ru-RU" sz="3200" dirty="0">
              <a:solidFill>
                <a:srgbClr val="990000"/>
              </a:solidFill>
              <a:latin typeface="Times New Roman" charset="0"/>
            </a:endParaRPr>
          </a:p>
        </p:txBody>
      </p:sp>
      <p:sp>
        <p:nvSpPr>
          <p:cNvPr id="99334" name="Text Box 8"/>
          <p:cNvSpPr txBox="1">
            <a:spLocks noChangeArrowheads="1"/>
          </p:cNvSpPr>
          <p:nvPr/>
        </p:nvSpPr>
        <p:spPr bwMode="auto">
          <a:xfrm>
            <a:off x="5368925" y="5300663"/>
            <a:ext cx="33909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chemeClr val="tx1"/>
                </a:solidFill>
                <a:latin typeface="Arial" pitchFamily="34" charset="0"/>
                <a:cs typeface="Arial" pitchFamily="34" charset="0"/>
              </a:defRPr>
            </a:lvl1pPr>
            <a:lvl2pPr marL="742950" indent="-285750" eaLnBrk="0" hangingPunct="0">
              <a:defRPr sz="1400">
                <a:solidFill>
                  <a:schemeClr val="tx1"/>
                </a:solidFill>
                <a:latin typeface="Arial" pitchFamily="34" charset="0"/>
                <a:cs typeface="Arial" pitchFamily="34" charset="0"/>
              </a:defRPr>
            </a:lvl2pPr>
            <a:lvl3pPr marL="1143000" indent="-228600" eaLnBrk="0" hangingPunct="0">
              <a:defRPr sz="1400">
                <a:solidFill>
                  <a:schemeClr val="tx1"/>
                </a:solidFill>
                <a:latin typeface="Arial" pitchFamily="34" charset="0"/>
                <a:cs typeface="Arial" pitchFamily="34" charset="0"/>
              </a:defRPr>
            </a:lvl3pPr>
            <a:lvl4pPr marL="1600200" indent="-228600" eaLnBrk="0" hangingPunct="0">
              <a:defRPr sz="1400">
                <a:solidFill>
                  <a:schemeClr val="tx1"/>
                </a:solidFill>
                <a:latin typeface="Arial" pitchFamily="34" charset="0"/>
                <a:cs typeface="Arial" pitchFamily="34" charset="0"/>
              </a:defRPr>
            </a:lvl4pPr>
            <a:lvl5pPr marL="2057400" indent="-228600" eaLnBrk="0" hangingPunct="0">
              <a:defRPr sz="1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a:solidFill>
                  <a:schemeClr val="tx1"/>
                </a:solidFill>
                <a:latin typeface="Arial" pitchFamily="34" charset="0"/>
                <a:cs typeface="Arial" pitchFamily="34" charset="0"/>
              </a:defRPr>
            </a:lvl9pPr>
          </a:lstStyle>
          <a:p>
            <a:pPr eaLnBrk="1" fontAlgn="base" hangingPunct="1">
              <a:spcBef>
                <a:spcPct val="50000"/>
              </a:spcBef>
              <a:spcAft>
                <a:spcPct val="0"/>
              </a:spcAft>
            </a:pPr>
            <a:endParaRPr lang="ru-RU" sz="1800" dirty="0" smtClean="0">
              <a:solidFill>
                <a:srgbClr val="000000"/>
              </a:solidFill>
            </a:endParaRPr>
          </a:p>
        </p:txBody>
      </p:sp>
      <p:sp>
        <p:nvSpPr>
          <p:cNvPr id="99335" name="Rectangle 9"/>
          <p:cNvSpPr>
            <a:spLocks noChangeArrowheads="1"/>
          </p:cNvSpPr>
          <p:nvPr/>
        </p:nvSpPr>
        <p:spPr bwMode="auto">
          <a:xfrm>
            <a:off x="3305253" y="6502556"/>
            <a:ext cx="184731" cy="2523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fontAlgn="base" hangingPunct="0">
              <a:lnSpc>
                <a:spcPct val="80000"/>
              </a:lnSpc>
              <a:spcBef>
                <a:spcPct val="0"/>
              </a:spcBef>
              <a:spcAft>
                <a:spcPct val="0"/>
              </a:spcAft>
            </a:pPr>
            <a:endParaRPr lang="ru-RU" sz="1300" b="1" dirty="0">
              <a:solidFill>
                <a:srgbClr val="00FF00"/>
              </a:solidFill>
              <a:latin typeface="News Gothic MT"/>
            </a:endParaRPr>
          </a:p>
        </p:txBody>
      </p:sp>
      <p:sp>
        <p:nvSpPr>
          <p:cNvPr id="89098" name="Text Box 10"/>
          <p:cNvSpPr txBox="1">
            <a:spLocks noChangeArrowheads="1"/>
          </p:cNvSpPr>
          <p:nvPr/>
        </p:nvSpPr>
        <p:spPr bwMode="auto">
          <a:xfrm>
            <a:off x="5091191" y="4779449"/>
            <a:ext cx="3722687" cy="1169551"/>
          </a:xfrm>
          <a:prstGeom prst="rect">
            <a:avLst/>
          </a:prstGeom>
          <a:solidFill>
            <a:srgbClr val="CCFFFF"/>
          </a:solidFill>
          <a:ln>
            <a:noFill/>
          </a:ln>
          <a:effectLst>
            <a:outerShdw blurRad="63500" dist="107763" dir="2700000" algn="ctr" rotWithShape="0">
              <a:schemeClr val="bg2">
                <a:alpha val="50000"/>
              </a:schemeClr>
            </a:outerShdw>
          </a:effectLst>
          <a:extLst/>
        </p:spPr>
        <p:txBody>
          <a:bodyPr>
            <a:spAutoFit/>
          </a:bodyP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defRPr>
            </a:lvl2pPr>
            <a:lvl3pPr marL="1143000" indent="-228600">
              <a:defRPr>
                <a:solidFill>
                  <a:schemeClr val="tx1"/>
                </a:solidFill>
                <a:latin typeface="Arial" charset="0"/>
                <a:ea typeface="Arial" charset="0"/>
              </a:defRPr>
            </a:lvl3pPr>
            <a:lvl4pPr marL="1600200" indent="-228600">
              <a:defRPr>
                <a:solidFill>
                  <a:schemeClr val="tx1"/>
                </a:solidFill>
                <a:latin typeface="Arial" charset="0"/>
                <a:ea typeface="Arial" charset="0"/>
              </a:defRPr>
            </a:lvl4pPr>
            <a:lvl5pPr marL="2057400" indent="-228600">
              <a:defRPr>
                <a:solidFill>
                  <a:schemeClr val="tx1"/>
                </a:solidFill>
                <a:latin typeface="Arial" charset="0"/>
                <a:ea typeface="Arial" charset="0"/>
              </a:defRPr>
            </a:lvl5pPr>
            <a:lvl6pPr marL="2514600" indent="-228600" fontAlgn="base">
              <a:spcBef>
                <a:spcPct val="0"/>
              </a:spcBef>
              <a:spcAft>
                <a:spcPct val="0"/>
              </a:spcAft>
              <a:defRPr>
                <a:solidFill>
                  <a:schemeClr val="tx1"/>
                </a:solidFill>
                <a:latin typeface="Arial" charset="0"/>
                <a:ea typeface="Arial" charset="0"/>
              </a:defRPr>
            </a:lvl6pPr>
            <a:lvl7pPr marL="2971800" indent="-228600" fontAlgn="base">
              <a:spcBef>
                <a:spcPct val="0"/>
              </a:spcBef>
              <a:spcAft>
                <a:spcPct val="0"/>
              </a:spcAft>
              <a:defRPr>
                <a:solidFill>
                  <a:schemeClr val="tx1"/>
                </a:solidFill>
                <a:latin typeface="Arial" charset="0"/>
                <a:ea typeface="Arial" charset="0"/>
              </a:defRPr>
            </a:lvl7pPr>
            <a:lvl8pPr marL="3429000" indent="-228600" fontAlgn="base">
              <a:spcBef>
                <a:spcPct val="0"/>
              </a:spcBef>
              <a:spcAft>
                <a:spcPct val="0"/>
              </a:spcAft>
              <a:defRPr>
                <a:solidFill>
                  <a:schemeClr val="tx1"/>
                </a:solidFill>
                <a:latin typeface="Arial" charset="0"/>
                <a:ea typeface="Arial" charset="0"/>
              </a:defRPr>
            </a:lvl8pPr>
            <a:lvl9pPr marL="3886200" indent="-228600" fontAlgn="base">
              <a:spcBef>
                <a:spcPct val="0"/>
              </a:spcBef>
              <a:spcAft>
                <a:spcPct val="0"/>
              </a:spcAft>
              <a:defRPr>
                <a:solidFill>
                  <a:schemeClr val="tx1"/>
                </a:solidFill>
                <a:latin typeface="Arial" charset="0"/>
                <a:ea typeface="Arial" charset="0"/>
              </a:defRPr>
            </a:lvl9pPr>
          </a:lstStyle>
          <a:p>
            <a:pPr>
              <a:defRPr/>
            </a:pPr>
            <a:r>
              <a:rPr lang="ru-RU" sz="1400" b="1" dirty="0">
                <a:solidFill>
                  <a:srgbClr val="800000"/>
                </a:solidFill>
              </a:rPr>
              <a:t>4</a:t>
            </a:r>
            <a:r>
              <a:rPr sz="1400" b="1" noProof="1">
                <a:solidFill>
                  <a:srgbClr val="800000"/>
                </a:solidFill>
              </a:rPr>
              <a:t>. </a:t>
            </a:r>
            <a:r>
              <a:rPr lang="en-US" sz="1400" b="1" dirty="0">
                <a:solidFill>
                  <a:prstClr val="black"/>
                </a:solidFill>
              </a:rPr>
              <a:t>Formation </a:t>
            </a:r>
            <a:r>
              <a:rPr lang="en-US" sz="1400" b="1" dirty="0">
                <a:solidFill>
                  <a:srgbClr val="800000"/>
                </a:solidFill>
              </a:rPr>
              <a:t>of transport and energy infrastructure in Russia’s East </a:t>
            </a:r>
            <a:r>
              <a:rPr lang="en-US" sz="1400" b="1" dirty="0">
                <a:solidFill>
                  <a:prstClr val="black"/>
                </a:solidFill>
              </a:rPr>
              <a:t>– oil and  gas </a:t>
            </a:r>
            <a:r>
              <a:rPr lang="en-US" sz="1400" b="1">
                <a:solidFill>
                  <a:prstClr val="black"/>
                </a:solidFill>
              </a:rPr>
              <a:t>pipeline </a:t>
            </a:r>
            <a:r>
              <a:rPr lang="en-US" sz="1400" b="1" smtClean="0">
                <a:solidFill>
                  <a:prstClr val="black"/>
                </a:solidFill>
              </a:rPr>
              <a:t>systems, </a:t>
            </a:r>
            <a:r>
              <a:rPr lang="en-US" sz="1400" b="1" dirty="0">
                <a:solidFill>
                  <a:prstClr val="black"/>
                </a:solidFill>
              </a:rPr>
              <a:t>transmission lines</a:t>
            </a:r>
            <a:r>
              <a:rPr sz="1400" b="1" noProof="1">
                <a:solidFill>
                  <a:prstClr val="black"/>
                </a:solidFill>
              </a:rPr>
              <a:t>– </a:t>
            </a:r>
            <a:r>
              <a:rPr lang="en-US" sz="1400" b="1" dirty="0">
                <a:solidFill>
                  <a:prstClr val="black"/>
                </a:solidFill>
              </a:rPr>
              <a:t>and creation of </a:t>
            </a:r>
            <a:r>
              <a:rPr lang="en-US" sz="1400" b="1" dirty="0">
                <a:solidFill>
                  <a:srgbClr val="800000"/>
                </a:solidFill>
              </a:rPr>
              <a:t>common transport and energy space  </a:t>
            </a:r>
            <a:r>
              <a:rPr lang="en-US" sz="1400" b="1">
                <a:solidFill>
                  <a:srgbClr val="800000"/>
                </a:solidFill>
              </a:rPr>
              <a:t>in </a:t>
            </a:r>
            <a:r>
              <a:rPr lang="en-US" sz="1400" b="1" smtClean="0">
                <a:solidFill>
                  <a:srgbClr val="800000"/>
                </a:solidFill>
              </a:rPr>
              <a:t>Russia, </a:t>
            </a:r>
            <a:r>
              <a:rPr lang="en-US" sz="1400" b="1" dirty="0">
                <a:solidFill>
                  <a:srgbClr val="800000"/>
                </a:solidFill>
              </a:rPr>
              <a:t>etc.</a:t>
            </a:r>
            <a:endParaRPr lang="ru-RU" sz="1400" b="1" dirty="0">
              <a:solidFill>
                <a:srgbClr val="800000"/>
              </a:solidFill>
            </a:endParaRPr>
          </a:p>
        </p:txBody>
      </p:sp>
      <p:pic>
        <p:nvPicPr>
          <p:cNvPr id="99337" name="Picture 6" descr="Эмблема СЭИ smal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731" y="117631"/>
            <a:ext cx="71596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12"/>
          <p:cNvSpPr txBox="1"/>
          <p:nvPr/>
        </p:nvSpPr>
        <p:spPr>
          <a:xfrm>
            <a:off x="107503" y="6506220"/>
            <a:ext cx="8136905" cy="253916"/>
          </a:xfrm>
          <a:prstGeom prst="rect">
            <a:avLst/>
          </a:prstGeom>
          <a:noFill/>
        </p:spPr>
        <p:txBody>
          <a:bodyPr wrap="square" rtlCol="0">
            <a:spAutoFit/>
          </a:bodyPr>
          <a:lstStyle/>
          <a:p>
            <a:pPr fontAlgn="base">
              <a:spcBef>
                <a:spcPct val="50000"/>
              </a:spcBef>
              <a:spcAft>
                <a:spcPct val="0"/>
              </a:spcAft>
              <a:defRPr/>
            </a:pPr>
            <a:r>
              <a:rPr lang="ru-RU" sz="1050" b="1" i="1" dirty="0" smtClean="0">
                <a:solidFill>
                  <a:srgbClr val="0000CC"/>
                </a:solidFill>
                <a:latin typeface="Arial" charset="0"/>
              </a:rPr>
              <a:t>                                            </a:t>
            </a:r>
            <a:r>
              <a:rPr lang="en-US" sz="1050" b="1" i="1" dirty="0" smtClean="0">
                <a:solidFill>
                  <a:srgbClr val="0000CC"/>
                </a:solidFill>
                <a:latin typeface="Arial" charset="0"/>
              </a:rPr>
              <a:t>The </a:t>
            </a:r>
            <a:r>
              <a:rPr lang="en-US" sz="1050" b="1" i="1" dirty="0">
                <a:solidFill>
                  <a:srgbClr val="0000CC"/>
                </a:solidFill>
                <a:latin typeface="Arial" charset="0"/>
              </a:rPr>
              <a:t>15th International Conference on NAGPF-St. Petersburg, Russia, </a:t>
            </a:r>
            <a:r>
              <a:rPr lang="en-US" sz="1050" b="1" i="1" dirty="0" smtClean="0">
                <a:solidFill>
                  <a:srgbClr val="0000CC"/>
                </a:solidFill>
                <a:latin typeface="Arial" charset="0"/>
              </a:rPr>
              <a:t>05.10.2018</a:t>
            </a:r>
            <a:endParaRPr lang="ru-RU" sz="1050" b="1" i="1" dirty="0">
              <a:solidFill>
                <a:srgbClr val="0000CC"/>
              </a:solidFill>
              <a:latin typeface="Arial" charset="0"/>
            </a:endParaRPr>
          </a:p>
        </p:txBody>
      </p:sp>
      <p:sp>
        <p:nvSpPr>
          <p:cNvPr id="14" name="Номер слайда 2"/>
          <p:cNvSpPr>
            <a:spLocks noGrp="1"/>
          </p:cNvSpPr>
          <p:nvPr>
            <p:ph type="sldNum" sz="quarter" idx="12"/>
          </p:nvPr>
        </p:nvSpPr>
        <p:spPr>
          <a:xfrm>
            <a:off x="7924800" y="6356350"/>
            <a:ext cx="762000" cy="365125"/>
          </a:xfrm>
        </p:spPr>
        <p:txBody>
          <a:bodyPr/>
          <a:lstStyle/>
          <a:p>
            <a:pPr>
              <a:defRPr/>
            </a:pPr>
            <a:r>
              <a:rPr lang="en-US" dirty="0" smtClean="0">
                <a:solidFill>
                  <a:srgbClr val="04617B">
                    <a:shade val="90000"/>
                  </a:srgbClr>
                </a:solidFill>
                <a:latin typeface="Arial" pitchFamily="34" charset="0"/>
                <a:cs typeface="Arial" pitchFamily="34" charset="0"/>
              </a:rPr>
              <a:t>4</a:t>
            </a:r>
            <a:endParaRPr lang="ru-RU" dirty="0">
              <a:solidFill>
                <a:srgbClr val="04617B">
                  <a:shade val="90000"/>
                </a:srgbClr>
              </a:solidFill>
              <a:latin typeface="Arial" pitchFamily="34" charset="0"/>
              <a:cs typeface="Arial" pitchFamily="34" charset="0"/>
            </a:endParaRPr>
          </a:p>
        </p:txBody>
      </p:sp>
    </p:spTree>
    <p:extLst>
      <p:ext uri="{BB962C8B-B14F-4D97-AF65-F5344CB8AC3E}">
        <p14:creationId xmlns:p14="http://schemas.microsoft.com/office/powerpoint/2010/main" val="32766166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885769"/>
                                        </p:tgtEl>
                                        <p:attrNameLst>
                                          <p:attrName>style.visibility</p:attrName>
                                        </p:attrNameLst>
                                      </p:cBhvr>
                                      <p:to>
                                        <p:strVal val="visible"/>
                                      </p:to>
                                    </p:set>
                                    <p:animEffect transition="in" filter="blinds(horizontal)">
                                      <p:cBhvr>
                                        <p:cTn id="7" dur="1000"/>
                                        <p:tgtEl>
                                          <p:spTgt spid="885769"/>
                                        </p:tgtEl>
                                      </p:cBhvr>
                                    </p:animEffect>
                                  </p:childTnLst>
                                </p:cTn>
                              </p:par>
                            </p:childTnLst>
                          </p:cTn>
                        </p:par>
                        <p:par>
                          <p:cTn id="8" fill="hold" nodeType="afterGroup">
                            <p:stCondLst>
                              <p:cond delay="1000"/>
                            </p:stCondLst>
                            <p:childTnLst>
                              <p:par>
                                <p:cTn id="9" presetID="3" presetClass="entr" presetSubtype="10" fill="hold" grpId="0" nodeType="afterEffect">
                                  <p:stCondLst>
                                    <p:cond delay="0"/>
                                  </p:stCondLst>
                                  <p:childTnLst>
                                    <p:set>
                                      <p:cBhvr>
                                        <p:cTn id="10" dur="1" fill="hold">
                                          <p:stCondLst>
                                            <p:cond delay="0"/>
                                          </p:stCondLst>
                                        </p:cTn>
                                        <p:tgtEl>
                                          <p:spTgt spid="885764"/>
                                        </p:tgtEl>
                                        <p:attrNameLst>
                                          <p:attrName>style.visibility</p:attrName>
                                        </p:attrNameLst>
                                      </p:cBhvr>
                                      <p:to>
                                        <p:strVal val="visible"/>
                                      </p:to>
                                    </p:set>
                                    <p:animEffect transition="in" filter="blinds(horizontal)">
                                      <p:cBhvr>
                                        <p:cTn id="11" dur="1000"/>
                                        <p:tgtEl>
                                          <p:spTgt spid="885764"/>
                                        </p:tgtEl>
                                      </p:cBhvr>
                                    </p:animEffect>
                                  </p:childTnLst>
                                </p:cTn>
                              </p:par>
                            </p:childTnLst>
                          </p:cTn>
                        </p:par>
                        <p:par>
                          <p:cTn id="12" fill="hold" nodeType="afterGroup">
                            <p:stCondLst>
                              <p:cond delay="2000"/>
                            </p:stCondLst>
                            <p:childTnLst>
                              <p:par>
                                <p:cTn id="13" presetID="4" presetClass="entr" presetSubtype="16" fill="hold" grpId="0" nodeType="afterEffect">
                                  <p:stCondLst>
                                    <p:cond delay="0"/>
                                  </p:stCondLst>
                                  <p:childTnLst>
                                    <p:set>
                                      <p:cBhvr>
                                        <p:cTn id="14" dur="1" fill="hold">
                                          <p:stCondLst>
                                            <p:cond delay="0"/>
                                          </p:stCondLst>
                                        </p:cTn>
                                        <p:tgtEl>
                                          <p:spTgt spid="885765"/>
                                        </p:tgtEl>
                                        <p:attrNameLst>
                                          <p:attrName>style.visibility</p:attrName>
                                        </p:attrNameLst>
                                      </p:cBhvr>
                                      <p:to>
                                        <p:strVal val="visible"/>
                                      </p:to>
                                    </p:set>
                                    <p:animEffect transition="in" filter="box(in)">
                                      <p:cBhvr>
                                        <p:cTn id="15" dur="1000"/>
                                        <p:tgtEl>
                                          <p:spTgt spid="885765"/>
                                        </p:tgtEl>
                                      </p:cBhvr>
                                    </p:animEffect>
                                  </p:childTnLst>
                                </p:cTn>
                              </p:par>
                            </p:childTnLst>
                          </p:cTn>
                        </p:par>
                        <p:par>
                          <p:cTn id="16" fill="hold" nodeType="afterGroup">
                            <p:stCondLst>
                              <p:cond delay="3000"/>
                            </p:stCondLst>
                            <p:childTnLst>
                              <p:par>
                                <p:cTn id="17" presetID="4" presetClass="entr" presetSubtype="16" fill="hold" grpId="0" nodeType="afterEffect">
                                  <p:stCondLst>
                                    <p:cond delay="0"/>
                                  </p:stCondLst>
                                  <p:childTnLst>
                                    <p:set>
                                      <p:cBhvr>
                                        <p:cTn id="18" dur="1" fill="hold">
                                          <p:stCondLst>
                                            <p:cond delay="0"/>
                                          </p:stCondLst>
                                        </p:cTn>
                                        <p:tgtEl>
                                          <p:spTgt spid="885766"/>
                                        </p:tgtEl>
                                        <p:attrNameLst>
                                          <p:attrName>style.visibility</p:attrName>
                                        </p:attrNameLst>
                                      </p:cBhvr>
                                      <p:to>
                                        <p:strVal val="visible"/>
                                      </p:to>
                                    </p:set>
                                    <p:animEffect transition="in" filter="box(in)">
                                      <p:cBhvr>
                                        <p:cTn id="19" dur="1000"/>
                                        <p:tgtEl>
                                          <p:spTgt spid="885766"/>
                                        </p:tgtEl>
                                      </p:cBhvr>
                                    </p:animEffect>
                                  </p:childTnLst>
                                </p:cTn>
                              </p:par>
                            </p:childTnLst>
                          </p:cTn>
                        </p:par>
                        <p:par>
                          <p:cTn id="20" fill="hold" nodeType="afterGroup">
                            <p:stCondLst>
                              <p:cond delay="4000"/>
                            </p:stCondLst>
                            <p:childTnLst>
                              <p:par>
                                <p:cTn id="21" presetID="8" presetClass="entr" presetSubtype="16" fill="hold" grpId="0" nodeType="afterEffect">
                                  <p:stCondLst>
                                    <p:cond delay="0"/>
                                  </p:stCondLst>
                                  <p:childTnLst>
                                    <p:set>
                                      <p:cBhvr>
                                        <p:cTn id="22" dur="1" fill="hold">
                                          <p:stCondLst>
                                            <p:cond delay="0"/>
                                          </p:stCondLst>
                                        </p:cTn>
                                        <p:tgtEl>
                                          <p:spTgt spid="89098"/>
                                        </p:tgtEl>
                                        <p:attrNameLst>
                                          <p:attrName>style.visibility</p:attrName>
                                        </p:attrNameLst>
                                      </p:cBhvr>
                                      <p:to>
                                        <p:strVal val="visible"/>
                                      </p:to>
                                    </p:set>
                                    <p:animEffect transition="in" filter="diamond(in)">
                                      <p:cBhvr>
                                        <p:cTn id="23" dur="1000"/>
                                        <p:tgtEl>
                                          <p:spTgt spid="89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5764" grpId="0" animBg="1"/>
      <p:bldP spid="885765" grpId="0" animBg="1"/>
      <p:bldP spid="885766" grpId="0" animBg="1"/>
      <p:bldP spid="885769" grpId="0" animBg="1"/>
      <p:bldP spid="8909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3" name="Text Box 10"/>
          <p:cNvSpPr txBox="1">
            <a:spLocks noChangeArrowheads="1"/>
          </p:cNvSpPr>
          <p:nvPr/>
        </p:nvSpPr>
        <p:spPr bwMode="auto">
          <a:xfrm>
            <a:off x="683594" y="1106736"/>
            <a:ext cx="8110537" cy="4770537"/>
          </a:xfrm>
          <a:prstGeom prst="rect">
            <a:avLst/>
          </a:prstGeom>
          <a:solidFill>
            <a:srgbClr val="FFFFFF"/>
          </a:solidFill>
          <a:ln w="12700" cap="sq">
            <a:noFill/>
            <a:miter lim="800000"/>
            <a:headEnd type="none" w="sm" len="sm"/>
            <a:tailEnd type="none" w="sm" len="sm"/>
          </a:ln>
          <a:effectLst>
            <a:outerShdw dist="107763" dir="2700000" algn="ctr" rotWithShape="0">
              <a:srgbClr val="808080">
                <a:alpha val="50000"/>
              </a:srgbClr>
            </a:outerShdw>
          </a:effectLst>
        </p:spPr>
        <p:txBody>
          <a:bodyPr>
            <a:spAutoFit/>
          </a:bodyPr>
          <a:lstStyle/>
          <a:p>
            <a:pPr algn="just" fontAlgn="base">
              <a:spcBef>
                <a:spcPct val="0"/>
              </a:spcBef>
              <a:spcAft>
                <a:spcPct val="0"/>
              </a:spcAft>
              <a:defRPr/>
            </a:pPr>
            <a:r>
              <a:rPr lang="ru-RU" sz="2400" b="1" i="1" dirty="0">
                <a:solidFill>
                  <a:srgbClr val="000000"/>
                </a:solidFill>
                <a:latin typeface="Corbel" panose="020B0503020204020204" pitchFamily="34" charset="0"/>
              </a:rPr>
              <a:t>        </a:t>
            </a:r>
            <a:r>
              <a:rPr lang="en-US" sz="2400" b="1" i="1" dirty="0">
                <a:solidFill>
                  <a:srgbClr val="006600"/>
                </a:solidFill>
                <a:latin typeface="Calibri" pitchFamily="34" charset="0"/>
                <a:cs typeface="Calibri" pitchFamily="34" charset="0"/>
              </a:rPr>
              <a:t>Russia has developed a  large number of policy documents determining the strategic development of the economy and energy  in the East of the country until 2030 in the context of energy cooperation between Russia and Northeast Asian countries</a:t>
            </a:r>
            <a:r>
              <a:rPr lang="en-US" sz="2400" b="1" dirty="0">
                <a:solidFill>
                  <a:srgbClr val="006600"/>
                </a:solidFill>
                <a:latin typeface="Calibri" pitchFamily="34" charset="0"/>
                <a:cs typeface="Calibri" pitchFamily="34" charset="0"/>
              </a:rPr>
              <a:t>.</a:t>
            </a:r>
          </a:p>
          <a:p>
            <a:pPr algn="just" fontAlgn="base">
              <a:spcBef>
                <a:spcPct val="0"/>
              </a:spcBef>
              <a:spcAft>
                <a:spcPct val="0"/>
              </a:spcAft>
              <a:defRPr/>
            </a:pPr>
            <a:r>
              <a:rPr lang="en-US" sz="2400" b="1" dirty="0">
                <a:solidFill>
                  <a:srgbClr val="000000"/>
                </a:solidFill>
                <a:latin typeface="Calibri" pitchFamily="34" charset="0"/>
                <a:cs typeface="Calibri" pitchFamily="34" charset="0"/>
              </a:rPr>
              <a:t> </a:t>
            </a:r>
            <a:r>
              <a:rPr lang="en-US" sz="2000" b="1" dirty="0">
                <a:solidFill>
                  <a:srgbClr val="990000"/>
                </a:solidFill>
                <a:latin typeface="Calibri" pitchFamily="34" charset="0"/>
                <a:cs typeface="Calibri" pitchFamily="34" charset="0"/>
              </a:rPr>
              <a:t>These documents are "Energy Strategy of Russia until </a:t>
            </a:r>
            <a:r>
              <a:rPr lang="en-US" sz="2000" b="1">
                <a:solidFill>
                  <a:srgbClr val="990000"/>
                </a:solidFill>
                <a:latin typeface="Calibri" pitchFamily="34" charset="0"/>
                <a:cs typeface="Calibri" pitchFamily="34" charset="0"/>
              </a:rPr>
              <a:t>2030", </a:t>
            </a:r>
            <a:r>
              <a:rPr lang="en-US" sz="2000" b="1" dirty="0">
                <a:solidFill>
                  <a:srgbClr val="990000"/>
                </a:solidFill>
                <a:latin typeface="Calibri" pitchFamily="34" charset="0"/>
                <a:cs typeface="Calibri" pitchFamily="34" charset="0"/>
              </a:rPr>
              <a:t>"Program for Creation of Unified </a:t>
            </a:r>
            <a:r>
              <a:rPr lang="en-US" sz="2000" b="1">
                <a:solidFill>
                  <a:srgbClr val="990000"/>
                </a:solidFill>
                <a:latin typeface="Calibri" pitchFamily="34" charset="0"/>
                <a:cs typeface="Calibri" pitchFamily="34" charset="0"/>
              </a:rPr>
              <a:t>Gas Production, </a:t>
            </a:r>
            <a:r>
              <a:rPr lang="en-US" sz="2000" b="1" dirty="0">
                <a:solidFill>
                  <a:srgbClr val="990000"/>
                </a:solidFill>
                <a:latin typeface="Calibri" pitchFamily="34" charset="0"/>
                <a:cs typeface="Calibri" pitchFamily="34" charset="0"/>
              </a:rPr>
              <a:t>Transportation and Supply System in East Siberia and the Far East with Potential Gas Export to the Markets of China and other APR Countries” (Eastern Gas </a:t>
            </a:r>
            <a:r>
              <a:rPr lang="en-US" sz="2000" b="1">
                <a:solidFill>
                  <a:srgbClr val="990000"/>
                </a:solidFill>
                <a:latin typeface="Calibri" pitchFamily="34" charset="0"/>
                <a:cs typeface="Calibri" pitchFamily="34" charset="0"/>
              </a:rPr>
              <a:t>Program),“ </a:t>
            </a:r>
            <a:r>
              <a:rPr lang="en-US" sz="2000" b="1" dirty="0">
                <a:solidFill>
                  <a:srgbClr val="990000"/>
                </a:solidFill>
                <a:latin typeface="Calibri" pitchFamily="34" charset="0"/>
                <a:cs typeface="Calibri" pitchFamily="34" charset="0"/>
              </a:rPr>
              <a:t>Strategy of Socioeconomic Development of the Far East and the Baikal region until </a:t>
            </a:r>
            <a:r>
              <a:rPr lang="en-US" sz="2000" b="1">
                <a:solidFill>
                  <a:srgbClr val="990000"/>
                </a:solidFill>
                <a:latin typeface="Calibri" pitchFamily="34" charset="0"/>
                <a:cs typeface="Calibri" pitchFamily="34" charset="0"/>
              </a:rPr>
              <a:t>2025", </a:t>
            </a:r>
            <a:r>
              <a:rPr lang="en-US" sz="2000" b="1" dirty="0">
                <a:solidFill>
                  <a:srgbClr val="990000"/>
                </a:solidFill>
                <a:latin typeface="Calibri" pitchFamily="34" charset="0"/>
                <a:cs typeface="Calibri" pitchFamily="34" charset="0"/>
              </a:rPr>
              <a:t>”Strategy of Socioeconomic Development of Siberia until </a:t>
            </a:r>
            <a:r>
              <a:rPr lang="en-US" sz="2000" b="1">
                <a:solidFill>
                  <a:srgbClr val="990000"/>
                </a:solidFill>
                <a:latin typeface="Calibri" pitchFamily="34" charset="0"/>
                <a:cs typeface="Calibri" pitchFamily="34" charset="0"/>
              </a:rPr>
              <a:t>2020", </a:t>
            </a:r>
            <a:r>
              <a:rPr lang="en-US" sz="2000" b="1" dirty="0">
                <a:solidFill>
                  <a:srgbClr val="990000"/>
                </a:solidFill>
                <a:latin typeface="Calibri" pitchFamily="34" charset="0"/>
                <a:cs typeface="Calibri" pitchFamily="34" charset="0"/>
              </a:rPr>
              <a:t>”Energy Development Strategy of East Siberia and the Far East until </a:t>
            </a:r>
            <a:r>
              <a:rPr lang="en-US" sz="2000" b="1">
                <a:solidFill>
                  <a:srgbClr val="990000"/>
                </a:solidFill>
                <a:latin typeface="Calibri" pitchFamily="34" charset="0"/>
                <a:cs typeface="Calibri" pitchFamily="34" charset="0"/>
              </a:rPr>
              <a:t>2030", </a:t>
            </a:r>
            <a:r>
              <a:rPr lang="en-US" sz="2000" b="1" dirty="0">
                <a:solidFill>
                  <a:srgbClr val="990000"/>
                </a:solidFill>
                <a:latin typeface="Calibri" pitchFamily="34" charset="0"/>
                <a:cs typeface="Calibri" pitchFamily="34" charset="0"/>
              </a:rPr>
              <a:t>"Program for Development of Oil Refining Capacities in East Siberia and the Far </a:t>
            </a:r>
            <a:r>
              <a:rPr lang="en-US" sz="2000" b="1">
                <a:solidFill>
                  <a:srgbClr val="990000"/>
                </a:solidFill>
                <a:latin typeface="Calibri" pitchFamily="34" charset="0"/>
                <a:cs typeface="Calibri" pitchFamily="34" charset="0"/>
              </a:rPr>
              <a:t>East”, </a:t>
            </a:r>
            <a:r>
              <a:rPr lang="en-US" sz="2000" b="1" dirty="0">
                <a:solidFill>
                  <a:srgbClr val="990000"/>
                </a:solidFill>
                <a:latin typeface="Calibri" pitchFamily="34" charset="0"/>
                <a:cs typeface="Calibri" pitchFamily="34" charset="0"/>
              </a:rPr>
              <a:t>etc.</a:t>
            </a:r>
            <a:endParaRPr lang="en-US" sz="2000" b="1" dirty="0">
              <a:solidFill>
                <a:srgbClr val="006600"/>
              </a:solidFill>
              <a:latin typeface="Calibri" pitchFamily="34" charset="0"/>
              <a:cs typeface="Calibri" pitchFamily="34" charset="0"/>
            </a:endParaRPr>
          </a:p>
        </p:txBody>
      </p:sp>
      <p:pic>
        <p:nvPicPr>
          <p:cNvPr id="100355" name="Picture 6" descr="Эмблема СЭИ smal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731" y="117631"/>
            <a:ext cx="71596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Номер слайда 2"/>
          <p:cNvSpPr>
            <a:spLocks noGrp="1"/>
          </p:cNvSpPr>
          <p:nvPr>
            <p:ph type="sldNum" sz="quarter" idx="12"/>
          </p:nvPr>
        </p:nvSpPr>
        <p:spPr/>
        <p:txBody>
          <a:bodyPr/>
          <a:lstStyle/>
          <a:p>
            <a:pPr>
              <a:defRPr/>
            </a:pPr>
            <a:r>
              <a:rPr lang="en-US" dirty="0">
                <a:solidFill>
                  <a:srgbClr val="04617B">
                    <a:shade val="90000"/>
                  </a:srgbClr>
                </a:solidFill>
                <a:latin typeface="Arial" pitchFamily="34" charset="0"/>
                <a:cs typeface="Arial" pitchFamily="34" charset="0"/>
              </a:rPr>
              <a:t>5</a:t>
            </a:r>
            <a:endParaRPr lang="ru-RU" dirty="0">
              <a:solidFill>
                <a:srgbClr val="04617B">
                  <a:shade val="90000"/>
                </a:srgbClr>
              </a:solidFill>
              <a:latin typeface="Arial" pitchFamily="34" charset="0"/>
              <a:cs typeface="Arial" pitchFamily="34" charset="0"/>
            </a:endParaRPr>
          </a:p>
        </p:txBody>
      </p:sp>
      <p:sp>
        <p:nvSpPr>
          <p:cNvPr id="6" name="TextBox 5"/>
          <p:cNvSpPr txBox="1"/>
          <p:nvPr/>
        </p:nvSpPr>
        <p:spPr>
          <a:xfrm>
            <a:off x="107503" y="6506220"/>
            <a:ext cx="8136905" cy="253916"/>
          </a:xfrm>
          <a:prstGeom prst="rect">
            <a:avLst/>
          </a:prstGeom>
          <a:noFill/>
        </p:spPr>
        <p:txBody>
          <a:bodyPr wrap="square" rtlCol="0">
            <a:spAutoFit/>
          </a:bodyPr>
          <a:lstStyle/>
          <a:p>
            <a:pPr fontAlgn="base">
              <a:spcBef>
                <a:spcPct val="50000"/>
              </a:spcBef>
              <a:spcAft>
                <a:spcPct val="0"/>
              </a:spcAft>
              <a:defRPr/>
            </a:pPr>
            <a:r>
              <a:rPr lang="ru-RU" sz="1050" b="1" i="1" dirty="0" smtClean="0">
                <a:solidFill>
                  <a:srgbClr val="0000CC"/>
                </a:solidFill>
                <a:latin typeface="Arial" charset="0"/>
              </a:rPr>
              <a:t>                                               </a:t>
            </a:r>
            <a:r>
              <a:rPr lang="en-US" sz="1050" b="1" i="1" dirty="0" smtClean="0">
                <a:solidFill>
                  <a:srgbClr val="0000CC"/>
                </a:solidFill>
                <a:latin typeface="Arial" charset="0"/>
              </a:rPr>
              <a:t>The </a:t>
            </a:r>
            <a:r>
              <a:rPr lang="en-US" sz="1050" b="1" i="1" dirty="0">
                <a:solidFill>
                  <a:srgbClr val="0000CC"/>
                </a:solidFill>
                <a:latin typeface="Arial" charset="0"/>
              </a:rPr>
              <a:t>15th International Conference on NAGPF-St. Petersburg, Russia, </a:t>
            </a:r>
            <a:r>
              <a:rPr lang="en-US" sz="1050" b="1" i="1" dirty="0" smtClean="0">
                <a:solidFill>
                  <a:srgbClr val="0000CC"/>
                </a:solidFill>
                <a:latin typeface="Arial" charset="0"/>
              </a:rPr>
              <a:t>05.10.2018</a:t>
            </a:r>
            <a:endParaRPr lang="ru-RU" sz="1050" b="1" i="1" dirty="0">
              <a:solidFill>
                <a:srgbClr val="0000CC"/>
              </a:solidFill>
              <a:latin typeface="Arial" charset="0"/>
            </a:endParaRPr>
          </a:p>
        </p:txBody>
      </p:sp>
    </p:spTree>
    <p:extLst>
      <p:ext uri="{BB962C8B-B14F-4D97-AF65-F5344CB8AC3E}">
        <p14:creationId xmlns:p14="http://schemas.microsoft.com/office/powerpoint/2010/main" val="284556378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117763"/>
                                        </p:tgtEl>
                                        <p:attrNameLst>
                                          <p:attrName>style.visibility</p:attrName>
                                        </p:attrNameLst>
                                      </p:cBhvr>
                                      <p:to>
                                        <p:strVal val="visible"/>
                                      </p:to>
                                    </p:set>
                                    <p:animEffect transition="in" filter="diamond(in)">
                                      <p:cBhvr>
                                        <p:cTn id="7" dur="1000"/>
                                        <p:tgtEl>
                                          <p:spTgt spid="1177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76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625" y="4564878"/>
            <a:ext cx="8047670" cy="21764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 Box 5"/>
          <p:cNvSpPr txBox="1">
            <a:spLocks noChangeArrowheads="1"/>
          </p:cNvSpPr>
          <p:nvPr/>
        </p:nvSpPr>
        <p:spPr bwMode="auto">
          <a:xfrm>
            <a:off x="455198" y="1412776"/>
            <a:ext cx="8497887" cy="304800"/>
          </a:xfrm>
          <a:prstGeom prst="rect">
            <a:avLst/>
          </a:prstGeom>
          <a:solidFill>
            <a:srgbClr val="CCFFCC"/>
          </a:solidFill>
          <a:ln>
            <a:noFill/>
          </a:ln>
          <a:effectLst>
            <a:outerShdw dist="107763" dir="2700000" algn="ctr" rotWithShape="0">
              <a:schemeClr val="bg2">
                <a:alpha val="50000"/>
              </a:schemeClr>
            </a:outerShdw>
          </a:effectLst>
          <a:extLs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fontAlgn="base">
              <a:spcBef>
                <a:spcPct val="50000"/>
              </a:spcBef>
              <a:spcAft>
                <a:spcPct val="0"/>
              </a:spcAft>
              <a:defRPr/>
            </a:pPr>
            <a:r>
              <a:rPr lang="en-US" sz="1400" b="1" dirty="0" smtClean="0">
                <a:solidFill>
                  <a:srgbClr val="FF0000"/>
                </a:solidFill>
                <a:latin typeface="Calibri"/>
              </a:rPr>
              <a:t>In the framework of the Energy Strategy of Russia 2030 (ordered by the Ministry of Energy of RF)</a:t>
            </a:r>
            <a:endParaRPr lang="ru-RU" sz="1400" b="1" dirty="0" smtClean="0">
              <a:solidFill>
                <a:srgbClr val="FF0000"/>
              </a:solidFill>
              <a:latin typeface="Calibri"/>
            </a:endParaRPr>
          </a:p>
        </p:txBody>
      </p:sp>
      <p:sp>
        <p:nvSpPr>
          <p:cNvPr id="11" name="Text Box 6"/>
          <p:cNvSpPr txBox="1">
            <a:spLocks noChangeArrowheads="1"/>
          </p:cNvSpPr>
          <p:nvPr/>
        </p:nvSpPr>
        <p:spPr bwMode="auto">
          <a:xfrm>
            <a:off x="357192" y="1772816"/>
            <a:ext cx="8621422" cy="464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fontAlgn="base">
              <a:lnSpc>
                <a:spcPct val="110000"/>
              </a:lnSpc>
              <a:spcBef>
                <a:spcPct val="0"/>
              </a:spcBef>
              <a:spcAft>
                <a:spcPct val="0"/>
              </a:spcAft>
              <a:buFont typeface="Symbol" pitchFamily="18" charset="2"/>
              <a:buNone/>
              <a:defRPr/>
            </a:pPr>
            <a:r>
              <a:rPr lang="ru-RU" altLang="ja-JP" sz="1100" b="1" dirty="0" smtClean="0">
                <a:solidFill>
                  <a:srgbClr val="000000"/>
                </a:solidFill>
                <a:ea typeface="ＭＳ Ｐゴシック" panose="020B0600070205080204" pitchFamily="34" charset="-128"/>
                <a:sym typeface="Symbol" pitchFamily="18" charset="2"/>
              </a:rPr>
              <a:t></a:t>
            </a:r>
            <a:r>
              <a:rPr lang="ru-RU" altLang="ja-JP" sz="1100" b="1" dirty="0" smtClean="0">
                <a:solidFill>
                  <a:srgbClr val="000000"/>
                </a:solidFill>
                <a:ea typeface="ＭＳ Ｐゴシック" panose="020B0600070205080204" pitchFamily="34" charset="-128"/>
              </a:rPr>
              <a:t> </a:t>
            </a:r>
            <a:r>
              <a:rPr lang="en-US" altLang="ja-JP" sz="1100" b="1" dirty="0" smtClean="0">
                <a:solidFill>
                  <a:srgbClr val="000000"/>
                </a:solidFill>
                <a:ea typeface="ＭＳ Ｐゴシック" panose="020B0600070205080204" pitchFamily="34" charset="-128"/>
              </a:rPr>
              <a:t>The strategy for energy development in East Siberia and the Far East until 2030</a:t>
            </a:r>
            <a:endParaRPr lang="ru-RU" altLang="ja-JP" sz="1100" b="1" dirty="0" smtClean="0">
              <a:solidFill>
                <a:srgbClr val="000000"/>
              </a:solidFill>
              <a:ea typeface="ＭＳ Ｐゴシック" panose="020B0600070205080204" pitchFamily="34" charset="-128"/>
            </a:endParaRPr>
          </a:p>
          <a:p>
            <a:pPr fontAlgn="base">
              <a:lnSpc>
                <a:spcPct val="110000"/>
              </a:lnSpc>
              <a:spcBef>
                <a:spcPct val="0"/>
              </a:spcBef>
              <a:spcAft>
                <a:spcPct val="0"/>
              </a:spcAft>
              <a:buFont typeface="Symbol" pitchFamily="18" charset="2"/>
              <a:buChar char="·"/>
              <a:defRPr/>
            </a:pPr>
            <a:r>
              <a:rPr lang="en-US" altLang="ja-JP" sz="1100" b="1" dirty="0" smtClean="0">
                <a:solidFill>
                  <a:srgbClr val="000000"/>
                </a:solidFill>
                <a:ea typeface="ＭＳ Ｐゴシック" panose="020B0600070205080204" pitchFamily="34" charset="-128"/>
              </a:rPr>
              <a:t> The study on prospects for electric power industry development in Russia until 2030</a:t>
            </a:r>
            <a:r>
              <a:rPr lang="ru-RU" altLang="ja-JP" sz="1100" b="1" dirty="0" smtClean="0">
                <a:solidFill>
                  <a:srgbClr val="000000"/>
                </a:solidFill>
                <a:ea typeface="ＭＳ Ｐゴシック" panose="020B0600070205080204" pitchFamily="34" charset="-128"/>
              </a:rPr>
              <a:t> </a:t>
            </a:r>
          </a:p>
        </p:txBody>
      </p:sp>
      <p:sp>
        <p:nvSpPr>
          <p:cNvPr id="12" name="Text Box 3"/>
          <p:cNvSpPr txBox="1">
            <a:spLocks noChangeArrowheads="1"/>
          </p:cNvSpPr>
          <p:nvPr/>
        </p:nvSpPr>
        <p:spPr bwMode="auto">
          <a:xfrm>
            <a:off x="478587" y="2276872"/>
            <a:ext cx="7034213" cy="338138"/>
          </a:xfrm>
          <a:prstGeom prst="rect">
            <a:avLst/>
          </a:prstGeom>
          <a:solidFill>
            <a:srgbClr val="CCFFCC"/>
          </a:solidFill>
          <a:ln>
            <a:noFill/>
          </a:ln>
          <a:effectLst>
            <a:outerShdw dist="107763" dir="2700000" algn="ctr" rotWithShape="0">
              <a:schemeClr val="bg2">
                <a:alpha val="50000"/>
              </a:schemeClr>
            </a:outerShdw>
          </a:effectLst>
          <a:extLs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fontAlgn="base">
              <a:spcBef>
                <a:spcPct val="50000"/>
              </a:spcBef>
              <a:spcAft>
                <a:spcPct val="0"/>
              </a:spcAft>
              <a:defRPr/>
            </a:pPr>
            <a:r>
              <a:rPr lang="en-US" sz="1400" b="1" dirty="0" smtClean="0">
                <a:solidFill>
                  <a:srgbClr val="FF0000"/>
                </a:solidFill>
                <a:latin typeface="Calibri"/>
              </a:rPr>
              <a:t>Ordered by the regional authorities (Governments of the RF entities)</a:t>
            </a:r>
            <a:r>
              <a:rPr lang="en-US" sz="1600" b="1" dirty="0" smtClean="0">
                <a:solidFill>
                  <a:srgbClr val="FF0000"/>
                </a:solidFill>
                <a:latin typeface="Calibri"/>
              </a:rPr>
              <a:t> </a:t>
            </a:r>
            <a:endParaRPr lang="ru-RU" sz="1600" b="1" dirty="0" smtClean="0">
              <a:solidFill>
                <a:srgbClr val="FF0000"/>
              </a:solidFill>
              <a:latin typeface="Calibri"/>
            </a:endParaRPr>
          </a:p>
        </p:txBody>
      </p:sp>
      <p:sp>
        <p:nvSpPr>
          <p:cNvPr id="13" name="Text Box 4"/>
          <p:cNvSpPr txBox="1">
            <a:spLocks noChangeArrowheads="1"/>
          </p:cNvSpPr>
          <p:nvPr/>
        </p:nvSpPr>
        <p:spPr bwMode="auto">
          <a:xfrm>
            <a:off x="369983" y="2708926"/>
            <a:ext cx="8774113" cy="1869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fontAlgn="base">
              <a:lnSpc>
                <a:spcPct val="110000"/>
              </a:lnSpc>
              <a:spcBef>
                <a:spcPct val="0"/>
              </a:spcBef>
              <a:spcAft>
                <a:spcPct val="0"/>
              </a:spcAft>
              <a:buFont typeface="Symbol" pitchFamily="18" charset="2"/>
              <a:buNone/>
              <a:defRPr/>
            </a:pPr>
            <a:r>
              <a:rPr lang="ru-RU" sz="1050" b="1" dirty="0" smtClean="0">
                <a:solidFill>
                  <a:srgbClr val="000000"/>
                </a:solidFill>
                <a:sym typeface="Symbol" pitchFamily="18" charset="2"/>
              </a:rPr>
              <a:t> </a:t>
            </a:r>
            <a:r>
              <a:rPr lang="en-US" sz="1050" b="1" dirty="0" smtClean="0">
                <a:solidFill>
                  <a:srgbClr val="000000"/>
                </a:solidFill>
                <a:sym typeface="Symbol" pitchFamily="18" charset="2"/>
              </a:rPr>
              <a:t>The concept  of reliable operation of energy facilities and energy security of </a:t>
            </a:r>
            <a:r>
              <a:rPr lang="en-US" sz="1050" b="1" i="1" dirty="0" smtClean="0">
                <a:solidFill>
                  <a:srgbClr val="A50021"/>
                </a:solidFill>
                <a:sym typeface="Symbol" pitchFamily="18" charset="2"/>
              </a:rPr>
              <a:t>Sakhalin region</a:t>
            </a:r>
            <a:r>
              <a:rPr lang="en-US" sz="1050" b="1" dirty="0" smtClean="0">
                <a:solidFill>
                  <a:srgbClr val="000000"/>
                </a:solidFill>
                <a:sym typeface="Symbol" pitchFamily="18" charset="2"/>
              </a:rPr>
              <a:t> until 2020</a:t>
            </a:r>
            <a:r>
              <a:rPr lang="ru-RU" altLang="ja-JP" sz="1050" b="1" dirty="0" smtClean="0">
                <a:solidFill>
                  <a:srgbClr val="000000"/>
                </a:solidFill>
                <a:ea typeface="ＭＳ Ｐゴシック" panose="020B0600070205080204" pitchFamily="34" charset="-128"/>
                <a:sym typeface="Symbol" pitchFamily="18" charset="2"/>
              </a:rPr>
              <a:t> – </a:t>
            </a:r>
            <a:r>
              <a:rPr lang="en-US" altLang="ja-JP" sz="1050" b="1" dirty="0" smtClean="0">
                <a:solidFill>
                  <a:srgbClr val="000000"/>
                </a:solidFill>
                <a:ea typeface="ＭＳ Ｐゴシック" panose="020B0600070205080204" pitchFamily="34" charset="-128"/>
                <a:sym typeface="Symbol" pitchFamily="18" charset="2"/>
              </a:rPr>
              <a:t>ordered by Administration of Sakhalin region</a:t>
            </a:r>
            <a:endParaRPr lang="ru-RU" sz="1050" b="1" dirty="0" smtClean="0">
              <a:solidFill>
                <a:srgbClr val="000000"/>
              </a:solidFill>
              <a:sym typeface="Symbol" pitchFamily="18" charset="2"/>
            </a:endParaRPr>
          </a:p>
          <a:p>
            <a:pPr fontAlgn="base">
              <a:lnSpc>
                <a:spcPct val="110000"/>
              </a:lnSpc>
              <a:spcBef>
                <a:spcPct val="0"/>
              </a:spcBef>
              <a:spcAft>
                <a:spcPct val="0"/>
              </a:spcAft>
              <a:buFont typeface="Symbol" pitchFamily="18" charset="2"/>
              <a:buNone/>
              <a:defRPr/>
            </a:pPr>
            <a:r>
              <a:rPr lang="ru-RU" sz="1050" b="1" dirty="0" smtClean="0">
                <a:solidFill>
                  <a:srgbClr val="000000"/>
                </a:solidFill>
                <a:sym typeface="Symbol" pitchFamily="18" charset="2"/>
              </a:rPr>
              <a:t></a:t>
            </a:r>
            <a:r>
              <a:rPr lang="ru-RU" altLang="ja-JP" sz="1050" b="1" dirty="0" smtClean="0">
                <a:solidFill>
                  <a:srgbClr val="000000"/>
                </a:solidFill>
                <a:ea typeface="ＭＳ Ｐゴシック" panose="020B0600070205080204" pitchFamily="34" charset="-128"/>
                <a:sym typeface="Symbol" pitchFamily="18" charset="2"/>
              </a:rPr>
              <a:t> </a:t>
            </a:r>
            <a:r>
              <a:rPr lang="en-US" altLang="ja-JP" sz="1050" b="1" dirty="0" smtClean="0">
                <a:solidFill>
                  <a:srgbClr val="000000"/>
                </a:solidFill>
                <a:ea typeface="ＭＳ Ｐゴシック" panose="020B0600070205080204" pitchFamily="34" charset="-128"/>
                <a:sym typeface="Symbol" pitchFamily="18" charset="2"/>
              </a:rPr>
              <a:t>The strategy for energy development in </a:t>
            </a:r>
            <a:r>
              <a:rPr lang="en-US" altLang="ja-JP" sz="1050" b="1" i="1" dirty="0" smtClean="0">
                <a:solidFill>
                  <a:srgbClr val="A50021"/>
                </a:solidFill>
                <a:ea typeface="ＭＳ Ｐゴシック" panose="020B0600070205080204" pitchFamily="34" charset="-128"/>
                <a:sym typeface="Symbol" pitchFamily="18" charset="2"/>
              </a:rPr>
              <a:t>Amur region</a:t>
            </a:r>
            <a:r>
              <a:rPr lang="en-US" altLang="ja-JP" sz="1050" b="1" dirty="0" smtClean="0">
                <a:solidFill>
                  <a:srgbClr val="000000"/>
                </a:solidFill>
                <a:ea typeface="ＭＳ Ｐゴシック" panose="020B0600070205080204" pitchFamily="34" charset="-128"/>
                <a:sym typeface="Symbol" pitchFamily="18" charset="2"/>
              </a:rPr>
              <a:t> until 2010 and for the time horizon until 2030</a:t>
            </a:r>
            <a:r>
              <a:rPr lang="ru-RU" altLang="ja-JP" sz="1050" b="1" dirty="0" smtClean="0">
                <a:solidFill>
                  <a:srgbClr val="000000"/>
                </a:solidFill>
                <a:ea typeface="ＭＳ Ｐゴシック" panose="020B0600070205080204" pitchFamily="34" charset="-128"/>
                <a:sym typeface="Symbol" pitchFamily="18" charset="2"/>
              </a:rPr>
              <a:t> – </a:t>
            </a:r>
            <a:r>
              <a:rPr lang="en-US" altLang="ja-JP" sz="1050" b="1" dirty="0" smtClean="0">
                <a:solidFill>
                  <a:srgbClr val="000000"/>
                </a:solidFill>
                <a:ea typeface="ＭＳ Ｐゴシック" panose="020B0600070205080204" pitchFamily="34" charset="-128"/>
                <a:sym typeface="Symbol" pitchFamily="18" charset="2"/>
              </a:rPr>
              <a:t>ordered by Administration of Amur region </a:t>
            </a:r>
            <a:endParaRPr lang="ru-RU" altLang="ja-JP" sz="1050" b="1" dirty="0" smtClean="0">
              <a:solidFill>
                <a:srgbClr val="000000"/>
              </a:solidFill>
              <a:ea typeface="ＭＳ Ｐゴシック" panose="020B0600070205080204" pitchFamily="34" charset="-128"/>
              <a:sym typeface="Symbol" pitchFamily="18" charset="2"/>
            </a:endParaRPr>
          </a:p>
          <a:p>
            <a:pPr fontAlgn="base">
              <a:lnSpc>
                <a:spcPct val="110000"/>
              </a:lnSpc>
              <a:spcBef>
                <a:spcPct val="0"/>
              </a:spcBef>
              <a:spcAft>
                <a:spcPct val="0"/>
              </a:spcAft>
              <a:buFont typeface="Symbol" pitchFamily="18" charset="2"/>
              <a:buChar char="·"/>
              <a:defRPr/>
            </a:pPr>
            <a:r>
              <a:rPr lang="en-US" altLang="ja-JP" sz="1050" b="1" dirty="0" smtClean="0">
                <a:solidFill>
                  <a:srgbClr val="000000"/>
                </a:solidFill>
                <a:ea typeface="ＭＳ Ｐゴシック" panose="020B0600070205080204" pitchFamily="34" charset="-128"/>
                <a:sym typeface="Symbol" pitchFamily="18" charset="2"/>
              </a:rPr>
              <a:t>The strategy for electric power industry development in </a:t>
            </a:r>
            <a:r>
              <a:rPr lang="en-US" altLang="ja-JP" sz="1050" b="1" i="1" dirty="0" err="1" smtClean="0">
                <a:solidFill>
                  <a:srgbClr val="A50021"/>
                </a:solidFill>
                <a:ea typeface="ＭＳ Ｐゴシック" panose="020B0600070205080204" pitchFamily="34" charset="-128"/>
                <a:sym typeface="Symbol" pitchFamily="18" charset="2"/>
              </a:rPr>
              <a:t>Chukot</a:t>
            </a:r>
            <a:r>
              <a:rPr lang="en-US" altLang="ja-JP" sz="1050" b="1" i="1" dirty="0" smtClean="0">
                <a:solidFill>
                  <a:srgbClr val="A50021"/>
                </a:solidFill>
                <a:ea typeface="ＭＳ Ｐゴシック" panose="020B0600070205080204" pitchFamily="34" charset="-128"/>
                <a:sym typeface="Symbol" pitchFamily="18" charset="2"/>
              </a:rPr>
              <a:t> Autonomous Area</a:t>
            </a:r>
            <a:r>
              <a:rPr lang="en-US" altLang="ja-JP" sz="1050" b="1" dirty="0" smtClean="0">
                <a:solidFill>
                  <a:srgbClr val="000000"/>
                </a:solidFill>
                <a:ea typeface="ＭＳ Ｐゴシック" panose="020B0600070205080204" pitchFamily="34" charset="-128"/>
                <a:sym typeface="Symbol" pitchFamily="18" charset="2"/>
              </a:rPr>
              <a:t> until  2020 – ordered by Administration of </a:t>
            </a:r>
            <a:r>
              <a:rPr lang="en-US" altLang="ja-JP" sz="1050" b="1" dirty="0" err="1" smtClean="0">
                <a:solidFill>
                  <a:srgbClr val="000000"/>
                </a:solidFill>
                <a:ea typeface="ＭＳ Ｐゴシック" panose="020B0600070205080204" pitchFamily="34" charset="-128"/>
                <a:sym typeface="Symbol" pitchFamily="18" charset="2"/>
              </a:rPr>
              <a:t>Chukot</a:t>
            </a:r>
            <a:r>
              <a:rPr lang="en-US" altLang="ja-JP" sz="1050" b="1" dirty="0" smtClean="0">
                <a:solidFill>
                  <a:srgbClr val="000000"/>
                </a:solidFill>
                <a:ea typeface="ＭＳ Ｐゴシック" panose="020B0600070205080204" pitchFamily="34" charset="-128"/>
                <a:sym typeface="Symbol" pitchFamily="18" charset="2"/>
              </a:rPr>
              <a:t> AA and JSC “</a:t>
            </a:r>
            <a:r>
              <a:rPr lang="en-US" altLang="ja-JP" sz="1050" b="1" dirty="0" err="1" smtClean="0">
                <a:solidFill>
                  <a:srgbClr val="000000"/>
                </a:solidFill>
                <a:ea typeface="ＭＳ Ｐゴシック" panose="020B0600070205080204" pitchFamily="34" charset="-128"/>
                <a:sym typeface="Symbol" pitchFamily="18" charset="2"/>
              </a:rPr>
              <a:t>Chukotenergo</a:t>
            </a:r>
            <a:r>
              <a:rPr lang="en-US" altLang="ja-JP" sz="1050" b="1" dirty="0" smtClean="0">
                <a:solidFill>
                  <a:srgbClr val="000000"/>
                </a:solidFill>
                <a:ea typeface="ＭＳ Ｐゴシック" panose="020B0600070205080204" pitchFamily="34" charset="-128"/>
                <a:sym typeface="Symbol" pitchFamily="18" charset="2"/>
              </a:rPr>
              <a:t>”</a:t>
            </a:r>
            <a:r>
              <a:rPr lang="ru-RU" altLang="ja-JP" sz="1050" b="1" dirty="0" smtClean="0">
                <a:solidFill>
                  <a:srgbClr val="000000"/>
                </a:solidFill>
                <a:ea typeface="ＭＳ Ｐゴシック" panose="020B0600070205080204" pitchFamily="34" charset="-128"/>
                <a:sym typeface="Symbol" pitchFamily="18" charset="2"/>
              </a:rPr>
              <a:t> </a:t>
            </a:r>
          </a:p>
          <a:p>
            <a:pPr fontAlgn="base">
              <a:lnSpc>
                <a:spcPct val="110000"/>
              </a:lnSpc>
              <a:spcBef>
                <a:spcPct val="0"/>
              </a:spcBef>
              <a:spcAft>
                <a:spcPct val="0"/>
              </a:spcAft>
              <a:buFont typeface="Symbol" pitchFamily="18" charset="2"/>
              <a:buChar char="·"/>
              <a:defRPr/>
            </a:pPr>
            <a:r>
              <a:rPr lang="en-US" sz="1050" b="1" dirty="0" smtClean="0">
                <a:solidFill>
                  <a:srgbClr val="000000"/>
                </a:solidFill>
                <a:sym typeface="Symbol" pitchFamily="18" charset="2"/>
              </a:rPr>
              <a:t>The strategy for energy development in </a:t>
            </a:r>
            <a:r>
              <a:rPr lang="en-US" sz="1050" b="1" i="1" dirty="0" smtClean="0">
                <a:solidFill>
                  <a:srgbClr val="A50021"/>
                </a:solidFill>
                <a:sym typeface="Symbol" pitchFamily="18" charset="2"/>
              </a:rPr>
              <a:t>Irkutsk region</a:t>
            </a:r>
            <a:r>
              <a:rPr lang="en-US" sz="1050" b="1" dirty="0" smtClean="0">
                <a:solidFill>
                  <a:srgbClr val="000000"/>
                </a:solidFill>
                <a:sym typeface="Symbol" pitchFamily="18" charset="2"/>
              </a:rPr>
              <a:t> until 201</a:t>
            </a:r>
            <a:r>
              <a:rPr lang="ru-RU" sz="1050" b="1" dirty="0" smtClean="0">
                <a:solidFill>
                  <a:srgbClr val="000000"/>
                </a:solidFill>
                <a:sym typeface="Symbol" pitchFamily="18" charset="2"/>
              </a:rPr>
              <a:t>5-2020</a:t>
            </a:r>
            <a:r>
              <a:rPr lang="en-US" sz="1050" b="1" dirty="0" smtClean="0">
                <a:solidFill>
                  <a:srgbClr val="000000"/>
                </a:solidFill>
                <a:sym typeface="Symbol" pitchFamily="18" charset="2"/>
              </a:rPr>
              <a:t> and for the time horizon until  2030</a:t>
            </a:r>
            <a:r>
              <a:rPr lang="ru-RU" altLang="ja-JP" sz="1050" b="1" dirty="0" smtClean="0">
                <a:solidFill>
                  <a:srgbClr val="000000"/>
                </a:solidFill>
                <a:ea typeface="ＭＳ Ｐゴシック" panose="020B0600070205080204" pitchFamily="34" charset="-128"/>
                <a:sym typeface="Symbol" pitchFamily="18" charset="2"/>
              </a:rPr>
              <a:t> – </a:t>
            </a:r>
            <a:r>
              <a:rPr lang="en-US" altLang="ja-JP" sz="1050" b="1" dirty="0" smtClean="0">
                <a:solidFill>
                  <a:srgbClr val="000000"/>
                </a:solidFill>
                <a:ea typeface="ＭＳ Ｐゴシック" panose="020B0600070205080204" pitchFamily="34" charset="-128"/>
                <a:sym typeface="Symbol" pitchFamily="18" charset="2"/>
              </a:rPr>
              <a:t>ordered by the Government of Irkutsk region</a:t>
            </a:r>
            <a:endParaRPr lang="ru-RU" altLang="ja-JP" sz="1050" b="1" dirty="0" smtClean="0">
              <a:solidFill>
                <a:srgbClr val="000000"/>
              </a:solidFill>
              <a:ea typeface="ＭＳ Ｐゴシック" panose="020B0600070205080204" pitchFamily="34" charset="-128"/>
              <a:sym typeface="Symbol" pitchFamily="18" charset="2"/>
            </a:endParaRPr>
          </a:p>
          <a:p>
            <a:pPr fontAlgn="base">
              <a:lnSpc>
                <a:spcPct val="110000"/>
              </a:lnSpc>
              <a:spcBef>
                <a:spcPct val="0"/>
              </a:spcBef>
              <a:spcAft>
                <a:spcPct val="0"/>
              </a:spcAft>
              <a:buFont typeface="Symbol" pitchFamily="18" charset="2"/>
              <a:buChar char="·"/>
              <a:defRPr/>
            </a:pPr>
            <a:r>
              <a:rPr lang="ru-RU" altLang="ja-JP" sz="1050" b="1" dirty="0" smtClean="0">
                <a:solidFill>
                  <a:srgbClr val="000000"/>
                </a:solidFill>
                <a:ea typeface="ＭＳ Ｐゴシック" panose="020B0600070205080204" pitchFamily="34" charset="-128"/>
                <a:sym typeface="Symbol" pitchFamily="18" charset="2"/>
              </a:rPr>
              <a:t> </a:t>
            </a:r>
            <a:r>
              <a:rPr lang="en-US" altLang="ja-JP" sz="1050" b="1" dirty="0" smtClean="0">
                <a:solidFill>
                  <a:srgbClr val="000000"/>
                </a:solidFill>
                <a:ea typeface="ＭＳ Ｐゴシック" panose="020B0600070205080204" pitchFamily="34" charset="-128"/>
                <a:sym typeface="Symbol" pitchFamily="18" charset="2"/>
              </a:rPr>
              <a:t>The energy strategy of </a:t>
            </a:r>
            <a:r>
              <a:rPr lang="en-US" altLang="ja-JP" sz="1050" b="1" dirty="0" smtClean="0">
                <a:solidFill>
                  <a:srgbClr val="C00000"/>
                </a:solidFill>
                <a:ea typeface="ＭＳ Ｐゴシック" panose="020B0600070205080204" pitchFamily="34" charset="-128"/>
                <a:sym typeface="Symbol" pitchFamily="18" charset="2"/>
              </a:rPr>
              <a:t>Sakha Republic (Yakutia) </a:t>
            </a:r>
            <a:r>
              <a:rPr lang="en-US" altLang="ja-JP" sz="1050" b="1" dirty="0" smtClean="0">
                <a:solidFill>
                  <a:srgbClr val="000000"/>
                </a:solidFill>
                <a:ea typeface="ＭＳ Ｐゴシック" panose="020B0600070205080204" pitchFamily="34" charset="-128"/>
                <a:sym typeface="Symbol" pitchFamily="18" charset="2"/>
              </a:rPr>
              <a:t>until </a:t>
            </a:r>
            <a:r>
              <a:rPr lang="ru-RU" altLang="ja-JP" sz="1050" b="1" dirty="0" smtClean="0">
                <a:solidFill>
                  <a:srgbClr val="000000"/>
                </a:solidFill>
                <a:ea typeface="ＭＳ Ｐゴシック" panose="020B0600070205080204" pitchFamily="34" charset="-128"/>
                <a:sym typeface="Symbol" pitchFamily="18" charset="2"/>
              </a:rPr>
              <a:t>2020</a:t>
            </a:r>
            <a:r>
              <a:rPr lang="en-US" altLang="ja-JP" sz="1050" b="1" dirty="0" smtClean="0">
                <a:solidFill>
                  <a:srgbClr val="000000"/>
                </a:solidFill>
                <a:ea typeface="ＭＳ Ｐゴシック" panose="020B0600070205080204" pitchFamily="34" charset="-128"/>
                <a:sym typeface="Symbol" pitchFamily="18" charset="2"/>
              </a:rPr>
              <a:t> and for the time horizon until 2030</a:t>
            </a:r>
            <a:r>
              <a:rPr lang="ru-RU" altLang="ja-JP" sz="1050" b="1" dirty="0" smtClean="0">
                <a:solidFill>
                  <a:srgbClr val="000000"/>
                </a:solidFill>
                <a:ea typeface="ＭＳ Ｐゴシック" panose="020B0600070205080204" pitchFamily="34" charset="-128"/>
                <a:sym typeface="Symbol" pitchFamily="18" charset="2"/>
              </a:rPr>
              <a:t> – </a:t>
            </a:r>
            <a:r>
              <a:rPr lang="en-US" altLang="ja-JP" sz="1050" b="1" dirty="0" smtClean="0">
                <a:solidFill>
                  <a:srgbClr val="000000"/>
                </a:solidFill>
                <a:ea typeface="ＭＳ Ｐゴシック" panose="020B0600070205080204" pitchFamily="34" charset="-128"/>
                <a:sym typeface="Symbol" pitchFamily="18" charset="2"/>
              </a:rPr>
              <a:t>ordered by the Government of Sakha Republic (Yakutia) </a:t>
            </a:r>
            <a:endParaRPr lang="ru-RU" altLang="ja-JP" sz="1050" b="1" dirty="0" smtClean="0">
              <a:solidFill>
                <a:srgbClr val="000000"/>
              </a:solidFill>
              <a:ea typeface="ＭＳ Ｐゴシック" panose="020B0600070205080204" pitchFamily="34" charset="-128"/>
              <a:sym typeface="Symbol" pitchFamily="18" charset="2"/>
            </a:endParaRPr>
          </a:p>
        </p:txBody>
      </p:sp>
      <p:sp>
        <p:nvSpPr>
          <p:cNvPr id="14" name="Text Box 2"/>
          <p:cNvSpPr txBox="1">
            <a:spLocks noChangeArrowheads="1"/>
          </p:cNvSpPr>
          <p:nvPr/>
        </p:nvSpPr>
        <p:spPr bwMode="auto">
          <a:xfrm>
            <a:off x="833638" y="116632"/>
            <a:ext cx="7770812" cy="1107996"/>
          </a:xfrm>
          <a:prstGeom prst="rect">
            <a:avLst/>
          </a:prstGeom>
          <a:solidFill>
            <a:schemeClr val="bg1"/>
          </a:solidFill>
          <a:ln w="12700" cap="sq">
            <a:solidFill>
              <a:schemeClr val="bg1"/>
            </a:solidFill>
            <a:miter lim="800000"/>
            <a:headEnd type="none" w="sm" len="sm"/>
            <a:tailEnd type="none" w="sm" len="sm"/>
          </a:ln>
          <a:effectLst>
            <a:outerShdw blurRad="50800" dist="38100" dir="5400000" algn="t" rotWithShape="0">
              <a:prstClr val="black">
                <a:alpha val="40000"/>
              </a:prstClr>
            </a:outerShdw>
          </a:effectLst>
        </p:spPr>
        <p:txBody>
          <a:bodyPr>
            <a:spAutoFit/>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b="1">
                <a:solidFill>
                  <a:schemeClr val="tx1"/>
                </a:solidFill>
                <a:latin typeface="Times New Roman" panose="02020603050405020304" pitchFamily="18" charset="0"/>
              </a:defRPr>
            </a:lvl9pPr>
          </a:lstStyle>
          <a:p>
            <a:pPr algn="ctr" fontAlgn="base">
              <a:spcBef>
                <a:spcPct val="50000"/>
              </a:spcBef>
              <a:spcAft>
                <a:spcPct val="0"/>
              </a:spcAft>
              <a:defRPr/>
            </a:pPr>
            <a:r>
              <a:rPr kumimoji="1" lang="en-US" altLang="ru-RU" sz="2200" dirty="0" smtClean="0">
                <a:solidFill>
                  <a:srgbClr val="990000"/>
                </a:solidFill>
                <a:latin typeface="Arial" panose="020B0604020202020204" pitchFamily="34" charset="0"/>
              </a:rPr>
              <a:t>PARTICIPATION OF  ENERGY SYSTEMS INSTITUTE SB OF RAS IN THE PROJECTS ORDERED BY FEDERAL AND REGIONAL AUTHORITIES IN 2007-20</a:t>
            </a:r>
            <a:r>
              <a:rPr kumimoji="1" lang="ru-RU" altLang="ru-RU" sz="2200" dirty="0" smtClean="0">
                <a:solidFill>
                  <a:srgbClr val="990000"/>
                </a:solidFill>
                <a:latin typeface="Arial" panose="020B0604020202020204" pitchFamily="34" charset="0"/>
              </a:rPr>
              <a:t>14</a:t>
            </a:r>
          </a:p>
        </p:txBody>
      </p:sp>
      <p:pic>
        <p:nvPicPr>
          <p:cNvPr id="15" name="Picture 6" descr="Эмблема СЭИ smal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731" y="117631"/>
            <a:ext cx="71596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6627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9" name="Picture 6" descr="Эмблема СЭИ smal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731" y="117631"/>
            <a:ext cx="71596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539552" y="1546334"/>
            <a:ext cx="8280920" cy="3754874"/>
          </a:xfrm>
          <a:prstGeom prst="rect">
            <a:avLst/>
          </a:prstGeom>
          <a:solidFill>
            <a:schemeClr val="bg1"/>
          </a:solidFill>
          <a:effectLst>
            <a:outerShdw blurRad="50800" dist="38100" dir="5400000" algn="t" rotWithShape="0">
              <a:prstClr val="black">
                <a:alpha val="40000"/>
              </a:prstClr>
            </a:outerShdw>
          </a:effectLst>
        </p:spPr>
        <p:txBody>
          <a:bodyPr wrap="square" rtlCol="0">
            <a:spAutoFit/>
          </a:bodyPr>
          <a:lstStyle/>
          <a:p>
            <a:pPr algn="ctr"/>
            <a:r>
              <a:rPr lang="en-US" b="1" i="1" dirty="0">
                <a:solidFill>
                  <a:srgbClr val="993300"/>
                </a:solidFill>
                <a:effectLst>
                  <a:outerShdw blurRad="38100" dist="38100" dir="2700000" algn="tl">
                    <a:srgbClr val="000000">
                      <a:alpha val="43137"/>
                    </a:srgbClr>
                  </a:outerShdw>
                </a:effectLst>
                <a:latin typeface="Arial" pitchFamily="34" charset="0"/>
                <a:cs typeface="Arial" pitchFamily="34" charset="0"/>
              </a:rPr>
              <a:t/>
            </a:r>
            <a:br>
              <a:rPr lang="en-US" b="1" i="1" dirty="0">
                <a:solidFill>
                  <a:srgbClr val="993300"/>
                </a:solidFill>
                <a:effectLst>
                  <a:outerShdw blurRad="38100" dist="38100" dir="2700000" algn="tl">
                    <a:srgbClr val="000000">
                      <a:alpha val="43137"/>
                    </a:srgbClr>
                  </a:outerShdw>
                </a:effectLst>
                <a:latin typeface="Arial" pitchFamily="34" charset="0"/>
                <a:cs typeface="Arial" pitchFamily="34" charset="0"/>
              </a:rPr>
            </a:br>
            <a:r>
              <a:rPr lang="en-US" sz="3200" b="1" dirty="0">
                <a:solidFill>
                  <a:srgbClr val="800000"/>
                </a:solidFill>
                <a:latin typeface="Arial" pitchFamily="34" charset="0"/>
                <a:cs typeface="Arial" pitchFamily="34" charset="0"/>
              </a:rPr>
              <a:t>Official program documents suggest a considerable increase in mutually beneficial supply of Russian energy resources to the markets </a:t>
            </a:r>
            <a:r>
              <a:rPr lang="en-US" sz="3200" b="1">
                <a:solidFill>
                  <a:srgbClr val="800000"/>
                </a:solidFill>
                <a:latin typeface="Arial" pitchFamily="34" charset="0"/>
                <a:cs typeface="Arial" pitchFamily="34" charset="0"/>
              </a:rPr>
              <a:t>of China, Japan, Korea, </a:t>
            </a:r>
            <a:r>
              <a:rPr lang="en-US" sz="3200" b="1" dirty="0">
                <a:solidFill>
                  <a:srgbClr val="800000"/>
                </a:solidFill>
                <a:latin typeface="Arial" pitchFamily="34" charset="0"/>
                <a:cs typeface="Arial" pitchFamily="34" charset="0"/>
              </a:rPr>
              <a:t>and other East and Northeast Asian countries</a:t>
            </a:r>
            <a:r>
              <a:rPr lang="ru-RU" sz="3200" b="1" dirty="0">
                <a:solidFill>
                  <a:srgbClr val="800000"/>
                </a:solidFill>
                <a:latin typeface="Arial" pitchFamily="34" charset="0"/>
                <a:cs typeface="Arial" pitchFamily="34" charset="0"/>
              </a:rPr>
              <a:t/>
            </a:r>
            <a:br>
              <a:rPr lang="ru-RU" sz="3200" b="1" dirty="0">
                <a:solidFill>
                  <a:srgbClr val="800000"/>
                </a:solidFill>
                <a:latin typeface="Arial" pitchFamily="34" charset="0"/>
                <a:cs typeface="Arial" pitchFamily="34" charset="0"/>
              </a:rPr>
            </a:br>
            <a:endParaRPr lang="ru-RU" sz="2800" dirty="0">
              <a:solidFill>
                <a:srgbClr val="800000"/>
              </a:solidFill>
            </a:endParaRPr>
          </a:p>
        </p:txBody>
      </p:sp>
      <p:sp>
        <p:nvSpPr>
          <p:cNvPr id="4" name="Номер слайда 2"/>
          <p:cNvSpPr>
            <a:spLocks noGrp="1"/>
          </p:cNvSpPr>
          <p:nvPr>
            <p:ph type="sldNum" sz="quarter" idx="12"/>
          </p:nvPr>
        </p:nvSpPr>
        <p:spPr>
          <a:xfrm>
            <a:off x="7924800" y="6356350"/>
            <a:ext cx="762000" cy="365125"/>
          </a:xfrm>
        </p:spPr>
        <p:txBody>
          <a:bodyPr/>
          <a:lstStyle/>
          <a:p>
            <a:pPr>
              <a:defRPr/>
            </a:pPr>
            <a:r>
              <a:rPr lang="en-US" dirty="0" smtClean="0">
                <a:solidFill>
                  <a:srgbClr val="04617B">
                    <a:shade val="90000"/>
                  </a:srgbClr>
                </a:solidFill>
                <a:latin typeface="Arial" pitchFamily="34" charset="0"/>
                <a:cs typeface="Arial" pitchFamily="34" charset="0"/>
              </a:rPr>
              <a:t>7</a:t>
            </a:r>
            <a:endParaRPr lang="ru-RU" dirty="0">
              <a:solidFill>
                <a:srgbClr val="04617B">
                  <a:shade val="90000"/>
                </a:srgbClr>
              </a:solidFill>
              <a:latin typeface="Arial" pitchFamily="34" charset="0"/>
              <a:cs typeface="Arial" pitchFamily="34" charset="0"/>
            </a:endParaRPr>
          </a:p>
        </p:txBody>
      </p:sp>
      <p:sp>
        <p:nvSpPr>
          <p:cNvPr id="6" name="TextBox 5"/>
          <p:cNvSpPr txBox="1"/>
          <p:nvPr/>
        </p:nvSpPr>
        <p:spPr>
          <a:xfrm>
            <a:off x="107503" y="6506220"/>
            <a:ext cx="8136905" cy="253916"/>
          </a:xfrm>
          <a:prstGeom prst="rect">
            <a:avLst/>
          </a:prstGeom>
          <a:noFill/>
        </p:spPr>
        <p:txBody>
          <a:bodyPr wrap="square" rtlCol="0">
            <a:spAutoFit/>
          </a:bodyPr>
          <a:lstStyle/>
          <a:p>
            <a:pPr fontAlgn="base">
              <a:spcBef>
                <a:spcPct val="50000"/>
              </a:spcBef>
              <a:spcAft>
                <a:spcPct val="0"/>
              </a:spcAft>
              <a:defRPr/>
            </a:pPr>
            <a:r>
              <a:rPr lang="ru-RU" sz="1050" b="1" i="1" dirty="0" smtClean="0">
                <a:solidFill>
                  <a:srgbClr val="0000CC"/>
                </a:solidFill>
                <a:latin typeface="Arial" charset="0"/>
              </a:rPr>
              <a:t>                                              </a:t>
            </a:r>
            <a:r>
              <a:rPr lang="en-US" sz="1050" b="1" i="1" dirty="0" smtClean="0">
                <a:solidFill>
                  <a:srgbClr val="0000CC"/>
                </a:solidFill>
                <a:latin typeface="Arial" charset="0"/>
              </a:rPr>
              <a:t>The </a:t>
            </a:r>
            <a:r>
              <a:rPr lang="en-US" sz="1050" b="1" i="1" dirty="0">
                <a:solidFill>
                  <a:srgbClr val="0000CC"/>
                </a:solidFill>
                <a:latin typeface="Arial" charset="0"/>
              </a:rPr>
              <a:t>15th International Conference on NAGPF-St. Petersburg, Russia, </a:t>
            </a:r>
            <a:r>
              <a:rPr lang="en-US" sz="1050" b="1" i="1" dirty="0" smtClean="0">
                <a:solidFill>
                  <a:srgbClr val="0000CC"/>
                </a:solidFill>
                <a:latin typeface="Arial" charset="0"/>
              </a:rPr>
              <a:t>05.10.2018</a:t>
            </a:r>
            <a:endParaRPr lang="ru-RU" sz="1050" b="1" i="1" dirty="0">
              <a:solidFill>
                <a:srgbClr val="0000CC"/>
              </a:solidFill>
              <a:latin typeface="Arial" charset="0"/>
            </a:endParaRPr>
          </a:p>
        </p:txBody>
      </p:sp>
    </p:spTree>
    <p:extLst>
      <p:ext uri="{BB962C8B-B14F-4D97-AF65-F5344CB8AC3E}">
        <p14:creationId xmlns:p14="http://schemas.microsoft.com/office/powerpoint/2010/main" val="15555753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39552" y="1412776"/>
            <a:ext cx="8352928" cy="4031873"/>
          </a:xfrm>
          <a:prstGeom prst="rect">
            <a:avLst/>
          </a:prstGeom>
        </p:spPr>
        <p:txBody>
          <a:bodyPr wrap="square">
            <a:spAutoFit/>
          </a:bodyPr>
          <a:lstStyle/>
          <a:p>
            <a:r>
              <a:rPr lang="en-US" sz="2000" b="1" i="1" dirty="0">
                <a:solidFill>
                  <a:srgbClr val="006600"/>
                </a:solidFill>
                <a:latin typeface="Arial" pitchFamily="34" charset="0"/>
                <a:ea typeface="Calibri"/>
                <a:cs typeface="Arial" pitchFamily="34" charset="0"/>
              </a:rPr>
              <a:t>An analysis of energy  markets in China, Korea, Japan and other countries in Northeast and East Asia demonstrates that these countries have a niche for Russian energy resources. </a:t>
            </a:r>
          </a:p>
          <a:p>
            <a:r>
              <a:rPr lang="en-US" sz="2000" b="1" i="1" dirty="0">
                <a:solidFill>
                  <a:srgbClr val="006600"/>
                </a:solidFill>
                <a:latin typeface="Arial" pitchFamily="34" charset="0"/>
                <a:ea typeface="Calibri"/>
                <a:cs typeface="Arial" pitchFamily="34" charset="0"/>
              </a:rPr>
              <a:t>Russia’s energy potential  makes it possible to supply energy resources to these countries on mutually beneficial  terms:  </a:t>
            </a:r>
          </a:p>
          <a:p>
            <a:r>
              <a:rPr lang="en-US" sz="2000" b="1" i="1" dirty="0">
                <a:solidFill>
                  <a:srgbClr val="FF0000"/>
                </a:solidFill>
                <a:latin typeface="Arial" pitchFamily="34" charset="0"/>
                <a:ea typeface="Calibri"/>
                <a:cs typeface="Arial" pitchFamily="34" charset="0"/>
              </a:rPr>
              <a:t>oil </a:t>
            </a:r>
            <a:r>
              <a:rPr lang="ru-RU" sz="2000" b="1" i="1" dirty="0">
                <a:solidFill>
                  <a:prstClr val="black"/>
                </a:solidFill>
                <a:latin typeface="Arial" pitchFamily="34" charset="0"/>
                <a:ea typeface="Calibri"/>
                <a:cs typeface="Arial" pitchFamily="34" charset="0"/>
              </a:rPr>
              <a:t> </a:t>
            </a:r>
            <a:r>
              <a:rPr lang="ru-RU" sz="2000" b="1" i="1" dirty="0">
                <a:solidFill>
                  <a:srgbClr val="006600"/>
                </a:solidFill>
                <a:latin typeface="Arial" pitchFamily="34" charset="0"/>
                <a:ea typeface="Calibri"/>
                <a:cs typeface="Arial" pitchFamily="34" charset="0"/>
              </a:rPr>
              <a:t>– </a:t>
            </a:r>
            <a:r>
              <a:rPr lang="en-US" sz="2000" b="1" i="1" dirty="0">
                <a:solidFill>
                  <a:srgbClr val="006600"/>
                </a:solidFill>
                <a:latin typeface="Arial" pitchFamily="34" charset="0"/>
                <a:ea typeface="Calibri"/>
                <a:cs typeface="Arial" pitchFamily="34" charset="0"/>
              </a:rPr>
              <a:t>from</a:t>
            </a:r>
            <a:r>
              <a:rPr lang="ru-RU" sz="2000" b="1" i="1" dirty="0">
                <a:solidFill>
                  <a:srgbClr val="006600"/>
                </a:solidFill>
                <a:latin typeface="Arial" pitchFamily="34" charset="0"/>
                <a:ea typeface="Calibri"/>
                <a:cs typeface="Arial" pitchFamily="34" charset="0"/>
              </a:rPr>
              <a:t> 69 </a:t>
            </a:r>
            <a:r>
              <a:rPr lang="en-US" sz="2000" b="1" i="1" dirty="0">
                <a:solidFill>
                  <a:srgbClr val="006600"/>
                </a:solidFill>
                <a:latin typeface="Arial" pitchFamily="34" charset="0"/>
                <a:ea typeface="Calibri"/>
                <a:cs typeface="Arial" pitchFamily="34" charset="0"/>
              </a:rPr>
              <a:t>million t in </a:t>
            </a:r>
            <a:r>
              <a:rPr lang="ru-RU" sz="2000" b="1" i="1" dirty="0">
                <a:solidFill>
                  <a:srgbClr val="006600"/>
                </a:solidFill>
                <a:latin typeface="Arial" pitchFamily="34" charset="0"/>
                <a:ea typeface="Calibri"/>
                <a:cs typeface="Arial" pitchFamily="34" charset="0"/>
              </a:rPr>
              <a:t>2016</a:t>
            </a:r>
            <a:r>
              <a:rPr lang="en-US" sz="2000" b="1" i="1" dirty="0">
                <a:solidFill>
                  <a:srgbClr val="006600"/>
                </a:solidFill>
                <a:latin typeface="Arial" pitchFamily="34" charset="0"/>
                <a:ea typeface="Calibri"/>
                <a:cs typeface="Arial" pitchFamily="34" charset="0"/>
              </a:rPr>
              <a:t> to </a:t>
            </a:r>
            <a:r>
              <a:rPr lang="ru-RU" sz="2000" b="1" i="1" dirty="0">
                <a:solidFill>
                  <a:srgbClr val="006600"/>
                </a:solidFill>
                <a:latin typeface="Arial" pitchFamily="34" charset="0"/>
                <a:ea typeface="Calibri"/>
                <a:cs typeface="Arial" pitchFamily="34" charset="0"/>
              </a:rPr>
              <a:t>75-80 </a:t>
            </a:r>
            <a:r>
              <a:rPr lang="en-US" sz="2000" b="1" i="1" dirty="0">
                <a:solidFill>
                  <a:srgbClr val="006600"/>
                </a:solidFill>
                <a:latin typeface="Arial" pitchFamily="34" charset="0"/>
                <a:ea typeface="Calibri"/>
                <a:cs typeface="Arial" pitchFamily="34" charset="0"/>
              </a:rPr>
              <a:t>million t in 2030</a:t>
            </a:r>
            <a:r>
              <a:rPr lang="ru-RU" sz="2000" b="1" i="1" dirty="0">
                <a:solidFill>
                  <a:srgbClr val="006600"/>
                </a:solidFill>
                <a:latin typeface="Arial" pitchFamily="34" charset="0"/>
                <a:ea typeface="Calibri"/>
                <a:cs typeface="Arial" pitchFamily="34" charset="0"/>
              </a:rPr>
              <a:t>; </a:t>
            </a:r>
            <a:endParaRPr lang="en-US" sz="2000" b="1" i="1" dirty="0">
              <a:solidFill>
                <a:srgbClr val="006600"/>
              </a:solidFill>
              <a:latin typeface="Arial" pitchFamily="34" charset="0"/>
              <a:ea typeface="Calibri"/>
              <a:cs typeface="Arial" pitchFamily="34" charset="0"/>
            </a:endParaRPr>
          </a:p>
          <a:p>
            <a:r>
              <a:rPr lang="en-US" sz="2000" b="1" i="1" dirty="0">
                <a:solidFill>
                  <a:srgbClr val="FF0000"/>
                </a:solidFill>
                <a:latin typeface="Arial" pitchFamily="34" charset="0"/>
                <a:ea typeface="Calibri"/>
                <a:cs typeface="Arial" pitchFamily="34" charset="0"/>
              </a:rPr>
              <a:t>natural </a:t>
            </a:r>
            <a:r>
              <a:rPr lang="en-US" sz="2000" b="1" i="1" dirty="0">
                <a:solidFill>
                  <a:srgbClr val="006600"/>
                </a:solidFill>
                <a:latin typeface="Arial" pitchFamily="34" charset="0"/>
                <a:ea typeface="Calibri"/>
                <a:cs typeface="Arial" pitchFamily="34" charset="0"/>
              </a:rPr>
              <a:t>gas</a:t>
            </a:r>
            <a:r>
              <a:rPr lang="ru-RU" sz="2000" b="1" i="1" dirty="0">
                <a:solidFill>
                  <a:srgbClr val="006600"/>
                </a:solidFill>
                <a:latin typeface="Arial" pitchFamily="34" charset="0"/>
                <a:ea typeface="Calibri"/>
                <a:cs typeface="Arial" pitchFamily="34" charset="0"/>
              </a:rPr>
              <a:t> – </a:t>
            </a:r>
            <a:r>
              <a:rPr lang="en-US" sz="2000" b="1" i="1" dirty="0">
                <a:solidFill>
                  <a:srgbClr val="006600"/>
                </a:solidFill>
                <a:latin typeface="Arial" pitchFamily="34" charset="0"/>
                <a:ea typeface="Calibri"/>
                <a:cs typeface="Arial" pitchFamily="34" charset="0"/>
              </a:rPr>
              <a:t>from </a:t>
            </a:r>
            <a:r>
              <a:rPr lang="ru-RU" sz="2000" b="1" i="1" dirty="0">
                <a:solidFill>
                  <a:srgbClr val="006600"/>
                </a:solidFill>
                <a:latin typeface="Arial" pitchFamily="34" charset="0"/>
                <a:ea typeface="Calibri"/>
                <a:cs typeface="Arial" pitchFamily="34" charset="0"/>
              </a:rPr>
              <a:t>15 </a:t>
            </a:r>
            <a:r>
              <a:rPr lang="en-US" sz="2000" b="1" i="1" dirty="0">
                <a:solidFill>
                  <a:srgbClr val="006600"/>
                </a:solidFill>
                <a:latin typeface="Arial" pitchFamily="34" charset="0"/>
                <a:ea typeface="Calibri"/>
                <a:cs typeface="Arial" pitchFamily="34" charset="0"/>
              </a:rPr>
              <a:t>billion m</a:t>
            </a:r>
            <a:r>
              <a:rPr lang="ru-RU" sz="2000" b="1" i="1" baseline="30000" dirty="0">
                <a:solidFill>
                  <a:srgbClr val="006600"/>
                </a:solidFill>
                <a:latin typeface="Arial" pitchFamily="34" charset="0"/>
                <a:ea typeface="Calibri"/>
                <a:cs typeface="Arial" pitchFamily="34" charset="0"/>
              </a:rPr>
              <a:t>3</a:t>
            </a:r>
            <a:r>
              <a:rPr lang="ru-RU" sz="2000" b="1" i="1" dirty="0">
                <a:solidFill>
                  <a:srgbClr val="006600"/>
                </a:solidFill>
                <a:latin typeface="Arial" pitchFamily="34" charset="0"/>
                <a:ea typeface="Calibri"/>
                <a:cs typeface="Arial" pitchFamily="34" charset="0"/>
              </a:rPr>
              <a:t> </a:t>
            </a:r>
            <a:r>
              <a:rPr lang="en-US" sz="2000" b="1" i="1" dirty="0">
                <a:solidFill>
                  <a:srgbClr val="006600"/>
                </a:solidFill>
                <a:latin typeface="Arial" pitchFamily="34" charset="0"/>
                <a:ea typeface="Calibri"/>
                <a:cs typeface="Arial" pitchFamily="34" charset="0"/>
              </a:rPr>
              <a:t>in</a:t>
            </a:r>
            <a:r>
              <a:rPr lang="ru-RU" sz="2000" b="1" i="1" dirty="0">
                <a:solidFill>
                  <a:srgbClr val="006600"/>
                </a:solidFill>
                <a:latin typeface="Arial" pitchFamily="34" charset="0"/>
                <a:ea typeface="Calibri"/>
                <a:cs typeface="Arial" pitchFamily="34" charset="0"/>
              </a:rPr>
              <a:t> </a:t>
            </a:r>
            <a:r>
              <a:rPr lang="en-US" sz="2000" b="1" i="1" dirty="0">
                <a:solidFill>
                  <a:srgbClr val="006600"/>
                </a:solidFill>
                <a:latin typeface="Arial" pitchFamily="34" charset="0"/>
                <a:ea typeface="Calibri"/>
                <a:cs typeface="Arial" pitchFamily="34" charset="0"/>
              </a:rPr>
              <a:t>2</a:t>
            </a:r>
            <a:r>
              <a:rPr lang="ru-RU" sz="2000" b="1" i="1" dirty="0">
                <a:solidFill>
                  <a:srgbClr val="006600"/>
                </a:solidFill>
                <a:latin typeface="Arial" pitchFamily="34" charset="0"/>
                <a:ea typeface="Calibri"/>
                <a:cs typeface="Arial" pitchFamily="34" charset="0"/>
              </a:rPr>
              <a:t>016</a:t>
            </a:r>
            <a:r>
              <a:rPr lang="en-US" sz="2000" b="1" i="1" dirty="0">
                <a:solidFill>
                  <a:srgbClr val="006600"/>
                </a:solidFill>
                <a:latin typeface="Arial" pitchFamily="34" charset="0"/>
                <a:ea typeface="Calibri"/>
                <a:cs typeface="Arial" pitchFamily="34" charset="0"/>
              </a:rPr>
              <a:t> to </a:t>
            </a:r>
            <a:r>
              <a:rPr lang="ru-RU" sz="2000" b="1" i="1" dirty="0">
                <a:solidFill>
                  <a:srgbClr val="006600"/>
                </a:solidFill>
                <a:latin typeface="Arial" pitchFamily="34" charset="0"/>
                <a:ea typeface="Calibri"/>
                <a:cs typeface="Arial" pitchFamily="34" charset="0"/>
              </a:rPr>
              <a:t>50- 60 </a:t>
            </a:r>
            <a:r>
              <a:rPr lang="en-US" sz="2000" b="1" i="1" dirty="0">
                <a:solidFill>
                  <a:srgbClr val="006600"/>
                </a:solidFill>
                <a:latin typeface="Arial" pitchFamily="34" charset="0"/>
                <a:ea typeface="Calibri"/>
                <a:cs typeface="Arial" pitchFamily="34" charset="0"/>
              </a:rPr>
              <a:t>billion m</a:t>
            </a:r>
            <a:r>
              <a:rPr lang="ru-RU" sz="2000" b="1" i="1" baseline="30000" dirty="0">
                <a:solidFill>
                  <a:srgbClr val="006600"/>
                </a:solidFill>
                <a:latin typeface="Arial" pitchFamily="34" charset="0"/>
                <a:ea typeface="Calibri"/>
                <a:cs typeface="Arial" pitchFamily="34" charset="0"/>
              </a:rPr>
              <a:t>3</a:t>
            </a:r>
            <a:r>
              <a:rPr lang="ru-RU" sz="2000" b="1" i="1" dirty="0">
                <a:solidFill>
                  <a:srgbClr val="006600"/>
                </a:solidFill>
                <a:latin typeface="Arial" pitchFamily="34" charset="0"/>
                <a:ea typeface="Calibri"/>
                <a:cs typeface="Arial" pitchFamily="34" charset="0"/>
              </a:rPr>
              <a:t> </a:t>
            </a:r>
            <a:r>
              <a:rPr lang="en-US" sz="2000" b="1" i="1" dirty="0">
                <a:solidFill>
                  <a:srgbClr val="006600"/>
                </a:solidFill>
                <a:latin typeface="Arial" pitchFamily="34" charset="0"/>
                <a:ea typeface="Calibri"/>
                <a:cs typeface="Arial" pitchFamily="34" charset="0"/>
              </a:rPr>
              <a:t>in</a:t>
            </a:r>
            <a:r>
              <a:rPr lang="ru-RU" sz="2000" b="1" i="1" dirty="0">
                <a:solidFill>
                  <a:srgbClr val="006600"/>
                </a:solidFill>
                <a:latin typeface="Arial" pitchFamily="34" charset="0"/>
                <a:ea typeface="Calibri"/>
                <a:cs typeface="Arial" pitchFamily="34" charset="0"/>
              </a:rPr>
              <a:t> 2030; </a:t>
            </a:r>
            <a:endParaRPr lang="en-US" sz="2000" b="1" i="1" dirty="0">
              <a:solidFill>
                <a:srgbClr val="006600"/>
              </a:solidFill>
              <a:latin typeface="Arial" pitchFamily="34" charset="0"/>
              <a:ea typeface="Calibri"/>
              <a:cs typeface="Arial" pitchFamily="34" charset="0"/>
            </a:endParaRPr>
          </a:p>
          <a:p>
            <a:r>
              <a:rPr lang="en-US" sz="2000" b="1" i="1" dirty="0">
                <a:solidFill>
                  <a:srgbClr val="FF0000"/>
                </a:solidFill>
                <a:latin typeface="Arial" pitchFamily="34" charset="0"/>
                <a:ea typeface="Calibri"/>
                <a:cs typeface="Arial" pitchFamily="34" charset="0"/>
              </a:rPr>
              <a:t>coal</a:t>
            </a:r>
            <a:r>
              <a:rPr lang="ru-RU" sz="2000" b="1" i="1" dirty="0">
                <a:solidFill>
                  <a:srgbClr val="FF0000"/>
                </a:solidFill>
                <a:latin typeface="Arial" pitchFamily="34" charset="0"/>
                <a:ea typeface="Calibri"/>
                <a:cs typeface="Arial" pitchFamily="34" charset="0"/>
              </a:rPr>
              <a:t> </a:t>
            </a:r>
            <a:r>
              <a:rPr lang="ru-RU" sz="2000" b="1" i="1" dirty="0">
                <a:solidFill>
                  <a:srgbClr val="006600"/>
                </a:solidFill>
                <a:latin typeface="Arial" pitchFamily="34" charset="0"/>
                <a:ea typeface="Calibri"/>
                <a:cs typeface="Arial" pitchFamily="34" charset="0"/>
              </a:rPr>
              <a:t>– </a:t>
            </a:r>
            <a:r>
              <a:rPr lang="en-US" sz="2000" b="1" i="1" dirty="0">
                <a:solidFill>
                  <a:srgbClr val="006600"/>
                </a:solidFill>
                <a:latin typeface="Arial" pitchFamily="34" charset="0"/>
                <a:ea typeface="Calibri"/>
                <a:cs typeface="Arial" pitchFamily="34" charset="0"/>
              </a:rPr>
              <a:t>from </a:t>
            </a:r>
            <a:r>
              <a:rPr lang="ru-RU" sz="2000" b="1" i="1" dirty="0">
                <a:solidFill>
                  <a:srgbClr val="006600"/>
                </a:solidFill>
                <a:latin typeface="Arial" pitchFamily="34" charset="0"/>
                <a:ea typeface="Calibri"/>
                <a:cs typeface="Arial" pitchFamily="34" charset="0"/>
              </a:rPr>
              <a:t>70 </a:t>
            </a:r>
            <a:r>
              <a:rPr lang="en-US" sz="2000" b="1" i="1" dirty="0">
                <a:solidFill>
                  <a:srgbClr val="006600"/>
                </a:solidFill>
                <a:latin typeface="Arial" pitchFamily="34" charset="0"/>
                <a:ea typeface="Calibri"/>
                <a:cs typeface="Arial" pitchFamily="34" charset="0"/>
              </a:rPr>
              <a:t>million t in </a:t>
            </a:r>
            <a:r>
              <a:rPr lang="ru-RU" sz="2000" b="1" i="1" dirty="0">
                <a:solidFill>
                  <a:srgbClr val="006600"/>
                </a:solidFill>
                <a:latin typeface="Arial" pitchFamily="34" charset="0"/>
                <a:ea typeface="Calibri"/>
                <a:cs typeface="Arial" pitchFamily="34" charset="0"/>
              </a:rPr>
              <a:t> 2016 </a:t>
            </a:r>
            <a:r>
              <a:rPr lang="en-US" sz="2000" b="1" i="1" dirty="0">
                <a:solidFill>
                  <a:srgbClr val="006600"/>
                </a:solidFill>
                <a:latin typeface="Arial" pitchFamily="34" charset="0"/>
                <a:ea typeface="Calibri"/>
                <a:cs typeface="Arial" pitchFamily="34" charset="0"/>
              </a:rPr>
              <a:t>to </a:t>
            </a:r>
            <a:r>
              <a:rPr lang="ru-RU" sz="2000" b="1" i="1" dirty="0">
                <a:solidFill>
                  <a:srgbClr val="006600"/>
                </a:solidFill>
                <a:latin typeface="Arial" pitchFamily="34" charset="0"/>
                <a:ea typeface="Calibri"/>
                <a:cs typeface="Arial" pitchFamily="34" charset="0"/>
              </a:rPr>
              <a:t> 75-85 </a:t>
            </a:r>
            <a:r>
              <a:rPr lang="en-US" sz="2000" b="1" i="1" dirty="0">
                <a:solidFill>
                  <a:srgbClr val="006600"/>
                </a:solidFill>
                <a:latin typeface="Arial" pitchFamily="34" charset="0"/>
                <a:ea typeface="Calibri"/>
                <a:cs typeface="Arial" pitchFamily="34" charset="0"/>
              </a:rPr>
              <a:t>million t in</a:t>
            </a:r>
            <a:r>
              <a:rPr lang="ru-RU" sz="2000" b="1" i="1" dirty="0">
                <a:solidFill>
                  <a:srgbClr val="006600"/>
                </a:solidFill>
                <a:latin typeface="Arial" pitchFamily="34" charset="0"/>
                <a:ea typeface="Calibri"/>
                <a:cs typeface="Arial" pitchFamily="34" charset="0"/>
              </a:rPr>
              <a:t> 2030;</a:t>
            </a:r>
            <a:endParaRPr lang="en-US" sz="2000" b="1" i="1" dirty="0">
              <a:solidFill>
                <a:srgbClr val="006600"/>
              </a:solidFill>
              <a:latin typeface="Arial" pitchFamily="34" charset="0"/>
              <a:ea typeface="Calibri"/>
              <a:cs typeface="Arial" pitchFamily="34" charset="0"/>
            </a:endParaRPr>
          </a:p>
          <a:p>
            <a:r>
              <a:rPr lang="en-US" sz="2000" b="1" i="1" dirty="0">
                <a:solidFill>
                  <a:srgbClr val="FF0000"/>
                </a:solidFill>
                <a:latin typeface="Arial" pitchFamily="34" charset="0"/>
                <a:ea typeface="Calibri"/>
                <a:cs typeface="Arial" pitchFamily="34" charset="0"/>
              </a:rPr>
              <a:t>electricity</a:t>
            </a:r>
            <a:r>
              <a:rPr lang="ru-RU" sz="2000" b="1" i="1" dirty="0">
                <a:solidFill>
                  <a:prstClr val="black"/>
                </a:solidFill>
                <a:latin typeface="Arial" pitchFamily="34" charset="0"/>
                <a:ea typeface="Calibri"/>
                <a:cs typeface="Arial" pitchFamily="34" charset="0"/>
              </a:rPr>
              <a:t> </a:t>
            </a:r>
            <a:r>
              <a:rPr lang="ru-RU" sz="2000" b="1" i="1" dirty="0">
                <a:solidFill>
                  <a:srgbClr val="006600"/>
                </a:solidFill>
                <a:latin typeface="Arial" pitchFamily="34" charset="0"/>
                <a:ea typeface="Calibri"/>
                <a:cs typeface="Arial" pitchFamily="34" charset="0"/>
              </a:rPr>
              <a:t>– </a:t>
            </a:r>
            <a:r>
              <a:rPr lang="en-US" sz="2000" b="1" i="1" dirty="0">
                <a:solidFill>
                  <a:srgbClr val="006600"/>
                </a:solidFill>
                <a:latin typeface="Arial" pitchFamily="34" charset="0"/>
                <a:ea typeface="Calibri"/>
                <a:cs typeface="Arial" pitchFamily="34" charset="0"/>
              </a:rPr>
              <a:t>from </a:t>
            </a:r>
            <a:r>
              <a:rPr lang="ru-RU" sz="2000" b="1" i="1" dirty="0">
                <a:solidFill>
                  <a:srgbClr val="006600"/>
                </a:solidFill>
                <a:latin typeface="Arial" pitchFamily="34" charset="0"/>
                <a:ea typeface="Calibri"/>
                <a:cs typeface="Arial" pitchFamily="34" charset="0"/>
              </a:rPr>
              <a:t>3</a:t>
            </a:r>
            <a:r>
              <a:rPr lang="en-US" sz="2000" b="1" i="1" dirty="0">
                <a:solidFill>
                  <a:srgbClr val="006600"/>
                </a:solidFill>
                <a:latin typeface="Arial" pitchFamily="34" charset="0"/>
                <a:ea typeface="Calibri"/>
                <a:cs typeface="Arial" pitchFamily="34" charset="0"/>
              </a:rPr>
              <a:t>.</a:t>
            </a:r>
            <a:r>
              <a:rPr lang="ru-RU" sz="2000" b="1" i="1" dirty="0">
                <a:solidFill>
                  <a:srgbClr val="006600"/>
                </a:solidFill>
                <a:latin typeface="Arial" pitchFamily="34" charset="0"/>
                <a:ea typeface="Calibri"/>
                <a:cs typeface="Arial" pitchFamily="34" charset="0"/>
              </a:rPr>
              <a:t>6 </a:t>
            </a:r>
            <a:r>
              <a:rPr lang="en-US" sz="2000" b="1" i="1" dirty="0">
                <a:solidFill>
                  <a:srgbClr val="006600"/>
                </a:solidFill>
                <a:latin typeface="Arial" pitchFamily="34" charset="0"/>
                <a:ea typeface="Calibri"/>
                <a:cs typeface="Arial" pitchFamily="34" charset="0"/>
              </a:rPr>
              <a:t>billion kWh in </a:t>
            </a:r>
            <a:r>
              <a:rPr lang="ru-RU" sz="2000" b="1" i="1" dirty="0">
                <a:solidFill>
                  <a:srgbClr val="006600"/>
                </a:solidFill>
                <a:latin typeface="Arial" pitchFamily="34" charset="0"/>
                <a:ea typeface="Calibri"/>
                <a:cs typeface="Arial" pitchFamily="34" charset="0"/>
              </a:rPr>
              <a:t>2016</a:t>
            </a:r>
            <a:r>
              <a:rPr lang="en-US" sz="2000" b="1" i="1" dirty="0">
                <a:solidFill>
                  <a:srgbClr val="006600"/>
                </a:solidFill>
                <a:latin typeface="Arial" pitchFamily="34" charset="0"/>
                <a:ea typeface="Calibri"/>
                <a:cs typeface="Arial" pitchFamily="34" charset="0"/>
              </a:rPr>
              <a:t> to </a:t>
            </a:r>
            <a:r>
              <a:rPr lang="ru-RU" sz="2000" b="1" i="1" dirty="0">
                <a:solidFill>
                  <a:srgbClr val="006600"/>
                </a:solidFill>
                <a:latin typeface="Arial" pitchFamily="34" charset="0"/>
                <a:ea typeface="Calibri"/>
                <a:cs typeface="Arial" pitchFamily="34" charset="0"/>
              </a:rPr>
              <a:t> 45-50 </a:t>
            </a:r>
            <a:r>
              <a:rPr lang="en-US" sz="2000" b="1" i="1" dirty="0">
                <a:solidFill>
                  <a:srgbClr val="006600"/>
                </a:solidFill>
                <a:latin typeface="Arial" pitchFamily="34" charset="0"/>
                <a:ea typeface="Calibri"/>
                <a:cs typeface="Arial" pitchFamily="34" charset="0"/>
              </a:rPr>
              <a:t>billion kWh in </a:t>
            </a:r>
            <a:r>
              <a:rPr lang="ru-RU" sz="2000" b="1" i="1" dirty="0">
                <a:solidFill>
                  <a:srgbClr val="006600"/>
                </a:solidFill>
                <a:latin typeface="Arial" pitchFamily="34" charset="0"/>
                <a:ea typeface="Calibri"/>
                <a:cs typeface="Arial" pitchFamily="34" charset="0"/>
              </a:rPr>
              <a:t>2030. </a:t>
            </a:r>
          </a:p>
          <a:p>
            <a:endParaRPr lang="ru-RU" sz="2000" b="1" i="1" dirty="0">
              <a:solidFill>
                <a:srgbClr val="006600"/>
              </a:solidFill>
              <a:latin typeface="Arial" pitchFamily="34" charset="0"/>
              <a:ea typeface="Calibri"/>
              <a:cs typeface="Arial" pitchFamily="34" charset="0"/>
            </a:endParaRPr>
          </a:p>
          <a:p>
            <a:r>
              <a:rPr lang="en-US" sz="1400" b="1" i="1" dirty="0">
                <a:solidFill>
                  <a:srgbClr val="006600"/>
                </a:solidFill>
                <a:latin typeface="Arial" pitchFamily="34" charset="0"/>
                <a:ea typeface="Calibri"/>
                <a:cs typeface="Arial" pitchFamily="34" charset="0"/>
              </a:rPr>
              <a:t>Source </a:t>
            </a:r>
            <a:r>
              <a:rPr lang="ru-RU" sz="1400" b="1" i="1" dirty="0">
                <a:solidFill>
                  <a:srgbClr val="006600"/>
                </a:solidFill>
                <a:latin typeface="Arial" pitchFamily="34" charset="0"/>
                <a:ea typeface="Calibri"/>
                <a:cs typeface="Arial" pitchFamily="34" charset="0"/>
              </a:rPr>
              <a:t>: </a:t>
            </a:r>
            <a:r>
              <a:rPr lang="en-US" sz="1400" b="1" i="1" dirty="0">
                <a:solidFill>
                  <a:srgbClr val="006600"/>
                </a:solidFill>
                <a:latin typeface="Arial" pitchFamily="34" charset="0"/>
                <a:ea typeface="Calibri"/>
                <a:cs typeface="Arial" pitchFamily="34" charset="0"/>
              </a:rPr>
              <a:t>Available forecasts of energy companies, supporting materials of Energy Strategy of Russia  2035, estimates of ESI SB RAS</a:t>
            </a:r>
            <a:endParaRPr lang="ru-RU" sz="1400" b="1" i="1" dirty="0">
              <a:solidFill>
                <a:srgbClr val="006600"/>
              </a:solidFill>
              <a:latin typeface="Arial" pitchFamily="34" charset="0"/>
              <a:ea typeface="Calibri"/>
              <a:cs typeface="Arial" pitchFamily="34" charset="0"/>
            </a:endParaRPr>
          </a:p>
        </p:txBody>
      </p:sp>
      <p:sp>
        <p:nvSpPr>
          <p:cNvPr id="3" name="TextBox 2"/>
          <p:cNvSpPr txBox="1"/>
          <p:nvPr/>
        </p:nvSpPr>
        <p:spPr>
          <a:xfrm>
            <a:off x="107503" y="6506220"/>
            <a:ext cx="8136905" cy="253916"/>
          </a:xfrm>
          <a:prstGeom prst="rect">
            <a:avLst/>
          </a:prstGeom>
          <a:noFill/>
        </p:spPr>
        <p:txBody>
          <a:bodyPr wrap="square" rtlCol="0">
            <a:spAutoFit/>
          </a:bodyPr>
          <a:lstStyle/>
          <a:p>
            <a:pPr fontAlgn="base">
              <a:spcBef>
                <a:spcPct val="50000"/>
              </a:spcBef>
              <a:spcAft>
                <a:spcPct val="0"/>
              </a:spcAft>
              <a:defRPr/>
            </a:pPr>
            <a:r>
              <a:rPr lang="ru-RU" sz="1050" b="1" i="1" dirty="0" smtClean="0">
                <a:solidFill>
                  <a:srgbClr val="0000CC"/>
                </a:solidFill>
                <a:latin typeface="Arial" charset="0"/>
              </a:rPr>
              <a:t>                                                  </a:t>
            </a:r>
            <a:r>
              <a:rPr lang="en-US" sz="1050" b="1" i="1" dirty="0" smtClean="0">
                <a:solidFill>
                  <a:srgbClr val="0000CC"/>
                </a:solidFill>
                <a:latin typeface="Arial" charset="0"/>
              </a:rPr>
              <a:t>The </a:t>
            </a:r>
            <a:r>
              <a:rPr lang="en-US" sz="1050" b="1" i="1" dirty="0">
                <a:solidFill>
                  <a:srgbClr val="0000CC"/>
                </a:solidFill>
                <a:latin typeface="Arial" charset="0"/>
              </a:rPr>
              <a:t>15th International Conference on NAGPF-St. Petersburg, Russia, </a:t>
            </a:r>
            <a:r>
              <a:rPr lang="en-US" sz="1050" b="1" i="1" dirty="0" smtClean="0">
                <a:solidFill>
                  <a:srgbClr val="0000CC"/>
                </a:solidFill>
                <a:latin typeface="Arial" charset="0"/>
              </a:rPr>
              <a:t>05.10.2018</a:t>
            </a:r>
            <a:endParaRPr lang="ru-RU" sz="1050" b="1" i="1" dirty="0">
              <a:solidFill>
                <a:srgbClr val="0000CC"/>
              </a:solidFill>
              <a:latin typeface="Arial" charset="0"/>
            </a:endParaRPr>
          </a:p>
        </p:txBody>
      </p:sp>
      <p:sp>
        <p:nvSpPr>
          <p:cNvPr id="5" name="Номер слайда 2"/>
          <p:cNvSpPr>
            <a:spLocks noGrp="1"/>
          </p:cNvSpPr>
          <p:nvPr>
            <p:ph type="sldNum" sz="quarter" idx="12"/>
          </p:nvPr>
        </p:nvSpPr>
        <p:spPr>
          <a:xfrm>
            <a:off x="7924800" y="6356350"/>
            <a:ext cx="762000" cy="365125"/>
          </a:xfrm>
        </p:spPr>
        <p:txBody>
          <a:bodyPr/>
          <a:lstStyle/>
          <a:p>
            <a:pPr>
              <a:defRPr/>
            </a:pPr>
            <a:r>
              <a:rPr lang="en-US" dirty="0" smtClean="0">
                <a:solidFill>
                  <a:srgbClr val="04617B">
                    <a:shade val="90000"/>
                  </a:srgbClr>
                </a:solidFill>
                <a:latin typeface="Arial" pitchFamily="34" charset="0"/>
                <a:cs typeface="Arial" pitchFamily="34" charset="0"/>
              </a:rPr>
              <a:t>8</a:t>
            </a:r>
            <a:endParaRPr lang="ru-RU" dirty="0">
              <a:solidFill>
                <a:srgbClr val="04617B">
                  <a:shade val="90000"/>
                </a:srgbClr>
              </a:solidFill>
              <a:latin typeface="Arial" pitchFamily="34" charset="0"/>
              <a:cs typeface="Arial" pitchFamily="34" charset="0"/>
            </a:endParaRPr>
          </a:p>
        </p:txBody>
      </p:sp>
      <p:pic>
        <p:nvPicPr>
          <p:cNvPr id="6" name="Picture 6" descr="Эмблема СЭИ smal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731" y="117631"/>
            <a:ext cx="71596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1378176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2.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_rels/theme6.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1_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Солнцестояние">
  <a:themeElements>
    <a:clrScheme name="Солнцестояние">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Солнцестояние">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олнцестояние">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4.xml><?xml version="1.0" encoding="utf-8"?>
<a:theme xmlns:a="http://schemas.openxmlformats.org/drawingml/2006/main" name="4_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5.xml><?xml version="1.0" encoding="utf-8"?>
<a:theme xmlns:a="http://schemas.openxmlformats.org/drawingml/2006/main" name="3_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6.xml><?xml version="1.0" encoding="utf-8"?>
<a:theme xmlns:a="http://schemas.openxmlformats.org/drawingml/2006/main" name="5_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7.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1073</TotalTime>
  <Words>3721</Words>
  <Application>Microsoft Office PowerPoint</Application>
  <PresentationFormat>Экран (4:3)</PresentationFormat>
  <Paragraphs>530</Paragraphs>
  <Slides>44</Slides>
  <Notes>44</Notes>
  <HiddenSlides>0</HiddenSlides>
  <MMClips>0</MMClips>
  <ScaleCrop>false</ScaleCrop>
  <HeadingPairs>
    <vt:vector size="6" baseType="variant">
      <vt:variant>
        <vt:lpstr>Тема</vt:lpstr>
      </vt:variant>
      <vt:variant>
        <vt:i4>6</vt:i4>
      </vt:variant>
      <vt:variant>
        <vt:lpstr>Внедренные серверы OLE</vt:lpstr>
      </vt:variant>
      <vt:variant>
        <vt:i4>2</vt:i4>
      </vt:variant>
      <vt:variant>
        <vt:lpstr>Заголовки слайдов</vt:lpstr>
      </vt:variant>
      <vt:variant>
        <vt:i4>44</vt:i4>
      </vt:variant>
    </vt:vector>
  </HeadingPairs>
  <TitlesOfParts>
    <vt:vector size="52" baseType="lpstr">
      <vt:lpstr>Поток</vt:lpstr>
      <vt:lpstr>1_Поток</vt:lpstr>
      <vt:lpstr>Солнцестояние</vt:lpstr>
      <vt:lpstr>4_Поток</vt:lpstr>
      <vt:lpstr>3_Поток</vt:lpstr>
      <vt:lpstr>5_Поток</vt:lpstr>
      <vt:lpstr>Лист Microsoft Excel 97-2003</vt:lpstr>
      <vt:lpstr>Лист</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SCHEME OF THE MAIN OIL PIPELINES IN THE EAST OF RF, INCLUDING INFRASTRUCTURE FOR OIL REFINING</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INTERSTATE ELECTRIC POWER SYSTEM RUSSIA – MONGOLIA – CHINA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12345</dc:creator>
  <cp:lastModifiedBy>12345</cp:lastModifiedBy>
  <cp:revision>64</cp:revision>
  <cp:lastPrinted>2018-09-26T08:44:44Z</cp:lastPrinted>
  <dcterms:created xsi:type="dcterms:W3CDTF">2018-09-11T05:03:54Z</dcterms:created>
  <dcterms:modified xsi:type="dcterms:W3CDTF">2018-10-01T02:21:32Z</dcterms:modified>
</cp:coreProperties>
</file>