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26"/>
  </p:notesMasterIdLst>
  <p:sldIdLst>
    <p:sldId id="499" r:id="rId2"/>
    <p:sldId id="500" r:id="rId3"/>
    <p:sldId id="377" r:id="rId4"/>
    <p:sldId id="476" r:id="rId5"/>
    <p:sldId id="469" r:id="rId6"/>
    <p:sldId id="501" r:id="rId7"/>
    <p:sldId id="502" r:id="rId8"/>
    <p:sldId id="503" r:id="rId9"/>
    <p:sldId id="504" r:id="rId10"/>
    <p:sldId id="505" r:id="rId11"/>
    <p:sldId id="519" r:id="rId12"/>
    <p:sldId id="506" r:id="rId13"/>
    <p:sldId id="507" r:id="rId14"/>
    <p:sldId id="508" r:id="rId15"/>
    <p:sldId id="509" r:id="rId16"/>
    <p:sldId id="510" r:id="rId17"/>
    <p:sldId id="511" r:id="rId18"/>
    <p:sldId id="512" r:id="rId19"/>
    <p:sldId id="513" r:id="rId20"/>
    <p:sldId id="514" r:id="rId21"/>
    <p:sldId id="515" r:id="rId22"/>
    <p:sldId id="516" r:id="rId23"/>
    <p:sldId id="517" r:id="rId24"/>
    <p:sldId id="518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457AF1"/>
    <a:srgbClr val="0066CC"/>
    <a:srgbClr val="0000FF"/>
    <a:srgbClr val="F8F8F8"/>
    <a:srgbClr val="6600FF"/>
    <a:srgbClr val="FFFF66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78" autoAdjust="0"/>
    <p:restoredTop sz="61884" autoAdjust="0"/>
  </p:normalViewPr>
  <p:slideViewPr>
    <p:cSldViewPr>
      <p:cViewPr varScale="1">
        <p:scale>
          <a:sx n="88" d="100"/>
          <a:sy n="88" d="100"/>
        </p:scale>
        <p:origin x="-12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6FE52-7CB2-4060-8E1B-64B9CC766DEC}" type="datetimeFigureOut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E7E6F-B09D-4F5F-AF28-89C5B4112AE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E7E6F-B09D-4F5F-AF28-89C5B4112AE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E7E6F-B09D-4F5F-AF28-89C5B4112AE2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976B4-8C4C-4918-B702-B839441E30C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CEF9-0488-4800-9314-5745F3DA69A3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5124-180A-4B10-977F-137C0B883667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A30FA-4ADD-460F-B90C-18F40D15E4BF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398F-77AA-4E35-A000-1051E4911773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4514" name="Picture 2" descr="C:\Users\Менеджер2_ОС\Desktop\ФОН\1920x1080-silver-light-blue-wave-abstract-backgrounds-powerpoin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CF38-0AB0-4EAD-B5D7-C21750D76A80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CB2C4-2CC3-4402-B871-DF1FF849A0D8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ADFFA-95FF-4752-ADD8-CD2435460682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D4EA-3D19-4644-A2A5-91C0A03A12CF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05C1-21A3-4FE4-B34D-FD43DA163147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DF12D-2428-4FE2-9A97-0BB6FAE15246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 descr="311364-1600x90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FA6A-34D4-4649-82EC-6787DE5C148E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D25C6-44AB-4AB0-B9FF-3E3D64D0944F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213B4-633E-4A7A-A309-FDAFF1621B67}" type="datetime1">
              <a:rPr lang="ru-RU" smtClean="0"/>
              <a:pPr/>
              <a:t>15.05.2018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С 2015 Все права защищены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\\Server\&#1086;&#1084;\&#1057;&#1083;&#1091;&#1078;&#1077;&#1073;&#1085;&#1099;&#1077;%20&#1079;&#1072;&#1087;&#1080;&#1089;&#1082;&#1080;%20&#1054;&#1052;\&#1048;&#1089;&#1093;&#1086;&#1076;&#1103;&#1097;&#1080;&#1077;\2018\&#1084;&#1072;&#1081;\&#1059;&#1095;&#1072;&#1089;&#1090;&#1080;&#1077;%20&#1074;%20&#1057;&#1086;&#1074;&#1077;&#1097;&#1072;&#1085;&#1080;&#1080;%20&#1043;&#1072;&#1079;&#1087;&#1088;&#1086;&#1084;&#1072;\&#1044;&#1086;&#1082;&#1083;&#1072;&#1076;\&#1055;&#1088;&#1077;&#1079;&#1077;&#1085;&#1090;&#1072;&#1094;&#1080;&#1103;\&#1043;&#1045;&#1054;&#1057;&#1058;&#1045;&#1055;._&#1056;&#1077;&#1082;&#1083;&#1072;&#1084;&#1085;&#1099;&#1081;_&#1088;&#1086;&#1083;&#1080;&#1082;_RUS%20AVI.avi" TargetMode="External"/><Relationship Id="rId5" Type="http://schemas.openxmlformats.org/officeDocument/2006/relationships/image" Target="../media/image37.png"/><Relationship Id="rId4" Type="http://schemas.microsoft.com/office/2007/relationships/media" Target="file:///\\Server\&#1086;&#1084;\&#1057;&#1083;&#1091;&#1078;&#1077;&#1073;&#1085;&#1099;&#1077;%20&#1079;&#1072;&#1087;&#1080;&#1089;&#1082;&#1080;%20&#1054;&#1052;\&#1048;&#1089;&#1093;&#1086;&#1076;&#1103;&#1097;&#1080;&#1077;\2018\&#1084;&#1072;&#1081;\&#1059;&#1095;&#1072;&#1089;&#1090;&#1080;&#1077;%20&#1074;%20&#1057;&#1086;&#1074;&#1077;&#1097;&#1072;&#1085;&#1080;&#1080;%20&#1043;&#1072;&#1079;&#1087;&#1088;&#1086;&#1084;&#1072;\&#1044;&#1086;&#1082;&#1083;&#1072;&#1076;\&#1055;&#1088;&#1077;&#1079;&#1077;&#1085;&#1090;&#1072;&#1094;&#1080;&#1103;\&#1043;&#1045;&#1054;&#1057;&#1058;&#1045;&#1055;._&#1056;&#1077;&#1082;&#1083;&#1072;&#1084;&#1085;&#1099;&#1081;_&#1088;&#1086;&#1083;&#1080;&#1082;_RUS%20AVI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285852" y="190006"/>
            <a:ext cx="7429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Ежегодное совещание «Итоги работы газотранспортных обществ по эксплуатации линейной части магистральных газопроводов и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конденсатопроводов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ПАО «Газпром» за 2017 год и задачи на 2018 год. Положительный опыт, проблемы».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755234" cy="786186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7224" y="2000240"/>
            <a:ext cx="745919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Segoe UI Symbol" pitchFamily="34" charset="0"/>
                <a:cs typeface="Times New Roman" pitchFamily="18" charset="0"/>
              </a:rPr>
              <a:t>«Положительный опыт применения геосинтетических материалов на объектах линейной части магистральных газопроводов в 2016-2017 гг. Перспективы 2018г. – применение новых геосинтетических материалов - снижение затрат на строительство и эксплуатацию, повышение долговечности объектов строительства и ремонта».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ea typeface="Segoe UI Symbol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224" y="6215082"/>
            <a:ext cx="7429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ООО «Газпром трансгаз Самара», г. Самара, 2018 г.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2164" y="4403719"/>
            <a:ext cx="3214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Докладчик: </a:t>
            </a:r>
          </a:p>
          <a:p>
            <a:pPr algn="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Михаил Михайлович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Азарх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,</a:t>
            </a:r>
          </a:p>
          <a:p>
            <a:pPr algn="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Председатель совета директоров </a:t>
            </a:r>
          </a:p>
          <a:p>
            <a:pPr algn="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ООО «ПРЕСТОРУСЬ».</a:t>
            </a:r>
          </a:p>
        </p:txBody>
      </p:sp>
      <p:pic>
        <p:nvPicPr>
          <p:cNvPr id="258050" name="Picture 2" descr="http://www.joti.org.ru/sites/default/files/gazpromtransgaz.jpg"/>
          <p:cNvPicPr>
            <a:picLocks noChangeAspect="1" noChangeArrowheads="1"/>
          </p:cNvPicPr>
          <p:nvPr/>
        </p:nvPicPr>
        <p:blipFill>
          <a:blip r:embed="rId4" cstate="print"/>
          <a:srcRect t="18097"/>
          <a:stretch>
            <a:fillRect/>
          </a:stretch>
        </p:blipFill>
        <p:spPr bwMode="auto">
          <a:xfrm>
            <a:off x="285720" y="4014831"/>
            <a:ext cx="3000396" cy="1843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1" descr="\\Server\фото и видео архив\Георешетка\Инновации\Геокорд\Образец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300" y="1142983"/>
            <a:ext cx="3117816" cy="2109391"/>
          </a:xfrm>
          <a:prstGeom prst="rect">
            <a:avLst/>
          </a:prstGeom>
          <a:noFill/>
        </p:spPr>
      </p:pic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43240" y="1227410"/>
            <a:ext cx="564360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ОТЛИЧИЕ ОТ ТРАДИЦИОННЫХ ОБЪЕМНЫХ ГЕОРЕШЕТОК: </a:t>
            </a:r>
          </a:p>
          <a:p>
            <a:pPr algn="just"/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ГЕОКОРД армирован </a:t>
            </a:r>
            <a:r>
              <a:rPr lang="ru-RU" sz="14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сверхпрочными синтетическими нитями</a:t>
            </a: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, которые дают дополнительный запас прочности и  </a:t>
            </a: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препятствуют пластической деформации ячеек георешетки</a:t>
            </a:r>
            <a:r>
              <a:rPr lang="ru-RU" sz="14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ГЕОКОРД </a:t>
            </a:r>
            <a:r>
              <a:rPr lang="ru-RU" sz="14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выпускается под маркировкой «ППР </a:t>
            </a:r>
            <a:r>
              <a:rPr lang="en-US" sz="14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GW </a:t>
            </a:r>
            <a:r>
              <a:rPr lang="ru-RU" sz="14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тип М» по ТУ 2246-004-18649652-2011 (с </a:t>
            </a:r>
            <a:r>
              <a:rPr lang="ru-RU" sz="1400" b="1" dirty="0" err="1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изм</a:t>
            </a:r>
            <a:r>
              <a:rPr lang="ru-RU" sz="14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. №1).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5786" y="3161884"/>
            <a:ext cx="3929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ПРЕИМУЩЕСТВА ППР </a:t>
            </a:r>
            <a:r>
              <a:rPr lang="en-US" sz="16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GW </a:t>
            </a:r>
            <a:r>
              <a:rPr lang="ru-RU" sz="16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тип М (ГЕОКОРД):</a:t>
            </a:r>
            <a:endParaRPr lang="ru-RU" sz="1600" b="1" dirty="0">
              <a:solidFill>
                <a:schemeClr val="accent1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0034" y="3471636"/>
            <a:ext cx="51435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Повышенные прочностные характеристики на 30%.</a:t>
            </a:r>
          </a:p>
          <a:p>
            <a:pPr marL="174625" indent="-174625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Цена ниже на 15-20% (в сравнении с аналогичной по характеристикам продукцией).</a:t>
            </a:r>
          </a:p>
          <a:p>
            <a:pPr marL="174625" indent="-174625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Повышенная устойчивость к долговременным нагрузкам.</a:t>
            </a:r>
          </a:p>
          <a:p>
            <a:pPr marL="174625" indent="-174625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Срок службы материала увеличен до </a:t>
            </a: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50 </a:t>
            </a: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лет.</a:t>
            </a:r>
          </a:p>
          <a:p>
            <a:pPr marL="174625" indent="-174625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Устойчивость к пластической деформации.</a:t>
            </a:r>
          </a:p>
          <a:p>
            <a:pPr marL="174625" indent="-174625" algn="just"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Соответствует </a:t>
            </a: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международным стандартам.</a:t>
            </a:r>
          </a:p>
        </p:txBody>
      </p:sp>
      <p:pic>
        <p:nvPicPr>
          <p:cNvPr id="38" name="Picture 4" descr="\\Server\фото и видео архив\Георешетка\Инновации\Геокорд\2017 Вьетнам подпорная стенка\20180119_1338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714620"/>
            <a:ext cx="2643206" cy="3524275"/>
          </a:xfrm>
          <a:prstGeom prst="rect">
            <a:avLst/>
          </a:prstGeom>
          <a:noFill/>
        </p:spPr>
      </p:pic>
      <p:sp>
        <p:nvSpPr>
          <p:cNvPr id="39" name="Прямоугольник 38"/>
          <p:cNvSpPr/>
          <p:nvPr/>
        </p:nvSpPr>
        <p:spPr>
          <a:xfrm>
            <a:off x="500034" y="5404980"/>
            <a:ext cx="55007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РАСШИРЕННЫЙ АССОРТИМЕНТ:</a:t>
            </a:r>
            <a:endParaRPr lang="ru-RU" sz="1400" b="1" dirty="0" smtClean="0">
              <a:solidFill>
                <a:schemeClr val="accent1"/>
              </a:solidFill>
              <a:latin typeface="Arial Narrow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Высота </a:t>
            </a: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ячейки: </a:t>
            </a: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50, 75, 100, 150, 200, 300 мм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14 типоразмеров ячейки от 150 до 500 мм по стороне.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5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0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3467401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Рис.1.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«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ГЕОСТЕП</a:t>
            </a:r>
            <a:r>
              <a:rPr lang="ru-RU" sz="1200" baseline="30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®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в сложенном состоянии.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112474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Инновационная бесшовная пространственная полимерная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решетка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«ГЕОСТЕП</a:t>
            </a:r>
            <a:r>
              <a:rPr lang="ru-RU" sz="1400" b="1" baseline="30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®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»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предназначена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для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стабилизации грунта на поверхности откоса и повышения противоэрозионных характеристик возводимых конструкций.</a:t>
            </a:r>
            <a:endParaRPr lang="en-US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6608" y="5932767"/>
            <a:ext cx="1867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Рис.2. Внешний вид рулона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«ГЕОСТЕП</a:t>
            </a:r>
            <a:r>
              <a:rPr lang="ru-RU" sz="1200" baseline="30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®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»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00760" y="5991671"/>
            <a:ext cx="2500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Рис.4.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«ГЕОСТЕП</a:t>
            </a:r>
            <a:r>
              <a:rPr lang="ru-RU" sz="1200" baseline="30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®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» после засыпки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грунтом.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2" name="Picture 3" descr="\\SERVER\Foto\Георешетка\Инновации\Геостеп\Первое испытание Геостеп 2015г\Фото\20150617_174247.jpg"/>
          <p:cNvPicPr>
            <a:picLocks noChangeAspect="1" noChangeArrowheads="1"/>
          </p:cNvPicPr>
          <p:nvPr/>
        </p:nvPicPr>
        <p:blipFill>
          <a:blip r:embed="rId3" cstate="print"/>
          <a:srcRect r="13891"/>
          <a:stretch>
            <a:fillRect/>
          </a:stretch>
        </p:blipFill>
        <p:spPr bwMode="auto">
          <a:xfrm>
            <a:off x="6006678" y="3929066"/>
            <a:ext cx="2565850" cy="19373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86050" y="1785926"/>
            <a:ext cx="60503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ГЕОСТЕП</a:t>
            </a:r>
            <a:r>
              <a:rPr lang="ru-RU" sz="1400" b="1" baseline="30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®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представляет собой полимерный лист с продольными разрезами, расположенными в шахматном порядке (Рис.1). 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indent="450000"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Для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облегчения транспортировки и складирования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ИБППР «ГЕОСТЕП</a:t>
            </a:r>
            <a:r>
              <a:rPr lang="ru-RU" sz="1400" b="1" baseline="30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®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 поставляется в виде рулонов (Рис.2).</a:t>
            </a:r>
          </a:p>
          <a:p>
            <a:pPr indent="450000"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При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растяжении листа на откоса формируется объемная ячеистая конструкция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(Рис.3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), предназначенная для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заполнения грунтом,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фракционными или зернистыми материалами (Рис.4).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424432" y="5991671"/>
            <a:ext cx="1867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Рис.3.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«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ГЕОСТЕП</a:t>
            </a:r>
            <a:r>
              <a:rPr lang="ru-RU" sz="1200" baseline="30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®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» в рабочем состоянии. 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7" name="Picture 2" descr="C:\Users\Менеджер4-ОМ\Desktop\ГЕОСТЕП\Фото\IMG_3231.JPG"/>
          <p:cNvPicPr>
            <a:picLocks noChangeAspect="1" noChangeArrowheads="1"/>
          </p:cNvPicPr>
          <p:nvPr/>
        </p:nvPicPr>
        <p:blipFill>
          <a:blip r:embed="rId4" cstate="print"/>
          <a:srcRect r="28588"/>
          <a:stretch>
            <a:fillRect/>
          </a:stretch>
        </p:blipFill>
        <p:spPr bwMode="auto">
          <a:xfrm rot="5400000">
            <a:off x="607190" y="1393018"/>
            <a:ext cx="1785952" cy="2428892"/>
          </a:xfrm>
          <a:prstGeom prst="rect">
            <a:avLst/>
          </a:prstGeom>
        </p:spPr>
      </p:pic>
      <p:pic>
        <p:nvPicPr>
          <p:cNvPr id="28" name="Picture 4" descr="\\Server\фото\ED24~1\3940~1\1955~1\290720~1.23-\-_23-2~1.16\Обзор завершенного монтажа ГЕОСТЕП 29.07.16 (6).JPG"/>
          <p:cNvPicPr>
            <a:picLocks noChangeAspect="1" noChangeArrowheads="1"/>
          </p:cNvPicPr>
          <p:nvPr/>
        </p:nvPicPr>
        <p:blipFill>
          <a:blip r:embed="rId5" cstate="print"/>
          <a:srcRect b="4167"/>
          <a:stretch>
            <a:fillRect/>
          </a:stretch>
        </p:blipFill>
        <p:spPr bwMode="auto">
          <a:xfrm>
            <a:off x="2845113" y="3929066"/>
            <a:ext cx="3012771" cy="1922947"/>
          </a:xfrm>
          <a:prstGeom prst="rect">
            <a:avLst/>
          </a:prstGeom>
        </p:spPr>
      </p:pic>
      <p:pic>
        <p:nvPicPr>
          <p:cNvPr id="274435" name="Picture 3" descr="\\Server\фото и видео архив\Георешетка\Инновации\Геостеп\Опытный участок ОЭЗ Липецк авг2017\Геостеп в рулоне\IMG_3481.jpg"/>
          <p:cNvPicPr>
            <a:picLocks noChangeAspect="1" noChangeArrowheads="1"/>
          </p:cNvPicPr>
          <p:nvPr/>
        </p:nvPicPr>
        <p:blipFill>
          <a:blip r:embed="rId6" cstate="print"/>
          <a:srcRect l="10583"/>
          <a:stretch>
            <a:fillRect/>
          </a:stretch>
        </p:blipFill>
        <p:spPr bwMode="auto">
          <a:xfrm>
            <a:off x="285720" y="3929066"/>
            <a:ext cx="2413964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ГЕОСТЕП._Рекламный_ролик_RUS AVI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14480" y="1714488"/>
            <a:ext cx="5715040" cy="42862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0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\\SERVER\Foto\Георешетка\Инновации\Геостеп\Первое испытание Геостеп 2015г\Фото\20150617_154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3090" y="1428736"/>
            <a:ext cx="2688000" cy="1512000"/>
          </a:xfrm>
          <a:prstGeom prst="round2DiagRect">
            <a:avLst>
              <a:gd name="adj1" fmla="val 3580"/>
              <a:gd name="adj2" fmla="val 2067"/>
            </a:avLst>
          </a:prstGeom>
          <a:ln>
            <a:noFill/>
          </a:ln>
          <a:effectLst>
            <a:outerShdw blurRad="127000" algn="tl" rotWithShape="0">
              <a:srgbClr val="000000">
                <a:alpha val="47000"/>
              </a:srgbClr>
            </a:outerShdw>
          </a:effectLst>
        </p:spPr>
      </p:pic>
      <p:pic>
        <p:nvPicPr>
          <p:cNvPr id="10" name="Picture 3" descr="\\SERVER\Foto\Георешетка\Инновации\Геостеп\Первое испытание Геостеп 2015г\Фото\20150617_132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3090" y="3000372"/>
            <a:ext cx="2688000" cy="1512000"/>
          </a:xfrm>
          <a:prstGeom prst="round2DiagRect">
            <a:avLst>
              <a:gd name="adj1" fmla="val 3580"/>
              <a:gd name="adj2" fmla="val 2067"/>
            </a:avLst>
          </a:prstGeom>
          <a:ln>
            <a:noFill/>
          </a:ln>
          <a:effectLst>
            <a:outerShdw blurRad="127000" algn="tl" rotWithShape="0">
              <a:srgbClr val="000000">
                <a:alpha val="47000"/>
              </a:srgbClr>
            </a:outerShdw>
          </a:effectLst>
        </p:spPr>
      </p:pic>
      <p:pic>
        <p:nvPicPr>
          <p:cNvPr id="14" name="Picture 3" descr="\\Server\Foto\Георешетка\Инновации\Геостеп\Первое испытание Геостеп 2015г\Фото\20150617_134559.jpg"/>
          <p:cNvPicPr>
            <a:picLocks noChangeAspect="1" noChangeArrowheads="1"/>
          </p:cNvPicPr>
          <p:nvPr/>
        </p:nvPicPr>
        <p:blipFill>
          <a:blip r:embed="rId5" cstate="print"/>
          <a:srcRect l="12179"/>
          <a:stretch>
            <a:fillRect/>
          </a:stretch>
        </p:blipFill>
        <p:spPr bwMode="auto">
          <a:xfrm>
            <a:off x="5796137" y="4581128"/>
            <a:ext cx="2714438" cy="1738626"/>
          </a:xfrm>
          <a:prstGeom prst="round2DiagRect">
            <a:avLst>
              <a:gd name="adj1" fmla="val 3580"/>
              <a:gd name="adj2" fmla="val 2067"/>
            </a:avLst>
          </a:prstGeom>
          <a:ln>
            <a:noFill/>
          </a:ln>
          <a:effectLst>
            <a:outerShdw blurRad="127000" algn="tl" rotWithShape="0">
              <a:srgbClr val="000000">
                <a:alpha val="47000"/>
              </a:srgbClr>
            </a:outerShdw>
          </a:effectLst>
        </p:spPr>
      </p:pic>
      <p:sp>
        <p:nvSpPr>
          <p:cNvPr id="182273" name="Rectangle 1"/>
          <p:cNvSpPr>
            <a:spLocks noChangeArrowheads="1"/>
          </p:cNvSpPr>
          <p:nvPr/>
        </p:nvSpPr>
        <p:spPr bwMode="auto">
          <a:xfrm>
            <a:off x="285720" y="1390196"/>
            <a:ext cx="492922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Преимущества георешетки «ГЕОСТЕП» для укрепления откосов: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квадратный метр укрепления с «ГЕОСТЕП» на 30% легче, чем с традиционной объемной георешеткой. Это дает снижение стоимости укрепления до 30% по сравнению с пространственной полимерной решеткой GW в связи с экономией полиэтилена;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намотка материала в рулоны позволяет упростить и ускорить процесс укладки, снизить трудозатраты, а также удешевить доставку и транспортировку;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большая длина намотки позволяет укрепить откос полностью от подошвы до бровки, обеспечив монолитность укрепления, исключает обрезки материала из-за несоответствия длины секций длине откоса (сейчас это 10%);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уменьшение вымывания/высыпания заполнителя из ячеек георешетки благодаря тому, что ребра ячеек расположены перпендикулярно горизонту, а не откосу;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существенное увеличение дренирующей способности конструкции.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6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\\Server\Фото\ED24~1\3940~1\1955~1\290720~1.23-\-_23-2~1.16\Обзор завершенного монтажа ГЕОСТЕП 29.07.16 (2).JPG"/>
          <p:cNvPicPr>
            <a:picLocks noChangeAspect="1" noChangeArrowheads="1"/>
          </p:cNvPicPr>
          <p:nvPr/>
        </p:nvPicPr>
        <p:blipFill>
          <a:blip r:embed="rId3" cstate="print"/>
          <a:srcRect l="5128" t="7700" r="5128" b="7602"/>
          <a:stretch>
            <a:fillRect/>
          </a:stretch>
        </p:blipFill>
        <p:spPr bwMode="auto">
          <a:xfrm>
            <a:off x="610990" y="1984504"/>
            <a:ext cx="3207274" cy="2016000"/>
          </a:xfrm>
          <a:prstGeom prst="rect">
            <a:avLst/>
          </a:prstGeom>
          <a:noFill/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500034" y="1500174"/>
            <a:ext cx="3143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ru-RU" sz="1200" dirty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2016 г., г. Москва, укрепление откосов Московского Центрального Кольца (МЦК).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4929190" y="1500174"/>
            <a:ext cx="3429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ru-RU" sz="1200" dirty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2016 г., г. Новороссийск, укрепление откосов на объекте в нефтяной </a:t>
            </a:r>
            <a:r>
              <a:rPr lang="ru-RU" sz="12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отрасли (</a:t>
            </a:r>
            <a:r>
              <a:rPr lang="ru-RU" sz="1200" dirty="0" err="1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Транснефть</a:t>
            </a:r>
            <a:r>
              <a:rPr lang="ru-RU" sz="12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).</a:t>
            </a:r>
            <a:endParaRPr lang="ru-RU" sz="1200" dirty="0">
              <a:solidFill>
                <a:schemeClr val="accent1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0" name="Picture 7" descr="\\Server\ом\ИННОВАЦИИ ПР\ИБППР ГЕОСТЕП\13. Маркетинг продукта ГЕОСТЕП (разобрать папку)\20160901_170521.jpg"/>
          <p:cNvPicPr>
            <a:picLocks noChangeAspect="1" noChangeArrowheads="1"/>
          </p:cNvPicPr>
          <p:nvPr/>
        </p:nvPicPr>
        <p:blipFill>
          <a:blip r:embed="rId4" cstate="print"/>
          <a:srcRect l="47883" b="31462"/>
          <a:stretch>
            <a:fillRect/>
          </a:stretch>
        </p:blipFill>
        <p:spPr bwMode="auto">
          <a:xfrm>
            <a:off x="5094714" y="1984504"/>
            <a:ext cx="3192062" cy="2016000"/>
          </a:xfrm>
          <a:prstGeom prst="rect">
            <a:avLst/>
          </a:prstGeom>
          <a:noFill/>
        </p:spPr>
      </p:pic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508028" y="1142984"/>
            <a:ext cx="8064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 algn="ctr"/>
            <a:r>
              <a:rPr lang="ru-RU" sz="16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ОПЫТ ПРИМЕНЕНИЯ ГЕОСТЕП:</a:t>
            </a:r>
            <a:endParaRPr lang="ru-RU" sz="1600" b="1" dirty="0">
              <a:solidFill>
                <a:schemeClr val="accent1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1" y="4556272"/>
            <a:ext cx="3186901" cy="20160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571472" y="4214818"/>
            <a:ext cx="3143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0" indent="-174625" algn="just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rPr>
              <a:t>2018, Вьетнам, укрепление откосов</a:t>
            </a:r>
            <a:endParaRPr lang="ru-RU" sz="1200" dirty="0">
              <a:solidFill>
                <a:schemeClr val="accent1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10" y="4572008"/>
            <a:ext cx="3188066" cy="2016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000628" y="4214818"/>
            <a:ext cx="3500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0" indent="-174625" algn="just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2018, Москва, укрепление откосов (</a:t>
            </a:r>
            <a:r>
              <a:rPr lang="ru-RU" sz="12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Автодор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)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9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5720" y="1214422"/>
            <a:ext cx="74295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0" indent="-180975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Композитный анкер ГЕОФОРС®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 предназначен для крепления объемной георешетки и других геосинтетических материалов (геотекстиль, геосетки) при строительстве.</a:t>
            </a:r>
          </a:p>
          <a:p>
            <a:pPr marL="180975" lvl="0" indent="-180975">
              <a:buFont typeface="Arial" pitchFamily="34" charset="0"/>
              <a:buChar char="•"/>
            </a:pP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Композитный анкер ГЕОФОРС изготавливается в соответствии с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ТУ 2291-308-17996082-2016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.</a:t>
            </a:r>
          </a:p>
          <a:p>
            <a:pPr marL="180975" lvl="0" indent="-180975">
              <a:buFont typeface="Arial" pitchFamily="34" charset="0"/>
              <a:buChar char="•"/>
            </a:pP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 ГЕОФОРС состоит из двух частей: стержня и рабочей части, соединенных между собой методом литья. Стержень выполнен из стеклопластиковой либо металлической арматуры, рабочая часть - из морозостойкого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ударопрочного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полимера..</a:t>
            </a:r>
            <a:b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</a:b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На рабочей части анкера имеются ребра жесткости, наличие которых существенно увеличивает жесткость анкера ГЕОФОРС в зоне, работающей на изгиб. Для облегчения вбивания в грунт, стержень анкера может быть заостренным.</a:t>
            </a:r>
          </a:p>
          <a:p>
            <a:pPr marL="180975" lvl="0" indent="-180975"/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180975" lvl="0" indent="-3175"/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180975" lvl="0" indent="-3175"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ПРЕИМУЩЕСТВА АНКЕРОВ «ГЕОФОРС»:</a:t>
            </a:r>
          </a:p>
          <a:p>
            <a:pPr marL="180975" lvl="0" indent="-3175"/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«ГЕОФОРС» на 25% дешевле металлических анкеров;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в 7 раз легче металлической арматуры, что дает экономию на логистике и удобство при монтаже;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имеет повышенную сопротивляемость выдергиванию и выпучиванию благодаря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грунтозацепам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;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устойчив к коррозии и температурным воздействиям, благодаря чему срок службы увеличивается с 10 лет до 25 - 40 лет.</a:t>
            </a:r>
          </a:p>
        </p:txBody>
      </p:sp>
      <p:pic>
        <p:nvPicPr>
          <p:cNvPr id="10" name="Picture 2" descr="\\Server\фото и видео архив\Комплектующие\Композитные анкера ГЕОФОРС-С\Анкер ГЕОФОРС без 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01398">
            <a:off x="6036191" y="2202703"/>
            <a:ext cx="4552315" cy="3209065"/>
          </a:xfrm>
          <a:prstGeom prst="rect">
            <a:avLst/>
          </a:prstGeom>
          <a:noFill/>
        </p:spPr>
      </p:pic>
      <p:pic>
        <p:nvPicPr>
          <p:cNvPr id="14" name="Picture 2" descr="\\Server\фото и видео архив\Комплектующие\Композитные анкера ГЕОФОРС-С\Анкер ГЕОФОРС без фона.png"/>
          <p:cNvPicPr>
            <a:picLocks noChangeAspect="1" noChangeArrowheads="1"/>
          </p:cNvPicPr>
          <p:nvPr/>
        </p:nvPicPr>
        <p:blipFill>
          <a:blip r:embed="rId3" cstate="print"/>
          <a:srcRect l="7483"/>
          <a:stretch>
            <a:fillRect/>
          </a:stretch>
        </p:blipFill>
        <p:spPr bwMode="auto">
          <a:xfrm rot="18201398">
            <a:off x="6754674" y="2393945"/>
            <a:ext cx="4211672" cy="3209065"/>
          </a:xfrm>
          <a:prstGeom prst="rect">
            <a:avLst/>
          </a:prstGeom>
          <a:noFill/>
        </p:spPr>
      </p:pic>
      <p:pic>
        <p:nvPicPr>
          <p:cNvPr id="15" name="Picture 2" descr="\\Server\фото и видео архив\Комплектующие\Композитные анкера ГЕОФОРС-С\Анкер ГЕОФОРС без фона.png"/>
          <p:cNvPicPr>
            <a:picLocks noChangeAspect="1" noChangeArrowheads="1"/>
          </p:cNvPicPr>
          <p:nvPr/>
        </p:nvPicPr>
        <p:blipFill>
          <a:blip r:embed="rId3" cstate="print"/>
          <a:srcRect l="15894"/>
          <a:stretch>
            <a:fillRect/>
          </a:stretch>
        </p:blipFill>
        <p:spPr bwMode="auto">
          <a:xfrm rot="18201398">
            <a:off x="6193454" y="2591223"/>
            <a:ext cx="3828769" cy="320906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8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7224" y="2285992"/>
            <a:ext cx="7429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0" indent="-3175"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НАШЕ ПРЕДЛОЖЕНИЕ:</a:t>
            </a:r>
          </a:p>
          <a:p>
            <a:pPr marL="180975" lvl="0" indent="-3175" algn="ctr"/>
            <a:endParaRPr lang="ru-RU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180975" indent="-3175"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В СЛУЧАЕ ВАШЕЙ ЗАИНТЕРЕСОВАННОСТИ </a:t>
            </a:r>
          </a:p>
          <a:p>
            <a:pPr marL="180975" indent="-3175"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МЫ ГОТОВЫ БЕСПЛАТНО ПРЕДОСТАВИТЬ </a:t>
            </a:r>
          </a:p>
          <a:p>
            <a:pPr marL="180975" indent="-3175"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НЕОБХОДИМОЕ КОЛИЧЕСТВО МАТЕРИАЛОВ </a:t>
            </a:r>
          </a:p>
          <a:p>
            <a:pPr marL="180975" indent="-3175"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ДЛЯ ОПЫТНЫХ УЧАСТКОВ </a:t>
            </a:r>
          </a:p>
          <a:p>
            <a:pPr marL="180975" indent="-3175"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И ОКАЗАТЬ ТЕХНИЧЕСКУЮ ПОДДЕРЖКУ.</a:t>
            </a:r>
          </a:p>
        </p:txBody>
      </p:sp>
      <p:pic>
        <p:nvPicPr>
          <p:cNvPr id="225282" name="Picture 2" descr="http://gau-so.ru/upload/medialibrary/117/1173be1eb2f7eee06a6b4010c19edc78.png"/>
          <p:cNvPicPr>
            <a:picLocks noChangeAspect="1" noChangeArrowheads="1"/>
          </p:cNvPicPr>
          <p:nvPr/>
        </p:nvPicPr>
        <p:blipFill>
          <a:blip r:embed="rId3" cstate="print"/>
          <a:srcRect t="22209" b="29915"/>
          <a:stretch>
            <a:fillRect/>
          </a:stretch>
        </p:blipFill>
        <p:spPr bwMode="auto">
          <a:xfrm rot="1116697">
            <a:off x="60606" y="4765484"/>
            <a:ext cx="3609975" cy="971325"/>
          </a:xfrm>
          <a:prstGeom prst="rect">
            <a:avLst/>
          </a:prstGeom>
          <a:noFill/>
        </p:spPr>
      </p:pic>
      <p:pic>
        <p:nvPicPr>
          <p:cNvPr id="225284" name="Picture 4" descr="http://autofanatik.ru/data/2013/04/29/1234404746/Handsha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4500570"/>
            <a:ext cx="2214578" cy="151923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5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\\SERVER\Disk_3\Рабочая\фотоматериалы  по темам оглавления\Гибкая бетонная плита\Плиты и все (125)   А.jpg"/>
          <p:cNvPicPr>
            <a:picLocks noChangeAspect="1" noChangeArrowheads="1"/>
          </p:cNvPicPr>
          <p:nvPr/>
        </p:nvPicPr>
        <p:blipFill>
          <a:blip r:embed="rId3" cstate="print"/>
          <a:srcRect t="11779" b="8375"/>
          <a:stretch>
            <a:fillRect/>
          </a:stretch>
        </p:blipFill>
        <p:spPr bwMode="auto">
          <a:xfrm>
            <a:off x="491447" y="3891269"/>
            <a:ext cx="4151991" cy="2609565"/>
          </a:xfrm>
          <a:prstGeom prst="roundRect">
            <a:avLst>
              <a:gd name="adj" fmla="val 2307"/>
            </a:avLst>
          </a:prstGeom>
          <a:ln>
            <a:noFill/>
          </a:ln>
          <a:effectLst>
            <a:outerShdw blurRad="127000" dist="139700" dir="2700000" sx="99000" sy="99000" algn="tl" rotWithShape="0">
              <a:schemeClr val="bg1">
                <a:lumMod val="65000"/>
                <a:alpha val="65000"/>
              </a:scheme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39438" y="1241228"/>
            <a:ext cx="4104000" cy="2330648"/>
          </a:xfrm>
          <a:prstGeom prst="roundRect">
            <a:avLst>
              <a:gd name="adj" fmla="val 166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Гибкая бетонная плита (ГиБП) «ГЕОСОТЫ®» - это изделие, представляющие собой гибкую бетонную конструкцию, армированную пространственной полимерной решеткой (ППР) и высокопрочным полимерным шнуром. ГиБП изготавливаются в соответствии с ТУ 5841-303-17996082-2013.</a:t>
            </a:r>
          </a:p>
        </p:txBody>
      </p:sp>
      <p:pic>
        <p:nvPicPr>
          <p:cNvPr id="19" name="Рисунок 18"/>
          <p:cNvPicPr/>
          <p:nvPr/>
        </p:nvPicPr>
        <p:blipFill>
          <a:blip r:embed="rId4" cstate="print"/>
          <a:srcRect t="60451"/>
          <a:stretch>
            <a:fillRect/>
          </a:stretch>
        </p:blipFill>
        <p:spPr bwMode="auto">
          <a:xfrm>
            <a:off x="4971761" y="1285860"/>
            <a:ext cx="3743643" cy="2286016"/>
          </a:xfrm>
          <a:prstGeom prst="roundRect">
            <a:avLst>
              <a:gd name="adj" fmla="val 2307"/>
            </a:avLst>
          </a:prstGeom>
          <a:ln>
            <a:noFill/>
          </a:ln>
          <a:effectLst>
            <a:outerShdw blurRad="127000" dist="139700" dir="2700000" sx="99000" sy="99000" algn="tl" rotWithShape="0">
              <a:schemeClr val="bg1">
                <a:lumMod val="65000"/>
                <a:alpha val="65000"/>
              </a:schemeClr>
            </a:outerShdw>
          </a:effec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5000628" y="3911223"/>
            <a:ext cx="3673548" cy="2375297"/>
          </a:xfrm>
          <a:prstGeom prst="roundRect">
            <a:avLst>
              <a:gd name="adj" fmla="val 501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 Типовые ГиБП «ГЕОСОТЫ</a:t>
            </a:r>
            <a:r>
              <a:rPr lang="ru-RU" b="1" baseline="300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®</a:t>
            </a:r>
            <a:r>
              <a:rPr lang="ru-RU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» изготавливаются из тяжелого бетона, класс по прочности не ниже B25, морозостойкость не ниже F200, водонепроницаемость не ниже W4. Параметры бетона могут быть изменены в зависимости от требований проекта.</a:t>
            </a:r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8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защита труб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3799816" cy="2702879"/>
          </a:xfrm>
          <a:prstGeom prst="roundRect">
            <a:avLst>
              <a:gd name="adj" fmla="val 2307"/>
            </a:avLst>
          </a:prstGeom>
          <a:ln>
            <a:noFill/>
          </a:ln>
          <a:effectLst>
            <a:outerShdw blurRad="127000" dist="139700" dir="2700000" sx="99000" sy="99000" algn="tl" rotWithShape="0">
              <a:schemeClr val="bg1">
                <a:lumMod val="65000"/>
                <a:alpha val="65000"/>
              </a:schemeClr>
            </a:outerShdw>
          </a:effectLst>
        </p:spPr>
      </p:pic>
      <p:sp>
        <p:nvSpPr>
          <p:cNvPr id="228353" name="Rectangle 1"/>
          <p:cNvSpPr>
            <a:spLocks noChangeArrowheads="1"/>
          </p:cNvSpPr>
          <p:nvPr/>
        </p:nvSpPr>
        <p:spPr bwMode="auto">
          <a:xfrm>
            <a:off x="285720" y="1220776"/>
            <a:ext cx="85725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ОСНОВНЫЕ СФЕРЫ ПРИМЕНЕНИЯ ГиБП «ГЕОСОТЫ»: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14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защита трубопроводов, переходов инженерных сетей и коммуникаций от всплытия,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пригруз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магистральных трубопроводов;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защита переходов (трубопроводов и др. сетей) при глубоководной прокладке по дну водных преград;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защита обвалования трубопроводов от внешних механических воздействий;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инженерная защита от подтопления, бетонирование откосов, дна каналов и канав, гидротехнические сооружения;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сооружение временных проездов техники, в т.ч. через водные преграды. </a:t>
            </a:r>
          </a:p>
        </p:txBody>
      </p:sp>
      <p:pic>
        <p:nvPicPr>
          <p:cNvPr id="16" name="Picture 3" descr="\\Server\Disk_3\Рабочая\фотоматериалы  по темам оглавления\Гибкая бетонная плита\1ая Конструкция П-Р (1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429000"/>
            <a:ext cx="4214842" cy="2671323"/>
          </a:xfrm>
          <a:prstGeom prst="roundRect">
            <a:avLst>
              <a:gd name="adj" fmla="val 2307"/>
            </a:avLst>
          </a:prstGeom>
          <a:ln>
            <a:noFill/>
          </a:ln>
          <a:effectLst>
            <a:outerShdw blurRad="127000" dist="139700" dir="2700000" sx="99000" sy="99000" algn="tl" rotWithShape="0">
              <a:schemeClr val="bg1">
                <a:lumMod val="65000"/>
                <a:alpha val="65000"/>
              </a:scheme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5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353" name="Rectangle 1"/>
          <p:cNvSpPr>
            <a:spLocks noChangeArrowheads="1"/>
          </p:cNvSpPr>
          <p:nvPr/>
        </p:nvSpPr>
        <p:spPr bwMode="auto">
          <a:xfrm>
            <a:off x="285720" y="1142984"/>
            <a:ext cx="8572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ОБЛЕГЧЕННЫЕ ГиБП «ГЕОСОТЫ»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0" name="Рисунок 19" descr="\\Server\Disk_3\Рабочая\фотоматериалы  по темам оглавления\Гибкая бетонная плита\Тонкие ГиБП опытное производство\20131219_151747.jpg"/>
          <p:cNvPicPr/>
          <p:nvPr/>
        </p:nvPicPr>
        <p:blipFill>
          <a:blip r:embed="rId3" cstate="print"/>
          <a:srcRect l="41479" t="26960" r="24759" b="32120"/>
          <a:stretch>
            <a:fillRect/>
          </a:stretch>
        </p:blipFill>
        <p:spPr bwMode="auto">
          <a:xfrm>
            <a:off x="5072066" y="2143116"/>
            <a:ext cx="3074114" cy="2000264"/>
          </a:xfrm>
          <a:prstGeom prst="roundRect">
            <a:avLst>
              <a:gd name="adj" fmla="val 2307"/>
            </a:avLst>
          </a:prstGeom>
          <a:ln>
            <a:noFill/>
          </a:ln>
          <a:effectLst>
            <a:outerShdw blurRad="127000" dist="139700" dir="2700000" sx="99000" sy="99000" algn="tl" rotWithShape="0">
              <a:schemeClr val="bg1">
                <a:lumMod val="65000"/>
                <a:alpha val="65000"/>
              </a:schemeClr>
            </a:outerShdw>
          </a:effectLst>
        </p:spPr>
      </p:pic>
      <p:pic>
        <p:nvPicPr>
          <p:cNvPr id="22" name="Picture 2" descr="\\Server\Disk_3\Рабочая\фотоматериалы  по темам оглавления\Гибкая бетонная плита\Тонкие ГиБП опытное производство\20131219_130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95490"/>
            <a:ext cx="2928958" cy="2047890"/>
          </a:xfrm>
          <a:prstGeom prst="roundRect">
            <a:avLst>
              <a:gd name="adj" fmla="val 2307"/>
            </a:avLst>
          </a:prstGeom>
          <a:ln>
            <a:noFill/>
          </a:ln>
          <a:effectLst>
            <a:outerShdw blurRad="127000" dist="139700" dir="2700000" sx="99000" sy="99000" algn="tl" rotWithShape="0">
              <a:schemeClr val="bg1">
                <a:lumMod val="65000"/>
                <a:alpha val="65000"/>
              </a:schemeClr>
            </a:outerShdw>
          </a:effectLst>
        </p:spPr>
      </p:pic>
      <p:pic>
        <p:nvPicPr>
          <p:cNvPr id="23" name="Picture 2" descr="\\Server\Disk_3\Рабочая\фотоматериалы  по темам оглавления\Гибкая бетонная плита\Тонкие ГиБП опытное производство\20131219_144307.jpg"/>
          <p:cNvPicPr>
            <a:picLocks noChangeAspect="1" noChangeArrowheads="1"/>
          </p:cNvPicPr>
          <p:nvPr/>
        </p:nvPicPr>
        <p:blipFill>
          <a:blip r:embed="rId5" cstate="print"/>
          <a:srcRect l="3233"/>
          <a:stretch>
            <a:fillRect/>
          </a:stretch>
        </p:blipFill>
        <p:spPr bwMode="auto">
          <a:xfrm>
            <a:off x="1142976" y="4643446"/>
            <a:ext cx="2924968" cy="1881898"/>
          </a:xfrm>
          <a:prstGeom prst="roundRect">
            <a:avLst>
              <a:gd name="adj" fmla="val 2307"/>
            </a:avLst>
          </a:prstGeom>
          <a:ln>
            <a:noFill/>
          </a:ln>
          <a:effectLst>
            <a:outerShdw blurRad="127000" dist="139700" dir="2700000" sx="99000" sy="99000" algn="tl" rotWithShape="0">
              <a:schemeClr val="bg1">
                <a:lumMod val="65000"/>
                <a:alpha val="65000"/>
              </a:schemeClr>
            </a:outerShdw>
          </a:effectLst>
        </p:spPr>
      </p:pic>
      <p:sp>
        <p:nvSpPr>
          <p:cNvPr id="24" name="Заголовок 5"/>
          <p:cNvSpPr txBox="1">
            <a:spLocks/>
          </p:cNvSpPr>
          <p:nvPr/>
        </p:nvSpPr>
        <p:spPr>
          <a:xfrm>
            <a:off x="5080616" y="1711638"/>
            <a:ext cx="292895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j-ea"/>
                <a:cs typeface="Times New Roman" pitchFamily="18" charset="0"/>
              </a:rPr>
              <a:t>СНИЖЕНИЕ ТОЛЩИНЫ ДО 50 ММ – СУЩЕСТВЕННАЯ ЭКОНОМИЯ РЕСУРСОВ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25" name="Заголовок 5"/>
          <p:cNvSpPr txBox="1">
            <a:spLocks/>
          </p:cNvSpPr>
          <p:nvPr/>
        </p:nvSpPr>
        <p:spPr>
          <a:xfrm>
            <a:off x="1000100" y="4211968"/>
            <a:ext cx="292895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j-ea"/>
                <a:cs typeface="Times New Roman" pitchFamily="18" charset="0"/>
              </a:rPr>
              <a:t>ОБЛЕГЧЕНИЕ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j-ea"/>
                <a:cs typeface="Times New Roman" pitchFamily="18" charset="0"/>
              </a:rPr>
              <a:t>ТРАНСПОРТИРОВКИ И МОНТАЖА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26" name="Заголовок 5"/>
          <p:cNvSpPr txBox="1">
            <a:spLocks/>
          </p:cNvSpPr>
          <p:nvPr/>
        </p:nvSpPr>
        <p:spPr>
          <a:xfrm>
            <a:off x="928662" y="1711638"/>
            <a:ext cx="328614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j-ea"/>
                <a:cs typeface="Times New Roman" pitchFamily="18" charset="0"/>
              </a:rPr>
              <a:t>УМЕНЬШЕН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j-ea"/>
                <a:cs typeface="Times New Roman" pitchFamily="18" charset="0"/>
              </a:rPr>
              <a:t>МИНИМАЛЬНЫЙ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j-ea"/>
                <a:cs typeface="Times New Roman" pitchFamily="18" charset="0"/>
              </a:rPr>
              <a:t>РАДИУС КРИВИЗНЫ С 65 ДО 30 СМ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27" name="Заголовок 5"/>
          <p:cNvSpPr txBox="1">
            <a:spLocks/>
          </p:cNvSpPr>
          <p:nvPr/>
        </p:nvSpPr>
        <p:spPr>
          <a:xfrm>
            <a:off x="5000628" y="4214818"/>
            <a:ext cx="328614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ea typeface="+mj-ea"/>
                <a:cs typeface="Times New Roman" pitchFamily="18" charset="0"/>
              </a:rPr>
              <a:t>ШИРОКИЙ ТИПОРАЗМЕРНЫЙ РЯД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645375"/>
            <a:ext cx="2956887" cy="1905226"/>
          </a:xfrm>
          <a:prstGeom prst="roundRect">
            <a:avLst>
              <a:gd name="adj" fmla="val 2307"/>
            </a:avLst>
          </a:prstGeom>
          <a:ln>
            <a:noFill/>
          </a:ln>
          <a:effectLst>
            <a:outerShdw blurRad="127000" dist="139700" dir="2700000" sx="99000" sy="99000" algn="tl" rotWithShape="0">
              <a:schemeClr val="bg1">
                <a:lumMod val="65000"/>
                <a:alpha val="65000"/>
              </a:scheme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9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accent1">
                    <a:lumMod val="75000"/>
                  </a:schemeClr>
                </a:solidFill>
              </a:rPr>
              <a:pPr/>
              <a:t>2</a:t>
            </a:fld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71604" y="35716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 КОМПАНИИ «ПРЕСТОРУСЬ»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755234" cy="786186"/>
          </a:xfrm>
          <a:prstGeom prst="rect">
            <a:avLst/>
          </a:prstGeom>
          <a:noFill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42910" y="3143248"/>
            <a:ext cx="5357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2910" y="2786058"/>
            <a:ext cx="5357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1472" y="4090578"/>
            <a:ext cx="7858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ПРЕСТОРУСЬ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поставляет в ПАО «Газпром» 70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%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пространственных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полимерных решеток.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14282" y="1357298"/>
            <a:ext cx="5357850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Крупнейший производитель в РФ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.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На рынке с 1998 г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.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Завод в ОЭЗ «Липецк» площадью  около 10 000 кв. м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Современное оборудование полного цикла.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Производительность свыше 10 млн. кв. метров в год.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Более 30 патентов, в т.ч. международные.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Международная сертификация производства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Система менеджмента качества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ISO 9001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:2008</a:t>
            </a:r>
            <a:endParaRPr lang="ru-RU" sz="16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56001" name="Picture 1" descr="\\Server\ом\ОЭЗ Липецк-фото и видео\фасады\IMG_3710.jpg"/>
          <p:cNvPicPr>
            <a:picLocks noChangeAspect="1" noChangeArrowheads="1"/>
          </p:cNvPicPr>
          <p:nvPr/>
        </p:nvPicPr>
        <p:blipFill>
          <a:blip r:embed="rId3" cstate="print"/>
          <a:srcRect t="15873" b="32539"/>
          <a:stretch>
            <a:fillRect/>
          </a:stretch>
        </p:blipFill>
        <p:spPr bwMode="auto">
          <a:xfrm>
            <a:off x="1357290" y="4429132"/>
            <a:ext cx="623076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02" name="Picture 2" descr="\\Server\ом\ОЭЗ Липецк-фото и видео\линия экструзии\IMG_3346.jpg"/>
          <p:cNvPicPr>
            <a:picLocks noChangeAspect="1" noChangeArrowheads="1"/>
          </p:cNvPicPr>
          <p:nvPr/>
        </p:nvPicPr>
        <p:blipFill>
          <a:blip r:embed="rId4" cstate="print"/>
          <a:srcRect t="7737" r="13890" b="11905"/>
          <a:stretch>
            <a:fillRect/>
          </a:stretch>
        </p:blipFill>
        <p:spPr bwMode="auto">
          <a:xfrm>
            <a:off x="5143504" y="1385925"/>
            <a:ext cx="3857652" cy="2400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Менеджер ОМ\Desktop\Разрушение УГЗБМ течением ре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6966"/>
            <a:ext cx="3714776" cy="2350662"/>
          </a:xfrm>
          <a:prstGeom prst="rect">
            <a:avLst/>
          </a:prstGeom>
          <a:noFill/>
        </p:spPr>
      </p:pic>
      <p:pic>
        <p:nvPicPr>
          <p:cNvPr id="21" name="Picture 4" descr="защита трубы"/>
          <p:cNvPicPr>
            <a:picLocks noChangeAspect="1" noChangeArrowheads="1"/>
          </p:cNvPicPr>
          <p:nvPr/>
        </p:nvPicPr>
        <p:blipFill>
          <a:blip r:embed="rId4" cstate="print"/>
          <a:srcRect b="11501"/>
          <a:stretch>
            <a:fillRect/>
          </a:stretch>
        </p:blipFill>
        <p:spPr bwMode="auto">
          <a:xfrm>
            <a:off x="4756178" y="1500174"/>
            <a:ext cx="374491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1928794" y="1071546"/>
            <a:ext cx="928694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80975" lvl="0" indent="-180975" algn="just"/>
            <a:r>
              <a:rPr lang="ru-RU" sz="1600" b="1" u="sng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УГЗБМ: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15074" y="1071546"/>
            <a:ext cx="928694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80975" lvl="0" indent="-180975" algn="just"/>
            <a:r>
              <a:rPr lang="ru-RU" sz="1600" b="1" u="sng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ГиБП: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0" y="4038621"/>
            <a:ext cx="9144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Преимущества ГиБП перед УГЗБМ: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1400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Монолитная поверхность ГиБП способствует защите грунта основания от размывов и разрушений.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Ровная поверхность ГиБП «ГЕОСОТЫ» не создает дополнительное сопротивление течению.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ГиБП «ГЕОСОТЫ» армируются </a:t>
            </a:r>
            <a:r>
              <a:rPr lang="ru-RU" sz="1400" u="sng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двумя видами</a:t>
            </a: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 высокопрочных полиамидных тросов (</a:t>
            </a:r>
            <a:r>
              <a:rPr lang="ru-RU" sz="1400" dirty="0" err="1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вдоль-поперек</a:t>
            </a: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 и </a:t>
            </a:r>
            <a:r>
              <a:rPr lang="ru-RU" sz="1400" u="sng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по периметру</a:t>
            </a: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),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ГиБП содержат дополнительный армирующий элемент – георешетку.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ГиБП «ГЕОСОТЫ» обеспечивает возможность для проезда транспортной техники по труднодоступным местам (броды).</a:t>
            </a:r>
            <a:endParaRPr lang="ru-RU" sz="14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УГЗБМ выпускается в 4 типоразмерах, в то время как ассортимент ГиБП представлен 13 стандартными типоразмерами.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Минимальная масса плиты ГиБП составляет всего 85 кг (УГЗБМ – 400 кг).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Для транспортировки и монтажа УГЗБМ требуются специальные приспособления (металлические траверсы, металлические поддоны), в то время как для ГиБП специальных приспособлений не требуется.</a:t>
            </a:r>
          </a:p>
          <a:p>
            <a:pPr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rgbClr val="1F497D"/>
                </a:solidFill>
                <a:latin typeface="Arial Narrow" pitchFamily="34" charset="0"/>
                <a:cs typeface="Times New Roman" pitchFamily="18" charset="0"/>
              </a:rPr>
              <a:t>ГиБП укладываются ровно штабелями, можно уложить до 20 штук в высоту.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sp>
        <p:nvSpPr>
          <p:cNvPr id="15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14414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Снижение затрат на строительство и эксплуатацию объектов, повышение долговечности объектов строительства и ремонта ПАО «Газпром» за счет применения геоматериалов.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357158" y="1857364"/>
            <a:ext cx="5643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АО «Газпром </a:t>
            </a:r>
            <a:r>
              <a:rPr lang="ru-RU" b="1" dirty="0" err="1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СтройТЭК</a:t>
            </a: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 Салават» - гарант качества и патентной чистоты поставляемых материалов.</a:t>
            </a:r>
          </a:p>
        </p:txBody>
      </p:sp>
      <p:pic>
        <p:nvPicPr>
          <p:cNvPr id="230402" name="Picture 2" descr="http://www.tdvit.ru/images/strroytek_salava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357298"/>
            <a:ext cx="2500330" cy="1493253"/>
          </a:xfrm>
          <a:prstGeom prst="rect">
            <a:avLst/>
          </a:prstGeom>
          <a:noFill/>
        </p:spPr>
      </p:pic>
      <p:pic>
        <p:nvPicPr>
          <p:cNvPr id="230403" name="Picture 3" descr="\\Server\ом\Служебные записки ОМ\Исходящие\2018\май\Участие в Совещании Газпрома\Доклад\Презентация\Бирка антиконтрафакт.jpg"/>
          <p:cNvPicPr>
            <a:picLocks noChangeAspect="1" noChangeArrowheads="1"/>
          </p:cNvPicPr>
          <p:nvPr/>
        </p:nvPicPr>
        <p:blipFill>
          <a:blip r:embed="rId4" cstate="print"/>
          <a:srcRect l="10217" t="11494" r="18263" b="24139"/>
          <a:stretch>
            <a:fillRect/>
          </a:stretch>
        </p:blipFill>
        <p:spPr bwMode="auto">
          <a:xfrm>
            <a:off x="3357554" y="3357562"/>
            <a:ext cx="1785950" cy="2857520"/>
          </a:xfrm>
          <a:prstGeom prst="rect">
            <a:avLst/>
          </a:prstGeom>
          <a:noFill/>
        </p:spPr>
      </p:pic>
      <p:pic>
        <p:nvPicPr>
          <p:cNvPr id="230404" name="Picture 4" descr="\\Server\ом\Служебные записки ОМ\Исходящие\2018\май\Участие в Совещании Газпрома\Доклад\Презентация\IMG-20180514-WA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357562"/>
            <a:ext cx="2214578" cy="2857520"/>
          </a:xfrm>
          <a:prstGeom prst="rect">
            <a:avLst/>
          </a:prstGeom>
          <a:noFill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28596" y="4286256"/>
            <a:ext cx="25003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СИСТЕМА «АНТИКОНТРАФАКТ»</a:t>
            </a:r>
          </a:p>
        </p:txBody>
      </p:sp>
      <p:sp>
        <p:nvSpPr>
          <p:cNvPr id="14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2" name="Picture 6" descr="http://www.tonisha.net/wp-content/uploads/2015/04/%D0%9D%D0%B5-%D0%BF%D1%80%D0%B5%D0%B2%D1%8B%D1%88%D0%B0%D0%B9%D1%82%D0%B5.jpg"/>
          <p:cNvPicPr>
            <a:picLocks noChangeAspect="1" noChangeArrowheads="1"/>
          </p:cNvPicPr>
          <p:nvPr/>
        </p:nvPicPr>
        <p:blipFill>
          <a:blip r:embed="rId2" cstate="print">
            <a:lum bright="58000" contrast="-51000"/>
          </a:blip>
          <a:srcRect/>
          <a:stretch>
            <a:fillRect/>
          </a:stretch>
        </p:blipFill>
        <p:spPr bwMode="auto">
          <a:xfrm>
            <a:off x="0" y="1214422"/>
            <a:ext cx="9144063" cy="5143536"/>
          </a:xfrm>
          <a:prstGeom prst="rect">
            <a:avLst/>
          </a:prstGeom>
          <a:solidFill>
            <a:srgbClr val="000000">
              <a:alpha val="49020"/>
            </a:srgbClr>
          </a:solidFill>
        </p:spPr>
      </p:pic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714480" y="2059536"/>
            <a:ext cx="5643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Через пять лет любая инновация перестает быть инновацией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643042" y="3416858"/>
            <a:ext cx="5643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Газпром на сегодняшний день отстает по скорости внедрения от других отраслей.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142976" y="5059932"/>
            <a:ext cx="6929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Необходимо ускорить внедрение инноваций в ПАО «Газпром»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4429124" y="2845354"/>
            <a:ext cx="285752" cy="64294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429124" y="4274114"/>
            <a:ext cx="285752" cy="78581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214414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Снижение затрат на строительство и эксплуатацию объектов, повышение долговечности объектов строительства и ремонта ПАО «Газпром» за счет применения геоматериалов.</a:t>
            </a:r>
          </a:p>
        </p:txBody>
      </p:sp>
      <p:sp>
        <p:nvSpPr>
          <p:cNvPr id="16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285720" y="1928802"/>
            <a:ext cx="42148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Применение ГЕОКОРД при строительстве «Силы Сибири» </a:t>
            </a:r>
          </a:p>
        </p:txBody>
      </p:sp>
      <p:graphicFrame>
        <p:nvGraphicFramePr>
          <p:cNvPr id="233473" name="Object 1"/>
          <p:cNvGraphicFramePr>
            <a:graphicFrameLocks noChangeAspect="1"/>
          </p:cNvGraphicFramePr>
          <p:nvPr/>
        </p:nvGraphicFramePr>
        <p:xfrm>
          <a:off x="4515352" y="1142984"/>
          <a:ext cx="3842862" cy="5420235"/>
        </p:xfrm>
        <a:graphic>
          <a:graphicData uri="http://schemas.openxmlformats.org/presentationml/2006/ole">
            <p:oleObj spid="_x0000_s233475" name="Acrobat Document" r:id="rId4" imgW="5676900" imgH="8019870" progId="AcroExch.Document.DC">
              <p:embed/>
            </p:oleObj>
          </a:graphicData>
        </a:graphic>
      </p:graphicFrame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57158" y="3853251"/>
            <a:ext cx="4214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Экономия 200 млн. рублей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2214546" y="2643182"/>
            <a:ext cx="285752" cy="107157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4414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Снижение затрат на строительство и эксплуатацию объектов, повышение долговечности объектов строительства и ремонта ПАО «Газпром» за счет применения геоматериалов.</a:t>
            </a:r>
          </a:p>
        </p:txBody>
      </p:sp>
      <p:sp>
        <p:nvSpPr>
          <p:cNvPr id="15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214546" y="1214422"/>
            <a:ext cx="42148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Предложения в резолюцию совещания: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57158" y="1659285"/>
            <a:ext cx="8072494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chemeClr val="tx2"/>
                </a:solidFill>
                <a:latin typeface="Arial Narrow" pitchFamily="34" charset="0"/>
                <a:ea typeface="Calibri"/>
                <a:cs typeface="Times New Roman"/>
              </a:rPr>
              <a:t>1.   ООО «Газпром проектирование» применять в проектах:</a:t>
            </a:r>
            <a:endParaRPr lang="ru-RU" sz="1400" b="1" dirty="0" smtClean="0">
              <a:solidFill>
                <a:schemeClr val="tx2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627063" lvl="0" indent="-180975" algn="just">
              <a:lnSpc>
                <a:spcPct val="115000"/>
              </a:lnSpc>
              <a:spcAft>
                <a:spcPts val="0"/>
              </a:spcAft>
              <a:buFont typeface="Times New Roman"/>
              <a:buChar char="•"/>
            </a:pPr>
            <a:r>
              <a:rPr lang="ru-RU" sz="1400" b="1" i="1" dirty="0" smtClean="0">
                <a:solidFill>
                  <a:schemeClr val="tx2"/>
                </a:solidFill>
                <a:latin typeface="Arial Narrow" pitchFamily="34" charset="0"/>
                <a:ea typeface="Calibri"/>
                <a:cs typeface="Times New Roman"/>
              </a:rPr>
              <a:t>вместо традиционных пространственных полимерных решеток инновационную георешетку ППР </a:t>
            </a:r>
            <a:r>
              <a:rPr lang="en-US" sz="1400" b="1" i="1" dirty="0" smtClean="0">
                <a:solidFill>
                  <a:schemeClr val="tx2"/>
                </a:solidFill>
                <a:latin typeface="Arial Narrow" pitchFamily="34" charset="0"/>
                <a:ea typeface="Calibri"/>
                <a:cs typeface="Times New Roman"/>
              </a:rPr>
              <a:t>GW </a:t>
            </a:r>
            <a:r>
              <a:rPr lang="ru-RU" sz="1400" b="1" i="1" dirty="0" smtClean="0">
                <a:solidFill>
                  <a:schemeClr val="tx2"/>
                </a:solidFill>
                <a:latin typeface="Arial Narrow" pitchFamily="34" charset="0"/>
                <a:ea typeface="Calibri"/>
                <a:cs typeface="Times New Roman"/>
              </a:rPr>
              <a:t>тип М («ГЕОКОРД»);</a:t>
            </a:r>
            <a:endParaRPr lang="ru-RU" sz="1400" b="1" dirty="0" smtClean="0">
              <a:solidFill>
                <a:schemeClr val="tx2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627063" lvl="0" indent="-180975" algn="just">
              <a:lnSpc>
                <a:spcPct val="115000"/>
              </a:lnSpc>
              <a:spcAft>
                <a:spcPts val="0"/>
              </a:spcAft>
              <a:buFont typeface="Times New Roman"/>
              <a:buChar char="•"/>
            </a:pPr>
            <a:r>
              <a:rPr lang="ru-RU" sz="1400" b="1" i="1" dirty="0" smtClean="0">
                <a:solidFill>
                  <a:schemeClr val="tx2"/>
                </a:solidFill>
                <a:latin typeface="Arial Narrow" pitchFamily="34" charset="0"/>
                <a:ea typeface="Calibri"/>
                <a:cs typeface="Times New Roman"/>
              </a:rPr>
              <a:t>вместо УГБЗМ – ГИБП «ГЕОСОТЫ»</a:t>
            </a:r>
            <a:r>
              <a:rPr lang="en-US" sz="1400" b="1" i="1" dirty="0" smtClean="0">
                <a:solidFill>
                  <a:schemeClr val="tx2"/>
                </a:solidFill>
                <a:latin typeface="Arial Narrow" pitchFamily="34" charset="0"/>
                <a:ea typeface="Calibri"/>
                <a:cs typeface="Times New Roman"/>
              </a:rPr>
              <a:t>;</a:t>
            </a:r>
            <a:endParaRPr lang="ru-RU" sz="1400" b="1" dirty="0" smtClean="0">
              <a:solidFill>
                <a:schemeClr val="tx2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627063" lvl="0" indent="-180975" algn="just">
              <a:lnSpc>
                <a:spcPct val="115000"/>
              </a:lnSpc>
              <a:spcAft>
                <a:spcPts val="0"/>
              </a:spcAft>
              <a:buFont typeface="Times New Roman"/>
              <a:buChar char="•"/>
            </a:pPr>
            <a:r>
              <a:rPr lang="ru-RU" sz="1400" b="1" i="1" dirty="0" smtClean="0">
                <a:solidFill>
                  <a:schemeClr val="tx2"/>
                </a:solidFill>
                <a:latin typeface="Arial Narrow" pitchFamily="34" charset="0"/>
                <a:ea typeface="Calibri"/>
                <a:cs typeface="Times New Roman"/>
              </a:rPr>
              <a:t>вместо металлических анкеров и анкеров «ПРУТТЕКС» – композитные анкера «ГЕОФОРС».</a:t>
            </a:r>
            <a:endParaRPr lang="ru-RU" sz="1400" b="1" dirty="0" smtClean="0">
              <a:solidFill>
                <a:schemeClr val="tx2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marL="354013" lvl="0" indent="-34290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chemeClr val="tx2"/>
                </a:solidFill>
                <a:latin typeface="Arial Narrow" pitchFamily="34" charset="0"/>
                <a:ea typeface="Calibri"/>
                <a:cs typeface="Times New Roman"/>
              </a:rPr>
              <a:t>2. ООО «Газпром ВНИИГАЗ» ускорить прохождение экспертизы инновационных материалов, мотивировать разработчиков инноваций пониженной стоимостью услуг по экспертизе ТУ инновационных материалов.</a:t>
            </a:r>
            <a:endParaRPr lang="ru-RU" sz="1400" b="1" dirty="0">
              <a:solidFill>
                <a:schemeClr val="tx2"/>
              </a:solidFill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606958" y="4386071"/>
            <a:ext cx="4608512" cy="1400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indent="-274320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ru-RU" sz="4000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Благодарю </a:t>
            </a:r>
          </a:p>
          <a:p>
            <a:pPr indent="-274320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ru-RU" sz="4000" dirty="0" smtClean="0">
                <a:solidFill>
                  <a:schemeClr val="tx2"/>
                </a:solidFill>
                <a:latin typeface="Arial Narrow" pitchFamily="34" charset="0"/>
                <a:cs typeface="Times New Roman" pitchFamily="18" charset="0"/>
              </a:rPr>
              <a:t>за внимание!</a:t>
            </a:r>
            <a:endParaRPr lang="ru-RU" sz="4000" dirty="0">
              <a:solidFill>
                <a:schemeClr val="tx2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8" name="Рисунок 17" descr="4837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429" y="4251869"/>
            <a:ext cx="1684315" cy="160602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14414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Снижение затрат на строительство и эксплуатацию объектов, повышение долговечности объектов строительства и ремонта ПАО «Газпром» за счет применения геоматериалов.</a:t>
            </a:r>
          </a:p>
        </p:txBody>
      </p:sp>
      <p:sp>
        <p:nvSpPr>
          <p:cNvPr id="19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accent1">
                    <a:lumMod val="75000"/>
                  </a:schemeClr>
                </a:solidFill>
              </a:rPr>
              <a:pPr/>
              <a:t>3</a:t>
            </a:fld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755234" cy="786186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357694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\\SERVER\Disk_3\Рабочая\фотоматериалы  по темам оглавления\основание, насыпь, дорожное полотно\Насыпь_1\Насыпь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021289"/>
            <a:ext cx="2448272" cy="1836339"/>
          </a:xfrm>
          <a:prstGeom prst="rect">
            <a:avLst/>
          </a:prstGeom>
          <a:noFill/>
        </p:spPr>
      </p:pic>
      <p:pic>
        <p:nvPicPr>
          <p:cNvPr id="20" name="Picture 4" descr="\\SERVER\Disk_3\Рабочая\фотоматериалы  по темам оглавления\георешетка\ГЕОВЕБ в пейзаже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341734"/>
            <a:ext cx="2592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" descr="\\SERVER\Disk_3\Рабочая\фотоматериалы  по темам оглавления\трубопроводы\Ликвидация размывов (4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365104"/>
            <a:ext cx="2496197" cy="1944216"/>
          </a:xfrm>
          <a:prstGeom prst="rect">
            <a:avLst/>
          </a:prstGeom>
          <a:noFill/>
        </p:spPr>
      </p:pic>
      <p:pic>
        <p:nvPicPr>
          <p:cNvPr id="22" name="Picture 2" descr="\\SERVER\Disk_3\Рабочая\фотоматериалы  по темам оглавления\трубопроводы\Воздушные переходы (48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4879" y="1985420"/>
            <a:ext cx="2496277" cy="1872208"/>
          </a:xfrm>
          <a:prstGeom prst="rect">
            <a:avLst/>
          </a:prstGeom>
          <a:noFill/>
        </p:spPr>
      </p:pic>
      <p:pic>
        <p:nvPicPr>
          <p:cNvPr id="24" name="Picture 5" descr="\\SERVER\Disk_3\Рабочая\фотоматериалы  по темам оглавления\автодорожное строительство\Автодорога КС Воркутинская-КС Ярынская (2012-2014 г.)\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7448" y="2000240"/>
            <a:ext cx="2944750" cy="187200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357158" y="1285860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Применение геоматериалов - долговечность, безаварийность, надежность объектов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в сложных природных условиях.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285852" y="210901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Геосинтетические материалы – важный конструкционный материал, применяемый при строительстве МГ.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pple\Desktop\140 км третья нит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19" y="1645900"/>
            <a:ext cx="3534001" cy="468744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00034" y="1285860"/>
            <a:ext cx="300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БЕЗ ГЕОСИНТЕТИКИ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86446" y="1285860"/>
            <a:ext cx="2128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 ГЕОСИНТЕТИКОЙ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3" name="Штриховая стрелка вправо 12"/>
          <p:cNvSpPr/>
          <p:nvPr/>
        </p:nvSpPr>
        <p:spPr>
          <a:xfrm>
            <a:off x="3929058" y="3643314"/>
            <a:ext cx="912962" cy="355259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6632"/>
            <a:ext cx="755234" cy="786186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 descr="\\SERVER\Disk_3\Рабочая\фотоматериалы  по темам оглавления\трубопроводы\Обвалование газопровода (1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6030" y="1645901"/>
            <a:ext cx="3565060" cy="466993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85852" y="210901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Геосинтетические материалы – важный конструкционный материал, применяемый при строительстве МГ.</a:t>
            </a:r>
          </a:p>
        </p:txBody>
      </p:sp>
      <p:sp>
        <p:nvSpPr>
          <p:cNvPr id="16" name="Номер слайда 22"/>
          <p:cNvSpPr txBox="1">
            <a:spLocks/>
          </p:cNvSpPr>
          <p:nvPr/>
        </p:nvSpPr>
        <p:spPr>
          <a:xfrm>
            <a:off x="6643702" y="63579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22"/>
          <p:cNvSpPr txBox="1">
            <a:spLocks/>
          </p:cNvSpPr>
          <p:nvPr/>
        </p:nvSpPr>
        <p:spPr>
          <a:xfrm>
            <a:off x="6553200" y="63579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85852" y="335141"/>
            <a:ext cx="7715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Основные конструкции с использованием геосинтетических материалов в ПАО «Газпром».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71611"/>
            <a:ext cx="3571900" cy="190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 descr="\\server\Disk_3\Рабочая\фотоматериалы  по темам оглавления\трубопроводы\узел выхода газопровода из грун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643050"/>
            <a:ext cx="3429024" cy="188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print"/>
          <a:srcRect b="17682"/>
          <a:stretch>
            <a:fillRect/>
          </a:stretch>
        </p:blipFill>
        <p:spPr bwMode="auto">
          <a:xfrm>
            <a:off x="5572132" y="4000504"/>
            <a:ext cx="2928958" cy="243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500570"/>
            <a:ext cx="4505788" cy="175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642942" y="1285860"/>
            <a:ext cx="34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Укрепление узлов выхода трубопровода из грунта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72066" y="1285860"/>
            <a:ext cx="34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Защита обвалования от поверхностной эрозии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57224" y="4071942"/>
            <a:ext cx="34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Устройство дорожной одежды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72098" y="3714752"/>
            <a:ext cx="34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Конструкции берегоукрепления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226" name="Picture 2" descr="\\Server\фото и видео архив\Непрофильная геосинтетика\Геома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500174"/>
            <a:ext cx="2152658" cy="1866906"/>
          </a:xfrm>
          <a:prstGeom prst="rect">
            <a:avLst/>
          </a:prstGeom>
          <a:noFill/>
        </p:spPr>
      </p:pic>
      <p:pic>
        <p:nvPicPr>
          <p:cNvPr id="180229" name="Picture 5" descr="\\Server\фото и видео архив\Непрофильная геосинтетика\Геотекстиль нетканый\геотексти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500174"/>
            <a:ext cx="2123292" cy="1698633"/>
          </a:xfrm>
          <a:prstGeom prst="rect">
            <a:avLst/>
          </a:prstGeom>
          <a:noFill/>
        </p:spPr>
      </p:pic>
      <p:pic>
        <p:nvPicPr>
          <p:cNvPr id="180232" name="Picture 8" descr="http://enyx.ru/wp-content/uploads/2016/02/Geosetka-Fortrac.jpg"/>
          <p:cNvPicPr>
            <a:picLocks noChangeAspect="1" noChangeArrowheads="1"/>
          </p:cNvPicPr>
          <p:nvPr/>
        </p:nvPicPr>
        <p:blipFill>
          <a:blip r:embed="rId5" cstate="print"/>
          <a:srcRect t="19793" b="20832"/>
          <a:stretch>
            <a:fillRect/>
          </a:stretch>
        </p:blipFill>
        <p:spPr bwMode="auto">
          <a:xfrm>
            <a:off x="642910" y="4071942"/>
            <a:ext cx="2286016" cy="135732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285852" y="335141"/>
            <a:ext cx="7715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Основные конструкции с использованием геосинтетических материалов в ПАО «Газпром».</a:t>
            </a:r>
          </a:p>
        </p:txBody>
      </p:sp>
      <p:pic>
        <p:nvPicPr>
          <p:cNvPr id="18" name="Рисунок 17" descr="C:\Users\Менеджер4-ОМ\Desktop\Безымянный-524574.jpg"/>
          <p:cNvPicPr>
            <a:picLocks/>
          </p:cNvPicPr>
          <p:nvPr/>
        </p:nvPicPr>
        <p:blipFill>
          <a:blip r:embed="rId6" cstate="print"/>
          <a:srcRect t="3421" b="1715"/>
          <a:stretch>
            <a:fillRect/>
          </a:stretch>
        </p:blipFill>
        <p:spPr bwMode="auto">
          <a:xfrm>
            <a:off x="3428992" y="3948349"/>
            <a:ext cx="2232248" cy="1980981"/>
          </a:xfrm>
          <a:prstGeom prst="rect">
            <a:avLst/>
          </a:prstGeom>
          <a:noFill/>
        </p:spPr>
      </p:pic>
      <p:pic>
        <p:nvPicPr>
          <p:cNvPr id="19" name="Picture 3" descr="\\SERVER\Foto\Георешетка\Инновации\Геостеп\Первое испытание Геостеп 2015г\Фото\20150617_132942.jpg"/>
          <p:cNvPicPr>
            <a:picLocks noChangeAspect="1" noChangeArrowheads="1"/>
          </p:cNvPicPr>
          <p:nvPr/>
        </p:nvPicPr>
        <p:blipFill>
          <a:blip r:embed="rId7" cstate="print"/>
          <a:srcRect r="3704"/>
          <a:stretch>
            <a:fillRect/>
          </a:stretch>
        </p:blipFill>
        <p:spPr bwMode="auto">
          <a:xfrm>
            <a:off x="6071189" y="3991563"/>
            <a:ext cx="2461251" cy="1437701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00034" y="3357562"/>
            <a:ext cx="2571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Гибкие бетонные плиты «ГЕОСОТЫ»</a:t>
            </a: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57554" y="3357562"/>
            <a:ext cx="2571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Геоматы</a:t>
            </a: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72198" y="3357562"/>
            <a:ext cx="2571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Геотекстиль</a:t>
            </a: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0034" y="5500702"/>
            <a:ext cx="2571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Геосетки</a:t>
            </a: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214678" y="6000768"/>
            <a:ext cx="2571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Георешетка  «ГЕОКОРД» (ППР </a:t>
            </a:r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GW </a:t>
            </a: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тип М)</a:t>
            </a: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72198" y="5643578"/>
            <a:ext cx="2571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Георешетка  «ГЕОСТЕП»</a:t>
            </a: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6" name="Picture 2" descr="\\Server\Disk_3\Рабочая\фотоматериалы  по темам оглавления\Гибкая бетонная плита\Плиты и все (125)   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1500174"/>
            <a:ext cx="2403828" cy="1802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7" name="Picture 3" descr="https://www.connaissancedesenergies.org/sites/default/files/carte-gazprom.z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30" y="2000240"/>
            <a:ext cx="4381470" cy="2428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85852" y="210901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Опыт применения геоматериалов на объектах линейной части МГ в 2016-2017 гг. Результат и экономический эффект для ПАО «Газпром». Проблемы.</a:t>
            </a:r>
          </a:p>
        </p:txBody>
      </p:sp>
      <p:sp>
        <p:nvSpPr>
          <p:cNvPr id="221185" name="Rectangle 1"/>
          <p:cNvSpPr>
            <a:spLocks noChangeArrowheads="1"/>
          </p:cNvSpPr>
          <p:nvPr/>
        </p:nvSpPr>
        <p:spPr bwMode="auto">
          <a:xfrm>
            <a:off x="642910" y="1424359"/>
            <a:ext cx="70723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Объекты 2016-2017 гг., построенные с применением геоматериалов: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i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Обустройство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Чаяндинского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НГКМ;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Обустройство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Бованенковского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НГКМ;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Обустройство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Ямбургского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ГКМ;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Капремонт ГП "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Пунга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-Ухта - Грязовец";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Обустройство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Уренгойского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НГКМ;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СМГ "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Бованенково-Ухта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";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МГ «Уренгой – Петровск»;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МГ «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Комсомольское-Сургут-Челябинск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»;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МГ «Сила Сибири»;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Конденсатопровод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«Оренбург-Салават-Уфа», III нитка;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Конденсатопровод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 Уренгой – Сургут;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Южно-Европейский газопровод, участок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Починки-Анапа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Реконструкция МГ Серпухов-Ленинград и МГ </a:t>
            </a:r>
            <a:r>
              <a:rPr lang="ru-RU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Белоусово-Ленинград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85852" y="210901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Опыт применения геоматериалов на объектах линейной части МГ в 2016-2017 гг. Результат и экономический эффект для ПАО «Газпром». Проблемы.</a:t>
            </a:r>
          </a:p>
        </p:txBody>
      </p:sp>
      <p:sp>
        <p:nvSpPr>
          <p:cNvPr id="221185" name="Rectangle 1"/>
          <p:cNvSpPr>
            <a:spLocks noChangeArrowheads="1"/>
          </p:cNvSpPr>
          <p:nvPr/>
        </p:nvSpPr>
        <p:spPr bwMode="auto">
          <a:xfrm>
            <a:off x="500034" y="1147361"/>
            <a:ext cx="835824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Применение геосинтетических материалов на «Силе Сибири»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позволило решить следующие задачи: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снижение общей стоимости строительства;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минимизация негативного воздействия природно-климатических факторов;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обеспечение безаварийной эксплуатации объекта;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увеличение межремонтных сроков, повышение долговечности конструкций;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снижение затрат на эксплуатацию;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максимальное сохранение экологии региона.</a:t>
            </a:r>
          </a:p>
        </p:txBody>
      </p:sp>
      <p:pic>
        <p:nvPicPr>
          <p:cNvPr id="222210" name="Picture 2" descr="http://nws.su/uploads/2017-08/1503503764_Defektoskop-novogo-pokoleniya-dlya-.jpg"/>
          <p:cNvPicPr>
            <a:picLocks noChangeAspect="1" noChangeArrowheads="1"/>
          </p:cNvPicPr>
          <p:nvPr/>
        </p:nvPicPr>
        <p:blipFill>
          <a:blip r:embed="rId3" cstate="print"/>
          <a:srcRect t="21650" b="26392"/>
          <a:stretch>
            <a:fillRect/>
          </a:stretch>
        </p:blipFill>
        <p:spPr bwMode="auto">
          <a:xfrm>
            <a:off x="1071538" y="4143380"/>
            <a:ext cx="6929486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5" name="Picture 1" descr="\\Server\OM\Сергеев АА\Лого\лого П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90" y="116632"/>
            <a:ext cx="755234" cy="786186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1052736"/>
            <a:ext cx="864096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Номер слайда 2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8028384" y="6624736"/>
            <a:ext cx="792088" cy="188640"/>
          </a:xfrm>
          <a:prstGeom prst="rect">
            <a:avLst/>
          </a:prstGeom>
          <a:effectLst>
            <a:outerShdw dist="38100" dir="8100000" algn="tr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marL="274320" indent="-274320" algn="r" fontAlgn="auto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defRPr/>
            </a:pPr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www.presto.ru</a:t>
            </a:r>
            <a:endParaRPr lang="ru-RU" sz="80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95536" y="6669360"/>
            <a:ext cx="835292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285852" y="262574"/>
            <a:ext cx="7715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Times New Roman" pitchFamily="18" charset="0"/>
              </a:rPr>
              <a:t>Пространственные полимерные решетки ГЕОКОРД и ГЕОСТЕП, композитные анкера ГЕОФОРС, гибкие плиты ГИБП – геосинтетические материалы нового поколения.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857224" y="1357298"/>
            <a:ext cx="3240000" cy="2520000"/>
            <a:chOff x="785786" y="4052272"/>
            <a:chExt cx="3240000" cy="2520000"/>
          </a:xfrm>
        </p:grpSpPr>
        <p:pic>
          <p:nvPicPr>
            <p:cNvPr id="15" name="Рисунок 14" descr="C:\Users\Менеджер4-ОМ\Desktop\Безымянный-524574.jpg"/>
            <p:cNvPicPr preferRelativeResize="0"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85786" y="4052272"/>
              <a:ext cx="3240000" cy="2520000"/>
            </a:xfrm>
            <a:prstGeom prst="round2DiagRect">
              <a:avLst>
                <a:gd name="adj1" fmla="val 50000"/>
                <a:gd name="adj2" fmla="val 0"/>
              </a:avLst>
            </a:prstGeom>
            <a:ln>
              <a:noFill/>
            </a:ln>
            <a:effectLst>
              <a:outerShdw blurRad="127000" algn="tl" rotWithShape="0">
                <a:srgbClr val="000000">
                  <a:alpha val="47000"/>
                </a:srgbClr>
              </a:outerShdw>
            </a:effectLst>
          </p:spPr>
        </p:pic>
        <p:sp>
          <p:nvSpPr>
            <p:cNvPr id="16" name="TextBox 35"/>
            <p:cNvSpPr txBox="1">
              <a:spLocks noChangeArrowheads="1"/>
            </p:cNvSpPr>
            <p:nvPr/>
          </p:nvSpPr>
          <p:spPr bwMode="auto">
            <a:xfrm>
              <a:off x="785786" y="6172162"/>
              <a:ext cx="2071702" cy="40011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accent1"/>
                  </a:solidFill>
                  <a:latin typeface="Arial Narrow" pitchFamily="34" charset="0"/>
                  <a:cs typeface="Times New Roman" pitchFamily="18" charset="0"/>
                </a:rPr>
                <a:t>ГЕОКОРД</a:t>
              </a:r>
              <a:r>
                <a:rPr lang="ru-RU" sz="2000" b="1" baseline="30000" dirty="0" smtClean="0">
                  <a:solidFill>
                    <a:schemeClr val="accent1"/>
                  </a:solidFill>
                  <a:latin typeface="Arial Narrow" pitchFamily="34" charset="0"/>
                  <a:cs typeface="Times New Roman" pitchFamily="18" charset="0"/>
                </a:rPr>
                <a:t>®</a:t>
              </a:r>
              <a:endParaRPr lang="ru-RU" sz="2000" b="1" dirty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929190" y="1376968"/>
            <a:ext cx="3240000" cy="2430003"/>
            <a:chOff x="4857752" y="4071942"/>
            <a:chExt cx="3240000" cy="2430003"/>
          </a:xfrm>
        </p:grpSpPr>
        <p:pic>
          <p:nvPicPr>
            <p:cNvPr id="19" name="Picture 3" descr="\\SERVER\Foto\Георешетка\Инновации\Геостеп\Первое испытание Геостеп 2015г\Фото\IMG_3368.JPG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 r="43750"/>
            <a:stretch>
              <a:fillRect/>
            </a:stretch>
          </p:blipFill>
          <p:spPr bwMode="auto">
            <a:xfrm rot="5400000">
              <a:off x="5262750" y="3666944"/>
              <a:ext cx="2430003" cy="3240000"/>
            </a:xfrm>
            <a:prstGeom prst="round2DiagRect">
              <a:avLst>
                <a:gd name="adj1" fmla="val 0"/>
                <a:gd name="adj2" fmla="val 50000"/>
              </a:avLst>
            </a:prstGeom>
            <a:ln>
              <a:noFill/>
            </a:ln>
            <a:effectLst>
              <a:outerShdw blurRad="127000" algn="tl" rotWithShape="0">
                <a:srgbClr val="000000">
                  <a:alpha val="47000"/>
                </a:srgbClr>
              </a:outerShdw>
            </a:effectLst>
          </p:spPr>
        </p:pic>
        <p:sp>
          <p:nvSpPr>
            <p:cNvPr id="20" name="TextBox 23"/>
            <p:cNvSpPr txBox="1">
              <a:spLocks noChangeArrowheads="1"/>
            </p:cNvSpPr>
            <p:nvPr/>
          </p:nvSpPr>
          <p:spPr bwMode="auto">
            <a:xfrm>
              <a:off x="4857752" y="6100724"/>
              <a:ext cx="2071702" cy="400110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accent1"/>
                  </a:solidFill>
                  <a:latin typeface="Arial Narrow" pitchFamily="34" charset="0"/>
                  <a:cs typeface="Times New Roman" pitchFamily="18" charset="0"/>
                </a:rPr>
                <a:t>ГЕОСТЕП</a:t>
              </a:r>
              <a:r>
                <a:rPr lang="ru-RU" sz="2000" b="1" baseline="30000" dirty="0" smtClean="0">
                  <a:solidFill>
                    <a:schemeClr val="accent1"/>
                  </a:solidFill>
                  <a:latin typeface="Arial Narrow" pitchFamily="34" charset="0"/>
                  <a:cs typeface="Times New Roman" pitchFamily="18" charset="0"/>
                </a:rPr>
                <a:t>®</a:t>
              </a:r>
              <a:endParaRPr lang="ru-RU" sz="20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</p:grpSp>
      <p:grpSp>
        <p:nvGrpSpPr>
          <p:cNvPr id="21" name="Группа 15"/>
          <p:cNvGrpSpPr/>
          <p:nvPr/>
        </p:nvGrpSpPr>
        <p:grpSpPr>
          <a:xfrm>
            <a:off x="4929190" y="4214814"/>
            <a:ext cx="3214710" cy="2286020"/>
            <a:chOff x="4666730" y="4161888"/>
            <a:chExt cx="2993864" cy="2338660"/>
          </a:xfrm>
        </p:grpSpPr>
        <p:pic>
          <p:nvPicPr>
            <p:cNvPr id="22" name="Picture 3" descr="\\SERVER\Foto\Георешетка\Инновации\Геостеп\Первое испытание Геостеп 2015г\Фото\IMG_3368.JPG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4666730" y="4161888"/>
              <a:ext cx="2993864" cy="2305956"/>
            </a:xfrm>
            <a:prstGeom prst="round2DiagRect">
              <a:avLst>
                <a:gd name="adj1" fmla="val 47390"/>
                <a:gd name="adj2" fmla="val 0"/>
              </a:avLst>
            </a:prstGeom>
            <a:ln>
              <a:noFill/>
            </a:ln>
            <a:effectLst>
              <a:outerShdw blurRad="127000" algn="tl" rotWithShape="0">
                <a:srgbClr val="000000">
                  <a:alpha val="47000"/>
                </a:srgbClr>
              </a:outerShdw>
            </a:effectLst>
          </p:spPr>
        </p:pic>
        <p:sp>
          <p:nvSpPr>
            <p:cNvPr id="23" name="TextBox 23"/>
            <p:cNvSpPr txBox="1">
              <a:spLocks noChangeArrowheads="1"/>
            </p:cNvSpPr>
            <p:nvPr/>
          </p:nvSpPr>
          <p:spPr bwMode="auto">
            <a:xfrm>
              <a:off x="4680955" y="5996765"/>
              <a:ext cx="1568231" cy="503783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accent1"/>
                  </a:solidFill>
                  <a:latin typeface="Arial Narrow" pitchFamily="34" charset="0"/>
                  <a:cs typeface="Times New Roman" pitchFamily="18" charset="0"/>
                </a:rPr>
                <a:t>ГЕОСОТЫ</a:t>
              </a:r>
              <a:r>
                <a:rPr lang="ru-RU" sz="2000" b="1" baseline="30000" dirty="0" smtClean="0">
                  <a:solidFill>
                    <a:schemeClr val="accent1"/>
                  </a:solidFill>
                  <a:latin typeface="Arial Narrow" pitchFamily="34" charset="0"/>
                  <a:cs typeface="Times New Roman" pitchFamily="18" charset="0"/>
                </a:rPr>
                <a:t>®</a:t>
              </a:r>
              <a:endParaRPr lang="ru-RU" sz="20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44264" y="4214818"/>
            <a:ext cx="3227670" cy="2286016"/>
            <a:chOff x="844264" y="4214818"/>
            <a:chExt cx="3227670" cy="2286016"/>
          </a:xfrm>
        </p:grpSpPr>
        <p:pic>
          <p:nvPicPr>
            <p:cNvPr id="223234" name="Picture 2" descr="\\Server\фото и видео архив\Комплектующие\Композитные анкера ГЕОФОРС-С\Фото анкера ГЕОФОРС 07.12.17\IMG_4743.JPG"/>
            <p:cNvPicPr>
              <a:picLocks noChangeAspect="1" noChangeArrowheads="1"/>
            </p:cNvPicPr>
            <p:nvPr/>
          </p:nvPicPr>
          <p:blipFill>
            <a:blip r:embed="rId6" cstate="print"/>
            <a:srcRect t="14411"/>
            <a:stretch>
              <a:fillRect/>
            </a:stretch>
          </p:blipFill>
          <p:spPr bwMode="auto">
            <a:xfrm>
              <a:off x="844264" y="4214818"/>
              <a:ext cx="3227670" cy="2286016"/>
            </a:xfrm>
            <a:prstGeom prst="round2DiagRect">
              <a:avLst>
                <a:gd name="adj1" fmla="val 47390"/>
                <a:gd name="adj2" fmla="val 0"/>
              </a:avLst>
            </a:prstGeom>
            <a:ln>
              <a:noFill/>
            </a:ln>
            <a:effectLst>
              <a:outerShdw blurRad="127000" algn="tl" rotWithShape="0">
                <a:srgbClr val="000000">
                  <a:alpha val="47000"/>
                </a:srgbClr>
              </a:outerShdw>
            </a:effectLst>
          </p:spPr>
        </p:pic>
        <p:sp>
          <p:nvSpPr>
            <p:cNvPr id="26" name="TextBox 23"/>
            <p:cNvSpPr txBox="1">
              <a:spLocks noChangeArrowheads="1"/>
            </p:cNvSpPr>
            <p:nvPr/>
          </p:nvSpPr>
          <p:spPr bwMode="auto">
            <a:xfrm>
              <a:off x="857224" y="6072206"/>
              <a:ext cx="1428760" cy="415499"/>
            </a:xfrm>
            <a:prstGeom prst="rect">
              <a:avLst/>
            </a:prstGeom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accent1"/>
                  </a:solidFill>
                  <a:latin typeface="Arial Narrow" pitchFamily="34" charset="0"/>
                  <a:cs typeface="Times New Roman" pitchFamily="18" charset="0"/>
                </a:rPr>
                <a:t>ГЕОФОРС</a:t>
              </a:r>
              <a:r>
                <a:rPr lang="ru-RU" sz="2000" b="1" baseline="30000" dirty="0" smtClean="0">
                  <a:solidFill>
                    <a:schemeClr val="accent1"/>
                  </a:solidFill>
                  <a:latin typeface="Arial Narrow" pitchFamily="34" charset="0"/>
                  <a:cs typeface="Times New Roman" pitchFamily="18" charset="0"/>
                </a:rPr>
                <a:t>®</a:t>
              </a:r>
              <a:endParaRPr lang="ru-RU" sz="2000" b="1" dirty="0" smtClean="0">
                <a:solidFill>
                  <a:schemeClr val="accent1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13030</TotalTime>
  <Words>1741</Words>
  <Application>Microsoft Office PowerPoint</Application>
  <PresentationFormat>Экран (4:3)</PresentationFormat>
  <Paragraphs>237</Paragraphs>
  <Slides>24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 A. Firsov</dc:creator>
  <cp:lastModifiedBy>Крупник Александр</cp:lastModifiedBy>
  <cp:revision>1114</cp:revision>
  <dcterms:created xsi:type="dcterms:W3CDTF">2013-11-05T11:01:13Z</dcterms:created>
  <dcterms:modified xsi:type="dcterms:W3CDTF">2018-05-15T12:04:01Z</dcterms:modified>
</cp:coreProperties>
</file>