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9" r:id="rId1"/>
    <p:sldMasterId id="2147483719" r:id="rId2"/>
    <p:sldMasterId id="2147483921" r:id="rId3"/>
  </p:sldMasterIdLst>
  <p:notesMasterIdLst>
    <p:notesMasterId r:id="rId21"/>
  </p:notesMasterIdLst>
  <p:handoutMasterIdLst>
    <p:handoutMasterId r:id="rId22"/>
  </p:handoutMasterIdLst>
  <p:sldIdLst>
    <p:sldId id="322" r:id="rId4"/>
    <p:sldId id="346" r:id="rId5"/>
    <p:sldId id="349" r:id="rId6"/>
    <p:sldId id="313" r:id="rId7"/>
    <p:sldId id="341" r:id="rId8"/>
    <p:sldId id="330" r:id="rId9"/>
    <p:sldId id="332" r:id="rId10"/>
    <p:sldId id="350" r:id="rId11"/>
    <p:sldId id="351" r:id="rId12"/>
    <p:sldId id="353" r:id="rId13"/>
    <p:sldId id="325" r:id="rId14"/>
    <p:sldId id="319" r:id="rId15"/>
    <p:sldId id="321" r:id="rId16"/>
    <p:sldId id="354" r:id="rId17"/>
    <p:sldId id="356" r:id="rId18"/>
    <p:sldId id="355" r:id="rId19"/>
    <p:sldId id="329" r:id="rId20"/>
  </p:sldIdLst>
  <p:sldSz cx="9144000" cy="6858000" type="screen4x3"/>
  <p:notesSz cx="6743700" cy="98806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2">
          <p15:clr>
            <a:srgbClr val="A4A3A4"/>
          </p15:clr>
        </p15:guide>
        <p15:guide id="2" pos="21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6666"/>
    <a:srgbClr val="00FF00"/>
    <a:srgbClr val="0033CC"/>
    <a:srgbClr val="56EE32"/>
    <a:srgbClr val="5F5F5F"/>
    <a:srgbClr val="F8F8F8"/>
    <a:srgbClr val="FF9999"/>
    <a:srgbClr val="A40404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84" autoAdjust="0"/>
    <p:restoredTop sz="94660"/>
  </p:normalViewPr>
  <p:slideViewPr>
    <p:cSldViewPr>
      <p:cViewPr>
        <p:scale>
          <a:sx n="100" d="100"/>
          <a:sy n="100" d="100"/>
        </p:scale>
        <p:origin x="-762" y="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1452" y="-108"/>
      </p:cViewPr>
      <p:guideLst>
        <p:guide orient="horz" pos="3112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9525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530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9525" y="938530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2000F734-0FE2-4343-8922-FC3381517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2299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525" y="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1363"/>
            <a:ext cx="4940300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692650"/>
            <a:ext cx="5394325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530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525" y="9385300"/>
            <a:ext cx="2922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85692532-2484-4C60-9EF2-57EABD414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846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5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</a:ln>
        </p:spPr>
        <p:txBody>
          <a:bodyPr/>
          <a:lstStyle/>
          <a:p>
            <a:pPr defTabSz="908881"/>
            <a:fld id="{C02C0D80-DE99-4791-8474-6D671DE99737}" type="slidenum">
              <a:rPr lang="ru-RU" smtClean="0">
                <a:latin typeface="Times New Roman" pitchFamily="18" charset="0"/>
              </a:rPr>
              <a:pPr defTabSz="908881"/>
              <a:t>1</a:t>
            </a:fld>
            <a:endParaRPr lang="ru-RU" dirty="0" smtClean="0">
              <a:latin typeface="Times New Roman" pitchFamily="18" charset="0"/>
            </a:endParaRPr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3816705" y="9384041"/>
            <a:ext cx="2917947" cy="4827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881">
              <a:lnSpc>
                <a:spcPct val="95000"/>
              </a:lnSpc>
              <a:tabLst>
                <a:tab pos="0" algn="l"/>
                <a:tab pos="441500" algn="l"/>
                <a:tab pos="889089" algn="l"/>
                <a:tab pos="1335156" algn="l"/>
                <a:tab pos="1781223" algn="l"/>
                <a:tab pos="2228812" algn="l"/>
                <a:tab pos="2674879" algn="l"/>
                <a:tab pos="3119424" algn="l"/>
                <a:tab pos="3568535" algn="l"/>
                <a:tab pos="4014602" algn="l"/>
                <a:tab pos="4460669" algn="l"/>
                <a:tab pos="4908258" algn="l"/>
                <a:tab pos="5352802" algn="l"/>
                <a:tab pos="5798870" algn="l"/>
                <a:tab pos="6246459" algn="l"/>
                <a:tab pos="6692525" algn="l"/>
                <a:tab pos="7138593" algn="l"/>
                <a:tab pos="7586182" algn="l"/>
                <a:tab pos="8030726" algn="l"/>
                <a:tab pos="8478316" algn="l"/>
                <a:tab pos="8925905" algn="l"/>
              </a:tabLst>
            </a:pPr>
            <a:fld id="{3E3BAEF2-1E33-4188-97EE-ED5F7FEC6564}" type="slidenum">
              <a:rPr lang="ru-RU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881">
                <a:lnSpc>
                  <a:spcPct val="95000"/>
                </a:lnSpc>
                <a:tabLst>
                  <a:tab pos="0" algn="l"/>
                  <a:tab pos="441500" algn="l"/>
                  <a:tab pos="889089" algn="l"/>
                  <a:tab pos="1335156" algn="l"/>
                  <a:tab pos="1781223" algn="l"/>
                  <a:tab pos="2228812" algn="l"/>
                  <a:tab pos="2674879" algn="l"/>
                  <a:tab pos="3119424" algn="l"/>
                  <a:tab pos="3568535" algn="l"/>
                  <a:tab pos="4014602" algn="l"/>
                  <a:tab pos="4460669" algn="l"/>
                  <a:tab pos="4908258" algn="l"/>
                  <a:tab pos="5352802" algn="l"/>
                  <a:tab pos="5798870" algn="l"/>
                  <a:tab pos="6246459" algn="l"/>
                  <a:tab pos="6692525" algn="l"/>
                  <a:tab pos="7138593" algn="l"/>
                  <a:tab pos="7586182" algn="l"/>
                  <a:tab pos="8030726" algn="l"/>
                  <a:tab pos="8478316" algn="l"/>
                  <a:tab pos="8925905" algn="l"/>
                </a:tabLst>
              </a:pPr>
              <a:t>1</a:t>
            </a:fld>
            <a:endParaRPr lang="ru-RU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4" name="Text Box 2"/>
          <p:cNvSpPr txBox="1">
            <a:spLocks noChangeArrowheads="1"/>
          </p:cNvSpPr>
          <p:nvPr/>
        </p:nvSpPr>
        <p:spPr bwMode="auto">
          <a:xfrm>
            <a:off x="3816706" y="9384042"/>
            <a:ext cx="2920963" cy="4858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881">
              <a:lnSpc>
                <a:spcPct val="95000"/>
              </a:lnSpc>
              <a:tabLst>
                <a:tab pos="0" algn="l"/>
                <a:tab pos="441500" algn="l"/>
                <a:tab pos="889089" algn="l"/>
                <a:tab pos="1335156" algn="l"/>
                <a:tab pos="1781223" algn="l"/>
                <a:tab pos="2228812" algn="l"/>
                <a:tab pos="2674879" algn="l"/>
                <a:tab pos="3119424" algn="l"/>
                <a:tab pos="3568535" algn="l"/>
                <a:tab pos="4014602" algn="l"/>
                <a:tab pos="4460669" algn="l"/>
                <a:tab pos="4908258" algn="l"/>
                <a:tab pos="5352802" algn="l"/>
                <a:tab pos="5798870" algn="l"/>
                <a:tab pos="6246459" algn="l"/>
                <a:tab pos="6692525" algn="l"/>
                <a:tab pos="7138593" algn="l"/>
                <a:tab pos="7586182" algn="l"/>
                <a:tab pos="8030726" algn="l"/>
                <a:tab pos="8478316" algn="l"/>
                <a:tab pos="8925905" algn="l"/>
              </a:tabLst>
            </a:pPr>
            <a:fld id="{F0CF29D4-F72E-44FA-BBCB-498A794F16DB}" type="slidenum">
              <a:rPr lang="ru-RU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881">
                <a:lnSpc>
                  <a:spcPct val="95000"/>
                </a:lnSpc>
                <a:tabLst>
                  <a:tab pos="0" algn="l"/>
                  <a:tab pos="441500" algn="l"/>
                  <a:tab pos="889089" algn="l"/>
                  <a:tab pos="1335156" algn="l"/>
                  <a:tab pos="1781223" algn="l"/>
                  <a:tab pos="2228812" algn="l"/>
                  <a:tab pos="2674879" algn="l"/>
                  <a:tab pos="3119424" algn="l"/>
                  <a:tab pos="3568535" algn="l"/>
                  <a:tab pos="4014602" algn="l"/>
                  <a:tab pos="4460669" algn="l"/>
                  <a:tab pos="4908258" algn="l"/>
                  <a:tab pos="5352802" algn="l"/>
                  <a:tab pos="5798870" algn="l"/>
                  <a:tab pos="6246459" algn="l"/>
                  <a:tab pos="6692525" algn="l"/>
                  <a:tab pos="7138593" algn="l"/>
                  <a:tab pos="7586182" algn="l"/>
                  <a:tab pos="8030726" algn="l"/>
                  <a:tab pos="8478316" algn="l"/>
                  <a:tab pos="8925905" algn="l"/>
                </a:tabLst>
              </a:pPr>
              <a:t>1</a:t>
            </a:fld>
            <a:endParaRPr lang="ru-RU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5537" cy="3702050"/>
          </a:xfrm>
          <a:solidFill>
            <a:srgbClr val="FFFFFF"/>
          </a:solidFill>
          <a:ln/>
        </p:spPr>
      </p:sp>
      <p:sp>
        <p:nvSpPr>
          <p:cNvPr id="2048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069" y="4694320"/>
            <a:ext cx="5397071" cy="4446039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077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0113" y="739775"/>
            <a:ext cx="4940300" cy="3706813"/>
          </a:xfrm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xfrm>
            <a:off x="674070" y="4694321"/>
            <a:ext cx="5395563" cy="4446039"/>
          </a:xfrm>
          <a:noFill/>
          <a:ln/>
        </p:spPr>
        <p:txBody>
          <a:bodyPr lIns="90865" tIns="45433" rIns="90865" bIns="45433"/>
          <a:lstStyle/>
          <a:p>
            <a:r>
              <a:rPr lang="ru-RU" smtClean="0"/>
              <a:t>Уточнить по давлению на МУ и проработать еще раз вопрос отводов.</a:t>
            </a:r>
          </a:p>
        </p:txBody>
      </p:sp>
      <p:sp>
        <p:nvSpPr>
          <p:cNvPr id="28676" name="Номер слайда 3"/>
          <p:cNvSpPr txBox="1">
            <a:spLocks noGrp="1"/>
          </p:cNvSpPr>
          <p:nvPr/>
        </p:nvSpPr>
        <p:spPr bwMode="auto">
          <a:xfrm>
            <a:off x="3818213" y="9384041"/>
            <a:ext cx="2923980" cy="49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65" tIns="45433" rIns="90865" bIns="45433" anchor="b"/>
          <a:lstStyle/>
          <a:p>
            <a:pPr algn="r" defTabSz="908847"/>
            <a:fld id="{B44EAC50-E449-4961-B4A7-E6F836C82D84}" type="slidenum">
              <a:rPr lang="ru-RU">
                <a:latin typeface="Arial" charset="0"/>
              </a:rPr>
              <a:pPr algn="r" defTabSz="908847"/>
              <a:t>10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29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5"/>
          <p:cNvSpPr txBox="1">
            <a:spLocks noGrp="1" noChangeArrowheads="1"/>
          </p:cNvSpPr>
          <p:nvPr/>
        </p:nvSpPr>
        <p:spPr bwMode="auto">
          <a:xfrm>
            <a:off x="3816350" y="9385300"/>
            <a:ext cx="2914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E78FC462-C9E4-4E05-A027-2C3044DF2058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11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3816350" y="9385300"/>
            <a:ext cx="2917825" cy="481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37EA8737-C267-4B34-9EB8-CA384CC90C94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11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3816350" y="9385300"/>
            <a:ext cx="2921000" cy="48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B5A3A6F1-1A28-47B5-90D5-7AF8E14429EA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11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/>
        </p:spPr>
      </p:sp>
      <p:sp>
        <p:nvSpPr>
          <p:cNvPr id="522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688" y="4694238"/>
            <a:ext cx="5395912" cy="44450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484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5"/>
          <p:cNvSpPr txBox="1">
            <a:spLocks noGrp="1" noChangeArrowheads="1"/>
          </p:cNvSpPr>
          <p:nvPr/>
        </p:nvSpPr>
        <p:spPr bwMode="auto">
          <a:xfrm>
            <a:off x="3816350" y="9385300"/>
            <a:ext cx="2914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E78FC462-C9E4-4E05-A027-2C3044DF2058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12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3816350" y="9385300"/>
            <a:ext cx="2917825" cy="481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37EA8737-C267-4B34-9EB8-CA384CC90C94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12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3816350" y="9385300"/>
            <a:ext cx="2921000" cy="48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B5A3A6F1-1A28-47B5-90D5-7AF8E14429EA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12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/>
        </p:spPr>
      </p:sp>
      <p:sp>
        <p:nvSpPr>
          <p:cNvPr id="522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688" y="4694238"/>
            <a:ext cx="5395912" cy="44450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568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0113" y="739775"/>
            <a:ext cx="4940300" cy="3706813"/>
          </a:xfrm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xfrm>
            <a:off x="674069" y="4694320"/>
            <a:ext cx="5395563" cy="4446039"/>
          </a:xfrm>
          <a:noFill/>
          <a:ln/>
        </p:spPr>
        <p:txBody>
          <a:bodyPr lIns="90869" tIns="45435" rIns="90869" bIns="45435"/>
          <a:lstStyle/>
          <a:p>
            <a:r>
              <a:rPr lang="ru-RU" smtClean="0"/>
              <a:t>Уточнить по давлению на МУ и проработать еще раз вопрос отводов.</a:t>
            </a:r>
          </a:p>
        </p:txBody>
      </p:sp>
      <p:sp>
        <p:nvSpPr>
          <p:cNvPr id="28676" name="Номер слайда 3"/>
          <p:cNvSpPr txBox="1">
            <a:spLocks noGrp="1"/>
          </p:cNvSpPr>
          <p:nvPr/>
        </p:nvSpPr>
        <p:spPr bwMode="auto">
          <a:xfrm>
            <a:off x="3818213" y="9384041"/>
            <a:ext cx="2923980" cy="49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69" tIns="45435" rIns="90869" bIns="45435" anchor="b"/>
          <a:lstStyle/>
          <a:p>
            <a:pPr algn="r" defTabSz="908881"/>
            <a:fld id="{B44EAC50-E449-4961-B4A7-E6F836C82D84}" type="slidenum">
              <a:rPr lang="ru-RU">
                <a:latin typeface="Arial" charset="0"/>
              </a:rPr>
              <a:pPr algn="r" defTabSz="908881"/>
              <a:t>13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29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5"/>
          <p:cNvSpPr txBox="1">
            <a:spLocks noGrp="1" noChangeArrowheads="1"/>
          </p:cNvSpPr>
          <p:nvPr/>
        </p:nvSpPr>
        <p:spPr bwMode="auto">
          <a:xfrm>
            <a:off x="3786932" y="9340279"/>
            <a:ext cx="2892182" cy="4755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CBAE38F6-8E50-4787-BEBE-B4B3D49632B8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14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3786932" y="9340280"/>
            <a:ext cx="2895333" cy="4787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7BA5E2B3-CB81-47D6-9B0E-FFA7D3281049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14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3786932" y="9340280"/>
            <a:ext cx="2898483" cy="481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6435A7ED-D343-4BE7-8EA2-E8128BA10A05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14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6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747713"/>
            <a:ext cx="4914900" cy="3686175"/>
          </a:xfrm>
          <a:solidFill>
            <a:srgbClr val="FFFFFF"/>
          </a:solidFill>
          <a:ln/>
        </p:spPr>
      </p:sp>
      <p:sp>
        <p:nvSpPr>
          <p:cNvPr id="4506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69487" y="4671720"/>
            <a:ext cx="5354317" cy="442367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448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5"/>
          <p:cNvSpPr txBox="1">
            <a:spLocks noGrp="1" noChangeArrowheads="1"/>
          </p:cNvSpPr>
          <p:nvPr/>
        </p:nvSpPr>
        <p:spPr bwMode="auto">
          <a:xfrm>
            <a:off x="3786932" y="9340279"/>
            <a:ext cx="2892182" cy="4755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CBAE38F6-8E50-4787-BEBE-B4B3D49632B8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15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3786932" y="9340280"/>
            <a:ext cx="2895333" cy="4787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7BA5E2B3-CB81-47D6-9B0E-FFA7D3281049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15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3786932" y="9340280"/>
            <a:ext cx="2898483" cy="481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6435A7ED-D343-4BE7-8EA2-E8128BA10A05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15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6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747713"/>
            <a:ext cx="4914900" cy="3686175"/>
          </a:xfrm>
          <a:solidFill>
            <a:srgbClr val="FFFFFF"/>
          </a:solidFill>
          <a:ln/>
        </p:spPr>
      </p:sp>
      <p:sp>
        <p:nvSpPr>
          <p:cNvPr id="4506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69487" y="4671720"/>
            <a:ext cx="5354317" cy="442367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4487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0010"/>
            <a:fld id="{57BAE9F7-84EE-4BAA-8A84-1BA62446DE0C}" type="slidenum">
              <a:rPr lang="ru-RU" smtClean="0">
                <a:solidFill>
                  <a:srgbClr val="000000"/>
                </a:solidFill>
                <a:latin typeface="Arial" pitchFamily="34" charset="0"/>
              </a:rPr>
              <a:pPr defTabSz="910010"/>
              <a:t>16</a:t>
            </a:fld>
            <a:endParaRPr lang="ru-RU" dirty="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39775"/>
            <a:ext cx="4940300" cy="3706813"/>
          </a:xfrm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75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0D92B920-FBC6-4914-AC0C-7A5D779DFCAE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/>
              <a:t>17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3846513" y="9429750"/>
            <a:ext cx="2940050" cy="48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AEC4E93-A2A2-487B-B95F-C75FF07F2743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3846513" y="9429750"/>
            <a:ext cx="2943225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96F687D-5B01-4505-BCFD-EC8FFCBEDC6A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301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0938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7225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498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5"/>
          <p:cNvSpPr txBox="1">
            <a:spLocks noGrp="1" noChangeArrowheads="1"/>
          </p:cNvSpPr>
          <p:nvPr/>
        </p:nvSpPr>
        <p:spPr bwMode="auto">
          <a:xfrm>
            <a:off x="3786932" y="9340279"/>
            <a:ext cx="2892182" cy="4755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CBAE38F6-8E50-4787-BEBE-B4B3D49632B8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2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3786932" y="9340280"/>
            <a:ext cx="2895333" cy="4787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7BA5E2B3-CB81-47D6-9B0E-FFA7D3281049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2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3786932" y="9340280"/>
            <a:ext cx="2898483" cy="481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 defTabSz="908914">
              <a:lnSpc>
                <a:spcPct val="95000"/>
              </a:lnSpc>
              <a:tabLst>
                <a:tab pos="0" algn="l"/>
                <a:tab pos="441833" algn="l"/>
                <a:tab pos="885244" algn="l"/>
                <a:tab pos="1328655" algn="l"/>
                <a:tab pos="1773644" algn="l"/>
                <a:tab pos="2217055" algn="l"/>
                <a:tab pos="2660466" algn="l"/>
                <a:tab pos="3105455" algn="l"/>
                <a:tab pos="3548866" algn="l"/>
                <a:tab pos="3992277" algn="l"/>
                <a:tab pos="4437266" algn="l"/>
                <a:tab pos="4880677" algn="l"/>
                <a:tab pos="5324088" algn="l"/>
                <a:tab pos="5767499" algn="l"/>
                <a:tab pos="6212488" algn="l"/>
                <a:tab pos="6655899" algn="l"/>
                <a:tab pos="7099310" algn="l"/>
                <a:tab pos="7544299" algn="l"/>
                <a:tab pos="7987709" algn="l"/>
                <a:tab pos="8431121" algn="l"/>
                <a:tab pos="8876110" algn="l"/>
              </a:tabLst>
            </a:pPr>
            <a:fld id="{6435A7ED-D343-4BE7-8EA2-E8128BA10A05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 defTabSz="908914">
                <a:lnSpc>
                  <a:spcPct val="95000"/>
                </a:lnSpc>
                <a:tabLst>
                  <a:tab pos="0" algn="l"/>
                  <a:tab pos="441833" algn="l"/>
                  <a:tab pos="885244" algn="l"/>
                  <a:tab pos="1328655" algn="l"/>
                  <a:tab pos="1773644" algn="l"/>
                  <a:tab pos="2217055" algn="l"/>
                  <a:tab pos="2660466" algn="l"/>
                  <a:tab pos="3105455" algn="l"/>
                  <a:tab pos="3548866" algn="l"/>
                  <a:tab pos="3992277" algn="l"/>
                  <a:tab pos="4437266" algn="l"/>
                  <a:tab pos="4880677" algn="l"/>
                  <a:tab pos="5324088" algn="l"/>
                  <a:tab pos="5767499" algn="l"/>
                  <a:tab pos="6212488" algn="l"/>
                  <a:tab pos="6655899" algn="l"/>
                  <a:tab pos="7099310" algn="l"/>
                  <a:tab pos="7544299" algn="l"/>
                  <a:tab pos="7987709" algn="l"/>
                  <a:tab pos="8431121" algn="l"/>
                  <a:tab pos="8876110" algn="l"/>
                </a:tabLst>
              </a:pPr>
              <a:t>2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506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747713"/>
            <a:ext cx="4914900" cy="3686175"/>
          </a:xfrm>
          <a:solidFill>
            <a:srgbClr val="FFFFFF"/>
          </a:solidFill>
          <a:ln/>
        </p:spPr>
      </p:sp>
      <p:sp>
        <p:nvSpPr>
          <p:cNvPr id="4506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69487" y="4671720"/>
            <a:ext cx="5354317" cy="4423678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448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5"/>
          <p:cNvSpPr txBox="1">
            <a:spLocks noGrp="1" noChangeArrowheads="1"/>
          </p:cNvSpPr>
          <p:nvPr/>
        </p:nvSpPr>
        <p:spPr bwMode="auto">
          <a:xfrm>
            <a:off x="3816862" y="9384516"/>
            <a:ext cx="2914236" cy="4787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8E629933-D150-4A53-9744-FE6BD6D70FAF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3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3816862" y="9384516"/>
            <a:ext cx="2917386" cy="481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CC4679B7-0BCE-438F-8D2A-A93B8B1943BF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3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6" name="Text Box 2"/>
          <p:cNvSpPr txBox="1">
            <a:spLocks noChangeArrowheads="1"/>
          </p:cNvSpPr>
          <p:nvPr/>
        </p:nvSpPr>
        <p:spPr bwMode="auto">
          <a:xfrm>
            <a:off x="3816862" y="9384517"/>
            <a:ext cx="2920537" cy="48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39E98717-5634-4DAA-8087-7B0AED824EC6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3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213" y="4693839"/>
            <a:ext cx="5396850" cy="4445796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992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5"/>
          <p:cNvSpPr txBox="1">
            <a:spLocks noGrp="1" noChangeArrowheads="1"/>
          </p:cNvSpPr>
          <p:nvPr/>
        </p:nvSpPr>
        <p:spPr bwMode="auto">
          <a:xfrm>
            <a:off x="3816862" y="9384516"/>
            <a:ext cx="2914236" cy="4787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ADF38CA6-9706-4A93-B7E1-EC5AABFE22E5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4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3816862" y="9384516"/>
            <a:ext cx="2917386" cy="481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06CF06FF-3F51-4596-8ED2-F7A1BE3A68A0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4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3816862" y="9384517"/>
            <a:ext cx="2920537" cy="48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992AC1B8-073B-4763-ADCD-E0413925F79B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4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213" y="4693839"/>
            <a:ext cx="5396850" cy="4445796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6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5"/>
          <p:cNvSpPr txBox="1">
            <a:spLocks noGrp="1" noChangeArrowheads="1"/>
          </p:cNvSpPr>
          <p:nvPr/>
        </p:nvSpPr>
        <p:spPr bwMode="auto">
          <a:xfrm>
            <a:off x="3816350" y="9385300"/>
            <a:ext cx="2914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E78FC462-C9E4-4E05-A027-2C3044DF2058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5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3816350" y="9385300"/>
            <a:ext cx="2917825" cy="481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37EA8737-C267-4B34-9EB8-CA384CC90C94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5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3816350" y="9385300"/>
            <a:ext cx="2921000" cy="48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500" algn="l"/>
                <a:tab pos="890588" algn="l"/>
                <a:tab pos="1336675" algn="l"/>
                <a:tab pos="1784350" algn="l"/>
                <a:tab pos="2230438" algn="l"/>
                <a:tab pos="2676525" algn="l"/>
                <a:tab pos="3124200" algn="l"/>
                <a:tab pos="3570288" algn="l"/>
                <a:tab pos="4016375" algn="l"/>
                <a:tab pos="4464050" algn="l"/>
                <a:tab pos="4910138" algn="l"/>
                <a:tab pos="5356225" algn="l"/>
                <a:tab pos="5802313" algn="l"/>
                <a:tab pos="6249988" algn="l"/>
                <a:tab pos="6696075" algn="l"/>
                <a:tab pos="7142163" algn="l"/>
                <a:tab pos="7589838" algn="l"/>
                <a:tab pos="8035925" algn="l"/>
                <a:tab pos="8482013" algn="l"/>
                <a:tab pos="8929688" algn="l"/>
              </a:tabLst>
            </a:pPr>
            <a:fld id="{B5A3A6F1-1A28-47B5-90D5-7AF8E14429EA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500" algn="l"/>
                  <a:tab pos="890588" algn="l"/>
                  <a:tab pos="1336675" algn="l"/>
                  <a:tab pos="1784350" algn="l"/>
                  <a:tab pos="2230438" algn="l"/>
                  <a:tab pos="2676525" algn="l"/>
                  <a:tab pos="3124200" algn="l"/>
                  <a:tab pos="3570288" algn="l"/>
                  <a:tab pos="4016375" algn="l"/>
                  <a:tab pos="4464050" algn="l"/>
                  <a:tab pos="4910138" algn="l"/>
                  <a:tab pos="5356225" algn="l"/>
                  <a:tab pos="5802313" algn="l"/>
                  <a:tab pos="6249988" algn="l"/>
                  <a:tab pos="6696075" algn="l"/>
                  <a:tab pos="7142163" algn="l"/>
                  <a:tab pos="7589838" algn="l"/>
                  <a:tab pos="8035925" algn="l"/>
                  <a:tab pos="8482013" algn="l"/>
                  <a:tab pos="8929688" algn="l"/>
                </a:tabLst>
              </a:pPr>
              <a:t>5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/>
        </p:spPr>
      </p:sp>
      <p:sp>
        <p:nvSpPr>
          <p:cNvPr id="522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688" y="4694238"/>
            <a:ext cx="5395912" cy="44450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863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5"/>
          <p:cNvSpPr txBox="1">
            <a:spLocks noGrp="1" noChangeArrowheads="1"/>
          </p:cNvSpPr>
          <p:nvPr/>
        </p:nvSpPr>
        <p:spPr bwMode="auto">
          <a:xfrm>
            <a:off x="3816862" y="9384516"/>
            <a:ext cx="2914236" cy="4787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ADF38CA6-9706-4A93-B7E1-EC5AABFE22E5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6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3816862" y="9384516"/>
            <a:ext cx="2917386" cy="481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06CF06FF-3F51-4596-8ED2-F7A1BE3A68A0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6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3816862" y="9384517"/>
            <a:ext cx="2920537" cy="48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992AC1B8-073B-4763-ADCD-E0413925F79B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6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213" y="4693839"/>
            <a:ext cx="5396850" cy="4445796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6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5"/>
          <p:cNvSpPr txBox="1">
            <a:spLocks noGrp="1" noChangeArrowheads="1"/>
          </p:cNvSpPr>
          <p:nvPr/>
        </p:nvSpPr>
        <p:spPr bwMode="auto">
          <a:xfrm>
            <a:off x="3816350" y="9385301"/>
            <a:ext cx="2914650" cy="477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483" algn="l"/>
                <a:tab pos="890555" algn="l"/>
                <a:tab pos="1336626" algn="l"/>
                <a:tab pos="1784284" algn="l"/>
                <a:tab pos="2230355" algn="l"/>
                <a:tab pos="2676426" algn="l"/>
                <a:tab pos="3124084" algn="l"/>
                <a:tab pos="3570155" algn="l"/>
                <a:tab pos="4016226" algn="l"/>
                <a:tab pos="4463884" algn="l"/>
                <a:tab pos="4909955" algn="l"/>
                <a:tab pos="5356026" algn="l"/>
                <a:tab pos="5802097" algn="l"/>
                <a:tab pos="6249756" algn="l"/>
                <a:tab pos="6695826" algn="l"/>
                <a:tab pos="7141897" algn="l"/>
                <a:tab pos="7589556" algn="l"/>
                <a:tab pos="8035626" algn="l"/>
                <a:tab pos="8481697" algn="l"/>
                <a:tab pos="8929356" algn="l"/>
              </a:tabLst>
            </a:pPr>
            <a:fld id="{E78FC462-C9E4-4E05-A027-2C3044DF2058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483" algn="l"/>
                  <a:tab pos="890555" algn="l"/>
                  <a:tab pos="1336626" algn="l"/>
                  <a:tab pos="1784284" algn="l"/>
                  <a:tab pos="2230355" algn="l"/>
                  <a:tab pos="2676426" algn="l"/>
                  <a:tab pos="3124084" algn="l"/>
                  <a:tab pos="3570155" algn="l"/>
                  <a:tab pos="4016226" algn="l"/>
                  <a:tab pos="4463884" algn="l"/>
                  <a:tab pos="4909955" algn="l"/>
                  <a:tab pos="5356026" algn="l"/>
                  <a:tab pos="5802097" algn="l"/>
                  <a:tab pos="6249756" algn="l"/>
                  <a:tab pos="6695826" algn="l"/>
                  <a:tab pos="7141897" algn="l"/>
                  <a:tab pos="7589556" algn="l"/>
                  <a:tab pos="8035626" algn="l"/>
                  <a:tab pos="8481697" algn="l"/>
                  <a:tab pos="8929356" algn="l"/>
                </a:tabLst>
              </a:pPr>
              <a:t>7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3816351" y="9385301"/>
            <a:ext cx="2917825" cy="481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483" algn="l"/>
                <a:tab pos="890555" algn="l"/>
                <a:tab pos="1336626" algn="l"/>
                <a:tab pos="1784284" algn="l"/>
                <a:tab pos="2230355" algn="l"/>
                <a:tab pos="2676426" algn="l"/>
                <a:tab pos="3124084" algn="l"/>
                <a:tab pos="3570155" algn="l"/>
                <a:tab pos="4016226" algn="l"/>
                <a:tab pos="4463884" algn="l"/>
                <a:tab pos="4909955" algn="l"/>
                <a:tab pos="5356026" algn="l"/>
                <a:tab pos="5802097" algn="l"/>
                <a:tab pos="6249756" algn="l"/>
                <a:tab pos="6695826" algn="l"/>
                <a:tab pos="7141897" algn="l"/>
                <a:tab pos="7589556" algn="l"/>
                <a:tab pos="8035626" algn="l"/>
                <a:tab pos="8481697" algn="l"/>
                <a:tab pos="8929356" algn="l"/>
              </a:tabLst>
            </a:pPr>
            <a:fld id="{37EA8737-C267-4B34-9EB8-CA384CC90C94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483" algn="l"/>
                  <a:tab pos="890555" algn="l"/>
                  <a:tab pos="1336626" algn="l"/>
                  <a:tab pos="1784284" algn="l"/>
                  <a:tab pos="2230355" algn="l"/>
                  <a:tab pos="2676426" algn="l"/>
                  <a:tab pos="3124084" algn="l"/>
                  <a:tab pos="3570155" algn="l"/>
                  <a:tab pos="4016226" algn="l"/>
                  <a:tab pos="4463884" algn="l"/>
                  <a:tab pos="4909955" algn="l"/>
                  <a:tab pos="5356026" algn="l"/>
                  <a:tab pos="5802097" algn="l"/>
                  <a:tab pos="6249756" algn="l"/>
                  <a:tab pos="6695826" algn="l"/>
                  <a:tab pos="7141897" algn="l"/>
                  <a:tab pos="7589556" algn="l"/>
                  <a:tab pos="8035626" algn="l"/>
                  <a:tab pos="8481697" algn="l"/>
                  <a:tab pos="8929356" algn="l"/>
                </a:tabLst>
              </a:pPr>
              <a:t>7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3816350" y="9385300"/>
            <a:ext cx="2921000" cy="484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483" algn="l"/>
                <a:tab pos="890555" algn="l"/>
                <a:tab pos="1336626" algn="l"/>
                <a:tab pos="1784284" algn="l"/>
                <a:tab pos="2230355" algn="l"/>
                <a:tab pos="2676426" algn="l"/>
                <a:tab pos="3124084" algn="l"/>
                <a:tab pos="3570155" algn="l"/>
                <a:tab pos="4016226" algn="l"/>
                <a:tab pos="4463884" algn="l"/>
                <a:tab pos="4909955" algn="l"/>
                <a:tab pos="5356026" algn="l"/>
                <a:tab pos="5802097" algn="l"/>
                <a:tab pos="6249756" algn="l"/>
                <a:tab pos="6695826" algn="l"/>
                <a:tab pos="7141897" algn="l"/>
                <a:tab pos="7589556" algn="l"/>
                <a:tab pos="8035626" algn="l"/>
                <a:tab pos="8481697" algn="l"/>
                <a:tab pos="8929356" algn="l"/>
              </a:tabLst>
            </a:pPr>
            <a:fld id="{B5A3A6F1-1A28-47B5-90D5-7AF8E14429EA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483" algn="l"/>
                  <a:tab pos="890555" algn="l"/>
                  <a:tab pos="1336626" algn="l"/>
                  <a:tab pos="1784284" algn="l"/>
                  <a:tab pos="2230355" algn="l"/>
                  <a:tab pos="2676426" algn="l"/>
                  <a:tab pos="3124084" algn="l"/>
                  <a:tab pos="3570155" algn="l"/>
                  <a:tab pos="4016226" algn="l"/>
                  <a:tab pos="4463884" algn="l"/>
                  <a:tab pos="4909955" algn="l"/>
                  <a:tab pos="5356026" algn="l"/>
                  <a:tab pos="5802097" algn="l"/>
                  <a:tab pos="6249756" algn="l"/>
                  <a:tab pos="6695826" algn="l"/>
                  <a:tab pos="7141897" algn="l"/>
                  <a:tab pos="7589556" algn="l"/>
                  <a:tab pos="8035626" algn="l"/>
                  <a:tab pos="8481697" algn="l"/>
                  <a:tab pos="8929356" algn="l"/>
                </a:tabLst>
              </a:pPr>
              <a:t>7</a:t>
            </a:fld>
            <a:endParaRPr lang="ru-RU" sz="13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22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/>
        </p:spPr>
      </p:sp>
      <p:sp>
        <p:nvSpPr>
          <p:cNvPr id="522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688" y="4694239"/>
            <a:ext cx="5395912" cy="44450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863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5"/>
          <p:cNvSpPr txBox="1">
            <a:spLocks noGrp="1" noChangeArrowheads="1"/>
          </p:cNvSpPr>
          <p:nvPr/>
        </p:nvSpPr>
        <p:spPr bwMode="auto">
          <a:xfrm>
            <a:off x="3816862" y="9384516"/>
            <a:ext cx="2914236" cy="4787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ADF38CA6-9706-4A93-B7E1-EC5AABFE22E5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8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3816862" y="9384516"/>
            <a:ext cx="2917386" cy="48186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06CF06FF-3F51-4596-8ED2-F7A1BE3A68A0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8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3816862" y="9384517"/>
            <a:ext cx="2920537" cy="485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b"/>
          <a:lstStyle/>
          <a:p>
            <a:pPr algn="r">
              <a:lnSpc>
                <a:spcPct val="95000"/>
              </a:lnSpc>
              <a:tabLst>
                <a:tab pos="0" algn="l"/>
                <a:tab pos="444989" algn="l"/>
                <a:tab pos="891556" algn="l"/>
                <a:tab pos="1338123" algn="l"/>
                <a:tab pos="1784690" algn="l"/>
                <a:tab pos="2231257" algn="l"/>
                <a:tab pos="2677824" algn="l"/>
                <a:tab pos="3124391" algn="l"/>
                <a:tab pos="3570958" algn="l"/>
                <a:tab pos="4017524" algn="l"/>
                <a:tab pos="4464092" algn="l"/>
                <a:tab pos="4910658" algn="l"/>
                <a:tab pos="5357226" algn="l"/>
                <a:tab pos="5803792" algn="l"/>
                <a:tab pos="6250359" algn="l"/>
                <a:tab pos="6696926" algn="l"/>
                <a:tab pos="7143493" algn="l"/>
                <a:tab pos="7590060" algn="l"/>
                <a:tab pos="8036627" algn="l"/>
                <a:tab pos="8483194" algn="l"/>
                <a:tab pos="8929761" algn="l"/>
              </a:tabLst>
            </a:pPr>
            <a:fld id="{992AC1B8-073B-4763-ADCD-E0413925F79B}" type="slidenum">
              <a:rPr lang="ru-RU"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lnSpc>
                  <a:spcPct val="95000"/>
                </a:lnSpc>
                <a:tabLst>
                  <a:tab pos="0" algn="l"/>
                  <a:tab pos="444989" algn="l"/>
                  <a:tab pos="891556" algn="l"/>
                  <a:tab pos="1338123" algn="l"/>
                  <a:tab pos="1784690" algn="l"/>
                  <a:tab pos="2231257" algn="l"/>
                  <a:tab pos="2677824" algn="l"/>
                  <a:tab pos="3124391" algn="l"/>
                  <a:tab pos="3570958" algn="l"/>
                  <a:tab pos="4017524" algn="l"/>
                  <a:tab pos="4464092" algn="l"/>
                  <a:tab pos="4910658" algn="l"/>
                  <a:tab pos="5357226" algn="l"/>
                  <a:tab pos="5803792" algn="l"/>
                  <a:tab pos="6250359" algn="l"/>
                  <a:tab pos="6696926" algn="l"/>
                  <a:tab pos="7143493" algn="l"/>
                  <a:tab pos="7590060" algn="l"/>
                  <a:tab pos="8036627" algn="l"/>
                  <a:tab pos="8483194" algn="l"/>
                  <a:tab pos="8929761" algn="l"/>
                </a:tabLst>
              </a:pPr>
              <a:t>8</a:t>
            </a:fld>
            <a:endParaRPr lang="ru-RU" sz="1300" dirty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891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50888"/>
            <a:ext cx="4937125" cy="3703637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74213" y="4693839"/>
            <a:ext cx="5396850" cy="4445796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6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0113" y="739775"/>
            <a:ext cx="4940300" cy="3706813"/>
          </a:xfrm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xfrm>
            <a:off x="674070" y="4694321"/>
            <a:ext cx="5395563" cy="4446039"/>
          </a:xfrm>
          <a:noFill/>
          <a:ln/>
        </p:spPr>
        <p:txBody>
          <a:bodyPr lIns="90865" tIns="45433" rIns="90865" bIns="45433"/>
          <a:lstStyle/>
          <a:p>
            <a:r>
              <a:rPr lang="ru-RU" smtClean="0"/>
              <a:t>Уточнить по давлению на МУ и проработать еще раз вопрос отводов.</a:t>
            </a:r>
          </a:p>
        </p:txBody>
      </p:sp>
      <p:sp>
        <p:nvSpPr>
          <p:cNvPr id="28676" name="Номер слайда 3"/>
          <p:cNvSpPr txBox="1">
            <a:spLocks noGrp="1"/>
          </p:cNvSpPr>
          <p:nvPr/>
        </p:nvSpPr>
        <p:spPr bwMode="auto">
          <a:xfrm>
            <a:off x="3818213" y="9384041"/>
            <a:ext cx="2923980" cy="49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65" tIns="45433" rIns="90865" bIns="45433" anchor="b"/>
          <a:lstStyle/>
          <a:p>
            <a:pPr algn="r" defTabSz="908847"/>
            <a:fld id="{B44EAC50-E449-4961-B4A7-E6F836C82D84}" type="slidenum">
              <a:rPr lang="ru-RU">
                <a:latin typeface="Arial" charset="0"/>
              </a:rPr>
              <a:pPr algn="r" defTabSz="908847"/>
              <a:t>9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29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F2009-AF5E-407E-99F6-F0162A946DEC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A7F69-BE82-4DC4-8E02-B9D24974735C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0CA3A-1639-4CFB-ADC7-96E84F8EE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88913"/>
            <a:ext cx="2057400" cy="5937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88913"/>
            <a:ext cx="6019800" cy="5937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B5FEE-D528-4091-A914-8246CF28EDC5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A3C74-FB0B-4F97-B1C7-244529AE0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627313" y="188913"/>
            <a:ext cx="3322637" cy="417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AFF80-BAF2-432F-B86A-E99899078B14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19B17-5969-43AC-9B18-12BCA0930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8DB42-A76E-4BC8-BDC3-2DD8B8930447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C022F-B415-4125-B08A-6C5A886D81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677E9C84-8A44-47DF-AA9A-E86C3D45C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1FB9F261-8B81-420B-88FB-411C922235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94224BF8-AB0F-4F9F-9717-42D12D4940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0663" cy="4510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0263" y="1604963"/>
            <a:ext cx="4030662" cy="4510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7206BBD6-945E-4DFC-AA2E-020065142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8EF136B2-9003-4A4D-94AB-F817BBB763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C43299E9-7ABF-4D1C-8594-A711F7F703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C1AC9-95DF-4014-9F82-62221BC99504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8F8D-F578-43FC-9A6E-74F51B20D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E6F7D4BA-279E-4580-B23D-74A888138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E281E5C3-9A4C-4E7F-AD69-5E5AD8FE7E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189D42B3-D345-4C83-BB8B-F93B450798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7A65594D-244B-4DEA-B7AF-60B25200AF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8288" y="271463"/>
            <a:ext cx="2052637" cy="58435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1463"/>
            <a:ext cx="6008688" cy="58435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fld id="{F7172C77-C8F8-486F-95C5-9F1753021C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F2009-AF5E-407E-99F6-F0162A946DEC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6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C1AC9-95DF-4014-9F82-62221BC99504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8F8D-F578-43FC-9A6E-74F51B20D51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917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3C992-F54A-4161-80AF-E69ADA0657A4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90FC-6711-4EEE-9935-5D273FFBC51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233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D7F98-1C58-4273-A3D0-C4ED09C36384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0D8BF-5869-4A84-87F1-B0CFFA5B69F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832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4B956-D32F-4501-91AD-C39CFBECFDE1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E6115-03D8-413F-811C-0C9FF307B5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4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3C992-F54A-4161-80AF-E69ADA0657A4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90FC-6711-4EEE-9935-5D273FFBC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456C0-1F52-4212-B31B-2EC731A2459A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A24EA-6126-4EAC-9F12-D4EE0C3038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366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AB617-6BB0-4380-A39D-E15C89B2D966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15F80-2AEF-468D-BE6A-7CFEAE5BE01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385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6840F-A2FC-454B-99AB-A5CB27BCF430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0C5DE-AC2C-43A3-9362-FB41D92618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4972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438D3-406F-4564-B57C-28BDED16825C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A1D64-8D1E-457D-B302-54D7877A140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7698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A7F69-BE82-4DC4-8E02-B9D24974735C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0CA3A-1639-4CFB-ADC7-96E84F8EEE9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1364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88913"/>
            <a:ext cx="2057400" cy="59372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88913"/>
            <a:ext cx="6019800" cy="59372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B5FEE-D528-4091-A914-8246CF28EDC5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A3C74-FB0B-4F97-B1C7-244529AE00A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0179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2627314" y="188913"/>
            <a:ext cx="3322637" cy="417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9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AFF80-BAF2-432F-B86A-E99899078B14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19B17-5969-43AC-9B18-12BCA0930AE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87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8DB42-A76E-4BC8-BDC3-2DD8B8930447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C022F-B415-4125-B08A-6C5A886D81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1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D7F98-1C58-4273-A3D0-C4ED09C36384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0D8BF-5869-4A84-87F1-B0CFFA5B6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4B956-D32F-4501-91AD-C39CFBECFDE1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E6115-03D8-413F-811C-0C9FF307B5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456C0-1F52-4212-B31B-2EC731A2459A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A24EA-6126-4EAC-9F12-D4EE0C303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AB617-6BB0-4380-A39D-E15C89B2D966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15F80-2AEF-468D-BE6A-7CFEAE5BE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6840F-A2FC-454B-99AB-A5CB27BCF430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0C5DE-AC2C-43A3-9362-FB41D92618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438D3-406F-4564-B57C-28BDED16825C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A1D64-8D1E-457D-B302-54D7877A14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7313" y="188913"/>
            <a:ext cx="33226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29D69CF7-3987-4846-BBF5-2507658DEDB9}" type="datetime1">
              <a:rPr lang="ru-RU"/>
              <a:pPr>
                <a:defRPr/>
              </a:pPr>
              <a:t>11.03.2017</a:t>
            </a:fld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08925" y="6589713"/>
            <a:ext cx="1235075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1"/>
            </a:lvl1pPr>
          </a:lstStyle>
          <a:p>
            <a:pPr>
              <a:defRPr/>
            </a:pPr>
            <a:fld id="{37909CFE-1CA2-4554-90DB-C768CD8720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1463"/>
            <a:ext cx="8213725" cy="1131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3725" cy="4510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556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6813"/>
            <a:ext cx="212090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7375" y="6246813"/>
            <a:ext cx="2889250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1455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3000"/>
              </a:lnSpc>
              <a:buSzPct val="100000"/>
              <a:defRPr sz="18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D0CDC97A-6A73-4789-BF14-A79A4B778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buChar char="•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025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buChar char="•"/>
        <a:defRPr sz="22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13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627314" y="188913"/>
            <a:ext cx="33226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29D69CF7-3987-4846-BBF5-2507658DEDB9}" type="datetime1">
              <a:rPr lang="ru-RU">
                <a:solidFill>
                  <a:srgbClr val="000000"/>
                </a:solidFill>
              </a:rPr>
              <a:pPr>
                <a:defRPr/>
              </a:pPr>
              <a:t>11.03.2017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08926" y="6589715"/>
            <a:ext cx="1235075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1"/>
            </a:lvl1pPr>
          </a:lstStyle>
          <a:p>
            <a:pPr>
              <a:defRPr/>
            </a:pPr>
            <a:fld id="{37909CFE-1CA2-4554-90DB-C768CD87207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78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  <p:sldLayoutId id="2147483934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 b="1">
          <a:solidFill>
            <a:schemeClr val="accent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7.jpe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6.jpe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9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6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9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25" y="3357563"/>
            <a:ext cx="5857875" cy="3500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124" name="Рисунок 1"/>
          <p:cNvPicPr>
            <a:picLocks noChangeAspect="1" noChangeArrowheads="1"/>
          </p:cNvPicPr>
          <p:nvPr/>
        </p:nvPicPr>
        <p:blipFill>
          <a:blip r:embed="rId4" cstate="print"/>
          <a:srcRect r="32191" b="51871"/>
          <a:stretch>
            <a:fillRect/>
          </a:stretch>
        </p:blipFill>
        <p:spPr bwMode="auto">
          <a:xfrm>
            <a:off x="428625" y="285750"/>
            <a:ext cx="2286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07504" y="3284984"/>
            <a:ext cx="8822214" cy="20162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73080" rIns="90000" bIns="45000"/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Производство СДТ повышенной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эксплуатационной надежности и</a:t>
            </a:r>
          </a:p>
          <a:p>
            <a:pPr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арианты изоляционных покрытий СДТ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для обустройства  нефтяных месторождений </a:t>
            </a:r>
          </a:p>
        </p:txBody>
      </p:sp>
      <p:pic>
        <p:nvPicPr>
          <p:cNvPr id="63491" name="Picture 3" descr="C:\Users\Fedotova.a\Desktop\презы\_MAX1764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8158"/>
            <a:ext cx="3828703" cy="30394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Rectangle 7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1" r:id="rId5" imgW="0" imgH="0" progId="">
                  <p:embed/>
                </p:oleObj>
              </mc:Choice>
              <mc:Fallback>
                <p:oleObj r:id="rId5" imgW="0" imgH="0" progId="">
                  <p:embed/>
                  <p:pic>
                    <p:nvPicPr>
                      <p:cNvPr id="0" name="AutoShap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2" descr="C:\Users\design\Desktop\TD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1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8532441" y="6381328"/>
            <a:ext cx="455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20</a:t>
            </a:r>
            <a:endParaRPr lang="ru-RU" sz="1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94305"/>
              </p:ext>
            </p:extLst>
          </p:nvPr>
        </p:nvGraphicFramePr>
        <p:xfrm>
          <a:off x="4498151" y="1998028"/>
          <a:ext cx="4490086" cy="43833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{C4B1156A-380E-4F78-BDF5-A606A8083BF9}</a:tableStyleId>
              </a:tblPr>
              <a:tblGrid>
                <a:gridCol w="824174"/>
                <a:gridCol w="641576"/>
                <a:gridCol w="576064"/>
                <a:gridCol w="360040"/>
                <a:gridCol w="504056"/>
                <a:gridCol w="504056"/>
                <a:gridCol w="504056"/>
                <a:gridCol w="576064"/>
              </a:tblGrid>
              <a:tr h="40187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Деталь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Марка стали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 err="1">
                          <a:effectLst/>
                        </a:rPr>
                        <a:t>Термо</a:t>
                      </a:r>
                      <a:r>
                        <a:rPr lang="ru-RU" sz="700" kern="1400" dirty="0">
                          <a:effectLst/>
                        </a:rPr>
                        <a:t>-обработка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Срок промысловых испытаний, мес.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Величина коррозионного утонения стенки деталей, мм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Скорость общей</a:t>
                      </a:r>
                      <a:br>
                        <a:rPr lang="ru-RU" sz="700" kern="1400">
                          <a:effectLst/>
                        </a:rPr>
                      </a:br>
                      <a:r>
                        <a:rPr lang="ru-RU" sz="700" kern="1400">
                          <a:effectLst/>
                        </a:rPr>
                        <a:t>коррозии, мм/год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Максимальная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Средняя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Максимальная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Средняя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Отвод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 err="1">
                          <a:effectLst/>
                        </a:rPr>
                        <a:t>Дв.закалка</a:t>
                      </a:r>
                      <a:r>
                        <a:rPr lang="ru-RU" sz="700" kern="1400" dirty="0">
                          <a:effectLst/>
                        </a:rPr>
                        <a:t>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19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0,28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0,20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0,18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0,08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Тройник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 err="1">
                          <a:effectLst/>
                        </a:rPr>
                        <a:t>Дв.закалка</a:t>
                      </a:r>
                      <a:r>
                        <a:rPr lang="ru-RU" sz="700" kern="1400" dirty="0">
                          <a:effectLst/>
                        </a:rPr>
                        <a:t>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0,28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0,15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0,11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Переход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Закалка+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0,34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0,21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0,10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Тройник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Две закалки 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0,36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0,22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0,11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Отвод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 err="1">
                          <a:effectLst/>
                        </a:rPr>
                        <a:t>Дв.закалка</a:t>
                      </a:r>
                      <a:r>
                        <a:rPr lang="ru-RU" sz="700" kern="1400" dirty="0">
                          <a:effectLst/>
                        </a:rPr>
                        <a:t>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23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0,33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0,24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0,13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Тройник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 err="1">
                          <a:effectLst/>
                        </a:rPr>
                        <a:t>Дв.закалка</a:t>
                      </a:r>
                      <a:r>
                        <a:rPr lang="ru-RU" sz="700" kern="1400" dirty="0">
                          <a:effectLst/>
                        </a:rPr>
                        <a:t>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0,33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0,24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0,13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Переход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Закалка+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0,36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0,23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0,19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0,12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Тройник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Две закалки 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0,47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0,34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0,24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Отвод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 err="1">
                          <a:effectLst/>
                        </a:rPr>
                        <a:t>Дв.закалка</a:t>
                      </a:r>
                      <a:r>
                        <a:rPr lang="ru-RU" sz="700" kern="1400" dirty="0">
                          <a:effectLst/>
                        </a:rPr>
                        <a:t>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42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0,30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0,43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0,12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0,08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Тройник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 err="1">
                          <a:effectLst/>
                        </a:rPr>
                        <a:t>Дв.закалка</a:t>
                      </a:r>
                      <a:r>
                        <a:rPr lang="ru-RU" sz="700" kern="1400" dirty="0">
                          <a:effectLst/>
                        </a:rPr>
                        <a:t>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0,25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0,32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0,09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0,07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297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Переход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Закалка+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0,54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0,87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0,25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0,15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  <a:tr h="3014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Тройник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13ХФА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Две закалки + отпуск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0,38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0,69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>
                          <a:effectLst/>
                        </a:rPr>
                        <a:t>0,20</a:t>
                      </a:r>
                      <a:endParaRPr lang="ru-RU" sz="7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kern="1400" dirty="0">
                          <a:effectLst/>
                        </a:rPr>
                        <a:t>0,11</a:t>
                      </a:r>
                      <a:endParaRPr lang="ru-RU" sz="7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9471" marR="39471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471476" y="1264167"/>
            <a:ext cx="4672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Результаты оценки скорости общей коррозии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металла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фасонных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изделий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после промысловых испытаний на нефтесборном коллекторе Куст 43А 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НП-4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410706"/>
              </p:ext>
            </p:extLst>
          </p:nvPr>
        </p:nvGraphicFramePr>
        <p:xfrm>
          <a:off x="329870" y="2031446"/>
          <a:ext cx="3816421" cy="46447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{C4B1156A-380E-4F78-BDF5-A606A8083BF9}</a:tableStyleId>
              </a:tblPr>
              <a:tblGrid>
                <a:gridCol w="1246179"/>
                <a:gridCol w="467316"/>
                <a:gridCol w="545203"/>
                <a:gridCol w="467316"/>
                <a:gridCol w="545203"/>
                <a:gridCol w="545204"/>
              </a:tblGrid>
              <a:tr h="51636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Маркировка, </a:t>
                      </a:r>
                      <a:br>
                        <a:rPr lang="ru-RU" sz="900" kern="1400" dirty="0">
                          <a:effectLst/>
                        </a:rPr>
                      </a:br>
                      <a:r>
                        <a:rPr lang="ru-RU" sz="900" kern="1400" dirty="0">
                          <a:effectLst/>
                        </a:rPr>
                        <a:t>деталь, марка стали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Срок ОПИ, мес.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Глубина язв,  мм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Скорость локальной коррозии, мм/год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7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максимальная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средняя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максимальная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средняя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079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Отвод </a:t>
                      </a:r>
                      <a:r>
                        <a:rPr lang="ru-RU" sz="900" kern="1400" dirty="0">
                          <a:effectLst/>
                        </a:rPr>
                        <a:t>П 90º 219×6мм,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23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1,20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0,67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0,62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0,35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4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Тройник </a:t>
                      </a:r>
                      <a:r>
                        <a:rPr lang="ru-RU" sz="900" kern="1400" dirty="0">
                          <a:effectLst/>
                        </a:rPr>
                        <a:t>219×</a:t>
                      </a:r>
                      <a:r>
                        <a:rPr lang="en-US" sz="900" kern="1400" dirty="0">
                          <a:effectLst/>
                        </a:rPr>
                        <a:t>8</a:t>
                      </a:r>
                      <a:r>
                        <a:rPr lang="ru-RU" sz="900" kern="1400" dirty="0">
                          <a:effectLst/>
                        </a:rPr>
                        <a:t>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1,24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0,80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0,54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0,42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Переход </a:t>
                      </a:r>
                      <a:r>
                        <a:rPr lang="ru-RU" sz="900" kern="1400" dirty="0">
                          <a:effectLst/>
                        </a:rPr>
                        <a:t>273×10мм-219×8мм,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1,00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0,48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0,52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0,25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85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Тройник </a:t>
                      </a:r>
                      <a:r>
                        <a:rPr lang="ru-RU" sz="900" kern="1400" dirty="0">
                          <a:effectLst/>
                        </a:rPr>
                        <a:t>273×10мм,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1,10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0,79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0,57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0,41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81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Отвод </a:t>
                      </a:r>
                      <a:r>
                        <a:rPr lang="ru-RU" sz="900" kern="1400" dirty="0">
                          <a:effectLst/>
                        </a:rPr>
                        <a:t>П 90º 219×6мм,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42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1,20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0,80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0,34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0,23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89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Тройник </a:t>
                      </a:r>
                      <a:r>
                        <a:rPr lang="ru-RU" sz="900" kern="1400" dirty="0">
                          <a:effectLst/>
                        </a:rPr>
                        <a:t>219×</a:t>
                      </a:r>
                      <a:r>
                        <a:rPr lang="en-US" sz="900" kern="1400" dirty="0">
                          <a:effectLst/>
                        </a:rPr>
                        <a:t>8</a:t>
                      </a:r>
                      <a:r>
                        <a:rPr lang="ru-RU" sz="900" kern="1400" dirty="0">
                          <a:effectLst/>
                        </a:rPr>
                        <a:t>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2,29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1,70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0,65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0,48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112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Переход </a:t>
                      </a:r>
                      <a:r>
                        <a:rPr lang="ru-RU" sz="900" kern="1400" dirty="0">
                          <a:effectLst/>
                        </a:rPr>
                        <a:t>273×10мм-219×8мм,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1,30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0,92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0,37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0,26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89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 smtClean="0">
                          <a:effectLst/>
                        </a:rPr>
                        <a:t>Тройник </a:t>
                      </a:r>
                      <a:r>
                        <a:rPr lang="ru-RU" sz="900" kern="1400" dirty="0">
                          <a:effectLst/>
                        </a:rPr>
                        <a:t>273×10мм, 13ХФА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2,15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1,50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>
                          <a:effectLst/>
                        </a:rPr>
                        <a:t>0,61</a:t>
                      </a:r>
                      <a:endParaRPr lang="ru-RU" sz="9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0,43</a:t>
                      </a:r>
                      <a:endParaRPr lang="ru-RU" sz="9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90667" y="1232899"/>
            <a:ext cx="3993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Результаты оценки скорости локальной коррозии металла фасонных изделий после промысловых испытаний на нефтесборном коллекторе Куст 43А 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НП-4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01527" y="226467"/>
            <a:ext cx="70202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Результаты промысловых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испытаний деталей.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Мамонтовское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месторождение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9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052736"/>
            <a:ext cx="9144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СДТ </a:t>
            </a:r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хладостойкие</a:t>
            </a: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,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(под нанесение внутреннего антикоррозионного покрытия).</a:t>
            </a:r>
            <a:endParaRPr lang="ru-RU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Марки стали:</a:t>
            </a:r>
            <a:r>
              <a:rPr lang="ru-RU" sz="14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 09Г2С, ст. 20, 20КТ,  и др. по согласованию</a:t>
            </a:r>
            <a:r>
              <a:rPr lang="ru-RU" sz="18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654051" y="1700808"/>
            <a:ext cx="432048" cy="432048"/>
          </a:xfrm>
          <a:prstGeom prst="downArrow">
            <a:avLst>
              <a:gd name="adj1" fmla="val 50000"/>
              <a:gd name="adj2" fmla="val 541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948264" y="1700808"/>
            <a:ext cx="432048" cy="432048"/>
          </a:xfrm>
          <a:prstGeom prst="downArrow">
            <a:avLst>
              <a:gd name="adj1" fmla="val 50000"/>
              <a:gd name="adj2" fmla="val 541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9512" y="2060848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Из углеродистой низколегированной хладостойкой стали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2996952"/>
            <a:ext cx="4392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400" b="1" dirty="0" smtClean="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Используем заготовку по ГОСТ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1400" b="1" dirty="0" smtClean="0">
                <a:solidFill>
                  <a:srgbClr val="5F5F5F"/>
                </a:solidFill>
                <a:latin typeface="Arial" pitchFamily="34" charset="0"/>
                <a:cs typeface="Arial" pitchFamily="34" charset="0"/>
              </a:rPr>
              <a:t>и другим НТД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716016" y="2996952"/>
            <a:ext cx="410445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300" b="1" dirty="0" smtClean="0">
                <a:solidFill>
                  <a:srgbClr val="5F5F5F"/>
                </a:solidFill>
                <a:latin typeface="Arial" panose="020B0604020202020204" pitchFamily="34" charset="0"/>
                <a:cs typeface="Arial" pitchFamily="34" charset="0"/>
              </a:rPr>
              <a:t>Используем заготовку по ТУ </a:t>
            </a:r>
            <a:endParaRPr lang="ru-RU" sz="13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400" b="1" dirty="0">
              <a:solidFill>
                <a:srgbClr val="5F5F5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436510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Изготовление детали + Т.О.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(на заданный класс прочности, например К60)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4337720" y="3717032"/>
            <a:ext cx="432048" cy="64807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трелка вниз 39"/>
          <p:cNvSpPr/>
          <p:nvPr/>
        </p:nvSpPr>
        <p:spPr>
          <a:xfrm>
            <a:off x="4337720" y="5013176"/>
            <a:ext cx="432048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594928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Коррозионные испытания не проводятся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обеспечения гарантийного срока эксплуатации  на детали необходимо </a:t>
            </a:r>
            <a:b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нанесение внутреннего антикоррозионного покрытия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16016" y="2132856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Из углеродистой низколегированной с повышенным содержанием хрома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5400000">
            <a:off x="1980506" y="2780134"/>
            <a:ext cx="43204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>
            <a:off x="6661025" y="2852143"/>
            <a:ext cx="43205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93304" y="3717032"/>
            <a:ext cx="792088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7" name="Содержимое 26" descr="калибровка отвода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4920868"/>
            <a:ext cx="1958617" cy="1224136"/>
          </a:xfrm>
        </p:spPr>
      </p:pic>
      <p:pic>
        <p:nvPicPr>
          <p:cNvPr id="29" name="Содержимое 28" descr="DSC_0032_измен.размер.JPG"/>
          <p:cNvPicPr>
            <a:picLocks noGrp="1" noChangeAspect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>
          <a:xfrm>
            <a:off x="179512" y="3840748"/>
            <a:ext cx="1624241" cy="1080120"/>
          </a:xfrm>
        </p:spPr>
      </p:pic>
      <p:pic>
        <p:nvPicPr>
          <p:cNvPr id="36" name="Содержимое 35" descr="DSC_0086.JPG"/>
          <p:cNvPicPr>
            <a:picLocks noGrp="1" noChangeAspect="1"/>
          </p:cNvPicPr>
          <p:nvPr>
            <p:ph sz="quarter" idx="3"/>
          </p:nvPr>
        </p:nvPicPr>
        <p:blipFill>
          <a:blip r:embed="rId5" cstate="print"/>
          <a:stretch>
            <a:fillRect/>
          </a:stretch>
        </p:blipFill>
        <p:spPr>
          <a:xfrm>
            <a:off x="6372200" y="4920868"/>
            <a:ext cx="1871632" cy="1244436"/>
          </a:xfrm>
        </p:spPr>
      </p:pic>
      <p:pic>
        <p:nvPicPr>
          <p:cNvPr id="35" name="Содержимое 34" descr="DSC_0084.JPG"/>
          <p:cNvPicPr>
            <a:picLocks noGrp="1" noChangeAspect="1"/>
          </p:cNvPicPr>
          <p:nvPr>
            <p:ph sz="quarter" idx="4"/>
          </p:nvPr>
        </p:nvPicPr>
        <p:blipFill>
          <a:blip r:embed="rId6" cstate="print"/>
          <a:stretch>
            <a:fillRect/>
          </a:stretch>
        </p:blipFill>
        <p:spPr>
          <a:xfrm>
            <a:off x="7308304" y="3797751"/>
            <a:ext cx="1732801" cy="1152128"/>
          </a:xfrm>
        </p:spPr>
      </p:pic>
      <p:pic>
        <p:nvPicPr>
          <p:cNvPr id="24" name="Picture 12" descr="C:\Users\design\Desktop\TD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2123728" y="188640"/>
            <a:ext cx="7020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 1469-032-04834179-2012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Исполнение И2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42"/>
          <p:cNvSpPr/>
          <p:nvPr/>
        </p:nvSpPr>
        <p:spPr>
          <a:xfrm>
            <a:off x="0" y="6237312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Примечание: По ТУ </a:t>
            </a:r>
            <a:r>
              <a:rPr lang="ru-RU" sz="13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1469-032-04834179-2012 Допускается </a:t>
            </a:r>
            <a:r>
              <a:rPr lang="ru-RU" sz="13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проведение испытаний на ударную вязкость при более высоких температурах необходимость проведения таких испытаний указывается при оформлении заказа.</a:t>
            </a:r>
            <a:endParaRPr lang="ru-RU" sz="1300" dirty="0">
              <a:solidFill>
                <a:srgbClr val="0033CC"/>
              </a:solidFill>
            </a:endParaRPr>
          </a:p>
        </p:txBody>
      </p:sp>
      <p:pic>
        <p:nvPicPr>
          <p:cNvPr id="10" name="Picture 10" descr="ИЦ (10)"/>
          <p:cNvPicPr>
            <a:picLocks noChangeAspect="1" noChangeArrowheads="1"/>
          </p:cNvPicPr>
          <p:nvPr/>
        </p:nvPicPr>
        <p:blipFill>
          <a:blip r:embed="rId3" cstate="print">
            <a:lum bright="12000" contrast="-18000"/>
          </a:blip>
          <a:srcRect/>
          <a:stretch>
            <a:fillRect/>
          </a:stretch>
        </p:blipFill>
        <p:spPr bwMode="auto">
          <a:xfrm>
            <a:off x="6516216" y="1412776"/>
            <a:ext cx="2484086" cy="2710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21" descr="2015-03-04 09.37.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365104"/>
            <a:ext cx="2496276" cy="1872206"/>
          </a:xfrm>
          <a:prstGeom prst="rect">
            <a:avLst/>
          </a:prstGeom>
        </p:spPr>
      </p:pic>
      <p:pic>
        <p:nvPicPr>
          <p:cNvPr id="13" name="Picture 12" descr="C:\Users\design\Desktop\TD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763688" y="188640"/>
            <a:ext cx="7380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 1469-032-04834179-2012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Исполнение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И2.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Отличительные характеристики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сравнении </a:t>
            </a: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деталями по ГОСТ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123576"/>
              </p:ext>
            </p:extLst>
          </p:nvPr>
        </p:nvGraphicFramePr>
        <p:xfrm>
          <a:off x="467544" y="1332026"/>
          <a:ext cx="5875999" cy="485336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902216"/>
                <a:gridCol w="1881345"/>
                <a:gridCol w="2092438"/>
              </a:tblGrid>
              <a:tr h="362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Характеристика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СДТ по ГОСТ 17380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СДТ по ТУ 1469-032-04834179-2012 в исполнении И2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362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Номенклатурный ряд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(отводы, тройники)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Отводы Ø 32-820 мм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Тройники Ø 45-426 мм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Отводы Ø 57-1420 мм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Тройники Ø 57-1420 мм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362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Максимальное рабочее давление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 МПа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32 МПа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362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Марки стали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Ст. 20, 09Г2С, 17Г1С, 20ЮЧ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Ст. 20, 09Г2С, 17Г1С,10Г2ФБЮ, 20ЮЧ, 13ХФА, 20КСХ, 05ХГБ, 20А.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5431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Термообработка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Проводиться только при изготовлении СДТ методом холодной деформации.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Выполняется обязательно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закалка + отпуск.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14483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Механические испытания: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класс прочности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ударная вязкость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 выше К48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KCV </a:t>
                      </a:r>
                      <a:r>
                        <a:rPr lang="ru-RU" sz="1000">
                          <a:effectLst/>
                        </a:rPr>
                        <a:t> не испытываются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KCU</a:t>
                      </a:r>
                      <a:r>
                        <a:rPr lang="ru-RU" sz="1000">
                          <a:effectLst/>
                        </a:rPr>
                        <a:t> -40 не менее 34 Дж/см2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KCU</a:t>
                      </a:r>
                      <a:r>
                        <a:rPr lang="ru-RU" sz="1000">
                          <a:effectLst/>
                        </a:rPr>
                        <a:t> -60 не менее 29 Дж/см2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 К48 до К60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KCV  </a:t>
                      </a:r>
                      <a:r>
                        <a:rPr lang="ru-RU" sz="1000">
                          <a:effectLst/>
                        </a:rPr>
                        <a:t>20 не менее 49 Дж/см2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KCU</a:t>
                      </a:r>
                      <a:r>
                        <a:rPr lang="ru-RU" sz="1000">
                          <a:effectLst/>
                        </a:rPr>
                        <a:t> -60 не менее 39 Дж/см2 при </a:t>
                      </a:r>
                      <a:r>
                        <a:rPr lang="en-US" sz="1000">
                          <a:effectLst/>
                        </a:rPr>
                        <a:t>S</a:t>
                      </a:r>
                      <a:r>
                        <a:rPr lang="ru-RU" sz="1000">
                          <a:effectLst/>
                        </a:rPr>
                        <a:t> до 10 мм;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KCU</a:t>
                      </a:r>
                      <a:r>
                        <a:rPr lang="ru-RU" sz="1000">
                          <a:effectLst/>
                        </a:rPr>
                        <a:t> -60 не менее 49 Дж/см2 при </a:t>
                      </a:r>
                      <a:r>
                        <a:rPr lang="en-US" sz="1000">
                          <a:effectLst/>
                        </a:rPr>
                        <a:t>S</a:t>
                      </a:r>
                      <a:r>
                        <a:rPr lang="ru-RU" sz="1000">
                          <a:effectLst/>
                        </a:rPr>
                        <a:t> свыше 10 мм;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3620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Требование по овальности торцов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 более 6 % от номинального диаметра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 более 1 % от номинального диаметра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  <a:tr h="724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Возможность производства детали с кольцами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Не предусмотрено необходимо разрабатывать чертеж и согласовывать с Заказчиком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Изготовление деталей с кольцами возможно в любых конфигурациях.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401" marR="64401" marT="0" marB="0"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Содержимое 17" descr="IMAG7489.jpg"/>
          <p:cNvPicPr>
            <a:picLocks noGrp="1" noChangeAspect="1"/>
          </p:cNvPicPr>
          <p:nvPr>
            <p:ph sz="quarter" idx="1"/>
          </p:nvPr>
        </p:nvPicPr>
        <p:blipFill>
          <a:blip r:embed="rId5" cstate="print"/>
          <a:srcRect r="10986"/>
          <a:stretch>
            <a:fillRect/>
          </a:stretch>
        </p:blipFill>
        <p:spPr>
          <a:xfrm>
            <a:off x="6573123" y="1019637"/>
            <a:ext cx="2339571" cy="1694172"/>
          </a:xfrm>
        </p:spPr>
      </p:pic>
      <p:graphicFrame>
        <p:nvGraphicFramePr>
          <p:cNvPr id="2050" name="Rectangle 7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5" r:id="rId6" imgW="0" imgH="0" progId="">
                  <p:embed/>
                </p:oleObj>
              </mc:Choice>
              <mc:Fallback>
                <p:oleObj r:id="rId6" imgW="0" imgH="0" progId="">
                  <p:embed/>
                  <p:pic>
                    <p:nvPicPr>
                      <p:cNvPr id="0" name="AutoShape 5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8" name="Rectangle 3"/>
          <p:cNvSpPr>
            <a:spLocks noChangeArrowheads="1"/>
          </p:cNvSpPr>
          <p:nvPr/>
        </p:nvSpPr>
        <p:spPr bwMode="auto">
          <a:xfrm>
            <a:off x="251520" y="1268760"/>
            <a:ext cx="637321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  <a:defRPr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 настоящее время налажено производство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следующих конструкций (под нанесения ВАКП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pPr indent="358775" algn="just" eaLnBrk="0" hangingPunct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Отводы  с кольцами (под нанесения ВАКП) с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DN 80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250 мм на рабочее давление до 25 МПа</a:t>
            </a:r>
          </a:p>
          <a:p>
            <a:pPr indent="358775" algn="just" eaLnBrk="0" hangingPunct="0"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Тройники с кольцами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DN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 450 мм рабочее давление до 25 МПа. </a:t>
            </a:r>
          </a:p>
          <a:p>
            <a:pPr marL="457200" indent="-457200" algn="just" eaLnBrk="0" hangingPunct="0">
              <a:spcBef>
                <a:spcPct val="20000"/>
              </a:spcBef>
              <a:defRPr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так же прочие узлы различных конфигураций</a:t>
            </a:r>
          </a:p>
          <a:p>
            <a:pPr algn="just" eaLnBrk="0" hangingPunct="0">
              <a:spcBef>
                <a:spcPct val="20000"/>
              </a:spcBef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том числе и по чертежам Заказчика.</a:t>
            </a:r>
          </a:p>
          <a:p>
            <a:pPr algn="just" eaLnBrk="0" hangingPunct="0">
              <a:spcBef>
                <a:spcPct val="20000"/>
              </a:spcBef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2015-02-24 10.56.53.jpg"/>
          <p:cNvPicPr>
            <a:picLocks noChangeAspect="1"/>
          </p:cNvPicPr>
          <p:nvPr/>
        </p:nvPicPr>
        <p:blipFill>
          <a:blip r:embed="rId7" cstate="print"/>
          <a:srcRect l="19039" r="15385" b="2236"/>
          <a:stretch>
            <a:fillRect/>
          </a:stretch>
        </p:blipFill>
        <p:spPr>
          <a:xfrm rot="16200000">
            <a:off x="366176" y="4229070"/>
            <a:ext cx="2200141" cy="2666385"/>
          </a:xfrm>
          <a:prstGeom prst="rect">
            <a:avLst/>
          </a:prstGeom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8" cstate="print"/>
          <a:srcRect l="24215" t="44016" r="48616" b="28668"/>
          <a:stretch>
            <a:fillRect/>
          </a:stretch>
        </p:blipFill>
        <p:spPr bwMode="auto">
          <a:xfrm>
            <a:off x="2787750" y="4462192"/>
            <a:ext cx="2654565" cy="220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трелка вниз 20"/>
          <p:cNvSpPr/>
          <p:nvPr/>
        </p:nvSpPr>
        <p:spPr>
          <a:xfrm rot="16200000">
            <a:off x="2461584" y="5166250"/>
            <a:ext cx="432048" cy="531695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3" descr="IMG_05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73123" y="2636912"/>
            <a:ext cx="2312521" cy="172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C:\Users\design\Desktop\TDL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123728" y="188640"/>
            <a:ext cx="7020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 1469-032-04834179-2012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Узлы трубопроводов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4454909"/>
            <a:ext cx="3923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0" hangingPunct="0">
              <a:spcBef>
                <a:spcPct val="20000"/>
              </a:spcBef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Нанесение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внутреннего эпоксидного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покрытия производится по </a:t>
            </a:r>
          </a:p>
          <a:p>
            <a:pPr marL="457200" indent="-457200" eaLnBrk="0" hangingPunct="0">
              <a:spcBef>
                <a:spcPct val="20000"/>
              </a:spcBef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ТУ 2312-017-04834179-2016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на новом производственном 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участке открытом в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сентябре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2016 г.</a:t>
            </a:r>
          </a:p>
          <a:p>
            <a:pPr marL="457200" indent="-457200" eaLnBrk="0" hangingPunct="0">
              <a:spcBef>
                <a:spcPct val="20000"/>
              </a:spcBef>
              <a:defRPr/>
            </a:pPr>
            <a:endParaRPr lang="ru-RU" b="1" dirty="0">
              <a:solidFill>
                <a:schemeClr val="bg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628935" y="2276872"/>
            <a:ext cx="432048" cy="504056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1907704" y="188640"/>
            <a:ext cx="6696744" cy="546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73080" rIns="90000" bIns="45000"/>
          <a:lstStyle/>
          <a:p>
            <a:pPr algn="ctr" defTabSz="91440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Наружное антикоррозионное полиуретановое </a:t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эпоксидное покрытие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Picture 12" descr="C:\Users\design\Desktop\TD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23528" y="1124744"/>
            <a:ext cx="8134994" cy="393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60840" rIns="90000" bIns="45000"/>
          <a:lstStyle/>
          <a:p>
            <a:pPr>
              <a:lnSpc>
                <a:spcPct val="100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dirty="0">
              <a:solidFill>
                <a:schemeClr val="bg1">
                  <a:lumMod val="85000"/>
                </a:schemeClr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445558"/>
              </p:ext>
            </p:extLst>
          </p:nvPr>
        </p:nvGraphicFramePr>
        <p:xfrm>
          <a:off x="395536" y="1268760"/>
          <a:ext cx="8424936" cy="129265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20280"/>
                <a:gridCol w="4464496"/>
                <a:gridCol w="1440160"/>
              </a:tblGrid>
              <a:tr h="58543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 ТУ 1469-002-04834179-2014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Arial" pitchFamily="34" charset="0"/>
                          <a:cs typeface="Arial" pitchFamily="34" charset="0"/>
                        </a:rPr>
                        <a:t>(согласовано ПАО «Газпром»)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Соединительные детали и монтажные узлы с наружным антикоррозионным покрытием для магистральных и промысловых трубопроводов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Пк-40, Пк-60,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Пк-80, Пк-100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5257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ТУ  2313-004-04834179-2005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Входит в Реестр ОВП </a:t>
                      </a:r>
                      <a:b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ПАО «Транснефть»)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Наружное антикоррозионное покрытие фасонных соединительных деталей, монтажных узлов и гнутых отводов для строительства магистральных трубопроводов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Пк-40, М-Пк-40,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Пк-60, М-Пк-60,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Пк-80, М-Пк-80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996952"/>
            <a:ext cx="2084285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4581128"/>
            <a:ext cx="208823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3528" y="4293096"/>
          <a:ext cx="3240360" cy="20116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512168"/>
                <a:gridCol w="172819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Применяемые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марки покрытий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latin typeface="Arial" pitchFamily="34" charset="0"/>
                          <a:cs typeface="Arial" pitchFamily="34" charset="0"/>
                        </a:rPr>
                        <a:t>Тип исполнения покрытия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Уризол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Пк-40, М-Пк-40,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Пк-60, М-Пк-60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Protegol</a:t>
                      </a:r>
                      <a:r>
                        <a:rPr lang="en-US" sz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UR</a:t>
                      </a:r>
                      <a:r>
                        <a:rPr lang="ru-RU" sz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en-US" sz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Coating</a:t>
                      </a:r>
                      <a:r>
                        <a:rPr lang="ru-RU" sz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32-60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Пк-40, М-Пк-40,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Пк-60, М-Пк-60,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Пк-80, М-Пк-80 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Форпол-Нафта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Пк-40, М-Пк-40, 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Пк-60, М-Пк-60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Скругленный прямоугольник 4"/>
          <p:cNvSpPr/>
          <p:nvPr/>
        </p:nvSpPr>
        <p:spPr>
          <a:xfrm>
            <a:off x="323528" y="2924944"/>
            <a:ext cx="3240360" cy="874873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Полиуретановое покрытие  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 3 ГОСТ Р 51164-98</a:t>
            </a:r>
          </a:p>
          <a:p>
            <a:pPr lvl="0" algn="ctr" defTabSz="6223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1100" kern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</a:rPr>
              <a:t>толщина для 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  <a:sym typeface="Symbol"/>
              </a:rPr>
              <a:t> </a:t>
            </a:r>
            <a:r>
              <a:rPr lang="en-US" sz="1100" kern="1200" dirty="0" smtClean="0">
                <a:latin typeface="Arial" pitchFamily="34" charset="0"/>
                <a:cs typeface="Arial" pitchFamily="34" charset="0"/>
                <a:sym typeface="Symbol"/>
              </a:rPr>
              <a:t>≤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1100" kern="1200" dirty="0" smtClean="0">
                <a:latin typeface="Arial" pitchFamily="34" charset="0"/>
                <a:cs typeface="Arial" pitchFamily="34" charset="0"/>
                <a:sym typeface="Symbol"/>
              </a:rPr>
              <a:t>273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  <a:sym typeface="Symbol"/>
              </a:rPr>
              <a:t> мм ≥ 1,5 мм</a:t>
            </a:r>
          </a:p>
          <a:p>
            <a:pPr lvl="0" algn="ctr" defTabSz="6223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1100" kern="12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  <a:sym typeface="Symbol"/>
              </a:rPr>
              <a:t>  </a:t>
            </a:r>
            <a:r>
              <a:rPr lang="en-US" sz="1100" kern="1200" dirty="0" smtClean="0">
                <a:latin typeface="Arial" pitchFamily="34" charset="0"/>
                <a:cs typeface="Arial" pitchFamily="34" charset="0"/>
                <a:sym typeface="Symbol"/>
              </a:rPr>
              <a:t>&gt; 273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  <a:sym typeface="Symbol"/>
              </a:rPr>
              <a:t> мм ≥</a:t>
            </a:r>
            <a:r>
              <a:rPr lang="en-US" sz="1100" kern="1200" dirty="0" smtClean="0">
                <a:latin typeface="Arial" pitchFamily="34" charset="0"/>
                <a:cs typeface="Arial" pitchFamily="34" charset="0"/>
                <a:sym typeface="Symbol"/>
              </a:rPr>
              <a:t> 2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  <a:sym typeface="Symbol"/>
              </a:rPr>
              <a:t>,</a:t>
            </a:r>
            <a:r>
              <a:rPr lang="en-US" sz="1100" kern="1200" dirty="0" smtClean="0">
                <a:latin typeface="Arial" pitchFamily="34" charset="0"/>
                <a:cs typeface="Arial" pitchFamily="34" charset="0"/>
                <a:sym typeface="Symbol"/>
              </a:rPr>
              <a:t>0</a:t>
            </a:r>
            <a:r>
              <a:rPr lang="ru-RU" sz="1100" kern="1200" dirty="0" smtClean="0">
                <a:latin typeface="Arial" pitchFamily="34" charset="0"/>
                <a:cs typeface="Arial" pitchFamily="34" charset="0"/>
                <a:sym typeface="Symbol"/>
              </a:rPr>
              <a:t> мм</a:t>
            </a:r>
            <a:r>
              <a:rPr lang="en-US" sz="1100" kern="1200" dirty="0" smtClean="0">
                <a:latin typeface="Arial" pitchFamily="34" charset="0"/>
                <a:cs typeface="Arial" pitchFamily="34" charset="0"/>
                <a:sym typeface="Symbol"/>
              </a:rPr>
              <a:t>)</a:t>
            </a:r>
            <a:endParaRPr lang="ru-RU" sz="1100" kern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4"/>
          <p:cNvSpPr/>
          <p:nvPr/>
        </p:nvSpPr>
        <p:spPr>
          <a:xfrm>
            <a:off x="6084168" y="2924944"/>
            <a:ext cx="2879671" cy="115212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algn="ctr" defTabSz="622300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Эпоксидное покрытие</a:t>
            </a:r>
          </a:p>
          <a:p>
            <a:pPr algn="ctr" defTabSz="622300"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тип 4 по ГОСТ Р 51164-98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100" dirty="0" smtClean="0">
                <a:latin typeface="Arial" pitchFamily="34" charset="0"/>
                <a:cs typeface="Arial" pitchFamily="34" charset="0"/>
              </a:rPr>
            </a:br>
            <a:r>
              <a:rPr lang="ru-RU" sz="1100" dirty="0" smtClean="0">
                <a:latin typeface="Arial" pitchFamily="34" charset="0"/>
                <a:cs typeface="Arial" pitchFamily="34" charset="0"/>
              </a:rPr>
              <a:t>на основе жидких не содержащих растворители материалов </a:t>
            </a:r>
          </a:p>
          <a:p>
            <a:pPr algn="ctr" defTabSz="622300">
              <a:spcAft>
                <a:spcPts val="0"/>
              </a:spcAft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(под теплоизоляцию)</a:t>
            </a:r>
          </a:p>
          <a:p>
            <a:pPr algn="ctr" defTabSz="622300">
              <a:spcAft>
                <a:spcPts val="0"/>
              </a:spcAft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(толщина не менее 0,35 мм)</a:t>
            </a:r>
            <a:endParaRPr lang="ru-RU" sz="1100" kern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2" descr="IMG_0962.jpg"/>
          <p:cNvPicPr>
            <a:picLocks noChangeAspect="1"/>
          </p:cNvPicPr>
          <p:nvPr/>
        </p:nvPicPr>
        <p:blipFill>
          <a:blip r:embed="rId6" cstate="print"/>
          <a:srcRect l="9653" t="19305" r="5083" b="20634"/>
          <a:stretch>
            <a:fillRect/>
          </a:stretch>
        </p:blipFill>
        <p:spPr bwMode="auto">
          <a:xfrm>
            <a:off x="6156176" y="4581128"/>
            <a:ext cx="276235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9175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1907704" y="188640"/>
            <a:ext cx="6696744" cy="546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73080" rIns="90000" bIns="45000"/>
          <a:lstStyle/>
          <a:p>
            <a:pPr algn="ctr" defTabSz="91440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Внутреннее и наружное</a:t>
            </a:r>
            <a:b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эпоксидное порошковое покрытие с праймером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Picture 12" descr="C:\Users\design\Desktop\TD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1" descr="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5373216"/>
            <a:ext cx="144046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0" descr="внутр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373216"/>
            <a:ext cx="1622329" cy="1060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611560" y="1700808"/>
          <a:ext cx="7920880" cy="1991582"/>
        </p:xfrm>
        <a:graphic>
          <a:graphicData uri="http://schemas.openxmlformats.org/drawingml/2006/table">
            <a:tbl>
              <a:tblPr>
                <a:effectLst/>
                <a:tableStyleId>{D7AC3CCA-C797-4891-BE02-D94E43425B78}</a:tableStyleId>
              </a:tblPr>
              <a:tblGrid>
                <a:gridCol w="2952327"/>
                <a:gridCol w="720080"/>
                <a:gridCol w="1440160"/>
                <a:gridCol w="1368152"/>
                <a:gridCol w="1440161"/>
              </a:tblGrid>
              <a:tr h="720531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Конструкции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 покрытий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Внутреннее однослойное покрытие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Внутреннее двухслойное покрытие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Без </a:t>
                      </a:r>
                      <a:endParaRPr lang="ru-RU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внутреннего </a:t>
                      </a: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покрытия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87581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ВЭ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ВЭ2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8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Наружное однослойное покрытие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НЭ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НЭ-ВЭ</a:t>
                      </a:r>
                      <a:endParaRPr lang="ru-RU" sz="12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НЭ-ВЭ2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НЭ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Наружное двухслойное покрытие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НЭ2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НЭ2-ВЭ</a:t>
                      </a:r>
                      <a:endParaRPr lang="ru-RU" sz="12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НЭ2-ВЭ2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НЭ2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431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Без наружного покрытия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ВЭ</a:t>
                      </a:r>
                      <a:endParaRPr lang="ru-RU" sz="12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ВЭ2</a:t>
                      </a:r>
                      <a:endParaRPr lang="ru-RU" sz="12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Без 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покрытия</a:t>
                      </a:r>
                      <a:endParaRPr lang="ru-RU" sz="12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180" marR="671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675543"/>
              </p:ext>
            </p:extLst>
          </p:nvPr>
        </p:nvGraphicFramePr>
        <p:xfrm>
          <a:off x="611560" y="1052736"/>
          <a:ext cx="7920880" cy="457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640293"/>
                <a:gridCol w="5280587"/>
              </a:tblGrid>
              <a:tr h="44672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/>
                        <a:t>ТУ  2312-017-04834179-2016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/>
                        <a:t>Внутреннее и наружное эпоксидное покрытие соединительных деталей и узлов трубопроводов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899592" y="3861048"/>
            <a:ext cx="244827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</a:rPr>
              <a:t>Температура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эксплуатации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порошкового покрытия 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47664" y="4509120"/>
            <a:ext cx="1785950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до плюс 60 </a:t>
            </a:r>
            <a:r>
              <a:rPr lang="ru-RU" sz="1400" dirty="0" smtClean="0">
                <a:latin typeface="Times New Roman"/>
                <a:cs typeface="Times New Roman"/>
              </a:rPr>
              <a:t>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7664" y="4941168"/>
            <a:ext cx="1785950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до плюс 80 </a:t>
            </a:r>
            <a:r>
              <a:rPr lang="ru-RU" sz="1400" dirty="0" smtClean="0">
                <a:latin typeface="Times New Roman"/>
                <a:cs typeface="Times New Roman"/>
              </a:rPr>
              <a:t>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С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187624" y="4437112"/>
            <a:ext cx="0" cy="6480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22" idx="1"/>
          </p:cNvCxnSpPr>
          <p:nvPr/>
        </p:nvCxnSpPr>
        <p:spPr>
          <a:xfrm>
            <a:off x="1187624" y="4653136"/>
            <a:ext cx="360040" cy="987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23" idx="1"/>
          </p:cNvCxnSpPr>
          <p:nvPr/>
        </p:nvCxnSpPr>
        <p:spPr>
          <a:xfrm>
            <a:off x="1187624" y="5085184"/>
            <a:ext cx="360040" cy="987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075" name="Picture 3" descr="\\vsys20003.d0.vsw.ru\SdeskFiles_TD_OTOP_Покрытия\ВАКП\ФОТО ВАКП\Нанесение с Панюшкиным 31.01-02.02\20170201_1604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3861048"/>
            <a:ext cx="2016224" cy="2688299"/>
          </a:xfrm>
          <a:prstGeom prst="rect">
            <a:avLst/>
          </a:prstGeom>
          <a:noFill/>
        </p:spPr>
      </p:pic>
      <p:pic>
        <p:nvPicPr>
          <p:cNvPr id="131076" name="Picture 4" descr="\\vsys20003.d0.vsw.ru\SdeskFiles_TD_OTOP_Покрытия\ВАКП\ФОТО ВАКП\Вакп первые фотографии\20160915_1449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3861048"/>
            <a:ext cx="2031690" cy="2708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9175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95736" y="332656"/>
            <a:ext cx="6372200" cy="604837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Теплоизоляционное покрытие из </a:t>
            </a:r>
            <a:r>
              <a:rPr lang="ru-RU" sz="1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пенополиуретана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 защитной оболочкой</a:t>
            </a:r>
          </a:p>
        </p:txBody>
      </p:sp>
      <p:pic>
        <p:nvPicPr>
          <p:cNvPr id="10" name="Рисунок 9" descr="O:\ППУ\Фото\2014\14.01.24 СКИН-эффект\IMG_095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2780928"/>
            <a:ext cx="20162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O:\ППУ\Фото\2015\15.02.22 СКИН Лукоил\DSC_04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77072"/>
            <a:ext cx="18002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234473"/>
              </p:ext>
            </p:extLst>
          </p:nvPr>
        </p:nvGraphicFramePr>
        <p:xfrm>
          <a:off x="467544" y="1124744"/>
          <a:ext cx="8358246" cy="15544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571768"/>
                <a:gridCol w="5786478"/>
              </a:tblGrid>
              <a:tr h="5760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 ТУ 5768-024-04834179-2010 (2016)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Соединительные детали, монтажные узлы трубопроводов, гнутые отводы диаметром от 57 до 1420 мм с наружным антикоррозионным покрытием и тепловой изоляцией из пенополиуретана в защитной оболочке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680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ТУ 5768-023-04834179-2011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Теплоизоляционное покрытие из пенополиуретана с защитной оболочкой для соединительных деталей нефтепроводов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41488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ТУ 5768-038-04834179-2013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 smtClean="0">
                          <a:latin typeface="Arial" pitchFamily="34" charset="0"/>
                          <a:cs typeface="Arial" pitchFamily="34" charset="0"/>
                        </a:rPr>
                        <a:t>Теплоизоляционное покрытие из пенополиуретана с защитной оболочкой для соединительных деталей нефтегазопроводов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77072"/>
            <a:ext cx="1800200" cy="10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2" descr="C:\Users\design\Desktop\TD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0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5301208"/>
            <a:ext cx="244827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3203848" y="2852936"/>
            <a:ext cx="2232248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Защитная оболочка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43808" y="3429000"/>
            <a:ext cx="1440160" cy="5040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Подземная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прокладка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3429000"/>
            <a:ext cx="1440160" cy="5040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Надземная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прокладка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99992" y="4077072"/>
            <a:ext cx="1656184" cy="10081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оцинкованная оболочка (ОЦ) изготавливается из оцинкованной стали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71800" y="5229200"/>
            <a:ext cx="1584176" cy="151216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оцинкованная оболочка (ОЦ) состоит из цилиндрической оболочки, изготовленной из оцинкованной стали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4077072"/>
            <a:ext cx="1584176" cy="100811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полиэтиленовая оболочка (ПЭ) изготавливается из полиэтиленовой трубы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Соединительная линия уступом 23"/>
          <p:cNvCxnSpPr>
            <a:stCxn id="17" idx="1"/>
          </p:cNvCxnSpPr>
          <p:nvPr/>
        </p:nvCxnSpPr>
        <p:spPr>
          <a:xfrm rot="10800000" flipV="1">
            <a:off x="2987824" y="3068960"/>
            <a:ext cx="216024" cy="3600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>
            <a:stCxn id="17" idx="3"/>
          </p:cNvCxnSpPr>
          <p:nvPr/>
        </p:nvCxnSpPr>
        <p:spPr>
          <a:xfrm>
            <a:off x="5436096" y="3068960"/>
            <a:ext cx="288032" cy="3600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stCxn id="18" idx="2"/>
            <a:endCxn id="22" idx="0"/>
          </p:cNvCxnSpPr>
          <p:nvPr/>
        </p:nvCxnSpPr>
        <p:spPr>
          <a:xfrm>
            <a:off x="3563888" y="3933056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5364088" y="3933056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563888" y="5085184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4644008" y="5373216"/>
            <a:ext cx="23762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Детали в теплоизоляции с установленными трубками-спутниками для системы путевого подогрева на основе «Скин-эффект»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903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2708920"/>
            <a:ext cx="216586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1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64288" y="5229200"/>
            <a:ext cx="1728192" cy="116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968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" y="1588"/>
            <a:ext cx="9140825" cy="6854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302741" y="3140968"/>
            <a:ext cx="3873500" cy="3405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7308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dirty="0">
                <a:solidFill>
                  <a:srgbClr val="666666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Спасибо </a:t>
            </a:r>
            <a:br>
              <a:rPr lang="ru-RU" sz="3200" dirty="0">
                <a:solidFill>
                  <a:srgbClr val="666666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666666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за внимание</a:t>
            </a:r>
            <a:r>
              <a:rPr lang="ru-RU" sz="3200" dirty="0" smtClean="0">
                <a:solidFill>
                  <a:srgbClr val="666666"/>
                </a:solidFill>
                <a:latin typeface="Arial" panose="020B0604020202020204" pitchFamily="34" charset="0"/>
                <a:ea typeface="Arial Unicode MS" pitchFamily="34" charset="-128"/>
                <a:cs typeface="Arial" panose="020B0604020202020204" pitchFamily="34" charset="0"/>
              </a:rPr>
              <a:t>!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 smtClean="0">
              <a:solidFill>
                <a:srgbClr val="666666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>
              <a:solidFill>
                <a:srgbClr val="666666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dirty="0" smtClean="0">
              <a:solidFill>
                <a:srgbClr val="666666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666666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dirty="0">
              <a:solidFill>
                <a:srgbClr val="666666"/>
              </a:solidFill>
              <a:latin typeface="Arial" panose="020B0604020202020204" pitchFamily="34" charset="0"/>
              <a:ea typeface="Arial Unicode MS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59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 descr="C:\Users\Fedotova.a\Desktop\презы\Фото Сергея Тимоеева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86319"/>
            <a:ext cx="9144000" cy="5654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3203848" y="287338"/>
            <a:ext cx="3968055" cy="546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73080" rIns="90000" bIns="45000"/>
          <a:lstStyle/>
          <a:p>
            <a:pPr defTabSz="91440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rgbClr val="FF0000"/>
                </a:solidFill>
                <a:cs typeface="Arial" charset="0"/>
              </a:rPr>
              <a:t>О предприятии</a:t>
            </a:r>
          </a:p>
        </p:txBody>
      </p:sp>
      <p:pic>
        <p:nvPicPr>
          <p:cNvPr id="29700" name="Picture 12" descr="C:\Users\design\Desktop\TD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323850" y="1139572"/>
            <a:ext cx="8134994" cy="3933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60840" rIns="90000" bIns="45000"/>
          <a:lstStyle/>
          <a:p>
            <a:pPr>
              <a:lnSpc>
                <a:spcPct val="100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Сегодня 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АО </a:t>
            </a:r>
            <a:r>
              <a:rPr lang="ru-RU" sz="2000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«Трубодеталь» - ведущий производитель соединительных деталей трубопроводов на российском рынке.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Завод был создан в 1949 году, как комбинат по выпуску строительных конструкций.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С </a:t>
            </a:r>
            <a:r>
              <a:rPr lang="ru-RU" sz="2000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60-х годов XX века завод приступает к производству соединительных деталей трубопроводов</a:t>
            </a:r>
            <a:r>
              <a:rPr lang="ru-RU" sz="2000" dirty="0" smtClean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.</a:t>
            </a:r>
            <a:endParaRPr lang="ru-RU" sz="2000" dirty="0">
              <a:solidFill>
                <a:schemeClr val="bg1">
                  <a:lumMod val="85000"/>
                </a:schemeClr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36096" y="5589240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8575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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15</a:t>
            </a:r>
            <a:r>
              <a:rPr lang="ru-RU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 производственных участков;</a:t>
            </a:r>
          </a:p>
          <a:p>
            <a:pPr indent="285750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"/>
              <a:tabLst>
                <a:tab pos="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1 800* сотрудников;</a:t>
            </a:r>
          </a:p>
          <a:p>
            <a:pPr marL="268288" indent="-268288"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  <a:buFont typeface="Wingdings" pitchFamily="2" charset="2"/>
              <a:buChar char=""/>
              <a:tabLst>
                <a:tab pos="268288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выпуск около </a:t>
            </a:r>
            <a:r>
              <a:rPr lang="ru-RU" b="1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500 000 </a:t>
            </a:r>
            <a:r>
              <a:rPr lang="ru-RU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штук или </a:t>
            </a:r>
            <a:r>
              <a:rPr lang="en-US" b="1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20</a:t>
            </a:r>
            <a:r>
              <a:rPr lang="ru-RU" b="1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 000</a:t>
            </a:r>
            <a:br>
              <a:rPr lang="ru-RU" b="1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ru-RU" dirty="0">
                <a:solidFill>
                  <a:schemeClr val="bg1">
                    <a:lumMod val="85000"/>
                  </a:schemeClr>
                </a:solidFill>
                <a:ea typeface="Arial Unicode MS" pitchFamily="34" charset="-128"/>
                <a:cs typeface="Arial Unicode MS" pitchFamily="34" charset="-128"/>
              </a:rPr>
              <a:t>тонн соединительных деталей в год*</a:t>
            </a:r>
          </a:p>
        </p:txBody>
      </p:sp>
    </p:spTree>
    <p:extLst>
      <p:ext uri="{BB962C8B-B14F-4D97-AF65-F5344CB8AC3E}">
        <p14:creationId xmlns:p14="http://schemas.microsoft.com/office/powerpoint/2010/main" val="17891751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2" descr="C:\Users\design\Desktop\TD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123728" y="188640"/>
            <a:ext cx="7020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История разработки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4250" y="1106488"/>
            <a:ext cx="3960440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ЗАО НИПЦ «</a:t>
            </a:r>
            <a:r>
              <a:rPr lang="ru-RU" sz="24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НефтеГазСервис</a:t>
            </a:r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algn="ctr"/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+</a:t>
            </a:r>
          </a:p>
          <a:p>
            <a:pPr algn="ctr"/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 ТУ 1468-010-593377520-2003 для ОАО «ТНК-</a:t>
            </a:r>
            <a:r>
              <a:rPr lang="en-US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BP</a:t>
            </a:r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29306" y="1106488"/>
            <a:ext cx="3891165" cy="19389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ЦНИИ </a:t>
            </a:r>
            <a:r>
              <a:rPr lang="ru-RU" sz="2400" dirty="0" err="1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Чермет</a:t>
            </a:r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+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ТУ 14-1-5598-2011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24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 для ОАО «СНГ»</a:t>
            </a:r>
          </a:p>
          <a:p>
            <a:pPr algn="ctr">
              <a:lnSpc>
                <a:spcPct val="100000"/>
              </a:lnSpc>
              <a:defRPr/>
            </a:pPr>
            <a:endParaRPr lang="ru-RU" sz="2400" dirty="0" smtClean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827584" y="3045480"/>
            <a:ext cx="2448272" cy="72008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ОПЫТ ОСВОЕНИЯ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5724128" y="3045480"/>
            <a:ext cx="2448272" cy="72008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ОПЫТ ОСВОЕНИЯ</a:t>
            </a:r>
            <a:endParaRPr lang="ru-RU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4250" y="3777986"/>
            <a:ext cx="876146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 1469-032-04834179-2012 </a:t>
            </a:r>
          </a:p>
          <a:p>
            <a:pPr algn="ctr">
              <a:defRPr/>
            </a:pPr>
            <a:r>
              <a:rPr lang="ru-RU" sz="1800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800" dirty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Детали соединительные стальные сварные приварные повышенной эксплуатационной надежности для обустройства  нефтяных месторождений»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Разработаны совместно с ООО «Самарский ИТЦ» и введены в действие в 2012 г. </a:t>
            </a:r>
          </a:p>
        </p:txBody>
      </p:sp>
      <p:pic>
        <p:nvPicPr>
          <p:cNvPr id="11" name="Picture 22" descr="DSC_00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5039870"/>
            <a:ext cx="3027363" cy="169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\\Ktp051\презентации и доклады\Фото и Видео отдела\ГОСТ\Гост\IMG_71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5039870"/>
            <a:ext cx="2880320" cy="1701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9" descr="IMG_55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5039870"/>
            <a:ext cx="2800226" cy="169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02479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51520" y="3645024"/>
            <a:ext cx="39604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И1  - хладостойкие с повышенной коррозионной стойкостью.</a:t>
            </a:r>
          </a:p>
          <a:p>
            <a:pPr algn="ctr"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Марки стали: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13ХФА, 08ХМФЧА,09ГСФ, 20ФА и др. по согласованию</a:t>
            </a:r>
            <a:r>
              <a:rPr lang="ru-RU" sz="14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340768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В 2014 году внесено значительное изменение в текст технических условий, что  позволило значительно увеличить сортамент поставок по данным ТУ.</a:t>
            </a:r>
          </a:p>
          <a:p>
            <a:pPr algn="ctr">
              <a:lnSpc>
                <a:spcPct val="100000"/>
              </a:lnSpc>
              <a:defRPr/>
            </a:pP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spcAft>
                <a:spcPct val="50000"/>
              </a:spcAft>
              <a:defRPr/>
            </a:pPr>
            <a:r>
              <a:rPr lang="ru-RU" sz="2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20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зготовление СДТ возможно в двух основных исполнениях</a:t>
            </a:r>
            <a:endParaRPr lang="ru-RU" sz="2000" b="1" u="sng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1907704" y="2420888"/>
            <a:ext cx="432048" cy="1296144"/>
          </a:xfrm>
          <a:prstGeom prst="downArrow">
            <a:avLst>
              <a:gd name="adj1" fmla="val 50000"/>
              <a:gd name="adj2" fmla="val 541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6516216" y="2420888"/>
            <a:ext cx="432048" cy="1296144"/>
          </a:xfrm>
          <a:prstGeom prst="downArrow">
            <a:avLst>
              <a:gd name="adj1" fmla="val 50000"/>
              <a:gd name="adj2" fmla="val 541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3645024"/>
            <a:ext cx="43204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И2 – хладостойкие, (под нанесение внутреннего антикоррозионного покрытия).</a:t>
            </a:r>
          </a:p>
          <a:p>
            <a:pPr algn="ctr"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Марки стали: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09Г2С, ст. 20, 20КТ,  и др. по согласованию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55776" y="2492896"/>
            <a:ext cx="39604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Диаметры:  от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600" b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50 до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1600" b="1" baseline="-2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1400 мм </a:t>
            </a:r>
          </a:p>
          <a:p>
            <a:pPr algn="just">
              <a:lnSpc>
                <a:spcPct val="100000"/>
              </a:lnSpc>
              <a:defRPr/>
            </a:pP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Рабочее давление: </a:t>
            </a:r>
          </a:p>
          <a:p>
            <a:pPr indent="231775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до 32 МПа –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бесшовном исполнении;</a:t>
            </a: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231775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до 16 МПа – в сварном исполнении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4" descr="DSC062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229199"/>
            <a:ext cx="2341530" cy="1479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5" descr="PC1400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5229200"/>
            <a:ext cx="220278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09" name="Picture 1" descr="IMG_056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1984" y="5229200"/>
            <a:ext cx="1963800" cy="1479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IMG_05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5984" y="5229225"/>
            <a:ext cx="1931394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2" descr="C:\Users\design\Desktop\TD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2123728" y="188640"/>
            <a:ext cx="7020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Варианты исполнения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1560" y="3351475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itchFamily="34" charset="0"/>
              </a:rPr>
              <a:t>Заготовка </a:t>
            </a:r>
            <a:r>
              <a:rPr lang="ru-RU" sz="18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itchFamily="34" charset="0"/>
              </a:rPr>
              <a:t>с гарантией коррозионной стойкости по </a:t>
            </a:r>
            <a:r>
              <a:rPr lang="ru-RU" sz="18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itchFamily="34" charset="0"/>
              </a:rPr>
              <a:t>сертификату. </a:t>
            </a:r>
            <a:endParaRPr lang="ru-RU" sz="1800" b="1" dirty="0">
              <a:solidFill>
                <a:srgbClr val="6666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19675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СДТ -  </a:t>
            </a:r>
            <a:r>
              <a:rPr lang="ru-RU" sz="1800" b="1" dirty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хладостойкие с повышенной коррозионной стойкостью </a:t>
            </a:r>
            <a:endParaRPr lang="ru-RU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ru-RU" sz="1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Марки стали: </a:t>
            </a:r>
            <a:r>
              <a:rPr lang="ru-RU" sz="1400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13ХФА, 08ХМФЧА,09ГСФ, 20ФА, 05ХГБ и др.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88024" y="3212976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666666"/>
                </a:solidFill>
                <a:latin typeface="Arial" panose="020B0604020202020204" pitchFamily="34" charset="0"/>
                <a:cs typeface="Arial" pitchFamily="34" charset="0"/>
              </a:rPr>
              <a:t>Заготовка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без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испытаний на </a:t>
            </a:r>
            <a:r>
              <a:rPr lang="ru-RU" sz="1800" b="1" dirty="0" smtClean="0">
                <a:solidFill>
                  <a:srgbClr val="666666"/>
                </a:solidFill>
                <a:latin typeface="Arial" pitchFamily="34" charset="0"/>
                <a:cs typeface="Arial" pitchFamily="34" charset="0"/>
              </a:rPr>
              <a:t>коррозионную стойкость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Хим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состав соответствует требованиям ТУ 1469-032 Таб. 33 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395536" y="4365104"/>
            <a:ext cx="8424936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0" y="472514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Изготовление детали + Т.О.  </a:t>
            </a: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(</a:t>
            </a:r>
            <a:r>
              <a:rPr lang="ru-RU" sz="1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закалка+высокий</a:t>
            </a:r>
            <a:r>
              <a:rPr lang="ru-R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отпуск)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55892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Проводим Испытания по </a:t>
            </a:r>
            <a:r>
              <a:rPr lang="fr-FR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NACE TM 0284 и NACE TM 0177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скорость общей коррозии оценивается по методике </a:t>
            </a:r>
          </a:p>
          <a:p>
            <a:pPr algn="ctr"/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ЗАО НИПЦ «</a:t>
            </a:r>
            <a:r>
              <a:rPr lang="ru-RU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НефтеГазСервис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algn="ctr"/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в независимых аккредитованных лабораториях.</a:t>
            </a:r>
            <a:endParaRPr lang="ru-RU" sz="18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4355976" y="4437112"/>
            <a:ext cx="432048" cy="36004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4342553" y="5125308"/>
            <a:ext cx="432048" cy="50405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12" descr="C:\Users\design\Desktop\TD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2123728" y="188640"/>
            <a:ext cx="7020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ТУ 1469-032-04834179-2012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Исполнение И1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2429508" y="1786450"/>
            <a:ext cx="432048" cy="132277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5951394" y="1781527"/>
            <a:ext cx="432048" cy="132277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 descr="C:\копии\С\Копии\ПРЕЗЕНТАЦИИ\1 (19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564" y="1781527"/>
            <a:ext cx="2169184" cy="144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S:\Общая\НВП и НИОКР\НТР\Фото\ВЫКСА 2010+кор. лаб\IMG_170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204" y="1714231"/>
            <a:ext cx="1956284" cy="146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7336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1340768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	С 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целью подтверждения качества выпускаемой продукции, АО «Трубодеталь»  с 2012 года поставляет СДТ на различные нефтяные  месторождения  для строительства </a:t>
            </a:r>
            <a:r>
              <a:rPr lang="ru-RU" sz="1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байпасных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линий либо опытных участков для  проведения промысловых 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испытаний своей продукции.</a:t>
            </a:r>
            <a:endParaRPr lang="ru-RU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23" name="Picture 12" descr="C:\Users\design\Desktop\TD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2123728" y="188640"/>
            <a:ext cx="7020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Результаты промысловых испытаний деталей изготовленных в исполнении И1</a:t>
            </a:r>
          </a:p>
        </p:txBody>
      </p:sp>
      <p:sp>
        <p:nvSpPr>
          <p:cNvPr id="15" name="Объект 5"/>
          <p:cNvSpPr>
            <a:spLocks noGrp="1"/>
          </p:cNvSpPr>
          <p:nvPr>
            <p:ph sz="half" idx="2"/>
          </p:nvPr>
        </p:nvSpPr>
        <p:spPr>
          <a:xfrm>
            <a:off x="179513" y="2541097"/>
            <a:ext cx="5995304" cy="3951288"/>
          </a:xfrm>
        </p:spPr>
        <p:txBody>
          <a:bodyPr/>
          <a:lstStyle/>
          <a:p>
            <a:r>
              <a:rPr lang="ru-RU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Самотлорское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месторождение </a:t>
            </a:r>
          </a:p>
          <a:p>
            <a:pPr marL="0" indent="0">
              <a:buNone/>
            </a:pPr>
            <a:r>
              <a:rPr lang="ru-RU" sz="1600" dirty="0"/>
              <a:t>ОАО «Самотлорнефтегаз</a:t>
            </a:r>
            <a:r>
              <a:rPr lang="ru-RU" sz="1600" dirty="0" smtClean="0"/>
              <a:t>».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Установлен 2013 г. Демонтирован в июне 2016 г.</a:t>
            </a:r>
          </a:p>
          <a:p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Мамонтовское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месторождение </a:t>
            </a:r>
          </a:p>
          <a:p>
            <a:pPr marL="0" indent="0">
              <a:buNone/>
            </a:pPr>
            <a:r>
              <a:rPr lang="ru-RU" sz="1600" dirty="0"/>
              <a:t>ООО «РН-</a:t>
            </a:r>
            <a:r>
              <a:rPr lang="ru-RU" sz="1600" dirty="0" err="1"/>
              <a:t>Юганскнефтегаз</a:t>
            </a:r>
            <a:r>
              <a:rPr lang="ru-RU" sz="1600" dirty="0"/>
              <a:t>». 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FF0000"/>
                </a:solidFill>
              </a:rPr>
              <a:t>Установлен 2013 г. Демонтирован в декабре 2016 г.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/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0" name="Picture 6" descr="R:\Общая\НВП и НИОКР\НТР\НВП, планы, отчеты\проекты НИОКР и НВП\ниокр Промысл. испытания (Елистратова)\Мамонтовское мест. (ИТ-Сервис)\Первый осмотр через.1,5 года\самара\Фото\Внешний вид_до разрезки\IMG_861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00" y="4659693"/>
            <a:ext cx="2962672" cy="197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35"/>
          <a:stretch/>
        </p:blipFill>
        <p:spPr bwMode="auto">
          <a:xfrm>
            <a:off x="6139468" y="2541095"/>
            <a:ext cx="2955268" cy="1968023"/>
          </a:xfrm>
          <a:prstGeom prst="rect">
            <a:avLst/>
          </a:prstGeom>
          <a:noFill/>
        </p:spPr>
      </p:pic>
      <p:sp>
        <p:nvSpPr>
          <p:cNvPr id="11" name="Стрелка вправо 10"/>
          <p:cNvSpPr/>
          <p:nvPr/>
        </p:nvSpPr>
        <p:spPr>
          <a:xfrm rot="5400000">
            <a:off x="510076" y="4410820"/>
            <a:ext cx="648072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4653136"/>
            <a:ext cx="53148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настоящий момент запущенны в эксплуатацию линии опытных трубопроводов содержащие в своем составе СДТ из сталей 05ХГБ и 13ХФА: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err="1">
                <a:latin typeface="Arial" pitchFamily="34" charset="0"/>
                <a:cs typeface="Arial" pitchFamily="34" charset="0"/>
              </a:rPr>
              <a:t>Еты-пуровское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месторождение </a:t>
            </a:r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ОАО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Газпромнефть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-Муравленко» Смонтирован в 2014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err="1">
                <a:latin typeface="Arial" pitchFamily="34" charset="0"/>
                <a:cs typeface="Arial" pitchFamily="34" charset="0"/>
              </a:rPr>
              <a:t>Суторминское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 месторождение 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ОАО «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Газпромнефть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-Муравленко» Смонтирован в 2015 г.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Сосновское месторождение </a:t>
            </a:r>
          </a:p>
          <a:p>
            <a:r>
              <a:rPr lang="ru-RU" sz="1400" dirty="0">
                <a:latin typeface="Arial" pitchFamily="34" charset="0"/>
                <a:cs typeface="Arial" pitchFamily="34" charset="0"/>
              </a:rPr>
              <a:t>ОАО «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Самаранефтегаз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»   Смонтирован в 2015 г.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5789252" y="2924944"/>
            <a:ext cx="648072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0755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 descr="C:\Users\design\Desktop\TD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2123728" y="188641"/>
            <a:ext cx="7020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Результаты промысловых испытаний деталей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Самотлорское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месторождение.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470032"/>
              </p:ext>
            </p:extLst>
          </p:nvPr>
        </p:nvGraphicFramePr>
        <p:xfrm>
          <a:off x="481475" y="1637213"/>
          <a:ext cx="8182726" cy="157916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{D7AC3CCA-C797-4891-BE02-D94E43425B78}</a:tableStyleId>
              </a:tblPr>
              <a:tblGrid>
                <a:gridCol w="903387"/>
                <a:gridCol w="4605436"/>
                <a:gridCol w="1390013"/>
                <a:gridCol w="1283890"/>
              </a:tblGrid>
              <a:tr h="19774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Параметр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Значение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7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2014 г.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2016 г.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72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Объем перекачиваемой жидкости, м</a:t>
                      </a:r>
                      <a:r>
                        <a:rPr lang="ru-RU" sz="1200" baseline="30000" dirty="0">
                          <a:effectLst/>
                        </a:rPr>
                        <a:t>3</a:t>
                      </a:r>
                      <a:r>
                        <a:rPr lang="ru-RU" sz="1200" dirty="0">
                          <a:effectLst/>
                        </a:rPr>
                        <a:t>/</a:t>
                      </a:r>
                      <a:r>
                        <a:rPr lang="ru-RU" sz="1200" dirty="0" err="1">
                          <a:effectLst/>
                        </a:rPr>
                        <a:t>сут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3800-4200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4689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7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Обводненность</a:t>
                      </a:r>
                      <a:r>
                        <a:rPr lang="ru-RU" sz="1200" dirty="0">
                          <a:effectLst/>
                        </a:rPr>
                        <a:t>, %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94,0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91,1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7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Расчетная скорость смеси, м/с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1,0-1,2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r>
                        <a:rPr lang="ru-RU" sz="1200">
                          <a:effectLst/>
                        </a:rPr>
                        <a:t>,52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7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Температура смеси,</a:t>
                      </a:r>
                      <a:r>
                        <a:rPr lang="ru-RU" sz="1200" baseline="30000" dirty="0">
                          <a:effectLst/>
                        </a:rPr>
                        <a:t>0</a:t>
                      </a:r>
                      <a:r>
                        <a:rPr lang="ru-RU" sz="1200" dirty="0">
                          <a:effectLst/>
                        </a:rPr>
                        <a:t>С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45-50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45-50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7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Давление, МПа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1,2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420575"/>
              </p:ext>
            </p:extLst>
          </p:nvPr>
        </p:nvGraphicFramePr>
        <p:xfrm>
          <a:off x="539552" y="3448745"/>
          <a:ext cx="7676661" cy="1226820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581436"/>
                <a:gridCol w="530201"/>
                <a:gridCol w="841620"/>
                <a:gridCol w="841620"/>
                <a:gridCol w="841620"/>
                <a:gridCol w="841620"/>
                <a:gridCol w="841620"/>
                <a:gridCol w="841620"/>
                <a:gridCol w="757652"/>
                <a:gridCol w="757652"/>
              </a:tblGrid>
              <a:tr h="18351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Содержание компонентов, мг/л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77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</a:t>
                      </a:r>
                      <a:r>
                        <a:rPr lang="ru-RU" sz="1400" baseline="30000">
                          <a:effectLst/>
                        </a:rPr>
                        <a:t>2+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Mg</a:t>
                      </a:r>
                      <a:r>
                        <a:rPr lang="ru-RU" sz="1400" baseline="30000" dirty="0">
                          <a:effectLst/>
                        </a:rPr>
                        <a:t>2+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Cl</a:t>
                      </a:r>
                      <a:r>
                        <a:rPr lang="ru-RU" sz="1400" baseline="300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HCO</a:t>
                      </a:r>
                      <a:r>
                        <a:rPr lang="ru-RU" sz="1400" baseline="-25000" dirty="0">
                          <a:effectLst/>
                        </a:rPr>
                        <a:t>3</a:t>
                      </a:r>
                      <a:r>
                        <a:rPr lang="ru-RU" sz="1400" baseline="300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K</a:t>
                      </a:r>
                      <a:r>
                        <a:rPr lang="ru-RU" sz="1400" baseline="30000" dirty="0">
                          <a:effectLst/>
                        </a:rPr>
                        <a:t>+</a:t>
                      </a:r>
                      <a:r>
                        <a:rPr lang="ru-RU" sz="1400" dirty="0">
                          <a:effectLst/>
                        </a:rPr>
                        <a:t>+</a:t>
                      </a:r>
                      <a:r>
                        <a:rPr lang="en-US" sz="1400" dirty="0">
                          <a:effectLst/>
                        </a:rPr>
                        <a:t>Na</a:t>
                      </a:r>
                      <a:r>
                        <a:rPr lang="ru-RU" sz="1400" baseline="30000" dirty="0">
                          <a:effectLst/>
                        </a:rPr>
                        <a:t>+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общ.минерал.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</a:t>
                      </a:r>
                      <a:r>
                        <a:rPr lang="ru-RU" sz="1400" baseline="-250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</a:t>
                      </a:r>
                      <a:r>
                        <a:rPr lang="ru-RU" sz="1400" baseline="-250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S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3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r>
                        <a:rPr lang="ru-RU" sz="1400">
                          <a:effectLst/>
                        </a:rPr>
                        <a:t>,86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772,0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42,6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9748,8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128,0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5407,3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16098,3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r>
                        <a:rPr lang="ru-RU" sz="1400">
                          <a:effectLst/>
                        </a:rPr>
                        <a:t>2</a:t>
                      </a:r>
                      <a:r>
                        <a:rPr lang="en-US" sz="1400">
                          <a:effectLst/>
                        </a:rPr>
                        <a:t>3</a:t>
                      </a:r>
                      <a:r>
                        <a:rPr lang="ru-RU" sz="1400">
                          <a:effectLst/>
                        </a:rPr>
                        <a:t>,</a:t>
                      </a:r>
                      <a:r>
                        <a:rPr lang="en-US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отс.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3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</a:t>
                      </a:r>
                      <a:r>
                        <a:rPr lang="ru-RU" sz="1400" dirty="0">
                          <a:effectLst/>
                        </a:rPr>
                        <a:t>,96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382,0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133,6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11897,0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207,4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6529,0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19580,0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13</a:t>
                      </a:r>
                      <a:r>
                        <a:rPr lang="ru-RU" sz="1400">
                          <a:effectLst/>
                        </a:rPr>
                        <a:t>,</a:t>
                      </a:r>
                      <a:r>
                        <a:rPr lang="en-US" sz="14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отс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5192" y="3140968"/>
            <a:ext cx="90364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eaLnBrk="0" hangingPunct="0"/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5. </a:t>
            </a:r>
            <a:r>
              <a:rPr lang="ru-RU" sz="1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Химический состав пластовой воды на участке байпасной линии к.518 в 2014 г. и 2016 г.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03956" y="1383350"/>
            <a:ext cx="956793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eaLnBrk="0" hangingPunct="0"/>
            <a:r>
              <a:rPr lang="ru-RU" sz="13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Таблица </a:t>
            </a:r>
            <a:r>
              <a:rPr lang="ru-RU" sz="13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 </a:t>
            </a:r>
            <a:r>
              <a:rPr lang="ru-RU" sz="13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Данные о параметрах и объеме перекачиваемой среды на участке байпасной линии в 2014 г. и 2016 г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64201" y="6381328"/>
            <a:ext cx="3240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8</a:t>
            </a:r>
            <a:endParaRPr lang="ru-RU" sz="1400" dirty="0"/>
          </a:p>
        </p:txBody>
      </p:sp>
      <p:pic>
        <p:nvPicPr>
          <p:cNvPr id="11" name="Picture 2" descr="S:\Общая\НВП и НИОКР\НТР\НВП, планы, отчеты\Фото по проектам\Узлы байпаса\IMG_03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2" y="4783469"/>
            <a:ext cx="2665526" cy="190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35"/>
          <a:stretch/>
        </p:blipFill>
        <p:spPr bwMode="auto">
          <a:xfrm>
            <a:off x="3275856" y="4744424"/>
            <a:ext cx="2808312" cy="1944681"/>
          </a:xfrm>
          <a:prstGeom prst="rect">
            <a:avLst/>
          </a:prstGeom>
          <a:noFill/>
        </p:spPr>
      </p:pic>
      <p:pic>
        <p:nvPicPr>
          <p:cNvPr id="13" name="Picture 7" descr="C:\Users\Fedotova.a\Desktop\рст\личные доки\Самотлор\фото байпас съем\DSCN1482.JP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0649" y="4762399"/>
            <a:ext cx="2683504" cy="192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1228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2" descr="C:\Users\design\Desktop\TD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163293"/>
              </p:ext>
            </p:extLst>
          </p:nvPr>
        </p:nvGraphicFramePr>
        <p:xfrm>
          <a:off x="827584" y="2057841"/>
          <a:ext cx="7481046" cy="4521169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806634"/>
                <a:gridCol w="1953363"/>
                <a:gridCol w="1815788"/>
                <a:gridCol w="871578"/>
                <a:gridCol w="798947"/>
                <a:gridCol w="1234736"/>
              </a:tblGrid>
              <a:tr h="421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Деталь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</a:t>
                      </a:r>
                      <a:r>
                        <a:rPr lang="ru-RU" sz="900" baseline="0" dirty="0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900" baseline="0" dirty="0" err="1" smtClean="0"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т.о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Марка стали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Max</a:t>
                      </a:r>
                      <a:r>
                        <a:rPr lang="ru-RU" sz="900">
                          <a:effectLst/>
                        </a:rPr>
                        <a:t> по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изделию, мм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Скорость коррозии,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мм/год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ТД-1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Отвод 90˚, Ø273х10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Без. Т.О. горячая протяжка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09Г2С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2,43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0,81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ТД-2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Отвод 90˚, Ø 273х10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13ХФА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0,91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0,30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ТД-3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Тройник,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13ХФА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1,06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0,35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ТД-4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Тройник,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13ХФА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1,41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0,47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ТД-5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Тройник,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высокий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09Г2С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1,32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0,44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ТД-6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Тройник,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высокий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09Г2С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3,28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1,09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ТД-7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Тройник,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20КСХ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0,58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0,19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ТД-8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Тройник,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20КСХ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0,74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0,25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ТД-9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Отвод 90˚,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Без. Т.О. горячая протяжка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09Г2С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0,59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0,20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ТД-10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Отвод 90˚,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8522" marR="185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13ХФА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1,69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0,56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ТД-11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Отвод90˚, Ø 219х10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Без. Т.О. горячая протяжка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0,21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0,07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ТД-12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Отвод 90˚, Ø 219х10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Без. Т.О. горячая протяжка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0,41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0,14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Переход</a:t>
                      </a:r>
                      <a:r>
                        <a:rPr lang="ru-RU" sz="900" dirty="0" smtClean="0">
                          <a:effectLst/>
                        </a:rPr>
                        <a:t>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20КСХ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1,13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0,38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ТД-14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Переход,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20КСХ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1,12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0,37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ТД-15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Переход</a:t>
                      </a:r>
                      <a:r>
                        <a:rPr lang="ru-RU" sz="900" dirty="0" smtClean="0">
                          <a:effectLst/>
                        </a:rPr>
                        <a:t>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13ХФА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2,48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0,83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ТД-16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Переход</a:t>
                      </a:r>
                      <a:r>
                        <a:rPr lang="ru-RU" sz="900" dirty="0" smtClean="0">
                          <a:effectLst/>
                        </a:rPr>
                        <a:t>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13ХФА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1,55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0,52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ТД-17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Переход</a:t>
                      </a:r>
                      <a:r>
                        <a:rPr lang="ru-RU" sz="900" dirty="0" smtClean="0">
                          <a:effectLst/>
                        </a:rPr>
                        <a:t>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09ГСФ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1,61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0,54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ТД-18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Переход</a:t>
                      </a:r>
                      <a:r>
                        <a:rPr lang="ru-RU" sz="900" dirty="0" smtClean="0">
                          <a:effectLst/>
                        </a:rPr>
                        <a:t>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09ГСФ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1,00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0,33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ТД-19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Переход</a:t>
                      </a:r>
                      <a:r>
                        <a:rPr lang="ru-RU" sz="900" dirty="0" smtClean="0">
                          <a:effectLst/>
                        </a:rPr>
                        <a:t>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08ХМФЧА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1,03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0,34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58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ТД-20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Переход</a:t>
                      </a:r>
                      <a:r>
                        <a:rPr lang="ru-RU" sz="900" dirty="0" smtClean="0">
                          <a:effectLst/>
                        </a:rPr>
                        <a:t>, Ø </a:t>
                      </a:r>
                      <a:r>
                        <a:rPr lang="ru-RU" sz="900" dirty="0">
                          <a:effectLst/>
                        </a:rPr>
                        <a:t>(219-273)х10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08ХМФЧА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1,09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0,36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2071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ТД-21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Отвод 90˚,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13ХФА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2,33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0,78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  <a:tr h="140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ТД-22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Отвод 90˚, Ø 273х10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дв</a:t>
                      </a:r>
                      <a:r>
                        <a:rPr lang="ru-RU" sz="900" dirty="0">
                          <a:effectLst/>
                        </a:rPr>
                        <a:t>. закалка +высок отпуск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66" marR="476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13ХФА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1,63</a:t>
                      </a:r>
                      <a:endParaRPr lang="ru-RU" sz="9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0,54</a:t>
                      </a:r>
                      <a:endParaRPr lang="ru-RU" sz="9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1" marR="51431" marT="0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11064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latin typeface="Arial" pitchFamily="34" charset="0"/>
                <a:cs typeface="Arial" pitchFamily="34" charset="0"/>
              </a:rPr>
              <a:t>По результатам визуально-измерительного контроля оценка скорости коррозии производилась на основании данных о локальных повреждениях образцов. Результаты сведены в таблицу.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143891"/>
            <a:ext cx="70202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Результаты промысловых испытаний деталей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Самотлорское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месторождение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27641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Rectangle 7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6" r:id="rId5" imgW="0" imgH="0" progId="">
                  <p:embed/>
                </p:oleObj>
              </mc:Choice>
              <mc:Fallback>
                <p:oleObj r:id="rId5" imgW="0" imgH="0" progId="">
                  <p:embed/>
                  <p:pic>
                    <p:nvPicPr>
                      <p:cNvPr id="0" name="AutoShape 1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2" descr="C:\Users\design\Desktop\TD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1" y="115888"/>
            <a:ext cx="15462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2123728" y="188640"/>
            <a:ext cx="70202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Результаты промысловых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испытаний деталей.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Мамонтовское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месторождение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32441" y="6381328"/>
            <a:ext cx="455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20</a:t>
            </a:r>
            <a:endParaRPr lang="ru-RU" sz="1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271471"/>
              </p:ext>
            </p:extLst>
          </p:nvPr>
        </p:nvGraphicFramePr>
        <p:xfrm>
          <a:off x="72008" y="3246120"/>
          <a:ext cx="2339752" cy="3611880"/>
        </p:xfrm>
        <a:graphic>
          <a:graphicData uri="http://schemas.openxmlformats.org/drawingml/2006/table">
            <a:tbl>
              <a:tblPr firstRow="1" firstCol="1" bandRow="1">
                <a:tableStyleId>{D7AC3CCA-C797-4891-BE02-D94E43425B78}</a:tableStyleId>
              </a:tblPr>
              <a:tblGrid>
                <a:gridCol w="2339752"/>
              </a:tblGrid>
              <a:tr h="1743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 smtClean="0">
                          <a:effectLst/>
                          <a:latin typeface="Times New Roman"/>
                          <a:ea typeface="Times New Roman"/>
                        </a:rPr>
                        <a:t>Объекты исследований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459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Трубный узел № 1 (1-2-3-2-0,4-0,6- УХЛ-200/250-1020/615 заводской № 01-12).</a:t>
                      </a:r>
                      <a:endParaRPr lang="ru-RU" sz="1200" kern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Установлен 16.05.2013г.</a:t>
                      </a:r>
                      <a:endParaRPr lang="ru-RU" sz="1200" kern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Демонтирован 25.12.2014г. Длительность опытно-промысловых испытаний составила 19 месяцев (588 суток)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459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Трубный узел № 2 (1-2-3-2-0,4-0,6- УХЛ-200/250-1020/615 заводской № 02-12).</a:t>
                      </a:r>
                      <a:endParaRPr lang="ru-RU" sz="1200" kern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Установлен 16.05.2013г.</a:t>
                      </a:r>
                      <a:endParaRPr lang="ru-RU" sz="1200" kern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Демонтирован 25.11.2016г. Длительность опытно-промысловых испытаний составила 42 месяца (1289 </a:t>
                      </a:r>
                      <a:r>
                        <a:rPr lang="ru-RU" sz="900" kern="1400" dirty="0" err="1">
                          <a:effectLst/>
                        </a:rPr>
                        <a:t>сут</a:t>
                      </a:r>
                      <a:r>
                        <a:rPr lang="ru-RU" sz="900" kern="1400" dirty="0">
                          <a:effectLst/>
                        </a:rPr>
                        <a:t>.)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767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Трубный узел № 3 (1-2-3-2-0,4-0,6- УХЛ-200/250-1020/615 заводской № 03-12).</a:t>
                      </a:r>
                      <a:endParaRPr lang="ru-RU" sz="1200" kern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400" dirty="0">
                          <a:effectLst/>
                        </a:rPr>
                        <a:t>Установлен 25.12.2014г. вместо демонтированного трубного узла №1. Демонтирован 25.11.2016г. Длительность опытно-промысловых испытаний составила 23 месяца (701 </a:t>
                      </a:r>
                      <a:r>
                        <a:rPr lang="ru-RU" sz="900" kern="1400" dirty="0" err="1">
                          <a:effectLst/>
                        </a:rPr>
                        <a:t>сут</a:t>
                      </a:r>
                      <a:r>
                        <a:rPr lang="ru-RU" sz="900" kern="1400" dirty="0">
                          <a:effectLst/>
                        </a:rPr>
                        <a:t>.)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305054"/>
              </p:ext>
            </p:extLst>
          </p:nvPr>
        </p:nvGraphicFramePr>
        <p:xfrm>
          <a:off x="2579525" y="1759835"/>
          <a:ext cx="6408712" cy="11728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{C4B1156A-380E-4F78-BDF5-A606A8083BF9}</a:tableStyleId>
              </a:tblPr>
              <a:tblGrid>
                <a:gridCol w="382438"/>
                <a:gridCol w="3608940"/>
                <a:gridCol w="1320786"/>
                <a:gridCol w="1096548"/>
              </a:tblGrid>
              <a:tr h="2584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№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Параметр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I</a:t>
                      </a:r>
                      <a:r>
                        <a:rPr lang="ru-RU" sz="1200" kern="1400">
                          <a:effectLst/>
                        </a:rPr>
                        <a:t> этап ОПИ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II</a:t>
                      </a:r>
                      <a:r>
                        <a:rPr lang="ru-RU" sz="1200" kern="1400">
                          <a:effectLst/>
                        </a:rPr>
                        <a:t> этап ОПИ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1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Объем перекачиваемой жидкости, м</a:t>
                      </a:r>
                      <a:r>
                        <a:rPr lang="ru-RU" sz="1200" kern="1400" baseline="30000">
                          <a:effectLst/>
                        </a:rPr>
                        <a:t>3</a:t>
                      </a:r>
                      <a:r>
                        <a:rPr lang="ru-RU" sz="1200" kern="1400">
                          <a:effectLst/>
                        </a:rPr>
                        <a:t>/сут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1028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870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2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Обводненность, %	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93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94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4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Расчетная скорость смеси, м/с	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0,3-0,5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0</a:t>
                      </a:r>
                      <a:r>
                        <a:rPr lang="ru-RU" sz="1200" kern="1400">
                          <a:effectLst/>
                        </a:rPr>
                        <a:t>,</a:t>
                      </a:r>
                      <a:r>
                        <a:rPr lang="en-US" sz="1200" kern="1400">
                          <a:effectLst/>
                        </a:rPr>
                        <a:t>4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5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Температура смеси,</a:t>
                      </a:r>
                      <a:r>
                        <a:rPr lang="ru-RU" sz="1200" kern="1400" baseline="30000">
                          <a:effectLst/>
                        </a:rPr>
                        <a:t>0</a:t>
                      </a:r>
                      <a:r>
                        <a:rPr lang="ru-RU" sz="1200" kern="1400">
                          <a:effectLst/>
                        </a:rPr>
                        <a:t>С  	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60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76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6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Давление, МПа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1,8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1,6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55775" y="970751"/>
            <a:ext cx="643246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92163" algn="l"/>
                <a:tab pos="1169988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ехнологические параметры работы нефтесборного коллектора Ø 219 Куст 43А – НП-4 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Мамонтовского 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месторождения ООО «РН-</a:t>
            </a:r>
            <a:r>
              <a:rPr kumimoji="0" lang="ru-RU" sz="1400" b="0" i="0" u="none" strike="noStrike" cap="none" normalizeH="0" baseline="0" dirty="0" err="1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Юганскнефтегаз</a:t>
            </a:r>
            <a:r>
              <a:rPr kumimoji="0" lang="ru-RU" sz="14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в процессе промысловых испытаний.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24738"/>
              </p:ext>
            </p:extLst>
          </p:nvPr>
        </p:nvGraphicFramePr>
        <p:xfrm>
          <a:off x="2528737" y="3659833"/>
          <a:ext cx="6516215" cy="14630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92087"/>
                <a:gridCol w="432048"/>
                <a:gridCol w="792088"/>
                <a:gridCol w="648072"/>
                <a:gridCol w="576064"/>
                <a:gridCol w="648072"/>
                <a:gridCol w="792088"/>
                <a:gridCol w="826354"/>
                <a:gridCol w="504671"/>
                <a:gridCol w="504671"/>
              </a:tblGrid>
              <a:tr h="17101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Дата отбора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рН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Содержание компонентов, мг/дм</a:t>
                      </a:r>
                      <a:r>
                        <a:rPr lang="ru-RU" sz="1200" kern="1400" baseline="30000" dirty="0">
                          <a:effectLst/>
                        </a:rPr>
                        <a:t>3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0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Cl</a:t>
                      </a:r>
                      <a:r>
                        <a:rPr lang="ru-RU" sz="1200" kern="1400" baseline="30000">
                          <a:effectLst/>
                        </a:rPr>
                        <a:t>-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HCO</a:t>
                      </a:r>
                      <a:r>
                        <a:rPr lang="ru-RU" sz="1200" kern="1400" baseline="-25000">
                          <a:effectLst/>
                        </a:rPr>
                        <a:t>3</a:t>
                      </a:r>
                      <a:r>
                        <a:rPr lang="ru-RU" sz="1200" kern="1400" baseline="30000">
                          <a:effectLst/>
                        </a:rPr>
                        <a:t>-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Ca</a:t>
                      </a:r>
                      <a:r>
                        <a:rPr lang="ru-RU" sz="1200" kern="1400" baseline="30000">
                          <a:effectLst/>
                        </a:rPr>
                        <a:t>2+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effectLst/>
                        </a:rPr>
                        <a:t>Mg</a:t>
                      </a:r>
                      <a:r>
                        <a:rPr lang="ru-RU" sz="1200" kern="1400" baseline="30000" dirty="0">
                          <a:effectLst/>
                        </a:rPr>
                        <a:t>2+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400">
                          <a:effectLst/>
                        </a:rPr>
                        <a:t>K</a:t>
                      </a:r>
                      <a:r>
                        <a:rPr lang="ru-RU" sz="1200" kern="1400" baseline="30000">
                          <a:effectLst/>
                        </a:rPr>
                        <a:t>+</a:t>
                      </a:r>
                      <a:r>
                        <a:rPr lang="ru-RU" sz="1200" kern="1400">
                          <a:effectLst/>
                        </a:rPr>
                        <a:t>+</a:t>
                      </a:r>
                      <a:r>
                        <a:rPr lang="en-US" sz="1200" kern="1400">
                          <a:effectLst/>
                        </a:rPr>
                        <a:t>Na</a:t>
                      </a:r>
                      <a:r>
                        <a:rPr lang="ru-RU" sz="1200" kern="1400" baseline="30000">
                          <a:effectLst/>
                        </a:rPr>
                        <a:t>+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Общая</a:t>
                      </a:r>
                      <a:br>
                        <a:rPr lang="ru-RU" sz="1200" kern="1400">
                          <a:effectLst/>
                        </a:rPr>
                      </a:br>
                      <a:r>
                        <a:rPr lang="ru-RU" sz="1200" kern="1400">
                          <a:effectLst/>
                        </a:rPr>
                        <a:t>минерализация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СО</a:t>
                      </a:r>
                      <a:r>
                        <a:rPr lang="ru-RU" sz="1200" kern="1400" baseline="-25000">
                          <a:effectLst/>
                        </a:rPr>
                        <a:t>2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Н</a:t>
                      </a:r>
                      <a:r>
                        <a:rPr lang="ru-RU" sz="1200" kern="1400" baseline="-25000">
                          <a:effectLst/>
                        </a:rPr>
                        <a:t>2</a:t>
                      </a:r>
                      <a:r>
                        <a:rPr lang="en-US" sz="1200" kern="1400">
                          <a:effectLst/>
                        </a:rPr>
                        <a:t>S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13.12.2014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7,5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6035,0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512,4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144,3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9,7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3970,3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10 671,7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69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28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12.09.2016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7,6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10383,8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658,8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593,2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38,9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6302,7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17 977,4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>
                          <a:effectLst/>
                        </a:rPr>
                        <a:t>73</a:t>
                      </a:r>
                      <a:endParaRPr lang="ru-RU" sz="1200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kern="1400" dirty="0">
                          <a:effectLst/>
                        </a:rPr>
                        <a:t>49</a:t>
                      </a:r>
                      <a:endParaRPr lang="ru-RU" sz="1200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411760" y="3013502"/>
            <a:ext cx="6858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" pitchFamily="34" charset="0"/>
                <a:cs typeface="Arial" pitchFamily="34" charset="0"/>
              </a:rPr>
              <a:t>Физико-химические характеристики транспортируемой продукции на участке нефтесборного коллектора Ø 219 «к.34А-НП4» Мамонтовского месторождения ООО «РН-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Юганскнефтегаз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5229200"/>
            <a:ext cx="30780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Объекты исследований – образцы изделий из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стали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марки 13ХФА, изготовленные АО «Трубодеталь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 на месторождении последовательно  эксплуатировались  три идентичных узла в составе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472265"/>
              </p:ext>
            </p:extLst>
          </p:nvPr>
        </p:nvGraphicFramePr>
        <p:xfrm>
          <a:off x="5869434" y="5262012"/>
          <a:ext cx="2663007" cy="1119316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006823"/>
                <a:gridCol w="1008112"/>
                <a:gridCol w="648072"/>
              </a:tblGrid>
              <a:tr h="232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Отвод П 90º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219х6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13ХФА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Тройник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219х8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13ХФА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Заглушка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219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09Г2С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Переход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273х10-219х8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13ХФА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Тройник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273х10-219х8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13ХФА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74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Заглушка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>
                          <a:effectLst/>
                        </a:rPr>
                        <a:t>219</a:t>
                      </a:r>
                      <a:endParaRPr lang="ru-RU" sz="900" b="1" kern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0" dirty="0">
                          <a:effectLst/>
                        </a:rPr>
                        <a:t>09Г2С</a:t>
                      </a:r>
                      <a:endParaRPr lang="ru-RU" sz="900" b="1" kern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7" name="Стрелка вправо 16"/>
          <p:cNvSpPr/>
          <p:nvPr/>
        </p:nvSpPr>
        <p:spPr>
          <a:xfrm>
            <a:off x="5508104" y="5829364"/>
            <a:ext cx="332656" cy="33594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01" name="Picture 12935" descr="узел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3" r="3436" b="1"/>
          <a:stretch/>
        </p:blipFill>
        <p:spPr bwMode="auto">
          <a:xfrm>
            <a:off x="150599" y="1698302"/>
            <a:ext cx="2193041" cy="154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627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Специальное оформление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пециальное оформление">
  <a:themeElements>
    <a:clrScheme name="Специальное оформление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Специальное оформление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5041</TotalTime>
  <Words>2169</Words>
  <Application>Microsoft Office PowerPoint</Application>
  <PresentationFormat>Экран (4:3)</PresentationFormat>
  <Paragraphs>708</Paragraphs>
  <Slides>17</Slides>
  <Notes>17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Специальное оформление</vt:lpstr>
      <vt:lpstr>Тема Office</vt:lpstr>
      <vt:lpstr>1_Специальное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Теплоизоляционное покрытие из пенополиуретана с защитной оболочкой</vt:lpstr>
      <vt:lpstr>Презентация PowerPoint</vt:lpstr>
    </vt:vector>
  </TitlesOfParts>
  <Company>JSC Trubodetal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cup010</dc:creator>
  <cp:lastModifiedBy>Fedotova.a</cp:lastModifiedBy>
  <cp:revision>242</cp:revision>
  <dcterms:created xsi:type="dcterms:W3CDTF">2011-02-10T05:15:31Z</dcterms:created>
  <dcterms:modified xsi:type="dcterms:W3CDTF">2017-03-11T08:37:07Z</dcterms:modified>
</cp:coreProperties>
</file>