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1" r:id="rId4"/>
    <p:sldId id="258" r:id="rId5"/>
    <p:sldId id="259" r:id="rId6"/>
    <p:sldId id="272" r:id="rId7"/>
    <p:sldId id="260" r:id="rId8"/>
    <p:sldId id="261" r:id="rId9"/>
    <p:sldId id="274" r:id="rId10"/>
    <p:sldId id="279" r:id="rId11"/>
    <p:sldId id="275" r:id="rId12"/>
    <p:sldId id="280" r:id="rId13"/>
    <p:sldId id="262" r:id="rId14"/>
    <p:sldId id="266" r:id="rId15"/>
    <p:sldId id="278" r:id="rId16"/>
    <p:sldId id="264" r:id="rId17"/>
    <p:sldId id="270" r:id="rId18"/>
    <p:sldId id="277" r:id="rId19"/>
    <p:sldId id="263" r:id="rId20"/>
    <p:sldId id="276" r:id="rId21"/>
    <p:sldId id="268" r:id="rId22"/>
    <p:sldId id="267" r:id="rId23"/>
  </p:sldIdLst>
  <p:sldSz cx="9144000" cy="5143500" type="screen16x9"/>
  <p:notesSz cx="6888163" cy="10020300"/>
  <p:defaultTextStyle>
    <a:defPPr>
      <a:defRPr lang="ru-RU"/>
    </a:defPPr>
    <a:lvl1pPr marL="0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0286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0573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0859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1145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51431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4" autoAdjust="0"/>
  </p:normalViewPr>
  <p:slideViewPr>
    <p:cSldViewPr snapToGrid="0">
      <p:cViewPr>
        <p:scale>
          <a:sx n="75" d="100"/>
          <a:sy n="75" d="100"/>
        </p:scale>
        <p:origin x="-1236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363" y="819150"/>
            <a:ext cx="7180262" cy="4040188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64635" y="5118253"/>
            <a:ext cx="6116716" cy="4848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18152" cy="5384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27834" y="0"/>
            <a:ext cx="3318152" cy="5384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236868"/>
            <a:ext cx="3318152" cy="53842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27834" y="10236868"/>
            <a:ext cx="3318152" cy="5384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208D966-7C93-4BC4-B0A8-F59151E1B81F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93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0286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0573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0859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1145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51431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8DCA526-0FE6-4205-93BA-225DE3FF45EA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</a:t>
            </a:fld>
            <a:endParaRPr lang="ru-RU" sz="1300" spc="-1">
              <a:latin typeface="Times New Roman"/>
            </a:endParaRPr>
          </a:p>
        </p:txBody>
      </p:sp>
      <p:sp>
        <p:nvSpPr>
          <p:cNvPr id="15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9A12E589-E58D-419C-8B77-871EBF48667B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10</a:t>
            </a:fld>
            <a:endParaRPr lang="ru-RU" sz="1300" spc="-1">
              <a:latin typeface="Times New Roman"/>
            </a:endParaRPr>
          </a:p>
        </p:txBody>
      </p:sp>
      <p:sp>
        <p:nvSpPr>
          <p:cNvPr id="16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83D73A1-590E-4FDE-8CF0-436233121441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11</a:t>
            </a:fld>
            <a:endParaRPr lang="ru-RU" sz="1300" spc="-1">
              <a:latin typeface="Times New Roman"/>
            </a:endParaRPr>
          </a:p>
        </p:txBody>
      </p:sp>
      <p:sp>
        <p:nvSpPr>
          <p:cNvPr id="17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83D73A1-590E-4FDE-8CF0-436233121441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12</a:t>
            </a:fld>
            <a:endParaRPr lang="ru-RU" sz="1300" spc="-1">
              <a:latin typeface="Times New Roman"/>
            </a:endParaRPr>
          </a:p>
        </p:txBody>
      </p:sp>
      <p:sp>
        <p:nvSpPr>
          <p:cNvPr id="17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83D73A1-590E-4FDE-8CF0-436233121441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13</a:t>
            </a:fld>
            <a:endParaRPr lang="ru-RU" sz="1300" spc="-1">
              <a:latin typeface="Times New Roman"/>
            </a:endParaRPr>
          </a:p>
        </p:txBody>
      </p:sp>
      <p:sp>
        <p:nvSpPr>
          <p:cNvPr id="17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43E5C-AD1E-4C3F-82E3-7F3B17A64DC5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14</a:t>
            </a:fld>
            <a:endParaRPr lang="ru-RU" sz="1300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43E5C-AD1E-4C3F-82E3-7F3B17A64DC5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15</a:t>
            </a:fld>
            <a:endParaRPr lang="ru-RU" sz="1300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43E5C-AD1E-4C3F-82E3-7F3B17A64DC5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16</a:t>
            </a:fld>
            <a:endParaRPr lang="ru-RU" sz="1300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43E5C-AD1E-4C3F-82E3-7F3B17A64DC5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17</a:t>
            </a:fld>
            <a:endParaRPr lang="ru-RU" sz="1300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43E5C-AD1E-4C3F-82E3-7F3B17A64DC5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18</a:t>
            </a:fld>
            <a:endParaRPr lang="ru-RU" sz="1300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E4F75E4D-BAD4-4BEF-B0E1-6A7692A3D187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19</a:t>
            </a:fld>
            <a:endParaRPr lang="ru-RU" sz="1300" spc="-1">
              <a:latin typeface="Times New Roman"/>
            </a:endParaRPr>
          </a:p>
        </p:txBody>
      </p:sp>
      <p:sp>
        <p:nvSpPr>
          <p:cNvPr id="17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E865478-121A-4A7C-A20B-D29CA3E3921C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2</a:t>
            </a:fld>
            <a:endParaRPr lang="ru-RU" sz="1300" spc="-1">
              <a:latin typeface="Times New Roman"/>
            </a:endParaRPr>
          </a:p>
        </p:txBody>
      </p:sp>
      <p:sp>
        <p:nvSpPr>
          <p:cNvPr id="15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E4F75E4D-BAD4-4BEF-B0E1-6A7692A3D187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20</a:t>
            </a:fld>
            <a:endParaRPr lang="ru-RU" sz="1300" spc="-1">
              <a:latin typeface="Times New Roman"/>
            </a:endParaRPr>
          </a:p>
        </p:txBody>
      </p:sp>
      <p:sp>
        <p:nvSpPr>
          <p:cNvPr id="17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43E5C-AD1E-4C3F-82E3-7F3B17A64DC5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21</a:t>
            </a:fld>
            <a:endParaRPr lang="ru-RU" sz="1300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43E5C-AD1E-4C3F-82E3-7F3B17A64DC5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22</a:t>
            </a:fld>
            <a:endParaRPr lang="ru-RU" sz="1300" spc="-1">
              <a:latin typeface="Times New Roman"/>
            </a:endParaRPr>
          </a:p>
        </p:txBody>
      </p:sp>
      <p:sp>
        <p:nvSpPr>
          <p:cNvPr id="17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E865478-121A-4A7C-A20B-D29CA3E3921C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3</a:t>
            </a:fld>
            <a:endParaRPr lang="ru-RU" sz="1300" spc="-1">
              <a:latin typeface="Times New Roman"/>
            </a:endParaRPr>
          </a:p>
        </p:txBody>
      </p:sp>
      <p:sp>
        <p:nvSpPr>
          <p:cNvPr id="15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E98D9C60-BCD4-42EE-B0C0-BB380D0EC739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4</a:t>
            </a:fld>
            <a:endParaRPr lang="ru-RU" sz="1300" spc="-1">
              <a:latin typeface="Times New Roman"/>
            </a:endParaRPr>
          </a:p>
        </p:txBody>
      </p:sp>
      <p:sp>
        <p:nvSpPr>
          <p:cNvPr id="15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CE57764-6148-4A48-91D2-5BE73BA2511C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5</a:t>
            </a:fld>
            <a:endParaRPr lang="ru-RU" sz="1300" spc="-1">
              <a:latin typeface="Times New Roman"/>
            </a:endParaRPr>
          </a:p>
        </p:txBody>
      </p:sp>
      <p:sp>
        <p:nvSpPr>
          <p:cNvPr id="16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3CE57764-6148-4A48-91D2-5BE73BA2511C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6</a:t>
            </a:fld>
            <a:endParaRPr lang="ru-RU" sz="1300" spc="-1">
              <a:latin typeface="Times New Roman"/>
            </a:endParaRPr>
          </a:p>
        </p:txBody>
      </p:sp>
      <p:sp>
        <p:nvSpPr>
          <p:cNvPr id="16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0ECBCF2-EF7C-4E06-9A95-2ECC55E4B050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7</a:t>
            </a:fld>
            <a:endParaRPr lang="ru-RU" sz="1300" spc="-1">
              <a:latin typeface="Times New Roman"/>
            </a:endParaRPr>
          </a:p>
        </p:txBody>
      </p:sp>
      <p:sp>
        <p:nvSpPr>
          <p:cNvPr id="16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9A12E589-E58D-419C-8B77-871EBF48667B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8</a:t>
            </a:fld>
            <a:endParaRPr lang="ru-RU" sz="1300" spc="-1">
              <a:latin typeface="Times New Roman"/>
            </a:endParaRPr>
          </a:p>
        </p:txBody>
      </p:sp>
      <p:sp>
        <p:nvSpPr>
          <p:cNvPr id="16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898182" y="9518854"/>
            <a:ext cx="2987902" cy="499598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9A12E589-E58D-419C-8B77-871EBF48667B}" type="slidenum">
              <a:rPr lang="ru-RU" sz="13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9</a:t>
            </a:fld>
            <a:endParaRPr lang="ru-RU" sz="1300" spc="-1">
              <a:latin typeface="Times New Roman"/>
            </a:endParaRPr>
          </a:p>
        </p:txBody>
      </p:sp>
      <p:sp>
        <p:nvSpPr>
          <p:cNvPr id="16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4775" y="762000"/>
            <a:ext cx="6677025" cy="3756025"/>
          </a:xfrm>
          <a:prstGeom prst="rect">
            <a:avLst/>
          </a:prstGeom>
        </p:spPr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88536" y="4759427"/>
            <a:ext cx="5510834" cy="45090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6519" y="1203141"/>
            <a:ext cx="8226477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6519" y="2975765"/>
            <a:ext cx="8226477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6518" y="1203141"/>
            <a:ext cx="4014294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1968" y="1203141"/>
            <a:ext cx="4014294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6518" y="2975765"/>
            <a:ext cx="4014294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1968" y="2975765"/>
            <a:ext cx="4014294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6518" y="1203141"/>
            <a:ext cx="2648657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8081" y="1203141"/>
            <a:ext cx="2648657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19318" y="1203141"/>
            <a:ext cx="2648657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6518" y="2975765"/>
            <a:ext cx="2648657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8081" y="2975765"/>
            <a:ext cx="2648657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19318" y="2975765"/>
            <a:ext cx="2648657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6519" y="1203141"/>
            <a:ext cx="8226477" cy="339338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6519" y="1203141"/>
            <a:ext cx="8226477" cy="33933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6518" y="1203141"/>
            <a:ext cx="4014294" cy="33933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1968" y="1203141"/>
            <a:ext cx="4014294" cy="33933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6519" y="205259"/>
            <a:ext cx="8226477" cy="397487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6518" y="1203141"/>
            <a:ext cx="4014294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1968" y="1203141"/>
            <a:ext cx="4014294" cy="33933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6518" y="2975765"/>
            <a:ext cx="4014294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6518" y="1203141"/>
            <a:ext cx="4014294" cy="33933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1968" y="1203141"/>
            <a:ext cx="4014294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1968" y="2975765"/>
            <a:ext cx="4014294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6518" y="1203141"/>
            <a:ext cx="4014294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1968" y="1203141"/>
            <a:ext cx="4014294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6519" y="2975765"/>
            <a:ext cx="8226477" cy="16185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6519" y="205259"/>
            <a:ext cx="8226477" cy="85728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36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Образец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36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заголовка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6519" y="1203141"/>
            <a:ext cx="8226477" cy="3393386"/>
          </a:xfrm>
          <a:prstGeom prst="rect">
            <a:avLst/>
          </a:prstGeom>
        </p:spPr>
        <p:txBody>
          <a:bodyPr lIns="0" tIns="22742" rIns="0" bIns="0"/>
          <a:lstStyle/>
          <a:p>
            <a:pPr marL="343080" indent="-342720">
              <a:lnSpc>
                <a:spcPct val="93000"/>
              </a:lnSpc>
              <a:spcAft>
                <a:spcPts val="1426"/>
              </a:spcAft>
            </a:pPr>
            <a:r>
              <a:rPr lang="en-GB" sz="26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Образец</a:t>
            </a:r>
            <a:r>
              <a:rPr lang="en-GB" sz="2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6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текста</a:t>
            </a:r>
            <a:endParaRPr lang="en-GB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indent="-285480">
              <a:lnSpc>
                <a:spcPct val="93000"/>
              </a:lnSpc>
              <a:spcAft>
                <a:spcPts val="1137"/>
              </a:spcAft>
            </a:pPr>
            <a:r>
              <a:rPr lang="en-GB" sz="23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Второй</a:t>
            </a:r>
            <a:r>
              <a:rPr lang="en-GB" sz="2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23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уровень</a:t>
            </a:r>
            <a:endParaRPr lang="en-GB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indent="-228240">
              <a:lnSpc>
                <a:spcPct val="93000"/>
              </a:lnSpc>
              <a:spcAft>
                <a:spcPts val="850"/>
              </a:spcAft>
            </a:pPr>
            <a:r>
              <a:rPr lang="en-GB" sz="1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Третий</a:t>
            </a:r>
            <a:r>
              <a:rPr lang="en-GB" sz="19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9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уровень</a:t>
            </a:r>
            <a:endParaRPr lang="en-GB" sz="1900" b="0" strike="noStrike" spc="-1" dirty="0">
              <a:solidFill>
                <a:srgbClr val="000000"/>
              </a:solidFill>
              <a:latin typeface="Arial"/>
            </a:endParaRPr>
          </a:p>
          <a:p>
            <a:pPr marL="1600200" indent="-228240">
              <a:lnSpc>
                <a:spcPct val="93000"/>
              </a:lnSpc>
              <a:spcAft>
                <a:spcPts val="575"/>
              </a:spcAft>
            </a:pP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Четвертый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уровень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057400" indent="-228240">
              <a:lnSpc>
                <a:spcPct val="93000"/>
              </a:lnSpc>
              <a:spcAft>
                <a:spcPts val="289"/>
              </a:spcAft>
            </a:pP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Пятый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уровень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519" y="4685440"/>
            <a:ext cx="2128134" cy="352957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900" b="0" strike="noStrike" spc="-1" dirty="0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707" y="4685440"/>
            <a:ext cx="2896836" cy="352957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900" b="0" strike="noStrike" spc="-1" dirty="0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6168" y="4685440"/>
            <a:ext cx="2128134" cy="352957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5000"/>
              </a:lnSpc>
            </a:pPr>
            <a:fld id="{EFCD3134-5DAA-4B1C-9CFF-C8EF75B79618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‹#›</a:t>
            </a:fld>
            <a:endParaRPr lang="ru-RU" sz="11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4057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6288" indent="-184852" algn="l" defTabSz="740573" rtl="0" eaLnBrk="1" latinLnBrk="0" hangingPunct="1">
        <a:lnSpc>
          <a:spcPct val="93000"/>
        </a:lnSpc>
        <a:spcBef>
          <a:spcPts val="810"/>
        </a:spcBef>
        <a:spcAft>
          <a:spcPts val="234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29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5716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2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288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575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61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47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47433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86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73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59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45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431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718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004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290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.jpe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/>
          <p:nvPr/>
        </p:nvPicPr>
        <p:blipFill>
          <a:blip r:embed="rId3" cstate="print"/>
          <a:stretch/>
        </p:blipFill>
        <p:spPr>
          <a:xfrm>
            <a:off x="5042930" y="1837288"/>
            <a:ext cx="18287" cy="1507600"/>
          </a:xfrm>
          <a:prstGeom prst="rect">
            <a:avLst/>
          </a:prstGeom>
          <a:ln w="9360">
            <a:noFill/>
          </a:ln>
        </p:spPr>
      </p:pic>
      <p:pic>
        <p:nvPicPr>
          <p:cNvPr id="48" name="Picture 1"/>
          <p:cNvPicPr/>
          <p:nvPr/>
        </p:nvPicPr>
        <p:blipFill>
          <a:blip r:embed="rId4" cstate="print"/>
          <a:stretch/>
        </p:blipFill>
        <p:spPr>
          <a:xfrm>
            <a:off x="184092" y="142505"/>
            <a:ext cx="3164749" cy="784881"/>
          </a:xfrm>
          <a:prstGeom prst="rect">
            <a:avLst/>
          </a:prstGeom>
          <a:ln>
            <a:noFill/>
          </a:ln>
        </p:spPr>
      </p:pic>
      <p:pic>
        <p:nvPicPr>
          <p:cNvPr id="49" name="Picture 2"/>
          <p:cNvPicPr/>
          <p:nvPr/>
        </p:nvPicPr>
        <p:blipFill>
          <a:blip r:embed="rId5" cstate="print"/>
          <a:stretch/>
        </p:blipFill>
        <p:spPr>
          <a:xfrm>
            <a:off x="0" y="4460682"/>
            <a:ext cx="9142127" cy="682549"/>
          </a:xfrm>
          <a:prstGeom prst="rect">
            <a:avLst/>
          </a:prstGeom>
          <a:ln w="9360"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6122505" y="4465619"/>
            <a:ext cx="2801502" cy="3131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891" tIns="36446" rIns="72891" bIns="36446"/>
          <a:lstStyle/>
          <a:p>
            <a:pPr>
              <a:lnSpc>
                <a:spcPct val="100000"/>
              </a:lnSpc>
            </a:pPr>
            <a:r>
              <a:rPr lang="ru-RU" sz="1100" spc="-1" dirty="0">
                <a:solidFill>
                  <a:srgbClr val="FFFFFF"/>
                </a:solidFill>
                <a:latin typeface="Arial"/>
                <a:ea typeface="Microsoft YaHei"/>
              </a:rPr>
              <a:t>+7 (8452) 39-39-07</a:t>
            </a:r>
            <a:endParaRPr lang="ru-RU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spc="-1" dirty="0">
                <a:solidFill>
                  <a:srgbClr val="FFFFFF"/>
                </a:solidFill>
                <a:latin typeface="Arial"/>
                <a:ea typeface="Microsoft YaHei"/>
              </a:rPr>
              <a:t>г.Саратов, </a:t>
            </a:r>
            <a:r>
              <a:rPr lang="ru-RU" sz="1100" spc="-1" dirty="0" err="1">
                <a:solidFill>
                  <a:srgbClr val="FFFFFF"/>
                </a:solidFill>
                <a:latin typeface="Arial"/>
                <a:ea typeface="Microsoft YaHei"/>
              </a:rPr>
              <a:t>ул.Белоглинская</a:t>
            </a:r>
            <a:r>
              <a:rPr lang="ru-RU" sz="1100" spc="-1" dirty="0">
                <a:solidFill>
                  <a:srgbClr val="FFFFFF"/>
                </a:solidFill>
                <a:latin typeface="Arial"/>
                <a:ea typeface="Microsoft YaHei"/>
              </a:rPr>
              <a:t> 84/86</a:t>
            </a:r>
            <a:endParaRPr lang="ru-RU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spc="-1" dirty="0" err="1">
                <a:solidFill>
                  <a:srgbClr val="FFFFFF"/>
                </a:solidFill>
                <a:latin typeface="Arial"/>
                <a:ea typeface="Microsoft YaHei"/>
              </a:rPr>
              <a:t>www.exform.ru</a:t>
            </a:r>
            <a:endParaRPr lang="ru-RU" sz="1100" spc="-1" dirty="0">
              <a:latin typeface="Arial"/>
            </a:endParaRPr>
          </a:p>
        </p:txBody>
      </p:sp>
      <p:pic>
        <p:nvPicPr>
          <p:cNvPr id="51" name="Picture 3"/>
          <p:cNvPicPr/>
          <p:nvPr/>
        </p:nvPicPr>
        <p:blipFill>
          <a:blip r:embed="rId6" cstate="print"/>
          <a:stretch/>
        </p:blipFill>
        <p:spPr>
          <a:xfrm>
            <a:off x="355347" y="2814762"/>
            <a:ext cx="1799455" cy="1270350"/>
          </a:xfrm>
          <a:prstGeom prst="rect">
            <a:avLst/>
          </a:prstGeom>
          <a:ln w="9360">
            <a:noFill/>
          </a:ln>
        </p:spPr>
      </p:pic>
      <p:pic>
        <p:nvPicPr>
          <p:cNvPr id="52" name="Picture 2"/>
          <p:cNvPicPr/>
          <p:nvPr/>
        </p:nvPicPr>
        <p:blipFill>
          <a:blip r:embed="rId7" cstate="print"/>
          <a:stretch/>
        </p:blipFill>
        <p:spPr>
          <a:xfrm>
            <a:off x="4777405" y="2806810"/>
            <a:ext cx="1838079" cy="1296064"/>
          </a:xfrm>
          <a:prstGeom prst="rect">
            <a:avLst/>
          </a:prstGeom>
          <a:ln>
            <a:noFill/>
          </a:ln>
        </p:spPr>
      </p:pic>
      <p:pic>
        <p:nvPicPr>
          <p:cNvPr id="53" name="Picture 4"/>
          <p:cNvPicPr/>
          <p:nvPr/>
        </p:nvPicPr>
        <p:blipFill>
          <a:blip r:embed="rId8" cstate="print"/>
          <a:stretch/>
        </p:blipFill>
        <p:spPr>
          <a:xfrm>
            <a:off x="7137880" y="2775005"/>
            <a:ext cx="1680117" cy="1343771"/>
          </a:xfrm>
          <a:prstGeom prst="rect">
            <a:avLst/>
          </a:prstGeom>
          <a:ln>
            <a:noFill/>
          </a:ln>
        </p:spPr>
      </p:pic>
      <p:pic>
        <p:nvPicPr>
          <p:cNvPr id="54" name="Picture 5"/>
          <p:cNvPicPr/>
          <p:nvPr/>
        </p:nvPicPr>
        <p:blipFill>
          <a:blip r:embed="rId9" cstate="print"/>
          <a:stretch/>
        </p:blipFill>
        <p:spPr>
          <a:xfrm>
            <a:off x="2520563" y="2798859"/>
            <a:ext cx="1812898" cy="1296063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117204" y="1273471"/>
            <a:ext cx="8664041" cy="1181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rgbClr val="800000"/>
                </a:solidFill>
                <a:latin typeface="Arial"/>
                <a:ea typeface="Microsoft YaHei"/>
              </a:rPr>
              <a:t>Существующие и перспективные разработки для ГРС</a:t>
            </a:r>
            <a:endParaRPr lang="ru-RU" sz="3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400" b="1" spc="-1" dirty="0">
                <a:solidFill>
                  <a:srgbClr val="800000"/>
                </a:solidFill>
                <a:latin typeface="Arial"/>
                <a:ea typeface="Microsoft YaHei"/>
              </a:rPr>
              <a:t>        </a:t>
            </a:r>
            <a:endParaRPr lang="ru-RU" sz="4400" spc="-1" dirty="0">
              <a:latin typeface="Arial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:\Денисова\Нижний Новгород\Рабочий монитор и две ступени редуцирования с ускорителем.jpg"/>
          <p:cNvPicPr>
            <a:picLocks noChangeAspect="1" noChangeArrowheads="1"/>
          </p:cNvPicPr>
          <p:nvPr/>
        </p:nvPicPr>
        <p:blipFill>
          <a:blip r:embed="rId3" cstate="print"/>
          <a:srcRect t="5328" r="2900" b="54175"/>
          <a:stretch>
            <a:fillRect/>
          </a:stretch>
        </p:blipFill>
        <p:spPr bwMode="auto">
          <a:xfrm>
            <a:off x="496924" y="914400"/>
            <a:ext cx="8203339" cy="3565003"/>
          </a:xfrm>
          <a:prstGeom prst="rect">
            <a:avLst/>
          </a:prstGeom>
          <a:noFill/>
        </p:spPr>
      </p:pic>
      <p:pic>
        <p:nvPicPr>
          <p:cNvPr id="110" name="Picture 2"/>
          <p:cNvPicPr/>
          <p:nvPr/>
        </p:nvPicPr>
        <p:blipFill>
          <a:blip r:embed="rId4" cstate="print"/>
          <a:stretch/>
        </p:blipFill>
        <p:spPr>
          <a:xfrm>
            <a:off x="0" y="4515942"/>
            <a:ext cx="9142127" cy="627289"/>
          </a:xfrm>
          <a:prstGeom prst="rect">
            <a:avLst/>
          </a:prstGeom>
          <a:ln w="9360"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4"/>
          <p:cNvSpPr/>
          <p:nvPr/>
        </p:nvSpPr>
        <p:spPr>
          <a:xfrm>
            <a:off x="396107" y="1307975"/>
            <a:ext cx="8747653" cy="9946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pic>
        <p:nvPicPr>
          <p:cNvPr id="11" name="Picture 1"/>
          <p:cNvPicPr/>
          <p:nvPr/>
        </p:nvPicPr>
        <p:blipFill>
          <a:blip r:embed="rId5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2" name="Picture 6"/>
          <p:cNvPicPr/>
          <p:nvPr/>
        </p:nvPicPr>
        <p:blipFill>
          <a:blip r:embed="rId6" cstate="print"/>
          <a:stretch/>
        </p:blipFill>
        <p:spPr>
          <a:xfrm>
            <a:off x="7259526" y="4540195"/>
            <a:ext cx="1860605" cy="326003"/>
          </a:xfrm>
          <a:prstGeom prst="rect">
            <a:avLst/>
          </a:prstGeom>
          <a:ln w="936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106593" y="509286"/>
            <a:ext cx="5764193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800" b="1" i="1" dirty="0" smtClean="0"/>
              <a:t>Рабочий регулятор-монитор с ускорителем</a:t>
            </a: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/>
          <p:nvPr/>
        </p:nvPicPr>
        <p:blipFill>
          <a:blip r:embed="rId3" cstate="print"/>
          <a:stretch/>
        </p:blipFill>
        <p:spPr>
          <a:xfrm>
            <a:off x="0" y="4484537"/>
            <a:ext cx="9142127" cy="629792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5718238" y="1445141"/>
            <a:ext cx="166868" cy="23734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TextBox 10"/>
          <p:cNvSpPr txBox="1"/>
          <p:nvPr/>
        </p:nvSpPr>
        <p:spPr>
          <a:xfrm>
            <a:off x="361502" y="407973"/>
            <a:ext cx="8496251" cy="4260542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Ускоритель для регуляторов высокого давления.</a:t>
            </a:r>
          </a:p>
          <a:p>
            <a:pPr algn="ctr"/>
            <a:endParaRPr lang="ru-RU" sz="1800" b="1" dirty="0" smtClean="0"/>
          </a:p>
          <a:p>
            <a:pPr algn="just"/>
            <a:r>
              <a:rPr lang="ru-RU" sz="1800" dirty="0" smtClean="0"/>
              <a:t>      Применение схем редуцирования с защитным регулятором предъявляет повышенные требования к регулятору-монитору. Защитный регулятор должен иметь высокое быстродействие для включения в работу в случае выхода из строя основного регулятора. Он должен практически мгновенно скинуть избыточное давление из управляющей полости исполнительного механизма и выйти на ранее настроенное выходное давление. Чем быстрее регулятор-монитор сработает, тем меньше будет прирост выходного давления.</a:t>
            </a:r>
          </a:p>
          <a:p>
            <a:pPr algn="just"/>
            <a:r>
              <a:rPr lang="ru-RU" sz="1800" dirty="0" smtClean="0"/>
              <a:t>    Конструкторским бюро завода "</a:t>
            </a:r>
            <a:r>
              <a:rPr lang="ru-RU" sz="1800" dirty="0" err="1" smtClean="0"/>
              <a:t>Экс-Форма</a:t>
            </a:r>
            <a:r>
              <a:rPr lang="ru-RU" sz="1800" dirty="0" smtClean="0"/>
              <a:t>" было разработано специальное устройство - </a:t>
            </a:r>
            <a:r>
              <a:rPr lang="ru-RU" sz="1800" b="1" u="sng" dirty="0" smtClean="0"/>
              <a:t>ускоритель, </a:t>
            </a:r>
            <a:r>
              <a:rPr lang="ru-RU" sz="1800" dirty="0" smtClean="0"/>
              <a:t>которым оснащается регулятор-монитор. 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</p:txBody>
      </p:sp>
      <p:pic>
        <p:nvPicPr>
          <p:cNvPr id="7" name="Picture 1"/>
          <p:cNvPicPr/>
          <p:nvPr/>
        </p:nvPicPr>
        <p:blipFill>
          <a:blip r:embed="rId4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8" name="Picture 6"/>
          <p:cNvPicPr/>
          <p:nvPr/>
        </p:nvPicPr>
        <p:blipFill>
          <a:blip r:embed="rId5" cstate="print"/>
          <a:stretch/>
        </p:blipFill>
        <p:spPr>
          <a:xfrm>
            <a:off x="7251575" y="4500440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/>
          <p:nvPr/>
        </p:nvPicPr>
        <p:blipFill>
          <a:blip r:embed="rId3" cstate="print"/>
          <a:stretch/>
        </p:blipFill>
        <p:spPr>
          <a:xfrm>
            <a:off x="0" y="4484537"/>
            <a:ext cx="9142127" cy="629792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5718238" y="1445141"/>
            <a:ext cx="166868" cy="23734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1"/>
          <p:cNvPicPr/>
          <p:nvPr/>
        </p:nvPicPr>
        <p:blipFill>
          <a:blip r:embed="rId4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8" name="Picture 6"/>
          <p:cNvPicPr/>
          <p:nvPr/>
        </p:nvPicPr>
        <p:blipFill>
          <a:blip r:embed="rId5" cstate="print"/>
          <a:stretch/>
        </p:blipFill>
        <p:spPr>
          <a:xfrm>
            <a:off x="7251575" y="4500440"/>
            <a:ext cx="1860605" cy="326003"/>
          </a:xfrm>
          <a:prstGeom prst="rect">
            <a:avLst/>
          </a:prstGeom>
          <a:ln w="9360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91788" y="254643"/>
            <a:ext cx="5764193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800" b="1" i="1" dirty="0" smtClean="0"/>
              <a:t>Регулятор-монитор с ускорителем</a:t>
            </a:r>
            <a:endParaRPr lang="ru-RU" sz="1800" b="1" dirty="0" smtClean="0"/>
          </a:p>
        </p:txBody>
      </p:sp>
      <p:pic>
        <p:nvPicPr>
          <p:cNvPr id="3075" name="Picture 3" descr="Z:\Презентация последняя\Ухта\РДПВ 50 схема мониторов с ускорителем 6.jpg"/>
          <p:cNvPicPr>
            <a:picLocks noChangeAspect="1" noChangeArrowheads="1"/>
          </p:cNvPicPr>
          <p:nvPr/>
        </p:nvPicPr>
        <p:blipFill>
          <a:blip r:embed="rId6" cstate="print"/>
          <a:srcRect r="672"/>
          <a:stretch>
            <a:fillRect/>
          </a:stretch>
        </p:blipFill>
        <p:spPr bwMode="auto">
          <a:xfrm>
            <a:off x="321945" y="655320"/>
            <a:ext cx="8395335" cy="3731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/>
          <p:nvPr/>
        </p:nvPicPr>
        <p:blipFill>
          <a:blip r:embed="rId3" cstate="print"/>
          <a:stretch/>
        </p:blipFill>
        <p:spPr>
          <a:xfrm>
            <a:off x="0" y="4500439"/>
            <a:ext cx="9142127" cy="613890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5718238" y="1445141"/>
            <a:ext cx="166868" cy="23734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TextBox 10"/>
          <p:cNvSpPr txBox="1"/>
          <p:nvPr/>
        </p:nvSpPr>
        <p:spPr>
          <a:xfrm>
            <a:off x="345600" y="654464"/>
            <a:ext cx="8456494" cy="4260542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endParaRPr lang="ru-RU" sz="1000" dirty="0" smtClean="0"/>
          </a:p>
          <a:p>
            <a:pPr algn="just"/>
            <a:r>
              <a:rPr lang="ru-RU" sz="1000" dirty="0" smtClean="0"/>
              <a:t>      </a:t>
            </a:r>
            <a:r>
              <a:rPr lang="ru-RU" sz="1800" dirty="0" smtClean="0"/>
              <a:t>Ускоритель сбрасывает управляющее давление пилота из полости исполнительного механизма регулятора в импульсный канал, минуя дроссели регулятора, тем самым достигается высокое быстродействие регулятора-монитора.</a:t>
            </a:r>
          </a:p>
          <a:p>
            <a:pPr algn="just"/>
            <a:endParaRPr lang="ru-RU" sz="1800" dirty="0" smtClean="0"/>
          </a:p>
          <a:p>
            <a:pPr indent="357188" algn="just"/>
            <a:r>
              <a:rPr lang="ru-RU" sz="1800" dirty="0" smtClean="0"/>
              <a:t>Ускоритель изначально разрабатывался как устройство, работающее в связки с регулятором-монитором, но он также может быть установлен и на основной регулятор с целью обеспечения дополнительной безопасности линии редуцирования. При выходе пилота основного регулятора из </a:t>
            </a:r>
            <a:r>
              <a:rPr lang="ru-RU" sz="1800" smtClean="0"/>
              <a:t>строя </a:t>
            </a:r>
            <a:r>
              <a:rPr lang="ru-RU" sz="1800" smtClean="0"/>
              <a:t>(разрушение </a:t>
            </a:r>
            <a:r>
              <a:rPr lang="ru-RU" sz="1800" dirty="0" smtClean="0"/>
              <a:t>уплотнения клапана пилота, обледенение клапана), то есть все те причины, по которым пилот будет неконтролируемо подавать управляющее давление в исполнительный механизм регулятора, ускоритель не допустит регулятору полностью открыться.</a:t>
            </a:r>
          </a:p>
          <a:p>
            <a:r>
              <a:rPr lang="ru-RU" sz="1800" b="1" i="1" dirty="0" smtClean="0"/>
              <a:t> </a:t>
            </a:r>
            <a:endParaRPr lang="ru-RU" sz="1800" dirty="0" smtClean="0"/>
          </a:p>
          <a:p>
            <a:endParaRPr lang="ru-RU" sz="1000" dirty="0"/>
          </a:p>
        </p:txBody>
      </p:sp>
      <p:pic>
        <p:nvPicPr>
          <p:cNvPr id="8" name="Picture 1"/>
          <p:cNvPicPr/>
          <p:nvPr/>
        </p:nvPicPr>
        <p:blipFill>
          <a:blip r:embed="rId4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9" name="Picture 6"/>
          <p:cNvPicPr/>
          <p:nvPr/>
        </p:nvPicPr>
        <p:blipFill>
          <a:blip r:embed="rId5" cstate="print"/>
          <a:stretch/>
        </p:blipFill>
        <p:spPr>
          <a:xfrm>
            <a:off x="7259526" y="4516342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Денисова\Нижний Новгород\МАКЕТ ОДОРИЗАТ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527" y="436016"/>
            <a:ext cx="3715473" cy="4109611"/>
          </a:xfrm>
          <a:prstGeom prst="rect">
            <a:avLst/>
          </a:prstGeom>
          <a:noFill/>
        </p:spPr>
      </p:pic>
      <p:pic>
        <p:nvPicPr>
          <p:cNvPr id="143" name="Picture 2"/>
          <p:cNvPicPr/>
          <p:nvPr/>
        </p:nvPicPr>
        <p:blipFill>
          <a:blip r:embed="rId4" cstate="print"/>
          <a:stretch/>
        </p:blipFill>
        <p:spPr>
          <a:xfrm>
            <a:off x="0" y="4564685"/>
            <a:ext cx="9142127" cy="578791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498317" y="1022865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396107" y="433052"/>
            <a:ext cx="8747653" cy="10549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416690"/>
            <a:ext cx="5833641" cy="4120586"/>
          </a:xfrm>
          <a:prstGeom prst="rect">
            <a:avLst/>
          </a:prstGeom>
        </p:spPr>
        <p:txBody>
          <a:bodyPr lIns="74057" tIns="37029" rIns="74057" bIns="37029"/>
          <a:lstStyle/>
          <a:p>
            <a:pPr marL="185143" indent="365143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5143" indent="365143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b="1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5143" indent="36514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i="1" u="sng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i="1" u="sng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Одоризатор</a:t>
            </a:r>
            <a:endParaRPr lang="ru-RU" sz="1800" b="1" i="1" u="sng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185143" indent="365143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b="1" u="sng" dirty="0" smtClean="0">
              <a:solidFill>
                <a:srgbClr val="C00000"/>
              </a:solidFill>
              <a:cs typeface="Arial" pitchFamily="34" charset="0"/>
            </a:endParaRPr>
          </a:p>
          <a:p>
            <a:pPr marL="185143" indent="365143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В настоящее время в разработке находится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одоризационная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установка на базе перистальтического насоса с шаговым приводом.</a:t>
            </a:r>
            <a:endParaRPr lang="ru-RU" sz="1800" dirty="0" smtClean="0">
              <a:cs typeface="Arial" pitchFamily="34" charset="0"/>
            </a:endParaRPr>
          </a:p>
          <a:p>
            <a:pPr marL="185143" indent="365143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Целью проекта является создание простой и надежной в эксплуатации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одоризационной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установки газа.</a:t>
            </a:r>
            <a:endParaRPr lang="ru-RU" sz="1800" dirty="0" smtClean="0">
              <a:cs typeface="Arial" pitchFamily="34" charset="0"/>
            </a:endParaRPr>
          </a:p>
          <a:p>
            <a:pPr marL="185143" indent="365143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За счет перистальтического эффекта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одорант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по силиконовой трубке в насосе продвигается в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микрорасходомер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, где с помощью сумматора измеряется его расход, а данные передаются в шкаф управления.</a:t>
            </a:r>
            <a:endParaRPr lang="ru-RU" sz="1800" dirty="0" smtClean="0">
              <a:cs typeface="Arial" pitchFamily="34" charset="0"/>
            </a:endParaRPr>
          </a:p>
        </p:txBody>
      </p:sp>
      <p:pic>
        <p:nvPicPr>
          <p:cNvPr id="10" name="Picture 1"/>
          <p:cNvPicPr/>
          <p:nvPr/>
        </p:nvPicPr>
        <p:blipFill>
          <a:blip r:embed="rId5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2" name="Picture 6"/>
          <p:cNvPicPr/>
          <p:nvPr/>
        </p:nvPicPr>
        <p:blipFill>
          <a:blip r:embed="rId6" cstate="print"/>
          <a:stretch/>
        </p:blipFill>
        <p:spPr>
          <a:xfrm>
            <a:off x="7251575" y="4556097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3" cstate="print"/>
          <a:stretch/>
        </p:blipFill>
        <p:spPr>
          <a:xfrm>
            <a:off x="0" y="4564685"/>
            <a:ext cx="9142127" cy="578791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498317" y="1022865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396107" y="433052"/>
            <a:ext cx="8747653" cy="10549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34959" y="868101"/>
            <a:ext cx="8881820" cy="3692324"/>
          </a:xfrm>
          <a:prstGeom prst="rect">
            <a:avLst/>
          </a:prstGeom>
        </p:spPr>
        <p:txBody>
          <a:bodyPr lIns="74057" tIns="37029" rIns="74057" bIns="37029"/>
          <a:lstStyle/>
          <a:p>
            <a:pPr marL="185143" indent="365143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Дискретное перемещение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одоранта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определяется программой, которая вычисляет какое количество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одоранта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необходимо подать в трубопровод пропорционально расходу газа. Данные о расходе должны подаваться с узла учета газа.</a:t>
            </a:r>
            <a:endParaRPr lang="ru-RU" sz="1800" dirty="0" smtClean="0">
              <a:cs typeface="Arial" pitchFamily="34" charset="0"/>
            </a:endParaRPr>
          </a:p>
          <a:p>
            <a:pPr marL="185143" indent="365143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Дискретность подачи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одоранта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в трубопровод обеспечивается обратным клапаном, который установлен после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микрорасходомера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1800" dirty="0" smtClean="0">
              <a:cs typeface="Arial" pitchFamily="34" charset="0"/>
            </a:endParaRPr>
          </a:p>
          <a:p>
            <a:pPr marL="185143" indent="365143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Утечка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одоранта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в случае прорыва силиконовой трубки контролируется оптическим датчиком.</a:t>
            </a:r>
            <a:endParaRPr lang="ru-RU" sz="1800" dirty="0" smtClean="0">
              <a:cs typeface="Arial" pitchFamily="34" charset="0"/>
            </a:endParaRPr>
          </a:p>
          <a:p>
            <a:pPr marL="185143" indent="365143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По сравнению с другими аналогами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одоризаторов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газа, преимущества данной установки в отсутствии электромагнитных клапанов и насосов, в которых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одорант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контактирует с движущимися деталями, где наибольшая вероятность засорений и утечек.</a:t>
            </a:r>
            <a:endParaRPr lang="ru-RU" sz="1800" dirty="0" smtClean="0">
              <a:cs typeface="Arial" pitchFamily="34" charset="0"/>
            </a:endParaRPr>
          </a:p>
          <a:p>
            <a:pPr marL="185143" indent="-185143">
              <a:lnSpc>
                <a:spcPct val="90000"/>
              </a:lnSpc>
              <a:spcBef>
                <a:spcPts val="810"/>
              </a:spcBef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pic>
        <p:nvPicPr>
          <p:cNvPr id="10" name="Picture 1"/>
          <p:cNvPicPr/>
          <p:nvPr/>
        </p:nvPicPr>
        <p:blipFill>
          <a:blip r:embed="rId4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1" name="Picture 6"/>
          <p:cNvPicPr/>
          <p:nvPr/>
        </p:nvPicPr>
        <p:blipFill>
          <a:blip r:embed="rId5" cstate="print"/>
          <a:stretch/>
        </p:blipFill>
        <p:spPr>
          <a:xfrm>
            <a:off x="7259524" y="4564048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3" cstate="print"/>
          <a:stretch/>
        </p:blipFill>
        <p:spPr>
          <a:xfrm>
            <a:off x="1873" y="4532243"/>
            <a:ext cx="9142127" cy="611258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498317" y="1022865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396107" y="219920"/>
            <a:ext cx="8747653" cy="126808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046" y="393539"/>
            <a:ext cx="8843058" cy="422976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indent="36514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i="1" u="sng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Подогреватель газа</a:t>
            </a: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При разработке подогревателя газа были применены следующие конструктивные решения:</a:t>
            </a:r>
            <a:endParaRPr lang="ru-RU" sz="1800" dirty="0" smtClean="0">
              <a:cs typeface="Arial" pitchFamily="34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установка двух теплообменных пучков симметрично </a:t>
            </a:r>
            <a:r>
              <a:rPr lang="ru-RU" sz="18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теплогенератора</a:t>
            </a: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позволяет улучшить циркуляцию теплоносителя, имеется возможность параллельного или последовательного подключения нагреваемого газа в зависимости от требований к темп-ре газа и производительности  подогревателя</a:t>
            </a:r>
            <a:endParaRPr lang="ru-RU" sz="1800" dirty="0" smtClean="0">
              <a:cs typeface="Arial" pitchFamily="34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применение роликовых направляющих в корпусе подогревателя газа, как для </a:t>
            </a:r>
            <a:r>
              <a:rPr lang="ru-RU" sz="18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теплогенератора</a:t>
            </a: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так и для теплообменных пучков позволяет упростить обслуживание данных узлов</a:t>
            </a:r>
            <a:endParaRPr lang="ru-RU" sz="1800" dirty="0" smtClean="0">
              <a:cs typeface="Arial" pitchFamily="34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дымовая труба расположена сбоку корпуса подогревателя и устанавливается на фундаменте, что позволяет исключить нагрузку на корпус подогревателя, а также упростить процедуру очистки дымогарных труб от сажи за счет съемного поворотного дымохода-отвода, при этом исключается возможность попадания конденсата в жаровую трубу с горелкой</a:t>
            </a:r>
            <a:endParaRPr lang="ru-RU" sz="1800" dirty="0" smtClean="0">
              <a:cs typeface="Arial" pitchFamily="34" charset="0"/>
            </a:endParaRPr>
          </a:p>
        </p:txBody>
      </p:sp>
      <p:pic>
        <p:nvPicPr>
          <p:cNvPr id="11" name="Picture 1"/>
          <p:cNvPicPr/>
          <p:nvPr/>
        </p:nvPicPr>
        <p:blipFill>
          <a:blip r:embed="rId4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2" name="Picture 6"/>
          <p:cNvPicPr/>
          <p:nvPr/>
        </p:nvPicPr>
        <p:blipFill>
          <a:blip r:embed="rId5" cstate="print"/>
          <a:stretch/>
        </p:blipFill>
        <p:spPr>
          <a:xfrm>
            <a:off x="7243624" y="4556097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3" cstate="print"/>
          <a:stretch/>
        </p:blipFill>
        <p:spPr>
          <a:xfrm>
            <a:off x="0" y="4476585"/>
            <a:ext cx="9142127" cy="666892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498317" y="1022865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-217894" y="190658"/>
            <a:ext cx="8747653" cy="10549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5" y="833377"/>
            <a:ext cx="2155477" cy="239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08" y="798653"/>
            <a:ext cx="2482065" cy="247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Y:\Рекламаv2\Выставки\2016\24-28 октября 2016 Минск Конференция\МАТРИАЛЫ ДЛЯ ПРЕЗЕНТАЦИИ ВЫСОКОЙ СТОРОНЫ\МАТРИАЛЫ ДЛЯ ПРЕЗЕНТАЦИИ ВЫСОКОЙ СТОРОНЫ\ПОДОГРЕВАТЕЛЬ\Корпус ПТПГ ЭКФО-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9383" y="972275"/>
            <a:ext cx="2716416" cy="188903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4315" y="3461341"/>
            <a:ext cx="2547382" cy="76727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Подогреватель газа ПТПГ-ЭКФО в </a:t>
            </a:r>
            <a:r>
              <a:rPr lang="ru-RU" dirty="0" err="1">
                <a:latin typeface="+mn-lt"/>
              </a:rPr>
              <a:t>блок-боксе</a:t>
            </a:r>
            <a:endParaRPr lang="ru-RU" dirty="0">
              <a:latin typeface="+mn-lt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08283" y="3413633"/>
            <a:ext cx="2547382" cy="122894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Подогреватель газа ПТПГ-ЭКФО (торцовая, боковые стенки и крыша </a:t>
            </a:r>
            <a:r>
              <a:rPr lang="ru-RU" dirty="0" err="1">
                <a:latin typeface="+mn-lt"/>
              </a:rPr>
              <a:t>блок-бокса</a:t>
            </a:r>
            <a:r>
              <a:rPr lang="ru-RU" dirty="0">
                <a:latin typeface="+mn-lt"/>
              </a:rPr>
              <a:t> не показаны)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73837" y="3395641"/>
            <a:ext cx="2547382" cy="53644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Корпус ПТПГ-ЭКФО</a:t>
            </a:r>
          </a:p>
          <a:p>
            <a:endParaRPr lang="ru-RU" dirty="0"/>
          </a:p>
        </p:txBody>
      </p:sp>
      <p:pic>
        <p:nvPicPr>
          <p:cNvPr id="16" name="Picture 1"/>
          <p:cNvPicPr/>
          <p:nvPr/>
        </p:nvPicPr>
        <p:blipFill>
          <a:blip r:embed="rId7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7" name="Picture 6"/>
          <p:cNvPicPr/>
          <p:nvPr/>
        </p:nvPicPr>
        <p:blipFill>
          <a:blip r:embed="rId8" cstate="print"/>
          <a:stretch/>
        </p:blipFill>
        <p:spPr>
          <a:xfrm>
            <a:off x="7251575" y="4508389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3" cstate="print"/>
          <a:stretch/>
        </p:blipFill>
        <p:spPr>
          <a:xfrm>
            <a:off x="0" y="4500439"/>
            <a:ext cx="9142127" cy="643038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498317" y="1022865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396107" y="433052"/>
            <a:ext cx="8747653" cy="10549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242" y="625033"/>
            <a:ext cx="6397730" cy="4033789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i="1" u="sng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Фильтр-сепаратор газа</a:t>
            </a: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u="sng" dirty="0" smtClean="0">
              <a:cs typeface="Arial" pitchFamily="34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Внутри корпуса фильтра-сепаратора установлены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каплеуловитель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и фильтрующие элементы. При прохождении газа через фильтр-сепаратор часть примесей вместе с конденсатом накапливается в нижней части отсека сбора конденсата, а механические примеси газа осаждаются на фильтрующих элементах. Степень загрязнения определяется по перепаду давления на фильтрующем элементе, измеряемому прибором, подсоединенным к штуцерам.</a:t>
            </a:r>
            <a:endParaRPr lang="ru-RU" sz="1800" dirty="0" smtClean="0">
              <a:cs typeface="Arial" pitchFamily="34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Конденсат и грязь из отсека сбора конденсата удаляются через патрубок с шаровым краном в нижней части.</a:t>
            </a:r>
            <a:endParaRPr lang="ru-RU" sz="1800" dirty="0" smtClean="0">
              <a:cs typeface="Arial" pitchFamily="34" charset="0"/>
            </a:endParaRPr>
          </a:p>
        </p:txBody>
      </p:sp>
      <p:pic>
        <p:nvPicPr>
          <p:cNvPr id="9" name="Picture 3" descr="Y:\Рекламаv2\Печатная продукция\Инфо от Конструкторов\МАТРИАЛЫ ДЛЯ ПРЕЗЕНТАЦИИ ВЫСОКОЙ СТОРОНЫ\МАТРИАЛЫ ДЛЯ ПРЕЗЕНТАЦИИ ВЫСОКОЙ СТОРОНЫ\ФИЛЬТРЫ-СЕПАРАТОРЫ\ФСГ ЭКФО-80-10,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170" y="1171091"/>
            <a:ext cx="2390610" cy="2988257"/>
          </a:xfrm>
          <a:prstGeom prst="rect">
            <a:avLst/>
          </a:prstGeom>
          <a:noFill/>
        </p:spPr>
      </p:pic>
      <p:pic>
        <p:nvPicPr>
          <p:cNvPr id="11" name="Picture 1"/>
          <p:cNvPicPr/>
          <p:nvPr/>
        </p:nvPicPr>
        <p:blipFill>
          <a:blip r:embed="rId5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2" name="Picture 6"/>
          <p:cNvPicPr/>
          <p:nvPr/>
        </p:nvPicPr>
        <p:blipFill>
          <a:blip r:embed="rId6" cstate="print"/>
          <a:stretch/>
        </p:blipFill>
        <p:spPr>
          <a:xfrm>
            <a:off x="7243624" y="4556097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/>
          <p:cNvPicPr/>
          <p:nvPr/>
        </p:nvPicPr>
        <p:blipFill>
          <a:blip r:embed="rId3" cstate="print"/>
          <a:stretch/>
        </p:blipFill>
        <p:spPr>
          <a:xfrm>
            <a:off x="0" y="4556097"/>
            <a:ext cx="9142127" cy="587403"/>
          </a:xfrm>
          <a:prstGeom prst="rect">
            <a:avLst/>
          </a:prstGeom>
          <a:ln w="9360"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489500" y="1016497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10103" y="324092"/>
            <a:ext cx="8658968" cy="430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57" tIns="37029" rIns="74057" bIns="37029" numCol="1" anchor="ctr" anchorCtr="0" compatLnSpc="1">
            <a:prstTxWarp prst="textNoShape">
              <a:avLst/>
            </a:prstTxWarp>
            <a:spAutoFit/>
          </a:bodyPr>
          <a:lstStyle/>
          <a:p>
            <a:pPr indent="365143" algn="ctr" fontAlgn="base">
              <a:spcBef>
                <a:spcPct val="0"/>
              </a:spcBef>
              <a:spcAft>
                <a:spcPct val="0"/>
              </a:spcAft>
            </a:pPr>
            <a:endParaRPr lang="ru-RU" sz="9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65143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i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i="1" u="sng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Ограничитель расхода газа</a:t>
            </a: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Одно из приоритетных направлений компании - разработка системы ограничения расхода газа. Особенно, данная система актуальна при параллельной работе нескольких линий редуцирования. </a:t>
            </a:r>
            <a:endParaRPr lang="ru-RU" sz="1800" dirty="0" smtClean="0">
              <a:cs typeface="Arial" pitchFamily="34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При параллельной работе нескольких регуляторов трудно добиться равномерного распределения нагрузки между ними. Некоторые регуляторы могут быть загружены на 100% и иметь повышенный износ, в то время как другие будут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недозагружены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. Система ограничения расхода газа позволит одинаково загрузить все регуляторы работающие в системе. Такая система состоит из дросселирующей шайбы, которая устанавливается после регулятора. Внутренний диаметр шайбы рассчитывается таким образом, чтобы на её входе и выходе создать определенный перепад давлений. </a:t>
            </a: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cs typeface="Arial" pitchFamily="34" charset="0"/>
            </a:endParaRPr>
          </a:p>
        </p:txBody>
      </p:sp>
      <p:pic>
        <p:nvPicPr>
          <p:cNvPr id="8" name="Picture 1"/>
          <p:cNvPicPr/>
          <p:nvPr/>
        </p:nvPicPr>
        <p:blipFill>
          <a:blip r:embed="rId4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9" name="Picture 6"/>
          <p:cNvPicPr/>
          <p:nvPr/>
        </p:nvPicPr>
        <p:blipFill>
          <a:blip r:embed="rId5" cstate="print"/>
          <a:stretch/>
        </p:blipFill>
        <p:spPr>
          <a:xfrm>
            <a:off x="7259525" y="4571997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/>
          <p:nvPr/>
        </p:nvPicPr>
        <p:blipFill>
          <a:blip r:embed="rId3" cstate="print"/>
          <a:stretch/>
        </p:blipFill>
        <p:spPr>
          <a:xfrm>
            <a:off x="0" y="4467713"/>
            <a:ext cx="9142127" cy="675787"/>
          </a:xfrm>
          <a:prstGeom prst="rect">
            <a:avLst/>
          </a:prstGeom>
          <a:ln w="9360"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3327480" y="443017"/>
            <a:ext cx="2462196" cy="2895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algn="ctr">
              <a:lnSpc>
                <a:spcPct val="100000"/>
              </a:lnSpc>
            </a:pPr>
            <a:r>
              <a:rPr lang="ru-RU" sz="2200" b="1" spc="-1" dirty="0">
                <a:solidFill>
                  <a:srgbClr val="800000"/>
                </a:solidFill>
                <a:latin typeface="Arial"/>
                <a:ea typeface="Microsoft YaHei"/>
              </a:rPr>
              <a:t>О Компании </a:t>
            </a:r>
            <a:endParaRPr lang="ru-RU" sz="2200" spc="-1" dirty="0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353508" y="841939"/>
            <a:ext cx="8529699" cy="14099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indent="361950" algn="just">
              <a:lnSpc>
                <a:spcPct val="100000"/>
              </a:lnSpc>
            </a:pPr>
            <a:r>
              <a:rPr lang="ru-RU" sz="1800" spc="-1" dirty="0">
                <a:solidFill>
                  <a:srgbClr val="000000"/>
                </a:solidFill>
                <a:ea typeface="Microsoft YaHei"/>
              </a:rPr>
              <a:t>ООО ПКФ «Экс-Форма» - современное предприятие, выпускающее </a:t>
            </a:r>
            <a:r>
              <a:rPr lang="en-US" sz="1800" spc="-1" dirty="0" smtClean="0"/>
              <a:t> </a:t>
            </a: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с </a:t>
            </a:r>
            <a:r>
              <a:rPr lang="ru-RU" sz="1800" spc="-1" dirty="0">
                <a:solidFill>
                  <a:srgbClr val="000000"/>
                </a:solidFill>
                <a:ea typeface="Microsoft YaHei"/>
              </a:rPr>
              <a:t>1991 года широкий спектр промышленного газового оборудования. </a:t>
            </a:r>
            <a:endParaRPr lang="ru-RU" sz="1800" spc="-1" dirty="0"/>
          </a:p>
          <a:p>
            <a:pPr indent="450850" algn="just">
              <a:lnSpc>
                <a:spcPct val="100000"/>
              </a:lnSpc>
            </a:pPr>
            <a:r>
              <a:rPr lang="ru-RU" sz="1800" spc="-1" dirty="0">
                <a:solidFill>
                  <a:srgbClr val="000000"/>
                </a:solidFill>
                <a:ea typeface="Microsoft YaHei"/>
              </a:rPr>
              <a:t>Компания является одним из крупнейших заводов России</a:t>
            </a: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.</a:t>
            </a:r>
            <a:endParaRPr lang="ru-RU" sz="1800" spc="-1" dirty="0"/>
          </a:p>
          <a:p>
            <a:pPr indent="450850" algn="just">
              <a:lnSpc>
                <a:spcPct val="100000"/>
              </a:lnSpc>
            </a:pPr>
            <a:r>
              <a:rPr lang="ru-RU" sz="1800" spc="-1" dirty="0">
                <a:solidFill>
                  <a:srgbClr val="000000"/>
                </a:solidFill>
                <a:ea typeface="Microsoft YaHei"/>
              </a:rPr>
              <a:t>Многие разработки </a:t>
            </a: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уникальны, защищены патентами </a:t>
            </a:r>
            <a:r>
              <a:rPr lang="ru-RU" sz="1800" spc="-1" dirty="0">
                <a:solidFill>
                  <a:srgbClr val="000000"/>
                </a:solidFill>
                <a:ea typeface="Microsoft YaHei"/>
              </a:rPr>
              <a:t>и не имеют аналогов в отрасли</a:t>
            </a: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.</a:t>
            </a:r>
            <a:r>
              <a:rPr lang="en-US" sz="1800" spc="-1" dirty="0" smtClean="0">
                <a:solidFill>
                  <a:srgbClr val="000000"/>
                </a:solidFill>
                <a:ea typeface="Microsoft YaHei"/>
              </a:rPr>
              <a:t> </a:t>
            </a:r>
            <a:endParaRPr lang="ru-RU" sz="1800" spc="-1" dirty="0"/>
          </a:p>
          <a:p>
            <a:pPr indent="450850" algn="just">
              <a:lnSpc>
                <a:spcPct val="100000"/>
              </a:lnSpc>
            </a:pPr>
            <a:r>
              <a:rPr lang="ru-RU" sz="1800" spc="-1" dirty="0">
                <a:solidFill>
                  <a:srgbClr val="000000"/>
                </a:solidFill>
                <a:ea typeface="Microsoft YaHei"/>
              </a:rPr>
              <a:t>Территория завода занимает площадь 10 Га.  </a:t>
            </a:r>
            <a:endParaRPr lang="ru-RU" sz="1800" spc="-1" dirty="0"/>
          </a:p>
          <a:p>
            <a:pPr indent="450850" algn="just">
              <a:lnSpc>
                <a:spcPct val="100000"/>
              </a:lnSpc>
            </a:pPr>
            <a:r>
              <a:rPr lang="ru-RU" sz="1800" spc="-1" dirty="0">
                <a:solidFill>
                  <a:srgbClr val="000000"/>
                </a:solidFill>
                <a:ea typeface="Microsoft YaHei"/>
              </a:rPr>
              <a:t>В состав завода входят 8 производственных  цехов, 3 склада и 2 офисных здания общей </a:t>
            </a: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площадью 12.000 </a:t>
            </a:r>
            <a:r>
              <a:rPr lang="ru-RU" sz="1800" spc="-1" dirty="0">
                <a:solidFill>
                  <a:srgbClr val="000000"/>
                </a:solidFill>
                <a:ea typeface="Microsoft YaHei"/>
              </a:rPr>
              <a:t>м²</a:t>
            </a: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1200" spc="-1" dirty="0"/>
          </a:p>
          <a:p>
            <a:pPr algn="ctr">
              <a:lnSpc>
                <a:spcPct val="100000"/>
              </a:lnSpc>
            </a:pPr>
            <a:endParaRPr lang="ru-RU" sz="11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spc="-1" dirty="0">
              <a:latin typeface="Arial"/>
            </a:endParaRPr>
          </a:p>
        </p:txBody>
      </p:sp>
      <p:pic>
        <p:nvPicPr>
          <p:cNvPr id="61" name="Picture 28"/>
          <p:cNvPicPr/>
          <p:nvPr/>
        </p:nvPicPr>
        <p:blipFill>
          <a:blip r:embed="rId4" cstate="print"/>
          <a:stretch/>
        </p:blipFill>
        <p:spPr>
          <a:xfrm>
            <a:off x="662019" y="1782660"/>
            <a:ext cx="172419" cy="122959"/>
          </a:xfrm>
          <a:prstGeom prst="rect">
            <a:avLst/>
          </a:prstGeom>
          <a:ln w="9360">
            <a:noFill/>
          </a:ln>
        </p:spPr>
      </p:pic>
      <p:pic>
        <p:nvPicPr>
          <p:cNvPr id="62" name="Picture 28"/>
          <p:cNvPicPr/>
          <p:nvPr/>
        </p:nvPicPr>
        <p:blipFill>
          <a:blip r:embed="rId4" cstate="print"/>
          <a:stretch/>
        </p:blipFill>
        <p:spPr>
          <a:xfrm>
            <a:off x="642969" y="2330037"/>
            <a:ext cx="172419" cy="122959"/>
          </a:xfrm>
          <a:prstGeom prst="rect">
            <a:avLst/>
          </a:prstGeom>
          <a:ln w="9360">
            <a:noFill/>
          </a:ln>
        </p:spPr>
      </p:pic>
      <p:pic>
        <p:nvPicPr>
          <p:cNvPr id="63" name="Picture 28"/>
          <p:cNvPicPr/>
          <p:nvPr/>
        </p:nvPicPr>
        <p:blipFill>
          <a:blip r:embed="rId4" cstate="print"/>
          <a:stretch/>
        </p:blipFill>
        <p:spPr>
          <a:xfrm>
            <a:off x="630269" y="2586113"/>
            <a:ext cx="172419" cy="122959"/>
          </a:xfrm>
          <a:prstGeom prst="rect">
            <a:avLst/>
          </a:prstGeom>
          <a:ln w="9360">
            <a:noFill/>
          </a:ln>
        </p:spPr>
      </p:pic>
      <p:pic>
        <p:nvPicPr>
          <p:cNvPr id="67" name="Picture 1"/>
          <p:cNvPicPr/>
          <p:nvPr/>
        </p:nvPicPr>
        <p:blipFill>
          <a:blip r:embed="rId5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5" name="Picture 28"/>
          <p:cNvPicPr/>
          <p:nvPr/>
        </p:nvPicPr>
        <p:blipFill>
          <a:blip r:embed="rId4" cstate="print"/>
          <a:stretch/>
        </p:blipFill>
        <p:spPr>
          <a:xfrm>
            <a:off x="648640" y="1492632"/>
            <a:ext cx="172419" cy="122959"/>
          </a:xfrm>
          <a:prstGeom prst="rect">
            <a:avLst/>
          </a:prstGeom>
          <a:ln w="9360">
            <a:noFill/>
          </a:ln>
        </p:spPr>
      </p:pic>
      <p:pic>
        <p:nvPicPr>
          <p:cNvPr id="14" name="Рисунок 20"/>
          <p:cNvPicPr/>
          <p:nvPr/>
        </p:nvPicPr>
        <p:blipFill>
          <a:blip r:embed="rId6" cstate="print"/>
          <a:stretch/>
        </p:blipFill>
        <p:spPr>
          <a:xfrm>
            <a:off x="961220" y="3255850"/>
            <a:ext cx="1046520" cy="1007640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22"/>
          <p:cNvPicPr/>
          <p:nvPr/>
        </p:nvPicPr>
        <p:blipFill>
          <a:blip r:embed="rId7" cstate="print"/>
          <a:stretch/>
        </p:blipFill>
        <p:spPr>
          <a:xfrm>
            <a:off x="2324100" y="3263900"/>
            <a:ext cx="1828800" cy="98425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23"/>
          <p:cNvPicPr/>
          <p:nvPr/>
        </p:nvPicPr>
        <p:blipFill>
          <a:blip r:embed="rId8" cstate="print"/>
          <a:stretch/>
        </p:blipFill>
        <p:spPr>
          <a:xfrm>
            <a:off x="4668480" y="3274900"/>
            <a:ext cx="971640" cy="971640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9"/>
          <p:cNvPicPr/>
          <p:nvPr/>
        </p:nvPicPr>
        <p:blipFill>
          <a:blip r:embed="rId9" cstate="print"/>
          <a:stretch/>
        </p:blipFill>
        <p:spPr>
          <a:xfrm>
            <a:off x="6146800" y="3308180"/>
            <a:ext cx="1114000" cy="1054270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7"/>
          <p:cNvPicPr/>
          <p:nvPr/>
        </p:nvPicPr>
        <p:blipFill>
          <a:blip r:embed="rId10" cstate="print"/>
          <a:stretch/>
        </p:blipFill>
        <p:spPr>
          <a:xfrm>
            <a:off x="7727950" y="3310140"/>
            <a:ext cx="1009450" cy="1007860"/>
          </a:xfrm>
          <a:prstGeom prst="rect">
            <a:avLst/>
          </a:prstGeom>
          <a:ln>
            <a:noFill/>
          </a:ln>
        </p:spPr>
      </p:pic>
      <p:pic>
        <p:nvPicPr>
          <p:cNvPr id="20" name="Picture 6"/>
          <p:cNvPicPr/>
          <p:nvPr/>
        </p:nvPicPr>
        <p:blipFill>
          <a:blip r:embed="rId11" cstate="print"/>
          <a:stretch/>
        </p:blipFill>
        <p:spPr>
          <a:xfrm>
            <a:off x="7243624" y="4516342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/>
          <p:cNvPicPr/>
          <p:nvPr/>
        </p:nvPicPr>
        <p:blipFill>
          <a:blip r:embed="rId3" cstate="print"/>
          <a:stretch/>
        </p:blipFill>
        <p:spPr>
          <a:xfrm>
            <a:off x="0" y="4613183"/>
            <a:ext cx="9142127" cy="530048"/>
          </a:xfrm>
          <a:prstGeom prst="rect">
            <a:avLst/>
          </a:prstGeom>
          <a:ln w="9360"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489500" y="1016497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685" y="532435"/>
            <a:ext cx="8746435" cy="413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57" tIns="37029" rIns="74057" bIns="37029" numCol="1" anchor="ctr" anchorCtr="0" compatLnSpc="1">
            <a:prstTxWarp prst="textNoShape">
              <a:avLst/>
            </a:prstTxWarp>
            <a:spAutoFit/>
          </a:bodyPr>
          <a:lstStyle/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Ко входу и выходу шайбы и к пилоту регулятора подключается устройство ограничения расхода. Как только расход газа в трубе достигает расчетного, образуется перепад давления на шайбе, при этом срабатывает устройство ограничения расхода, которое стравливает управляющее давление пилота регулятора в выходной газопровод, тем самым ограничивая его производительность. </a:t>
            </a: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i="1" u="sng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Дистанционное управление регуляторами</a:t>
            </a:r>
            <a:endParaRPr lang="ru-RU" sz="1800" b="1" u="sng" dirty="0" smtClean="0">
              <a:cs typeface="Arial" pitchFamily="34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Дистанционное управление регуляторами необходимо, если газораспределительная станция работает в автономном режиме, без постоянного присутствия оператора и при этом требуется дистанционная корректировка параметров работы. Как правило, это пневматическая система с электронным управлением, которая позволяет изменять выходное давление стации с одновременной корректировкой каждого регулятора. Такая система может иметь функцию ограничения расхода газа.</a:t>
            </a:r>
            <a:endParaRPr lang="ru-RU" sz="1800" dirty="0" smtClean="0">
              <a:cs typeface="Arial" pitchFamily="34" charset="0"/>
            </a:endParaRPr>
          </a:p>
        </p:txBody>
      </p:sp>
      <p:pic>
        <p:nvPicPr>
          <p:cNvPr id="8" name="Picture 1"/>
          <p:cNvPicPr/>
          <p:nvPr/>
        </p:nvPicPr>
        <p:blipFill>
          <a:blip r:embed="rId4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9" name="Picture 6"/>
          <p:cNvPicPr/>
          <p:nvPr/>
        </p:nvPicPr>
        <p:blipFill>
          <a:blip r:embed="rId5" cstate="print"/>
          <a:stretch/>
        </p:blipFill>
        <p:spPr>
          <a:xfrm>
            <a:off x="7243624" y="4611754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3" cstate="print"/>
          <a:stretch/>
        </p:blipFill>
        <p:spPr>
          <a:xfrm>
            <a:off x="0" y="4579951"/>
            <a:ext cx="9142127" cy="525449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498317" y="1022865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396107" y="433052"/>
            <a:ext cx="8747653" cy="10549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66" y="509287"/>
            <a:ext cx="8689064" cy="6645811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2200" b="1" i="1" dirty="0" smtClean="0"/>
              <a:t> </a:t>
            </a:r>
            <a:r>
              <a:rPr lang="ru-RU" sz="2200" b="1" i="1" dirty="0" smtClean="0">
                <a:solidFill>
                  <a:srgbClr val="C00000"/>
                </a:solidFill>
              </a:rPr>
              <a:t>Планы компании на ближайшее будущее</a:t>
            </a:r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sz="1800" dirty="0" smtClean="0"/>
              <a:t>     Компания "</a:t>
            </a:r>
            <a:r>
              <a:rPr lang="ru-RU" sz="1800" dirty="0" err="1" smtClean="0"/>
              <a:t>Экс-Форма</a:t>
            </a:r>
            <a:r>
              <a:rPr lang="ru-RU" sz="1800" dirty="0" smtClean="0"/>
              <a:t>" ежегодно увеличивает производственные мощности. В ближайших планах:</a:t>
            </a:r>
          </a:p>
          <a:p>
            <a:pPr marL="342900" lvl="0" indent="-342900" algn="just">
              <a:buFontTx/>
              <a:buChar char="-"/>
            </a:pPr>
            <a:r>
              <a:rPr lang="ru-RU" sz="1800" dirty="0" smtClean="0"/>
              <a:t>приобретение установки плазменной резки листового материала, фрезерных токарных станков,  дополнительного листогибочного оборудования.</a:t>
            </a:r>
          </a:p>
          <a:p>
            <a:pPr marL="342900" lvl="0" indent="-342900" algn="just">
              <a:buFontTx/>
              <a:buChar char="-"/>
            </a:pPr>
            <a:r>
              <a:rPr lang="ru-RU" sz="1800" dirty="0" smtClean="0"/>
              <a:t>изготовить, испытать и сертифицировать комплектующие для ГРС собственной разработки . Усовершенствовать уже выпускаемую продукцию.</a:t>
            </a:r>
          </a:p>
          <a:p>
            <a:pPr marL="342900" lvl="0" indent="-342900" algn="just">
              <a:buFontTx/>
              <a:buChar char="-"/>
            </a:pPr>
            <a:r>
              <a:rPr lang="ru-RU" sz="1800" dirty="0" smtClean="0"/>
              <a:t>разработать проект испытательной лаборатории с последующим её строительством, максимально автоматизировать производство.</a:t>
            </a:r>
          </a:p>
          <a:p>
            <a:pPr indent="361950" algn="just"/>
            <a:r>
              <a:rPr lang="ru-RU" sz="1800" dirty="0" smtClean="0"/>
              <a:t>Главная цель компании «Экс-Форма»: разработка и изготовление высокотехнологичного промышленного газового оборудования в строгом соответствии с требованиями нормативных документов и пожеланиями клиентов.</a:t>
            </a:r>
          </a:p>
          <a:p>
            <a:r>
              <a:rPr lang="ru-RU" sz="1800" dirty="0" smtClean="0"/>
              <a:t>  </a:t>
            </a:r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" name="Picture 1"/>
          <p:cNvPicPr/>
          <p:nvPr/>
        </p:nvPicPr>
        <p:blipFill>
          <a:blip r:embed="rId4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1" name="Picture 6"/>
          <p:cNvPicPr/>
          <p:nvPr/>
        </p:nvPicPr>
        <p:blipFill>
          <a:blip r:embed="rId5" cstate="print"/>
          <a:stretch/>
        </p:blipFill>
        <p:spPr>
          <a:xfrm>
            <a:off x="7251576" y="4595855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3" cstate="print"/>
          <a:stretch/>
        </p:blipFill>
        <p:spPr>
          <a:xfrm>
            <a:off x="0" y="4564685"/>
            <a:ext cx="9142127" cy="578791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498317" y="1022865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396107" y="433052"/>
            <a:ext cx="8747653" cy="10549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600" y="2041413"/>
            <a:ext cx="8242560" cy="75189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9" name="Picture 1"/>
          <p:cNvPicPr/>
          <p:nvPr/>
        </p:nvPicPr>
        <p:blipFill>
          <a:blip r:embed="rId4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1" name="Picture 6"/>
          <p:cNvPicPr/>
          <p:nvPr/>
        </p:nvPicPr>
        <p:blipFill>
          <a:blip r:embed="rId5" cstate="print"/>
          <a:stretch/>
        </p:blipFill>
        <p:spPr>
          <a:xfrm>
            <a:off x="7235673" y="4564048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/>
          <p:nvPr/>
        </p:nvPicPr>
        <p:blipFill>
          <a:blip r:embed="rId3" cstate="print"/>
          <a:stretch/>
        </p:blipFill>
        <p:spPr>
          <a:xfrm>
            <a:off x="0" y="4476584"/>
            <a:ext cx="9142127" cy="666648"/>
          </a:xfrm>
          <a:prstGeom prst="rect">
            <a:avLst/>
          </a:prstGeom>
          <a:ln w="9360">
            <a:noFill/>
          </a:ln>
        </p:spPr>
      </p:pic>
      <p:pic>
        <p:nvPicPr>
          <p:cNvPr id="57" name="Picture 6"/>
          <p:cNvPicPr/>
          <p:nvPr/>
        </p:nvPicPr>
        <p:blipFill>
          <a:blip r:embed="rId4" cstate="print"/>
          <a:stretch/>
        </p:blipFill>
        <p:spPr>
          <a:xfrm>
            <a:off x="7243625" y="4524298"/>
            <a:ext cx="1860605" cy="326003"/>
          </a:xfrm>
          <a:prstGeom prst="rect">
            <a:avLst/>
          </a:prstGeom>
          <a:ln w="9360">
            <a:noFill/>
          </a:ln>
        </p:spPr>
      </p:pic>
      <p:pic>
        <p:nvPicPr>
          <p:cNvPr id="66" name="Picture 2"/>
          <p:cNvPicPr/>
          <p:nvPr/>
        </p:nvPicPr>
        <p:blipFill>
          <a:blip r:embed="rId5" cstate="print"/>
          <a:stretch/>
        </p:blipFill>
        <p:spPr>
          <a:xfrm>
            <a:off x="511816" y="2087604"/>
            <a:ext cx="3876200" cy="2216203"/>
          </a:xfrm>
          <a:prstGeom prst="rect">
            <a:avLst/>
          </a:prstGeom>
          <a:ln>
            <a:noFill/>
          </a:ln>
        </p:spPr>
      </p:pic>
      <p:pic>
        <p:nvPicPr>
          <p:cNvPr id="68" name="Picture 3"/>
          <p:cNvPicPr/>
          <p:nvPr/>
        </p:nvPicPr>
        <p:blipFill>
          <a:blip r:embed="rId6" cstate="print"/>
          <a:stretch/>
        </p:blipFill>
        <p:spPr>
          <a:xfrm>
            <a:off x="5100097" y="2068499"/>
            <a:ext cx="3685874" cy="2236505"/>
          </a:xfrm>
          <a:prstGeom prst="rect">
            <a:avLst/>
          </a:prstGeom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415925" y="641042"/>
            <a:ext cx="8588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00000"/>
              </a:lnSpc>
            </a:pP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Производственные мощности насчитывают несколько десятков обрабатывающих центров </a:t>
            </a:r>
            <a:r>
              <a:rPr lang="en-US" sz="1800" spc="-1" dirty="0" err="1" smtClean="0">
                <a:solidFill>
                  <a:srgbClr val="000000"/>
                </a:solidFill>
                <a:ea typeface="Microsoft YaHei"/>
              </a:rPr>
              <a:t>Dossan</a:t>
            </a: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,</a:t>
            </a:r>
            <a:r>
              <a:rPr lang="en-US" sz="1800" spc="-1" dirty="0" smtClean="0">
                <a:solidFill>
                  <a:srgbClr val="000000"/>
                </a:solidFill>
                <a:ea typeface="Microsoft YaHei"/>
              </a:rPr>
              <a:t> </a:t>
            </a:r>
            <a:r>
              <a:rPr lang="en-US" sz="1800" spc="-1" dirty="0" err="1" smtClean="0">
                <a:solidFill>
                  <a:srgbClr val="000000"/>
                </a:solidFill>
                <a:ea typeface="Microsoft YaHei"/>
              </a:rPr>
              <a:t>Miyano</a:t>
            </a: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,</a:t>
            </a:r>
            <a:r>
              <a:rPr lang="en-US" sz="1800" spc="-1" dirty="0" smtClean="0">
                <a:solidFill>
                  <a:srgbClr val="000000"/>
                </a:solidFill>
                <a:ea typeface="Microsoft YaHei"/>
              </a:rPr>
              <a:t> </a:t>
            </a:r>
            <a:r>
              <a:rPr lang="en-US" sz="1800" spc="-1" dirty="0" err="1" smtClean="0">
                <a:solidFill>
                  <a:srgbClr val="000000"/>
                </a:solidFill>
                <a:ea typeface="Microsoft YaHei"/>
              </a:rPr>
              <a:t>Mazak</a:t>
            </a: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. Имеется собственный литейный цех, камеры порошковой окраски, дробеструйные камеры, система плазменного раскроя труб, </a:t>
            </a:r>
            <a:r>
              <a:rPr lang="ru-RU" sz="1800" spc="-1" dirty="0" err="1" smtClean="0">
                <a:solidFill>
                  <a:srgbClr val="000000"/>
                </a:solidFill>
                <a:ea typeface="Microsoft YaHei"/>
              </a:rPr>
              <a:t>листосгибочный</a:t>
            </a:r>
            <a:r>
              <a:rPr lang="ru-RU" sz="1800" spc="-1" dirty="0" smtClean="0">
                <a:solidFill>
                  <a:srgbClr val="000000"/>
                </a:solidFill>
                <a:ea typeface="Microsoft YaHei"/>
              </a:rPr>
              <a:t> станок с ЧПУ, координатно-пробивной пресс.</a:t>
            </a:r>
            <a:endParaRPr lang="ru-RU" sz="1800" spc="-1" dirty="0"/>
          </a:p>
        </p:txBody>
      </p:sp>
      <p:pic>
        <p:nvPicPr>
          <p:cNvPr id="16" name="Picture 1"/>
          <p:cNvPicPr/>
          <p:nvPr/>
        </p:nvPicPr>
        <p:blipFill>
          <a:blip r:embed="rId7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/>
          <p:nvPr/>
        </p:nvPicPr>
        <p:blipFill>
          <a:blip r:embed="rId3" cstate="print"/>
          <a:stretch/>
        </p:blipFill>
        <p:spPr>
          <a:xfrm>
            <a:off x="1873" y="4405024"/>
            <a:ext cx="9142127" cy="738476"/>
          </a:xfrm>
          <a:prstGeom prst="rect">
            <a:avLst/>
          </a:prstGeom>
          <a:ln w="9360">
            <a:noFill/>
          </a:ln>
        </p:spPr>
      </p:pic>
      <p:pic>
        <p:nvPicPr>
          <p:cNvPr id="71" name="Picture 3"/>
          <p:cNvPicPr/>
          <p:nvPr/>
        </p:nvPicPr>
        <p:blipFill>
          <a:blip r:embed="rId4" cstate="print"/>
          <a:stretch/>
        </p:blipFill>
        <p:spPr>
          <a:xfrm>
            <a:off x="489500" y="731589"/>
            <a:ext cx="7380710" cy="353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" name="CustomShape 1"/>
          <p:cNvSpPr/>
          <p:nvPr/>
        </p:nvSpPr>
        <p:spPr>
          <a:xfrm>
            <a:off x="2415498" y="1113493"/>
            <a:ext cx="2387089" cy="65169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algn="ctr">
              <a:lnSpc>
                <a:spcPct val="93000"/>
              </a:lnSpc>
            </a:pPr>
            <a:r>
              <a:rPr lang="ru-RU" sz="1300" b="1" spc="-1" dirty="0">
                <a:solidFill>
                  <a:srgbClr val="FFFFFF"/>
                </a:solidFill>
                <a:latin typeface="Tahoma"/>
                <a:ea typeface="Tahoma"/>
              </a:rPr>
              <a:t>КОНСТРУКТОРСКОЕ БЮРО, УЧЕБНЫЙ ЦЕНТР</a:t>
            </a:r>
            <a:endParaRPr lang="ru-RU" sz="1300" spc="-1" dirty="0"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5136254" y="3381229"/>
            <a:ext cx="2351169" cy="74975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algn="ctr">
              <a:lnSpc>
                <a:spcPct val="93000"/>
              </a:lnSpc>
            </a:pPr>
            <a:r>
              <a:rPr lang="ru-RU" sz="1300" b="1" spc="-1" dirty="0">
                <a:solidFill>
                  <a:srgbClr val="FFFFFF"/>
                </a:solidFill>
                <a:latin typeface="Tahoma"/>
                <a:ea typeface="Tahoma"/>
              </a:rPr>
              <a:t>ЦЕХ СБОРКИ РЕГУЛЯТОРОВ И ШКАФНЫХ УСТАНОВОК</a:t>
            </a:r>
            <a:endParaRPr lang="ru-RU" sz="1300" spc="-1" dirty="0"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1239742" y="3697445"/>
            <a:ext cx="2155238" cy="48963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algn="ctr">
              <a:lnSpc>
                <a:spcPct val="93000"/>
              </a:lnSpc>
            </a:pPr>
            <a:r>
              <a:rPr lang="ru-RU" sz="1300" b="1" spc="-1" dirty="0">
                <a:solidFill>
                  <a:srgbClr val="FFFFFF"/>
                </a:solidFill>
                <a:latin typeface="Tahoma"/>
                <a:ea typeface="Tahoma"/>
              </a:rPr>
              <a:t>СКЛАД РЕГУЛЯТОРОВ</a:t>
            </a:r>
            <a:endParaRPr lang="ru-RU" sz="1300" spc="-1" dirty="0">
              <a:latin typeface="Arial"/>
            </a:endParaRPr>
          </a:p>
        </p:txBody>
      </p:sp>
      <p:sp>
        <p:nvSpPr>
          <p:cNvPr id="75" name="CustomShape 4"/>
          <p:cNvSpPr/>
          <p:nvPr/>
        </p:nvSpPr>
        <p:spPr>
          <a:xfrm>
            <a:off x="6923538" y="2132440"/>
            <a:ext cx="2089928" cy="24469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algn="ctr">
              <a:lnSpc>
                <a:spcPct val="93000"/>
              </a:lnSpc>
            </a:pPr>
            <a:r>
              <a:rPr lang="ru-RU" sz="1300" b="1" spc="-1" dirty="0">
                <a:solidFill>
                  <a:srgbClr val="FFFFFF"/>
                </a:solidFill>
                <a:latin typeface="Tahoma"/>
                <a:ea typeface="Tahoma"/>
              </a:rPr>
              <a:t>ЦЕХ СБОРКИ АГРС</a:t>
            </a:r>
            <a:endParaRPr lang="ru-RU" sz="1300" spc="-1" dirty="0"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4407819" y="1994543"/>
            <a:ext cx="2342838" cy="47831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algn="ctr">
              <a:lnSpc>
                <a:spcPct val="93000"/>
              </a:lnSpc>
            </a:pPr>
            <a:r>
              <a:rPr lang="ru-RU" sz="1300" b="1" spc="-1" dirty="0">
                <a:solidFill>
                  <a:srgbClr val="FFFFFF"/>
                </a:solidFill>
                <a:latin typeface="Tahoma"/>
                <a:ea typeface="Microsoft YaHei"/>
              </a:rPr>
              <a:t>ЦЕХ ПО ПРОИЗВОДСТВУ АРМАТУРЫ</a:t>
            </a:r>
            <a:endParaRPr lang="ru-RU" sz="1300" spc="-1" dirty="0">
              <a:latin typeface="Arial"/>
            </a:endParaRPr>
          </a:p>
          <a:p>
            <a:pPr algn="ctr">
              <a:lnSpc>
                <a:spcPct val="93000"/>
              </a:lnSpc>
            </a:pPr>
            <a:endParaRPr lang="ru-RU" sz="1300" spc="-1" dirty="0">
              <a:latin typeface="Arial"/>
            </a:endParaRPr>
          </a:p>
        </p:txBody>
      </p:sp>
      <p:sp>
        <p:nvSpPr>
          <p:cNvPr id="77" name="CustomShape 6"/>
          <p:cNvSpPr/>
          <p:nvPr/>
        </p:nvSpPr>
        <p:spPr>
          <a:xfrm>
            <a:off x="6466366" y="2812881"/>
            <a:ext cx="2089928" cy="24469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algn="ctr">
              <a:lnSpc>
                <a:spcPct val="93000"/>
              </a:lnSpc>
            </a:pPr>
            <a:r>
              <a:rPr lang="ru-RU" sz="1300" b="1" spc="-1" dirty="0">
                <a:solidFill>
                  <a:srgbClr val="FFFFFF"/>
                </a:solidFill>
                <a:latin typeface="Tahoma"/>
                <a:ea typeface="Tahoma"/>
              </a:rPr>
              <a:t>ЛИТЕЙНЫЙ ЦЕХ</a:t>
            </a:r>
            <a:endParaRPr lang="ru-RU" sz="1300" spc="-1" dirty="0">
              <a:latin typeface="Arial"/>
            </a:endParaRPr>
          </a:p>
        </p:txBody>
      </p:sp>
      <p:sp>
        <p:nvSpPr>
          <p:cNvPr id="78" name="CustomShape 7"/>
          <p:cNvSpPr/>
          <p:nvPr/>
        </p:nvSpPr>
        <p:spPr>
          <a:xfrm>
            <a:off x="391535" y="2907672"/>
            <a:ext cx="2285858" cy="53862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algn="ctr">
              <a:lnSpc>
                <a:spcPct val="93000"/>
              </a:lnSpc>
            </a:pPr>
            <a:r>
              <a:rPr lang="ru-RU" sz="1300" b="1" spc="-1" dirty="0">
                <a:solidFill>
                  <a:srgbClr val="FFFFFF"/>
                </a:solidFill>
                <a:latin typeface="Tahoma"/>
                <a:ea typeface="Tahoma"/>
              </a:rPr>
              <a:t>ЦЕХ ПО ПРОИЗВОДСТВУ ЗАГОТОВОК</a:t>
            </a:r>
            <a:endParaRPr lang="ru-RU" sz="1300" spc="-1" dirty="0">
              <a:latin typeface="Arial"/>
            </a:endParaRPr>
          </a:p>
        </p:txBody>
      </p:sp>
      <p:sp>
        <p:nvSpPr>
          <p:cNvPr id="79" name="CustomShape 8"/>
          <p:cNvSpPr/>
          <p:nvPr/>
        </p:nvSpPr>
        <p:spPr>
          <a:xfrm>
            <a:off x="162100" y="1856754"/>
            <a:ext cx="2358464" cy="66380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 algn="ctr">
              <a:lnSpc>
                <a:spcPct val="93000"/>
              </a:lnSpc>
            </a:pPr>
            <a:r>
              <a:rPr lang="ru-RU" sz="1300" b="1" spc="-1" dirty="0">
                <a:solidFill>
                  <a:srgbClr val="FFFFFF"/>
                </a:solidFill>
                <a:latin typeface="Tahoma"/>
                <a:ea typeface="Tahoma"/>
              </a:rPr>
              <a:t>ЦЕХ ПО ПРОИЗВОДСТВУ ПГБ, ПОКРАСОЧНЫЙ ЦЕХ</a:t>
            </a:r>
            <a:endParaRPr lang="ru-RU" sz="1300" spc="-1" dirty="0">
              <a:latin typeface="Arial"/>
            </a:endParaRPr>
          </a:p>
        </p:txBody>
      </p:sp>
      <p:sp>
        <p:nvSpPr>
          <p:cNvPr id="81" name="CustomShape 9"/>
          <p:cNvSpPr/>
          <p:nvPr/>
        </p:nvSpPr>
        <p:spPr>
          <a:xfrm>
            <a:off x="3475435" y="412251"/>
            <a:ext cx="3239714" cy="289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r>
              <a:rPr lang="ru-RU" sz="1800" b="1" spc="-1" dirty="0">
                <a:solidFill>
                  <a:srgbClr val="800000"/>
                </a:solidFill>
                <a:latin typeface="Arial"/>
                <a:ea typeface="Microsoft YaHei"/>
              </a:rPr>
              <a:t>Производство</a:t>
            </a:r>
            <a:r>
              <a:rPr lang="ru-RU" sz="18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ru-RU" sz="1800" spc="-1" dirty="0">
              <a:latin typeface="Arial"/>
            </a:endParaRPr>
          </a:p>
        </p:txBody>
      </p:sp>
      <p:pic>
        <p:nvPicPr>
          <p:cNvPr id="15" name="Picture 1"/>
          <p:cNvPicPr/>
          <p:nvPr/>
        </p:nvPicPr>
        <p:blipFill>
          <a:blip r:embed="rId5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6" name="Picture 6"/>
          <p:cNvPicPr/>
          <p:nvPr/>
        </p:nvPicPr>
        <p:blipFill>
          <a:blip r:embed="rId6" cstate="print"/>
          <a:stretch/>
        </p:blipFill>
        <p:spPr>
          <a:xfrm>
            <a:off x="7235675" y="4492495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461442" y="906030"/>
            <a:ext cx="5355766" cy="421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  <a:ea typeface="Microsoft YaHei"/>
              </a:rPr>
              <a:t> </a:t>
            </a:r>
            <a:endParaRPr lang="ru-RU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ru-RU" spc="-1" dirty="0"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3" cstate="print"/>
          <a:stretch/>
        </p:blipFill>
        <p:spPr>
          <a:xfrm>
            <a:off x="0" y="4444779"/>
            <a:ext cx="9142127" cy="698697"/>
          </a:xfrm>
          <a:prstGeom prst="rect">
            <a:avLst/>
          </a:prstGeom>
          <a:ln w="9360">
            <a:noFill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95242" y="33508"/>
            <a:ext cx="553517" cy="24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4057" tIns="37029" rIns="74057" bIns="37029" numCol="1" anchor="ctr" anchorCtr="0" compatLnSpc="1">
            <a:prstTxWarp prst="textNoShape">
              <a:avLst/>
            </a:prstTxWarp>
            <a:spAutoFit/>
          </a:bodyPr>
          <a:lstStyle/>
          <a:p>
            <a:pPr indent="36514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781" y="1190734"/>
            <a:ext cx="5782746" cy="4075877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indent="365143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indent="3651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Регулятор РДПВ ЭКФО, пилот совмещенный со стабилизатором.</a:t>
            </a: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cs typeface="Arial" pitchFamily="34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 2013 года компания "</a:t>
            </a:r>
            <a:r>
              <a:rPr lang="ru-RU" sz="18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Экс-Форма</a:t>
            </a: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" вела разработку нового регулятора давления газа для применения в ГРС. </a:t>
            </a: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2014 году были пройдены первые полигонные испытания.</a:t>
            </a: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201</a:t>
            </a:r>
            <a:r>
              <a:rPr lang="en-US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7</a:t>
            </a: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году  регуляторы линейки РДПВ ЭКФО были внесены в реестр ПАО "Газпром".</a:t>
            </a: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cs typeface="Arial" pitchFamily="34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3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300" dirty="0" smtClean="0"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706" y="1439185"/>
            <a:ext cx="3060833" cy="28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/>
          <p:nvPr/>
        </p:nvPicPr>
        <p:blipFill>
          <a:blip r:embed="rId5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604097" y="604299"/>
            <a:ext cx="585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6514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Регуляторы РДПВ ЭКФО для ГРС</a:t>
            </a:r>
          </a:p>
        </p:txBody>
      </p:sp>
      <p:pic>
        <p:nvPicPr>
          <p:cNvPr id="13" name="Picture 6"/>
          <p:cNvPicPr/>
          <p:nvPr/>
        </p:nvPicPr>
        <p:blipFill>
          <a:blip r:embed="rId6" cstate="print"/>
          <a:stretch/>
        </p:blipFill>
        <p:spPr>
          <a:xfrm>
            <a:off x="7251575" y="4508394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461442" y="906030"/>
            <a:ext cx="5355766" cy="421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  <a:ea typeface="Microsoft YaHei"/>
              </a:rPr>
              <a:t> </a:t>
            </a:r>
            <a:endParaRPr lang="ru-RU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ru-RU" spc="-1" dirty="0"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3" cstate="print"/>
          <a:stretch/>
        </p:blipFill>
        <p:spPr>
          <a:xfrm>
            <a:off x="0" y="4476585"/>
            <a:ext cx="9142127" cy="666892"/>
          </a:xfrm>
          <a:prstGeom prst="rect">
            <a:avLst/>
          </a:prstGeom>
          <a:ln w="9360">
            <a:noFill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95242" y="33508"/>
            <a:ext cx="553517" cy="24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4057" tIns="37029" rIns="74057" bIns="37029" numCol="1" anchor="ctr" anchorCtr="0" compatLnSpc="1">
            <a:prstTxWarp prst="textNoShape">
              <a:avLst/>
            </a:prstTxWarp>
            <a:spAutoFit/>
          </a:bodyPr>
          <a:lstStyle/>
          <a:p>
            <a:pPr indent="36514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928" y="326003"/>
            <a:ext cx="884980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i="1" u="sng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indent="36514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u="sng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Основными преимуществами регуляторов РДПВ ЭКФО является:</a:t>
            </a:r>
            <a:endParaRPr lang="ru-RU" sz="1600" i="1" u="sng" dirty="0" smtClean="0">
              <a:cs typeface="Arial" pitchFamily="34" charset="0"/>
            </a:endParaRPr>
          </a:p>
          <a:p>
            <a:pPr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корпусные детали регулятора выполнены из нержавеющей стали, что повышает стойкость регулятора к слабоагрессивным средам и уменьшает коррозионное разрушение;</a:t>
            </a:r>
            <a:endParaRPr lang="ru-RU" sz="1800" dirty="0" smtClean="0">
              <a:cs typeface="Arial" pitchFamily="34" charset="0"/>
            </a:endParaRPr>
          </a:p>
          <a:p>
            <a:pPr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качестве уплотнения основного клапана был выбран полиуретан, так как он обладает высокой износостойкостью, устойчив к агрессивным средам, хорошо работает в условиях знакопеременных нагрузок,  имеет широкий температурный диапазон и хорошую адгезию с металлом;</a:t>
            </a:r>
            <a:endParaRPr lang="ru-RU" sz="1800" dirty="0" smtClean="0">
              <a:cs typeface="Arial" pitchFamily="34" charset="0"/>
            </a:endParaRPr>
          </a:p>
          <a:p>
            <a:pPr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стабилизаторе пилота регулятора применена поршневая система регулирования, как более надежная по сравнению с мембранным приводом;</a:t>
            </a:r>
            <a:endParaRPr lang="ru-RU" sz="1800" dirty="0" smtClean="0"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 протоколом испытаний полигона «</a:t>
            </a:r>
            <a:r>
              <a:rPr lang="ru-RU" sz="18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Саратоворгдиагностика</a:t>
            </a:r>
            <a:r>
              <a:rPr lang="ru-RU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» подтверждена стабильная работа регулятора РДПВ ЭКФО при минимальных расходах газа, близких к нулю. </a:t>
            </a:r>
            <a:endParaRPr lang="ru-RU" sz="1800" dirty="0" smtClean="0">
              <a:cs typeface="Arial" pitchFamily="34" charset="0"/>
            </a:endParaRPr>
          </a:p>
        </p:txBody>
      </p:sp>
      <p:pic>
        <p:nvPicPr>
          <p:cNvPr id="10" name="Picture 1"/>
          <p:cNvPicPr/>
          <p:nvPr/>
        </p:nvPicPr>
        <p:blipFill>
          <a:blip r:embed="rId4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1" name="Picture 6"/>
          <p:cNvPicPr/>
          <p:nvPr/>
        </p:nvPicPr>
        <p:blipFill>
          <a:blip r:embed="rId5" cstate="print"/>
          <a:stretch/>
        </p:blipFill>
        <p:spPr>
          <a:xfrm>
            <a:off x="7251575" y="4524293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Нижний Новгород Презентация\РДПВ-ЭКФО-25А Регулятор давления газа в презентаци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1336" y="972273"/>
            <a:ext cx="3012664" cy="3523307"/>
          </a:xfrm>
          <a:prstGeom prst="rect">
            <a:avLst/>
          </a:prstGeom>
          <a:noFill/>
        </p:spPr>
      </p:pic>
      <p:pic>
        <p:nvPicPr>
          <p:cNvPr id="97" name="Picture 2"/>
          <p:cNvPicPr/>
          <p:nvPr/>
        </p:nvPicPr>
        <p:blipFill>
          <a:blip r:embed="rId4" cstate="print"/>
          <a:stretch/>
        </p:blipFill>
        <p:spPr>
          <a:xfrm>
            <a:off x="1306" y="4532243"/>
            <a:ext cx="9142127" cy="610988"/>
          </a:xfrm>
          <a:prstGeom prst="rect">
            <a:avLst/>
          </a:prstGeom>
          <a:ln w="936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358179" y="569808"/>
            <a:ext cx="8785821" cy="751890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indent="36514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Регулятор РДПВ ЭКФО с отдельным, регулируемым стабилизатором</a:t>
            </a:r>
          </a:p>
        </p:txBody>
      </p:sp>
      <p:pic>
        <p:nvPicPr>
          <p:cNvPr id="7" name="Picture 1"/>
          <p:cNvPicPr/>
          <p:nvPr/>
        </p:nvPicPr>
        <p:blipFill>
          <a:blip r:embed="rId5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8" name="Picture 6"/>
          <p:cNvPicPr/>
          <p:nvPr/>
        </p:nvPicPr>
        <p:blipFill>
          <a:blip r:embed="rId6" cstate="print"/>
          <a:stretch/>
        </p:blipFill>
        <p:spPr>
          <a:xfrm>
            <a:off x="7243624" y="4548146"/>
            <a:ext cx="1860605" cy="326003"/>
          </a:xfrm>
          <a:prstGeom prst="rect">
            <a:avLst/>
          </a:prstGeom>
          <a:ln w="936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4016" y="1333209"/>
            <a:ext cx="5871118" cy="3675767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В 2019 году были проведены работы по модернизации регуляторов РДПВ ЭКФО с целью улучшения технических характеристик. Был разработан новый стабилизатор с обратной связью и возможностью регулирования. За счет чего можно более точно настроить процесс регулирования под разные условия </a:t>
            </a:r>
            <a:r>
              <a:rPr lang="ru-RU" sz="1800" dirty="0" err="1" smtClean="0">
                <a:solidFill>
                  <a:srgbClr val="000000"/>
                </a:solidFill>
                <a:cs typeface="Times New Roman" pitchFamily="18" charset="0"/>
              </a:rPr>
              <a:t>газопотребления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В конструкции пилота предусмотрен встроенный ускоритель,  не требующий настройки, что обеспечивает меньший прирост давления при нулевом расходе и большую безопасность регулятора.</a:t>
            </a:r>
            <a:endParaRPr lang="ru-RU" sz="1800" dirty="0" smtClean="0"/>
          </a:p>
          <a:p>
            <a:pPr indent="36514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Нижний Новгород Презентация\Картинки\БР РДПВ 25.00.00.00-40EF Блок редуцирующий в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992" y="902826"/>
            <a:ext cx="5622008" cy="3974456"/>
          </a:xfrm>
          <a:prstGeom prst="rect">
            <a:avLst/>
          </a:prstGeom>
          <a:noFill/>
        </p:spPr>
      </p:pic>
      <p:pic>
        <p:nvPicPr>
          <p:cNvPr id="110" name="Picture 2"/>
          <p:cNvPicPr/>
          <p:nvPr/>
        </p:nvPicPr>
        <p:blipFill>
          <a:blip r:embed="rId4" cstate="print"/>
          <a:stretch/>
        </p:blipFill>
        <p:spPr>
          <a:xfrm>
            <a:off x="0" y="4484536"/>
            <a:ext cx="9142127" cy="658695"/>
          </a:xfrm>
          <a:prstGeom prst="rect">
            <a:avLst/>
          </a:prstGeom>
          <a:ln w="9360"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3"/>
          <p:cNvSpPr/>
          <p:nvPr/>
        </p:nvSpPr>
        <p:spPr>
          <a:xfrm>
            <a:off x="498317" y="1022865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4"/>
          <p:cNvSpPr/>
          <p:nvPr/>
        </p:nvSpPr>
        <p:spPr>
          <a:xfrm>
            <a:off x="396107" y="1307975"/>
            <a:ext cx="8747653" cy="9946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648" y="555585"/>
            <a:ext cx="8640375" cy="145977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just"/>
            <a:r>
              <a:rPr lang="ru-RU" sz="1800" dirty="0" smtClean="0"/>
              <a:t>	На базе регуляторов РДПВ ЭКФО могут применяться следующие схемы редуцирования газа: </a:t>
            </a:r>
            <a:r>
              <a:rPr lang="ru-RU" sz="1800" b="1" dirty="0" smtClean="0"/>
              <a:t>регулятор-монитор - основной регулятор</a:t>
            </a:r>
            <a:r>
              <a:rPr lang="ru-RU" sz="1800" dirty="0" smtClean="0"/>
              <a:t>, </a:t>
            </a:r>
            <a:r>
              <a:rPr lang="ru-RU" sz="1800" b="1" dirty="0" smtClean="0"/>
              <a:t>рабочий регулятор-монитор - основной регулятор</a:t>
            </a:r>
            <a:r>
              <a:rPr lang="ru-RU" sz="1800" dirty="0" smtClean="0"/>
              <a:t>. Каждая из схем имеет свои принципиальные отличия. </a:t>
            </a:r>
          </a:p>
          <a:p>
            <a:pPr algn="just"/>
            <a:r>
              <a:rPr lang="ru-RU" sz="1800" dirty="0" smtClean="0"/>
              <a:t>     </a:t>
            </a:r>
            <a:endParaRPr lang="ru-RU" dirty="0"/>
          </a:p>
        </p:txBody>
      </p:sp>
      <p:pic>
        <p:nvPicPr>
          <p:cNvPr id="12" name="Picture 1"/>
          <p:cNvPicPr/>
          <p:nvPr/>
        </p:nvPicPr>
        <p:blipFill>
          <a:blip r:embed="rId5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3" name="Picture 6"/>
          <p:cNvPicPr/>
          <p:nvPr/>
        </p:nvPicPr>
        <p:blipFill>
          <a:blip r:embed="rId6" cstate="print"/>
          <a:stretch/>
        </p:blipFill>
        <p:spPr>
          <a:xfrm>
            <a:off x="7275428" y="4516342"/>
            <a:ext cx="1860605" cy="326003"/>
          </a:xfrm>
          <a:prstGeom prst="rect">
            <a:avLst/>
          </a:prstGeom>
          <a:ln w="9360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61729" y="1689904"/>
            <a:ext cx="3284298" cy="1967607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just"/>
            <a:r>
              <a:rPr lang="ru-RU" sz="1800" b="1" u="sng" dirty="0" smtClean="0"/>
              <a:t>Схема регулятор-монитор </a:t>
            </a:r>
            <a:r>
              <a:rPr lang="ru-RU" sz="1800" dirty="0" smtClean="0"/>
              <a:t>- основной регулятор предполагает защиту потребителя от повышенного давления с обеспечением бесперебойной подачи газа.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:\Денисова\Нижний Новгород\Рабочий монитор и две ступени редуцирования с ускорител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571" y="590309"/>
            <a:ext cx="3826429" cy="3935392"/>
          </a:xfrm>
          <a:prstGeom prst="rect">
            <a:avLst/>
          </a:prstGeom>
          <a:noFill/>
        </p:spPr>
      </p:pic>
      <p:pic>
        <p:nvPicPr>
          <p:cNvPr id="110" name="Picture 2"/>
          <p:cNvPicPr/>
          <p:nvPr/>
        </p:nvPicPr>
        <p:blipFill>
          <a:blip r:embed="rId4" cstate="print"/>
          <a:stretch/>
        </p:blipFill>
        <p:spPr>
          <a:xfrm>
            <a:off x="0" y="4515942"/>
            <a:ext cx="9142127" cy="627289"/>
          </a:xfrm>
          <a:prstGeom prst="rect">
            <a:avLst/>
          </a:prstGeom>
          <a:ln w="9360"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1526300" y="724775"/>
            <a:ext cx="166868" cy="2513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3"/>
          <p:cNvSpPr/>
          <p:nvPr/>
        </p:nvSpPr>
        <p:spPr>
          <a:xfrm>
            <a:off x="498317" y="1022865"/>
            <a:ext cx="8423714" cy="2914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4"/>
          <p:cNvSpPr/>
          <p:nvPr/>
        </p:nvSpPr>
        <p:spPr>
          <a:xfrm>
            <a:off x="396107" y="1307975"/>
            <a:ext cx="8747653" cy="9946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91" tIns="36446" rIns="72891" bIns="36446"/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878" y="613459"/>
            <a:ext cx="5253925" cy="418359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just"/>
            <a:r>
              <a:rPr lang="ru-RU" sz="1800" dirty="0" smtClean="0"/>
              <a:t>      </a:t>
            </a:r>
            <a:r>
              <a:rPr lang="ru-RU" sz="1800" b="1" u="sng" dirty="0" smtClean="0"/>
              <a:t>Схема редуцирования рабочий регулятор-монитор - основной регулятор </a:t>
            </a:r>
            <a:r>
              <a:rPr lang="ru-RU" sz="1800" dirty="0" smtClean="0"/>
              <a:t>обеспечивает тот же уровень защиты потребителя от повышенного давления с обеспечением бесперебойной подачи газа , но при этом дополнительно обеспечивается двухступенчатое редуцирование.</a:t>
            </a:r>
          </a:p>
          <a:p>
            <a:pPr algn="just"/>
            <a:r>
              <a:rPr lang="ru-RU" sz="1800" dirty="0" smtClean="0"/>
              <a:t>      Рабочий регулятор-монитор редуцирует входное давление до промежуточного, а основной регулятор редуцирует до требуемого потребителю. В случае выхода из строя основного регулятора рабочий регулятор-монитор вступает в работу в качестве защитного регулятора (регулятора-монитора). </a:t>
            </a:r>
          </a:p>
          <a:p>
            <a:endParaRPr lang="ru-RU" dirty="0"/>
          </a:p>
        </p:txBody>
      </p:sp>
      <p:pic>
        <p:nvPicPr>
          <p:cNvPr id="11" name="Picture 1"/>
          <p:cNvPicPr/>
          <p:nvPr/>
        </p:nvPicPr>
        <p:blipFill>
          <a:blip r:embed="rId5" cstate="print"/>
          <a:stretch/>
        </p:blipFill>
        <p:spPr>
          <a:xfrm>
            <a:off x="209550" y="88083"/>
            <a:ext cx="2222500" cy="451668"/>
          </a:xfrm>
          <a:prstGeom prst="rect">
            <a:avLst/>
          </a:prstGeom>
          <a:ln>
            <a:noFill/>
          </a:ln>
        </p:spPr>
      </p:pic>
      <p:pic>
        <p:nvPicPr>
          <p:cNvPr id="12" name="Picture 6"/>
          <p:cNvPicPr/>
          <p:nvPr/>
        </p:nvPicPr>
        <p:blipFill>
          <a:blip r:embed="rId6" cstate="print"/>
          <a:stretch/>
        </p:blipFill>
        <p:spPr>
          <a:xfrm>
            <a:off x="7259526" y="4540195"/>
            <a:ext cx="1860605" cy="326003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5363</TotalTime>
  <Words>1272</Words>
  <Application>Microsoft Office PowerPoint</Application>
  <PresentationFormat>Экран (16:9)</PresentationFormat>
  <Paragraphs>170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ПРОДУКЦИИ</dc:title>
  <dc:subject/>
  <dc:creator>Козырнова Валерия Геннадиевна</dc:creator>
  <dc:description/>
  <cp:lastModifiedBy>Пользователь в овальном зале к.601</cp:lastModifiedBy>
  <cp:revision>562</cp:revision>
  <cp:lastPrinted>2019-09-02T11:57:57Z</cp:lastPrinted>
  <dcterms:created xsi:type="dcterms:W3CDTF">2015-03-11T06:40:33Z</dcterms:created>
  <dcterms:modified xsi:type="dcterms:W3CDTF">2019-10-23T05:52:08Z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