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rts/chart2.xml" ContentType="application/vnd.openxmlformats-officedocument.drawingml.chart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4.xml" ContentType="application/vnd.openxmlformats-officedocument.presentationml.notesSlide+xml"/>
  <Override PartName="/ppt/tags/tag32.xml" ContentType="application/vnd.openxmlformats-officedocument.presentationml.tags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  <p:sldMasterId id="2147483680" r:id="rId2"/>
  </p:sldMasterIdLst>
  <p:notesMasterIdLst>
    <p:notesMasterId r:id="rId21"/>
  </p:notesMasterIdLst>
  <p:handoutMasterIdLst>
    <p:handoutMasterId r:id="rId22"/>
  </p:handoutMasterIdLst>
  <p:sldIdLst>
    <p:sldId id="390" r:id="rId3"/>
    <p:sldId id="431" r:id="rId4"/>
    <p:sldId id="441" r:id="rId5"/>
    <p:sldId id="434" r:id="rId6"/>
    <p:sldId id="433" r:id="rId7"/>
    <p:sldId id="435" r:id="rId8"/>
    <p:sldId id="448" r:id="rId9"/>
    <p:sldId id="449" r:id="rId10"/>
    <p:sldId id="443" r:id="rId11"/>
    <p:sldId id="445" r:id="rId12"/>
    <p:sldId id="446" r:id="rId13"/>
    <p:sldId id="436" r:id="rId14"/>
    <p:sldId id="437" r:id="rId15"/>
    <p:sldId id="438" r:id="rId16"/>
    <p:sldId id="442" r:id="rId17"/>
    <p:sldId id="439" r:id="rId18"/>
    <p:sldId id="374" r:id="rId19"/>
    <p:sldId id="440" r:id="rId20"/>
  </p:sldIdLst>
  <p:sldSz cx="9144000" cy="6858000" type="screen4x3"/>
  <p:notesSz cx="6794500" cy="9918700"/>
  <p:custDataLst>
    <p:tags r:id="rId23"/>
  </p:custDataLst>
  <p:defaultTextStyle>
    <a:defPPr>
      <a:defRPr lang="de-DE"/>
    </a:defPPr>
    <a:lvl1pPr marL="0" algn="l" defTabSz="914400" rtl="0" eaLnBrk="1" latinLnBrk="0" hangingPunct="1">
      <a:defRPr kumimoji="0" lang="de-DE" sz="1800" b="0" i="0" u="none" kern="1200" baseline="0">
        <a:solidFill>
          <a:schemeClr val="tx1"/>
        </a:solidFill>
        <a:latin typeface="Arial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2" pos="33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20573" initials="P" lastIdx="1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A00"/>
    <a:srgbClr val="FFFFFF"/>
    <a:srgbClr val="0078DC"/>
    <a:srgbClr val="5E5E5E"/>
    <a:srgbClr val="FFE600"/>
    <a:srgbClr val="E62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27" autoAdjust="0"/>
    <p:restoredTop sz="95291" autoAdjust="0"/>
  </p:normalViewPr>
  <p:slideViewPr>
    <p:cSldViewPr>
      <p:cViewPr varScale="1">
        <p:scale>
          <a:sx n="76" d="100"/>
          <a:sy n="76" d="100"/>
        </p:scale>
        <p:origin x="864" y="90"/>
      </p:cViewPr>
      <p:guideLst>
        <p:guide orient="horz" pos="4080"/>
        <p:guide pos="3334"/>
      </p:guideLst>
    </p:cSldViewPr>
  </p:slideViewPr>
  <p:outlineViewPr>
    <p:cViewPr>
      <p:scale>
        <a:sx n="33" d="100"/>
        <a:sy n="33" d="100"/>
      </p:scale>
      <p:origin x="0" y="-16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notesViewPr>
    <p:cSldViewPr>
      <p:cViewPr>
        <p:scale>
          <a:sx n="72" d="100"/>
          <a:sy n="72" d="100"/>
        </p:scale>
        <p:origin x="3024" y="-288"/>
      </p:cViewPr>
      <p:guideLst>
        <p:guide orient="horz" pos="3124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6690\Documents\TGKO\GAZPROM%20Neu\Weiterbildung%20Erdgas%20als%20Kraftstoff\Finec%20Juni%202018\Erdgasfahrzeuge%20und%20-tankstelle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Рост</a:t>
            </a:r>
            <a:r>
              <a:rPr lang="ru-RU" baseline="0" dirty="0"/>
              <a:t> количества автомобилей в районе Шелкового пути</a:t>
            </a:r>
            <a:endParaRPr lang="de-DE" dirty="0"/>
          </a:p>
        </c:rich>
      </c:tx>
      <c:layout>
        <c:manualLayout>
          <c:xMode val="edge"/>
          <c:yMode val="edge"/>
          <c:x val="0.15351129363449692"/>
          <c:y val="2.099737532808398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Zuwachs!$A$2</c:f>
              <c:strCache>
                <c:ptCount val="1"/>
                <c:pt idx="0">
                  <c:v>China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Zuwachs!$B$1:$H$1</c:f>
              <c:numCache>
                <c:formatCode>General</c:formatCode>
                <c:ptCount val="7"/>
                <c:pt idx="0">
                  <c:v>1996</c:v>
                </c:pt>
                <c:pt idx="1">
                  <c:v>2000</c:v>
                </c:pt>
                <c:pt idx="2">
                  <c:v>2004</c:v>
                </c:pt>
                <c:pt idx="3">
                  <c:v>2008</c:v>
                </c:pt>
                <c:pt idx="4">
                  <c:v>2012</c:v>
                </c:pt>
                <c:pt idx="5">
                  <c:v>2016</c:v>
                </c:pt>
                <c:pt idx="6">
                  <c:v>2018</c:v>
                </c:pt>
              </c:numCache>
            </c:numRef>
          </c:xVal>
          <c:yVal>
            <c:numRef>
              <c:f>Zuwachs!$B$2:$H$2</c:f>
              <c:numCache>
                <c:formatCode>#,##0</c:formatCode>
                <c:ptCount val="7"/>
                <c:pt idx="0">
                  <c:v>2000</c:v>
                </c:pt>
                <c:pt idx="1">
                  <c:v>6000</c:v>
                </c:pt>
                <c:pt idx="2">
                  <c:v>69300</c:v>
                </c:pt>
                <c:pt idx="3">
                  <c:v>400000</c:v>
                </c:pt>
                <c:pt idx="4">
                  <c:v>1577000</c:v>
                </c:pt>
                <c:pt idx="5">
                  <c:v>5000000</c:v>
                </c:pt>
                <c:pt idx="6">
                  <c:v>5350000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2A3-4776-A92E-46F8B9F2B61F}"/>
            </c:ext>
          </c:extLst>
        </c:ser>
        <c:ser>
          <c:idx val="1"/>
          <c:order val="1"/>
          <c:tx>
            <c:strRef>
              <c:f>Zuwachs!$A$3</c:f>
              <c:strCache>
                <c:ptCount val="1"/>
                <c:pt idx="0">
                  <c:v>Germany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Zuwachs!$B$1:$H$1</c:f>
              <c:numCache>
                <c:formatCode>General</c:formatCode>
                <c:ptCount val="7"/>
                <c:pt idx="0">
                  <c:v>1996</c:v>
                </c:pt>
                <c:pt idx="1">
                  <c:v>2000</c:v>
                </c:pt>
                <c:pt idx="2">
                  <c:v>2004</c:v>
                </c:pt>
                <c:pt idx="3">
                  <c:v>2008</c:v>
                </c:pt>
                <c:pt idx="4">
                  <c:v>2012</c:v>
                </c:pt>
                <c:pt idx="5">
                  <c:v>2016</c:v>
                </c:pt>
                <c:pt idx="6">
                  <c:v>2018</c:v>
                </c:pt>
              </c:numCache>
            </c:numRef>
          </c:xVal>
          <c:yVal>
            <c:numRef>
              <c:f>Zuwachs!$B$3:$H$3</c:f>
              <c:numCache>
                <c:formatCode>#,##0</c:formatCode>
                <c:ptCount val="7"/>
                <c:pt idx="0">
                  <c:v>2415</c:v>
                </c:pt>
                <c:pt idx="1">
                  <c:v>5000</c:v>
                </c:pt>
                <c:pt idx="2">
                  <c:v>19400</c:v>
                </c:pt>
                <c:pt idx="3">
                  <c:v>64454</c:v>
                </c:pt>
                <c:pt idx="4">
                  <c:v>95498</c:v>
                </c:pt>
                <c:pt idx="5">
                  <c:v>93222</c:v>
                </c:pt>
                <c:pt idx="6">
                  <c:v>93766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2A3-4776-A92E-46F8B9F2B61F}"/>
            </c:ext>
          </c:extLst>
        </c:ser>
        <c:ser>
          <c:idx val="2"/>
          <c:order val="2"/>
          <c:tx>
            <c:strRef>
              <c:f>Zuwachs!$A$4</c:f>
              <c:strCache>
                <c:ptCount val="1"/>
                <c:pt idx="0">
                  <c:v>Italy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92D050"/>
                </a:solidFill>
              </a:ln>
              <a:effectLst/>
            </c:spPr>
          </c:marker>
          <c:xVal>
            <c:numRef>
              <c:f>Zuwachs!$B$1:$H$1</c:f>
              <c:numCache>
                <c:formatCode>General</c:formatCode>
                <c:ptCount val="7"/>
                <c:pt idx="0">
                  <c:v>1996</c:v>
                </c:pt>
                <c:pt idx="1">
                  <c:v>2000</c:v>
                </c:pt>
                <c:pt idx="2">
                  <c:v>2004</c:v>
                </c:pt>
                <c:pt idx="3">
                  <c:v>2008</c:v>
                </c:pt>
                <c:pt idx="4">
                  <c:v>2012</c:v>
                </c:pt>
                <c:pt idx="5">
                  <c:v>2016</c:v>
                </c:pt>
                <c:pt idx="6">
                  <c:v>2018</c:v>
                </c:pt>
              </c:numCache>
            </c:numRef>
          </c:xVal>
          <c:yVal>
            <c:numRef>
              <c:f>Zuwachs!$B$4:$H$4</c:f>
              <c:numCache>
                <c:formatCode>#,##0</c:formatCode>
                <c:ptCount val="7"/>
                <c:pt idx="0">
                  <c:v>290000</c:v>
                </c:pt>
                <c:pt idx="1">
                  <c:v>320000</c:v>
                </c:pt>
                <c:pt idx="2">
                  <c:v>434000</c:v>
                </c:pt>
                <c:pt idx="3">
                  <c:v>580000</c:v>
                </c:pt>
                <c:pt idx="4">
                  <c:v>746470</c:v>
                </c:pt>
                <c:pt idx="5">
                  <c:v>911246</c:v>
                </c:pt>
                <c:pt idx="6">
                  <c:v>1004982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2A3-4776-A92E-46F8B9F2B61F}"/>
            </c:ext>
          </c:extLst>
        </c:ser>
        <c:ser>
          <c:idx val="3"/>
          <c:order val="3"/>
          <c:tx>
            <c:strRef>
              <c:f>Zuwachs!$A$5</c:f>
              <c:strCache>
                <c:ptCount val="1"/>
                <c:pt idx="0">
                  <c:v>Russia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Pt>
            <c:idx val="5"/>
            <c:marker>
              <c:spPr>
                <a:solidFill>
                  <a:schemeClr val="accent4"/>
                </a:solidFill>
                <a:ln w="9525">
                  <a:solidFill>
                    <a:srgbClr val="00B0F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00B0F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4-72A3-4776-A92E-46F8B9F2B61F}"/>
              </c:ext>
            </c:extLst>
          </c:dPt>
          <c:xVal>
            <c:numRef>
              <c:f>Zuwachs!$B$1:$H$1</c:f>
              <c:numCache>
                <c:formatCode>General</c:formatCode>
                <c:ptCount val="7"/>
                <c:pt idx="0">
                  <c:v>1996</c:v>
                </c:pt>
                <c:pt idx="1">
                  <c:v>2000</c:v>
                </c:pt>
                <c:pt idx="2">
                  <c:v>2004</c:v>
                </c:pt>
                <c:pt idx="3">
                  <c:v>2008</c:v>
                </c:pt>
                <c:pt idx="4">
                  <c:v>2012</c:v>
                </c:pt>
                <c:pt idx="5">
                  <c:v>2016</c:v>
                </c:pt>
                <c:pt idx="6">
                  <c:v>2018</c:v>
                </c:pt>
              </c:numCache>
            </c:numRef>
          </c:xVal>
          <c:yVal>
            <c:numRef>
              <c:f>Zuwachs!$B$5:$H$5</c:f>
              <c:numCache>
                <c:formatCode>#,##0</c:formatCode>
                <c:ptCount val="7"/>
                <c:pt idx="0">
                  <c:v>20500</c:v>
                </c:pt>
                <c:pt idx="1">
                  <c:v>30000</c:v>
                </c:pt>
                <c:pt idx="2">
                  <c:v>40500</c:v>
                </c:pt>
                <c:pt idx="3">
                  <c:v>103000</c:v>
                </c:pt>
                <c:pt idx="4">
                  <c:v>90000</c:v>
                </c:pt>
                <c:pt idx="5">
                  <c:v>145000</c:v>
                </c:pt>
                <c:pt idx="6">
                  <c:v>145000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72A3-4776-A92E-46F8B9F2B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954304"/>
        <c:axId val="79955840"/>
      </c:scatterChart>
      <c:valAx>
        <c:axId val="79954304"/>
        <c:scaling>
          <c:orientation val="minMax"/>
          <c:max val="2018"/>
          <c:min val="199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955840"/>
        <c:crosses val="autoZero"/>
        <c:crossBetween val="midCat"/>
        <c:majorUnit val="4"/>
      </c:valAx>
      <c:valAx>
        <c:axId val="79955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7995430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EA00">
        <a:alpha val="63000"/>
      </a:srgbClr>
    </a:solidFill>
    <a:ln w="25400" cap="flat" cmpd="sng" algn="ctr">
      <a:solidFill>
        <a:schemeClr val="bg2">
          <a:lumMod val="10000"/>
        </a:schemeClr>
      </a:solidFill>
      <a:round/>
    </a:ln>
    <a:effectLst/>
  </c:spPr>
  <c:txPr>
    <a:bodyPr/>
    <a:lstStyle/>
    <a:p>
      <a:pPr>
        <a:defRPr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90884949882387E-2"/>
          <c:y val="0.05"/>
          <c:w val="0.86407853982300964"/>
          <c:h val="0.8505050306211738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New natural gas tax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chemeClr val="bg2"/>
              </a:solidFill>
              <a:ln w="38100">
                <a:solidFill>
                  <a:srgbClr val="00B050"/>
                </a:solidFill>
                <a:round/>
              </a:ln>
              <a:effectLst/>
            </c:spPr>
          </c:marker>
          <c:cat>
            <c:numRef>
              <c:f>Sheet1!$B$1:$N$1</c:f>
              <c:numCache>
                <c:formatCode>General</c:formatCode>
                <c:ptCount val="1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</c:numCache>
            </c:numRef>
          </c:cat>
          <c:val>
            <c:numRef>
              <c:f>Sheet1!$B$2:$N$2</c:f>
              <c:numCache>
                <c:formatCode>General</c:formatCode>
                <c:ptCount val="13"/>
                <c:pt idx="0">
                  <c:v>21.650000000000023</c:v>
                </c:pt>
                <c:pt idx="1">
                  <c:v>21.650000000000023</c:v>
                </c:pt>
                <c:pt idx="2">
                  <c:v>21.67</c:v>
                </c:pt>
                <c:pt idx="3">
                  <c:v>21.67</c:v>
                </c:pt>
                <c:pt idx="4">
                  <c:v>21.67</c:v>
                </c:pt>
                <c:pt idx="5">
                  <c:v>21.67</c:v>
                </c:pt>
                <c:pt idx="6">
                  <c:v>21.67</c:v>
                </c:pt>
                <c:pt idx="7">
                  <c:v>21.67</c:v>
                </c:pt>
                <c:pt idx="8">
                  <c:v>21.67</c:v>
                </c:pt>
                <c:pt idx="9">
                  <c:v>28.12</c:v>
                </c:pt>
                <c:pt idx="10">
                  <c:v>34.96</c:v>
                </c:pt>
                <c:pt idx="11">
                  <c:v>41.809999999999995</c:v>
                </c:pt>
                <c:pt idx="12">
                  <c:v>48.65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A60-45E9-AA8A-255001F0E71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Diesel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Sheet1!$B$1:$N$1</c:f>
              <c:numCache>
                <c:formatCode>General</c:formatCode>
                <c:ptCount val="1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</c:numCache>
            </c:numRef>
          </c:cat>
          <c:val>
            <c:numRef>
              <c:f>Sheet1!$B$3:$N$3</c:f>
              <c:numCache>
                <c:formatCode>General</c:formatCode>
                <c:ptCount val="13"/>
                <c:pt idx="0">
                  <c:v>48.65</c:v>
                </c:pt>
                <c:pt idx="1">
                  <c:v>48.65</c:v>
                </c:pt>
                <c:pt idx="2">
                  <c:v>48.65</c:v>
                </c:pt>
                <c:pt idx="3">
                  <c:v>48.65</c:v>
                </c:pt>
                <c:pt idx="4">
                  <c:v>48.65</c:v>
                </c:pt>
                <c:pt idx="5">
                  <c:v>48.65</c:v>
                </c:pt>
                <c:pt idx="6">
                  <c:v>48.65</c:v>
                </c:pt>
                <c:pt idx="7">
                  <c:v>48.65</c:v>
                </c:pt>
                <c:pt idx="8">
                  <c:v>48.65</c:v>
                </c:pt>
                <c:pt idx="9">
                  <c:v>48.65</c:v>
                </c:pt>
                <c:pt idx="10">
                  <c:v>48.65</c:v>
                </c:pt>
                <c:pt idx="11">
                  <c:v>48.65</c:v>
                </c:pt>
                <c:pt idx="12">
                  <c:v>48.65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A60-45E9-AA8A-255001F0E713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Old natural gas tax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15"/>
            <c:spPr>
              <a:solidFill>
                <a:schemeClr val="bg2"/>
              </a:solidFill>
              <a:ln w="38100">
                <a:solidFill>
                  <a:srgbClr val="FF0000"/>
                </a:solidFill>
                <a:round/>
              </a:ln>
              <a:effectLst/>
            </c:spPr>
          </c:marker>
          <c:cat>
            <c:numRef>
              <c:f>Sheet1!$B$1:$N$1</c:f>
              <c:numCache>
                <c:formatCode>General</c:formatCode>
                <c:ptCount val="1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  <c:pt idx="10">
                  <c:v>2025</c:v>
                </c:pt>
                <c:pt idx="11">
                  <c:v>2026</c:v>
                </c:pt>
                <c:pt idx="12">
                  <c:v>2027</c:v>
                </c:pt>
              </c:numCache>
            </c:numRef>
          </c:cat>
          <c:val>
            <c:numRef>
              <c:f>Sheet1!$B$4:$N$4</c:f>
              <c:numCache>
                <c:formatCode>General</c:formatCode>
                <c:ptCount val="13"/>
                <c:pt idx="0">
                  <c:v>21.650000000000023</c:v>
                </c:pt>
                <c:pt idx="1">
                  <c:v>21.650000000000023</c:v>
                </c:pt>
                <c:pt idx="2">
                  <c:v>48.65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28-461B-99C6-926C264F49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702272"/>
        <c:axId val="97704192"/>
      </c:lineChart>
      <c:catAx>
        <c:axId val="97702272"/>
        <c:scaling>
          <c:orientation val="minMax"/>
        </c:scaling>
        <c:delete val="0"/>
        <c:axPos val="b"/>
        <c:majorGridlines>
          <c:spPr>
            <a:ln w="25400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704192"/>
        <c:crossesAt val="0"/>
        <c:auto val="1"/>
        <c:lblAlgn val="ctr"/>
        <c:lblOffset val="100"/>
        <c:tickLblSkip val="1"/>
        <c:noMultiLvlLbl val="0"/>
      </c:catAx>
      <c:valAx>
        <c:axId val="97704192"/>
        <c:scaling>
          <c:orientation val="minMax"/>
          <c:min val="0"/>
        </c:scaling>
        <c:delete val="0"/>
        <c:axPos val="l"/>
        <c:majorGridlines>
          <c:spPr>
            <a:ln w="25400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0;0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9770227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454854613473823"/>
          <c:y val="0.56462270341207432"/>
          <c:w val="0.20240413237888141"/>
          <c:h val="0.17903018372703447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noFill/>
      <a:round/>
    </a:ln>
    <a:effectLst/>
  </c:spPr>
  <c:txPr>
    <a:bodyPr/>
    <a:lstStyle/>
    <a:p>
      <a:pPr>
        <a:defRPr sz="1400" b="1">
          <a:solidFill>
            <a:schemeClr val="tx2"/>
          </a:solidFill>
        </a:defRPr>
      </a:pPr>
      <a:endParaRPr lang="de-DE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AAB44-A163-4BB3-AD1D-42346F2F7FD2}" type="doc">
      <dgm:prSet loTypeId="urn:microsoft.com/office/officeart/2005/8/layout/arrow2" loCatId="process" qsTypeId="urn:microsoft.com/office/officeart/2005/8/quickstyle/simple5" qsCatId="simple" csTypeId="urn:microsoft.com/office/officeart/2005/8/colors/accent1_2" csCatId="accent1" phldr="1"/>
      <dgm:spPr/>
    </dgm:pt>
    <dgm:pt modelId="{0454B207-0C89-4B1F-A1A3-9456E42C17BE}">
      <dgm:prSet phldrT="[Text]" custT="1"/>
      <dgm:spPr/>
      <dgm:t>
        <a:bodyPr/>
        <a:lstStyle/>
        <a:p>
          <a:pPr algn="ctr"/>
          <a:r>
            <a:rPr lang="en-US" sz="1400" b="1" i="1" noProof="0" dirty="0"/>
            <a:t>Основание</a:t>
          </a:r>
          <a:endParaRPr lang="ru-RU" sz="1400" b="1" i="1" noProof="0" dirty="0"/>
        </a:p>
      </dgm:t>
    </dgm:pt>
    <dgm:pt modelId="{ABEF0A94-2179-4838-868E-77EC91EB5E82}" type="parTrans" cxnId="{23A6F7A4-A1A8-4B6D-932D-FD9893EACC93}">
      <dgm:prSet/>
      <dgm:spPr/>
      <dgm:t>
        <a:bodyPr/>
        <a:lstStyle/>
        <a:p>
          <a:endParaRPr lang="en-GB"/>
        </a:p>
      </dgm:t>
    </dgm:pt>
    <dgm:pt modelId="{137BD100-7D24-4DB6-9727-54A14E1239D7}" type="sibTrans" cxnId="{23A6F7A4-A1A8-4B6D-932D-FD9893EACC93}">
      <dgm:prSet/>
      <dgm:spPr/>
      <dgm:t>
        <a:bodyPr/>
        <a:lstStyle/>
        <a:p>
          <a:endParaRPr lang="en-GB"/>
        </a:p>
      </dgm:t>
    </dgm:pt>
    <dgm:pt modelId="{8F1FA1F0-9827-402C-8398-4073D99773AB}">
      <dgm:prSet phldrT="[Text]" custT="1"/>
      <dgm:spPr/>
      <dgm:t>
        <a:bodyPr/>
        <a:lstStyle/>
        <a:p>
          <a:r>
            <a:rPr lang="en-US" sz="1400" b="1" i="1" noProof="0" dirty="0"/>
            <a:t>Успешный</a:t>
          </a:r>
          <a:r>
            <a:rPr dirty="0"/>
            <a:t> </a:t>
          </a:r>
          <a:br>
            <a:rPr dirty="0"/>
          </a:br>
          <a:r>
            <a:rPr lang="en-US" sz="1400" b="1" i="1" noProof="0" dirty="0"/>
            <a:t>запуск первых</a:t>
          </a:r>
          <a:r>
            <a:rPr dirty="0"/>
            <a:t> </a:t>
          </a:r>
          <a:r>
            <a:rPr lang="en-US" sz="1400" b="1" i="1" noProof="0" dirty="0"/>
            <a:t>пилотных проектов в Ульме/Гардане</a:t>
          </a:r>
          <a:endParaRPr lang="ru-RU" sz="1400" b="1" i="1" noProof="0" dirty="0"/>
        </a:p>
      </dgm:t>
    </dgm:pt>
    <dgm:pt modelId="{D0E1A1D4-13A5-4742-8BBB-34F370EBB6AC}" type="parTrans" cxnId="{437E8B52-ABDC-45B7-9710-5CE8C49ABEFD}">
      <dgm:prSet/>
      <dgm:spPr/>
      <dgm:t>
        <a:bodyPr/>
        <a:lstStyle/>
        <a:p>
          <a:endParaRPr lang="en-GB"/>
        </a:p>
      </dgm:t>
    </dgm:pt>
    <dgm:pt modelId="{BA894F64-3EC9-4C86-835E-3EFE2BE17C76}" type="sibTrans" cxnId="{437E8B52-ABDC-45B7-9710-5CE8C49ABEFD}">
      <dgm:prSet/>
      <dgm:spPr/>
      <dgm:t>
        <a:bodyPr/>
        <a:lstStyle/>
        <a:p>
          <a:endParaRPr lang="en-GB"/>
        </a:p>
      </dgm:t>
    </dgm:pt>
    <dgm:pt modelId="{CDFD24D9-1761-4527-8A93-DE408BBAC94C}">
      <dgm:prSet phldrT="[Text]" custT="1"/>
      <dgm:spPr/>
      <dgm:t>
        <a:bodyPr/>
        <a:lstStyle/>
        <a:p>
          <a:pPr>
            <a:tabLst>
              <a:tab pos="88900" algn="l"/>
            </a:tabLst>
          </a:pPr>
          <a:r>
            <a:rPr lang="en-US" sz="1400" b="1" i="1" noProof="0" dirty="0"/>
            <a:t>Член комиссии </a:t>
          </a:r>
          <a:br>
            <a:rPr dirty="0"/>
          </a:br>
          <a:r>
            <a:rPr lang="en-US" sz="1400" b="1" i="1" noProof="0" dirty="0"/>
            <a:t>по изучению СПГ</a:t>
          </a:r>
          <a:endParaRPr lang="ru-RU" sz="1400" b="1" i="1" noProof="0" dirty="0"/>
        </a:p>
      </dgm:t>
    </dgm:pt>
    <dgm:pt modelId="{F8FF1C54-9A40-449F-BEB9-4C23D0737209}" type="parTrans" cxnId="{2588A3E5-4088-47D9-B6E3-E9B666DC2BE7}">
      <dgm:prSet/>
      <dgm:spPr/>
      <dgm:t>
        <a:bodyPr/>
        <a:lstStyle/>
        <a:p>
          <a:endParaRPr lang="en-GB"/>
        </a:p>
      </dgm:t>
    </dgm:pt>
    <dgm:pt modelId="{5E932405-2655-4EC5-B085-D4B6B494CB0B}" type="sibTrans" cxnId="{2588A3E5-4088-47D9-B6E3-E9B666DC2BE7}">
      <dgm:prSet/>
      <dgm:spPr/>
      <dgm:t>
        <a:bodyPr/>
        <a:lstStyle/>
        <a:p>
          <a:endParaRPr lang="en-GB"/>
        </a:p>
      </dgm:t>
    </dgm:pt>
    <dgm:pt modelId="{04E94FE8-6C87-44DF-AAEF-60E8F3C37F58}">
      <dgm:prSet phldrT="[Text]" custT="1"/>
      <dgm:spPr/>
      <dgm:t>
        <a:bodyPr/>
        <a:lstStyle/>
        <a:p>
          <a:r>
            <a:rPr lang="en-US" sz="1400" b="1" i="1" noProof="0" dirty="0"/>
            <a:t>Минимальная потребность рынка</a:t>
          </a:r>
        </a:p>
        <a:p>
          <a:r>
            <a:rPr lang="en-US" sz="1400" b="1" i="1" noProof="0" dirty="0"/>
            <a:t>• … 20 заправочных станций для СПГ</a:t>
          </a:r>
          <a:endParaRPr lang="ru-RU" sz="1400" b="1" i="1" noProof="0" dirty="0"/>
        </a:p>
        <a:p>
          <a:r>
            <a:rPr lang="en-US" sz="1400" b="1" i="1" noProof="0" dirty="0"/>
            <a:t>• … 1000 </a:t>
          </a:r>
          <a:r>
            <a:rPr lang="en-US" sz="1400" b="1" i="1" noProof="0" dirty="0" err="1"/>
            <a:t>грузовых</a:t>
          </a:r>
          <a:r>
            <a:rPr lang="en-US" sz="1400" b="1" i="1" noProof="0" dirty="0"/>
            <a:t> </a:t>
          </a:r>
          <a:r>
            <a:rPr lang="ru-RU" sz="1400" b="1" i="1" noProof="0" dirty="0"/>
            <a:t>автомобилей</a:t>
          </a:r>
        </a:p>
      </dgm:t>
    </dgm:pt>
    <dgm:pt modelId="{0EF48844-F5AA-496B-A530-16CEB67132FE}" type="parTrans" cxnId="{A2E7DB1F-074C-4A02-9D27-40C1BDF06E5D}">
      <dgm:prSet/>
      <dgm:spPr/>
      <dgm:t>
        <a:bodyPr/>
        <a:lstStyle/>
        <a:p>
          <a:endParaRPr lang="en-GB"/>
        </a:p>
      </dgm:t>
    </dgm:pt>
    <dgm:pt modelId="{9F442B3B-150E-427C-8C70-0760F1E2A494}" type="sibTrans" cxnId="{A2E7DB1F-074C-4A02-9D27-40C1BDF06E5D}">
      <dgm:prSet/>
      <dgm:spPr/>
      <dgm:t>
        <a:bodyPr/>
        <a:lstStyle/>
        <a:p>
          <a:endParaRPr lang="en-GB"/>
        </a:p>
      </dgm:t>
    </dgm:pt>
    <dgm:pt modelId="{0E005AE8-8106-4634-BCCA-BE3FBE0F05CC}">
      <dgm:prSet phldrT="[Text]" custT="1"/>
      <dgm:spPr/>
      <dgm:t>
        <a:bodyPr/>
        <a:lstStyle/>
        <a:p>
          <a:endParaRPr lang="en-GB"/>
        </a:p>
      </dgm:t>
    </dgm:pt>
    <dgm:pt modelId="{52E12509-6B1D-438E-9FD0-3F2191FE9BB0}" type="parTrans" cxnId="{69225515-F796-4F7C-8911-8880D8408D93}">
      <dgm:prSet/>
      <dgm:spPr/>
      <dgm:t>
        <a:bodyPr/>
        <a:lstStyle/>
        <a:p>
          <a:endParaRPr lang="en-GB"/>
        </a:p>
      </dgm:t>
    </dgm:pt>
    <dgm:pt modelId="{2C165F17-4861-4558-B832-ED1B1D3B61A8}" type="sibTrans" cxnId="{69225515-F796-4F7C-8911-8880D8408D93}">
      <dgm:prSet/>
      <dgm:spPr/>
      <dgm:t>
        <a:bodyPr/>
        <a:lstStyle/>
        <a:p>
          <a:endParaRPr lang="en-GB"/>
        </a:p>
      </dgm:t>
    </dgm:pt>
    <dgm:pt modelId="{A6485978-B391-4D12-9AC5-7ADF89150F81}">
      <dgm:prSet phldrT="[Text]" custT="1"/>
      <dgm:spPr/>
      <dgm:t>
        <a:bodyPr/>
        <a:lstStyle/>
        <a:p>
          <a:pPr marL="0" indent="0"/>
          <a:r>
            <a:rPr lang="en-US" sz="1400" b="1" i="1" noProof="0" dirty="0"/>
            <a:t>Участник международного автосалона (</a:t>
          </a:r>
          <a:r>
            <a:rPr lang="en-US" sz="1400" b="1" i="1" noProof="0" dirty="0" err="1"/>
            <a:t>сент</a:t>
          </a:r>
          <a:r>
            <a:rPr lang="ru-RU" sz="1400" b="1" i="1" noProof="0" dirty="0"/>
            <a:t>ябрь </a:t>
          </a:r>
          <a:r>
            <a:rPr lang="en-US" sz="1400" b="1" i="1" noProof="0" dirty="0"/>
            <a:t>2016)</a:t>
          </a:r>
          <a:endParaRPr lang="ru-RU" sz="1400" b="1" i="1" noProof="0" dirty="0"/>
        </a:p>
      </dgm:t>
    </dgm:pt>
    <dgm:pt modelId="{32990223-C93C-4D52-A01C-6EC30811893A}" type="parTrans" cxnId="{B104BCE9-6339-4D3B-9004-57B08084C024}">
      <dgm:prSet/>
      <dgm:spPr/>
      <dgm:t>
        <a:bodyPr/>
        <a:lstStyle/>
        <a:p>
          <a:endParaRPr lang="en-GB"/>
        </a:p>
      </dgm:t>
    </dgm:pt>
    <dgm:pt modelId="{77724F1A-92AD-4C29-9935-657135A8921E}" type="sibTrans" cxnId="{B104BCE9-6339-4D3B-9004-57B08084C024}">
      <dgm:prSet/>
      <dgm:spPr/>
      <dgm:t>
        <a:bodyPr/>
        <a:lstStyle/>
        <a:p>
          <a:endParaRPr lang="en-GB"/>
        </a:p>
      </dgm:t>
    </dgm:pt>
    <dgm:pt modelId="{60E84035-B366-4173-98E4-CECF07E75E8A}" type="pres">
      <dgm:prSet presAssocID="{A4BAAB44-A163-4BB3-AD1D-42346F2F7FD2}" presName="arrowDiagram" presStyleCnt="0">
        <dgm:presLayoutVars>
          <dgm:chMax val="5"/>
          <dgm:dir/>
          <dgm:resizeHandles val="exact"/>
        </dgm:presLayoutVars>
      </dgm:prSet>
      <dgm:spPr/>
    </dgm:pt>
    <dgm:pt modelId="{FD99CF6D-BECB-42D1-819C-5EB28949D736}" type="pres">
      <dgm:prSet presAssocID="{A4BAAB44-A163-4BB3-AD1D-42346F2F7FD2}" presName="arrow" presStyleLbl="bgShp" presStyleIdx="0" presStyleCnt="1" custScaleX="111926" custLinFactNeighborX="3735" custLinFactNeighborY="1672"/>
      <dgm:spPr>
        <a:gradFill flip="none" rotWithShape="0">
          <a:gsLst>
            <a:gs pos="0">
              <a:srgbClr val="005C98">
                <a:tint val="66000"/>
                <a:satMod val="160000"/>
              </a:srgbClr>
            </a:gs>
            <a:gs pos="50000">
              <a:srgbClr val="005C98">
                <a:tint val="44500"/>
                <a:satMod val="160000"/>
              </a:srgbClr>
            </a:gs>
            <a:gs pos="100000">
              <a:srgbClr val="005C98">
                <a:tint val="23500"/>
                <a:satMod val="160000"/>
              </a:srgbClr>
            </a:gs>
          </a:gsLst>
          <a:lin ang="18900000" scaled="1"/>
          <a:tileRect/>
        </a:gradFill>
      </dgm:spPr>
    </dgm:pt>
    <dgm:pt modelId="{2DB5A775-F57F-4E80-BE33-E3439A881160}" type="pres">
      <dgm:prSet presAssocID="{A4BAAB44-A163-4BB3-AD1D-42346F2F7FD2}" presName="arrowDiagram5" presStyleCnt="0"/>
      <dgm:spPr/>
    </dgm:pt>
    <dgm:pt modelId="{5127A3F2-0781-44FC-AA19-2360E9CA1D4E}" type="pres">
      <dgm:prSet presAssocID="{0454B207-0C89-4B1F-A1A3-9456E42C17BE}" presName="bullet5a" presStyleLbl="node1" presStyleIdx="0" presStyleCnt="5" custLinFactX="-55371" custLinFactY="19745" custLinFactNeighborX="-100000" custLinFactNeighborY="100000"/>
      <dgm:spPr>
        <a:solidFill>
          <a:srgbClr val="6F8DB9"/>
        </a:solidFill>
      </dgm:spPr>
    </dgm:pt>
    <dgm:pt modelId="{E3F0E8AD-D1B9-427D-AD2E-9D3D77DF5CE5}" type="pres">
      <dgm:prSet presAssocID="{0454B207-0C89-4B1F-A1A3-9456E42C17BE}" presName="textBox5a" presStyleLbl="revTx" presStyleIdx="0" presStyleCnt="5" custAng="10800000" custFlipVert="1" custScaleX="126463" custScaleY="21828" custLinFactNeighborX="-50648" custLinFactNeighborY="11050">
        <dgm:presLayoutVars>
          <dgm:bulletEnabled val="1"/>
        </dgm:presLayoutVars>
      </dgm:prSet>
      <dgm:spPr/>
    </dgm:pt>
    <dgm:pt modelId="{0200EB29-9D71-4921-8E34-056CD87CB453}" type="pres">
      <dgm:prSet presAssocID="{8F1FA1F0-9827-402C-8398-4073D99773AB}" presName="bullet5b" presStyleLbl="node1" presStyleIdx="1" presStyleCnt="5" custLinFactNeighborY="26897"/>
      <dgm:spPr>
        <a:solidFill>
          <a:srgbClr val="6F8DB9"/>
        </a:solidFill>
      </dgm:spPr>
    </dgm:pt>
    <dgm:pt modelId="{1C730F05-1D46-4E6F-9BAE-8273F0406730}" type="pres">
      <dgm:prSet presAssocID="{8F1FA1F0-9827-402C-8398-4073D99773AB}" presName="textBox5b" presStyleLbl="revTx" presStyleIdx="1" presStyleCnt="5" custScaleX="144554" custScaleY="38065" custLinFactNeighborX="-2259" custLinFactNeighborY="-4804">
        <dgm:presLayoutVars>
          <dgm:bulletEnabled val="1"/>
        </dgm:presLayoutVars>
      </dgm:prSet>
      <dgm:spPr/>
    </dgm:pt>
    <dgm:pt modelId="{FC916FA4-2349-406C-9714-22A67D3EC1C5}" type="pres">
      <dgm:prSet presAssocID="{CDFD24D9-1761-4527-8A93-DE408BBAC94C}" presName="bullet5c" presStyleLbl="node1" presStyleIdx="2" presStyleCnt="5" custLinFactNeighborX="61400" custLinFactNeighborY="1131"/>
      <dgm:spPr>
        <a:solidFill>
          <a:srgbClr val="6F8DB9"/>
        </a:solidFill>
      </dgm:spPr>
    </dgm:pt>
    <dgm:pt modelId="{2A24C18C-B4ED-4183-8C1E-D4C859E12725}" type="pres">
      <dgm:prSet presAssocID="{CDFD24D9-1761-4527-8A93-DE408BBAC94C}" presName="textBox5c" presStyleLbl="revTx" presStyleIdx="2" presStyleCnt="5" custScaleX="105163" custScaleY="28827" custLinFactNeighborX="-16750" custLinFactNeighborY="-15119">
        <dgm:presLayoutVars>
          <dgm:bulletEnabled val="1"/>
        </dgm:presLayoutVars>
      </dgm:prSet>
      <dgm:spPr/>
    </dgm:pt>
    <dgm:pt modelId="{F7BB925A-ECFA-4DD6-A5B5-55A8FFBEE7AD}" type="pres">
      <dgm:prSet presAssocID="{A6485978-B391-4D12-9AC5-7ADF89150F81}" presName="bullet5d" presStyleLbl="node1" presStyleIdx="3" presStyleCnt="5" custLinFactX="15275" custLinFactNeighborX="100000" custLinFactNeighborY="-3029"/>
      <dgm:spPr>
        <a:solidFill>
          <a:srgbClr val="6F8DB9"/>
        </a:solidFill>
      </dgm:spPr>
    </dgm:pt>
    <dgm:pt modelId="{2E715A84-6DBB-4828-B5EA-F89509BCE7C8}" type="pres">
      <dgm:prSet presAssocID="{A6485978-B391-4D12-9AC5-7ADF89150F81}" presName="textBox5d" presStyleLbl="revTx" presStyleIdx="3" presStyleCnt="5" custScaleX="139102" custScaleY="28407" custLinFactNeighborX="-35643" custLinFactNeighborY="-20317">
        <dgm:presLayoutVars>
          <dgm:bulletEnabled val="1"/>
        </dgm:presLayoutVars>
      </dgm:prSet>
      <dgm:spPr/>
    </dgm:pt>
    <dgm:pt modelId="{5A4E4C32-E4D2-4106-BE6B-8C19B62F21A7}" type="pres">
      <dgm:prSet presAssocID="{04E94FE8-6C87-44DF-AAEF-60E8F3C37F58}" presName="bullet5e" presStyleLbl="node1" presStyleIdx="4" presStyleCnt="5" custLinFactX="13109" custLinFactNeighborX="100000" custLinFactNeighborY="-1323"/>
      <dgm:spPr>
        <a:solidFill>
          <a:schemeClr val="bg1">
            <a:lumMod val="85000"/>
          </a:schemeClr>
        </a:solidFill>
      </dgm:spPr>
    </dgm:pt>
    <dgm:pt modelId="{BE791ECE-5004-47CD-9B49-2774ED480825}" type="pres">
      <dgm:prSet presAssocID="{04E94FE8-6C87-44DF-AAEF-60E8F3C37F58}" presName="textBox5e" presStyleLbl="revTx" presStyleIdx="4" presStyleCnt="5" custScaleX="155710" custScaleY="35571" custLinFactNeighborX="43407" custLinFactNeighborY="11209">
        <dgm:presLayoutVars>
          <dgm:bulletEnabled val="1"/>
        </dgm:presLayoutVars>
      </dgm:prSet>
      <dgm:spPr/>
    </dgm:pt>
  </dgm:ptLst>
  <dgm:cxnLst>
    <dgm:cxn modelId="{69225515-F796-4F7C-8911-8880D8408D93}" srcId="{A4BAAB44-A163-4BB3-AD1D-42346F2F7FD2}" destId="{0E005AE8-8106-4634-BCCA-BE3FBE0F05CC}" srcOrd="5" destOrd="0" parTransId="{52E12509-6B1D-438E-9FD0-3F2191FE9BB0}" sibTransId="{2C165F17-4861-4558-B832-ED1B1D3B61A8}"/>
    <dgm:cxn modelId="{63169E15-5C5F-4627-B700-1DA59C6A4494}" type="presOf" srcId="{CDFD24D9-1761-4527-8A93-DE408BBAC94C}" destId="{2A24C18C-B4ED-4183-8C1E-D4C859E12725}" srcOrd="0" destOrd="0" presId="urn:microsoft.com/office/officeart/2005/8/layout/arrow2"/>
    <dgm:cxn modelId="{A2E7DB1F-074C-4A02-9D27-40C1BDF06E5D}" srcId="{A4BAAB44-A163-4BB3-AD1D-42346F2F7FD2}" destId="{04E94FE8-6C87-44DF-AAEF-60E8F3C37F58}" srcOrd="4" destOrd="0" parTransId="{0EF48844-F5AA-496B-A530-16CEB67132FE}" sibTransId="{9F442B3B-150E-427C-8C70-0760F1E2A494}"/>
    <dgm:cxn modelId="{437E8B52-ABDC-45B7-9710-5CE8C49ABEFD}" srcId="{A4BAAB44-A163-4BB3-AD1D-42346F2F7FD2}" destId="{8F1FA1F0-9827-402C-8398-4073D99773AB}" srcOrd="1" destOrd="0" parTransId="{D0E1A1D4-13A5-4742-8BBB-34F370EBB6AC}" sibTransId="{BA894F64-3EC9-4C86-835E-3EFE2BE17C76}"/>
    <dgm:cxn modelId="{DB402F75-92D9-4C37-94D9-BB2450C67CF0}" type="presOf" srcId="{04E94FE8-6C87-44DF-AAEF-60E8F3C37F58}" destId="{BE791ECE-5004-47CD-9B49-2774ED480825}" srcOrd="0" destOrd="0" presId="urn:microsoft.com/office/officeart/2005/8/layout/arrow2"/>
    <dgm:cxn modelId="{791B6492-95E9-451B-B0EF-585C8A41A117}" type="presOf" srcId="{A6485978-B391-4D12-9AC5-7ADF89150F81}" destId="{2E715A84-6DBB-4828-B5EA-F89509BCE7C8}" srcOrd="0" destOrd="0" presId="urn:microsoft.com/office/officeart/2005/8/layout/arrow2"/>
    <dgm:cxn modelId="{23A6F7A4-A1A8-4B6D-932D-FD9893EACC93}" srcId="{A4BAAB44-A163-4BB3-AD1D-42346F2F7FD2}" destId="{0454B207-0C89-4B1F-A1A3-9456E42C17BE}" srcOrd="0" destOrd="0" parTransId="{ABEF0A94-2179-4838-868E-77EC91EB5E82}" sibTransId="{137BD100-7D24-4DB6-9727-54A14E1239D7}"/>
    <dgm:cxn modelId="{7E5885C0-E0EC-4803-868B-FC07FE0D080D}" type="presOf" srcId="{8F1FA1F0-9827-402C-8398-4073D99773AB}" destId="{1C730F05-1D46-4E6F-9BAE-8273F0406730}" srcOrd="0" destOrd="0" presId="urn:microsoft.com/office/officeart/2005/8/layout/arrow2"/>
    <dgm:cxn modelId="{8D3F86C4-1C67-4AF9-B019-02F5416469B9}" type="presOf" srcId="{0454B207-0C89-4B1F-A1A3-9456E42C17BE}" destId="{E3F0E8AD-D1B9-427D-AD2E-9D3D77DF5CE5}" srcOrd="0" destOrd="0" presId="urn:microsoft.com/office/officeart/2005/8/layout/arrow2"/>
    <dgm:cxn modelId="{B1ED5EE0-582F-4754-939C-E109D3D190E0}" type="presOf" srcId="{A4BAAB44-A163-4BB3-AD1D-42346F2F7FD2}" destId="{60E84035-B366-4173-98E4-CECF07E75E8A}" srcOrd="0" destOrd="0" presId="urn:microsoft.com/office/officeart/2005/8/layout/arrow2"/>
    <dgm:cxn modelId="{2588A3E5-4088-47D9-B6E3-E9B666DC2BE7}" srcId="{A4BAAB44-A163-4BB3-AD1D-42346F2F7FD2}" destId="{CDFD24D9-1761-4527-8A93-DE408BBAC94C}" srcOrd="2" destOrd="0" parTransId="{F8FF1C54-9A40-449F-BEB9-4C23D0737209}" sibTransId="{5E932405-2655-4EC5-B085-D4B6B494CB0B}"/>
    <dgm:cxn modelId="{B104BCE9-6339-4D3B-9004-57B08084C024}" srcId="{A4BAAB44-A163-4BB3-AD1D-42346F2F7FD2}" destId="{A6485978-B391-4D12-9AC5-7ADF89150F81}" srcOrd="3" destOrd="0" parTransId="{32990223-C93C-4D52-A01C-6EC30811893A}" sibTransId="{77724F1A-92AD-4C29-9935-657135A8921E}"/>
    <dgm:cxn modelId="{77699B99-ACA8-4646-A462-0490670D64FE}" type="presParOf" srcId="{60E84035-B366-4173-98E4-CECF07E75E8A}" destId="{FD99CF6D-BECB-42D1-819C-5EB28949D736}" srcOrd="0" destOrd="0" presId="urn:microsoft.com/office/officeart/2005/8/layout/arrow2"/>
    <dgm:cxn modelId="{51BE8D96-AB44-4C65-91E2-969BEA5BE239}" type="presParOf" srcId="{60E84035-B366-4173-98E4-CECF07E75E8A}" destId="{2DB5A775-F57F-4E80-BE33-E3439A881160}" srcOrd="1" destOrd="0" presId="urn:microsoft.com/office/officeart/2005/8/layout/arrow2"/>
    <dgm:cxn modelId="{048BE188-D5D3-4701-9BB4-021461B1564C}" type="presParOf" srcId="{2DB5A775-F57F-4E80-BE33-E3439A881160}" destId="{5127A3F2-0781-44FC-AA19-2360E9CA1D4E}" srcOrd="0" destOrd="0" presId="urn:microsoft.com/office/officeart/2005/8/layout/arrow2"/>
    <dgm:cxn modelId="{E56C2034-AFC2-4C54-8CD5-47043EB3BBBA}" type="presParOf" srcId="{2DB5A775-F57F-4E80-BE33-E3439A881160}" destId="{E3F0E8AD-D1B9-427D-AD2E-9D3D77DF5CE5}" srcOrd="1" destOrd="0" presId="urn:microsoft.com/office/officeart/2005/8/layout/arrow2"/>
    <dgm:cxn modelId="{1D4BAA66-0983-492C-9A89-773834D17054}" type="presParOf" srcId="{2DB5A775-F57F-4E80-BE33-E3439A881160}" destId="{0200EB29-9D71-4921-8E34-056CD87CB453}" srcOrd="2" destOrd="0" presId="urn:microsoft.com/office/officeart/2005/8/layout/arrow2"/>
    <dgm:cxn modelId="{64A5CE37-B259-47C6-ACCF-2B909677F77B}" type="presParOf" srcId="{2DB5A775-F57F-4E80-BE33-E3439A881160}" destId="{1C730F05-1D46-4E6F-9BAE-8273F0406730}" srcOrd="3" destOrd="0" presId="urn:microsoft.com/office/officeart/2005/8/layout/arrow2"/>
    <dgm:cxn modelId="{C917B9F1-4AAA-4964-B920-967FC569645E}" type="presParOf" srcId="{2DB5A775-F57F-4E80-BE33-E3439A881160}" destId="{FC916FA4-2349-406C-9714-22A67D3EC1C5}" srcOrd="4" destOrd="0" presId="urn:microsoft.com/office/officeart/2005/8/layout/arrow2"/>
    <dgm:cxn modelId="{4EFA056D-0925-4A81-829E-6DB6615EF299}" type="presParOf" srcId="{2DB5A775-F57F-4E80-BE33-E3439A881160}" destId="{2A24C18C-B4ED-4183-8C1E-D4C859E12725}" srcOrd="5" destOrd="0" presId="urn:microsoft.com/office/officeart/2005/8/layout/arrow2"/>
    <dgm:cxn modelId="{1CCF5510-A11C-4FC5-B06E-1E3381D77D8C}" type="presParOf" srcId="{2DB5A775-F57F-4E80-BE33-E3439A881160}" destId="{F7BB925A-ECFA-4DD6-A5B5-55A8FFBEE7AD}" srcOrd="6" destOrd="0" presId="urn:microsoft.com/office/officeart/2005/8/layout/arrow2"/>
    <dgm:cxn modelId="{400465D4-2B43-4542-8D8F-CFA6349EC3E1}" type="presParOf" srcId="{2DB5A775-F57F-4E80-BE33-E3439A881160}" destId="{2E715A84-6DBB-4828-B5EA-F89509BCE7C8}" srcOrd="7" destOrd="0" presId="urn:microsoft.com/office/officeart/2005/8/layout/arrow2"/>
    <dgm:cxn modelId="{1D287666-59CF-4883-A82B-C84480D7E22E}" type="presParOf" srcId="{2DB5A775-F57F-4E80-BE33-E3439A881160}" destId="{5A4E4C32-E4D2-4106-BE6B-8C19B62F21A7}" srcOrd="8" destOrd="0" presId="urn:microsoft.com/office/officeart/2005/8/layout/arrow2"/>
    <dgm:cxn modelId="{2E579359-4A03-4D3D-9C83-9DD1C31F04DB}" type="presParOf" srcId="{2DB5A775-F57F-4E80-BE33-E3439A881160}" destId="{BE791ECE-5004-47CD-9B49-2774ED480825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99CF6D-BECB-42D1-819C-5EB28949D736}">
      <dsp:nvSpPr>
        <dsp:cNvPr id="0" name=""/>
        <dsp:cNvSpPr/>
      </dsp:nvSpPr>
      <dsp:spPr>
        <a:xfrm>
          <a:off x="750998" y="0"/>
          <a:ext cx="7283562" cy="4067175"/>
        </a:xfrm>
        <a:prstGeom prst="swooshArrow">
          <a:avLst>
            <a:gd name="adj1" fmla="val 25000"/>
            <a:gd name="adj2" fmla="val 25000"/>
          </a:avLst>
        </a:prstGeom>
        <a:gradFill flip="none" rotWithShape="0">
          <a:gsLst>
            <a:gs pos="0">
              <a:srgbClr val="005C98">
                <a:tint val="66000"/>
                <a:satMod val="160000"/>
              </a:srgbClr>
            </a:gs>
            <a:gs pos="50000">
              <a:srgbClr val="005C98">
                <a:tint val="44500"/>
                <a:satMod val="160000"/>
              </a:srgbClr>
            </a:gs>
            <a:gs pos="100000">
              <a:srgbClr val="005C98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27A3F2-0781-44FC-AA19-2360E9CA1D4E}">
      <dsp:nvSpPr>
        <dsp:cNvPr id="0" name=""/>
        <dsp:cNvSpPr/>
      </dsp:nvSpPr>
      <dsp:spPr>
        <a:xfrm>
          <a:off x="1304424" y="3203576"/>
          <a:ext cx="149672" cy="149672"/>
        </a:xfrm>
        <a:prstGeom prst="ellipse">
          <a:avLst/>
        </a:prstGeom>
        <a:solidFill>
          <a:srgbClr val="6F8D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3F0E8AD-D1B9-427D-AD2E-9D3D77DF5CE5}">
      <dsp:nvSpPr>
        <dsp:cNvPr id="0" name=""/>
        <dsp:cNvSpPr/>
      </dsp:nvSpPr>
      <dsp:spPr>
        <a:xfrm rot="10800000" flipV="1">
          <a:off x="1067247" y="3584497"/>
          <a:ext cx="1078071" cy="211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308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noProof="0" dirty="0"/>
            <a:t>Основание</a:t>
          </a:r>
          <a:endParaRPr lang="ru-RU" sz="1400" b="1" i="1" kern="1200" noProof="0" dirty="0"/>
        </a:p>
      </dsp:txBody>
      <dsp:txXfrm rot="-10800000">
        <a:off x="1067247" y="3584497"/>
        <a:ext cx="1078071" cy="211292"/>
      </dsp:txXfrm>
    </dsp:sp>
    <dsp:sp modelId="{0200EB29-9D71-4921-8E34-056CD87CB453}">
      <dsp:nvSpPr>
        <dsp:cNvPr id="0" name=""/>
        <dsp:cNvSpPr/>
      </dsp:nvSpPr>
      <dsp:spPr>
        <a:xfrm>
          <a:off x="2347153" y="2308905"/>
          <a:ext cx="234269" cy="234269"/>
        </a:xfrm>
        <a:prstGeom prst="ellipse">
          <a:avLst/>
        </a:prstGeom>
        <a:solidFill>
          <a:srgbClr val="6F8D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730F05-1D46-4E6F-9BAE-8273F0406730}">
      <dsp:nvSpPr>
        <dsp:cNvPr id="0" name=""/>
        <dsp:cNvSpPr/>
      </dsp:nvSpPr>
      <dsp:spPr>
        <a:xfrm>
          <a:off x="2199239" y="2808892"/>
          <a:ext cx="1561532" cy="6486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134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noProof="0" dirty="0"/>
            <a:t>Успешный</a:t>
          </a:r>
          <a:r>
            <a:rPr kern="1200" dirty="0"/>
            <a:t> </a:t>
          </a:r>
          <a:br>
            <a:rPr kern="1200" dirty="0"/>
          </a:br>
          <a:r>
            <a:rPr lang="en-US" sz="1400" b="1" i="1" kern="1200" noProof="0" dirty="0"/>
            <a:t>запуск первых</a:t>
          </a:r>
          <a:r>
            <a:rPr kern="1200" dirty="0"/>
            <a:t> </a:t>
          </a:r>
          <a:r>
            <a:rPr lang="en-US" sz="1400" b="1" i="1" kern="1200" noProof="0" dirty="0"/>
            <a:t>пилотных проектов в Ульме/Гардане</a:t>
          </a:r>
          <a:endParaRPr lang="ru-RU" sz="1400" b="1" i="1" kern="1200" noProof="0" dirty="0"/>
        </a:p>
      </dsp:txBody>
      <dsp:txXfrm>
        <a:off x="2199239" y="2808892"/>
        <a:ext cx="1561532" cy="648683"/>
      </dsp:txXfrm>
    </dsp:sp>
    <dsp:sp modelId="{FC916FA4-2349-406C-9714-22A67D3EC1C5}">
      <dsp:nvSpPr>
        <dsp:cNvPr id="0" name=""/>
        <dsp:cNvSpPr/>
      </dsp:nvSpPr>
      <dsp:spPr>
        <a:xfrm>
          <a:off x="3580138" y="1628775"/>
          <a:ext cx="312359" cy="312359"/>
        </a:xfrm>
        <a:prstGeom prst="ellipse">
          <a:avLst/>
        </a:prstGeom>
        <a:solidFill>
          <a:srgbClr val="6F8D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A24C18C-B4ED-4183-8C1E-D4C859E12725}">
      <dsp:nvSpPr>
        <dsp:cNvPr id="0" name=""/>
        <dsp:cNvSpPr/>
      </dsp:nvSpPr>
      <dsp:spPr>
        <a:xfrm>
          <a:off x="3301736" y="2249259"/>
          <a:ext cx="1320788" cy="658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513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88900" algn="l"/>
            </a:tabLst>
          </a:pPr>
          <a:r>
            <a:rPr lang="en-US" sz="1400" b="1" i="1" kern="1200" noProof="0" dirty="0"/>
            <a:t>Член комиссии </a:t>
          </a:r>
          <a:br>
            <a:rPr kern="1200" dirty="0"/>
          </a:br>
          <a:r>
            <a:rPr lang="en-US" sz="1400" b="1" i="1" kern="1200" noProof="0" dirty="0"/>
            <a:t>по изучению СПГ</a:t>
          </a:r>
          <a:endParaRPr lang="ru-RU" sz="1400" b="1" i="1" kern="1200" noProof="0" dirty="0"/>
        </a:p>
      </dsp:txBody>
      <dsp:txXfrm>
        <a:off x="3301736" y="2249259"/>
        <a:ext cx="1320788" cy="658913"/>
      </dsp:txXfrm>
    </dsp:sp>
    <dsp:sp modelId="{F7BB925A-ECFA-4DD6-A5B5-55A8FFBEE7AD}">
      <dsp:nvSpPr>
        <dsp:cNvPr id="0" name=""/>
        <dsp:cNvSpPr/>
      </dsp:nvSpPr>
      <dsp:spPr>
        <a:xfrm>
          <a:off x="5063833" y="1128214"/>
          <a:ext cx="403463" cy="403463"/>
        </a:xfrm>
        <a:prstGeom prst="ellipse">
          <a:avLst/>
        </a:prstGeom>
        <a:solidFill>
          <a:srgbClr val="6F8DB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E715A84-6DBB-4828-B5EA-F89509BCE7C8}">
      <dsp:nvSpPr>
        <dsp:cNvPr id="0" name=""/>
        <dsp:cNvSpPr/>
      </dsp:nvSpPr>
      <dsp:spPr>
        <a:xfrm>
          <a:off x="4082125" y="1763985"/>
          <a:ext cx="1810406" cy="7740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787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noProof="0" dirty="0"/>
            <a:t>Участник международного автосалона (</a:t>
          </a:r>
          <a:r>
            <a:rPr lang="en-US" sz="1400" b="1" i="1" kern="1200" noProof="0" dirty="0" err="1"/>
            <a:t>сент</a:t>
          </a:r>
          <a:r>
            <a:rPr lang="ru-RU" sz="1400" b="1" i="1" kern="1200" noProof="0" dirty="0"/>
            <a:t>ябрь </a:t>
          </a:r>
          <a:r>
            <a:rPr lang="en-US" sz="1400" b="1" i="1" kern="1200" noProof="0" dirty="0"/>
            <a:t>2016)</a:t>
          </a:r>
          <a:endParaRPr lang="ru-RU" sz="1400" b="1" i="1" kern="1200" noProof="0" dirty="0"/>
        </a:p>
      </dsp:txBody>
      <dsp:txXfrm>
        <a:off x="4082125" y="1763985"/>
        <a:ext cx="1810406" cy="774092"/>
      </dsp:txXfrm>
    </dsp:sp>
    <dsp:sp modelId="{5A4E4C32-E4D2-4106-BE6B-8C19B62F21A7}">
      <dsp:nvSpPr>
        <dsp:cNvPr id="0" name=""/>
        <dsp:cNvSpPr/>
      </dsp:nvSpPr>
      <dsp:spPr>
        <a:xfrm>
          <a:off x="6426406" y="809887"/>
          <a:ext cx="514090" cy="514090"/>
        </a:xfrm>
        <a:prstGeom prst="ellipse">
          <a:avLst/>
        </a:prstGeom>
        <a:solidFill>
          <a:schemeClr val="bg1">
            <a:lumMod val="8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E791ECE-5004-47CD-9B49-2774ED480825}">
      <dsp:nvSpPr>
        <dsp:cNvPr id="0" name=""/>
        <dsp:cNvSpPr/>
      </dsp:nvSpPr>
      <dsp:spPr>
        <a:xfrm>
          <a:off x="6272890" y="2373590"/>
          <a:ext cx="2026559" cy="1064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406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noProof="0" dirty="0"/>
            <a:t>Минимальная потребность рынка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noProof="0" dirty="0"/>
            <a:t>• … 20 заправочных станций для СПГ</a:t>
          </a:r>
          <a:endParaRPr lang="ru-RU" sz="1400" b="1" i="1" kern="1200" noProof="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1" kern="1200" noProof="0" dirty="0"/>
            <a:t>• … 1000 </a:t>
          </a:r>
          <a:r>
            <a:rPr lang="en-US" sz="1400" b="1" i="1" kern="1200" noProof="0" dirty="0" err="1"/>
            <a:t>грузовых</a:t>
          </a:r>
          <a:r>
            <a:rPr lang="en-US" sz="1400" b="1" i="1" kern="1200" noProof="0" dirty="0"/>
            <a:t> </a:t>
          </a:r>
          <a:r>
            <a:rPr lang="ru-RU" sz="1400" b="1" i="1" kern="1200" noProof="0" dirty="0"/>
            <a:t>автомобилей</a:t>
          </a:r>
        </a:p>
      </dsp:txBody>
      <dsp:txXfrm>
        <a:off x="6272890" y="2373590"/>
        <a:ext cx="2026559" cy="10647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C932BE8F-B637-4C47-B142-3817287274CE}" type="datetimeFigureOut">
              <a:rPr lang="de-DE" sz="1000">
                <a:latin typeface="Arial" pitchFamily="34" charset="0"/>
                <a:cs typeface="Arial" pitchFamily="34" charset="0"/>
              </a:rPr>
              <a:pPr/>
              <a:t>29.09.2018</a:t>
            </a:fld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21044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D29711D6-7C16-408D-AB39-A77E8CF5A3FD}" type="slidenum">
              <a:rPr lang="de-DE" sz="1000"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744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/>
          <a:lstStyle>
            <a:lvl1pPr algn="r">
              <a:defRPr sz="1200"/>
            </a:lvl1pPr>
          </a:lstStyle>
          <a:p>
            <a:fld id="{DD48DAF9-FCAF-40AF-8859-05C8E311A5C6}" type="datetimeFigureOut">
              <a:rPr lang="de-DE" smtClean="0"/>
              <a:pPr/>
              <a:t>29.09.2018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617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7" tIns="45683" rIns="91367" bIns="45683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1383"/>
            <a:ext cx="5435600" cy="4463415"/>
          </a:xfrm>
          <a:prstGeom prst="rect">
            <a:avLst/>
          </a:prstGeom>
        </p:spPr>
        <p:txBody>
          <a:bodyPr vert="horz" lIns="91367" tIns="45683" rIns="91367" bIns="45683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1044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21044"/>
            <a:ext cx="2944283" cy="495935"/>
          </a:xfrm>
          <a:prstGeom prst="rect">
            <a:avLst/>
          </a:prstGeom>
        </p:spPr>
        <p:txBody>
          <a:bodyPr vert="horz" lIns="91367" tIns="45683" rIns="91367" bIns="45683" rtlCol="0" anchor="b"/>
          <a:lstStyle>
            <a:lvl1pPr algn="r">
              <a:defRPr sz="1200"/>
            </a:lvl1pPr>
          </a:lstStyle>
          <a:p>
            <a:fld id="{B60C4BC3-9AD3-461B-862E-410046728F4C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5004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07963" indent="-206375" algn="l" defTabSz="914400" rtl="0" eaLnBrk="1" latinLnBrk="0" hangingPunct="1">
      <a:buClr>
        <a:srgbClr val="0078DC"/>
      </a:buClr>
      <a:buFont typeface="Wingdings" pitchFamily="2" charset="2"/>
      <a:buChar char="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209550" indent="0" algn="l" defTabSz="914400" rtl="0" eaLnBrk="1" latinLnBrk="0" hangingPunct="1"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412750" indent="-201613" algn="l" defTabSz="914400" rtl="0" eaLnBrk="1" latinLnBrk="0" hangingPunct="1">
      <a:buClr>
        <a:srgbClr val="0078DC"/>
      </a:buClr>
      <a:buFont typeface="Wingdings" pitchFamily="2" charset="2"/>
      <a:buChar char=""/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14338" indent="0" algn="l" defTabSz="914400" rtl="0" eaLnBrk="1" latinLnBrk="0" hangingPunct="1">
      <a:defRPr sz="105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4BC3-9AD3-461B-862E-410046728F4C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3744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4BC3-9AD3-461B-862E-410046728F4C}" type="slidenum">
              <a:rPr lang="de-DE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005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4BC3-9AD3-461B-862E-410046728F4C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388ED5AE-74E4-42CD-A6C4-BD24AEEB7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028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4BC3-9AD3-461B-862E-410046728F4C}" type="slidenum">
              <a:rPr lang="de-DE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713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0C4BC3-9AD3-461B-862E-410046728F4C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9248F9A8-42B1-493F-80A2-A1609427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2906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240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570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976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0000" y="4201200"/>
            <a:ext cx="7344000" cy="1569600"/>
          </a:xfrm>
        </p:spPr>
        <p:txBody>
          <a:bodyPr anchor="b" anchorCtr="0">
            <a:noAutofit/>
          </a:bodyPr>
          <a:lstStyle>
            <a:lvl1pPr>
              <a:defRPr sz="3400">
                <a:solidFill>
                  <a:srgbClr val="E6252E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00000" y="5878800"/>
            <a:ext cx="7344000" cy="28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>
                <a:solidFill>
                  <a:srgbClr val="5E5E5E"/>
                </a:solidFill>
              </a:defRPr>
            </a:lvl1pPr>
            <a:lvl2pPr marL="457200" indent="0" algn="l">
              <a:buNone/>
              <a:defRPr>
                <a:solidFill>
                  <a:srgbClr val="5E5E5E"/>
                </a:solidFill>
              </a:defRPr>
            </a:lvl2pPr>
            <a:lvl3pPr marL="914400" indent="0" algn="l">
              <a:buNone/>
              <a:defRPr>
                <a:solidFill>
                  <a:srgbClr val="5E5E5E"/>
                </a:solidFill>
              </a:defRPr>
            </a:lvl3pPr>
            <a:lvl4pPr marL="1371600" indent="0" algn="l">
              <a:buNone/>
              <a:defRPr>
                <a:solidFill>
                  <a:srgbClr val="5E5E5E"/>
                </a:solidFill>
              </a:defRPr>
            </a:lvl4pPr>
            <a:lvl5pPr marL="1828800" indent="0" algn="l">
              <a:buNone/>
              <a:defRPr>
                <a:solidFill>
                  <a:srgbClr val="5E5E5E"/>
                </a:solidFill>
              </a:defRPr>
            </a:lvl5pPr>
            <a:lvl6pPr marL="2286000" indent="0" algn="l">
              <a:buNone/>
              <a:defRPr>
                <a:solidFill>
                  <a:srgbClr val="5E5E5E"/>
                </a:solidFill>
              </a:defRPr>
            </a:lvl6pPr>
            <a:lvl7pPr marL="2743200" indent="0" algn="l">
              <a:buNone/>
              <a:defRPr>
                <a:solidFill>
                  <a:srgbClr val="5E5E5E"/>
                </a:solidFill>
              </a:defRPr>
            </a:lvl7pPr>
            <a:lvl8pPr marL="3200400" indent="0" algn="l">
              <a:buNone/>
              <a:defRPr>
                <a:solidFill>
                  <a:srgbClr val="5E5E5E"/>
                </a:solidFill>
              </a:defRPr>
            </a:lvl8pPr>
            <a:lvl9pPr marL="3657600" indent="0" algn="l">
              <a:buNone/>
              <a:defRPr>
                <a:solidFill>
                  <a:srgbClr val="5E5E5E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7" name="Grafik 6" descr="Uniper_Logo_Office_CO_PPT_lar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00" y="410400"/>
            <a:ext cx="2721600" cy="2355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, Blue-World-Mo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lue_World_Plume" descr="Uniper_Blue-World_05_Plume.jpg"/>
          <p:cNvPicPr>
            <a:picLocks noChangeAspect="1"/>
          </p:cNvPicPr>
          <p:nvPr/>
        </p:nvPicPr>
        <p:blipFill>
          <a:blip r:embed="rId2" cstate="print"/>
          <a:srcRect r="5739"/>
          <a:stretch>
            <a:fillRect/>
          </a:stretch>
        </p:blipFill>
        <p:spPr>
          <a:xfrm>
            <a:off x="0" y="-1"/>
            <a:ext cx="9148800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0000" y="4201200"/>
            <a:ext cx="7344000" cy="1569600"/>
          </a:xfrm>
        </p:spPr>
        <p:txBody>
          <a:bodyPr anchor="b" anchorCtr="0">
            <a:noAutofit/>
          </a:bodyPr>
          <a:lstStyle>
            <a:lvl1pPr>
              <a:defRPr sz="3400">
                <a:solidFill>
                  <a:srgbClr val="FFEA00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00000" y="5878800"/>
            <a:ext cx="7344000" cy="2880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marL="457200" indent="0" algn="l">
              <a:buNone/>
              <a:defRPr>
                <a:solidFill>
                  <a:srgbClr val="FFFFFF"/>
                </a:solidFill>
              </a:defRPr>
            </a:lvl2pPr>
            <a:lvl3pPr marL="914400" indent="0" algn="l">
              <a:buNone/>
              <a:defRPr>
                <a:solidFill>
                  <a:srgbClr val="FFFFFF"/>
                </a:solidFill>
              </a:defRPr>
            </a:lvl3pPr>
            <a:lvl4pPr marL="1371600" indent="0" algn="l">
              <a:buNone/>
              <a:defRPr>
                <a:solidFill>
                  <a:srgbClr val="FFFFFF"/>
                </a:solidFill>
              </a:defRPr>
            </a:lvl4pPr>
            <a:lvl5pPr marL="1828800" indent="0" algn="l">
              <a:buNone/>
              <a:defRPr>
                <a:solidFill>
                  <a:srgbClr val="FFFFFF"/>
                </a:solidFill>
              </a:defRPr>
            </a:lvl5pPr>
            <a:lvl6pPr marL="2286000" indent="0" algn="l">
              <a:buNone/>
              <a:defRPr>
                <a:solidFill>
                  <a:srgbClr val="FFFFFF"/>
                </a:solidFill>
              </a:defRPr>
            </a:lvl6pPr>
            <a:lvl7pPr marL="2743200" indent="0" algn="l">
              <a:buNone/>
              <a:defRPr>
                <a:solidFill>
                  <a:srgbClr val="FFFFFF"/>
                </a:solidFill>
              </a:defRPr>
            </a:lvl7pPr>
            <a:lvl8pPr marL="3200400" indent="0" algn="l">
              <a:buNone/>
              <a:defRPr>
                <a:solidFill>
                  <a:srgbClr val="FFFFFF"/>
                </a:solidFill>
              </a:defRPr>
            </a:lvl8pPr>
            <a:lvl9pPr marL="3657600" indent="0" algn="l">
              <a:buNone/>
              <a:defRPr>
                <a:solidFill>
                  <a:srgbClr val="FFFFFF"/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6" name="Grafik 5" descr="Uniper_Logo_Office_White_PPT_lar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000" y="410400"/>
            <a:ext cx="2721600" cy="235528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  <a:endParaRPr lang="de-DE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LIQVIS / LNG als Kraftstoff / Symposium Gas-Mobilität am 11. und 12. April 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0330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4000" y="1328399"/>
            <a:ext cx="3888000" cy="45468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buFont typeface="Wingdings" pitchFamily="2" charset="2"/>
              <a:buChar char="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2000" y="1328399"/>
            <a:ext cx="3888000" cy="45468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9D543ADB-E95E-4587-963D-D3C6AB2E96C0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4000" y="1328399"/>
            <a:ext cx="2592000" cy="45468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buFont typeface="Wingdings" pitchFamily="2" charset="2"/>
              <a:buChar char=""/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276000" y="1328399"/>
            <a:ext cx="2592000" cy="45468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9D543ADB-E95E-4587-963D-D3C6AB2E96C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048000" y="1328400"/>
            <a:ext cx="2592000" cy="45468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328400"/>
            <a:ext cx="388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000" y="1602000"/>
            <a:ext cx="3888000" cy="42732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52000" y="1328400"/>
            <a:ext cx="3888000" cy="288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52000" y="1602000"/>
            <a:ext cx="3888000" cy="42732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  <a:endParaRPr lang="en-GB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9D543ADB-E95E-4587-963D-D3C6AB2E96C0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9D543ADB-E95E-4587-963D-D3C6AB2E96C0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03515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9D543ADB-E95E-4587-963D-D3C6AB2E96C0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38646"/>
            <a:ext cx="2133600" cy="25200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02226" y="6438646"/>
            <a:ext cx="3339548" cy="252000"/>
          </a:xfrm>
        </p:spPr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438646"/>
            <a:ext cx="2133600" cy="252000"/>
          </a:xfrm>
        </p:spPr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688A4626-9BBA-4F29-86E9-7291EEE86CE6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04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24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927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539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1244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043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73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>
                <a:solidFill>
                  <a:srgbClr val="5E5E5E"/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00">
                <a:solidFill>
                  <a:srgbClr val="0078DC"/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424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r>
              <a:rPr lang="de-DE"/>
              <a:t>LIQVIS / LNG als Kraftstoff / Symposium Gas-Mobilität am 11. und 12. April 2018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1483BFCD-9B07-46D5-88A7-516A074857AC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495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04000" y="306000"/>
            <a:ext cx="8136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000" y="1328399"/>
            <a:ext cx="8136000" cy="454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endParaRPr lang="de-DE" dirty="0"/>
          </a:p>
          <a:p>
            <a:pPr lvl="4"/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476000" y="6084000"/>
            <a:ext cx="6480000" cy="41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rgbClr val="5E5E5E"/>
                </a:solidFill>
              </a:defRPr>
            </a:lvl1pPr>
            <a:lvl2pPr>
              <a:defRPr sz="900">
                <a:solidFill>
                  <a:srgbClr val="5E5E5E"/>
                </a:solidFill>
              </a:defRPr>
            </a:lvl2pPr>
            <a:lvl3pPr>
              <a:defRPr sz="900">
                <a:solidFill>
                  <a:srgbClr val="5E5E5E"/>
                </a:solidFill>
              </a:defRPr>
            </a:lvl3pPr>
            <a:lvl4pPr>
              <a:defRPr sz="900">
                <a:solidFill>
                  <a:srgbClr val="5E5E5E"/>
                </a:solidFill>
              </a:defRPr>
            </a:lvl4pPr>
            <a:lvl5pPr>
              <a:defRPr sz="900">
                <a:solidFill>
                  <a:srgbClr val="5E5E5E"/>
                </a:solidFill>
              </a:defRPr>
            </a:lvl5pPr>
            <a:lvl6pPr>
              <a:defRPr sz="900">
                <a:solidFill>
                  <a:srgbClr val="5E5E5E"/>
                </a:solidFill>
              </a:defRPr>
            </a:lvl6pPr>
            <a:lvl7pPr>
              <a:defRPr sz="900">
                <a:solidFill>
                  <a:srgbClr val="5E5E5E"/>
                </a:solidFill>
              </a:defRPr>
            </a:lvl7pPr>
            <a:lvl8pPr>
              <a:defRPr sz="900">
                <a:solidFill>
                  <a:srgbClr val="5E5E5E"/>
                </a:solidFill>
              </a:defRPr>
            </a:lvl8pPr>
            <a:lvl9pPr>
              <a:defRPr sz="900">
                <a:solidFill>
                  <a:srgbClr val="5E5E5E"/>
                </a:solidFill>
              </a:defRPr>
            </a:lvl9pPr>
          </a:lstStyle>
          <a:p>
            <a:r>
              <a:rPr lang="de-DE"/>
              <a:t>LIQVIS / LNG als Kraftstoff / Symposium Gas-Mobilität am 11. und 12. April 2018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80000" y="6084000"/>
            <a:ext cx="360000" cy="414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rgbClr val="0078DC"/>
                </a:solidFill>
              </a:defRPr>
            </a:lvl1pPr>
          </a:lstStyle>
          <a:p>
            <a:fld id="{9D543ADB-E95E-4587-963D-D3C6AB2E96C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 descr="Uniper_Logo_Office_CO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4000" y="6037200"/>
            <a:ext cx="579600" cy="5024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90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rgbClr val="0078D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sz="1800" kern="1200">
          <a:solidFill>
            <a:srgbClr val="5E5E5E"/>
          </a:solidFill>
          <a:latin typeface="+mn-lt"/>
          <a:ea typeface="+mn-ea"/>
          <a:cs typeface="+mn-cs"/>
        </a:defRPr>
      </a:lvl1pPr>
      <a:lvl2pPr marL="207963" indent="-206375" algn="l" defTabSz="914400" rtl="0" eaLnBrk="1" latinLnBrk="0" hangingPunct="1">
        <a:spcBef>
          <a:spcPts val="0"/>
        </a:spcBef>
        <a:spcAft>
          <a:spcPts val="600"/>
        </a:spcAft>
        <a:buClr>
          <a:srgbClr val="0078DC"/>
        </a:buClr>
        <a:buFont typeface="Wingdings" pitchFamily="2" charset="2"/>
        <a:buChar char=""/>
        <a:defRPr sz="1800" kern="1200">
          <a:solidFill>
            <a:srgbClr val="5E5E5E"/>
          </a:solidFill>
          <a:latin typeface="+mn-lt"/>
          <a:ea typeface="+mn-ea"/>
          <a:cs typeface="+mn-cs"/>
        </a:defRPr>
      </a:lvl2pPr>
      <a:lvl3pPr marL="209550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sz="1800" kern="1200">
          <a:solidFill>
            <a:srgbClr val="5E5E5E"/>
          </a:solidFill>
          <a:latin typeface="+mn-lt"/>
          <a:ea typeface="+mn-ea"/>
          <a:cs typeface="+mn-cs"/>
        </a:defRPr>
      </a:lvl3pPr>
      <a:lvl4pPr marL="412750" indent="-201613" algn="l" defTabSz="914400" rtl="0" eaLnBrk="1" latinLnBrk="0" hangingPunct="1">
        <a:spcBef>
          <a:spcPts val="0"/>
        </a:spcBef>
        <a:spcAft>
          <a:spcPts val="600"/>
        </a:spcAft>
        <a:buClr>
          <a:srgbClr val="0078DC"/>
        </a:buClr>
        <a:buFont typeface="Wingdings" pitchFamily="2" charset="2"/>
        <a:buChar char=""/>
        <a:defRPr sz="1800" kern="1200">
          <a:solidFill>
            <a:srgbClr val="5E5E5E"/>
          </a:solidFill>
          <a:latin typeface="+mn-lt"/>
          <a:ea typeface="+mn-ea"/>
          <a:cs typeface="+mn-cs"/>
        </a:defRPr>
      </a:lvl4pPr>
      <a:lvl5pPr marL="414338" indent="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None/>
        <a:defRPr sz="1800" kern="1200">
          <a:solidFill>
            <a:srgbClr val="5E5E5E"/>
          </a:solidFill>
          <a:latin typeface="+mn-lt"/>
          <a:ea typeface="+mn-ea"/>
          <a:cs typeface="+mn-cs"/>
        </a:defRPr>
      </a:lvl5pPr>
      <a:lvl6pPr marL="617538" indent="-203200" algn="l" defTabSz="914400" rtl="0" eaLnBrk="1" latinLnBrk="0" hangingPunct="1">
        <a:spcBef>
          <a:spcPts val="0"/>
        </a:spcBef>
        <a:spcAft>
          <a:spcPts val="600"/>
        </a:spcAft>
        <a:buClr>
          <a:srgbClr val="0078DC"/>
        </a:buClr>
        <a:buFont typeface="Wingdings" pitchFamily="2" charset="2"/>
        <a:buChar char=""/>
        <a:defRPr sz="1800" kern="1200">
          <a:solidFill>
            <a:srgbClr val="5E5E5E"/>
          </a:solidFill>
          <a:latin typeface="+mn-lt"/>
          <a:ea typeface="+mn-ea"/>
          <a:cs typeface="+mn-cs"/>
        </a:defRPr>
      </a:lvl6pPr>
      <a:lvl7pPr marL="617538" indent="0" algn="l" defTabSz="914400" rtl="0" eaLnBrk="1" latinLnBrk="0" hangingPunct="1">
        <a:spcBef>
          <a:spcPts val="0"/>
        </a:spcBef>
        <a:buFont typeface="Arial" pitchFamily="34" charset="0"/>
        <a:buNone/>
        <a:defRPr sz="1800" kern="1200">
          <a:solidFill>
            <a:srgbClr val="5E5E5E"/>
          </a:solidFill>
          <a:latin typeface="+mn-lt"/>
          <a:ea typeface="+mn-ea"/>
          <a:cs typeface="+mn-cs"/>
        </a:defRPr>
      </a:lvl7pPr>
      <a:lvl8pPr marL="820738" indent="-203200" algn="l" defTabSz="914400" rtl="0" eaLnBrk="1" latinLnBrk="0" hangingPunct="1">
        <a:spcBef>
          <a:spcPts val="0"/>
        </a:spcBef>
        <a:buClr>
          <a:srgbClr val="0078DC"/>
        </a:buClr>
        <a:buFont typeface="Wingdings" pitchFamily="2" charset="2"/>
        <a:buChar char=""/>
        <a:defRPr sz="1800" kern="1200">
          <a:solidFill>
            <a:srgbClr val="5E5E5E"/>
          </a:solidFill>
          <a:latin typeface="+mn-lt"/>
          <a:ea typeface="+mn-ea"/>
          <a:cs typeface="+mn-cs"/>
        </a:defRPr>
      </a:lvl8pPr>
      <a:lvl9pPr marL="820738" indent="0" algn="l" defTabSz="914400" rtl="0" eaLnBrk="1" latinLnBrk="0" hangingPunct="1">
        <a:spcBef>
          <a:spcPts val="0"/>
        </a:spcBef>
        <a:buFont typeface="Arial" pitchFamily="34" charset="0"/>
        <a:buNone/>
        <a:defRPr sz="1800" kern="1200">
          <a:solidFill>
            <a:srgbClr val="5E5E5E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33.jpeg"/><Relationship Id="rId18" Type="http://schemas.openxmlformats.org/officeDocument/2006/relationships/image" Target="../media/image35.jpeg"/><Relationship Id="rId3" Type="http://schemas.openxmlformats.org/officeDocument/2006/relationships/tags" Target="../tags/tag20.xml"/><Relationship Id="rId7" Type="http://schemas.openxmlformats.org/officeDocument/2006/relationships/diagramData" Target="../diagrams/data1.xml"/><Relationship Id="rId12" Type="http://schemas.openxmlformats.org/officeDocument/2006/relationships/image" Target="../media/image32.jpeg"/><Relationship Id="rId17" Type="http://schemas.openxmlformats.org/officeDocument/2006/relationships/image" Target="../media/image12.jpg"/><Relationship Id="rId2" Type="http://schemas.openxmlformats.org/officeDocument/2006/relationships/tags" Target="../tags/tag19.xml"/><Relationship Id="rId16" Type="http://schemas.microsoft.com/office/2007/relationships/hdphoto" Target="../media/hdphoto1.wdp"/><Relationship Id="rId1" Type="http://schemas.openxmlformats.org/officeDocument/2006/relationships/tags" Target="../tags/tag18.xml"/><Relationship Id="rId6" Type="http://schemas.openxmlformats.org/officeDocument/2006/relationships/notesSlide" Target="../notesSlides/notesSlide2.xml"/><Relationship Id="rId11" Type="http://schemas.microsoft.com/office/2007/relationships/diagramDrawing" Target="../diagrams/drawing1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4.png"/><Relationship Id="rId10" Type="http://schemas.openxmlformats.org/officeDocument/2006/relationships/diagramColors" Target="../diagrams/colors1.xml"/><Relationship Id="rId4" Type="http://schemas.openxmlformats.org/officeDocument/2006/relationships/tags" Target="../tags/tag21.xml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8.png"/><Relationship Id="rId18" Type="http://schemas.openxmlformats.org/officeDocument/2006/relationships/image" Target="../media/image40.png"/><Relationship Id="rId3" Type="http://schemas.openxmlformats.org/officeDocument/2006/relationships/tags" Target="../tags/tag24.xml"/><Relationship Id="rId21" Type="http://schemas.openxmlformats.org/officeDocument/2006/relationships/image" Target="../media/image42.jpeg"/><Relationship Id="rId7" Type="http://schemas.openxmlformats.org/officeDocument/2006/relationships/tags" Target="../tags/tag28.xml"/><Relationship Id="rId12" Type="http://schemas.openxmlformats.org/officeDocument/2006/relationships/hyperlink" Target="https://www.google.de/url?url=https://de.wikipedia.org/wiki/Datei:Hamburg-symbol.svg&amp;rct=j&amp;frm=1&amp;q=&amp;esrc=s&amp;sa=U&amp;ved=0ahUKEwimjta6i9PTAhWMCywKHTE8BygQwW4IMzAE&amp;usg=AFQjCNEbbyY-SS05o2VArbGtMI_j6aMGkw" TargetMode="External"/><Relationship Id="rId17" Type="http://schemas.openxmlformats.org/officeDocument/2006/relationships/image" Target="../media/image15.png"/><Relationship Id="rId2" Type="http://schemas.openxmlformats.org/officeDocument/2006/relationships/tags" Target="../tags/tag23.xml"/><Relationship Id="rId16" Type="http://schemas.openxmlformats.org/officeDocument/2006/relationships/image" Target="../media/image12.jpg"/><Relationship Id="rId20" Type="http://schemas.openxmlformats.org/officeDocument/2006/relationships/image" Target="../media/image41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37.png"/><Relationship Id="rId5" Type="http://schemas.openxmlformats.org/officeDocument/2006/relationships/tags" Target="../tags/tag26.xml"/><Relationship Id="rId15" Type="http://schemas.openxmlformats.org/officeDocument/2006/relationships/image" Target="../media/image39.png"/><Relationship Id="rId23" Type="http://schemas.openxmlformats.org/officeDocument/2006/relationships/image" Target="../media/image44.jpeg"/><Relationship Id="rId10" Type="http://schemas.openxmlformats.org/officeDocument/2006/relationships/image" Target="../media/image36.png"/><Relationship Id="rId19" Type="http://schemas.openxmlformats.org/officeDocument/2006/relationships/hyperlink" Target="http://www.google.de/url?url=http://www.nationalflaggen.de/flagge-belgien.html&amp;rct=j&amp;frm=1&amp;q=&amp;esrc=s&amp;sa=U&amp;ved=0ahUKEwi-ityTjNPTAhVFaxQKHaETDKYQwW4IFjAA&amp;usg=AFQjCNE_F6gY7GN8HQYjn3qY1Quaz_ICkg" TargetMode="External"/><Relationship Id="rId4" Type="http://schemas.openxmlformats.org/officeDocument/2006/relationships/tags" Target="../tags/tag25.xml"/><Relationship Id="rId9" Type="http://schemas.openxmlformats.org/officeDocument/2006/relationships/notesSlide" Target="../notesSlides/notesSlide3.xml"/><Relationship Id="rId14" Type="http://schemas.openxmlformats.org/officeDocument/2006/relationships/hyperlink" Target="https://www.google.de/url?url=https://de.wikipedia.org/wiki/Wappen_Nordrhein-Westfalens&amp;rct=j&amp;frm=1&amp;q=&amp;esrc=s&amp;sa=U&amp;ved=0ahUKEwithYTVg87RAhXnAsAKHTJ8BWMQwW4IHDAD&amp;usg=AFQjCNH8KUpvv6lBGRNINc4UzS2PnYgX0Q" TargetMode="External"/><Relationship Id="rId22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31.xml"/><Relationship Id="rId7" Type="http://schemas.openxmlformats.org/officeDocument/2006/relationships/image" Target="../media/image46.jpeg"/><Relationship Id="rId12" Type="http://schemas.openxmlformats.org/officeDocument/2006/relationships/image" Target="../media/image15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5.jpe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2.jp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tags" Target="../tags/tag3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11" Type="http://schemas.openxmlformats.org/officeDocument/2006/relationships/image" Target="../media/image55.jpeg"/><Relationship Id="rId5" Type="http://schemas.openxmlformats.org/officeDocument/2006/relationships/image" Target="../media/image50.emf"/><Relationship Id="rId10" Type="http://schemas.openxmlformats.org/officeDocument/2006/relationships/image" Target="../media/image54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12.jp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15.pn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16.emf"/><Relationship Id="rId3" Type="http://schemas.openxmlformats.org/officeDocument/2006/relationships/tags" Target="../tags/tag3.xml"/><Relationship Id="rId21" Type="http://schemas.openxmlformats.org/officeDocument/2006/relationships/image" Target="../media/image18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oleObject" Target="../embeddings/oleObject1.bin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14.xml"/><Relationship Id="rId20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0.png"/><Relationship Id="rId10" Type="http://schemas.openxmlformats.org/officeDocument/2006/relationships/tags" Target="../tags/tag10.xml"/><Relationship Id="rId19" Type="http://schemas.openxmlformats.org/officeDocument/2006/relationships/oleObject" Target="../embeddings/oleObject2.bin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7.xml"/><Relationship Id="rId7" Type="http://schemas.openxmlformats.org/officeDocument/2006/relationships/chart" Target="../charts/chart2.xml"/><Relationship Id="rId2" Type="http://schemas.openxmlformats.org/officeDocument/2006/relationships/tags" Target="../tags/tag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emf"/><Relationship Id="rId11" Type="http://schemas.openxmlformats.org/officeDocument/2006/relationships/image" Target="../media/image24.pn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0000" y="4201200"/>
            <a:ext cx="7992480" cy="1569600"/>
          </a:xfrm>
        </p:spPr>
        <p:txBody>
          <a:bodyPr/>
          <a:lstStyle/>
          <a:p>
            <a:br>
              <a:rPr lang="de-DE" dirty="0"/>
            </a:br>
            <a:r>
              <a:rPr lang="ru-RU" dirty="0"/>
              <a:t>СПГ в качестве топлива в Европе</a:t>
            </a:r>
            <a:r>
              <a:rPr lang="de-DE" sz="3600" dirty="0"/>
              <a:t> </a:t>
            </a:r>
            <a:br>
              <a:rPr lang="de-DE" sz="3600" dirty="0"/>
            </a:br>
            <a:r>
              <a:rPr lang="de-DE" sz="2000" dirty="0"/>
              <a:t>(</a:t>
            </a:r>
            <a:r>
              <a:rPr lang="ru-RU" sz="2000" dirty="0"/>
              <a:t>для грузового транспорта</a:t>
            </a:r>
            <a:r>
              <a:rPr lang="de-DE" sz="2000" dirty="0"/>
              <a:t>)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900000" y="5878800"/>
            <a:ext cx="7888400" cy="979200"/>
          </a:xfrm>
        </p:spPr>
        <p:txBody>
          <a:bodyPr/>
          <a:lstStyle/>
          <a:p>
            <a:r>
              <a:rPr lang="ru-RU" dirty="0"/>
              <a:t>Детлеф </a:t>
            </a:r>
            <a:r>
              <a:rPr lang="ru-RU" dirty="0" err="1"/>
              <a:t>Весслинг</a:t>
            </a:r>
            <a:endParaRPr lang="de-DE" dirty="0"/>
          </a:p>
          <a:p>
            <a:r>
              <a:rPr lang="ru-RU" dirty="0"/>
              <a:t>Автопробег на природном газе </a:t>
            </a:r>
            <a:r>
              <a:rPr lang="ru-RU" dirty="0" err="1"/>
              <a:t>Жудун</a:t>
            </a:r>
            <a:r>
              <a:rPr lang="de-DE" dirty="0"/>
              <a:t> – </a:t>
            </a:r>
            <a:r>
              <a:rPr lang="ru-RU" dirty="0"/>
              <a:t>Санкт-Петербург, сентябрь </a:t>
            </a:r>
            <a:r>
              <a:rPr lang="de-DE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4036915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306000"/>
            <a:ext cx="8136000" cy="900000"/>
          </a:xfrm>
        </p:spPr>
        <p:txBody>
          <a:bodyPr/>
          <a:lstStyle/>
          <a:p>
            <a:r>
              <a:rPr lang="ru-RU" dirty="0"/>
              <a:t>Вызовы в текущей рыночной ситуации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838200"/>
            <a:ext cx="8136000" cy="5389794"/>
          </a:xfrm>
        </p:spPr>
        <p:txBody>
          <a:bodyPr/>
          <a:lstStyle/>
          <a:p>
            <a:pPr lvl="1"/>
            <a:r>
              <a:rPr lang="ru-RU" sz="1600" dirty="0"/>
              <a:t>Ограниченный выбор производителей и моделей грузовых автомобилей на СПГ</a:t>
            </a:r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marL="1588" lvl="1" indent="0">
              <a:buNone/>
            </a:pPr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endParaRPr lang="de-DE" sz="1600" dirty="0"/>
          </a:p>
          <a:p>
            <a:pPr lvl="1"/>
            <a:r>
              <a:rPr lang="ru-RU" sz="1600" dirty="0"/>
              <a:t>Новые территории при разработке и утверждении АЗС для СПГ</a:t>
            </a:r>
            <a:endParaRPr lang="de-DE" sz="1600" dirty="0"/>
          </a:p>
          <a:p>
            <a:pPr marL="1588" lvl="1" indent="0">
              <a:buNone/>
            </a:pPr>
            <a:r>
              <a:rPr lang="de-DE" sz="1600" dirty="0"/>
              <a:t>	=&gt; </a:t>
            </a:r>
            <a:r>
              <a:rPr lang="ru-RU" sz="1600" dirty="0"/>
              <a:t>Трудности в поиске подходящих участков</a:t>
            </a:r>
            <a:endParaRPr lang="de-DE" sz="1600" dirty="0"/>
          </a:p>
          <a:p>
            <a:pPr marL="1588" lvl="1" indent="0">
              <a:buNone/>
            </a:pPr>
            <a:r>
              <a:rPr lang="de-DE" sz="1600" dirty="0"/>
              <a:t>	=&gt; </a:t>
            </a:r>
            <a:r>
              <a:rPr lang="ru-RU" sz="1600" dirty="0"/>
              <a:t>некоторые новые процессы с учредительными органами</a:t>
            </a: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628" y="6278794"/>
            <a:ext cx="1981200" cy="2832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32" y="6172832"/>
            <a:ext cx="1125468" cy="495206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461094" y="3429000"/>
            <a:ext cx="2078906" cy="80021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b="1" dirty="0" err="1"/>
              <a:t>Scania</a:t>
            </a:r>
            <a:r>
              <a:rPr lang="ru-RU" sz="1500" b="1" dirty="0"/>
              <a:t> вводит двигатель 13 л, 410 </a:t>
            </a:r>
            <a:r>
              <a:rPr lang="ru-RU" sz="1500" b="1" dirty="0" err="1"/>
              <a:t>л.с</a:t>
            </a:r>
            <a:r>
              <a:rPr lang="ru-RU" sz="1500" b="1" dirty="0"/>
              <a:t>. (КПГ или СПГ)</a:t>
            </a:r>
            <a:endParaRPr lang="en-GB" sz="1500" b="1" dirty="0"/>
          </a:p>
        </p:txBody>
      </p:sp>
      <p:sp>
        <p:nvSpPr>
          <p:cNvPr id="14" name="Textfeld 13"/>
          <p:cNvSpPr txBox="1"/>
          <p:nvPr/>
        </p:nvSpPr>
        <p:spPr>
          <a:xfrm>
            <a:off x="3459202" y="1867944"/>
            <a:ext cx="2078906" cy="78483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1500" b="1" dirty="0"/>
              <a:t>Iveco </a:t>
            </a:r>
            <a:r>
              <a:rPr lang="ru-RU" sz="1500" b="1" dirty="0"/>
              <a:t>также предлагает теперь двигатель </a:t>
            </a:r>
            <a:r>
              <a:rPr lang="de-DE" sz="1500" b="1" dirty="0"/>
              <a:t>460 </a:t>
            </a:r>
            <a:r>
              <a:rPr lang="ru-RU" sz="1500" b="1" dirty="0" err="1"/>
              <a:t>л.с</a:t>
            </a:r>
            <a:r>
              <a:rPr lang="ru-RU" sz="1500" b="1" dirty="0"/>
              <a:t>.</a:t>
            </a:r>
            <a:endParaRPr lang="en-GB" sz="15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6457311" y="3453284"/>
            <a:ext cx="2078906" cy="101566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500" b="1" dirty="0"/>
              <a:t>С марта 2018 года можно заказать грузовик на СПГ от </a:t>
            </a:r>
            <a:r>
              <a:rPr lang="ru-RU" sz="1500" b="1" dirty="0" err="1"/>
              <a:t>Volvo</a:t>
            </a:r>
            <a:endParaRPr lang="en-GB" sz="1500" b="1" dirty="0"/>
          </a:p>
        </p:txBody>
      </p:sp>
      <p:sp>
        <p:nvSpPr>
          <p:cNvPr id="13" name="Foliennummernplatzhalter 3"/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16" name="Picture 11">
            <a:extLst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00" y="1498119"/>
            <a:ext cx="2283933" cy="15244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09099"/>
            <a:ext cx="2901311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913" y="1383540"/>
            <a:ext cx="2137303" cy="159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8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306000"/>
            <a:ext cx="8335200" cy="900000"/>
          </a:xfrm>
        </p:spPr>
        <p:txBody>
          <a:bodyPr/>
          <a:lstStyle/>
          <a:p>
            <a:r>
              <a:rPr lang="ru-RU" sz="2000" dirty="0"/>
              <a:t>Топливно-энергетический комплекс инвестирует в новый сегмент рынка - СПГ для грузовых автомобилей, Uniper основывает Liqvis GmbH</a:t>
            </a:r>
          </a:p>
        </p:txBody>
      </p:sp>
      <p:graphicFrame>
        <p:nvGraphicFramePr>
          <p:cNvPr id="5" name="Diagramm 4"/>
          <p:cNvGraphicFramePr/>
          <p:nvPr>
            <p:extLst/>
          </p:nvPr>
        </p:nvGraphicFramePr>
        <p:xfrm>
          <a:off x="609866" y="2223821"/>
          <a:ext cx="8299450" cy="4067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c423d59e-533e-47d2-a0c9-2943ce1cb41a" descr="ED0F823A-91D8-4B55-82BC-DFC6BEA648CB@fritz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6217" y="4038600"/>
            <a:ext cx="1212183" cy="536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 descr="C:\Users\M54342\Pictures\IAA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1803400"/>
            <a:ext cx="1165041" cy="8737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18" name="Gerade Verbindung 17"/>
          <p:cNvCxnSpPr/>
          <p:nvPr/>
        </p:nvCxnSpPr>
        <p:spPr>
          <a:xfrm>
            <a:off x="5791200" y="2768600"/>
            <a:ext cx="0" cy="34853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7343775" y="3716159"/>
            <a:ext cx="0" cy="756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/>
        </p:nvCxnSpPr>
        <p:spPr>
          <a:xfrm>
            <a:off x="4267200" y="3022600"/>
            <a:ext cx="0" cy="56098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4" descr="Logo Initiative für Erdgasmobilitä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0950" y="1955800"/>
            <a:ext cx="933450" cy="95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Gerade Verbindung 24"/>
          <p:cNvCxnSpPr/>
          <p:nvPr/>
        </p:nvCxnSpPr>
        <p:spPr>
          <a:xfrm>
            <a:off x="1879600" y="4567100"/>
            <a:ext cx="0" cy="576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>
            <a:spLocks noChangeAspect="1"/>
          </p:cNvSpPr>
          <p:nvPr/>
        </p:nvSpPr>
        <p:spPr>
          <a:xfrm>
            <a:off x="2082800" y="2268756"/>
            <a:ext cx="1504950" cy="1217014"/>
          </a:xfrm>
          <a:prstGeom prst="rect">
            <a:avLst/>
          </a:prstGeom>
          <a:blipFill rotWithShape="1">
            <a:blip r:embed="rId15" cstate="screen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"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cxnSp>
        <p:nvCxnSpPr>
          <p:cNvPr id="27" name="Gerade Verbindung 26"/>
          <p:cNvCxnSpPr/>
          <p:nvPr/>
        </p:nvCxnSpPr>
        <p:spPr>
          <a:xfrm>
            <a:off x="2895600" y="3615000"/>
            <a:ext cx="0" cy="5760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fik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32" y="6172832"/>
            <a:ext cx="1125468" cy="495206"/>
          </a:xfrm>
          <a:prstGeom prst="rect">
            <a:avLst/>
          </a:prstGeom>
        </p:spPr>
      </p:pic>
      <p:sp>
        <p:nvSpPr>
          <p:cNvPr id="31" name="Foliennummernplatzhalter 3"/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11</a:t>
            </a:fld>
            <a:endParaRPr lang="ru-RU" dirty="0"/>
          </a:p>
        </p:txBody>
      </p:sp>
      <p:sp>
        <p:nvSpPr>
          <p:cNvPr id="34" name="Rechteck 33"/>
          <p:cNvSpPr/>
          <p:nvPr/>
        </p:nvSpPr>
        <p:spPr>
          <a:xfrm>
            <a:off x="6267703" y="3753036"/>
            <a:ext cx="1551563" cy="7740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13787" tIns="0" rIns="0" bIns="0" numCol="1" spcCol="1270" anchor="t" anchorCtr="0">
            <a:noAutofit/>
          </a:bodyPr>
          <a:lstStyle/>
          <a:p>
            <a:pPr lvl="0" algn="l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noProof="0" dirty="0"/>
              <a:t>Открытие СПГ заправки Берлин</a:t>
            </a:r>
            <a:br>
              <a:rPr lang="en-US" sz="1400" b="1" i="1" kern="1200" noProof="0" dirty="0"/>
            </a:br>
            <a:r>
              <a:rPr lang="en-US" sz="1400" b="1" i="1" kern="1200" noProof="0" dirty="0"/>
              <a:t>(</a:t>
            </a:r>
            <a:r>
              <a:rPr lang="ru-RU" sz="1400" b="1" i="1" kern="1200" noProof="0" dirty="0"/>
              <a:t>апрель </a:t>
            </a:r>
            <a:r>
              <a:rPr lang="en-US" sz="1400" b="1" i="1" kern="1200" noProof="0" dirty="0"/>
              <a:t>2017)</a:t>
            </a:r>
          </a:p>
        </p:txBody>
      </p:sp>
      <p:sp>
        <p:nvSpPr>
          <p:cNvPr id="35" name="Untertitel 2"/>
          <p:cNvSpPr txBox="1">
            <a:spLocks/>
          </p:cNvSpPr>
          <p:nvPr/>
        </p:nvSpPr>
        <p:spPr>
          <a:xfrm>
            <a:off x="1135246" y="6597384"/>
            <a:ext cx="6065046" cy="28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8DC"/>
              </a:buClr>
              <a:buFont typeface="Wingdings" pitchFamily="2" charset="2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8DC"/>
              </a:buClr>
              <a:buFont typeface="Wingdings" pitchFamily="2" charset="2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8DC"/>
              </a:buClr>
              <a:buFont typeface="Wingdings" pitchFamily="2" charset="2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0"/>
              </a:spcBef>
              <a:buClr>
                <a:srgbClr val="0078DC"/>
              </a:buClr>
              <a:buFont typeface="Wingdings" pitchFamily="2" charset="2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800" dirty="0"/>
              <a:t>Семинар-практикум «Коридор СПГ в Балтии», Таллинн,</a:t>
            </a:r>
            <a:r>
              <a:rPr lang="de-DE" sz="800" dirty="0"/>
              <a:t>				01.</a:t>
            </a:r>
            <a:r>
              <a:rPr lang="ru-RU" sz="800" dirty="0"/>
              <a:t>06.</a:t>
            </a:r>
            <a:r>
              <a:rPr lang="de-DE" sz="800" dirty="0"/>
              <a:t>2017			</a:t>
            </a:r>
          </a:p>
        </p:txBody>
      </p:sp>
      <p:pic>
        <p:nvPicPr>
          <p:cNvPr id="22" name="Picture 2" descr="\\u-dom1.u-ssi.net.\dfsroot34000\PROJECTS\CI\Sales\Messen_Austellungen_Veranstaltungen\Eröffnung_Berlin_Grünheide\Bilder\Gruenheide_Fotos_Eroeffnung\IMG_3551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730" y="1788706"/>
            <a:ext cx="1171059" cy="878294"/>
          </a:xfrm>
          <a:prstGeom prst="rect">
            <a:avLst/>
          </a:prstGeom>
          <a:noFill/>
          <a:ln w="15875">
            <a:solidFill>
              <a:schemeClr val="accent4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D999C50-3DC1-4453-9D89-80F1DCA4A82D}"/>
              </a:ext>
            </a:extLst>
          </p:cNvPr>
          <p:cNvSpPr>
            <a:spLocks noGrp="1"/>
          </p:cNvSpPr>
          <p:nvPr>
            <p:custDataLst>
              <p:tags r:id="rId1"/>
            </p:custDataLst>
          </p:nvPr>
        </p:nvSpPr>
        <p:spPr bwMode="gray">
          <a:xfrm>
            <a:off x="609600" y="1228750"/>
            <a:ext cx="1625600" cy="400050"/>
          </a:xfrm>
          <a:prstGeom prst="homePlate">
            <a:avLst>
              <a:gd name="adj" fmla="val 18254"/>
            </a:avLst>
          </a:prstGeom>
          <a:solidFill>
            <a:srgbClr val="6F8DB9"/>
          </a:solidFill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</a14:hiddenLine>
            </a:ext>
          </a:extLst>
        </p:spPr>
        <p:txBody>
          <a:bodyPr vert="horz" lIns="0" tIns="93663" rIns="6350" bIns="9366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  <a:sym typeface="+mn-lt"/>
              </a:rPr>
              <a:t>2015</a:t>
            </a:r>
            <a:endParaRPr lang="en-GB" sz="14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C2E369A-5A97-47A9-9C0C-B1E157D53B2E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gray">
          <a:xfrm>
            <a:off x="2216150" y="1228750"/>
            <a:ext cx="4032250" cy="400050"/>
          </a:xfrm>
          <a:prstGeom prst="chevron">
            <a:avLst>
              <a:gd name="adj" fmla="val 18254"/>
            </a:avLst>
          </a:prstGeom>
          <a:solidFill>
            <a:srgbClr val="6F8DB9"/>
          </a:solidFill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</a14:hiddenLine>
            </a:ext>
          </a:extLst>
        </p:spPr>
        <p:txBody>
          <a:bodyPr vert="horz" lIns="28575" tIns="93663" rIns="0" bIns="9366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  <a:sym typeface="+mn-lt"/>
              </a:rPr>
              <a:t>2016</a:t>
            </a:r>
            <a:endParaRPr lang="en-GB" sz="1400" b="1" dirty="0">
              <a:solidFill>
                <a:schemeClr val="bg1"/>
              </a:solidFill>
              <a:sym typeface="+mn-lt"/>
            </a:endParaRP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83F8C716-2923-4ED8-9597-E38E4AB21C77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gray">
          <a:xfrm>
            <a:off x="7366000" y="1228750"/>
            <a:ext cx="1016000" cy="400050"/>
          </a:xfrm>
          <a:prstGeom prst="chevron">
            <a:avLst>
              <a:gd name="adj" fmla="val 18254"/>
            </a:avLst>
          </a:prstGeom>
          <a:solidFill>
            <a:srgbClr val="6F8DB9"/>
          </a:solidFill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</a14:hiddenLine>
            </a:ext>
          </a:extLst>
        </p:spPr>
        <p:txBody>
          <a:bodyPr vert="horz" lIns="28575" tIns="93663" rIns="0" bIns="9366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chemeClr val="bg2"/>
                </a:solidFill>
                <a:sym typeface="+mn-lt"/>
              </a:rPr>
              <a:t>до</a:t>
            </a:r>
            <a:r>
              <a:rPr lang="de-DE" sz="1400" b="1" i="1" dirty="0">
                <a:solidFill>
                  <a:schemeClr val="bg2"/>
                </a:solidFill>
                <a:sym typeface="+mn-lt"/>
              </a:rPr>
              <a:t> 2020</a:t>
            </a:r>
            <a:endParaRPr lang="en-GB" sz="1400" b="1" i="1" dirty="0">
              <a:solidFill>
                <a:schemeClr val="bg2"/>
              </a:solidFill>
              <a:sym typeface="+mn-lt"/>
            </a:endParaRP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6CE99D67-F47F-4DD2-994D-32F386088261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gray">
          <a:xfrm>
            <a:off x="6248400" y="1228750"/>
            <a:ext cx="1117600" cy="400050"/>
          </a:xfrm>
          <a:prstGeom prst="chevron">
            <a:avLst>
              <a:gd name="adj" fmla="val 18254"/>
            </a:avLst>
          </a:prstGeom>
          <a:solidFill>
            <a:srgbClr val="6F8DB9"/>
          </a:solidFill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</a14:hiddenLine>
            </a:ext>
          </a:extLst>
        </p:spPr>
        <p:txBody>
          <a:bodyPr vert="horz" lIns="28575" tIns="93663" rIns="0" bIns="93663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  <a:sym typeface="+mn-lt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879673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>
            <p:custDataLst>
              <p:tags r:id="rId1"/>
            </p:custDataLst>
          </p:nvPr>
        </p:nvGrpSpPr>
        <p:grpSpPr>
          <a:xfrm>
            <a:off x="2082800" y="897979"/>
            <a:ext cx="4751925" cy="4192357"/>
            <a:chOff x="2243433" y="2656170"/>
            <a:chExt cx="3802212" cy="3354478"/>
          </a:xfrm>
        </p:grpSpPr>
        <p:sp>
          <p:nvSpPr>
            <p:cNvPr id="5" name="Freeform 5"/>
            <p:cNvSpPr>
              <a:spLocks/>
            </p:cNvSpPr>
            <p:nvPr/>
          </p:nvSpPr>
          <p:spPr bwMode="gray">
            <a:xfrm>
              <a:off x="4434077" y="4770856"/>
              <a:ext cx="51748" cy="54223"/>
            </a:xfrm>
            <a:custGeom>
              <a:avLst/>
              <a:gdLst>
                <a:gd name="T0" fmla="*/ 0 w 21"/>
                <a:gd name="T1" fmla="*/ 10037 h 22"/>
                <a:gd name="T2" fmla="*/ 16728 w 21"/>
                <a:gd name="T3" fmla="*/ 36802 h 22"/>
                <a:gd name="T4" fmla="*/ 35129 w 21"/>
                <a:gd name="T5" fmla="*/ 26765 h 22"/>
                <a:gd name="T6" fmla="*/ 20074 w 21"/>
                <a:gd name="T7" fmla="*/ 0 h 22"/>
                <a:gd name="T8" fmla="*/ 0 w 21"/>
                <a:gd name="T9" fmla="*/ 10037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22"/>
                <a:gd name="T17" fmla="*/ 21 w 21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22">
                  <a:moveTo>
                    <a:pt x="0" y="6"/>
                  </a:moveTo>
                  <a:lnTo>
                    <a:pt x="10" y="22"/>
                  </a:lnTo>
                  <a:lnTo>
                    <a:pt x="21" y="16"/>
                  </a:lnTo>
                  <a:lnTo>
                    <a:pt x="12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gray">
            <a:xfrm>
              <a:off x="3793394" y="4272994"/>
              <a:ext cx="1522856" cy="1636541"/>
            </a:xfrm>
            <a:custGeom>
              <a:avLst/>
              <a:gdLst>
                <a:gd name="T0" fmla="*/ 582136 w 618"/>
                <a:gd name="T1" fmla="*/ 132152 h 664"/>
                <a:gd name="T2" fmla="*/ 610573 w 618"/>
                <a:gd name="T3" fmla="*/ 160589 h 664"/>
                <a:gd name="T4" fmla="*/ 602209 w 618"/>
                <a:gd name="T5" fmla="*/ 195718 h 664"/>
                <a:gd name="T6" fmla="*/ 598864 w 618"/>
                <a:gd name="T7" fmla="*/ 178990 h 664"/>
                <a:gd name="T8" fmla="*/ 560389 w 618"/>
                <a:gd name="T9" fmla="*/ 178990 h 664"/>
                <a:gd name="T10" fmla="*/ 475076 w 618"/>
                <a:gd name="T11" fmla="*/ 220810 h 664"/>
                <a:gd name="T12" fmla="*/ 485113 w 618"/>
                <a:gd name="T13" fmla="*/ 265976 h 664"/>
                <a:gd name="T14" fmla="*/ 475076 w 618"/>
                <a:gd name="T15" fmla="*/ 291068 h 664"/>
                <a:gd name="T16" fmla="*/ 485113 w 618"/>
                <a:gd name="T17" fmla="*/ 339579 h 664"/>
                <a:gd name="T18" fmla="*/ 605555 w 618"/>
                <a:gd name="T19" fmla="*/ 449984 h 664"/>
                <a:gd name="T20" fmla="*/ 659085 w 618"/>
                <a:gd name="T21" fmla="*/ 583809 h 664"/>
                <a:gd name="T22" fmla="*/ 744398 w 618"/>
                <a:gd name="T23" fmla="*/ 635666 h 664"/>
                <a:gd name="T24" fmla="*/ 804619 w 618"/>
                <a:gd name="T25" fmla="*/ 628974 h 664"/>
                <a:gd name="T26" fmla="*/ 821347 w 618"/>
                <a:gd name="T27" fmla="*/ 644030 h 664"/>
                <a:gd name="T28" fmla="*/ 801273 w 618"/>
                <a:gd name="T29" fmla="*/ 664103 h 664"/>
                <a:gd name="T30" fmla="*/ 814656 w 618"/>
                <a:gd name="T31" fmla="*/ 695887 h 664"/>
                <a:gd name="T32" fmla="*/ 913351 w 618"/>
                <a:gd name="T33" fmla="*/ 732688 h 664"/>
                <a:gd name="T34" fmla="*/ 988627 w 618"/>
                <a:gd name="T35" fmla="*/ 789564 h 664"/>
                <a:gd name="T36" fmla="*/ 1033793 w 618"/>
                <a:gd name="T37" fmla="*/ 838075 h 664"/>
                <a:gd name="T38" fmla="*/ 1023756 w 618"/>
                <a:gd name="T39" fmla="*/ 873204 h 664"/>
                <a:gd name="T40" fmla="*/ 941789 w 618"/>
                <a:gd name="T41" fmla="*/ 821347 h 664"/>
                <a:gd name="T42" fmla="*/ 886586 w 618"/>
                <a:gd name="T43" fmla="*/ 806292 h 664"/>
                <a:gd name="T44" fmla="*/ 859821 w 618"/>
                <a:gd name="T45" fmla="*/ 869858 h 664"/>
                <a:gd name="T46" fmla="*/ 906660 w 618"/>
                <a:gd name="T47" fmla="*/ 926734 h 664"/>
                <a:gd name="T48" fmla="*/ 911678 w 618"/>
                <a:gd name="T49" fmla="*/ 980263 h 664"/>
                <a:gd name="T50" fmla="*/ 864840 w 618"/>
                <a:gd name="T51" fmla="*/ 991973 h 664"/>
                <a:gd name="T52" fmla="*/ 864840 w 618"/>
                <a:gd name="T53" fmla="*/ 1050521 h 664"/>
                <a:gd name="T54" fmla="*/ 802946 w 618"/>
                <a:gd name="T55" fmla="*/ 1110742 h 664"/>
                <a:gd name="T56" fmla="*/ 777854 w 618"/>
                <a:gd name="T57" fmla="*/ 1090668 h 664"/>
                <a:gd name="T58" fmla="*/ 796255 w 618"/>
                <a:gd name="T59" fmla="*/ 1050521 h 664"/>
                <a:gd name="T60" fmla="*/ 797927 w 618"/>
                <a:gd name="T61" fmla="*/ 1023756 h 664"/>
                <a:gd name="T62" fmla="*/ 831384 w 618"/>
                <a:gd name="T63" fmla="*/ 975245 h 664"/>
                <a:gd name="T64" fmla="*/ 801273 w 618"/>
                <a:gd name="T65" fmla="*/ 933425 h 664"/>
                <a:gd name="T66" fmla="*/ 777854 w 618"/>
                <a:gd name="T67" fmla="*/ 866513 h 664"/>
                <a:gd name="T68" fmla="*/ 727670 w 618"/>
                <a:gd name="T69" fmla="*/ 859821 h 664"/>
                <a:gd name="T70" fmla="*/ 690868 w 618"/>
                <a:gd name="T71" fmla="*/ 801273 h 664"/>
                <a:gd name="T72" fmla="*/ 531952 w 618"/>
                <a:gd name="T73" fmla="*/ 722651 h 664"/>
                <a:gd name="T74" fmla="*/ 399800 w 618"/>
                <a:gd name="T75" fmla="*/ 593845 h 664"/>
                <a:gd name="T76" fmla="*/ 341252 w 618"/>
                <a:gd name="T77" fmla="*/ 560389 h 664"/>
                <a:gd name="T78" fmla="*/ 291068 w 618"/>
                <a:gd name="T79" fmla="*/ 391436 h 664"/>
                <a:gd name="T80" fmla="*/ 204082 w 618"/>
                <a:gd name="T81" fmla="*/ 352962 h 664"/>
                <a:gd name="T82" fmla="*/ 135497 w 618"/>
                <a:gd name="T83" fmla="*/ 349616 h 664"/>
                <a:gd name="T84" fmla="*/ 97023 w 618"/>
                <a:gd name="T85" fmla="*/ 408164 h 664"/>
                <a:gd name="T86" fmla="*/ 65239 w 618"/>
                <a:gd name="T87" fmla="*/ 414855 h 664"/>
                <a:gd name="T88" fmla="*/ 75276 w 618"/>
                <a:gd name="T89" fmla="*/ 393109 h 664"/>
                <a:gd name="T90" fmla="*/ 56875 w 618"/>
                <a:gd name="T91" fmla="*/ 361326 h 664"/>
                <a:gd name="T92" fmla="*/ 15055 w 618"/>
                <a:gd name="T93" fmla="*/ 346270 h 664"/>
                <a:gd name="T94" fmla="*/ 0 w 618"/>
                <a:gd name="T95" fmla="*/ 264303 h 664"/>
                <a:gd name="T96" fmla="*/ 25092 w 618"/>
                <a:gd name="T97" fmla="*/ 215792 h 664"/>
                <a:gd name="T98" fmla="*/ 6691 w 618"/>
                <a:gd name="T99" fmla="*/ 128806 h 664"/>
                <a:gd name="T100" fmla="*/ 86986 w 618"/>
                <a:gd name="T101" fmla="*/ 125460 h 664"/>
                <a:gd name="T102" fmla="*/ 132152 w 618"/>
                <a:gd name="T103" fmla="*/ 88659 h 664"/>
                <a:gd name="T104" fmla="*/ 178990 w 618"/>
                <a:gd name="T105" fmla="*/ 138843 h 664"/>
                <a:gd name="T106" fmla="*/ 195718 w 618"/>
                <a:gd name="T107" fmla="*/ 97023 h 664"/>
                <a:gd name="T108" fmla="*/ 267649 w 618"/>
                <a:gd name="T109" fmla="*/ 97023 h 664"/>
                <a:gd name="T110" fmla="*/ 311142 w 618"/>
                <a:gd name="T111" fmla="*/ 56875 h 664"/>
                <a:gd name="T112" fmla="*/ 311142 w 618"/>
                <a:gd name="T113" fmla="*/ 18401 h 664"/>
                <a:gd name="T114" fmla="*/ 361326 w 618"/>
                <a:gd name="T115" fmla="*/ 25092 h 664"/>
                <a:gd name="T116" fmla="*/ 449984 w 618"/>
                <a:gd name="T117" fmla="*/ 0 h 664"/>
                <a:gd name="T118" fmla="*/ 475076 w 618"/>
                <a:gd name="T119" fmla="*/ 36802 h 664"/>
                <a:gd name="T120" fmla="*/ 578790 w 618"/>
                <a:gd name="T121" fmla="*/ 61894 h 664"/>
                <a:gd name="T122" fmla="*/ 582136 w 618"/>
                <a:gd name="T123" fmla="*/ 132152 h 6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18"/>
                <a:gd name="T187" fmla="*/ 0 h 664"/>
                <a:gd name="T188" fmla="*/ 618 w 618"/>
                <a:gd name="T189" fmla="*/ 664 h 6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18" h="664">
                  <a:moveTo>
                    <a:pt x="348" y="79"/>
                  </a:moveTo>
                  <a:lnTo>
                    <a:pt x="365" y="96"/>
                  </a:lnTo>
                  <a:lnTo>
                    <a:pt x="360" y="117"/>
                  </a:lnTo>
                  <a:lnTo>
                    <a:pt x="358" y="107"/>
                  </a:lnTo>
                  <a:lnTo>
                    <a:pt x="335" y="107"/>
                  </a:lnTo>
                  <a:lnTo>
                    <a:pt x="284" y="132"/>
                  </a:lnTo>
                  <a:lnTo>
                    <a:pt x="290" y="159"/>
                  </a:lnTo>
                  <a:lnTo>
                    <a:pt x="284" y="174"/>
                  </a:lnTo>
                  <a:lnTo>
                    <a:pt x="290" y="203"/>
                  </a:lnTo>
                  <a:lnTo>
                    <a:pt x="362" y="269"/>
                  </a:lnTo>
                  <a:lnTo>
                    <a:pt x="394" y="349"/>
                  </a:lnTo>
                  <a:lnTo>
                    <a:pt x="445" y="380"/>
                  </a:lnTo>
                  <a:lnTo>
                    <a:pt x="481" y="376"/>
                  </a:lnTo>
                  <a:lnTo>
                    <a:pt x="491" y="385"/>
                  </a:lnTo>
                  <a:lnTo>
                    <a:pt x="479" y="397"/>
                  </a:lnTo>
                  <a:lnTo>
                    <a:pt x="487" y="416"/>
                  </a:lnTo>
                  <a:lnTo>
                    <a:pt x="546" y="438"/>
                  </a:lnTo>
                  <a:lnTo>
                    <a:pt x="591" y="472"/>
                  </a:lnTo>
                  <a:lnTo>
                    <a:pt x="618" y="501"/>
                  </a:lnTo>
                  <a:lnTo>
                    <a:pt x="612" y="522"/>
                  </a:lnTo>
                  <a:lnTo>
                    <a:pt x="563" y="491"/>
                  </a:lnTo>
                  <a:lnTo>
                    <a:pt x="530" y="482"/>
                  </a:lnTo>
                  <a:lnTo>
                    <a:pt x="514" y="520"/>
                  </a:lnTo>
                  <a:lnTo>
                    <a:pt x="542" y="554"/>
                  </a:lnTo>
                  <a:lnTo>
                    <a:pt x="545" y="586"/>
                  </a:lnTo>
                  <a:lnTo>
                    <a:pt x="517" y="593"/>
                  </a:lnTo>
                  <a:lnTo>
                    <a:pt x="517" y="628"/>
                  </a:lnTo>
                  <a:lnTo>
                    <a:pt x="480" y="664"/>
                  </a:lnTo>
                  <a:lnTo>
                    <a:pt x="465" y="652"/>
                  </a:lnTo>
                  <a:lnTo>
                    <a:pt x="476" y="628"/>
                  </a:lnTo>
                  <a:lnTo>
                    <a:pt x="477" y="612"/>
                  </a:lnTo>
                  <a:lnTo>
                    <a:pt x="497" y="583"/>
                  </a:lnTo>
                  <a:lnTo>
                    <a:pt x="479" y="558"/>
                  </a:lnTo>
                  <a:lnTo>
                    <a:pt x="465" y="518"/>
                  </a:lnTo>
                  <a:lnTo>
                    <a:pt x="435" y="514"/>
                  </a:lnTo>
                  <a:lnTo>
                    <a:pt x="413" y="479"/>
                  </a:lnTo>
                  <a:lnTo>
                    <a:pt x="318" y="432"/>
                  </a:lnTo>
                  <a:lnTo>
                    <a:pt x="239" y="355"/>
                  </a:lnTo>
                  <a:lnTo>
                    <a:pt x="204" y="335"/>
                  </a:lnTo>
                  <a:lnTo>
                    <a:pt x="174" y="234"/>
                  </a:lnTo>
                  <a:lnTo>
                    <a:pt x="122" y="211"/>
                  </a:lnTo>
                  <a:lnTo>
                    <a:pt x="81" y="209"/>
                  </a:lnTo>
                  <a:lnTo>
                    <a:pt x="58" y="244"/>
                  </a:lnTo>
                  <a:lnTo>
                    <a:pt x="39" y="248"/>
                  </a:lnTo>
                  <a:lnTo>
                    <a:pt x="45" y="235"/>
                  </a:lnTo>
                  <a:lnTo>
                    <a:pt x="34" y="216"/>
                  </a:lnTo>
                  <a:lnTo>
                    <a:pt x="9" y="207"/>
                  </a:lnTo>
                  <a:lnTo>
                    <a:pt x="0" y="158"/>
                  </a:lnTo>
                  <a:lnTo>
                    <a:pt x="15" y="129"/>
                  </a:lnTo>
                  <a:lnTo>
                    <a:pt x="4" y="77"/>
                  </a:lnTo>
                  <a:lnTo>
                    <a:pt x="52" y="75"/>
                  </a:lnTo>
                  <a:lnTo>
                    <a:pt x="79" y="53"/>
                  </a:lnTo>
                  <a:lnTo>
                    <a:pt x="107" y="83"/>
                  </a:lnTo>
                  <a:lnTo>
                    <a:pt x="117" y="58"/>
                  </a:lnTo>
                  <a:lnTo>
                    <a:pt x="160" y="58"/>
                  </a:lnTo>
                  <a:lnTo>
                    <a:pt x="186" y="34"/>
                  </a:lnTo>
                  <a:lnTo>
                    <a:pt x="186" y="11"/>
                  </a:lnTo>
                  <a:lnTo>
                    <a:pt x="216" y="15"/>
                  </a:lnTo>
                  <a:lnTo>
                    <a:pt x="269" y="0"/>
                  </a:lnTo>
                  <a:lnTo>
                    <a:pt x="284" y="22"/>
                  </a:lnTo>
                  <a:lnTo>
                    <a:pt x="346" y="37"/>
                  </a:lnTo>
                  <a:lnTo>
                    <a:pt x="348" y="79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7" name="Freeform 13"/>
            <p:cNvSpPr>
              <a:spLocks/>
            </p:cNvSpPr>
            <p:nvPr/>
          </p:nvSpPr>
          <p:spPr bwMode="gray">
            <a:xfrm>
              <a:off x="4478434" y="3476906"/>
              <a:ext cx="857531" cy="497863"/>
            </a:xfrm>
            <a:custGeom>
              <a:avLst/>
              <a:gdLst>
                <a:gd name="T0" fmla="*/ 257612 w 348"/>
                <a:gd name="T1" fmla="*/ 284376 h 202"/>
                <a:gd name="T2" fmla="*/ 411510 w 348"/>
                <a:gd name="T3" fmla="*/ 301104 h 202"/>
                <a:gd name="T4" fmla="*/ 428238 w 348"/>
                <a:gd name="T5" fmla="*/ 277685 h 202"/>
                <a:gd name="T6" fmla="*/ 491805 w 348"/>
                <a:gd name="T7" fmla="*/ 267648 h 202"/>
                <a:gd name="T8" fmla="*/ 582136 w 348"/>
                <a:gd name="T9" fmla="*/ 207427 h 202"/>
                <a:gd name="T10" fmla="*/ 553698 w 348"/>
                <a:gd name="T11" fmla="*/ 150552 h 202"/>
                <a:gd name="T12" fmla="*/ 503514 w 348"/>
                <a:gd name="T13" fmla="*/ 128806 h 202"/>
                <a:gd name="T14" fmla="*/ 491805 w 348"/>
                <a:gd name="T15" fmla="*/ 103714 h 202"/>
                <a:gd name="T16" fmla="*/ 418201 w 348"/>
                <a:gd name="T17" fmla="*/ 88659 h 202"/>
                <a:gd name="T18" fmla="*/ 399800 w 348"/>
                <a:gd name="T19" fmla="*/ 110405 h 202"/>
                <a:gd name="T20" fmla="*/ 352962 w 348"/>
                <a:gd name="T21" fmla="*/ 66912 h 202"/>
                <a:gd name="T22" fmla="*/ 281031 w 348"/>
                <a:gd name="T23" fmla="*/ 46838 h 202"/>
                <a:gd name="T24" fmla="*/ 260958 w 348"/>
                <a:gd name="T25" fmla="*/ 3346 h 202"/>
                <a:gd name="T26" fmla="*/ 242557 w 348"/>
                <a:gd name="T27" fmla="*/ 0 h 202"/>
                <a:gd name="T28" fmla="*/ 235865 w 348"/>
                <a:gd name="T29" fmla="*/ 16728 h 202"/>
                <a:gd name="T30" fmla="*/ 173972 w 348"/>
                <a:gd name="T31" fmla="*/ 6691 h 202"/>
                <a:gd name="T32" fmla="*/ 92004 w 348"/>
                <a:gd name="T33" fmla="*/ 73603 h 202"/>
                <a:gd name="T34" fmla="*/ 0 w 348"/>
                <a:gd name="T35" fmla="*/ 107059 h 202"/>
                <a:gd name="T36" fmla="*/ 36802 w 348"/>
                <a:gd name="T37" fmla="*/ 214119 h 202"/>
                <a:gd name="T38" fmla="*/ 147207 w 348"/>
                <a:gd name="T39" fmla="*/ 321178 h 202"/>
                <a:gd name="T40" fmla="*/ 214119 w 348"/>
                <a:gd name="T41" fmla="*/ 337906 h 202"/>
                <a:gd name="T42" fmla="*/ 257612 w 348"/>
                <a:gd name="T43" fmla="*/ 284376 h 20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48"/>
                <a:gd name="T67" fmla="*/ 0 h 202"/>
                <a:gd name="T68" fmla="*/ 348 w 348"/>
                <a:gd name="T69" fmla="*/ 202 h 20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48" h="202">
                  <a:moveTo>
                    <a:pt x="154" y="170"/>
                  </a:moveTo>
                  <a:lnTo>
                    <a:pt x="246" y="180"/>
                  </a:lnTo>
                  <a:lnTo>
                    <a:pt x="256" y="166"/>
                  </a:lnTo>
                  <a:lnTo>
                    <a:pt x="294" y="160"/>
                  </a:lnTo>
                  <a:lnTo>
                    <a:pt x="348" y="124"/>
                  </a:lnTo>
                  <a:lnTo>
                    <a:pt x="331" y="90"/>
                  </a:lnTo>
                  <a:lnTo>
                    <a:pt x="301" y="77"/>
                  </a:lnTo>
                  <a:lnTo>
                    <a:pt x="294" y="62"/>
                  </a:lnTo>
                  <a:lnTo>
                    <a:pt x="250" y="53"/>
                  </a:lnTo>
                  <a:lnTo>
                    <a:pt x="239" y="66"/>
                  </a:lnTo>
                  <a:lnTo>
                    <a:pt x="211" y="40"/>
                  </a:lnTo>
                  <a:lnTo>
                    <a:pt x="168" y="28"/>
                  </a:lnTo>
                  <a:lnTo>
                    <a:pt x="156" y="2"/>
                  </a:lnTo>
                  <a:lnTo>
                    <a:pt x="145" y="0"/>
                  </a:lnTo>
                  <a:lnTo>
                    <a:pt x="141" y="10"/>
                  </a:lnTo>
                  <a:lnTo>
                    <a:pt x="104" y="4"/>
                  </a:lnTo>
                  <a:lnTo>
                    <a:pt x="55" y="44"/>
                  </a:lnTo>
                  <a:lnTo>
                    <a:pt x="0" y="64"/>
                  </a:lnTo>
                  <a:lnTo>
                    <a:pt x="22" y="128"/>
                  </a:lnTo>
                  <a:lnTo>
                    <a:pt x="88" y="192"/>
                  </a:lnTo>
                  <a:lnTo>
                    <a:pt x="128" y="202"/>
                  </a:lnTo>
                  <a:lnTo>
                    <a:pt x="154" y="170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gray">
            <a:xfrm>
              <a:off x="3682507" y="4137438"/>
              <a:ext cx="569223" cy="340124"/>
            </a:xfrm>
            <a:custGeom>
              <a:avLst/>
              <a:gdLst>
                <a:gd name="T0" fmla="*/ 314643 w 463"/>
                <a:gd name="T1" fmla="*/ 81671 h 277"/>
                <a:gd name="T2" fmla="*/ 314643 w 463"/>
                <a:gd name="T3" fmla="*/ 21668 h 277"/>
                <a:gd name="T4" fmla="*/ 250379 w 463"/>
                <a:gd name="T5" fmla="*/ 0 h 277"/>
                <a:gd name="T6" fmla="*/ 111001 w 463"/>
                <a:gd name="T7" fmla="*/ 31669 h 277"/>
                <a:gd name="T8" fmla="*/ 0 w 463"/>
                <a:gd name="T9" fmla="*/ 159176 h 277"/>
                <a:gd name="T10" fmla="*/ 4173 w 463"/>
                <a:gd name="T11" fmla="*/ 205845 h 277"/>
                <a:gd name="T12" fmla="*/ 25872 w 463"/>
                <a:gd name="T13" fmla="*/ 191678 h 277"/>
                <a:gd name="T14" fmla="*/ 60926 w 463"/>
                <a:gd name="T15" fmla="*/ 188344 h 277"/>
                <a:gd name="T16" fmla="*/ 82625 w 463"/>
                <a:gd name="T17" fmla="*/ 220013 h 277"/>
                <a:gd name="T18" fmla="*/ 161912 w 463"/>
                <a:gd name="T19" fmla="*/ 216680 h 277"/>
                <a:gd name="T20" fmla="*/ 206980 w 463"/>
                <a:gd name="T21" fmla="*/ 180844 h 277"/>
                <a:gd name="T22" fmla="*/ 253717 w 463"/>
                <a:gd name="T23" fmla="*/ 230847 h 277"/>
                <a:gd name="T24" fmla="*/ 271244 w 463"/>
                <a:gd name="T25" fmla="*/ 188344 h 277"/>
                <a:gd name="T26" fmla="*/ 343019 w 463"/>
                <a:gd name="T27" fmla="*/ 188344 h 277"/>
                <a:gd name="T28" fmla="*/ 386418 w 463"/>
                <a:gd name="T29" fmla="*/ 149175 h 277"/>
                <a:gd name="T30" fmla="*/ 386418 w 463"/>
                <a:gd name="T31" fmla="*/ 110007 h 277"/>
                <a:gd name="T32" fmla="*/ 339681 w 463"/>
                <a:gd name="T33" fmla="*/ 102506 h 277"/>
                <a:gd name="T34" fmla="*/ 314643 w 463"/>
                <a:gd name="T35" fmla="*/ 81671 h 27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3"/>
                <a:gd name="T55" fmla="*/ 0 h 277"/>
                <a:gd name="T56" fmla="*/ 463 w 463"/>
                <a:gd name="T57" fmla="*/ 277 h 27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3" h="277">
                  <a:moveTo>
                    <a:pt x="377" y="98"/>
                  </a:moveTo>
                  <a:lnTo>
                    <a:pt x="377" y="26"/>
                  </a:lnTo>
                  <a:lnTo>
                    <a:pt x="300" y="0"/>
                  </a:lnTo>
                  <a:lnTo>
                    <a:pt x="133" y="38"/>
                  </a:lnTo>
                  <a:lnTo>
                    <a:pt x="0" y="191"/>
                  </a:lnTo>
                  <a:lnTo>
                    <a:pt x="5" y="247"/>
                  </a:lnTo>
                  <a:lnTo>
                    <a:pt x="31" y="230"/>
                  </a:lnTo>
                  <a:lnTo>
                    <a:pt x="73" y="226"/>
                  </a:lnTo>
                  <a:lnTo>
                    <a:pt x="99" y="264"/>
                  </a:lnTo>
                  <a:lnTo>
                    <a:pt x="194" y="260"/>
                  </a:lnTo>
                  <a:lnTo>
                    <a:pt x="248" y="217"/>
                  </a:lnTo>
                  <a:lnTo>
                    <a:pt x="304" y="277"/>
                  </a:lnTo>
                  <a:lnTo>
                    <a:pt x="325" y="226"/>
                  </a:lnTo>
                  <a:lnTo>
                    <a:pt x="411" y="226"/>
                  </a:lnTo>
                  <a:lnTo>
                    <a:pt x="463" y="179"/>
                  </a:lnTo>
                  <a:lnTo>
                    <a:pt x="463" y="132"/>
                  </a:lnTo>
                  <a:lnTo>
                    <a:pt x="407" y="123"/>
                  </a:lnTo>
                  <a:lnTo>
                    <a:pt x="377" y="98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gray">
            <a:xfrm>
              <a:off x="4434077" y="4770856"/>
              <a:ext cx="51748" cy="54223"/>
            </a:xfrm>
            <a:custGeom>
              <a:avLst/>
              <a:gdLst>
                <a:gd name="T0" fmla="*/ 0 w 42"/>
                <a:gd name="T1" fmla="*/ 10632 h 45"/>
                <a:gd name="T2" fmla="*/ 20074 w 42"/>
                <a:gd name="T3" fmla="*/ 0 h 45"/>
                <a:gd name="T4" fmla="*/ 35129 w 42"/>
                <a:gd name="T5" fmla="*/ 26988 h 45"/>
                <a:gd name="T6" fmla="*/ 15892 w 42"/>
                <a:gd name="T7" fmla="*/ 36802 h 45"/>
                <a:gd name="T8" fmla="*/ 0 w 42"/>
                <a:gd name="T9" fmla="*/ 10632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5"/>
                <a:gd name="T17" fmla="*/ 42 w 42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5">
                  <a:moveTo>
                    <a:pt x="0" y="13"/>
                  </a:moveTo>
                  <a:lnTo>
                    <a:pt x="24" y="0"/>
                  </a:lnTo>
                  <a:lnTo>
                    <a:pt x="42" y="33"/>
                  </a:lnTo>
                  <a:lnTo>
                    <a:pt x="19" y="4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Freeform 27"/>
            <p:cNvSpPr>
              <a:spLocks/>
            </p:cNvSpPr>
            <p:nvPr/>
          </p:nvSpPr>
          <p:spPr bwMode="gray">
            <a:xfrm>
              <a:off x="4724850" y="2663565"/>
              <a:ext cx="1320795" cy="1170717"/>
            </a:xfrm>
            <a:custGeom>
              <a:avLst/>
              <a:gdLst>
                <a:gd name="T0" fmla="*/ 0 w 536"/>
                <a:gd name="T1" fmla="*/ 291068 h 475"/>
                <a:gd name="T2" fmla="*/ 35129 w 536"/>
                <a:gd name="T3" fmla="*/ 319506 h 475"/>
                <a:gd name="T4" fmla="*/ 46839 w 536"/>
                <a:gd name="T5" fmla="*/ 439948 h 475"/>
                <a:gd name="T6" fmla="*/ 81967 w 536"/>
                <a:gd name="T7" fmla="*/ 530279 h 475"/>
                <a:gd name="T8" fmla="*/ 75276 w 536"/>
                <a:gd name="T9" fmla="*/ 552025 h 475"/>
                <a:gd name="T10" fmla="*/ 93677 w 536"/>
                <a:gd name="T11" fmla="*/ 555371 h 475"/>
                <a:gd name="T12" fmla="*/ 113751 w 536"/>
                <a:gd name="T13" fmla="*/ 598864 h 475"/>
                <a:gd name="T14" fmla="*/ 185681 w 536"/>
                <a:gd name="T15" fmla="*/ 618938 h 475"/>
                <a:gd name="T16" fmla="*/ 232520 w 536"/>
                <a:gd name="T17" fmla="*/ 662431 h 475"/>
                <a:gd name="T18" fmla="*/ 250921 w 536"/>
                <a:gd name="T19" fmla="*/ 640684 h 475"/>
                <a:gd name="T20" fmla="*/ 324524 w 536"/>
                <a:gd name="T21" fmla="*/ 655739 h 475"/>
                <a:gd name="T22" fmla="*/ 336234 w 536"/>
                <a:gd name="T23" fmla="*/ 680831 h 475"/>
                <a:gd name="T24" fmla="*/ 386418 w 536"/>
                <a:gd name="T25" fmla="*/ 702578 h 475"/>
                <a:gd name="T26" fmla="*/ 414855 w 536"/>
                <a:gd name="T27" fmla="*/ 759453 h 475"/>
                <a:gd name="T28" fmla="*/ 446639 w 536"/>
                <a:gd name="T29" fmla="*/ 769490 h 475"/>
                <a:gd name="T30" fmla="*/ 478422 w 536"/>
                <a:gd name="T31" fmla="*/ 747743 h 475"/>
                <a:gd name="T32" fmla="*/ 525260 w 536"/>
                <a:gd name="T33" fmla="*/ 776181 h 475"/>
                <a:gd name="T34" fmla="*/ 675813 w 536"/>
                <a:gd name="T35" fmla="*/ 762799 h 475"/>
                <a:gd name="T36" fmla="*/ 736034 w 536"/>
                <a:gd name="T37" fmla="*/ 794582 h 475"/>
                <a:gd name="T38" fmla="*/ 861494 w 536"/>
                <a:gd name="T39" fmla="*/ 659085 h 475"/>
                <a:gd name="T40" fmla="*/ 893277 w 536"/>
                <a:gd name="T41" fmla="*/ 655739 h 475"/>
                <a:gd name="T42" fmla="*/ 896623 w 536"/>
                <a:gd name="T43" fmla="*/ 577118 h 475"/>
                <a:gd name="T44" fmla="*/ 864840 w 536"/>
                <a:gd name="T45" fmla="*/ 498496 h 475"/>
                <a:gd name="T46" fmla="*/ 851457 w 536"/>
                <a:gd name="T47" fmla="*/ 396455 h 475"/>
                <a:gd name="T48" fmla="*/ 829711 w 536"/>
                <a:gd name="T49" fmla="*/ 384745 h 475"/>
                <a:gd name="T50" fmla="*/ 829711 w 536"/>
                <a:gd name="T51" fmla="*/ 346270 h 475"/>
                <a:gd name="T52" fmla="*/ 874877 w 536"/>
                <a:gd name="T53" fmla="*/ 306123 h 475"/>
                <a:gd name="T54" fmla="*/ 861494 w 536"/>
                <a:gd name="T55" fmla="*/ 155571 h 475"/>
                <a:gd name="T56" fmla="*/ 836402 w 536"/>
                <a:gd name="T57" fmla="*/ 88659 h 475"/>
                <a:gd name="T58" fmla="*/ 786218 w 536"/>
                <a:gd name="T59" fmla="*/ 63567 h 475"/>
                <a:gd name="T60" fmla="*/ 714287 w 536"/>
                <a:gd name="T61" fmla="*/ 75276 h 475"/>
                <a:gd name="T62" fmla="*/ 500168 w 536"/>
                <a:gd name="T63" fmla="*/ 53530 h 475"/>
                <a:gd name="T64" fmla="*/ 438275 w 536"/>
                <a:gd name="T65" fmla="*/ 58548 h 475"/>
                <a:gd name="T66" fmla="*/ 398127 w 536"/>
                <a:gd name="T67" fmla="*/ 48511 h 475"/>
                <a:gd name="T68" fmla="*/ 408164 w 536"/>
                <a:gd name="T69" fmla="*/ 0 h 475"/>
                <a:gd name="T70" fmla="*/ 277685 w 536"/>
                <a:gd name="T71" fmla="*/ 0 h 475"/>
                <a:gd name="T72" fmla="*/ 153898 w 536"/>
                <a:gd name="T73" fmla="*/ 85313 h 475"/>
                <a:gd name="T74" fmla="*/ 28438 w 536"/>
                <a:gd name="T75" fmla="*/ 135497 h 475"/>
                <a:gd name="T76" fmla="*/ 26765 w 536"/>
                <a:gd name="T77" fmla="*/ 170626 h 475"/>
                <a:gd name="T78" fmla="*/ 28438 w 536"/>
                <a:gd name="T79" fmla="*/ 212446 h 475"/>
                <a:gd name="T80" fmla="*/ 0 w 536"/>
                <a:gd name="T81" fmla="*/ 291068 h 4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36"/>
                <a:gd name="T124" fmla="*/ 0 h 475"/>
                <a:gd name="T125" fmla="*/ 536 w 536"/>
                <a:gd name="T126" fmla="*/ 475 h 47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36" h="475">
                  <a:moveTo>
                    <a:pt x="0" y="174"/>
                  </a:moveTo>
                  <a:lnTo>
                    <a:pt x="21" y="191"/>
                  </a:lnTo>
                  <a:lnTo>
                    <a:pt x="28" y="263"/>
                  </a:lnTo>
                  <a:lnTo>
                    <a:pt x="49" y="317"/>
                  </a:lnTo>
                  <a:lnTo>
                    <a:pt x="45" y="330"/>
                  </a:lnTo>
                  <a:lnTo>
                    <a:pt x="56" y="332"/>
                  </a:lnTo>
                  <a:lnTo>
                    <a:pt x="68" y="358"/>
                  </a:lnTo>
                  <a:lnTo>
                    <a:pt x="111" y="370"/>
                  </a:lnTo>
                  <a:lnTo>
                    <a:pt x="139" y="396"/>
                  </a:lnTo>
                  <a:lnTo>
                    <a:pt x="150" y="383"/>
                  </a:lnTo>
                  <a:lnTo>
                    <a:pt x="194" y="392"/>
                  </a:lnTo>
                  <a:lnTo>
                    <a:pt x="201" y="407"/>
                  </a:lnTo>
                  <a:lnTo>
                    <a:pt x="231" y="420"/>
                  </a:lnTo>
                  <a:lnTo>
                    <a:pt x="248" y="454"/>
                  </a:lnTo>
                  <a:lnTo>
                    <a:pt x="267" y="460"/>
                  </a:lnTo>
                  <a:lnTo>
                    <a:pt x="286" y="447"/>
                  </a:lnTo>
                  <a:lnTo>
                    <a:pt x="314" y="464"/>
                  </a:lnTo>
                  <a:lnTo>
                    <a:pt x="404" y="456"/>
                  </a:lnTo>
                  <a:lnTo>
                    <a:pt x="440" y="475"/>
                  </a:lnTo>
                  <a:lnTo>
                    <a:pt x="515" y="394"/>
                  </a:lnTo>
                  <a:lnTo>
                    <a:pt x="534" y="392"/>
                  </a:lnTo>
                  <a:lnTo>
                    <a:pt x="536" y="345"/>
                  </a:lnTo>
                  <a:lnTo>
                    <a:pt x="517" y="298"/>
                  </a:lnTo>
                  <a:lnTo>
                    <a:pt x="509" y="237"/>
                  </a:lnTo>
                  <a:lnTo>
                    <a:pt x="496" y="230"/>
                  </a:lnTo>
                  <a:lnTo>
                    <a:pt x="496" y="207"/>
                  </a:lnTo>
                  <a:lnTo>
                    <a:pt x="523" y="183"/>
                  </a:lnTo>
                  <a:lnTo>
                    <a:pt x="515" y="93"/>
                  </a:lnTo>
                  <a:lnTo>
                    <a:pt x="500" y="53"/>
                  </a:lnTo>
                  <a:lnTo>
                    <a:pt x="470" y="38"/>
                  </a:lnTo>
                  <a:lnTo>
                    <a:pt x="427" y="45"/>
                  </a:lnTo>
                  <a:lnTo>
                    <a:pt x="299" y="32"/>
                  </a:lnTo>
                  <a:lnTo>
                    <a:pt x="262" y="35"/>
                  </a:lnTo>
                  <a:lnTo>
                    <a:pt x="238" y="29"/>
                  </a:lnTo>
                  <a:lnTo>
                    <a:pt x="244" y="0"/>
                  </a:lnTo>
                  <a:lnTo>
                    <a:pt x="166" y="0"/>
                  </a:lnTo>
                  <a:lnTo>
                    <a:pt x="92" y="51"/>
                  </a:lnTo>
                  <a:lnTo>
                    <a:pt x="17" y="81"/>
                  </a:lnTo>
                  <a:lnTo>
                    <a:pt x="16" y="102"/>
                  </a:lnTo>
                  <a:lnTo>
                    <a:pt x="17" y="127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Freeform 28"/>
            <p:cNvSpPr>
              <a:spLocks/>
            </p:cNvSpPr>
            <p:nvPr/>
          </p:nvSpPr>
          <p:spPr bwMode="gray">
            <a:xfrm>
              <a:off x="4145770" y="3895899"/>
              <a:ext cx="963491" cy="488004"/>
            </a:xfrm>
            <a:custGeom>
              <a:avLst/>
              <a:gdLst>
                <a:gd name="T0" fmla="*/ 654067 w 391"/>
                <a:gd name="T1" fmla="*/ 123787 h 198"/>
                <a:gd name="T2" fmla="*/ 632321 w 391"/>
                <a:gd name="T3" fmla="*/ 71931 h 198"/>
                <a:gd name="T4" fmla="*/ 637339 w 391"/>
                <a:gd name="T5" fmla="*/ 16728 h 198"/>
                <a:gd name="T6" fmla="*/ 483441 w 391"/>
                <a:gd name="T7" fmla="*/ 0 h 198"/>
                <a:gd name="T8" fmla="*/ 439948 w 391"/>
                <a:gd name="T9" fmla="*/ 53530 h 198"/>
                <a:gd name="T10" fmla="*/ 371363 w 391"/>
                <a:gd name="T11" fmla="*/ 35129 h 198"/>
                <a:gd name="T12" fmla="*/ 332888 w 391"/>
                <a:gd name="T13" fmla="*/ 88659 h 198"/>
                <a:gd name="T14" fmla="*/ 289395 w 391"/>
                <a:gd name="T15" fmla="*/ 113751 h 198"/>
                <a:gd name="T16" fmla="*/ 301105 w 391"/>
                <a:gd name="T17" fmla="*/ 173972 h 198"/>
                <a:gd name="T18" fmla="*/ 185681 w 391"/>
                <a:gd name="T19" fmla="*/ 178990 h 198"/>
                <a:gd name="T20" fmla="*/ 150553 w 391"/>
                <a:gd name="T21" fmla="*/ 202409 h 198"/>
                <a:gd name="T22" fmla="*/ 93677 w 391"/>
                <a:gd name="T23" fmla="*/ 195718 h 198"/>
                <a:gd name="T24" fmla="*/ 65239 w 391"/>
                <a:gd name="T25" fmla="*/ 217464 h 198"/>
                <a:gd name="T26" fmla="*/ 0 w 391"/>
                <a:gd name="T27" fmla="*/ 185681 h 198"/>
                <a:gd name="T28" fmla="*/ 0 w 391"/>
                <a:gd name="T29" fmla="*/ 199064 h 198"/>
                <a:gd name="T30" fmla="*/ 16728 w 391"/>
                <a:gd name="T31" fmla="*/ 214119 h 198"/>
                <a:gd name="T32" fmla="*/ 16728 w 391"/>
                <a:gd name="T33" fmla="*/ 245902 h 198"/>
                <a:gd name="T34" fmla="*/ 0 w 391"/>
                <a:gd name="T35" fmla="*/ 245902 h 198"/>
                <a:gd name="T36" fmla="*/ 25092 w 391"/>
                <a:gd name="T37" fmla="*/ 265976 h 198"/>
                <a:gd name="T38" fmla="*/ 71931 w 391"/>
                <a:gd name="T39" fmla="*/ 274340 h 198"/>
                <a:gd name="T40" fmla="*/ 122115 w 391"/>
                <a:gd name="T41" fmla="*/ 281031 h 198"/>
                <a:gd name="T42" fmla="*/ 210773 w 391"/>
                <a:gd name="T43" fmla="*/ 255939 h 198"/>
                <a:gd name="T44" fmla="*/ 235866 w 391"/>
                <a:gd name="T45" fmla="*/ 292741 h 198"/>
                <a:gd name="T46" fmla="*/ 339580 w 391"/>
                <a:gd name="T47" fmla="*/ 317833 h 198"/>
                <a:gd name="T48" fmla="*/ 436602 w 391"/>
                <a:gd name="T49" fmla="*/ 331215 h 198"/>
                <a:gd name="T50" fmla="*/ 478422 w 391"/>
                <a:gd name="T51" fmla="*/ 299432 h 198"/>
                <a:gd name="T52" fmla="*/ 575445 w 391"/>
                <a:gd name="T53" fmla="*/ 292741 h 198"/>
                <a:gd name="T54" fmla="*/ 575445 w 391"/>
                <a:gd name="T55" fmla="*/ 252593 h 198"/>
                <a:gd name="T56" fmla="*/ 654067 w 391"/>
                <a:gd name="T57" fmla="*/ 123787 h 1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91"/>
                <a:gd name="T88" fmla="*/ 0 h 198"/>
                <a:gd name="T89" fmla="*/ 391 w 391"/>
                <a:gd name="T90" fmla="*/ 198 h 19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91" h="198">
                  <a:moveTo>
                    <a:pt x="391" y="74"/>
                  </a:moveTo>
                  <a:lnTo>
                    <a:pt x="378" y="43"/>
                  </a:lnTo>
                  <a:lnTo>
                    <a:pt x="381" y="10"/>
                  </a:lnTo>
                  <a:lnTo>
                    <a:pt x="289" y="0"/>
                  </a:lnTo>
                  <a:lnTo>
                    <a:pt x="263" y="32"/>
                  </a:lnTo>
                  <a:lnTo>
                    <a:pt x="222" y="21"/>
                  </a:lnTo>
                  <a:lnTo>
                    <a:pt x="199" y="53"/>
                  </a:lnTo>
                  <a:lnTo>
                    <a:pt x="173" y="68"/>
                  </a:lnTo>
                  <a:lnTo>
                    <a:pt x="180" y="104"/>
                  </a:lnTo>
                  <a:lnTo>
                    <a:pt x="111" y="107"/>
                  </a:lnTo>
                  <a:lnTo>
                    <a:pt x="90" y="121"/>
                  </a:lnTo>
                  <a:lnTo>
                    <a:pt x="56" y="117"/>
                  </a:lnTo>
                  <a:lnTo>
                    <a:pt x="39" y="130"/>
                  </a:lnTo>
                  <a:lnTo>
                    <a:pt x="0" y="111"/>
                  </a:lnTo>
                  <a:lnTo>
                    <a:pt x="0" y="119"/>
                  </a:lnTo>
                  <a:lnTo>
                    <a:pt x="10" y="128"/>
                  </a:lnTo>
                  <a:lnTo>
                    <a:pt x="10" y="147"/>
                  </a:lnTo>
                  <a:lnTo>
                    <a:pt x="0" y="147"/>
                  </a:lnTo>
                  <a:lnTo>
                    <a:pt x="15" y="159"/>
                  </a:lnTo>
                  <a:lnTo>
                    <a:pt x="43" y="164"/>
                  </a:lnTo>
                  <a:lnTo>
                    <a:pt x="73" y="168"/>
                  </a:lnTo>
                  <a:lnTo>
                    <a:pt x="126" y="153"/>
                  </a:lnTo>
                  <a:lnTo>
                    <a:pt x="141" y="175"/>
                  </a:lnTo>
                  <a:lnTo>
                    <a:pt x="203" y="190"/>
                  </a:lnTo>
                  <a:lnTo>
                    <a:pt x="261" y="198"/>
                  </a:lnTo>
                  <a:lnTo>
                    <a:pt x="286" y="179"/>
                  </a:lnTo>
                  <a:lnTo>
                    <a:pt x="344" y="175"/>
                  </a:lnTo>
                  <a:lnTo>
                    <a:pt x="344" y="151"/>
                  </a:lnTo>
                  <a:lnTo>
                    <a:pt x="391" y="74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Freeform 38"/>
            <p:cNvSpPr>
              <a:spLocks/>
            </p:cNvSpPr>
            <p:nvPr/>
          </p:nvSpPr>
          <p:spPr bwMode="gray">
            <a:xfrm>
              <a:off x="3300560" y="2981506"/>
              <a:ext cx="512547" cy="574267"/>
            </a:xfrm>
            <a:custGeom>
              <a:avLst/>
              <a:gdLst>
                <a:gd name="T0" fmla="*/ 120442 w 208"/>
                <a:gd name="T1" fmla="*/ 296086 h 233"/>
                <a:gd name="T2" fmla="*/ 227501 w 208"/>
                <a:gd name="T3" fmla="*/ 311141 h 233"/>
                <a:gd name="T4" fmla="*/ 209100 w 208"/>
                <a:gd name="T5" fmla="*/ 368017 h 233"/>
                <a:gd name="T6" fmla="*/ 262630 w 208"/>
                <a:gd name="T7" fmla="*/ 389763 h 233"/>
                <a:gd name="T8" fmla="*/ 244229 w 208"/>
                <a:gd name="T9" fmla="*/ 342925 h 233"/>
                <a:gd name="T10" fmla="*/ 262630 w 208"/>
                <a:gd name="T11" fmla="*/ 302777 h 233"/>
                <a:gd name="T12" fmla="*/ 262630 w 208"/>
                <a:gd name="T13" fmla="*/ 222483 h 233"/>
                <a:gd name="T14" fmla="*/ 331215 w 208"/>
                <a:gd name="T15" fmla="*/ 165607 h 233"/>
                <a:gd name="T16" fmla="*/ 347943 w 208"/>
                <a:gd name="T17" fmla="*/ 33456 h 233"/>
                <a:gd name="T18" fmla="*/ 311141 w 208"/>
                <a:gd name="T19" fmla="*/ 3346 h 233"/>
                <a:gd name="T20" fmla="*/ 277685 w 208"/>
                <a:gd name="T21" fmla="*/ 0 h 233"/>
                <a:gd name="T22" fmla="*/ 202409 w 208"/>
                <a:gd name="T23" fmla="*/ 30110 h 233"/>
                <a:gd name="T24" fmla="*/ 187354 w 208"/>
                <a:gd name="T25" fmla="*/ 80295 h 233"/>
                <a:gd name="T26" fmla="*/ 200736 w 208"/>
                <a:gd name="T27" fmla="*/ 93677 h 233"/>
                <a:gd name="T28" fmla="*/ 200736 w 208"/>
                <a:gd name="T29" fmla="*/ 125460 h 233"/>
                <a:gd name="T30" fmla="*/ 172299 w 208"/>
                <a:gd name="T31" fmla="*/ 132151 h 233"/>
                <a:gd name="T32" fmla="*/ 165607 w 208"/>
                <a:gd name="T33" fmla="*/ 115423 h 233"/>
                <a:gd name="T34" fmla="*/ 182336 w 208"/>
                <a:gd name="T35" fmla="*/ 95350 h 233"/>
                <a:gd name="T36" fmla="*/ 158916 w 208"/>
                <a:gd name="T37" fmla="*/ 73603 h 233"/>
                <a:gd name="T38" fmla="*/ 120442 w 208"/>
                <a:gd name="T39" fmla="*/ 80295 h 233"/>
                <a:gd name="T40" fmla="*/ 117096 w 208"/>
                <a:gd name="T41" fmla="*/ 148879 h 233"/>
                <a:gd name="T42" fmla="*/ 78622 w 208"/>
                <a:gd name="T43" fmla="*/ 210773 h 233"/>
                <a:gd name="T44" fmla="*/ 46838 w 208"/>
                <a:gd name="T45" fmla="*/ 250920 h 233"/>
                <a:gd name="T46" fmla="*/ 46838 w 208"/>
                <a:gd name="T47" fmla="*/ 260957 h 233"/>
                <a:gd name="T48" fmla="*/ 78622 w 208"/>
                <a:gd name="T49" fmla="*/ 252593 h 233"/>
                <a:gd name="T50" fmla="*/ 85313 w 208"/>
                <a:gd name="T51" fmla="*/ 242556 h 233"/>
                <a:gd name="T52" fmla="*/ 122115 w 208"/>
                <a:gd name="T53" fmla="*/ 244229 h 233"/>
                <a:gd name="T54" fmla="*/ 51857 w 208"/>
                <a:gd name="T55" fmla="*/ 274340 h 233"/>
                <a:gd name="T56" fmla="*/ 28438 w 208"/>
                <a:gd name="T57" fmla="*/ 274340 h 233"/>
                <a:gd name="T58" fmla="*/ 0 w 208"/>
                <a:gd name="T59" fmla="*/ 296086 h 233"/>
                <a:gd name="T60" fmla="*/ 48511 w 208"/>
                <a:gd name="T61" fmla="*/ 324524 h 233"/>
                <a:gd name="T62" fmla="*/ 120442 w 208"/>
                <a:gd name="T63" fmla="*/ 296086 h 23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08"/>
                <a:gd name="T97" fmla="*/ 0 h 233"/>
                <a:gd name="T98" fmla="*/ 208 w 208"/>
                <a:gd name="T99" fmla="*/ 233 h 23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08" h="233">
                  <a:moveTo>
                    <a:pt x="72" y="177"/>
                  </a:moveTo>
                  <a:lnTo>
                    <a:pt x="136" y="186"/>
                  </a:lnTo>
                  <a:lnTo>
                    <a:pt x="125" y="220"/>
                  </a:lnTo>
                  <a:lnTo>
                    <a:pt x="157" y="233"/>
                  </a:lnTo>
                  <a:lnTo>
                    <a:pt x="146" y="205"/>
                  </a:lnTo>
                  <a:lnTo>
                    <a:pt x="157" y="181"/>
                  </a:lnTo>
                  <a:lnTo>
                    <a:pt x="157" y="133"/>
                  </a:lnTo>
                  <a:lnTo>
                    <a:pt x="198" y="99"/>
                  </a:lnTo>
                  <a:lnTo>
                    <a:pt x="208" y="20"/>
                  </a:lnTo>
                  <a:lnTo>
                    <a:pt x="186" y="2"/>
                  </a:lnTo>
                  <a:lnTo>
                    <a:pt x="166" y="0"/>
                  </a:lnTo>
                  <a:lnTo>
                    <a:pt x="121" y="18"/>
                  </a:lnTo>
                  <a:lnTo>
                    <a:pt x="112" y="48"/>
                  </a:lnTo>
                  <a:lnTo>
                    <a:pt x="120" y="56"/>
                  </a:lnTo>
                  <a:lnTo>
                    <a:pt x="120" y="75"/>
                  </a:lnTo>
                  <a:lnTo>
                    <a:pt x="103" y="79"/>
                  </a:lnTo>
                  <a:lnTo>
                    <a:pt x="99" y="69"/>
                  </a:lnTo>
                  <a:lnTo>
                    <a:pt x="109" y="57"/>
                  </a:lnTo>
                  <a:lnTo>
                    <a:pt x="95" y="44"/>
                  </a:lnTo>
                  <a:lnTo>
                    <a:pt x="72" y="48"/>
                  </a:lnTo>
                  <a:lnTo>
                    <a:pt x="70" y="89"/>
                  </a:lnTo>
                  <a:lnTo>
                    <a:pt x="47" y="126"/>
                  </a:lnTo>
                  <a:lnTo>
                    <a:pt x="28" y="150"/>
                  </a:lnTo>
                  <a:lnTo>
                    <a:pt x="28" y="156"/>
                  </a:lnTo>
                  <a:lnTo>
                    <a:pt x="47" y="151"/>
                  </a:lnTo>
                  <a:lnTo>
                    <a:pt x="51" y="145"/>
                  </a:lnTo>
                  <a:lnTo>
                    <a:pt x="73" y="146"/>
                  </a:lnTo>
                  <a:lnTo>
                    <a:pt x="31" y="164"/>
                  </a:lnTo>
                  <a:lnTo>
                    <a:pt x="17" y="164"/>
                  </a:lnTo>
                  <a:lnTo>
                    <a:pt x="0" y="177"/>
                  </a:lnTo>
                  <a:lnTo>
                    <a:pt x="29" y="194"/>
                  </a:lnTo>
                  <a:lnTo>
                    <a:pt x="72" y="177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Freeform 39"/>
            <p:cNvSpPr>
              <a:spLocks/>
            </p:cNvSpPr>
            <p:nvPr/>
          </p:nvSpPr>
          <p:spPr bwMode="gray">
            <a:xfrm>
              <a:off x="3820501" y="4857121"/>
              <a:ext cx="68997" cy="61616"/>
            </a:xfrm>
            <a:custGeom>
              <a:avLst/>
              <a:gdLst>
                <a:gd name="T0" fmla="*/ 46839 w 56"/>
                <a:gd name="T1" fmla="*/ 18776 h 49"/>
                <a:gd name="T2" fmla="*/ 25929 w 56"/>
                <a:gd name="T3" fmla="*/ 0 h 49"/>
                <a:gd name="T4" fmla="*/ 0 w 56"/>
                <a:gd name="T5" fmla="*/ 18776 h 49"/>
                <a:gd name="T6" fmla="*/ 12546 w 56"/>
                <a:gd name="T7" fmla="*/ 41820 h 49"/>
                <a:gd name="T8" fmla="*/ 46839 w 56"/>
                <a:gd name="T9" fmla="*/ 18776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6"/>
                <a:gd name="T16" fmla="*/ 0 h 49"/>
                <a:gd name="T17" fmla="*/ 56 w 56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6" h="49">
                  <a:moveTo>
                    <a:pt x="56" y="22"/>
                  </a:moveTo>
                  <a:lnTo>
                    <a:pt x="31" y="0"/>
                  </a:lnTo>
                  <a:lnTo>
                    <a:pt x="0" y="22"/>
                  </a:lnTo>
                  <a:lnTo>
                    <a:pt x="15" y="49"/>
                  </a:lnTo>
                  <a:lnTo>
                    <a:pt x="56" y="22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4" name="Freeform 42"/>
            <p:cNvSpPr>
              <a:spLocks/>
            </p:cNvSpPr>
            <p:nvPr/>
          </p:nvSpPr>
          <p:spPr bwMode="gray">
            <a:xfrm>
              <a:off x="3640616" y="3649434"/>
              <a:ext cx="73925" cy="152810"/>
            </a:xfrm>
            <a:custGeom>
              <a:avLst/>
              <a:gdLst>
                <a:gd name="T0" fmla="*/ 31783 w 30"/>
                <a:gd name="T1" fmla="*/ 0 h 62"/>
                <a:gd name="T2" fmla="*/ 3346 w 30"/>
                <a:gd name="T3" fmla="*/ 46839 h 62"/>
                <a:gd name="T4" fmla="*/ 0 w 30"/>
                <a:gd name="T5" fmla="*/ 97023 h 62"/>
                <a:gd name="T6" fmla="*/ 43493 w 30"/>
                <a:gd name="T7" fmla="*/ 103714 h 62"/>
                <a:gd name="T8" fmla="*/ 50184 w 30"/>
                <a:gd name="T9" fmla="*/ 66912 h 62"/>
                <a:gd name="T10" fmla="*/ 31783 w 30"/>
                <a:gd name="T11" fmla="*/ 0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62"/>
                <a:gd name="T20" fmla="*/ 30 w 30"/>
                <a:gd name="T21" fmla="*/ 62 h 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62">
                  <a:moveTo>
                    <a:pt x="19" y="0"/>
                  </a:moveTo>
                  <a:lnTo>
                    <a:pt x="2" y="28"/>
                  </a:lnTo>
                  <a:lnTo>
                    <a:pt x="0" y="58"/>
                  </a:lnTo>
                  <a:lnTo>
                    <a:pt x="26" y="62"/>
                  </a:lnTo>
                  <a:lnTo>
                    <a:pt x="30" y="4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5" name="Freeform 44"/>
            <p:cNvSpPr>
              <a:spLocks/>
            </p:cNvSpPr>
            <p:nvPr/>
          </p:nvSpPr>
          <p:spPr bwMode="gray">
            <a:xfrm>
              <a:off x="4145770" y="4189195"/>
              <a:ext cx="24642" cy="69012"/>
            </a:xfrm>
            <a:custGeom>
              <a:avLst/>
              <a:gdLst>
                <a:gd name="T0" fmla="*/ 0 w 10"/>
                <a:gd name="T1" fmla="*/ 46839 h 28"/>
                <a:gd name="T2" fmla="*/ 0 w 10"/>
                <a:gd name="T3" fmla="*/ 0 h 28"/>
                <a:gd name="T4" fmla="*/ 16728 w 10"/>
                <a:gd name="T5" fmla="*/ 15055 h 28"/>
                <a:gd name="T6" fmla="*/ 16728 w 10"/>
                <a:gd name="T7" fmla="*/ 46839 h 28"/>
                <a:gd name="T8" fmla="*/ 0 w 10"/>
                <a:gd name="T9" fmla="*/ 46839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8"/>
                <a:gd name="T17" fmla="*/ 10 w 10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8">
                  <a:moveTo>
                    <a:pt x="0" y="28"/>
                  </a:moveTo>
                  <a:lnTo>
                    <a:pt x="0" y="0"/>
                  </a:lnTo>
                  <a:lnTo>
                    <a:pt x="10" y="9"/>
                  </a:lnTo>
                  <a:lnTo>
                    <a:pt x="1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6" name="Freeform 59"/>
            <p:cNvSpPr>
              <a:spLocks/>
            </p:cNvSpPr>
            <p:nvPr/>
          </p:nvSpPr>
          <p:spPr bwMode="gray">
            <a:xfrm>
              <a:off x="4007776" y="5029648"/>
              <a:ext cx="130601" cy="295762"/>
            </a:xfrm>
            <a:custGeom>
              <a:avLst/>
              <a:gdLst>
                <a:gd name="T0" fmla="*/ 88659 w 107"/>
                <a:gd name="T1" fmla="*/ 3332 h 241"/>
                <a:gd name="T2" fmla="*/ 84516 w 107"/>
                <a:gd name="T3" fmla="*/ 80795 h 241"/>
                <a:gd name="T4" fmla="*/ 56344 w 107"/>
                <a:gd name="T5" fmla="*/ 200737 h 241"/>
                <a:gd name="T6" fmla="*/ 11600 w 107"/>
                <a:gd name="T7" fmla="*/ 158257 h 241"/>
                <a:gd name="T8" fmla="*/ 0 w 107"/>
                <a:gd name="T9" fmla="*/ 94954 h 241"/>
                <a:gd name="T10" fmla="*/ 39772 w 107"/>
                <a:gd name="T11" fmla="*/ 35816 h 241"/>
                <a:gd name="T12" fmla="*/ 56344 w 107"/>
                <a:gd name="T13" fmla="*/ 35816 h 241"/>
                <a:gd name="T14" fmla="*/ 60487 w 107"/>
                <a:gd name="T15" fmla="*/ 0 h 241"/>
                <a:gd name="T16" fmla="*/ 88659 w 107"/>
                <a:gd name="T17" fmla="*/ 3332 h 2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7"/>
                <a:gd name="T28" fmla="*/ 0 h 241"/>
                <a:gd name="T29" fmla="*/ 107 w 107"/>
                <a:gd name="T30" fmla="*/ 241 h 2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7" h="241">
                  <a:moveTo>
                    <a:pt x="107" y="4"/>
                  </a:moveTo>
                  <a:lnTo>
                    <a:pt x="102" y="97"/>
                  </a:lnTo>
                  <a:lnTo>
                    <a:pt x="68" y="241"/>
                  </a:lnTo>
                  <a:lnTo>
                    <a:pt x="14" y="190"/>
                  </a:lnTo>
                  <a:lnTo>
                    <a:pt x="0" y="114"/>
                  </a:lnTo>
                  <a:lnTo>
                    <a:pt x="48" y="43"/>
                  </a:lnTo>
                  <a:lnTo>
                    <a:pt x="68" y="43"/>
                  </a:lnTo>
                  <a:lnTo>
                    <a:pt x="73" y="0"/>
                  </a:lnTo>
                  <a:lnTo>
                    <a:pt x="107" y="4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Freeform 60"/>
            <p:cNvSpPr>
              <a:spLocks/>
            </p:cNvSpPr>
            <p:nvPr/>
          </p:nvSpPr>
          <p:spPr bwMode="gray">
            <a:xfrm>
              <a:off x="2243433" y="3489230"/>
              <a:ext cx="1702740" cy="1643934"/>
            </a:xfrm>
            <a:custGeom>
              <a:avLst/>
              <a:gdLst>
                <a:gd name="T0" fmla="*/ 1067249 w 691"/>
                <a:gd name="T1" fmla="*/ 878222 h 667"/>
                <a:gd name="T2" fmla="*/ 1077286 w 691"/>
                <a:gd name="T3" fmla="*/ 747743 h 667"/>
                <a:gd name="T4" fmla="*/ 1037139 w 691"/>
                <a:gd name="T5" fmla="*/ 628974 h 667"/>
                <a:gd name="T6" fmla="*/ 980264 w 691"/>
                <a:gd name="T7" fmla="*/ 645702 h 667"/>
                <a:gd name="T8" fmla="*/ 1087323 w 691"/>
                <a:gd name="T9" fmla="*/ 471731 h 667"/>
                <a:gd name="T10" fmla="*/ 1155908 w 691"/>
                <a:gd name="T11" fmla="*/ 264303 h 667"/>
                <a:gd name="T12" fmla="*/ 948480 w 691"/>
                <a:gd name="T13" fmla="*/ 205755 h 667"/>
                <a:gd name="T14" fmla="*/ 856476 w 691"/>
                <a:gd name="T15" fmla="*/ 133824 h 667"/>
                <a:gd name="T16" fmla="*/ 762799 w 691"/>
                <a:gd name="T17" fmla="*/ 80295 h 667"/>
                <a:gd name="T18" fmla="*/ 659085 w 691"/>
                <a:gd name="T19" fmla="*/ 0 h 667"/>
                <a:gd name="T20" fmla="*/ 568754 w 691"/>
                <a:gd name="T21" fmla="*/ 112078 h 667"/>
                <a:gd name="T22" fmla="*/ 434929 w 691"/>
                <a:gd name="T23" fmla="*/ 205755 h 667"/>
                <a:gd name="T24" fmla="*/ 411510 w 691"/>
                <a:gd name="T25" fmla="*/ 239211 h 667"/>
                <a:gd name="T26" fmla="*/ 309469 w 691"/>
                <a:gd name="T27" fmla="*/ 192372 h 667"/>
                <a:gd name="T28" fmla="*/ 297759 w 691"/>
                <a:gd name="T29" fmla="*/ 342925 h 667"/>
                <a:gd name="T30" fmla="*/ 185681 w 691"/>
                <a:gd name="T31" fmla="*/ 344598 h 667"/>
                <a:gd name="T32" fmla="*/ 26765 w 691"/>
                <a:gd name="T33" fmla="*/ 334561 h 667"/>
                <a:gd name="T34" fmla="*/ 35129 w 691"/>
                <a:gd name="T35" fmla="*/ 446639 h 667"/>
                <a:gd name="T36" fmla="*/ 210773 w 691"/>
                <a:gd name="T37" fmla="*/ 513551 h 667"/>
                <a:gd name="T38" fmla="*/ 245902 w 691"/>
                <a:gd name="T39" fmla="*/ 568753 h 667"/>
                <a:gd name="T40" fmla="*/ 346271 w 691"/>
                <a:gd name="T41" fmla="*/ 677485 h 667"/>
                <a:gd name="T42" fmla="*/ 297759 w 691"/>
                <a:gd name="T43" fmla="*/ 970226 h 667"/>
                <a:gd name="T44" fmla="*/ 304450 w 691"/>
                <a:gd name="T45" fmla="*/ 1030447 h 667"/>
                <a:gd name="T46" fmla="*/ 500169 w 691"/>
                <a:gd name="T47" fmla="*/ 1063903 h 667"/>
                <a:gd name="T48" fmla="*/ 552026 w 691"/>
                <a:gd name="T49" fmla="*/ 1087322 h 667"/>
                <a:gd name="T50" fmla="*/ 592173 w 691"/>
                <a:gd name="T51" fmla="*/ 1087322 h 667"/>
                <a:gd name="T52" fmla="*/ 644030 w 691"/>
                <a:gd name="T53" fmla="*/ 1115760 h 667"/>
                <a:gd name="T54" fmla="*/ 709269 w 691"/>
                <a:gd name="T55" fmla="*/ 1022083 h 667"/>
                <a:gd name="T56" fmla="*/ 848112 w 691"/>
                <a:gd name="T57" fmla="*/ 1002009 h 667"/>
                <a:gd name="T58" fmla="*/ 981936 w 691"/>
                <a:gd name="T59" fmla="*/ 1035465 h 667"/>
                <a:gd name="T60" fmla="*/ 1070595 w 691"/>
                <a:gd name="T61" fmla="*/ 946807 h 667"/>
                <a:gd name="T62" fmla="*/ 1117434 w 691"/>
                <a:gd name="T63" fmla="*/ 946807 h 667"/>
                <a:gd name="T64" fmla="*/ 1109069 w 691"/>
                <a:gd name="T65" fmla="*/ 893277 h 6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1"/>
                <a:gd name="T100" fmla="*/ 0 h 667"/>
                <a:gd name="T101" fmla="*/ 691 w 691"/>
                <a:gd name="T102" fmla="*/ 667 h 6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1" h="667">
                  <a:moveTo>
                    <a:pt x="663" y="534"/>
                  </a:moveTo>
                  <a:lnTo>
                    <a:pt x="638" y="525"/>
                  </a:lnTo>
                  <a:lnTo>
                    <a:pt x="629" y="476"/>
                  </a:lnTo>
                  <a:lnTo>
                    <a:pt x="644" y="447"/>
                  </a:lnTo>
                  <a:lnTo>
                    <a:pt x="633" y="395"/>
                  </a:lnTo>
                  <a:lnTo>
                    <a:pt x="620" y="376"/>
                  </a:lnTo>
                  <a:lnTo>
                    <a:pt x="599" y="378"/>
                  </a:lnTo>
                  <a:lnTo>
                    <a:pt x="586" y="386"/>
                  </a:lnTo>
                  <a:lnTo>
                    <a:pt x="584" y="358"/>
                  </a:lnTo>
                  <a:lnTo>
                    <a:pt x="650" y="282"/>
                  </a:lnTo>
                  <a:lnTo>
                    <a:pt x="665" y="195"/>
                  </a:lnTo>
                  <a:lnTo>
                    <a:pt x="691" y="158"/>
                  </a:lnTo>
                  <a:lnTo>
                    <a:pt x="593" y="127"/>
                  </a:lnTo>
                  <a:lnTo>
                    <a:pt x="567" y="123"/>
                  </a:lnTo>
                  <a:lnTo>
                    <a:pt x="544" y="120"/>
                  </a:lnTo>
                  <a:lnTo>
                    <a:pt x="512" y="80"/>
                  </a:lnTo>
                  <a:lnTo>
                    <a:pt x="490" y="85"/>
                  </a:lnTo>
                  <a:lnTo>
                    <a:pt x="456" y="48"/>
                  </a:lnTo>
                  <a:lnTo>
                    <a:pt x="403" y="26"/>
                  </a:lnTo>
                  <a:lnTo>
                    <a:pt x="394" y="0"/>
                  </a:lnTo>
                  <a:lnTo>
                    <a:pt x="339" y="16"/>
                  </a:lnTo>
                  <a:lnTo>
                    <a:pt x="340" y="67"/>
                  </a:lnTo>
                  <a:lnTo>
                    <a:pt x="272" y="106"/>
                  </a:lnTo>
                  <a:lnTo>
                    <a:pt x="260" y="123"/>
                  </a:lnTo>
                  <a:lnTo>
                    <a:pt x="266" y="129"/>
                  </a:lnTo>
                  <a:lnTo>
                    <a:pt x="246" y="143"/>
                  </a:lnTo>
                  <a:lnTo>
                    <a:pt x="194" y="138"/>
                  </a:lnTo>
                  <a:lnTo>
                    <a:pt x="185" y="115"/>
                  </a:lnTo>
                  <a:lnTo>
                    <a:pt x="149" y="118"/>
                  </a:lnTo>
                  <a:lnTo>
                    <a:pt x="178" y="205"/>
                  </a:lnTo>
                  <a:lnTo>
                    <a:pt x="154" y="196"/>
                  </a:lnTo>
                  <a:lnTo>
                    <a:pt x="111" y="206"/>
                  </a:lnTo>
                  <a:lnTo>
                    <a:pt x="92" y="188"/>
                  </a:lnTo>
                  <a:lnTo>
                    <a:pt x="16" y="200"/>
                  </a:lnTo>
                  <a:lnTo>
                    <a:pt x="0" y="219"/>
                  </a:lnTo>
                  <a:lnTo>
                    <a:pt x="21" y="267"/>
                  </a:lnTo>
                  <a:lnTo>
                    <a:pt x="46" y="261"/>
                  </a:lnTo>
                  <a:lnTo>
                    <a:pt x="126" y="307"/>
                  </a:lnTo>
                  <a:lnTo>
                    <a:pt x="156" y="312"/>
                  </a:lnTo>
                  <a:lnTo>
                    <a:pt x="147" y="340"/>
                  </a:lnTo>
                  <a:lnTo>
                    <a:pt x="197" y="388"/>
                  </a:lnTo>
                  <a:lnTo>
                    <a:pt x="207" y="405"/>
                  </a:lnTo>
                  <a:lnTo>
                    <a:pt x="199" y="427"/>
                  </a:lnTo>
                  <a:lnTo>
                    <a:pt x="178" y="580"/>
                  </a:lnTo>
                  <a:lnTo>
                    <a:pt x="166" y="597"/>
                  </a:lnTo>
                  <a:lnTo>
                    <a:pt x="182" y="616"/>
                  </a:lnTo>
                  <a:lnTo>
                    <a:pt x="286" y="645"/>
                  </a:lnTo>
                  <a:lnTo>
                    <a:pt x="299" y="636"/>
                  </a:lnTo>
                  <a:lnTo>
                    <a:pt x="321" y="641"/>
                  </a:lnTo>
                  <a:lnTo>
                    <a:pt x="330" y="650"/>
                  </a:lnTo>
                  <a:lnTo>
                    <a:pt x="342" y="644"/>
                  </a:lnTo>
                  <a:lnTo>
                    <a:pt x="354" y="650"/>
                  </a:lnTo>
                  <a:lnTo>
                    <a:pt x="354" y="660"/>
                  </a:lnTo>
                  <a:lnTo>
                    <a:pt x="385" y="667"/>
                  </a:lnTo>
                  <a:lnTo>
                    <a:pt x="421" y="661"/>
                  </a:lnTo>
                  <a:lnTo>
                    <a:pt x="424" y="611"/>
                  </a:lnTo>
                  <a:lnTo>
                    <a:pt x="469" y="586"/>
                  </a:lnTo>
                  <a:lnTo>
                    <a:pt x="507" y="599"/>
                  </a:lnTo>
                  <a:lnTo>
                    <a:pt x="522" y="594"/>
                  </a:lnTo>
                  <a:lnTo>
                    <a:pt x="587" y="619"/>
                  </a:lnTo>
                  <a:lnTo>
                    <a:pt x="648" y="580"/>
                  </a:lnTo>
                  <a:lnTo>
                    <a:pt x="640" y="566"/>
                  </a:lnTo>
                  <a:lnTo>
                    <a:pt x="656" y="555"/>
                  </a:lnTo>
                  <a:lnTo>
                    <a:pt x="668" y="566"/>
                  </a:lnTo>
                  <a:lnTo>
                    <a:pt x="674" y="553"/>
                  </a:lnTo>
                  <a:lnTo>
                    <a:pt x="663" y="534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Freeform 64"/>
            <p:cNvSpPr>
              <a:spLocks/>
            </p:cNvSpPr>
            <p:nvPr/>
          </p:nvSpPr>
          <p:spPr bwMode="gray">
            <a:xfrm>
              <a:off x="3660328" y="2656170"/>
              <a:ext cx="1185265" cy="1560135"/>
            </a:xfrm>
            <a:custGeom>
              <a:avLst/>
              <a:gdLst>
                <a:gd name="T0" fmla="*/ 18401 w 481"/>
                <a:gd name="T1" fmla="*/ 443293 h 633"/>
                <a:gd name="T2" fmla="*/ 0 w 481"/>
                <a:gd name="T3" fmla="*/ 563735 h 633"/>
                <a:gd name="T4" fmla="*/ 18401 w 481"/>
                <a:gd name="T5" fmla="*/ 674140 h 633"/>
                <a:gd name="T6" fmla="*/ 30110 w 481"/>
                <a:gd name="T7" fmla="*/ 777854 h 633"/>
                <a:gd name="T8" fmla="*/ 150552 w 481"/>
                <a:gd name="T9" fmla="*/ 891605 h 633"/>
                <a:gd name="T10" fmla="*/ 265976 w 481"/>
                <a:gd name="T11" fmla="*/ 1005355 h 633"/>
                <a:gd name="T12" fmla="*/ 394782 w 481"/>
                <a:gd name="T13" fmla="*/ 1058885 h 633"/>
                <a:gd name="T14" fmla="*/ 480095 w 481"/>
                <a:gd name="T15" fmla="*/ 1043830 h 633"/>
                <a:gd name="T16" fmla="*/ 630647 w 481"/>
                <a:gd name="T17" fmla="*/ 1015392 h 633"/>
                <a:gd name="T18" fmla="*/ 662431 w 481"/>
                <a:gd name="T19" fmla="*/ 930079 h 633"/>
                <a:gd name="T20" fmla="*/ 590500 w 481"/>
                <a:gd name="T21" fmla="*/ 769490 h 633"/>
                <a:gd name="T22" fmla="*/ 647375 w 481"/>
                <a:gd name="T23" fmla="*/ 630647 h 633"/>
                <a:gd name="T24" fmla="*/ 791237 w 481"/>
                <a:gd name="T25" fmla="*/ 573772 h 633"/>
                <a:gd name="T26" fmla="*/ 804619 w 481"/>
                <a:gd name="T27" fmla="*/ 535297 h 633"/>
                <a:gd name="T28" fmla="*/ 757780 w 481"/>
                <a:gd name="T29" fmla="*/ 324524 h 633"/>
                <a:gd name="T30" fmla="*/ 751089 w 481"/>
                <a:gd name="T31" fmla="*/ 217465 h 633"/>
                <a:gd name="T32" fmla="*/ 687523 w 481"/>
                <a:gd name="T33" fmla="*/ 147207 h 633"/>
                <a:gd name="T34" fmla="*/ 620611 w 481"/>
                <a:gd name="T35" fmla="*/ 73603 h 633"/>
                <a:gd name="T36" fmla="*/ 541989 w 481"/>
                <a:gd name="T37" fmla="*/ 97023 h 633"/>
                <a:gd name="T38" fmla="*/ 478422 w 481"/>
                <a:gd name="T39" fmla="*/ 130479 h 633"/>
                <a:gd name="T40" fmla="*/ 416528 w 481"/>
                <a:gd name="T41" fmla="*/ 117096 h 633"/>
                <a:gd name="T42" fmla="*/ 441620 w 481"/>
                <a:gd name="T43" fmla="*/ 73603 h 633"/>
                <a:gd name="T44" fmla="*/ 349616 w 481"/>
                <a:gd name="T45" fmla="*/ 50184 h 633"/>
                <a:gd name="T46" fmla="*/ 312814 w 481"/>
                <a:gd name="T47" fmla="*/ 0 h 633"/>
                <a:gd name="T48" fmla="*/ 235865 w 481"/>
                <a:gd name="T49" fmla="*/ 15055 h 633"/>
                <a:gd name="T50" fmla="*/ 242557 w 481"/>
                <a:gd name="T51" fmla="*/ 73603 h 633"/>
                <a:gd name="T52" fmla="*/ 309469 w 481"/>
                <a:gd name="T53" fmla="*/ 162262 h 633"/>
                <a:gd name="T54" fmla="*/ 281031 w 481"/>
                <a:gd name="T55" fmla="*/ 165608 h 633"/>
                <a:gd name="T56" fmla="*/ 212446 w 481"/>
                <a:gd name="T57" fmla="*/ 212446 h 633"/>
                <a:gd name="T58" fmla="*/ 182336 w 481"/>
                <a:gd name="T59" fmla="*/ 180663 h 633"/>
                <a:gd name="T60" fmla="*/ 93677 w 481"/>
                <a:gd name="T61" fmla="*/ 202409 h 633"/>
                <a:gd name="T62" fmla="*/ 112078 w 481"/>
                <a:gd name="T63" fmla="*/ 232520 h 633"/>
                <a:gd name="T64" fmla="*/ 86986 w 481"/>
                <a:gd name="T65" fmla="*/ 386418 h 63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81"/>
                <a:gd name="T100" fmla="*/ 0 h 633"/>
                <a:gd name="T101" fmla="*/ 481 w 481"/>
                <a:gd name="T102" fmla="*/ 633 h 63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81" h="633">
                  <a:moveTo>
                    <a:pt x="52" y="231"/>
                  </a:moveTo>
                  <a:lnTo>
                    <a:pt x="11" y="265"/>
                  </a:lnTo>
                  <a:lnTo>
                    <a:pt x="11" y="313"/>
                  </a:lnTo>
                  <a:lnTo>
                    <a:pt x="0" y="337"/>
                  </a:lnTo>
                  <a:lnTo>
                    <a:pt x="11" y="365"/>
                  </a:lnTo>
                  <a:lnTo>
                    <a:pt x="11" y="403"/>
                  </a:lnTo>
                  <a:lnTo>
                    <a:pt x="22" y="443"/>
                  </a:lnTo>
                  <a:lnTo>
                    <a:pt x="18" y="465"/>
                  </a:lnTo>
                  <a:lnTo>
                    <a:pt x="116" y="496"/>
                  </a:lnTo>
                  <a:lnTo>
                    <a:pt x="90" y="533"/>
                  </a:lnTo>
                  <a:lnTo>
                    <a:pt x="75" y="620"/>
                  </a:lnTo>
                  <a:lnTo>
                    <a:pt x="159" y="601"/>
                  </a:lnTo>
                  <a:lnTo>
                    <a:pt x="197" y="614"/>
                  </a:lnTo>
                  <a:lnTo>
                    <a:pt x="236" y="633"/>
                  </a:lnTo>
                  <a:lnTo>
                    <a:pt x="253" y="620"/>
                  </a:lnTo>
                  <a:lnTo>
                    <a:pt x="287" y="624"/>
                  </a:lnTo>
                  <a:lnTo>
                    <a:pt x="308" y="610"/>
                  </a:lnTo>
                  <a:lnTo>
                    <a:pt x="377" y="607"/>
                  </a:lnTo>
                  <a:lnTo>
                    <a:pt x="370" y="571"/>
                  </a:lnTo>
                  <a:lnTo>
                    <a:pt x="396" y="556"/>
                  </a:lnTo>
                  <a:lnTo>
                    <a:pt x="419" y="524"/>
                  </a:lnTo>
                  <a:lnTo>
                    <a:pt x="353" y="460"/>
                  </a:lnTo>
                  <a:lnTo>
                    <a:pt x="332" y="397"/>
                  </a:lnTo>
                  <a:lnTo>
                    <a:pt x="387" y="377"/>
                  </a:lnTo>
                  <a:lnTo>
                    <a:pt x="436" y="337"/>
                  </a:lnTo>
                  <a:lnTo>
                    <a:pt x="473" y="343"/>
                  </a:lnTo>
                  <a:lnTo>
                    <a:pt x="477" y="333"/>
                  </a:lnTo>
                  <a:lnTo>
                    <a:pt x="481" y="320"/>
                  </a:lnTo>
                  <a:lnTo>
                    <a:pt x="460" y="266"/>
                  </a:lnTo>
                  <a:lnTo>
                    <a:pt x="453" y="194"/>
                  </a:lnTo>
                  <a:lnTo>
                    <a:pt x="432" y="177"/>
                  </a:lnTo>
                  <a:lnTo>
                    <a:pt x="449" y="130"/>
                  </a:lnTo>
                  <a:lnTo>
                    <a:pt x="448" y="105"/>
                  </a:lnTo>
                  <a:lnTo>
                    <a:pt x="411" y="88"/>
                  </a:lnTo>
                  <a:lnTo>
                    <a:pt x="408" y="72"/>
                  </a:lnTo>
                  <a:lnTo>
                    <a:pt x="371" y="44"/>
                  </a:lnTo>
                  <a:lnTo>
                    <a:pt x="340" y="44"/>
                  </a:lnTo>
                  <a:lnTo>
                    <a:pt x="324" y="58"/>
                  </a:lnTo>
                  <a:lnTo>
                    <a:pt x="308" y="61"/>
                  </a:lnTo>
                  <a:lnTo>
                    <a:pt x="286" y="78"/>
                  </a:lnTo>
                  <a:lnTo>
                    <a:pt x="254" y="83"/>
                  </a:lnTo>
                  <a:lnTo>
                    <a:pt x="249" y="70"/>
                  </a:lnTo>
                  <a:lnTo>
                    <a:pt x="267" y="57"/>
                  </a:lnTo>
                  <a:lnTo>
                    <a:pt x="264" y="44"/>
                  </a:lnTo>
                  <a:lnTo>
                    <a:pt x="241" y="45"/>
                  </a:lnTo>
                  <a:lnTo>
                    <a:pt x="209" y="30"/>
                  </a:lnTo>
                  <a:lnTo>
                    <a:pt x="207" y="13"/>
                  </a:lnTo>
                  <a:lnTo>
                    <a:pt x="187" y="0"/>
                  </a:lnTo>
                  <a:lnTo>
                    <a:pt x="145" y="0"/>
                  </a:lnTo>
                  <a:lnTo>
                    <a:pt x="141" y="9"/>
                  </a:lnTo>
                  <a:lnTo>
                    <a:pt x="157" y="37"/>
                  </a:lnTo>
                  <a:lnTo>
                    <a:pt x="145" y="44"/>
                  </a:lnTo>
                  <a:lnTo>
                    <a:pt x="151" y="85"/>
                  </a:lnTo>
                  <a:lnTo>
                    <a:pt x="185" y="97"/>
                  </a:lnTo>
                  <a:lnTo>
                    <a:pt x="191" y="111"/>
                  </a:lnTo>
                  <a:lnTo>
                    <a:pt x="168" y="99"/>
                  </a:lnTo>
                  <a:lnTo>
                    <a:pt x="136" y="96"/>
                  </a:lnTo>
                  <a:lnTo>
                    <a:pt x="127" y="127"/>
                  </a:lnTo>
                  <a:lnTo>
                    <a:pt x="117" y="128"/>
                  </a:lnTo>
                  <a:lnTo>
                    <a:pt x="109" y="108"/>
                  </a:lnTo>
                  <a:lnTo>
                    <a:pt x="70" y="108"/>
                  </a:lnTo>
                  <a:lnTo>
                    <a:pt x="56" y="121"/>
                  </a:lnTo>
                  <a:lnTo>
                    <a:pt x="54" y="134"/>
                  </a:lnTo>
                  <a:lnTo>
                    <a:pt x="67" y="139"/>
                  </a:lnTo>
                  <a:lnTo>
                    <a:pt x="62" y="152"/>
                  </a:lnTo>
                  <a:lnTo>
                    <a:pt x="52" y="231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Freeform 71"/>
            <p:cNvSpPr>
              <a:spLocks/>
            </p:cNvSpPr>
            <p:nvPr/>
          </p:nvSpPr>
          <p:spPr bwMode="gray">
            <a:xfrm>
              <a:off x="3214315" y="3417755"/>
              <a:ext cx="473119" cy="374629"/>
            </a:xfrm>
            <a:custGeom>
              <a:avLst/>
              <a:gdLst>
                <a:gd name="T0" fmla="*/ 103714 w 192"/>
                <a:gd name="T1" fmla="*/ 128806 h 152"/>
                <a:gd name="T2" fmla="*/ 162262 w 192"/>
                <a:gd name="T3" fmla="*/ 189027 h 152"/>
                <a:gd name="T4" fmla="*/ 197391 w 192"/>
                <a:gd name="T5" fmla="*/ 182335 h 152"/>
                <a:gd name="T6" fmla="*/ 250920 w 192"/>
                <a:gd name="T7" fmla="*/ 249248 h 152"/>
                <a:gd name="T8" fmla="*/ 289395 w 192"/>
                <a:gd name="T9" fmla="*/ 254266 h 152"/>
                <a:gd name="T10" fmla="*/ 292740 w 192"/>
                <a:gd name="T11" fmla="*/ 204082 h 152"/>
                <a:gd name="T12" fmla="*/ 321178 w 192"/>
                <a:gd name="T13" fmla="*/ 157243 h 152"/>
                <a:gd name="T14" fmla="*/ 321178 w 192"/>
                <a:gd name="T15" fmla="*/ 92004 h 152"/>
                <a:gd name="T16" fmla="*/ 267648 w 192"/>
                <a:gd name="T17" fmla="*/ 71931 h 152"/>
                <a:gd name="T18" fmla="*/ 286049 w 192"/>
                <a:gd name="T19" fmla="*/ 15055 h 152"/>
                <a:gd name="T20" fmla="*/ 178990 w 192"/>
                <a:gd name="T21" fmla="*/ 0 h 152"/>
                <a:gd name="T22" fmla="*/ 107059 w 192"/>
                <a:gd name="T23" fmla="*/ 28438 h 152"/>
                <a:gd name="T24" fmla="*/ 58548 w 192"/>
                <a:gd name="T25" fmla="*/ 0 h 152"/>
                <a:gd name="T26" fmla="*/ 0 w 192"/>
                <a:gd name="T27" fmla="*/ 48511 h 152"/>
                <a:gd name="T28" fmla="*/ 15055 w 192"/>
                <a:gd name="T29" fmla="*/ 92004 h 152"/>
                <a:gd name="T30" fmla="*/ 103714 w 192"/>
                <a:gd name="T31" fmla="*/ 128806 h 15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92"/>
                <a:gd name="T49" fmla="*/ 0 h 152"/>
                <a:gd name="T50" fmla="*/ 192 w 192"/>
                <a:gd name="T51" fmla="*/ 152 h 15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92" h="152">
                  <a:moveTo>
                    <a:pt x="62" y="77"/>
                  </a:moveTo>
                  <a:lnTo>
                    <a:pt x="97" y="113"/>
                  </a:lnTo>
                  <a:lnTo>
                    <a:pt x="118" y="109"/>
                  </a:lnTo>
                  <a:lnTo>
                    <a:pt x="150" y="149"/>
                  </a:lnTo>
                  <a:lnTo>
                    <a:pt x="173" y="152"/>
                  </a:lnTo>
                  <a:lnTo>
                    <a:pt x="175" y="122"/>
                  </a:lnTo>
                  <a:lnTo>
                    <a:pt x="192" y="94"/>
                  </a:lnTo>
                  <a:lnTo>
                    <a:pt x="192" y="55"/>
                  </a:lnTo>
                  <a:lnTo>
                    <a:pt x="160" y="43"/>
                  </a:lnTo>
                  <a:lnTo>
                    <a:pt x="171" y="9"/>
                  </a:lnTo>
                  <a:lnTo>
                    <a:pt x="107" y="0"/>
                  </a:lnTo>
                  <a:lnTo>
                    <a:pt x="64" y="17"/>
                  </a:lnTo>
                  <a:lnTo>
                    <a:pt x="35" y="0"/>
                  </a:lnTo>
                  <a:lnTo>
                    <a:pt x="0" y="29"/>
                  </a:lnTo>
                  <a:lnTo>
                    <a:pt x="9" y="55"/>
                  </a:lnTo>
                  <a:lnTo>
                    <a:pt x="62" y="77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Freeform 72"/>
            <p:cNvSpPr>
              <a:spLocks/>
            </p:cNvSpPr>
            <p:nvPr/>
          </p:nvSpPr>
          <p:spPr bwMode="gray">
            <a:xfrm>
              <a:off x="3054145" y="5076476"/>
              <a:ext cx="61606" cy="39435"/>
            </a:xfrm>
            <a:custGeom>
              <a:avLst/>
              <a:gdLst>
                <a:gd name="T0" fmla="*/ 40148 w 25"/>
                <a:gd name="T1" fmla="*/ 26765 h 16"/>
                <a:gd name="T2" fmla="*/ 41821 w 25"/>
                <a:gd name="T3" fmla="*/ 10037 h 16"/>
                <a:gd name="T4" fmla="*/ 21747 w 25"/>
                <a:gd name="T5" fmla="*/ 0 h 16"/>
                <a:gd name="T6" fmla="*/ 0 w 25"/>
                <a:gd name="T7" fmla="*/ 8364 h 16"/>
                <a:gd name="T8" fmla="*/ 15056 w 25"/>
                <a:gd name="T9" fmla="*/ 26765 h 16"/>
                <a:gd name="T10" fmla="*/ 40148 w 25"/>
                <a:gd name="T11" fmla="*/ 2676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"/>
                <a:gd name="T19" fmla="*/ 0 h 16"/>
                <a:gd name="T20" fmla="*/ 25 w 25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" h="16">
                  <a:moveTo>
                    <a:pt x="24" y="16"/>
                  </a:moveTo>
                  <a:lnTo>
                    <a:pt x="25" y="6"/>
                  </a:lnTo>
                  <a:lnTo>
                    <a:pt x="13" y="0"/>
                  </a:lnTo>
                  <a:lnTo>
                    <a:pt x="0" y="5"/>
                  </a:lnTo>
                  <a:lnTo>
                    <a:pt x="9" y="16"/>
                  </a:lnTo>
                  <a:lnTo>
                    <a:pt x="24" y="16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Freeform 75"/>
            <p:cNvSpPr>
              <a:spLocks/>
            </p:cNvSpPr>
            <p:nvPr/>
          </p:nvSpPr>
          <p:spPr bwMode="gray">
            <a:xfrm>
              <a:off x="3933851" y="5357448"/>
              <a:ext cx="224241" cy="382022"/>
            </a:xfrm>
            <a:custGeom>
              <a:avLst/>
              <a:gdLst>
                <a:gd name="T0" fmla="*/ 35323 w 181"/>
                <a:gd name="T1" fmla="*/ 259284 h 311"/>
                <a:gd name="T2" fmla="*/ 24390 w 181"/>
                <a:gd name="T3" fmla="*/ 217598 h 311"/>
                <a:gd name="T4" fmla="*/ 35323 w 181"/>
                <a:gd name="T5" fmla="*/ 189252 h 311"/>
                <a:gd name="T6" fmla="*/ 35323 w 181"/>
                <a:gd name="T7" fmla="*/ 86706 h 311"/>
                <a:gd name="T8" fmla="*/ 6728 w 181"/>
                <a:gd name="T9" fmla="*/ 62528 h 311"/>
                <a:gd name="T10" fmla="*/ 0 w 181"/>
                <a:gd name="T11" fmla="*/ 24178 h 311"/>
                <a:gd name="T12" fmla="*/ 14297 w 181"/>
                <a:gd name="T13" fmla="*/ 16674 h 311"/>
                <a:gd name="T14" fmla="*/ 52985 w 181"/>
                <a:gd name="T15" fmla="*/ 38351 h 311"/>
                <a:gd name="T16" fmla="*/ 56349 w 181"/>
                <a:gd name="T17" fmla="*/ 26679 h 311"/>
                <a:gd name="T18" fmla="*/ 105969 w 181"/>
                <a:gd name="T19" fmla="*/ 0 h 311"/>
                <a:gd name="T20" fmla="*/ 131200 w 181"/>
                <a:gd name="T21" fmla="*/ 12506 h 311"/>
                <a:gd name="T22" fmla="*/ 152226 w 181"/>
                <a:gd name="T23" fmla="*/ 98378 h 311"/>
                <a:gd name="T24" fmla="*/ 137929 w 181"/>
                <a:gd name="T25" fmla="*/ 223434 h 311"/>
                <a:gd name="T26" fmla="*/ 120267 w 181"/>
                <a:gd name="T27" fmla="*/ 241776 h 311"/>
                <a:gd name="T28" fmla="*/ 103446 w 181"/>
                <a:gd name="T29" fmla="*/ 223434 h 311"/>
                <a:gd name="T30" fmla="*/ 89149 w 181"/>
                <a:gd name="T31" fmla="*/ 227603 h 311"/>
                <a:gd name="T32" fmla="*/ 84944 w 181"/>
                <a:gd name="T33" fmla="*/ 259284 h 311"/>
                <a:gd name="T34" fmla="*/ 35323 w 181"/>
                <a:gd name="T35" fmla="*/ 259284 h 31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1"/>
                <a:gd name="T55" fmla="*/ 0 h 311"/>
                <a:gd name="T56" fmla="*/ 181 w 181"/>
                <a:gd name="T57" fmla="*/ 311 h 31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1" h="311">
                  <a:moveTo>
                    <a:pt x="42" y="311"/>
                  </a:moveTo>
                  <a:lnTo>
                    <a:pt x="29" y="261"/>
                  </a:lnTo>
                  <a:lnTo>
                    <a:pt x="42" y="227"/>
                  </a:lnTo>
                  <a:lnTo>
                    <a:pt x="42" y="104"/>
                  </a:lnTo>
                  <a:lnTo>
                    <a:pt x="8" y="75"/>
                  </a:lnTo>
                  <a:lnTo>
                    <a:pt x="0" y="29"/>
                  </a:lnTo>
                  <a:lnTo>
                    <a:pt x="17" y="20"/>
                  </a:lnTo>
                  <a:lnTo>
                    <a:pt x="63" y="46"/>
                  </a:lnTo>
                  <a:lnTo>
                    <a:pt x="67" y="32"/>
                  </a:lnTo>
                  <a:lnTo>
                    <a:pt x="126" y="0"/>
                  </a:lnTo>
                  <a:lnTo>
                    <a:pt x="156" y="15"/>
                  </a:lnTo>
                  <a:lnTo>
                    <a:pt x="181" y="118"/>
                  </a:lnTo>
                  <a:lnTo>
                    <a:pt x="164" y="268"/>
                  </a:lnTo>
                  <a:lnTo>
                    <a:pt x="143" y="290"/>
                  </a:lnTo>
                  <a:lnTo>
                    <a:pt x="123" y="268"/>
                  </a:lnTo>
                  <a:lnTo>
                    <a:pt x="106" y="273"/>
                  </a:lnTo>
                  <a:lnTo>
                    <a:pt x="101" y="311"/>
                  </a:lnTo>
                  <a:lnTo>
                    <a:pt x="42" y="311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Freeform 76"/>
            <p:cNvSpPr>
              <a:spLocks/>
            </p:cNvSpPr>
            <p:nvPr/>
          </p:nvSpPr>
          <p:spPr bwMode="gray">
            <a:xfrm>
              <a:off x="4510467" y="5756789"/>
              <a:ext cx="404124" cy="253859"/>
            </a:xfrm>
            <a:custGeom>
              <a:avLst/>
              <a:gdLst>
                <a:gd name="T0" fmla="*/ 274340 w 328"/>
                <a:gd name="T1" fmla="*/ 0 h 207"/>
                <a:gd name="T2" fmla="*/ 272667 w 328"/>
                <a:gd name="T3" fmla="*/ 28300 h 207"/>
                <a:gd name="T4" fmla="*/ 248412 w 328"/>
                <a:gd name="T5" fmla="*/ 69918 h 207"/>
                <a:gd name="T6" fmla="*/ 258448 w 328"/>
                <a:gd name="T7" fmla="*/ 122357 h 207"/>
                <a:gd name="T8" fmla="*/ 243393 w 328"/>
                <a:gd name="T9" fmla="*/ 172298 h 207"/>
                <a:gd name="T10" fmla="*/ 188191 w 328"/>
                <a:gd name="T11" fmla="*/ 155651 h 207"/>
                <a:gd name="T12" fmla="*/ 158080 w 328"/>
                <a:gd name="T13" fmla="*/ 128183 h 207"/>
                <a:gd name="T14" fmla="*/ 113751 w 328"/>
                <a:gd name="T15" fmla="*/ 121524 h 207"/>
                <a:gd name="T16" fmla="*/ 42657 w 328"/>
                <a:gd name="T17" fmla="*/ 74080 h 207"/>
                <a:gd name="T18" fmla="*/ 6691 w 328"/>
                <a:gd name="T19" fmla="*/ 66589 h 207"/>
                <a:gd name="T20" fmla="*/ 0 w 328"/>
                <a:gd name="T21" fmla="*/ 34959 h 207"/>
                <a:gd name="T22" fmla="*/ 28438 w 328"/>
                <a:gd name="T23" fmla="*/ 9988 h 207"/>
                <a:gd name="T24" fmla="*/ 191536 w 328"/>
                <a:gd name="T25" fmla="*/ 23306 h 207"/>
                <a:gd name="T26" fmla="*/ 212446 w 328"/>
                <a:gd name="T27" fmla="*/ 9988 h 207"/>
                <a:gd name="T28" fmla="*/ 274340 w 328"/>
                <a:gd name="T29" fmla="*/ 0 h 20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8"/>
                <a:gd name="T46" fmla="*/ 0 h 207"/>
                <a:gd name="T47" fmla="*/ 328 w 328"/>
                <a:gd name="T48" fmla="*/ 207 h 20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8" h="207">
                  <a:moveTo>
                    <a:pt x="328" y="0"/>
                  </a:moveTo>
                  <a:lnTo>
                    <a:pt x="326" y="34"/>
                  </a:lnTo>
                  <a:lnTo>
                    <a:pt x="297" y="84"/>
                  </a:lnTo>
                  <a:lnTo>
                    <a:pt x="309" y="147"/>
                  </a:lnTo>
                  <a:lnTo>
                    <a:pt x="291" y="207"/>
                  </a:lnTo>
                  <a:lnTo>
                    <a:pt x="225" y="187"/>
                  </a:lnTo>
                  <a:lnTo>
                    <a:pt x="189" y="154"/>
                  </a:lnTo>
                  <a:lnTo>
                    <a:pt x="136" y="146"/>
                  </a:lnTo>
                  <a:lnTo>
                    <a:pt x="51" y="89"/>
                  </a:lnTo>
                  <a:lnTo>
                    <a:pt x="8" y="80"/>
                  </a:lnTo>
                  <a:lnTo>
                    <a:pt x="0" y="42"/>
                  </a:lnTo>
                  <a:lnTo>
                    <a:pt x="34" y="12"/>
                  </a:lnTo>
                  <a:lnTo>
                    <a:pt x="229" y="28"/>
                  </a:lnTo>
                  <a:lnTo>
                    <a:pt x="254" y="12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rgbClr val="BCBCBC"/>
            </a:solidFill>
            <a:ln w="1270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Oval 104"/>
            <p:cNvSpPr/>
            <p:nvPr/>
          </p:nvSpPr>
          <p:spPr>
            <a:xfrm>
              <a:off x="3450874" y="4742004"/>
              <a:ext cx="119417" cy="11941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rgbClr val="000000"/>
                </a:solidFill>
              </a:endParaRPr>
            </a:p>
          </p:txBody>
        </p:sp>
        <p:sp>
          <p:nvSpPr>
            <p:cNvPr id="24" name="Oval 104"/>
            <p:cNvSpPr/>
            <p:nvPr/>
          </p:nvSpPr>
          <p:spPr>
            <a:xfrm>
              <a:off x="4045972" y="3998471"/>
              <a:ext cx="119417" cy="11941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>
                <a:solidFill>
                  <a:srgbClr val="000000"/>
                </a:solidFill>
              </a:endParaRPr>
            </a:p>
          </p:txBody>
        </p:sp>
      </p:grpSp>
      <p:pic>
        <p:nvPicPr>
          <p:cNvPr id="28" name="Grafik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431800"/>
            <a:ext cx="918195" cy="597277"/>
          </a:xfrm>
          <a:prstGeom prst="rect">
            <a:avLst/>
          </a:prstGeom>
        </p:spPr>
      </p:pic>
      <p:pic>
        <p:nvPicPr>
          <p:cNvPr id="29" name="Picture 3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388" y="56405"/>
            <a:ext cx="929012" cy="10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7" descr="Bildergebnis für landeswappen hambur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77849"/>
            <a:ext cx="638175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délník 100"/>
          <p:cNvSpPr/>
          <p:nvPr/>
        </p:nvSpPr>
        <p:spPr>
          <a:xfrm>
            <a:off x="3720542" y="374818"/>
            <a:ext cx="1175494" cy="61260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r>
              <a:rPr lang="ru-RU" dirty="0">
                <a:solidFill>
                  <a:schemeClr val="tx1"/>
                </a:solidFill>
              </a:rPr>
              <a:t>Гамбург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rgbClr val="5E5E5E"/>
                </a:solidFill>
              </a:rPr>
              <a:t>планируется</a:t>
            </a: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32" name="Picture 27" descr="Bildergebnis für wappen rhein ruhr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328" y="835515"/>
            <a:ext cx="893557" cy="103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bdélník 100"/>
          <p:cNvSpPr/>
          <p:nvPr/>
        </p:nvSpPr>
        <p:spPr>
          <a:xfrm>
            <a:off x="5686176" y="161332"/>
            <a:ext cx="2133090" cy="61260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dirty="0">
                <a:solidFill>
                  <a:schemeClr val="tx1"/>
                </a:solidFill>
              </a:rPr>
              <a:t>Нижняя Саксония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rgbClr val="5E5E5E"/>
                </a:solidFill>
              </a:rPr>
              <a:t>планируется</a:t>
            </a:r>
            <a:endParaRPr lang="de-DE" sz="1400" dirty="0">
              <a:solidFill>
                <a:srgbClr val="5E5E5E"/>
              </a:solidFill>
            </a:endParaRPr>
          </a:p>
          <a:p>
            <a:endParaRPr lang="de-DE" sz="1400" dirty="0">
              <a:solidFill>
                <a:schemeClr val="tx1"/>
              </a:solidFill>
            </a:endParaRPr>
          </a:p>
          <a:p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5" name="Obdélník 100"/>
          <p:cNvSpPr/>
          <p:nvPr/>
        </p:nvSpPr>
        <p:spPr>
          <a:xfrm>
            <a:off x="203265" y="838200"/>
            <a:ext cx="1473135" cy="718343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dirty="0">
                <a:solidFill>
                  <a:schemeClr val="tx1"/>
                </a:solidFill>
              </a:rPr>
              <a:t>Рейн</a:t>
            </a:r>
            <a:r>
              <a:rPr lang="de-DE" dirty="0">
                <a:solidFill>
                  <a:schemeClr val="tx1"/>
                </a:solidFill>
              </a:rPr>
              <a:t>/</a:t>
            </a:r>
            <a:r>
              <a:rPr lang="ru-RU" dirty="0">
                <a:solidFill>
                  <a:schemeClr val="tx1"/>
                </a:solidFill>
              </a:rPr>
              <a:t>Рур</a:t>
            </a:r>
          </a:p>
          <a:p>
            <a:r>
              <a:rPr lang="ru-RU" sz="1400" dirty="0">
                <a:solidFill>
                  <a:srgbClr val="5E5E5E"/>
                </a:solidFill>
              </a:rPr>
              <a:t>в эксплуатации</a:t>
            </a:r>
            <a:endParaRPr lang="de-DE" sz="1400" dirty="0">
              <a:solidFill>
                <a:schemeClr val="tx1"/>
              </a:solidFill>
            </a:endParaRPr>
          </a:p>
          <a:p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6" name="Obdélník 100"/>
          <p:cNvSpPr/>
          <p:nvPr/>
        </p:nvSpPr>
        <p:spPr>
          <a:xfrm>
            <a:off x="8479" y="2006600"/>
            <a:ext cx="1277369" cy="61260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dirty="0">
                <a:solidFill>
                  <a:schemeClr val="tx1"/>
                </a:solidFill>
              </a:rPr>
              <a:t>Бельгия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ru-RU" sz="1400" dirty="0">
                <a:solidFill>
                  <a:srgbClr val="5E5E5E"/>
                </a:solidFill>
              </a:rPr>
              <a:t>планируется</a:t>
            </a:r>
            <a:endParaRPr lang="de-DE" sz="1400" dirty="0">
              <a:solidFill>
                <a:srgbClr val="5E5E5E"/>
              </a:solidFill>
            </a:endParaRPr>
          </a:p>
          <a:p>
            <a:endParaRPr lang="de-DE" sz="1400" dirty="0">
              <a:solidFill>
                <a:schemeClr val="tx1"/>
              </a:solidFill>
            </a:endParaRPr>
          </a:p>
          <a:p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37" name="Gleichschenkliges Dreieck 36"/>
          <p:cNvSpPr/>
          <p:nvPr>
            <p:custDataLst>
              <p:tags r:id="rId2"/>
            </p:custDataLst>
          </p:nvPr>
        </p:nvSpPr>
        <p:spPr>
          <a:xfrm rot="2747957">
            <a:off x="3182648" y="3557716"/>
            <a:ext cx="332195" cy="67517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Gleichschenkliges Dreieck 37"/>
          <p:cNvSpPr/>
          <p:nvPr>
            <p:custDataLst>
              <p:tags r:id="rId3"/>
            </p:custDataLst>
          </p:nvPr>
        </p:nvSpPr>
        <p:spPr>
          <a:xfrm rot="19042969">
            <a:off x="4720106" y="2512948"/>
            <a:ext cx="332195" cy="11910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Gleichschenkliges Dreieck 38"/>
          <p:cNvSpPr/>
          <p:nvPr/>
        </p:nvSpPr>
        <p:spPr>
          <a:xfrm rot="17354779">
            <a:off x="5466164" y="1210384"/>
            <a:ext cx="332195" cy="11910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Gleichschenkliges Dreieck 39"/>
          <p:cNvSpPr/>
          <p:nvPr/>
        </p:nvSpPr>
        <p:spPr>
          <a:xfrm rot="6742654">
            <a:off x="3194965" y="757328"/>
            <a:ext cx="182711" cy="15045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Gleichschenkliges Dreieck 40"/>
          <p:cNvSpPr/>
          <p:nvPr/>
        </p:nvSpPr>
        <p:spPr>
          <a:xfrm rot="5010471">
            <a:off x="2701552" y="1326287"/>
            <a:ext cx="144180" cy="16753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Gleichschenkliges Dreieck 41"/>
          <p:cNvSpPr/>
          <p:nvPr/>
        </p:nvSpPr>
        <p:spPr>
          <a:xfrm rot="6336928">
            <a:off x="3996388" y="785259"/>
            <a:ext cx="215652" cy="82422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Gleichschenkliges Dreieck 42"/>
          <p:cNvSpPr/>
          <p:nvPr/>
        </p:nvSpPr>
        <p:spPr>
          <a:xfrm rot="12623379">
            <a:off x="4757383" y="974377"/>
            <a:ext cx="192731" cy="659745"/>
          </a:xfrm>
          <a:prstGeom prst="triangle">
            <a:avLst>
              <a:gd name="adj" fmla="val 48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Oval 104"/>
          <p:cNvSpPr/>
          <p:nvPr/>
        </p:nvSpPr>
        <p:spPr>
          <a:xfrm>
            <a:off x="4930755" y="1498600"/>
            <a:ext cx="149245" cy="1492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45" name="Oval 104"/>
          <p:cNvSpPr/>
          <p:nvPr/>
        </p:nvSpPr>
        <p:spPr>
          <a:xfrm>
            <a:off x="4482526" y="1229954"/>
            <a:ext cx="149245" cy="1492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46" name="Oval 104"/>
          <p:cNvSpPr/>
          <p:nvPr/>
        </p:nvSpPr>
        <p:spPr>
          <a:xfrm>
            <a:off x="3649637" y="1982778"/>
            <a:ext cx="149245" cy="1492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48" name="Oval 104"/>
          <p:cNvSpPr/>
          <p:nvPr/>
        </p:nvSpPr>
        <p:spPr>
          <a:xfrm>
            <a:off x="4036950" y="1752600"/>
            <a:ext cx="149245" cy="1492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49" name="Oval 104"/>
          <p:cNvSpPr/>
          <p:nvPr/>
        </p:nvSpPr>
        <p:spPr>
          <a:xfrm>
            <a:off x="4572000" y="1603355"/>
            <a:ext cx="149245" cy="1492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249617" y="3497014"/>
            <a:ext cx="1276440" cy="846386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 err="1">
                <a:solidFill>
                  <a:srgbClr val="5E5E5E"/>
                </a:solidFill>
              </a:rPr>
              <a:t>Гарден</a:t>
            </a:r>
            <a:r>
              <a:rPr lang="de-DE" dirty="0">
                <a:solidFill>
                  <a:srgbClr val="5E5E5E"/>
                </a:solidFill>
              </a:rPr>
              <a:t>, F</a:t>
            </a:r>
            <a:br>
              <a:rPr lang="de-DE" dirty="0">
                <a:solidFill>
                  <a:srgbClr val="5E5E5E"/>
                </a:solidFill>
              </a:rPr>
            </a:br>
            <a:r>
              <a:rPr lang="ru-RU" sz="1400" dirty="0">
                <a:solidFill>
                  <a:srgbClr val="5E5E5E"/>
                </a:solidFill>
              </a:rPr>
              <a:t>в эксплуатации</a:t>
            </a:r>
            <a:endParaRPr lang="de-DE" sz="1400" dirty="0">
              <a:solidFill>
                <a:srgbClr val="5E5E5E"/>
              </a:solidFill>
            </a:endParaRPr>
          </a:p>
          <a:p>
            <a:pPr>
              <a:spcAft>
                <a:spcPts val="600"/>
              </a:spcAft>
            </a:pPr>
            <a:endParaRPr lang="de-DE" dirty="0">
              <a:solidFill>
                <a:srgbClr val="5E5E5E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5870104" y="2823759"/>
            <a:ext cx="1276440" cy="492443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rgbClr val="5E5E5E"/>
                </a:solidFill>
              </a:rPr>
              <a:t>Ульм</a:t>
            </a:r>
            <a:r>
              <a:rPr lang="de-DE" dirty="0">
                <a:solidFill>
                  <a:srgbClr val="5E5E5E"/>
                </a:solidFill>
              </a:rPr>
              <a:t>, D</a:t>
            </a:r>
            <a:br>
              <a:rPr lang="de-DE" dirty="0">
                <a:solidFill>
                  <a:srgbClr val="5E5E5E"/>
                </a:solidFill>
              </a:rPr>
            </a:br>
            <a:r>
              <a:rPr lang="ru-RU" sz="1400" dirty="0">
                <a:solidFill>
                  <a:srgbClr val="5E5E5E"/>
                </a:solidFill>
              </a:rPr>
              <a:t>в эксплуатации</a:t>
            </a:r>
            <a:endParaRPr lang="de-DE" sz="1400" dirty="0">
              <a:solidFill>
                <a:srgbClr val="5E5E5E"/>
              </a:solidFill>
            </a:endParaRPr>
          </a:p>
        </p:txBody>
      </p:sp>
      <p:sp>
        <p:nvSpPr>
          <p:cNvPr id="52" name="Textfeld 51"/>
          <p:cNvSpPr txBox="1"/>
          <p:nvPr>
            <p:custDataLst>
              <p:tags r:id="rId4"/>
            </p:custDataLst>
          </p:nvPr>
        </p:nvSpPr>
        <p:spPr>
          <a:xfrm>
            <a:off x="7016279" y="787400"/>
            <a:ext cx="1276440" cy="492443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ru-RU" dirty="0">
                <a:solidFill>
                  <a:srgbClr val="5E5E5E"/>
                </a:solidFill>
              </a:rPr>
              <a:t>Берлин</a:t>
            </a:r>
            <a:r>
              <a:rPr lang="de-DE" dirty="0">
                <a:solidFill>
                  <a:srgbClr val="5E5E5E"/>
                </a:solidFill>
              </a:rPr>
              <a:t>, D</a:t>
            </a:r>
            <a:br>
              <a:rPr lang="de-DE" dirty="0">
                <a:solidFill>
                  <a:srgbClr val="5E5E5E"/>
                </a:solidFill>
              </a:rPr>
            </a:br>
            <a:r>
              <a:rPr lang="ru-RU" sz="1400" dirty="0">
                <a:solidFill>
                  <a:srgbClr val="5E5E5E"/>
                </a:solidFill>
              </a:rPr>
              <a:t>в эксплуатации</a:t>
            </a:r>
            <a:endParaRPr lang="de-DE" dirty="0">
              <a:solidFill>
                <a:srgbClr val="5E5E5E"/>
              </a:solidFill>
            </a:endParaRPr>
          </a:p>
        </p:txBody>
      </p:sp>
      <p:sp>
        <p:nvSpPr>
          <p:cNvPr id="53" name="Titel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42849" y="143146"/>
            <a:ext cx="8136000" cy="900000"/>
          </a:xfrm>
        </p:spPr>
        <p:txBody>
          <a:bodyPr/>
          <a:lstStyle/>
          <a:p>
            <a:r>
              <a:rPr lang="ru-RU" dirty="0"/>
              <a:t>Пилотные проекты</a:t>
            </a:r>
            <a:endParaRPr lang="de-DE" b="0" dirty="0"/>
          </a:p>
        </p:txBody>
      </p:sp>
      <p:pic>
        <p:nvPicPr>
          <p:cNvPr id="54" name="Grafik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32" y="6172832"/>
            <a:ext cx="1125468" cy="495206"/>
          </a:xfrm>
          <a:prstGeom prst="rect">
            <a:avLst/>
          </a:prstGeom>
        </p:spPr>
      </p:pic>
      <p:sp>
        <p:nvSpPr>
          <p:cNvPr id="55" name="Foliennummernplatzhalter 3"/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56" name="Grafik 5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09628" y="6278794"/>
            <a:ext cx="1981200" cy="2832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7" name="Oval 104"/>
          <p:cNvSpPr/>
          <p:nvPr/>
        </p:nvSpPr>
        <p:spPr>
          <a:xfrm>
            <a:off x="3495654" y="2650181"/>
            <a:ext cx="149245" cy="1492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58" name="Gleichschenkliges Dreieck 57"/>
          <p:cNvSpPr/>
          <p:nvPr/>
        </p:nvSpPr>
        <p:spPr>
          <a:xfrm rot="4546630">
            <a:off x="2596605" y="2105006"/>
            <a:ext cx="144180" cy="167538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Obdélník 100"/>
          <p:cNvSpPr/>
          <p:nvPr/>
        </p:nvSpPr>
        <p:spPr>
          <a:xfrm>
            <a:off x="92140" y="2867194"/>
            <a:ext cx="1277630" cy="612606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ru-RU" dirty="0">
                <a:solidFill>
                  <a:schemeClr val="tx1"/>
                </a:solidFill>
              </a:rPr>
              <a:t>Франция</a:t>
            </a:r>
          </a:p>
          <a:p>
            <a:r>
              <a:rPr lang="ru-RU" sz="1400" dirty="0">
                <a:solidFill>
                  <a:schemeClr val="tx1"/>
                </a:solidFill>
              </a:rPr>
              <a:t>планируется</a:t>
            </a:r>
            <a:endParaRPr lang="de-DE" sz="1400" dirty="0">
              <a:solidFill>
                <a:schemeClr val="tx1"/>
              </a:solidFill>
            </a:endParaRPr>
          </a:p>
          <a:p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60" name="Grafik 5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26297" y="2971800"/>
            <a:ext cx="654903" cy="435088"/>
          </a:xfrm>
          <a:prstGeom prst="rect">
            <a:avLst/>
          </a:prstGeom>
        </p:spPr>
      </p:pic>
      <p:pic>
        <p:nvPicPr>
          <p:cNvPr id="33" name="Picture 10" descr="Bildergebnis für flagge belgien">
            <a:hlinkClick r:id="rId19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73" y="2123823"/>
            <a:ext cx="659827" cy="44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val 104"/>
          <p:cNvSpPr/>
          <p:nvPr/>
        </p:nvSpPr>
        <p:spPr>
          <a:xfrm>
            <a:off x="3163762" y="2218295"/>
            <a:ext cx="149245" cy="1492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sp>
        <p:nvSpPr>
          <p:cNvPr id="62" name="Oval 104"/>
          <p:cNvSpPr/>
          <p:nvPr/>
        </p:nvSpPr>
        <p:spPr>
          <a:xfrm>
            <a:off x="3302000" y="3381355"/>
            <a:ext cx="149245" cy="149245"/>
          </a:xfrm>
          <a:prstGeom prst="ellipse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rgbClr val="000000"/>
              </a:solidFill>
            </a:endParaRPr>
          </a:p>
        </p:txBody>
      </p:sp>
      <p:pic>
        <p:nvPicPr>
          <p:cNvPr id="25" name="Picture 5" descr="J:\PROJECTS\CI\Projects\Ulm\Official opening\LNG_Ulm_28_06_2014 (30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50" y="3412864"/>
            <a:ext cx="3834203" cy="255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44435" y="1330219"/>
            <a:ext cx="3515512" cy="1281331"/>
          </a:xfrm>
          <a:prstGeom prst="rect">
            <a:avLst/>
          </a:prstGeom>
        </p:spPr>
      </p:pic>
      <p:pic>
        <p:nvPicPr>
          <p:cNvPr id="26" name="Picture 3" descr="J:\PROJECTS\CI\Projects\Gardanne\3.2 Projektsteuerung_Project steering\Pictures\Cabries\20160808_182147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90" y="4012152"/>
            <a:ext cx="3524170" cy="198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99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40" y="158772"/>
            <a:ext cx="8718360" cy="144142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sz="2400" dirty="0">
                <a:latin typeface="Arial"/>
              </a:rPr>
              <a:t>LIQVIS обеспечивает</a:t>
            </a:r>
            <a:r>
              <a:rPr lang="ru-RU" dirty="0"/>
              <a:t> </a:t>
            </a:r>
            <a:r>
              <a:rPr lang="ru-RU" sz="2400" dirty="0">
                <a:latin typeface="Arial"/>
              </a:rPr>
              <a:t>важные</a:t>
            </a:r>
            <a:r>
              <a:rPr lang="ru-RU" dirty="0"/>
              <a:t> </a:t>
            </a:r>
            <a:r>
              <a:rPr lang="ru-RU" sz="2400" dirty="0">
                <a:latin typeface="Arial"/>
              </a:rPr>
              <a:t>элементы по  снабжению СПГ</a:t>
            </a:r>
            <a:r>
              <a:rPr lang="ru-RU" dirty="0"/>
              <a:t> </a:t>
            </a:r>
            <a:r>
              <a:rPr lang="ru-RU" sz="2400" dirty="0">
                <a:latin typeface="Arial"/>
              </a:rPr>
              <a:t>для его использования в качестве моторного топлива</a:t>
            </a:r>
          </a:p>
        </p:txBody>
      </p:sp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8806">
            <a:off x="527289" y="1308881"/>
            <a:ext cx="2315317" cy="16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1" descr="http://thumbs.dreamstime.com/x/fuel-tanker-truck-954204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1229" y="1447800"/>
            <a:ext cx="2428699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496" y="3338996"/>
            <a:ext cx="2441876" cy="151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Gestreifter Pfeil nach rechts 3"/>
          <p:cNvSpPr/>
          <p:nvPr/>
        </p:nvSpPr>
        <p:spPr>
          <a:xfrm>
            <a:off x="3145736" y="1651000"/>
            <a:ext cx="853174" cy="762000"/>
          </a:xfrm>
          <a:prstGeom prst="stripedRightArrow">
            <a:avLst/>
          </a:prstGeom>
          <a:ln>
            <a:solidFill>
              <a:srgbClr val="007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908469" y="2766509"/>
            <a:ext cx="2518376" cy="276999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dirty="0" err="1"/>
              <a:t>П</a:t>
            </a:r>
            <a:r>
              <a:rPr lang="de-DE" dirty="0" err="1"/>
              <a:t>оставка</a:t>
            </a:r>
            <a:r>
              <a:rPr lang="de-DE" dirty="0"/>
              <a:t> СПГ</a:t>
            </a:r>
            <a:endParaRPr lang="ru-RU" dirty="0">
              <a:solidFill>
                <a:srgbClr val="5E5E5E"/>
              </a:solidFill>
              <a:latin typeface="Arial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09600" y="2769142"/>
            <a:ext cx="2171091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dirty="0">
                <a:solidFill>
                  <a:srgbClr val="5E5E5E"/>
                </a:solidFill>
                <a:latin typeface="Arial"/>
              </a:rPr>
              <a:t>Приобретение СПГ на терминале</a:t>
            </a:r>
          </a:p>
        </p:txBody>
      </p:sp>
      <p:sp>
        <p:nvSpPr>
          <p:cNvPr id="6" name="Rechteck 5"/>
          <p:cNvSpPr/>
          <p:nvPr/>
        </p:nvSpPr>
        <p:spPr>
          <a:xfrm>
            <a:off x="1270000" y="5562600"/>
            <a:ext cx="3268054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ts val="1900"/>
              </a:lnSpc>
              <a:tabLst>
                <a:tab pos="2065338" algn="l"/>
              </a:tabLst>
            </a:pPr>
            <a:r>
              <a:rPr lang="ru-RU" dirty="0">
                <a:solidFill>
                  <a:srgbClr val="5E5E5E"/>
                </a:solidFill>
                <a:latin typeface="Arial"/>
              </a:rPr>
              <a:t>Станции заправки СПГ</a:t>
            </a:r>
          </a:p>
          <a:p>
            <a:pPr marL="0" lvl="1" indent="0" algn="ctr">
              <a:lnSpc>
                <a:spcPts val="1900"/>
              </a:lnSpc>
              <a:buFont typeface="Arial" panose="020B0604020202020204" pitchFamily="34" charset="0"/>
              <a:buNone/>
              <a:tabLst>
                <a:tab pos="2065338" algn="l"/>
              </a:tabLst>
            </a:pPr>
            <a:r>
              <a:rPr lang="ru-RU" dirty="0">
                <a:solidFill>
                  <a:srgbClr val="5E5E5E"/>
                </a:solidFill>
                <a:latin typeface="Arial"/>
              </a:rPr>
              <a:t>Строительство и эксплуатация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5986848" y="4961178"/>
            <a:ext cx="2293171" cy="553998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ru-RU" dirty="0">
                <a:solidFill>
                  <a:srgbClr val="5E5E5E"/>
                </a:solidFill>
              </a:rPr>
              <a:t>СПГ - заправка грузового транспорта</a:t>
            </a:r>
            <a:endParaRPr lang="ru-RU" dirty="0">
              <a:solidFill>
                <a:srgbClr val="5E5E5E"/>
              </a:solidFill>
              <a:latin typeface="Arial"/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1558011" y="3613652"/>
            <a:ext cx="2525710" cy="1930400"/>
            <a:chOff x="1474854" y="3784600"/>
            <a:chExt cx="2723039" cy="2100708"/>
          </a:xfrm>
        </p:grpSpPr>
        <p:pic>
          <p:nvPicPr>
            <p:cNvPr id="36" name="Picture 2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123" y="4205733"/>
              <a:ext cx="1701800" cy="167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Grafik 3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854" y="3784600"/>
              <a:ext cx="1672032" cy="735694"/>
            </a:xfrm>
            <a:prstGeom prst="rect">
              <a:avLst/>
            </a:prstGeom>
          </p:spPr>
        </p:pic>
        <p:pic>
          <p:nvPicPr>
            <p:cNvPr id="39" name="Picture 6" descr="http://energy.maryland.gov/Transportation/natgas/images/cng-lng.pn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293074" y="3896175"/>
              <a:ext cx="904819" cy="8973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Gestreifter Pfeil nach rechts 25"/>
          <p:cNvSpPr/>
          <p:nvPr/>
        </p:nvSpPr>
        <p:spPr>
          <a:xfrm>
            <a:off x="7426845" y="1600200"/>
            <a:ext cx="853174" cy="762000"/>
          </a:xfrm>
          <a:prstGeom prst="stripedRightArrow">
            <a:avLst/>
          </a:prstGeom>
          <a:ln>
            <a:solidFill>
              <a:srgbClr val="007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Gestreifter Pfeil nach rechts 29"/>
          <p:cNvSpPr/>
          <p:nvPr/>
        </p:nvSpPr>
        <p:spPr>
          <a:xfrm>
            <a:off x="4620129" y="3841339"/>
            <a:ext cx="853174" cy="762000"/>
          </a:xfrm>
          <a:prstGeom prst="stripedRightArrow">
            <a:avLst/>
          </a:prstGeom>
          <a:ln>
            <a:solidFill>
              <a:srgbClr val="007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Gestreifter Pfeil nach rechts 30"/>
          <p:cNvSpPr/>
          <p:nvPr/>
        </p:nvSpPr>
        <p:spPr>
          <a:xfrm>
            <a:off x="788980" y="4464123"/>
            <a:ext cx="853174" cy="762000"/>
          </a:xfrm>
          <a:prstGeom prst="stripedRightArrow">
            <a:avLst/>
          </a:prstGeom>
          <a:ln>
            <a:solidFill>
              <a:srgbClr val="007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oliennummernplatzhalter 3"/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25" name="Grafik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32" y="6172832"/>
            <a:ext cx="1125468" cy="495206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9628" y="6278794"/>
            <a:ext cx="1981200" cy="2832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21028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0" name="Objekt 99" hidden="1">
            <a:extLst>
              <a:ext uri="{FF2B5EF4-FFF2-40B4-BE49-F238E27FC236}">
                <a16:creationId xmlns:a16="http://schemas.microsoft.com/office/drawing/2014/main" id="{41062B86-8293-40C4-B8C8-D7B9EE90DBC4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9" name="think-cell Folie" r:id="rId4" imgW="668" imgH="670" progId="TCLayout.ActiveDocument.1">
                  <p:embed/>
                </p:oleObj>
              </mc:Choice>
              <mc:Fallback>
                <p:oleObj name="think-cell Folie" r:id="rId4" imgW="668" imgH="670" progId="TCLayout.ActiveDocument.1">
                  <p:embed/>
                  <p:pic>
                    <p:nvPicPr>
                      <p:cNvPr id="100" name="Objekt 99" hidden="1">
                        <a:extLst>
                          <a:ext uri="{FF2B5EF4-FFF2-40B4-BE49-F238E27FC236}">
                            <a16:creationId xmlns:a16="http://schemas.microsoft.com/office/drawing/2014/main" id="{41062B86-8293-40C4-B8C8-D7B9EE90D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306000"/>
            <a:ext cx="8136000" cy="900000"/>
          </a:xfrm>
        </p:spPr>
        <p:txBody>
          <a:bodyPr/>
          <a:lstStyle/>
          <a:p>
            <a:r>
              <a:rPr lang="ru-RU" dirty="0"/>
              <a:t>Цели роста: </a:t>
            </a:r>
            <a:r>
              <a:rPr lang="ru-RU" sz="2400" dirty="0"/>
              <a:t>финансируемые ЕС места размещения в Германии, Бельгии и Франции</a:t>
            </a:r>
            <a:endParaRPr lang="de-DE" sz="24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BA3A169-8ABF-4DD5-868E-0EADFEC1471A}"/>
              </a:ext>
            </a:extLst>
          </p:cNvPr>
          <p:cNvSpPr txBox="1"/>
          <p:nvPr/>
        </p:nvSpPr>
        <p:spPr>
          <a:xfrm>
            <a:off x="334727" y="1397742"/>
            <a:ext cx="4453297" cy="1815882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174625" lvl="0" indent="-17462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de-DE" sz="1400" dirty="0" err="1"/>
              <a:t>Места</a:t>
            </a:r>
            <a:r>
              <a:rPr lang="de-DE" sz="1400" dirty="0"/>
              <a:t> </a:t>
            </a:r>
            <a:r>
              <a:rPr lang="de-DE" sz="1400" dirty="0" err="1"/>
              <a:t>размещения</a:t>
            </a:r>
            <a:r>
              <a:rPr lang="de-DE" sz="1400" dirty="0"/>
              <a:t> </a:t>
            </a:r>
            <a:r>
              <a:rPr lang="de-DE" sz="1400" dirty="0" err="1"/>
              <a:t>прикреплены</a:t>
            </a:r>
            <a:r>
              <a:rPr lang="de-DE" sz="1400" dirty="0"/>
              <a:t> к «</a:t>
            </a:r>
            <a:r>
              <a:rPr lang="de-DE" sz="1400" dirty="0" err="1"/>
              <a:t>выделенным</a:t>
            </a:r>
            <a:r>
              <a:rPr lang="de-DE" sz="1400" dirty="0"/>
              <a:t> </a:t>
            </a:r>
            <a:r>
              <a:rPr lang="de-DE" sz="1400" dirty="0" err="1"/>
              <a:t>городам</a:t>
            </a:r>
            <a:r>
              <a:rPr lang="de-DE" sz="1400" dirty="0"/>
              <a:t>» в </a:t>
            </a:r>
            <a:r>
              <a:rPr lang="de-DE" sz="1400" dirty="0" err="1"/>
              <a:t>рамках</a:t>
            </a:r>
            <a:r>
              <a:rPr lang="de-DE" sz="1400" dirty="0"/>
              <a:t> </a:t>
            </a:r>
            <a:r>
              <a:rPr lang="de-DE" sz="1400" dirty="0" err="1"/>
              <a:t>финансирования</a:t>
            </a:r>
            <a:r>
              <a:rPr lang="de-DE" sz="1400" dirty="0"/>
              <a:t> ЕС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Близость к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“blue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corrdiors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”</a:t>
            </a:r>
          </a:p>
          <a:p>
            <a:pPr marL="174625" lvl="0" indent="-174625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ru-RU" sz="1400" dirty="0"/>
              <a:t>В идеальном случае совместная разработка мест размещения с клиентами (якорные клиенты)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E7F992D4-8159-4195-B3B5-36F421798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121" y="1098156"/>
            <a:ext cx="4204297" cy="263416"/>
          </a:xfrm>
          <a:prstGeom prst="rect">
            <a:avLst/>
          </a:prstGeom>
          <a:solidFill>
            <a:schemeClr val="accent5"/>
          </a:solidFill>
          <a:ln w="25400"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Цели роста </a:t>
            </a:r>
            <a:r>
              <a:rPr kumimoji="1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LIQVIS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01B27F88-1DD9-4CED-9B95-54CC72BD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4817" y="1088740"/>
            <a:ext cx="4204297" cy="263416"/>
          </a:xfrm>
          <a:prstGeom prst="rect">
            <a:avLst/>
          </a:prstGeom>
          <a:solidFill>
            <a:schemeClr val="accent5"/>
          </a:solidFill>
          <a:ln w="25400">
            <a:noFill/>
            <a:miter lim="800000"/>
            <a:headEnd/>
            <a:tailEnd/>
          </a:ln>
          <a:effectLst/>
          <a:extLst/>
        </p:spPr>
        <p:txBody>
          <a:bodyPr wrap="none" lIns="0" tIns="0" rIns="0" bIns="0" anchor="ctr"/>
          <a:lstStyle/>
          <a:p>
            <a:pPr lvl="0" algn="ctr">
              <a:defRPr/>
            </a:pPr>
            <a:r>
              <a:rPr lang="ru-RU" b="1" dirty="0">
                <a:solidFill>
                  <a:schemeClr val="bg1"/>
                </a:solidFill>
              </a:rPr>
              <a:t>План реализации для Германии</a:t>
            </a:r>
            <a:endParaRPr kumimoji="1" lang="de-DE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78" name="Grafik 7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628" y="6295318"/>
            <a:ext cx="1981200" cy="2832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0" name="Foliennummernplatzhalter 3"/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14</a:t>
            </a:fld>
            <a:endParaRPr lang="de-DE" dirty="0"/>
          </a:p>
        </p:txBody>
      </p:sp>
      <p:grpSp>
        <p:nvGrpSpPr>
          <p:cNvPr id="11" name="Gruppieren 10">
            <a:extLst/>
          </p:cNvPr>
          <p:cNvGrpSpPr/>
          <p:nvPr/>
        </p:nvGrpSpPr>
        <p:grpSpPr>
          <a:xfrm>
            <a:off x="4799685" y="1370881"/>
            <a:ext cx="3732755" cy="4866431"/>
            <a:chOff x="4799685" y="1605054"/>
            <a:chExt cx="3732755" cy="4866431"/>
          </a:xfrm>
        </p:grpSpPr>
        <p:sp>
          <p:nvSpPr>
            <p:cNvPr id="12" name="Inhaltsplatzhalter 2">
              <a:extLst/>
            </p:cNvPr>
            <p:cNvSpPr txBox="1">
              <a:spLocks/>
            </p:cNvSpPr>
            <p:nvPr/>
          </p:nvSpPr>
          <p:spPr>
            <a:xfrm>
              <a:off x="4799685" y="1605054"/>
              <a:ext cx="3732755" cy="4866431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vert="horz" lIns="0" tIns="72000" rIns="72000" bIns="72000" rtlCol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1pPr>
              <a:lvl2pPr marL="207963" indent="-206375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2pPr>
              <a:lvl3pPr marL="20955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3pPr>
              <a:lvl4pPr marL="412750" indent="-201613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4pPr>
              <a:lvl5pPr marL="414338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5pPr>
              <a:lvl6pPr marL="617538" indent="-2032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6pPr>
              <a:lvl7pPr marL="617538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7pPr>
              <a:lvl8pPr marL="820738" indent="-203200" algn="l" defTabSz="914400" rtl="0" eaLnBrk="1" latinLnBrk="0" hangingPunct="1">
                <a:spcBef>
                  <a:spcPts val="0"/>
                </a:spcBef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8pPr>
              <a:lvl9pPr marL="820738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000" marR="0" lvl="3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SzTx/>
                <a:buFont typeface="Wingdings" pitchFamily="2" charset="2"/>
                <a:buChar char=""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53588" marR="0" lvl="4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8D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	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3" name="Picture 10">
              <a:extLst/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2" t="13970" r="29341" b="7416"/>
            <a:stretch/>
          </p:blipFill>
          <p:spPr bwMode="auto">
            <a:xfrm>
              <a:off x="4828440" y="1641940"/>
              <a:ext cx="3657600" cy="4829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hteckige Legende 15">
              <a:extLst/>
            </p:cNvPr>
            <p:cNvSpPr/>
            <p:nvPr/>
          </p:nvSpPr>
          <p:spPr>
            <a:xfrm>
              <a:off x="6075744" y="5719854"/>
              <a:ext cx="581496" cy="274069"/>
            </a:xfrm>
            <a:prstGeom prst="wedgeRectCallout">
              <a:avLst>
                <a:gd name="adj1" fmla="val 33999"/>
                <a:gd name="adj2" fmla="val -100276"/>
              </a:avLst>
            </a:prstGeom>
            <a:solidFill>
              <a:schemeClr val="bg1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5" name="Gruppieren 3">
              <a:extLst/>
            </p:cNvPr>
            <p:cNvGrpSpPr/>
            <p:nvPr/>
          </p:nvGrpSpPr>
          <p:grpSpPr>
            <a:xfrm>
              <a:off x="6809640" y="1690041"/>
              <a:ext cx="1625600" cy="575413"/>
              <a:chOff x="6756400" y="1329587"/>
              <a:chExt cx="1625600" cy="575413"/>
            </a:xfrm>
          </p:grpSpPr>
          <p:sp>
            <p:nvSpPr>
              <p:cNvPr id="38" name="Rechteck 26">
                <a:extLst/>
              </p:cNvPr>
              <p:cNvSpPr/>
              <p:nvPr/>
            </p:nvSpPr>
            <p:spPr>
              <a:xfrm>
                <a:off x="6756400" y="1329587"/>
                <a:ext cx="1625600" cy="5754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rIns="36000" rtlCol="0" anchor="t" anchorCtr="0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Potential LNG stations (DVGW)</a:t>
                </a:r>
              </a:p>
              <a:p>
                <a:pPr marL="2160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Basic grid (400km)</a:t>
                </a:r>
              </a:p>
              <a:p>
                <a:pPr marL="2160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5E5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Area-covering grid (100km)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9" name="Picture 10">
                <a:extLst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11" t="6334" r="72364" b="90526"/>
              <a:stretch/>
            </p:blipFill>
            <p:spPr bwMode="auto">
              <a:xfrm>
                <a:off x="6798467" y="1508919"/>
                <a:ext cx="192881" cy="192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10">
                <a:extLst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11" t="10607" r="72364" b="86442"/>
              <a:stretch/>
            </p:blipFill>
            <p:spPr bwMode="auto">
              <a:xfrm>
                <a:off x="6798468" y="1704689"/>
                <a:ext cx="192881" cy="181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Grafik 2">
              <a:extLst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6668" y="5755127"/>
              <a:ext cx="459648" cy="203522"/>
            </a:xfrm>
            <a:prstGeom prst="rect">
              <a:avLst/>
            </a:prstGeom>
          </p:spPr>
        </p:pic>
        <p:sp>
          <p:nvSpPr>
            <p:cNvPr id="17" name="Rechteckige Legende 46">
              <a:extLst/>
            </p:cNvPr>
            <p:cNvSpPr/>
            <p:nvPr/>
          </p:nvSpPr>
          <p:spPr>
            <a:xfrm>
              <a:off x="7419240" y="3506739"/>
              <a:ext cx="581496" cy="274069"/>
            </a:xfrm>
            <a:prstGeom prst="wedgeRectCallout">
              <a:avLst>
                <a:gd name="adj1" fmla="val -13186"/>
                <a:gd name="adj2" fmla="val -116764"/>
              </a:avLst>
            </a:prstGeom>
            <a:solidFill>
              <a:schemeClr val="bg1"/>
            </a:solidFill>
            <a:ln w="25400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" name="Grafik 2">
              <a:extLst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164" y="3542012"/>
              <a:ext cx="459648" cy="203522"/>
            </a:xfrm>
            <a:prstGeom prst="rect">
              <a:avLst/>
            </a:prstGeom>
          </p:spPr>
        </p:pic>
        <p:pic>
          <p:nvPicPr>
            <p:cNvPr id="19" name="Grafik 2">
              <a:extLst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240" y="2984873"/>
              <a:ext cx="459648" cy="203522"/>
            </a:xfrm>
            <a:prstGeom prst="rect">
              <a:avLst/>
            </a:prstGeom>
          </p:spPr>
        </p:pic>
        <p:sp>
          <p:nvSpPr>
            <p:cNvPr id="20" name="Rechteckige Legende 37">
              <a:extLst/>
            </p:cNvPr>
            <p:cNvSpPr/>
            <p:nvPr/>
          </p:nvSpPr>
          <p:spPr>
            <a:xfrm>
              <a:off x="6596316" y="2956162"/>
              <a:ext cx="581496" cy="274069"/>
            </a:xfrm>
            <a:prstGeom prst="wedgeRectCallout">
              <a:avLst>
                <a:gd name="adj1" fmla="val -77431"/>
                <a:gd name="adj2" fmla="val 51621"/>
              </a:avLst>
            </a:prstGeom>
            <a:solidFill>
              <a:schemeClr val="bg1"/>
            </a:solidFill>
            <a:ln w="1270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1" name="Group 58">
              <a:extLst/>
            </p:cNvPr>
            <p:cNvGrpSpPr/>
            <p:nvPr/>
          </p:nvGrpSpPr>
          <p:grpSpPr>
            <a:xfrm>
              <a:off x="7311608" y="5397073"/>
              <a:ext cx="628204" cy="293552"/>
              <a:chOff x="4322437" y="554343"/>
              <a:chExt cx="581496" cy="274069"/>
            </a:xfrm>
          </p:grpSpPr>
          <p:sp>
            <p:nvSpPr>
              <p:cNvPr id="36" name="Rechteckige Legende 49">
                <a:extLst/>
              </p:cNvPr>
              <p:cNvSpPr/>
              <p:nvPr/>
            </p:nvSpPr>
            <p:spPr>
              <a:xfrm>
                <a:off x="4322437" y="554343"/>
                <a:ext cx="581496" cy="274069"/>
              </a:xfrm>
              <a:prstGeom prst="wedgeRectCallout">
                <a:avLst>
                  <a:gd name="adj1" fmla="val -74675"/>
                  <a:gd name="adj2" fmla="val 21252"/>
                </a:avLst>
              </a:prstGeom>
              <a:solidFill>
                <a:schemeClr val="bg1"/>
              </a:solidFill>
              <a:ln w="12700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7" name="Grafik 2">
                <a:extLst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3361" y="589616"/>
                <a:ext cx="459648" cy="203522"/>
              </a:xfrm>
              <a:prstGeom prst="rect">
                <a:avLst/>
              </a:prstGeom>
            </p:spPr>
          </p:pic>
        </p:grpSp>
        <p:sp>
          <p:nvSpPr>
            <p:cNvPr id="22" name="Rechteckige Legende 37">
              <a:extLst/>
            </p:cNvPr>
            <p:cNvSpPr/>
            <p:nvPr/>
          </p:nvSpPr>
          <p:spPr>
            <a:xfrm>
              <a:off x="6596316" y="2332926"/>
              <a:ext cx="581496" cy="274069"/>
            </a:xfrm>
            <a:prstGeom prst="wedgeRectCallout">
              <a:avLst>
                <a:gd name="adj1" fmla="val -64060"/>
                <a:gd name="adj2" fmla="val 93610"/>
              </a:avLst>
            </a:prstGeom>
            <a:solidFill>
              <a:schemeClr val="bg1"/>
            </a:solidFill>
            <a:ln w="1270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3" name="Grafik 2">
              <a:extLst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2160" y="2362760"/>
              <a:ext cx="496569" cy="217990"/>
            </a:xfrm>
            <a:prstGeom prst="rect">
              <a:avLst/>
            </a:prstGeom>
          </p:spPr>
        </p:pic>
        <p:pic>
          <p:nvPicPr>
            <p:cNvPr id="24" name="Grafik 2">
              <a:extLst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8648" y="4443278"/>
              <a:ext cx="459648" cy="203522"/>
            </a:xfrm>
            <a:prstGeom prst="rect">
              <a:avLst/>
            </a:prstGeom>
          </p:spPr>
        </p:pic>
        <p:sp>
          <p:nvSpPr>
            <p:cNvPr id="28" name="Rechteckige Legende 37">
              <a:extLst/>
            </p:cNvPr>
            <p:cNvSpPr/>
            <p:nvPr/>
          </p:nvSpPr>
          <p:spPr>
            <a:xfrm>
              <a:off x="4941019" y="4420663"/>
              <a:ext cx="581496" cy="274069"/>
            </a:xfrm>
            <a:prstGeom prst="wedgeRectCallout">
              <a:avLst>
                <a:gd name="adj1" fmla="val 22802"/>
                <a:gd name="adj2" fmla="val -105665"/>
              </a:avLst>
            </a:prstGeom>
            <a:solidFill>
              <a:schemeClr val="bg1"/>
            </a:solidFill>
            <a:ln w="12700"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9" name="Grafik 2">
              <a:extLst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823" y="4448703"/>
              <a:ext cx="496569" cy="217990"/>
            </a:xfrm>
            <a:prstGeom prst="rect">
              <a:avLst/>
            </a:prstGeom>
          </p:spPr>
        </p:pic>
        <p:grpSp>
          <p:nvGrpSpPr>
            <p:cNvPr id="30" name="Group 71">
              <a:extLst/>
            </p:cNvPr>
            <p:cNvGrpSpPr/>
            <p:nvPr/>
          </p:nvGrpSpPr>
          <p:grpSpPr>
            <a:xfrm>
              <a:off x="5699407" y="3982891"/>
              <a:ext cx="628204" cy="293552"/>
              <a:chOff x="4317586" y="879689"/>
              <a:chExt cx="581496" cy="274069"/>
            </a:xfrm>
          </p:grpSpPr>
          <p:sp>
            <p:nvSpPr>
              <p:cNvPr id="34" name="Rechteckige Legende 49">
                <a:extLst/>
              </p:cNvPr>
              <p:cNvSpPr/>
              <p:nvPr/>
            </p:nvSpPr>
            <p:spPr>
              <a:xfrm>
                <a:off x="4317586" y="879689"/>
                <a:ext cx="581496" cy="274069"/>
              </a:xfrm>
              <a:prstGeom prst="wedgeRectCallout">
                <a:avLst>
                  <a:gd name="adj1" fmla="val -44177"/>
                  <a:gd name="adj2" fmla="val -97412"/>
                </a:avLst>
              </a:prstGeom>
              <a:solidFill>
                <a:schemeClr val="bg1"/>
              </a:solidFill>
              <a:ln w="12700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5" name="Grafik 2">
                <a:extLst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76649" y="907269"/>
                <a:ext cx="459648" cy="203522"/>
              </a:xfrm>
              <a:prstGeom prst="rect">
                <a:avLst/>
              </a:prstGeom>
            </p:spPr>
          </p:pic>
        </p:grpSp>
        <p:grpSp>
          <p:nvGrpSpPr>
            <p:cNvPr id="31" name="Group 74">
              <a:extLst/>
            </p:cNvPr>
            <p:cNvGrpSpPr/>
            <p:nvPr/>
          </p:nvGrpSpPr>
          <p:grpSpPr>
            <a:xfrm>
              <a:off x="6545104" y="3687686"/>
              <a:ext cx="628204" cy="293552"/>
              <a:chOff x="5702028" y="1204387"/>
              <a:chExt cx="581496" cy="274069"/>
            </a:xfrm>
          </p:grpSpPr>
          <p:sp>
            <p:nvSpPr>
              <p:cNvPr id="32" name="Rechteckige Legende 49">
                <a:extLst/>
              </p:cNvPr>
              <p:cNvSpPr/>
              <p:nvPr/>
            </p:nvSpPr>
            <p:spPr>
              <a:xfrm>
                <a:off x="5702028" y="1204387"/>
                <a:ext cx="581496" cy="274069"/>
              </a:xfrm>
              <a:prstGeom prst="wedgeRectCallout">
                <a:avLst>
                  <a:gd name="adj1" fmla="val -70515"/>
                  <a:gd name="adj2" fmla="val 55368"/>
                </a:avLst>
              </a:prstGeom>
              <a:solidFill>
                <a:schemeClr val="bg1"/>
              </a:solidFill>
              <a:ln w="12700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3" name="Grafik 2">
                <a:extLst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6010" y="1234885"/>
                <a:ext cx="459648" cy="203522"/>
              </a:xfrm>
              <a:prstGeom prst="rect">
                <a:avLst/>
              </a:prstGeom>
            </p:spPr>
          </p:pic>
        </p:grpSp>
      </p:grpSp>
      <p:pic>
        <p:nvPicPr>
          <p:cNvPr id="41" name="Grafik 2">
            <a:extLst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836" y="2722316"/>
            <a:ext cx="496569" cy="217990"/>
          </a:xfrm>
          <a:prstGeom prst="rect">
            <a:avLst/>
          </a:prstGeom>
        </p:spPr>
      </p:pic>
      <p:grpSp>
        <p:nvGrpSpPr>
          <p:cNvPr id="42" name="Group 2"/>
          <p:cNvGrpSpPr/>
          <p:nvPr/>
        </p:nvGrpSpPr>
        <p:grpSpPr>
          <a:xfrm>
            <a:off x="1851619" y="3377990"/>
            <a:ext cx="2883155" cy="2821060"/>
            <a:chOff x="1851619" y="3644892"/>
            <a:chExt cx="2883155" cy="2821060"/>
          </a:xfrm>
        </p:grpSpPr>
        <p:pic>
          <p:nvPicPr>
            <p:cNvPr id="43" name="Picture 2" descr="https://upload.wikimedia.org/wikipedia/commons/thumb/9/96/France_autoroutes_map-fr.svg/220px-France_autoroutes_map-fr.svg.png">
              <a:extLst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2325" y="3709265"/>
              <a:ext cx="2819631" cy="2704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" name="Group 45">
              <a:extLst/>
            </p:cNvPr>
            <p:cNvGrpSpPr/>
            <p:nvPr/>
          </p:nvGrpSpPr>
          <p:grpSpPr>
            <a:xfrm>
              <a:off x="3683172" y="5218915"/>
              <a:ext cx="591875" cy="276574"/>
              <a:chOff x="4987537" y="1036479"/>
              <a:chExt cx="581496" cy="274069"/>
            </a:xfrm>
          </p:grpSpPr>
          <p:sp>
            <p:nvSpPr>
              <p:cNvPr id="52" name="Rechteckige Legende 49">
                <a:extLst/>
              </p:cNvPr>
              <p:cNvSpPr/>
              <p:nvPr/>
            </p:nvSpPr>
            <p:spPr>
              <a:xfrm>
                <a:off x="4987537" y="1036479"/>
                <a:ext cx="581496" cy="274069"/>
              </a:xfrm>
              <a:prstGeom prst="wedgeRectCallout">
                <a:avLst>
                  <a:gd name="adj1" fmla="val -73202"/>
                  <a:gd name="adj2" fmla="val 133607"/>
                </a:avLst>
              </a:prstGeom>
              <a:solidFill>
                <a:schemeClr val="bg1"/>
              </a:solidFill>
              <a:ln w="12700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3" name="Grafik 2">
                <a:extLst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8461" y="1073625"/>
                <a:ext cx="459648" cy="203522"/>
              </a:xfrm>
              <a:prstGeom prst="rect">
                <a:avLst/>
              </a:prstGeom>
            </p:spPr>
          </p:pic>
        </p:grpSp>
        <p:grpSp>
          <p:nvGrpSpPr>
            <p:cNvPr id="45" name="Group 48">
              <a:extLst/>
            </p:cNvPr>
            <p:cNvGrpSpPr/>
            <p:nvPr/>
          </p:nvGrpSpPr>
          <p:grpSpPr>
            <a:xfrm>
              <a:off x="3768716" y="4712253"/>
              <a:ext cx="591875" cy="276576"/>
              <a:chOff x="4322437" y="554343"/>
              <a:chExt cx="581496" cy="274069"/>
            </a:xfrm>
          </p:grpSpPr>
          <p:sp>
            <p:nvSpPr>
              <p:cNvPr id="50" name="Rechteckige Legende 49">
                <a:extLst/>
              </p:cNvPr>
              <p:cNvSpPr/>
              <p:nvPr/>
            </p:nvSpPr>
            <p:spPr>
              <a:xfrm>
                <a:off x="4322437" y="554343"/>
                <a:ext cx="581496" cy="274069"/>
              </a:xfrm>
              <a:prstGeom prst="wedgeRectCallout">
                <a:avLst>
                  <a:gd name="adj1" fmla="val -10808"/>
                  <a:gd name="adj2" fmla="val -144031"/>
                </a:avLst>
              </a:prstGeom>
              <a:solidFill>
                <a:schemeClr val="bg1"/>
              </a:solidFill>
              <a:ln w="12700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51" name="Grafik 2">
                <a:extLst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3361" y="589616"/>
                <a:ext cx="459648" cy="203522"/>
              </a:xfrm>
              <a:prstGeom prst="rect">
                <a:avLst/>
              </a:prstGeom>
            </p:spPr>
          </p:pic>
        </p:grpSp>
        <p:grpSp>
          <p:nvGrpSpPr>
            <p:cNvPr id="46" name="Group 51">
              <a:extLst/>
            </p:cNvPr>
            <p:cNvGrpSpPr/>
            <p:nvPr/>
          </p:nvGrpSpPr>
          <p:grpSpPr>
            <a:xfrm>
              <a:off x="3499917" y="4012432"/>
              <a:ext cx="591875" cy="276576"/>
              <a:chOff x="4322439" y="554343"/>
              <a:chExt cx="581496" cy="274069"/>
            </a:xfrm>
          </p:grpSpPr>
          <p:sp>
            <p:nvSpPr>
              <p:cNvPr id="48" name="Rechteckige Legende 49">
                <a:extLst/>
              </p:cNvPr>
              <p:cNvSpPr/>
              <p:nvPr/>
            </p:nvSpPr>
            <p:spPr>
              <a:xfrm>
                <a:off x="4322439" y="554343"/>
                <a:ext cx="581496" cy="274069"/>
              </a:xfrm>
              <a:prstGeom prst="wedgeRectCallout">
                <a:avLst>
                  <a:gd name="adj1" fmla="val -86558"/>
                  <a:gd name="adj2" fmla="val -102710"/>
                </a:avLst>
              </a:prstGeom>
              <a:solidFill>
                <a:schemeClr val="bg1"/>
              </a:solidFill>
              <a:ln w="12700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49" name="Grafik 2">
                <a:extLst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3361" y="589616"/>
                <a:ext cx="459648" cy="203522"/>
              </a:xfrm>
              <a:prstGeom prst="rect">
                <a:avLst/>
              </a:prstGeom>
            </p:spPr>
          </p:pic>
        </p:grpSp>
        <p:sp>
          <p:nvSpPr>
            <p:cNvPr id="47" name="Inhaltsplatzhalter 2">
              <a:extLst/>
            </p:cNvPr>
            <p:cNvSpPr txBox="1">
              <a:spLocks/>
            </p:cNvSpPr>
            <p:nvPr/>
          </p:nvSpPr>
          <p:spPr>
            <a:xfrm>
              <a:off x="1851619" y="3644892"/>
              <a:ext cx="2883155" cy="2821060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vert="horz" lIns="0" tIns="72000" rIns="72000" bIns="72000" rtlCol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1pPr>
              <a:lvl2pPr marL="207963" indent="-206375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2pPr>
              <a:lvl3pPr marL="20955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3pPr>
              <a:lvl4pPr marL="412750" indent="-201613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4pPr>
              <a:lvl5pPr marL="414338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5pPr>
              <a:lvl6pPr marL="617538" indent="-2032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6pPr>
              <a:lvl7pPr marL="617538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7pPr>
              <a:lvl8pPr marL="820738" indent="-203200" algn="l" defTabSz="914400" rtl="0" eaLnBrk="1" latinLnBrk="0" hangingPunct="1">
                <a:spcBef>
                  <a:spcPts val="0"/>
                </a:spcBef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8pPr>
              <a:lvl9pPr marL="820738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000" marR="0" lvl="3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SzTx/>
                <a:buFont typeface="Wingdings" pitchFamily="2" charset="2"/>
                <a:buChar char=""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53588" marR="0" lvl="4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8D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	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54" name="Gruppieren 53">
            <a:extLst/>
          </p:cNvPr>
          <p:cNvGrpSpPr/>
          <p:nvPr/>
        </p:nvGrpSpPr>
        <p:grpSpPr>
          <a:xfrm>
            <a:off x="562198" y="2980300"/>
            <a:ext cx="2113053" cy="1856926"/>
            <a:chOff x="562198" y="3247202"/>
            <a:chExt cx="3079102" cy="2705878"/>
          </a:xfrm>
        </p:grpSpPr>
        <p:cxnSp>
          <p:nvCxnSpPr>
            <p:cNvPr id="55" name="Straight Connector 14">
              <a:extLst/>
            </p:cNvPr>
            <p:cNvCxnSpPr/>
            <p:nvPr/>
          </p:nvCxnSpPr>
          <p:spPr>
            <a:xfrm flipH="1">
              <a:off x="1319802" y="5080649"/>
              <a:ext cx="1440160" cy="126957"/>
            </a:xfrm>
            <a:prstGeom prst="line">
              <a:avLst/>
            </a:prstGeom>
            <a:ln w="15875">
              <a:solidFill>
                <a:schemeClr val="accent1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" name="Picture 2" descr="Image result for autobahnnetz frankreich belgien">
              <a:extLst/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383" y="3316572"/>
              <a:ext cx="2968038" cy="2576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oup 2">
              <a:extLst/>
            </p:cNvPr>
            <p:cNvGrpSpPr/>
            <p:nvPr/>
          </p:nvGrpSpPr>
          <p:grpSpPr>
            <a:xfrm>
              <a:off x="2253190" y="3437356"/>
              <a:ext cx="581496" cy="274069"/>
              <a:chOff x="4322437" y="554343"/>
              <a:chExt cx="581496" cy="274069"/>
            </a:xfrm>
          </p:grpSpPr>
          <p:sp>
            <p:nvSpPr>
              <p:cNvPr id="65" name="Rechteckige Legende 49">
                <a:extLst/>
              </p:cNvPr>
              <p:cNvSpPr/>
              <p:nvPr/>
            </p:nvSpPr>
            <p:spPr>
              <a:xfrm>
                <a:off x="4322437" y="554343"/>
                <a:ext cx="581496" cy="274069"/>
              </a:xfrm>
              <a:prstGeom prst="wedgeRectCallout">
                <a:avLst>
                  <a:gd name="adj1" fmla="val -81810"/>
                  <a:gd name="adj2" fmla="val 74775"/>
                </a:avLst>
              </a:prstGeom>
              <a:solidFill>
                <a:schemeClr val="bg1"/>
              </a:solidFill>
              <a:ln w="12700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6" name="Grafik 2">
                <a:extLst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3361" y="589616"/>
                <a:ext cx="459648" cy="203522"/>
              </a:xfrm>
              <a:prstGeom prst="rect">
                <a:avLst/>
              </a:prstGeom>
            </p:spPr>
          </p:pic>
        </p:grpSp>
        <p:grpSp>
          <p:nvGrpSpPr>
            <p:cNvPr id="58" name="Group 38">
              <a:extLst/>
            </p:cNvPr>
            <p:cNvGrpSpPr/>
            <p:nvPr/>
          </p:nvGrpSpPr>
          <p:grpSpPr>
            <a:xfrm>
              <a:off x="2993455" y="3729789"/>
              <a:ext cx="581496" cy="274069"/>
              <a:chOff x="4322437" y="554343"/>
              <a:chExt cx="581496" cy="274069"/>
            </a:xfrm>
          </p:grpSpPr>
          <p:sp>
            <p:nvSpPr>
              <p:cNvPr id="63" name="Rechteckige Legende 49">
                <a:extLst/>
              </p:cNvPr>
              <p:cNvSpPr/>
              <p:nvPr/>
            </p:nvSpPr>
            <p:spPr>
              <a:xfrm>
                <a:off x="4322437" y="554343"/>
                <a:ext cx="581496" cy="274069"/>
              </a:xfrm>
              <a:prstGeom prst="wedgeRectCallout">
                <a:avLst>
                  <a:gd name="adj1" fmla="val -81810"/>
                  <a:gd name="adj2" fmla="val 74775"/>
                </a:avLst>
              </a:prstGeom>
              <a:solidFill>
                <a:schemeClr val="bg1"/>
              </a:solidFill>
              <a:ln w="12700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4" name="Grafik 2">
                <a:extLst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3361" y="589616"/>
                <a:ext cx="459648" cy="203522"/>
              </a:xfrm>
              <a:prstGeom prst="rect">
                <a:avLst/>
              </a:prstGeom>
            </p:spPr>
          </p:pic>
        </p:grpSp>
        <p:sp>
          <p:nvSpPr>
            <p:cNvPr id="59" name="Inhaltsplatzhalter 2">
              <a:extLst/>
            </p:cNvPr>
            <p:cNvSpPr txBox="1">
              <a:spLocks/>
            </p:cNvSpPr>
            <p:nvPr/>
          </p:nvSpPr>
          <p:spPr>
            <a:xfrm>
              <a:off x="562198" y="3247202"/>
              <a:ext cx="3079102" cy="2705878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vert="horz" lIns="0" tIns="72000" rIns="72000" bIns="72000" rtlCol="0">
              <a:noAutofit/>
            </a:bodyPr>
            <a:lstStyle>
              <a:lvl1pPr marL="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1pPr>
              <a:lvl2pPr marL="207963" indent="-206375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2pPr>
              <a:lvl3pPr marL="209550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3pPr>
              <a:lvl4pPr marL="412750" indent="-201613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4pPr>
              <a:lvl5pPr marL="414338" indent="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5pPr>
              <a:lvl6pPr marL="617538" indent="-203200" algn="l" defTabSz="914400" rtl="0" eaLnBrk="1" latinLnBrk="0" hangingPunct="1"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6pPr>
              <a:lvl7pPr marL="617538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7pPr>
              <a:lvl8pPr marL="820738" indent="-203200" algn="l" defTabSz="914400" rtl="0" eaLnBrk="1" latinLnBrk="0" hangingPunct="1">
                <a:spcBef>
                  <a:spcPts val="0"/>
                </a:spcBef>
                <a:buClr>
                  <a:srgbClr val="0078DC"/>
                </a:buClr>
                <a:buFont typeface="Wingdings" pitchFamily="2" charset="2"/>
                <a:buChar char=""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8pPr>
              <a:lvl9pPr marL="820738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00" kern="1200">
                  <a:solidFill>
                    <a:srgbClr val="5E5E5E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000" marR="0" lvl="3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0078DC"/>
                </a:buClr>
                <a:buSzTx/>
                <a:buFont typeface="Wingdings" pitchFamily="2" charset="2"/>
                <a:buChar char=""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253588" marR="0" lvl="4" indent="-180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8D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		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0" name="Group 41">
              <a:extLst/>
            </p:cNvPr>
            <p:cNvGrpSpPr/>
            <p:nvPr/>
          </p:nvGrpSpPr>
          <p:grpSpPr>
            <a:xfrm>
              <a:off x="2704838" y="4768712"/>
              <a:ext cx="628204" cy="293552"/>
              <a:chOff x="4322437" y="554343"/>
              <a:chExt cx="581496" cy="274069"/>
            </a:xfrm>
          </p:grpSpPr>
          <p:sp>
            <p:nvSpPr>
              <p:cNvPr id="61" name="Rechteckige Legende 49">
                <a:extLst/>
              </p:cNvPr>
              <p:cNvSpPr/>
              <p:nvPr/>
            </p:nvSpPr>
            <p:spPr>
              <a:xfrm>
                <a:off x="4322437" y="554343"/>
                <a:ext cx="581496" cy="274069"/>
              </a:xfrm>
              <a:prstGeom prst="wedgeRectCallout">
                <a:avLst>
                  <a:gd name="adj1" fmla="val -10808"/>
                  <a:gd name="adj2" fmla="val -144031"/>
                </a:avLst>
              </a:prstGeom>
              <a:solidFill>
                <a:schemeClr val="bg1"/>
              </a:solidFill>
              <a:ln w="12700">
                <a:solidFill>
                  <a:schemeClr val="tx2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62" name="Grafik 2">
                <a:extLst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3361" y="589616"/>
                <a:ext cx="459648" cy="203522"/>
              </a:xfrm>
              <a:prstGeom prst="rect">
                <a:avLst/>
              </a:prstGeom>
            </p:spPr>
          </p:pic>
        </p:grpSp>
      </p:grpSp>
      <p:pic>
        <p:nvPicPr>
          <p:cNvPr id="79" name="Grafik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32" y="6184994"/>
            <a:ext cx="1125468" cy="49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17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489341" y="897122"/>
            <a:ext cx="8502260" cy="50770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Inhaltsplatzhalt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" y="903513"/>
            <a:ext cx="6502400" cy="3007360"/>
          </a:xfrm>
          <a:prstGeom prst="rect">
            <a:avLst/>
          </a:prstGeom>
        </p:spPr>
      </p:pic>
      <p:pic>
        <p:nvPicPr>
          <p:cNvPr id="16" name="Inhaltsplatzhalt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33" y="3757023"/>
            <a:ext cx="6502400" cy="2211977"/>
          </a:xfrm>
          <a:prstGeom prst="rect">
            <a:avLst/>
          </a:prstGeom>
        </p:spPr>
      </p:pic>
      <p:pic>
        <p:nvPicPr>
          <p:cNvPr id="19" name="Inhaltsplatzhalter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28" y="910500"/>
            <a:ext cx="2863973" cy="5058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Мобильная заправочная станция СПГ</a:t>
            </a:r>
            <a:endParaRPr lang="en-GB" sz="3200" dirty="0"/>
          </a:p>
        </p:txBody>
      </p:sp>
      <p:sp>
        <p:nvSpPr>
          <p:cNvPr id="4" name="Rechteck 3"/>
          <p:cNvSpPr/>
          <p:nvPr/>
        </p:nvSpPr>
        <p:spPr>
          <a:xfrm>
            <a:off x="6095999" y="897122"/>
            <a:ext cx="72000" cy="50645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32" y="6172832"/>
            <a:ext cx="1125468" cy="495206"/>
          </a:xfrm>
          <a:prstGeom prst="rect">
            <a:avLst/>
          </a:prstGeom>
        </p:spPr>
      </p:pic>
      <p:sp>
        <p:nvSpPr>
          <p:cNvPr id="12" name="Foliennummernplatzhalter 3"/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9628" y="6278794"/>
            <a:ext cx="1981200" cy="2832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Rechteck 19"/>
          <p:cNvSpPr/>
          <p:nvPr/>
        </p:nvSpPr>
        <p:spPr>
          <a:xfrm rot="5400000">
            <a:off x="3245472" y="890947"/>
            <a:ext cx="90260" cy="560760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609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999" y="306000"/>
            <a:ext cx="8640001" cy="900000"/>
          </a:xfrm>
        </p:spPr>
        <p:txBody>
          <a:bodyPr/>
          <a:lstStyle/>
          <a:p>
            <a:r>
              <a:rPr lang="ru-RU" sz="3200" dirty="0"/>
              <a:t>Контейнерная заправочная станция СПГ</a:t>
            </a:r>
            <a:endParaRPr lang="en-GB" sz="3200" dirty="0"/>
          </a:p>
        </p:txBody>
      </p:sp>
      <p:pic>
        <p:nvPicPr>
          <p:cNvPr id="18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32" y="6172832"/>
            <a:ext cx="1125468" cy="495206"/>
          </a:xfrm>
          <a:prstGeom prst="rect">
            <a:avLst/>
          </a:prstGeom>
        </p:spPr>
      </p:pic>
      <p:sp>
        <p:nvSpPr>
          <p:cNvPr id="12" name="Foliennummernplatzhalter 3"/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28" y="6278794"/>
            <a:ext cx="1981200" cy="2832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00" y="886590"/>
            <a:ext cx="8536603" cy="50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85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999" y="306000"/>
            <a:ext cx="8364229" cy="900000"/>
          </a:xfrm>
        </p:spPr>
        <p:txBody>
          <a:bodyPr/>
          <a:lstStyle/>
          <a:p>
            <a:r>
              <a:rPr lang="ru-RU" dirty="0" err="1"/>
              <a:t>ОператорыАЗС</a:t>
            </a:r>
            <a:r>
              <a:rPr lang="ru-RU" dirty="0"/>
              <a:t> и LIQVIS имеют взаимную выгоду / Преимущества кооперации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9408" y="1230477"/>
            <a:ext cx="3661600" cy="2554123"/>
          </a:xfrm>
        </p:spPr>
        <p:txBody>
          <a:bodyPr/>
          <a:lstStyle/>
          <a:p>
            <a:pPr marL="203200" indent="-203200"/>
            <a:r>
              <a:rPr lang="ru-RU" sz="1600" b="1" dirty="0"/>
              <a:t>Выгода для операторов АЗС</a:t>
            </a:r>
            <a:r>
              <a:rPr lang="de-DE" sz="1600" b="1" dirty="0"/>
              <a:t>:</a:t>
            </a:r>
          </a:p>
          <a:p>
            <a:pPr marL="406400" lvl="1" indent="-203200">
              <a:buFont typeface="Wingdings"/>
              <a:buChar char=""/>
            </a:pPr>
            <a:r>
              <a:rPr lang="ru-RU" sz="1600" dirty="0"/>
              <a:t>Приобретение новых клиентов</a:t>
            </a:r>
          </a:p>
          <a:p>
            <a:pPr marL="406400" lvl="1" indent="-203200">
              <a:buFont typeface="Wingdings"/>
              <a:buChar char=""/>
            </a:pPr>
            <a:r>
              <a:rPr lang="ru-RU" sz="1600" dirty="0"/>
              <a:t>Альтернативные предложения для клиентов, готовых к изменениям</a:t>
            </a:r>
          </a:p>
          <a:p>
            <a:pPr marL="406400" lvl="1" indent="-203200">
              <a:buFont typeface="Wingdings"/>
              <a:buChar char=""/>
            </a:pPr>
            <a:r>
              <a:rPr lang="ru-RU" sz="1600" dirty="0"/>
              <a:t>Использование проверенных технологий </a:t>
            </a:r>
          </a:p>
          <a:p>
            <a:pPr marL="406400" lvl="1" indent="-203200">
              <a:buFont typeface="Wingdings"/>
              <a:buChar char=""/>
            </a:pPr>
            <a:r>
              <a:rPr lang="ru-RU" sz="1600" dirty="0"/>
              <a:t>Испытанные процессы утверждений</a:t>
            </a:r>
            <a:endParaRPr lang="de-DE" sz="1600" dirty="0"/>
          </a:p>
          <a:p>
            <a:pPr marL="406400" lvl="1" indent="-203200">
              <a:buNone/>
            </a:pPr>
            <a:endParaRPr lang="de-DE" sz="16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030" y="1295400"/>
            <a:ext cx="445857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 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546164" y="3753581"/>
            <a:ext cx="4322064" cy="2286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8DC"/>
              </a:buClr>
              <a:buFont typeface="Wingdings" pitchFamily="2" charset="2"/>
              <a:buChar char=""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8DC"/>
              </a:buClr>
              <a:buFont typeface="Wingdings" pitchFamily="2" charset="2"/>
              <a:buChar char=""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0078DC"/>
              </a:buClr>
              <a:buFont typeface="Wingdings" pitchFamily="2" charset="2"/>
              <a:buChar char=""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spcBef>
                <a:spcPts val="0"/>
              </a:spcBef>
              <a:buClr>
                <a:srgbClr val="0078DC"/>
              </a:buClr>
              <a:buFont typeface="Wingdings" pitchFamily="2" charset="2"/>
              <a:buChar char=""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rgbClr val="5E5E5E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-203200">
              <a:buFont typeface="Wingdings" pitchFamily="2" charset="2"/>
              <a:buNone/>
            </a:pPr>
            <a:r>
              <a:rPr lang="ru-RU" sz="1600" b="1" dirty="0"/>
              <a:t>Выгода для</a:t>
            </a:r>
            <a:r>
              <a:rPr lang="de-DE" sz="1600" b="1" dirty="0"/>
              <a:t> LIQVIS:</a:t>
            </a:r>
          </a:p>
          <a:p>
            <a:pPr marL="406400" lvl="1" indent="-203200">
              <a:buSzPct val="100000"/>
              <a:buFont typeface="Wingdings"/>
              <a:buChar char=""/>
            </a:pPr>
            <a:r>
              <a:rPr lang="ru-RU" sz="1600" dirty="0"/>
              <a:t>Использование проверенной инфра-структуры (размещение, численность АЗС)</a:t>
            </a:r>
          </a:p>
          <a:p>
            <a:pPr marL="406400" lvl="1" indent="-203200">
              <a:buSzPct val="100000"/>
              <a:buFont typeface="Wingdings"/>
              <a:buChar char=""/>
            </a:pPr>
            <a:r>
              <a:rPr lang="ru-RU" sz="1600" dirty="0"/>
              <a:t>Синергизм в оперативном </a:t>
            </a:r>
            <a:r>
              <a:rPr lang="ru-RU" sz="1600" dirty="0" err="1"/>
              <a:t>обслужива-нии</a:t>
            </a:r>
            <a:r>
              <a:rPr lang="ru-RU" sz="1600" dirty="0"/>
              <a:t> заправочного оборудования (ежедневный визуальный контроль)</a:t>
            </a:r>
            <a:endParaRPr lang="de-DE" sz="1600" dirty="0"/>
          </a:p>
          <a:p>
            <a:pPr marL="406400" lvl="1" indent="-203200">
              <a:buSzPct val="100000"/>
              <a:buFont typeface="Wingdings"/>
              <a:buChar char=""/>
            </a:pPr>
            <a:r>
              <a:rPr lang="de-DE" sz="1600" dirty="0"/>
              <a:t>24/7-</a:t>
            </a:r>
            <a:r>
              <a:rPr lang="ru-RU" sz="1600" dirty="0"/>
              <a:t> готовность, например, для колонки СПГ</a:t>
            </a:r>
            <a:endParaRPr lang="de-DE" sz="1600" dirty="0"/>
          </a:p>
        </p:txBody>
      </p:sp>
      <p:pic>
        <p:nvPicPr>
          <p:cNvPr id="1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32" y="6172832"/>
            <a:ext cx="1125468" cy="495206"/>
          </a:xfrm>
          <a:prstGeom prst="rect">
            <a:avLst/>
          </a:prstGeom>
        </p:spPr>
      </p:pic>
      <p:sp>
        <p:nvSpPr>
          <p:cNvPr id="15" name="Foliennummernplatzhalter 3"/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9628" y="6278794"/>
            <a:ext cx="1981200" cy="2832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200" y="3873828"/>
            <a:ext cx="4014017" cy="229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3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AutoShape 4" descr="Bildergebnis für azerkim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altLang="de-DE" dirty="0"/>
          </a:p>
        </p:txBody>
      </p:sp>
      <p:sp>
        <p:nvSpPr>
          <p:cNvPr id="19460" name="AutoShape 6" descr="Bildergebnis für azerkimya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alt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475656" y="5249863"/>
            <a:ext cx="6173941" cy="47705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en-GB" sz="2800" b="1" dirty="0">
                <a:solidFill>
                  <a:schemeClr val="bg1"/>
                </a:solidFill>
              </a:rPr>
              <a:t> Благодарим за внимание </a:t>
            </a:r>
          </a:p>
        </p:txBody>
      </p:sp>
      <p:pic>
        <p:nvPicPr>
          <p:cNvPr id="19462" name="Picture 2" descr="C:\DATA\PROJEKTE\Marketing\Präsentationen\Bilder\Fragezeich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8925" y="1160463"/>
            <a:ext cx="349726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liennummernplatzhalter 3">
            <a:extLst>
              <a:ext uri="{FF2B5EF4-FFF2-40B4-BE49-F238E27FC236}">
                <a16:creationId xmlns:a16="http://schemas.microsoft.com/office/drawing/2014/main" id="{C9AB725F-3B69-4868-A974-E251A0A296FC}"/>
              </a:ext>
            </a:extLst>
          </p:cNvPr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0439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504000" y="188640"/>
            <a:ext cx="8136000" cy="900000"/>
          </a:xfrm>
        </p:spPr>
        <p:txBody>
          <a:bodyPr/>
          <a:lstStyle/>
          <a:p>
            <a:r>
              <a:rPr lang="ru-RU" dirty="0"/>
              <a:t>Экологическое преимущество грузового автомобиля на СПГ</a:t>
            </a:r>
            <a:endParaRPr lang="de-DE" dirty="0"/>
          </a:p>
        </p:txBody>
      </p:sp>
      <p:sp>
        <p:nvSpPr>
          <p:cNvPr id="7" name="Flussdiagramm: Zusammenführen 6"/>
          <p:cNvSpPr/>
          <p:nvPr/>
        </p:nvSpPr>
        <p:spPr>
          <a:xfrm>
            <a:off x="1097747" y="5133822"/>
            <a:ext cx="2791671" cy="267994"/>
          </a:xfrm>
          <a:prstGeom prst="flowChartMerge">
            <a:avLst/>
          </a:prstGeom>
          <a:solidFill>
            <a:srgbClr val="DCDCDC"/>
          </a:solidFill>
          <a:ln>
            <a:solidFill>
              <a:srgbClr val="0078DC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54943"/>
            <a:ext cx="3437856" cy="389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4572000" y="1278245"/>
            <a:ext cx="44284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Снижение выбросов по сравнению с дизельными грузовиками </a:t>
            </a:r>
            <a:r>
              <a:rPr lang="de-DE" b="1" dirty="0"/>
              <a:t>(Euro VI)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600" dirty="0" err="1"/>
              <a:t>NO</a:t>
            </a:r>
            <a:r>
              <a:rPr lang="de-DE" sz="1600" baseline="-25000" dirty="0" err="1"/>
              <a:t>x</a:t>
            </a:r>
            <a:r>
              <a:rPr lang="de-DE" sz="1600" dirty="0"/>
              <a:t>:</a:t>
            </a:r>
            <a:r>
              <a:rPr lang="ru-RU" sz="1600" dirty="0"/>
              <a:t>	</a:t>
            </a:r>
            <a:r>
              <a:rPr lang="de-DE" sz="1600" dirty="0"/>
              <a:t>		-35%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Тонкодисперсная пыль</a:t>
            </a:r>
            <a:r>
              <a:rPr lang="de-DE" sz="1600" dirty="0"/>
              <a:t>:	-95%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de-DE" sz="1600" dirty="0"/>
              <a:t>CO</a:t>
            </a:r>
            <a:r>
              <a:rPr lang="de-DE" sz="1600" baseline="-25000" dirty="0"/>
              <a:t>2</a:t>
            </a:r>
            <a:r>
              <a:rPr lang="de-DE" sz="1600" dirty="0"/>
              <a:t>:	</a:t>
            </a:r>
            <a:r>
              <a:rPr lang="ru-RU" sz="1600" dirty="0"/>
              <a:t>	</a:t>
            </a:r>
            <a:r>
              <a:rPr lang="de-DE" sz="1600" dirty="0"/>
              <a:t>	-10%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Шум</a:t>
            </a:r>
            <a:r>
              <a:rPr lang="de-DE" sz="1600" dirty="0"/>
              <a:t>:	</a:t>
            </a:r>
            <a:r>
              <a:rPr lang="ru-RU" sz="1600" dirty="0"/>
              <a:t>	</a:t>
            </a:r>
            <a:r>
              <a:rPr lang="de-DE" sz="1600" dirty="0"/>
              <a:t>	-70%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572000" y="3031790"/>
            <a:ext cx="4572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Преимущества в городских районах и в области защиты климата</a:t>
            </a:r>
            <a:endParaRPr lang="de-DE" b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Влияние грузовиков СПГ на защиту климата весьма ограничено</a:t>
            </a:r>
            <a:endParaRPr lang="de-DE" sz="1600" dirty="0"/>
          </a:p>
          <a:p>
            <a:pPr marL="355600" lvl="1" indent="-177800">
              <a:buFont typeface="Arial" panose="020B0604020202020204" pitchFamily="34" charset="0"/>
              <a:buChar char="•"/>
            </a:pPr>
            <a:r>
              <a:rPr lang="ru-RU" sz="1600" dirty="0"/>
              <a:t>Сокращение CO</a:t>
            </a:r>
            <a:r>
              <a:rPr lang="ru-RU" sz="1600" baseline="-25000" dirty="0"/>
              <a:t>2</a:t>
            </a:r>
            <a:r>
              <a:rPr lang="ru-RU" sz="1600" dirty="0"/>
              <a:t> на &gt; 10 000 кг/год при пробеге 120 000 км/год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Значительное сокращение выбросов NOx и твердых частиц (ограничения вождения для дизельных транспортных средств во внутренних городах обсуждаются в Германии)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Низкий уровень шума: грузовики могут также использоваться ночью в жилых районах для снабжения магазинов</a:t>
            </a:r>
            <a:endParaRPr lang="de-DE" sz="1600" dirty="0"/>
          </a:p>
        </p:txBody>
      </p:sp>
      <p:sp>
        <p:nvSpPr>
          <p:cNvPr id="12" name="Textfeld 11"/>
          <p:cNvSpPr txBox="1"/>
          <p:nvPr/>
        </p:nvSpPr>
        <p:spPr>
          <a:xfrm>
            <a:off x="826090" y="5535813"/>
            <a:ext cx="3457878" cy="1169551"/>
          </a:xfrm>
          <a:prstGeom prst="rect">
            <a:avLst/>
          </a:prstGeom>
          <a:solidFill>
            <a:srgbClr val="DCDCDC"/>
          </a:solidFill>
          <a:ln>
            <a:solidFill>
              <a:srgbClr val="0078DC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7800" indent="-177800">
              <a:buClr>
                <a:srgbClr val="0078DC"/>
              </a:buClr>
              <a:buSzPct val="100000"/>
              <a:buFont typeface="Wingdings"/>
              <a:buChar char=""/>
            </a:pPr>
            <a:r>
              <a:rPr lang="ru-RU" sz="1400" b="1" dirty="0">
                <a:solidFill>
                  <a:schemeClr val="tx1"/>
                </a:solidFill>
              </a:rPr>
              <a:t>Дискуссия о тонкодисперсной пыли в Германии - 95% по сравнению с Евро VI</a:t>
            </a:r>
          </a:p>
          <a:p>
            <a:pPr marL="177800" indent="-177800">
              <a:buClr>
                <a:srgbClr val="0078DC"/>
              </a:buClr>
              <a:buSzPct val="100000"/>
              <a:buFont typeface="Wingdings"/>
              <a:buChar char=""/>
            </a:pPr>
            <a:r>
              <a:rPr lang="ru-RU" sz="1400" b="1" dirty="0">
                <a:solidFill>
                  <a:schemeClr val="tx1"/>
                </a:solidFill>
              </a:rPr>
              <a:t>Дизельный скандал: даже Евро VI</a:t>
            </a:r>
            <a:r>
              <a:rPr lang="de-DE" sz="1400" b="1" dirty="0">
                <a:solidFill>
                  <a:schemeClr val="tx1"/>
                </a:solidFill>
              </a:rPr>
              <a:t> </a:t>
            </a:r>
            <a:r>
              <a:rPr lang="ru-RU" sz="1400" b="1" dirty="0">
                <a:solidFill>
                  <a:schemeClr val="tx1"/>
                </a:solidFill>
              </a:rPr>
              <a:t>не выдерживается</a:t>
            </a:r>
            <a:endParaRPr lang="de-DE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86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СПГ / СПГ как топливо на Шелковом пути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3</a:t>
            </a:fld>
            <a:endParaRPr lang="de-DE"/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/>
          </p:nvPr>
        </p:nvGraphicFramePr>
        <p:xfrm>
          <a:off x="6084168" y="4905164"/>
          <a:ext cx="2680757" cy="1752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44116">
                  <a:extLst>
                    <a:ext uri="{9D8B030D-6E8A-4147-A177-3AD203B41FA5}">
                      <a16:colId xmlns:a16="http://schemas.microsoft.com/office/drawing/2014/main" val="3466949434"/>
                    </a:ext>
                  </a:extLst>
                </a:gridCol>
                <a:gridCol w="1636641">
                  <a:extLst>
                    <a:ext uri="{9D8B030D-6E8A-4147-A177-3AD203B41FA5}">
                      <a16:colId xmlns:a16="http://schemas.microsoft.com/office/drawing/2014/main" val="404326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/>
                        <a:t>Груз.</a:t>
                      </a:r>
                      <a:r>
                        <a:rPr lang="de-DE" baseline="0" dirty="0"/>
                        <a:t> </a:t>
                      </a:r>
                      <a:r>
                        <a:rPr lang="ru-RU" baseline="0" dirty="0"/>
                        <a:t>авто на СПГ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870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Китай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330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000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660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США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23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000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182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Европа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000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50370"/>
                  </a:ext>
                </a:extLst>
              </a:tr>
            </a:tbl>
          </a:graphicData>
        </a:graphic>
      </p:graphicFrame>
      <p:sp>
        <p:nvSpPr>
          <p:cNvPr id="10" name="Textfeld 9"/>
          <p:cNvSpPr txBox="1"/>
          <p:nvPr/>
        </p:nvSpPr>
        <p:spPr>
          <a:xfrm>
            <a:off x="7892877" y="6633356"/>
            <a:ext cx="89159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Shell Juni 2015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/>
          </p:nvPr>
        </p:nvGraphicFramePr>
        <p:xfrm>
          <a:off x="854519" y="4544093"/>
          <a:ext cx="4797601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59866">
                  <a:extLst>
                    <a:ext uri="{9D8B030D-6E8A-4147-A177-3AD203B41FA5}">
                      <a16:colId xmlns:a16="http://schemas.microsoft.com/office/drawing/2014/main" val="2528000557"/>
                    </a:ext>
                  </a:extLst>
                </a:gridCol>
                <a:gridCol w="1671129">
                  <a:extLst>
                    <a:ext uri="{9D8B030D-6E8A-4147-A177-3AD203B41FA5}">
                      <a16:colId xmlns:a16="http://schemas.microsoft.com/office/drawing/2014/main" val="550817745"/>
                    </a:ext>
                  </a:extLst>
                </a:gridCol>
                <a:gridCol w="1266606">
                  <a:extLst>
                    <a:ext uri="{9D8B030D-6E8A-4147-A177-3AD203B41FA5}">
                      <a16:colId xmlns:a16="http://schemas.microsoft.com/office/drawing/2014/main" val="1057849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КПГ/СПГ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Автомобили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АЗС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167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Китай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5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350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000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8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300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38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Централ.Азия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468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400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274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101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Россия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212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000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354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531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ЕС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321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583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405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303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Не ЕС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427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919</a:t>
                      </a:r>
                      <a:endParaRPr lang="de-D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</a:t>
                      </a:r>
                      <a:r>
                        <a:rPr lang="ru-RU" dirty="0"/>
                        <a:t> </a:t>
                      </a:r>
                      <a:r>
                        <a:rPr lang="de-DE" dirty="0"/>
                        <a:t>035</a:t>
                      </a:r>
                      <a:endParaRPr lang="de-D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247140"/>
                  </a:ext>
                </a:extLst>
              </a:tr>
            </a:tbl>
          </a:graphicData>
        </a:graphic>
      </p:graphicFrame>
      <p:graphicFrame>
        <p:nvGraphicFramePr>
          <p:cNvPr id="11" name="Diagramm 10">
            <a:extLst/>
          </p:cNvPr>
          <p:cNvGraphicFramePr>
            <a:graphicFrameLocks/>
          </p:cNvGraphicFramePr>
          <p:nvPr>
            <p:extLst/>
          </p:nvPr>
        </p:nvGraphicFramePr>
        <p:xfrm>
          <a:off x="120650" y="787867"/>
          <a:ext cx="5086350" cy="362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251335" y="783472"/>
            <a:ext cx="393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Природный газ как топливо быстро растет в Китае</a:t>
            </a:r>
            <a:endParaRPr lang="de-DE" b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Рост грузовых автомобилей на СПГ в Европе и России очень незначителен</a:t>
            </a:r>
            <a:endParaRPr lang="de-DE" sz="16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Плотность АЗС в Центральной Азии и России недостаточна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Плотность АЗС КПГ в Европе по регионам недостаточная</a:t>
            </a:r>
            <a:endParaRPr lang="de-DE" sz="1600" dirty="0"/>
          </a:p>
        </p:txBody>
      </p:sp>
      <p:sp>
        <p:nvSpPr>
          <p:cNvPr id="16" name="Textfeld 15"/>
          <p:cNvSpPr txBox="1"/>
          <p:nvPr/>
        </p:nvSpPr>
        <p:spPr>
          <a:xfrm>
            <a:off x="4391295" y="6705944"/>
            <a:ext cx="13195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NGVA Statistik Mai 2018</a:t>
            </a:r>
          </a:p>
        </p:txBody>
      </p:sp>
      <p:graphicFrame>
        <p:nvGraphicFramePr>
          <p:cNvPr id="15" name="Tabelle 14"/>
          <p:cNvGraphicFramePr>
            <a:graphicFrameLocks noGrp="1"/>
          </p:cNvGraphicFramePr>
          <p:nvPr>
            <p:extLst/>
          </p:nvPr>
        </p:nvGraphicFramePr>
        <p:xfrm>
          <a:off x="5920524" y="2950163"/>
          <a:ext cx="2781908" cy="18186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32148">
                  <a:extLst>
                    <a:ext uri="{9D8B030D-6E8A-4147-A177-3AD203B41FA5}">
                      <a16:colId xmlns:a16="http://schemas.microsoft.com/office/drawing/2014/main" val="3466949434"/>
                    </a:ext>
                  </a:extLst>
                </a:gridCol>
                <a:gridCol w="1449760">
                  <a:extLst>
                    <a:ext uri="{9D8B030D-6E8A-4147-A177-3AD203B41FA5}">
                      <a16:colId xmlns:a16="http://schemas.microsoft.com/office/drawing/2014/main" val="40432665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/>
                        <a:t>АЗС СПГ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870879"/>
                  </a:ext>
                </a:extLst>
              </a:tr>
              <a:tr h="204059">
                <a:tc>
                  <a:txBody>
                    <a:bodyPr/>
                    <a:lstStyle/>
                    <a:p>
                      <a:r>
                        <a:rPr lang="ru-RU" sz="1600" dirty="0"/>
                        <a:t>Китай</a:t>
                      </a:r>
                      <a:r>
                        <a:rPr lang="de-DE" sz="1600" dirty="0"/>
                        <a:t> </a:t>
                      </a:r>
                      <a:r>
                        <a:rPr lang="de-DE" sz="1000" dirty="0"/>
                        <a:t>2016</a:t>
                      </a:r>
                      <a:endParaRPr lang="de-DE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/>
                        <a:t>2</a:t>
                      </a:r>
                      <a:r>
                        <a:rPr lang="ru-RU" sz="1400" b="0" dirty="0"/>
                        <a:t> </a:t>
                      </a:r>
                      <a:r>
                        <a:rPr lang="de-DE" sz="1400" b="0" dirty="0"/>
                        <a:t>300</a:t>
                      </a:r>
                      <a:endParaRPr lang="de-DE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8660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Казахстан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/>
                        <a:t>0</a:t>
                      </a:r>
                      <a:endParaRPr lang="de-DE" sz="1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182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/>
                        <a:t>Россия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50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0" dirty="0"/>
                        <a:t>ЕС</a:t>
                      </a:r>
                      <a:endParaRPr lang="de-DE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/>
                        <a:t>&gt;120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200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92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СПГ в качестве топлива для грузовых автомобилей в Европейском Союзе</a:t>
            </a:r>
            <a:endParaRPr lang="de-DE" dirty="0"/>
          </a:p>
        </p:txBody>
      </p:sp>
      <p:pic>
        <p:nvPicPr>
          <p:cNvPr id="1026" name="Picture 2" descr="Image result for bilder lng blue corrid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5" t="5668"/>
          <a:stretch/>
        </p:blipFill>
        <p:spPr bwMode="auto">
          <a:xfrm>
            <a:off x="486470" y="1317410"/>
            <a:ext cx="4813145" cy="4019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408135" y="1584666"/>
            <a:ext cx="384438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Региональные различия в плотности сети АЗС СПГ</a:t>
            </a:r>
            <a:endParaRPr lang="de-DE" b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Испания, Португалия, Великобритания, Нидерланды и северная Италия - относительно хорошие поставки</a:t>
            </a:r>
            <a:endParaRPr lang="de-DE" sz="1600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Бельгия, Польша и Германия начинают расширять сеть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dirty="0"/>
              <a:t>Скандинавия, как правило, связана с</a:t>
            </a:r>
            <a:r>
              <a:rPr lang="de-DE" sz="1600" dirty="0"/>
              <a:t> </a:t>
            </a:r>
            <a:r>
              <a:rPr lang="ru-RU" sz="1600" dirty="0"/>
              <a:t>био-СПГ</a:t>
            </a:r>
            <a:endParaRPr lang="de-DE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1187624" y="5545391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b="1" dirty="0"/>
              <a:t>ЕС: на переднем плане декарбонизация</a:t>
            </a:r>
            <a:br>
              <a:rPr lang="de-DE" sz="1600" b="1" dirty="0"/>
            </a:br>
            <a:r>
              <a:rPr lang="de-DE" sz="1600" b="1" dirty="0"/>
              <a:t>(</a:t>
            </a:r>
            <a:r>
              <a:rPr lang="ru-RU" sz="1600" b="1" dirty="0"/>
              <a:t>В отличие от загрязнения воздуха в Китае</a:t>
            </a:r>
            <a:r>
              <a:rPr lang="de-DE" sz="1600" b="1" dirty="0"/>
              <a:t>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b="1" dirty="0"/>
              <a:t>Программа поддержки инвестиций в инфраструктуру (до 50% субсидий</a:t>
            </a:r>
            <a:r>
              <a:rPr lang="de-DE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85208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СПГ- Голубой коридор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43ADB-E95E-4587-963D-D3C6AB2E96C0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4319972" y="800708"/>
            <a:ext cx="482402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Проект по развертыванию СПГ в ЕС</a:t>
            </a:r>
            <a:endParaRPr lang="de-DE" b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b="1" dirty="0"/>
              <a:t>этот проект предназначен не для </a:t>
            </a:r>
            <a:r>
              <a:rPr lang="ru-RU" sz="1600" dirty="0"/>
              <a:t> </a:t>
            </a:r>
            <a:r>
              <a:rPr lang="ru-RU" sz="1600" b="1" dirty="0"/>
              <a:t>инвестиций в инфраструктуру</a:t>
            </a:r>
            <a:endParaRPr lang="de-DE" sz="1600" b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b="1" dirty="0"/>
              <a:t>Демонстрация применимости СПГ для грузовых автомобилей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b="1" dirty="0"/>
              <a:t>Содействие восприятию СПГ как топлива</a:t>
            </a:r>
            <a:endParaRPr lang="de-DE" sz="1600" b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b="1" dirty="0"/>
              <a:t>Разработка правил для грузовых автомобилей и АЗС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b="1" dirty="0"/>
              <a:t>Число АЗС утроилось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b="1" dirty="0"/>
              <a:t>Эксплуатация </a:t>
            </a:r>
            <a:r>
              <a:rPr lang="de-DE" sz="1600" b="1" dirty="0"/>
              <a:t>140 </a:t>
            </a:r>
            <a:r>
              <a:rPr lang="ru-RU" sz="1600" b="1" dirty="0"/>
              <a:t>грузовиков под наблюдением</a:t>
            </a:r>
            <a:endParaRPr lang="de-DE" sz="1600" b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b="1" dirty="0"/>
              <a:t>Эксплуатация </a:t>
            </a:r>
            <a:r>
              <a:rPr lang="de-DE" sz="1600" b="1" dirty="0"/>
              <a:t>12 </a:t>
            </a:r>
            <a:r>
              <a:rPr lang="ru-RU" sz="1600" b="1" dirty="0"/>
              <a:t>АЗС под наблюдением</a:t>
            </a:r>
            <a:endParaRPr lang="de-DE" sz="1600" b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ru-RU" sz="1600" b="1" dirty="0"/>
              <a:t>Было задействовано 39 операторов автопарков</a:t>
            </a:r>
            <a:endParaRPr lang="de-DE" sz="1600" b="1" dirty="0"/>
          </a:p>
        </p:txBody>
      </p:sp>
      <p:pic>
        <p:nvPicPr>
          <p:cNvPr id="2050" name="Picture 2" descr="https://www.erdgas.info/fileadmin/Public/Bilder_Grafiken/erdgas_mobil/Slider_und_Einstiegsbilder/LNG_guenstig_sicher_saub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22" y="5044490"/>
            <a:ext cx="4064474" cy="1761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uppieren 14"/>
          <p:cNvGrpSpPr/>
          <p:nvPr/>
        </p:nvGrpSpPr>
        <p:grpSpPr>
          <a:xfrm>
            <a:off x="6012160" y="4575431"/>
            <a:ext cx="2375320" cy="1922569"/>
            <a:chOff x="4427984" y="4579051"/>
            <a:chExt cx="2375320" cy="1922569"/>
          </a:xfrm>
        </p:grpSpPr>
        <p:sp>
          <p:nvSpPr>
            <p:cNvPr id="14" name="Rechteck 13"/>
            <p:cNvSpPr/>
            <p:nvPr/>
          </p:nvSpPr>
          <p:spPr>
            <a:xfrm>
              <a:off x="4427984" y="4579051"/>
              <a:ext cx="2375320" cy="191894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052" name="Picture 4" descr="Related 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452" y="5231132"/>
              <a:ext cx="1543634" cy="86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Pfeil: nach rechts 3"/>
            <p:cNvSpPr/>
            <p:nvPr/>
          </p:nvSpPr>
          <p:spPr>
            <a:xfrm rot="19064298">
              <a:off x="4525487" y="5263971"/>
              <a:ext cx="2153257" cy="301111"/>
            </a:xfrm>
            <a:prstGeom prst="rightArrow">
              <a:avLst>
                <a:gd name="adj1" fmla="val 50000"/>
                <a:gd name="adj2" fmla="val 74930"/>
              </a:avLst>
            </a:prstGeom>
            <a:solidFill>
              <a:srgbClr val="FFE6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Textfeld 5"/>
            <p:cNvSpPr txBox="1"/>
            <p:nvPr/>
          </p:nvSpPr>
          <p:spPr>
            <a:xfrm>
              <a:off x="4640902" y="622462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2014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101509" y="6224621"/>
              <a:ext cx="5245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2018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427984" y="5973003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40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363760" y="4579051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120</a:t>
              </a:r>
            </a:p>
          </p:txBody>
        </p:sp>
      </p:grpSp>
      <p:pic>
        <p:nvPicPr>
          <p:cNvPr id="2054" name="Picture 6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67" y="861035"/>
            <a:ext cx="16192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Bilder LNG Blue Corrid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4" r="20082"/>
          <a:stretch/>
        </p:blipFill>
        <p:spPr bwMode="auto">
          <a:xfrm>
            <a:off x="309667" y="1890864"/>
            <a:ext cx="3723817" cy="2476500"/>
          </a:xfrm>
          <a:prstGeom prst="rect">
            <a:avLst/>
          </a:prstGeom>
          <a:noFill/>
          <a:ln w="28575">
            <a:solidFill>
              <a:srgbClr val="5E5E5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/>
          <p:cNvSpPr txBox="1"/>
          <p:nvPr/>
        </p:nvSpPr>
        <p:spPr>
          <a:xfrm>
            <a:off x="309667" y="4455955"/>
            <a:ext cx="4524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 ЕС на переднем плане: декарбонизация  </a:t>
            </a:r>
          </a:p>
          <a:p>
            <a:r>
              <a:rPr lang="ru-RU" sz="1600" b="1" dirty="0"/>
              <a:t>В Китае: загрязнение воздуха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3933936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916" y="1125537"/>
            <a:ext cx="4662302" cy="5028478"/>
          </a:xfrm>
          <a:prstGeom prst="rect">
            <a:avLst/>
          </a:prstGeom>
        </p:spPr>
      </p:pic>
      <p:sp>
        <p:nvSpPr>
          <p:cNvPr id="36" name="Abgerundetes Rechteck 35"/>
          <p:cNvSpPr/>
          <p:nvPr/>
        </p:nvSpPr>
        <p:spPr>
          <a:xfrm>
            <a:off x="215516" y="1146629"/>
            <a:ext cx="1880555" cy="4822371"/>
          </a:xfrm>
          <a:prstGeom prst="round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4800" y="306000"/>
            <a:ext cx="8695004" cy="633800"/>
          </a:xfrm>
        </p:spPr>
        <p:txBody>
          <a:bodyPr/>
          <a:lstStyle/>
          <a:p>
            <a:r>
              <a:rPr lang="ru-RU" dirty="0"/>
              <a:t>Развитие сети для поставок СПГ</a:t>
            </a:r>
            <a:br>
              <a:rPr lang="de-DE" dirty="0"/>
            </a:br>
            <a:r>
              <a:rPr lang="ru-RU" sz="2400" dirty="0"/>
              <a:t>Пример: Расстояния между АЗС СПГ &lt;250 км</a:t>
            </a:r>
            <a:endParaRPr lang="en-GB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252" y="1186001"/>
            <a:ext cx="2354280" cy="4986199"/>
          </a:xfrm>
        </p:spPr>
        <p:txBody>
          <a:bodyPr/>
          <a:lstStyle/>
          <a:p>
            <a:pPr lvl="1">
              <a:buFont typeface="Wingdings"/>
              <a:buChar char=""/>
            </a:pPr>
            <a:r>
              <a:rPr lang="ru-RU" dirty="0"/>
              <a:t>Берлин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/>
              <a:t>Гамбург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/>
              <a:t>Бремен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/>
              <a:t>Ганновер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/>
              <a:t>Лейпциг/Галле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 err="1"/>
              <a:t>Кассель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/>
              <a:t>Рейн</a:t>
            </a:r>
            <a:r>
              <a:rPr lang="de-DE" dirty="0"/>
              <a:t>-/</a:t>
            </a:r>
            <a:br>
              <a:rPr lang="de-DE" dirty="0"/>
            </a:br>
            <a:r>
              <a:rPr lang="ru-RU" dirty="0"/>
              <a:t>Рурская обл</a:t>
            </a:r>
            <a:r>
              <a:rPr lang="de-DE" dirty="0"/>
              <a:t>.</a:t>
            </a:r>
          </a:p>
          <a:p>
            <a:pPr lvl="1">
              <a:buFont typeface="Wingdings"/>
              <a:buChar char=""/>
            </a:pPr>
            <a:r>
              <a:rPr lang="ru-RU" dirty="0"/>
              <a:t>Кёльн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/>
              <a:t>Франкфурт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/>
              <a:t>Нюрнберг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/>
              <a:t>Штутгарт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/>
              <a:t>Ульм</a:t>
            </a:r>
            <a:endParaRPr lang="de-DE" dirty="0"/>
          </a:p>
          <a:p>
            <a:pPr lvl="1">
              <a:buFont typeface="Wingdings"/>
              <a:buChar char=""/>
            </a:pPr>
            <a:r>
              <a:rPr lang="ru-RU" dirty="0"/>
              <a:t>Мюнхен</a:t>
            </a:r>
            <a:endParaRPr lang="de-DE" dirty="0"/>
          </a:p>
        </p:txBody>
      </p:sp>
      <p:pic>
        <p:nvPicPr>
          <p:cNvPr id="28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32" y="6172832"/>
            <a:ext cx="1125468" cy="495206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5088819" y="5473997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4120449" y="5342361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3682512" y="5006237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3734011" y="4101484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2668036" y="3498445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4120449" y="3175000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5464333" y="3171427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4135746" y="2454528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5901619" y="2316507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4046136" y="1463591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3530615" y="1854200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3181811" y="3025249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2686298" y="2763904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t="5271" r="8795" b="4948"/>
          <a:stretch/>
        </p:blipFill>
        <p:spPr bwMode="auto">
          <a:xfrm>
            <a:off x="5054941" y="4277910"/>
            <a:ext cx="178008" cy="26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Pfeil nach links und rechts 12"/>
          <p:cNvSpPr/>
          <p:nvPr/>
        </p:nvSpPr>
        <p:spPr>
          <a:xfrm rot="1063811">
            <a:off x="3864268" y="4219717"/>
            <a:ext cx="942969" cy="152370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Pfeil nach links und rechts 12"/>
          <p:cNvSpPr/>
          <p:nvPr/>
        </p:nvSpPr>
        <p:spPr>
          <a:xfrm rot="15618388">
            <a:off x="3296744" y="4510020"/>
            <a:ext cx="772051" cy="152675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Pfeil nach links und rechts 12"/>
          <p:cNvSpPr/>
          <p:nvPr/>
        </p:nvSpPr>
        <p:spPr>
          <a:xfrm rot="2485935" flipV="1">
            <a:off x="3910996" y="5140001"/>
            <a:ext cx="301280" cy="117360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Pfeil nach links und rechts 12"/>
          <p:cNvSpPr/>
          <p:nvPr/>
        </p:nvSpPr>
        <p:spPr>
          <a:xfrm rot="615605">
            <a:off x="4368476" y="5484328"/>
            <a:ext cx="677755" cy="103566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Pfeil nach links und rechts 12"/>
          <p:cNvSpPr/>
          <p:nvPr/>
        </p:nvSpPr>
        <p:spPr>
          <a:xfrm rot="4386429">
            <a:off x="4619944" y="4938462"/>
            <a:ext cx="831551" cy="109437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Pfeil nach links und rechts 12"/>
          <p:cNvSpPr/>
          <p:nvPr/>
        </p:nvSpPr>
        <p:spPr>
          <a:xfrm rot="7367168">
            <a:off x="4147114" y="4819135"/>
            <a:ext cx="768326" cy="98535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Pfeil nach links und rechts 12"/>
          <p:cNvSpPr/>
          <p:nvPr/>
        </p:nvSpPr>
        <p:spPr>
          <a:xfrm rot="6771666">
            <a:off x="4534429" y="3722899"/>
            <a:ext cx="1191414" cy="106809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Pfeil nach links und rechts 12"/>
          <p:cNvSpPr/>
          <p:nvPr/>
        </p:nvSpPr>
        <p:spPr>
          <a:xfrm rot="2129592">
            <a:off x="2831980" y="3857403"/>
            <a:ext cx="740477" cy="132976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Pfeil nach links und rechts 12"/>
          <p:cNvSpPr/>
          <p:nvPr/>
        </p:nvSpPr>
        <p:spPr>
          <a:xfrm rot="18533563">
            <a:off x="2831727" y="3284732"/>
            <a:ext cx="465237" cy="118119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Pfeil nach links und rechts 12"/>
          <p:cNvSpPr/>
          <p:nvPr/>
        </p:nvSpPr>
        <p:spPr>
          <a:xfrm rot="16200000">
            <a:off x="2333049" y="3206767"/>
            <a:ext cx="465237" cy="118119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Pfeil nach links und rechts 12"/>
          <p:cNvSpPr/>
          <p:nvPr/>
        </p:nvSpPr>
        <p:spPr>
          <a:xfrm rot="565035">
            <a:off x="3294118" y="3085472"/>
            <a:ext cx="727002" cy="129777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Pfeil nach links und rechts 12"/>
          <p:cNvSpPr/>
          <p:nvPr/>
        </p:nvSpPr>
        <p:spPr>
          <a:xfrm rot="212825">
            <a:off x="4278438" y="3157945"/>
            <a:ext cx="983065" cy="139684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Pfeil nach links und rechts 12"/>
          <p:cNvSpPr/>
          <p:nvPr/>
        </p:nvSpPr>
        <p:spPr>
          <a:xfrm rot="6978601">
            <a:off x="3588281" y="3541595"/>
            <a:ext cx="626500" cy="140490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Pfeil nach links und rechts 12"/>
          <p:cNvSpPr/>
          <p:nvPr/>
        </p:nvSpPr>
        <p:spPr>
          <a:xfrm rot="9109903">
            <a:off x="3798691" y="3598990"/>
            <a:ext cx="1339382" cy="127355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Pfeil nach links und rechts 12"/>
          <p:cNvSpPr/>
          <p:nvPr/>
        </p:nvSpPr>
        <p:spPr>
          <a:xfrm rot="7630495">
            <a:off x="2637273" y="2255230"/>
            <a:ext cx="1042061" cy="144272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Pfeil nach links und rechts 12"/>
          <p:cNvSpPr/>
          <p:nvPr/>
        </p:nvSpPr>
        <p:spPr>
          <a:xfrm rot="19740454">
            <a:off x="3623962" y="1509481"/>
            <a:ext cx="465237" cy="118119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7" name="Pfeil nach links und rechts 12"/>
          <p:cNvSpPr/>
          <p:nvPr/>
        </p:nvSpPr>
        <p:spPr>
          <a:xfrm rot="1369684">
            <a:off x="4347095" y="1732010"/>
            <a:ext cx="1641178" cy="115368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Pfeil nach links und rechts 12"/>
          <p:cNvSpPr/>
          <p:nvPr/>
        </p:nvSpPr>
        <p:spPr>
          <a:xfrm rot="2716656">
            <a:off x="3621948" y="2013146"/>
            <a:ext cx="538680" cy="111564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Pfeil nach links und rechts 12"/>
          <p:cNvSpPr/>
          <p:nvPr/>
        </p:nvSpPr>
        <p:spPr>
          <a:xfrm rot="6113218">
            <a:off x="3081445" y="2391242"/>
            <a:ext cx="767457" cy="168708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Pfeil nach links und rechts 12"/>
          <p:cNvSpPr/>
          <p:nvPr/>
        </p:nvSpPr>
        <p:spPr>
          <a:xfrm rot="8804406">
            <a:off x="3395128" y="2614554"/>
            <a:ext cx="781585" cy="115438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Pfeil nach links und rechts 12"/>
          <p:cNvSpPr/>
          <p:nvPr/>
        </p:nvSpPr>
        <p:spPr>
          <a:xfrm rot="21436430">
            <a:off x="4305432" y="2279022"/>
            <a:ext cx="1566773" cy="114215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Pfeil nach links und rechts 12"/>
          <p:cNvSpPr/>
          <p:nvPr/>
        </p:nvSpPr>
        <p:spPr>
          <a:xfrm rot="7176785">
            <a:off x="5343424" y="2680670"/>
            <a:ext cx="626500" cy="135229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Pfeil nach links und rechts 12"/>
          <p:cNvSpPr/>
          <p:nvPr/>
        </p:nvSpPr>
        <p:spPr>
          <a:xfrm rot="1884302">
            <a:off x="4250598" y="2718620"/>
            <a:ext cx="1096866" cy="121532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Pfeil nach links und rechts 12"/>
          <p:cNvSpPr/>
          <p:nvPr/>
        </p:nvSpPr>
        <p:spPr>
          <a:xfrm rot="5400000">
            <a:off x="3808139" y="2730736"/>
            <a:ext cx="576957" cy="108240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Pfeil nach links und rechts 12"/>
          <p:cNvSpPr/>
          <p:nvPr/>
        </p:nvSpPr>
        <p:spPr>
          <a:xfrm rot="5922079">
            <a:off x="3951030" y="1825076"/>
            <a:ext cx="654868" cy="140674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Pfeil nach links und rechts 12"/>
          <p:cNvSpPr/>
          <p:nvPr/>
        </p:nvSpPr>
        <p:spPr>
          <a:xfrm rot="15168320">
            <a:off x="3149375" y="3499135"/>
            <a:ext cx="668226" cy="124944"/>
          </a:xfrm>
          <a:prstGeom prst="leftRightArrow">
            <a:avLst/>
          </a:prstGeom>
          <a:solidFill>
            <a:srgbClr val="FF0000">
              <a:alpha val="6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Abgerundetes Rechteck 35"/>
          <p:cNvSpPr/>
          <p:nvPr/>
        </p:nvSpPr>
        <p:spPr>
          <a:xfrm>
            <a:off x="6901467" y="1162844"/>
            <a:ext cx="2108763" cy="4806156"/>
          </a:xfrm>
          <a:prstGeom prst="round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rgbClr val="5E5E5E"/>
              </a:solidFill>
            </a:endParaRPr>
          </a:p>
          <a:p>
            <a:endParaRPr lang="en-GB" dirty="0">
              <a:solidFill>
                <a:srgbClr val="5E5E5E"/>
              </a:solidFill>
            </a:endParaRPr>
          </a:p>
          <a:p>
            <a:endParaRPr lang="en-GB" dirty="0">
              <a:solidFill>
                <a:srgbClr val="5E5E5E"/>
              </a:solidFill>
            </a:endParaRPr>
          </a:p>
          <a:p>
            <a:endParaRPr lang="en-GB" dirty="0">
              <a:solidFill>
                <a:srgbClr val="5E5E5E"/>
              </a:solidFill>
            </a:endParaRPr>
          </a:p>
          <a:p>
            <a:pPr>
              <a:lnSpc>
                <a:spcPts val="21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tx1"/>
                </a:solidFill>
              </a:rPr>
              <a:t>Цель</a:t>
            </a: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проектной группы по С</a:t>
            </a:r>
            <a:r>
              <a:rPr lang="ru-RU" sz="1600" dirty="0">
                <a:solidFill>
                  <a:srgbClr val="5E5E5E"/>
                </a:solidFill>
              </a:rPr>
              <a:t>ПГ: 50 АЗС до </a:t>
            </a:r>
            <a:r>
              <a:rPr lang="ru-RU" sz="1600" dirty="0">
                <a:solidFill>
                  <a:schemeClr val="tx1"/>
                </a:solidFill>
              </a:rPr>
              <a:t>2020 г. для 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=&gt; 2500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грузовых автомобилей и 200 АЗС до 2025 г. Для</a:t>
            </a:r>
            <a:br>
              <a:rPr lang="de-DE" sz="1600" dirty="0">
                <a:solidFill>
                  <a:schemeClr val="tx1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=&gt; 25 000 грузовых автомобилей</a:t>
            </a:r>
            <a:endParaRPr lang="en-GB" sz="1600" dirty="0">
              <a:solidFill>
                <a:srgbClr val="5E5E5E"/>
              </a:solidFill>
            </a:endParaRPr>
          </a:p>
        </p:txBody>
      </p:sp>
      <p:pic>
        <p:nvPicPr>
          <p:cNvPr id="89" name="Picture 4" descr="Logo Initiative für Erdgasmobilitä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116" y="1366149"/>
            <a:ext cx="933450" cy="95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oliennummernplatzhalter 3"/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91" name="Grafik 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9628" y="6278794"/>
            <a:ext cx="1981200" cy="2832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42558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4194" y="858444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0" name="think-cell Slide" r:id="rId17" imgW="360" imgH="360" progId="TCLayout.ActiveDocument.1">
                  <p:embed/>
                </p:oleObj>
              </mc:Choice>
              <mc:Fallback>
                <p:oleObj name="think-cell Slide" r:id="rId17" imgW="360" imgH="360" progId="TCLayout.ActiveDocument.1">
                  <p:embed/>
                  <p:pic>
                    <p:nvPicPr>
                      <p:cNvPr id="12" name="Object 1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194" y="858444"/>
                        <a:ext cx="1190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 hidden="1"/>
          <p:cNvSpPr/>
          <p:nvPr>
            <p:custDataLst>
              <p:tags r:id="rId3"/>
            </p:custDataLst>
          </p:nvPr>
        </p:nvSpPr>
        <p:spPr bwMode="auto">
          <a:xfrm>
            <a:off x="1143007" y="857257"/>
            <a:ext cx="119063" cy="119063"/>
          </a:xfrm>
          <a:prstGeom prst="rect">
            <a:avLst/>
          </a:prstGeom>
          <a:solidFill>
            <a:srgbClr val="BCBCBC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900" b="1" dirty="0" err="1">
              <a:solidFill>
                <a:srgbClr val="000000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1927" y="4512044"/>
            <a:ext cx="7822542" cy="197729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Франция</a:t>
            </a:r>
            <a:r>
              <a:rPr lang="de-DE" sz="2400" dirty="0"/>
              <a:t>: </a:t>
            </a:r>
            <a:r>
              <a:rPr lang="ru-RU" sz="2400" dirty="0"/>
              <a:t>«оплот» дизеля дает важный импульс для газомоторного транспорта</a:t>
            </a:r>
            <a:r>
              <a:rPr lang="de-DE" sz="2400" dirty="0"/>
              <a:t>: </a:t>
            </a:r>
            <a:r>
              <a:rPr lang="ru-RU" sz="2400" dirty="0"/>
              <a:t>налоговые льготы и не только</a:t>
            </a:r>
            <a:endParaRPr lang="en-GB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1403350" y="4391101"/>
            <a:ext cx="6337002" cy="290347"/>
          </a:xfrm>
          <a:prstGeom prst="roundRect">
            <a:avLst/>
          </a:prstGeom>
          <a:solidFill>
            <a:srgbClr val="007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75"/>
              </a:lnSpc>
            </a:pPr>
            <a:r>
              <a:rPr lang="ru-RU" sz="1200" b="1" dirty="0" err="1">
                <a:solidFill>
                  <a:schemeClr val="bg1"/>
                </a:solidFill>
                <a:latin typeface="+mj-lt"/>
              </a:rPr>
              <a:t>окт</a:t>
            </a:r>
            <a:r>
              <a:rPr lang="de-DE" sz="1200" b="1" dirty="0">
                <a:solidFill>
                  <a:schemeClr val="bg1"/>
                </a:solidFill>
                <a:latin typeface="+mj-lt"/>
              </a:rPr>
              <a:t>. 2015: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поправка к налоговому кодексу</a:t>
            </a:r>
            <a:r>
              <a:rPr lang="de-DE" sz="1200" b="1" dirty="0">
                <a:solidFill>
                  <a:schemeClr val="bg1"/>
                </a:solidFill>
                <a:latin typeface="+mj-lt"/>
              </a:rPr>
              <a:t>: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льготы на газомоторный транспорт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29812" y="5064596"/>
            <a:ext cx="4938632" cy="102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>
              <a:buFontTx/>
              <a:buChar char="-"/>
            </a:pPr>
            <a:r>
              <a:rPr lang="ru-RU" sz="1600" dirty="0">
                <a:solidFill>
                  <a:srgbClr val="000000"/>
                </a:solidFill>
              </a:rPr>
              <a:t>Транспортные средства весом свыше </a:t>
            </a:r>
            <a:r>
              <a:rPr lang="de-DE" sz="1600" dirty="0">
                <a:solidFill>
                  <a:srgbClr val="000000"/>
                </a:solidFill>
              </a:rPr>
              <a:t>3.5 </a:t>
            </a:r>
            <a:r>
              <a:rPr lang="ru-RU" sz="1600" dirty="0">
                <a:solidFill>
                  <a:srgbClr val="000000"/>
                </a:solidFill>
              </a:rPr>
              <a:t>т</a:t>
            </a:r>
            <a:endParaRPr lang="de-DE" sz="1600" dirty="0">
              <a:solidFill>
                <a:srgbClr val="000000"/>
              </a:solidFill>
            </a:endParaRPr>
          </a:p>
          <a:p>
            <a:pPr marL="214308" indent="-214308">
              <a:buFontTx/>
              <a:buChar char="-"/>
            </a:pPr>
            <a:r>
              <a:rPr lang="ru-RU" sz="1600" dirty="0">
                <a:solidFill>
                  <a:srgbClr val="000000"/>
                </a:solidFill>
              </a:rPr>
              <a:t>Приобретенные в</a:t>
            </a:r>
            <a:r>
              <a:rPr lang="de-DE" sz="1600" dirty="0">
                <a:solidFill>
                  <a:srgbClr val="000000"/>
                </a:solidFill>
              </a:rPr>
              <a:t> 2016/2017</a:t>
            </a:r>
            <a:r>
              <a:rPr lang="ru-RU" sz="1600" dirty="0">
                <a:solidFill>
                  <a:srgbClr val="000000"/>
                </a:solidFill>
              </a:rPr>
              <a:t>гг.</a:t>
            </a:r>
            <a:endParaRPr lang="de-DE" sz="1600" dirty="0">
              <a:solidFill>
                <a:srgbClr val="000000"/>
              </a:solidFill>
            </a:endParaRPr>
          </a:p>
          <a:p>
            <a:pPr marL="214308" indent="-214308">
              <a:buFontTx/>
              <a:buChar char="-"/>
            </a:pPr>
            <a:r>
              <a:rPr lang="ru-RU" sz="1600" dirty="0">
                <a:solidFill>
                  <a:srgbClr val="000000"/>
                </a:solidFill>
              </a:rPr>
              <a:t>Работающие исключительно на природном газе или </a:t>
            </a:r>
            <a:r>
              <a:rPr lang="ru-RU" sz="1600" dirty="0" err="1">
                <a:solidFill>
                  <a:srgbClr val="000000"/>
                </a:solidFill>
              </a:rPr>
              <a:t>биометане</a:t>
            </a:r>
            <a:endParaRPr lang="de-DE" sz="1600" dirty="0">
              <a:solidFill>
                <a:srgbClr val="000000"/>
              </a:solidFill>
            </a:endParaRPr>
          </a:p>
          <a:p>
            <a:pPr marL="214308" indent="-214308">
              <a:buFontTx/>
              <a:buChar char="-"/>
            </a:pPr>
            <a:r>
              <a:rPr lang="ru-RU" sz="1600" dirty="0">
                <a:solidFill>
                  <a:srgbClr val="000000"/>
                </a:solidFill>
              </a:rPr>
              <a:t>Налоговые льготы покрывают </a:t>
            </a:r>
            <a:r>
              <a:rPr lang="de-DE" sz="1600" dirty="0">
                <a:solidFill>
                  <a:srgbClr val="000000"/>
                </a:solidFill>
              </a:rPr>
              <a:t>40 % </a:t>
            </a:r>
            <a:r>
              <a:rPr lang="ru-RU" sz="1600" dirty="0">
                <a:solidFill>
                  <a:srgbClr val="000000"/>
                </a:solidFill>
              </a:rPr>
              <a:t>стоимости транспортного средства</a:t>
            </a:r>
            <a:endParaRPr lang="en-GB" sz="1600" dirty="0">
              <a:solidFill>
                <a:srgbClr val="000000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61927" y="1754514"/>
            <a:ext cx="7822542" cy="234766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406973" y="1617877"/>
            <a:ext cx="4445679" cy="30133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275"/>
              </a:lnSpc>
            </a:pPr>
            <a:r>
              <a:rPr lang="ru-RU" sz="1200" b="1" dirty="0" err="1">
                <a:solidFill>
                  <a:schemeClr val="bg1"/>
                </a:solidFill>
                <a:latin typeface="+mj-lt"/>
              </a:rPr>
              <a:t>окт</a:t>
            </a:r>
            <a:r>
              <a:rPr lang="de-DE" sz="1200" b="1" dirty="0">
                <a:solidFill>
                  <a:schemeClr val="bg1"/>
                </a:solidFill>
                <a:latin typeface="+mj-lt"/>
              </a:rPr>
              <a:t>. 2015: </a:t>
            </a:r>
            <a:r>
              <a:rPr lang="ru-RU" sz="1200" b="1" dirty="0">
                <a:solidFill>
                  <a:schemeClr val="bg1"/>
                </a:solidFill>
                <a:latin typeface="+mj-lt"/>
              </a:rPr>
              <a:t>налоговые льготы на дизель уменьшаются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30216" y="2542853"/>
            <a:ext cx="5009784" cy="1352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08" indent="-214308">
              <a:buFontTx/>
              <a:buChar char="-"/>
            </a:pPr>
            <a:r>
              <a:rPr lang="ru-RU" sz="1600" dirty="0">
                <a:solidFill>
                  <a:srgbClr val="000000"/>
                </a:solidFill>
              </a:rPr>
              <a:t>Налог на дизель поднимается на 1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</a:rPr>
              <a:t>цент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</a:rPr>
              <a:t>в</a:t>
            </a:r>
            <a:r>
              <a:rPr lang="de-DE" sz="1600" dirty="0">
                <a:solidFill>
                  <a:srgbClr val="000000"/>
                </a:solidFill>
              </a:rPr>
              <a:t> 2016</a:t>
            </a:r>
            <a:r>
              <a:rPr lang="ru-RU" sz="1600" dirty="0">
                <a:solidFill>
                  <a:srgbClr val="000000"/>
                </a:solidFill>
              </a:rPr>
              <a:t> г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</a:rPr>
              <a:t>и еще раз в </a:t>
            </a:r>
            <a:r>
              <a:rPr lang="de-DE" sz="1600" dirty="0">
                <a:solidFill>
                  <a:srgbClr val="000000"/>
                </a:solidFill>
              </a:rPr>
              <a:t>2017</a:t>
            </a:r>
            <a:r>
              <a:rPr lang="ru-RU" sz="1600" dirty="0">
                <a:solidFill>
                  <a:srgbClr val="000000"/>
                </a:solidFill>
              </a:rPr>
              <a:t> г.</a:t>
            </a:r>
            <a:endParaRPr lang="de-DE" sz="1600" dirty="0">
              <a:solidFill>
                <a:srgbClr val="000000"/>
              </a:solidFill>
            </a:endParaRPr>
          </a:p>
          <a:p>
            <a:pPr marL="214308" indent="-214308">
              <a:buFontTx/>
              <a:buChar char="-"/>
            </a:pPr>
            <a:r>
              <a:rPr lang="ru-RU" sz="1600" dirty="0">
                <a:solidFill>
                  <a:srgbClr val="000000"/>
                </a:solidFill>
              </a:rPr>
              <a:t>Вытеснение дизеля - объявленная цель</a:t>
            </a:r>
            <a:endParaRPr lang="de-DE" sz="1600" dirty="0">
              <a:solidFill>
                <a:srgbClr val="000000"/>
              </a:solidFill>
            </a:endParaRPr>
          </a:p>
          <a:p>
            <a:pPr marL="214308" indent="-214308">
              <a:buFontTx/>
              <a:buChar char="-"/>
            </a:pPr>
            <a:r>
              <a:rPr lang="ru-RU" sz="1600" dirty="0">
                <a:solidFill>
                  <a:srgbClr val="000000"/>
                </a:solidFill>
              </a:rPr>
              <a:t>Более благоприятный ценовой спред в пользу СПГ по сравнению с Германией</a:t>
            </a:r>
            <a:endParaRPr lang="de-DE" sz="1600" dirty="0">
              <a:solidFill>
                <a:srgbClr val="000000"/>
              </a:solidFill>
            </a:endParaRPr>
          </a:p>
          <a:p>
            <a:endParaRPr lang="en-GB" sz="1600" dirty="0">
              <a:solidFill>
                <a:srgbClr val="000000"/>
              </a:solidFill>
            </a:endParaRPr>
          </a:p>
        </p:txBody>
      </p:sp>
      <p:graphicFrame>
        <p:nvGraphicFramePr>
          <p:cNvPr id="42" name="Object 41"/>
          <p:cNvGraphicFramePr>
            <a:graphicFrameLocks/>
          </p:cNvGraphicFramePr>
          <p:nvPr>
            <p:custDataLst>
              <p:tags r:id="rId4"/>
            </p:custDataLst>
            <p:extLst/>
          </p:nvPr>
        </p:nvGraphicFramePr>
        <p:xfrm>
          <a:off x="1562100" y="2341239"/>
          <a:ext cx="2217513" cy="169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61" name="Chart" r:id="rId19" imgW="2219454" imgH="1695453" progId="MSGraph.Chart.8">
                  <p:embed followColorScheme="full"/>
                </p:oleObj>
              </mc:Choice>
              <mc:Fallback>
                <p:oleObj name="Chart" r:id="rId19" imgW="2219454" imgH="1695453" progId="MSGraph.Chart.8">
                  <p:embed followColorScheme="full"/>
                  <p:pic>
                    <p:nvPicPr>
                      <p:cNvPr id="42" name="Object 41"/>
                      <p:cNvPicPr>
                        <a:picLocks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100" y="2341239"/>
                        <a:ext cx="2217513" cy="1691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3" name="Straight Connector 42"/>
          <p:cNvCxnSpPr/>
          <p:nvPr>
            <p:custDataLst>
              <p:tags r:id="rId5"/>
            </p:custDataLst>
          </p:nvPr>
        </p:nvCxnSpPr>
        <p:spPr bwMode="auto">
          <a:xfrm>
            <a:off x="2006600" y="2630165"/>
            <a:ext cx="628650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>
            <p:custDataLst>
              <p:tags r:id="rId6"/>
            </p:custDataLst>
          </p:nvPr>
        </p:nvCxnSpPr>
        <p:spPr bwMode="auto">
          <a:xfrm>
            <a:off x="2635250" y="2630165"/>
            <a:ext cx="0" cy="15240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>
            <p:custDataLst>
              <p:tags r:id="rId7"/>
            </p:custDataLst>
          </p:nvPr>
        </p:nvCxnSpPr>
        <p:spPr bwMode="auto">
          <a:xfrm flipV="1">
            <a:off x="2711450" y="2257103"/>
            <a:ext cx="0" cy="525463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>
            <p:custDataLst>
              <p:tags r:id="rId8"/>
            </p:custDataLst>
          </p:nvPr>
        </p:nvCxnSpPr>
        <p:spPr bwMode="auto">
          <a:xfrm>
            <a:off x="2711450" y="2257103"/>
            <a:ext cx="628650" cy="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>
            <p:custDataLst>
              <p:tags r:id="rId9"/>
            </p:custDataLst>
          </p:nvPr>
        </p:nvCxnSpPr>
        <p:spPr bwMode="auto">
          <a:xfrm>
            <a:off x="3340100" y="2257103"/>
            <a:ext cx="0" cy="152400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>
            <p:custDataLst>
              <p:tags r:id="rId10"/>
            </p:custDataLst>
          </p:nvPr>
        </p:nvCxnSpPr>
        <p:spPr bwMode="auto">
          <a:xfrm flipV="1">
            <a:off x="2006600" y="2630165"/>
            <a:ext cx="0" cy="525463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Placeholder 15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2840038" y="2169790"/>
            <a:ext cx="372666" cy="1762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5E5E5E"/>
                </a:solidFill>
                <a:sym typeface="+mn-lt"/>
              </a:rPr>
              <a:t>+1 </a:t>
            </a:r>
            <a:r>
              <a:rPr lang="en-US" sz="900" b="1" dirty="0" err="1">
                <a:solidFill>
                  <a:srgbClr val="5E5E5E"/>
                </a:solidFill>
                <a:sym typeface="+mn-lt"/>
              </a:rPr>
              <a:t>ct</a:t>
            </a:r>
            <a:endParaRPr lang="en-GB" sz="900" b="1" dirty="0">
              <a:solidFill>
                <a:srgbClr val="5E5E5E"/>
              </a:solidFill>
              <a:sym typeface="+mn-lt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1873250" y="3969060"/>
            <a:ext cx="266700" cy="13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561D23AC-2A2E-470F-8215-6D91A92A67A7}" type="datetime'''''2''''''''0''''''''''''''1''''''''5'''''''">
              <a:rPr lang="en-US" sz="900" b="1">
                <a:solidFill>
                  <a:srgbClr val="5E5E5E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2015</a:t>
            </a:fld>
            <a:endParaRPr lang="en-GB" sz="900" b="1" dirty="0">
              <a:solidFill>
                <a:srgbClr val="5E5E5E"/>
              </a:solidFill>
              <a:sym typeface="+mn-lt"/>
            </a:endParaRPr>
          </a:p>
        </p:txBody>
      </p:sp>
      <p:sp>
        <p:nvSpPr>
          <p:cNvPr id="58" name="Text Placeholder 14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2135188" y="2542853"/>
            <a:ext cx="372666" cy="176213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</a:ln>
        </p:spPr>
        <p:txBody>
          <a:bodyPr wrap="none" lIns="0" tIns="0" rIns="0" bIns="0" numCol="1" spcCol="0" anchor="ctr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900" b="1" dirty="0">
                <a:solidFill>
                  <a:srgbClr val="5E5E5E"/>
                </a:solidFill>
                <a:sym typeface="+mn-lt"/>
              </a:rPr>
              <a:t>+1 </a:t>
            </a:r>
            <a:r>
              <a:rPr lang="en-US" sz="900" b="1" dirty="0" err="1">
                <a:solidFill>
                  <a:srgbClr val="5E5E5E"/>
                </a:solidFill>
                <a:sym typeface="+mn-lt"/>
              </a:rPr>
              <a:t>ct</a:t>
            </a:r>
            <a:endParaRPr lang="en-GB" sz="900" b="1" dirty="0">
              <a:solidFill>
                <a:srgbClr val="5E5E5E"/>
              </a:solidFill>
              <a:sym typeface="+mn-lt"/>
            </a:endParaRPr>
          </a:p>
        </p:txBody>
      </p:sp>
      <p:sp>
        <p:nvSpPr>
          <p:cNvPr id="59" name="Text Placeholder 7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3206750" y="3969060"/>
            <a:ext cx="266700" cy="13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EFC57C6-C8F4-40E7-96C6-825948413098}" type="datetime'''''''''''''2''''0''''''''''1''''7'''''''''''''''''''''''''''">
              <a:rPr lang="en-US" sz="900" b="1">
                <a:solidFill>
                  <a:srgbClr val="5E5E5E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2017</a:t>
            </a:fld>
            <a:endParaRPr lang="en-GB" sz="900" b="1" dirty="0">
              <a:solidFill>
                <a:srgbClr val="5E5E5E"/>
              </a:solidFill>
              <a:sym typeface="+mn-lt"/>
            </a:endParaRPr>
          </a:p>
        </p:txBody>
      </p:sp>
      <p:sp>
        <p:nvSpPr>
          <p:cNvPr id="60" name="Text Placeholder 6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2540000" y="3969060"/>
            <a:ext cx="266700" cy="13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 numCol="1" spcCol="0" anchor="t" anchorCtr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F21C0A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1095888F-8AE4-4E53-85B6-DE1DDD598443}" type="datetime'''''''2''''''''''''''''''''''''''''''''''''0''''1''''''''6'''">
              <a:rPr lang="en-US" sz="900" b="1">
                <a:solidFill>
                  <a:srgbClr val="5E5E5E"/>
                </a:solidFill>
              </a:rPr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2016</a:t>
            </a:fld>
            <a:endParaRPr lang="en-GB" sz="900" b="1" dirty="0">
              <a:solidFill>
                <a:srgbClr val="5E5E5E"/>
              </a:solidFill>
              <a:sym typeface="+mn-lt"/>
            </a:endParaRPr>
          </a:p>
        </p:txBody>
      </p:sp>
      <p:pic>
        <p:nvPicPr>
          <p:cNvPr id="61" name="Picture 7" descr="http://images.mysafetysign.com/img/lg/K/diesel-fuel-station-graphic-sign-k-9813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39" y="2802019"/>
            <a:ext cx="340519" cy="34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/>
          <p:cNvSpPr txBox="1"/>
          <p:nvPr/>
        </p:nvSpPr>
        <p:spPr>
          <a:xfrm>
            <a:off x="3096417" y="3143726"/>
            <a:ext cx="53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1350" b="1" dirty="0">
                <a:ln w="9525">
                  <a:solidFill>
                    <a:schemeClr val="accent1">
                      <a:lumMod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TAX</a:t>
            </a:r>
            <a:endParaRPr lang="en-GB" sz="1350" b="1" dirty="0" err="1">
              <a:ln w="9525">
                <a:solidFill>
                  <a:schemeClr val="accent1">
                    <a:lumMod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450736" y="3194923"/>
            <a:ext cx="53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1350" b="1" dirty="0">
                <a:ln w="9525">
                  <a:solidFill>
                    <a:schemeClr val="accent1">
                      <a:lumMod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TAX</a:t>
            </a:r>
            <a:endParaRPr lang="en-GB" sz="1350" b="1" dirty="0" err="1">
              <a:ln w="9525">
                <a:solidFill>
                  <a:schemeClr val="accent1">
                    <a:lumMod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806351" y="3266360"/>
            <a:ext cx="5334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de-DE" sz="1350" b="1" dirty="0">
                <a:ln w="9525">
                  <a:solidFill>
                    <a:schemeClr val="accent1">
                      <a:lumMod val="1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TAX</a:t>
            </a:r>
            <a:endParaRPr lang="en-GB" sz="1350" b="1" dirty="0" err="1">
              <a:ln w="9525">
                <a:solidFill>
                  <a:schemeClr val="accent1">
                    <a:lumMod val="1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04800" y="1531867"/>
            <a:ext cx="744541" cy="496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2" descr="http://www.the-blueprints.com/blueprints-depot/trucks/volvo-trucks/volvo-fh-truck.png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92" y="5123850"/>
            <a:ext cx="2438400" cy="9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10"/>
          <p:cNvSpPr/>
          <p:nvPr/>
        </p:nvSpPr>
        <p:spPr>
          <a:xfrm>
            <a:off x="1720291" y="5123850"/>
            <a:ext cx="1879600" cy="647133"/>
          </a:xfrm>
          <a:prstGeom prst="rect">
            <a:avLst/>
          </a:prstGeom>
          <a:solidFill>
            <a:srgbClr val="BCBCBC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rgbClr val="000000"/>
              </a:solidFill>
            </a:endParaRPr>
          </a:p>
        </p:txBody>
      </p:sp>
      <p:sp>
        <p:nvSpPr>
          <p:cNvPr id="45" name="Right Arrow 12"/>
          <p:cNvSpPr/>
          <p:nvPr/>
        </p:nvSpPr>
        <p:spPr>
          <a:xfrm rot="10800000">
            <a:off x="2837891" y="5123850"/>
            <a:ext cx="660400" cy="647132"/>
          </a:xfrm>
          <a:prstGeom prst="rightArrow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rgbClr val="000000"/>
              </a:solidFill>
            </a:endParaRPr>
          </a:p>
        </p:txBody>
      </p:sp>
      <p:sp>
        <p:nvSpPr>
          <p:cNvPr id="46" name="Rectangle 14"/>
          <p:cNvSpPr/>
          <p:nvPr/>
        </p:nvSpPr>
        <p:spPr>
          <a:xfrm>
            <a:off x="1720291" y="5110583"/>
            <a:ext cx="1117600" cy="660400"/>
          </a:xfrm>
          <a:prstGeom prst="rect">
            <a:avLst/>
          </a:prstGeom>
          <a:solidFill>
            <a:srgbClr val="FF0000"/>
          </a:solidFill>
          <a:ln>
            <a:solidFill>
              <a:srgbClr val="BCBC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solidFill>
                <a:srgbClr val="000000"/>
              </a:solidFill>
            </a:endParaRPr>
          </a:p>
        </p:txBody>
      </p:sp>
      <p:cxnSp>
        <p:nvCxnSpPr>
          <p:cNvPr id="47" name="Straight Connector 9"/>
          <p:cNvCxnSpPr/>
          <p:nvPr/>
        </p:nvCxnSpPr>
        <p:spPr>
          <a:xfrm>
            <a:off x="2837891" y="4958183"/>
            <a:ext cx="0" cy="116840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13"/>
          <p:cNvSpPr txBox="1"/>
          <p:nvPr/>
        </p:nvSpPr>
        <p:spPr>
          <a:xfrm>
            <a:off x="2888691" y="5262983"/>
            <a:ext cx="711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de-DE" b="1" dirty="0">
                <a:ln w="9525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-40%</a:t>
            </a:r>
            <a:endParaRPr lang="en-GB" b="1" dirty="0" err="1">
              <a:ln w="9525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6" name="Foliennummernplatzhalter 3"/>
          <p:cNvSpPr txBox="1">
            <a:spLocks/>
          </p:cNvSpPr>
          <p:nvPr/>
        </p:nvSpPr>
        <p:spPr>
          <a:xfrm>
            <a:off x="8703818" y="6541883"/>
            <a:ext cx="270000" cy="3105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43ADB-E95E-4587-963D-D3C6AB2E96C0}" type="slidenum">
              <a:rPr lang="en-GB" sz="1000"/>
              <a:pPr algn="ctr"/>
              <a:t>7</a:t>
            </a:fld>
            <a:endParaRPr lang="en-GB" sz="1000" dirty="0"/>
          </a:p>
        </p:txBody>
      </p:sp>
      <p:sp>
        <p:nvSpPr>
          <p:cNvPr id="49" name="Rechteck 48"/>
          <p:cNvSpPr/>
          <p:nvPr/>
        </p:nvSpPr>
        <p:spPr>
          <a:xfrm>
            <a:off x="359532" y="6057292"/>
            <a:ext cx="756084" cy="48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4549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143007" y="857257"/>
          <a:ext cx="119063" cy="11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5"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5" name="Objek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7" y="857257"/>
                        <a:ext cx="119063" cy="119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Германия продлила действие налоговых льгот на газ до конца </a:t>
            </a:r>
            <a:r>
              <a:rPr lang="de-DE" sz="2400" dirty="0"/>
              <a:t>2026</a:t>
            </a:r>
            <a:r>
              <a:rPr lang="ru-RU" sz="2400" dirty="0"/>
              <a:t> г.</a:t>
            </a:r>
            <a:endParaRPr lang="en-GB" sz="2400" dirty="0"/>
          </a:p>
        </p:txBody>
      </p:sp>
      <p:graphicFrame>
        <p:nvGraphicFramePr>
          <p:cNvPr id="4" name="Object 8"/>
          <p:cNvGraphicFramePr>
            <a:graphicFrameLocks/>
          </p:cNvGraphicFramePr>
          <p:nvPr>
            <p:custDataLst>
              <p:tags r:id="rId3"/>
            </p:custDataLst>
            <p:extLst/>
          </p:nvPr>
        </p:nvGraphicFramePr>
        <p:xfrm>
          <a:off x="1267540" y="1614298"/>
          <a:ext cx="7156888" cy="3771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6384" y="4185084"/>
            <a:ext cx="618006" cy="6369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2347" y="2132856"/>
            <a:ext cx="172354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1" i="0" u="none" strike="noStrike" kern="1200" baseline="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pPr>
            <a:r>
              <a:rPr lang="en-GB" sz="1050" b="1" dirty="0">
                <a:solidFill>
                  <a:srgbClr val="0078DC"/>
                </a:solidFill>
                <a:latin typeface="+mn-lt"/>
              </a:rPr>
              <a:t>Ct/kg (LNG), </a:t>
            </a:r>
            <a:r>
              <a:rPr lang="en-GB" sz="1050" b="1" dirty="0" err="1">
                <a:solidFill>
                  <a:srgbClr val="0078DC"/>
                </a:solidFill>
                <a:latin typeface="+mn-lt"/>
              </a:rPr>
              <a:t>ct</a:t>
            </a:r>
            <a:r>
              <a:rPr lang="en-GB" sz="1050" b="1" dirty="0">
                <a:solidFill>
                  <a:srgbClr val="0078DC"/>
                </a:solidFill>
                <a:latin typeface="+mn-lt"/>
              </a:rPr>
              <a:t>/l (Diesel)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V="1">
            <a:off x="3671900" y="1448780"/>
            <a:ext cx="1041084" cy="559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9312" y="1628800"/>
            <a:ext cx="497180" cy="6858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9511" y="4198259"/>
            <a:ext cx="609600" cy="609600"/>
          </a:xfrm>
          <a:prstGeom prst="rect">
            <a:avLst/>
          </a:prstGeom>
        </p:spPr>
      </p:pic>
      <p:sp>
        <p:nvSpPr>
          <p:cNvPr id="11" name="Arrow: Right 10"/>
          <p:cNvSpPr/>
          <p:nvPr/>
        </p:nvSpPr>
        <p:spPr>
          <a:xfrm>
            <a:off x="3033028" y="2871539"/>
            <a:ext cx="3359912" cy="685799"/>
          </a:xfrm>
          <a:prstGeom prst="rightArrow">
            <a:avLst/>
          </a:prstGeom>
          <a:gradFill flip="none" rotWithShape="1">
            <a:gsLst>
              <a:gs pos="61000">
                <a:srgbClr val="00B050"/>
              </a:gs>
              <a:gs pos="22000">
                <a:srgbClr val="00B05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Oval 12"/>
          <p:cNvSpPr/>
          <p:nvPr/>
        </p:nvSpPr>
        <p:spPr>
          <a:xfrm>
            <a:off x="6743700" y="5062041"/>
            <a:ext cx="533400" cy="342900"/>
          </a:xfrm>
          <a:prstGeom prst="ellipse">
            <a:avLst/>
          </a:prstGeom>
          <a:solidFill>
            <a:srgbClr val="00B050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1" dirty="0"/>
              <a:t>2027</a:t>
            </a:r>
            <a:endParaRPr lang="en-GB" sz="1050" b="1" dirty="0"/>
          </a:p>
        </p:txBody>
      </p:sp>
      <p:sp>
        <p:nvSpPr>
          <p:cNvPr id="15" name="Oval 14"/>
          <p:cNvSpPr/>
          <p:nvPr/>
        </p:nvSpPr>
        <p:spPr>
          <a:xfrm>
            <a:off x="2735796" y="5080693"/>
            <a:ext cx="533400" cy="34290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E625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050" b="1" dirty="0"/>
              <a:t>201</a:t>
            </a:r>
            <a:r>
              <a:rPr lang="ru-RU" sz="1050" b="1" dirty="0"/>
              <a:t>7</a:t>
            </a:r>
            <a:endParaRPr lang="en-GB" sz="1050" b="1" dirty="0"/>
          </a:p>
        </p:txBody>
      </p:sp>
      <p:sp>
        <p:nvSpPr>
          <p:cNvPr id="14" name="Foliennummernplatzhalter 3"/>
          <p:cNvSpPr txBox="1">
            <a:spLocks/>
          </p:cNvSpPr>
          <p:nvPr/>
        </p:nvSpPr>
        <p:spPr>
          <a:xfrm>
            <a:off x="8703818" y="6541883"/>
            <a:ext cx="270000" cy="3105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rgbClr val="0078DC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D543ADB-E95E-4587-963D-D3C6AB2E96C0}" type="slidenum">
              <a:rPr lang="en-GB" sz="1000"/>
              <a:pPr algn="ctr"/>
              <a:t>8</a:t>
            </a:fld>
            <a:endParaRPr lang="en-GB" sz="1000" dirty="0"/>
          </a:p>
        </p:txBody>
      </p:sp>
      <p:sp>
        <p:nvSpPr>
          <p:cNvPr id="16" name="Rechteck 15"/>
          <p:cNvSpPr/>
          <p:nvPr/>
        </p:nvSpPr>
        <p:spPr>
          <a:xfrm>
            <a:off x="359532" y="6057292"/>
            <a:ext cx="756084" cy="484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54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000" y="306000"/>
            <a:ext cx="8136000" cy="900000"/>
          </a:xfrm>
        </p:spPr>
        <p:txBody>
          <a:bodyPr/>
          <a:lstStyle/>
          <a:p>
            <a:r>
              <a:rPr lang="ru-RU" dirty="0"/>
              <a:t>Вызовы в текущей рыночной ситуации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4000" y="838200"/>
            <a:ext cx="8136000" cy="5389794"/>
          </a:xfrm>
        </p:spPr>
        <p:txBody>
          <a:bodyPr/>
          <a:lstStyle/>
          <a:p>
            <a:pPr lvl="1"/>
            <a:endParaRPr lang="de-DE" sz="1600" dirty="0"/>
          </a:p>
          <a:p>
            <a:pPr lvl="1"/>
            <a:r>
              <a:rPr lang="ru-RU" sz="1600" dirty="0"/>
              <a:t>Ограниченное коммерческое преимущество СПГ из-за низкой разницы между ценой на дизельное топливо и СПГ</a:t>
            </a:r>
            <a:endParaRPr lang="de-DE" sz="1600" dirty="0"/>
          </a:p>
          <a:p>
            <a:pPr lvl="1"/>
            <a:r>
              <a:rPr lang="ru-RU" sz="1600" dirty="0"/>
              <a:t>Внимание транспорта на природном газе к СПГ как к альтернативе дизелю должно быть заострено</a:t>
            </a:r>
            <a:endParaRPr lang="de-DE" sz="1600" dirty="0"/>
          </a:p>
          <a:p>
            <a:pPr lvl="1">
              <a:spcBef>
                <a:spcPts val="600"/>
              </a:spcBef>
            </a:pPr>
            <a:endParaRPr lang="de-DE" sz="1600" dirty="0"/>
          </a:p>
          <a:p>
            <a:pPr lvl="1">
              <a:spcBef>
                <a:spcPts val="600"/>
              </a:spcBef>
            </a:pPr>
            <a:endParaRPr lang="de-DE" sz="1600" dirty="0"/>
          </a:p>
          <a:p>
            <a:pPr lvl="1">
              <a:spcBef>
                <a:spcPts val="600"/>
              </a:spcBef>
            </a:pPr>
            <a:endParaRPr lang="de-DE" sz="1600" dirty="0"/>
          </a:p>
          <a:p>
            <a:pPr lvl="1">
              <a:spcBef>
                <a:spcPts val="600"/>
              </a:spcBef>
            </a:pPr>
            <a:endParaRPr lang="de-DE" sz="1600" dirty="0"/>
          </a:p>
          <a:p>
            <a:pPr lvl="1">
              <a:spcBef>
                <a:spcPts val="600"/>
              </a:spcBef>
            </a:pPr>
            <a:endParaRPr lang="de-DE" sz="1600" dirty="0"/>
          </a:p>
          <a:p>
            <a:pPr lvl="1">
              <a:spcBef>
                <a:spcPts val="600"/>
              </a:spcBef>
            </a:pPr>
            <a:endParaRPr lang="de-DE" sz="1600" dirty="0"/>
          </a:p>
          <a:p>
            <a:pPr lvl="1">
              <a:spcBef>
                <a:spcPts val="600"/>
              </a:spcBef>
            </a:pPr>
            <a:endParaRPr lang="de-DE" sz="1600" dirty="0"/>
          </a:p>
          <a:p>
            <a:pPr lvl="1">
              <a:spcBef>
                <a:spcPts val="600"/>
              </a:spcBef>
            </a:pPr>
            <a:endParaRPr lang="de-DE" sz="1600" dirty="0"/>
          </a:p>
          <a:p>
            <a:pPr lvl="1">
              <a:spcBef>
                <a:spcPts val="600"/>
              </a:spcBef>
            </a:pPr>
            <a:endParaRPr lang="de-DE" sz="16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628" y="6278794"/>
            <a:ext cx="1981200" cy="2832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32" y="6172832"/>
            <a:ext cx="1125468" cy="495206"/>
          </a:xfrm>
          <a:prstGeom prst="rect">
            <a:avLst/>
          </a:prstGeom>
        </p:spPr>
      </p:pic>
      <p:sp>
        <p:nvSpPr>
          <p:cNvPr id="8" name="Freeform: Shape 6"/>
          <p:cNvSpPr/>
          <p:nvPr/>
        </p:nvSpPr>
        <p:spPr>
          <a:xfrm>
            <a:off x="800100" y="2376977"/>
            <a:ext cx="2517600" cy="823540"/>
          </a:xfrm>
          <a:custGeom>
            <a:avLst/>
            <a:gdLst>
              <a:gd name="connsiteX0" fmla="*/ 0 w 8136000"/>
              <a:gd name="connsiteY0" fmla="*/ 109805 h 1098053"/>
              <a:gd name="connsiteX1" fmla="*/ 109805 w 8136000"/>
              <a:gd name="connsiteY1" fmla="*/ 0 h 1098053"/>
              <a:gd name="connsiteX2" fmla="*/ 8026195 w 8136000"/>
              <a:gd name="connsiteY2" fmla="*/ 0 h 1098053"/>
              <a:gd name="connsiteX3" fmla="*/ 8136000 w 8136000"/>
              <a:gd name="connsiteY3" fmla="*/ 109805 h 1098053"/>
              <a:gd name="connsiteX4" fmla="*/ 8136000 w 8136000"/>
              <a:gd name="connsiteY4" fmla="*/ 988248 h 1098053"/>
              <a:gd name="connsiteX5" fmla="*/ 8026195 w 8136000"/>
              <a:gd name="connsiteY5" fmla="*/ 1098053 h 1098053"/>
              <a:gd name="connsiteX6" fmla="*/ 109805 w 8136000"/>
              <a:gd name="connsiteY6" fmla="*/ 1098053 h 1098053"/>
              <a:gd name="connsiteX7" fmla="*/ 0 w 8136000"/>
              <a:gd name="connsiteY7" fmla="*/ 988248 h 1098053"/>
              <a:gd name="connsiteX8" fmla="*/ 0 w 8136000"/>
              <a:gd name="connsiteY8" fmla="*/ 109805 h 10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6000" h="1098053">
                <a:moveTo>
                  <a:pt x="0" y="109805"/>
                </a:moveTo>
                <a:cubicBezTo>
                  <a:pt x="0" y="49161"/>
                  <a:pt x="49161" y="0"/>
                  <a:pt x="109805" y="0"/>
                </a:cubicBezTo>
                <a:lnTo>
                  <a:pt x="8026195" y="0"/>
                </a:lnTo>
                <a:cubicBezTo>
                  <a:pt x="8086839" y="0"/>
                  <a:pt x="8136000" y="49161"/>
                  <a:pt x="8136000" y="109805"/>
                </a:cubicBezTo>
                <a:lnTo>
                  <a:pt x="8136000" y="988248"/>
                </a:lnTo>
                <a:cubicBezTo>
                  <a:pt x="8136000" y="1048892"/>
                  <a:pt x="8086839" y="1098053"/>
                  <a:pt x="8026195" y="1098053"/>
                </a:cubicBezTo>
                <a:lnTo>
                  <a:pt x="109805" y="1098053"/>
                </a:lnTo>
                <a:cubicBezTo>
                  <a:pt x="49161" y="1098053"/>
                  <a:pt x="0" y="1048892"/>
                  <a:pt x="0" y="988248"/>
                </a:cubicBezTo>
                <a:lnTo>
                  <a:pt x="0" y="109805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0" tIns="45720" rIns="45721" bIns="45720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</a:pPr>
            <a:r>
              <a:rPr lang="ru-RU" sz="1600" dirty="0"/>
              <a:t>Налоговые меры</a:t>
            </a:r>
            <a:endParaRPr lang="en-GB" sz="1600" dirty="0"/>
          </a:p>
        </p:txBody>
      </p:sp>
      <p:sp>
        <p:nvSpPr>
          <p:cNvPr id="9" name="Freeform: Shape 8"/>
          <p:cNvSpPr/>
          <p:nvPr/>
        </p:nvSpPr>
        <p:spPr>
          <a:xfrm>
            <a:off x="800100" y="3282872"/>
            <a:ext cx="2517600" cy="823540"/>
          </a:xfrm>
          <a:custGeom>
            <a:avLst/>
            <a:gdLst>
              <a:gd name="connsiteX0" fmla="*/ 0 w 8136000"/>
              <a:gd name="connsiteY0" fmla="*/ 109805 h 1098053"/>
              <a:gd name="connsiteX1" fmla="*/ 109805 w 8136000"/>
              <a:gd name="connsiteY1" fmla="*/ 0 h 1098053"/>
              <a:gd name="connsiteX2" fmla="*/ 8026195 w 8136000"/>
              <a:gd name="connsiteY2" fmla="*/ 0 h 1098053"/>
              <a:gd name="connsiteX3" fmla="*/ 8136000 w 8136000"/>
              <a:gd name="connsiteY3" fmla="*/ 109805 h 1098053"/>
              <a:gd name="connsiteX4" fmla="*/ 8136000 w 8136000"/>
              <a:gd name="connsiteY4" fmla="*/ 988248 h 1098053"/>
              <a:gd name="connsiteX5" fmla="*/ 8026195 w 8136000"/>
              <a:gd name="connsiteY5" fmla="*/ 1098053 h 1098053"/>
              <a:gd name="connsiteX6" fmla="*/ 109805 w 8136000"/>
              <a:gd name="connsiteY6" fmla="*/ 1098053 h 1098053"/>
              <a:gd name="connsiteX7" fmla="*/ 0 w 8136000"/>
              <a:gd name="connsiteY7" fmla="*/ 988248 h 1098053"/>
              <a:gd name="connsiteX8" fmla="*/ 0 w 8136000"/>
              <a:gd name="connsiteY8" fmla="*/ 109805 h 10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6000" h="1098053">
                <a:moveTo>
                  <a:pt x="0" y="109805"/>
                </a:moveTo>
                <a:cubicBezTo>
                  <a:pt x="0" y="49161"/>
                  <a:pt x="49161" y="0"/>
                  <a:pt x="109805" y="0"/>
                </a:cubicBezTo>
                <a:lnTo>
                  <a:pt x="8026195" y="0"/>
                </a:lnTo>
                <a:cubicBezTo>
                  <a:pt x="8086839" y="0"/>
                  <a:pt x="8136000" y="49161"/>
                  <a:pt x="8136000" y="109805"/>
                </a:cubicBezTo>
                <a:lnTo>
                  <a:pt x="8136000" y="988248"/>
                </a:lnTo>
                <a:cubicBezTo>
                  <a:pt x="8136000" y="1048892"/>
                  <a:pt x="8086839" y="1098053"/>
                  <a:pt x="8026195" y="1098053"/>
                </a:cubicBezTo>
                <a:lnTo>
                  <a:pt x="109805" y="1098053"/>
                </a:lnTo>
                <a:cubicBezTo>
                  <a:pt x="49161" y="1098053"/>
                  <a:pt x="0" y="1048892"/>
                  <a:pt x="0" y="988248"/>
                </a:cubicBezTo>
                <a:lnTo>
                  <a:pt x="0" y="109805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0" tIns="45720" rIns="45721" bIns="45720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/>
              <a:t>Финансиро</a:t>
            </a:r>
            <a:r>
              <a:rPr lang="de-DE" sz="1600" dirty="0"/>
              <a:t>-</a:t>
            </a:r>
            <a:r>
              <a:rPr lang="ru-RU" sz="1600" dirty="0"/>
              <a:t>вание</a:t>
            </a:r>
            <a:endParaRPr lang="en-GB" sz="1600" dirty="0"/>
          </a:p>
        </p:txBody>
      </p:sp>
      <p:sp>
        <p:nvSpPr>
          <p:cNvPr id="10" name="Freeform: Shape 10"/>
          <p:cNvSpPr/>
          <p:nvPr/>
        </p:nvSpPr>
        <p:spPr>
          <a:xfrm>
            <a:off x="800100" y="4188766"/>
            <a:ext cx="2517600" cy="823540"/>
          </a:xfrm>
          <a:custGeom>
            <a:avLst/>
            <a:gdLst>
              <a:gd name="connsiteX0" fmla="*/ 0 w 8136000"/>
              <a:gd name="connsiteY0" fmla="*/ 109805 h 1098053"/>
              <a:gd name="connsiteX1" fmla="*/ 109805 w 8136000"/>
              <a:gd name="connsiteY1" fmla="*/ 0 h 1098053"/>
              <a:gd name="connsiteX2" fmla="*/ 8026195 w 8136000"/>
              <a:gd name="connsiteY2" fmla="*/ 0 h 1098053"/>
              <a:gd name="connsiteX3" fmla="*/ 8136000 w 8136000"/>
              <a:gd name="connsiteY3" fmla="*/ 109805 h 1098053"/>
              <a:gd name="connsiteX4" fmla="*/ 8136000 w 8136000"/>
              <a:gd name="connsiteY4" fmla="*/ 988248 h 1098053"/>
              <a:gd name="connsiteX5" fmla="*/ 8026195 w 8136000"/>
              <a:gd name="connsiteY5" fmla="*/ 1098053 h 1098053"/>
              <a:gd name="connsiteX6" fmla="*/ 109805 w 8136000"/>
              <a:gd name="connsiteY6" fmla="*/ 1098053 h 1098053"/>
              <a:gd name="connsiteX7" fmla="*/ 0 w 8136000"/>
              <a:gd name="connsiteY7" fmla="*/ 988248 h 1098053"/>
              <a:gd name="connsiteX8" fmla="*/ 0 w 8136000"/>
              <a:gd name="connsiteY8" fmla="*/ 109805 h 10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6000" h="1098053">
                <a:moveTo>
                  <a:pt x="0" y="109805"/>
                </a:moveTo>
                <a:cubicBezTo>
                  <a:pt x="0" y="49161"/>
                  <a:pt x="49161" y="0"/>
                  <a:pt x="109805" y="0"/>
                </a:cubicBezTo>
                <a:lnTo>
                  <a:pt x="8026195" y="0"/>
                </a:lnTo>
                <a:cubicBezTo>
                  <a:pt x="8086839" y="0"/>
                  <a:pt x="8136000" y="49161"/>
                  <a:pt x="8136000" y="109805"/>
                </a:cubicBezTo>
                <a:lnTo>
                  <a:pt x="8136000" y="988248"/>
                </a:lnTo>
                <a:cubicBezTo>
                  <a:pt x="8136000" y="1048892"/>
                  <a:pt x="8086839" y="1098053"/>
                  <a:pt x="8026195" y="1098053"/>
                </a:cubicBezTo>
                <a:lnTo>
                  <a:pt x="109805" y="1098053"/>
                </a:lnTo>
                <a:cubicBezTo>
                  <a:pt x="49161" y="1098053"/>
                  <a:pt x="0" y="1048892"/>
                  <a:pt x="0" y="988248"/>
                </a:cubicBezTo>
                <a:lnTo>
                  <a:pt x="0" y="109805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0" tIns="45720" rIns="45721" bIns="45720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/>
              <a:t>Регулиро</a:t>
            </a:r>
            <a:r>
              <a:rPr lang="de-DE" sz="1600" dirty="0"/>
              <a:t>-</a:t>
            </a:r>
            <a:r>
              <a:rPr lang="ru-RU" sz="1600" dirty="0"/>
              <a:t>вание</a:t>
            </a:r>
            <a:endParaRPr lang="en-GB" sz="1600" dirty="0"/>
          </a:p>
        </p:txBody>
      </p:sp>
      <p:sp>
        <p:nvSpPr>
          <p:cNvPr id="11" name="Freeform: Shape 15"/>
          <p:cNvSpPr/>
          <p:nvPr/>
        </p:nvSpPr>
        <p:spPr>
          <a:xfrm>
            <a:off x="3432000" y="2376977"/>
            <a:ext cx="5102400" cy="823540"/>
          </a:xfrm>
          <a:custGeom>
            <a:avLst/>
            <a:gdLst>
              <a:gd name="connsiteX0" fmla="*/ 0 w 8136000"/>
              <a:gd name="connsiteY0" fmla="*/ 109805 h 1098053"/>
              <a:gd name="connsiteX1" fmla="*/ 109805 w 8136000"/>
              <a:gd name="connsiteY1" fmla="*/ 0 h 1098053"/>
              <a:gd name="connsiteX2" fmla="*/ 8026195 w 8136000"/>
              <a:gd name="connsiteY2" fmla="*/ 0 h 1098053"/>
              <a:gd name="connsiteX3" fmla="*/ 8136000 w 8136000"/>
              <a:gd name="connsiteY3" fmla="*/ 109805 h 1098053"/>
              <a:gd name="connsiteX4" fmla="*/ 8136000 w 8136000"/>
              <a:gd name="connsiteY4" fmla="*/ 988248 h 1098053"/>
              <a:gd name="connsiteX5" fmla="*/ 8026195 w 8136000"/>
              <a:gd name="connsiteY5" fmla="*/ 1098053 h 1098053"/>
              <a:gd name="connsiteX6" fmla="*/ 109805 w 8136000"/>
              <a:gd name="connsiteY6" fmla="*/ 1098053 h 1098053"/>
              <a:gd name="connsiteX7" fmla="*/ 0 w 8136000"/>
              <a:gd name="connsiteY7" fmla="*/ 988248 h 1098053"/>
              <a:gd name="connsiteX8" fmla="*/ 0 w 8136000"/>
              <a:gd name="connsiteY8" fmla="*/ 109805 h 10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6000" h="1098053">
                <a:moveTo>
                  <a:pt x="0" y="109805"/>
                </a:moveTo>
                <a:cubicBezTo>
                  <a:pt x="0" y="49161"/>
                  <a:pt x="49161" y="0"/>
                  <a:pt x="109805" y="0"/>
                </a:cubicBezTo>
                <a:lnTo>
                  <a:pt x="8026195" y="0"/>
                </a:lnTo>
                <a:cubicBezTo>
                  <a:pt x="8086839" y="0"/>
                  <a:pt x="8136000" y="49161"/>
                  <a:pt x="8136000" y="109805"/>
                </a:cubicBezTo>
                <a:lnTo>
                  <a:pt x="8136000" y="988248"/>
                </a:lnTo>
                <a:cubicBezTo>
                  <a:pt x="8136000" y="1048892"/>
                  <a:pt x="8086839" y="1098053"/>
                  <a:pt x="8026195" y="1098053"/>
                </a:cubicBezTo>
                <a:lnTo>
                  <a:pt x="109805" y="1098053"/>
                </a:lnTo>
                <a:cubicBezTo>
                  <a:pt x="49161" y="1098053"/>
                  <a:pt x="0" y="1048892"/>
                  <a:pt x="0" y="988248"/>
                </a:cubicBezTo>
                <a:lnTo>
                  <a:pt x="0" y="109805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000" tIns="45720" rIns="45721" bIns="45720" numCol="1" spcCol="1270" anchor="ctr" anchorCtr="0">
            <a:noAutofit/>
          </a:bodyPr>
          <a:lstStyle/>
          <a:p>
            <a:pPr marL="42863" lvl="1" indent="-42863" defTabSz="36671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GB" sz="1200" dirty="0"/>
              <a:t> </a:t>
            </a:r>
            <a:r>
              <a:rPr lang="ru-RU" sz="1200" dirty="0"/>
              <a:t>Налоговое преимущество на энергию продлено для СПГ до </a:t>
            </a:r>
            <a:r>
              <a:rPr lang="en-GB" sz="1200" dirty="0"/>
              <a:t>2027</a:t>
            </a:r>
          </a:p>
        </p:txBody>
      </p:sp>
      <p:sp>
        <p:nvSpPr>
          <p:cNvPr id="12" name="Freeform: Shape 16"/>
          <p:cNvSpPr/>
          <p:nvPr/>
        </p:nvSpPr>
        <p:spPr>
          <a:xfrm>
            <a:off x="3432000" y="3282872"/>
            <a:ext cx="5102400" cy="823540"/>
          </a:xfrm>
          <a:custGeom>
            <a:avLst/>
            <a:gdLst>
              <a:gd name="connsiteX0" fmla="*/ 0 w 8136000"/>
              <a:gd name="connsiteY0" fmla="*/ 109805 h 1098053"/>
              <a:gd name="connsiteX1" fmla="*/ 109805 w 8136000"/>
              <a:gd name="connsiteY1" fmla="*/ 0 h 1098053"/>
              <a:gd name="connsiteX2" fmla="*/ 8026195 w 8136000"/>
              <a:gd name="connsiteY2" fmla="*/ 0 h 1098053"/>
              <a:gd name="connsiteX3" fmla="*/ 8136000 w 8136000"/>
              <a:gd name="connsiteY3" fmla="*/ 109805 h 1098053"/>
              <a:gd name="connsiteX4" fmla="*/ 8136000 w 8136000"/>
              <a:gd name="connsiteY4" fmla="*/ 988248 h 1098053"/>
              <a:gd name="connsiteX5" fmla="*/ 8026195 w 8136000"/>
              <a:gd name="connsiteY5" fmla="*/ 1098053 h 1098053"/>
              <a:gd name="connsiteX6" fmla="*/ 109805 w 8136000"/>
              <a:gd name="connsiteY6" fmla="*/ 1098053 h 1098053"/>
              <a:gd name="connsiteX7" fmla="*/ 0 w 8136000"/>
              <a:gd name="connsiteY7" fmla="*/ 988248 h 1098053"/>
              <a:gd name="connsiteX8" fmla="*/ 0 w 8136000"/>
              <a:gd name="connsiteY8" fmla="*/ 109805 h 10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6000" h="1098053">
                <a:moveTo>
                  <a:pt x="0" y="109805"/>
                </a:moveTo>
                <a:cubicBezTo>
                  <a:pt x="0" y="49161"/>
                  <a:pt x="49161" y="0"/>
                  <a:pt x="109805" y="0"/>
                </a:cubicBezTo>
                <a:lnTo>
                  <a:pt x="8026195" y="0"/>
                </a:lnTo>
                <a:cubicBezTo>
                  <a:pt x="8086839" y="0"/>
                  <a:pt x="8136000" y="49161"/>
                  <a:pt x="8136000" y="109805"/>
                </a:cubicBezTo>
                <a:lnTo>
                  <a:pt x="8136000" y="988248"/>
                </a:lnTo>
                <a:cubicBezTo>
                  <a:pt x="8136000" y="1048892"/>
                  <a:pt x="8086839" y="1098053"/>
                  <a:pt x="8026195" y="1098053"/>
                </a:cubicBezTo>
                <a:lnTo>
                  <a:pt x="109805" y="1098053"/>
                </a:lnTo>
                <a:cubicBezTo>
                  <a:pt x="49161" y="1098053"/>
                  <a:pt x="0" y="1048892"/>
                  <a:pt x="0" y="988248"/>
                </a:cubicBezTo>
                <a:lnTo>
                  <a:pt x="0" y="109805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000" tIns="45720" rIns="45721" bIns="45720" numCol="1" spcCol="1270" anchor="ctr" anchorCtr="0">
            <a:noAutofit/>
          </a:bodyPr>
          <a:lstStyle/>
          <a:p>
            <a:pPr marL="42863" lvl="1" indent="-42863" defTabSz="36671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200" dirty="0"/>
              <a:t>Поддержка разработчиков инфраструктуры, таких как </a:t>
            </a:r>
            <a:r>
              <a:rPr lang="ru-RU" sz="1200" dirty="0" err="1"/>
              <a:t>Liqvis</a:t>
            </a:r>
            <a:r>
              <a:rPr lang="ru-RU" sz="1200" dirty="0"/>
              <a:t>, от ЕС</a:t>
            </a:r>
          </a:p>
          <a:p>
            <a:pPr marL="42863" lvl="1" indent="-42863" defTabSz="36671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200" dirty="0"/>
              <a:t>Содействие покупке грузовиков  на СПГ на сумму до 10 млн. Евро, обещано BMVI, но в настоящее время не осуществлено</a:t>
            </a:r>
            <a:endParaRPr lang="en-GB" sz="1200" dirty="0"/>
          </a:p>
          <a:p>
            <a:pPr marL="0" lvl="1" defTabSz="36671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GB" sz="1200" b="1" dirty="0"/>
              <a:t>=&gt; </a:t>
            </a:r>
            <a:r>
              <a:rPr lang="ru-RU" sz="1200" b="1" dirty="0"/>
              <a:t>дополнительное препятствие</a:t>
            </a:r>
            <a:endParaRPr lang="en-GB" sz="1200" b="1" dirty="0"/>
          </a:p>
        </p:txBody>
      </p:sp>
      <p:sp>
        <p:nvSpPr>
          <p:cNvPr id="13" name="Freeform: Shape 17"/>
          <p:cNvSpPr/>
          <p:nvPr/>
        </p:nvSpPr>
        <p:spPr>
          <a:xfrm>
            <a:off x="3432000" y="4188766"/>
            <a:ext cx="5102400" cy="823540"/>
          </a:xfrm>
          <a:custGeom>
            <a:avLst/>
            <a:gdLst>
              <a:gd name="connsiteX0" fmla="*/ 0 w 8136000"/>
              <a:gd name="connsiteY0" fmla="*/ 109805 h 1098053"/>
              <a:gd name="connsiteX1" fmla="*/ 109805 w 8136000"/>
              <a:gd name="connsiteY1" fmla="*/ 0 h 1098053"/>
              <a:gd name="connsiteX2" fmla="*/ 8026195 w 8136000"/>
              <a:gd name="connsiteY2" fmla="*/ 0 h 1098053"/>
              <a:gd name="connsiteX3" fmla="*/ 8136000 w 8136000"/>
              <a:gd name="connsiteY3" fmla="*/ 109805 h 1098053"/>
              <a:gd name="connsiteX4" fmla="*/ 8136000 w 8136000"/>
              <a:gd name="connsiteY4" fmla="*/ 988248 h 1098053"/>
              <a:gd name="connsiteX5" fmla="*/ 8026195 w 8136000"/>
              <a:gd name="connsiteY5" fmla="*/ 1098053 h 1098053"/>
              <a:gd name="connsiteX6" fmla="*/ 109805 w 8136000"/>
              <a:gd name="connsiteY6" fmla="*/ 1098053 h 1098053"/>
              <a:gd name="connsiteX7" fmla="*/ 0 w 8136000"/>
              <a:gd name="connsiteY7" fmla="*/ 988248 h 1098053"/>
              <a:gd name="connsiteX8" fmla="*/ 0 w 8136000"/>
              <a:gd name="connsiteY8" fmla="*/ 109805 h 10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6000" h="1098053">
                <a:moveTo>
                  <a:pt x="0" y="109805"/>
                </a:moveTo>
                <a:cubicBezTo>
                  <a:pt x="0" y="49161"/>
                  <a:pt x="49161" y="0"/>
                  <a:pt x="109805" y="0"/>
                </a:cubicBezTo>
                <a:lnTo>
                  <a:pt x="8026195" y="0"/>
                </a:lnTo>
                <a:cubicBezTo>
                  <a:pt x="8086839" y="0"/>
                  <a:pt x="8136000" y="49161"/>
                  <a:pt x="8136000" y="109805"/>
                </a:cubicBezTo>
                <a:lnTo>
                  <a:pt x="8136000" y="988248"/>
                </a:lnTo>
                <a:cubicBezTo>
                  <a:pt x="8136000" y="1048892"/>
                  <a:pt x="8086839" y="1098053"/>
                  <a:pt x="8026195" y="1098053"/>
                </a:cubicBezTo>
                <a:lnTo>
                  <a:pt x="109805" y="1098053"/>
                </a:lnTo>
                <a:cubicBezTo>
                  <a:pt x="49161" y="1098053"/>
                  <a:pt x="0" y="1048892"/>
                  <a:pt x="0" y="988248"/>
                </a:cubicBezTo>
                <a:lnTo>
                  <a:pt x="0" y="109805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000" tIns="45720" rIns="45721" bIns="45720" numCol="1" spcCol="1270" anchor="ctr" anchorCtr="0">
            <a:noAutofit/>
          </a:bodyPr>
          <a:lstStyle/>
          <a:p>
            <a:pPr marL="42863" lvl="1" indent="-42863" defTabSz="36671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ru-RU" sz="1200" dirty="0"/>
              <a:t>Текущая дискуссия о запретах на дизельное топливо в центрах городов Германии усиливает понимание альтернатив</a:t>
            </a:r>
            <a:endParaRPr lang="en-GB" sz="1200" dirty="0"/>
          </a:p>
        </p:txBody>
      </p:sp>
      <p:sp>
        <p:nvSpPr>
          <p:cNvPr id="14" name="Freeform: Shape 18"/>
          <p:cNvSpPr/>
          <p:nvPr/>
        </p:nvSpPr>
        <p:spPr>
          <a:xfrm>
            <a:off x="3432000" y="5094660"/>
            <a:ext cx="5102400" cy="823540"/>
          </a:xfrm>
          <a:custGeom>
            <a:avLst/>
            <a:gdLst>
              <a:gd name="connsiteX0" fmla="*/ 0 w 8136000"/>
              <a:gd name="connsiteY0" fmla="*/ 109805 h 1098053"/>
              <a:gd name="connsiteX1" fmla="*/ 109805 w 8136000"/>
              <a:gd name="connsiteY1" fmla="*/ 0 h 1098053"/>
              <a:gd name="connsiteX2" fmla="*/ 8026195 w 8136000"/>
              <a:gd name="connsiteY2" fmla="*/ 0 h 1098053"/>
              <a:gd name="connsiteX3" fmla="*/ 8136000 w 8136000"/>
              <a:gd name="connsiteY3" fmla="*/ 109805 h 1098053"/>
              <a:gd name="connsiteX4" fmla="*/ 8136000 w 8136000"/>
              <a:gd name="connsiteY4" fmla="*/ 988248 h 1098053"/>
              <a:gd name="connsiteX5" fmla="*/ 8026195 w 8136000"/>
              <a:gd name="connsiteY5" fmla="*/ 1098053 h 1098053"/>
              <a:gd name="connsiteX6" fmla="*/ 109805 w 8136000"/>
              <a:gd name="connsiteY6" fmla="*/ 1098053 h 1098053"/>
              <a:gd name="connsiteX7" fmla="*/ 0 w 8136000"/>
              <a:gd name="connsiteY7" fmla="*/ 988248 h 1098053"/>
              <a:gd name="connsiteX8" fmla="*/ 0 w 8136000"/>
              <a:gd name="connsiteY8" fmla="*/ 109805 h 10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6000" h="1098053">
                <a:moveTo>
                  <a:pt x="0" y="109805"/>
                </a:moveTo>
                <a:cubicBezTo>
                  <a:pt x="0" y="49161"/>
                  <a:pt x="49161" y="0"/>
                  <a:pt x="109805" y="0"/>
                </a:cubicBezTo>
                <a:lnTo>
                  <a:pt x="8026195" y="0"/>
                </a:lnTo>
                <a:cubicBezTo>
                  <a:pt x="8086839" y="0"/>
                  <a:pt x="8136000" y="49161"/>
                  <a:pt x="8136000" y="109805"/>
                </a:cubicBezTo>
                <a:lnTo>
                  <a:pt x="8136000" y="988248"/>
                </a:lnTo>
                <a:cubicBezTo>
                  <a:pt x="8136000" y="1048892"/>
                  <a:pt x="8086839" y="1098053"/>
                  <a:pt x="8026195" y="1098053"/>
                </a:cubicBezTo>
                <a:lnTo>
                  <a:pt x="109805" y="1098053"/>
                </a:lnTo>
                <a:cubicBezTo>
                  <a:pt x="49161" y="1098053"/>
                  <a:pt x="0" y="1048892"/>
                  <a:pt x="0" y="988248"/>
                </a:cubicBezTo>
                <a:lnTo>
                  <a:pt x="0" y="109805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5000" tIns="45720" rIns="45721" bIns="45720" numCol="1" spcCol="1270" anchor="ctr" anchorCtr="0">
            <a:noAutofit/>
          </a:bodyPr>
          <a:lstStyle/>
          <a:p>
            <a:pPr marL="42863" lvl="1" indent="-42863" defTabSz="366713">
              <a:lnSpc>
                <a:spcPts val="1200"/>
              </a:lnSpc>
              <a:spcBef>
                <a:spcPct val="0"/>
              </a:spcBef>
              <a:buChar char="•"/>
            </a:pPr>
            <a:r>
              <a:rPr lang="ru-RU" sz="1200" dirty="0"/>
              <a:t>Пилотные проекты (</a:t>
            </a:r>
            <a:r>
              <a:rPr lang="ru-RU" sz="1200" dirty="0" err="1"/>
              <a:t>Liqvis</a:t>
            </a:r>
            <a:r>
              <a:rPr lang="ru-RU" sz="1200" dirty="0"/>
              <a:t>) показывают осуществимость и должны использоваться в СМИ</a:t>
            </a:r>
            <a:endParaRPr lang="en-GB" sz="1200" dirty="0"/>
          </a:p>
          <a:p>
            <a:pPr marL="42863" lvl="1" indent="-42863" defTabSz="366713">
              <a:lnSpc>
                <a:spcPts val="1200"/>
              </a:lnSpc>
              <a:spcBef>
                <a:spcPct val="0"/>
              </a:spcBef>
              <a:buChar char="•"/>
            </a:pPr>
            <a:r>
              <a:rPr lang="ru-RU" sz="1200" dirty="0"/>
              <a:t>Политика часто фокусируется на электро-транспорте; Цели сокращения CO</a:t>
            </a:r>
            <a:r>
              <a:rPr lang="ru-RU" sz="1200" baseline="-25000" dirty="0"/>
              <a:t>2</a:t>
            </a:r>
            <a:r>
              <a:rPr lang="ru-RU" sz="1200" dirty="0"/>
              <a:t> достижимы только </a:t>
            </a:r>
            <a:r>
              <a:rPr lang="ru-RU" sz="1200" dirty="0" err="1"/>
              <a:t>миксом</a:t>
            </a:r>
            <a:r>
              <a:rPr lang="ru-RU" sz="1200" dirty="0"/>
              <a:t> из автомобилей на природном газе и </a:t>
            </a:r>
            <a:r>
              <a:rPr lang="ru-RU" sz="1200" dirty="0" err="1"/>
              <a:t>электроавтомобилей</a:t>
            </a:r>
            <a:r>
              <a:rPr lang="ru-RU" sz="1200" dirty="0"/>
              <a:t> </a:t>
            </a:r>
            <a:endParaRPr lang="en-GB" sz="1200" dirty="0"/>
          </a:p>
        </p:txBody>
      </p:sp>
      <p:sp>
        <p:nvSpPr>
          <p:cNvPr id="15" name="Freeform: Shape 12"/>
          <p:cNvSpPr/>
          <p:nvPr/>
        </p:nvSpPr>
        <p:spPr>
          <a:xfrm>
            <a:off x="800100" y="5094660"/>
            <a:ext cx="2517600" cy="823540"/>
          </a:xfrm>
          <a:custGeom>
            <a:avLst/>
            <a:gdLst>
              <a:gd name="connsiteX0" fmla="*/ 0 w 8136000"/>
              <a:gd name="connsiteY0" fmla="*/ 109805 h 1098053"/>
              <a:gd name="connsiteX1" fmla="*/ 109805 w 8136000"/>
              <a:gd name="connsiteY1" fmla="*/ 0 h 1098053"/>
              <a:gd name="connsiteX2" fmla="*/ 8026195 w 8136000"/>
              <a:gd name="connsiteY2" fmla="*/ 0 h 1098053"/>
              <a:gd name="connsiteX3" fmla="*/ 8136000 w 8136000"/>
              <a:gd name="connsiteY3" fmla="*/ 109805 h 1098053"/>
              <a:gd name="connsiteX4" fmla="*/ 8136000 w 8136000"/>
              <a:gd name="connsiteY4" fmla="*/ 988248 h 1098053"/>
              <a:gd name="connsiteX5" fmla="*/ 8026195 w 8136000"/>
              <a:gd name="connsiteY5" fmla="*/ 1098053 h 1098053"/>
              <a:gd name="connsiteX6" fmla="*/ 109805 w 8136000"/>
              <a:gd name="connsiteY6" fmla="*/ 1098053 h 1098053"/>
              <a:gd name="connsiteX7" fmla="*/ 0 w 8136000"/>
              <a:gd name="connsiteY7" fmla="*/ 988248 h 1098053"/>
              <a:gd name="connsiteX8" fmla="*/ 0 w 8136000"/>
              <a:gd name="connsiteY8" fmla="*/ 109805 h 1098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36000" h="1098053">
                <a:moveTo>
                  <a:pt x="0" y="109805"/>
                </a:moveTo>
                <a:cubicBezTo>
                  <a:pt x="0" y="49161"/>
                  <a:pt x="49161" y="0"/>
                  <a:pt x="109805" y="0"/>
                </a:cubicBezTo>
                <a:lnTo>
                  <a:pt x="8026195" y="0"/>
                </a:lnTo>
                <a:cubicBezTo>
                  <a:pt x="8086839" y="0"/>
                  <a:pt x="8136000" y="49161"/>
                  <a:pt x="8136000" y="109805"/>
                </a:cubicBezTo>
                <a:lnTo>
                  <a:pt x="8136000" y="988248"/>
                </a:lnTo>
                <a:cubicBezTo>
                  <a:pt x="8136000" y="1048892"/>
                  <a:pt x="8086839" y="1098053"/>
                  <a:pt x="8026195" y="1098053"/>
                </a:cubicBezTo>
                <a:lnTo>
                  <a:pt x="109805" y="1098053"/>
                </a:lnTo>
                <a:cubicBezTo>
                  <a:pt x="49161" y="1098053"/>
                  <a:pt x="0" y="1048892"/>
                  <a:pt x="0" y="988248"/>
                </a:cubicBezTo>
                <a:lnTo>
                  <a:pt x="0" y="109805"/>
                </a:lnTo>
                <a:close/>
              </a:path>
            </a:pathLst>
          </a:custGeom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80000" tIns="45720" rIns="45721" bIns="45720" numCol="1" spcCol="1270" anchor="ctr" anchorCtr="0">
            <a:noAutofit/>
          </a:bodyPr>
          <a:lstStyle/>
          <a:p>
            <a:pPr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/>
              <a:t>Связь и пилотные проекты</a:t>
            </a:r>
            <a:endParaRPr lang="en-GB" sz="1600" dirty="0"/>
          </a:p>
        </p:txBody>
      </p:sp>
      <p:sp>
        <p:nvSpPr>
          <p:cNvPr id="16" name="Rectangle: Rounded Corners 7"/>
          <p:cNvSpPr/>
          <p:nvPr/>
        </p:nvSpPr>
        <p:spPr>
          <a:xfrm>
            <a:off x="1067113" y="2485219"/>
            <a:ext cx="642839" cy="607055"/>
          </a:xfrm>
          <a:prstGeom prst="roundRect">
            <a:avLst>
              <a:gd name="adj" fmla="val 10000"/>
            </a:avLst>
          </a:prstGeom>
          <a:blipFill rotWithShape="1">
            <a:blip r:embed="rId4">
              <a:duotone>
                <a:schemeClr val="dk2">
                  <a:hueOff val="0"/>
                  <a:satOff val="0"/>
                  <a:lumOff val="0"/>
                  <a:alphaOff val="0"/>
                  <a:shade val="20000"/>
                  <a:satMod val="200000"/>
                </a:schemeClr>
                <a:schemeClr val="dk2">
                  <a:hueOff val="0"/>
                  <a:satOff val="0"/>
                  <a:lumOff val="0"/>
                  <a:alphaOff val="0"/>
                  <a:tint val="12000"/>
                  <a:satMod val="190000"/>
                </a:schemeClr>
              </a:duotone>
            </a:blip>
            <a:stretch>
              <a:fillRect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: Rounded Corners 9"/>
          <p:cNvSpPr/>
          <p:nvPr/>
        </p:nvSpPr>
        <p:spPr>
          <a:xfrm>
            <a:off x="1067113" y="3365226"/>
            <a:ext cx="642839" cy="658832"/>
          </a:xfrm>
          <a:prstGeom prst="roundRect">
            <a:avLst>
              <a:gd name="adj" fmla="val 10000"/>
            </a:avLst>
          </a:prstGeom>
          <a:blipFill rotWithShape="1">
            <a:blip r:embed="rId5">
              <a:duotone>
                <a:schemeClr val="dk2">
                  <a:hueOff val="0"/>
                  <a:satOff val="0"/>
                  <a:lumOff val="0"/>
                  <a:alphaOff val="0"/>
                  <a:shade val="20000"/>
                  <a:satMod val="200000"/>
                </a:schemeClr>
                <a:schemeClr val="dk2">
                  <a:hueOff val="0"/>
                  <a:satOff val="0"/>
                  <a:lumOff val="0"/>
                  <a:alphaOff val="0"/>
                  <a:tint val="12000"/>
                  <a:satMod val="190000"/>
                </a:schemeClr>
              </a:duotone>
            </a:blip>
            <a:stretch>
              <a:fillRect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Rectangle: Rounded Corners 11"/>
          <p:cNvSpPr/>
          <p:nvPr/>
        </p:nvSpPr>
        <p:spPr>
          <a:xfrm>
            <a:off x="1067113" y="4271120"/>
            <a:ext cx="642839" cy="658832"/>
          </a:xfrm>
          <a:prstGeom prst="roundRect">
            <a:avLst>
              <a:gd name="adj" fmla="val 10000"/>
            </a:avLst>
          </a:prstGeom>
          <a:blipFill rotWithShape="1">
            <a:blip r:embed="rId6">
              <a:duotone>
                <a:schemeClr val="dk2">
                  <a:hueOff val="0"/>
                  <a:satOff val="0"/>
                  <a:lumOff val="0"/>
                  <a:alphaOff val="0"/>
                  <a:shade val="20000"/>
                  <a:satMod val="200000"/>
                </a:schemeClr>
                <a:schemeClr val="dk2">
                  <a:hueOff val="0"/>
                  <a:satOff val="0"/>
                  <a:lumOff val="0"/>
                  <a:alphaOff val="0"/>
                  <a:tint val="12000"/>
                  <a:satMod val="190000"/>
                </a:schemeClr>
              </a:duotone>
            </a:blip>
            <a:stretch>
              <a:fillRect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ctangle: Rounded Corners 13"/>
          <p:cNvSpPr/>
          <p:nvPr/>
        </p:nvSpPr>
        <p:spPr>
          <a:xfrm>
            <a:off x="1067046" y="5177015"/>
            <a:ext cx="642974" cy="658832"/>
          </a:xfrm>
          <a:prstGeom prst="roundRect">
            <a:avLst>
              <a:gd name="adj" fmla="val 10000"/>
            </a:avLst>
          </a:prstGeom>
          <a:blipFill rotWithShape="1">
            <a:blip r:embed="rId7">
              <a:duotone>
                <a:schemeClr val="dk2">
                  <a:hueOff val="0"/>
                  <a:satOff val="0"/>
                  <a:lumOff val="0"/>
                  <a:alphaOff val="0"/>
                  <a:shade val="20000"/>
                  <a:satMod val="200000"/>
                </a:schemeClr>
                <a:schemeClr val="dk2">
                  <a:hueOff val="0"/>
                  <a:satOff val="0"/>
                  <a:lumOff val="0"/>
                  <a:alphaOff val="0"/>
                  <a:tint val="12000"/>
                  <a:satMod val="190000"/>
                </a:schemeClr>
              </a:duotone>
            </a:blip>
            <a:stretch>
              <a:fillRect/>
            </a:stretch>
          </a:blipFill>
        </p:spPr>
        <p:style>
          <a:lnRef idx="2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oliennummernplatzhalter 3"/>
          <p:cNvSpPr txBox="1">
            <a:spLocks/>
          </p:cNvSpPr>
          <p:nvPr/>
        </p:nvSpPr>
        <p:spPr>
          <a:xfrm>
            <a:off x="8280019" y="6083999"/>
            <a:ext cx="360045" cy="41399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kumimoji="0" lang="de-DE" sz="800" b="0" i="0" u="none" kern="1200" baseline="0">
                <a:solidFill>
                  <a:srgbClr val="0078DC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D543ADB-E95E-4587-963D-D3C6AB2E96C0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71642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1.0"/>
  <p:tag name="BASIS" val="UniperVorlage"/>
  <p:tag name="THINKCELLUNDODONOTDELETE" val="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3mg9m0TqEiGRaX5bgpgV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fJhMH9oU0myavB0rb._.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1takMUJx0ikQym1eN1uK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CSUFRsYRUy8iQD8U.0ev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nPtEgsqU2Z7UG_sqDT5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UHPjC8hVEazanc5k5HDy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KErQ52ckyt05KOw.cMA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.jaRZ52T9O3LYzeJ.XXG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To0UkdDSVWCxlB7jCBKO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RLZfWLOQFmNDQxfrYUXZ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To0UkdDSVWCxlB7jCBKO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9ACOQkLQ0OAkAhIuYoao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RSoMW7m5EKy7WC_krW7Y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pWOPYboU2dzTtiNzjhm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UpR61tN30G8fclEjXRTk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GvluMN80WL3fGcSL0C0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S1_7Shx4UOWTD39YkO3D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5conYrBFkmqh461UHHYZ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KXR9.NwU._1g12k6ui5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BVs06FCwEKKmw5JxPiu4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8WNTvkJADUeoI.njeKOKi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E7HLRYBe0.9BlcAUT5qp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YKErQ52ckyt05KOw.cMA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nC_PrIUjEmbNI7iAtB_Q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LlEydf1dUaEMShGNCvXr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PyAD3reEm8SIXjAOwQM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2l8bg3lP0KVBNVMxOlBc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ZtWeJtJWUOKAOcjUHu4kw"/>
</p:tagLst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per">
  <a:themeElements>
    <a:clrScheme name="Uniper_1">
      <a:dk1>
        <a:srgbClr val="5E5E5E"/>
      </a:dk1>
      <a:lt1>
        <a:srgbClr val="FFFFFF"/>
      </a:lt1>
      <a:dk2>
        <a:srgbClr val="0078DC"/>
      </a:dk2>
      <a:lt2>
        <a:srgbClr val="FFFFFF"/>
      </a:lt2>
      <a:accent1>
        <a:srgbClr val="C1E3FC"/>
      </a:accent1>
      <a:accent2>
        <a:srgbClr val="00A7F0"/>
      </a:accent2>
      <a:accent3>
        <a:srgbClr val="0875BB"/>
      </a:accent3>
      <a:accent4>
        <a:srgbClr val="29527A"/>
      </a:accent4>
      <a:accent5>
        <a:srgbClr val="0097EE"/>
      </a:accent5>
      <a:accent6>
        <a:srgbClr val="8CCCF7"/>
      </a:accent6>
      <a:hlink>
        <a:srgbClr val="B3B3B3"/>
      </a:hlink>
      <a:folHlink>
        <a:srgbClr val="5E5E5E"/>
      </a:folHlink>
    </a:clrScheme>
    <a:fontScheme name="Unip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per_1">
        <a:dk1>
          <a:srgbClr val="5E5E5E"/>
        </a:dk1>
        <a:lt1>
          <a:srgbClr val="FFFFFF"/>
        </a:lt1>
        <a:dk2>
          <a:srgbClr val="0078DC"/>
        </a:dk2>
        <a:lt2>
          <a:srgbClr val="FFFFFF"/>
        </a:lt2>
        <a:accent1>
          <a:srgbClr val="C1E3FC"/>
        </a:accent1>
        <a:accent2>
          <a:srgbClr val="00A7F0"/>
        </a:accent2>
        <a:accent3>
          <a:srgbClr val="0875BB"/>
        </a:accent3>
        <a:accent4>
          <a:srgbClr val="29527A"/>
        </a:accent4>
        <a:accent5>
          <a:srgbClr val="0097EE"/>
        </a:accent5>
        <a:accent6>
          <a:srgbClr val="8CCCF7"/>
        </a:accent6>
        <a:hlink>
          <a:srgbClr val="B3B3B3"/>
        </a:hlink>
        <a:folHlink>
          <a:srgbClr val="5E5E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per_2a">
        <a:dk1>
          <a:srgbClr val="5E5E5E"/>
        </a:dk1>
        <a:lt1>
          <a:srgbClr val="FFFFFF"/>
        </a:lt1>
        <a:dk2>
          <a:srgbClr val="0078DC"/>
        </a:dk2>
        <a:lt2>
          <a:srgbClr val="FFFFFF"/>
        </a:lt2>
        <a:accent1>
          <a:srgbClr val="C1E3FC"/>
        </a:accent1>
        <a:accent2>
          <a:srgbClr val="00A7F0"/>
        </a:accent2>
        <a:accent3>
          <a:srgbClr val="ED8C1C"/>
        </a:accent3>
        <a:accent4>
          <a:srgbClr val="29527A"/>
        </a:accent4>
        <a:accent5>
          <a:srgbClr val="0097EE"/>
        </a:accent5>
        <a:accent6>
          <a:srgbClr val="8CCCF7"/>
        </a:accent6>
        <a:hlink>
          <a:srgbClr val="B3B3B3"/>
        </a:hlink>
        <a:folHlink>
          <a:srgbClr val="5E5E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per_2b">
        <a:dk1>
          <a:srgbClr val="5E5E5E"/>
        </a:dk1>
        <a:lt1>
          <a:srgbClr val="FFFFFF"/>
        </a:lt1>
        <a:dk2>
          <a:srgbClr val="0078DC"/>
        </a:dk2>
        <a:lt2>
          <a:srgbClr val="FFFFFF"/>
        </a:lt2>
        <a:accent1>
          <a:srgbClr val="C1E3FC"/>
        </a:accent1>
        <a:accent2>
          <a:srgbClr val="00A7F0"/>
        </a:accent2>
        <a:accent3>
          <a:srgbClr val="FFEA00"/>
        </a:accent3>
        <a:accent4>
          <a:srgbClr val="29527A"/>
        </a:accent4>
        <a:accent5>
          <a:srgbClr val="0097EE"/>
        </a:accent5>
        <a:accent6>
          <a:srgbClr val="8CCCF7"/>
        </a:accent6>
        <a:hlink>
          <a:srgbClr val="B3B3B3"/>
        </a:hlink>
        <a:folHlink>
          <a:srgbClr val="5E5E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per_2c">
        <a:dk1>
          <a:srgbClr val="5E5E5E"/>
        </a:dk1>
        <a:lt1>
          <a:srgbClr val="FFFFFF"/>
        </a:lt1>
        <a:dk2>
          <a:srgbClr val="0078DC"/>
        </a:dk2>
        <a:lt2>
          <a:srgbClr val="FFFFFF"/>
        </a:lt2>
        <a:accent1>
          <a:srgbClr val="C1E3FC"/>
        </a:accent1>
        <a:accent2>
          <a:srgbClr val="00A7F0"/>
        </a:accent2>
        <a:accent3>
          <a:srgbClr val="B5D45B"/>
        </a:accent3>
        <a:accent4>
          <a:srgbClr val="29527A"/>
        </a:accent4>
        <a:accent5>
          <a:srgbClr val="0097EE"/>
        </a:accent5>
        <a:accent6>
          <a:srgbClr val="8CCCF7"/>
        </a:accent6>
        <a:hlink>
          <a:srgbClr val="B3B3B3"/>
        </a:hlink>
        <a:folHlink>
          <a:srgbClr val="5E5E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per_3">
        <a:dk1>
          <a:srgbClr val="5E5E5E"/>
        </a:dk1>
        <a:lt1>
          <a:srgbClr val="FFFFFF"/>
        </a:lt1>
        <a:dk2>
          <a:srgbClr val="0078DC"/>
        </a:dk2>
        <a:lt2>
          <a:srgbClr val="FFFFFF"/>
        </a:lt2>
        <a:accent1>
          <a:srgbClr val="C1E3FC"/>
        </a:accent1>
        <a:accent2>
          <a:srgbClr val="ED8C1C"/>
        </a:accent2>
        <a:accent3>
          <a:srgbClr val="5CBCF5"/>
        </a:accent3>
        <a:accent4>
          <a:srgbClr val="B5D45B"/>
        </a:accent4>
        <a:accent5>
          <a:srgbClr val="29527A"/>
        </a:accent5>
        <a:accent6>
          <a:srgbClr val="8CCCF7"/>
        </a:accent6>
        <a:hlink>
          <a:srgbClr val="B3B3B3"/>
        </a:hlink>
        <a:folHlink>
          <a:srgbClr val="5E5E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per_4">
        <a:dk1>
          <a:srgbClr val="5E5E5E"/>
        </a:dk1>
        <a:lt1>
          <a:srgbClr val="FFFFFF"/>
        </a:lt1>
        <a:dk2>
          <a:srgbClr val="0078DC"/>
        </a:dk2>
        <a:lt2>
          <a:srgbClr val="FFFFFF"/>
        </a:lt2>
        <a:accent1>
          <a:srgbClr val="29527A"/>
        </a:accent1>
        <a:accent2>
          <a:srgbClr val="FFEA00"/>
        </a:accent2>
        <a:accent3>
          <a:srgbClr val="C1E3FC"/>
        </a:accent3>
        <a:accent4>
          <a:srgbClr val="B5D45B"/>
        </a:accent4>
        <a:accent5>
          <a:srgbClr val="ED8C1C"/>
        </a:accent5>
        <a:accent6>
          <a:srgbClr val="5CBCF5"/>
        </a:accent6>
        <a:hlink>
          <a:srgbClr val="B3B3B3"/>
        </a:hlink>
        <a:folHlink>
          <a:srgbClr val="5E5E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per_5">
        <a:dk1>
          <a:srgbClr val="5E5E5E"/>
        </a:dk1>
        <a:lt1>
          <a:srgbClr val="FFFFFF"/>
        </a:lt1>
        <a:dk2>
          <a:srgbClr val="0078DC"/>
        </a:dk2>
        <a:lt2>
          <a:srgbClr val="FFFFFF"/>
        </a:lt2>
        <a:accent1>
          <a:srgbClr val="E3D4BC"/>
        </a:accent1>
        <a:accent2>
          <a:srgbClr val="5CBCF5"/>
        </a:accent2>
        <a:accent3>
          <a:srgbClr val="5E5E5E"/>
        </a:accent3>
        <a:accent4>
          <a:srgbClr val="135B8B"/>
        </a:accent4>
        <a:accent5>
          <a:srgbClr val="B3B3B3"/>
        </a:accent5>
        <a:accent6>
          <a:srgbClr val="876C59"/>
        </a:accent6>
        <a:hlink>
          <a:srgbClr val="B3B3B3"/>
        </a:hlink>
        <a:folHlink>
          <a:srgbClr val="5E5E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per_6">
        <a:dk1>
          <a:srgbClr val="5E5E5E"/>
        </a:dk1>
        <a:lt1>
          <a:srgbClr val="FFFFFF"/>
        </a:lt1>
        <a:dk2>
          <a:srgbClr val="0078DC"/>
        </a:dk2>
        <a:lt2>
          <a:srgbClr val="FFFFFF"/>
        </a:lt2>
        <a:accent1>
          <a:srgbClr val="C1E3FC"/>
        </a:accent1>
        <a:accent2>
          <a:srgbClr val="0078DC"/>
        </a:accent2>
        <a:accent3>
          <a:srgbClr val="E3D4BC"/>
        </a:accent3>
        <a:accent4>
          <a:srgbClr val="876C59"/>
        </a:accent4>
        <a:accent5>
          <a:srgbClr val="5CBCF5"/>
        </a:accent5>
        <a:accent6>
          <a:srgbClr val="135B8B"/>
        </a:accent6>
        <a:hlink>
          <a:srgbClr val="B3B3B3"/>
        </a:hlink>
        <a:folHlink>
          <a:srgbClr val="5E5E5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1010</Words>
  <Application>Microsoft Office PowerPoint</Application>
  <PresentationFormat>Bildschirmpräsentation (4:3)</PresentationFormat>
  <Paragraphs>250</Paragraphs>
  <Slides>18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18</vt:i4>
      </vt:variant>
    </vt:vector>
  </HeadingPairs>
  <TitlesOfParts>
    <vt:vector size="27" baseType="lpstr">
      <vt:lpstr>Arial</vt:lpstr>
      <vt:lpstr>Calibri</vt:lpstr>
      <vt:lpstr>Impact</vt:lpstr>
      <vt:lpstr>Wingdings</vt:lpstr>
      <vt:lpstr>Benutzerdefiniertes Design</vt:lpstr>
      <vt:lpstr>Uniper</vt:lpstr>
      <vt:lpstr>think-cell Slide</vt:lpstr>
      <vt:lpstr>Chart</vt:lpstr>
      <vt:lpstr>think-cell Folie</vt:lpstr>
      <vt:lpstr> СПГ в качестве топлива в Европе  (для грузового транспорта)</vt:lpstr>
      <vt:lpstr>Экологическое преимущество грузового автомобиля на СПГ</vt:lpstr>
      <vt:lpstr>СПГ / СПГ как топливо на Шелковом пути</vt:lpstr>
      <vt:lpstr>СПГ в качестве топлива для грузовых автомобилей в Европейском Союзе</vt:lpstr>
      <vt:lpstr>СПГ- Голубой коридор</vt:lpstr>
      <vt:lpstr>Развитие сети для поставок СПГ Пример: Расстояния между АЗС СПГ &lt;250 км</vt:lpstr>
      <vt:lpstr>Франция: «оплот» дизеля дает важный импульс для газомоторного транспорта: налоговые льготы и не только</vt:lpstr>
      <vt:lpstr>Германия продлила действие налоговых льгот на газ до конца 2026 г.</vt:lpstr>
      <vt:lpstr>Вызовы в текущей рыночной ситуации</vt:lpstr>
      <vt:lpstr>Вызовы в текущей рыночной ситуации</vt:lpstr>
      <vt:lpstr>Топливно-энергетический комплекс инвестирует в новый сегмент рынка - СПГ для грузовых автомобилей, Uniper основывает Liqvis GmbH</vt:lpstr>
      <vt:lpstr>Пилотные проекты</vt:lpstr>
      <vt:lpstr>LIQVIS обеспечивает важные элементы по  снабжению СПГ для его использования в качестве моторного топлива</vt:lpstr>
      <vt:lpstr>Цели роста: финансируемые ЕС места размещения в Германии, Бельгии и Франции</vt:lpstr>
      <vt:lpstr>Мобильная заправочная станция СПГ</vt:lpstr>
      <vt:lpstr>Контейнерная заправочная станция СПГ</vt:lpstr>
      <vt:lpstr>ОператорыАЗС и LIQVIS имеют взаимную выгоду / Преимущества кооперации</vt:lpstr>
      <vt:lpstr>PowerPoint-Präsentation</vt:lpstr>
    </vt:vector>
  </TitlesOfParts>
  <Company>Uniper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Uniper Presentation</dc:title>
  <dc:creator>Grobbel, Karl-Josef</dc:creator>
  <cp:lastModifiedBy>Weßling, Detlef</cp:lastModifiedBy>
  <cp:revision>464</cp:revision>
  <cp:lastPrinted>2018-08-14T20:14:37Z</cp:lastPrinted>
  <dcterms:created xsi:type="dcterms:W3CDTF">2015-12-04T14:40:33Z</dcterms:created>
  <dcterms:modified xsi:type="dcterms:W3CDTF">2018-09-29T13:01:57Z</dcterms:modified>
</cp:coreProperties>
</file>