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35" r:id="rId1"/>
  </p:sldMasterIdLst>
  <p:notesMasterIdLst>
    <p:notesMasterId r:id="rId24"/>
  </p:notesMasterIdLst>
  <p:handoutMasterIdLst>
    <p:handoutMasterId r:id="rId25"/>
  </p:handoutMasterIdLst>
  <p:sldIdLst>
    <p:sldId id="659" r:id="rId2"/>
    <p:sldId id="818" r:id="rId3"/>
    <p:sldId id="819" r:id="rId4"/>
    <p:sldId id="772" r:id="rId5"/>
    <p:sldId id="773" r:id="rId6"/>
    <p:sldId id="722" r:id="rId7"/>
    <p:sldId id="808" r:id="rId8"/>
    <p:sldId id="812" r:id="rId9"/>
    <p:sldId id="725" r:id="rId10"/>
    <p:sldId id="736" r:id="rId11"/>
    <p:sldId id="662" r:id="rId12"/>
    <p:sldId id="825" r:id="rId13"/>
    <p:sldId id="729" r:id="rId14"/>
    <p:sldId id="727" r:id="rId15"/>
    <p:sldId id="820" r:id="rId16"/>
    <p:sldId id="807" r:id="rId17"/>
    <p:sldId id="826" r:id="rId18"/>
    <p:sldId id="827" r:id="rId19"/>
    <p:sldId id="829" r:id="rId20"/>
    <p:sldId id="828" r:id="rId21"/>
    <p:sldId id="815" r:id="rId22"/>
    <p:sldId id="803" r:id="rId23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8">
          <p15:clr>
            <a:srgbClr val="A4A3A4"/>
          </p15:clr>
        </p15:guide>
        <p15:guide id="2" pos="24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E31D30"/>
    <a:srgbClr val="CE9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ED569-4797-4DF1-A0F4-6AAB3CD982D8}"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459" autoAdjust="0"/>
    <p:restoredTop sz="94540" autoAdjust="0"/>
  </p:normalViewPr>
  <p:slideViewPr>
    <p:cSldViewPr>
      <p:cViewPr varScale="1">
        <p:scale>
          <a:sx n="132" d="100"/>
          <a:sy n="132" d="100"/>
        </p:scale>
        <p:origin x="620" y="72"/>
      </p:cViewPr>
      <p:guideLst>
        <p:guide orient="horz" pos="958"/>
        <p:guide pos="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28" d="100"/>
          <a:sy n="128" d="100"/>
        </p:scale>
        <p:origin x="-4184" y="-92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user:Documents:Work:neftegas:yugorsk:resul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user:Documents:Work:neftegas:yugorsk:result2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.kuskov\Desktop\&#1051;&#1080;&#1089;&#1090;%20Microsoft%20Exce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user:Documents:Work:neftegas:yugorsk:result2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user:Documents:Work:neftegas:yugorsk:result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6810217631206327E-2"/>
          <c:y val="3.2815550796478375E-2"/>
          <c:w val="0.84294871794871795"/>
          <c:h val="0.7738910434703120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>
              <c:ext xmlns:c16="http://schemas.microsoft.com/office/drawing/2014/chart" uri="{C3380CC4-5D6E-409C-BE32-E72D297353CC}">
                <c16:uniqueId val="{00000001-309C-4D24-B0A6-E27EA3C1CC87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3-309C-4D24-B0A6-E27EA3C1CC87}"/>
              </c:ext>
            </c:extLst>
          </c:dPt>
          <c:dLbls>
            <c:dLbl>
              <c:idx val="0"/>
              <c:layout>
                <c:manualLayout>
                  <c:x val="-0.21961987939047159"/>
                  <c:y val="-0.37886597705893327"/>
                </c:manualLayout>
              </c:layout>
              <c:tx>
                <c:rich>
                  <a:bodyPr/>
                  <a:lstStyle/>
                  <a:p>
                    <a:pPr algn="ctr" rtl="0">
                      <a:defRPr kumimoji="1" lang="ru-RU" sz="1200" b="1" i="0" u="none" strike="noStrike" kern="1200" baseline="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defRPr>
                    </a:pPr>
                    <a:r>
                      <a:rPr kumimoji="1" lang="ru-RU" sz="1000" b="1" i="0" u="none" strike="noStrike" kern="1200" baseline="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rPr>
                      <a:t>Коррозия
</a:t>
                    </a:r>
                    <a:r>
                      <a:rPr kumimoji="1" lang="ru-RU" sz="1000" b="1" i="0" u="none" strike="noStrike" kern="1200" baseline="0" dirty="0" smtClean="0">
                        <a:solidFill>
                          <a:schemeClr val="bg1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rPr>
                      <a:t>82%</a:t>
                    </a:r>
                    <a:endParaRPr kumimoji="1" lang="ru-RU" sz="1000" b="1" i="0" u="none" strike="noStrike" kern="1200" baseline="0" dirty="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endParaRP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09C-4D24-B0A6-E27EA3C1CC87}"/>
                </c:ext>
              </c:extLst>
            </c:dLbl>
            <c:dLbl>
              <c:idx val="1"/>
              <c:layout>
                <c:manualLayout>
                  <c:x val="0.2155283936519565"/>
                  <c:y val="5.0260210739111771E-2"/>
                </c:manualLayout>
              </c:layout>
              <c:tx>
                <c:rich>
                  <a:bodyPr/>
                  <a:lstStyle/>
                  <a:p>
                    <a:r>
                      <a:rPr kumimoji="1" lang="ru-RU" sz="1000" kern="1200" baseline="0" dirty="0" smtClean="0">
                        <a:solidFill>
                          <a:schemeClr val="bg1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rPr>
                      <a:t>Всё остальное</a:t>
                    </a:r>
                    <a:r>
                      <a:rPr kumimoji="1" lang="ru-RU" sz="1000" kern="1200" baseline="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rPr>
                      <a:t>
</a:t>
                    </a:r>
                    <a:r>
                      <a:rPr kumimoji="1" lang="ru-RU" sz="1000" kern="1200" baseline="0" dirty="0" smtClean="0">
                        <a:solidFill>
                          <a:schemeClr val="bg1"/>
                        </a:solidFill>
                        <a:latin typeface="Arial Narrow" panose="020B0606020202030204" pitchFamily="34" charset="0"/>
                        <a:ea typeface="+mj-ea"/>
                        <a:cs typeface="+mj-cs"/>
                      </a:rPr>
                      <a:t>18%</a:t>
                    </a:r>
                    <a:endParaRPr kumimoji="1" lang="ru-RU" sz="1000" kern="1200" dirty="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220890221201633"/>
                      <c:h val="0.238501306193583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09C-4D24-B0A6-E27EA3C1CC87}"/>
                </c:ext>
              </c:extLst>
            </c:dLbl>
            <c:dLbl>
              <c:idx val="7"/>
              <c:layout>
                <c:manualLayout>
                  <c:x val="2.35726052163059E-2"/>
                  <c:y val="-3.355107663780829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09C-4D24-B0A6-E27EA3C1CC87}"/>
                </c:ext>
              </c:extLst>
            </c:dLbl>
            <c:dLbl>
              <c:idx val="8"/>
              <c:layout>
                <c:manualLayout>
                  <c:x val="0.27483911265899502"/>
                  <c:y val="-1.5101657068985801E-2"/>
                </c:manualLayout>
              </c:layout>
              <c:spPr/>
              <c:txPr>
                <a:bodyPr/>
                <a:lstStyle/>
                <a:p>
                  <a:pPr>
                    <a:defRPr sz="1300" b="1" baseline="0">
                      <a:solidFill>
                        <a:schemeClr val="bg1"/>
                      </a:solidFill>
                      <a:latin typeface="Arial Narrow" panose="020B0606020202030204" pitchFamily="34" charset="0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09C-4D24-B0A6-E27EA3C1CC87}"/>
                </c:ext>
              </c:extLst>
            </c:dLbl>
            <c:dLbl>
              <c:idx val="13"/>
              <c:layout>
                <c:manualLayout>
                  <c:x val="0.42438719417065901"/>
                  <c:y val="2.4077284182760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09C-4D24-B0A6-E27EA3C1CC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baseline="0">
                    <a:solidFill>
                      <a:schemeClr val="bg1"/>
                    </a:solidFill>
                    <a:latin typeface="Arial Narrow" panose="020B060602020203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Blin!$H$4:$H$5</c:f>
              <c:strCache>
                <c:ptCount val="2"/>
                <c:pt idx="0">
                  <c:v>Коррозия</c:v>
                </c:pt>
                <c:pt idx="1">
                  <c:v>Всё остальное</c:v>
                </c:pt>
              </c:strCache>
            </c:strRef>
          </c:cat>
          <c:val>
            <c:numRef>
              <c:f>Blin!$I$4:$I$5</c:f>
              <c:numCache>
                <c:formatCode>General</c:formatCode>
                <c:ptCount val="2"/>
                <c:pt idx="0">
                  <c:v>541060</c:v>
                </c:pt>
                <c:pt idx="1">
                  <c:v>105099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09C-4D24-B0A6-E27EA3C1CC87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1716221624638694E-2"/>
          <c:y val="0.14013833029926601"/>
          <c:w val="0.84294871794871795"/>
          <c:h val="0.77389104347031201"/>
        </c:manualLayout>
      </c:layout>
      <c:pie3DChart>
        <c:varyColors val="1"/>
        <c:ser>
          <c:idx val="0"/>
          <c:order val="0"/>
          <c:spPr>
            <a:solidFill>
              <a:srgbClr val="00B0F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1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8EE5-4A1C-B01B-E42D8BD69E11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8EE5-4A1C-B01B-E42D8BD69E11}"/>
              </c:ext>
            </c:extLst>
          </c:dPt>
          <c:dLbls>
            <c:dLbl>
              <c:idx val="0"/>
              <c:layout>
                <c:manualLayout>
                  <c:x val="-0.21044609809436399"/>
                  <c:y val="-0.29005117063291702"/>
                </c:manualLayout>
              </c:layout>
              <c:tx>
                <c:rich>
                  <a:bodyPr/>
                  <a:lstStyle/>
                  <a:p>
                    <a:pPr algn="ctr" rtl="0">
                      <a:defRPr sz="1000" b="1" i="0" u="none" strike="noStrike" kern="1200" baseline="0">
                        <a:solidFill>
                          <a:srgbClr val="FFFFFF"/>
                        </a:solidFill>
                        <a:latin typeface="+mj-lt"/>
                        <a:ea typeface="+mn-ea"/>
                        <a:cs typeface="+mn-cs"/>
                      </a:defRPr>
                    </a:pPr>
                    <a:r>
                      <a:rPr kumimoji="1" lang="ru-RU" sz="1000" b="1" i="0" u="none" strike="noStrike" kern="1200" baseline="0" dirty="0" smtClean="0">
                        <a:solidFill>
                          <a:schemeClr val="bg1"/>
                        </a:solidFill>
                        <a:latin typeface="+mj-lt"/>
                        <a:ea typeface="+mj-ea"/>
                        <a:cs typeface="+mj-cs"/>
                      </a:rPr>
                      <a:t>Неопасные</a:t>
                    </a:r>
                    <a:r>
                      <a:rPr kumimoji="1" lang="ru-RU" sz="1000" b="1" i="0" u="none" strike="noStrike" kern="1200" baseline="0" dirty="0">
                        <a:solidFill>
                          <a:schemeClr val="bg1"/>
                        </a:solidFill>
                        <a:latin typeface="+mj-lt"/>
                        <a:ea typeface="+mj-ea"/>
                        <a:cs typeface="+mj-cs"/>
                      </a:rPr>
                      <a:t>
</a:t>
                    </a:r>
                    <a:r>
                      <a:rPr kumimoji="1" lang="ru-RU" sz="1000" b="1" i="0" u="none" strike="noStrike" kern="1200" baseline="0" dirty="0" smtClean="0">
                        <a:solidFill>
                          <a:schemeClr val="bg1"/>
                        </a:solidFill>
                        <a:latin typeface="+mj-lt"/>
                        <a:ea typeface="+mj-ea"/>
                        <a:cs typeface="+mj-cs"/>
                      </a:rPr>
                      <a:t>91,5 %</a:t>
                    </a:r>
                    <a:endParaRPr kumimoji="1" lang="ru-RU" sz="1100" b="1" i="0" u="none" strike="noStrike" kern="1200" baseline="0" dirty="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endParaRP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EE5-4A1C-B01B-E42D8BD69E11}"/>
                </c:ext>
              </c:extLst>
            </c:dLbl>
            <c:dLbl>
              <c:idx val="1"/>
              <c:layout>
                <c:manualLayout>
                  <c:x val="0.15804959938187788"/>
                  <c:y val="0.14217628563465867"/>
                </c:manualLayout>
              </c:layout>
              <c:tx>
                <c:rich>
                  <a:bodyPr/>
                  <a:lstStyle/>
                  <a:p>
                    <a:pPr algn="ctr" rtl="0">
                      <a:defRPr kumimoji="1" lang="ru-RU" sz="1000" b="1" i="0" u="none" strike="noStrike" kern="1200" baseline="0" dirty="0">
                        <a:solidFill>
                          <a:schemeClr val="bg1"/>
                        </a:solidFill>
                        <a:latin typeface="+mj-lt"/>
                        <a:ea typeface="+mj-ea"/>
                        <a:cs typeface="+mj-cs"/>
                      </a:defRPr>
                    </a:pPr>
                    <a:r>
                      <a:rPr kumimoji="1" lang="ru-RU" sz="1000" b="1" i="0" u="none" strike="noStrike" kern="1200" baseline="0" dirty="0" smtClean="0">
                        <a:solidFill>
                          <a:schemeClr val="bg1"/>
                        </a:solidFill>
                        <a:latin typeface="+mj-lt"/>
                        <a:ea typeface="+mj-ea"/>
                        <a:cs typeface="+mj-cs"/>
                      </a:rPr>
                      <a:t>Опасные</a:t>
                    </a:r>
                    <a:r>
                      <a:rPr kumimoji="1" lang="ru-RU" sz="1000" b="1" i="0" u="none" strike="noStrike" kern="1200" baseline="0" dirty="0">
                        <a:solidFill>
                          <a:schemeClr val="bg1"/>
                        </a:solidFill>
                        <a:latin typeface="+mj-lt"/>
                        <a:ea typeface="+mj-ea"/>
                        <a:cs typeface="+mj-cs"/>
                      </a:rPr>
                      <a:t>
</a:t>
                    </a:r>
                    <a:r>
                      <a:rPr kumimoji="1" lang="ru-RU" sz="1000" b="1" i="0" u="none" strike="noStrike" kern="1200" baseline="0" dirty="0" smtClean="0">
                        <a:solidFill>
                          <a:schemeClr val="bg1"/>
                        </a:solidFill>
                        <a:latin typeface="+mj-lt"/>
                        <a:ea typeface="+mj-ea"/>
                        <a:cs typeface="+mj-cs"/>
                      </a:rPr>
                      <a:t>7,7 %</a:t>
                    </a:r>
                    <a:endParaRPr kumimoji="1" lang="ru-RU" sz="1100" b="1" i="0" u="none" strike="noStrike" kern="1200" baseline="0" dirty="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endParaRP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EE5-4A1C-B01B-E42D8BD69E11}"/>
                </c:ext>
              </c:extLst>
            </c:dLbl>
            <c:dLbl>
              <c:idx val="2"/>
              <c:layout>
                <c:manualLayout>
                  <c:x val="5.9759149010290127E-2"/>
                  <c:y val="2.9348432447072297E-2"/>
                </c:manualLayout>
              </c:layout>
              <c:tx>
                <c:rich>
                  <a:bodyPr/>
                  <a:lstStyle/>
                  <a:p>
                    <a:pPr algn="ctr" rtl="0">
                      <a:defRPr kumimoji="1" lang="ru-RU" sz="1000" b="1" i="0" u="none" strike="noStrike" kern="1200" baseline="0" dirty="0">
                        <a:solidFill>
                          <a:schemeClr val="bg1"/>
                        </a:solidFill>
                        <a:latin typeface="+mj-lt"/>
                        <a:ea typeface="+mj-ea"/>
                        <a:cs typeface="+mj-cs"/>
                      </a:defRPr>
                    </a:pPr>
                    <a:r>
                      <a:rPr kumimoji="1" lang="ru-RU" sz="1000" b="1" i="0" u="none" strike="noStrike" kern="1200" baseline="0" dirty="0" smtClean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rPr>
                      <a:t>Предаварийные</a:t>
                    </a:r>
                    <a:r>
                      <a:rPr kumimoji="1" lang="ru-RU" sz="1000" b="1" i="0" u="none" strike="noStrike" kern="1200" baseline="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rPr>
                      <a:t>
</a:t>
                    </a:r>
                    <a:r>
                      <a:rPr kumimoji="1" lang="ru-RU" sz="1000" b="1" i="0" u="none" strike="noStrike" kern="1200" baseline="0" dirty="0" smtClean="0">
                        <a:solidFill>
                          <a:schemeClr val="bg1"/>
                        </a:solidFill>
                        <a:latin typeface="+mj-lt"/>
                        <a:ea typeface="+mj-ea"/>
                        <a:cs typeface="+mj-cs"/>
                      </a:rPr>
                      <a:t>0,8 %</a:t>
                    </a:r>
                    <a:endParaRPr kumimoji="1" lang="ru-RU" sz="1050" b="1" i="0" u="none" strike="noStrike" kern="1200" baseline="0" dirty="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endParaRPr>
                  </a:p>
                </c:rich>
              </c:tx>
              <c:spPr/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095682747963415"/>
                      <c:h val="0.2325278613681730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EE5-4A1C-B01B-E42D8BD69E11}"/>
                </c:ext>
              </c:extLst>
            </c:dLbl>
            <c:dLbl>
              <c:idx val="7"/>
              <c:layout>
                <c:manualLayout>
                  <c:x val="2.35726052163059E-2"/>
                  <c:y val="-3.355107663780829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EE5-4A1C-B01B-E42D8BD69E11}"/>
                </c:ext>
              </c:extLst>
            </c:dLbl>
            <c:dLbl>
              <c:idx val="8"/>
              <c:layout>
                <c:manualLayout>
                  <c:x val="0.27483911265899502"/>
                  <c:y val="-1.510165706898580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EE5-4A1C-B01B-E42D8BD69E11}"/>
                </c:ext>
              </c:extLst>
            </c:dLbl>
            <c:dLbl>
              <c:idx val="13"/>
              <c:layout>
                <c:manualLayout>
                  <c:x val="0.42438719417065901"/>
                  <c:y val="2.4077284182760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EE5-4A1C-B01B-E42D8BD69E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latin typeface="+mj-lt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Blin!$M$11:$M$13</c:f>
              <c:strCache>
                <c:ptCount val="3"/>
                <c:pt idx="0">
                  <c:v>"Неопасные"</c:v>
                </c:pt>
                <c:pt idx="1">
                  <c:v>"Опасные"</c:v>
                </c:pt>
                <c:pt idx="2">
                  <c:v>"Аварийные"</c:v>
                </c:pt>
              </c:strCache>
            </c:strRef>
          </c:cat>
          <c:val>
            <c:numRef>
              <c:f>Blin!$N$11:$N$13</c:f>
              <c:numCache>
                <c:formatCode>0</c:formatCode>
                <c:ptCount val="3"/>
                <c:pt idx="0">
                  <c:v>22368</c:v>
                </c:pt>
                <c:pt idx="1">
                  <c:v>3893</c:v>
                </c:pt>
                <c:pt idx="2">
                  <c:v>386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EE5-4A1C-B01B-E42D8BD69E11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spPr>
            <a:ln>
              <a:solidFill>
                <a:schemeClr val="tx2">
                  <a:lumMod val="40000"/>
                  <a:lumOff val="60000"/>
                </a:schemeClr>
              </a:solidFill>
            </a:ln>
          </c:spPr>
          <c:dPt>
            <c:idx val="0"/>
            <c:bubble3D val="0"/>
            <c:spPr>
              <a:solidFill>
                <a:srgbClr val="00B0F0"/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  <a:contourClr>
                  <a:schemeClr val="tx2">
                    <a:lumMod val="40000"/>
                    <a:lumOff val="6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24C-412A-86DA-3E8FBE3C7D98}"/>
              </c:ext>
            </c:extLst>
          </c:dPt>
          <c:dLbls>
            <c:delete val="1"/>
          </c:dLbls>
          <c:val>
            <c:numRef>
              <c:f>Лист1!$B$3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24C-412A-86DA-3E8FBE3C7D98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1716221624638694E-2"/>
          <c:y val="0.14013833029926601"/>
          <c:w val="0.84294871794871795"/>
          <c:h val="0.77389104347031201"/>
        </c:manualLayout>
      </c:layout>
      <c:pie3D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1716221624638694E-2"/>
          <c:y val="0.14013833029926601"/>
          <c:w val="0.84294871794871795"/>
          <c:h val="0.77389104347031201"/>
        </c:manualLayout>
      </c:layout>
      <c:pie3D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935B73-5F13-4C77-8A9F-654E23196803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82C20-D11B-4E81-98AC-4837007B31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581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302E0B-9E6A-4BCE-A1E7-99686454EC70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167470-87EE-4952-A934-561A659B3B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753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cs typeface="Arial" pitchFamily="34" charset="0"/>
            </a:endParaRPr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CD58CEC-860C-43AB-90DE-7A88E4D116D2}" type="slidenum">
              <a:rPr kumimoji="0" lang="ru-RU" altLang="ru-RU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kumimoji="0"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9086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7470-87EE-4952-A934-561A659B3BF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2151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7470-87EE-4952-A934-561A659B3BF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168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7470-87EE-4952-A934-561A659B3BF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2405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7470-87EE-4952-A934-561A659B3BF6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6662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Середёнок</a:t>
            </a:r>
            <a:r>
              <a:rPr lang="ru-RU" dirty="0" smtClean="0"/>
              <a:t> Виктор Аркадьевич</a:t>
            </a:r>
            <a:r>
              <a:rPr lang="en-US" dirty="0" smtClean="0"/>
              <a:t> </a:t>
            </a:r>
            <a:r>
              <a:rPr lang="ru-RU" dirty="0" smtClean="0"/>
              <a:t>начальник  Управления 308/7 Департамента 308</a:t>
            </a:r>
            <a:r>
              <a:rPr lang="en-US" dirty="0" smtClean="0"/>
              <a:t>.</a:t>
            </a:r>
            <a:r>
              <a:rPr lang="en-US" baseline="0" dirty="0" smtClean="0"/>
              <a:t> </a:t>
            </a:r>
            <a:r>
              <a:rPr lang="ru-RU" baseline="0" dirty="0" smtClean="0"/>
              <a:t>О результатах эксплуатации ЛЧ МГ ПАО «Газпром» </a:t>
            </a:r>
            <a:br>
              <a:rPr lang="ru-RU" baseline="0" dirty="0" smtClean="0"/>
            </a:br>
            <a:r>
              <a:rPr lang="ru-RU" baseline="0" dirty="0" smtClean="0"/>
              <a:t>в 2016 году. Задачи на 2017</a:t>
            </a:r>
            <a:r>
              <a:rPr lang="en-US" baseline="0" dirty="0" smtClean="0"/>
              <a:t>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7470-87EE-4952-A934-561A659B3BF6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4924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7470-87EE-4952-A934-561A659B3BF6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2240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Середёнок</a:t>
            </a:r>
            <a:r>
              <a:rPr lang="ru-RU" dirty="0" smtClean="0"/>
              <a:t> Виктор Аркадьевич</a:t>
            </a:r>
            <a:r>
              <a:rPr lang="en-US" dirty="0" smtClean="0"/>
              <a:t> </a:t>
            </a:r>
            <a:r>
              <a:rPr lang="ru-RU" dirty="0" smtClean="0"/>
              <a:t>начальник  Управления 308/7 Департамента 308</a:t>
            </a:r>
            <a:r>
              <a:rPr lang="en-US" dirty="0" smtClean="0"/>
              <a:t>.</a:t>
            </a:r>
            <a:r>
              <a:rPr lang="en-US" baseline="0" dirty="0" smtClean="0"/>
              <a:t> </a:t>
            </a:r>
            <a:r>
              <a:rPr lang="ru-RU" baseline="0" dirty="0" smtClean="0"/>
              <a:t>О результатах эксплуатации ЛЧ МГ ПАО «Газпром» </a:t>
            </a:r>
            <a:br>
              <a:rPr lang="ru-RU" baseline="0" dirty="0" smtClean="0"/>
            </a:br>
            <a:r>
              <a:rPr lang="ru-RU" baseline="0" dirty="0" smtClean="0"/>
              <a:t>в 2016 году. Задачи на 2017</a:t>
            </a:r>
            <a:r>
              <a:rPr lang="en-US" baseline="0" dirty="0" smtClean="0"/>
              <a:t>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7470-87EE-4952-A934-561A659B3BF6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1816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Середёнок</a:t>
            </a:r>
            <a:r>
              <a:rPr lang="ru-RU" dirty="0" smtClean="0"/>
              <a:t> Виктор Аркадьевич</a:t>
            </a:r>
            <a:r>
              <a:rPr lang="en-US" dirty="0" smtClean="0"/>
              <a:t> </a:t>
            </a:r>
            <a:r>
              <a:rPr lang="ru-RU" dirty="0" smtClean="0"/>
              <a:t>начальник  Управления 308/7 Департамента 308</a:t>
            </a:r>
            <a:r>
              <a:rPr lang="en-US" dirty="0" smtClean="0"/>
              <a:t>.</a:t>
            </a:r>
            <a:r>
              <a:rPr lang="en-US" baseline="0" dirty="0" smtClean="0"/>
              <a:t> </a:t>
            </a:r>
            <a:r>
              <a:rPr lang="ru-RU" baseline="0" dirty="0" smtClean="0"/>
              <a:t>О результатах эксплуатации ЛЧ МГ ПАО «Газпром» </a:t>
            </a:r>
            <a:br>
              <a:rPr lang="ru-RU" baseline="0" dirty="0" smtClean="0"/>
            </a:br>
            <a:r>
              <a:rPr lang="ru-RU" baseline="0" dirty="0" smtClean="0"/>
              <a:t>в 2016 году. Задачи на 2017</a:t>
            </a:r>
            <a:r>
              <a:rPr lang="en-US" baseline="0" dirty="0" smtClean="0"/>
              <a:t>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7470-87EE-4952-A934-561A659B3BF6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0753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7470-87EE-4952-A934-561A659B3BF6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1017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Середёнок</a:t>
            </a:r>
            <a:r>
              <a:rPr lang="ru-RU" dirty="0" smtClean="0"/>
              <a:t> Виктор Аркадьевич</a:t>
            </a:r>
            <a:r>
              <a:rPr lang="en-US" dirty="0" smtClean="0"/>
              <a:t> </a:t>
            </a:r>
            <a:r>
              <a:rPr lang="ru-RU" dirty="0" smtClean="0"/>
              <a:t>начальник  Управления 308/7 Департамента 308</a:t>
            </a:r>
            <a:r>
              <a:rPr lang="en-US" dirty="0" smtClean="0"/>
              <a:t>.</a:t>
            </a:r>
            <a:r>
              <a:rPr lang="en-US" baseline="0" dirty="0" smtClean="0"/>
              <a:t> </a:t>
            </a:r>
            <a:r>
              <a:rPr lang="ru-RU" baseline="0" dirty="0" smtClean="0"/>
              <a:t>О результатах эксплуатации ЛЧ МГ ПАО «Газпром» </a:t>
            </a:r>
            <a:br>
              <a:rPr lang="ru-RU" baseline="0" dirty="0" smtClean="0"/>
            </a:br>
            <a:r>
              <a:rPr lang="ru-RU" baseline="0" dirty="0" smtClean="0"/>
              <a:t>в 2016 году. Задачи на 2017</a:t>
            </a:r>
            <a:r>
              <a:rPr lang="en-US" baseline="0" dirty="0" smtClean="0"/>
              <a:t>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7470-87EE-4952-A934-561A659B3BF6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970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7470-87EE-4952-A934-561A659B3BF6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0629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7470-87EE-4952-A934-561A659B3BF6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0570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cs typeface="Arial" pitchFamily="34" charset="0"/>
            </a:endParaRPr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CD58CEC-860C-43AB-90DE-7A88E4D116D2}" type="slidenum">
              <a:rPr kumimoji="0" lang="ru-RU" altLang="ru-RU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22</a:t>
            </a:fld>
            <a:endParaRPr kumimoji="0"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046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cs typeface="Arial" pitchFamily="34" charset="0"/>
            </a:endParaRPr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CD58CEC-860C-43AB-90DE-7A88E4D116D2}" type="slidenum">
              <a:rPr kumimoji="0" lang="ru-RU" altLang="ru-RU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3</a:t>
            </a:fld>
            <a:endParaRPr kumimoji="0"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222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7470-87EE-4952-A934-561A659B3BF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223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7470-87EE-4952-A934-561A659B3BF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040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7470-87EE-4952-A934-561A659B3BF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292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7470-87EE-4952-A934-561A659B3BF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728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7470-87EE-4952-A934-561A659B3BF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2610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7470-87EE-4952-A934-561A659B3BF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625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6" Type="http://schemas.openxmlformats.org/officeDocument/2006/relationships/audio" Target="../media/audio1.wav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65 let-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9056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7183767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M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titled-2 copy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370676" cy="720080"/>
          </a:xfrm>
          <a:prstGeom prst="rect">
            <a:avLst/>
          </a:prstGeom>
        </p:spPr>
        <p:txBody>
          <a:bodyPr/>
          <a:lstStyle>
            <a:lvl1pPr algn="l">
              <a:defRPr sz="4000" b="0">
                <a:solidFill>
                  <a:srgbClr val="002060"/>
                </a:solidFill>
                <a:latin typeface="Swedbank Sans Bold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908720"/>
            <a:ext cx="8370676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  <a:latin typeface="Swedbank Sans Medium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8149310"/>
      </p:ext>
    </p:extLst>
  </p:cSld>
  <p:clrMapOvr>
    <a:masterClrMapping/>
  </p:clrMapOvr>
  <p:transition/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208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04788" y="6362700"/>
            <a:ext cx="1487487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FD4B7-9AB4-4739-A07E-870E8DE1F98A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2144713" y="6362700"/>
            <a:ext cx="67691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774942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titled-2 copy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-1" y="-27383"/>
            <a:ext cx="9144001" cy="1008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370676" cy="720080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002060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24" name="Rectangle 23">
            <a:hlinkClick r:id="" action="ppaction://hlinkshowjump?jump=firstslide"/>
          </p:cNvPr>
          <p:cNvSpPr/>
          <p:nvPr userDrawn="1"/>
        </p:nvSpPr>
        <p:spPr>
          <a:xfrm>
            <a:off x="0" y="6381328"/>
            <a:ext cx="2305844" cy="476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C:\Users\a.kuskov\Desktop\Облако\шапка (1).png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3999" cy="6569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80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  <p:sndAc>
          <p:stSnd>
            <p:snd r:embed="rId1" name="Windows Navigation Start.wav"/>
          </p:stSnd>
        </p:sndAc>
      </p:transition>
    </mc:Choice>
    <mc:Fallback xmlns="">
      <p:transition spd="med">
        <p:fade/>
        <p:sndAc>
          <p:stSnd>
            <p:snd r:embed="rId6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 txBox="1">
            <a:spLocks noGrp="1" noChangeArrowheads="1"/>
          </p:cNvSpPr>
          <p:nvPr userDrawn="1"/>
        </p:nvSpPr>
        <p:spPr bwMode="auto">
          <a:xfrm>
            <a:off x="2157413" y="6357938"/>
            <a:ext cx="65230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endParaRPr lang="ru-RU" b="1" dirty="0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04788" y="6362700"/>
            <a:ext cx="1487487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42E788-0DB2-4FB4-A415-274ECE3F62E6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2144713" y="6362700"/>
            <a:ext cx="6769100" cy="476250"/>
          </a:xfrm>
          <a:prstGeom prst="rect">
            <a:avLst/>
          </a:prstGeom>
        </p:spPr>
        <p:txBody>
          <a:bodyPr/>
          <a:lstStyle>
            <a:lvl1pPr>
              <a:defRPr sz="1600" baseline="0"/>
            </a:lvl1pPr>
          </a:lstStyle>
          <a:p>
            <a:pPr>
              <a:defRPr/>
            </a:pPr>
            <a:r>
              <a:rPr lang="ru-RU"/>
              <a:t>Система диагностического обслуживания объектов транспорта газа ОАО «Газпром»</a:t>
            </a:r>
          </a:p>
        </p:txBody>
      </p:sp>
    </p:spTree>
    <p:extLst>
      <p:ext uri="{BB962C8B-B14F-4D97-AF65-F5344CB8AC3E}">
        <p14:creationId xmlns:p14="http://schemas.microsoft.com/office/powerpoint/2010/main" val="1876911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588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44" r:id="rId3"/>
    <p:sldLayoutId id="2147483840" r:id="rId4"/>
    <p:sldLayoutId id="2147483845" r:id="rId5"/>
    <p:sldLayoutId id="2147483846" r:id="rId6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Arial" charset="0"/>
          <a:cs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12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audio1.wav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1.xml"/><Relationship Id="rId5" Type="http://schemas.openxmlformats.org/officeDocument/2006/relationships/image" Target="../media/image7.jpeg"/><Relationship Id="rId10" Type="http://schemas.openxmlformats.org/officeDocument/2006/relationships/audio" Target="../media/audio1.wav"/><Relationship Id="rId4" Type="http://schemas.openxmlformats.org/officeDocument/2006/relationships/image" Target="../media/image6.jpe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42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54.jpeg"/><Relationship Id="rId12" Type="http://schemas.openxmlformats.org/officeDocument/2006/relationships/image" Target="../media/image5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jpeg"/><Relationship Id="rId11" Type="http://schemas.openxmlformats.org/officeDocument/2006/relationships/image" Target="../media/image57.jpeg"/><Relationship Id="rId5" Type="http://schemas.openxmlformats.org/officeDocument/2006/relationships/image" Target="../media/image52.jpeg"/><Relationship Id="rId10" Type="http://schemas.openxmlformats.org/officeDocument/2006/relationships/image" Target="../media/image56.jpeg"/><Relationship Id="rId4" Type="http://schemas.openxmlformats.org/officeDocument/2006/relationships/image" Target="../media/image51.jpeg"/><Relationship Id="rId9" Type="http://schemas.microsoft.com/office/2007/relationships/hdphoto" Target="../media/hdphoto6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3.xml"/><Relationship Id="rId10" Type="http://schemas.openxmlformats.org/officeDocument/2006/relationships/audio" Target="../media/audio1.wav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eg"/><Relationship Id="rId5" Type="http://schemas.openxmlformats.org/officeDocument/2006/relationships/image" Target="../media/image16.emf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1.wav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jpeg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"/>
          <p:cNvSpPr txBox="1">
            <a:spLocks noChangeArrowheads="1"/>
          </p:cNvSpPr>
          <p:nvPr/>
        </p:nvSpPr>
        <p:spPr bwMode="auto">
          <a:xfrm>
            <a:off x="68926" y="1808820"/>
            <a:ext cx="9019002" cy="4140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altLang="ru-RU" sz="3000" b="1" dirty="0" smtClean="0">
                <a:solidFill>
                  <a:prstClr val="white"/>
                </a:solidFill>
                <a:latin typeface="Cambria" panose="02040503050406030204" pitchFamily="18" charset="0"/>
                <a:ea typeface="Arial" pitchFamily="34" charset="0"/>
                <a:cs typeface="Times New Roman" pitchFamily="18" charset="0"/>
              </a:rPr>
              <a:t>ПОВЫШЕНИЕ ИНФОРМАТИВНОСТИ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altLang="ru-RU" sz="3000" b="1" dirty="0" smtClean="0">
                <a:solidFill>
                  <a:prstClr val="white"/>
                </a:solidFill>
                <a:latin typeface="Cambria" panose="02040503050406030204" pitchFamily="18" charset="0"/>
                <a:ea typeface="Arial" pitchFamily="34" charset="0"/>
                <a:cs typeface="Times New Roman" pitchFamily="18" charset="0"/>
              </a:rPr>
              <a:t>ВНУТРИТРУБНОЙ ДЕФЕКТОСКОПИИ МАГИСТРАЛЬНЫХ ГАЗОПРОВОДОВ ЗА СЧЕТ ПРИМЕНЕНИЯ НОВОГО ДИАГНОСТИЧЕСКОГО ОБОРУДОВАНИЯ</a:t>
            </a:r>
            <a:endParaRPr kumimoji="0" lang="en-US" altLang="ru-RU" sz="3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Arial" pitchFamily="34" charset="0"/>
              <a:cs typeface="Times New Roman" pitchFamily="18" charset="0"/>
            </a:endParaRPr>
          </a:p>
        </p:txBody>
      </p:sp>
      <p:pic>
        <p:nvPicPr>
          <p:cNvPr id="3075" name="Picture 3" descr="C:\Users\a.kuskov\Desktop\Облако\титул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2" y="-36386"/>
            <a:ext cx="9161043" cy="689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/>
          <p:cNvSpPr txBox="1">
            <a:spLocks noChangeArrowheads="1"/>
          </p:cNvSpPr>
          <p:nvPr/>
        </p:nvSpPr>
        <p:spPr bwMode="auto">
          <a:xfrm>
            <a:off x="0" y="3068960"/>
            <a:ext cx="4539077" cy="296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b="1" dirty="0"/>
              <a:t>Технологии </a:t>
            </a:r>
            <a:endParaRPr lang="ru-RU" b="1" dirty="0" smtClean="0"/>
          </a:p>
          <a:p>
            <a:pPr algn="ctr"/>
            <a:r>
              <a:rPr lang="ru-RU" b="1" dirty="0" smtClean="0"/>
              <a:t>внутритрубной дефектоскопии </a:t>
            </a:r>
          </a:p>
          <a:p>
            <a:pPr algn="ctr"/>
            <a:r>
              <a:rPr lang="ru-RU" dirty="0" smtClean="0"/>
              <a:t>повышающие достоверность </a:t>
            </a:r>
            <a:r>
              <a:rPr lang="ru-RU" dirty="0"/>
              <a:t>и надежность диагностики</a:t>
            </a:r>
          </a:p>
        </p:txBody>
      </p:sp>
    </p:spTree>
    <p:extLst>
      <p:ext uri="{BB962C8B-B14F-4D97-AF65-F5344CB8AC3E}">
        <p14:creationId xmlns:p14="http://schemas.microsoft.com/office/powerpoint/2010/main" val="146164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Chart 1"/>
          <p:cNvGraphicFramePr>
            <a:graphicFrameLocks/>
          </p:cNvGraphicFramePr>
          <p:nvPr>
            <p:extLst/>
          </p:nvPr>
        </p:nvGraphicFramePr>
        <p:xfrm>
          <a:off x="6696236" y="656692"/>
          <a:ext cx="3582464" cy="2163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034277" y="5346425"/>
            <a:ext cx="1503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chemeClr val="bg1"/>
                </a:solidFill>
              </a:rPr>
              <a:t>Потенциально опасные</a:t>
            </a:r>
          </a:p>
          <a:p>
            <a:r>
              <a:rPr lang="ru-RU" sz="1000" b="1" dirty="0" smtClean="0">
                <a:solidFill>
                  <a:schemeClr val="bg1"/>
                </a:solidFill>
              </a:rPr>
              <a:t>                 100</a:t>
            </a:r>
            <a:r>
              <a:rPr lang="ru-RU" sz="1000" b="1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1966" y="1738521"/>
            <a:ext cx="6988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ru-RU" sz="1600" dirty="0" smtClean="0">
                <a:latin typeface="+mj-lt"/>
                <a:ea typeface="+mj-ea"/>
                <a:cs typeface="+mj-cs"/>
              </a:rPr>
              <a:t>Переход через реку, </a:t>
            </a:r>
            <a:r>
              <a:rPr kumimoji="1" lang="ru-RU" sz="1600" dirty="0" smtClean="0"/>
              <a:t>всплытие </a:t>
            </a:r>
            <a:r>
              <a:rPr kumimoji="1" lang="ru-RU" sz="1600" dirty="0"/>
              <a:t>трубы </a:t>
            </a:r>
            <a:r>
              <a:rPr kumimoji="1" lang="ru-RU" sz="1600" dirty="0" smtClean="0"/>
              <a:t>в </a:t>
            </a:r>
            <a:r>
              <a:rPr kumimoji="1" lang="ru-RU" sz="1600" dirty="0"/>
              <a:t>зоне сползания </a:t>
            </a:r>
            <a:r>
              <a:rPr kumimoji="1" lang="ru-RU" sz="1600" dirty="0" err="1"/>
              <a:t>пригрузов</a:t>
            </a:r>
            <a:endParaRPr kumimoji="1" lang="ru-RU" sz="1600" dirty="0"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966" y="1136724"/>
            <a:ext cx="6430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ru-RU" b="1" dirty="0" smtClean="0">
                <a:latin typeface="+mj-lt"/>
                <a:ea typeface="+mj-ea"/>
                <a:cs typeface="+mj-cs"/>
              </a:rPr>
              <a:t>Пример: диагностика нового трубопровода </a:t>
            </a:r>
            <a:r>
              <a:rPr kumimoji="1" lang="ru-RU" b="1" dirty="0" err="1" smtClean="0">
                <a:latin typeface="+mj-lt"/>
                <a:ea typeface="+mj-ea"/>
                <a:cs typeface="+mj-cs"/>
              </a:rPr>
              <a:t>Бованенково</a:t>
            </a:r>
            <a:r>
              <a:rPr kumimoji="1" lang="ru-RU" b="1" dirty="0" smtClean="0">
                <a:latin typeface="+mj-lt"/>
                <a:ea typeface="+mj-ea"/>
                <a:cs typeface="+mj-cs"/>
              </a:rPr>
              <a:t>-Ухта</a:t>
            </a:r>
            <a:endParaRPr kumimoji="1" lang="ru-RU" b="1" dirty="0">
              <a:latin typeface="+mj-lt"/>
              <a:ea typeface="+mj-ea"/>
              <a:cs typeface="+mj-cs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328159" y="2265971"/>
            <a:ext cx="7268177" cy="4378110"/>
            <a:chOff x="392107" y="1874501"/>
            <a:chExt cx="7199782" cy="4177702"/>
          </a:xfrm>
        </p:grpSpPr>
        <p:pic>
          <p:nvPicPr>
            <p:cNvPr id="11" name="Изображение 1" descr="bov2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107" y="1874501"/>
              <a:ext cx="7199782" cy="4177702"/>
            </a:xfrm>
            <a:prstGeom prst="rect">
              <a:avLst/>
            </a:prstGeom>
          </p:spPr>
        </p:pic>
        <p:sp>
          <p:nvSpPr>
            <p:cNvPr id="13" name="Shape 208"/>
            <p:cNvSpPr txBox="1">
              <a:spLocks/>
            </p:cNvSpPr>
            <p:nvPr/>
          </p:nvSpPr>
          <p:spPr>
            <a:xfrm>
              <a:off x="3390014" y="4935500"/>
              <a:ext cx="2658149" cy="329722"/>
            </a:xfrm>
            <a:prstGeom prst="rect">
              <a:avLst/>
            </a:prstGeom>
          </p:spPr>
          <p:txBody>
            <a:bodyPr lIns="0" tIns="0" rIns="0" bIns="0" anchor="ctr">
              <a:normAutofit/>
            </a:bodyPr>
            <a:lstStyle>
              <a:lvl1pPr marL="0" indent="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kumimoji="1" sz="19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wedbank Sans Medium" pitchFamily="18" charset="0"/>
                  <a:ea typeface="Arial" charset="0"/>
                  <a:cs typeface="Arial" charset="0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kumimoji="1"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Arial" charset="0"/>
                  <a:cs typeface="Arial" pitchFamily="34" charset="0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kumimoji="1"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Arial" charset="0"/>
                  <a:cs typeface="Arial" pitchFamily="34" charset="0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kumimoji="1"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Arial" charset="0"/>
                  <a:cs typeface="Arial" pitchFamily="34" charset="0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kumimoji="1"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Arial" charset="0"/>
                  <a:cs typeface="Arial" pitchFamily="34" charset="0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ru-RU" sz="1200" b="1" dirty="0" smtClean="0">
                  <a:solidFill>
                    <a:schemeClr val="tx1"/>
                  </a:solidFill>
                  <a:uFill>
                    <a:solidFill>
                      <a:srgbClr val="595959"/>
                    </a:solidFill>
                  </a:uFill>
                  <a:latin typeface="Swedbank Sans Medium"/>
                  <a:ea typeface="Lucida Grande"/>
                  <a:cs typeface="Swedbank Sans Medium"/>
                </a:rPr>
                <a:t>Труба изогнулась вверх</a:t>
              </a:r>
              <a:endParaRPr lang="en-US" sz="1200" b="1" dirty="0" smtClean="0">
                <a:solidFill>
                  <a:schemeClr val="tx1"/>
                </a:solidFill>
                <a:uFill>
                  <a:solidFill>
                    <a:srgbClr val="595959"/>
                  </a:solidFill>
                </a:uFill>
                <a:latin typeface="Swedbank Sans Medium"/>
                <a:cs typeface="Swedbank Sans Medium"/>
              </a:endParaRPr>
            </a:p>
          </p:txBody>
        </p:sp>
        <p:sp>
          <p:nvSpPr>
            <p:cNvPr id="14" name="Shape 208"/>
            <p:cNvSpPr txBox="1">
              <a:spLocks/>
            </p:cNvSpPr>
            <p:nvPr/>
          </p:nvSpPr>
          <p:spPr>
            <a:xfrm>
              <a:off x="4010410" y="1969698"/>
              <a:ext cx="3581479" cy="350882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>
              <a:lvl1pPr marL="0" indent="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kumimoji="1" sz="19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wedbank Sans Medium" pitchFamily="18" charset="0"/>
                  <a:ea typeface="Arial" charset="0"/>
                  <a:cs typeface="Arial" charset="0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kumimoji="1"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Arial" charset="0"/>
                  <a:cs typeface="Arial" pitchFamily="34" charset="0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kumimoji="1"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Arial" charset="0"/>
                  <a:cs typeface="Arial" pitchFamily="34" charset="0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kumimoji="1"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Arial" charset="0"/>
                  <a:cs typeface="Arial" pitchFamily="34" charset="0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kumimoji="1"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Arial" charset="0"/>
                  <a:cs typeface="Arial" pitchFamily="34" charset="0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ru-RU" sz="1100" b="1" dirty="0" smtClean="0">
                  <a:solidFill>
                    <a:schemeClr val="tx1"/>
                  </a:solidFill>
                  <a:uFill>
                    <a:solidFill>
                      <a:srgbClr val="595959"/>
                    </a:solidFill>
                  </a:uFill>
                </a:rPr>
                <a:t>Участок на котором </a:t>
              </a:r>
              <a:r>
                <a:rPr lang="ru-RU" sz="1100" b="1" dirty="0" err="1" smtClean="0">
                  <a:solidFill>
                    <a:schemeClr val="tx1"/>
                  </a:solidFill>
                  <a:uFill>
                    <a:solidFill>
                      <a:srgbClr val="595959"/>
                    </a:solidFill>
                  </a:uFill>
                </a:rPr>
                <a:t>пригрузы</a:t>
              </a:r>
              <a:r>
                <a:rPr lang="ru-RU" sz="1100" b="1" dirty="0" smtClean="0">
                  <a:solidFill>
                    <a:schemeClr val="tx1"/>
                  </a:solidFill>
                  <a:uFill>
                    <a:solidFill>
                      <a:srgbClr val="595959"/>
                    </a:solidFill>
                  </a:uFill>
                </a:rPr>
                <a:t> сползли в одну сторону, что привело к всплытию трубопровода </a:t>
              </a:r>
              <a:endParaRPr lang="en-US" sz="1100" b="1" dirty="0" smtClean="0">
                <a:solidFill>
                  <a:schemeClr val="tx1"/>
                </a:solidFill>
                <a:uFill>
                  <a:solidFill>
                    <a:srgbClr val="595959"/>
                  </a:solidFill>
                </a:uFill>
              </a:endParaRPr>
            </a:p>
          </p:txBody>
        </p:sp>
        <p:sp>
          <p:nvSpPr>
            <p:cNvPr id="15" name="Shape 208"/>
            <p:cNvSpPr txBox="1">
              <a:spLocks/>
            </p:cNvSpPr>
            <p:nvPr/>
          </p:nvSpPr>
          <p:spPr>
            <a:xfrm>
              <a:off x="557565" y="1987596"/>
              <a:ext cx="3097396" cy="329722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>
              <a:lvl1pPr marL="0" indent="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kumimoji="1" sz="19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wedbank Sans Medium" pitchFamily="18" charset="0"/>
                  <a:ea typeface="Arial" charset="0"/>
                  <a:cs typeface="Arial" charset="0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kumimoji="1"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Arial" charset="0"/>
                  <a:cs typeface="Arial" pitchFamily="34" charset="0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kumimoji="1"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Arial" charset="0"/>
                  <a:cs typeface="Arial" pitchFamily="34" charset="0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kumimoji="1"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Arial" charset="0"/>
                  <a:cs typeface="Arial" pitchFamily="34" charset="0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kumimoji="1"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Arial" charset="0"/>
                  <a:cs typeface="Arial" pitchFamily="34" charset="0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ru-RU" sz="1100" b="1" dirty="0" smtClean="0">
                  <a:solidFill>
                    <a:schemeClr val="tx1"/>
                  </a:solidFill>
                  <a:uFill>
                    <a:solidFill>
                      <a:srgbClr val="595959"/>
                    </a:solidFill>
                  </a:uFill>
                </a:rPr>
                <a:t>Участок с равномерным распределением</a:t>
              </a:r>
            </a:p>
            <a:p>
              <a:pPr algn="just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ru-RU" sz="1100" b="1" dirty="0" err="1" smtClean="0">
                  <a:solidFill>
                    <a:schemeClr val="tx1"/>
                  </a:solidFill>
                  <a:uFill>
                    <a:solidFill>
                      <a:srgbClr val="595959"/>
                    </a:solidFill>
                  </a:uFill>
                </a:rPr>
                <a:t>пригрузов</a:t>
              </a:r>
              <a:r>
                <a:rPr lang="ru-RU" sz="1100" b="1" dirty="0" smtClean="0">
                  <a:solidFill>
                    <a:schemeClr val="tx1"/>
                  </a:solidFill>
                  <a:uFill>
                    <a:solidFill>
                      <a:srgbClr val="595959"/>
                    </a:solidFill>
                  </a:uFill>
                </a:rPr>
                <a:t> (серая полоса-</a:t>
              </a:r>
              <a:r>
                <a:rPr lang="ru-RU" sz="1100" b="1" dirty="0" err="1" smtClean="0">
                  <a:solidFill>
                    <a:schemeClr val="tx1"/>
                  </a:solidFill>
                  <a:uFill>
                    <a:solidFill>
                      <a:srgbClr val="595959"/>
                    </a:solidFill>
                  </a:uFill>
                </a:rPr>
                <a:t>пригруз</a:t>
              </a:r>
              <a:r>
                <a:rPr lang="ru-RU" sz="1100" b="1" dirty="0" smtClean="0">
                  <a:solidFill>
                    <a:schemeClr val="tx1"/>
                  </a:solidFill>
                  <a:uFill>
                    <a:solidFill>
                      <a:srgbClr val="595959"/>
                    </a:solidFill>
                  </a:uFill>
                </a:rPr>
                <a:t>)</a:t>
              </a:r>
              <a:endParaRPr lang="en-US" sz="1100" b="1" dirty="0" smtClean="0">
                <a:solidFill>
                  <a:schemeClr val="tx1"/>
                </a:solidFill>
                <a:uFill>
                  <a:solidFill>
                    <a:srgbClr val="595959"/>
                  </a:solidFill>
                </a:uFill>
              </a:endParaRPr>
            </a:p>
          </p:txBody>
        </p:sp>
      </p:grp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21966" y="352952"/>
            <a:ext cx="837067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 b="0" kern="1200">
                <a:solidFill>
                  <a:srgbClr val="002060"/>
                </a:solidFill>
                <a:latin typeface="Calibri" panose="020F0502020204030204" pitchFamily="34" charset="0"/>
                <a:ea typeface="Arial" charset="0"/>
                <a:cs typeface="Arial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algn="l">
              <a:buClr>
                <a:schemeClr val="tx1"/>
              </a:buClr>
              <a:defRPr/>
            </a:pPr>
            <a:r>
              <a:rPr lang="ru-RU" sz="2400" b="1" kern="0" dirty="0" smtClean="0">
                <a:solidFill>
                  <a:schemeClr val="bg1"/>
                </a:solidFill>
                <a:ea typeface="+mj-ea"/>
                <a:cs typeface="+mj-cs"/>
              </a:rPr>
              <a:t>Навигационный модуль</a:t>
            </a:r>
            <a:br>
              <a:rPr lang="ru-RU" sz="2400" b="1" kern="0" dirty="0" smtClean="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ru-RU" sz="2000" kern="0" dirty="0" smtClean="0">
                <a:solidFill>
                  <a:schemeClr val="bg1"/>
                </a:solidFill>
              </a:rPr>
              <a:t>Высокоточная инерциальная навигационная система </a:t>
            </a:r>
            <a:r>
              <a:rPr lang="ru-RU" sz="2400" b="1" kern="0" dirty="0" smtClean="0"/>
              <a:t/>
            </a:r>
            <a:br>
              <a:rPr lang="ru-RU" sz="2400" b="1" kern="0" dirty="0" smtClean="0"/>
            </a:br>
            <a:endParaRPr lang="ru-RU" sz="2400" b="1" kern="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728166" y="648248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10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4101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Windows Navigation Start.wav"/>
          </p:stSnd>
        </p:sndAc>
      </p:transition>
    </mc:Choice>
    <mc:Fallback xmlns="">
      <p:transition>
        <p:sndAc>
          <p:stSnd>
            <p:snd r:embed="rId8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 36"/>
          <p:cNvSpPr/>
          <p:nvPr/>
        </p:nvSpPr>
        <p:spPr>
          <a:xfrm>
            <a:off x="323528" y="4188079"/>
            <a:ext cx="4195663" cy="2308324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pPr marL="342900" lvl="1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kumimoji="1" lang="ru-RU" sz="1600" dirty="0" smtClean="0">
                <a:latin typeface="+mj-lt"/>
                <a:ea typeface="+mj-ea"/>
                <a:cs typeface="+mj-cs"/>
              </a:rPr>
              <a:t>Выявление </a:t>
            </a:r>
            <a:r>
              <a:rPr kumimoji="1" lang="ru-RU" sz="1600" dirty="0" err="1" smtClean="0">
                <a:latin typeface="+mj-lt"/>
                <a:ea typeface="+mj-ea"/>
                <a:cs typeface="+mj-cs"/>
              </a:rPr>
              <a:t>малораскрытых</a:t>
            </a:r>
            <a:r>
              <a:rPr kumimoji="1" lang="ru-RU" sz="1600" dirty="0" smtClean="0">
                <a:latin typeface="+mj-lt"/>
                <a:ea typeface="+mj-ea"/>
                <a:cs typeface="+mj-cs"/>
              </a:rPr>
              <a:t> </a:t>
            </a:r>
            <a:r>
              <a:rPr kumimoji="1" lang="ru-RU" sz="1600" dirty="0">
                <a:latin typeface="+mj-lt"/>
                <a:ea typeface="+mj-ea"/>
                <a:cs typeface="+mj-cs"/>
              </a:rPr>
              <a:t>трещиноподобных </a:t>
            </a:r>
            <a:r>
              <a:rPr kumimoji="1" lang="ru-RU" sz="1600" dirty="0" smtClean="0">
                <a:latin typeface="+mj-lt"/>
                <a:ea typeface="+mj-ea"/>
                <a:cs typeface="+mj-cs"/>
              </a:rPr>
              <a:t>дефектов</a:t>
            </a:r>
          </a:p>
          <a:p>
            <a:pPr marL="342900" lvl="1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endParaRPr kumimoji="1" lang="ru-RU" sz="1600" b="1" dirty="0" smtClean="0">
              <a:latin typeface="+mj-lt"/>
              <a:ea typeface="+mj-ea"/>
              <a:cs typeface="+mj-cs"/>
            </a:endParaRPr>
          </a:p>
          <a:p>
            <a:pPr marL="342900" lvl="1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kumimoji="1" lang="ru-RU" sz="1600" dirty="0" smtClean="0">
                <a:latin typeface="+mj-lt"/>
                <a:ea typeface="+mj-ea"/>
                <a:cs typeface="+mj-cs"/>
              </a:rPr>
              <a:t>Прямое определение размеров </a:t>
            </a:r>
            <a:r>
              <a:rPr kumimoji="1" lang="ru-RU" sz="1600" dirty="0">
                <a:latin typeface="+mj-lt"/>
                <a:ea typeface="+mj-ea"/>
                <a:cs typeface="+mj-cs"/>
              </a:rPr>
              <a:t>коррозионных </a:t>
            </a:r>
            <a:r>
              <a:rPr kumimoji="1" lang="ru-RU" sz="1600" dirty="0" smtClean="0">
                <a:latin typeface="+mj-lt"/>
                <a:ea typeface="+mj-ea"/>
                <a:cs typeface="+mj-cs"/>
              </a:rPr>
              <a:t>дефектов и </a:t>
            </a:r>
            <a:r>
              <a:rPr kumimoji="1" lang="ru-RU" sz="1600" dirty="0" err="1" smtClean="0">
                <a:latin typeface="+mj-lt"/>
                <a:ea typeface="+mj-ea"/>
                <a:cs typeface="+mj-cs"/>
              </a:rPr>
              <a:t>толщинометрия</a:t>
            </a:r>
            <a:endParaRPr kumimoji="1" lang="ru-RU" sz="1600" dirty="0" smtClean="0">
              <a:latin typeface="+mj-lt"/>
              <a:ea typeface="+mj-ea"/>
              <a:cs typeface="+mj-cs"/>
            </a:endParaRPr>
          </a:p>
          <a:p>
            <a:pPr marL="342900" lvl="1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endParaRPr kumimoji="1" lang="ru-RU" sz="1600" b="1" dirty="0">
              <a:latin typeface="+mj-lt"/>
              <a:ea typeface="+mj-ea"/>
              <a:cs typeface="+mj-cs"/>
            </a:endParaRPr>
          </a:p>
          <a:p>
            <a:pPr marL="342900" lvl="1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kumimoji="1" lang="ru-RU" sz="1600" dirty="0" smtClean="0">
                <a:latin typeface="+mj-lt"/>
                <a:ea typeface="+mj-ea"/>
                <a:cs typeface="+mj-cs"/>
              </a:rPr>
              <a:t>Определение </a:t>
            </a:r>
            <a:r>
              <a:rPr kumimoji="1" lang="ru-RU" sz="1600" dirty="0">
                <a:latin typeface="+mj-lt"/>
                <a:ea typeface="+mj-ea"/>
                <a:cs typeface="+mj-cs"/>
              </a:rPr>
              <a:t>типа и целостности защитного изоляционного покрытия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2022" y="3805239"/>
            <a:ext cx="3617889" cy="99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2032" y="2263214"/>
            <a:ext cx="3470860" cy="1021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4752022" y="1948178"/>
            <a:ext cx="3752140" cy="338554"/>
          </a:xfrm>
          <a:prstGeom prst="rect">
            <a:avLst/>
          </a:prstGeom>
          <a:solidFill>
            <a:srgbClr val="00B0F0"/>
          </a:solidFill>
          <a:extLst/>
        </p:spPr>
        <p:txBody>
          <a:bodyPr wrap="square">
            <a:spAutoFit/>
          </a:bodyPr>
          <a:lstStyle/>
          <a:p>
            <a:r>
              <a:rPr kumimoji="1" lang="ru-RU" sz="16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ЭМА трещиноскоп</a:t>
            </a:r>
            <a:endParaRPr kumimoji="1" lang="en-US" sz="16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4752023" y="3390902"/>
            <a:ext cx="3752140" cy="338554"/>
          </a:xfrm>
          <a:prstGeom prst="rect">
            <a:avLst/>
          </a:prstGeom>
          <a:solidFill>
            <a:srgbClr val="00B0F0"/>
          </a:solidFill>
          <a:extLst/>
        </p:spPr>
        <p:txBody>
          <a:bodyPr wrap="square">
            <a:spAutoFit/>
          </a:bodyPr>
          <a:lstStyle/>
          <a:p>
            <a:r>
              <a:rPr kumimoji="1" lang="ru-RU" sz="16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ЭМА </a:t>
            </a:r>
            <a:r>
              <a:rPr kumimoji="1" lang="ru-RU" sz="16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толщиномер</a:t>
            </a:r>
            <a:endParaRPr kumimoji="1" lang="en-US" sz="16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22975" y="5078543"/>
            <a:ext cx="2751079" cy="1333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Rectangle 3"/>
          <p:cNvSpPr>
            <a:spLocks noChangeArrowheads="1"/>
          </p:cNvSpPr>
          <p:nvPr/>
        </p:nvSpPr>
        <p:spPr bwMode="auto">
          <a:xfrm>
            <a:off x="4752021" y="4869160"/>
            <a:ext cx="3780420" cy="338554"/>
          </a:xfrm>
          <a:prstGeom prst="rect">
            <a:avLst/>
          </a:prstGeom>
          <a:solidFill>
            <a:srgbClr val="00B0F0"/>
          </a:solidFill>
          <a:extLst/>
        </p:spPr>
        <p:txBody>
          <a:bodyPr wrap="square">
            <a:spAutoFit/>
          </a:bodyPr>
          <a:lstStyle/>
          <a:p>
            <a:r>
              <a:rPr kumimoji="1" lang="ru-RU" sz="16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ЭМА отслоение изоляции</a:t>
            </a:r>
            <a:endParaRPr kumimoji="1" lang="en-US" sz="16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4752023" y="1948178"/>
            <a:ext cx="3752140" cy="1275459"/>
          </a:xfrm>
          <a:prstGeom prst="rect">
            <a:avLst/>
          </a:prstGeom>
          <a:noFill/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4752021" y="3391039"/>
            <a:ext cx="3752140" cy="1275459"/>
          </a:xfrm>
          <a:prstGeom prst="rect">
            <a:avLst/>
          </a:prstGeom>
          <a:noFill/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Прямоугольник 27"/>
          <p:cNvSpPr/>
          <p:nvPr/>
        </p:nvSpPr>
        <p:spPr bwMode="auto">
          <a:xfrm>
            <a:off x="4752021" y="4849530"/>
            <a:ext cx="3780420" cy="1562869"/>
          </a:xfrm>
          <a:prstGeom prst="rect">
            <a:avLst/>
          </a:prstGeom>
          <a:noFill/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201953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ru-RU" b="1" dirty="0">
                <a:latin typeface="+mj-lt"/>
                <a:ea typeface="+mj-ea"/>
                <a:cs typeface="+mj-cs"/>
              </a:rPr>
              <a:t>ЭМА метод – </a:t>
            </a:r>
            <a:r>
              <a:rPr kumimoji="1" lang="ru-RU" b="1" dirty="0" smtClean="0">
                <a:latin typeface="+mj-lt"/>
                <a:ea typeface="+mj-ea"/>
                <a:cs typeface="+mj-cs"/>
              </a:rPr>
              <a:t>бесконтактный ультразвуковой метод </a:t>
            </a:r>
            <a:r>
              <a:rPr kumimoji="1" lang="ru-RU" b="1" dirty="0">
                <a:latin typeface="+mj-lt"/>
                <a:ea typeface="+mj-ea"/>
                <a:cs typeface="+mj-cs"/>
              </a:rPr>
              <a:t>неразрушающего контроля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333853" y="159683"/>
            <a:ext cx="837067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 b="0" kern="1200">
                <a:solidFill>
                  <a:srgbClr val="002060"/>
                </a:solidFill>
                <a:latin typeface="Calibri" panose="020F0502020204030204" pitchFamily="34" charset="0"/>
                <a:ea typeface="Arial" charset="0"/>
                <a:cs typeface="Arial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algn="l">
              <a:defRPr/>
            </a:pPr>
            <a:r>
              <a:rPr lang="ru-RU" sz="2400" b="1" kern="0" dirty="0" smtClean="0">
                <a:solidFill>
                  <a:schemeClr val="bg1"/>
                </a:solidFill>
                <a:ea typeface="+mj-ea"/>
                <a:cs typeface="+mj-cs"/>
              </a:rPr>
              <a:t>Инспекционные приборы </a:t>
            </a:r>
            <a:br>
              <a:rPr lang="ru-RU" sz="2400" b="1" kern="0" dirty="0" smtClean="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ru-RU" sz="2000" dirty="0">
                <a:solidFill>
                  <a:schemeClr val="bg1"/>
                </a:solidFill>
              </a:rPr>
              <a:t>на ЭМА методе</a:t>
            </a:r>
            <a:endParaRPr lang="ru-RU" sz="2000" kern="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414" y="1704931"/>
            <a:ext cx="4054191" cy="225571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728166" y="648248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11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612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Windows Navigation Start.wav"/>
          </p:stSnd>
        </p:sndAc>
      </p:transition>
    </mc:Choice>
    <mc:Fallback xmlns="">
      <p:transition>
        <p:sndAc>
          <p:stSnd>
            <p:snd r:embed="rId8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" t="15662" r="408" b="2583"/>
          <a:stretch/>
        </p:blipFill>
        <p:spPr>
          <a:xfrm>
            <a:off x="534004" y="4024158"/>
            <a:ext cx="3343009" cy="107355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31" name="Рисунок 30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37797" y="4019836"/>
            <a:ext cx="3395994" cy="1092644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Инспекционные приборы 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на ЭМА </a:t>
            </a:r>
            <a:r>
              <a:rPr lang="ru-RU" sz="2000" dirty="0" smtClean="0">
                <a:solidFill>
                  <a:schemeClr val="bg1"/>
                </a:solidFill>
              </a:rPr>
              <a:t>методе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05836" y="2080327"/>
            <a:ext cx="837831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1" lang="ru-RU" sz="1600" b="1" dirty="0" smtClean="0">
                <a:latin typeface="+mj-lt"/>
                <a:ea typeface="+mj-ea"/>
                <a:cs typeface="+mj-cs"/>
              </a:rPr>
              <a:t>Натурные испытания </a:t>
            </a:r>
            <a:r>
              <a:rPr lang="ru-RU" sz="1600" b="1" dirty="0" smtClean="0"/>
              <a:t>ДЭМАБ-1400Ат/Аи </a:t>
            </a:r>
          </a:p>
          <a:p>
            <a:endParaRPr kumimoji="1" lang="ru-RU" b="1" dirty="0">
              <a:latin typeface="+mj-lt"/>
              <a:ea typeface="+mj-ea"/>
              <a:cs typeface="+mj-cs"/>
            </a:endParaRPr>
          </a:p>
        </p:txBody>
      </p:sp>
      <p:pic>
        <p:nvPicPr>
          <p:cNvPr id="24" name="Picture 4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021"/>
          <a:stretch/>
        </p:blipFill>
        <p:spPr bwMode="auto">
          <a:xfrm>
            <a:off x="544068" y="5260083"/>
            <a:ext cx="3321433" cy="100811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3201281" y="4041068"/>
            <a:ext cx="658763" cy="292388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indent="-3429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kumimoji="1" lang="ru-RU" sz="13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ДМТП</a:t>
            </a:r>
            <a:endParaRPr kumimoji="1" lang="ru-RU" sz="13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193157" y="5265204"/>
            <a:ext cx="658763" cy="292388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indent="-3429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kumimoji="1" lang="ru-RU" sz="13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Д</a:t>
            </a:r>
            <a:r>
              <a:rPr kumimoji="1" lang="ru-RU" sz="13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ЭМА</a:t>
            </a:r>
            <a:endParaRPr kumimoji="1" lang="ru-RU" sz="13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1366481" y="5459632"/>
            <a:ext cx="432048" cy="288798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02871" y="1824185"/>
            <a:ext cx="11575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ru-RU" b="1" dirty="0">
                <a:solidFill>
                  <a:schemeClr val="bg1"/>
                </a:solidFill>
              </a:rPr>
              <a:t>Труба 806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8" name="Picture 1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37797" y="5256680"/>
            <a:ext cx="3395995" cy="1008112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9" name="Прямоугольник 28"/>
          <p:cNvSpPr/>
          <p:nvPr/>
        </p:nvSpPr>
        <p:spPr bwMode="auto">
          <a:xfrm>
            <a:off x="5688123" y="5552471"/>
            <a:ext cx="2086906" cy="552018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765665" y="4032360"/>
            <a:ext cx="658763" cy="292388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indent="-3429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kumimoji="1" lang="ru-RU" sz="13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ДМТП</a:t>
            </a:r>
            <a:endParaRPr kumimoji="1" lang="ru-RU" sz="13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765665" y="5265204"/>
            <a:ext cx="658763" cy="292388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indent="-3429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kumimoji="1" lang="ru-RU" sz="13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ДЭМА</a:t>
            </a:r>
            <a:endParaRPr kumimoji="1" lang="ru-RU" sz="13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35125" y="2503687"/>
            <a:ext cx="30182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fontAlgn="base">
              <a:spcAft>
                <a:spcPct val="0"/>
              </a:spcAft>
              <a:buFont typeface="Arial" pitchFamily="34" charset="0"/>
              <a:buNone/>
            </a:pPr>
            <a:r>
              <a:rPr kumimoji="1" lang="ru-RU" sz="1600" dirty="0" smtClean="0"/>
              <a:t>КРН глубина </a:t>
            </a:r>
            <a:r>
              <a:rPr kumimoji="1" lang="ru-RU" sz="1600" dirty="0"/>
              <a:t>трещин до </a:t>
            </a:r>
            <a:r>
              <a:rPr kumimoji="1" lang="ru-RU" sz="1600" dirty="0" smtClean="0"/>
              <a:t>1</a:t>
            </a:r>
            <a:r>
              <a:rPr kumimoji="1" lang="en-US" sz="1600" dirty="0" smtClean="0"/>
              <a:t>6</a:t>
            </a:r>
            <a:r>
              <a:rPr kumimoji="1" lang="ru-RU" sz="1600" dirty="0" smtClean="0"/>
              <a:t>%</a:t>
            </a:r>
            <a:endParaRPr kumimoji="1" lang="ru-RU" sz="16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441377" y="2503687"/>
            <a:ext cx="41578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42900" fontAlgn="base">
              <a:spcAft>
                <a:spcPct val="0"/>
              </a:spcAft>
              <a:buFont typeface="Arial" pitchFamily="34" charset="0"/>
              <a:buNone/>
            </a:pPr>
            <a:r>
              <a:rPr kumimoji="1" lang="ru-RU" sz="1600" dirty="0">
                <a:latin typeface="+mj-lt"/>
                <a:ea typeface="+mj-ea"/>
                <a:cs typeface="+mj-cs"/>
              </a:rPr>
              <a:t>Т</a:t>
            </a:r>
            <a:r>
              <a:rPr kumimoji="1" lang="ru-RU" sz="1600" dirty="0" smtClean="0">
                <a:latin typeface="+mj-lt"/>
                <a:ea typeface="+mj-ea"/>
                <a:cs typeface="+mj-cs"/>
              </a:rPr>
              <a:t>рещина по линии сплавления шва</a:t>
            </a:r>
            <a:endParaRPr kumimoji="1" lang="ru-RU" sz="1600" dirty="0">
              <a:latin typeface="+mj-lt"/>
              <a:ea typeface="+mj-ea"/>
              <a:cs typeface="+mj-cs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86998" y="1410172"/>
            <a:ext cx="7946793" cy="400110"/>
          </a:xfrm>
          <a:prstGeom prst="rect">
            <a:avLst/>
          </a:prstGeom>
          <a:solidFill>
            <a:srgbClr val="00B0F0"/>
          </a:solidFill>
          <a:effectLst>
            <a:outerShdw blurRad="279400" dist="50800" dir="5400000" sx="87000" sy="87000" algn="ctr" rotWithShape="0">
              <a:srgbClr val="000000">
                <a:alpha val="68000"/>
              </a:srgbClr>
            </a:outerShdw>
          </a:effectLst>
        </p:spPr>
        <p:txBody>
          <a:bodyPr wrap="square" anchor="ctr">
            <a:spAutoFit/>
          </a:bodyPr>
          <a:lstStyle/>
          <a:p>
            <a:pPr marL="0" lvl="1">
              <a:buClr>
                <a:schemeClr val="tx1"/>
              </a:buClr>
              <a:defRPr/>
            </a:pPr>
            <a:r>
              <a:rPr kumimoji="1" lang="ru-RU" b="1" dirty="0" smtClean="0">
                <a:solidFill>
                  <a:schemeClr val="bg1"/>
                </a:solidFill>
              </a:rPr>
              <a:t>1. Выявление </a:t>
            </a:r>
            <a:r>
              <a:rPr kumimoji="1" lang="ru-RU" b="1" dirty="0" err="1" smtClean="0">
                <a:solidFill>
                  <a:schemeClr val="bg1"/>
                </a:solidFill>
              </a:rPr>
              <a:t>трещиноподобных</a:t>
            </a:r>
            <a:r>
              <a:rPr kumimoji="1" lang="ru-RU" b="1" dirty="0" smtClean="0">
                <a:solidFill>
                  <a:schemeClr val="bg1"/>
                </a:solidFill>
              </a:rPr>
              <a:t> дефектов</a:t>
            </a:r>
            <a:r>
              <a:rPr kumimoji="1" lang="ru-RU" sz="20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</a:t>
            </a:r>
            <a:endParaRPr kumimoji="1" lang="ru-RU" sz="2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28166" y="648248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12</a:t>
            </a:r>
            <a:endParaRPr lang="ru-RU" b="1" dirty="0"/>
          </a:p>
        </p:txBody>
      </p:sp>
      <p:sp>
        <p:nvSpPr>
          <p:cNvPr id="30" name="Прямоугольник 29"/>
          <p:cNvSpPr/>
          <p:nvPr/>
        </p:nvSpPr>
        <p:spPr bwMode="auto">
          <a:xfrm>
            <a:off x="5688123" y="4314253"/>
            <a:ext cx="2086905" cy="488985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366481" y="4130588"/>
            <a:ext cx="432048" cy="288798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497" t="38235" r="3585" b="39804"/>
          <a:stretch/>
        </p:blipFill>
        <p:spPr>
          <a:xfrm>
            <a:off x="5037797" y="2861068"/>
            <a:ext cx="3395994" cy="1008112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72" t="19366" r="1373" b="39826"/>
          <a:stretch/>
        </p:blipFill>
        <p:spPr>
          <a:xfrm>
            <a:off x="544068" y="2861068"/>
            <a:ext cx="3332945" cy="100641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2716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78" t="15514" r="582" b="14369"/>
          <a:stretch/>
        </p:blipFill>
        <p:spPr bwMode="auto">
          <a:xfrm>
            <a:off x="448936" y="2676981"/>
            <a:ext cx="8407540" cy="1688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0751347"/>
              </p:ext>
            </p:extLst>
          </p:nvPr>
        </p:nvGraphicFramePr>
        <p:xfrm>
          <a:off x="472022" y="4461073"/>
          <a:ext cx="8384454" cy="152231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307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82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02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3719">
                <a:tc>
                  <a:txBody>
                    <a:bodyPr/>
                    <a:lstStyle/>
                    <a:p>
                      <a:pPr algn="ctr" fontAlgn="b"/>
                      <a:r>
                        <a:rPr kumimoji="1" lang="ru-RU" sz="16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Номер трубы</a:t>
                      </a:r>
                    </a:p>
                  </a:txBody>
                  <a:tcPr marL="6506" marR="6506" marT="650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1" lang="ru-RU" sz="16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Описание трубы</a:t>
                      </a:r>
                    </a:p>
                  </a:txBody>
                  <a:tcPr marL="6506" marR="6506" marT="6506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ru-RU" sz="16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Толщина листа №1, мм</a:t>
                      </a:r>
                    </a:p>
                  </a:txBody>
                  <a:tcPr marL="6506" marR="6506" marT="65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ru-RU" sz="1600" b="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Толщина листа №2, мм</a:t>
                      </a:r>
                    </a:p>
                  </a:txBody>
                  <a:tcPr marL="6506" marR="6506" marT="6506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719"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ru-RU" sz="1600" b="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964</a:t>
                      </a:r>
                    </a:p>
                  </a:txBody>
                  <a:tcPr marL="6506" marR="6506" marT="65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ru-RU" sz="1600" b="0" kern="1200" dirty="0" err="1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Двухшовная</a:t>
                      </a:r>
                      <a:r>
                        <a:rPr kumimoji="1" lang="ru-RU" sz="16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труба.</a:t>
                      </a:r>
                    </a:p>
                  </a:txBody>
                  <a:tcPr marL="6506" marR="6506" marT="65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ru-RU" sz="16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17,0</a:t>
                      </a:r>
                    </a:p>
                  </a:txBody>
                  <a:tcPr marL="6506" marR="6506" marT="65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ru-RU" sz="16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17,3</a:t>
                      </a:r>
                    </a:p>
                  </a:txBody>
                  <a:tcPr marL="6506" marR="6506" marT="6506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719"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ru-RU" sz="16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965</a:t>
                      </a:r>
                    </a:p>
                  </a:txBody>
                  <a:tcPr marL="6506" marR="6506" marT="65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ru-RU" sz="1600" b="0" kern="1200" dirty="0" err="1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Двухшовная</a:t>
                      </a:r>
                      <a:r>
                        <a:rPr kumimoji="1" lang="ru-RU" sz="16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труба.</a:t>
                      </a:r>
                    </a:p>
                  </a:txBody>
                  <a:tcPr marL="6506" marR="6506" marT="65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ru-RU" sz="16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17,0</a:t>
                      </a:r>
                    </a:p>
                  </a:txBody>
                  <a:tcPr marL="6506" marR="6506" marT="65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ru-RU" sz="16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17,2</a:t>
                      </a:r>
                    </a:p>
                  </a:txBody>
                  <a:tcPr marL="6506" marR="6506" marT="6506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719"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ru-RU" sz="16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966</a:t>
                      </a:r>
                    </a:p>
                  </a:txBody>
                  <a:tcPr marL="6506" marR="6506" marT="6506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ru-RU" sz="1600" b="0" kern="1200" dirty="0" err="1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Двухшовная</a:t>
                      </a:r>
                      <a:r>
                        <a:rPr kumimoji="1" lang="ru-RU" sz="16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труба.</a:t>
                      </a:r>
                    </a:p>
                  </a:txBody>
                  <a:tcPr marL="6506" marR="6506" marT="6506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ru-RU" sz="16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16,5</a:t>
                      </a:r>
                    </a:p>
                  </a:txBody>
                  <a:tcPr marL="6506" marR="6506" marT="6506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ru-RU" sz="16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17,3</a:t>
                      </a:r>
                    </a:p>
                  </a:txBody>
                  <a:tcPr marL="6506" marR="6506" marT="6506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719"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ru-RU" sz="1600" b="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967</a:t>
                      </a:r>
                    </a:p>
                  </a:txBody>
                  <a:tcPr marL="6506" marR="6506" marT="65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ru-RU" sz="1600" b="0" kern="1200" dirty="0" err="1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Двухшовная</a:t>
                      </a:r>
                      <a:r>
                        <a:rPr kumimoji="1" lang="ru-RU" sz="16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труба.</a:t>
                      </a:r>
                    </a:p>
                  </a:txBody>
                  <a:tcPr marL="6506" marR="6506" marT="65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ru-RU" sz="16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17,7</a:t>
                      </a:r>
                    </a:p>
                  </a:txBody>
                  <a:tcPr marL="6506" marR="6506" marT="65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ru-RU" sz="16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17,0</a:t>
                      </a:r>
                    </a:p>
                  </a:txBody>
                  <a:tcPr marL="6506" marR="6506" marT="6506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3719"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ru-RU" sz="16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968</a:t>
                      </a:r>
                    </a:p>
                  </a:txBody>
                  <a:tcPr marL="6506" marR="6506" marT="65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ru-RU" sz="1600" b="0" kern="1200" dirty="0" err="1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Двухшовная</a:t>
                      </a:r>
                      <a:r>
                        <a:rPr kumimoji="1" lang="ru-RU" sz="16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труба.</a:t>
                      </a:r>
                    </a:p>
                  </a:txBody>
                  <a:tcPr marL="6506" marR="6506" marT="65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ru-RU" sz="16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17,2</a:t>
                      </a:r>
                    </a:p>
                  </a:txBody>
                  <a:tcPr marL="6506" marR="6506" marT="65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ru-RU" sz="16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17,1</a:t>
                      </a:r>
                    </a:p>
                  </a:txBody>
                  <a:tcPr marL="6506" marR="6506" marT="6506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377104" y="6057292"/>
            <a:ext cx="84075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kumimoji="1" lang="ru-RU" sz="1600" dirty="0">
                <a:latin typeface="+mj-lt"/>
                <a:ea typeface="+mj-ea"/>
                <a:cs typeface="+mj-cs"/>
              </a:rPr>
              <a:t>Вероятность определения толщины стенки с точностью (± 0,2 мм) – </a:t>
            </a:r>
            <a:r>
              <a:rPr kumimoji="1" lang="ru-RU" sz="16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81 %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kumimoji="1" lang="ru-RU" sz="1600" dirty="0">
                <a:latin typeface="+mj-lt"/>
                <a:ea typeface="+mj-ea"/>
                <a:cs typeface="+mj-cs"/>
              </a:rPr>
              <a:t>Среднее значение погрешности </a:t>
            </a:r>
            <a:r>
              <a:rPr kumimoji="1" lang="ru-RU" sz="1600" dirty="0" smtClean="0">
                <a:latin typeface="+mj-lt"/>
                <a:ea typeface="+mj-ea"/>
                <a:cs typeface="+mj-cs"/>
              </a:rPr>
              <a:t>определения </a:t>
            </a:r>
            <a:r>
              <a:rPr kumimoji="1" lang="ru-RU" sz="1600" dirty="0">
                <a:latin typeface="+mj-lt"/>
                <a:ea typeface="+mj-ea"/>
                <a:cs typeface="+mj-cs"/>
              </a:rPr>
              <a:t>толщин стенок ± 0,16 мм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346975" y="3414765"/>
            <a:ext cx="99011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lvl="1">
              <a:spcBef>
                <a:spcPct val="70000"/>
              </a:spcBef>
              <a:buClr>
                <a:schemeClr val="tx1"/>
              </a:buClr>
              <a:defRPr/>
            </a:pPr>
            <a:r>
              <a:rPr kumimoji="1" lang="ru-RU" sz="1600" b="1" dirty="0" smtClean="0">
                <a:latin typeface="+mj-lt"/>
                <a:ea typeface="+mj-ea"/>
                <a:cs typeface="+mj-cs"/>
              </a:rPr>
              <a:t>16.5 мм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283968" y="2697197"/>
            <a:ext cx="99011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lvl="1">
              <a:spcBef>
                <a:spcPct val="70000"/>
              </a:spcBef>
              <a:buClr>
                <a:schemeClr val="tx1"/>
              </a:buClr>
              <a:defRPr/>
            </a:pPr>
            <a:r>
              <a:rPr kumimoji="1" lang="ru-RU" sz="16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17.3 мм</a:t>
            </a:r>
          </a:p>
        </p:txBody>
      </p:sp>
      <p:sp>
        <p:nvSpPr>
          <p:cNvPr id="11" name="Rectangle 2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395536" y="235976"/>
            <a:ext cx="837067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 b="0" kern="1200">
                <a:solidFill>
                  <a:srgbClr val="002060"/>
                </a:solidFill>
                <a:latin typeface="Calibri" panose="020F0502020204030204" pitchFamily="34" charset="0"/>
                <a:ea typeface="Arial" charset="0"/>
                <a:cs typeface="Arial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algn="l">
              <a:defRPr/>
            </a:pPr>
            <a:r>
              <a:rPr lang="ru-RU" sz="2400" b="1" kern="0" dirty="0" smtClean="0">
                <a:solidFill>
                  <a:schemeClr val="bg1"/>
                </a:solidFill>
                <a:ea typeface="+mj-ea"/>
                <a:cs typeface="+mj-cs"/>
              </a:rPr>
              <a:t>Инспекционные приборы </a:t>
            </a:r>
            <a:br>
              <a:rPr lang="ru-RU" sz="2400" b="1" kern="0" dirty="0" smtClean="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ru-RU" sz="2000" dirty="0">
                <a:solidFill>
                  <a:schemeClr val="bg1"/>
                </a:solidFill>
              </a:rPr>
              <a:t>на ЭМА </a:t>
            </a:r>
            <a:r>
              <a:rPr lang="ru-RU" sz="2000" dirty="0" smtClean="0">
                <a:solidFill>
                  <a:schemeClr val="bg1"/>
                </a:solidFill>
              </a:rPr>
              <a:t>методе (</a:t>
            </a:r>
            <a:r>
              <a:rPr lang="ru-RU" sz="2000" dirty="0" err="1" smtClean="0">
                <a:solidFill>
                  <a:schemeClr val="bg1"/>
                </a:solidFill>
              </a:rPr>
              <a:t>толщиномер</a:t>
            </a:r>
            <a:r>
              <a:rPr lang="ru-RU" sz="2000" dirty="0" smtClean="0">
                <a:solidFill>
                  <a:schemeClr val="bg1"/>
                </a:solidFill>
              </a:rPr>
              <a:t>)</a:t>
            </a:r>
            <a:endParaRPr lang="ru-RU" sz="2000" kern="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77104" y="2251364"/>
            <a:ext cx="83783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1" lang="ru-RU" sz="1600" b="1" dirty="0">
                <a:latin typeface="+mj-lt"/>
                <a:ea typeface="+mj-ea"/>
                <a:cs typeface="+mj-cs"/>
              </a:rPr>
              <a:t>Натурные испытания ДЭМАБ-1400Ат/Аи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41532" y="1481771"/>
            <a:ext cx="7946793" cy="369332"/>
          </a:xfrm>
          <a:prstGeom prst="rect">
            <a:avLst/>
          </a:prstGeom>
          <a:solidFill>
            <a:srgbClr val="00B0F0"/>
          </a:solidFill>
          <a:effectLst>
            <a:outerShdw blurRad="279400" dist="50800" dir="5400000" sx="87000" sy="87000" algn="ctr" rotWithShape="0">
              <a:srgbClr val="000000">
                <a:alpha val="68000"/>
              </a:srgbClr>
            </a:outerShdw>
          </a:effectLst>
        </p:spPr>
        <p:txBody>
          <a:bodyPr wrap="square" anchor="ctr">
            <a:spAutoFit/>
          </a:bodyPr>
          <a:lstStyle/>
          <a:p>
            <a:pPr marL="0" lvl="1">
              <a:buClr>
                <a:schemeClr val="tx1"/>
              </a:buClr>
              <a:defRPr/>
            </a:pPr>
            <a:r>
              <a:rPr kumimoji="1" lang="ru-RU" b="1" dirty="0" smtClean="0">
                <a:solidFill>
                  <a:schemeClr val="bg1"/>
                </a:solidFill>
              </a:rPr>
              <a:t>2. Прямое </a:t>
            </a:r>
            <a:r>
              <a:rPr kumimoji="1" lang="ru-RU" b="1" dirty="0">
                <a:solidFill>
                  <a:schemeClr val="bg1"/>
                </a:solidFill>
              </a:rPr>
              <a:t>определение размеров коррозионных дефектов и </a:t>
            </a:r>
            <a:r>
              <a:rPr kumimoji="1" lang="ru-RU" b="1" dirty="0" err="1">
                <a:solidFill>
                  <a:schemeClr val="bg1"/>
                </a:solidFill>
              </a:rPr>
              <a:t>толщинометрия</a:t>
            </a:r>
            <a:endParaRPr kumimoji="1" lang="ru-RU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28166" y="648248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13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5996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Windows Navigation Start.wav"/>
          </p:stSnd>
        </p:sndAc>
      </p:transition>
    </mc:Choice>
    <mc:Fallback xmlns="">
      <p:transition>
        <p:sndAc>
          <p:stSnd>
            <p:snd r:embed="rId8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5565" y="2852014"/>
            <a:ext cx="3508069" cy="274530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8"/>
          <p:cNvGrpSpPr>
            <a:grpSpLocks/>
          </p:cNvGrpSpPr>
          <p:nvPr/>
        </p:nvGrpSpPr>
        <p:grpSpPr bwMode="auto">
          <a:xfrm>
            <a:off x="502258" y="2852014"/>
            <a:ext cx="3925726" cy="2745305"/>
            <a:chOff x="0" y="104404"/>
            <a:chExt cx="3216729" cy="1722664"/>
          </a:xfrm>
        </p:grpSpPr>
        <p:pic>
          <p:nvPicPr>
            <p:cNvPr id="8" name="Рисунок 9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04404"/>
              <a:ext cx="3216729" cy="172266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рямоугольник 10"/>
            <p:cNvSpPr>
              <a:spLocks noChangeArrowheads="1"/>
            </p:cNvSpPr>
            <p:nvPr/>
          </p:nvSpPr>
          <p:spPr bwMode="auto">
            <a:xfrm>
              <a:off x="163286" y="302078"/>
              <a:ext cx="2232025" cy="50800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377534" y="5913276"/>
            <a:ext cx="87309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kumimoji="1" lang="ru-RU" sz="1600" dirty="0">
                <a:latin typeface="+mj-lt"/>
                <a:ea typeface="+mj-ea"/>
                <a:cs typeface="+mj-cs"/>
              </a:rPr>
              <a:t>Из 33 зон нарушения изоляционного покрытия </a:t>
            </a:r>
            <a:r>
              <a:rPr kumimoji="1" lang="ru-RU" sz="1600" dirty="0" smtClean="0">
                <a:latin typeface="+mj-lt"/>
                <a:ea typeface="+mj-ea"/>
                <a:cs typeface="+mj-cs"/>
              </a:rPr>
              <a:t>подтвердились </a:t>
            </a:r>
            <a:r>
              <a:rPr kumimoji="1" lang="ru-RU" sz="1600" dirty="0">
                <a:latin typeface="+mj-lt"/>
                <a:ea typeface="+mj-ea"/>
                <a:cs typeface="+mj-cs"/>
              </a:rPr>
              <a:t>30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kumimoji="1" lang="ru-RU" sz="1600" dirty="0">
                <a:latin typeface="+mj-lt"/>
                <a:ea typeface="+mj-ea"/>
                <a:cs typeface="+mj-cs"/>
              </a:rPr>
              <a:t>Достоверность выявления дефектов наружного изоляционного покрытия </a:t>
            </a:r>
            <a:r>
              <a:rPr kumimoji="1" lang="ru-RU" sz="16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89</a:t>
            </a:r>
            <a:r>
              <a:rPr kumimoji="1" lang="ru-RU" sz="16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%</a:t>
            </a:r>
          </a:p>
        </p:txBody>
      </p:sp>
      <p:sp>
        <p:nvSpPr>
          <p:cNvPr id="12" name="Rectangle 2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395536" y="188640"/>
            <a:ext cx="837067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 b="0" kern="1200">
                <a:solidFill>
                  <a:srgbClr val="002060"/>
                </a:solidFill>
                <a:latin typeface="Calibri" panose="020F0502020204030204" pitchFamily="34" charset="0"/>
                <a:ea typeface="Arial" charset="0"/>
                <a:cs typeface="Arial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algn="l">
              <a:defRPr/>
            </a:pPr>
            <a:r>
              <a:rPr lang="ru-RU" sz="2400" b="1" kern="0" dirty="0" smtClean="0">
                <a:solidFill>
                  <a:schemeClr val="bg1"/>
                </a:solidFill>
                <a:ea typeface="+mj-ea"/>
                <a:cs typeface="+mj-cs"/>
              </a:rPr>
              <a:t>Инспекционные приборы </a:t>
            </a:r>
            <a:br>
              <a:rPr lang="ru-RU" sz="2400" b="1" kern="0" dirty="0" smtClean="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ru-RU" sz="2000" dirty="0">
                <a:solidFill>
                  <a:schemeClr val="bg1"/>
                </a:solidFill>
              </a:rPr>
              <a:t>на ЭМА </a:t>
            </a:r>
            <a:r>
              <a:rPr lang="ru-RU" sz="2000" dirty="0" smtClean="0">
                <a:solidFill>
                  <a:schemeClr val="bg1"/>
                </a:solidFill>
              </a:rPr>
              <a:t>методе </a:t>
            </a:r>
            <a:endParaRPr lang="ru-RU" sz="2000" kern="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68115" y="2366780"/>
            <a:ext cx="83783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1" lang="ru-RU" sz="1600" b="1" dirty="0" smtClean="0">
                <a:latin typeface="+mj-lt"/>
                <a:ea typeface="+mj-ea"/>
                <a:cs typeface="+mj-cs"/>
              </a:rPr>
              <a:t>Натурные испытания </a:t>
            </a:r>
            <a:r>
              <a:rPr lang="ru-RU" sz="1600" b="1" dirty="0" smtClean="0"/>
              <a:t>ДЭМАБ-1400Ат/Аи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00607" y="1527062"/>
            <a:ext cx="7946793" cy="369332"/>
          </a:xfrm>
          <a:prstGeom prst="rect">
            <a:avLst/>
          </a:prstGeom>
          <a:solidFill>
            <a:srgbClr val="00B0F0"/>
          </a:solidFill>
          <a:effectLst>
            <a:outerShdw blurRad="279400" dist="50800" dir="5400000" sx="87000" sy="87000" algn="ctr" rotWithShape="0">
              <a:srgbClr val="000000">
                <a:alpha val="68000"/>
              </a:srgbClr>
            </a:outerShdw>
          </a:effectLst>
        </p:spPr>
        <p:txBody>
          <a:bodyPr wrap="square" anchor="ctr">
            <a:spAutoFit/>
          </a:bodyPr>
          <a:lstStyle/>
          <a:p>
            <a:pPr marL="0" lvl="1">
              <a:buClr>
                <a:schemeClr val="tx1"/>
              </a:buClr>
              <a:defRPr/>
            </a:pPr>
            <a:r>
              <a:rPr kumimoji="1" lang="ru-RU" b="1" dirty="0" smtClean="0">
                <a:solidFill>
                  <a:schemeClr val="bg1"/>
                </a:solidFill>
              </a:rPr>
              <a:t>3. Определение </a:t>
            </a:r>
            <a:r>
              <a:rPr kumimoji="1" lang="ru-RU" b="1" dirty="0">
                <a:solidFill>
                  <a:schemeClr val="bg1"/>
                </a:solidFill>
              </a:rPr>
              <a:t>типа и целостности защитного изоляционного покрытия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28166" y="648248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14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6161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Windows Navigation Start.wav"/>
          </p:stSnd>
        </p:sndAc>
      </p:transition>
    </mc:Choice>
    <mc:Fallback xmlns="">
      <p:transition>
        <p:sndAc>
          <p:stSnd>
            <p:snd r:embed="rId8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.kuskov\Desktop\Облако\шапка (1).pn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8510" y="-35059"/>
            <a:ext cx="9162196" cy="128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40052" y="2547949"/>
            <a:ext cx="2891571" cy="1277273"/>
          </a:xfrm>
          <a:prstGeom prst="rect">
            <a:avLst/>
          </a:prstGeom>
          <a:solidFill>
            <a:srgbClr val="00B0F0"/>
          </a:solidFill>
          <a:effectLst>
            <a:outerShdw blurRad="279400" dist="50800" dir="5400000" sx="87000" sy="87000" algn="ctr" rotWithShape="0">
              <a:srgbClr val="000000">
                <a:alpha val="68000"/>
              </a:srgbClr>
            </a:outerShdw>
          </a:effectLst>
        </p:spPr>
        <p:txBody>
          <a:bodyPr wrap="square" anchor="ctr">
            <a:spAutoFit/>
          </a:bodyPr>
          <a:lstStyle/>
          <a:p>
            <a:r>
              <a:rPr kumimoji="1" lang="ru-RU" altLang="en-US" sz="1200" b="1" dirty="0" smtClean="0">
                <a:solidFill>
                  <a:schemeClr val="bg1"/>
                </a:solidFill>
              </a:rPr>
              <a:t>Магнитоакустический ВИП</a:t>
            </a:r>
          </a:p>
          <a:p>
            <a:pPr>
              <a:spcAft>
                <a:spcPts val="600"/>
              </a:spcAft>
            </a:pPr>
            <a:r>
              <a:rPr kumimoji="1" lang="ru-RU" altLang="en-US" sz="1200" b="1" dirty="0" smtClean="0">
                <a:solidFill>
                  <a:schemeClr val="bg1"/>
                </a:solidFill>
              </a:rPr>
              <a:t>ДМТБ-1400Ак/</a:t>
            </a:r>
            <a:r>
              <a:rPr kumimoji="1" lang="ru-RU" altLang="en-US" sz="1200" b="1" dirty="0" err="1" smtClean="0">
                <a:solidFill>
                  <a:schemeClr val="bg1"/>
                </a:solidFill>
              </a:rPr>
              <a:t>Ат</a:t>
            </a:r>
            <a:endParaRPr kumimoji="1" lang="ru-RU" altLang="en-US" sz="1200" b="1" dirty="0" smtClean="0">
              <a:solidFill>
                <a:schemeClr val="bg1"/>
              </a:solidFill>
            </a:endParaRPr>
          </a:p>
          <a:p>
            <a:r>
              <a:rPr kumimoji="1" lang="ru-RU" altLang="en-US" sz="1200" dirty="0" smtClean="0">
                <a:solidFill>
                  <a:schemeClr val="bg1"/>
                </a:solidFill>
              </a:rPr>
              <a:t>Состав </a:t>
            </a:r>
            <a:r>
              <a:rPr kumimoji="1" lang="ru-RU" altLang="en-US" sz="1200" dirty="0" err="1" smtClean="0">
                <a:solidFill>
                  <a:schemeClr val="bg1"/>
                </a:solidFill>
              </a:rPr>
              <a:t>датчиковых</a:t>
            </a:r>
            <a:r>
              <a:rPr kumimoji="1" lang="ru-RU" altLang="en-US" sz="1200" dirty="0" smtClean="0">
                <a:solidFill>
                  <a:schemeClr val="bg1"/>
                </a:solidFill>
              </a:rPr>
              <a:t> систем</a:t>
            </a:r>
            <a:r>
              <a:rPr kumimoji="1" lang="en-US" altLang="en-US" sz="1200" dirty="0" smtClean="0">
                <a:solidFill>
                  <a:schemeClr val="bg1"/>
                </a:solidFill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ru-RU" altLang="en-US" sz="1200" dirty="0" smtClean="0">
                <a:solidFill>
                  <a:schemeClr val="bg1"/>
                </a:solidFill>
              </a:rPr>
              <a:t>Датчики магнитного поля </a:t>
            </a:r>
            <a:r>
              <a:rPr kumimoji="1" lang="en-US" altLang="en-US" sz="1200" dirty="0" smtClean="0">
                <a:solidFill>
                  <a:schemeClr val="bg1"/>
                </a:solidFill>
              </a:rPr>
              <a:t>MFL</a:t>
            </a:r>
            <a:endParaRPr kumimoji="1" lang="ru-RU" altLang="en-US" sz="1200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ru-RU" altLang="en-US" sz="1200" dirty="0" smtClean="0">
                <a:solidFill>
                  <a:schemeClr val="bg1"/>
                </a:solidFill>
              </a:rPr>
              <a:t>ЭМА продольный трещиноскоп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ru-RU" altLang="en-US" sz="1200" dirty="0" smtClean="0">
                <a:solidFill>
                  <a:schemeClr val="bg1"/>
                </a:solidFill>
              </a:rPr>
              <a:t>ЭМА многоканальный </a:t>
            </a:r>
            <a:r>
              <a:rPr kumimoji="1" lang="ru-RU" altLang="en-US" sz="1200" dirty="0" err="1" smtClean="0">
                <a:solidFill>
                  <a:schemeClr val="bg1"/>
                </a:solidFill>
              </a:rPr>
              <a:t>толщиномер</a:t>
            </a:r>
            <a:endParaRPr kumimoji="1" lang="ru-RU" altLang="en-US" sz="1200" dirty="0" smtClean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064723" y="1307825"/>
            <a:ext cx="1970027" cy="11764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064723" y="4230049"/>
            <a:ext cx="2100642" cy="113483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055223" y="5409844"/>
            <a:ext cx="2891571" cy="1277273"/>
          </a:xfrm>
          <a:prstGeom prst="rect">
            <a:avLst/>
          </a:prstGeom>
          <a:solidFill>
            <a:srgbClr val="00B0F0"/>
          </a:solidFill>
          <a:effectLst>
            <a:outerShdw blurRad="279400" dist="50800" dir="5400000" sx="87000" sy="87000" algn="ctr" rotWithShape="0">
              <a:srgbClr val="000000">
                <a:alpha val="68000"/>
              </a:srgbClr>
            </a:outerShdw>
          </a:effectLst>
        </p:spPr>
        <p:txBody>
          <a:bodyPr wrap="square" anchor="t">
            <a:spAutoFit/>
          </a:bodyPr>
          <a:lstStyle/>
          <a:p>
            <a:r>
              <a:rPr kumimoji="1" lang="ru-RU" altLang="en-US" sz="1200" b="1" dirty="0" smtClean="0">
                <a:solidFill>
                  <a:schemeClr val="bg1"/>
                </a:solidFill>
              </a:rPr>
              <a:t>Магнитоакустический ВИП</a:t>
            </a:r>
          </a:p>
          <a:p>
            <a:pPr>
              <a:spcAft>
                <a:spcPts val="600"/>
              </a:spcAft>
            </a:pPr>
            <a:r>
              <a:rPr kumimoji="1" lang="ru-RU" altLang="en-US" sz="1200" b="1" dirty="0" smtClean="0">
                <a:solidFill>
                  <a:schemeClr val="bg1"/>
                </a:solidFill>
              </a:rPr>
              <a:t>ДМТПБ-1400Ат/Аи</a:t>
            </a:r>
          </a:p>
          <a:p>
            <a:r>
              <a:rPr kumimoji="1" lang="ru-RU" altLang="en-US" sz="1200" dirty="0" smtClean="0">
                <a:solidFill>
                  <a:schemeClr val="bg1"/>
                </a:solidFill>
              </a:rPr>
              <a:t>Состав </a:t>
            </a:r>
            <a:r>
              <a:rPr kumimoji="1" lang="ru-RU" altLang="en-US" sz="1200" dirty="0" err="1" smtClean="0">
                <a:solidFill>
                  <a:schemeClr val="bg1"/>
                </a:solidFill>
              </a:rPr>
              <a:t>датчиковых</a:t>
            </a:r>
            <a:r>
              <a:rPr kumimoji="1" lang="ru-RU" altLang="en-US" sz="1200" dirty="0" smtClean="0">
                <a:solidFill>
                  <a:schemeClr val="bg1"/>
                </a:solidFill>
              </a:rPr>
              <a:t> систем</a:t>
            </a:r>
            <a:r>
              <a:rPr kumimoji="1" lang="en-US" altLang="en-US" sz="1200" dirty="0" smtClean="0">
                <a:solidFill>
                  <a:schemeClr val="bg1"/>
                </a:solidFill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ru-RU" altLang="en-US" sz="1200" dirty="0" smtClean="0">
                <a:solidFill>
                  <a:schemeClr val="bg1"/>
                </a:solidFill>
              </a:rPr>
              <a:t>Датчики магнитного поля </a:t>
            </a:r>
            <a:r>
              <a:rPr kumimoji="1" lang="en-US" altLang="en-US" sz="1200" dirty="0" smtClean="0">
                <a:solidFill>
                  <a:schemeClr val="bg1"/>
                </a:solidFill>
              </a:rPr>
              <a:t>TFI</a:t>
            </a:r>
            <a:endParaRPr kumimoji="1" lang="ru-RU" altLang="en-US" sz="1200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ru-RU" altLang="en-US" sz="1200" dirty="0" smtClean="0">
                <a:solidFill>
                  <a:schemeClr val="bg1"/>
                </a:solidFill>
              </a:rPr>
              <a:t>ЭМА поперечный трещиноскоп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ru-RU" altLang="en-US" sz="1200" dirty="0" smtClean="0">
                <a:solidFill>
                  <a:schemeClr val="bg1"/>
                </a:solidFill>
              </a:rPr>
              <a:t>ЭМА контроль изоляции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611560" y="1315705"/>
            <a:ext cx="1944216" cy="126198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683568" y="4185084"/>
            <a:ext cx="1975116" cy="122476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683568" y="5409844"/>
            <a:ext cx="2891571" cy="907941"/>
          </a:xfrm>
          <a:prstGeom prst="rect">
            <a:avLst/>
          </a:prstGeom>
          <a:solidFill>
            <a:srgbClr val="00B0F0"/>
          </a:solidFill>
          <a:effectLst>
            <a:outerShdw blurRad="279400" dist="50800" dir="5400000" sx="87000" sy="87000" algn="ctr" rotWithShape="0">
              <a:srgbClr val="000000">
                <a:alpha val="68000"/>
              </a:srgbClr>
            </a:outerShdw>
          </a:effectLst>
        </p:spPr>
        <p:txBody>
          <a:bodyPr wrap="square" anchor="t">
            <a:spAutoFit/>
          </a:bodyPr>
          <a:lstStyle/>
          <a:p>
            <a:r>
              <a:rPr kumimoji="1" lang="ru-RU" altLang="en-US" sz="1200" b="1" dirty="0">
                <a:solidFill>
                  <a:schemeClr val="bg1"/>
                </a:solidFill>
              </a:rPr>
              <a:t>Магнитный ВИП</a:t>
            </a:r>
          </a:p>
          <a:p>
            <a:pPr>
              <a:spcAft>
                <a:spcPts val="600"/>
              </a:spcAft>
            </a:pPr>
            <a:r>
              <a:rPr kumimoji="1" lang="ru-RU" altLang="en-US" sz="1200" b="1" dirty="0" smtClean="0">
                <a:solidFill>
                  <a:schemeClr val="bg1"/>
                </a:solidFill>
              </a:rPr>
              <a:t>ДМТПБ-1400</a:t>
            </a:r>
          </a:p>
          <a:p>
            <a:r>
              <a:rPr kumimoji="1" lang="ru-RU" altLang="en-US" sz="1200" dirty="0" smtClean="0">
                <a:solidFill>
                  <a:schemeClr val="bg1"/>
                </a:solidFill>
              </a:rPr>
              <a:t>Состав </a:t>
            </a:r>
            <a:r>
              <a:rPr kumimoji="1" lang="ru-RU" altLang="en-US" sz="1200" dirty="0" err="1" smtClean="0">
                <a:solidFill>
                  <a:schemeClr val="bg1"/>
                </a:solidFill>
              </a:rPr>
              <a:t>датчиковых</a:t>
            </a:r>
            <a:r>
              <a:rPr kumimoji="1" lang="ru-RU" altLang="en-US" sz="1200" dirty="0" smtClean="0">
                <a:solidFill>
                  <a:schemeClr val="bg1"/>
                </a:solidFill>
              </a:rPr>
              <a:t> систем</a:t>
            </a:r>
            <a:r>
              <a:rPr kumimoji="1" lang="en-US" altLang="en-US" sz="1200" dirty="0" smtClean="0">
                <a:solidFill>
                  <a:schemeClr val="bg1"/>
                </a:solidFill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ru-RU" altLang="en-US" sz="1200" dirty="0" smtClean="0">
                <a:solidFill>
                  <a:schemeClr val="bg1"/>
                </a:solidFill>
              </a:rPr>
              <a:t>Датчики магнитного поля </a:t>
            </a:r>
            <a:r>
              <a:rPr kumimoji="1" lang="en-US" altLang="en-US" sz="1200" dirty="0" smtClean="0">
                <a:solidFill>
                  <a:schemeClr val="bg1"/>
                </a:solidFill>
              </a:rPr>
              <a:t>TFI</a:t>
            </a:r>
            <a:endParaRPr kumimoji="1" lang="ru-RU" altLang="en-US" sz="1200" dirty="0" smtClean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1560" y="2559079"/>
            <a:ext cx="2891571" cy="907941"/>
          </a:xfrm>
          <a:prstGeom prst="rect">
            <a:avLst/>
          </a:prstGeom>
          <a:solidFill>
            <a:srgbClr val="00B0F0"/>
          </a:solidFill>
          <a:effectLst>
            <a:outerShdw blurRad="279400" dist="50800" dir="5400000" sx="87000" sy="87000" algn="ctr" rotWithShape="0">
              <a:srgbClr val="000000">
                <a:alpha val="68000"/>
              </a:srgbClr>
            </a:outerShdw>
          </a:effectLst>
        </p:spPr>
        <p:txBody>
          <a:bodyPr wrap="square" anchor="ctr">
            <a:spAutoFit/>
          </a:bodyPr>
          <a:lstStyle/>
          <a:p>
            <a:r>
              <a:rPr kumimoji="1" lang="ru-RU" altLang="en-US" sz="1200" b="1" dirty="0" smtClean="0">
                <a:solidFill>
                  <a:schemeClr val="bg1"/>
                </a:solidFill>
              </a:rPr>
              <a:t>Магнитный ВИП</a:t>
            </a:r>
          </a:p>
          <a:p>
            <a:pPr>
              <a:spcAft>
                <a:spcPts val="600"/>
              </a:spcAft>
            </a:pPr>
            <a:r>
              <a:rPr kumimoji="1" lang="ru-RU" altLang="en-US" sz="1200" b="1" dirty="0" smtClean="0">
                <a:solidFill>
                  <a:schemeClr val="bg1"/>
                </a:solidFill>
              </a:rPr>
              <a:t>ДМТБ-1400</a:t>
            </a:r>
          </a:p>
          <a:p>
            <a:r>
              <a:rPr kumimoji="1" lang="ru-RU" altLang="en-US" sz="1200" dirty="0" smtClean="0">
                <a:solidFill>
                  <a:schemeClr val="bg1"/>
                </a:solidFill>
              </a:rPr>
              <a:t>Состав </a:t>
            </a:r>
            <a:r>
              <a:rPr kumimoji="1" lang="ru-RU" altLang="en-US" sz="1200" dirty="0" err="1" smtClean="0">
                <a:solidFill>
                  <a:schemeClr val="bg1"/>
                </a:solidFill>
              </a:rPr>
              <a:t>датчиковых</a:t>
            </a:r>
            <a:r>
              <a:rPr kumimoji="1" lang="ru-RU" altLang="en-US" sz="1200" dirty="0" smtClean="0">
                <a:solidFill>
                  <a:schemeClr val="bg1"/>
                </a:solidFill>
              </a:rPr>
              <a:t> систем</a:t>
            </a:r>
            <a:r>
              <a:rPr kumimoji="1" lang="en-US" altLang="en-US" sz="1200" dirty="0" smtClean="0">
                <a:solidFill>
                  <a:schemeClr val="bg1"/>
                </a:solidFill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ru-RU" altLang="en-US" sz="1200" dirty="0" smtClean="0">
                <a:solidFill>
                  <a:schemeClr val="bg1"/>
                </a:solidFill>
              </a:rPr>
              <a:t>Датчики магнитного поля </a:t>
            </a:r>
            <a:r>
              <a:rPr kumimoji="1" lang="en-US" altLang="en-US" sz="1200" dirty="0" smtClean="0">
                <a:solidFill>
                  <a:schemeClr val="bg1"/>
                </a:solidFill>
              </a:rPr>
              <a:t>MFL</a:t>
            </a:r>
            <a:endParaRPr kumimoji="1" lang="ru-RU" altLang="en-US" sz="1200" dirty="0" smtClean="0">
              <a:solidFill>
                <a:schemeClr val="bg1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3783798" y="1608027"/>
            <a:ext cx="778790" cy="57606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3783798" y="4464467"/>
            <a:ext cx="778790" cy="57606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467544" y="131819"/>
            <a:ext cx="837067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+mj-lt"/>
                <a:ea typeface="Arial" charset="0"/>
                <a:cs typeface="Arial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algn="l">
              <a:defRPr/>
            </a:pPr>
            <a:r>
              <a:rPr lang="ru-RU" sz="2400" b="1" kern="0" dirty="0" smtClean="0">
                <a:solidFill>
                  <a:schemeClr val="bg1"/>
                </a:solidFill>
              </a:rPr>
              <a:t>Комбинированные магнитоакустические приборы</a:t>
            </a:r>
            <a:endParaRPr lang="ru-RU" sz="2400" b="1" kern="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478869" y="1689203"/>
            <a:ext cx="655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ru-RU" b="1" dirty="0" smtClean="0"/>
              <a:t>ДМТ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555776" y="4664364"/>
            <a:ext cx="801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ru-RU" b="1" dirty="0" smtClean="0"/>
              <a:t>ДМТП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840252" y="1651199"/>
            <a:ext cx="1237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ru-RU" b="1" dirty="0" smtClean="0"/>
              <a:t>ДМТ+ЭМА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968626" y="4567833"/>
            <a:ext cx="13837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ru-RU" b="1" dirty="0" smtClean="0"/>
              <a:t>ДМТП+ЭМА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8728166" y="648248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15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7718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323528" y="188640"/>
            <a:ext cx="8370676" cy="72008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1" algn="l">
              <a:defRPr/>
            </a:pPr>
            <a:r>
              <a:rPr lang="ru-RU" sz="2400" b="1" dirty="0" smtClean="0">
                <a:solidFill>
                  <a:schemeClr val="bg1"/>
                </a:solidFill>
              </a:rPr>
              <a:t>Комбинированные магнитоакустические приборы</a:t>
            </a:r>
            <a:endParaRPr lang="ru-RU" sz="2400" b="1" dirty="0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581399"/>
              </p:ext>
            </p:extLst>
          </p:nvPr>
        </p:nvGraphicFramePr>
        <p:xfrm>
          <a:off x="416751" y="1232756"/>
          <a:ext cx="8367718" cy="548487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3988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3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4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613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Описание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Магнитный метод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Магнито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-акустический метод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Дополнительные возможности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080"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Коррозионные дефекты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Точность определения глубины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10260" algn="l"/>
                        </a:tabLst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Мониторинг развития коррозионных дефектов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±0,1 ÷ 0,15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±0,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мм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(&lt;0,05t)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</a:tabLs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Точность определения линейных размеров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Более точный расчёт остаточного ресурса трубопровода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±30мм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±15мм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Толщина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стенки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</a:tabLs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Точность определения толщины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Точное определение категории трубы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±0,08 ÷ 0,10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±0,2мм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(&lt;0,02t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Трещино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-подобные дефекты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Минимальная глубина обнаружения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Более точный прогноз необходимого запаса труб при осуществлении текущего ремонта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Планирование капитального ремонта на основании информации о наличии трещин на ранней стадии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0,20 ÷ 0,25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(раскрытие 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µm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Изоляция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Минимально выявляемое отслоение изоляции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Планирование капитального ремонта на основании информации о целостности изоляционного покрытия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Контроль качества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переизоляции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при проведении капитального ремонта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100×100мм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728166" y="648248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16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2774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3" name="Windows Navigation Start.wav"/>
          </p:stSnd>
        </p:sndAc>
      </p:transition>
    </mc:Choice>
    <mc:Fallback xmlns="">
      <p:transition>
        <p:sndAc>
          <p:stSnd>
            <p:snd r:embed="rId12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.kuskov\Desktop\Облако\шапка (1).pn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8510" y="-35059"/>
            <a:ext cx="9162196" cy="128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467544" y="131819"/>
            <a:ext cx="837067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+mj-lt"/>
                <a:ea typeface="Arial" charset="0"/>
                <a:cs typeface="Arial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algn="l">
              <a:defRPr/>
            </a:pPr>
            <a:r>
              <a:rPr lang="ru-RU" sz="2400" b="1" kern="0" dirty="0" smtClean="0">
                <a:solidFill>
                  <a:schemeClr val="bg1"/>
                </a:solidFill>
              </a:rPr>
              <a:t>Комбинированные магнитоакустические приборы</a:t>
            </a:r>
            <a:endParaRPr lang="ru-RU" sz="2400" b="1" kern="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731" y="1160748"/>
            <a:ext cx="84609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buClr>
                <a:schemeClr val="tx1"/>
              </a:buClr>
              <a:defRPr/>
            </a:pPr>
            <a:r>
              <a:rPr kumimoji="1" lang="ru-RU" dirty="0"/>
              <a:t>Применение магнитоакустического инспекционного оборудования</a:t>
            </a:r>
          </a:p>
          <a:p>
            <a:pPr marL="0" lvl="1">
              <a:buClr>
                <a:schemeClr val="tx1"/>
              </a:buClr>
              <a:defRPr/>
            </a:pPr>
            <a:r>
              <a:rPr kumimoji="1" lang="ru-RU" b="1" dirty="0"/>
              <a:t>потребует лучшего качества очистки</a:t>
            </a:r>
            <a:endParaRPr kumimoji="1" lang="ru-RU" sz="1600" b="1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5556" y="2238849"/>
            <a:ext cx="3636404" cy="360241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2238849"/>
            <a:ext cx="4207525" cy="349440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75557" y="3332111"/>
            <a:ext cx="3636404" cy="14551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728166" y="648248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17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2091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.kuskov\Desktop\Облако\шапка (1).pn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8510" y="-35059"/>
            <a:ext cx="9162196" cy="128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485800" y="131819"/>
            <a:ext cx="837067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+mj-lt"/>
                <a:ea typeface="Arial" charset="0"/>
                <a:cs typeface="Arial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algn="l">
              <a:defRPr/>
            </a:pPr>
            <a:r>
              <a:rPr lang="ru-RU" sz="2400" b="1" kern="0" dirty="0" smtClean="0">
                <a:solidFill>
                  <a:schemeClr val="bg1"/>
                </a:solidFill>
              </a:rPr>
              <a:t>Очистка трубопровода</a:t>
            </a:r>
            <a:endParaRPr lang="ru-RU" sz="2400" b="1" kern="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5556" y="1525170"/>
            <a:ext cx="8434064" cy="369332"/>
          </a:xfrm>
          <a:prstGeom prst="rect">
            <a:avLst/>
          </a:prstGeom>
          <a:solidFill>
            <a:srgbClr val="00B0F0"/>
          </a:solidFill>
          <a:effectLst>
            <a:outerShdw blurRad="279400" dist="50800" dir="5400000" sx="87000" sy="87000" algn="ctr" rotWithShape="0">
              <a:srgbClr val="000000">
                <a:alpha val="68000"/>
              </a:srgbClr>
            </a:outerShdw>
          </a:effectLst>
        </p:spPr>
        <p:txBody>
          <a:bodyPr wrap="square" anchor="ctr">
            <a:spAutoFit/>
          </a:bodyPr>
          <a:lstStyle/>
          <a:p>
            <a:pPr marL="0" lvl="1">
              <a:buClr>
                <a:schemeClr val="tx1"/>
              </a:buClr>
              <a:defRPr/>
            </a:pPr>
            <a:r>
              <a:rPr lang="ru-RU" b="1" dirty="0" smtClean="0">
                <a:solidFill>
                  <a:schemeClr val="bg1"/>
                </a:solidFill>
              </a:rPr>
              <a:t>В 2017 году участились случаи </a:t>
            </a:r>
            <a:r>
              <a:rPr lang="ru-RU" dirty="0" smtClean="0">
                <a:solidFill>
                  <a:schemeClr val="bg1"/>
                </a:solidFill>
              </a:rPr>
              <a:t>многократных пропусков очистного оборудования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196463" y="5030127"/>
            <a:ext cx="3491367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772528" y="3914003"/>
            <a:ext cx="720000" cy="1113086"/>
          </a:xfrm>
          <a:prstGeom prst="rect">
            <a:avLst/>
          </a:prstGeom>
          <a:solidFill>
            <a:srgbClr val="00B0F0"/>
          </a:solid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140169" y="3164756"/>
            <a:ext cx="720000" cy="1844127"/>
          </a:xfrm>
          <a:prstGeom prst="rect">
            <a:avLst/>
          </a:prstGeom>
          <a:solidFill>
            <a:srgbClr val="00B0F0"/>
          </a:solid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Shape 208"/>
          <p:cNvSpPr txBox="1">
            <a:spLocks/>
          </p:cNvSpPr>
          <p:nvPr/>
        </p:nvSpPr>
        <p:spPr>
          <a:xfrm>
            <a:off x="1879518" y="5075344"/>
            <a:ext cx="671082" cy="422835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19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wedbank Sans Medium" pitchFamily="18" charset="0"/>
                <a:ea typeface="Arial" charset="0"/>
                <a:cs typeface="Arial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Arial" charset="0"/>
                <a:cs typeface="Arial" pitchFamily="34" charset="0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Arial" charset="0"/>
                <a:cs typeface="Arial" pitchFamily="34" charset="0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Arial" charset="0"/>
                <a:cs typeface="Arial" pitchFamily="34" charset="0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Arial" charset="0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 sz="1800">
                <a:solidFill>
                  <a:srgbClr val="000000"/>
                </a:solidFill>
                <a:uFillTx/>
              </a:defRPr>
            </a:pPr>
            <a:r>
              <a:rPr lang="ru-RU" sz="18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2016</a:t>
            </a:r>
            <a:r>
              <a:rPr lang="ru-RU" sz="1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endParaRPr lang="ru-RU" sz="1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Shape 208"/>
          <p:cNvSpPr txBox="1">
            <a:spLocks/>
          </p:cNvSpPr>
          <p:nvPr/>
        </p:nvSpPr>
        <p:spPr>
          <a:xfrm>
            <a:off x="3320698" y="5075344"/>
            <a:ext cx="719059" cy="422835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19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wedbank Sans Medium" pitchFamily="18" charset="0"/>
                <a:ea typeface="Arial" charset="0"/>
                <a:cs typeface="Arial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Arial" charset="0"/>
                <a:cs typeface="Arial" pitchFamily="34" charset="0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Arial" charset="0"/>
                <a:cs typeface="Arial" pitchFamily="34" charset="0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Arial" charset="0"/>
                <a:cs typeface="Arial" pitchFamily="34" charset="0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Arial" charset="0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 sz="1800">
                <a:solidFill>
                  <a:srgbClr val="000000"/>
                </a:solidFill>
                <a:uFillTx/>
              </a:defRPr>
            </a:pPr>
            <a:r>
              <a:rPr lang="ru-RU" sz="18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2017</a:t>
            </a:r>
            <a:r>
              <a:rPr lang="ru-RU" sz="1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endParaRPr lang="ru-RU" sz="1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5556" y="5594061"/>
            <a:ext cx="5037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ru-RU" sz="1600" b="1" dirty="0" smtClean="0">
                <a:latin typeface="+mj-lt"/>
                <a:ea typeface="+mj-ea"/>
                <a:cs typeface="+mj-cs"/>
              </a:rPr>
              <a:t>Доля участков, где потребовалась длительная очистка</a:t>
            </a:r>
            <a:endParaRPr kumimoji="1" lang="ru-RU" sz="1600" b="1" dirty="0">
              <a:latin typeface="+mj-lt"/>
              <a:ea typeface="+mj-ea"/>
              <a:cs typeface="+mj-cs"/>
            </a:endParaRPr>
          </a:p>
        </p:txBody>
      </p:sp>
      <p:sp>
        <p:nvSpPr>
          <p:cNvPr id="16" name="Shape 208"/>
          <p:cNvSpPr txBox="1">
            <a:spLocks/>
          </p:cNvSpPr>
          <p:nvPr/>
        </p:nvSpPr>
        <p:spPr>
          <a:xfrm>
            <a:off x="3320698" y="2796520"/>
            <a:ext cx="398567" cy="38382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19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wedbank Sans Medium" pitchFamily="18" charset="0"/>
                <a:ea typeface="Arial" charset="0"/>
                <a:cs typeface="Arial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Arial" charset="0"/>
                <a:cs typeface="Arial" pitchFamily="34" charset="0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Arial" charset="0"/>
                <a:cs typeface="Arial" pitchFamily="34" charset="0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Arial" charset="0"/>
                <a:cs typeface="Arial" pitchFamily="34" charset="0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Arial" charset="0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 sz="1800">
                <a:solidFill>
                  <a:srgbClr val="000000"/>
                </a:solidFill>
                <a:uFillTx/>
              </a:defRPr>
            </a:pPr>
            <a:r>
              <a:rPr lang="ru-RU" sz="18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11%</a:t>
            </a:r>
          </a:p>
        </p:txBody>
      </p:sp>
      <p:sp>
        <p:nvSpPr>
          <p:cNvPr id="17" name="Shape 208"/>
          <p:cNvSpPr txBox="1">
            <a:spLocks/>
          </p:cNvSpPr>
          <p:nvPr/>
        </p:nvSpPr>
        <p:spPr>
          <a:xfrm>
            <a:off x="1997518" y="3564689"/>
            <a:ext cx="435082" cy="42283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19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wedbank Sans Medium" pitchFamily="18" charset="0"/>
                <a:ea typeface="Arial" charset="0"/>
                <a:cs typeface="Arial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Arial" charset="0"/>
                <a:cs typeface="Arial" pitchFamily="34" charset="0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Arial" charset="0"/>
                <a:cs typeface="Arial" pitchFamily="34" charset="0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Arial" charset="0"/>
                <a:cs typeface="Arial" pitchFamily="34" charset="0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Arial" charset="0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 sz="1800">
                <a:solidFill>
                  <a:srgbClr val="000000"/>
                </a:solidFill>
                <a:uFillTx/>
              </a:defRPr>
            </a:pPr>
            <a:r>
              <a:rPr lang="ru-RU" sz="1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6</a:t>
            </a:r>
            <a:r>
              <a:rPr lang="ru-RU" sz="18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%</a:t>
            </a:r>
            <a:endParaRPr lang="ru-RU" sz="1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7048" y="2190006"/>
            <a:ext cx="2903859" cy="361821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8728166" y="648248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18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11360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323528" y="188640"/>
            <a:ext cx="8370676" cy="72008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lvl="1" algn="l">
              <a:defRPr/>
            </a:pPr>
            <a:r>
              <a:rPr lang="ru-RU" sz="2400" b="1" dirty="0">
                <a:solidFill>
                  <a:schemeClr val="bg1"/>
                </a:solidFill>
              </a:rPr>
              <a:t>Очистка трубопровода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34277" y="5346425"/>
            <a:ext cx="1503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chemeClr val="bg1"/>
                </a:solidFill>
              </a:rPr>
              <a:t>Потенциально опасные</a:t>
            </a:r>
          </a:p>
          <a:p>
            <a:r>
              <a:rPr lang="ru-RU" sz="1000" b="1" dirty="0" smtClean="0">
                <a:solidFill>
                  <a:schemeClr val="bg1"/>
                </a:solidFill>
              </a:rPr>
              <a:t>                 100</a:t>
            </a:r>
            <a:r>
              <a:rPr lang="ru-RU" sz="1000" b="1" dirty="0">
                <a:solidFill>
                  <a:schemeClr val="bg1"/>
                </a:solidFill>
              </a:rPr>
              <a:t>%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413100" y="1896356"/>
          <a:ext cx="8191348" cy="379661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2520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03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66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Диаметр</a:t>
                      </a:r>
                    </a:p>
                    <a:p>
                      <a:pPr algn="ctr"/>
                      <a:r>
                        <a:rPr lang="ru-RU" sz="1400" b="1" dirty="0" smtClean="0"/>
                        <a:t>газопровода</a:t>
                      </a:r>
                      <a:endParaRPr lang="ru-RU" sz="1400" b="1" dirty="0"/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Газопровод</a:t>
                      </a:r>
                      <a:endParaRPr lang="ru-RU" sz="1400" b="1" dirty="0"/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Участок</a:t>
                      </a:r>
                      <a:endParaRPr lang="ru-RU" sz="1400" b="1" dirty="0"/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Количество</a:t>
                      </a:r>
                      <a:r>
                        <a:rPr lang="ru-RU" sz="1400" baseline="0" dirty="0" smtClean="0"/>
                        <a:t> пропусков очистного оборудования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1420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ЯМБУРГ - ЕЛЕЦ - 1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КС </a:t>
                      </a:r>
                      <a:r>
                        <a:rPr lang="ru-RU" sz="1400" u="none" strike="noStrike" dirty="0" err="1">
                          <a:effectLst/>
                        </a:rPr>
                        <a:t>Торбеевская</a:t>
                      </a:r>
                      <a:r>
                        <a:rPr lang="ru-RU" sz="1400" u="none" strike="noStrike" dirty="0">
                          <a:effectLst/>
                        </a:rPr>
                        <a:t> - КС </a:t>
                      </a:r>
                      <a:r>
                        <a:rPr lang="ru-RU" sz="1400" u="none" strike="noStrike" dirty="0" err="1">
                          <a:effectLst/>
                        </a:rPr>
                        <a:t>Давыдовская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</a:rPr>
                        <a:t>16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1220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САЦ - 2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КС </a:t>
                      </a:r>
                      <a:r>
                        <a:rPr lang="ru-RU" sz="1400" u="none" strike="noStrike" dirty="0" err="1">
                          <a:effectLst/>
                        </a:rPr>
                        <a:t>Алгасовская</a:t>
                      </a:r>
                      <a:r>
                        <a:rPr lang="ru-RU" sz="1400" u="none" strike="noStrike" dirty="0">
                          <a:effectLst/>
                        </a:rPr>
                        <a:t> - КС </a:t>
                      </a:r>
                      <a:r>
                        <a:rPr lang="ru-RU" sz="1400" u="none" strike="noStrike" dirty="0" err="1">
                          <a:effectLst/>
                        </a:rPr>
                        <a:t>Истьинская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</a:rPr>
                        <a:t>27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1220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ОСТРОГОЖСК - ШЕБЕЛИНКА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КС </a:t>
                      </a:r>
                      <a:r>
                        <a:rPr lang="ru-RU" sz="1400" u="none" strike="noStrike" dirty="0" err="1">
                          <a:effectLst/>
                        </a:rPr>
                        <a:t>Острогожская</a:t>
                      </a:r>
                      <a:r>
                        <a:rPr lang="ru-RU" sz="1400" u="none" strike="noStrike" dirty="0">
                          <a:effectLst/>
                        </a:rPr>
                        <a:t> - КС </a:t>
                      </a:r>
                      <a:r>
                        <a:rPr lang="ru-RU" sz="1400" u="none" strike="noStrike" dirty="0" err="1">
                          <a:effectLst/>
                        </a:rPr>
                        <a:t>Валуйская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</a:rPr>
                        <a:t>12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1220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ВУКТЫЛ - УХТА - 2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КС </a:t>
                      </a:r>
                      <a:r>
                        <a:rPr lang="ru-RU" sz="1400" u="none" strike="noStrike" dirty="0" err="1">
                          <a:effectLst/>
                        </a:rPr>
                        <a:t>Вуктыльская</a:t>
                      </a:r>
                      <a:r>
                        <a:rPr lang="ru-RU" sz="1400" u="none" strike="noStrike" dirty="0">
                          <a:effectLst/>
                        </a:rPr>
                        <a:t> - КС </a:t>
                      </a:r>
                      <a:r>
                        <a:rPr lang="ru-RU" sz="1400" u="none" strike="noStrike" dirty="0" err="1">
                          <a:effectLst/>
                        </a:rPr>
                        <a:t>Сосногорская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5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1220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САЦ-3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КС Калач - КС Острогожск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</a:rPr>
                        <a:t>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0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ЕЛЕЦ – КУРСК</a:t>
                      </a:r>
                      <a:r>
                        <a:rPr lang="ru-RU" sz="1400" u="none" strike="noStrike" baseline="0" dirty="0" smtClean="0">
                          <a:effectLst/>
                        </a:rPr>
                        <a:t> - ДИКАНЬКА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КС Елец- КС Курская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85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720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КАРТАЛЫ - МАГНИТОГОРСК - 1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127 - 150 км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</a:rPr>
                        <a:t>15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530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ОТВОД НА ОРСК - НОВОТРОИЦК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Домбаровка - Медногорск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</a:rPr>
                        <a:t>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3528" y="1268760"/>
            <a:ext cx="8298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ru-RU" b="1" dirty="0" smtClean="0">
                <a:latin typeface="+mj-lt"/>
                <a:ea typeface="+mj-ea"/>
                <a:cs typeface="+mj-cs"/>
              </a:rPr>
              <a:t>Примеры </a:t>
            </a:r>
            <a:r>
              <a:rPr kumimoji="1" lang="ru-RU" b="1" dirty="0" smtClean="0"/>
              <a:t>длительной очистки</a:t>
            </a:r>
            <a:endParaRPr kumimoji="1" lang="ru-RU" b="1" dirty="0"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28166" y="648248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19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6182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3" name="Windows Navigation Start.wav"/>
          </p:stSnd>
        </p:sndAc>
      </p:transition>
    </mc:Choice>
    <mc:Fallback xmlns="">
      <p:transition>
        <p:sndAc>
          <p:stSnd>
            <p:snd r:embed="rId4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78293" y="5647067"/>
            <a:ext cx="1503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chemeClr val="bg1"/>
                </a:solidFill>
              </a:rPr>
              <a:t>Потенциально опасные</a:t>
            </a:r>
          </a:p>
          <a:p>
            <a:r>
              <a:rPr lang="ru-RU" sz="1000" b="1" dirty="0" smtClean="0">
                <a:solidFill>
                  <a:schemeClr val="bg1"/>
                </a:solidFill>
              </a:rPr>
              <a:t>                 100</a:t>
            </a:r>
            <a:r>
              <a:rPr lang="ru-RU" sz="1000" b="1" dirty="0">
                <a:solidFill>
                  <a:schemeClr val="bg1"/>
                </a:solidFill>
              </a:rPr>
              <a:t>%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311528" y="1544020"/>
            <a:ext cx="1871394" cy="1214718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264188" y="1554820"/>
            <a:ext cx="1836358" cy="113871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129064" y="2824479"/>
            <a:ext cx="23766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ru-RU" sz="1400" b="1" dirty="0" smtClean="0"/>
              <a:t>ДМТ(</a:t>
            </a:r>
            <a:r>
              <a:rPr kumimoji="1" lang="en-US" sz="1400" b="1" dirty="0" smtClean="0"/>
              <a:t>MFL</a:t>
            </a:r>
            <a:r>
              <a:rPr kumimoji="1" lang="ru-RU" sz="1400" b="1" dirty="0" smtClean="0"/>
              <a:t>)</a:t>
            </a:r>
            <a:r>
              <a:rPr kumimoji="1" lang="en-US" sz="1400" b="1" dirty="0" smtClean="0"/>
              <a:t> </a:t>
            </a:r>
            <a:r>
              <a:rPr kumimoji="1" lang="en-US" sz="1400" dirty="0" smtClean="0"/>
              <a:t>(“</a:t>
            </a:r>
            <a:r>
              <a:rPr kumimoji="1" lang="ru-RU" sz="1400" dirty="0" err="1"/>
              <a:t>коррозионник</a:t>
            </a:r>
            <a:r>
              <a:rPr kumimoji="1" lang="en-US" sz="1400" dirty="0" smtClean="0"/>
              <a:t>”)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724128" y="2824480"/>
            <a:ext cx="30425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ru-RU" sz="1400" b="1" dirty="0" smtClean="0"/>
              <a:t>ДМТП(</a:t>
            </a:r>
            <a:r>
              <a:rPr kumimoji="1" lang="en-US" sz="1400" b="1" dirty="0" smtClean="0"/>
              <a:t>TFI</a:t>
            </a:r>
            <a:r>
              <a:rPr kumimoji="1" lang="ru-RU" sz="1400" b="1" dirty="0" smtClean="0"/>
              <a:t>)</a:t>
            </a:r>
            <a:r>
              <a:rPr kumimoji="1" lang="en-US" sz="1400" b="1" dirty="0" smtClean="0"/>
              <a:t> </a:t>
            </a:r>
            <a:r>
              <a:rPr kumimoji="1" lang="en-US" sz="1400" dirty="0" smtClean="0"/>
              <a:t>(“</a:t>
            </a:r>
            <a:r>
              <a:rPr kumimoji="1" lang="ru-RU" sz="1400" dirty="0"/>
              <a:t>с</a:t>
            </a:r>
            <a:r>
              <a:rPr kumimoji="1" lang="ru-RU" sz="1400" dirty="0" smtClean="0"/>
              <a:t>тресс – </a:t>
            </a:r>
            <a:r>
              <a:rPr kumimoji="1" lang="ru-RU" sz="1400" dirty="0" err="1" smtClean="0"/>
              <a:t>коррозионник</a:t>
            </a:r>
            <a:r>
              <a:rPr kumimoji="1" lang="en-US" sz="1400" dirty="0" smtClean="0"/>
              <a:t>”)</a:t>
            </a:r>
            <a:endParaRPr lang="ru-RU" sz="1400" dirty="0"/>
          </a:p>
        </p:txBody>
      </p:sp>
      <p:graphicFrame>
        <p:nvGraphicFramePr>
          <p:cNvPr id="1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8820541"/>
              </p:ext>
            </p:extLst>
          </p:nvPr>
        </p:nvGraphicFramePr>
        <p:xfrm>
          <a:off x="2804998" y="3964407"/>
          <a:ext cx="3024743" cy="1836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3" name="Picture 3" descr="C:\1\Graph1.jpg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61242" y="3825044"/>
            <a:ext cx="2894936" cy="190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323528" y="116632"/>
            <a:ext cx="8370676" cy="72008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1" algn="l">
              <a:defRPr/>
            </a:pPr>
            <a:r>
              <a:rPr lang="ru-RU" sz="2400" b="1" dirty="0" smtClean="0">
                <a:solidFill>
                  <a:schemeClr val="bg1"/>
                </a:solidFill>
                <a:ea typeface="+mj-ea"/>
                <a:cs typeface="+mj-cs"/>
              </a:rPr>
              <a:t>Базовый состав диагностического комплекса ВТД</a:t>
            </a:r>
            <a:endParaRPr lang="ru-RU" sz="2400" b="1" dirty="0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31540" y="1610851"/>
            <a:ext cx="1908212" cy="108105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49111" y="2824478"/>
            <a:ext cx="27081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ru-RU" sz="1400" b="1" dirty="0" smtClean="0"/>
              <a:t>ПРТ(</a:t>
            </a:r>
            <a:r>
              <a:rPr kumimoji="1" lang="en-US" sz="1400" b="1" dirty="0" smtClean="0"/>
              <a:t>EGP</a:t>
            </a:r>
            <a:r>
              <a:rPr kumimoji="1" lang="ru-RU" sz="1400" b="1" dirty="0" smtClean="0"/>
              <a:t>)</a:t>
            </a:r>
            <a:r>
              <a:rPr kumimoji="1" lang="en-US" sz="1400" b="1" dirty="0" smtClean="0"/>
              <a:t> </a:t>
            </a:r>
            <a:r>
              <a:rPr kumimoji="1" lang="en-US" sz="1400" dirty="0" smtClean="0"/>
              <a:t>(“</a:t>
            </a:r>
            <a:r>
              <a:rPr kumimoji="1" lang="ru-RU" sz="1400" dirty="0" smtClean="0"/>
              <a:t>дефекты геометрии</a:t>
            </a:r>
            <a:r>
              <a:rPr kumimoji="1" lang="en-US" sz="1400" dirty="0" smtClean="0"/>
              <a:t>”)</a:t>
            </a:r>
            <a:endParaRPr lang="ru-RU" sz="1400" dirty="0"/>
          </a:p>
        </p:txBody>
      </p:sp>
      <p:pic>
        <p:nvPicPr>
          <p:cNvPr id="15" name="Picture 8" descr="IMG_0180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1540" y="3957267"/>
            <a:ext cx="2063187" cy="14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8813645" y="64796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6837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Windows Navigation Start.wav"/>
          </p:stSnd>
        </p:sndAc>
      </p:transition>
    </mc:Choice>
    <mc:Fallback xmlns="">
      <p:transition>
        <p:sndAc>
          <p:stSnd>
            <p:snd r:embed="rId10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.kuskov\Desktop\Облако\шапка (1).pn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8510" y="-35059"/>
            <a:ext cx="9162196" cy="128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485800" y="131819"/>
            <a:ext cx="837067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+mj-lt"/>
                <a:ea typeface="Arial" charset="0"/>
                <a:cs typeface="Arial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algn="l">
              <a:defRPr/>
            </a:pPr>
            <a:r>
              <a:rPr lang="ru-RU" sz="2400" b="1" kern="0" dirty="0" smtClean="0">
                <a:solidFill>
                  <a:schemeClr val="bg1"/>
                </a:solidFill>
              </a:rPr>
              <a:t>Очистка трубопровода</a:t>
            </a:r>
            <a:endParaRPr lang="ru-RU" sz="2400" b="1" kern="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14780" flipH="1">
            <a:off x="5238611" y="3292262"/>
            <a:ext cx="3422998" cy="197354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306" l="3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34562" flipH="1">
            <a:off x="669733" y="3056153"/>
            <a:ext cx="3104979" cy="186971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2" b="99949" l="535" r="99109">
                        <a14:backgroundMark x1="41269" y1="4730" x2="41269" y2="47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574819" flipH="1">
            <a:off x="1393002" y="3595239"/>
            <a:ext cx="3032882" cy="2125059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485800" y="2171611"/>
            <a:ext cx="3726160" cy="63402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lvl="1" indent="-342900" algn="ctr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kumimoji="1" lang="ru-RU" sz="16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Скребки очистные (СО)</a:t>
            </a:r>
          </a:p>
          <a:p>
            <a:pPr indent="-3429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endParaRPr kumimoji="1" lang="ru-RU" sz="16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968044" y="2171611"/>
            <a:ext cx="3784928" cy="63402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indent="-342900" algn="ctr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kumimoji="1" lang="ru-RU" sz="16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Поршень магнитный очистной (ПМО)</a:t>
            </a:r>
          </a:p>
          <a:p>
            <a:pPr indent="-342900" algn="ctr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kumimoji="1" lang="ru-RU" sz="1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</a:t>
            </a:r>
            <a:r>
              <a:rPr kumimoji="1" lang="ru-RU" sz="16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активным регулятором скорости)</a:t>
            </a:r>
            <a:endParaRPr kumimoji="1" lang="ru-RU" sz="16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28166" y="648248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20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5461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/>
          <p:cNvSpPr txBox="1">
            <a:spLocks/>
          </p:cNvSpPr>
          <p:nvPr/>
        </p:nvSpPr>
        <p:spPr bwMode="auto">
          <a:xfrm>
            <a:off x="-425688" y="1267832"/>
            <a:ext cx="4721164" cy="307777"/>
          </a:xfrm>
          <a:prstGeom prst="rect">
            <a:avLst/>
          </a:prstGeom>
          <a:noFill/>
          <a:extLst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kumimoji="1" lang="ru-RU" sz="1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Базовый диагностический комплекс ВТД </a:t>
            </a:r>
            <a:endParaRPr kumimoji="1" lang="ru-RU" sz="14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323528" y="188640"/>
            <a:ext cx="8370676" cy="72008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1" algn="l">
              <a:defRPr/>
            </a:pPr>
            <a:r>
              <a:rPr lang="ru-RU" sz="2400" b="1" dirty="0" smtClean="0">
                <a:solidFill>
                  <a:schemeClr val="bg1"/>
                </a:solidFill>
              </a:rPr>
              <a:t>Выводы</a:t>
            </a:r>
            <a:endParaRPr lang="ru-RU" sz="2400" b="1" dirty="0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314012" y="1740015"/>
            <a:ext cx="1241764" cy="7034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16038" y="2761805"/>
            <a:ext cx="1184096" cy="76859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272851" y="2761805"/>
            <a:ext cx="1147021" cy="7112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H="1">
            <a:off x="7166341" y="1739296"/>
            <a:ext cx="1198778" cy="715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87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H="1">
            <a:off x="7200292" y="2772295"/>
            <a:ext cx="1221764" cy="68733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909900" y="1765843"/>
            <a:ext cx="1159003" cy="65660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909900" y="2787545"/>
            <a:ext cx="1159003" cy="741307"/>
          </a:xfrm>
          <a:prstGeom prst="rect">
            <a:avLst/>
          </a:prstGeom>
        </p:spPr>
      </p:pic>
      <p:pic>
        <p:nvPicPr>
          <p:cNvPr id="19" name="Рисунок 18" descr="D:\WORK_NEW\!ТЕХНИЧЕСКИЕ ХАРАКТЕРИСТИКИ\Общие длины приборов 21.07.2017\TIUS.JPG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4283" y="2231172"/>
            <a:ext cx="847997" cy="6592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4355976" y="1263793"/>
            <a:ext cx="0" cy="2503618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2393758" y="3459634"/>
            <a:ext cx="8827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1" lang="ru-RU" sz="1400" b="1" dirty="0" smtClean="0">
                <a:latin typeface="+mj-lt"/>
                <a:ea typeface="+mj-ea"/>
                <a:cs typeface="+mj-cs"/>
              </a:rPr>
              <a:t>ДМТП</a:t>
            </a:r>
            <a:endParaRPr kumimoji="1" lang="ru-RU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20222" y="3473067"/>
            <a:ext cx="6840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1" lang="ru-RU" sz="1400" b="1" dirty="0" smtClean="0">
                <a:latin typeface="+mj-lt"/>
                <a:ea typeface="+mj-ea"/>
                <a:cs typeface="+mj-cs"/>
              </a:rPr>
              <a:t>ДМТ</a:t>
            </a:r>
            <a:endParaRPr kumimoji="1" lang="ru-RU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727684" y="2376117"/>
            <a:ext cx="6840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1" lang="ru-RU" sz="1400" b="1" dirty="0" smtClean="0">
                <a:latin typeface="+mj-lt"/>
                <a:ea typeface="+mj-ea"/>
                <a:cs typeface="+mj-cs"/>
              </a:rPr>
              <a:t>ПРТ</a:t>
            </a:r>
            <a:endParaRPr kumimoji="1" lang="ru-RU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214018" y="2376117"/>
            <a:ext cx="6840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1" lang="ru-RU" sz="1400" b="1" dirty="0" smtClean="0">
                <a:latin typeface="+mj-lt"/>
                <a:ea typeface="+mj-ea"/>
                <a:cs typeface="+mj-cs"/>
              </a:rPr>
              <a:t>ПРТ</a:t>
            </a:r>
            <a:endParaRPr kumimoji="1" lang="ru-RU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003897" y="3481263"/>
            <a:ext cx="14088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1" lang="ru-RU" sz="1400" b="1" dirty="0" err="1" smtClean="0">
                <a:latin typeface="+mj-lt"/>
                <a:ea typeface="+mj-ea"/>
                <a:cs typeface="+mj-cs"/>
              </a:rPr>
              <a:t>Интроскоп</a:t>
            </a:r>
            <a:endParaRPr kumimoji="1" lang="ru-RU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277705" y="2443511"/>
            <a:ext cx="100270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1" lang="ru-RU" sz="1400" b="1" dirty="0" smtClean="0">
                <a:latin typeface="+mj-lt"/>
                <a:ea typeface="+mj-ea"/>
                <a:cs typeface="+mj-cs"/>
              </a:rPr>
              <a:t>ДМТ+ЭМА</a:t>
            </a:r>
            <a:endParaRPr kumimoji="1" lang="ru-RU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278491" y="3459634"/>
            <a:ext cx="11819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1" lang="ru-RU" sz="1400" b="1" dirty="0" smtClean="0">
                <a:latin typeface="+mj-lt"/>
                <a:ea typeface="+mj-ea"/>
                <a:cs typeface="+mj-cs"/>
              </a:rPr>
              <a:t>ДМТП+ЭМА</a:t>
            </a:r>
            <a:endParaRPr kumimoji="1" lang="ru-RU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163767" y="2759522"/>
            <a:ext cx="10725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1" lang="ru-RU" sz="1400" b="1" dirty="0" smtClean="0">
                <a:latin typeface="+mj-lt"/>
                <a:ea typeface="+mj-ea"/>
                <a:cs typeface="+mj-cs"/>
              </a:rPr>
              <a:t>Навигация</a:t>
            </a:r>
            <a:endParaRPr kumimoji="1" lang="ru-RU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31" name="Subtitle 2"/>
          <p:cNvSpPr txBox="1">
            <a:spLocks/>
          </p:cNvSpPr>
          <p:nvPr/>
        </p:nvSpPr>
        <p:spPr bwMode="auto">
          <a:xfrm>
            <a:off x="323528" y="4531878"/>
            <a:ext cx="8402247" cy="338554"/>
          </a:xfrm>
          <a:prstGeom prst="rect">
            <a:avLst/>
          </a:prstGeom>
          <a:noFill/>
          <a:extLst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1" lang="ru-RU" sz="1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Дополнительные возможности</a:t>
            </a:r>
            <a:r>
              <a:rPr kumimoji="1" lang="ru-RU" sz="1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kumimoji="1" lang="ru-RU" sz="1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расширенного комплекса ВТД</a:t>
            </a:r>
            <a:endParaRPr kumimoji="1" lang="ru-RU" sz="16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4936330"/>
            <a:ext cx="86927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kumimoji="1" lang="ru-RU" sz="1400" dirty="0" smtClean="0"/>
              <a:t>Точная идентификация </a:t>
            </a:r>
            <a:r>
              <a:rPr kumimoji="1" lang="ru-RU" sz="1400" dirty="0"/>
              <a:t>дефектов сварных </a:t>
            </a:r>
            <a:r>
              <a:rPr kumimoji="1" lang="ru-RU" sz="1400" dirty="0" smtClean="0"/>
              <a:t>соединений и разделение их по </a:t>
            </a:r>
            <a:r>
              <a:rPr kumimoji="1" lang="ru-RU" sz="1400" dirty="0"/>
              <a:t>степени опасности </a:t>
            </a:r>
          </a:p>
          <a:p>
            <a:pPr marL="285750" lvl="1" indent="-28575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kumimoji="1" lang="ru-RU" sz="1400" dirty="0" smtClean="0"/>
              <a:t>Получение </a:t>
            </a:r>
            <a:r>
              <a:rPr kumimoji="1" lang="ru-RU" sz="1400" dirty="0"/>
              <a:t>геодезических координат дефектов, швов и других особенностей трубопровода</a:t>
            </a:r>
          </a:p>
          <a:p>
            <a:pPr marL="285750" lvl="1" indent="-28575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kumimoji="1" lang="ru-RU" sz="1400" dirty="0"/>
              <a:t>Выявление </a:t>
            </a:r>
            <a:r>
              <a:rPr kumimoji="1" lang="ru-RU" sz="1400" dirty="0" smtClean="0"/>
              <a:t>участков трубопровода с повышенным НДС</a:t>
            </a:r>
          </a:p>
          <a:p>
            <a:pPr marL="285750" lvl="1" indent="-28575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kumimoji="1" lang="ru-RU" sz="1400" dirty="0" smtClean="0"/>
              <a:t>Выявление поперечных и продольных </a:t>
            </a:r>
            <a:r>
              <a:rPr kumimoji="1" lang="ru-RU" sz="1400" dirty="0" err="1" smtClean="0"/>
              <a:t>трещиноподобных</a:t>
            </a:r>
            <a:r>
              <a:rPr kumimoji="1" lang="ru-RU" sz="1400" dirty="0" smtClean="0"/>
              <a:t> </a:t>
            </a:r>
            <a:r>
              <a:rPr kumimoji="1" lang="ru-RU" sz="1400" dirty="0"/>
              <a:t>дефектов </a:t>
            </a:r>
            <a:r>
              <a:rPr kumimoji="1" lang="ru-RU" sz="1400" dirty="0" smtClean="0"/>
              <a:t> в теле трубы и сварных соединениях</a:t>
            </a:r>
          </a:p>
          <a:p>
            <a:pPr marL="285750" lvl="1" indent="-28575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kumimoji="1" lang="ru-RU" sz="1400" dirty="0" smtClean="0"/>
              <a:t>Прямое </a:t>
            </a:r>
            <a:r>
              <a:rPr kumimoji="1" lang="ru-RU" sz="1400" dirty="0"/>
              <a:t>определение размеров коррозионных </a:t>
            </a:r>
            <a:r>
              <a:rPr kumimoji="1" lang="ru-RU" sz="1400" dirty="0" smtClean="0"/>
              <a:t>дефектов и </a:t>
            </a:r>
            <a:r>
              <a:rPr kumimoji="1" lang="ru-RU" sz="1400" dirty="0" err="1" smtClean="0"/>
              <a:t>толщинометрия</a:t>
            </a:r>
            <a:endParaRPr kumimoji="1" lang="ru-RU" sz="1400" dirty="0" smtClean="0"/>
          </a:p>
          <a:p>
            <a:pPr marL="285750" lvl="1" indent="-28575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kumimoji="1" lang="ru-RU" sz="1400" dirty="0" smtClean="0"/>
              <a:t>Определение </a:t>
            </a:r>
            <a:r>
              <a:rPr kumimoji="1" lang="ru-RU" sz="1400" dirty="0"/>
              <a:t>типа и целостности защитного изоляционного покрытия</a:t>
            </a:r>
          </a:p>
        </p:txBody>
      </p:sp>
      <p:sp>
        <p:nvSpPr>
          <p:cNvPr id="24" name="Subtitle 2"/>
          <p:cNvSpPr txBox="1">
            <a:spLocks/>
          </p:cNvSpPr>
          <p:nvPr/>
        </p:nvSpPr>
        <p:spPr bwMode="auto">
          <a:xfrm>
            <a:off x="4355976" y="1268281"/>
            <a:ext cx="4721164" cy="307777"/>
          </a:xfrm>
          <a:prstGeom prst="rect">
            <a:avLst/>
          </a:prstGeom>
          <a:noFill/>
          <a:extLst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kumimoji="1" lang="ru-RU" sz="1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Расширенный диагностический комплекс ВТД </a:t>
            </a:r>
            <a:endParaRPr kumimoji="1" lang="ru-RU" sz="14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728166" y="648248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21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44630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3" name="Windows Navigation Start.wav"/>
          </p:stSnd>
        </p:sndAc>
      </p:transition>
    </mc:Choice>
    <mc:Fallback xmlns="">
      <p:transition>
        <p:sndAc>
          <p:stSnd>
            <p:snd r:embed="rId13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"/>
          <p:cNvSpPr txBox="1">
            <a:spLocks noChangeArrowheads="1"/>
          </p:cNvSpPr>
          <p:nvPr/>
        </p:nvSpPr>
        <p:spPr bwMode="auto">
          <a:xfrm>
            <a:off x="68926" y="1808820"/>
            <a:ext cx="9019002" cy="4140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altLang="ru-RU" sz="3000" b="1" dirty="0" smtClean="0">
                <a:solidFill>
                  <a:prstClr val="white"/>
                </a:solidFill>
                <a:latin typeface="Cambria" panose="02040503050406030204" pitchFamily="18" charset="0"/>
                <a:ea typeface="Arial" pitchFamily="34" charset="0"/>
                <a:cs typeface="Times New Roman" pitchFamily="18" charset="0"/>
              </a:rPr>
              <a:t>ПОВЫШЕНИЕ ИНФОРМАТИВНОСТИ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altLang="ru-RU" sz="3000" b="1" dirty="0" smtClean="0">
                <a:solidFill>
                  <a:prstClr val="white"/>
                </a:solidFill>
                <a:latin typeface="Cambria" panose="02040503050406030204" pitchFamily="18" charset="0"/>
                <a:ea typeface="Arial" pitchFamily="34" charset="0"/>
                <a:cs typeface="Times New Roman" pitchFamily="18" charset="0"/>
              </a:rPr>
              <a:t>ВНУТРИТРУБНОЙ ДЕФЕКТОСКОПИИ МАГИСТРАЛЬНЫХ ГАЗОПРОВОДОВ ЗА СЧЕТ ПРИМЕНЕНИЯ НОВОГО ДИАГНОСТИЧЕСКОГО ОБОРУДОВАНИЯ</a:t>
            </a:r>
            <a:endParaRPr kumimoji="0" lang="en-US" altLang="ru-RU" sz="3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Arial" pitchFamily="34" charset="0"/>
              <a:cs typeface="Times New Roman" pitchFamily="18" charset="0"/>
            </a:endParaRPr>
          </a:p>
        </p:txBody>
      </p:sp>
      <p:pic>
        <p:nvPicPr>
          <p:cNvPr id="3075" name="Picture 3" descr="C:\Users\a.kuskov\Desktop\Облако\титул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2" y="-36386"/>
            <a:ext cx="9161043" cy="689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/>
          <p:cNvSpPr txBox="1">
            <a:spLocks noChangeArrowheads="1"/>
          </p:cNvSpPr>
          <p:nvPr/>
        </p:nvSpPr>
        <p:spPr bwMode="auto">
          <a:xfrm>
            <a:off x="140934" y="3627022"/>
            <a:ext cx="464709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ru-RU" sz="2800" b="1" dirty="0" smtClean="0"/>
              <a:t>СПАСИБО ЗА ВНИМАНИЕ !</a:t>
            </a:r>
          </a:p>
        </p:txBody>
      </p:sp>
    </p:spTree>
    <p:extLst>
      <p:ext uri="{BB962C8B-B14F-4D97-AF65-F5344CB8AC3E}">
        <p14:creationId xmlns:p14="http://schemas.microsoft.com/office/powerpoint/2010/main" val="785270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"/>
          <p:cNvSpPr txBox="1">
            <a:spLocks noChangeArrowheads="1"/>
          </p:cNvSpPr>
          <p:nvPr/>
        </p:nvSpPr>
        <p:spPr bwMode="auto">
          <a:xfrm>
            <a:off x="68926" y="1808820"/>
            <a:ext cx="9019002" cy="4140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altLang="ru-RU" sz="3000" b="1" dirty="0" smtClean="0">
                <a:solidFill>
                  <a:prstClr val="white"/>
                </a:solidFill>
                <a:latin typeface="Cambria" panose="02040503050406030204" pitchFamily="18" charset="0"/>
                <a:ea typeface="Arial" pitchFamily="34" charset="0"/>
                <a:cs typeface="Times New Roman" pitchFamily="18" charset="0"/>
              </a:rPr>
              <a:t>ПОВЫШЕНИЕ ИНФОРМАТИВНОСТИ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altLang="ru-RU" sz="3000" b="1" dirty="0" smtClean="0">
                <a:solidFill>
                  <a:prstClr val="white"/>
                </a:solidFill>
                <a:latin typeface="Cambria" panose="02040503050406030204" pitchFamily="18" charset="0"/>
                <a:ea typeface="Arial" pitchFamily="34" charset="0"/>
                <a:cs typeface="Times New Roman" pitchFamily="18" charset="0"/>
              </a:rPr>
              <a:t>ВНУТРИТРУБНОЙ ДЕФЕКТОСКОПИИ МАГИСТРАЛЬНЫХ ГАЗОПРОВОДОВ ЗА СЧЕТ ПРИМЕНЕНИЯ НОВОГО ДИАГНОСТИЧЕСКОГО ОБОРУДОВАНИЯ</a:t>
            </a:r>
            <a:endParaRPr kumimoji="0" lang="en-US" altLang="ru-RU" sz="3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Arial" pitchFamily="34" charset="0"/>
              <a:cs typeface="Times New Roman" pitchFamily="18" charset="0"/>
            </a:endParaRPr>
          </a:p>
        </p:txBody>
      </p:sp>
      <p:pic>
        <p:nvPicPr>
          <p:cNvPr id="3075" name="Picture 3" descr="C:\Users\a.kuskov\Desktop\Облако\титул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2" y="-36386"/>
            <a:ext cx="9161043" cy="689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/>
          <p:cNvSpPr txBox="1">
            <a:spLocks noChangeArrowheads="1"/>
          </p:cNvSpPr>
          <p:nvPr/>
        </p:nvSpPr>
        <p:spPr bwMode="auto">
          <a:xfrm>
            <a:off x="-8041" y="3442002"/>
            <a:ext cx="4539077" cy="296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b="1" dirty="0" smtClean="0"/>
              <a:t> Дополнительные возможности </a:t>
            </a:r>
            <a:r>
              <a:rPr lang="ru-RU" dirty="0"/>
              <a:t>внутритрубной дефектоскопии </a:t>
            </a:r>
          </a:p>
        </p:txBody>
      </p:sp>
    </p:spTree>
    <p:extLst>
      <p:ext uri="{BB962C8B-B14F-4D97-AF65-F5344CB8AC3E}">
        <p14:creationId xmlns:p14="http://schemas.microsoft.com/office/powerpoint/2010/main" val="3204675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430585" y="159119"/>
            <a:ext cx="8370676" cy="72008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1" algn="l">
              <a:defRPr/>
            </a:pPr>
            <a:r>
              <a:rPr lang="ru-RU" sz="2400" b="1" dirty="0" smtClean="0">
                <a:solidFill>
                  <a:schemeClr val="bg1"/>
                </a:solidFill>
                <a:ea typeface="+mj-ea"/>
                <a:cs typeface="+mj-cs"/>
              </a:rPr>
              <a:t>Инспекционные приборы </a:t>
            </a:r>
            <a:br>
              <a:rPr lang="ru-RU" sz="2400" b="1" dirty="0" smtClean="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ru-RU" sz="2000" dirty="0" smtClean="0">
                <a:solidFill>
                  <a:schemeClr val="bg1"/>
                </a:solidFill>
                <a:ea typeface="+mj-ea"/>
                <a:cs typeface="+mj-cs"/>
              </a:rPr>
              <a:t>«</a:t>
            </a:r>
            <a:r>
              <a:rPr lang="ru-RU" sz="2000" dirty="0" err="1" smtClean="0">
                <a:solidFill>
                  <a:schemeClr val="bg1"/>
                </a:solidFill>
                <a:ea typeface="+mj-ea"/>
                <a:cs typeface="+mj-cs"/>
              </a:rPr>
              <a:t>Интроскопы</a:t>
            </a:r>
            <a:r>
              <a:rPr lang="ru-RU" sz="2000" dirty="0" smtClean="0">
                <a:solidFill>
                  <a:schemeClr val="bg1"/>
                </a:solidFill>
                <a:ea typeface="+mj-ea"/>
                <a:cs typeface="+mj-cs"/>
              </a:rPr>
              <a:t>»</a:t>
            </a:r>
            <a:endParaRPr lang="ru-RU" sz="200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95536" y="3447557"/>
            <a:ext cx="4485969" cy="3046988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pPr marL="342900" lvl="1" indent="-342900" algn="just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kumimoji="1" lang="ru-RU" sz="1600" dirty="0" smtClean="0">
                <a:latin typeface="+mj-lt"/>
                <a:ea typeface="+mj-ea"/>
                <a:cs typeface="+mj-cs"/>
              </a:rPr>
              <a:t>Предназначены </a:t>
            </a:r>
            <a:r>
              <a:rPr kumimoji="1" lang="ru-RU" sz="1600" dirty="0">
                <a:latin typeface="+mj-lt"/>
                <a:ea typeface="+mj-ea"/>
                <a:cs typeface="+mj-cs"/>
              </a:rPr>
              <a:t>для различения повреждений внутренней и наружной </a:t>
            </a:r>
            <a:r>
              <a:rPr kumimoji="1" lang="ru-RU" sz="1600" dirty="0" smtClean="0">
                <a:latin typeface="+mj-lt"/>
                <a:ea typeface="+mj-ea"/>
                <a:cs typeface="+mj-cs"/>
              </a:rPr>
              <a:t>поверхностей трубы  </a:t>
            </a:r>
            <a:endParaRPr kumimoji="1" lang="ru-RU" sz="1600" dirty="0">
              <a:latin typeface="+mj-lt"/>
              <a:ea typeface="+mj-ea"/>
              <a:cs typeface="+mj-cs"/>
            </a:endParaRPr>
          </a:p>
          <a:p>
            <a:pPr marL="342900" lvl="1" indent="-342900" algn="just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endParaRPr kumimoji="1" lang="ru-RU" sz="1600" dirty="0" smtClean="0">
              <a:latin typeface="+mj-lt"/>
              <a:ea typeface="+mj-ea"/>
              <a:cs typeface="+mj-cs"/>
            </a:endParaRPr>
          </a:p>
          <a:p>
            <a:pPr marL="342900" lvl="1" indent="-342900" algn="just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kumimoji="1" lang="ru-RU" sz="1600" dirty="0" smtClean="0">
                <a:latin typeface="+mj-lt"/>
                <a:ea typeface="+mj-ea"/>
                <a:cs typeface="+mj-cs"/>
              </a:rPr>
              <a:t>Обеспечивают точную идентификацию </a:t>
            </a:r>
            <a:r>
              <a:rPr kumimoji="1" lang="ru-RU" sz="1600" dirty="0">
                <a:latin typeface="+mj-lt"/>
                <a:ea typeface="+mj-ea"/>
                <a:cs typeface="+mj-cs"/>
              </a:rPr>
              <a:t>дефектов сварных соединений </a:t>
            </a:r>
            <a:endParaRPr kumimoji="1" lang="ru-RU" sz="1600" dirty="0" smtClean="0">
              <a:latin typeface="+mj-lt"/>
              <a:ea typeface="+mj-ea"/>
              <a:cs typeface="+mj-cs"/>
            </a:endParaRPr>
          </a:p>
          <a:p>
            <a:pPr marL="342900" lvl="1" indent="-342900" algn="just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endParaRPr kumimoji="1" lang="ru-RU" sz="1600" dirty="0">
              <a:latin typeface="+mj-lt"/>
              <a:ea typeface="+mj-ea"/>
              <a:cs typeface="+mj-cs"/>
            </a:endParaRPr>
          </a:p>
          <a:p>
            <a:pPr marL="342900" lvl="1" indent="-342900" algn="just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kumimoji="1" lang="ru-RU" sz="1600" dirty="0" smtClean="0">
                <a:latin typeface="+mj-lt"/>
                <a:ea typeface="+mj-ea"/>
                <a:cs typeface="+mj-cs"/>
              </a:rPr>
              <a:t>Позволяют производить разделение дефектов </a:t>
            </a:r>
            <a:r>
              <a:rPr kumimoji="1" lang="ru-RU" sz="1600" dirty="0">
                <a:latin typeface="+mj-lt"/>
                <a:ea typeface="+mj-ea"/>
                <a:cs typeface="+mj-cs"/>
              </a:rPr>
              <a:t>сварных соединений </a:t>
            </a:r>
            <a:r>
              <a:rPr kumimoji="1" lang="ru-RU" sz="1600" dirty="0" smtClean="0">
                <a:latin typeface="+mj-lt"/>
                <a:ea typeface="+mj-ea"/>
                <a:cs typeface="+mj-cs"/>
              </a:rPr>
              <a:t>по степени опасности</a:t>
            </a:r>
          </a:p>
          <a:p>
            <a:pPr marL="342900" lvl="1" indent="-342900" algn="just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endParaRPr kumimoji="1" lang="ru-RU" sz="1600" dirty="0">
              <a:latin typeface="+mj-lt"/>
              <a:ea typeface="+mj-ea"/>
              <a:cs typeface="+mj-cs"/>
            </a:endParaRPr>
          </a:p>
          <a:p>
            <a:pPr marL="342900" lvl="1" indent="-342900" algn="just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kumimoji="1" lang="ru-RU" sz="1600" dirty="0" smtClean="0"/>
              <a:t>Чувствительны к предаварийным трещинам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8293" y="5647067"/>
            <a:ext cx="1503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chemeClr val="bg1"/>
                </a:solidFill>
              </a:rPr>
              <a:t>Потенциально опасные</a:t>
            </a:r>
          </a:p>
          <a:p>
            <a:r>
              <a:rPr lang="ru-RU" sz="1000" b="1" dirty="0" smtClean="0">
                <a:solidFill>
                  <a:schemeClr val="bg1"/>
                </a:solidFill>
              </a:rPr>
              <a:t>                 100</a:t>
            </a:r>
            <a:r>
              <a:rPr lang="ru-RU" sz="1000" b="1" dirty="0">
                <a:solidFill>
                  <a:schemeClr val="bg1"/>
                </a:solidFill>
              </a:rPr>
              <a:t>%</a:t>
            </a:r>
          </a:p>
        </p:txBody>
      </p:sp>
      <p:pic>
        <p:nvPicPr>
          <p:cNvPr id="11" name="Picture 4" descr="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6077" y="1389672"/>
            <a:ext cx="3325779" cy="2288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4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67372" y="4113076"/>
            <a:ext cx="3325779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 descr="4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67372" y="5524909"/>
            <a:ext cx="3325779" cy="928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5184068" y="3808727"/>
            <a:ext cx="360040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lvl="1">
              <a:buClr>
                <a:schemeClr val="tx1"/>
              </a:buClr>
              <a:defRPr/>
            </a:pPr>
            <a:r>
              <a:rPr kumimoji="1" lang="ru-RU" sz="1600" b="1" dirty="0" smtClean="0"/>
              <a:t>Фото внутренней поверхности трубы</a:t>
            </a:r>
            <a:endParaRPr kumimoji="1" lang="ru-RU" sz="16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151184" y="5214682"/>
            <a:ext cx="3452335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lvl="1">
              <a:buClr>
                <a:schemeClr val="tx1"/>
              </a:buClr>
              <a:defRPr/>
            </a:pPr>
            <a:r>
              <a:rPr kumimoji="1" lang="ru-RU" sz="1600" b="1" dirty="0" smtClean="0"/>
              <a:t>Развёртка сигнала </a:t>
            </a:r>
            <a:r>
              <a:rPr kumimoji="1" lang="ru-RU" sz="1600" b="1" dirty="0" err="1" smtClean="0"/>
              <a:t>Интроскопа</a:t>
            </a:r>
            <a:endParaRPr kumimoji="1" lang="ru-RU" sz="1600" b="1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19572" y="1376028"/>
            <a:ext cx="3276364" cy="209558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813645" y="64796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32931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Windows Navigation Start.wav"/>
          </p:stSnd>
        </p:sndAc>
      </p:transition>
    </mc:Choice>
    <mc:Fallback xmlns="">
      <p:transition>
        <p:sndAc>
          <p:stSnd>
            <p:snd r:embed="rId8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5737520"/>
              </p:ext>
            </p:extLst>
          </p:nvPr>
        </p:nvGraphicFramePr>
        <p:xfrm>
          <a:off x="4382032" y="2188125"/>
          <a:ext cx="3582464" cy="2163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323689" y="1435984"/>
            <a:ext cx="6732748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lvl="1">
              <a:buClr>
                <a:schemeClr val="tx1"/>
              </a:buClr>
              <a:defRPr/>
            </a:pPr>
            <a:r>
              <a:rPr kumimoji="1" lang="ru-RU" b="1" dirty="0" smtClean="0"/>
              <a:t>Разделение </a:t>
            </a:r>
            <a:r>
              <a:rPr kumimoji="1" lang="ru-RU" b="1" dirty="0"/>
              <a:t>дефектов сварных соединений по степени </a:t>
            </a:r>
            <a:r>
              <a:rPr kumimoji="1" lang="ru-RU" b="1" dirty="0" smtClean="0"/>
              <a:t>опасности</a:t>
            </a:r>
            <a:endParaRPr kumimoji="1" lang="ru-RU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3636" y="1880349"/>
            <a:ext cx="4068452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lvl="1">
              <a:buClr>
                <a:schemeClr val="tx1"/>
              </a:buClr>
              <a:defRPr/>
            </a:pPr>
            <a:r>
              <a:rPr kumimoji="1" lang="ru-RU" sz="1600" b="1" dirty="0" smtClean="0"/>
              <a:t>при отсутствии </a:t>
            </a:r>
            <a:r>
              <a:rPr kumimoji="1" lang="en-US" sz="1600" b="1" dirty="0" smtClean="0"/>
              <a:t>“</a:t>
            </a:r>
            <a:r>
              <a:rPr kumimoji="1" lang="ru-RU" sz="1600" b="1" dirty="0" err="1" smtClean="0"/>
              <a:t>Интроскопа</a:t>
            </a:r>
            <a:r>
              <a:rPr kumimoji="1" lang="en-US" sz="1600" b="1" dirty="0" smtClean="0"/>
              <a:t>”</a:t>
            </a:r>
            <a:r>
              <a:rPr kumimoji="1" lang="ru-RU" sz="1600" b="1" dirty="0" smtClean="0"/>
              <a:t> </a:t>
            </a:r>
            <a:endParaRPr kumimoji="1" lang="ru-RU" sz="1600" b="1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323528" y="2321714"/>
            <a:ext cx="3088702" cy="1955295"/>
            <a:chOff x="5279458" y="4977613"/>
            <a:chExt cx="3690156" cy="2235696"/>
          </a:xfrm>
        </p:grpSpPr>
        <p:graphicFrame>
          <p:nvGraphicFramePr>
            <p:cNvPr id="15" name="Диаграмма 1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654588499"/>
                </p:ext>
              </p:extLst>
            </p:nvPr>
          </p:nvGraphicFramePr>
          <p:xfrm>
            <a:off x="5279458" y="4977613"/>
            <a:ext cx="3690156" cy="223569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7" name="TextBox 16"/>
            <p:cNvSpPr txBox="1"/>
            <p:nvPr/>
          </p:nvSpPr>
          <p:spPr>
            <a:xfrm>
              <a:off x="6216657" y="5623729"/>
              <a:ext cx="15039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b="1" dirty="0" smtClean="0">
                  <a:solidFill>
                    <a:schemeClr val="bg1"/>
                  </a:solidFill>
                </a:rPr>
                <a:t>Потенциально опасные</a:t>
              </a:r>
            </a:p>
            <a:p>
              <a:r>
                <a:rPr lang="ru-RU" sz="1000" b="1" dirty="0" smtClean="0">
                  <a:solidFill>
                    <a:schemeClr val="bg1"/>
                  </a:solidFill>
                </a:rPr>
                <a:t>                 100</a:t>
              </a:r>
              <a:r>
                <a:rPr lang="ru-RU" sz="1000" b="1" dirty="0">
                  <a:solidFill>
                    <a:schemeClr val="bg1"/>
                  </a:solidFill>
                </a:rPr>
                <a:t>%</a:t>
              </a:r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4510540" y="1880349"/>
            <a:ext cx="3492388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lvl="1">
              <a:buClr>
                <a:schemeClr val="tx1"/>
              </a:buClr>
              <a:defRPr/>
            </a:pPr>
            <a:r>
              <a:rPr kumimoji="1" lang="ru-RU" sz="1600" b="1" dirty="0" smtClean="0"/>
              <a:t>при наличии </a:t>
            </a:r>
            <a:r>
              <a:rPr kumimoji="1" lang="en-US" sz="1600" b="1" dirty="0"/>
              <a:t>“ </a:t>
            </a:r>
            <a:r>
              <a:rPr kumimoji="1" lang="ru-RU" sz="1600" b="1" dirty="0" err="1" smtClean="0"/>
              <a:t>Интроскопа</a:t>
            </a:r>
            <a:r>
              <a:rPr kumimoji="1" lang="en-US" sz="1600" b="1" dirty="0" smtClean="0"/>
              <a:t>”</a:t>
            </a:r>
            <a:r>
              <a:rPr kumimoji="1" lang="ru-RU" sz="1600" b="1" dirty="0" smtClean="0"/>
              <a:t> </a:t>
            </a:r>
            <a:endParaRPr kumimoji="1" lang="ru-RU" sz="1600" b="1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4248125" y="1902656"/>
            <a:ext cx="0" cy="2770099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23689" y="4212377"/>
            <a:ext cx="4068452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lvl="1">
              <a:buClr>
                <a:schemeClr val="tx1"/>
              </a:buClr>
              <a:defRPr/>
            </a:pPr>
            <a:r>
              <a:rPr kumimoji="1" lang="ru-RU" sz="1600" dirty="0"/>
              <a:t>д</a:t>
            </a:r>
            <a:r>
              <a:rPr kumimoji="1" lang="ru-RU" sz="1600" dirty="0" smtClean="0"/>
              <a:t>ефекты без классификации - аномалии</a:t>
            </a:r>
          </a:p>
          <a:p>
            <a:pPr marL="0" lvl="1">
              <a:buClr>
                <a:schemeClr val="tx1"/>
              </a:buClr>
              <a:defRPr/>
            </a:pPr>
            <a:endParaRPr kumimoji="1" lang="ru-RU" sz="1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572161" y="4211583"/>
            <a:ext cx="3492388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lvl="1">
              <a:buClr>
                <a:schemeClr val="tx1"/>
              </a:buClr>
              <a:defRPr/>
            </a:pPr>
            <a:r>
              <a:rPr kumimoji="1" lang="ru-RU" sz="1600" dirty="0"/>
              <a:t>д</a:t>
            </a:r>
            <a:r>
              <a:rPr kumimoji="1" lang="ru-RU" sz="1600" dirty="0" smtClean="0"/>
              <a:t>ефекты с классификацией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51885" y="5185603"/>
            <a:ext cx="8240230" cy="369332"/>
          </a:xfrm>
          <a:prstGeom prst="rect">
            <a:avLst/>
          </a:prstGeom>
          <a:solidFill>
            <a:srgbClr val="00B0F0"/>
          </a:solidFill>
          <a:effectLst>
            <a:outerShdw blurRad="279400" dist="50800" dir="5400000" sx="87000" sy="87000" algn="ctr" rotWithShape="0">
              <a:srgbClr val="000000">
                <a:alpha val="68000"/>
              </a:srgbClr>
            </a:outerShdw>
          </a:effectLst>
        </p:spPr>
        <p:txBody>
          <a:bodyPr wrap="square" anchor="ctr">
            <a:spAutoFit/>
          </a:bodyPr>
          <a:lstStyle/>
          <a:p>
            <a:r>
              <a:rPr kumimoji="1" lang="ru-RU" altLang="en-US" dirty="0" smtClean="0">
                <a:solidFill>
                  <a:schemeClr val="bg1"/>
                </a:solidFill>
              </a:rPr>
              <a:t>В период 01.01 – 01.10  2017 года выявлено </a:t>
            </a:r>
            <a:r>
              <a:rPr kumimoji="1" lang="ru-RU" altLang="en-US" b="1" dirty="0" smtClean="0">
                <a:solidFill>
                  <a:schemeClr val="bg1"/>
                </a:solidFill>
              </a:rPr>
              <a:t>61426 дефектов</a:t>
            </a:r>
            <a:r>
              <a:rPr kumimoji="1" lang="en-US" altLang="en-US" b="1" dirty="0" smtClean="0">
                <a:solidFill>
                  <a:schemeClr val="bg1"/>
                </a:solidFill>
              </a:rPr>
              <a:t> </a:t>
            </a:r>
            <a:r>
              <a:rPr kumimoji="1" lang="ru-RU" altLang="en-US" dirty="0">
                <a:solidFill>
                  <a:schemeClr val="bg1"/>
                </a:solidFill>
              </a:rPr>
              <a:t>сварных </a:t>
            </a:r>
            <a:r>
              <a:rPr kumimoji="1" lang="ru-RU" altLang="en-US" dirty="0" smtClean="0">
                <a:solidFill>
                  <a:schemeClr val="bg1"/>
                </a:solidFill>
              </a:rPr>
              <a:t>соединений </a:t>
            </a:r>
            <a:endParaRPr kumimoji="1" lang="ru-RU" altLang="en-US" b="1" dirty="0">
              <a:solidFill>
                <a:schemeClr val="bg1"/>
              </a:solidFill>
            </a:endParaRPr>
          </a:p>
        </p:txBody>
      </p:sp>
      <p:sp>
        <p:nvSpPr>
          <p:cNvPr id="23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430585" y="159119"/>
            <a:ext cx="8370676" cy="72008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1" algn="l">
              <a:defRPr/>
            </a:pPr>
            <a:r>
              <a:rPr lang="ru-RU" sz="2400" b="1" dirty="0" smtClean="0">
                <a:solidFill>
                  <a:schemeClr val="bg1"/>
                </a:solidFill>
                <a:ea typeface="+mj-ea"/>
                <a:cs typeface="+mj-cs"/>
              </a:rPr>
              <a:t>Инспекционные приборы </a:t>
            </a:r>
            <a:br>
              <a:rPr lang="ru-RU" sz="2400" b="1" dirty="0" smtClean="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ru-RU" sz="2000" dirty="0" smtClean="0">
                <a:solidFill>
                  <a:schemeClr val="bg1"/>
                </a:solidFill>
                <a:ea typeface="+mj-ea"/>
                <a:cs typeface="+mj-cs"/>
              </a:rPr>
              <a:t>«</a:t>
            </a:r>
            <a:r>
              <a:rPr lang="ru-RU" sz="2000" dirty="0" err="1" smtClean="0">
                <a:solidFill>
                  <a:schemeClr val="bg1"/>
                </a:solidFill>
                <a:ea typeface="+mj-ea"/>
                <a:cs typeface="+mj-cs"/>
              </a:rPr>
              <a:t>Интроскопы</a:t>
            </a:r>
            <a:r>
              <a:rPr lang="ru-RU" sz="2000" dirty="0" smtClean="0">
                <a:solidFill>
                  <a:schemeClr val="bg1"/>
                </a:solidFill>
                <a:ea typeface="+mj-ea"/>
                <a:cs typeface="+mj-cs"/>
              </a:rPr>
              <a:t>»</a:t>
            </a:r>
            <a:endParaRPr lang="ru-RU" sz="200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813645" y="64796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030876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Windows Navigation Start.wav"/>
          </p:stSnd>
        </p:sndAc>
      </p:transition>
    </mc:Choice>
    <mc:Fallback xmlns="">
      <p:transition>
        <p:sndAc>
          <p:stSnd>
            <p:snd r:embed="rId10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315158" y="287498"/>
            <a:ext cx="8370676" cy="72008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lvl="1" algn="l">
              <a:buClr>
                <a:schemeClr val="tx1"/>
              </a:buClr>
              <a:defRPr/>
            </a:pPr>
            <a:r>
              <a:rPr lang="ru-RU" sz="2400" b="1" dirty="0" smtClean="0">
                <a:solidFill>
                  <a:schemeClr val="bg1"/>
                </a:solidFill>
                <a:ea typeface="+mj-ea"/>
                <a:cs typeface="+mj-cs"/>
              </a:rPr>
              <a:t>Навигационный модуль</a:t>
            </a:r>
            <a:br>
              <a:rPr lang="ru-RU" sz="2400" b="1" dirty="0" smtClean="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ru-RU" sz="2000" dirty="0">
                <a:solidFill>
                  <a:schemeClr val="bg1"/>
                </a:solidFill>
              </a:rPr>
              <a:t>Высокоточная инерциальная </a:t>
            </a:r>
            <a:r>
              <a:rPr lang="ru-RU" sz="2000" dirty="0" smtClean="0">
                <a:solidFill>
                  <a:schemeClr val="bg1"/>
                </a:solidFill>
              </a:rPr>
              <a:t>навигационная </a:t>
            </a:r>
            <a:r>
              <a:rPr lang="ru-RU" sz="2000" dirty="0">
                <a:solidFill>
                  <a:schemeClr val="bg1"/>
                </a:solidFill>
              </a:rPr>
              <a:t>система 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34277" y="5346425"/>
            <a:ext cx="1503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chemeClr val="bg1"/>
                </a:solidFill>
              </a:rPr>
              <a:t>Потенциально опасные</a:t>
            </a:r>
          </a:p>
          <a:p>
            <a:r>
              <a:rPr lang="ru-RU" sz="1000" b="1" dirty="0" smtClean="0">
                <a:solidFill>
                  <a:schemeClr val="bg1"/>
                </a:solidFill>
              </a:rPr>
              <a:t>                 100</a:t>
            </a:r>
            <a:r>
              <a:rPr lang="ru-RU" sz="1000" b="1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9383" y="3903345"/>
            <a:ext cx="4541337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buClr>
                <a:schemeClr val="tx1"/>
              </a:buClr>
              <a:defRPr/>
            </a:pPr>
            <a:endParaRPr kumimoji="1" lang="ru-RU" sz="1400" b="1" dirty="0"/>
          </a:p>
          <a:p>
            <a:pPr marL="285750" lvl="1" indent="-285750" algn="just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kumimoji="1" lang="ru-RU" sz="1400" dirty="0" smtClean="0"/>
              <a:t>Привязка оси </a:t>
            </a:r>
            <a:r>
              <a:rPr kumimoji="1" lang="ru-RU" sz="1400" dirty="0"/>
              <a:t>трубопровода к </a:t>
            </a:r>
            <a:r>
              <a:rPr kumimoji="1" lang="ru-RU" sz="1400" dirty="0" smtClean="0"/>
              <a:t>карте с построением </a:t>
            </a:r>
            <a:r>
              <a:rPr kumimoji="1" lang="ru-RU" sz="1400" dirty="0"/>
              <a:t>трехмерного профиля </a:t>
            </a:r>
            <a:r>
              <a:rPr kumimoji="1" lang="ru-RU" sz="1400" dirty="0" smtClean="0"/>
              <a:t>трубопровода </a:t>
            </a:r>
          </a:p>
          <a:p>
            <a:pPr marL="285750" lvl="1" indent="-285750" algn="just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endParaRPr kumimoji="1" lang="ru-RU" sz="1400" dirty="0" smtClean="0"/>
          </a:p>
          <a:p>
            <a:pPr marL="285750" lvl="1" indent="-285750" algn="just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kumimoji="1" lang="ru-RU" sz="1400" dirty="0"/>
              <a:t>Получение геодезических координат дефектов, швов и других особенностей трубопровода </a:t>
            </a:r>
            <a:r>
              <a:rPr kumimoji="1" lang="ru-RU" sz="1400" dirty="0" smtClean="0"/>
              <a:t/>
            </a:r>
            <a:br>
              <a:rPr kumimoji="1" lang="ru-RU" sz="1400" dirty="0" smtClean="0"/>
            </a:br>
            <a:r>
              <a:rPr kumimoji="1" lang="ru-RU" sz="1400" dirty="0" smtClean="0"/>
              <a:t>(</a:t>
            </a:r>
            <a:r>
              <a:rPr kumimoji="1" lang="ru-RU" sz="1400" dirty="0"/>
              <a:t>при наличии геодезических координат маркеров) </a:t>
            </a:r>
          </a:p>
          <a:p>
            <a:pPr marL="285750" lvl="1" indent="-285750" algn="just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endParaRPr kumimoji="1" lang="ru-RU" sz="1400" dirty="0"/>
          </a:p>
          <a:p>
            <a:pPr marL="285750" lvl="1" indent="-285750" algn="just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kumimoji="1" lang="ru-RU" sz="1400" dirty="0"/>
              <a:t>выявление участков трубопровода с недопустимым уровнем НДС </a:t>
            </a:r>
            <a:endParaRPr kumimoji="1" lang="ru-RU" sz="1400" dirty="0" smtClean="0"/>
          </a:p>
          <a:p>
            <a:pPr marL="0" lvl="1" algn="just">
              <a:buClr>
                <a:schemeClr val="tx1"/>
              </a:buClr>
              <a:defRPr/>
            </a:pPr>
            <a:r>
              <a:rPr kumimoji="1" lang="ru-RU" sz="1400" dirty="0"/>
              <a:t> </a:t>
            </a:r>
            <a:r>
              <a:rPr kumimoji="1" lang="ru-RU" sz="1400" dirty="0" smtClean="0"/>
              <a:t>      (</a:t>
            </a:r>
            <a:r>
              <a:rPr kumimoji="1" lang="ru-RU" sz="1400" b="1" dirty="0"/>
              <a:t>непроектные изгибы</a:t>
            </a:r>
            <a:r>
              <a:rPr kumimoji="1" lang="ru-RU" sz="1400" dirty="0"/>
              <a:t>)</a:t>
            </a:r>
          </a:p>
          <a:p>
            <a:pPr marL="285750" lvl="1" indent="-285750" algn="just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endParaRPr kumimoji="1" lang="ru-RU" sz="1600" dirty="0"/>
          </a:p>
          <a:p>
            <a:pPr marL="0" lvl="1" algn="just">
              <a:buClr>
                <a:schemeClr val="tx1"/>
              </a:buClr>
              <a:defRPr/>
            </a:pPr>
            <a:endParaRPr kumimoji="1" lang="ru-RU" sz="1600" dirty="0" smtClean="0"/>
          </a:p>
        </p:txBody>
      </p:sp>
      <p:sp>
        <p:nvSpPr>
          <p:cNvPr id="17" name="Прямоугольник 16"/>
          <p:cNvSpPr/>
          <p:nvPr/>
        </p:nvSpPr>
        <p:spPr>
          <a:xfrm>
            <a:off x="4856495" y="1290246"/>
            <a:ext cx="2415805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lvl="1">
              <a:spcBef>
                <a:spcPct val="70000"/>
              </a:spcBef>
              <a:buClr>
                <a:schemeClr val="tx1"/>
              </a:buClr>
              <a:defRPr/>
            </a:pPr>
            <a:r>
              <a:rPr kumimoji="1" lang="ru-RU" sz="1600" b="1" dirty="0" smtClean="0"/>
              <a:t>Привязка к карте</a:t>
            </a:r>
            <a:endParaRPr kumimoji="1" lang="ru-RU" sz="1600" b="1" dirty="0"/>
          </a:p>
        </p:txBody>
      </p:sp>
      <p:pic>
        <p:nvPicPr>
          <p:cNvPr id="19" name="Picture 2" descr="U:\a.kuskov\Общая\Воздушный переход 341 км\IMG_0759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68044" y="4221088"/>
            <a:ext cx="3717790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Изображение 2" descr="DT_TK__13_07_25_2.pdf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10" t="7649" r="4680" b="7330"/>
          <a:stretch/>
        </p:blipFill>
        <p:spPr>
          <a:xfrm>
            <a:off x="4968044" y="1628800"/>
            <a:ext cx="3717790" cy="2156318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4856495" y="3897052"/>
            <a:ext cx="2415805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lvl="1">
              <a:spcBef>
                <a:spcPct val="70000"/>
              </a:spcBef>
              <a:buClr>
                <a:schemeClr val="tx1"/>
              </a:buClr>
              <a:defRPr/>
            </a:pPr>
            <a:r>
              <a:rPr kumimoji="1" lang="ru-RU" sz="1600" b="1" dirty="0"/>
              <a:t>Непроектные изгибы</a:t>
            </a:r>
          </a:p>
        </p:txBody>
      </p:sp>
      <p:pic>
        <p:nvPicPr>
          <p:cNvPr id="10" name="Рисунок 9" descr="D:\WORK_NEW\!ТЕХНИЧЕСКИЕ ХАРАКТЕРИСТИКИ\Общие длины приборов 21.07.2017\TIUS.JP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588" y="1351689"/>
            <a:ext cx="3132348" cy="254536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8813645" y="64796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13456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Windows Navigation Start.wav"/>
          </p:stSnd>
        </p:sndAc>
      </p:transition>
    </mc:Choice>
    <mc:Fallback xmlns="">
      <p:transition>
        <p:sndAc>
          <p:stSnd>
            <p:snd r:embed="rId8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34277" y="5346425"/>
            <a:ext cx="1503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chemeClr val="bg1"/>
                </a:solidFill>
              </a:rPr>
              <a:t>Потенциально опасные</a:t>
            </a:r>
          </a:p>
          <a:p>
            <a:r>
              <a:rPr lang="ru-RU" sz="1000" b="1" dirty="0" smtClean="0">
                <a:solidFill>
                  <a:schemeClr val="bg1"/>
                </a:solidFill>
              </a:rPr>
              <a:t>                 100</a:t>
            </a:r>
            <a:r>
              <a:rPr lang="ru-RU" sz="1000" b="1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315158" y="287498"/>
            <a:ext cx="8370676" cy="72008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lvl="1" algn="l">
              <a:buClr>
                <a:schemeClr val="tx1"/>
              </a:buClr>
              <a:defRPr/>
            </a:pPr>
            <a:r>
              <a:rPr lang="ru-RU" sz="2400" b="1" dirty="0" smtClean="0">
                <a:solidFill>
                  <a:schemeClr val="bg1"/>
                </a:solidFill>
                <a:ea typeface="+mj-ea"/>
                <a:cs typeface="+mj-cs"/>
              </a:rPr>
              <a:t>Навигационный модуль</a:t>
            </a:r>
            <a:br>
              <a:rPr lang="ru-RU" sz="2400" b="1" dirty="0" smtClean="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ru-RU" sz="2000" dirty="0">
                <a:solidFill>
                  <a:schemeClr val="bg1"/>
                </a:solidFill>
              </a:rPr>
              <a:t>Высокоточная инерциальная </a:t>
            </a:r>
            <a:r>
              <a:rPr lang="ru-RU" sz="2000" dirty="0" smtClean="0">
                <a:solidFill>
                  <a:schemeClr val="bg1"/>
                </a:solidFill>
              </a:rPr>
              <a:t>навигационная </a:t>
            </a:r>
            <a:r>
              <a:rPr lang="ru-RU" sz="2000" dirty="0">
                <a:solidFill>
                  <a:schemeClr val="bg1"/>
                </a:solidFill>
              </a:rPr>
              <a:t>система 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4850264"/>
            <a:ext cx="8145274" cy="1392432"/>
          </a:xfrm>
          <a:prstGeom prst="rect">
            <a:avLst/>
          </a:prstGeom>
          <a:noFill/>
          <a:effectLst>
            <a:outerShdw blurRad="279400" dist="50800" dir="5400000" sx="87000" sy="87000" algn="ctr" rotWithShape="0">
              <a:srgbClr val="000000">
                <a:alpha val="68000"/>
              </a:srgbClr>
            </a:outerShdw>
          </a:effectLst>
        </p:spPr>
        <p:txBody>
          <a:bodyPr wrap="square" anchor="ctr">
            <a:spAutoFit/>
          </a:bodyPr>
          <a:lstStyle/>
          <a:p>
            <a:pPr marL="285750" lvl="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kumimoji="1" lang="ru-RU" sz="1600" dirty="0" smtClean="0"/>
              <a:t>Непроектные упруго-пластические </a:t>
            </a:r>
            <a:r>
              <a:rPr kumimoji="1" lang="ru-RU" sz="1600" dirty="0"/>
              <a:t>изгибы </a:t>
            </a:r>
            <a:r>
              <a:rPr kumimoji="1" lang="ru-RU" sz="1600" dirty="0" smtClean="0"/>
              <a:t/>
            </a:r>
            <a:br>
              <a:rPr kumimoji="1" lang="ru-RU" sz="1600" dirty="0" smtClean="0"/>
            </a:br>
            <a:r>
              <a:rPr kumimoji="1" lang="ru-RU" sz="1600" dirty="0" smtClean="0"/>
              <a:t>провоцируют </a:t>
            </a:r>
            <a:r>
              <a:rPr kumimoji="1" lang="ru-RU" sz="1600" dirty="0"/>
              <a:t>появление </a:t>
            </a:r>
            <a:r>
              <a:rPr kumimoji="1" lang="ru-RU" sz="1600" dirty="0" smtClean="0"/>
              <a:t>дефектов, в </a:t>
            </a:r>
            <a:r>
              <a:rPr kumimoji="1" lang="ru-RU" sz="1600" dirty="0"/>
              <a:t>частности поперечных трещин </a:t>
            </a:r>
            <a:endParaRPr kumimoji="1" lang="ru-RU" sz="1600" dirty="0" smtClean="0"/>
          </a:p>
          <a:p>
            <a:pPr marL="285750" lvl="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kumimoji="1" lang="ru-RU" sz="1600" dirty="0" smtClean="0"/>
              <a:t>Дефекты</a:t>
            </a:r>
            <a:r>
              <a:rPr kumimoji="1" lang="ru-RU" sz="1600" dirty="0"/>
              <a:t>, находящиеся в зонах непроектных изгибов, </a:t>
            </a:r>
            <a:r>
              <a:rPr kumimoji="1" lang="ru-RU" sz="1600" dirty="0" smtClean="0"/>
              <a:t/>
            </a:r>
            <a:br>
              <a:rPr kumimoji="1" lang="ru-RU" sz="1600" dirty="0" smtClean="0"/>
            </a:br>
            <a:r>
              <a:rPr kumimoji="1" lang="ru-RU" sz="1600" dirty="0" smtClean="0"/>
              <a:t>испытывают значительные </a:t>
            </a:r>
            <a:r>
              <a:rPr kumimoji="1" lang="ru-RU" sz="1600" dirty="0"/>
              <a:t>нагрузки, что приводит к их непрогнозируемому росту.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ru-RU" sz="1600" dirty="0"/>
              <a:t>При оценке  опасности дефектов необходимо учитывать НДС трубопровода</a:t>
            </a:r>
            <a:endParaRPr kumimoji="1" lang="ru-RU" altLang="en-US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56076" y="1222756"/>
            <a:ext cx="3653571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ru-RU" sz="1600" b="1" dirty="0" smtClean="0"/>
              <a:t>Изгибы трубопровода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отводы горячего </a:t>
            </a:r>
            <a:r>
              <a:rPr lang="ru-RU" sz="1600" dirty="0"/>
              <a:t>гнутья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отводы </a:t>
            </a:r>
            <a:r>
              <a:rPr lang="ru-RU" sz="1600" dirty="0"/>
              <a:t>холодного гнутья, </a:t>
            </a: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крутоизогнутые отводы,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сегментные отводы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участки с радиусом изгиба</a:t>
            </a:r>
          </a:p>
          <a:p>
            <a:r>
              <a:rPr lang="ru-RU" sz="1600" dirty="0" smtClean="0"/>
              <a:t>      менее 1000 диаметров трубы </a:t>
            </a:r>
            <a:br>
              <a:rPr lang="ru-RU" sz="1600" dirty="0" smtClean="0"/>
            </a:br>
            <a:r>
              <a:rPr lang="ru-RU" sz="1600" dirty="0" smtClean="0"/>
              <a:t>      (непроектные упруго-пластические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    изгибы)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   </a:t>
            </a:r>
            <a:endParaRPr kumimoji="1" lang="ru-RU" sz="1600" dirty="0"/>
          </a:p>
        </p:txBody>
      </p:sp>
      <p:sp>
        <p:nvSpPr>
          <p:cNvPr id="19" name="Овал 18"/>
          <p:cNvSpPr/>
          <p:nvPr/>
        </p:nvSpPr>
        <p:spPr>
          <a:xfrm>
            <a:off x="431540" y="1628800"/>
            <a:ext cx="1224136" cy="11161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1" name="Овал 20"/>
          <p:cNvSpPr/>
          <p:nvPr/>
        </p:nvSpPr>
        <p:spPr>
          <a:xfrm>
            <a:off x="467544" y="3212976"/>
            <a:ext cx="1224136" cy="11161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2" name="Овал 21"/>
          <p:cNvSpPr/>
          <p:nvPr/>
        </p:nvSpPr>
        <p:spPr>
          <a:xfrm>
            <a:off x="2555776" y="3212976"/>
            <a:ext cx="1224136" cy="11161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3" name="Овал 22"/>
          <p:cNvSpPr/>
          <p:nvPr/>
        </p:nvSpPr>
        <p:spPr>
          <a:xfrm>
            <a:off x="1497859" y="2420888"/>
            <a:ext cx="1224136" cy="111612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7" name="Овал 26"/>
          <p:cNvSpPr/>
          <p:nvPr/>
        </p:nvSpPr>
        <p:spPr>
          <a:xfrm>
            <a:off x="2519772" y="1628800"/>
            <a:ext cx="1224136" cy="11161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45905" y="1909764"/>
            <a:ext cx="965755" cy="54712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651771" y="1880828"/>
            <a:ext cx="912117" cy="59205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726227" y="3499312"/>
            <a:ext cx="873665" cy="541756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00065" y="3429000"/>
            <a:ext cx="947599" cy="606092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395536" y="1205598"/>
            <a:ext cx="6732748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lvl="1">
              <a:buClr>
                <a:schemeClr val="tx1"/>
              </a:buClr>
              <a:defRPr/>
            </a:pPr>
            <a:r>
              <a:rPr kumimoji="1" lang="ru-RU" sz="1600" b="1" dirty="0" smtClean="0"/>
              <a:t>Комплексная обработка данных</a:t>
            </a:r>
            <a:endParaRPr kumimoji="1" lang="ru-RU" sz="1600" b="1" dirty="0">
              <a:solidFill>
                <a:srgbClr val="FF0000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20232042">
            <a:off x="3868032" y="1995612"/>
            <a:ext cx="1008112" cy="68189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294488" y="1592088"/>
            <a:ext cx="3507655" cy="10226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5256076" y="3229414"/>
            <a:ext cx="3507654" cy="11363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36" name="Стрелка вправо 35"/>
          <p:cNvSpPr/>
          <p:nvPr/>
        </p:nvSpPr>
        <p:spPr>
          <a:xfrm rot="1180245">
            <a:off x="3883635" y="2871488"/>
            <a:ext cx="1008112" cy="68189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 descr="D:\WORK_NEW\!ТЕХНИЧЕСКИЕ ХАРАКТЕРИСТИКИ\Общие длины приборов 21.07.2017\TIUS.JPG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9013" y="2674010"/>
            <a:ext cx="812540" cy="599938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23"/>
          <p:cNvSpPr txBox="1"/>
          <p:nvPr/>
        </p:nvSpPr>
        <p:spPr>
          <a:xfrm>
            <a:off x="8813645" y="64796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7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96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Windows Navigation Start.wav"/>
          </p:stSnd>
        </p:sndAc>
      </p:transition>
    </mc:Choice>
    <mc:Fallback xmlns="">
      <p:transition>
        <p:sndAc>
          <p:stSnd>
            <p:snd r:embed="rId9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34277" y="5346425"/>
            <a:ext cx="1503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chemeClr val="bg1"/>
                </a:solidFill>
              </a:rPr>
              <a:t>Потенциально опасные</a:t>
            </a:r>
          </a:p>
          <a:p>
            <a:r>
              <a:rPr lang="ru-RU" sz="1000" b="1" dirty="0" smtClean="0">
                <a:solidFill>
                  <a:schemeClr val="bg1"/>
                </a:solidFill>
              </a:rPr>
              <a:t>                 100</a:t>
            </a:r>
            <a:r>
              <a:rPr lang="ru-RU" sz="1000" b="1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95536" y="1555136"/>
            <a:ext cx="3981152" cy="1654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kumimoji="1" lang="ru-RU" sz="1600" b="1" dirty="0" smtClean="0"/>
              <a:t>ООО </a:t>
            </a:r>
            <a:r>
              <a:rPr kumimoji="1" lang="ru-RU" sz="1600" b="1" dirty="0"/>
              <a:t>«Газпром </a:t>
            </a:r>
            <a:r>
              <a:rPr kumimoji="1" lang="ru-RU" sz="1600" b="1" dirty="0" err="1"/>
              <a:t>трансгаз</a:t>
            </a:r>
            <a:r>
              <a:rPr kumimoji="1" lang="ru-RU" sz="1600" b="1" dirty="0"/>
              <a:t> Уфа»</a:t>
            </a:r>
          </a:p>
          <a:p>
            <a:pPr algn="just">
              <a:lnSpc>
                <a:spcPct val="107000"/>
              </a:lnSpc>
            </a:pPr>
            <a:r>
              <a:rPr kumimoji="1" lang="ru-RU" sz="1600" b="1" dirty="0" smtClean="0"/>
              <a:t>Непроектные изгибы (2016 </a:t>
            </a:r>
            <a:r>
              <a:rPr kumimoji="1" lang="ru-RU" sz="1600" b="1" dirty="0"/>
              <a:t>– 01.05.2017)</a:t>
            </a:r>
            <a:endParaRPr kumimoji="1" lang="ru-RU" sz="1600" b="1" dirty="0" smtClean="0"/>
          </a:p>
          <a:p>
            <a:pPr algn="just">
              <a:lnSpc>
                <a:spcPct val="107000"/>
              </a:lnSpc>
            </a:pPr>
            <a:r>
              <a:rPr kumimoji="1" lang="ru-RU" sz="1600" dirty="0" smtClean="0"/>
              <a:t>2240 (153 критических)</a:t>
            </a:r>
            <a:endParaRPr kumimoji="1" lang="ru-RU" sz="1600" dirty="0"/>
          </a:p>
          <a:p>
            <a:pPr lvl="0" algn="just"/>
            <a:r>
              <a:rPr kumimoji="1" lang="ru-RU" sz="1600" dirty="0" smtClean="0"/>
              <a:t>15 </a:t>
            </a:r>
            <a:r>
              <a:rPr kumimoji="1" lang="ru-RU" sz="1600" dirty="0"/>
              <a:t>поперечных </a:t>
            </a:r>
            <a:r>
              <a:rPr kumimoji="1" lang="ru-RU" sz="1600" dirty="0" smtClean="0"/>
              <a:t>трещин</a:t>
            </a:r>
          </a:p>
          <a:p>
            <a:pPr algn="just"/>
            <a:r>
              <a:rPr kumimoji="1" lang="ru-RU" sz="1600" dirty="0"/>
              <a:t>3</a:t>
            </a:r>
            <a:r>
              <a:rPr kumimoji="1" lang="ru-RU" sz="1600" dirty="0" smtClean="0"/>
              <a:t> трещины </a:t>
            </a:r>
            <a:r>
              <a:rPr kumimoji="1" lang="ru-RU" sz="1600" dirty="0"/>
              <a:t>на кольцевом сварном шве</a:t>
            </a:r>
          </a:p>
          <a:p>
            <a:pPr lvl="0" algn="just"/>
            <a:r>
              <a:rPr kumimoji="1" lang="ru-RU" sz="1600" dirty="0" smtClean="0"/>
              <a:t>7 недопустимых гофр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388123" y="1165913"/>
            <a:ext cx="4587799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lvl="1">
              <a:buClr>
                <a:schemeClr val="tx1"/>
              </a:buClr>
              <a:defRPr/>
            </a:pPr>
            <a:r>
              <a:rPr kumimoji="1" lang="ru-RU" sz="1600" b="1" dirty="0" smtClean="0"/>
              <a:t>Поперечные трещины в зоне повышенного НДС</a:t>
            </a:r>
            <a:endParaRPr kumimoji="1" lang="ru-RU" sz="1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3126" y="1541295"/>
            <a:ext cx="1557046" cy="19597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799290" y="1735065"/>
            <a:ext cx="1990133" cy="1541755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315158" y="287498"/>
            <a:ext cx="8370676" cy="72008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lvl="1" algn="l">
              <a:buClr>
                <a:schemeClr val="tx1"/>
              </a:buClr>
              <a:defRPr/>
            </a:pPr>
            <a:r>
              <a:rPr lang="ru-RU" sz="2400" b="1" dirty="0" smtClean="0">
                <a:solidFill>
                  <a:schemeClr val="bg1"/>
                </a:solidFill>
                <a:ea typeface="+mj-ea"/>
                <a:cs typeface="+mj-cs"/>
              </a:rPr>
              <a:t>Навигационный модуль</a:t>
            </a:r>
            <a:br>
              <a:rPr lang="ru-RU" sz="2400" b="1" dirty="0" smtClean="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ru-RU" sz="2000" dirty="0" smtClean="0">
                <a:solidFill>
                  <a:schemeClr val="bg1"/>
                </a:solidFill>
              </a:rPr>
              <a:t>Высокоточная инерциальная навигационная система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9532" y="3975322"/>
            <a:ext cx="3981152" cy="1654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kumimoji="1" lang="ru-RU" sz="1600" b="1" dirty="0" smtClean="0"/>
              <a:t>ООО </a:t>
            </a:r>
            <a:r>
              <a:rPr kumimoji="1" lang="ru-RU" sz="1600" b="1" dirty="0"/>
              <a:t>«Газпром </a:t>
            </a:r>
            <a:r>
              <a:rPr kumimoji="1" lang="ru-RU" sz="1600" b="1" dirty="0" err="1"/>
              <a:t>трансгаз</a:t>
            </a:r>
            <a:r>
              <a:rPr kumimoji="1" lang="ru-RU" sz="1600" b="1" dirty="0"/>
              <a:t> </a:t>
            </a:r>
            <a:r>
              <a:rPr kumimoji="1" lang="ru-RU" sz="1600" b="1" dirty="0" smtClean="0"/>
              <a:t>Чайковский»</a:t>
            </a:r>
            <a:endParaRPr kumimoji="1" lang="ru-RU" sz="1600" b="1" dirty="0"/>
          </a:p>
          <a:p>
            <a:pPr algn="just">
              <a:lnSpc>
                <a:spcPct val="107000"/>
              </a:lnSpc>
            </a:pPr>
            <a:r>
              <a:rPr kumimoji="1" lang="ru-RU" sz="1600" b="1" dirty="0" smtClean="0"/>
              <a:t>Непроектные изгибы (2016 – 01.05.2017)</a:t>
            </a:r>
          </a:p>
          <a:p>
            <a:pPr algn="just">
              <a:lnSpc>
                <a:spcPct val="107000"/>
              </a:lnSpc>
            </a:pPr>
            <a:r>
              <a:rPr kumimoji="1" lang="ru-RU" sz="1600" dirty="0" smtClean="0"/>
              <a:t>1543 (158 критических)</a:t>
            </a:r>
            <a:endParaRPr kumimoji="1" lang="ru-RU" sz="1600" dirty="0"/>
          </a:p>
          <a:p>
            <a:pPr lvl="0" algn="just"/>
            <a:r>
              <a:rPr kumimoji="1" lang="ru-RU" sz="1600" dirty="0" smtClean="0"/>
              <a:t>27 </a:t>
            </a:r>
            <a:r>
              <a:rPr kumimoji="1" lang="ru-RU" sz="1600" dirty="0"/>
              <a:t>поперечных </a:t>
            </a:r>
            <a:r>
              <a:rPr kumimoji="1" lang="ru-RU" sz="1600" dirty="0" smtClean="0"/>
              <a:t>трещин</a:t>
            </a:r>
          </a:p>
          <a:p>
            <a:pPr lvl="0" algn="just"/>
            <a:r>
              <a:rPr kumimoji="1" lang="ru-RU" sz="1600" dirty="0" smtClean="0"/>
              <a:t>12 трещин на кольцевом сварном шве</a:t>
            </a:r>
            <a:endParaRPr kumimoji="1" lang="ru-RU" sz="1600" dirty="0"/>
          </a:p>
          <a:p>
            <a:pPr lvl="0" algn="just"/>
            <a:endParaRPr kumimoji="1" lang="ru-RU" sz="1600" dirty="0" smtClean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359532" y="3681028"/>
            <a:ext cx="8388932" cy="36005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441563" y="4018615"/>
            <a:ext cx="1833111" cy="158998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3479" y="3897052"/>
            <a:ext cx="1541755" cy="1833112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345654" y="1139993"/>
            <a:ext cx="3981152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kumimoji="1" lang="ru-RU" b="1" dirty="0" smtClean="0"/>
              <a:t>Тестовая эксплуатация</a:t>
            </a:r>
            <a:endParaRPr kumimoji="1" lang="ru-RU" dirty="0" smtClean="0"/>
          </a:p>
        </p:txBody>
      </p:sp>
      <p:sp>
        <p:nvSpPr>
          <p:cNvPr id="19" name="Прямоугольник 18"/>
          <p:cNvSpPr/>
          <p:nvPr/>
        </p:nvSpPr>
        <p:spPr>
          <a:xfrm>
            <a:off x="423145" y="5805264"/>
            <a:ext cx="8145299" cy="882742"/>
          </a:xfrm>
          <a:prstGeom prst="rect">
            <a:avLst/>
          </a:prstGeom>
          <a:solidFill>
            <a:srgbClr val="00B0F0"/>
          </a:solidFill>
          <a:effectLst>
            <a:outerShdw blurRad="279400" dist="50800" dir="5400000" sx="87000" sy="87000" algn="ctr" rotWithShape="0">
              <a:srgbClr val="000000">
                <a:alpha val="68000"/>
              </a:srgbClr>
            </a:outerShdw>
          </a:effectLst>
        </p:spPr>
        <p:txBody>
          <a:bodyPr wrap="square" anchor="ctr">
            <a:spAutoFit/>
          </a:bodyPr>
          <a:lstStyle/>
          <a:p>
            <a:pPr>
              <a:lnSpc>
                <a:spcPct val="107000"/>
              </a:lnSpc>
            </a:pPr>
            <a:r>
              <a:rPr kumimoji="1" lang="ru-RU" altLang="en-US" sz="1600" dirty="0" smtClean="0">
                <a:solidFill>
                  <a:schemeClr val="bg1"/>
                </a:solidFill>
              </a:rPr>
              <a:t>За тестовый период 2016 – 2017 г. </a:t>
            </a:r>
            <a:r>
              <a:rPr kumimoji="1" lang="ru-RU" altLang="en-US" sz="1600" dirty="0">
                <a:solidFill>
                  <a:schemeClr val="bg1"/>
                </a:solidFill>
              </a:rPr>
              <a:t>в</a:t>
            </a:r>
            <a:r>
              <a:rPr kumimoji="1" lang="ru-RU" altLang="en-US" sz="1600" dirty="0" smtClean="0">
                <a:solidFill>
                  <a:schemeClr val="bg1"/>
                </a:solidFill>
              </a:rPr>
              <a:t>ыявлено</a:t>
            </a:r>
            <a:r>
              <a:rPr kumimoji="1" lang="en-US" altLang="en-US" sz="1600" dirty="0" smtClean="0">
                <a:solidFill>
                  <a:schemeClr val="bg1"/>
                </a:solidFill>
              </a:rPr>
              <a:t>: </a:t>
            </a:r>
            <a:endParaRPr kumimoji="1" lang="ru-RU" altLang="en-US" sz="1600" dirty="0" smtClean="0">
              <a:solidFill>
                <a:schemeClr val="bg1"/>
              </a:solidFill>
            </a:endParaRPr>
          </a:p>
          <a:p>
            <a:pPr>
              <a:lnSpc>
                <a:spcPct val="107000"/>
              </a:lnSpc>
            </a:pPr>
            <a:r>
              <a:rPr kumimoji="1" lang="ru-RU" altLang="en-US" sz="1600" b="1" dirty="0" smtClean="0">
                <a:solidFill>
                  <a:schemeClr val="bg1"/>
                </a:solidFill>
              </a:rPr>
              <a:t>110  поперечных трещин </a:t>
            </a:r>
            <a:r>
              <a:rPr kumimoji="1" lang="ru-RU" altLang="en-US" sz="1600" dirty="0" smtClean="0">
                <a:solidFill>
                  <a:schemeClr val="bg1"/>
                </a:solidFill>
              </a:rPr>
              <a:t>и </a:t>
            </a:r>
            <a:br>
              <a:rPr kumimoji="1" lang="ru-RU" altLang="en-US" sz="1600" dirty="0" smtClean="0">
                <a:solidFill>
                  <a:schemeClr val="bg1"/>
                </a:solidFill>
              </a:rPr>
            </a:br>
            <a:r>
              <a:rPr kumimoji="1" lang="ru-RU" altLang="en-US" sz="1600" dirty="0" smtClean="0">
                <a:solidFill>
                  <a:schemeClr val="bg1"/>
                </a:solidFill>
              </a:rPr>
              <a:t>более </a:t>
            </a:r>
            <a:r>
              <a:rPr kumimoji="1" lang="ru-RU" altLang="en-US" sz="1600" b="1" dirty="0" smtClean="0">
                <a:solidFill>
                  <a:schemeClr val="bg1"/>
                </a:solidFill>
              </a:rPr>
              <a:t>1000 критических непроектных изгибов</a:t>
            </a:r>
            <a:endParaRPr kumimoji="1" lang="ru-RU" alt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13645" y="64796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208621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Windows Navigation Start.wav"/>
          </p:stSnd>
        </p:sndAc>
      </p:transition>
    </mc:Choice>
    <mc:Fallback xmlns="">
      <p:transition>
        <p:sndAc>
          <p:stSnd>
            <p:snd r:embed="rId8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Chart 1"/>
          <p:cNvGraphicFramePr>
            <a:graphicFrameLocks/>
          </p:cNvGraphicFramePr>
          <p:nvPr>
            <p:extLst/>
          </p:nvPr>
        </p:nvGraphicFramePr>
        <p:xfrm>
          <a:off x="6696236" y="656692"/>
          <a:ext cx="3582464" cy="2163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7336" y="2456892"/>
            <a:ext cx="5430808" cy="39766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Овал 5"/>
          <p:cNvSpPr/>
          <p:nvPr/>
        </p:nvSpPr>
        <p:spPr>
          <a:xfrm>
            <a:off x="2519772" y="4545124"/>
            <a:ext cx="1188132" cy="46805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359871" y="1736812"/>
            <a:ext cx="54002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ru-RU" sz="1600" dirty="0">
                <a:latin typeface="+mj-lt"/>
                <a:ea typeface="+mj-ea"/>
                <a:cs typeface="+mj-cs"/>
              </a:rPr>
              <a:t>ВТД на расстоянии 7 км от берега </a:t>
            </a:r>
          </a:p>
          <a:p>
            <a:r>
              <a:rPr kumimoji="1" lang="ru-RU" sz="1600" dirty="0" smtClean="0">
                <a:latin typeface="+mj-lt"/>
                <a:ea typeface="+mj-ea"/>
                <a:cs typeface="+mj-cs"/>
              </a:rPr>
              <a:t>зарегистрированы два отклонения </a:t>
            </a:r>
            <a:r>
              <a:rPr kumimoji="1" lang="ru-RU" sz="1600" dirty="0">
                <a:latin typeface="+mj-lt"/>
                <a:ea typeface="+mj-ea"/>
                <a:cs typeface="+mj-cs"/>
              </a:rPr>
              <a:t>оси трубопровода </a:t>
            </a:r>
            <a:r>
              <a:rPr kumimoji="1" lang="ru-RU" sz="1600" dirty="0" smtClean="0">
                <a:latin typeface="+mj-lt"/>
                <a:ea typeface="+mj-ea"/>
                <a:cs typeface="+mj-cs"/>
              </a:rPr>
              <a:t>вверх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7775" y="1138100"/>
            <a:ext cx="6430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ru-RU" b="1" dirty="0" smtClean="0">
                <a:latin typeface="+mj-lt"/>
                <a:ea typeface="+mj-ea"/>
                <a:cs typeface="+mj-cs"/>
              </a:rPr>
              <a:t>Пример: диагностика нового трубопровода </a:t>
            </a:r>
            <a:r>
              <a:rPr kumimoji="1" lang="ru-RU" b="1" dirty="0" err="1" smtClean="0">
                <a:latin typeface="+mj-lt"/>
                <a:ea typeface="+mj-ea"/>
                <a:cs typeface="+mj-cs"/>
              </a:rPr>
              <a:t>Бованенково</a:t>
            </a:r>
            <a:r>
              <a:rPr kumimoji="1" lang="ru-RU" b="1" dirty="0" smtClean="0">
                <a:latin typeface="+mj-lt"/>
                <a:ea typeface="+mj-ea"/>
                <a:cs typeface="+mj-cs"/>
              </a:rPr>
              <a:t>-Ухта</a:t>
            </a:r>
            <a:endParaRPr kumimoji="1" lang="ru-RU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27775" y="332656"/>
            <a:ext cx="837067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 b="0" kern="1200">
                <a:solidFill>
                  <a:srgbClr val="002060"/>
                </a:solidFill>
                <a:latin typeface="Calibri" panose="020F0502020204030204" pitchFamily="34" charset="0"/>
                <a:ea typeface="Arial" charset="0"/>
                <a:cs typeface="Arial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algn="l">
              <a:buClr>
                <a:schemeClr val="tx1"/>
              </a:buClr>
              <a:defRPr/>
            </a:pPr>
            <a:r>
              <a:rPr lang="ru-RU" sz="2400" b="1" kern="0" dirty="0" smtClean="0">
                <a:solidFill>
                  <a:schemeClr val="bg1"/>
                </a:solidFill>
                <a:ea typeface="+mj-ea"/>
                <a:cs typeface="+mj-cs"/>
              </a:rPr>
              <a:t>Навигационный модуль</a:t>
            </a:r>
            <a:br>
              <a:rPr lang="ru-RU" sz="2400" b="1" kern="0" dirty="0" smtClean="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ru-RU" sz="2000" kern="0" dirty="0" smtClean="0">
                <a:solidFill>
                  <a:schemeClr val="bg1"/>
                </a:solidFill>
              </a:rPr>
              <a:t>Высокоточная инерциальная навигационная система </a:t>
            </a:r>
            <a:r>
              <a:rPr lang="ru-RU" sz="2400" b="1" kern="0" dirty="0" smtClean="0"/>
              <a:t/>
            </a:r>
            <a:br>
              <a:rPr lang="ru-RU" sz="2400" b="1" kern="0" dirty="0" smtClean="0"/>
            </a:br>
            <a:endParaRPr lang="ru-RU" sz="2400" b="1" kern="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13645" y="64796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9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3179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Windows Navigation Start.wav"/>
          </p:stSnd>
        </p:sndAc>
      </p:transition>
    </mc:Choice>
    <mc:Fallback xmlns="">
      <p:transition>
        <p:sndAc>
          <p:stSnd>
            <p:snd r:embed="rId8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49811</TotalTime>
  <Words>1064</Words>
  <Application>Microsoft Office PowerPoint</Application>
  <PresentationFormat>Экран (4:3)</PresentationFormat>
  <Paragraphs>335</Paragraphs>
  <Slides>22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Arial</vt:lpstr>
      <vt:lpstr>Arial Narrow</vt:lpstr>
      <vt:lpstr>Calibri</vt:lpstr>
      <vt:lpstr>Cambria</vt:lpstr>
      <vt:lpstr>Lucida Grande</vt:lpstr>
      <vt:lpstr>Swedbank Sans Bold</vt:lpstr>
      <vt:lpstr>Swedbank Sans Medium</vt:lpstr>
      <vt:lpstr>Times New Roman</vt:lpstr>
      <vt:lpstr>Wingdings</vt:lpstr>
      <vt:lpstr>Office Theme</vt:lpstr>
      <vt:lpstr>Презентация PowerPoint</vt:lpstr>
      <vt:lpstr>Базовый состав диагностического комплекса ВТД</vt:lpstr>
      <vt:lpstr>Презентация PowerPoint</vt:lpstr>
      <vt:lpstr>Инспекционные приборы  «Интроскопы»</vt:lpstr>
      <vt:lpstr>Инспекционные приборы  «Интроскопы»</vt:lpstr>
      <vt:lpstr>Навигационный модуль Высокоточная инерциальная навигационная система  </vt:lpstr>
      <vt:lpstr>Навигационный модуль Высокоточная инерциальная навигационная система  </vt:lpstr>
      <vt:lpstr>Навигационный модуль Высокоточная инерциальная навигационная система  </vt:lpstr>
      <vt:lpstr>Презентация PowerPoint</vt:lpstr>
      <vt:lpstr>Презентация PowerPoint</vt:lpstr>
      <vt:lpstr>Презентация PowerPoint</vt:lpstr>
      <vt:lpstr>Инспекционные приборы  на ЭМА методе</vt:lpstr>
      <vt:lpstr>Инспекционные приборы  на ЭМА методе (толщиномер)</vt:lpstr>
      <vt:lpstr>Инспекционные приборы  на ЭМА методе </vt:lpstr>
      <vt:lpstr>Презентация PowerPoint</vt:lpstr>
      <vt:lpstr>Комбинированные магнитоакустические приборы</vt:lpstr>
      <vt:lpstr>Презентация PowerPoint</vt:lpstr>
      <vt:lpstr>Презентация PowerPoint</vt:lpstr>
      <vt:lpstr>Очистка трубопровода</vt:lpstr>
      <vt:lpstr>Презентация PowerPoint</vt:lpstr>
      <vt:lpstr>Выводы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Sony</dc:creator>
  <cp:lastModifiedBy>Ice</cp:lastModifiedBy>
  <cp:revision>1003</cp:revision>
  <cp:lastPrinted>2016-09-27T06:55:16Z</cp:lastPrinted>
  <dcterms:created xsi:type="dcterms:W3CDTF">2012-04-10T02:05:27Z</dcterms:created>
  <dcterms:modified xsi:type="dcterms:W3CDTF">2017-10-02T04:11:20Z</dcterms:modified>
</cp:coreProperties>
</file>