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6" r:id="rId2"/>
    <p:sldId id="342" r:id="rId3"/>
    <p:sldId id="344" r:id="rId4"/>
    <p:sldId id="326" r:id="rId5"/>
    <p:sldId id="325" r:id="rId6"/>
    <p:sldId id="328" r:id="rId7"/>
    <p:sldId id="339" r:id="rId8"/>
    <p:sldId id="296" r:id="rId9"/>
    <p:sldId id="347" r:id="rId10"/>
    <p:sldId id="346" r:id="rId11"/>
    <p:sldId id="340" r:id="rId12"/>
    <p:sldId id="349" r:id="rId13"/>
    <p:sldId id="314"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2" autoAdjust="0"/>
    <p:restoredTop sz="87363" autoAdjust="0"/>
  </p:normalViewPr>
  <p:slideViewPr>
    <p:cSldViewPr snapToGrid="0">
      <p:cViewPr varScale="1">
        <p:scale>
          <a:sx n="100" d="100"/>
          <a:sy n="100" d="100"/>
        </p:scale>
        <p:origin x="1896" y="78"/>
      </p:cViewPr>
      <p:guideLst>
        <p:guide orient="horz" pos="2160"/>
        <p:guide pos="5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32FE3-1FC2-44EB-A0CD-A43F5A6A23E9}" type="datetimeFigureOut">
              <a:rPr lang="ru-RU" smtClean="0"/>
              <a:t>12.04.2017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8DF28-5953-4A8D-9653-C41109CFAD69}" type="slidenum">
              <a:rPr lang="ru-RU" smtClean="0"/>
              <a:t>‹#›</a:t>
            </a:fld>
            <a:endParaRPr lang="ru-RU"/>
          </a:p>
        </p:txBody>
      </p:sp>
    </p:spTree>
    <p:extLst>
      <p:ext uri="{BB962C8B-B14F-4D97-AF65-F5344CB8AC3E}">
        <p14:creationId xmlns:p14="http://schemas.microsoft.com/office/powerpoint/2010/main" val="77290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B8DF28-5953-4A8D-9653-C41109CFAD69}" type="slidenum">
              <a:rPr lang="ru-RU" smtClean="0"/>
              <a:t>1</a:t>
            </a:fld>
            <a:endParaRPr lang="ru-RU"/>
          </a:p>
        </p:txBody>
      </p:sp>
    </p:spTree>
    <p:extLst>
      <p:ext uri="{BB962C8B-B14F-4D97-AF65-F5344CB8AC3E}">
        <p14:creationId xmlns:p14="http://schemas.microsoft.com/office/powerpoint/2010/main" val="2679774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a:t>
            </a:r>
            <a:r>
              <a:rPr lang="ru-RU" baseline="0" dirty="0"/>
              <a:t> слайде представлены различные методики сейсмических наблюдений. Наряду с популярными методиками ВСП, НВСП компанией АО «Башнефтегеофизика» активно применяются в производственном режиме усложненные скважинные и комплексные сейсмические исследования.</a:t>
            </a:r>
          </a:p>
          <a:p>
            <a:pPr algn="l"/>
            <a:endParaRPr lang="ru-RU" baseline="0" dirty="0"/>
          </a:p>
          <a:p>
            <a:pPr algn="l"/>
            <a:r>
              <a:rPr lang="ru-RU" dirty="0"/>
              <a:t>Система наблюдений</a:t>
            </a:r>
          </a:p>
          <a:p>
            <a:pPr marL="285750" indent="-285750">
              <a:lnSpc>
                <a:spcPct val="114000"/>
              </a:lnSpc>
              <a:buFont typeface="Arial" panose="020B0604020202020204" pitchFamily="34" charset="0"/>
              <a:buChar char="•"/>
            </a:pPr>
            <a:r>
              <a:rPr lang="ru-RU" dirty="0"/>
              <a:t>Более 8 тыс. ПВ</a:t>
            </a:r>
          </a:p>
          <a:p>
            <a:pPr marL="285750" indent="-285750">
              <a:lnSpc>
                <a:spcPct val="114000"/>
              </a:lnSpc>
              <a:buFont typeface="Arial" panose="020B0604020202020204" pitchFamily="34" charset="0"/>
              <a:buChar char="•"/>
            </a:pPr>
            <a:r>
              <a:rPr lang="en-GB" dirty="0"/>
              <a:t>L</a:t>
            </a:r>
            <a:r>
              <a:rPr lang="ru-RU" baseline="-25000" dirty="0"/>
              <a:t>ПП</a:t>
            </a:r>
            <a:r>
              <a:rPr lang="ru-RU" dirty="0"/>
              <a:t> – 200, </a:t>
            </a:r>
            <a:r>
              <a:rPr lang="en-GB" dirty="0"/>
              <a:t>L</a:t>
            </a:r>
            <a:r>
              <a:rPr lang="ru-RU" baseline="-25000" dirty="0"/>
              <a:t>ПВ</a:t>
            </a:r>
            <a:r>
              <a:rPr lang="ru-RU" dirty="0"/>
              <a:t> – 200</a:t>
            </a:r>
          </a:p>
          <a:p>
            <a:pPr marL="285750" indent="-285750">
              <a:lnSpc>
                <a:spcPct val="114000"/>
              </a:lnSpc>
              <a:buFont typeface="Arial" panose="020B0604020202020204" pitchFamily="34" charset="0"/>
              <a:buChar char="•"/>
            </a:pPr>
            <a:r>
              <a:rPr lang="ru-RU" dirty="0" err="1"/>
              <a:t>Шаг</a:t>
            </a:r>
            <a:r>
              <a:rPr lang="ru-RU" baseline="-25000" dirty="0" err="1"/>
              <a:t>ПП</a:t>
            </a:r>
            <a:r>
              <a:rPr lang="ru-RU" dirty="0"/>
              <a:t> – 25, </a:t>
            </a:r>
            <a:r>
              <a:rPr lang="ru-RU" dirty="0" err="1"/>
              <a:t>шаг</a:t>
            </a:r>
            <a:r>
              <a:rPr lang="ru-RU" baseline="-25000" dirty="0" err="1"/>
              <a:t>ПВ</a:t>
            </a:r>
            <a:r>
              <a:rPr lang="ru-RU" dirty="0"/>
              <a:t> – 25</a:t>
            </a:r>
          </a:p>
          <a:p>
            <a:pPr marL="285750" indent="-285750">
              <a:lnSpc>
                <a:spcPct val="114000"/>
              </a:lnSpc>
              <a:buFont typeface="Arial" panose="020B0604020202020204" pitchFamily="34" charset="0"/>
              <a:buChar char="•"/>
            </a:pPr>
            <a:r>
              <a:rPr lang="ru-RU" dirty="0"/>
              <a:t>Скважинный зонд </a:t>
            </a:r>
            <a:r>
              <a:rPr lang="en-US" dirty="0"/>
              <a:t>SlimWave </a:t>
            </a:r>
            <a:r>
              <a:rPr lang="ru-RU" dirty="0"/>
              <a:t>– 10 приборов</a:t>
            </a:r>
            <a:endParaRPr lang="en-GB" dirty="0"/>
          </a:p>
          <a:p>
            <a:pPr marL="285750" indent="-285750">
              <a:lnSpc>
                <a:spcPct val="114000"/>
              </a:lnSpc>
              <a:buFont typeface="Arial" panose="020B0604020202020204" pitchFamily="34" charset="0"/>
              <a:buChar char="•"/>
            </a:pPr>
            <a:endParaRPr lang="en-GB" dirty="0"/>
          </a:p>
          <a:p>
            <a:pPr marL="285750" indent="-285750" algn="just">
              <a:spcAft>
                <a:spcPts val="1200"/>
              </a:spcAft>
              <a:buFont typeface="Arial" panose="020B0604020202020204" pitchFamily="34" charset="0"/>
              <a:buChar char="•"/>
            </a:pPr>
            <a:r>
              <a:rPr lang="ru-RU" sz="1200" dirty="0"/>
              <a:t>Получение сейсмической информации с «двух точек зрения» при сохранении параметров возбуждения на поверхности</a:t>
            </a:r>
          </a:p>
          <a:p>
            <a:pPr marL="285750" indent="-285750" algn="just">
              <a:spcAft>
                <a:spcPts val="1200"/>
              </a:spcAft>
              <a:buFont typeface="Arial" panose="020B0604020202020204" pitchFamily="34" charset="0"/>
              <a:buChar char="•"/>
            </a:pPr>
            <a:r>
              <a:rPr lang="ru-RU" sz="1200" dirty="0"/>
              <a:t>Экономическая эффективность полевого этапа работ</a:t>
            </a:r>
          </a:p>
          <a:p>
            <a:pPr marL="285750" indent="-285750" algn="just">
              <a:spcAft>
                <a:spcPts val="1200"/>
              </a:spcAft>
              <a:buFont typeface="Arial" panose="020B0604020202020204" pitchFamily="34" charset="0"/>
              <a:buChar char="•"/>
            </a:pPr>
            <a:r>
              <a:rPr lang="ru-RU" sz="1200" dirty="0"/>
              <a:t>Комплексная обработка и интерпретация данных ВСП-МОГ/ВСП-</a:t>
            </a:r>
            <a:r>
              <a:rPr lang="en-GB" sz="1200" dirty="0"/>
              <a:t>3D</a:t>
            </a:r>
            <a:r>
              <a:rPr lang="ru-RU" sz="1200" dirty="0"/>
              <a:t> и МОГТ</a:t>
            </a:r>
            <a:r>
              <a:rPr lang="en-GB" sz="1200" dirty="0"/>
              <a:t>-2D/3D</a:t>
            </a:r>
            <a:endParaRPr lang="ru-RU" sz="1200" dirty="0"/>
          </a:p>
          <a:p>
            <a:pPr marL="285750" indent="-285750">
              <a:lnSpc>
                <a:spcPct val="114000"/>
              </a:lnSpc>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10</a:t>
            </a:fld>
            <a:endParaRPr lang="ru-RU"/>
          </a:p>
        </p:txBody>
      </p:sp>
    </p:spTree>
    <p:extLst>
      <p:ext uri="{BB962C8B-B14F-4D97-AF65-F5344CB8AC3E}">
        <p14:creationId xmlns:p14="http://schemas.microsoft.com/office/powerpoint/2010/main" val="239298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1"/>
            <a:r>
              <a:rPr lang="ru-RU" sz="1200" kern="1200" dirty="0">
                <a:solidFill>
                  <a:schemeClr val="tx1"/>
                </a:solidFill>
                <a:effectLst/>
                <a:latin typeface="+mn-lt"/>
                <a:ea typeface="+mn-ea"/>
                <a:cs typeface="+mn-cs"/>
              </a:rPr>
              <a:t>Детальное изучения геологического строения участка работ в интервале отложений девонского возраста – 2500-4000 м по данным МОГТ 3Д, и 3500-3800 м для 3Д-ВСП;</a:t>
            </a:r>
            <a:endParaRPr lang="ru-RU" sz="1100" kern="1200" dirty="0">
              <a:solidFill>
                <a:schemeClr val="tx1"/>
              </a:solidFill>
              <a:effectLst/>
              <a:latin typeface="+mn-lt"/>
              <a:ea typeface="+mn-ea"/>
              <a:cs typeface="+mn-cs"/>
            </a:endParaRPr>
          </a:p>
          <a:p>
            <a:pPr lvl="1"/>
            <a:r>
              <a:rPr lang="ru-RU" sz="1200" kern="1200" dirty="0">
                <a:solidFill>
                  <a:schemeClr val="tx1"/>
                </a:solidFill>
                <a:effectLst/>
                <a:latin typeface="+mn-lt"/>
                <a:ea typeface="+mn-ea"/>
                <a:cs typeface="+mn-cs"/>
              </a:rPr>
              <a:t>Трассирования зон разрывных нарушений, с целью определения их влияния на формирование и сохранность ловушек УВ;</a:t>
            </a:r>
            <a:endParaRPr lang="ru-RU" sz="1100" kern="1200" dirty="0">
              <a:solidFill>
                <a:schemeClr val="tx1"/>
              </a:solidFill>
              <a:effectLst/>
              <a:latin typeface="+mn-lt"/>
              <a:ea typeface="+mn-ea"/>
              <a:cs typeface="+mn-cs"/>
            </a:endParaRPr>
          </a:p>
          <a:p>
            <a:pPr lvl="1"/>
            <a:r>
              <a:rPr lang="ru-RU" sz="1200" kern="1200" dirty="0">
                <a:solidFill>
                  <a:schemeClr val="tx1"/>
                </a:solidFill>
                <a:effectLst/>
                <a:latin typeface="+mn-lt"/>
                <a:ea typeface="+mn-ea"/>
                <a:cs typeface="+mn-cs"/>
              </a:rPr>
              <a:t>Уточнение геологических моделей залежей нефти </a:t>
            </a:r>
            <a:r>
              <a:rPr lang="en-GB" sz="1200" kern="1200" dirty="0">
                <a:solidFill>
                  <a:schemeClr val="tx1"/>
                </a:solidFill>
                <a:effectLst/>
                <a:latin typeface="+mn-lt"/>
                <a:ea typeface="+mn-ea"/>
                <a:cs typeface="+mn-cs"/>
              </a:rPr>
              <a:t>___</a:t>
            </a:r>
            <a:r>
              <a:rPr lang="ru-RU" sz="1200" kern="1200" dirty="0">
                <a:solidFill>
                  <a:schemeClr val="tx1"/>
                </a:solidFill>
                <a:effectLst/>
                <a:latin typeface="+mn-lt"/>
                <a:ea typeface="+mn-ea"/>
                <a:cs typeface="+mn-cs"/>
              </a:rPr>
              <a:t> месторождения;</a:t>
            </a:r>
            <a:endParaRPr lang="ru-RU" sz="1100" kern="1200" dirty="0">
              <a:solidFill>
                <a:schemeClr val="tx1"/>
              </a:solidFill>
              <a:effectLst/>
              <a:latin typeface="+mn-lt"/>
              <a:ea typeface="+mn-ea"/>
              <a:cs typeface="+mn-cs"/>
            </a:endParaRPr>
          </a:p>
          <a:p>
            <a:pPr lvl="1"/>
            <a:r>
              <a:rPr lang="ru-RU" sz="1200" kern="1200" dirty="0">
                <a:solidFill>
                  <a:schemeClr val="tx1"/>
                </a:solidFill>
                <a:effectLst/>
                <a:latin typeface="+mn-lt"/>
                <a:ea typeface="+mn-ea"/>
                <a:cs typeface="+mn-cs"/>
              </a:rPr>
              <a:t>Выявление и подготовка к постановке поискового бурения новых локальных поднятий и ловушек неструктурного типа; </a:t>
            </a:r>
            <a:endParaRPr lang="ru-RU" sz="11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12</a:t>
            </a:fld>
            <a:endParaRPr lang="ru-RU"/>
          </a:p>
        </p:txBody>
      </p:sp>
    </p:spTree>
    <p:extLst>
      <p:ext uri="{BB962C8B-B14F-4D97-AF65-F5344CB8AC3E}">
        <p14:creationId xmlns:p14="http://schemas.microsoft.com/office/powerpoint/2010/main" val="273705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1" indent="0" algn="just">
              <a:lnSpc>
                <a:spcPct val="100000"/>
              </a:lnSpc>
              <a:spcBef>
                <a:spcPts val="0"/>
              </a:spcBef>
              <a:spcAft>
                <a:spcPts val="0"/>
              </a:spcAft>
              <a:buFont typeface="Arial" panose="020B0604020202020204" pitchFamily="34" charset="0"/>
              <a:buNone/>
              <a:tabLst>
                <a:tab pos="1168400" algn="l"/>
              </a:tabLst>
            </a:pPr>
            <a:r>
              <a:rPr lang="ru-RU" dirty="0"/>
              <a:t>В заключение необходимо отметить высокую эффективность применяемых компанией АО «Башнефтегеофизика» методик при исследованиях нефтегазовых месторождений.</a:t>
            </a:r>
            <a:r>
              <a:rPr lang="ru-RU" baseline="0" dirty="0"/>
              <a:t> </a:t>
            </a:r>
            <a:r>
              <a:rPr lang="ru-RU" sz="1200" dirty="0"/>
              <a:t>В результате</a:t>
            </a:r>
            <a:r>
              <a:rPr lang="ru-RU" sz="1200" baseline="0" dirty="0"/>
              <a:t> исследований современными комплексными сейсмическими методиками могут быть получена следующая информация</a:t>
            </a:r>
            <a:r>
              <a:rPr lang="en-GB" sz="1200" baseline="0" dirty="0"/>
              <a:t>:</a:t>
            </a:r>
          </a:p>
          <a:p>
            <a:pPr marL="171450" lvl="1" indent="-171450" algn="just">
              <a:lnSpc>
                <a:spcPct val="100000"/>
              </a:lnSpc>
              <a:spcBef>
                <a:spcPts val="0"/>
              </a:spcBef>
              <a:spcAft>
                <a:spcPts val="0"/>
              </a:spcAft>
              <a:buFont typeface="Arial" panose="020B0604020202020204" pitchFamily="34" charset="0"/>
              <a:buChar char="•"/>
              <a:tabLst>
                <a:tab pos="1168400" algn="l"/>
              </a:tabLst>
            </a:pPr>
            <a:r>
              <a:rPr lang="ru-RU" sz="1200" dirty="0"/>
              <a:t>Детальная</a:t>
            </a:r>
            <a:r>
              <a:rPr lang="ru-RU" sz="1200" baseline="0" dirty="0"/>
              <a:t> информация о </a:t>
            </a:r>
            <a:r>
              <a:rPr lang="ru-RU" sz="1200" dirty="0"/>
              <a:t>геологическом строении участка работ в целевом интервале</a:t>
            </a:r>
          </a:p>
          <a:p>
            <a:pPr marL="171450" lvl="1" indent="-171450" algn="just">
              <a:lnSpc>
                <a:spcPct val="100000"/>
              </a:lnSpc>
              <a:spcBef>
                <a:spcPts val="0"/>
              </a:spcBef>
              <a:spcAft>
                <a:spcPts val="0"/>
              </a:spcAft>
              <a:buFont typeface="Arial" panose="020B0604020202020204" pitchFamily="34" charset="0"/>
              <a:buChar char="•"/>
              <a:tabLst>
                <a:tab pos="1168400" algn="l"/>
              </a:tabLst>
            </a:pPr>
            <a:r>
              <a:rPr lang="ru-RU" sz="1200" dirty="0"/>
              <a:t>Определение морфологии отражающих горизонтов</a:t>
            </a:r>
          </a:p>
          <a:p>
            <a:pPr marL="171450" lvl="1" indent="-171450" algn="just">
              <a:lnSpc>
                <a:spcPct val="100000"/>
              </a:lnSpc>
              <a:spcBef>
                <a:spcPts val="0"/>
              </a:spcBef>
              <a:spcAft>
                <a:spcPts val="0"/>
              </a:spcAft>
              <a:buFont typeface="Arial" panose="020B0604020202020204" pitchFamily="34" charset="0"/>
              <a:buChar char="•"/>
              <a:tabLst>
                <a:tab pos="1168400" algn="l"/>
              </a:tabLst>
            </a:pPr>
            <a:r>
              <a:rPr lang="ru-RU" sz="1200" dirty="0"/>
              <a:t>Трассирование зон разрывных нарушений, включая </a:t>
            </a:r>
            <a:r>
              <a:rPr lang="ru-RU" sz="1200" dirty="0" err="1"/>
              <a:t>слабоамплитудные</a:t>
            </a:r>
            <a:r>
              <a:rPr lang="ru-RU" sz="1200" dirty="0"/>
              <a:t> разломы и зоны трещиноватости</a:t>
            </a:r>
          </a:p>
          <a:p>
            <a:pPr marL="171450" lvl="1" indent="-171450" algn="just">
              <a:lnSpc>
                <a:spcPct val="100000"/>
              </a:lnSpc>
              <a:spcBef>
                <a:spcPts val="0"/>
              </a:spcBef>
              <a:spcAft>
                <a:spcPts val="0"/>
              </a:spcAft>
              <a:buFont typeface="Arial" panose="020B0604020202020204" pitchFamily="34" charset="0"/>
              <a:buChar char="•"/>
              <a:tabLst>
                <a:tab pos="1168400" algn="l"/>
              </a:tabLst>
            </a:pPr>
            <a:r>
              <a:rPr lang="ru-RU" sz="1200" dirty="0"/>
              <a:t>Информация для моделирования замещения флюида и изменения свойств коллекторов</a:t>
            </a:r>
          </a:p>
          <a:p>
            <a:pPr marL="171450" lvl="1" indent="-171450" algn="just">
              <a:lnSpc>
                <a:spcPct val="100000"/>
              </a:lnSpc>
              <a:spcBef>
                <a:spcPts val="0"/>
              </a:spcBef>
              <a:spcAft>
                <a:spcPts val="0"/>
              </a:spcAft>
              <a:buFont typeface="Arial" panose="020B0604020202020204" pitchFamily="34" charset="0"/>
              <a:buChar char="•"/>
              <a:tabLst>
                <a:tab pos="1168400" algn="l"/>
              </a:tabLst>
            </a:pPr>
            <a:r>
              <a:rPr lang="ru-RU" sz="1200" dirty="0"/>
              <a:t>Прогноз фильтрационно-емкостных свойств</a:t>
            </a:r>
          </a:p>
          <a:p>
            <a:pPr marL="171450" lvl="1" indent="-171450" algn="just">
              <a:lnSpc>
                <a:spcPct val="100000"/>
              </a:lnSpc>
              <a:spcBef>
                <a:spcPts val="0"/>
              </a:spcBef>
              <a:spcAft>
                <a:spcPts val="0"/>
              </a:spcAft>
              <a:buFont typeface="Arial" panose="020B0604020202020204" pitchFamily="34" charset="0"/>
              <a:buChar char="•"/>
              <a:tabLst>
                <a:tab pos="1168400" algn="l"/>
              </a:tabLst>
            </a:pPr>
            <a:r>
              <a:rPr lang="ru-RU" sz="1200" kern="1200" dirty="0">
                <a:solidFill>
                  <a:schemeClr val="tx1"/>
                </a:solidFill>
                <a:effectLst/>
                <a:latin typeface="+mn-lt"/>
                <a:ea typeface="+mn-ea"/>
                <a:cs typeface="+mn-cs"/>
              </a:rPr>
              <a:t>Рекомендации к последующему бурению и разработке месторождений.</a:t>
            </a:r>
          </a:p>
          <a:p>
            <a:pPr marL="0" marR="0" lvl="1"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1168400" algn="l"/>
              </a:tabLst>
              <a:defRPr/>
            </a:pPr>
            <a:r>
              <a:rPr lang="ru-RU" sz="1200" dirty="0"/>
              <a:t>Наблюдение за распространением трещин при ГРП с помощью микросейсмического мониторинга позволяет оптимизировать дизайн ГРП, уточнить траекторию горизонтальных скважин в соответствии с локальными напряжениями на данной территории, а также избежать прорывов трещин в </a:t>
            </a:r>
            <a:r>
              <a:rPr lang="ru-RU" sz="1200" dirty="0" err="1"/>
              <a:t>водонасыщенные</a:t>
            </a:r>
            <a:r>
              <a:rPr lang="ru-RU" sz="1200" dirty="0"/>
              <a:t> пласты в том случае, если существует такой риск. </a:t>
            </a:r>
          </a:p>
          <a:p>
            <a:pPr marL="0" lvl="1" indent="0" algn="just">
              <a:lnSpc>
                <a:spcPct val="120000"/>
              </a:lnSpc>
              <a:spcBef>
                <a:spcPts val="0"/>
              </a:spcBef>
              <a:spcAft>
                <a:spcPts val="0"/>
              </a:spcAft>
              <a:buFont typeface="Arial" panose="020B0604020202020204" pitchFamily="34" charset="0"/>
              <a:buNone/>
              <a:tabLst>
                <a:tab pos="1168400" algn="l"/>
              </a:tabLst>
            </a:pPr>
            <a:endParaRPr lang="ru-RU" sz="1200" dirty="0"/>
          </a:p>
          <a:p>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13</a:t>
            </a:fld>
            <a:endParaRPr lang="ru-RU"/>
          </a:p>
        </p:txBody>
      </p:sp>
    </p:spTree>
    <p:extLst>
      <p:ext uri="{BB962C8B-B14F-4D97-AF65-F5344CB8AC3E}">
        <p14:creationId xmlns:p14="http://schemas.microsoft.com/office/powerpoint/2010/main" val="210014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lgn="just">
              <a:spcAft>
                <a:spcPts val="600"/>
              </a:spcAft>
              <a:buFont typeface="Arial" panose="020B0604020202020204" pitchFamily="34" charset="0"/>
              <a:buChar char="•"/>
            </a:pPr>
            <a:r>
              <a:rPr lang="ru-RU" dirty="0"/>
              <a:t>Ограниченная дальность изучения околоскважинного пространства (обычно не более половины глубины скважины).</a:t>
            </a:r>
          </a:p>
          <a:p>
            <a:pPr marL="285750" indent="-285750" algn="just">
              <a:spcAft>
                <a:spcPts val="600"/>
              </a:spcAft>
              <a:buFont typeface="Arial" panose="020B0604020202020204" pitchFamily="34" charset="0"/>
              <a:buChar char="•"/>
            </a:pPr>
            <a:r>
              <a:rPr lang="ru-RU" dirty="0"/>
              <a:t>Использование преимущественно экономичных однократных систем наблюдений;</a:t>
            </a:r>
          </a:p>
          <a:p>
            <a:pPr marL="285750" indent="-285750" algn="just">
              <a:spcAft>
                <a:spcPts val="600"/>
              </a:spcAft>
              <a:buFont typeface="Arial" panose="020B0604020202020204" pitchFamily="34" charset="0"/>
              <a:buChar char="•"/>
            </a:pPr>
            <a:r>
              <a:rPr lang="ru-RU" dirty="0"/>
              <a:t>Использование преимущественно двумерных систем наблюдений;</a:t>
            </a:r>
          </a:p>
          <a:p>
            <a:pPr marL="285750" indent="-285750" algn="just">
              <a:spcAft>
                <a:spcPts val="600"/>
              </a:spcAft>
              <a:buFont typeface="Arial" panose="020B0604020202020204" pitchFamily="34" charset="0"/>
              <a:buChar char="•"/>
            </a:pPr>
            <a:r>
              <a:rPr lang="ru-RU" dirty="0"/>
              <a:t>Изменение  условий  приема  и  несимметричность  сейсмических  лучей,  что вызывает  изменение  динамических  характеристик  отражений  и  затрудняет  учет изменения скоростной модели при структурных построениях.</a:t>
            </a:r>
          </a:p>
        </p:txBody>
      </p:sp>
      <p:sp>
        <p:nvSpPr>
          <p:cNvPr id="4" name="Номер слайда 3"/>
          <p:cNvSpPr>
            <a:spLocks noGrp="1"/>
          </p:cNvSpPr>
          <p:nvPr>
            <p:ph type="sldNum" sz="quarter" idx="10"/>
          </p:nvPr>
        </p:nvSpPr>
        <p:spPr/>
        <p:txBody>
          <a:bodyPr/>
          <a:lstStyle/>
          <a:p>
            <a:fld id="{01B8DF28-5953-4A8D-9653-C41109CFAD69}" type="slidenum">
              <a:rPr lang="ru-RU" smtClean="0"/>
              <a:t>2</a:t>
            </a:fld>
            <a:endParaRPr lang="ru-RU"/>
          </a:p>
        </p:txBody>
      </p:sp>
    </p:spTree>
    <p:extLst>
      <p:ext uri="{BB962C8B-B14F-4D97-AF65-F5344CB8AC3E}">
        <p14:creationId xmlns:p14="http://schemas.microsoft.com/office/powerpoint/2010/main" val="239298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a:t>
            </a:r>
            <a:r>
              <a:rPr lang="ru-RU" baseline="0" dirty="0"/>
              <a:t> слайде представлены различные методики сейсмических наблюдений. Наряду с популярными методиками ВСП, НВСП компанией АО «Башнефтегеофизика» активно применяются в производственном режиме усложненные скважинные и комплексные сейсмические исследования.</a:t>
            </a:r>
          </a:p>
          <a:p>
            <a:endParaRPr lang="ru-RU" baseline="0" dirty="0"/>
          </a:p>
          <a:p>
            <a:pPr marL="285750" indent="-285750" algn="just">
              <a:spcAft>
                <a:spcPts val="600"/>
              </a:spcAft>
              <a:buFont typeface="Arial" panose="020B0604020202020204" pitchFamily="34" charset="0"/>
              <a:buChar char="•"/>
            </a:pPr>
            <a:r>
              <a:rPr lang="ru-RU" dirty="0"/>
              <a:t>Ограниченная область изучения околоскважинного пространства и ее зависимость от наклона скважины,</a:t>
            </a:r>
          </a:p>
          <a:p>
            <a:pPr marL="285750" indent="-285750" algn="just">
              <a:spcAft>
                <a:spcPts val="600"/>
              </a:spcAft>
              <a:buFont typeface="Arial" panose="020B0604020202020204" pitchFamily="34" charset="0"/>
              <a:buChar char="•"/>
            </a:pPr>
            <a:r>
              <a:rPr lang="ru-RU" dirty="0"/>
              <a:t>Постоянное изменение среды регистрации волнового поля и углов отражения</a:t>
            </a:r>
          </a:p>
          <a:p>
            <a:pPr marL="285750" indent="-285750" algn="just">
              <a:spcAft>
                <a:spcPts val="600"/>
              </a:spcAft>
              <a:buFont typeface="Arial" panose="020B0604020202020204" pitchFamily="34" charset="0"/>
              <a:buChar char="•"/>
            </a:pPr>
            <a:r>
              <a:rPr lang="ru-RU" dirty="0"/>
              <a:t>Наличие зоны отсутствия информации (сейсмической тени) под забоем. </a:t>
            </a:r>
          </a:p>
          <a:p>
            <a:pPr marL="285750" indent="-285750" algn="just">
              <a:spcAft>
                <a:spcPts val="600"/>
              </a:spcAft>
              <a:buFont typeface="Arial" panose="020B0604020202020204" pitchFamily="34" charset="0"/>
              <a:buChar char="•"/>
            </a:pPr>
            <a:r>
              <a:rPr lang="ru-RU" dirty="0"/>
              <a:t>Постоянное изменение поля отраженных волн вследствие прохождения резких сейсмических границ, интерференции с все новыми потоками кратных волн различного происхождения, неупругого частотно-зависимого поглощения средой и изменения углов отражения </a:t>
            </a:r>
          </a:p>
          <a:p>
            <a:pPr marL="285750" indent="-285750" algn="just">
              <a:spcAft>
                <a:spcPts val="600"/>
              </a:spcAft>
              <a:buFont typeface="Arial" panose="020B0604020202020204" pitchFamily="34" charset="0"/>
              <a:buChar char="•"/>
            </a:pPr>
            <a:r>
              <a:rPr lang="ru-RU" dirty="0"/>
              <a:t>Неполное соответствие сейсмических разрезов, полученных из разных положений источника.</a:t>
            </a:r>
          </a:p>
          <a:p>
            <a:endParaRPr lang="ru-R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t>Однако, это также преимущество метода НВСП. Причиной различия является изменение строения ВЧР и возбуждаемого здесь потока падающих волн, которое не может быть полностью устранено при обработке данных. Волновое поле, регистрируемое вертикальной гирляндой сейсмоприемников в скважине, приходит к поверхности, поэтому на материалах наземной сейсмики будут наблюдаться те же самые изменения, но из-за большой плотности источников они происходят постепенно, внимание на них не акцентируется. При интерпретации данных МОГТ </a:t>
            </a:r>
            <a:r>
              <a:rPr lang="ru-RU" sz="1200" dirty="0" err="1"/>
              <a:t>недоскомпенсированное</a:t>
            </a:r>
            <a:r>
              <a:rPr lang="ru-RU" sz="1200" dirty="0"/>
              <a:t> при обработке влияние изменения строения ВЧР относится к изменению глубинного строения и свойств оцениваемых пластов, что может быть установлено практически на любом сейсмическом разрезе. В НВСП из-за большого расстояния между источниками изменение волнового поля проявляется контрастно, интерпретация данных из каждого положения источника выполняется раздельно, что дает возможность не смешивать влияние изменения ВЧР с глубинным строением среды может быть выполнена только подготовленным специалистом. Наличие сейсмической тени не позволяет изучать горизонты, расположенные ниже забоя скважины.</a:t>
            </a:r>
          </a:p>
          <a:p>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3</a:t>
            </a:fld>
            <a:endParaRPr lang="ru-RU"/>
          </a:p>
        </p:txBody>
      </p:sp>
    </p:spTree>
    <p:extLst>
      <p:ext uri="{BB962C8B-B14F-4D97-AF65-F5344CB8AC3E}">
        <p14:creationId xmlns:p14="http://schemas.microsoft.com/office/powerpoint/2010/main" val="239298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Заметки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a:lnSpc>
                <a:spcPct val="100000"/>
              </a:lnSpc>
              <a:spcBef>
                <a:spcPts val="0"/>
              </a:spcBef>
              <a:spcAft>
                <a:spcPts val="0"/>
              </a:spcAft>
              <a:buFont typeface="Arial" panose="020B0604020202020204" pitchFamily="34" charset="0"/>
              <a:buChar char="•"/>
              <a:tabLst>
                <a:tab pos="363538" algn="l"/>
              </a:tabLst>
              <a:defRPr/>
            </a:pPr>
            <a:r>
              <a:rPr lang="ru-RU" sz="1200" b="0" dirty="0">
                <a:solidFill>
                  <a:schemeClr val="tx1"/>
                </a:solidFill>
                <a:latin typeface="+mn-lt"/>
              </a:rPr>
              <a:t>Высокая производительность комплекса открывает целый ряд технологических преимуществ:</a:t>
            </a:r>
          </a:p>
          <a:p>
            <a:pPr marL="0" indent="0" algn="l">
              <a:lnSpc>
                <a:spcPct val="100000"/>
              </a:lnSpc>
              <a:spcBef>
                <a:spcPts val="0"/>
              </a:spcBef>
              <a:spcAft>
                <a:spcPts val="0"/>
              </a:spcAft>
              <a:buFont typeface="Arial" panose="020B0604020202020204" pitchFamily="34" charset="0"/>
              <a:buNone/>
              <a:tabLst>
                <a:tab pos="363538" algn="l"/>
              </a:tabLst>
              <a:defRPr/>
            </a:pPr>
            <a:r>
              <a:rPr lang="ru-RU" sz="1200" b="0" dirty="0">
                <a:solidFill>
                  <a:schemeClr val="tx1"/>
                </a:solidFill>
                <a:latin typeface="+mn-lt"/>
              </a:rPr>
              <a:t>   ‒ снижение потерь по добыче нефти;</a:t>
            </a:r>
          </a:p>
          <a:p>
            <a:pPr marL="0" indent="0" algn="l">
              <a:lnSpc>
                <a:spcPct val="100000"/>
              </a:lnSpc>
              <a:spcBef>
                <a:spcPts val="0"/>
              </a:spcBef>
              <a:spcAft>
                <a:spcPts val="0"/>
              </a:spcAft>
              <a:buFont typeface="Arial" panose="020B0604020202020204" pitchFamily="34" charset="0"/>
              <a:buNone/>
              <a:tabLst>
                <a:tab pos="363538" algn="l"/>
              </a:tabLst>
              <a:defRPr/>
            </a:pPr>
            <a:r>
              <a:rPr lang="ru-RU" sz="1200" b="0" dirty="0">
                <a:solidFill>
                  <a:schemeClr val="tx1"/>
                </a:solidFill>
                <a:latin typeface="+mn-lt"/>
              </a:rPr>
              <a:t>   ‒ снижение затрат на содержание бригад обслуживающих скважины;</a:t>
            </a:r>
          </a:p>
          <a:p>
            <a:pPr marL="0" indent="0" algn="l">
              <a:lnSpc>
                <a:spcPct val="100000"/>
              </a:lnSpc>
              <a:spcBef>
                <a:spcPts val="0"/>
              </a:spcBef>
              <a:spcAft>
                <a:spcPts val="0"/>
              </a:spcAft>
              <a:buFont typeface="Arial" panose="020B0604020202020204" pitchFamily="34" charset="0"/>
              <a:buNone/>
              <a:tabLst>
                <a:tab pos="363538" algn="l"/>
              </a:tabLst>
              <a:defRPr/>
            </a:pPr>
            <a:r>
              <a:rPr lang="ru-RU" sz="1200" b="0" dirty="0">
                <a:solidFill>
                  <a:schemeClr val="tx1"/>
                </a:solidFill>
                <a:latin typeface="+mn-lt"/>
              </a:rPr>
              <a:t>   ‒ увеличение плотности использования бригад ПРС, КРС.</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3538" algn="l"/>
              </a:tabLst>
              <a:defRPr/>
            </a:pPr>
            <a:r>
              <a:rPr lang="ru-RU" sz="1200" b="0" dirty="0">
                <a:solidFill>
                  <a:schemeClr val="tx1"/>
                </a:solidFill>
                <a:latin typeface="+mn-lt"/>
                <a:cs typeface="Arial" charset="0"/>
              </a:rPr>
              <a:t>24-модульный приемный зонд обеспечивает непревзойденное качество регистрации данных. </a:t>
            </a:r>
            <a:r>
              <a:rPr lang="ru-RU" sz="1200" b="0" dirty="0">
                <a:solidFill>
                  <a:schemeClr val="tx1"/>
                </a:solidFill>
                <a:latin typeface="+mn-lt"/>
              </a:rPr>
              <a:t>Критически важным фактором при проведении динамического анализа сейсмических материалов (корреляционных зависимостей между параметрами ФЕС и сейсмическими параметрами) является сохранение идентичности параметров возбуждение, которое достигается максимально возможным одновременным охватом ствола скважины.</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363538" algn="l"/>
              </a:tabLst>
              <a:defRPr/>
            </a:pPr>
            <a:r>
              <a:rPr lang="ru-RU" sz="1200" b="0" dirty="0">
                <a:solidFill>
                  <a:schemeClr val="tx1"/>
                </a:solidFill>
                <a:latin typeface="+mn-lt"/>
                <a:cs typeface="Arial" charset="0"/>
              </a:rPr>
              <a:t>Единовременный охват интервала в 240 м ствола скважины обеспечивает соблюдение технологических требований проведения работ ВСП-МОГ/ВСП-</a:t>
            </a:r>
            <a:r>
              <a:rPr lang="en-GB" sz="1200" b="0" dirty="0">
                <a:solidFill>
                  <a:schemeClr val="tx1"/>
                </a:solidFill>
                <a:latin typeface="+mn-lt"/>
                <a:cs typeface="Arial" charset="0"/>
              </a:rPr>
              <a:t>3D</a:t>
            </a:r>
            <a:r>
              <a:rPr lang="ru-RU" sz="1200" b="0" dirty="0">
                <a:solidFill>
                  <a:schemeClr val="tx1"/>
                </a:solidFill>
                <a:latin typeface="+mn-lt"/>
                <a:cs typeface="Arial" charset="0"/>
              </a:rPr>
              <a:t>/МГРП (мониторинг ГРП).</a:t>
            </a:r>
          </a:p>
          <a:p>
            <a:pPr marL="0" marR="0" indent="0" algn="just" defTabSz="914400" rtl="0" eaLnBrk="1" fontAlgn="auto" latinLnBrk="0" hangingPunct="1">
              <a:lnSpc>
                <a:spcPct val="100000"/>
              </a:lnSpc>
              <a:spcBef>
                <a:spcPts val="0"/>
              </a:spcBef>
              <a:spcAft>
                <a:spcPts val="0"/>
              </a:spcAft>
              <a:buClrTx/>
              <a:buSzTx/>
              <a:buFontTx/>
              <a:buNone/>
              <a:tabLst>
                <a:tab pos="363538" algn="l"/>
              </a:tabLst>
              <a:defRPr/>
            </a:pPr>
            <a:endParaRPr lang="ru-RU" sz="800" dirty="0">
              <a:cs typeface="Arial" charset="0"/>
            </a:endParaRPr>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AAD4727-738D-4DC8-BAD7-2CFF1DD1B643}" type="slidenum">
              <a:rPr lang="ru-RU" altLang="ru-RU"/>
              <a:pPr/>
              <a:t>4</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a:solidFill>
                  <a:schemeClr val="tx1"/>
                </a:solidFill>
                <a:effectLst/>
                <a:latin typeface="+mn-lt"/>
                <a:ea typeface="+mn-ea"/>
                <a:cs typeface="+mn-cs"/>
              </a:rPr>
              <a:t>Проанализировав сложившуюся ситуацию в скважинной сейсморазведке, тенденции и дальнейшие перспективы  развития метода компанией АО «Башнефтегеофизика» в 2014 г. было принято решение о переходе на новый качественный уровень развития ВСП. Результатом анализа предложений ключевых производителей в области геофизического приборостроения стало соглашение с компанией «</a:t>
            </a:r>
            <a:r>
              <a:rPr lang="en-US" sz="1200" kern="1200" dirty="0" err="1">
                <a:solidFill>
                  <a:schemeClr val="tx1"/>
                </a:solidFill>
                <a:effectLst/>
                <a:latin typeface="+mn-lt"/>
                <a:ea typeface="+mn-ea"/>
                <a:cs typeface="+mn-cs"/>
              </a:rPr>
              <a:t>Sercel</a:t>
            </a:r>
            <a:r>
              <a:rPr lang="ru-RU" sz="1200" kern="1200" dirty="0">
                <a:solidFill>
                  <a:schemeClr val="tx1"/>
                </a:solidFill>
                <a:effectLst/>
                <a:latin typeface="+mn-lt"/>
                <a:ea typeface="+mn-ea"/>
                <a:cs typeface="+mn-cs"/>
              </a:rPr>
              <a:t>» (Франция), признанным мировым лидером по производству сейсмического оборудования, на поставку многоточечной трехкомпонентной скважинной сейсмической аппаратуры «</a:t>
            </a:r>
            <a:r>
              <a:rPr lang="en-US" sz="1200" kern="1200" dirty="0">
                <a:solidFill>
                  <a:schemeClr val="tx1"/>
                </a:solidFill>
                <a:effectLst/>
                <a:latin typeface="+mn-lt"/>
                <a:ea typeface="+mn-ea"/>
                <a:cs typeface="+mn-cs"/>
              </a:rPr>
              <a:t>SlimWave</a:t>
            </a:r>
            <a:r>
              <a:rPr lang="ru-RU" sz="1200" kern="1200" dirty="0">
                <a:solidFill>
                  <a:schemeClr val="tx1"/>
                </a:solidFill>
                <a:effectLst/>
                <a:latin typeface="+mn-lt"/>
                <a:ea typeface="+mn-ea"/>
                <a:cs typeface="+mn-cs"/>
              </a:rPr>
              <a:t>». Краткие технические характеристики представлены на слайде.</a:t>
            </a:r>
            <a:endParaRPr lang="ru-RU" altLang="ru-RU" dirty="0">
              <a:latin typeface="Arial" charset="0"/>
            </a:endParaRPr>
          </a:p>
        </p:txBody>
      </p:sp>
      <p:sp>
        <p:nvSpPr>
          <p:cNvPr id="348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1363" indent="-284163">
              <a:spcBef>
                <a:spcPct val="30000"/>
              </a:spcBef>
              <a:defRPr sz="1200">
                <a:solidFill>
                  <a:schemeClr val="tx1"/>
                </a:solidFill>
                <a:latin typeface="Calibri" pitchFamily="34" charset="0"/>
              </a:defRPr>
            </a:lvl2pPr>
            <a:lvl3pPr marL="1139825" indent="-227013">
              <a:spcBef>
                <a:spcPct val="30000"/>
              </a:spcBef>
              <a:defRPr sz="1200">
                <a:solidFill>
                  <a:schemeClr val="tx1"/>
                </a:solidFill>
                <a:latin typeface="Calibri" pitchFamily="34" charset="0"/>
              </a:defRPr>
            </a:lvl3pPr>
            <a:lvl4pPr marL="1597025" indent="-227013">
              <a:spcBef>
                <a:spcPct val="30000"/>
              </a:spcBef>
              <a:defRPr sz="1200">
                <a:solidFill>
                  <a:schemeClr val="tx1"/>
                </a:solidFill>
                <a:latin typeface="Calibri" pitchFamily="34" charset="0"/>
              </a:defRPr>
            </a:lvl4pPr>
            <a:lvl5pPr marL="2054225" indent="-227013">
              <a:spcBef>
                <a:spcPct val="30000"/>
              </a:spcBef>
              <a:defRPr sz="1200">
                <a:solidFill>
                  <a:schemeClr val="tx1"/>
                </a:solidFill>
                <a:latin typeface="Calibri" pitchFamily="34" charset="0"/>
              </a:defRPr>
            </a:lvl5pPr>
            <a:lvl6pPr marL="2511425" indent="-227013" eaLnBrk="0" fontAlgn="base" hangingPunct="0">
              <a:spcBef>
                <a:spcPct val="30000"/>
              </a:spcBef>
              <a:spcAft>
                <a:spcPct val="0"/>
              </a:spcAft>
              <a:defRPr sz="1200">
                <a:solidFill>
                  <a:schemeClr val="tx1"/>
                </a:solidFill>
                <a:latin typeface="Calibri" pitchFamily="34" charset="0"/>
              </a:defRPr>
            </a:lvl6pPr>
            <a:lvl7pPr marL="2968625" indent="-227013" eaLnBrk="0" fontAlgn="base" hangingPunct="0">
              <a:spcBef>
                <a:spcPct val="30000"/>
              </a:spcBef>
              <a:spcAft>
                <a:spcPct val="0"/>
              </a:spcAft>
              <a:defRPr sz="1200">
                <a:solidFill>
                  <a:schemeClr val="tx1"/>
                </a:solidFill>
                <a:latin typeface="Calibri" pitchFamily="34" charset="0"/>
              </a:defRPr>
            </a:lvl7pPr>
            <a:lvl8pPr marL="3425825" indent="-227013" eaLnBrk="0" fontAlgn="base" hangingPunct="0">
              <a:spcBef>
                <a:spcPct val="30000"/>
              </a:spcBef>
              <a:spcAft>
                <a:spcPct val="0"/>
              </a:spcAft>
              <a:defRPr sz="1200">
                <a:solidFill>
                  <a:schemeClr val="tx1"/>
                </a:solidFill>
                <a:latin typeface="Calibri" pitchFamily="34" charset="0"/>
              </a:defRPr>
            </a:lvl8pPr>
            <a:lvl9pPr marL="3883025" indent="-227013" eaLnBrk="0" fontAlgn="base" hangingPunct="0">
              <a:spcBef>
                <a:spcPct val="30000"/>
              </a:spcBef>
              <a:spcAft>
                <a:spcPct val="0"/>
              </a:spcAft>
              <a:defRPr sz="1200">
                <a:solidFill>
                  <a:schemeClr val="tx1"/>
                </a:solidFill>
                <a:latin typeface="Calibri" pitchFamily="34" charset="0"/>
              </a:defRPr>
            </a:lvl9pPr>
          </a:lstStyle>
          <a:p>
            <a:pPr>
              <a:spcBef>
                <a:spcPct val="0"/>
              </a:spcBef>
            </a:pPr>
            <a:fld id="{A55361DE-FC24-4683-8D80-A30F778AD65C}" type="slidenum">
              <a:rPr lang="ru-RU" altLang="ru-RU">
                <a:latin typeface="Arial" charset="0"/>
              </a:rPr>
              <a:pPr>
                <a:spcBef>
                  <a:spcPct val="0"/>
                </a:spcBef>
              </a:pPr>
              <a:t>5</a:t>
            </a:fld>
            <a:endParaRPr lang="ru-RU" altLang="ru-RU">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0000"/>
              </a:lnSpc>
              <a:spcBef>
                <a:spcPts val="0"/>
              </a:spcBef>
            </a:pPr>
            <a:r>
              <a:rPr lang="ru-RU" sz="1200" b="0" dirty="0">
                <a:solidFill>
                  <a:srgbClr val="002060"/>
                </a:solidFill>
              </a:rPr>
              <a:t>Программный комплекс </a:t>
            </a:r>
            <a:r>
              <a:rPr lang="en-US" sz="1200" b="0" dirty="0" err="1">
                <a:solidFill>
                  <a:srgbClr val="002060"/>
                </a:solidFill>
              </a:rPr>
              <a:t>GeoSeis</a:t>
            </a:r>
            <a:r>
              <a:rPr lang="en-US" sz="1200" b="0" baseline="0" dirty="0">
                <a:solidFill>
                  <a:srgbClr val="002060"/>
                </a:solidFill>
              </a:rPr>
              <a:t> Pro – </a:t>
            </a:r>
            <a:r>
              <a:rPr lang="ru-RU" sz="1200" b="0" baseline="0" dirty="0">
                <a:solidFill>
                  <a:srgbClr val="002060"/>
                </a:solidFill>
              </a:rPr>
              <a:t>собственная разработка АО «Башнефтегеофизика». Данное ПО позволяет выполнять полный цикл обработки данных</a:t>
            </a:r>
            <a:r>
              <a:rPr lang="en-GB" sz="1200" b="0" baseline="0" dirty="0">
                <a:solidFill>
                  <a:srgbClr val="002060"/>
                </a:solidFill>
              </a:rPr>
              <a:t>: </a:t>
            </a:r>
            <a:r>
              <a:rPr lang="ru-RU" sz="1200" b="0" baseline="0" dirty="0">
                <a:solidFill>
                  <a:srgbClr val="002060"/>
                </a:solidFill>
              </a:rPr>
              <a:t>от оценки качества исходных данных до интерпретации результатов с формированием графических материалов.</a:t>
            </a:r>
          </a:p>
          <a:p>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6</a:t>
            </a:fld>
            <a:endParaRPr lang="ru-RU"/>
          </a:p>
        </p:txBody>
      </p:sp>
    </p:spTree>
    <p:extLst>
      <p:ext uri="{BB962C8B-B14F-4D97-AF65-F5344CB8AC3E}">
        <p14:creationId xmlns:p14="http://schemas.microsoft.com/office/powerpoint/2010/main" val="379139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ru-RU" sz="2200" dirty="0"/>
              <a:t>Неоднородность строения верхней части разреза (ВЧР), которую невозможно полностью учесть при обработке </a:t>
            </a:r>
          </a:p>
          <a:p>
            <a:pPr algn="just"/>
            <a:r>
              <a:rPr lang="ru-RU" sz="2200" dirty="0"/>
              <a:t>Скоростные неоднородности в средней части разреза, которые часто не могут быть выявлены и учтены </a:t>
            </a:r>
          </a:p>
          <a:p>
            <a:pPr algn="just"/>
            <a:r>
              <a:rPr lang="ru-RU" sz="2200" dirty="0"/>
              <a:t>Несоответствие структуры физического поля геологическому строению среды</a:t>
            </a:r>
            <a:endParaRPr lang="en-GB" sz="2200" dirty="0"/>
          </a:p>
          <a:p>
            <a:pPr algn="just"/>
            <a:endParaRPr lang="en-GB" sz="2200" dirty="0"/>
          </a:p>
          <a:p>
            <a:pPr marL="514350" lvl="1" indent="-514350" algn="just">
              <a:lnSpc>
                <a:spcPct val="120000"/>
              </a:lnSpc>
              <a:spcBef>
                <a:spcPts val="0"/>
              </a:spcBef>
              <a:spcAft>
                <a:spcPts val="1800"/>
              </a:spcAft>
              <a:tabLst>
                <a:tab pos="1168400" algn="l"/>
              </a:tabLst>
            </a:pPr>
            <a:r>
              <a:rPr lang="ru-RU" sz="2800" dirty="0"/>
              <a:t>Получение сейсмических данных с наиболее высокой разрешающей способностью, обеспечивающей снижение рисков при бурении эксплуатационных скважин и прокладке горизонтальных стволов эксплуатационных скважин </a:t>
            </a:r>
          </a:p>
          <a:p>
            <a:pPr marL="514350" lvl="1" indent="-514350" algn="just">
              <a:lnSpc>
                <a:spcPct val="120000"/>
              </a:lnSpc>
              <a:spcBef>
                <a:spcPts val="0"/>
              </a:spcBef>
              <a:spcAft>
                <a:spcPts val="1800"/>
              </a:spcAft>
              <a:tabLst>
                <a:tab pos="1168400" algn="l"/>
              </a:tabLst>
            </a:pPr>
            <a:r>
              <a:rPr lang="ru-RU" sz="2800" dirty="0"/>
              <a:t>Получение информации о </a:t>
            </a:r>
            <a:r>
              <a:rPr lang="en-GB" sz="2800" dirty="0"/>
              <a:t>VTI-, HTI-</a:t>
            </a:r>
            <a:r>
              <a:rPr lang="ru-RU" sz="2800" dirty="0"/>
              <a:t>анизотропии, трещиноватости и локальных неоднородностях геологической среды</a:t>
            </a:r>
            <a:endParaRPr lang="en-US" sz="2800" dirty="0"/>
          </a:p>
          <a:p>
            <a:pPr marL="514350" lvl="1" indent="-514350" algn="just">
              <a:lnSpc>
                <a:spcPct val="120000"/>
              </a:lnSpc>
              <a:spcBef>
                <a:spcPts val="0"/>
              </a:spcBef>
              <a:spcAft>
                <a:spcPts val="1800"/>
              </a:spcAft>
              <a:tabLst>
                <a:tab pos="1168400" algn="l"/>
              </a:tabLst>
            </a:pPr>
            <a:r>
              <a:rPr lang="ru-RU" sz="2800" dirty="0"/>
              <a:t>Точная увязка глубинных скважинных данных и временных данных МОГТ-</a:t>
            </a:r>
            <a:r>
              <a:rPr lang="en-GB" sz="2800" dirty="0"/>
              <a:t>2D, 3D</a:t>
            </a:r>
            <a:r>
              <a:rPr lang="ru-RU" sz="2800" dirty="0"/>
              <a:t> в сложных сейсмогеологических условиях</a:t>
            </a:r>
          </a:p>
          <a:p>
            <a:pPr algn="just"/>
            <a:endParaRPr lang="ru-RU" sz="2200" dirty="0"/>
          </a:p>
          <a:p>
            <a:pPr marL="0" marR="0" lvl="1" indent="0" algn="just" defTabSz="914400" rtl="0" eaLnBrk="1" fontAlgn="auto" latinLnBrk="0" hangingPunct="1">
              <a:lnSpc>
                <a:spcPct val="120000"/>
              </a:lnSpc>
              <a:spcBef>
                <a:spcPts val="0"/>
              </a:spcBef>
              <a:spcAft>
                <a:spcPts val="1800"/>
              </a:spcAft>
              <a:buClrTx/>
              <a:buSzTx/>
              <a:buFont typeface="Arial" panose="020B0604020202020204" pitchFamily="34" charset="0"/>
              <a:buNone/>
              <a:tabLst>
                <a:tab pos="1168400" algn="l"/>
              </a:tabLst>
              <a:defRPr/>
            </a:pPr>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7</a:t>
            </a:fld>
            <a:endParaRPr lang="ru-RU"/>
          </a:p>
        </p:txBody>
      </p:sp>
    </p:spTree>
    <p:extLst>
      <p:ext uri="{BB962C8B-B14F-4D97-AF65-F5344CB8AC3E}">
        <p14:creationId xmlns:p14="http://schemas.microsoft.com/office/powerpoint/2010/main" val="14428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Основные преимущества метода: возможность увеличения дальности изучения околоскважинного пространства по отношению к НВСП, независимость размера области изучения околоскважинного пространства от наклона скважины, реализация кратности прослеживания, выбор интервала глубин регистрации с наименьшим уровнем помех, постоянство среды регистрации волнового поля, отсутствие сейсмической тени под забоем (рис.3). В результате получаются сейсмические разрезы, свободные от основного недостатка НВСП (постоянного изменения среды регистрации) и близкие к разрезам МОГТ, которые могут интерпретироваться аналогично данным МОГТ. Отсутствие сейсмической тени под забоем позволяет изучать горизонты ниже забоя скважины. Из рис.1 видно, что кратность прослеживания в МОГ (плотность сейсмических лучей) уменьшается с удалением от скважины. В реальных условиях кратность прослеживания в МОГ обычно не превышает 10, что, учитывая регистрацию в интервале глубин с минимальным уровнем помех, вполне достаточно для получения качественных сейсмических разрезов.</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Основные недостатки МОГ: выполнение наблюдений не всегда возможно из-за поверхностных условий (</a:t>
            </a:r>
            <a:r>
              <a:rPr lang="ru-RU" sz="1200" kern="1200" dirty="0" err="1">
                <a:solidFill>
                  <a:schemeClr val="tx1"/>
                </a:solidFill>
                <a:effectLst/>
                <a:latin typeface="+mn-lt"/>
                <a:ea typeface="+mn-ea"/>
                <a:cs typeface="+mn-cs"/>
              </a:rPr>
              <a:t>залесенность</a:t>
            </a:r>
            <a:r>
              <a:rPr lang="ru-RU" sz="1200" kern="1200" dirty="0">
                <a:solidFill>
                  <a:schemeClr val="tx1"/>
                </a:solidFill>
                <a:effectLst/>
                <a:latin typeface="+mn-lt"/>
                <a:ea typeface="+mn-ea"/>
                <a:cs typeface="+mn-cs"/>
              </a:rPr>
              <a:t>, озера, болота, сельхозугодия, строения и т.д.), обязательное применение дорогостоящего </a:t>
            </a:r>
            <a:r>
              <a:rPr lang="ru-RU" sz="1200" kern="1200" dirty="0" err="1">
                <a:solidFill>
                  <a:schemeClr val="tx1"/>
                </a:solidFill>
                <a:effectLst/>
                <a:latin typeface="+mn-lt"/>
                <a:ea typeface="+mn-ea"/>
                <a:cs typeface="+mn-cs"/>
              </a:rPr>
              <a:t>многоприборного</a:t>
            </a:r>
            <a:r>
              <a:rPr lang="ru-RU" sz="1200" kern="1200" dirty="0">
                <a:solidFill>
                  <a:schemeClr val="tx1"/>
                </a:solidFill>
                <a:effectLst/>
                <a:latin typeface="+mn-lt"/>
                <a:ea typeface="+mn-ea"/>
                <a:cs typeface="+mn-cs"/>
              </a:rPr>
              <a:t> скважинного зонда (не менее 16-24 приемников), затраты средств и времени на проведение полевых работ и обработку данных примерно вдвое больше, чем при НВСП, из-за необходимости коррекции изменения строения ВЧР точность изучения среды ниже, чем в НВСП. Из-за постепенного увеличения углов отражения с удалением источника свойства отражений по разрезу также меняются, хотя и в меньшей степени, чем при НВСП, что ограничивает возможность применения широко используемых в МОГТ приемов динамической интерпретации отражений небольшой областью, примыкающей к скважине. Из-за относительно малой длины вертикальных годографов остается общий недостаток скважинных сейсмических методов - ограничение возможности кинематической селекции при подавлении восходящих кратных и обменных волн-помех.</a:t>
            </a:r>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8</a:t>
            </a:fld>
            <a:endParaRPr lang="ru-RU"/>
          </a:p>
        </p:txBody>
      </p:sp>
    </p:spTree>
    <p:extLst>
      <p:ext uri="{BB962C8B-B14F-4D97-AF65-F5344CB8AC3E}">
        <p14:creationId xmlns:p14="http://schemas.microsoft.com/office/powerpoint/2010/main" val="239298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dirty="0"/>
              <a:t>Увеличение количества профилей ВСП-МОГ, одновременная регистрация</a:t>
            </a:r>
            <a:r>
              <a:rPr lang="ru-RU" baseline="0" dirty="0"/>
              <a:t> скважинной информации наряду с наземными </a:t>
            </a:r>
            <a:r>
              <a:rPr lang="en-GB" baseline="0" dirty="0"/>
              <a:t>3D </a:t>
            </a:r>
            <a:r>
              <a:rPr lang="ru-RU" baseline="0" dirty="0"/>
              <a:t>исследованиями</a:t>
            </a:r>
            <a:r>
              <a:rPr lang="ru-RU" dirty="0"/>
              <a:t> позволяют</a:t>
            </a:r>
            <a:r>
              <a:rPr lang="ru-RU" baseline="0" dirty="0"/>
              <a:t> получить объемный куб гораздо более </a:t>
            </a:r>
            <a:r>
              <a:rPr lang="ru-RU" baseline="0" dirty="0" err="1"/>
              <a:t>высокоразрешенных</a:t>
            </a:r>
            <a:r>
              <a:rPr lang="ru-RU" baseline="0" dirty="0"/>
              <a:t> сейсмических данных. На слайде представлены схемы наблюдений, </a:t>
            </a:r>
            <a:r>
              <a:rPr lang="ru-RU" baseline="0" dirty="0" err="1"/>
              <a:t>высокоразрешенный</a:t>
            </a:r>
            <a:r>
              <a:rPr lang="ru-RU" baseline="0" dirty="0"/>
              <a:t> куб ВСП-</a:t>
            </a:r>
            <a:r>
              <a:rPr lang="en-GB" baseline="0" dirty="0"/>
              <a:t>3D, </a:t>
            </a:r>
            <a:r>
              <a:rPr lang="ru-RU" baseline="0" dirty="0"/>
              <a:t>а также результаты интерпретации данных ВСП-</a:t>
            </a:r>
            <a:r>
              <a:rPr lang="en-GB" baseline="0" dirty="0"/>
              <a:t>3D (</a:t>
            </a:r>
            <a:r>
              <a:rPr lang="ru-RU" baseline="0" dirty="0"/>
              <a:t>информация о затухании сейсмического сигнала с глубиной, анизотропии, структурная информация по целевым объектам, результаты динамического анализа, оценка изменения ФЕС по разрезу и сопоставление с данными МОГТ-</a:t>
            </a:r>
            <a:r>
              <a:rPr lang="en-GB" baseline="0" dirty="0"/>
              <a:t>3D).</a:t>
            </a:r>
            <a:endParaRPr lang="ru-RU" baseline="0" dirty="0"/>
          </a:p>
          <a:p>
            <a:pPr marL="0" marR="0" indent="0" algn="just" defTabSz="914400" rtl="0" eaLnBrk="1" fontAlgn="auto" latinLnBrk="0" hangingPunct="1">
              <a:lnSpc>
                <a:spcPct val="100000"/>
              </a:lnSpc>
              <a:spcBef>
                <a:spcPts val="0"/>
              </a:spcBef>
              <a:spcAft>
                <a:spcPts val="0"/>
              </a:spcAft>
              <a:buClrTx/>
              <a:buSzTx/>
              <a:buFontTx/>
              <a:buNone/>
              <a:tabLst/>
              <a:defRPr/>
            </a:pPr>
            <a:r>
              <a:rPr lang="ru-RU" sz="1200" dirty="0"/>
              <a:t>Получение объемного куб сейсмической информации на площади 7-8 км2 с радиусом исследования от скважины от 1500 до 2100 м. Причем достоверность этой информации кратно выше на 200-250 единиц. Увеличение количества профилей скважинных сейсмических исследований методом обращенного годографа позволяет получить объемный куб </a:t>
            </a:r>
            <a:r>
              <a:rPr lang="ru-RU" sz="1200" dirty="0" err="1"/>
              <a:t>высокоразрешенных</a:t>
            </a:r>
            <a:r>
              <a:rPr lang="ru-RU" sz="1200" dirty="0"/>
              <a:t> скважинных сейсмических данных. Данные объемного сейсмопрофилирования могут обрабатываться </a:t>
            </a:r>
            <a:r>
              <a:rPr lang="ru-RU" sz="1200" dirty="0" err="1"/>
              <a:t>попрофильно</a:t>
            </a:r>
            <a:r>
              <a:rPr lang="ru-RU" sz="1200" dirty="0"/>
              <a:t> аналогично сейсморазведочным данным 2D, построение изображения околоскважинного пространства осуществляется с помощью процедуры миграции на основе трехмерной модели среды. Затем полученная информация обрабатывается и интерпретируется с применением современных аппаратно-программных вычислительных комплексов. Комплексная интерпретация проводится с учетом всей новой априорной геолого-геофизической информации (ГИС и описание керна по поисковым и разведочным скважинам, материалы сейсморазведки МОГТ-2D/3D). В результате будет получена скорректированная геологическая модель  участка, которая позволит существенно повысить достоверность проводимого подсчета запасов и принимать оптимальные решения по реализации комплекса ГТМ.</a:t>
            </a:r>
          </a:p>
          <a:p>
            <a:pPr marL="0" marR="0" indent="0" algn="just" defTabSz="914400" rtl="0" eaLnBrk="1" fontAlgn="auto" latinLnBrk="0" hangingPunct="1">
              <a:lnSpc>
                <a:spcPct val="100000"/>
              </a:lnSpc>
              <a:spcBef>
                <a:spcPts val="0"/>
              </a:spcBef>
              <a:spcAft>
                <a:spcPts val="0"/>
              </a:spcAft>
              <a:buClrTx/>
              <a:buSzTx/>
              <a:buFontTx/>
              <a:buNone/>
              <a:tabLst/>
              <a:defRPr/>
            </a:pPr>
            <a:endParaRPr lang="ru-RU" baseline="0" dirty="0"/>
          </a:p>
          <a:p>
            <a:pPr marL="0" marR="0" indent="0" algn="just" defTabSz="914400" rtl="0" eaLnBrk="1" fontAlgn="auto" latinLnBrk="0" hangingPunct="1">
              <a:lnSpc>
                <a:spcPct val="100000"/>
              </a:lnSpc>
              <a:spcBef>
                <a:spcPts val="0"/>
              </a:spcBef>
              <a:spcAft>
                <a:spcPts val="0"/>
              </a:spcAft>
              <a:buClrTx/>
              <a:buSzTx/>
              <a:buFontTx/>
              <a:buNone/>
              <a:tabLst/>
              <a:defRPr/>
            </a:pPr>
            <a:endParaRPr lang="ru-RU" dirty="0"/>
          </a:p>
          <a:p>
            <a:pPr marL="0" marR="0" indent="0" algn="just" defTabSz="914400" rtl="0" eaLnBrk="1" fontAlgn="auto" latinLnBrk="0" hangingPunct="1">
              <a:lnSpc>
                <a:spcPct val="100000"/>
              </a:lnSpc>
              <a:spcBef>
                <a:spcPts val="0"/>
              </a:spcBef>
              <a:spcAft>
                <a:spcPts val="0"/>
              </a:spcAft>
              <a:buClrTx/>
              <a:buSzTx/>
              <a:buFontTx/>
              <a:buNone/>
              <a:tabLst/>
              <a:defRPr/>
            </a:pPr>
            <a:endParaRPr lang="ru-RU" dirty="0"/>
          </a:p>
          <a:p>
            <a:pPr marL="0" marR="0" indent="0" algn="just"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отличие от наземной сейсморазведки, любая модификация ВСП потенциально обладает более высокой пространственной разрешающей способностью, обусловленной приближением к изучаемому объекту и более высокой относительной интенсивностью высокочастотных компонент в рабочем диапазоне частот. Поэтому на объемных изображениях, полученных при площадном ВСП на отраженных волнах, геологические объекты со сложной конфигурацией границ отображаются более отчетливо, что позволяет расширить класс экономических рентабельных ловушек углеводородов сложного строения, в том числе малоамплитудных и малоразмерных, а также ловушек неструктурного типа. Равномерно осветить изучаемый объект отраженными волнами позволяют лишь системы наблюдений, специально предназначенные для площадного ВСП. Эти системы вполне могут опираться на отмеченные выше закономерности, присущие профильным модификациям ВСП. Поэтому в качестве основного прототипа площадным системам наблюдений ВСП было взято уровневое ВСП – ВСП-МОГ (</a:t>
            </a:r>
            <a:r>
              <a:rPr lang="en-GB" sz="1200" kern="1200" dirty="0" err="1">
                <a:solidFill>
                  <a:schemeClr val="tx1"/>
                </a:solidFill>
                <a:effectLst/>
                <a:latin typeface="+mn-lt"/>
                <a:ea typeface="+mn-ea"/>
                <a:cs typeface="+mn-cs"/>
              </a:rPr>
              <a:t>WalkAway</a:t>
            </a:r>
            <a:r>
              <a:rPr lang="ru-RU" sz="1200" kern="1200" dirty="0">
                <a:solidFill>
                  <a:schemeClr val="tx1"/>
                </a:solidFill>
                <a:effectLst/>
                <a:latin typeface="+mn-lt"/>
                <a:ea typeface="+mn-ea"/>
                <a:cs typeface="+mn-cs"/>
              </a:rPr>
              <a:t>)[</a:t>
            </a:r>
            <a:r>
              <a:rPr lang="ru-RU" sz="1200" kern="1200" dirty="0" err="1">
                <a:solidFill>
                  <a:schemeClr val="tx1"/>
                </a:solidFill>
                <a:effectLst/>
                <a:latin typeface="+mn-lt"/>
                <a:ea typeface="+mn-ea"/>
                <a:cs typeface="+mn-cs"/>
              </a:rPr>
              <a:t>Shekhtman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al</a:t>
            </a:r>
            <a:r>
              <a:rPr lang="ru-RU" sz="1200" kern="1200" dirty="0">
                <a:solidFill>
                  <a:schemeClr val="tx1"/>
                </a:solidFill>
                <a:effectLst/>
                <a:latin typeface="+mn-lt"/>
                <a:ea typeface="+mn-ea"/>
                <a:cs typeface="+mn-cs"/>
              </a:rPr>
              <a:t>., 1993; </a:t>
            </a:r>
            <a:r>
              <a:rPr lang="ru-RU" sz="1200" kern="1200" dirty="0" err="1">
                <a:solidFill>
                  <a:schemeClr val="tx1"/>
                </a:solidFill>
                <a:effectLst/>
                <a:latin typeface="+mn-lt"/>
                <a:ea typeface="+mn-ea"/>
                <a:cs typeface="+mn-cs"/>
              </a:rPr>
              <a:t>Шехтман</a:t>
            </a:r>
            <a:r>
              <a:rPr lang="ru-RU" sz="1200" kern="1200" dirty="0">
                <a:solidFill>
                  <a:schemeClr val="tx1"/>
                </a:solidFill>
                <a:effectLst/>
                <a:latin typeface="+mn-lt"/>
                <a:ea typeface="+mn-ea"/>
                <a:cs typeface="+mn-cs"/>
              </a:rPr>
              <a:t>, 1996; </a:t>
            </a:r>
            <a:r>
              <a:rPr lang="ru-RU" sz="1200" kern="1200" dirty="0" err="1">
                <a:solidFill>
                  <a:schemeClr val="tx1"/>
                </a:solidFill>
                <a:effectLst/>
                <a:latin typeface="+mn-lt"/>
                <a:ea typeface="+mn-ea"/>
                <a:cs typeface="+mn-cs"/>
              </a:rPr>
              <a:t>Zhang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al</a:t>
            </a:r>
            <a:r>
              <a:rPr lang="ru-RU" sz="1200" kern="1200" dirty="0">
                <a:solidFill>
                  <a:schemeClr val="tx1"/>
                </a:solidFill>
                <a:effectLst/>
                <a:latin typeface="+mn-lt"/>
                <a:ea typeface="+mn-ea"/>
                <a:cs typeface="+mn-cs"/>
              </a:rPr>
              <a:t>., 1996; </a:t>
            </a:r>
            <a:r>
              <a:rPr lang="ru-RU" sz="1200" kern="1200" dirty="0" err="1">
                <a:solidFill>
                  <a:schemeClr val="tx1"/>
                </a:solidFill>
                <a:effectLst/>
                <a:latin typeface="+mn-lt"/>
                <a:ea typeface="+mn-ea"/>
                <a:cs typeface="+mn-cs"/>
              </a:rPr>
              <a:t>Gulati</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al</a:t>
            </a:r>
            <a:r>
              <a:rPr lang="ru-RU" sz="1200" kern="1200" dirty="0">
                <a:solidFill>
                  <a:schemeClr val="tx1"/>
                </a:solidFill>
                <a:effectLst/>
                <a:latin typeface="+mn-lt"/>
                <a:ea typeface="+mn-ea"/>
                <a:cs typeface="+mn-cs"/>
              </a:rPr>
              <a:t>., 2004]. Система наблюдений может быть реализована в виде параллельных профилей, расстояние между которыми равно шагу между соседними ПВ, расположенными на каждом из профилей. Другой вариант – система концентрических кольцевых профилей вокруг исследуемой скважины; эту систему применяют на труднодоступных </a:t>
            </a:r>
            <a:r>
              <a:rPr lang="ru-RU" sz="1200" kern="1200" dirty="0" err="1">
                <a:solidFill>
                  <a:schemeClr val="tx1"/>
                </a:solidFill>
                <a:effectLst/>
                <a:latin typeface="+mn-lt"/>
                <a:ea typeface="+mn-ea"/>
                <a:cs typeface="+mn-cs"/>
              </a:rPr>
              <a:t>залесенных</a:t>
            </a:r>
            <a:r>
              <a:rPr lang="ru-RU" sz="1200" kern="1200" dirty="0">
                <a:solidFill>
                  <a:schemeClr val="tx1"/>
                </a:solidFill>
                <a:effectLst/>
                <a:latin typeface="+mn-lt"/>
                <a:ea typeface="+mn-ea"/>
                <a:cs typeface="+mn-cs"/>
              </a:rPr>
              <a:t> участках. В результате кольцевых наблюдений в качестве трехмерных изображений получают не куб, а цилиндр информации, окружающий скважину.</a:t>
            </a:r>
          </a:p>
          <a:p>
            <a:pPr algn="just"/>
            <a:endParaRPr lang="ru-RU" dirty="0"/>
          </a:p>
          <a:p>
            <a:endParaRPr lang="ru-RU" dirty="0"/>
          </a:p>
        </p:txBody>
      </p:sp>
      <p:sp>
        <p:nvSpPr>
          <p:cNvPr id="4" name="Номер слайда 3"/>
          <p:cNvSpPr>
            <a:spLocks noGrp="1"/>
          </p:cNvSpPr>
          <p:nvPr>
            <p:ph type="sldNum" sz="quarter" idx="10"/>
          </p:nvPr>
        </p:nvSpPr>
        <p:spPr/>
        <p:txBody>
          <a:bodyPr/>
          <a:lstStyle/>
          <a:p>
            <a:fld id="{01B8DF28-5953-4A8D-9653-C41109CFAD69}" type="slidenum">
              <a:rPr lang="ru-RU" smtClean="0"/>
              <a:t>9</a:t>
            </a:fld>
            <a:endParaRPr lang="ru-RU"/>
          </a:p>
        </p:txBody>
      </p:sp>
    </p:spTree>
    <p:extLst>
      <p:ext uri="{BB962C8B-B14F-4D97-AF65-F5344CB8AC3E}">
        <p14:creationId xmlns:p14="http://schemas.microsoft.com/office/powerpoint/2010/main" val="239298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4500"/>
            </a:lvl1pPr>
          </a:lstStyle>
          <a:p>
            <a:r>
              <a:rPr lang="ru-RU" dirty="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Tree>
    <p:extLst>
      <p:ext uri="{BB962C8B-B14F-4D97-AF65-F5344CB8AC3E}">
        <p14:creationId xmlns:p14="http://schemas.microsoft.com/office/powerpoint/2010/main" val="284245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dirty="0"/>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54860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dirty="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02021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8"/>
            <a:ext cx="7886700" cy="1325563"/>
          </a:xfrm>
        </p:spPr>
        <p:txBody>
          <a:bodyPr/>
          <a:lstStyle/>
          <a:p>
            <a:r>
              <a:rPr lang="ru-RU" dirty="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1"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85287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ru-RU" dirty="0"/>
              <a:t>ОБРАЗЕЦ ЗАГОЛОВКА</a:t>
            </a:r>
            <a:endParaRPr lang="en-US" dirty="0"/>
          </a:p>
        </p:txBody>
      </p:sp>
    </p:spTree>
    <p:extLst>
      <p:ext uri="{BB962C8B-B14F-4D97-AF65-F5344CB8AC3E}">
        <p14:creationId xmlns:p14="http://schemas.microsoft.com/office/powerpoint/2010/main" val="248221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93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hasCustomPrompt="1"/>
          </p:nvPr>
        </p:nvSpPr>
        <p:spPr>
          <a:xfrm>
            <a:off x="685800" y="609600"/>
            <a:ext cx="7772400" cy="1143000"/>
          </a:xfrm>
        </p:spPr>
        <p:txBody>
          <a:bodyPr/>
          <a:lstStyle/>
          <a:p>
            <a:r>
              <a:rPr lang="ru-RU" dirty="0"/>
              <a:t>ОБРАЗЕЦ ЗАГОЛОВКА</a:t>
            </a:r>
          </a:p>
        </p:txBody>
      </p:sp>
      <p:sp>
        <p:nvSpPr>
          <p:cNvPr id="3" name="Содержимое 2"/>
          <p:cNvSpPr>
            <a:spLocks noGrp="1"/>
          </p:cNvSpPr>
          <p:nvPr>
            <p:ph sz="quarter" idx="1"/>
          </p:nvPr>
        </p:nvSpPr>
        <p:spPr>
          <a:xfrm>
            <a:off x="6858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9812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858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4648200" y="4114800"/>
            <a:ext cx="381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25406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extLst>
              <a:ext uri="{28A0092B-C50C-407E-A947-70E740481C1C}">
                <a14:useLocalDpi xmlns:a14="http://schemas.microsoft.com/office/drawing/2010/main"/>
              </a:ext>
            </a:extLst>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ru-RU" dirty="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4186136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r" defTabSz="6858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eg"/><Relationship Id="rId4" Type="http://schemas.microsoft.com/office/2007/relationships/hdphoto" Target="../media/hdphoto1.wdp"/><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tmp"/><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jpeg"/><Relationship Id="rId11" Type="http://schemas.openxmlformats.org/officeDocument/2006/relationships/image" Target="../media/image28.jp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71" y="-19590"/>
            <a:ext cx="9222542" cy="4600556"/>
          </a:xfrm>
          <a:prstGeom prst="rect">
            <a:avLst/>
          </a:prstGeom>
        </p:spPr>
      </p:pic>
      <p:sp>
        <p:nvSpPr>
          <p:cNvPr id="2" name="Заголовок 1"/>
          <p:cNvSpPr>
            <a:spLocks noGrp="1"/>
          </p:cNvSpPr>
          <p:nvPr>
            <p:ph type="ctrTitle"/>
          </p:nvPr>
        </p:nvSpPr>
        <p:spPr>
          <a:xfrm>
            <a:off x="121920" y="2280203"/>
            <a:ext cx="8884920" cy="2703366"/>
          </a:xfrm>
        </p:spPr>
        <p:txBody>
          <a:bodyPr anchor="ctr">
            <a:normAutofit/>
          </a:bodyPr>
          <a:lstStyle/>
          <a:p>
            <a:pPr>
              <a:lnSpc>
                <a:spcPct val="130000"/>
              </a:lnSpc>
              <a:spcBef>
                <a:spcPts val="1200"/>
              </a:spcBef>
            </a:pPr>
            <a:r>
              <a:rPr lang="ru-RU" sz="2400" dirty="0"/>
              <a:t>НОВЫЕ МЕТОДИКИ СКВАЖИННЫХ СЕЙСМИЧЕСКИХ НАБЛЮДЕНИЙ ВСП-3Д И ВСП-МОГ - ЭФФЕКТИВНЫЙ ИНСТРУМЕНТ ДЛЯ ОПЕРАТИВНОЙ КОРРЕКТИРОВКИ ГЕОЛОГИЧЕСКОЙ МОДЕЛИ</a:t>
            </a:r>
            <a:endParaRPr lang="ru-RU" sz="2400" b="1" dirty="0">
              <a:latin typeface="+mn-lt"/>
            </a:endParaRPr>
          </a:p>
        </p:txBody>
      </p:sp>
    </p:spTree>
    <p:extLst>
      <p:ext uri="{BB962C8B-B14F-4D97-AF65-F5344CB8AC3E}">
        <p14:creationId xmlns:p14="http://schemas.microsoft.com/office/powerpoint/2010/main" val="267386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431980" y="1469182"/>
            <a:ext cx="3653920" cy="2072742"/>
            <a:chOff x="6608263" y="3898207"/>
            <a:chExt cx="1684926" cy="2072742"/>
          </a:xfrm>
        </p:grpSpPr>
        <p:grpSp>
          <p:nvGrpSpPr>
            <p:cNvPr id="87" name="Группа 86"/>
            <p:cNvGrpSpPr/>
            <p:nvPr/>
          </p:nvGrpSpPr>
          <p:grpSpPr>
            <a:xfrm>
              <a:off x="6608263" y="3898207"/>
              <a:ext cx="1684926" cy="2072742"/>
              <a:chOff x="6608263" y="3759061"/>
              <a:chExt cx="1684926" cy="2072742"/>
            </a:xfrm>
          </p:grpSpPr>
          <p:grpSp>
            <p:nvGrpSpPr>
              <p:cNvPr id="5" name="Группа 4"/>
              <p:cNvGrpSpPr/>
              <p:nvPr/>
            </p:nvGrpSpPr>
            <p:grpSpPr>
              <a:xfrm>
                <a:off x="6608263" y="3759061"/>
                <a:ext cx="1684926" cy="2072742"/>
                <a:chOff x="6608263" y="3759061"/>
                <a:chExt cx="1684926" cy="2072742"/>
              </a:xfrm>
            </p:grpSpPr>
            <p:sp>
              <p:nvSpPr>
                <p:cNvPr id="30" name="Прямоугольник 29"/>
                <p:cNvSpPr/>
                <p:nvPr/>
              </p:nvSpPr>
              <p:spPr>
                <a:xfrm>
                  <a:off x="6608263" y="3759061"/>
                  <a:ext cx="1645557" cy="2072742"/>
                </a:xfrm>
                <a:prstGeom prst="rect">
                  <a:avLst/>
                </a:prstGeom>
                <a:solidFill>
                  <a:srgbClr val="FFFF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1" name="Рисунок 13" descr="Ленский.pdf - Adobe Acrobat Pro"/>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8263" y="3911425"/>
                  <a:ext cx="1684926" cy="177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Прямая со стрелкой 3"/>
                <p:cNvCxnSpPr/>
                <p:nvPr/>
              </p:nvCxnSpPr>
              <p:spPr>
                <a:xfrm flipV="1">
                  <a:off x="6865620" y="4053840"/>
                  <a:ext cx="139770"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V="1">
                  <a:off x="7025640" y="4053840"/>
                  <a:ext cx="139770"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V="1">
                  <a:off x="7173115" y="4047695"/>
                  <a:ext cx="139770"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flipV="1">
                  <a:off x="7277018" y="4047695"/>
                  <a:ext cx="139770"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V="1">
                  <a:off x="7371315" y="4053840"/>
                  <a:ext cx="166135" cy="148737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p:nvPr/>
              </p:nvCxnSpPr>
              <p:spPr>
                <a:xfrm flipV="1">
                  <a:off x="7443209" y="4053840"/>
                  <a:ext cx="306331" cy="1487376"/>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38" name="Прямая со стрелкой 37"/>
              <p:cNvCxnSpPr/>
              <p:nvPr/>
            </p:nvCxnSpPr>
            <p:spPr>
              <a:xfrm flipV="1">
                <a:off x="6865620" y="4053840"/>
                <a:ext cx="299790"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V="1">
                <a:off x="6873325" y="4053840"/>
                <a:ext cx="434797"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flipV="1">
                <a:off x="6875745" y="4053840"/>
                <a:ext cx="541043" cy="1493520"/>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flipV="1">
                <a:off x="6875745" y="4053840"/>
                <a:ext cx="774735" cy="1487376"/>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V="1">
                <a:off x="6873325" y="4047693"/>
                <a:ext cx="1005755" cy="1493523"/>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p:nvPr/>
            </p:nvCxnSpPr>
            <p:spPr>
              <a:xfrm flipH="1" flipV="1">
                <a:off x="7005390" y="4053840"/>
                <a:ext cx="435812" cy="1493522"/>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flipH="1" flipV="1">
                <a:off x="7146266" y="4047693"/>
                <a:ext cx="302556" cy="1493522"/>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flipH="1" flipV="1">
                <a:off x="7308122" y="4053840"/>
                <a:ext cx="133080" cy="1493522"/>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flipH="1" flipV="1">
                <a:off x="7416788" y="4053841"/>
                <a:ext cx="32034" cy="1487374"/>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flipH="1" flipV="1">
                <a:off x="7002729" y="4047693"/>
                <a:ext cx="170386" cy="1493522"/>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flipH="1" flipV="1">
                <a:off x="7165410" y="4053840"/>
                <a:ext cx="7705" cy="1451611"/>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p:cNvCxnSpPr/>
              <p:nvPr/>
            </p:nvCxnSpPr>
            <p:spPr>
              <a:xfrm flipV="1">
                <a:off x="7173115" y="4053840"/>
                <a:ext cx="135007" cy="148737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flipV="1">
                <a:off x="7173115" y="4053840"/>
                <a:ext cx="243673" cy="148737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p:nvPr/>
            </p:nvCxnSpPr>
            <p:spPr>
              <a:xfrm flipV="1">
                <a:off x="7173115" y="4053840"/>
                <a:ext cx="364335" cy="1487377"/>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flipV="1">
                <a:off x="7025640" y="4053840"/>
                <a:ext cx="391148" cy="148737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p:cNvCxnSpPr/>
              <p:nvPr/>
            </p:nvCxnSpPr>
            <p:spPr>
              <a:xfrm flipH="1" flipV="1">
                <a:off x="7002730" y="4053840"/>
                <a:ext cx="22910" cy="148737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p:nvPr/>
            </p:nvCxnSpPr>
            <p:spPr>
              <a:xfrm flipH="1" flipV="1">
                <a:off x="7015515" y="4053840"/>
                <a:ext cx="261503" cy="1487376"/>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4" name="Прямая со стрелкой 83"/>
              <p:cNvCxnSpPr/>
              <p:nvPr/>
            </p:nvCxnSpPr>
            <p:spPr>
              <a:xfrm flipV="1">
                <a:off x="7277018" y="4053840"/>
                <a:ext cx="373462" cy="1493522"/>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62" name="Прямая со стрелкой 61"/>
            <p:cNvCxnSpPr/>
            <p:nvPr/>
          </p:nvCxnSpPr>
          <p:spPr>
            <a:xfrm flipV="1">
              <a:off x="7025640" y="4192986"/>
              <a:ext cx="723900" cy="148737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p:nvPr/>
          </p:nvCxnSpPr>
          <p:spPr>
            <a:xfrm flipV="1">
              <a:off x="7450726" y="4196059"/>
              <a:ext cx="421291" cy="1484302"/>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p:nvPr/>
          </p:nvCxnSpPr>
          <p:spPr>
            <a:xfrm flipV="1">
              <a:off x="7277018" y="4192987"/>
              <a:ext cx="594999" cy="1487376"/>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p:nvPr/>
          </p:nvCxnSpPr>
          <p:spPr>
            <a:xfrm flipV="1">
              <a:off x="7441202" y="4197596"/>
              <a:ext cx="209278" cy="1482766"/>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p:nvPr/>
          </p:nvCxnSpPr>
          <p:spPr>
            <a:xfrm flipV="1">
              <a:off x="7443209" y="4197596"/>
              <a:ext cx="94241" cy="147354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p:nvPr/>
          </p:nvCxnSpPr>
          <p:spPr>
            <a:xfrm flipV="1">
              <a:off x="7371315" y="4197596"/>
              <a:ext cx="279165" cy="1478155"/>
            </a:xfrm>
            <a:prstGeom prst="straightConnector1">
              <a:avLst/>
            </a:prstGeom>
            <a:ln w="3175">
              <a:solidFill>
                <a:srgbClr val="000000"/>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20" name="Заголовок 1"/>
          <p:cNvSpPr txBox="1">
            <a:spLocks/>
          </p:cNvSpPr>
          <p:nvPr/>
        </p:nvSpPr>
        <p:spPr>
          <a:xfrm>
            <a:off x="0" y="322112"/>
            <a:ext cx="9144000" cy="1043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ru-RU" sz="2400" b="1" dirty="0">
                <a:solidFill>
                  <a:srgbClr val="143F6A"/>
                </a:solidFill>
              </a:rPr>
              <a:t>СКВАЖИННЫЕ И КОМПЛЕКСНЫЕ СЕЙСМИЧЕСКИЕ ИССЛЕДОВАНИЯ</a:t>
            </a:r>
          </a:p>
        </p:txBody>
      </p:sp>
      <p:sp>
        <p:nvSpPr>
          <p:cNvPr id="57"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10</a:t>
            </a:fld>
            <a:endParaRPr lang="ru-RU" sz="1400">
              <a:solidFill>
                <a:srgbClr val="002060"/>
              </a:solidFill>
            </a:endParaRPr>
          </a:p>
        </p:txBody>
      </p:sp>
      <p:sp>
        <p:nvSpPr>
          <p:cNvPr id="51" name="Полилиния 50"/>
          <p:cNvSpPr/>
          <p:nvPr/>
        </p:nvSpPr>
        <p:spPr>
          <a:xfrm>
            <a:off x="1066285" y="3392848"/>
            <a:ext cx="2307581" cy="725980"/>
          </a:xfrm>
          <a:custGeom>
            <a:avLst/>
            <a:gdLst>
              <a:gd name="connsiteX0" fmla="*/ 0 w 2307581"/>
              <a:gd name="connsiteY0" fmla="*/ 0 h 725980"/>
              <a:gd name="connsiteX1" fmla="*/ 1346089 w 2307581"/>
              <a:gd name="connsiteY1" fmla="*/ 0 h 725980"/>
              <a:gd name="connsiteX2" fmla="*/ 1621076 w 2307581"/>
              <a:gd name="connsiteY2" fmla="*/ -77680 h 725980"/>
              <a:gd name="connsiteX3" fmla="*/ 1922984 w 2307581"/>
              <a:gd name="connsiteY3" fmla="*/ 0 h 725980"/>
              <a:gd name="connsiteX4" fmla="*/ 2307581 w 2307581"/>
              <a:gd name="connsiteY4" fmla="*/ 0 h 725980"/>
              <a:gd name="connsiteX5" fmla="*/ 2307581 w 2307581"/>
              <a:gd name="connsiteY5" fmla="*/ 120997 h 725980"/>
              <a:gd name="connsiteX6" fmla="*/ 2307581 w 2307581"/>
              <a:gd name="connsiteY6" fmla="*/ 120997 h 725980"/>
              <a:gd name="connsiteX7" fmla="*/ 2307581 w 2307581"/>
              <a:gd name="connsiteY7" fmla="*/ 302492 h 725980"/>
              <a:gd name="connsiteX8" fmla="*/ 2307581 w 2307581"/>
              <a:gd name="connsiteY8" fmla="*/ 725980 h 725980"/>
              <a:gd name="connsiteX9" fmla="*/ 1922984 w 2307581"/>
              <a:gd name="connsiteY9" fmla="*/ 725980 h 725980"/>
              <a:gd name="connsiteX10" fmla="*/ 1346089 w 2307581"/>
              <a:gd name="connsiteY10" fmla="*/ 725980 h 725980"/>
              <a:gd name="connsiteX11" fmla="*/ 1346089 w 2307581"/>
              <a:gd name="connsiteY11" fmla="*/ 725980 h 725980"/>
              <a:gd name="connsiteX12" fmla="*/ 0 w 2307581"/>
              <a:gd name="connsiteY12" fmla="*/ 725980 h 725980"/>
              <a:gd name="connsiteX13" fmla="*/ 0 w 2307581"/>
              <a:gd name="connsiteY13" fmla="*/ 302492 h 725980"/>
              <a:gd name="connsiteX14" fmla="*/ 0 w 2307581"/>
              <a:gd name="connsiteY14" fmla="*/ 120997 h 725980"/>
              <a:gd name="connsiteX15" fmla="*/ 0 w 2307581"/>
              <a:gd name="connsiteY15" fmla="*/ 120997 h 725980"/>
              <a:gd name="connsiteX16" fmla="*/ 0 w 2307581"/>
              <a:gd name="connsiteY16" fmla="*/ 0 h 7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81" h="725980">
                <a:moveTo>
                  <a:pt x="0" y="0"/>
                </a:moveTo>
                <a:lnTo>
                  <a:pt x="1346089" y="0"/>
                </a:lnTo>
                <a:lnTo>
                  <a:pt x="1621076" y="-77680"/>
                </a:lnTo>
                <a:lnTo>
                  <a:pt x="1922984" y="0"/>
                </a:lnTo>
                <a:lnTo>
                  <a:pt x="2307581" y="0"/>
                </a:lnTo>
                <a:lnTo>
                  <a:pt x="2307581" y="120997"/>
                </a:lnTo>
                <a:lnTo>
                  <a:pt x="2307581" y="120997"/>
                </a:lnTo>
                <a:lnTo>
                  <a:pt x="2307581" y="302492"/>
                </a:lnTo>
                <a:lnTo>
                  <a:pt x="2307581" y="725980"/>
                </a:lnTo>
                <a:lnTo>
                  <a:pt x="1922984" y="725980"/>
                </a:lnTo>
                <a:lnTo>
                  <a:pt x="1346089" y="725980"/>
                </a:lnTo>
                <a:lnTo>
                  <a:pt x="1346089" y="725980"/>
                </a:lnTo>
                <a:lnTo>
                  <a:pt x="0" y="725980"/>
                </a:lnTo>
                <a:lnTo>
                  <a:pt x="0" y="302492"/>
                </a:lnTo>
                <a:lnTo>
                  <a:pt x="0" y="120997"/>
                </a:lnTo>
                <a:lnTo>
                  <a:pt x="0" y="120997"/>
                </a:lnTo>
                <a:lnTo>
                  <a:pt x="0" y="0"/>
                </a:lnTo>
                <a:close/>
              </a:path>
            </a:pathLst>
          </a:custGeom>
          <a:solidFill>
            <a:schemeClr val="tx1">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Aft>
                <a:spcPct val="35000"/>
              </a:spcAft>
            </a:pPr>
            <a:r>
              <a:rPr lang="ru-RU" b="1" dirty="0">
                <a:solidFill>
                  <a:prstClr val="white"/>
                </a:solidFill>
                <a:effectLst>
                  <a:outerShdw blurRad="38100" dist="38100" dir="2700000" algn="tl">
                    <a:srgbClr val="000000">
                      <a:alpha val="43137"/>
                    </a:srgbClr>
                  </a:outerShdw>
                </a:effectLst>
              </a:rPr>
              <a:t>ВСП</a:t>
            </a:r>
            <a:r>
              <a:rPr lang="en-GB" b="1" dirty="0">
                <a:solidFill>
                  <a:prstClr val="white"/>
                </a:solidFill>
                <a:effectLst>
                  <a:outerShdw blurRad="38100" dist="38100" dir="2700000" algn="tl">
                    <a:srgbClr val="000000">
                      <a:alpha val="43137"/>
                    </a:srgbClr>
                  </a:outerShdw>
                </a:effectLst>
              </a:rPr>
              <a:t>+</a:t>
            </a:r>
            <a:r>
              <a:rPr lang="ru-RU" b="1" dirty="0">
                <a:solidFill>
                  <a:prstClr val="white"/>
                </a:solidFill>
                <a:effectLst>
                  <a:outerShdw blurRad="38100" dist="38100" dir="2700000" algn="tl">
                    <a:srgbClr val="000000">
                      <a:alpha val="43137"/>
                    </a:srgbClr>
                  </a:outerShdw>
                </a:effectLst>
              </a:rPr>
              <a:t>МОГТ</a:t>
            </a:r>
          </a:p>
        </p:txBody>
      </p:sp>
      <p:sp>
        <p:nvSpPr>
          <p:cNvPr id="52" name="Прямоугольник 51"/>
          <p:cNvSpPr/>
          <p:nvPr/>
        </p:nvSpPr>
        <p:spPr>
          <a:xfrm>
            <a:off x="4228773" y="1489680"/>
            <a:ext cx="4785050" cy="2031325"/>
          </a:xfrm>
          <a:prstGeom prst="rect">
            <a:avLst/>
          </a:prstGeom>
        </p:spPr>
        <p:txBody>
          <a:bodyPr wrap="square">
            <a:spAutoFit/>
          </a:bodyPr>
          <a:lstStyle/>
          <a:p>
            <a:pPr algn="ctr">
              <a:spcAft>
                <a:spcPts val="1200"/>
              </a:spcAft>
            </a:pPr>
            <a:r>
              <a:rPr lang="ru-RU" sz="1600" b="1" dirty="0"/>
              <a:t>Преимущества метода: </a:t>
            </a:r>
          </a:p>
          <a:p>
            <a:pPr marL="285750" indent="-285750" algn="just">
              <a:spcAft>
                <a:spcPts val="1200"/>
              </a:spcAft>
              <a:buFont typeface="Arial" panose="020B0604020202020204" pitchFamily="34" charset="0"/>
              <a:buChar char="•"/>
            </a:pPr>
            <a:r>
              <a:rPr lang="ru-RU" sz="1600" dirty="0"/>
              <a:t>Получение сейсмической информации с «двух точек зрения»</a:t>
            </a:r>
          </a:p>
          <a:p>
            <a:pPr marL="285750" indent="-285750" algn="just">
              <a:spcAft>
                <a:spcPts val="1200"/>
              </a:spcAft>
              <a:buFont typeface="Arial" panose="020B0604020202020204" pitchFamily="34" charset="0"/>
              <a:buChar char="•"/>
            </a:pPr>
            <a:r>
              <a:rPr lang="ru-RU" sz="1600" dirty="0"/>
              <a:t>Экономическая эффективность </a:t>
            </a:r>
            <a:endParaRPr lang="en-GB" sz="1600" dirty="0"/>
          </a:p>
          <a:p>
            <a:pPr marL="285750" indent="-285750" algn="just">
              <a:spcAft>
                <a:spcPts val="1200"/>
              </a:spcAft>
              <a:buFont typeface="Arial" panose="020B0604020202020204" pitchFamily="34" charset="0"/>
              <a:buChar char="•"/>
            </a:pPr>
            <a:r>
              <a:rPr lang="ru-RU" sz="1600" dirty="0"/>
              <a:t>Комплексная обработка и интерпретация данных</a:t>
            </a:r>
          </a:p>
        </p:txBody>
      </p:sp>
      <p:sp>
        <p:nvSpPr>
          <p:cNvPr id="2" name="Прямоугольник 1"/>
          <p:cNvSpPr/>
          <p:nvPr/>
        </p:nvSpPr>
        <p:spPr>
          <a:xfrm>
            <a:off x="289108" y="4518025"/>
            <a:ext cx="8581842" cy="1631216"/>
          </a:xfrm>
          <a:prstGeom prst="rect">
            <a:avLst/>
          </a:prstGeom>
        </p:spPr>
        <p:txBody>
          <a:bodyPr wrap="square">
            <a:spAutoFit/>
          </a:bodyPr>
          <a:lstStyle/>
          <a:p>
            <a:pPr algn="ctr">
              <a:spcAft>
                <a:spcPts val="1200"/>
              </a:spcAft>
            </a:pPr>
            <a:r>
              <a:rPr lang="ru-RU" b="1" dirty="0"/>
              <a:t>Результат работ</a:t>
            </a:r>
            <a:r>
              <a:rPr lang="en-GB" b="1" dirty="0"/>
              <a:t>:</a:t>
            </a:r>
            <a:endParaRPr lang="ru-RU" b="1" dirty="0"/>
          </a:p>
          <a:p>
            <a:pPr marL="285750" indent="-285750" algn="just">
              <a:spcAft>
                <a:spcPts val="1200"/>
              </a:spcAft>
              <a:buFont typeface="Arial" panose="020B0604020202020204" pitchFamily="34" charset="0"/>
              <a:buChar char="•"/>
            </a:pPr>
            <a:r>
              <a:rPr lang="ru-RU" dirty="0"/>
              <a:t>Геологическая модель</a:t>
            </a:r>
            <a:r>
              <a:rPr lang="en-GB" dirty="0"/>
              <a:t> </a:t>
            </a:r>
            <a:r>
              <a:rPr lang="ru-RU" dirty="0"/>
              <a:t>участка, скорректированная на основе «гибридной» сейсморазведки, которая позволит существенно повысить достоверность проводимого подсчета запасов и принять оптимальные решения при реализации комплекса ГТМ.</a:t>
            </a:r>
          </a:p>
        </p:txBody>
      </p:sp>
    </p:spTree>
    <p:extLst>
      <p:ext uri="{BB962C8B-B14F-4D97-AF65-F5344CB8AC3E}">
        <p14:creationId xmlns:p14="http://schemas.microsoft.com/office/powerpoint/2010/main" val="42925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 r="-5786" b="-11789"/>
          <a:stretch/>
        </p:blipFill>
        <p:spPr bwMode="auto">
          <a:xfrm>
            <a:off x="175100" y="1310098"/>
            <a:ext cx="1628299" cy="209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2"/>
          <p:cNvSpPr txBox="1">
            <a:spLocks noChangeArrowheads="1"/>
          </p:cNvSpPr>
          <p:nvPr/>
        </p:nvSpPr>
        <p:spPr>
          <a:xfrm>
            <a:off x="3979147" y="352269"/>
            <a:ext cx="5122189" cy="763098"/>
          </a:xfrm>
          <a:prstGeom prst="rect">
            <a:avLst/>
          </a:prstGeom>
          <a:solidFill>
            <a:srgbClr val="FFFFFF">
              <a:alpha val="0"/>
            </a:srgbClr>
          </a:solidFill>
        </p:spPr>
        <p:txBody>
          <a:bodyPr vert="horz" lIns="91440" tIns="45720" rIns="91440" bIns="45720" rtlCol="0" anchor="ctr">
            <a:noAutofit/>
          </a:bodyPr>
          <a:lstStyle>
            <a:lvl1pPr algn="r" defTabSz="685800" rtl="0" eaLnBrk="1" latinLnBrk="0" hangingPunct="1">
              <a:lnSpc>
                <a:spcPct val="90000"/>
              </a:lnSpc>
              <a:spcBef>
                <a:spcPct val="0"/>
              </a:spcBef>
              <a:buNone/>
              <a:defRPr sz="2400" b="1" kern="1200">
                <a:solidFill>
                  <a:schemeClr val="tx1"/>
                </a:solidFill>
                <a:latin typeface="+mj-lt"/>
                <a:ea typeface="+mj-ea"/>
                <a:cs typeface="+mj-cs"/>
              </a:defRPr>
            </a:lvl1pPr>
          </a:lstStyle>
          <a:p>
            <a:pPr>
              <a:lnSpc>
                <a:spcPct val="110000"/>
              </a:lnSpc>
              <a:defRPr/>
            </a:pPr>
            <a:r>
              <a:rPr lang="ru-RU" altLang="ru-RU" sz="1800" dirty="0">
                <a:latin typeface="Trebuchet MS" pitchFamily="34" charset="0"/>
              </a:rPr>
              <a:t>Текущие проекты</a:t>
            </a:r>
          </a:p>
          <a:p>
            <a:pPr>
              <a:lnSpc>
                <a:spcPct val="110000"/>
              </a:lnSpc>
              <a:defRPr/>
            </a:pPr>
            <a:r>
              <a:rPr lang="ru-RU" altLang="ru-RU" sz="1800" dirty="0">
                <a:latin typeface="Trebuchet MS" pitchFamily="34" charset="0"/>
              </a:rPr>
              <a:t>ВСП-МОГ+МОГТ-</a:t>
            </a:r>
            <a:r>
              <a:rPr lang="en-GB" altLang="ru-RU" sz="1800" dirty="0">
                <a:latin typeface="Trebuchet MS" pitchFamily="34" charset="0"/>
              </a:rPr>
              <a:t>2D</a:t>
            </a:r>
            <a:endParaRPr lang="ru-RU" altLang="ru-RU" sz="1800" dirty="0">
              <a:latin typeface="Trebuchet MS" pitchFamily="34" charset="0"/>
            </a:endParaRPr>
          </a:p>
        </p:txBody>
      </p:sp>
      <p:pic>
        <p:nvPicPr>
          <p:cNvPr id="3" name="Picture 2" descr="C:\Users\damir_i\AppData\Local\Temp\113 МОГ.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brightnessContrast bright="40000" contrast="40000"/>
                    </a14:imgEffect>
                  </a14:imgLayer>
                </a14:imgProps>
              </a:ext>
              <a:ext uri="{28A0092B-C50C-407E-A947-70E740481C1C}">
                <a14:useLocalDpi xmlns:a14="http://schemas.microsoft.com/office/drawing/2010/main" val="0"/>
              </a:ext>
            </a:extLst>
          </a:blip>
          <a:srcRect l="13184" r="25135"/>
          <a:stretch/>
        </p:blipFill>
        <p:spPr bwMode="auto">
          <a:xfrm>
            <a:off x="3271970" y="1588518"/>
            <a:ext cx="2085037" cy="164199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p:nvPr/>
        </p:nvPicPr>
        <p:blipFill rotWithShape="1">
          <a:blip r:embed="rId5"/>
          <a:srcRect l="3865" t="4248" b="6996"/>
          <a:stretch/>
        </p:blipFill>
        <p:spPr>
          <a:xfrm>
            <a:off x="2434021" y="3416761"/>
            <a:ext cx="2085037" cy="1602923"/>
          </a:xfrm>
          <a:prstGeom prst="rect">
            <a:avLst/>
          </a:prstGeom>
        </p:spPr>
      </p:pic>
      <p:cxnSp>
        <p:nvCxnSpPr>
          <p:cNvPr id="15" name="Прямая со стрелкой 14"/>
          <p:cNvCxnSpPr/>
          <p:nvPr/>
        </p:nvCxnSpPr>
        <p:spPr>
          <a:xfrm>
            <a:off x="1577768" y="1354124"/>
            <a:ext cx="10048" cy="180178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3829" y="3203298"/>
            <a:ext cx="1628187" cy="261610"/>
          </a:xfrm>
          <a:prstGeom prst="rect">
            <a:avLst/>
          </a:prstGeom>
          <a:solidFill>
            <a:srgbClr val="FFFFFF"/>
          </a:solidFill>
        </p:spPr>
        <p:txBody>
          <a:bodyPr wrap="square" rtlCol="0">
            <a:spAutoFit/>
          </a:bodyPr>
          <a:lstStyle/>
          <a:p>
            <a:pPr algn="ctr"/>
            <a:r>
              <a:rPr lang="ru-RU" sz="1100" b="1" dirty="0"/>
              <a:t>1 км</a:t>
            </a:r>
          </a:p>
        </p:txBody>
      </p:sp>
      <p:sp>
        <p:nvSpPr>
          <p:cNvPr id="20" name="TextBox 19"/>
          <p:cNvSpPr txBox="1"/>
          <p:nvPr/>
        </p:nvSpPr>
        <p:spPr>
          <a:xfrm rot="16200000">
            <a:off x="1344418" y="2163622"/>
            <a:ext cx="792254" cy="261610"/>
          </a:xfrm>
          <a:prstGeom prst="rect">
            <a:avLst/>
          </a:prstGeom>
          <a:solidFill>
            <a:srgbClr val="FFFFFF"/>
          </a:solidFill>
        </p:spPr>
        <p:txBody>
          <a:bodyPr wrap="square" rtlCol="0">
            <a:spAutoFit/>
          </a:bodyPr>
          <a:lstStyle/>
          <a:p>
            <a:r>
              <a:rPr lang="ru-RU" sz="1100" b="1" dirty="0"/>
              <a:t>1,5 км</a:t>
            </a:r>
          </a:p>
        </p:txBody>
      </p:sp>
      <p:cxnSp>
        <p:nvCxnSpPr>
          <p:cNvPr id="16" name="Прямая со стрелкой 15"/>
          <p:cNvCxnSpPr/>
          <p:nvPr/>
        </p:nvCxnSpPr>
        <p:spPr>
          <a:xfrm>
            <a:off x="311675" y="3180809"/>
            <a:ext cx="126609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290" y="3544520"/>
            <a:ext cx="1638235" cy="19464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Стрелка вправо 24"/>
          <p:cNvSpPr/>
          <p:nvPr/>
        </p:nvSpPr>
        <p:spPr>
          <a:xfrm>
            <a:off x="2096939" y="3260815"/>
            <a:ext cx="489204" cy="281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p:nvPr/>
        </p:nvPicPr>
        <p:blipFill>
          <a:blip r:embed="rId7"/>
          <a:stretch>
            <a:fillRect/>
          </a:stretch>
        </p:blipFill>
        <p:spPr>
          <a:xfrm>
            <a:off x="4523954" y="3484503"/>
            <a:ext cx="1389186" cy="1311820"/>
          </a:xfrm>
          <a:prstGeom prst="rect">
            <a:avLst/>
          </a:prstGeom>
        </p:spPr>
      </p:pic>
      <p:sp>
        <p:nvSpPr>
          <p:cNvPr id="27" name="Стрелка вправо 26"/>
          <p:cNvSpPr/>
          <p:nvPr/>
        </p:nvSpPr>
        <p:spPr>
          <a:xfrm>
            <a:off x="6114471" y="3182545"/>
            <a:ext cx="489204" cy="281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p:cNvSpPr txBox="1"/>
          <p:nvPr/>
        </p:nvSpPr>
        <p:spPr>
          <a:xfrm>
            <a:off x="2944168" y="5051016"/>
            <a:ext cx="2895178" cy="830997"/>
          </a:xfrm>
          <a:prstGeom prst="rect">
            <a:avLst/>
          </a:prstGeom>
          <a:noFill/>
        </p:spPr>
        <p:txBody>
          <a:bodyPr wrap="square" rtlCol="0">
            <a:spAutoFit/>
          </a:bodyPr>
          <a:lstStyle/>
          <a:p>
            <a:pPr algn="ctr"/>
            <a:r>
              <a:rPr lang="ru-RU" sz="1600" dirty="0"/>
              <a:t>Моделирование, выбор параметров системы наблюдения, полевой этап</a:t>
            </a:r>
          </a:p>
        </p:txBody>
      </p:sp>
      <p:sp>
        <p:nvSpPr>
          <p:cNvPr id="37" name="TextBox 36"/>
          <p:cNvSpPr txBox="1"/>
          <p:nvPr/>
        </p:nvSpPr>
        <p:spPr>
          <a:xfrm>
            <a:off x="6114471" y="5420347"/>
            <a:ext cx="2961693" cy="584775"/>
          </a:xfrm>
          <a:prstGeom prst="rect">
            <a:avLst/>
          </a:prstGeom>
          <a:noFill/>
        </p:spPr>
        <p:txBody>
          <a:bodyPr wrap="square" rtlCol="0">
            <a:spAutoFit/>
          </a:bodyPr>
          <a:lstStyle/>
          <a:p>
            <a:pPr algn="ctr"/>
            <a:r>
              <a:rPr lang="ru-RU" sz="1600" dirty="0"/>
              <a:t>Результаты обработки и интерпретации</a:t>
            </a:r>
          </a:p>
        </p:txBody>
      </p:sp>
      <p:pic>
        <p:nvPicPr>
          <p:cNvPr id="33" name="Диаграмма 2"/>
          <p:cNvPicPr>
            <a:picLocks noChangeArrowheads="1"/>
          </p:cNvPicPr>
          <p:nvPr/>
        </p:nvPicPr>
        <p:blipFill rotWithShape="1">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t="28119" r="72666"/>
          <a:stretch/>
        </p:blipFill>
        <p:spPr bwMode="auto">
          <a:xfrm>
            <a:off x="6488931" y="4304628"/>
            <a:ext cx="1651370" cy="114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11</a:t>
            </a:fld>
            <a:endParaRPr lang="ru-RU" sz="1400">
              <a:solidFill>
                <a:srgbClr val="002060"/>
              </a:solidFill>
            </a:endParaRPr>
          </a:p>
        </p:txBody>
      </p:sp>
      <p:cxnSp>
        <p:nvCxnSpPr>
          <p:cNvPr id="22" name="Прямая со стрелкой 21"/>
          <p:cNvCxnSpPr/>
          <p:nvPr/>
        </p:nvCxnSpPr>
        <p:spPr>
          <a:xfrm flipV="1">
            <a:off x="2586143" y="6221201"/>
            <a:ext cx="6407132" cy="138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6114471" y="6144500"/>
            <a:ext cx="0" cy="1810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2592891" y="6144500"/>
            <a:ext cx="0" cy="181052"/>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0" name="Picture 1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12912"/>
          <a:stretch/>
        </p:blipFill>
        <p:spPr bwMode="auto">
          <a:xfrm>
            <a:off x="7126885" y="2649452"/>
            <a:ext cx="1974451" cy="163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Группа 12"/>
          <p:cNvGrpSpPr/>
          <p:nvPr/>
        </p:nvGrpSpPr>
        <p:grpSpPr>
          <a:xfrm>
            <a:off x="6402543" y="1400961"/>
            <a:ext cx="1625179" cy="1418827"/>
            <a:chOff x="6488931" y="1362075"/>
            <a:chExt cx="1625179" cy="1418827"/>
          </a:xfrm>
        </p:grpSpPr>
        <p:pic>
          <p:nvPicPr>
            <p:cNvPr id="38" name="Picture 2" descr="D:\общая\Презентации\mog.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8" t="-2813" r="-6632"/>
            <a:stretch/>
          </p:blipFill>
          <p:spPr bwMode="auto">
            <a:xfrm>
              <a:off x="6488931" y="1439849"/>
              <a:ext cx="1625179" cy="134105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 стрелкой 5"/>
            <p:cNvCxnSpPr/>
            <p:nvPr/>
          </p:nvCxnSpPr>
          <p:spPr>
            <a:xfrm flipV="1">
              <a:off x="6540241" y="1362075"/>
              <a:ext cx="0" cy="1018077"/>
            </a:xfrm>
            <a:prstGeom prst="straightConnector1">
              <a:avLst/>
            </a:prstGeom>
            <a:ln w="19050">
              <a:solidFill>
                <a:srgbClr val="00B05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134416" y="5533114"/>
            <a:ext cx="1831981" cy="830997"/>
          </a:xfrm>
          <a:prstGeom prst="rect">
            <a:avLst/>
          </a:prstGeom>
          <a:noFill/>
        </p:spPr>
        <p:txBody>
          <a:bodyPr wrap="square" rtlCol="0">
            <a:spAutoFit/>
          </a:bodyPr>
          <a:lstStyle/>
          <a:p>
            <a:pPr algn="ctr"/>
            <a:r>
              <a:rPr lang="ru-RU" sz="1600" dirty="0"/>
              <a:t>Информация</a:t>
            </a:r>
          </a:p>
          <a:p>
            <a:pPr algn="ctr"/>
            <a:r>
              <a:rPr lang="ru-RU" sz="1600" dirty="0"/>
              <a:t>по объекту исследования</a:t>
            </a:r>
          </a:p>
        </p:txBody>
      </p:sp>
    </p:spTree>
    <p:extLst>
      <p:ext uri="{BB962C8B-B14F-4D97-AF65-F5344CB8AC3E}">
        <p14:creationId xmlns:p14="http://schemas.microsoft.com/office/powerpoint/2010/main" val="5196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88" y="2522531"/>
            <a:ext cx="2458013" cy="183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2"/>
          <p:cNvSpPr txBox="1">
            <a:spLocks noChangeArrowheads="1"/>
          </p:cNvSpPr>
          <p:nvPr/>
        </p:nvSpPr>
        <p:spPr>
          <a:xfrm>
            <a:off x="3979147" y="352269"/>
            <a:ext cx="5122189" cy="763098"/>
          </a:xfrm>
          <a:prstGeom prst="rect">
            <a:avLst/>
          </a:prstGeom>
          <a:solidFill>
            <a:srgbClr val="FFFFFF">
              <a:alpha val="0"/>
            </a:srgbClr>
          </a:solidFill>
        </p:spPr>
        <p:txBody>
          <a:bodyPr vert="horz" lIns="91440" tIns="45720" rIns="91440" bIns="45720" rtlCol="0" anchor="ctr">
            <a:noAutofit/>
          </a:bodyPr>
          <a:lstStyle>
            <a:lvl1pPr algn="r" defTabSz="685800" rtl="0" eaLnBrk="1" latinLnBrk="0" hangingPunct="1">
              <a:lnSpc>
                <a:spcPct val="90000"/>
              </a:lnSpc>
              <a:spcBef>
                <a:spcPct val="0"/>
              </a:spcBef>
              <a:buNone/>
              <a:defRPr sz="2400" b="1" kern="1200">
                <a:solidFill>
                  <a:schemeClr val="tx1"/>
                </a:solidFill>
                <a:latin typeface="+mj-lt"/>
                <a:ea typeface="+mj-ea"/>
                <a:cs typeface="+mj-cs"/>
              </a:defRPr>
            </a:lvl1pPr>
          </a:lstStyle>
          <a:p>
            <a:pPr>
              <a:lnSpc>
                <a:spcPct val="110000"/>
              </a:lnSpc>
              <a:defRPr/>
            </a:pPr>
            <a:r>
              <a:rPr lang="ru-RU" altLang="ru-RU" sz="1800" dirty="0">
                <a:latin typeface="Trebuchet MS" pitchFamily="34" charset="0"/>
              </a:rPr>
              <a:t>Текущие проекты</a:t>
            </a:r>
          </a:p>
          <a:p>
            <a:pPr>
              <a:lnSpc>
                <a:spcPct val="110000"/>
              </a:lnSpc>
              <a:defRPr/>
            </a:pPr>
            <a:r>
              <a:rPr lang="ru-RU" altLang="ru-RU" sz="1800" dirty="0">
                <a:latin typeface="Trebuchet MS" pitchFamily="34" charset="0"/>
              </a:rPr>
              <a:t>ВСП-</a:t>
            </a:r>
            <a:r>
              <a:rPr lang="en-GB" altLang="ru-RU" sz="1800" dirty="0">
                <a:latin typeface="Trebuchet MS" pitchFamily="34" charset="0"/>
              </a:rPr>
              <a:t>3D</a:t>
            </a:r>
            <a:r>
              <a:rPr lang="ru-RU" altLang="ru-RU" sz="1800" dirty="0">
                <a:latin typeface="Trebuchet MS" pitchFamily="34" charset="0"/>
              </a:rPr>
              <a:t>+МОГТ-</a:t>
            </a:r>
            <a:r>
              <a:rPr lang="en-GB" altLang="ru-RU" sz="1800" dirty="0">
                <a:latin typeface="Trebuchet MS" pitchFamily="34" charset="0"/>
              </a:rPr>
              <a:t>3D</a:t>
            </a:r>
            <a:endParaRPr lang="ru-RU" altLang="ru-RU" sz="1800" dirty="0">
              <a:latin typeface="Trebuchet MS" pitchFamily="34" charset="0"/>
            </a:endParaRPr>
          </a:p>
        </p:txBody>
      </p:sp>
      <p:sp>
        <p:nvSpPr>
          <p:cNvPr id="25" name="Стрелка вправо 24"/>
          <p:cNvSpPr/>
          <p:nvPr/>
        </p:nvSpPr>
        <p:spPr>
          <a:xfrm>
            <a:off x="2851966" y="3205160"/>
            <a:ext cx="489204" cy="281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право 26"/>
          <p:cNvSpPr/>
          <p:nvPr/>
        </p:nvSpPr>
        <p:spPr>
          <a:xfrm>
            <a:off x="6266871" y="3182545"/>
            <a:ext cx="489204" cy="281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 name="Picture 3" descr="D:\3D ВСП\Cub.gpc.jpeg"/>
          <p:cNvPicPr>
            <a:picLocks noChangeAspect="1" noChangeArrowheads="1"/>
          </p:cNvPicPr>
          <p:nvPr/>
        </p:nvPicPr>
        <p:blipFill rotWithShape="1">
          <a:blip r:embed="rId4" cstate="print">
            <a:clrChange>
              <a:clrFrom>
                <a:srgbClr val="DCEFFE"/>
              </a:clrFrom>
              <a:clrTo>
                <a:srgbClr val="DCEFFE">
                  <a:alpha val="0"/>
                </a:srgbClr>
              </a:clrTo>
            </a:clrChange>
            <a:extLst>
              <a:ext uri="{28A0092B-C50C-407E-A947-70E740481C1C}">
                <a14:useLocalDpi xmlns:a14="http://schemas.microsoft.com/office/drawing/2010/main" val="0"/>
              </a:ext>
            </a:extLst>
          </a:blip>
          <a:srcRect l="19005" r="17573"/>
          <a:stretch/>
        </p:blipFill>
        <p:spPr bwMode="auto">
          <a:xfrm flipH="1">
            <a:off x="6594684" y="2233152"/>
            <a:ext cx="2276266" cy="22845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211088" y="4360963"/>
            <a:ext cx="2396477" cy="584775"/>
          </a:xfrm>
          <a:prstGeom prst="rect">
            <a:avLst/>
          </a:prstGeom>
          <a:noFill/>
        </p:spPr>
        <p:txBody>
          <a:bodyPr wrap="square" rtlCol="0">
            <a:spAutoFit/>
          </a:bodyPr>
          <a:lstStyle/>
          <a:p>
            <a:pPr algn="ctr"/>
            <a:r>
              <a:rPr lang="ru-RU" sz="1600" dirty="0"/>
              <a:t>Информация по объекту исследования</a:t>
            </a:r>
          </a:p>
        </p:txBody>
      </p:sp>
      <p:sp>
        <p:nvSpPr>
          <p:cNvPr id="36" name="TextBox 35"/>
          <p:cNvSpPr txBox="1"/>
          <p:nvPr/>
        </p:nvSpPr>
        <p:spPr>
          <a:xfrm>
            <a:off x="3219293" y="5051016"/>
            <a:ext cx="2895178" cy="830997"/>
          </a:xfrm>
          <a:prstGeom prst="rect">
            <a:avLst/>
          </a:prstGeom>
          <a:noFill/>
        </p:spPr>
        <p:txBody>
          <a:bodyPr wrap="square" rtlCol="0">
            <a:spAutoFit/>
          </a:bodyPr>
          <a:lstStyle/>
          <a:p>
            <a:pPr algn="ctr"/>
            <a:r>
              <a:rPr lang="ru-RU" sz="1600" dirty="0"/>
              <a:t>Моделирование, выбор параметров системы наблюдения, полевой этап</a:t>
            </a:r>
          </a:p>
        </p:txBody>
      </p:sp>
      <p:sp>
        <p:nvSpPr>
          <p:cNvPr id="37" name="TextBox 36"/>
          <p:cNvSpPr txBox="1"/>
          <p:nvPr/>
        </p:nvSpPr>
        <p:spPr>
          <a:xfrm>
            <a:off x="6114471" y="5420347"/>
            <a:ext cx="2961693" cy="584775"/>
          </a:xfrm>
          <a:prstGeom prst="rect">
            <a:avLst/>
          </a:prstGeom>
          <a:noFill/>
        </p:spPr>
        <p:txBody>
          <a:bodyPr wrap="square" rtlCol="0">
            <a:spAutoFit/>
          </a:bodyPr>
          <a:lstStyle/>
          <a:p>
            <a:pPr algn="ctr"/>
            <a:r>
              <a:rPr lang="ru-RU" sz="1600" dirty="0"/>
              <a:t>Результаты обработки и интерпретации</a:t>
            </a:r>
          </a:p>
        </p:txBody>
      </p:sp>
      <p:sp>
        <p:nvSpPr>
          <p:cNvPr id="39"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12</a:t>
            </a:fld>
            <a:endParaRPr lang="ru-RU" sz="1400">
              <a:solidFill>
                <a:srgbClr val="002060"/>
              </a:solidFill>
            </a:endParaRPr>
          </a:p>
        </p:txBody>
      </p:sp>
      <p:cxnSp>
        <p:nvCxnSpPr>
          <p:cNvPr id="22" name="Прямая со стрелкой 21"/>
          <p:cNvCxnSpPr/>
          <p:nvPr/>
        </p:nvCxnSpPr>
        <p:spPr>
          <a:xfrm flipV="1">
            <a:off x="3035331" y="6221200"/>
            <a:ext cx="5957944" cy="138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6252119" y="6144500"/>
            <a:ext cx="0" cy="1810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3035331" y="6144500"/>
            <a:ext cx="0" cy="18105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8" name="Группа 37"/>
          <p:cNvGrpSpPr/>
          <p:nvPr/>
        </p:nvGrpSpPr>
        <p:grpSpPr>
          <a:xfrm flipV="1">
            <a:off x="3691334" y="2033752"/>
            <a:ext cx="2177620" cy="1163818"/>
            <a:chOff x="522516" y="1286190"/>
            <a:chExt cx="2950690" cy="1593815"/>
          </a:xfrm>
        </p:grpSpPr>
        <p:pic>
          <p:nvPicPr>
            <p:cNvPr id="40" name="Рисунок 39" descr="Microsoft Excel - Копия 3453245.xlsx"/>
            <p:cNvPicPr>
              <a:picLocks noChangeAspect="1"/>
            </p:cNvPicPr>
            <p:nvPr/>
          </p:nvPicPr>
          <p:blipFill rotWithShape="1">
            <a:blip r:embed="rId5" cstate="print">
              <a:clrChange>
                <a:clrFrom>
                  <a:srgbClr val="EFEFEF"/>
                </a:clrFrom>
                <a:clrTo>
                  <a:srgbClr val="EFEFEF">
                    <a:alpha val="0"/>
                  </a:srgbClr>
                </a:clrTo>
              </a:clrChange>
              <a:extLst>
                <a:ext uri="{28A0092B-C50C-407E-A947-70E740481C1C}">
                  <a14:useLocalDpi xmlns:a14="http://schemas.microsoft.com/office/drawing/2010/main" val="0"/>
                </a:ext>
              </a:extLst>
            </a:blip>
            <a:srcRect l="19889" t="21139" r="36594" b="35767"/>
            <a:stretch/>
          </p:blipFill>
          <p:spPr>
            <a:xfrm>
              <a:off x="522516" y="1286190"/>
              <a:ext cx="2950690" cy="1593815"/>
            </a:xfrm>
            <a:prstGeom prst="rect">
              <a:avLst/>
            </a:prstGeom>
          </p:spPr>
        </p:pic>
        <p:sp>
          <p:nvSpPr>
            <p:cNvPr id="41" name="Овал 40"/>
            <p:cNvSpPr/>
            <p:nvPr/>
          </p:nvSpPr>
          <p:spPr>
            <a:xfrm>
              <a:off x="1913818" y="2062514"/>
              <a:ext cx="82302" cy="703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67148">
            <a:off x="3388364" y="3542236"/>
            <a:ext cx="1493226" cy="1273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40584" y="4054467"/>
            <a:ext cx="375088" cy="276999"/>
          </a:xfrm>
          <a:prstGeom prst="rect">
            <a:avLst/>
          </a:prstGeom>
          <a:solidFill>
            <a:srgbClr val="FFFFFF"/>
          </a:solidFill>
        </p:spPr>
        <p:txBody>
          <a:bodyPr wrap="square" rtlCol="0">
            <a:spAutoFit/>
          </a:bodyPr>
          <a:lstStyle/>
          <a:p>
            <a:r>
              <a:rPr lang="ru-RU" sz="1200" dirty="0"/>
              <a:t>Д</a:t>
            </a:r>
            <a:r>
              <a:rPr lang="en-GB" sz="1200" baseline="-25000" dirty="0"/>
              <a:t>III</a:t>
            </a:r>
            <a:endParaRPr lang="ru-RU" sz="1200" baseline="-25000" dirty="0"/>
          </a:p>
        </p:txBody>
      </p:sp>
      <p:pic>
        <p:nvPicPr>
          <p:cNvPr id="43" name="Рисунок 42"/>
          <p:cNvPicPr>
            <a:picLocks noChangeAspect="1"/>
          </p:cNvPicPr>
          <p:nvPr/>
        </p:nvPicPr>
        <p:blipFill>
          <a:blip r:embed="rId7"/>
          <a:stretch>
            <a:fillRect/>
          </a:stretch>
        </p:blipFill>
        <p:spPr>
          <a:xfrm>
            <a:off x="4902037" y="3611608"/>
            <a:ext cx="1089709" cy="1320016"/>
          </a:xfrm>
          <a:prstGeom prst="rect">
            <a:avLst/>
          </a:prstGeom>
        </p:spPr>
      </p:pic>
    </p:spTree>
    <p:extLst>
      <p:ext uri="{BB962C8B-B14F-4D97-AF65-F5344CB8AC3E}">
        <p14:creationId xmlns:p14="http://schemas.microsoft.com/office/powerpoint/2010/main" val="306744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350" y="1112292"/>
            <a:ext cx="8610600" cy="5309146"/>
          </a:xfrm>
          <a:prstGeom prst="rect">
            <a:avLst/>
          </a:prstGeom>
        </p:spPr>
        <p:txBody>
          <a:bodyPr wrap="square">
            <a:spAutoFit/>
          </a:bodyPr>
          <a:lstStyle/>
          <a:p>
            <a:pPr marL="88900" algn="just">
              <a:spcBef>
                <a:spcPts val="1800"/>
              </a:spcBef>
              <a:tabLst>
                <a:tab pos="266700" algn="l"/>
              </a:tabLst>
            </a:pPr>
            <a:r>
              <a:rPr lang="ru-RU" altLang="ru-RU" dirty="0"/>
              <a:t>Таким образом, преимуществом новых скважинных сейсмических методик является</a:t>
            </a:r>
            <a:r>
              <a:rPr lang="en-GB" altLang="ru-RU" dirty="0"/>
              <a:t>:</a:t>
            </a:r>
            <a:endParaRPr lang="ru-RU" altLang="ru-RU" dirty="0"/>
          </a:p>
          <a:p>
            <a:pPr marL="374650" indent="-285750" algn="just">
              <a:spcBef>
                <a:spcPts val="1800"/>
              </a:spcBef>
              <a:buFont typeface="Arial" panose="020B0604020202020204" pitchFamily="34" charset="0"/>
              <a:buChar char="•"/>
              <a:tabLst>
                <a:tab pos="266700" algn="l"/>
              </a:tabLst>
            </a:pPr>
            <a:r>
              <a:rPr lang="ru-RU" altLang="ru-RU" dirty="0"/>
              <a:t>Оперативная коррекция геологической модели в области изучаемой скважины.</a:t>
            </a:r>
          </a:p>
          <a:p>
            <a:pPr marL="88900" indent="266700" algn="just">
              <a:spcBef>
                <a:spcPts val="1800"/>
              </a:spcBef>
              <a:buFont typeface="Arial" panose="020B0604020202020204" pitchFamily="34" charset="0"/>
              <a:buChar char="•"/>
              <a:tabLst>
                <a:tab pos="266700" algn="l"/>
              </a:tabLst>
            </a:pPr>
            <a:r>
              <a:rPr lang="ru-RU" altLang="ru-RU" dirty="0"/>
              <a:t>Изучение распространения пород-коллекторов.</a:t>
            </a:r>
          </a:p>
          <a:p>
            <a:pPr marL="88900" indent="266700" algn="just">
              <a:spcBef>
                <a:spcPts val="1800"/>
              </a:spcBef>
              <a:buFont typeface="Arial" panose="020B0604020202020204" pitchFamily="34" charset="0"/>
              <a:buChar char="•"/>
              <a:tabLst>
                <a:tab pos="266700" algn="l"/>
              </a:tabLst>
            </a:pPr>
            <a:r>
              <a:rPr lang="ru-RU" altLang="ru-RU" dirty="0"/>
              <a:t>Вовлечение в последующую разработку пропущенных</a:t>
            </a:r>
            <a:r>
              <a:rPr lang="en-GB" altLang="ru-RU" dirty="0"/>
              <a:t> </a:t>
            </a:r>
            <a:r>
              <a:rPr lang="ru-RU" altLang="ru-RU" dirty="0"/>
              <a:t>областей залежей нефти.</a:t>
            </a:r>
          </a:p>
          <a:p>
            <a:pPr marL="88900" indent="266700" algn="just">
              <a:spcBef>
                <a:spcPts val="1800"/>
              </a:spcBef>
              <a:buFont typeface="Arial" panose="020B0604020202020204" pitchFamily="34" charset="0"/>
              <a:buChar char="•"/>
              <a:tabLst>
                <a:tab pos="266700" algn="l"/>
              </a:tabLst>
            </a:pPr>
            <a:r>
              <a:rPr lang="ru-RU" dirty="0"/>
              <a:t>Выделение тонкослоистых </a:t>
            </a:r>
            <a:r>
              <a:rPr lang="ru-RU" dirty="0" err="1"/>
              <a:t>нефтегазонасыщенных</a:t>
            </a:r>
            <a:r>
              <a:rPr lang="ru-RU" dirty="0"/>
              <a:t> </a:t>
            </a:r>
            <a:r>
              <a:rPr lang="ru-RU" dirty="0" err="1"/>
              <a:t>пропластков</a:t>
            </a:r>
            <a:r>
              <a:rPr lang="ru-RU" dirty="0"/>
              <a:t>. </a:t>
            </a:r>
            <a:endParaRPr lang="en-GB" dirty="0"/>
          </a:p>
          <a:p>
            <a:pPr marL="88900" indent="266700" algn="just">
              <a:spcBef>
                <a:spcPts val="1800"/>
              </a:spcBef>
              <a:buFont typeface="Arial" panose="020B0604020202020204" pitchFamily="34" charset="0"/>
              <a:buChar char="•"/>
              <a:tabLst>
                <a:tab pos="266700" algn="l"/>
              </a:tabLst>
            </a:pPr>
            <a:r>
              <a:rPr lang="ru-RU" altLang="ru-RU" dirty="0"/>
              <a:t>Информация об анизотропии, азимутах трещиноватости</a:t>
            </a:r>
            <a:r>
              <a:rPr lang="en-GB" altLang="ru-RU" dirty="0"/>
              <a:t> </a:t>
            </a:r>
            <a:r>
              <a:rPr lang="ru-RU" altLang="ru-RU" dirty="0"/>
              <a:t>и тектонических нарушениях.</a:t>
            </a:r>
            <a:endParaRPr lang="en-GB" altLang="ru-RU" dirty="0"/>
          </a:p>
          <a:p>
            <a:pPr marL="88900" indent="266700" algn="just">
              <a:spcBef>
                <a:spcPts val="1800"/>
              </a:spcBef>
              <a:buFont typeface="Arial" panose="020B0604020202020204" pitchFamily="34" charset="0"/>
              <a:buChar char="•"/>
              <a:tabLst>
                <a:tab pos="266700" algn="l"/>
              </a:tabLst>
            </a:pPr>
            <a:r>
              <a:rPr lang="ru-RU" dirty="0"/>
              <a:t>Уменьшение рисков при бурении скважин, в том числе с горизонтальным окончанием. </a:t>
            </a:r>
          </a:p>
          <a:p>
            <a:pPr marL="88900" indent="266700" algn="just">
              <a:spcBef>
                <a:spcPts val="1800"/>
              </a:spcBef>
              <a:buFont typeface="Arial" panose="020B0604020202020204" pitchFamily="34" charset="0"/>
              <a:buChar char="•"/>
              <a:tabLst>
                <a:tab pos="266700" algn="l"/>
              </a:tabLst>
            </a:pPr>
            <a:r>
              <a:rPr lang="ru-RU" altLang="ru-RU" dirty="0"/>
              <a:t>Оптимизация затрат на комплекс ГРР</a:t>
            </a:r>
          </a:p>
        </p:txBody>
      </p:sp>
      <p:sp>
        <p:nvSpPr>
          <p:cNvPr id="5" name="Прямоугольник 4"/>
          <p:cNvSpPr/>
          <p:nvPr/>
        </p:nvSpPr>
        <p:spPr>
          <a:xfrm>
            <a:off x="50799" y="507934"/>
            <a:ext cx="9029701" cy="461665"/>
          </a:xfrm>
          <a:prstGeom prst="rect">
            <a:avLst/>
          </a:prstGeom>
        </p:spPr>
        <p:txBody>
          <a:bodyPr wrap="square">
            <a:spAutoFit/>
          </a:bodyPr>
          <a:lstStyle/>
          <a:p>
            <a:pPr marL="88900" algn="r">
              <a:spcBef>
                <a:spcPts val="1800"/>
              </a:spcBef>
              <a:tabLst>
                <a:tab pos="266700" algn="l"/>
              </a:tabLst>
            </a:pPr>
            <a:r>
              <a:rPr lang="ru-RU" altLang="ru-RU" sz="2400" b="1" dirty="0"/>
              <a:t>ЗАКЛЮЧЕНИЕ</a:t>
            </a:r>
            <a:endParaRPr lang="en-GB" altLang="ru-RU" sz="2400" b="1" dirty="0"/>
          </a:p>
        </p:txBody>
      </p:sp>
      <p:sp>
        <p:nvSpPr>
          <p:cNvPr id="6"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13</a:t>
            </a:fld>
            <a:endParaRPr lang="ru-RU" sz="1400">
              <a:solidFill>
                <a:srgbClr val="002060"/>
              </a:solidFill>
            </a:endParaRPr>
          </a:p>
        </p:txBody>
      </p:sp>
    </p:spTree>
    <p:extLst>
      <p:ext uri="{BB962C8B-B14F-4D97-AF65-F5344CB8AC3E}">
        <p14:creationId xmlns:p14="http://schemas.microsoft.com/office/powerpoint/2010/main" val="171690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Pril_6.jpg - Средство просмотра фотографий Windows"/>
          <p:cNvPicPr>
            <a:picLocks noChangeAspect="1"/>
          </p:cNvPicPr>
          <p:nvPr/>
        </p:nvPicPr>
        <p:blipFill rotWithShape="1">
          <a:blip r:embed="rId3" cstate="print">
            <a:extLst>
              <a:ext uri="{28A0092B-C50C-407E-A947-70E740481C1C}">
                <a14:useLocalDpi xmlns:a14="http://schemas.microsoft.com/office/drawing/2010/main" val="0"/>
              </a:ext>
            </a:extLst>
          </a:blip>
          <a:srcRect l="16478" t="7831" r="28378" b="7952"/>
          <a:stretch/>
        </p:blipFill>
        <p:spPr>
          <a:xfrm>
            <a:off x="4828312" y="3707838"/>
            <a:ext cx="3598998" cy="1986075"/>
          </a:xfrm>
          <a:prstGeom prst="rect">
            <a:avLst/>
          </a:prstGeom>
        </p:spPr>
      </p:pic>
      <p:sp>
        <p:nvSpPr>
          <p:cNvPr id="20" name="Заголовок 1"/>
          <p:cNvSpPr txBox="1">
            <a:spLocks/>
          </p:cNvSpPr>
          <p:nvPr/>
        </p:nvSpPr>
        <p:spPr>
          <a:xfrm>
            <a:off x="0" y="322112"/>
            <a:ext cx="9144000" cy="1043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ru-RU" sz="2400" b="1" dirty="0">
                <a:solidFill>
                  <a:srgbClr val="143F6A"/>
                </a:solidFill>
              </a:rPr>
              <a:t>СТАНДАРТНЫЕ МЕТОДИКИ СКВАЖИННЫХ СЕЙСМИЧЕСКИХ ИССЛЕДОВАНИЙ</a:t>
            </a:r>
          </a:p>
        </p:txBody>
      </p:sp>
      <p:grpSp>
        <p:nvGrpSpPr>
          <p:cNvPr id="7" name="Группа 6"/>
          <p:cNvGrpSpPr/>
          <p:nvPr/>
        </p:nvGrpSpPr>
        <p:grpSpPr>
          <a:xfrm>
            <a:off x="1008339" y="1629402"/>
            <a:ext cx="2691690" cy="2078436"/>
            <a:chOff x="1547351" y="951013"/>
            <a:chExt cx="2691690" cy="2078436"/>
          </a:xfrm>
        </p:grpSpPr>
        <p:sp>
          <p:nvSpPr>
            <p:cNvPr id="24" name="Прямоугольник 23"/>
            <p:cNvSpPr/>
            <p:nvPr/>
          </p:nvSpPr>
          <p:spPr>
            <a:xfrm>
              <a:off x="1547351" y="956707"/>
              <a:ext cx="2691690" cy="2072742"/>
            </a:xfrm>
            <a:prstGeom prst="rect">
              <a:avLst/>
            </a:prstGeom>
            <a:solidFill>
              <a:srgbClr val="FFFF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103" descr="а"/>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29193" t="23724" r="35403"/>
            <a:stretch/>
          </p:blipFill>
          <p:spPr bwMode="auto">
            <a:xfrm>
              <a:off x="2478637" y="951013"/>
              <a:ext cx="864393" cy="184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Полилиния 8"/>
          <p:cNvSpPr/>
          <p:nvPr/>
        </p:nvSpPr>
        <p:spPr>
          <a:xfrm>
            <a:off x="1233227" y="3496210"/>
            <a:ext cx="2307581" cy="725980"/>
          </a:xfrm>
          <a:custGeom>
            <a:avLst/>
            <a:gdLst>
              <a:gd name="connsiteX0" fmla="*/ 0 w 2307581"/>
              <a:gd name="connsiteY0" fmla="*/ 0 h 725980"/>
              <a:gd name="connsiteX1" fmla="*/ 1346089 w 2307581"/>
              <a:gd name="connsiteY1" fmla="*/ 0 h 725980"/>
              <a:gd name="connsiteX2" fmla="*/ 1621076 w 2307581"/>
              <a:gd name="connsiteY2" fmla="*/ -77680 h 725980"/>
              <a:gd name="connsiteX3" fmla="*/ 1922984 w 2307581"/>
              <a:gd name="connsiteY3" fmla="*/ 0 h 725980"/>
              <a:gd name="connsiteX4" fmla="*/ 2307581 w 2307581"/>
              <a:gd name="connsiteY4" fmla="*/ 0 h 725980"/>
              <a:gd name="connsiteX5" fmla="*/ 2307581 w 2307581"/>
              <a:gd name="connsiteY5" fmla="*/ 120997 h 725980"/>
              <a:gd name="connsiteX6" fmla="*/ 2307581 w 2307581"/>
              <a:gd name="connsiteY6" fmla="*/ 120997 h 725980"/>
              <a:gd name="connsiteX7" fmla="*/ 2307581 w 2307581"/>
              <a:gd name="connsiteY7" fmla="*/ 302492 h 725980"/>
              <a:gd name="connsiteX8" fmla="*/ 2307581 w 2307581"/>
              <a:gd name="connsiteY8" fmla="*/ 725980 h 725980"/>
              <a:gd name="connsiteX9" fmla="*/ 1922984 w 2307581"/>
              <a:gd name="connsiteY9" fmla="*/ 725980 h 725980"/>
              <a:gd name="connsiteX10" fmla="*/ 1346089 w 2307581"/>
              <a:gd name="connsiteY10" fmla="*/ 725980 h 725980"/>
              <a:gd name="connsiteX11" fmla="*/ 1346089 w 2307581"/>
              <a:gd name="connsiteY11" fmla="*/ 725980 h 725980"/>
              <a:gd name="connsiteX12" fmla="*/ 0 w 2307581"/>
              <a:gd name="connsiteY12" fmla="*/ 725980 h 725980"/>
              <a:gd name="connsiteX13" fmla="*/ 0 w 2307581"/>
              <a:gd name="connsiteY13" fmla="*/ 302492 h 725980"/>
              <a:gd name="connsiteX14" fmla="*/ 0 w 2307581"/>
              <a:gd name="connsiteY14" fmla="*/ 120997 h 725980"/>
              <a:gd name="connsiteX15" fmla="*/ 0 w 2307581"/>
              <a:gd name="connsiteY15" fmla="*/ 120997 h 725980"/>
              <a:gd name="connsiteX16" fmla="*/ 0 w 2307581"/>
              <a:gd name="connsiteY16" fmla="*/ 0 h 7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81" h="725980">
                <a:moveTo>
                  <a:pt x="0" y="0"/>
                </a:moveTo>
                <a:lnTo>
                  <a:pt x="1346089" y="0"/>
                </a:lnTo>
                <a:lnTo>
                  <a:pt x="1621076" y="-77680"/>
                </a:lnTo>
                <a:lnTo>
                  <a:pt x="1922984" y="0"/>
                </a:lnTo>
                <a:lnTo>
                  <a:pt x="2307581" y="0"/>
                </a:lnTo>
                <a:lnTo>
                  <a:pt x="2307581" y="120997"/>
                </a:lnTo>
                <a:lnTo>
                  <a:pt x="2307581" y="120997"/>
                </a:lnTo>
                <a:lnTo>
                  <a:pt x="2307581" y="302492"/>
                </a:lnTo>
                <a:lnTo>
                  <a:pt x="2307581" y="725980"/>
                </a:lnTo>
                <a:lnTo>
                  <a:pt x="1922984" y="725980"/>
                </a:lnTo>
                <a:lnTo>
                  <a:pt x="1346089" y="725980"/>
                </a:lnTo>
                <a:lnTo>
                  <a:pt x="1346089" y="725980"/>
                </a:lnTo>
                <a:lnTo>
                  <a:pt x="0" y="725980"/>
                </a:lnTo>
                <a:lnTo>
                  <a:pt x="0" y="302492"/>
                </a:lnTo>
                <a:lnTo>
                  <a:pt x="0" y="120997"/>
                </a:lnTo>
                <a:lnTo>
                  <a:pt x="0" y="120997"/>
                </a:lnTo>
                <a:lnTo>
                  <a:pt x="0" y="0"/>
                </a:lnTo>
                <a:close/>
              </a:path>
            </a:pathLst>
          </a:custGeom>
          <a:solidFill>
            <a:schemeClr val="tx1">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Aft>
                <a:spcPct val="35000"/>
              </a:spcAft>
            </a:pPr>
            <a:r>
              <a:rPr lang="ru-RU" b="1" dirty="0">
                <a:solidFill>
                  <a:prstClr val="white"/>
                </a:solidFill>
                <a:effectLst>
                  <a:outerShdw blurRad="38100" dist="38100" dir="2700000" algn="tl">
                    <a:srgbClr val="000000">
                      <a:alpha val="43137"/>
                    </a:srgbClr>
                  </a:outerShdw>
                </a:effectLst>
              </a:rPr>
              <a:t>ВСП</a:t>
            </a:r>
          </a:p>
        </p:txBody>
      </p:sp>
      <p:sp>
        <p:nvSpPr>
          <p:cNvPr id="57"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2</a:t>
            </a:fld>
            <a:endParaRPr lang="ru-RU" sz="1400">
              <a:solidFill>
                <a:srgbClr val="002060"/>
              </a:solidFill>
            </a:endParaRPr>
          </a:p>
        </p:txBody>
      </p:sp>
      <p:sp>
        <p:nvSpPr>
          <p:cNvPr id="3" name="TextBox 2"/>
          <p:cNvSpPr txBox="1"/>
          <p:nvPr/>
        </p:nvSpPr>
        <p:spPr>
          <a:xfrm>
            <a:off x="4723536" y="3123295"/>
            <a:ext cx="3787321" cy="646331"/>
          </a:xfrm>
          <a:prstGeom prst="rect">
            <a:avLst/>
          </a:prstGeom>
          <a:noFill/>
        </p:spPr>
        <p:txBody>
          <a:bodyPr wrap="square" rtlCol="0">
            <a:spAutoFit/>
          </a:bodyPr>
          <a:lstStyle/>
          <a:p>
            <a:pPr algn="ctr"/>
            <a:r>
              <a:rPr lang="ru-RU" dirty="0"/>
              <a:t>Скоростные характеристики разреза </a:t>
            </a:r>
            <a:r>
              <a:rPr lang="en-GB" dirty="0" err="1"/>
              <a:t>Vp</a:t>
            </a:r>
            <a:r>
              <a:rPr lang="en-GB" dirty="0"/>
              <a:t>, Vs, </a:t>
            </a:r>
            <a:r>
              <a:rPr lang="el-GR" dirty="0">
                <a:cs typeface="Times New Roman"/>
              </a:rPr>
              <a:t>γ</a:t>
            </a:r>
            <a:r>
              <a:rPr lang="en-GB" dirty="0">
                <a:cs typeface="Times New Roman"/>
              </a:rPr>
              <a:t>, </a:t>
            </a:r>
            <a:r>
              <a:rPr lang="el-GR" dirty="0">
                <a:cs typeface="Times New Roman"/>
              </a:rPr>
              <a:t>σ</a:t>
            </a:r>
            <a:r>
              <a:rPr lang="ru-RU" dirty="0">
                <a:cs typeface="Times New Roman"/>
              </a:rPr>
              <a:t>, </a:t>
            </a:r>
            <a:r>
              <a:rPr lang="en-GB" dirty="0">
                <a:cs typeface="Times New Roman"/>
              </a:rPr>
              <a:t>Q </a:t>
            </a:r>
            <a:r>
              <a:rPr lang="ru-RU" dirty="0">
                <a:cs typeface="Times New Roman"/>
              </a:rPr>
              <a:t>и т.д.</a:t>
            </a:r>
            <a:r>
              <a:rPr lang="ru-RU" dirty="0"/>
              <a:t> </a:t>
            </a:r>
          </a:p>
        </p:txBody>
      </p:sp>
      <p:pic>
        <p:nvPicPr>
          <p:cNvPr id="1026" name="Picture 2" descr="\\ggi1\TMPPOLE\INFO\Отчеты ВСП\KRASNOJARSK\WELL_275\PRIL_275\Ptil_jpg\Pril_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7" t="2345" r="2037" b="26887"/>
          <a:stretch/>
        </p:blipFill>
        <p:spPr bwMode="auto">
          <a:xfrm>
            <a:off x="4918300" y="1240881"/>
            <a:ext cx="3319507" cy="184259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828312" y="5693913"/>
            <a:ext cx="3598999" cy="923330"/>
          </a:xfrm>
          <a:prstGeom prst="rect">
            <a:avLst/>
          </a:prstGeom>
          <a:noFill/>
        </p:spPr>
        <p:txBody>
          <a:bodyPr wrap="square" rtlCol="0">
            <a:spAutoFit/>
          </a:bodyPr>
          <a:lstStyle/>
          <a:p>
            <a:pPr algn="ctr"/>
            <a:r>
              <a:rPr lang="ru-RU" dirty="0"/>
              <a:t>Стратиграфическая привязка отражений по продольным и обменным волнам </a:t>
            </a:r>
          </a:p>
        </p:txBody>
      </p:sp>
      <p:sp>
        <p:nvSpPr>
          <p:cNvPr id="28" name="TextBox 27"/>
          <p:cNvSpPr txBox="1"/>
          <p:nvPr/>
        </p:nvSpPr>
        <p:spPr>
          <a:xfrm>
            <a:off x="234339" y="4517668"/>
            <a:ext cx="4239690" cy="1908215"/>
          </a:xfrm>
          <a:prstGeom prst="rect">
            <a:avLst/>
          </a:prstGeom>
          <a:noFill/>
        </p:spPr>
        <p:txBody>
          <a:bodyPr wrap="square" rtlCol="0">
            <a:spAutoFit/>
          </a:bodyPr>
          <a:lstStyle/>
          <a:p>
            <a:pPr algn="ctr">
              <a:spcAft>
                <a:spcPts val="600"/>
              </a:spcAft>
            </a:pPr>
            <a:r>
              <a:rPr lang="ru-RU" b="1" dirty="0"/>
              <a:t>Недостатки ВСП</a:t>
            </a:r>
          </a:p>
          <a:p>
            <a:pPr marL="285750" indent="-285750" algn="just">
              <a:spcAft>
                <a:spcPts val="600"/>
              </a:spcAft>
              <a:buFont typeface="Arial" panose="020B0604020202020204" pitchFamily="34" charset="0"/>
              <a:buChar char="•"/>
            </a:pPr>
            <a:r>
              <a:rPr lang="ru-RU" sz="1600" dirty="0"/>
              <a:t>Ограниченная дальность изучения</a:t>
            </a:r>
          </a:p>
          <a:p>
            <a:pPr marL="285750" indent="-285750" algn="just">
              <a:spcAft>
                <a:spcPts val="600"/>
              </a:spcAft>
              <a:buFont typeface="Arial" panose="020B0604020202020204" pitchFamily="34" charset="0"/>
              <a:buChar char="•"/>
            </a:pPr>
            <a:r>
              <a:rPr lang="ru-RU" sz="1600" dirty="0"/>
              <a:t>Однократность системы наблюдений</a:t>
            </a:r>
          </a:p>
          <a:p>
            <a:pPr marL="285750" indent="-285750" algn="just">
              <a:spcAft>
                <a:spcPts val="600"/>
              </a:spcAft>
              <a:buFont typeface="Arial" panose="020B0604020202020204" pitchFamily="34" charset="0"/>
              <a:buChar char="•"/>
            </a:pPr>
            <a:r>
              <a:rPr lang="ru-RU" sz="1600" dirty="0"/>
              <a:t>Изменение  условий  приема</a:t>
            </a:r>
          </a:p>
          <a:p>
            <a:pPr marL="285750" indent="-285750" algn="just">
              <a:spcAft>
                <a:spcPts val="600"/>
              </a:spcAft>
              <a:buFont typeface="Arial" panose="020B0604020202020204" pitchFamily="34" charset="0"/>
              <a:buChar char="•"/>
            </a:pPr>
            <a:r>
              <a:rPr lang="ru-RU" sz="1600" dirty="0"/>
              <a:t>Несимметричность  сейсмических  лучей</a:t>
            </a:r>
          </a:p>
        </p:txBody>
      </p:sp>
    </p:spTree>
    <p:extLst>
      <p:ext uri="{BB962C8B-B14F-4D97-AF65-F5344CB8AC3E}">
        <p14:creationId xmlns:p14="http://schemas.microsoft.com/office/powerpoint/2010/main" val="3304824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0" y="322112"/>
            <a:ext cx="9144000" cy="1043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ru-RU" sz="2400" b="1" dirty="0">
                <a:solidFill>
                  <a:srgbClr val="143F6A"/>
                </a:solidFill>
              </a:rPr>
              <a:t>СТАНДАРТНЫЕ МЕТОДИКИ СКВАЖИННЫХ СЕЙСМИЧЕСКИХ ИССЛЕДОВАНИЙ</a:t>
            </a:r>
          </a:p>
        </p:txBody>
      </p:sp>
      <p:grpSp>
        <p:nvGrpSpPr>
          <p:cNvPr id="6" name="Группа 5"/>
          <p:cNvGrpSpPr/>
          <p:nvPr/>
        </p:nvGrpSpPr>
        <p:grpSpPr>
          <a:xfrm>
            <a:off x="269140" y="1244858"/>
            <a:ext cx="2691690" cy="2072742"/>
            <a:chOff x="4810991" y="951013"/>
            <a:chExt cx="2691690" cy="2072742"/>
          </a:xfrm>
        </p:grpSpPr>
        <p:sp>
          <p:nvSpPr>
            <p:cNvPr id="2" name="Прямоугольник 1"/>
            <p:cNvSpPr/>
            <p:nvPr/>
          </p:nvSpPr>
          <p:spPr>
            <a:xfrm>
              <a:off x="4810991" y="951013"/>
              <a:ext cx="2691690" cy="2072742"/>
            </a:xfrm>
            <a:prstGeom prst="rect">
              <a:avLst/>
            </a:prstGeom>
            <a:solidFill>
              <a:srgbClr val="FFFF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13" descr="Ленский.pdf - Adobe Acrobat Pro"/>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28084" y="1055472"/>
              <a:ext cx="1684926" cy="177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Полилиния 10"/>
          <p:cNvSpPr/>
          <p:nvPr/>
        </p:nvSpPr>
        <p:spPr>
          <a:xfrm>
            <a:off x="458690" y="3111666"/>
            <a:ext cx="2307581" cy="725980"/>
          </a:xfrm>
          <a:custGeom>
            <a:avLst/>
            <a:gdLst>
              <a:gd name="connsiteX0" fmla="*/ 0 w 2307581"/>
              <a:gd name="connsiteY0" fmla="*/ 0 h 725980"/>
              <a:gd name="connsiteX1" fmla="*/ 1346089 w 2307581"/>
              <a:gd name="connsiteY1" fmla="*/ 0 h 725980"/>
              <a:gd name="connsiteX2" fmla="*/ 1621076 w 2307581"/>
              <a:gd name="connsiteY2" fmla="*/ -77680 h 725980"/>
              <a:gd name="connsiteX3" fmla="*/ 1922984 w 2307581"/>
              <a:gd name="connsiteY3" fmla="*/ 0 h 725980"/>
              <a:gd name="connsiteX4" fmla="*/ 2307581 w 2307581"/>
              <a:gd name="connsiteY4" fmla="*/ 0 h 725980"/>
              <a:gd name="connsiteX5" fmla="*/ 2307581 w 2307581"/>
              <a:gd name="connsiteY5" fmla="*/ 120997 h 725980"/>
              <a:gd name="connsiteX6" fmla="*/ 2307581 w 2307581"/>
              <a:gd name="connsiteY6" fmla="*/ 120997 h 725980"/>
              <a:gd name="connsiteX7" fmla="*/ 2307581 w 2307581"/>
              <a:gd name="connsiteY7" fmla="*/ 302492 h 725980"/>
              <a:gd name="connsiteX8" fmla="*/ 2307581 w 2307581"/>
              <a:gd name="connsiteY8" fmla="*/ 725980 h 725980"/>
              <a:gd name="connsiteX9" fmla="*/ 1922984 w 2307581"/>
              <a:gd name="connsiteY9" fmla="*/ 725980 h 725980"/>
              <a:gd name="connsiteX10" fmla="*/ 1346089 w 2307581"/>
              <a:gd name="connsiteY10" fmla="*/ 725980 h 725980"/>
              <a:gd name="connsiteX11" fmla="*/ 1346089 w 2307581"/>
              <a:gd name="connsiteY11" fmla="*/ 725980 h 725980"/>
              <a:gd name="connsiteX12" fmla="*/ 0 w 2307581"/>
              <a:gd name="connsiteY12" fmla="*/ 725980 h 725980"/>
              <a:gd name="connsiteX13" fmla="*/ 0 w 2307581"/>
              <a:gd name="connsiteY13" fmla="*/ 302492 h 725980"/>
              <a:gd name="connsiteX14" fmla="*/ 0 w 2307581"/>
              <a:gd name="connsiteY14" fmla="*/ 120997 h 725980"/>
              <a:gd name="connsiteX15" fmla="*/ 0 w 2307581"/>
              <a:gd name="connsiteY15" fmla="*/ 120997 h 725980"/>
              <a:gd name="connsiteX16" fmla="*/ 0 w 2307581"/>
              <a:gd name="connsiteY16" fmla="*/ 0 h 7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81" h="725980">
                <a:moveTo>
                  <a:pt x="0" y="0"/>
                </a:moveTo>
                <a:lnTo>
                  <a:pt x="1346089" y="0"/>
                </a:lnTo>
                <a:lnTo>
                  <a:pt x="1621076" y="-77680"/>
                </a:lnTo>
                <a:lnTo>
                  <a:pt x="1922984" y="0"/>
                </a:lnTo>
                <a:lnTo>
                  <a:pt x="2307581" y="0"/>
                </a:lnTo>
                <a:lnTo>
                  <a:pt x="2307581" y="120997"/>
                </a:lnTo>
                <a:lnTo>
                  <a:pt x="2307581" y="120997"/>
                </a:lnTo>
                <a:lnTo>
                  <a:pt x="2307581" y="302492"/>
                </a:lnTo>
                <a:lnTo>
                  <a:pt x="2307581" y="725980"/>
                </a:lnTo>
                <a:lnTo>
                  <a:pt x="1922984" y="725980"/>
                </a:lnTo>
                <a:lnTo>
                  <a:pt x="1346089" y="725980"/>
                </a:lnTo>
                <a:lnTo>
                  <a:pt x="1346089" y="725980"/>
                </a:lnTo>
                <a:lnTo>
                  <a:pt x="0" y="725980"/>
                </a:lnTo>
                <a:lnTo>
                  <a:pt x="0" y="302492"/>
                </a:lnTo>
                <a:lnTo>
                  <a:pt x="0" y="120997"/>
                </a:lnTo>
                <a:lnTo>
                  <a:pt x="0" y="120997"/>
                </a:lnTo>
                <a:lnTo>
                  <a:pt x="0" y="0"/>
                </a:lnTo>
                <a:close/>
              </a:path>
            </a:pathLst>
          </a:custGeom>
          <a:solidFill>
            <a:schemeClr val="tx1">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Aft>
                <a:spcPct val="35000"/>
              </a:spcAft>
            </a:pPr>
            <a:r>
              <a:rPr lang="ru-RU" b="1" dirty="0">
                <a:solidFill>
                  <a:prstClr val="white"/>
                </a:solidFill>
                <a:effectLst>
                  <a:outerShdw blurRad="38100" dist="38100" dir="2700000" algn="tl">
                    <a:srgbClr val="000000">
                      <a:alpha val="43137"/>
                    </a:srgbClr>
                  </a:outerShdw>
                </a:effectLst>
              </a:rPr>
              <a:t>ВСП-НВСП</a:t>
            </a:r>
          </a:p>
        </p:txBody>
      </p:sp>
      <p:sp>
        <p:nvSpPr>
          <p:cNvPr id="57"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3</a:t>
            </a:fld>
            <a:endParaRPr lang="ru-RU" sz="1400">
              <a:solidFill>
                <a:srgbClr val="002060"/>
              </a:solidFill>
            </a:endParaRPr>
          </a:p>
        </p:txBody>
      </p:sp>
      <p:grpSp>
        <p:nvGrpSpPr>
          <p:cNvPr id="8" name="Группа 7"/>
          <p:cNvGrpSpPr/>
          <p:nvPr/>
        </p:nvGrpSpPr>
        <p:grpSpPr>
          <a:xfrm>
            <a:off x="3884616" y="1351508"/>
            <a:ext cx="1982987" cy="2163280"/>
            <a:chOff x="885825" y="860425"/>
            <a:chExt cx="5129213" cy="5689600"/>
          </a:xfrm>
        </p:grpSpPr>
        <p:grpSp>
          <p:nvGrpSpPr>
            <p:cNvPr id="9" name="Группа 400"/>
            <p:cNvGrpSpPr>
              <a:grpSpLocks/>
            </p:cNvGrpSpPr>
            <p:nvPr/>
          </p:nvGrpSpPr>
          <p:grpSpPr bwMode="auto">
            <a:xfrm>
              <a:off x="950914" y="882650"/>
              <a:ext cx="4848224" cy="5667375"/>
              <a:chOff x="951523" y="882632"/>
              <a:chExt cx="4848224" cy="5667375"/>
            </a:xfrm>
          </p:grpSpPr>
          <p:pic>
            <p:nvPicPr>
              <p:cNvPr id="332" name="Picture 31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951523" y="882632"/>
                <a:ext cx="4848224" cy="5667375"/>
              </a:xfrm>
              <a:prstGeom prst="rect">
                <a:avLst/>
              </a:prstGeom>
              <a:solidFill>
                <a:schemeClr val="bg1"/>
              </a:solidFill>
              <a:ln w="9525">
                <a:solidFill>
                  <a:schemeClr val="tx1"/>
                </a:solidFill>
                <a:miter lim="800000"/>
                <a:headEnd/>
                <a:tailEnd/>
              </a:ln>
            </p:spPr>
          </p:pic>
          <p:grpSp>
            <p:nvGrpSpPr>
              <p:cNvPr id="333" name="Группа 399"/>
              <p:cNvGrpSpPr>
                <a:grpSpLocks/>
              </p:cNvGrpSpPr>
              <p:nvPr/>
            </p:nvGrpSpPr>
            <p:grpSpPr bwMode="auto">
              <a:xfrm>
                <a:off x="4929190" y="3000372"/>
                <a:ext cx="671921" cy="424812"/>
                <a:chOff x="4929190" y="3000372"/>
                <a:chExt cx="671921" cy="424812"/>
              </a:xfrm>
            </p:grpSpPr>
            <p:sp>
              <p:nvSpPr>
                <p:cNvPr id="334" name="Овал 333"/>
                <p:cNvSpPr>
                  <a:spLocks noChangeAspect="1"/>
                </p:cNvSpPr>
                <p:nvPr/>
              </p:nvSpPr>
              <p:spPr>
                <a:xfrm>
                  <a:off x="4991709" y="3051157"/>
                  <a:ext cx="49213" cy="49213"/>
                </a:xfrm>
                <a:prstGeom prst="ellipse">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335" name="Прямоугольник 334"/>
                <p:cNvSpPr/>
                <p:nvPr/>
              </p:nvSpPr>
              <p:spPr>
                <a:xfrm>
                  <a:off x="4929797" y="3179745"/>
                  <a:ext cx="671512" cy="246062"/>
                </a:xfrm>
                <a:prstGeom prst="rect">
                  <a:avLst/>
                </a:prstGeom>
                <a:ln>
                  <a:solidFill>
                    <a:schemeClr val="tx1"/>
                  </a:solidFill>
                </a:ln>
              </p:spPr>
              <p:txBody>
                <a:bodyPr>
                  <a:spAutoFit/>
                </a:bodyPr>
                <a:lstStyle/>
                <a:p>
                  <a:pPr>
                    <a:defRPr/>
                  </a:pPr>
                  <a:r>
                    <a:rPr lang="en-US" sz="500" dirty="0">
                      <a:solidFill>
                        <a:schemeClr val="tx2"/>
                      </a:solidFill>
                      <a:latin typeface="Arial" pitchFamily="34" charset="0"/>
                      <a:cs typeface="Arial" pitchFamily="34" charset="0"/>
                    </a:rPr>
                    <a:t>-2900.0/-2908.0</a:t>
                  </a:r>
                </a:p>
                <a:p>
                  <a:pPr>
                    <a:defRPr/>
                  </a:pPr>
                  <a:r>
                    <a:rPr lang="en-US" sz="500" dirty="0">
                      <a:solidFill>
                        <a:schemeClr val="tx2"/>
                      </a:solidFill>
                      <a:latin typeface="Arial" pitchFamily="34" charset="0"/>
                      <a:cs typeface="Arial" pitchFamily="34" charset="0"/>
                    </a:rPr>
                    <a:t>26.0/12.0/9.1</a:t>
                  </a:r>
                  <a:endParaRPr lang="ru-RU" sz="500" dirty="0">
                    <a:effectLst>
                      <a:outerShdw blurRad="38100" dist="38100" dir="2700000" algn="tl">
                        <a:srgbClr val="000000">
                          <a:alpha val="43137"/>
                        </a:srgbClr>
                      </a:outerShdw>
                    </a:effectLst>
                    <a:latin typeface="Arial" pitchFamily="34" charset="0"/>
                    <a:cs typeface="Arial" pitchFamily="34" charset="0"/>
                  </a:endParaRPr>
                </a:p>
              </p:txBody>
            </p:sp>
            <p:sp>
              <p:nvSpPr>
                <p:cNvPr id="336" name="Прямоугольник 335"/>
                <p:cNvSpPr/>
                <p:nvPr/>
              </p:nvSpPr>
              <p:spPr>
                <a:xfrm>
                  <a:off x="5064734" y="3000357"/>
                  <a:ext cx="300038" cy="215900"/>
                </a:xfrm>
                <a:prstGeom prst="rect">
                  <a:avLst/>
                </a:prstGeom>
              </p:spPr>
              <p:txBody>
                <a:bodyPr wrap="none">
                  <a:spAutoFit/>
                </a:bodyPr>
                <a:lstStyle/>
                <a:p>
                  <a:pPr>
                    <a:defRPr/>
                  </a:pPr>
                  <a:r>
                    <a:rPr lang="en-US" sz="800" dirty="0">
                      <a:solidFill>
                        <a:schemeClr val="tx2"/>
                      </a:solidFill>
                      <a:latin typeface="Arial" pitchFamily="34" charset="0"/>
                      <a:cs typeface="Arial" pitchFamily="34" charset="0"/>
                    </a:rPr>
                    <a:t>18</a:t>
                  </a:r>
                  <a:endParaRPr lang="ru-RU" sz="800" dirty="0">
                    <a:effectLst>
                      <a:outerShdw blurRad="38100" dist="38100" dir="2700000" algn="tl">
                        <a:srgbClr val="000000">
                          <a:alpha val="43137"/>
                        </a:srgbClr>
                      </a:outerShdw>
                    </a:effectLst>
                    <a:latin typeface="Arial" pitchFamily="34" charset="0"/>
                    <a:cs typeface="Arial" pitchFamily="34" charset="0"/>
                  </a:endParaRPr>
                </a:p>
              </p:txBody>
            </p:sp>
          </p:grpSp>
        </p:grpSp>
        <p:grpSp>
          <p:nvGrpSpPr>
            <p:cNvPr id="10" name="Группа 362"/>
            <p:cNvGrpSpPr>
              <a:grpSpLocks/>
            </p:cNvGrpSpPr>
            <p:nvPr/>
          </p:nvGrpSpPr>
          <p:grpSpPr bwMode="auto">
            <a:xfrm>
              <a:off x="1625600" y="1066800"/>
              <a:ext cx="2322513" cy="2014538"/>
              <a:chOff x="1600200" y="1073132"/>
              <a:chExt cx="2322513" cy="2014537"/>
            </a:xfrm>
          </p:grpSpPr>
          <p:sp>
            <p:nvSpPr>
              <p:cNvPr id="299" name="Line 52"/>
              <p:cNvSpPr>
                <a:spLocks noChangeShapeType="1"/>
              </p:cNvSpPr>
              <p:nvPr/>
            </p:nvSpPr>
            <p:spPr bwMode="auto">
              <a:xfrm flipH="1">
                <a:off x="2495550" y="2122469"/>
                <a:ext cx="263525" cy="917575"/>
              </a:xfrm>
              <a:prstGeom prst="line">
                <a:avLst/>
              </a:prstGeom>
              <a:noFill/>
              <a:ln w="12700">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0" name="Line 53"/>
              <p:cNvSpPr>
                <a:spLocks noChangeShapeType="1"/>
              </p:cNvSpPr>
              <p:nvPr/>
            </p:nvSpPr>
            <p:spPr bwMode="auto">
              <a:xfrm>
                <a:off x="2784475" y="2130406"/>
                <a:ext cx="863600" cy="379413"/>
              </a:xfrm>
              <a:prstGeom prst="line">
                <a:avLst/>
              </a:prstGeom>
              <a:noFill/>
              <a:ln w="12700">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1" name="Line 54"/>
              <p:cNvSpPr>
                <a:spLocks noChangeShapeType="1"/>
              </p:cNvSpPr>
              <p:nvPr/>
            </p:nvSpPr>
            <p:spPr bwMode="auto">
              <a:xfrm flipV="1">
                <a:off x="2803525" y="1722420"/>
                <a:ext cx="869950" cy="376237"/>
              </a:xfrm>
              <a:prstGeom prst="line">
                <a:avLst/>
              </a:prstGeom>
              <a:noFill/>
              <a:ln w="12700">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2" name="Line 55"/>
              <p:cNvSpPr>
                <a:spLocks noChangeShapeType="1"/>
              </p:cNvSpPr>
              <p:nvPr/>
            </p:nvSpPr>
            <p:spPr bwMode="auto">
              <a:xfrm flipH="1" flipV="1">
                <a:off x="2384425" y="1227120"/>
                <a:ext cx="342900" cy="844550"/>
              </a:xfrm>
              <a:prstGeom prst="line">
                <a:avLst/>
              </a:prstGeom>
              <a:noFill/>
              <a:ln w="12700">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3" name="Line 56"/>
              <p:cNvSpPr>
                <a:spLocks noChangeShapeType="1"/>
              </p:cNvSpPr>
              <p:nvPr/>
            </p:nvSpPr>
            <p:spPr bwMode="auto">
              <a:xfrm flipH="1" flipV="1">
                <a:off x="1847850" y="2106594"/>
                <a:ext cx="876300" cy="15875"/>
              </a:xfrm>
              <a:prstGeom prst="line">
                <a:avLst/>
              </a:prstGeom>
              <a:noFill/>
              <a:ln w="12700">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4" name="AutoShape 57"/>
              <p:cNvSpPr>
                <a:spLocks noChangeArrowheads="1"/>
              </p:cNvSpPr>
              <p:nvPr/>
            </p:nvSpPr>
            <p:spPr bwMode="auto">
              <a:xfrm>
                <a:off x="2451100" y="2995594"/>
                <a:ext cx="71438" cy="71437"/>
              </a:xfrm>
              <a:prstGeom prst="flowChartExtract">
                <a:avLst/>
              </a:prstGeom>
              <a:noFill/>
              <a:ln w="9525">
                <a:solidFill>
                  <a:srgbClr val="FF0066"/>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5" name="AutoShape 58"/>
              <p:cNvSpPr>
                <a:spLocks noChangeArrowheads="1"/>
              </p:cNvSpPr>
              <p:nvPr/>
            </p:nvSpPr>
            <p:spPr bwMode="auto">
              <a:xfrm>
                <a:off x="3640138" y="1662095"/>
                <a:ext cx="71437" cy="71437"/>
              </a:xfrm>
              <a:prstGeom prst="flowChartExtract">
                <a:avLst/>
              </a:prstGeom>
              <a:noFill/>
              <a:ln w="9525">
                <a:solidFill>
                  <a:srgbClr val="FF0066"/>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6" name="AutoShape 59"/>
              <p:cNvSpPr>
                <a:spLocks noChangeArrowheads="1"/>
              </p:cNvSpPr>
              <p:nvPr/>
            </p:nvSpPr>
            <p:spPr bwMode="auto">
              <a:xfrm>
                <a:off x="1792288" y="2055795"/>
                <a:ext cx="71437" cy="71437"/>
              </a:xfrm>
              <a:prstGeom prst="flowChartExtract">
                <a:avLst/>
              </a:prstGeom>
              <a:noFill/>
              <a:ln w="9525">
                <a:solidFill>
                  <a:srgbClr val="FF0066"/>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7" name="AutoShape 60"/>
              <p:cNvSpPr>
                <a:spLocks noChangeArrowheads="1"/>
              </p:cNvSpPr>
              <p:nvPr/>
            </p:nvSpPr>
            <p:spPr bwMode="auto">
              <a:xfrm>
                <a:off x="2339975" y="1171557"/>
                <a:ext cx="71438" cy="71438"/>
              </a:xfrm>
              <a:prstGeom prst="flowChartExtract">
                <a:avLst/>
              </a:prstGeom>
              <a:noFill/>
              <a:ln w="9525">
                <a:solidFill>
                  <a:srgbClr val="FF0066"/>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8" name="AutoShape 61"/>
              <p:cNvSpPr>
                <a:spLocks noChangeArrowheads="1"/>
              </p:cNvSpPr>
              <p:nvPr/>
            </p:nvSpPr>
            <p:spPr bwMode="auto">
              <a:xfrm>
                <a:off x="3613150" y="2465369"/>
                <a:ext cx="71438" cy="71437"/>
              </a:xfrm>
              <a:prstGeom prst="flowChartExtract">
                <a:avLst/>
              </a:prstGeom>
              <a:noFill/>
              <a:ln w="9525">
                <a:solidFill>
                  <a:srgbClr val="FF0066"/>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09" name="Text Box 62"/>
              <p:cNvSpPr txBox="1">
                <a:spLocks noChangeArrowheads="1"/>
              </p:cNvSpPr>
              <p:nvPr/>
            </p:nvSpPr>
            <p:spPr bwMode="auto">
              <a:xfrm>
                <a:off x="2247900" y="2873356"/>
                <a:ext cx="234950" cy="214313"/>
              </a:xfrm>
              <a:prstGeom prst="rect">
                <a:avLst/>
              </a:prstGeom>
              <a:noFill/>
              <a:ln w="9525">
                <a:noFill/>
                <a:miter lim="800000"/>
                <a:headEnd/>
                <a:tailEnd/>
              </a:ln>
              <a:effectLst/>
            </p:spPr>
            <p:txBody>
              <a:bodyPr wrap="none">
                <a:spAutoFit/>
              </a:bodyPr>
              <a:lstStyle/>
              <a:p>
                <a:pPr>
                  <a:defRPr/>
                </a:pPr>
                <a:r>
                  <a:rPr lang="en-US" sz="800">
                    <a:solidFill>
                      <a:srgbClr val="FF0066"/>
                    </a:solidFill>
                    <a:effectLst>
                      <a:outerShdw blurRad="38100" dist="38100" dir="2700000" algn="tl">
                        <a:srgbClr val="C0C0C0"/>
                      </a:outerShdw>
                    </a:effectLst>
                    <a:latin typeface="Times New Roman" pitchFamily="18" charset="0"/>
                    <a:cs typeface="+mn-cs"/>
                  </a:rPr>
                  <a:t>1</a:t>
                </a:r>
                <a:endParaRPr lang="ru-RU" sz="800">
                  <a:solidFill>
                    <a:srgbClr val="FF0066"/>
                  </a:solidFill>
                  <a:effectLst>
                    <a:outerShdw blurRad="38100" dist="38100" dir="2700000" algn="tl">
                      <a:srgbClr val="C0C0C0"/>
                    </a:outerShdw>
                  </a:effectLst>
                  <a:latin typeface="Times New Roman" pitchFamily="18" charset="0"/>
                  <a:cs typeface="+mn-cs"/>
                </a:endParaRPr>
              </a:p>
            </p:txBody>
          </p:sp>
          <p:sp>
            <p:nvSpPr>
              <p:cNvPr id="310" name="Text Box 64"/>
              <p:cNvSpPr txBox="1">
                <a:spLocks noChangeArrowheads="1"/>
              </p:cNvSpPr>
              <p:nvPr/>
            </p:nvSpPr>
            <p:spPr bwMode="auto">
              <a:xfrm>
                <a:off x="3616325" y="2368531"/>
                <a:ext cx="234950" cy="214313"/>
              </a:xfrm>
              <a:prstGeom prst="rect">
                <a:avLst/>
              </a:prstGeom>
              <a:noFill/>
              <a:ln w="9525">
                <a:noFill/>
                <a:miter lim="800000"/>
                <a:headEnd/>
                <a:tailEnd/>
              </a:ln>
              <a:effectLst/>
            </p:spPr>
            <p:txBody>
              <a:bodyPr wrap="none">
                <a:spAutoFit/>
              </a:bodyPr>
              <a:lstStyle/>
              <a:p>
                <a:pPr>
                  <a:defRPr/>
                </a:pPr>
                <a:r>
                  <a:rPr lang="en-US" sz="800">
                    <a:solidFill>
                      <a:srgbClr val="FF0066"/>
                    </a:solidFill>
                    <a:effectLst>
                      <a:outerShdw blurRad="38100" dist="38100" dir="2700000" algn="tl">
                        <a:srgbClr val="C0C0C0"/>
                      </a:outerShdw>
                    </a:effectLst>
                    <a:latin typeface="Times New Roman" pitchFamily="18" charset="0"/>
                    <a:cs typeface="+mn-cs"/>
                  </a:rPr>
                  <a:t>2</a:t>
                </a:r>
                <a:endParaRPr lang="ru-RU" sz="800">
                  <a:solidFill>
                    <a:srgbClr val="FF0066"/>
                  </a:solidFill>
                  <a:effectLst>
                    <a:outerShdw blurRad="38100" dist="38100" dir="2700000" algn="tl">
                      <a:srgbClr val="C0C0C0"/>
                    </a:outerShdw>
                  </a:effectLst>
                  <a:latin typeface="Times New Roman" pitchFamily="18" charset="0"/>
                  <a:cs typeface="+mn-cs"/>
                </a:endParaRPr>
              </a:p>
            </p:txBody>
          </p:sp>
          <p:sp>
            <p:nvSpPr>
              <p:cNvPr id="311" name="Text Box 65"/>
              <p:cNvSpPr txBox="1">
                <a:spLocks noChangeArrowheads="1"/>
              </p:cNvSpPr>
              <p:nvPr/>
            </p:nvSpPr>
            <p:spPr bwMode="auto">
              <a:xfrm>
                <a:off x="3687763" y="1576370"/>
                <a:ext cx="234950" cy="214312"/>
              </a:xfrm>
              <a:prstGeom prst="rect">
                <a:avLst/>
              </a:prstGeom>
              <a:noFill/>
              <a:ln w="9525">
                <a:noFill/>
                <a:miter lim="800000"/>
                <a:headEnd/>
                <a:tailEnd/>
              </a:ln>
              <a:effectLst/>
            </p:spPr>
            <p:txBody>
              <a:bodyPr wrap="none">
                <a:spAutoFit/>
              </a:bodyPr>
              <a:lstStyle/>
              <a:p>
                <a:pPr>
                  <a:defRPr/>
                </a:pPr>
                <a:r>
                  <a:rPr lang="en-US" sz="800">
                    <a:solidFill>
                      <a:srgbClr val="FF0066"/>
                    </a:solidFill>
                    <a:effectLst>
                      <a:outerShdw blurRad="38100" dist="38100" dir="2700000" algn="tl">
                        <a:srgbClr val="C0C0C0"/>
                      </a:outerShdw>
                    </a:effectLst>
                    <a:latin typeface="Times New Roman" pitchFamily="18" charset="0"/>
                    <a:cs typeface="+mn-cs"/>
                  </a:rPr>
                  <a:t>3</a:t>
                </a:r>
                <a:endParaRPr lang="ru-RU" sz="800">
                  <a:solidFill>
                    <a:srgbClr val="FF0066"/>
                  </a:solidFill>
                  <a:effectLst>
                    <a:outerShdw blurRad="38100" dist="38100" dir="2700000" algn="tl">
                      <a:srgbClr val="C0C0C0"/>
                    </a:outerShdw>
                  </a:effectLst>
                  <a:latin typeface="Times New Roman" pitchFamily="18" charset="0"/>
                  <a:cs typeface="+mn-cs"/>
                </a:endParaRPr>
              </a:p>
            </p:txBody>
          </p:sp>
          <p:sp>
            <p:nvSpPr>
              <p:cNvPr id="312" name="Text Box 66"/>
              <p:cNvSpPr txBox="1">
                <a:spLocks noChangeArrowheads="1"/>
              </p:cNvSpPr>
              <p:nvPr/>
            </p:nvSpPr>
            <p:spPr bwMode="auto">
              <a:xfrm>
                <a:off x="2392363" y="1073132"/>
                <a:ext cx="234950" cy="214313"/>
              </a:xfrm>
              <a:prstGeom prst="rect">
                <a:avLst/>
              </a:prstGeom>
              <a:noFill/>
              <a:ln w="9525">
                <a:noFill/>
                <a:miter lim="800000"/>
                <a:headEnd/>
                <a:tailEnd/>
              </a:ln>
              <a:effectLst/>
            </p:spPr>
            <p:txBody>
              <a:bodyPr wrap="none">
                <a:spAutoFit/>
              </a:bodyPr>
              <a:lstStyle/>
              <a:p>
                <a:pPr>
                  <a:defRPr/>
                </a:pPr>
                <a:r>
                  <a:rPr lang="en-US" sz="800">
                    <a:solidFill>
                      <a:srgbClr val="FF0066"/>
                    </a:solidFill>
                    <a:effectLst>
                      <a:outerShdw blurRad="38100" dist="38100" dir="2700000" algn="tl">
                        <a:srgbClr val="C0C0C0"/>
                      </a:outerShdw>
                    </a:effectLst>
                    <a:latin typeface="Times New Roman" pitchFamily="18" charset="0"/>
                    <a:cs typeface="+mn-cs"/>
                  </a:rPr>
                  <a:t>4</a:t>
                </a:r>
                <a:endParaRPr lang="ru-RU" sz="800">
                  <a:solidFill>
                    <a:srgbClr val="FF0066"/>
                  </a:solidFill>
                  <a:effectLst>
                    <a:outerShdw blurRad="38100" dist="38100" dir="2700000" algn="tl">
                      <a:srgbClr val="C0C0C0"/>
                    </a:outerShdw>
                  </a:effectLst>
                  <a:latin typeface="Times New Roman" pitchFamily="18" charset="0"/>
                  <a:cs typeface="+mn-cs"/>
                </a:endParaRPr>
              </a:p>
            </p:txBody>
          </p:sp>
          <p:sp>
            <p:nvSpPr>
              <p:cNvPr id="313" name="Text Box 67"/>
              <p:cNvSpPr txBox="1">
                <a:spLocks noChangeArrowheads="1"/>
              </p:cNvSpPr>
              <p:nvPr/>
            </p:nvSpPr>
            <p:spPr bwMode="auto">
              <a:xfrm>
                <a:off x="1600200" y="1936732"/>
                <a:ext cx="234950" cy="214313"/>
              </a:xfrm>
              <a:prstGeom prst="rect">
                <a:avLst/>
              </a:prstGeom>
              <a:noFill/>
              <a:ln w="9525">
                <a:noFill/>
                <a:miter lim="800000"/>
                <a:headEnd/>
                <a:tailEnd/>
              </a:ln>
              <a:effectLst/>
            </p:spPr>
            <p:txBody>
              <a:bodyPr wrap="none">
                <a:spAutoFit/>
              </a:bodyPr>
              <a:lstStyle/>
              <a:p>
                <a:pPr>
                  <a:defRPr/>
                </a:pPr>
                <a:r>
                  <a:rPr lang="en-US" sz="800" dirty="0">
                    <a:solidFill>
                      <a:srgbClr val="FF0066"/>
                    </a:solidFill>
                    <a:effectLst>
                      <a:outerShdw blurRad="38100" dist="38100" dir="2700000" algn="tl">
                        <a:srgbClr val="C0C0C0"/>
                      </a:outerShdw>
                    </a:effectLst>
                    <a:latin typeface="Times New Roman" pitchFamily="18" charset="0"/>
                    <a:cs typeface="+mn-cs"/>
                  </a:rPr>
                  <a:t>5</a:t>
                </a:r>
                <a:endParaRPr lang="ru-RU" sz="800" dirty="0">
                  <a:solidFill>
                    <a:srgbClr val="FF0066"/>
                  </a:solidFill>
                  <a:effectLst>
                    <a:outerShdw blurRad="38100" dist="38100" dir="2700000" algn="tl">
                      <a:srgbClr val="C0C0C0"/>
                    </a:outerShdw>
                  </a:effectLst>
                  <a:latin typeface="Times New Roman" pitchFamily="18" charset="0"/>
                  <a:cs typeface="+mn-cs"/>
                </a:endParaRPr>
              </a:p>
            </p:txBody>
          </p:sp>
          <p:sp>
            <p:nvSpPr>
              <p:cNvPr id="314" name="Line 68"/>
              <p:cNvSpPr>
                <a:spLocks noChangeShapeType="1"/>
              </p:cNvSpPr>
              <p:nvPr/>
            </p:nvSpPr>
            <p:spPr bwMode="auto">
              <a:xfrm>
                <a:off x="2074863" y="2112944"/>
                <a:ext cx="0" cy="33337"/>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15" name="Line 69"/>
              <p:cNvSpPr>
                <a:spLocks noChangeShapeType="1"/>
              </p:cNvSpPr>
              <p:nvPr/>
            </p:nvSpPr>
            <p:spPr bwMode="auto">
              <a:xfrm>
                <a:off x="2305050" y="2117706"/>
                <a:ext cx="0" cy="28575"/>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16" name="Line 70"/>
              <p:cNvSpPr>
                <a:spLocks noChangeShapeType="1"/>
              </p:cNvSpPr>
              <p:nvPr/>
            </p:nvSpPr>
            <p:spPr bwMode="auto">
              <a:xfrm flipH="1">
                <a:off x="2532063" y="2119294"/>
                <a:ext cx="1587" cy="38100"/>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17" name="Line 71"/>
              <p:cNvSpPr>
                <a:spLocks noChangeShapeType="1"/>
              </p:cNvSpPr>
              <p:nvPr/>
            </p:nvSpPr>
            <p:spPr bwMode="auto">
              <a:xfrm flipH="1">
                <a:off x="2379663" y="1284270"/>
                <a:ext cx="28575" cy="14287"/>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18" name="Line 73"/>
              <p:cNvSpPr>
                <a:spLocks noChangeShapeType="1"/>
              </p:cNvSpPr>
              <p:nvPr/>
            </p:nvSpPr>
            <p:spPr bwMode="auto">
              <a:xfrm flipH="1">
                <a:off x="2546350" y="1700195"/>
                <a:ext cx="30163" cy="17462"/>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19" name="Line 74"/>
              <p:cNvSpPr>
                <a:spLocks noChangeShapeType="1"/>
              </p:cNvSpPr>
              <p:nvPr/>
            </p:nvSpPr>
            <p:spPr bwMode="auto">
              <a:xfrm flipH="1">
                <a:off x="2633663" y="1909745"/>
                <a:ext cx="26987" cy="12700"/>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0" name="Line 75"/>
              <p:cNvSpPr>
                <a:spLocks noChangeShapeType="1"/>
              </p:cNvSpPr>
              <p:nvPr/>
            </p:nvSpPr>
            <p:spPr bwMode="auto">
              <a:xfrm>
                <a:off x="2946400" y="2000232"/>
                <a:ext cx="15875" cy="28575"/>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1" name="Line 76"/>
              <p:cNvSpPr>
                <a:spLocks noChangeShapeType="1"/>
              </p:cNvSpPr>
              <p:nvPr/>
            </p:nvSpPr>
            <p:spPr bwMode="auto">
              <a:xfrm>
                <a:off x="3155950" y="1914507"/>
                <a:ext cx="14288" cy="28575"/>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2" name="Line 77"/>
              <p:cNvSpPr>
                <a:spLocks noChangeShapeType="1"/>
              </p:cNvSpPr>
              <p:nvPr/>
            </p:nvSpPr>
            <p:spPr bwMode="auto">
              <a:xfrm>
                <a:off x="3362325" y="1827195"/>
                <a:ext cx="14288" cy="33337"/>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3" name="Line 78"/>
              <p:cNvSpPr>
                <a:spLocks noChangeShapeType="1"/>
              </p:cNvSpPr>
              <p:nvPr/>
            </p:nvSpPr>
            <p:spPr bwMode="auto">
              <a:xfrm>
                <a:off x="3575050" y="1727182"/>
                <a:ext cx="14288" cy="28575"/>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4" name="Line 79"/>
              <p:cNvSpPr>
                <a:spLocks noChangeShapeType="1"/>
              </p:cNvSpPr>
              <p:nvPr/>
            </p:nvSpPr>
            <p:spPr bwMode="auto">
              <a:xfrm flipH="1">
                <a:off x="2970213" y="2181206"/>
                <a:ext cx="9525" cy="28575"/>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5" name="Line 80"/>
              <p:cNvSpPr>
                <a:spLocks noChangeShapeType="1"/>
              </p:cNvSpPr>
              <p:nvPr/>
            </p:nvSpPr>
            <p:spPr bwMode="auto">
              <a:xfrm flipH="1">
                <a:off x="3176588" y="2271694"/>
                <a:ext cx="9525" cy="33337"/>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6" name="Line 81"/>
              <p:cNvSpPr>
                <a:spLocks noChangeShapeType="1"/>
              </p:cNvSpPr>
              <p:nvPr/>
            </p:nvSpPr>
            <p:spPr bwMode="auto">
              <a:xfrm flipH="1">
                <a:off x="3384550" y="2366944"/>
                <a:ext cx="9525" cy="33337"/>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7" name="Line 82"/>
              <p:cNvSpPr>
                <a:spLocks noChangeShapeType="1"/>
              </p:cNvSpPr>
              <p:nvPr/>
            </p:nvSpPr>
            <p:spPr bwMode="auto">
              <a:xfrm flipH="1">
                <a:off x="3590925" y="2451081"/>
                <a:ext cx="12700" cy="33338"/>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8" name="Line 83"/>
              <p:cNvSpPr>
                <a:spLocks noChangeShapeType="1"/>
              </p:cNvSpPr>
              <p:nvPr/>
            </p:nvSpPr>
            <p:spPr bwMode="auto">
              <a:xfrm>
                <a:off x="2505075" y="2990831"/>
                <a:ext cx="36513" cy="12700"/>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29" name="Line 84"/>
              <p:cNvSpPr>
                <a:spLocks noChangeShapeType="1"/>
              </p:cNvSpPr>
              <p:nvPr/>
            </p:nvSpPr>
            <p:spPr bwMode="auto">
              <a:xfrm>
                <a:off x="2571750" y="2779694"/>
                <a:ext cx="31750" cy="6350"/>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30" name="Line 85"/>
              <p:cNvSpPr>
                <a:spLocks noChangeShapeType="1"/>
              </p:cNvSpPr>
              <p:nvPr/>
            </p:nvSpPr>
            <p:spPr bwMode="auto">
              <a:xfrm>
                <a:off x="2633663" y="2557444"/>
                <a:ext cx="26987" cy="7937"/>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331" name="Line 86"/>
              <p:cNvSpPr>
                <a:spLocks noChangeShapeType="1"/>
              </p:cNvSpPr>
              <p:nvPr/>
            </p:nvSpPr>
            <p:spPr bwMode="auto">
              <a:xfrm>
                <a:off x="2698750" y="2341544"/>
                <a:ext cx="28575" cy="6350"/>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grpSp>
        <p:grpSp>
          <p:nvGrpSpPr>
            <p:cNvPr id="12" name="Группа 360"/>
            <p:cNvGrpSpPr>
              <a:grpSpLocks/>
            </p:cNvGrpSpPr>
            <p:nvPr/>
          </p:nvGrpSpPr>
          <p:grpSpPr bwMode="auto">
            <a:xfrm>
              <a:off x="1258888" y="3813175"/>
              <a:ext cx="2754312" cy="2733675"/>
              <a:chOff x="1239838" y="3809982"/>
              <a:chExt cx="2754312" cy="2733675"/>
            </a:xfrm>
          </p:grpSpPr>
          <p:sp>
            <p:nvSpPr>
              <p:cNvPr id="257" name="Line 87"/>
              <p:cNvSpPr>
                <a:spLocks noChangeShapeType="1"/>
              </p:cNvSpPr>
              <p:nvPr/>
            </p:nvSpPr>
            <p:spPr bwMode="auto">
              <a:xfrm flipH="1">
                <a:off x="2047875" y="5326045"/>
                <a:ext cx="673100" cy="1089025"/>
              </a:xfrm>
              <a:prstGeom prst="line">
                <a:avLst/>
              </a:prstGeom>
              <a:noFill/>
              <a:ln w="12700">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8" name="Line 88"/>
              <p:cNvSpPr>
                <a:spLocks noChangeShapeType="1"/>
              </p:cNvSpPr>
              <p:nvPr/>
            </p:nvSpPr>
            <p:spPr bwMode="auto">
              <a:xfrm flipH="1" flipV="1">
                <a:off x="1495425" y="4932345"/>
                <a:ext cx="1204913" cy="366712"/>
              </a:xfrm>
              <a:prstGeom prst="line">
                <a:avLst/>
              </a:prstGeom>
              <a:noFill/>
              <a:ln w="12700">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9" name="Line 89"/>
              <p:cNvSpPr>
                <a:spLocks noChangeShapeType="1"/>
              </p:cNvSpPr>
              <p:nvPr/>
            </p:nvSpPr>
            <p:spPr bwMode="auto">
              <a:xfrm flipH="1" flipV="1">
                <a:off x="2432050" y="3957620"/>
                <a:ext cx="292100" cy="1339850"/>
              </a:xfrm>
              <a:prstGeom prst="line">
                <a:avLst/>
              </a:prstGeom>
              <a:noFill/>
              <a:ln w="12700">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0" name="Line 90"/>
              <p:cNvSpPr>
                <a:spLocks noChangeShapeType="1"/>
              </p:cNvSpPr>
              <p:nvPr/>
            </p:nvSpPr>
            <p:spPr bwMode="auto">
              <a:xfrm flipV="1">
                <a:off x="2727325" y="4151295"/>
                <a:ext cx="774700" cy="1162050"/>
              </a:xfrm>
              <a:prstGeom prst="line">
                <a:avLst/>
              </a:prstGeom>
              <a:noFill/>
              <a:ln w="12700">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1" name="Line 91"/>
              <p:cNvSpPr>
                <a:spLocks noChangeShapeType="1"/>
              </p:cNvSpPr>
              <p:nvPr/>
            </p:nvSpPr>
            <p:spPr bwMode="auto">
              <a:xfrm>
                <a:off x="2736850" y="5322870"/>
                <a:ext cx="1019175" cy="641350"/>
              </a:xfrm>
              <a:prstGeom prst="line">
                <a:avLst/>
              </a:prstGeom>
              <a:noFill/>
              <a:ln w="12700">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2" name="AutoShape 92"/>
              <p:cNvSpPr>
                <a:spLocks noChangeArrowheads="1"/>
              </p:cNvSpPr>
              <p:nvPr/>
            </p:nvSpPr>
            <p:spPr bwMode="auto">
              <a:xfrm>
                <a:off x="2032000" y="6370620"/>
                <a:ext cx="69850" cy="69850"/>
              </a:xfrm>
              <a:prstGeom prst="flowChartExtract">
                <a:avLst/>
              </a:prstGeom>
              <a:noFill/>
              <a:ln w="9525">
                <a:solidFill>
                  <a:srgbClr val="FF33CC"/>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3" name="AutoShape 93"/>
              <p:cNvSpPr>
                <a:spLocks noChangeArrowheads="1"/>
              </p:cNvSpPr>
              <p:nvPr/>
            </p:nvSpPr>
            <p:spPr bwMode="auto">
              <a:xfrm>
                <a:off x="3702050" y="5910245"/>
                <a:ext cx="69850" cy="69850"/>
              </a:xfrm>
              <a:prstGeom prst="flowChartExtract">
                <a:avLst/>
              </a:prstGeom>
              <a:noFill/>
              <a:ln w="9525">
                <a:solidFill>
                  <a:srgbClr val="FF33CC"/>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4" name="AutoShape 94"/>
              <p:cNvSpPr>
                <a:spLocks noChangeArrowheads="1"/>
              </p:cNvSpPr>
              <p:nvPr/>
            </p:nvSpPr>
            <p:spPr bwMode="auto">
              <a:xfrm>
                <a:off x="1457325" y="4889482"/>
                <a:ext cx="69850" cy="69850"/>
              </a:xfrm>
              <a:prstGeom prst="flowChartExtract">
                <a:avLst/>
              </a:prstGeom>
              <a:noFill/>
              <a:ln w="9525">
                <a:solidFill>
                  <a:srgbClr val="FF33CC"/>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5" name="AutoShape 95"/>
              <p:cNvSpPr>
                <a:spLocks noChangeArrowheads="1"/>
              </p:cNvSpPr>
              <p:nvPr/>
            </p:nvSpPr>
            <p:spPr bwMode="auto">
              <a:xfrm>
                <a:off x="2400300" y="3909995"/>
                <a:ext cx="69850" cy="69850"/>
              </a:xfrm>
              <a:prstGeom prst="flowChartExtract">
                <a:avLst/>
              </a:prstGeom>
              <a:noFill/>
              <a:ln w="9525">
                <a:solidFill>
                  <a:srgbClr val="FF33CC"/>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6" name="Line 96"/>
              <p:cNvSpPr>
                <a:spLocks noChangeShapeType="1"/>
              </p:cNvSpPr>
              <p:nvPr/>
            </p:nvSpPr>
            <p:spPr bwMode="auto">
              <a:xfrm flipH="1">
                <a:off x="1635125" y="4976795"/>
                <a:ext cx="9525" cy="317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7" name="Line 97"/>
              <p:cNvSpPr>
                <a:spLocks noChangeShapeType="1"/>
              </p:cNvSpPr>
              <p:nvPr/>
            </p:nvSpPr>
            <p:spPr bwMode="auto">
              <a:xfrm flipH="1">
                <a:off x="1847850" y="5037120"/>
                <a:ext cx="15875" cy="3810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8" name="Line 98"/>
              <p:cNvSpPr>
                <a:spLocks noChangeShapeType="1"/>
              </p:cNvSpPr>
              <p:nvPr/>
            </p:nvSpPr>
            <p:spPr bwMode="auto">
              <a:xfrm flipH="1">
                <a:off x="2066925" y="5106970"/>
                <a:ext cx="12700" cy="46037"/>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69" name="Line 99"/>
              <p:cNvSpPr>
                <a:spLocks noChangeShapeType="1"/>
              </p:cNvSpPr>
              <p:nvPr/>
            </p:nvSpPr>
            <p:spPr bwMode="auto">
              <a:xfrm flipH="1">
                <a:off x="2289175" y="5176820"/>
                <a:ext cx="9525" cy="3492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0" name="Line 100"/>
              <p:cNvSpPr>
                <a:spLocks noChangeShapeType="1"/>
              </p:cNvSpPr>
              <p:nvPr/>
            </p:nvSpPr>
            <p:spPr bwMode="auto">
              <a:xfrm flipH="1">
                <a:off x="2505075" y="5237145"/>
                <a:ext cx="9525" cy="444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1" name="Line 101"/>
              <p:cNvSpPr>
                <a:spLocks noChangeShapeType="1"/>
              </p:cNvSpPr>
              <p:nvPr/>
            </p:nvSpPr>
            <p:spPr bwMode="auto">
              <a:xfrm flipV="1">
                <a:off x="2444750" y="3995720"/>
                <a:ext cx="28575" cy="317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2" name="Line 102"/>
              <p:cNvSpPr>
                <a:spLocks noChangeShapeType="1"/>
              </p:cNvSpPr>
              <p:nvPr/>
            </p:nvSpPr>
            <p:spPr bwMode="auto">
              <a:xfrm flipV="1">
                <a:off x="2489200" y="4217970"/>
                <a:ext cx="34925" cy="317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3" name="Line 103"/>
              <p:cNvSpPr>
                <a:spLocks noChangeShapeType="1"/>
              </p:cNvSpPr>
              <p:nvPr/>
            </p:nvSpPr>
            <p:spPr bwMode="auto">
              <a:xfrm>
                <a:off x="2533650" y="4440220"/>
                <a:ext cx="31750" cy="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4" name="Line 104"/>
              <p:cNvSpPr>
                <a:spLocks noChangeShapeType="1"/>
              </p:cNvSpPr>
              <p:nvPr/>
            </p:nvSpPr>
            <p:spPr bwMode="auto">
              <a:xfrm flipV="1">
                <a:off x="2584450" y="4662470"/>
                <a:ext cx="31750" cy="317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5" name="Line 105"/>
              <p:cNvSpPr>
                <a:spLocks noChangeShapeType="1"/>
              </p:cNvSpPr>
              <p:nvPr/>
            </p:nvSpPr>
            <p:spPr bwMode="auto">
              <a:xfrm>
                <a:off x="2609850" y="5507020"/>
                <a:ext cx="31750" cy="1587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6" name="Line 107"/>
              <p:cNvSpPr>
                <a:spLocks noChangeShapeType="1"/>
              </p:cNvSpPr>
              <p:nvPr/>
            </p:nvSpPr>
            <p:spPr bwMode="auto">
              <a:xfrm>
                <a:off x="2632075" y="4878370"/>
                <a:ext cx="31750" cy="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7" name="Line 108"/>
              <p:cNvSpPr>
                <a:spLocks noChangeShapeType="1"/>
              </p:cNvSpPr>
              <p:nvPr/>
            </p:nvSpPr>
            <p:spPr bwMode="auto">
              <a:xfrm flipV="1">
                <a:off x="2679700" y="5097445"/>
                <a:ext cx="41275" cy="63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8" name="Line 109"/>
              <p:cNvSpPr>
                <a:spLocks noChangeShapeType="1"/>
              </p:cNvSpPr>
              <p:nvPr/>
            </p:nvSpPr>
            <p:spPr bwMode="auto">
              <a:xfrm>
                <a:off x="2857500" y="5122845"/>
                <a:ext cx="31750" cy="2222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79" name="Line 110"/>
              <p:cNvSpPr>
                <a:spLocks noChangeShapeType="1"/>
              </p:cNvSpPr>
              <p:nvPr/>
            </p:nvSpPr>
            <p:spPr bwMode="auto">
              <a:xfrm>
                <a:off x="3105150" y="4748195"/>
                <a:ext cx="34925" cy="190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0" name="Line 111"/>
              <p:cNvSpPr>
                <a:spLocks noChangeShapeType="1"/>
              </p:cNvSpPr>
              <p:nvPr/>
            </p:nvSpPr>
            <p:spPr bwMode="auto">
              <a:xfrm>
                <a:off x="2981325" y="4922820"/>
                <a:ext cx="47625" cy="2857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1" name="Line 112"/>
              <p:cNvSpPr>
                <a:spLocks noChangeShapeType="1"/>
              </p:cNvSpPr>
              <p:nvPr/>
            </p:nvSpPr>
            <p:spPr bwMode="auto">
              <a:xfrm>
                <a:off x="3225800" y="4554520"/>
                <a:ext cx="25400" cy="190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2" name="Line 113"/>
              <p:cNvSpPr>
                <a:spLocks noChangeShapeType="1"/>
              </p:cNvSpPr>
              <p:nvPr/>
            </p:nvSpPr>
            <p:spPr bwMode="auto">
              <a:xfrm>
                <a:off x="3357563" y="4370370"/>
                <a:ext cx="31750" cy="190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3" name="Line 114"/>
              <p:cNvSpPr>
                <a:spLocks noChangeShapeType="1"/>
              </p:cNvSpPr>
              <p:nvPr/>
            </p:nvSpPr>
            <p:spPr bwMode="auto">
              <a:xfrm>
                <a:off x="3476625" y="4181457"/>
                <a:ext cx="31750" cy="2222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4" name="Line 115"/>
              <p:cNvSpPr>
                <a:spLocks noChangeShapeType="1"/>
              </p:cNvSpPr>
              <p:nvPr/>
            </p:nvSpPr>
            <p:spPr bwMode="auto">
              <a:xfrm flipV="1">
                <a:off x="2922588" y="5403832"/>
                <a:ext cx="20637" cy="28575"/>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5" name="Line 116"/>
              <p:cNvSpPr>
                <a:spLocks noChangeShapeType="1"/>
              </p:cNvSpPr>
              <p:nvPr/>
            </p:nvSpPr>
            <p:spPr bwMode="auto">
              <a:xfrm flipH="1">
                <a:off x="3109913" y="5519720"/>
                <a:ext cx="22225" cy="36512"/>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6" name="Line 117"/>
              <p:cNvSpPr>
                <a:spLocks noChangeShapeType="1"/>
              </p:cNvSpPr>
              <p:nvPr/>
            </p:nvSpPr>
            <p:spPr bwMode="auto">
              <a:xfrm flipH="1">
                <a:off x="3300413" y="5643545"/>
                <a:ext cx="22225" cy="36512"/>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7" name="Line 118"/>
              <p:cNvSpPr>
                <a:spLocks noChangeShapeType="1"/>
              </p:cNvSpPr>
              <p:nvPr/>
            </p:nvSpPr>
            <p:spPr bwMode="auto">
              <a:xfrm flipH="1">
                <a:off x="3495675" y="5762607"/>
                <a:ext cx="14288" cy="317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8" name="Line 119"/>
              <p:cNvSpPr>
                <a:spLocks noChangeShapeType="1"/>
              </p:cNvSpPr>
              <p:nvPr/>
            </p:nvSpPr>
            <p:spPr bwMode="auto">
              <a:xfrm flipH="1">
                <a:off x="3689350" y="5880082"/>
                <a:ext cx="15875" cy="34925"/>
              </a:xfrm>
              <a:prstGeom prst="line">
                <a:avLst/>
              </a:prstGeom>
              <a:noFill/>
              <a:ln w="9525">
                <a:solidFill>
                  <a:srgbClr val="FF66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89" name="Line 120"/>
              <p:cNvSpPr>
                <a:spLocks noChangeShapeType="1"/>
              </p:cNvSpPr>
              <p:nvPr/>
            </p:nvSpPr>
            <p:spPr bwMode="auto">
              <a:xfrm>
                <a:off x="2247900" y="6080107"/>
                <a:ext cx="42863" cy="2540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90" name="Line 121"/>
              <p:cNvSpPr>
                <a:spLocks noChangeShapeType="1"/>
              </p:cNvSpPr>
              <p:nvPr/>
            </p:nvSpPr>
            <p:spPr bwMode="auto">
              <a:xfrm>
                <a:off x="2132013" y="6272195"/>
                <a:ext cx="30162" cy="23812"/>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91" name="Line 122"/>
              <p:cNvSpPr>
                <a:spLocks noChangeShapeType="1"/>
              </p:cNvSpPr>
              <p:nvPr/>
            </p:nvSpPr>
            <p:spPr bwMode="auto">
              <a:xfrm>
                <a:off x="2486025" y="5689582"/>
                <a:ext cx="36513" cy="23813"/>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92" name="Line 123"/>
              <p:cNvSpPr>
                <a:spLocks noChangeShapeType="1"/>
              </p:cNvSpPr>
              <p:nvPr/>
            </p:nvSpPr>
            <p:spPr bwMode="auto">
              <a:xfrm>
                <a:off x="2368550" y="5895957"/>
                <a:ext cx="33338" cy="19050"/>
              </a:xfrm>
              <a:prstGeom prst="line">
                <a:avLst/>
              </a:prstGeom>
              <a:noFill/>
              <a:ln w="9525">
                <a:solidFill>
                  <a:srgbClr val="FF33CC"/>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93" name="Text Box 124"/>
              <p:cNvSpPr txBox="1">
                <a:spLocks noChangeArrowheads="1"/>
              </p:cNvSpPr>
              <p:nvPr/>
            </p:nvSpPr>
            <p:spPr bwMode="auto">
              <a:xfrm>
                <a:off x="1816100" y="6329345"/>
                <a:ext cx="234950" cy="214312"/>
              </a:xfrm>
              <a:prstGeom prst="rect">
                <a:avLst/>
              </a:prstGeom>
              <a:noFill/>
              <a:ln w="9525">
                <a:noFill/>
                <a:miter lim="800000"/>
                <a:headEnd/>
                <a:tailEnd/>
              </a:ln>
              <a:effectLst/>
            </p:spPr>
            <p:txBody>
              <a:bodyPr wrap="none">
                <a:spAutoFit/>
              </a:bodyPr>
              <a:lstStyle/>
              <a:p>
                <a:pPr>
                  <a:defRPr/>
                </a:pPr>
                <a:r>
                  <a:rPr lang="en-US" sz="800">
                    <a:solidFill>
                      <a:srgbClr val="FF33CC"/>
                    </a:solidFill>
                    <a:effectLst>
                      <a:outerShdw blurRad="38100" dist="38100" dir="2700000" algn="tl">
                        <a:srgbClr val="C0C0C0"/>
                      </a:outerShdw>
                    </a:effectLst>
                    <a:latin typeface="Times New Roman" pitchFamily="18" charset="0"/>
                    <a:cs typeface="+mn-cs"/>
                  </a:rPr>
                  <a:t>1</a:t>
                </a:r>
                <a:endParaRPr lang="ru-RU" sz="800">
                  <a:solidFill>
                    <a:srgbClr val="FF33CC"/>
                  </a:solidFill>
                  <a:effectLst>
                    <a:outerShdw blurRad="38100" dist="38100" dir="2700000" algn="tl">
                      <a:srgbClr val="C0C0C0"/>
                    </a:outerShdw>
                  </a:effectLst>
                  <a:latin typeface="Times New Roman" pitchFamily="18" charset="0"/>
                  <a:cs typeface="+mn-cs"/>
                </a:endParaRPr>
              </a:p>
            </p:txBody>
          </p:sp>
          <p:sp>
            <p:nvSpPr>
              <p:cNvPr id="294" name="Text Box 125"/>
              <p:cNvSpPr txBox="1">
                <a:spLocks noChangeArrowheads="1"/>
              </p:cNvSpPr>
              <p:nvPr/>
            </p:nvSpPr>
            <p:spPr bwMode="auto">
              <a:xfrm>
                <a:off x="3759200" y="5897545"/>
                <a:ext cx="234950" cy="214312"/>
              </a:xfrm>
              <a:prstGeom prst="rect">
                <a:avLst/>
              </a:prstGeom>
              <a:noFill/>
              <a:ln w="9525">
                <a:noFill/>
                <a:miter lim="800000"/>
                <a:headEnd/>
                <a:tailEnd/>
              </a:ln>
              <a:effectLst/>
            </p:spPr>
            <p:txBody>
              <a:bodyPr wrap="none">
                <a:spAutoFit/>
              </a:bodyPr>
              <a:lstStyle/>
              <a:p>
                <a:pPr>
                  <a:defRPr/>
                </a:pPr>
                <a:r>
                  <a:rPr lang="en-US" sz="800">
                    <a:solidFill>
                      <a:srgbClr val="FF33CC"/>
                    </a:solidFill>
                    <a:effectLst>
                      <a:outerShdw blurRad="38100" dist="38100" dir="2700000" algn="tl">
                        <a:srgbClr val="C0C0C0"/>
                      </a:outerShdw>
                    </a:effectLst>
                    <a:latin typeface="Times New Roman" pitchFamily="18" charset="0"/>
                    <a:cs typeface="+mn-cs"/>
                  </a:rPr>
                  <a:t>5</a:t>
                </a:r>
                <a:endParaRPr lang="ru-RU" sz="800">
                  <a:solidFill>
                    <a:srgbClr val="FF33CC"/>
                  </a:solidFill>
                  <a:effectLst>
                    <a:outerShdw blurRad="38100" dist="38100" dir="2700000" algn="tl">
                      <a:srgbClr val="C0C0C0"/>
                    </a:outerShdw>
                  </a:effectLst>
                  <a:latin typeface="Times New Roman" pitchFamily="18" charset="0"/>
                  <a:cs typeface="+mn-cs"/>
                </a:endParaRPr>
              </a:p>
            </p:txBody>
          </p:sp>
          <p:sp>
            <p:nvSpPr>
              <p:cNvPr id="295" name="Text Box 126"/>
              <p:cNvSpPr txBox="1">
                <a:spLocks noChangeArrowheads="1"/>
              </p:cNvSpPr>
              <p:nvPr/>
            </p:nvSpPr>
            <p:spPr bwMode="auto">
              <a:xfrm>
                <a:off x="3471863" y="3952857"/>
                <a:ext cx="234950" cy="214313"/>
              </a:xfrm>
              <a:prstGeom prst="rect">
                <a:avLst/>
              </a:prstGeom>
              <a:noFill/>
              <a:ln w="9525">
                <a:noFill/>
                <a:miter lim="800000"/>
                <a:headEnd/>
                <a:tailEnd/>
              </a:ln>
              <a:effectLst/>
            </p:spPr>
            <p:txBody>
              <a:bodyPr wrap="none">
                <a:spAutoFit/>
              </a:bodyPr>
              <a:lstStyle/>
              <a:p>
                <a:pPr>
                  <a:defRPr/>
                </a:pPr>
                <a:r>
                  <a:rPr lang="en-US" sz="800">
                    <a:solidFill>
                      <a:srgbClr val="FF33CC"/>
                    </a:solidFill>
                    <a:effectLst>
                      <a:outerShdw blurRad="38100" dist="38100" dir="2700000" algn="tl">
                        <a:srgbClr val="C0C0C0"/>
                      </a:outerShdw>
                    </a:effectLst>
                    <a:latin typeface="Times New Roman" pitchFamily="18" charset="0"/>
                    <a:cs typeface="+mn-cs"/>
                  </a:rPr>
                  <a:t>4</a:t>
                </a:r>
                <a:endParaRPr lang="ru-RU" sz="800">
                  <a:solidFill>
                    <a:srgbClr val="FF33CC"/>
                  </a:solidFill>
                  <a:effectLst>
                    <a:outerShdw blurRad="38100" dist="38100" dir="2700000" algn="tl">
                      <a:srgbClr val="C0C0C0"/>
                    </a:outerShdw>
                  </a:effectLst>
                  <a:latin typeface="Times New Roman" pitchFamily="18" charset="0"/>
                  <a:cs typeface="+mn-cs"/>
                </a:endParaRPr>
              </a:p>
            </p:txBody>
          </p:sp>
          <p:sp>
            <p:nvSpPr>
              <p:cNvPr id="296" name="Text Box 127"/>
              <p:cNvSpPr txBox="1">
                <a:spLocks noChangeArrowheads="1"/>
              </p:cNvSpPr>
              <p:nvPr/>
            </p:nvSpPr>
            <p:spPr bwMode="auto">
              <a:xfrm>
                <a:off x="2392363" y="3809982"/>
                <a:ext cx="234950" cy="214313"/>
              </a:xfrm>
              <a:prstGeom prst="rect">
                <a:avLst/>
              </a:prstGeom>
              <a:noFill/>
              <a:ln w="9525">
                <a:noFill/>
                <a:miter lim="800000"/>
                <a:headEnd/>
                <a:tailEnd/>
              </a:ln>
              <a:effectLst/>
            </p:spPr>
            <p:txBody>
              <a:bodyPr wrap="none">
                <a:spAutoFit/>
              </a:bodyPr>
              <a:lstStyle/>
              <a:p>
                <a:pPr>
                  <a:defRPr/>
                </a:pPr>
                <a:r>
                  <a:rPr lang="en-US" sz="800">
                    <a:solidFill>
                      <a:srgbClr val="FF33CC"/>
                    </a:solidFill>
                    <a:effectLst>
                      <a:outerShdw blurRad="38100" dist="38100" dir="2700000" algn="tl">
                        <a:srgbClr val="C0C0C0"/>
                      </a:outerShdw>
                    </a:effectLst>
                    <a:latin typeface="Times New Roman" pitchFamily="18" charset="0"/>
                    <a:cs typeface="+mn-cs"/>
                  </a:rPr>
                  <a:t>3</a:t>
                </a:r>
                <a:endParaRPr lang="ru-RU" sz="800">
                  <a:solidFill>
                    <a:srgbClr val="FF33CC"/>
                  </a:solidFill>
                  <a:effectLst>
                    <a:outerShdw blurRad="38100" dist="38100" dir="2700000" algn="tl">
                      <a:srgbClr val="C0C0C0"/>
                    </a:outerShdw>
                  </a:effectLst>
                  <a:latin typeface="Times New Roman" pitchFamily="18" charset="0"/>
                  <a:cs typeface="+mn-cs"/>
                </a:endParaRPr>
              </a:p>
            </p:txBody>
          </p:sp>
          <p:sp>
            <p:nvSpPr>
              <p:cNvPr id="297" name="Text Box 128"/>
              <p:cNvSpPr txBox="1">
                <a:spLocks noChangeArrowheads="1"/>
              </p:cNvSpPr>
              <p:nvPr/>
            </p:nvSpPr>
            <p:spPr bwMode="auto">
              <a:xfrm>
                <a:off x="1239838" y="4818045"/>
                <a:ext cx="234950" cy="214312"/>
              </a:xfrm>
              <a:prstGeom prst="rect">
                <a:avLst/>
              </a:prstGeom>
              <a:noFill/>
              <a:ln w="9525">
                <a:noFill/>
                <a:miter lim="800000"/>
                <a:headEnd/>
                <a:tailEnd/>
              </a:ln>
              <a:effectLst/>
            </p:spPr>
            <p:txBody>
              <a:bodyPr wrap="none">
                <a:spAutoFit/>
              </a:bodyPr>
              <a:lstStyle/>
              <a:p>
                <a:pPr>
                  <a:defRPr/>
                </a:pPr>
                <a:r>
                  <a:rPr lang="en-US" sz="800">
                    <a:solidFill>
                      <a:srgbClr val="FF33CC"/>
                    </a:solidFill>
                    <a:effectLst>
                      <a:outerShdw blurRad="38100" dist="38100" dir="2700000" algn="tl">
                        <a:srgbClr val="C0C0C0"/>
                      </a:outerShdw>
                    </a:effectLst>
                    <a:latin typeface="Times New Roman" pitchFamily="18" charset="0"/>
                    <a:cs typeface="+mn-cs"/>
                  </a:rPr>
                  <a:t>2</a:t>
                </a:r>
                <a:endParaRPr lang="ru-RU" sz="800">
                  <a:solidFill>
                    <a:srgbClr val="FF33CC"/>
                  </a:solidFill>
                  <a:effectLst>
                    <a:outerShdw blurRad="38100" dist="38100" dir="2700000" algn="tl">
                      <a:srgbClr val="C0C0C0"/>
                    </a:outerShdw>
                  </a:effectLst>
                  <a:latin typeface="Times New Roman" pitchFamily="18" charset="0"/>
                  <a:cs typeface="+mn-cs"/>
                </a:endParaRPr>
              </a:p>
            </p:txBody>
          </p:sp>
          <p:sp>
            <p:nvSpPr>
              <p:cNvPr id="298" name="AutoShape 129"/>
              <p:cNvSpPr>
                <a:spLocks noChangeArrowheads="1"/>
              </p:cNvSpPr>
              <p:nvPr/>
            </p:nvSpPr>
            <p:spPr bwMode="auto">
              <a:xfrm>
                <a:off x="3468688" y="4090970"/>
                <a:ext cx="69850" cy="69850"/>
              </a:xfrm>
              <a:prstGeom prst="flowChartExtract">
                <a:avLst/>
              </a:prstGeom>
              <a:noFill/>
              <a:ln w="9525">
                <a:solidFill>
                  <a:srgbClr val="FF33CC"/>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grpSp>
        <p:grpSp>
          <p:nvGrpSpPr>
            <p:cNvPr id="13" name="Группа 365"/>
            <p:cNvGrpSpPr>
              <a:grpSpLocks/>
            </p:cNvGrpSpPr>
            <p:nvPr/>
          </p:nvGrpSpPr>
          <p:grpSpPr bwMode="auto">
            <a:xfrm>
              <a:off x="3478213" y="3460750"/>
              <a:ext cx="2035175" cy="1941513"/>
              <a:chOff x="3465519" y="3449619"/>
              <a:chExt cx="2035175" cy="1941513"/>
            </a:xfrm>
          </p:grpSpPr>
          <p:sp>
            <p:nvSpPr>
              <p:cNvPr id="223" name="Line 130"/>
              <p:cNvSpPr>
                <a:spLocks noChangeShapeType="1"/>
              </p:cNvSpPr>
              <p:nvPr/>
            </p:nvSpPr>
            <p:spPr bwMode="auto">
              <a:xfrm>
                <a:off x="4568831" y="4478319"/>
                <a:ext cx="777875" cy="533400"/>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24" name="Line 131"/>
              <p:cNvSpPr>
                <a:spLocks noChangeShapeType="1"/>
              </p:cNvSpPr>
              <p:nvPr/>
            </p:nvSpPr>
            <p:spPr bwMode="auto">
              <a:xfrm flipH="1">
                <a:off x="4016381" y="4478319"/>
                <a:ext cx="539750" cy="781050"/>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25" name="Line 132"/>
              <p:cNvSpPr>
                <a:spLocks noChangeShapeType="1"/>
              </p:cNvSpPr>
              <p:nvPr/>
            </p:nvSpPr>
            <p:spPr bwMode="auto">
              <a:xfrm flipH="1" flipV="1">
                <a:off x="3625856" y="4408469"/>
                <a:ext cx="939800" cy="65088"/>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26" name="Line 133"/>
              <p:cNvSpPr>
                <a:spLocks noChangeShapeType="1"/>
              </p:cNvSpPr>
              <p:nvPr/>
            </p:nvSpPr>
            <p:spPr bwMode="auto">
              <a:xfrm>
                <a:off x="4083056" y="3675044"/>
                <a:ext cx="479425" cy="796925"/>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27" name="Line 134"/>
              <p:cNvSpPr>
                <a:spLocks noChangeShapeType="1"/>
              </p:cNvSpPr>
              <p:nvPr/>
            </p:nvSpPr>
            <p:spPr bwMode="auto">
              <a:xfrm flipH="1">
                <a:off x="4562481" y="3649644"/>
                <a:ext cx="476250" cy="835025"/>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28" name="AutoShape 135"/>
              <p:cNvSpPr>
                <a:spLocks noChangeArrowheads="1"/>
              </p:cNvSpPr>
              <p:nvPr/>
            </p:nvSpPr>
            <p:spPr bwMode="auto">
              <a:xfrm>
                <a:off x="4997456" y="3594082"/>
                <a:ext cx="69850" cy="73025"/>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29" name="AutoShape 136"/>
              <p:cNvSpPr>
                <a:spLocks noChangeArrowheads="1"/>
              </p:cNvSpPr>
              <p:nvPr/>
            </p:nvSpPr>
            <p:spPr bwMode="auto">
              <a:xfrm>
                <a:off x="4035431" y="3606782"/>
                <a:ext cx="69850" cy="73025"/>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30" name="AutoShape 137"/>
              <p:cNvSpPr>
                <a:spLocks noChangeArrowheads="1"/>
              </p:cNvSpPr>
              <p:nvPr/>
            </p:nvSpPr>
            <p:spPr bwMode="auto">
              <a:xfrm>
                <a:off x="3576644" y="4357669"/>
                <a:ext cx="69850" cy="73025"/>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31" name="AutoShape 138"/>
              <p:cNvSpPr>
                <a:spLocks noChangeArrowheads="1"/>
              </p:cNvSpPr>
              <p:nvPr/>
            </p:nvSpPr>
            <p:spPr bwMode="auto">
              <a:xfrm>
                <a:off x="3986219" y="5214919"/>
                <a:ext cx="69850" cy="73025"/>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32" name="AutoShape 139"/>
              <p:cNvSpPr>
                <a:spLocks noChangeArrowheads="1"/>
              </p:cNvSpPr>
              <p:nvPr/>
            </p:nvSpPr>
            <p:spPr bwMode="auto">
              <a:xfrm>
                <a:off x="5313369" y="4970444"/>
                <a:ext cx="69850" cy="73025"/>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33" name="Text Box 140"/>
              <p:cNvSpPr txBox="1">
                <a:spLocks noChangeArrowheads="1"/>
              </p:cNvSpPr>
              <p:nvPr/>
            </p:nvSpPr>
            <p:spPr bwMode="auto">
              <a:xfrm>
                <a:off x="3963994" y="5176819"/>
                <a:ext cx="234950" cy="214313"/>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1</a:t>
                </a:r>
                <a:endParaRPr lang="ru-RU" sz="800">
                  <a:solidFill>
                    <a:srgbClr val="0000FF"/>
                  </a:solidFill>
                  <a:effectLst>
                    <a:outerShdw blurRad="38100" dist="38100" dir="2700000" algn="tl">
                      <a:srgbClr val="C0C0C0"/>
                    </a:outerShdw>
                  </a:effectLst>
                  <a:latin typeface="Times New Roman" pitchFamily="18" charset="0"/>
                  <a:cs typeface="+mn-cs"/>
                </a:endParaRPr>
              </a:p>
            </p:txBody>
          </p:sp>
          <p:sp>
            <p:nvSpPr>
              <p:cNvPr id="234" name="Text Box 141"/>
              <p:cNvSpPr txBox="1">
                <a:spLocks noChangeArrowheads="1"/>
              </p:cNvSpPr>
              <p:nvPr/>
            </p:nvSpPr>
            <p:spPr bwMode="auto">
              <a:xfrm>
                <a:off x="3465519" y="4168757"/>
                <a:ext cx="234950" cy="214312"/>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2</a:t>
                </a:r>
                <a:endParaRPr lang="ru-RU" sz="800">
                  <a:solidFill>
                    <a:srgbClr val="0000FF"/>
                  </a:solidFill>
                  <a:effectLst>
                    <a:outerShdw blurRad="38100" dist="38100" dir="2700000" algn="tl">
                      <a:srgbClr val="C0C0C0"/>
                    </a:outerShdw>
                  </a:effectLst>
                  <a:latin typeface="Times New Roman" pitchFamily="18" charset="0"/>
                  <a:cs typeface="+mn-cs"/>
                </a:endParaRPr>
              </a:p>
            </p:txBody>
          </p:sp>
          <p:sp>
            <p:nvSpPr>
              <p:cNvPr id="235" name="Text Box 142"/>
              <p:cNvSpPr txBox="1">
                <a:spLocks noChangeArrowheads="1"/>
              </p:cNvSpPr>
              <p:nvPr/>
            </p:nvSpPr>
            <p:spPr bwMode="auto">
              <a:xfrm>
                <a:off x="3825881" y="3594082"/>
                <a:ext cx="234950" cy="214312"/>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3</a:t>
                </a:r>
                <a:endParaRPr lang="ru-RU" sz="800">
                  <a:solidFill>
                    <a:srgbClr val="0000FF"/>
                  </a:solidFill>
                  <a:effectLst>
                    <a:outerShdw blurRad="38100" dist="38100" dir="2700000" algn="tl">
                      <a:srgbClr val="C0C0C0"/>
                    </a:outerShdw>
                  </a:effectLst>
                  <a:latin typeface="Times New Roman" pitchFamily="18" charset="0"/>
                  <a:cs typeface="+mn-cs"/>
                </a:endParaRPr>
              </a:p>
            </p:txBody>
          </p:sp>
          <p:sp>
            <p:nvSpPr>
              <p:cNvPr id="236" name="Text Box 143"/>
              <p:cNvSpPr txBox="1">
                <a:spLocks noChangeArrowheads="1"/>
              </p:cNvSpPr>
              <p:nvPr/>
            </p:nvSpPr>
            <p:spPr bwMode="auto">
              <a:xfrm>
                <a:off x="4833944" y="3449619"/>
                <a:ext cx="234950" cy="214313"/>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4</a:t>
                </a:r>
                <a:endParaRPr lang="ru-RU" sz="800">
                  <a:solidFill>
                    <a:srgbClr val="0000FF"/>
                  </a:solidFill>
                  <a:effectLst>
                    <a:outerShdw blurRad="38100" dist="38100" dir="2700000" algn="tl">
                      <a:srgbClr val="C0C0C0"/>
                    </a:outerShdw>
                  </a:effectLst>
                  <a:latin typeface="Times New Roman" pitchFamily="18" charset="0"/>
                  <a:cs typeface="+mn-cs"/>
                </a:endParaRPr>
              </a:p>
            </p:txBody>
          </p:sp>
          <p:sp>
            <p:nvSpPr>
              <p:cNvPr id="237" name="Text Box 144"/>
              <p:cNvSpPr txBox="1">
                <a:spLocks noChangeArrowheads="1"/>
              </p:cNvSpPr>
              <p:nvPr/>
            </p:nvSpPr>
            <p:spPr bwMode="auto">
              <a:xfrm>
                <a:off x="5265744" y="4960919"/>
                <a:ext cx="234950" cy="214313"/>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5</a:t>
                </a:r>
                <a:endParaRPr lang="ru-RU" sz="800">
                  <a:solidFill>
                    <a:srgbClr val="0000FF"/>
                  </a:solidFill>
                  <a:effectLst>
                    <a:outerShdw blurRad="38100" dist="38100" dir="2700000" algn="tl">
                      <a:srgbClr val="C0C0C0"/>
                    </a:outerShdw>
                  </a:effectLst>
                  <a:latin typeface="Times New Roman" pitchFamily="18" charset="0"/>
                  <a:cs typeface="+mn-cs"/>
                </a:endParaRPr>
              </a:p>
            </p:txBody>
          </p:sp>
          <p:sp>
            <p:nvSpPr>
              <p:cNvPr id="238" name="Line 145"/>
              <p:cNvSpPr>
                <a:spLocks noChangeShapeType="1"/>
              </p:cNvSpPr>
              <p:nvPr/>
            </p:nvSpPr>
            <p:spPr bwMode="auto">
              <a:xfrm flipV="1">
                <a:off x="4097344" y="3675044"/>
                <a:ext cx="38100" cy="158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39" name="Line 146"/>
              <p:cNvSpPr>
                <a:spLocks noChangeShapeType="1"/>
              </p:cNvSpPr>
              <p:nvPr/>
            </p:nvSpPr>
            <p:spPr bwMode="auto">
              <a:xfrm flipV="1">
                <a:off x="4221169" y="3879832"/>
                <a:ext cx="34925" cy="20637"/>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0" name="Line 147"/>
              <p:cNvSpPr>
                <a:spLocks noChangeShapeType="1"/>
              </p:cNvSpPr>
              <p:nvPr/>
            </p:nvSpPr>
            <p:spPr bwMode="auto">
              <a:xfrm flipV="1">
                <a:off x="4335469" y="4067157"/>
                <a:ext cx="33337" cy="1905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1" name="Line 148"/>
              <p:cNvSpPr>
                <a:spLocks noChangeShapeType="1"/>
              </p:cNvSpPr>
              <p:nvPr/>
            </p:nvSpPr>
            <p:spPr bwMode="auto">
              <a:xfrm flipV="1">
                <a:off x="4446594" y="4257657"/>
                <a:ext cx="31750" cy="222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2" name="Line 149"/>
              <p:cNvSpPr>
                <a:spLocks noChangeShapeType="1"/>
              </p:cNvSpPr>
              <p:nvPr/>
            </p:nvSpPr>
            <p:spPr bwMode="auto">
              <a:xfrm>
                <a:off x="5013331" y="3689332"/>
                <a:ext cx="38100" cy="20637"/>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3" name="Line 150"/>
              <p:cNvSpPr>
                <a:spLocks noChangeShapeType="1"/>
              </p:cNvSpPr>
              <p:nvPr/>
            </p:nvSpPr>
            <p:spPr bwMode="auto">
              <a:xfrm>
                <a:off x="4903794" y="3884594"/>
                <a:ext cx="31750" cy="20638"/>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4" name="Line 151"/>
              <p:cNvSpPr>
                <a:spLocks noChangeShapeType="1"/>
              </p:cNvSpPr>
              <p:nvPr/>
            </p:nvSpPr>
            <p:spPr bwMode="auto">
              <a:xfrm>
                <a:off x="4789494" y="4081444"/>
                <a:ext cx="28575" cy="1905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5" name="Line 152"/>
              <p:cNvSpPr>
                <a:spLocks noChangeShapeType="1"/>
              </p:cNvSpPr>
              <p:nvPr/>
            </p:nvSpPr>
            <p:spPr bwMode="auto">
              <a:xfrm>
                <a:off x="4681544" y="4286232"/>
                <a:ext cx="26987" cy="158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6" name="Line 153"/>
              <p:cNvSpPr>
                <a:spLocks noChangeShapeType="1"/>
              </p:cNvSpPr>
              <p:nvPr/>
            </p:nvSpPr>
            <p:spPr bwMode="auto">
              <a:xfrm flipH="1">
                <a:off x="3654431" y="4371957"/>
                <a:ext cx="6350" cy="412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7" name="Line 154"/>
              <p:cNvSpPr>
                <a:spLocks noChangeShapeType="1"/>
              </p:cNvSpPr>
              <p:nvPr/>
            </p:nvSpPr>
            <p:spPr bwMode="auto">
              <a:xfrm flipH="1">
                <a:off x="3887794" y="4389419"/>
                <a:ext cx="1587" cy="3810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8" name="Line 155"/>
              <p:cNvSpPr>
                <a:spLocks noChangeShapeType="1"/>
              </p:cNvSpPr>
              <p:nvPr/>
            </p:nvSpPr>
            <p:spPr bwMode="auto">
              <a:xfrm flipH="1">
                <a:off x="4111631" y="4398944"/>
                <a:ext cx="1588" cy="42863"/>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49" name="Line 156"/>
              <p:cNvSpPr>
                <a:spLocks noChangeShapeType="1"/>
              </p:cNvSpPr>
              <p:nvPr/>
            </p:nvSpPr>
            <p:spPr bwMode="auto">
              <a:xfrm>
                <a:off x="4341819" y="4422757"/>
                <a:ext cx="0" cy="349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0" name="Line 157"/>
              <p:cNvSpPr>
                <a:spLocks noChangeShapeType="1"/>
              </p:cNvSpPr>
              <p:nvPr/>
            </p:nvSpPr>
            <p:spPr bwMode="auto">
              <a:xfrm>
                <a:off x="4040194" y="5222857"/>
                <a:ext cx="38100" cy="1905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1" name="Line 158"/>
              <p:cNvSpPr>
                <a:spLocks noChangeShapeType="1"/>
              </p:cNvSpPr>
              <p:nvPr/>
            </p:nvSpPr>
            <p:spPr bwMode="auto">
              <a:xfrm>
                <a:off x="4170369" y="5033944"/>
                <a:ext cx="36512" cy="222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2" name="Line 159"/>
              <p:cNvSpPr>
                <a:spLocks noChangeShapeType="1"/>
              </p:cNvSpPr>
              <p:nvPr/>
            </p:nvSpPr>
            <p:spPr bwMode="auto">
              <a:xfrm>
                <a:off x="4306894" y="4846619"/>
                <a:ext cx="28575" cy="1905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3" name="Line 160"/>
              <p:cNvSpPr>
                <a:spLocks noChangeShapeType="1"/>
              </p:cNvSpPr>
              <p:nvPr/>
            </p:nvSpPr>
            <p:spPr bwMode="auto">
              <a:xfrm>
                <a:off x="4430719" y="4662469"/>
                <a:ext cx="38100" cy="23813"/>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4" name="Line 161"/>
              <p:cNvSpPr>
                <a:spLocks noChangeShapeType="1"/>
              </p:cNvSpPr>
              <p:nvPr/>
            </p:nvSpPr>
            <p:spPr bwMode="auto">
              <a:xfrm flipH="1">
                <a:off x="4751394" y="4565632"/>
                <a:ext cx="19050" cy="33337"/>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5" name="Line 162"/>
              <p:cNvSpPr>
                <a:spLocks noChangeShapeType="1"/>
              </p:cNvSpPr>
              <p:nvPr/>
            </p:nvSpPr>
            <p:spPr bwMode="auto">
              <a:xfrm flipH="1">
                <a:off x="4945069" y="4700569"/>
                <a:ext cx="14287" cy="285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56" name="Line 163"/>
              <p:cNvSpPr>
                <a:spLocks noChangeShapeType="1"/>
              </p:cNvSpPr>
              <p:nvPr/>
            </p:nvSpPr>
            <p:spPr bwMode="auto">
              <a:xfrm flipH="1">
                <a:off x="5130806" y="4832332"/>
                <a:ext cx="19050" cy="285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grpSp>
        <p:grpSp>
          <p:nvGrpSpPr>
            <p:cNvPr id="14" name="Группа 361"/>
            <p:cNvGrpSpPr>
              <a:grpSpLocks/>
            </p:cNvGrpSpPr>
            <p:nvPr/>
          </p:nvGrpSpPr>
          <p:grpSpPr bwMode="auto">
            <a:xfrm>
              <a:off x="1428750" y="860425"/>
              <a:ext cx="1974850" cy="1798638"/>
              <a:chOff x="1403350" y="857232"/>
              <a:chExt cx="1974850" cy="1798637"/>
            </a:xfrm>
          </p:grpSpPr>
          <p:sp>
            <p:nvSpPr>
              <p:cNvPr id="185" name="Line 213"/>
              <p:cNvSpPr>
                <a:spLocks noChangeShapeType="1"/>
              </p:cNvSpPr>
              <p:nvPr/>
            </p:nvSpPr>
            <p:spPr bwMode="auto">
              <a:xfrm flipV="1">
                <a:off x="2366963" y="1252520"/>
                <a:ext cx="517525" cy="220662"/>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6" name="Line 234"/>
              <p:cNvSpPr>
                <a:spLocks noChangeShapeType="1"/>
              </p:cNvSpPr>
              <p:nvPr/>
            </p:nvSpPr>
            <p:spPr bwMode="auto">
              <a:xfrm>
                <a:off x="2530475" y="1387457"/>
                <a:ext cx="12700" cy="23813"/>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7" name="Line 72"/>
              <p:cNvSpPr>
                <a:spLocks noChangeShapeType="1"/>
              </p:cNvSpPr>
              <p:nvPr/>
            </p:nvSpPr>
            <p:spPr bwMode="auto">
              <a:xfrm flipH="1">
                <a:off x="2460625" y="1495407"/>
                <a:ext cx="30163" cy="14288"/>
              </a:xfrm>
              <a:prstGeom prst="line">
                <a:avLst/>
              </a:prstGeom>
              <a:noFill/>
              <a:ln w="9525">
                <a:solidFill>
                  <a:srgbClr val="FF0066"/>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8" name="Line 212"/>
              <p:cNvSpPr>
                <a:spLocks noChangeShapeType="1"/>
              </p:cNvSpPr>
              <p:nvPr/>
            </p:nvSpPr>
            <p:spPr bwMode="auto">
              <a:xfrm flipV="1">
                <a:off x="2339975" y="955657"/>
                <a:ext cx="7938" cy="512763"/>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9" name="Line 214"/>
              <p:cNvSpPr>
                <a:spLocks noChangeShapeType="1"/>
              </p:cNvSpPr>
              <p:nvPr/>
            </p:nvSpPr>
            <p:spPr bwMode="auto">
              <a:xfrm>
                <a:off x="2355850" y="1511282"/>
                <a:ext cx="768350" cy="217488"/>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0" name="Line 215"/>
              <p:cNvSpPr>
                <a:spLocks noChangeShapeType="1"/>
              </p:cNvSpPr>
              <p:nvPr/>
            </p:nvSpPr>
            <p:spPr bwMode="auto">
              <a:xfrm flipH="1">
                <a:off x="2309813" y="1527157"/>
                <a:ext cx="30162" cy="1047749"/>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1" name="Line 216"/>
              <p:cNvSpPr>
                <a:spLocks noChangeShapeType="1"/>
              </p:cNvSpPr>
              <p:nvPr/>
            </p:nvSpPr>
            <p:spPr bwMode="auto">
              <a:xfrm flipH="1">
                <a:off x="1708150" y="1511282"/>
                <a:ext cx="623888" cy="784225"/>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2" name="Line 217"/>
              <p:cNvSpPr>
                <a:spLocks noChangeShapeType="1"/>
              </p:cNvSpPr>
              <p:nvPr/>
            </p:nvSpPr>
            <p:spPr bwMode="auto">
              <a:xfrm flipH="1" flipV="1">
                <a:off x="1670050" y="1227120"/>
                <a:ext cx="644525" cy="266700"/>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3" name="AutoShape 218"/>
              <p:cNvSpPr>
                <a:spLocks noChangeArrowheads="1"/>
              </p:cNvSpPr>
              <p:nvPr/>
            </p:nvSpPr>
            <p:spPr bwMode="auto">
              <a:xfrm flipH="1">
                <a:off x="1658938" y="2263756"/>
                <a:ext cx="71437" cy="69850"/>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4" name="AutoShape 219"/>
              <p:cNvSpPr>
                <a:spLocks noChangeArrowheads="1"/>
              </p:cNvSpPr>
              <p:nvPr/>
            </p:nvSpPr>
            <p:spPr bwMode="auto">
              <a:xfrm flipH="1">
                <a:off x="1635125" y="1174732"/>
                <a:ext cx="71438" cy="69850"/>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5" name="AutoShape 220"/>
              <p:cNvSpPr>
                <a:spLocks noChangeArrowheads="1"/>
              </p:cNvSpPr>
              <p:nvPr/>
            </p:nvSpPr>
            <p:spPr bwMode="auto">
              <a:xfrm flipH="1">
                <a:off x="3097213" y="1692257"/>
                <a:ext cx="71437" cy="69850"/>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6" name="AutoShape 221"/>
              <p:cNvSpPr>
                <a:spLocks noChangeArrowheads="1"/>
              </p:cNvSpPr>
              <p:nvPr/>
            </p:nvSpPr>
            <p:spPr bwMode="auto">
              <a:xfrm flipH="1">
                <a:off x="2311400" y="901682"/>
                <a:ext cx="71438" cy="69850"/>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7" name="AutoShape 222"/>
              <p:cNvSpPr>
                <a:spLocks noChangeArrowheads="1"/>
              </p:cNvSpPr>
              <p:nvPr/>
            </p:nvSpPr>
            <p:spPr bwMode="auto">
              <a:xfrm flipH="1">
                <a:off x="2273300" y="2532044"/>
                <a:ext cx="71438" cy="69850"/>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8" name="AutoShape 223"/>
              <p:cNvSpPr>
                <a:spLocks noChangeArrowheads="1"/>
              </p:cNvSpPr>
              <p:nvPr/>
            </p:nvSpPr>
            <p:spPr bwMode="auto">
              <a:xfrm flipH="1">
                <a:off x="2870200" y="1190607"/>
                <a:ext cx="71438" cy="69850"/>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99" name="Line 225"/>
              <p:cNvSpPr>
                <a:spLocks noChangeShapeType="1"/>
              </p:cNvSpPr>
              <p:nvPr/>
            </p:nvSpPr>
            <p:spPr bwMode="auto">
              <a:xfrm>
                <a:off x="1752600" y="2190731"/>
                <a:ext cx="17463" cy="11113"/>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0" name="Line 226"/>
              <p:cNvSpPr>
                <a:spLocks noChangeShapeType="1"/>
              </p:cNvSpPr>
              <p:nvPr/>
            </p:nvSpPr>
            <p:spPr bwMode="auto">
              <a:xfrm>
                <a:off x="1889125" y="2017694"/>
                <a:ext cx="20638" cy="1746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1" name="Line 227"/>
              <p:cNvSpPr>
                <a:spLocks noChangeShapeType="1"/>
              </p:cNvSpPr>
              <p:nvPr/>
            </p:nvSpPr>
            <p:spPr bwMode="auto">
              <a:xfrm>
                <a:off x="2032000" y="1843069"/>
                <a:ext cx="20638" cy="1428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2" name="Line 228"/>
              <p:cNvSpPr>
                <a:spLocks noChangeShapeType="1"/>
              </p:cNvSpPr>
              <p:nvPr/>
            </p:nvSpPr>
            <p:spPr bwMode="auto">
              <a:xfrm>
                <a:off x="2176463" y="1668445"/>
                <a:ext cx="26987" cy="1746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3" name="Line 229"/>
              <p:cNvSpPr>
                <a:spLocks noChangeShapeType="1"/>
              </p:cNvSpPr>
              <p:nvPr/>
            </p:nvSpPr>
            <p:spPr bwMode="auto">
              <a:xfrm flipH="1">
                <a:off x="1717675" y="1217595"/>
                <a:ext cx="11113" cy="28575"/>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4" name="Line 230"/>
              <p:cNvSpPr>
                <a:spLocks noChangeShapeType="1"/>
              </p:cNvSpPr>
              <p:nvPr/>
            </p:nvSpPr>
            <p:spPr bwMode="auto">
              <a:xfrm flipH="1">
                <a:off x="1927225" y="1301732"/>
                <a:ext cx="9525" cy="2540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5" name="Line 231"/>
              <p:cNvSpPr>
                <a:spLocks noChangeShapeType="1"/>
              </p:cNvSpPr>
              <p:nvPr/>
            </p:nvSpPr>
            <p:spPr bwMode="auto">
              <a:xfrm flipV="1">
                <a:off x="2136775" y="1396982"/>
                <a:ext cx="7938" cy="2540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6" name="Line 232"/>
              <p:cNvSpPr>
                <a:spLocks noChangeShapeType="1"/>
              </p:cNvSpPr>
              <p:nvPr/>
            </p:nvSpPr>
            <p:spPr bwMode="auto">
              <a:xfrm>
                <a:off x="2339975" y="1057257"/>
                <a:ext cx="34925" cy="635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7" name="Line 233"/>
              <p:cNvSpPr>
                <a:spLocks noChangeShapeType="1"/>
              </p:cNvSpPr>
              <p:nvPr/>
            </p:nvSpPr>
            <p:spPr bwMode="auto">
              <a:xfrm flipV="1">
                <a:off x="2346325" y="1284270"/>
                <a:ext cx="33338" cy="158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8" name="Line 235"/>
              <p:cNvSpPr>
                <a:spLocks noChangeShapeType="1"/>
              </p:cNvSpPr>
              <p:nvPr/>
            </p:nvSpPr>
            <p:spPr bwMode="auto">
              <a:xfrm>
                <a:off x="2738438" y="1285857"/>
                <a:ext cx="14287" cy="26988"/>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09" name="Line 236"/>
              <p:cNvSpPr>
                <a:spLocks noChangeShapeType="1"/>
              </p:cNvSpPr>
              <p:nvPr/>
            </p:nvSpPr>
            <p:spPr bwMode="auto">
              <a:xfrm>
                <a:off x="2870200" y="1231882"/>
                <a:ext cx="19050" cy="3810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0" name="Line 237"/>
              <p:cNvSpPr>
                <a:spLocks noChangeShapeType="1"/>
              </p:cNvSpPr>
              <p:nvPr/>
            </p:nvSpPr>
            <p:spPr bwMode="auto">
              <a:xfrm>
                <a:off x="2281238" y="1730357"/>
                <a:ext cx="50800" cy="3175"/>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1" name="Line 238"/>
              <p:cNvSpPr>
                <a:spLocks noChangeShapeType="1"/>
              </p:cNvSpPr>
              <p:nvPr/>
            </p:nvSpPr>
            <p:spPr bwMode="auto">
              <a:xfrm>
                <a:off x="2287588" y="1957369"/>
                <a:ext cx="34925" cy="3175"/>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2" name="Line 239"/>
              <p:cNvSpPr>
                <a:spLocks noChangeShapeType="1"/>
              </p:cNvSpPr>
              <p:nvPr/>
            </p:nvSpPr>
            <p:spPr bwMode="auto">
              <a:xfrm flipH="1" flipV="1">
                <a:off x="2286000" y="2184381"/>
                <a:ext cx="41275" cy="1588"/>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3" name="Line 240"/>
              <p:cNvSpPr>
                <a:spLocks noChangeShapeType="1"/>
              </p:cNvSpPr>
              <p:nvPr/>
            </p:nvSpPr>
            <p:spPr bwMode="auto">
              <a:xfrm>
                <a:off x="2271713" y="2414569"/>
                <a:ext cx="38100" cy="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4" name="Line 241"/>
              <p:cNvSpPr>
                <a:spLocks noChangeShapeType="1"/>
              </p:cNvSpPr>
              <p:nvPr/>
            </p:nvSpPr>
            <p:spPr bwMode="auto">
              <a:xfrm flipV="1">
                <a:off x="2555875" y="1531920"/>
                <a:ext cx="9525" cy="3651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5" name="Line 242"/>
              <p:cNvSpPr>
                <a:spLocks noChangeShapeType="1"/>
              </p:cNvSpPr>
              <p:nvPr/>
            </p:nvSpPr>
            <p:spPr bwMode="auto">
              <a:xfrm flipV="1">
                <a:off x="2779713" y="1598595"/>
                <a:ext cx="9525" cy="3333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6" name="Line 243"/>
              <p:cNvSpPr>
                <a:spLocks noChangeShapeType="1"/>
              </p:cNvSpPr>
              <p:nvPr/>
            </p:nvSpPr>
            <p:spPr bwMode="auto">
              <a:xfrm flipV="1">
                <a:off x="3000375" y="1657332"/>
                <a:ext cx="7938" cy="3175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217" name="Text Box 244"/>
              <p:cNvSpPr txBox="1">
                <a:spLocks noChangeArrowheads="1"/>
              </p:cNvSpPr>
              <p:nvPr/>
            </p:nvSpPr>
            <p:spPr bwMode="auto">
              <a:xfrm>
                <a:off x="2176463" y="857232"/>
                <a:ext cx="234950" cy="214313"/>
              </a:xfrm>
              <a:prstGeom prst="rect">
                <a:avLst/>
              </a:prstGeom>
              <a:noFill/>
              <a:ln w="9525">
                <a:noFill/>
                <a:miter lim="800000"/>
                <a:headEnd/>
                <a:tailEnd/>
              </a:ln>
              <a:effectLst/>
            </p:spPr>
            <p:txBody>
              <a:bodyPr wrap="none">
                <a:spAutoFit/>
              </a:bodyPr>
              <a:lstStyle/>
              <a:p>
                <a:pPr>
                  <a:defRPr/>
                </a:pPr>
                <a:r>
                  <a:rPr lang="en-US" sz="800">
                    <a:solidFill>
                      <a:srgbClr val="00FF00"/>
                    </a:solidFill>
                    <a:effectLst>
                      <a:outerShdw blurRad="38100" dist="38100" dir="2700000" algn="tl">
                        <a:srgbClr val="C0C0C0"/>
                      </a:outerShdw>
                    </a:effectLst>
                    <a:latin typeface="Times New Roman" pitchFamily="18" charset="0"/>
                    <a:cs typeface="+mn-cs"/>
                  </a:rPr>
                  <a:t>1</a:t>
                </a:r>
                <a:endParaRPr lang="ru-RU" sz="800">
                  <a:solidFill>
                    <a:srgbClr val="00FF00"/>
                  </a:solidFill>
                  <a:effectLst>
                    <a:outerShdw blurRad="38100" dist="38100" dir="2700000" algn="tl">
                      <a:srgbClr val="C0C0C0"/>
                    </a:outerShdw>
                  </a:effectLst>
                  <a:latin typeface="Times New Roman" pitchFamily="18" charset="0"/>
                  <a:cs typeface="+mn-cs"/>
                </a:endParaRPr>
              </a:p>
            </p:txBody>
          </p:sp>
          <p:sp>
            <p:nvSpPr>
              <p:cNvPr id="218" name="Text Box 246"/>
              <p:cNvSpPr txBox="1">
                <a:spLocks noChangeArrowheads="1"/>
              </p:cNvSpPr>
              <p:nvPr/>
            </p:nvSpPr>
            <p:spPr bwMode="auto">
              <a:xfrm>
                <a:off x="2895600" y="1144570"/>
                <a:ext cx="234950" cy="214312"/>
              </a:xfrm>
              <a:prstGeom prst="rect">
                <a:avLst/>
              </a:prstGeom>
              <a:noFill/>
              <a:ln w="9525">
                <a:noFill/>
                <a:miter lim="800000"/>
                <a:headEnd/>
                <a:tailEnd/>
              </a:ln>
              <a:effectLst/>
            </p:spPr>
            <p:txBody>
              <a:bodyPr wrap="none">
                <a:spAutoFit/>
              </a:bodyPr>
              <a:lstStyle/>
              <a:p>
                <a:pPr>
                  <a:defRPr/>
                </a:pPr>
                <a:r>
                  <a:rPr lang="en-US" sz="800">
                    <a:solidFill>
                      <a:srgbClr val="00FF00"/>
                    </a:solidFill>
                    <a:effectLst>
                      <a:outerShdw blurRad="38100" dist="38100" dir="2700000" algn="tl">
                        <a:srgbClr val="C0C0C0"/>
                      </a:outerShdw>
                    </a:effectLst>
                    <a:latin typeface="Times New Roman" pitchFamily="18" charset="0"/>
                    <a:cs typeface="+mn-cs"/>
                  </a:rPr>
                  <a:t>2</a:t>
                </a:r>
                <a:endParaRPr lang="ru-RU" sz="800">
                  <a:solidFill>
                    <a:srgbClr val="00FF00"/>
                  </a:solidFill>
                  <a:effectLst>
                    <a:outerShdw blurRad="38100" dist="38100" dir="2700000" algn="tl">
                      <a:srgbClr val="C0C0C0"/>
                    </a:outerShdw>
                  </a:effectLst>
                  <a:latin typeface="Times New Roman" pitchFamily="18" charset="0"/>
                  <a:cs typeface="+mn-cs"/>
                </a:endParaRPr>
              </a:p>
            </p:txBody>
          </p:sp>
          <p:sp>
            <p:nvSpPr>
              <p:cNvPr id="219" name="Text Box 247"/>
              <p:cNvSpPr txBox="1">
                <a:spLocks noChangeArrowheads="1"/>
              </p:cNvSpPr>
              <p:nvPr/>
            </p:nvSpPr>
            <p:spPr bwMode="auto">
              <a:xfrm>
                <a:off x="3143250" y="1590657"/>
                <a:ext cx="234950" cy="214313"/>
              </a:xfrm>
              <a:prstGeom prst="rect">
                <a:avLst/>
              </a:prstGeom>
              <a:noFill/>
              <a:ln w="9525">
                <a:noFill/>
                <a:miter lim="800000"/>
                <a:headEnd/>
                <a:tailEnd/>
              </a:ln>
              <a:effectLst/>
            </p:spPr>
            <p:txBody>
              <a:bodyPr wrap="none">
                <a:spAutoFit/>
              </a:bodyPr>
              <a:lstStyle/>
              <a:p>
                <a:pPr>
                  <a:defRPr/>
                </a:pPr>
                <a:r>
                  <a:rPr lang="en-US" sz="800" dirty="0">
                    <a:solidFill>
                      <a:srgbClr val="00FF00"/>
                    </a:solidFill>
                    <a:effectLst>
                      <a:outerShdw blurRad="38100" dist="38100" dir="2700000" algn="tl">
                        <a:srgbClr val="C0C0C0"/>
                      </a:outerShdw>
                    </a:effectLst>
                    <a:latin typeface="Times New Roman" pitchFamily="18" charset="0"/>
                    <a:cs typeface="+mn-cs"/>
                  </a:rPr>
                  <a:t>3</a:t>
                </a:r>
                <a:endParaRPr lang="ru-RU" sz="800" dirty="0">
                  <a:solidFill>
                    <a:srgbClr val="00FF00"/>
                  </a:solidFill>
                  <a:effectLst>
                    <a:outerShdw blurRad="38100" dist="38100" dir="2700000" algn="tl">
                      <a:srgbClr val="C0C0C0"/>
                    </a:outerShdw>
                  </a:effectLst>
                  <a:latin typeface="Times New Roman" pitchFamily="18" charset="0"/>
                  <a:cs typeface="+mn-cs"/>
                </a:endParaRPr>
              </a:p>
            </p:txBody>
          </p:sp>
          <p:sp>
            <p:nvSpPr>
              <p:cNvPr id="220" name="Text Box 248"/>
              <p:cNvSpPr txBox="1">
                <a:spLocks noChangeArrowheads="1"/>
              </p:cNvSpPr>
              <p:nvPr/>
            </p:nvSpPr>
            <p:spPr bwMode="auto">
              <a:xfrm>
                <a:off x="2319338" y="2441556"/>
                <a:ext cx="234950" cy="214313"/>
              </a:xfrm>
              <a:prstGeom prst="rect">
                <a:avLst/>
              </a:prstGeom>
              <a:noFill/>
              <a:ln w="9525">
                <a:noFill/>
                <a:miter lim="800000"/>
                <a:headEnd/>
                <a:tailEnd/>
              </a:ln>
              <a:effectLst/>
            </p:spPr>
            <p:txBody>
              <a:bodyPr wrap="none">
                <a:spAutoFit/>
              </a:bodyPr>
              <a:lstStyle/>
              <a:p>
                <a:pPr>
                  <a:defRPr/>
                </a:pPr>
                <a:r>
                  <a:rPr lang="en-US" sz="800" dirty="0">
                    <a:solidFill>
                      <a:srgbClr val="00FF00"/>
                    </a:solidFill>
                    <a:effectLst>
                      <a:outerShdw blurRad="38100" dist="38100" dir="2700000" algn="tl">
                        <a:srgbClr val="C0C0C0"/>
                      </a:outerShdw>
                    </a:effectLst>
                    <a:latin typeface="Times New Roman" pitchFamily="18" charset="0"/>
                    <a:cs typeface="+mn-cs"/>
                  </a:rPr>
                  <a:t>4</a:t>
                </a:r>
                <a:endParaRPr lang="ru-RU" sz="800" dirty="0">
                  <a:solidFill>
                    <a:srgbClr val="00FF00"/>
                  </a:solidFill>
                  <a:effectLst>
                    <a:outerShdw blurRad="38100" dist="38100" dir="2700000" algn="tl">
                      <a:srgbClr val="C0C0C0"/>
                    </a:outerShdw>
                  </a:effectLst>
                  <a:latin typeface="Times New Roman" pitchFamily="18" charset="0"/>
                  <a:cs typeface="+mn-cs"/>
                </a:endParaRPr>
              </a:p>
            </p:txBody>
          </p:sp>
          <p:sp>
            <p:nvSpPr>
              <p:cNvPr id="221" name="Text Box 249"/>
              <p:cNvSpPr txBox="1">
                <a:spLocks noChangeArrowheads="1"/>
              </p:cNvSpPr>
              <p:nvPr/>
            </p:nvSpPr>
            <p:spPr bwMode="auto">
              <a:xfrm>
                <a:off x="1403350" y="2225656"/>
                <a:ext cx="234950" cy="214313"/>
              </a:xfrm>
              <a:prstGeom prst="rect">
                <a:avLst/>
              </a:prstGeom>
              <a:noFill/>
              <a:ln w="9525">
                <a:noFill/>
                <a:miter lim="800000"/>
                <a:headEnd/>
                <a:tailEnd/>
              </a:ln>
              <a:effectLst/>
            </p:spPr>
            <p:txBody>
              <a:bodyPr wrap="none">
                <a:spAutoFit/>
              </a:bodyPr>
              <a:lstStyle/>
              <a:p>
                <a:pPr>
                  <a:defRPr/>
                </a:pPr>
                <a:r>
                  <a:rPr lang="en-US" sz="800" dirty="0">
                    <a:solidFill>
                      <a:srgbClr val="00FF00"/>
                    </a:solidFill>
                    <a:effectLst>
                      <a:outerShdw blurRad="38100" dist="38100" dir="2700000" algn="tl">
                        <a:srgbClr val="C0C0C0"/>
                      </a:outerShdw>
                    </a:effectLst>
                    <a:latin typeface="Times New Roman" pitchFamily="18" charset="0"/>
                    <a:cs typeface="+mn-cs"/>
                  </a:rPr>
                  <a:t>5</a:t>
                </a:r>
                <a:endParaRPr lang="ru-RU" sz="800" dirty="0">
                  <a:solidFill>
                    <a:srgbClr val="00FF00"/>
                  </a:solidFill>
                  <a:effectLst>
                    <a:outerShdw blurRad="38100" dist="38100" dir="2700000" algn="tl">
                      <a:srgbClr val="C0C0C0"/>
                    </a:outerShdw>
                  </a:effectLst>
                  <a:latin typeface="Times New Roman" pitchFamily="18" charset="0"/>
                  <a:cs typeface="+mn-cs"/>
                </a:endParaRPr>
              </a:p>
            </p:txBody>
          </p:sp>
          <p:sp>
            <p:nvSpPr>
              <p:cNvPr id="222" name="Text Box 250"/>
              <p:cNvSpPr txBox="1">
                <a:spLocks noChangeArrowheads="1"/>
              </p:cNvSpPr>
              <p:nvPr/>
            </p:nvSpPr>
            <p:spPr bwMode="auto">
              <a:xfrm>
                <a:off x="1506538" y="1011220"/>
                <a:ext cx="234950" cy="214312"/>
              </a:xfrm>
              <a:prstGeom prst="rect">
                <a:avLst/>
              </a:prstGeom>
              <a:noFill/>
              <a:ln w="9525">
                <a:noFill/>
                <a:miter lim="800000"/>
                <a:headEnd/>
                <a:tailEnd/>
              </a:ln>
              <a:effectLst/>
            </p:spPr>
            <p:txBody>
              <a:bodyPr wrap="none">
                <a:spAutoFit/>
              </a:bodyPr>
              <a:lstStyle/>
              <a:p>
                <a:pPr>
                  <a:defRPr/>
                </a:pPr>
                <a:r>
                  <a:rPr lang="en-US" sz="800" dirty="0">
                    <a:solidFill>
                      <a:srgbClr val="00FF00"/>
                    </a:solidFill>
                    <a:effectLst>
                      <a:outerShdw blurRad="38100" dist="38100" dir="2700000" algn="tl">
                        <a:srgbClr val="C0C0C0"/>
                      </a:outerShdw>
                    </a:effectLst>
                    <a:latin typeface="Times New Roman" pitchFamily="18" charset="0"/>
                    <a:cs typeface="+mn-cs"/>
                  </a:rPr>
                  <a:t>6</a:t>
                </a:r>
                <a:endParaRPr lang="ru-RU" sz="800" dirty="0">
                  <a:solidFill>
                    <a:srgbClr val="00FF00"/>
                  </a:solidFill>
                  <a:effectLst>
                    <a:outerShdw blurRad="38100" dist="38100" dir="2700000" algn="tl">
                      <a:srgbClr val="C0C0C0"/>
                    </a:outerShdw>
                  </a:effectLst>
                  <a:latin typeface="Times New Roman" pitchFamily="18" charset="0"/>
                  <a:cs typeface="+mn-cs"/>
                </a:endParaRPr>
              </a:p>
            </p:txBody>
          </p:sp>
        </p:grpSp>
        <p:grpSp>
          <p:nvGrpSpPr>
            <p:cNvPr id="15" name="Группа 363"/>
            <p:cNvGrpSpPr>
              <a:grpSpLocks/>
            </p:cNvGrpSpPr>
            <p:nvPr/>
          </p:nvGrpSpPr>
          <p:grpSpPr bwMode="auto">
            <a:xfrm>
              <a:off x="3276600" y="1797050"/>
              <a:ext cx="1885950" cy="2014538"/>
              <a:chOff x="3327400" y="1793857"/>
              <a:chExt cx="1885942" cy="2014537"/>
            </a:xfrm>
          </p:grpSpPr>
          <p:sp>
            <p:nvSpPr>
              <p:cNvPr id="146" name="Line 164"/>
              <p:cNvSpPr>
                <a:spLocks noChangeShapeType="1"/>
              </p:cNvSpPr>
              <p:nvPr/>
            </p:nvSpPr>
            <p:spPr bwMode="auto">
              <a:xfrm flipV="1">
                <a:off x="4292596" y="2131995"/>
                <a:ext cx="498473" cy="644525"/>
              </a:xfrm>
              <a:prstGeom prst="line">
                <a:avLst/>
              </a:prstGeom>
              <a:noFill/>
              <a:ln w="12700">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47" name="Line 165"/>
              <p:cNvSpPr>
                <a:spLocks noChangeShapeType="1"/>
              </p:cNvSpPr>
              <p:nvPr/>
            </p:nvSpPr>
            <p:spPr bwMode="auto">
              <a:xfrm>
                <a:off x="4276721" y="2817794"/>
                <a:ext cx="895346" cy="242887"/>
              </a:xfrm>
              <a:prstGeom prst="line">
                <a:avLst/>
              </a:prstGeom>
              <a:noFill/>
              <a:ln w="12700">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48" name="Line 166"/>
              <p:cNvSpPr>
                <a:spLocks noChangeShapeType="1"/>
              </p:cNvSpPr>
              <p:nvPr/>
            </p:nvSpPr>
            <p:spPr bwMode="auto">
              <a:xfrm>
                <a:off x="4271959" y="2828906"/>
                <a:ext cx="330199" cy="838200"/>
              </a:xfrm>
              <a:prstGeom prst="line">
                <a:avLst/>
              </a:prstGeom>
              <a:noFill/>
              <a:ln w="12700">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49" name="Line 167"/>
              <p:cNvSpPr>
                <a:spLocks noChangeShapeType="1"/>
              </p:cNvSpPr>
              <p:nvPr/>
            </p:nvSpPr>
            <p:spPr bwMode="auto">
              <a:xfrm flipH="1">
                <a:off x="3759198" y="2832081"/>
                <a:ext cx="490536" cy="739775"/>
              </a:xfrm>
              <a:prstGeom prst="line">
                <a:avLst/>
              </a:prstGeom>
              <a:noFill/>
              <a:ln w="12700">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0" name="Line 168"/>
              <p:cNvSpPr>
                <a:spLocks noChangeShapeType="1"/>
              </p:cNvSpPr>
              <p:nvPr/>
            </p:nvSpPr>
            <p:spPr bwMode="auto">
              <a:xfrm flipH="1" flipV="1">
                <a:off x="3538537" y="2195495"/>
                <a:ext cx="676272" cy="577850"/>
              </a:xfrm>
              <a:prstGeom prst="line">
                <a:avLst/>
              </a:prstGeom>
              <a:noFill/>
              <a:ln w="12700">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1" name="Line 169"/>
              <p:cNvSpPr>
                <a:spLocks noChangeShapeType="1"/>
              </p:cNvSpPr>
              <p:nvPr/>
            </p:nvSpPr>
            <p:spPr bwMode="auto">
              <a:xfrm>
                <a:off x="3973510" y="1925620"/>
                <a:ext cx="268286" cy="831850"/>
              </a:xfrm>
              <a:prstGeom prst="line">
                <a:avLst/>
              </a:prstGeom>
              <a:noFill/>
              <a:ln w="12700">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2" name="AutoShape 170"/>
              <p:cNvSpPr>
                <a:spLocks noChangeArrowheads="1"/>
              </p:cNvSpPr>
              <p:nvPr/>
            </p:nvSpPr>
            <p:spPr bwMode="auto">
              <a:xfrm>
                <a:off x="4575170" y="3643294"/>
                <a:ext cx="69850" cy="71437"/>
              </a:xfrm>
              <a:prstGeom prst="flowChartExtract">
                <a:avLst/>
              </a:prstGeom>
              <a:noFill/>
              <a:ln w="9525">
                <a:solidFill>
                  <a:srgbClr val="0066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3" name="AutoShape 171"/>
              <p:cNvSpPr>
                <a:spLocks noChangeArrowheads="1"/>
              </p:cNvSpPr>
              <p:nvPr/>
            </p:nvSpPr>
            <p:spPr bwMode="auto">
              <a:xfrm>
                <a:off x="4759319" y="2074845"/>
                <a:ext cx="69850" cy="71437"/>
              </a:xfrm>
              <a:prstGeom prst="flowChartExtract">
                <a:avLst/>
              </a:prstGeom>
              <a:noFill/>
              <a:ln w="9525">
                <a:solidFill>
                  <a:srgbClr val="0066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4" name="AutoShape 172"/>
              <p:cNvSpPr>
                <a:spLocks noChangeArrowheads="1"/>
              </p:cNvSpPr>
              <p:nvPr/>
            </p:nvSpPr>
            <p:spPr bwMode="auto">
              <a:xfrm>
                <a:off x="3941760" y="1868470"/>
                <a:ext cx="69850" cy="71437"/>
              </a:xfrm>
              <a:prstGeom prst="flowChartExtract">
                <a:avLst/>
              </a:prstGeom>
              <a:noFill/>
              <a:ln w="9525">
                <a:solidFill>
                  <a:srgbClr val="0066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5" name="AutoShape 174"/>
              <p:cNvSpPr>
                <a:spLocks noChangeArrowheads="1"/>
              </p:cNvSpPr>
              <p:nvPr/>
            </p:nvSpPr>
            <p:spPr bwMode="auto">
              <a:xfrm>
                <a:off x="3506787" y="2146282"/>
                <a:ext cx="69850" cy="71438"/>
              </a:xfrm>
              <a:prstGeom prst="flowChartExtract">
                <a:avLst/>
              </a:prstGeom>
              <a:noFill/>
              <a:ln w="9525">
                <a:solidFill>
                  <a:srgbClr val="0066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6" name="AutoShape 177"/>
              <p:cNvSpPr>
                <a:spLocks noChangeArrowheads="1"/>
              </p:cNvSpPr>
              <p:nvPr/>
            </p:nvSpPr>
            <p:spPr bwMode="auto">
              <a:xfrm>
                <a:off x="3721098" y="3528994"/>
                <a:ext cx="69850" cy="71437"/>
              </a:xfrm>
              <a:prstGeom prst="flowChartExtract">
                <a:avLst/>
              </a:prstGeom>
              <a:noFill/>
              <a:ln w="9525">
                <a:solidFill>
                  <a:srgbClr val="0066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7" name="AutoShape 181"/>
              <p:cNvSpPr>
                <a:spLocks noChangeArrowheads="1"/>
              </p:cNvSpPr>
              <p:nvPr/>
            </p:nvSpPr>
            <p:spPr bwMode="auto">
              <a:xfrm>
                <a:off x="5143492" y="3017819"/>
                <a:ext cx="69850" cy="71437"/>
              </a:xfrm>
              <a:prstGeom prst="flowChartExtract">
                <a:avLst/>
              </a:prstGeom>
              <a:noFill/>
              <a:ln w="9525">
                <a:solidFill>
                  <a:srgbClr val="0066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58" name="Text Box 186"/>
              <p:cNvSpPr txBox="1">
                <a:spLocks noChangeArrowheads="1"/>
              </p:cNvSpPr>
              <p:nvPr/>
            </p:nvSpPr>
            <p:spPr bwMode="auto">
              <a:xfrm>
                <a:off x="4759319" y="1936732"/>
                <a:ext cx="234949" cy="214313"/>
              </a:xfrm>
              <a:prstGeom prst="rect">
                <a:avLst/>
              </a:prstGeom>
              <a:noFill/>
              <a:ln w="9525">
                <a:noFill/>
                <a:miter lim="800000"/>
                <a:headEnd/>
                <a:tailEnd/>
              </a:ln>
              <a:effectLst/>
            </p:spPr>
            <p:txBody>
              <a:bodyPr wrap="none">
                <a:spAutoFit/>
              </a:bodyPr>
              <a:lstStyle/>
              <a:p>
                <a:pPr>
                  <a:defRPr/>
                </a:pPr>
                <a:r>
                  <a:rPr lang="en-US" sz="800">
                    <a:solidFill>
                      <a:srgbClr val="006600"/>
                    </a:solidFill>
                    <a:effectLst>
                      <a:outerShdw blurRad="38100" dist="38100" dir="2700000" algn="tl">
                        <a:srgbClr val="C0C0C0"/>
                      </a:outerShdw>
                    </a:effectLst>
                    <a:latin typeface="Times New Roman" pitchFamily="18" charset="0"/>
                    <a:cs typeface="+mn-cs"/>
                  </a:rPr>
                  <a:t>1</a:t>
                </a:r>
                <a:endParaRPr lang="ru-RU" sz="800">
                  <a:solidFill>
                    <a:srgbClr val="006600"/>
                  </a:solidFill>
                  <a:effectLst>
                    <a:outerShdw blurRad="38100" dist="38100" dir="2700000" algn="tl">
                      <a:srgbClr val="C0C0C0"/>
                    </a:outerShdw>
                  </a:effectLst>
                  <a:latin typeface="Times New Roman" pitchFamily="18" charset="0"/>
                  <a:cs typeface="+mn-cs"/>
                </a:endParaRPr>
              </a:p>
            </p:txBody>
          </p:sp>
          <p:sp>
            <p:nvSpPr>
              <p:cNvPr id="159" name="Text Box 187"/>
              <p:cNvSpPr txBox="1">
                <a:spLocks noChangeArrowheads="1"/>
              </p:cNvSpPr>
              <p:nvPr/>
            </p:nvSpPr>
            <p:spPr bwMode="auto">
              <a:xfrm>
                <a:off x="4975218" y="3017819"/>
                <a:ext cx="234949" cy="214312"/>
              </a:xfrm>
              <a:prstGeom prst="rect">
                <a:avLst/>
              </a:prstGeom>
              <a:noFill/>
              <a:ln w="9525">
                <a:noFill/>
                <a:miter lim="800000"/>
                <a:headEnd/>
                <a:tailEnd/>
              </a:ln>
              <a:effectLst/>
            </p:spPr>
            <p:txBody>
              <a:bodyPr wrap="none">
                <a:spAutoFit/>
              </a:bodyPr>
              <a:lstStyle/>
              <a:p>
                <a:pPr>
                  <a:defRPr/>
                </a:pPr>
                <a:r>
                  <a:rPr lang="en-US" sz="800">
                    <a:solidFill>
                      <a:srgbClr val="006600"/>
                    </a:solidFill>
                    <a:effectLst>
                      <a:outerShdw blurRad="38100" dist="38100" dir="2700000" algn="tl">
                        <a:srgbClr val="C0C0C0"/>
                      </a:outerShdw>
                    </a:effectLst>
                    <a:latin typeface="Times New Roman" pitchFamily="18" charset="0"/>
                    <a:cs typeface="+mn-cs"/>
                  </a:rPr>
                  <a:t>2</a:t>
                </a:r>
                <a:endParaRPr lang="ru-RU" sz="800">
                  <a:solidFill>
                    <a:srgbClr val="006600"/>
                  </a:solidFill>
                  <a:effectLst>
                    <a:outerShdw blurRad="38100" dist="38100" dir="2700000" algn="tl">
                      <a:srgbClr val="C0C0C0"/>
                    </a:outerShdw>
                  </a:effectLst>
                  <a:latin typeface="Times New Roman" pitchFamily="18" charset="0"/>
                  <a:cs typeface="+mn-cs"/>
                </a:endParaRPr>
              </a:p>
            </p:txBody>
          </p:sp>
          <p:sp>
            <p:nvSpPr>
              <p:cNvPr id="160" name="Text Box 188"/>
              <p:cNvSpPr txBox="1">
                <a:spLocks noChangeArrowheads="1"/>
              </p:cNvSpPr>
              <p:nvPr/>
            </p:nvSpPr>
            <p:spPr bwMode="auto">
              <a:xfrm>
                <a:off x="4616445" y="3594081"/>
                <a:ext cx="234949" cy="214313"/>
              </a:xfrm>
              <a:prstGeom prst="rect">
                <a:avLst/>
              </a:prstGeom>
              <a:noFill/>
              <a:ln w="9525">
                <a:noFill/>
                <a:miter lim="800000"/>
                <a:headEnd/>
                <a:tailEnd/>
              </a:ln>
              <a:effectLst/>
            </p:spPr>
            <p:txBody>
              <a:bodyPr wrap="none">
                <a:spAutoFit/>
              </a:bodyPr>
              <a:lstStyle/>
              <a:p>
                <a:pPr>
                  <a:defRPr/>
                </a:pPr>
                <a:r>
                  <a:rPr lang="en-US" sz="800">
                    <a:solidFill>
                      <a:srgbClr val="006600"/>
                    </a:solidFill>
                    <a:effectLst>
                      <a:outerShdw blurRad="38100" dist="38100" dir="2700000" algn="tl">
                        <a:srgbClr val="C0C0C0"/>
                      </a:outerShdw>
                    </a:effectLst>
                    <a:latin typeface="Times New Roman" pitchFamily="18" charset="0"/>
                    <a:cs typeface="+mn-cs"/>
                  </a:rPr>
                  <a:t>3</a:t>
                </a:r>
                <a:endParaRPr lang="ru-RU" sz="800">
                  <a:solidFill>
                    <a:srgbClr val="006600"/>
                  </a:solidFill>
                  <a:effectLst>
                    <a:outerShdw blurRad="38100" dist="38100" dir="2700000" algn="tl">
                      <a:srgbClr val="C0C0C0"/>
                    </a:outerShdw>
                  </a:effectLst>
                  <a:latin typeface="Times New Roman" pitchFamily="18" charset="0"/>
                  <a:cs typeface="+mn-cs"/>
                </a:endParaRPr>
              </a:p>
            </p:txBody>
          </p:sp>
          <p:sp>
            <p:nvSpPr>
              <p:cNvPr id="161" name="Text Box 189"/>
              <p:cNvSpPr txBox="1">
                <a:spLocks noChangeArrowheads="1"/>
              </p:cNvSpPr>
              <p:nvPr/>
            </p:nvSpPr>
            <p:spPr bwMode="auto">
              <a:xfrm>
                <a:off x="3679824" y="3521056"/>
                <a:ext cx="234949" cy="214313"/>
              </a:xfrm>
              <a:prstGeom prst="rect">
                <a:avLst/>
              </a:prstGeom>
              <a:noFill/>
              <a:ln w="9525">
                <a:noFill/>
                <a:miter lim="800000"/>
                <a:headEnd/>
                <a:tailEnd/>
              </a:ln>
              <a:effectLst/>
            </p:spPr>
            <p:txBody>
              <a:bodyPr wrap="none">
                <a:spAutoFit/>
              </a:bodyPr>
              <a:lstStyle/>
              <a:p>
                <a:pPr>
                  <a:defRPr/>
                </a:pPr>
                <a:r>
                  <a:rPr lang="en-US" sz="800">
                    <a:solidFill>
                      <a:srgbClr val="006600"/>
                    </a:solidFill>
                    <a:effectLst>
                      <a:outerShdw blurRad="38100" dist="38100" dir="2700000" algn="tl">
                        <a:srgbClr val="C0C0C0"/>
                      </a:outerShdw>
                    </a:effectLst>
                    <a:latin typeface="Times New Roman" pitchFamily="18" charset="0"/>
                    <a:cs typeface="+mn-cs"/>
                  </a:rPr>
                  <a:t>4</a:t>
                </a:r>
                <a:endParaRPr lang="ru-RU" sz="800">
                  <a:solidFill>
                    <a:srgbClr val="006600"/>
                  </a:solidFill>
                  <a:effectLst>
                    <a:outerShdw blurRad="38100" dist="38100" dir="2700000" algn="tl">
                      <a:srgbClr val="C0C0C0"/>
                    </a:outerShdw>
                  </a:effectLst>
                  <a:latin typeface="Times New Roman" pitchFamily="18" charset="0"/>
                  <a:cs typeface="+mn-cs"/>
                </a:endParaRPr>
              </a:p>
            </p:txBody>
          </p:sp>
          <p:sp>
            <p:nvSpPr>
              <p:cNvPr id="162" name="Text Box 190"/>
              <p:cNvSpPr txBox="1">
                <a:spLocks noChangeArrowheads="1"/>
              </p:cNvSpPr>
              <p:nvPr/>
            </p:nvSpPr>
            <p:spPr bwMode="auto">
              <a:xfrm>
                <a:off x="3327400" y="2081195"/>
                <a:ext cx="234949" cy="214312"/>
              </a:xfrm>
              <a:prstGeom prst="rect">
                <a:avLst/>
              </a:prstGeom>
              <a:noFill/>
              <a:ln w="9525">
                <a:noFill/>
                <a:miter lim="800000"/>
                <a:headEnd/>
                <a:tailEnd/>
              </a:ln>
              <a:effectLst/>
            </p:spPr>
            <p:txBody>
              <a:bodyPr wrap="none">
                <a:spAutoFit/>
              </a:bodyPr>
              <a:lstStyle/>
              <a:p>
                <a:pPr>
                  <a:defRPr/>
                </a:pPr>
                <a:r>
                  <a:rPr lang="en-US" sz="800" dirty="0">
                    <a:solidFill>
                      <a:srgbClr val="006600"/>
                    </a:solidFill>
                    <a:effectLst>
                      <a:outerShdw blurRad="38100" dist="38100" dir="2700000" algn="tl">
                        <a:srgbClr val="C0C0C0"/>
                      </a:outerShdw>
                    </a:effectLst>
                    <a:latin typeface="Times New Roman" pitchFamily="18" charset="0"/>
                    <a:cs typeface="+mn-cs"/>
                  </a:rPr>
                  <a:t>5</a:t>
                </a:r>
                <a:endParaRPr lang="ru-RU" sz="800" dirty="0">
                  <a:solidFill>
                    <a:srgbClr val="006600"/>
                  </a:solidFill>
                  <a:effectLst>
                    <a:outerShdw blurRad="38100" dist="38100" dir="2700000" algn="tl">
                      <a:srgbClr val="C0C0C0"/>
                    </a:outerShdw>
                  </a:effectLst>
                  <a:latin typeface="Times New Roman" pitchFamily="18" charset="0"/>
                  <a:cs typeface="+mn-cs"/>
                </a:endParaRPr>
              </a:p>
            </p:txBody>
          </p:sp>
          <p:sp>
            <p:nvSpPr>
              <p:cNvPr id="163" name="Text Box 191"/>
              <p:cNvSpPr txBox="1">
                <a:spLocks noChangeArrowheads="1"/>
              </p:cNvSpPr>
              <p:nvPr/>
            </p:nvSpPr>
            <p:spPr bwMode="auto">
              <a:xfrm>
                <a:off x="3822698" y="1793857"/>
                <a:ext cx="234949" cy="214313"/>
              </a:xfrm>
              <a:prstGeom prst="rect">
                <a:avLst/>
              </a:prstGeom>
              <a:noFill/>
              <a:ln w="9525">
                <a:noFill/>
                <a:miter lim="800000"/>
                <a:headEnd/>
                <a:tailEnd/>
              </a:ln>
              <a:effectLst/>
            </p:spPr>
            <p:txBody>
              <a:bodyPr wrap="none">
                <a:spAutoFit/>
              </a:bodyPr>
              <a:lstStyle/>
              <a:p>
                <a:pPr>
                  <a:defRPr/>
                </a:pPr>
                <a:r>
                  <a:rPr lang="en-US" sz="800">
                    <a:solidFill>
                      <a:srgbClr val="006600"/>
                    </a:solidFill>
                    <a:effectLst>
                      <a:outerShdw blurRad="38100" dist="38100" dir="2700000" algn="tl">
                        <a:srgbClr val="C0C0C0"/>
                      </a:outerShdw>
                    </a:effectLst>
                    <a:latin typeface="Times New Roman" pitchFamily="18" charset="0"/>
                    <a:cs typeface="+mn-cs"/>
                  </a:rPr>
                  <a:t>6</a:t>
                </a:r>
                <a:endParaRPr lang="ru-RU" sz="800">
                  <a:solidFill>
                    <a:srgbClr val="006600"/>
                  </a:solidFill>
                  <a:effectLst>
                    <a:outerShdw blurRad="38100" dist="38100" dir="2700000" algn="tl">
                      <a:srgbClr val="C0C0C0"/>
                    </a:outerShdw>
                  </a:effectLst>
                  <a:latin typeface="Times New Roman" pitchFamily="18" charset="0"/>
                  <a:cs typeface="+mn-cs"/>
                </a:endParaRPr>
              </a:p>
            </p:txBody>
          </p:sp>
          <p:sp>
            <p:nvSpPr>
              <p:cNvPr id="164" name="Line 192"/>
              <p:cNvSpPr>
                <a:spLocks noChangeShapeType="1"/>
              </p:cNvSpPr>
              <p:nvPr/>
            </p:nvSpPr>
            <p:spPr bwMode="auto">
              <a:xfrm>
                <a:off x="4657719" y="2262170"/>
                <a:ext cx="19050" cy="19050"/>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65" name="Line 193"/>
              <p:cNvSpPr>
                <a:spLocks noChangeShapeType="1"/>
              </p:cNvSpPr>
              <p:nvPr/>
            </p:nvSpPr>
            <p:spPr bwMode="auto">
              <a:xfrm>
                <a:off x="4519608" y="2443145"/>
                <a:ext cx="19050" cy="17462"/>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66" name="Line 194"/>
              <p:cNvSpPr>
                <a:spLocks noChangeShapeType="1"/>
              </p:cNvSpPr>
              <p:nvPr/>
            </p:nvSpPr>
            <p:spPr bwMode="auto">
              <a:xfrm>
                <a:off x="4378321" y="2613007"/>
                <a:ext cx="26988" cy="20638"/>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67" name="Line 195"/>
              <p:cNvSpPr>
                <a:spLocks noChangeShapeType="1"/>
              </p:cNvSpPr>
              <p:nvPr/>
            </p:nvSpPr>
            <p:spPr bwMode="auto">
              <a:xfrm flipH="1">
                <a:off x="4486270" y="2843194"/>
                <a:ext cx="9525" cy="28575"/>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68" name="Line 196"/>
              <p:cNvSpPr>
                <a:spLocks noChangeShapeType="1"/>
              </p:cNvSpPr>
              <p:nvPr/>
            </p:nvSpPr>
            <p:spPr bwMode="auto">
              <a:xfrm flipH="1">
                <a:off x="4697407" y="2908281"/>
                <a:ext cx="4762" cy="23813"/>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69" name="Line 197"/>
              <p:cNvSpPr>
                <a:spLocks noChangeShapeType="1"/>
              </p:cNvSpPr>
              <p:nvPr/>
            </p:nvSpPr>
            <p:spPr bwMode="auto">
              <a:xfrm flipH="1">
                <a:off x="4914893" y="2957494"/>
                <a:ext cx="6350" cy="33337"/>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0" name="Line 198"/>
              <p:cNvSpPr>
                <a:spLocks noChangeShapeType="1"/>
              </p:cNvSpPr>
              <p:nvPr/>
            </p:nvSpPr>
            <p:spPr bwMode="auto">
              <a:xfrm flipV="1">
                <a:off x="3949697" y="1955782"/>
                <a:ext cx="33338" cy="11113"/>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1" name="Line 199"/>
              <p:cNvSpPr>
                <a:spLocks noChangeShapeType="1"/>
              </p:cNvSpPr>
              <p:nvPr/>
            </p:nvSpPr>
            <p:spPr bwMode="auto">
              <a:xfrm flipV="1">
                <a:off x="4025897" y="2171682"/>
                <a:ext cx="28575" cy="9525"/>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2" name="Line 200"/>
              <p:cNvSpPr>
                <a:spLocks noChangeShapeType="1"/>
              </p:cNvSpPr>
              <p:nvPr/>
            </p:nvSpPr>
            <p:spPr bwMode="auto">
              <a:xfrm flipV="1">
                <a:off x="4090985" y="2379645"/>
                <a:ext cx="38100" cy="14287"/>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3" name="Line 201"/>
              <p:cNvSpPr>
                <a:spLocks noChangeShapeType="1"/>
              </p:cNvSpPr>
              <p:nvPr/>
            </p:nvSpPr>
            <p:spPr bwMode="auto">
              <a:xfrm flipV="1">
                <a:off x="4159246" y="2603482"/>
                <a:ext cx="33338" cy="9525"/>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4" name="Line 202"/>
              <p:cNvSpPr>
                <a:spLocks noChangeShapeType="1"/>
              </p:cNvSpPr>
              <p:nvPr/>
            </p:nvSpPr>
            <p:spPr bwMode="auto">
              <a:xfrm flipH="1">
                <a:off x="3563937" y="2227245"/>
                <a:ext cx="15875" cy="20637"/>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5" name="Line 203"/>
              <p:cNvSpPr>
                <a:spLocks noChangeShapeType="1"/>
              </p:cNvSpPr>
              <p:nvPr/>
            </p:nvSpPr>
            <p:spPr bwMode="auto">
              <a:xfrm flipH="1">
                <a:off x="3729036" y="2379645"/>
                <a:ext cx="20637" cy="33337"/>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6" name="Line 204"/>
              <p:cNvSpPr>
                <a:spLocks noChangeShapeType="1"/>
              </p:cNvSpPr>
              <p:nvPr/>
            </p:nvSpPr>
            <p:spPr bwMode="auto">
              <a:xfrm flipH="1">
                <a:off x="3900486" y="2519345"/>
                <a:ext cx="23812" cy="36512"/>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7" name="Line 205"/>
              <p:cNvSpPr>
                <a:spLocks noChangeShapeType="1"/>
              </p:cNvSpPr>
              <p:nvPr/>
            </p:nvSpPr>
            <p:spPr bwMode="auto">
              <a:xfrm flipH="1">
                <a:off x="4068760" y="2666982"/>
                <a:ext cx="22225" cy="28575"/>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8" name="Line 206"/>
              <p:cNvSpPr>
                <a:spLocks noChangeShapeType="1"/>
              </p:cNvSpPr>
              <p:nvPr/>
            </p:nvSpPr>
            <p:spPr bwMode="auto">
              <a:xfrm>
                <a:off x="4135435" y="3003531"/>
                <a:ext cx="28575" cy="20638"/>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79" name="Line 207"/>
              <p:cNvSpPr>
                <a:spLocks noChangeShapeType="1"/>
              </p:cNvSpPr>
              <p:nvPr/>
            </p:nvSpPr>
            <p:spPr bwMode="auto">
              <a:xfrm>
                <a:off x="4016372" y="3194031"/>
                <a:ext cx="26988" cy="23813"/>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0" name="Line 208"/>
              <p:cNvSpPr>
                <a:spLocks noChangeShapeType="1"/>
              </p:cNvSpPr>
              <p:nvPr/>
            </p:nvSpPr>
            <p:spPr bwMode="auto">
              <a:xfrm>
                <a:off x="3886198" y="3381356"/>
                <a:ext cx="28575" cy="23813"/>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1" name="Line 209"/>
              <p:cNvSpPr>
                <a:spLocks noChangeShapeType="1"/>
              </p:cNvSpPr>
              <p:nvPr/>
            </p:nvSpPr>
            <p:spPr bwMode="auto">
              <a:xfrm flipV="1">
                <a:off x="4348159" y="3014644"/>
                <a:ext cx="25400" cy="9525"/>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2" name="Line 210"/>
              <p:cNvSpPr>
                <a:spLocks noChangeShapeType="1"/>
              </p:cNvSpPr>
              <p:nvPr/>
            </p:nvSpPr>
            <p:spPr bwMode="auto">
              <a:xfrm flipV="1">
                <a:off x="4435470" y="3224194"/>
                <a:ext cx="33338" cy="12700"/>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3" name="Line 211"/>
              <p:cNvSpPr>
                <a:spLocks noChangeShapeType="1"/>
              </p:cNvSpPr>
              <p:nvPr/>
            </p:nvSpPr>
            <p:spPr bwMode="auto">
              <a:xfrm flipV="1">
                <a:off x="4521195" y="3451206"/>
                <a:ext cx="28575" cy="14288"/>
              </a:xfrm>
              <a:prstGeom prst="line">
                <a:avLst/>
              </a:prstGeom>
              <a:noFill/>
              <a:ln w="9525">
                <a:solidFill>
                  <a:srgbClr val="0066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84" name="Line 260"/>
              <p:cNvSpPr>
                <a:spLocks noChangeShapeType="1"/>
              </p:cNvSpPr>
              <p:nvPr/>
            </p:nvSpPr>
            <p:spPr bwMode="auto">
              <a:xfrm>
                <a:off x="5114917" y="2976544"/>
                <a:ext cx="34925" cy="36512"/>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grpSp>
        <p:grpSp>
          <p:nvGrpSpPr>
            <p:cNvPr id="16" name="Группа 368"/>
            <p:cNvGrpSpPr>
              <a:grpSpLocks/>
            </p:cNvGrpSpPr>
            <p:nvPr/>
          </p:nvGrpSpPr>
          <p:grpSpPr bwMode="auto">
            <a:xfrm>
              <a:off x="4035425" y="2584450"/>
              <a:ext cx="1393825" cy="1943100"/>
              <a:chOff x="4041775" y="2584432"/>
              <a:chExt cx="1393825" cy="1943100"/>
            </a:xfrm>
          </p:grpSpPr>
          <p:sp>
            <p:nvSpPr>
              <p:cNvPr id="110" name="Line 251"/>
              <p:cNvSpPr>
                <a:spLocks noChangeShapeType="1"/>
              </p:cNvSpPr>
              <p:nvPr/>
            </p:nvSpPr>
            <p:spPr bwMode="auto">
              <a:xfrm flipV="1">
                <a:off x="4578350" y="2695557"/>
                <a:ext cx="369888" cy="717550"/>
              </a:xfrm>
              <a:prstGeom prst="line">
                <a:avLst/>
              </a:prstGeom>
              <a:noFill/>
              <a:ln w="12700">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1" name="Line 252"/>
              <p:cNvSpPr>
                <a:spLocks noChangeShapeType="1"/>
              </p:cNvSpPr>
              <p:nvPr/>
            </p:nvSpPr>
            <p:spPr bwMode="auto">
              <a:xfrm flipV="1">
                <a:off x="4575175" y="2962257"/>
                <a:ext cx="563563" cy="466725"/>
              </a:xfrm>
              <a:prstGeom prst="line">
                <a:avLst/>
              </a:prstGeom>
              <a:noFill/>
              <a:ln w="12700">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2" name="Line 253"/>
              <p:cNvSpPr>
                <a:spLocks noChangeShapeType="1"/>
              </p:cNvSpPr>
              <p:nvPr/>
            </p:nvSpPr>
            <p:spPr bwMode="auto">
              <a:xfrm>
                <a:off x="4565650" y="3448032"/>
                <a:ext cx="752475" cy="107950"/>
              </a:xfrm>
              <a:prstGeom prst="line">
                <a:avLst/>
              </a:prstGeom>
              <a:noFill/>
              <a:ln w="12700">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3" name="Line 254"/>
              <p:cNvSpPr>
                <a:spLocks noChangeShapeType="1"/>
              </p:cNvSpPr>
              <p:nvPr/>
            </p:nvSpPr>
            <p:spPr bwMode="auto">
              <a:xfrm>
                <a:off x="4551363" y="3446445"/>
                <a:ext cx="530225" cy="547687"/>
              </a:xfrm>
              <a:prstGeom prst="line">
                <a:avLst/>
              </a:prstGeom>
              <a:noFill/>
              <a:ln w="12700">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4" name="Line 255"/>
              <p:cNvSpPr>
                <a:spLocks noChangeShapeType="1"/>
              </p:cNvSpPr>
              <p:nvPr/>
            </p:nvSpPr>
            <p:spPr bwMode="auto">
              <a:xfrm>
                <a:off x="4548188" y="3413107"/>
                <a:ext cx="279400" cy="887413"/>
              </a:xfrm>
              <a:prstGeom prst="line">
                <a:avLst/>
              </a:prstGeom>
              <a:noFill/>
              <a:ln w="12700">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5" name="Line 256"/>
              <p:cNvSpPr>
                <a:spLocks noChangeShapeType="1"/>
              </p:cNvSpPr>
              <p:nvPr/>
            </p:nvSpPr>
            <p:spPr bwMode="auto">
              <a:xfrm flipH="1">
                <a:off x="4067175" y="3449620"/>
                <a:ext cx="477838" cy="928687"/>
              </a:xfrm>
              <a:prstGeom prst="line">
                <a:avLst/>
              </a:prstGeom>
              <a:noFill/>
              <a:ln w="12700">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6" name="Line 257"/>
              <p:cNvSpPr>
                <a:spLocks noChangeShapeType="1"/>
              </p:cNvSpPr>
              <p:nvPr/>
            </p:nvSpPr>
            <p:spPr bwMode="auto">
              <a:xfrm>
                <a:off x="4827588" y="2819382"/>
                <a:ext cx="42862" cy="22225"/>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7" name="Line 258"/>
              <p:cNvSpPr>
                <a:spLocks noChangeShapeType="1"/>
              </p:cNvSpPr>
              <p:nvPr/>
            </p:nvSpPr>
            <p:spPr bwMode="auto">
              <a:xfrm>
                <a:off x="4729163" y="3028932"/>
                <a:ext cx="41275" cy="17463"/>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8" name="Line 259"/>
              <p:cNvSpPr>
                <a:spLocks noChangeShapeType="1"/>
              </p:cNvSpPr>
              <p:nvPr/>
            </p:nvSpPr>
            <p:spPr bwMode="auto">
              <a:xfrm>
                <a:off x="4630738" y="3221020"/>
                <a:ext cx="41275" cy="19050"/>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19" name="Line 261"/>
              <p:cNvSpPr>
                <a:spLocks noChangeShapeType="1"/>
              </p:cNvSpPr>
              <p:nvPr/>
            </p:nvSpPr>
            <p:spPr bwMode="auto">
              <a:xfrm>
                <a:off x="4872038" y="3117832"/>
                <a:ext cx="31750" cy="39688"/>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0" name="Line 262"/>
              <p:cNvSpPr>
                <a:spLocks noChangeShapeType="1"/>
              </p:cNvSpPr>
              <p:nvPr/>
            </p:nvSpPr>
            <p:spPr bwMode="auto">
              <a:xfrm>
                <a:off x="4713288" y="3265470"/>
                <a:ext cx="19050" cy="28575"/>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1" name="Line 263"/>
              <p:cNvSpPr>
                <a:spLocks noChangeShapeType="1"/>
              </p:cNvSpPr>
              <p:nvPr/>
            </p:nvSpPr>
            <p:spPr bwMode="auto">
              <a:xfrm flipH="1">
                <a:off x="4781550" y="3438507"/>
                <a:ext cx="7938" cy="41275"/>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2" name="Line 264"/>
              <p:cNvSpPr>
                <a:spLocks noChangeShapeType="1"/>
              </p:cNvSpPr>
              <p:nvPr/>
            </p:nvSpPr>
            <p:spPr bwMode="auto">
              <a:xfrm flipH="1">
                <a:off x="5010150" y="3465495"/>
                <a:ext cx="3175" cy="42862"/>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3" name="Line 265"/>
              <p:cNvSpPr>
                <a:spLocks noChangeShapeType="1"/>
              </p:cNvSpPr>
              <p:nvPr/>
            </p:nvSpPr>
            <p:spPr bwMode="auto">
              <a:xfrm flipH="1">
                <a:off x="5232400" y="3503595"/>
                <a:ext cx="4763" cy="39687"/>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4" name="Line 266"/>
              <p:cNvSpPr>
                <a:spLocks noChangeShapeType="1"/>
              </p:cNvSpPr>
              <p:nvPr/>
            </p:nvSpPr>
            <p:spPr bwMode="auto">
              <a:xfrm flipH="1">
                <a:off x="4727575" y="3579795"/>
                <a:ext cx="28575" cy="28575"/>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5" name="Line 267"/>
              <p:cNvSpPr>
                <a:spLocks noChangeShapeType="1"/>
              </p:cNvSpPr>
              <p:nvPr/>
            </p:nvSpPr>
            <p:spPr bwMode="auto">
              <a:xfrm flipH="1">
                <a:off x="4879975" y="3741720"/>
                <a:ext cx="23813" cy="25400"/>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6" name="Line 268"/>
              <p:cNvSpPr>
                <a:spLocks noChangeShapeType="1"/>
              </p:cNvSpPr>
              <p:nvPr/>
            </p:nvSpPr>
            <p:spPr bwMode="auto">
              <a:xfrm flipH="1">
                <a:off x="5024438" y="3905232"/>
                <a:ext cx="36512" cy="31750"/>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7" name="Line 269"/>
              <p:cNvSpPr>
                <a:spLocks noChangeShapeType="1"/>
              </p:cNvSpPr>
              <p:nvPr/>
            </p:nvSpPr>
            <p:spPr bwMode="auto">
              <a:xfrm flipH="1">
                <a:off x="4627563" y="3646470"/>
                <a:ext cx="38100" cy="14287"/>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8" name="Line 271"/>
              <p:cNvSpPr>
                <a:spLocks noChangeShapeType="1"/>
              </p:cNvSpPr>
              <p:nvPr/>
            </p:nvSpPr>
            <p:spPr bwMode="auto">
              <a:xfrm flipH="1">
                <a:off x="4770438" y="4065570"/>
                <a:ext cx="33337" cy="15875"/>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29" name="Line 272"/>
              <p:cNvSpPr>
                <a:spLocks noChangeShapeType="1"/>
              </p:cNvSpPr>
              <p:nvPr/>
            </p:nvSpPr>
            <p:spPr bwMode="auto">
              <a:xfrm>
                <a:off x="4443413" y="3660757"/>
                <a:ext cx="31750" cy="14288"/>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0" name="Line 273"/>
              <p:cNvSpPr>
                <a:spLocks noChangeShapeType="1"/>
              </p:cNvSpPr>
              <p:nvPr/>
            </p:nvSpPr>
            <p:spPr bwMode="auto">
              <a:xfrm>
                <a:off x="4346575" y="3851257"/>
                <a:ext cx="42863" cy="19050"/>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1" name="Line 274"/>
              <p:cNvSpPr>
                <a:spLocks noChangeShapeType="1"/>
              </p:cNvSpPr>
              <p:nvPr/>
            </p:nvSpPr>
            <p:spPr bwMode="auto">
              <a:xfrm>
                <a:off x="4251325" y="4051282"/>
                <a:ext cx="34925" cy="20638"/>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2" name="Line 275"/>
              <p:cNvSpPr>
                <a:spLocks noChangeShapeType="1"/>
              </p:cNvSpPr>
              <p:nvPr/>
            </p:nvSpPr>
            <p:spPr bwMode="auto">
              <a:xfrm>
                <a:off x="4141788" y="4246545"/>
                <a:ext cx="38100" cy="23812"/>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3" name="AutoShape 276"/>
              <p:cNvSpPr>
                <a:spLocks noChangeArrowheads="1"/>
              </p:cNvSpPr>
              <p:nvPr/>
            </p:nvSpPr>
            <p:spPr bwMode="auto">
              <a:xfrm>
                <a:off x="4041775" y="4357670"/>
                <a:ext cx="69850" cy="69850"/>
              </a:xfrm>
              <a:prstGeom prst="flowChartExtract">
                <a:avLst/>
              </a:prstGeom>
              <a:noFill/>
              <a:ln w="9525">
                <a:solidFill>
                  <a:srgbClr val="FF99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4" name="AutoShape 277"/>
              <p:cNvSpPr>
                <a:spLocks noChangeArrowheads="1"/>
              </p:cNvSpPr>
              <p:nvPr/>
            </p:nvSpPr>
            <p:spPr bwMode="auto">
              <a:xfrm>
                <a:off x="4918075" y="2639995"/>
                <a:ext cx="69850" cy="69850"/>
              </a:xfrm>
              <a:prstGeom prst="flowChartExtract">
                <a:avLst/>
              </a:prstGeom>
              <a:noFill/>
              <a:ln w="9525">
                <a:solidFill>
                  <a:srgbClr val="FF99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5" name="AutoShape 278"/>
              <p:cNvSpPr>
                <a:spLocks noChangeArrowheads="1"/>
              </p:cNvSpPr>
              <p:nvPr/>
            </p:nvSpPr>
            <p:spPr bwMode="auto">
              <a:xfrm>
                <a:off x="5119688" y="2908282"/>
                <a:ext cx="69850" cy="69850"/>
              </a:xfrm>
              <a:prstGeom prst="flowChartExtract">
                <a:avLst/>
              </a:prstGeom>
              <a:noFill/>
              <a:ln w="9525">
                <a:solidFill>
                  <a:srgbClr val="FF99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6" name="AutoShape 279"/>
              <p:cNvSpPr>
                <a:spLocks noChangeArrowheads="1"/>
              </p:cNvSpPr>
              <p:nvPr/>
            </p:nvSpPr>
            <p:spPr bwMode="auto">
              <a:xfrm>
                <a:off x="5292725" y="3521057"/>
                <a:ext cx="69850" cy="69850"/>
              </a:xfrm>
              <a:prstGeom prst="flowChartExtract">
                <a:avLst/>
              </a:prstGeom>
              <a:noFill/>
              <a:ln w="9525">
                <a:solidFill>
                  <a:srgbClr val="FF99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7" name="AutoShape 280"/>
              <p:cNvSpPr>
                <a:spLocks noChangeArrowheads="1"/>
              </p:cNvSpPr>
              <p:nvPr/>
            </p:nvSpPr>
            <p:spPr bwMode="auto">
              <a:xfrm>
                <a:off x="5043488" y="3976670"/>
                <a:ext cx="69850" cy="69850"/>
              </a:xfrm>
              <a:prstGeom prst="flowChartExtract">
                <a:avLst/>
              </a:prstGeom>
              <a:noFill/>
              <a:ln w="9525">
                <a:solidFill>
                  <a:srgbClr val="FF99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8" name="AutoShape 281"/>
              <p:cNvSpPr>
                <a:spLocks noChangeArrowheads="1"/>
              </p:cNvSpPr>
              <p:nvPr/>
            </p:nvSpPr>
            <p:spPr bwMode="auto">
              <a:xfrm>
                <a:off x="4783138" y="4254482"/>
                <a:ext cx="69850" cy="69850"/>
              </a:xfrm>
              <a:prstGeom prst="flowChartExtract">
                <a:avLst/>
              </a:prstGeom>
              <a:noFill/>
              <a:ln w="9525">
                <a:solidFill>
                  <a:srgbClr val="FF99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39" name="Text Box 282"/>
              <p:cNvSpPr txBox="1">
                <a:spLocks noChangeArrowheads="1"/>
              </p:cNvSpPr>
              <p:nvPr/>
            </p:nvSpPr>
            <p:spPr bwMode="auto">
              <a:xfrm>
                <a:off x="4911725" y="2584432"/>
                <a:ext cx="234950" cy="214313"/>
              </a:xfrm>
              <a:prstGeom prst="rect">
                <a:avLst/>
              </a:prstGeom>
              <a:noFill/>
              <a:ln w="9525">
                <a:noFill/>
                <a:miter lim="800000"/>
                <a:headEnd/>
                <a:tailEnd/>
              </a:ln>
              <a:effectLst/>
            </p:spPr>
            <p:txBody>
              <a:bodyPr wrap="none">
                <a:spAutoFit/>
              </a:bodyPr>
              <a:lstStyle/>
              <a:p>
                <a:pPr>
                  <a:defRPr/>
                </a:pPr>
                <a:r>
                  <a:rPr lang="en-US" sz="800">
                    <a:solidFill>
                      <a:srgbClr val="FF9900"/>
                    </a:solidFill>
                    <a:effectLst>
                      <a:outerShdw blurRad="38100" dist="38100" dir="2700000" algn="tl">
                        <a:srgbClr val="C0C0C0"/>
                      </a:outerShdw>
                    </a:effectLst>
                    <a:latin typeface="Times New Roman" pitchFamily="18" charset="0"/>
                    <a:cs typeface="+mn-cs"/>
                  </a:rPr>
                  <a:t>1</a:t>
                </a:r>
                <a:endParaRPr lang="ru-RU" sz="800">
                  <a:solidFill>
                    <a:srgbClr val="FF9900"/>
                  </a:solidFill>
                  <a:effectLst>
                    <a:outerShdw blurRad="38100" dist="38100" dir="2700000" algn="tl">
                      <a:srgbClr val="C0C0C0"/>
                    </a:outerShdw>
                  </a:effectLst>
                  <a:latin typeface="Times New Roman" pitchFamily="18" charset="0"/>
                  <a:cs typeface="+mn-cs"/>
                </a:endParaRPr>
              </a:p>
            </p:txBody>
          </p:sp>
          <p:sp>
            <p:nvSpPr>
              <p:cNvPr id="140" name="Text Box 283"/>
              <p:cNvSpPr txBox="1">
                <a:spLocks noChangeArrowheads="1"/>
              </p:cNvSpPr>
              <p:nvPr/>
            </p:nvSpPr>
            <p:spPr bwMode="auto">
              <a:xfrm>
                <a:off x="5056188" y="2873357"/>
                <a:ext cx="234950" cy="214313"/>
              </a:xfrm>
              <a:prstGeom prst="rect">
                <a:avLst/>
              </a:prstGeom>
              <a:noFill/>
              <a:ln w="9525">
                <a:noFill/>
                <a:miter lim="800000"/>
                <a:headEnd/>
                <a:tailEnd/>
              </a:ln>
              <a:effectLst/>
            </p:spPr>
            <p:txBody>
              <a:bodyPr wrap="none">
                <a:spAutoFit/>
              </a:bodyPr>
              <a:lstStyle/>
              <a:p>
                <a:pPr>
                  <a:defRPr/>
                </a:pPr>
                <a:r>
                  <a:rPr lang="en-US" sz="800">
                    <a:solidFill>
                      <a:srgbClr val="FF9900"/>
                    </a:solidFill>
                    <a:effectLst>
                      <a:outerShdw blurRad="38100" dist="38100" dir="2700000" algn="tl">
                        <a:srgbClr val="C0C0C0"/>
                      </a:outerShdw>
                    </a:effectLst>
                    <a:latin typeface="Times New Roman" pitchFamily="18" charset="0"/>
                    <a:cs typeface="+mn-cs"/>
                  </a:rPr>
                  <a:t>2</a:t>
                </a:r>
                <a:endParaRPr lang="ru-RU" sz="800">
                  <a:solidFill>
                    <a:srgbClr val="FF9900"/>
                  </a:solidFill>
                  <a:effectLst>
                    <a:outerShdw blurRad="38100" dist="38100" dir="2700000" algn="tl">
                      <a:srgbClr val="C0C0C0"/>
                    </a:outerShdw>
                  </a:effectLst>
                  <a:latin typeface="Times New Roman" pitchFamily="18" charset="0"/>
                  <a:cs typeface="+mn-cs"/>
                </a:endParaRPr>
              </a:p>
            </p:txBody>
          </p:sp>
          <p:sp>
            <p:nvSpPr>
              <p:cNvPr id="141" name="Text Box 284"/>
              <p:cNvSpPr txBox="1">
                <a:spLocks noChangeArrowheads="1"/>
              </p:cNvSpPr>
              <p:nvPr/>
            </p:nvSpPr>
            <p:spPr bwMode="auto">
              <a:xfrm>
                <a:off x="5200650" y="3376595"/>
                <a:ext cx="234950" cy="214312"/>
              </a:xfrm>
              <a:prstGeom prst="rect">
                <a:avLst/>
              </a:prstGeom>
              <a:noFill/>
              <a:ln w="9525">
                <a:noFill/>
                <a:miter lim="800000"/>
                <a:headEnd/>
                <a:tailEnd/>
              </a:ln>
              <a:effectLst/>
            </p:spPr>
            <p:txBody>
              <a:bodyPr wrap="none">
                <a:spAutoFit/>
              </a:bodyPr>
              <a:lstStyle/>
              <a:p>
                <a:pPr>
                  <a:defRPr/>
                </a:pPr>
                <a:r>
                  <a:rPr lang="en-US" sz="800">
                    <a:solidFill>
                      <a:srgbClr val="FF9900"/>
                    </a:solidFill>
                    <a:effectLst>
                      <a:outerShdw blurRad="38100" dist="38100" dir="2700000" algn="tl">
                        <a:srgbClr val="C0C0C0"/>
                      </a:outerShdw>
                    </a:effectLst>
                    <a:latin typeface="Times New Roman" pitchFamily="18" charset="0"/>
                    <a:cs typeface="+mn-cs"/>
                  </a:rPr>
                  <a:t>3</a:t>
                </a:r>
                <a:endParaRPr lang="ru-RU" sz="800">
                  <a:solidFill>
                    <a:srgbClr val="FF9900"/>
                  </a:solidFill>
                  <a:effectLst>
                    <a:outerShdw blurRad="38100" dist="38100" dir="2700000" algn="tl">
                      <a:srgbClr val="C0C0C0"/>
                    </a:outerShdw>
                  </a:effectLst>
                  <a:latin typeface="Times New Roman" pitchFamily="18" charset="0"/>
                  <a:cs typeface="+mn-cs"/>
                </a:endParaRPr>
              </a:p>
            </p:txBody>
          </p:sp>
          <p:sp>
            <p:nvSpPr>
              <p:cNvPr id="142" name="Text Box 286"/>
              <p:cNvSpPr txBox="1">
                <a:spLocks noChangeArrowheads="1"/>
              </p:cNvSpPr>
              <p:nvPr/>
            </p:nvSpPr>
            <p:spPr bwMode="auto">
              <a:xfrm>
                <a:off x="5056188" y="3881420"/>
                <a:ext cx="234950" cy="214312"/>
              </a:xfrm>
              <a:prstGeom prst="rect">
                <a:avLst/>
              </a:prstGeom>
              <a:noFill/>
              <a:ln w="9525">
                <a:noFill/>
                <a:miter lim="800000"/>
                <a:headEnd/>
                <a:tailEnd/>
              </a:ln>
              <a:effectLst/>
            </p:spPr>
            <p:txBody>
              <a:bodyPr wrap="none">
                <a:spAutoFit/>
              </a:bodyPr>
              <a:lstStyle/>
              <a:p>
                <a:pPr>
                  <a:defRPr/>
                </a:pPr>
                <a:r>
                  <a:rPr lang="en-US" sz="800">
                    <a:solidFill>
                      <a:srgbClr val="FF9900"/>
                    </a:solidFill>
                    <a:effectLst>
                      <a:outerShdw blurRad="38100" dist="38100" dir="2700000" algn="tl">
                        <a:srgbClr val="C0C0C0"/>
                      </a:outerShdw>
                    </a:effectLst>
                    <a:latin typeface="Times New Roman" pitchFamily="18" charset="0"/>
                    <a:cs typeface="+mn-cs"/>
                  </a:rPr>
                  <a:t>4</a:t>
                </a:r>
                <a:endParaRPr lang="ru-RU" sz="800">
                  <a:solidFill>
                    <a:srgbClr val="FF9900"/>
                  </a:solidFill>
                  <a:effectLst>
                    <a:outerShdw blurRad="38100" dist="38100" dir="2700000" algn="tl">
                      <a:srgbClr val="C0C0C0"/>
                    </a:outerShdw>
                  </a:effectLst>
                  <a:latin typeface="Times New Roman" pitchFamily="18" charset="0"/>
                  <a:cs typeface="+mn-cs"/>
                </a:endParaRPr>
              </a:p>
            </p:txBody>
          </p:sp>
          <p:sp>
            <p:nvSpPr>
              <p:cNvPr id="143" name="Text Box 287"/>
              <p:cNvSpPr txBox="1">
                <a:spLocks noChangeArrowheads="1"/>
              </p:cNvSpPr>
              <p:nvPr/>
            </p:nvSpPr>
            <p:spPr bwMode="auto">
              <a:xfrm>
                <a:off x="4767263" y="4241782"/>
                <a:ext cx="234950" cy="214313"/>
              </a:xfrm>
              <a:prstGeom prst="rect">
                <a:avLst/>
              </a:prstGeom>
              <a:noFill/>
              <a:ln w="9525">
                <a:noFill/>
                <a:miter lim="800000"/>
                <a:headEnd/>
                <a:tailEnd/>
              </a:ln>
              <a:effectLst/>
            </p:spPr>
            <p:txBody>
              <a:bodyPr wrap="none">
                <a:spAutoFit/>
              </a:bodyPr>
              <a:lstStyle/>
              <a:p>
                <a:pPr>
                  <a:defRPr/>
                </a:pPr>
                <a:r>
                  <a:rPr lang="en-US" sz="800">
                    <a:solidFill>
                      <a:srgbClr val="FF9900"/>
                    </a:solidFill>
                    <a:effectLst>
                      <a:outerShdw blurRad="38100" dist="38100" dir="2700000" algn="tl">
                        <a:srgbClr val="C0C0C0"/>
                      </a:outerShdw>
                    </a:effectLst>
                    <a:latin typeface="Times New Roman" pitchFamily="18" charset="0"/>
                    <a:cs typeface="+mn-cs"/>
                  </a:rPr>
                  <a:t>5</a:t>
                </a:r>
                <a:endParaRPr lang="ru-RU" sz="800">
                  <a:solidFill>
                    <a:srgbClr val="FF9900"/>
                  </a:solidFill>
                  <a:effectLst>
                    <a:outerShdw blurRad="38100" dist="38100" dir="2700000" algn="tl">
                      <a:srgbClr val="C0C0C0"/>
                    </a:outerShdw>
                  </a:effectLst>
                  <a:latin typeface="Times New Roman" pitchFamily="18" charset="0"/>
                  <a:cs typeface="+mn-cs"/>
                </a:endParaRPr>
              </a:p>
            </p:txBody>
          </p:sp>
          <p:sp>
            <p:nvSpPr>
              <p:cNvPr id="144" name="Text Box 288"/>
              <p:cNvSpPr txBox="1">
                <a:spLocks noChangeArrowheads="1"/>
              </p:cNvSpPr>
              <p:nvPr/>
            </p:nvSpPr>
            <p:spPr bwMode="auto">
              <a:xfrm>
                <a:off x="4048125" y="4313220"/>
                <a:ext cx="234950" cy="214312"/>
              </a:xfrm>
              <a:prstGeom prst="rect">
                <a:avLst/>
              </a:prstGeom>
              <a:noFill/>
              <a:ln w="9525">
                <a:noFill/>
                <a:miter lim="800000"/>
                <a:headEnd/>
                <a:tailEnd/>
              </a:ln>
              <a:effectLst/>
            </p:spPr>
            <p:txBody>
              <a:bodyPr wrap="none">
                <a:spAutoFit/>
              </a:bodyPr>
              <a:lstStyle/>
              <a:p>
                <a:pPr>
                  <a:defRPr/>
                </a:pPr>
                <a:r>
                  <a:rPr lang="en-US" sz="800" dirty="0">
                    <a:solidFill>
                      <a:srgbClr val="FF9900"/>
                    </a:solidFill>
                    <a:effectLst>
                      <a:outerShdw blurRad="38100" dist="38100" dir="2700000" algn="tl">
                        <a:srgbClr val="C0C0C0"/>
                      </a:outerShdw>
                    </a:effectLst>
                    <a:latin typeface="Times New Roman" pitchFamily="18" charset="0"/>
                    <a:cs typeface="+mn-cs"/>
                  </a:rPr>
                  <a:t>6</a:t>
                </a:r>
                <a:endParaRPr lang="ru-RU" sz="800" dirty="0">
                  <a:solidFill>
                    <a:srgbClr val="FF9900"/>
                  </a:solidFill>
                  <a:effectLst>
                    <a:outerShdw blurRad="38100" dist="38100" dir="2700000" algn="tl">
                      <a:srgbClr val="C0C0C0"/>
                    </a:outerShdw>
                  </a:effectLst>
                  <a:latin typeface="Times New Roman" pitchFamily="18" charset="0"/>
                  <a:cs typeface="+mn-cs"/>
                </a:endParaRPr>
              </a:p>
            </p:txBody>
          </p:sp>
          <p:sp>
            <p:nvSpPr>
              <p:cNvPr id="145" name="Line 270"/>
              <p:cNvSpPr>
                <a:spLocks noChangeShapeType="1"/>
              </p:cNvSpPr>
              <p:nvPr/>
            </p:nvSpPr>
            <p:spPr bwMode="auto">
              <a:xfrm flipH="1">
                <a:off x="4681538" y="3856020"/>
                <a:ext cx="47625" cy="15875"/>
              </a:xfrm>
              <a:prstGeom prst="line">
                <a:avLst/>
              </a:prstGeom>
              <a:noFill/>
              <a:ln w="9525">
                <a:solidFill>
                  <a:srgbClr val="FF99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grpSp>
        <p:grpSp>
          <p:nvGrpSpPr>
            <p:cNvPr id="17" name="Группа 367"/>
            <p:cNvGrpSpPr>
              <a:grpSpLocks/>
            </p:cNvGrpSpPr>
            <p:nvPr/>
          </p:nvGrpSpPr>
          <p:grpSpPr bwMode="auto">
            <a:xfrm>
              <a:off x="3752850" y="3600450"/>
              <a:ext cx="1754188" cy="1438275"/>
              <a:chOff x="3746511" y="3594082"/>
              <a:chExt cx="1754183" cy="1438275"/>
            </a:xfrm>
          </p:grpSpPr>
          <p:sp>
            <p:nvSpPr>
              <p:cNvPr id="82" name="Line 289"/>
              <p:cNvSpPr>
                <a:spLocks noChangeShapeType="1"/>
              </p:cNvSpPr>
              <p:nvPr/>
            </p:nvSpPr>
            <p:spPr bwMode="auto">
              <a:xfrm flipV="1">
                <a:off x="4440247" y="3738545"/>
                <a:ext cx="876298" cy="206375"/>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3" name="Line 290"/>
              <p:cNvSpPr>
                <a:spLocks noChangeShapeType="1"/>
              </p:cNvSpPr>
              <p:nvPr/>
            </p:nvSpPr>
            <p:spPr bwMode="auto">
              <a:xfrm>
                <a:off x="4432309" y="3976670"/>
                <a:ext cx="773111" cy="527050"/>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4" name="Line 291"/>
              <p:cNvSpPr>
                <a:spLocks noChangeShapeType="1"/>
              </p:cNvSpPr>
              <p:nvPr/>
            </p:nvSpPr>
            <p:spPr bwMode="auto">
              <a:xfrm>
                <a:off x="4410084" y="3983020"/>
                <a:ext cx="204787" cy="920750"/>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5" name="Line 292"/>
              <p:cNvSpPr>
                <a:spLocks noChangeShapeType="1"/>
              </p:cNvSpPr>
              <p:nvPr/>
            </p:nvSpPr>
            <p:spPr bwMode="auto">
              <a:xfrm flipH="1">
                <a:off x="3800486" y="3976670"/>
                <a:ext cx="584198" cy="722312"/>
              </a:xfrm>
              <a:prstGeom prst="line">
                <a:avLst/>
              </a:prstGeom>
              <a:noFill/>
              <a:ln w="12700">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6" name="Line 293"/>
              <p:cNvSpPr>
                <a:spLocks noChangeShapeType="1"/>
              </p:cNvSpPr>
              <p:nvPr/>
            </p:nvSpPr>
            <p:spPr bwMode="auto">
              <a:xfrm flipH="1" flipV="1">
                <a:off x="4611697" y="3859195"/>
                <a:ext cx="6350" cy="3810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7" name="Line 294"/>
              <p:cNvSpPr>
                <a:spLocks noChangeShapeType="1"/>
              </p:cNvSpPr>
              <p:nvPr/>
            </p:nvSpPr>
            <p:spPr bwMode="auto">
              <a:xfrm>
                <a:off x="4835533" y="3808395"/>
                <a:ext cx="12700" cy="4286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8" name="Line 295"/>
              <p:cNvSpPr>
                <a:spLocks noChangeShapeType="1"/>
              </p:cNvSpPr>
              <p:nvPr/>
            </p:nvSpPr>
            <p:spPr bwMode="auto">
              <a:xfrm>
                <a:off x="5053020" y="3756007"/>
                <a:ext cx="11112" cy="42863"/>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9" name="Line 296"/>
              <p:cNvSpPr>
                <a:spLocks noChangeShapeType="1"/>
              </p:cNvSpPr>
              <p:nvPr/>
            </p:nvSpPr>
            <p:spPr bwMode="auto">
              <a:xfrm>
                <a:off x="5273682" y="3708382"/>
                <a:ext cx="9525" cy="4445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0" name="Line 297"/>
              <p:cNvSpPr>
                <a:spLocks noChangeShapeType="1"/>
              </p:cNvSpPr>
              <p:nvPr/>
            </p:nvSpPr>
            <p:spPr bwMode="auto">
              <a:xfrm flipH="1" flipV="1">
                <a:off x="4229110" y="4110020"/>
                <a:ext cx="28575" cy="2698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1" name="Line 298"/>
              <p:cNvSpPr>
                <a:spLocks noChangeShapeType="1"/>
              </p:cNvSpPr>
              <p:nvPr/>
            </p:nvSpPr>
            <p:spPr bwMode="auto">
              <a:xfrm flipH="1" flipV="1">
                <a:off x="4087823" y="4286232"/>
                <a:ext cx="26987" cy="26988"/>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2" name="Line 299"/>
              <p:cNvSpPr>
                <a:spLocks noChangeShapeType="1"/>
              </p:cNvSpPr>
              <p:nvPr/>
            </p:nvSpPr>
            <p:spPr bwMode="auto">
              <a:xfrm flipH="1" flipV="1">
                <a:off x="3946535" y="4468795"/>
                <a:ext cx="23813" cy="2063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3" name="Line 300"/>
              <p:cNvSpPr>
                <a:spLocks noChangeShapeType="1"/>
              </p:cNvSpPr>
              <p:nvPr/>
            </p:nvSpPr>
            <p:spPr bwMode="auto">
              <a:xfrm flipH="1" flipV="1">
                <a:off x="3795724" y="4633895"/>
                <a:ext cx="33337" cy="3651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4" name="Line 301"/>
              <p:cNvSpPr>
                <a:spLocks noChangeShapeType="1"/>
              </p:cNvSpPr>
              <p:nvPr/>
            </p:nvSpPr>
            <p:spPr bwMode="auto">
              <a:xfrm flipV="1">
                <a:off x="4451359" y="4160820"/>
                <a:ext cx="39688" cy="1111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5" name="Line 302"/>
              <p:cNvSpPr>
                <a:spLocks noChangeShapeType="1"/>
              </p:cNvSpPr>
              <p:nvPr/>
            </p:nvSpPr>
            <p:spPr bwMode="auto">
              <a:xfrm flipV="1">
                <a:off x="4498984" y="4386245"/>
                <a:ext cx="38100" cy="793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6" name="Line 303"/>
              <p:cNvSpPr>
                <a:spLocks noChangeShapeType="1"/>
              </p:cNvSpPr>
              <p:nvPr/>
            </p:nvSpPr>
            <p:spPr bwMode="auto">
              <a:xfrm flipV="1">
                <a:off x="4554547" y="4614845"/>
                <a:ext cx="41275" cy="4762"/>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7" name="Line 304"/>
              <p:cNvSpPr>
                <a:spLocks noChangeShapeType="1"/>
              </p:cNvSpPr>
              <p:nvPr/>
            </p:nvSpPr>
            <p:spPr bwMode="auto">
              <a:xfrm flipV="1">
                <a:off x="4602172" y="4837095"/>
                <a:ext cx="47625" cy="9525"/>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8" name="Line 305"/>
              <p:cNvSpPr>
                <a:spLocks noChangeShapeType="1"/>
              </p:cNvSpPr>
              <p:nvPr/>
            </p:nvSpPr>
            <p:spPr bwMode="auto">
              <a:xfrm flipV="1">
                <a:off x="4591059" y="4046520"/>
                <a:ext cx="23813" cy="3333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99" name="Line 306"/>
              <p:cNvSpPr>
                <a:spLocks noChangeShapeType="1"/>
              </p:cNvSpPr>
              <p:nvPr/>
            </p:nvSpPr>
            <p:spPr bwMode="auto">
              <a:xfrm flipV="1">
                <a:off x="4776796" y="4171932"/>
                <a:ext cx="23812" cy="41275"/>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0" name="Line 307"/>
              <p:cNvSpPr>
                <a:spLocks noChangeShapeType="1"/>
              </p:cNvSpPr>
              <p:nvPr/>
            </p:nvSpPr>
            <p:spPr bwMode="auto">
              <a:xfrm flipV="1">
                <a:off x="4972058" y="4303695"/>
                <a:ext cx="20638" cy="33337"/>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1" name="Line 308"/>
              <p:cNvSpPr>
                <a:spLocks noChangeShapeType="1"/>
              </p:cNvSpPr>
              <p:nvPr/>
            </p:nvSpPr>
            <p:spPr bwMode="auto">
              <a:xfrm flipV="1">
                <a:off x="5153032" y="4432282"/>
                <a:ext cx="25400" cy="38100"/>
              </a:xfrm>
              <a:prstGeom prst="line">
                <a:avLst/>
              </a:prstGeom>
              <a:noFill/>
              <a:ln w="9525">
                <a:solidFill>
                  <a:srgbClr val="00FF00"/>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2" name="AutoShape 309"/>
              <p:cNvSpPr>
                <a:spLocks noChangeArrowheads="1"/>
              </p:cNvSpPr>
              <p:nvPr/>
            </p:nvSpPr>
            <p:spPr bwMode="auto">
              <a:xfrm flipH="1">
                <a:off x="3757624" y="4664057"/>
                <a:ext cx="73025" cy="71438"/>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3" name="AutoShape 310"/>
              <p:cNvSpPr>
                <a:spLocks noChangeArrowheads="1"/>
              </p:cNvSpPr>
              <p:nvPr/>
            </p:nvSpPr>
            <p:spPr bwMode="auto">
              <a:xfrm flipH="1">
                <a:off x="5278445" y="3695682"/>
                <a:ext cx="73025" cy="71438"/>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4" name="AutoShape 311"/>
              <p:cNvSpPr>
                <a:spLocks noChangeArrowheads="1"/>
              </p:cNvSpPr>
              <p:nvPr/>
            </p:nvSpPr>
            <p:spPr bwMode="auto">
              <a:xfrm flipH="1">
                <a:off x="5178432" y="4462445"/>
                <a:ext cx="73025" cy="71437"/>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5" name="AutoShape 312"/>
              <p:cNvSpPr>
                <a:spLocks noChangeArrowheads="1"/>
              </p:cNvSpPr>
              <p:nvPr/>
            </p:nvSpPr>
            <p:spPr bwMode="auto">
              <a:xfrm flipH="1">
                <a:off x="4578359" y="4876782"/>
                <a:ext cx="73025" cy="71438"/>
              </a:xfrm>
              <a:prstGeom prst="flowChartExtract">
                <a:avLst/>
              </a:prstGeom>
              <a:noFill/>
              <a:ln w="9525">
                <a:solidFill>
                  <a:srgbClr val="00FF00"/>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106" name="Text Box 313"/>
              <p:cNvSpPr txBox="1">
                <a:spLocks noChangeArrowheads="1"/>
              </p:cNvSpPr>
              <p:nvPr/>
            </p:nvSpPr>
            <p:spPr bwMode="auto">
              <a:xfrm>
                <a:off x="5265745" y="3594082"/>
                <a:ext cx="234949" cy="214313"/>
              </a:xfrm>
              <a:prstGeom prst="rect">
                <a:avLst/>
              </a:prstGeom>
              <a:noFill/>
              <a:ln w="9525">
                <a:noFill/>
                <a:miter lim="800000"/>
                <a:headEnd/>
                <a:tailEnd/>
              </a:ln>
              <a:effectLst/>
            </p:spPr>
            <p:txBody>
              <a:bodyPr wrap="none">
                <a:spAutoFit/>
              </a:bodyPr>
              <a:lstStyle/>
              <a:p>
                <a:pPr>
                  <a:defRPr/>
                </a:pPr>
                <a:r>
                  <a:rPr lang="en-US" sz="800">
                    <a:solidFill>
                      <a:srgbClr val="00FF00"/>
                    </a:solidFill>
                    <a:effectLst>
                      <a:outerShdw blurRad="38100" dist="38100" dir="2700000" algn="tl">
                        <a:srgbClr val="C0C0C0"/>
                      </a:outerShdw>
                    </a:effectLst>
                    <a:latin typeface="Times New Roman" pitchFamily="18" charset="0"/>
                    <a:cs typeface="+mn-cs"/>
                  </a:rPr>
                  <a:t>1</a:t>
                </a:r>
                <a:endParaRPr lang="ru-RU" sz="800">
                  <a:solidFill>
                    <a:srgbClr val="00FF00"/>
                  </a:solidFill>
                  <a:effectLst>
                    <a:outerShdw blurRad="38100" dist="38100" dir="2700000" algn="tl">
                      <a:srgbClr val="C0C0C0"/>
                    </a:outerShdw>
                  </a:effectLst>
                  <a:latin typeface="Times New Roman" pitchFamily="18" charset="0"/>
                  <a:cs typeface="+mn-cs"/>
                </a:endParaRPr>
              </a:p>
            </p:txBody>
          </p:sp>
          <p:sp>
            <p:nvSpPr>
              <p:cNvPr id="107" name="Text Box 314"/>
              <p:cNvSpPr txBox="1">
                <a:spLocks noChangeArrowheads="1"/>
              </p:cNvSpPr>
              <p:nvPr/>
            </p:nvSpPr>
            <p:spPr bwMode="auto">
              <a:xfrm>
                <a:off x="5114932" y="4313220"/>
                <a:ext cx="234949" cy="214312"/>
              </a:xfrm>
              <a:prstGeom prst="rect">
                <a:avLst/>
              </a:prstGeom>
              <a:noFill/>
              <a:ln w="9525">
                <a:noFill/>
                <a:miter lim="800000"/>
                <a:headEnd/>
                <a:tailEnd/>
              </a:ln>
              <a:effectLst/>
            </p:spPr>
            <p:txBody>
              <a:bodyPr wrap="none">
                <a:spAutoFit/>
              </a:bodyPr>
              <a:lstStyle/>
              <a:p>
                <a:pPr>
                  <a:defRPr/>
                </a:pPr>
                <a:r>
                  <a:rPr lang="en-US" sz="800" dirty="0">
                    <a:solidFill>
                      <a:srgbClr val="00FF00"/>
                    </a:solidFill>
                    <a:effectLst>
                      <a:outerShdw blurRad="38100" dist="38100" dir="2700000" algn="tl">
                        <a:srgbClr val="C0C0C0"/>
                      </a:outerShdw>
                    </a:effectLst>
                    <a:latin typeface="Times New Roman" pitchFamily="18" charset="0"/>
                    <a:cs typeface="+mn-cs"/>
                  </a:rPr>
                  <a:t>2</a:t>
                </a:r>
                <a:endParaRPr lang="ru-RU" sz="800" dirty="0">
                  <a:solidFill>
                    <a:srgbClr val="00FF00"/>
                  </a:solidFill>
                  <a:effectLst>
                    <a:outerShdw blurRad="38100" dist="38100" dir="2700000" algn="tl">
                      <a:srgbClr val="C0C0C0"/>
                    </a:outerShdw>
                  </a:effectLst>
                  <a:latin typeface="Times New Roman" pitchFamily="18" charset="0"/>
                  <a:cs typeface="+mn-cs"/>
                </a:endParaRPr>
              </a:p>
            </p:txBody>
          </p:sp>
          <p:sp>
            <p:nvSpPr>
              <p:cNvPr id="108" name="Text Box 315"/>
              <p:cNvSpPr txBox="1">
                <a:spLocks noChangeArrowheads="1"/>
              </p:cNvSpPr>
              <p:nvPr/>
            </p:nvSpPr>
            <p:spPr bwMode="auto">
              <a:xfrm>
                <a:off x="4538672" y="4818045"/>
                <a:ext cx="234949" cy="214312"/>
              </a:xfrm>
              <a:prstGeom prst="rect">
                <a:avLst/>
              </a:prstGeom>
              <a:noFill/>
              <a:ln w="9525">
                <a:noFill/>
                <a:miter lim="800000"/>
                <a:headEnd/>
                <a:tailEnd/>
              </a:ln>
              <a:effectLst/>
            </p:spPr>
            <p:txBody>
              <a:bodyPr wrap="none">
                <a:spAutoFit/>
              </a:bodyPr>
              <a:lstStyle/>
              <a:p>
                <a:pPr>
                  <a:defRPr/>
                </a:pPr>
                <a:r>
                  <a:rPr lang="en-US" sz="800">
                    <a:solidFill>
                      <a:srgbClr val="00FF00"/>
                    </a:solidFill>
                    <a:effectLst>
                      <a:outerShdw blurRad="38100" dist="38100" dir="2700000" algn="tl">
                        <a:srgbClr val="C0C0C0"/>
                      </a:outerShdw>
                    </a:effectLst>
                    <a:latin typeface="Times New Roman" pitchFamily="18" charset="0"/>
                    <a:cs typeface="+mn-cs"/>
                  </a:rPr>
                  <a:t>3</a:t>
                </a:r>
                <a:endParaRPr lang="ru-RU" sz="800">
                  <a:solidFill>
                    <a:srgbClr val="00FF00"/>
                  </a:solidFill>
                  <a:effectLst>
                    <a:outerShdw blurRad="38100" dist="38100" dir="2700000" algn="tl">
                      <a:srgbClr val="C0C0C0"/>
                    </a:outerShdw>
                  </a:effectLst>
                  <a:latin typeface="Times New Roman" pitchFamily="18" charset="0"/>
                  <a:cs typeface="+mn-cs"/>
                </a:endParaRPr>
              </a:p>
            </p:txBody>
          </p:sp>
          <p:sp>
            <p:nvSpPr>
              <p:cNvPr id="109" name="Text Box 316"/>
              <p:cNvSpPr txBox="1">
                <a:spLocks noChangeArrowheads="1"/>
              </p:cNvSpPr>
              <p:nvPr/>
            </p:nvSpPr>
            <p:spPr bwMode="auto">
              <a:xfrm>
                <a:off x="3746511" y="4602145"/>
                <a:ext cx="234949" cy="214312"/>
              </a:xfrm>
              <a:prstGeom prst="rect">
                <a:avLst/>
              </a:prstGeom>
              <a:noFill/>
              <a:ln w="9525">
                <a:noFill/>
                <a:miter lim="800000"/>
                <a:headEnd/>
                <a:tailEnd/>
              </a:ln>
              <a:effectLst/>
            </p:spPr>
            <p:txBody>
              <a:bodyPr wrap="none">
                <a:spAutoFit/>
              </a:bodyPr>
              <a:lstStyle/>
              <a:p>
                <a:pPr>
                  <a:defRPr/>
                </a:pPr>
                <a:r>
                  <a:rPr lang="en-US" sz="800" dirty="0">
                    <a:solidFill>
                      <a:srgbClr val="00FF00"/>
                    </a:solidFill>
                    <a:effectLst>
                      <a:outerShdw blurRad="38100" dist="38100" dir="2700000" algn="tl">
                        <a:srgbClr val="C0C0C0"/>
                      </a:outerShdw>
                    </a:effectLst>
                    <a:latin typeface="Times New Roman" pitchFamily="18" charset="0"/>
                    <a:cs typeface="+mn-cs"/>
                  </a:rPr>
                  <a:t>4</a:t>
                </a:r>
                <a:endParaRPr lang="ru-RU" sz="800" dirty="0">
                  <a:solidFill>
                    <a:srgbClr val="00FF00"/>
                  </a:solidFill>
                  <a:effectLst>
                    <a:outerShdw blurRad="38100" dist="38100" dir="2700000" algn="tl">
                      <a:srgbClr val="C0C0C0"/>
                    </a:outerShdw>
                  </a:effectLst>
                  <a:latin typeface="Times New Roman" pitchFamily="18" charset="0"/>
                  <a:cs typeface="+mn-cs"/>
                </a:endParaRPr>
              </a:p>
            </p:txBody>
          </p:sp>
        </p:grpSp>
        <p:sp>
          <p:nvSpPr>
            <p:cNvPr id="18" name="Овал 17"/>
            <p:cNvSpPr/>
            <p:nvPr/>
          </p:nvSpPr>
          <p:spPr>
            <a:xfrm>
              <a:off x="2292350" y="1450975"/>
              <a:ext cx="100013" cy="100013"/>
            </a:xfrm>
            <a:prstGeom prst="ellipse">
              <a:avLst/>
            </a:prstGeom>
            <a:solidFill>
              <a:srgbClr val="00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19" name="Овал 18"/>
            <p:cNvSpPr/>
            <p:nvPr/>
          </p:nvSpPr>
          <p:spPr>
            <a:xfrm>
              <a:off x="4510088" y="3390900"/>
              <a:ext cx="100012" cy="100013"/>
            </a:xfrm>
            <a:prstGeom prst="ellipse">
              <a:avLst/>
            </a:prstGeom>
            <a:solidFill>
              <a:srgbClr val="FF99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1" name="Овал 20"/>
            <p:cNvSpPr/>
            <p:nvPr/>
          </p:nvSpPr>
          <p:spPr>
            <a:xfrm>
              <a:off x="2719388" y="2055813"/>
              <a:ext cx="100012" cy="101600"/>
            </a:xfrm>
            <a:prstGeom prst="ellipse">
              <a:avLst/>
            </a:prstGeom>
            <a:solidFill>
              <a:srgbClr val="FF0066"/>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3" name="Овал 22"/>
            <p:cNvSpPr/>
            <p:nvPr/>
          </p:nvSpPr>
          <p:spPr>
            <a:xfrm>
              <a:off x="4144963" y="2759075"/>
              <a:ext cx="101600" cy="101600"/>
            </a:xfrm>
            <a:prstGeom prst="ellipse">
              <a:avLst/>
            </a:prstGeom>
            <a:solidFill>
              <a:srgbClr val="008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4" name="Овал 23"/>
            <p:cNvSpPr/>
            <p:nvPr/>
          </p:nvSpPr>
          <p:spPr>
            <a:xfrm>
              <a:off x="2382838" y="4205288"/>
              <a:ext cx="101600" cy="100012"/>
            </a:xfrm>
            <a:prstGeom prst="ellipse">
              <a:avLst/>
            </a:prstGeom>
            <a:solidFill>
              <a:srgbClr val="0000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5" name="Овал 24"/>
            <p:cNvSpPr/>
            <p:nvPr/>
          </p:nvSpPr>
          <p:spPr>
            <a:xfrm>
              <a:off x="2689225" y="5253038"/>
              <a:ext cx="100013" cy="100012"/>
            </a:xfrm>
            <a:prstGeom prst="ellipse">
              <a:avLst/>
            </a:prstGeom>
            <a:solidFill>
              <a:srgbClr val="FF00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6" name="Овал 25"/>
            <p:cNvSpPr/>
            <p:nvPr/>
          </p:nvSpPr>
          <p:spPr>
            <a:xfrm>
              <a:off x="4376738" y="3921125"/>
              <a:ext cx="100012" cy="100013"/>
            </a:xfrm>
            <a:prstGeom prst="ellipse">
              <a:avLst/>
            </a:prstGeom>
            <a:solidFill>
              <a:srgbClr val="00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7" name="Овал 26"/>
            <p:cNvSpPr/>
            <p:nvPr/>
          </p:nvSpPr>
          <p:spPr>
            <a:xfrm>
              <a:off x="2100263" y="6310313"/>
              <a:ext cx="100012" cy="101600"/>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8" name="Овал 27"/>
            <p:cNvSpPr/>
            <p:nvPr/>
          </p:nvSpPr>
          <p:spPr>
            <a:xfrm>
              <a:off x="2290763" y="3119438"/>
              <a:ext cx="100012" cy="100012"/>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29" name="Овал 28"/>
            <p:cNvSpPr/>
            <p:nvPr/>
          </p:nvSpPr>
          <p:spPr>
            <a:xfrm>
              <a:off x="3689350" y="3386138"/>
              <a:ext cx="100013" cy="100012"/>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30" name="Прямоугольник 29"/>
            <p:cNvSpPr/>
            <p:nvPr/>
          </p:nvSpPr>
          <p:spPr>
            <a:xfrm>
              <a:off x="2071688" y="2876550"/>
              <a:ext cx="334962"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57</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1" name="Прямоугольник 30"/>
            <p:cNvSpPr/>
            <p:nvPr/>
          </p:nvSpPr>
          <p:spPr>
            <a:xfrm>
              <a:off x="4584700" y="4337050"/>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54</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2" name="Прямоугольник 31"/>
            <p:cNvSpPr/>
            <p:nvPr/>
          </p:nvSpPr>
          <p:spPr>
            <a:xfrm>
              <a:off x="3357563" y="3305175"/>
              <a:ext cx="334962"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60</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3" name="Прямоугольник 32"/>
            <p:cNvSpPr/>
            <p:nvPr/>
          </p:nvSpPr>
          <p:spPr>
            <a:xfrm>
              <a:off x="2143125" y="6091238"/>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51</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4" name="Прямоугольник 33"/>
            <p:cNvSpPr/>
            <p:nvPr/>
          </p:nvSpPr>
          <p:spPr>
            <a:xfrm>
              <a:off x="2571750" y="5376863"/>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63</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5" name="Прямоугольник 34"/>
            <p:cNvSpPr/>
            <p:nvPr/>
          </p:nvSpPr>
          <p:spPr>
            <a:xfrm>
              <a:off x="2466975" y="2078038"/>
              <a:ext cx="336550"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62</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6" name="Прямоугольник 35"/>
            <p:cNvSpPr/>
            <p:nvPr/>
          </p:nvSpPr>
          <p:spPr>
            <a:xfrm>
              <a:off x="2020888" y="1571625"/>
              <a:ext cx="334962"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32</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7" name="Прямоугольник 36"/>
            <p:cNvSpPr/>
            <p:nvPr/>
          </p:nvSpPr>
          <p:spPr>
            <a:xfrm>
              <a:off x="2000250" y="4019550"/>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61</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8" name="Прямоугольник 37"/>
            <p:cNvSpPr/>
            <p:nvPr/>
          </p:nvSpPr>
          <p:spPr>
            <a:xfrm>
              <a:off x="3857625" y="2733675"/>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64</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39" name="Прямоугольник 38"/>
            <p:cNvSpPr/>
            <p:nvPr/>
          </p:nvSpPr>
          <p:spPr>
            <a:xfrm>
              <a:off x="4143375" y="3328988"/>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37</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40" name="Прямоугольник 39"/>
            <p:cNvSpPr/>
            <p:nvPr/>
          </p:nvSpPr>
          <p:spPr>
            <a:xfrm>
              <a:off x="4356100" y="3733800"/>
              <a:ext cx="334963" cy="254000"/>
            </a:xfrm>
            <a:prstGeom prst="rect">
              <a:avLst/>
            </a:prstGeom>
          </p:spPr>
          <p:txBody>
            <a:bodyPr wrap="none">
              <a:spAutoFit/>
            </a:bodyPr>
            <a:lstStyle/>
            <a:p>
              <a:pPr>
                <a:defRPr/>
              </a:pPr>
              <a:r>
                <a:rPr lang="en-US" sz="1050" dirty="0">
                  <a:solidFill>
                    <a:schemeClr val="tx2"/>
                  </a:solidFill>
                  <a:latin typeface="Arial" pitchFamily="34" charset="0"/>
                  <a:cs typeface="Arial" pitchFamily="34" charset="0"/>
                </a:rPr>
                <a:t>16</a:t>
              </a:r>
              <a:endParaRPr lang="ru-RU" sz="1050" dirty="0">
                <a:effectLst>
                  <a:outerShdw blurRad="38100" dist="38100" dir="2700000" algn="tl">
                    <a:srgbClr val="000000">
                      <a:alpha val="43137"/>
                    </a:srgbClr>
                  </a:outerShdw>
                </a:effectLst>
                <a:latin typeface="Arial" pitchFamily="34" charset="0"/>
                <a:cs typeface="Arial" pitchFamily="34" charset="0"/>
              </a:endParaRPr>
            </a:p>
          </p:txBody>
        </p:sp>
        <p:sp>
          <p:nvSpPr>
            <p:cNvPr id="41" name="Овал 40"/>
            <p:cNvSpPr/>
            <p:nvPr/>
          </p:nvSpPr>
          <p:spPr>
            <a:xfrm>
              <a:off x="4525963" y="4429125"/>
              <a:ext cx="101600" cy="101600"/>
            </a:xfrm>
            <a:prstGeom prst="ellipse">
              <a:avLst/>
            </a:prstGeom>
            <a:solidFill>
              <a:srgbClr val="0000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grpSp>
          <p:nvGrpSpPr>
            <p:cNvPr id="42" name="Группа 616"/>
            <p:cNvGrpSpPr>
              <a:grpSpLocks/>
            </p:cNvGrpSpPr>
            <p:nvPr/>
          </p:nvGrpSpPr>
          <p:grpSpPr bwMode="auto">
            <a:xfrm>
              <a:off x="1279525" y="3373438"/>
              <a:ext cx="2322513" cy="2016125"/>
              <a:chOff x="6643710" y="2171697"/>
              <a:chExt cx="2322512" cy="2016125"/>
            </a:xfrm>
          </p:grpSpPr>
          <p:sp>
            <p:nvSpPr>
              <p:cNvPr id="46" name="Text Box 29"/>
              <p:cNvSpPr txBox="1">
                <a:spLocks noChangeArrowheads="1"/>
              </p:cNvSpPr>
              <p:nvPr/>
            </p:nvSpPr>
            <p:spPr bwMode="auto">
              <a:xfrm>
                <a:off x="7004073" y="2171697"/>
                <a:ext cx="234950" cy="214312"/>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3</a:t>
                </a:r>
                <a:endParaRPr lang="ru-RU" sz="800">
                  <a:effectLst>
                    <a:outerShdw blurRad="38100" dist="38100" dir="2700000" algn="tl">
                      <a:srgbClr val="C0C0C0"/>
                    </a:outerShdw>
                  </a:effectLst>
                  <a:latin typeface="Times New Roman" pitchFamily="18" charset="0"/>
                  <a:cs typeface="+mn-cs"/>
                </a:endParaRPr>
              </a:p>
            </p:txBody>
          </p:sp>
          <p:sp>
            <p:nvSpPr>
              <p:cNvPr id="47" name="Text Box 30"/>
              <p:cNvSpPr txBox="1">
                <a:spLocks noChangeArrowheads="1"/>
              </p:cNvSpPr>
              <p:nvPr/>
            </p:nvSpPr>
            <p:spPr bwMode="auto">
              <a:xfrm>
                <a:off x="8299472" y="2171697"/>
                <a:ext cx="234950" cy="214312"/>
              </a:xfrm>
              <a:prstGeom prst="rect">
                <a:avLst/>
              </a:prstGeom>
              <a:noFill/>
              <a:ln w="9525">
                <a:noFill/>
                <a:miter lim="800000"/>
                <a:headEnd/>
                <a:tailEnd/>
              </a:ln>
              <a:effectLst/>
            </p:spPr>
            <p:txBody>
              <a:bodyPr wrap="none">
                <a:spAutoFit/>
              </a:bodyPr>
              <a:lstStyle/>
              <a:p>
                <a:pPr>
                  <a:defRPr/>
                </a:pPr>
                <a:r>
                  <a:rPr lang="en-US" sz="800" dirty="0">
                    <a:solidFill>
                      <a:srgbClr val="0000FF"/>
                    </a:solidFill>
                    <a:effectLst>
                      <a:outerShdw blurRad="38100" dist="38100" dir="2700000" algn="tl">
                        <a:srgbClr val="C0C0C0"/>
                      </a:outerShdw>
                    </a:effectLst>
                    <a:latin typeface="Times New Roman" pitchFamily="18" charset="0"/>
                    <a:cs typeface="+mn-cs"/>
                  </a:rPr>
                  <a:t>4</a:t>
                </a:r>
                <a:endParaRPr lang="ru-RU" sz="800" dirty="0">
                  <a:effectLst>
                    <a:outerShdw blurRad="38100" dist="38100" dir="2700000" algn="tl">
                      <a:srgbClr val="C0C0C0"/>
                    </a:outerShdw>
                  </a:effectLst>
                  <a:latin typeface="Times New Roman" pitchFamily="18" charset="0"/>
                  <a:cs typeface="+mn-cs"/>
                </a:endParaRPr>
              </a:p>
            </p:txBody>
          </p:sp>
          <p:grpSp>
            <p:nvGrpSpPr>
              <p:cNvPr id="48" name="Группа 615"/>
              <p:cNvGrpSpPr>
                <a:grpSpLocks/>
              </p:cNvGrpSpPr>
              <p:nvPr/>
            </p:nvGrpSpPr>
            <p:grpSpPr bwMode="auto">
              <a:xfrm>
                <a:off x="6643710" y="2236785"/>
                <a:ext cx="2322512" cy="1951037"/>
                <a:chOff x="6643710" y="2236785"/>
                <a:chExt cx="2322512" cy="1951037"/>
              </a:xfrm>
            </p:grpSpPr>
            <p:sp>
              <p:nvSpPr>
                <p:cNvPr id="49" name="Line 17"/>
                <p:cNvSpPr>
                  <a:spLocks noChangeShapeType="1"/>
                </p:cNvSpPr>
                <p:nvPr/>
              </p:nvSpPr>
              <p:spPr bwMode="auto">
                <a:xfrm flipH="1">
                  <a:off x="7743848" y="3054347"/>
                  <a:ext cx="82550" cy="1062037"/>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0" name="Line 18"/>
                <p:cNvSpPr>
                  <a:spLocks noChangeShapeType="1"/>
                </p:cNvSpPr>
                <p:nvPr/>
              </p:nvSpPr>
              <p:spPr bwMode="auto">
                <a:xfrm>
                  <a:off x="7842272" y="3063872"/>
                  <a:ext cx="949325" cy="295275"/>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1" name="Line 19"/>
                <p:cNvSpPr>
                  <a:spLocks noChangeShapeType="1"/>
                </p:cNvSpPr>
                <p:nvPr/>
              </p:nvSpPr>
              <p:spPr bwMode="auto">
                <a:xfrm flipV="1">
                  <a:off x="7834334" y="2333622"/>
                  <a:ext cx="511175" cy="711200"/>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2" name="Line 20"/>
                <p:cNvSpPr>
                  <a:spLocks noChangeShapeType="1"/>
                </p:cNvSpPr>
                <p:nvPr/>
              </p:nvSpPr>
              <p:spPr bwMode="auto">
                <a:xfrm flipH="1" flipV="1">
                  <a:off x="7270773" y="2289172"/>
                  <a:ext cx="549275" cy="758825"/>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3" name="Line 21"/>
                <p:cNvSpPr>
                  <a:spLocks noChangeShapeType="1"/>
                </p:cNvSpPr>
                <p:nvPr/>
              </p:nvSpPr>
              <p:spPr bwMode="auto">
                <a:xfrm flipH="1">
                  <a:off x="6896123" y="3054347"/>
                  <a:ext cx="930275" cy="276225"/>
                </a:xfrm>
                <a:prstGeom prst="line">
                  <a:avLst/>
                </a:prstGeom>
                <a:noFill/>
                <a:ln w="12700">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4" name="AutoShape 22"/>
                <p:cNvSpPr>
                  <a:spLocks noChangeArrowheads="1"/>
                </p:cNvSpPr>
                <p:nvPr/>
              </p:nvSpPr>
              <p:spPr bwMode="auto">
                <a:xfrm>
                  <a:off x="7226323" y="2236784"/>
                  <a:ext cx="71437" cy="69850"/>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5" name="AutoShape 23"/>
                <p:cNvSpPr>
                  <a:spLocks noChangeArrowheads="1"/>
                </p:cNvSpPr>
                <p:nvPr/>
              </p:nvSpPr>
              <p:spPr bwMode="auto">
                <a:xfrm>
                  <a:off x="8748734" y="3311522"/>
                  <a:ext cx="71438" cy="69850"/>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6" name="AutoShape 24"/>
                <p:cNvSpPr>
                  <a:spLocks noChangeArrowheads="1"/>
                </p:cNvSpPr>
                <p:nvPr/>
              </p:nvSpPr>
              <p:spPr bwMode="auto">
                <a:xfrm>
                  <a:off x="8304234" y="2298697"/>
                  <a:ext cx="71438" cy="69850"/>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8" name="AutoShape 25"/>
                <p:cNvSpPr>
                  <a:spLocks noChangeArrowheads="1"/>
                </p:cNvSpPr>
                <p:nvPr/>
              </p:nvSpPr>
              <p:spPr bwMode="auto">
                <a:xfrm>
                  <a:off x="7715273" y="4083047"/>
                  <a:ext cx="71437" cy="69850"/>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59" name="AutoShape 26"/>
                <p:cNvSpPr>
                  <a:spLocks noChangeArrowheads="1"/>
                </p:cNvSpPr>
                <p:nvPr/>
              </p:nvSpPr>
              <p:spPr bwMode="auto">
                <a:xfrm>
                  <a:off x="6861198" y="3286122"/>
                  <a:ext cx="71437" cy="69850"/>
                </a:xfrm>
                <a:prstGeom prst="flowChartExtract">
                  <a:avLst/>
                </a:prstGeom>
                <a:noFill/>
                <a:ln w="9525">
                  <a:solidFill>
                    <a:srgbClr val="0000FF"/>
                  </a:solidFill>
                  <a:miter lim="800000"/>
                  <a:headEnd/>
                  <a:tailEnd/>
                </a:ln>
                <a:effectLst/>
              </p:spPr>
              <p:txBody>
                <a:bodyPr wrap="none" anchor="ct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0" name="Text Box 27"/>
                <p:cNvSpPr txBox="1">
                  <a:spLocks noChangeArrowheads="1"/>
                </p:cNvSpPr>
                <p:nvPr/>
              </p:nvSpPr>
              <p:spPr bwMode="auto">
                <a:xfrm>
                  <a:off x="7454923" y="3973509"/>
                  <a:ext cx="234950" cy="214313"/>
                </a:xfrm>
                <a:prstGeom prst="rect">
                  <a:avLst/>
                </a:prstGeom>
                <a:noFill/>
                <a:ln w="9525">
                  <a:noFill/>
                  <a:miter lim="800000"/>
                  <a:headEnd/>
                  <a:tailEnd/>
                </a:ln>
                <a:effectLst/>
              </p:spPr>
              <p:txBody>
                <a:bodyPr>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1</a:t>
                  </a:r>
                  <a:endParaRPr lang="ru-RU" sz="800">
                    <a:effectLst>
                      <a:outerShdw blurRad="38100" dist="38100" dir="2700000" algn="tl">
                        <a:srgbClr val="C0C0C0"/>
                      </a:outerShdw>
                    </a:effectLst>
                    <a:latin typeface="Times New Roman" pitchFamily="18" charset="0"/>
                    <a:cs typeface="+mn-cs"/>
                  </a:endParaRPr>
                </a:p>
              </p:txBody>
            </p:sp>
            <p:sp>
              <p:nvSpPr>
                <p:cNvPr id="61" name="Text Box 28"/>
                <p:cNvSpPr txBox="1">
                  <a:spLocks noChangeArrowheads="1"/>
                </p:cNvSpPr>
                <p:nvPr/>
              </p:nvSpPr>
              <p:spPr bwMode="auto">
                <a:xfrm>
                  <a:off x="6643710" y="3252784"/>
                  <a:ext cx="234950" cy="214313"/>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2</a:t>
                  </a:r>
                  <a:endParaRPr lang="ru-RU" sz="800">
                    <a:effectLst>
                      <a:outerShdw blurRad="38100" dist="38100" dir="2700000" algn="tl">
                        <a:srgbClr val="C0C0C0"/>
                      </a:outerShdw>
                    </a:effectLst>
                    <a:latin typeface="Times New Roman" pitchFamily="18" charset="0"/>
                    <a:cs typeface="+mn-cs"/>
                  </a:endParaRPr>
                </a:p>
              </p:txBody>
            </p:sp>
            <p:sp>
              <p:nvSpPr>
                <p:cNvPr id="62" name="Text Box 31"/>
                <p:cNvSpPr txBox="1">
                  <a:spLocks noChangeArrowheads="1"/>
                </p:cNvSpPr>
                <p:nvPr/>
              </p:nvSpPr>
              <p:spPr bwMode="auto">
                <a:xfrm>
                  <a:off x="8731272" y="3179759"/>
                  <a:ext cx="234950" cy="214313"/>
                </a:xfrm>
                <a:prstGeom prst="rect">
                  <a:avLst/>
                </a:prstGeom>
                <a:noFill/>
                <a:ln w="9525">
                  <a:noFill/>
                  <a:miter lim="800000"/>
                  <a:headEnd/>
                  <a:tailEnd/>
                </a:ln>
                <a:effectLst/>
              </p:spPr>
              <p:txBody>
                <a:bodyPr wrap="none">
                  <a:spAutoFit/>
                </a:bodyPr>
                <a:lstStyle/>
                <a:p>
                  <a:pPr>
                    <a:defRPr/>
                  </a:pPr>
                  <a:r>
                    <a:rPr lang="en-US" sz="800">
                      <a:solidFill>
                        <a:srgbClr val="0000FF"/>
                      </a:solidFill>
                      <a:effectLst>
                        <a:outerShdw blurRad="38100" dist="38100" dir="2700000" algn="tl">
                          <a:srgbClr val="C0C0C0"/>
                        </a:outerShdw>
                      </a:effectLst>
                      <a:latin typeface="Times New Roman" pitchFamily="18" charset="0"/>
                      <a:cs typeface="+mn-cs"/>
                    </a:rPr>
                    <a:t>5</a:t>
                  </a:r>
                  <a:endParaRPr lang="ru-RU" sz="800">
                    <a:effectLst>
                      <a:outerShdw blurRad="38100" dist="38100" dir="2700000" algn="tl">
                        <a:srgbClr val="C0C0C0"/>
                      </a:outerShdw>
                    </a:effectLst>
                    <a:latin typeface="Times New Roman" pitchFamily="18" charset="0"/>
                    <a:cs typeface="+mn-cs"/>
                  </a:endParaRPr>
                </a:p>
              </p:txBody>
            </p:sp>
            <p:sp>
              <p:nvSpPr>
                <p:cNvPr id="63" name="Line 32"/>
                <p:cNvSpPr>
                  <a:spLocks noChangeShapeType="1"/>
                </p:cNvSpPr>
                <p:nvPr/>
              </p:nvSpPr>
              <p:spPr bwMode="auto">
                <a:xfrm flipH="1">
                  <a:off x="8047059" y="3084509"/>
                  <a:ext cx="9525" cy="349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4" name="Line 33"/>
                <p:cNvSpPr>
                  <a:spLocks noChangeShapeType="1"/>
                </p:cNvSpPr>
                <p:nvPr/>
              </p:nvSpPr>
              <p:spPr bwMode="auto">
                <a:xfrm flipH="1">
                  <a:off x="8266134" y="3151184"/>
                  <a:ext cx="12700" cy="39688"/>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5" name="Line 34"/>
                <p:cNvSpPr>
                  <a:spLocks noChangeShapeType="1"/>
                </p:cNvSpPr>
                <p:nvPr/>
              </p:nvSpPr>
              <p:spPr bwMode="auto">
                <a:xfrm flipH="1">
                  <a:off x="8483622" y="3227384"/>
                  <a:ext cx="9525" cy="30163"/>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6" name="Line 35"/>
                <p:cNvSpPr>
                  <a:spLocks noChangeShapeType="1"/>
                </p:cNvSpPr>
                <p:nvPr/>
              </p:nvSpPr>
              <p:spPr bwMode="auto">
                <a:xfrm flipH="1">
                  <a:off x="8697934" y="3294059"/>
                  <a:ext cx="11113" cy="349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7" name="Line 36"/>
                <p:cNvSpPr>
                  <a:spLocks noChangeShapeType="1"/>
                </p:cNvSpPr>
                <p:nvPr/>
              </p:nvSpPr>
              <p:spPr bwMode="auto">
                <a:xfrm>
                  <a:off x="7815284" y="3281359"/>
                  <a:ext cx="36513" cy="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8" name="Line 37"/>
                <p:cNvSpPr>
                  <a:spLocks noChangeShapeType="1"/>
                </p:cNvSpPr>
                <p:nvPr/>
              </p:nvSpPr>
              <p:spPr bwMode="auto">
                <a:xfrm>
                  <a:off x="7793060" y="3508372"/>
                  <a:ext cx="47625" cy="1587"/>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69" name="Line 38"/>
                <p:cNvSpPr>
                  <a:spLocks noChangeShapeType="1"/>
                </p:cNvSpPr>
                <p:nvPr/>
              </p:nvSpPr>
              <p:spPr bwMode="auto">
                <a:xfrm>
                  <a:off x="7778773" y="3741734"/>
                  <a:ext cx="39687" cy="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0" name="Line 39"/>
                <p:cNvSpPr>
                  <a:spLocks noChangeShapeType="1"/>
                </p:cNvSpPr>
                <p:nvPr/>
              </p:nvSpPr>
              <p:spPr bwMode="auto">
                <a:xfrm>
                  <a:off x="7761310" y="3895722"/>
                  <a:ext cx="38100" cy="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1" name="Line 40"/>
                <p:cNvSpPr>
                  <a:spLocks noChangeShapeType="1"/>
                </p:cNvSpPr>
                <p:nvPr/>
              </p:nvSpPr>
              <p:spPr bwMode="auto">
                <a:xfrm>
                  <a:off x="7921647" y="2846384"/>
                  <a:ext cx="34925" cy="23813"/>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2" name="Line 41"/>
                <p:cNvSpPr>
                  <a:spLocks noChangeShapeType="1"/>
                </p:cNvSpPr>
                <p:nvPr/>
              </p:nvSpPr>
              <p:spPr bwMode="auto">
                <a:xfrm>
                  <a:off x="8059759" y="2660647"/>
                  <a:ext cx="34925" cy="20637"/>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3" name="Line 42"/>
                <p:cNvSpPr>
                  <a:spLocks noChangeShapeType="1"/>
                </p:cNvSpPr>
                <p:nvPr/>
              </p:nvSpPr>
              <p:spPr bwMode="auto">
                <a:xfrm flipH="1" flipV="1">
                  <a:off x="8194697" y="2484434"/>
                  <a:ext cx="30162" cy="23813"/>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4" name="Line 43"/>
                <p:cNvSpPr>
                  <a:spLocks noChangeShapeType="1"/>
                </p:cNvSpPr>
                <p:nvPr/>
              </p:nvSpPr>
              <p:spPr bwMode="auto">
                <a:xfrm flipH="1">
                  <a:off x="7299348" y="2308222"/>
                  <a:ext cx="31750" cy="20637"/>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5" name="Line 44"/>
                <p:cNvSpPr>
                  <a:spLocks noChangeShapeType="1"/>
                </p:cNvSpPr>
                <p:nvPr/>
              </p:nvSpPr>
              <p:spPr bwMode="auto">
                <a:xfrm flipH="1">
                  <a:off x="7431110" y="2481259"/>
                  <a:ext cx="30163" cy="23813"/>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6" name="Line 45"/>
                <p:cNvSpPr>
                  <a:spLocks noChangeShapeType="1"/>
                </p:cNvSpPr>
                <p:nvPr/>
              </p:nvSpPr>
              <p:spPr bwMode="auto">
                <a:xfrm flipH="1">
                  <a:off x="7559698" y="2670172"/>
                  <a:ext cx="38100" cy="285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7" name="Line 46"/>
                <p:cNvSpPr>
                  <a:spLocks noChangeShapeType="1"/>
                </p:cNvSpPr>
                <p:nvPr/>
              </p:nvSpPr>
              <p:spPr bwMode="auto">
                <a:xfrm flipH="1">
                  <a:off x="7697810" y="2846384"/>
                  <a:ext cx="39688" cy="2857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8" name="Line 47"/>
                <p:cNvSpPr>
                  <a:spLocks noChangeShapeType="1"/>
                </p:cNvSpPr>
                <p:nvPr/>
              </p:nvSpPr>
              <p:spPr bwMode="auto">
                <a:xfrm>
                  <a:off x="6950098" y="3281359"/>
                  <a:ext cx="6350" cy="26988"/>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79" name="Line 48"/>
                <p:cNvSpPr>
                  <a:spLocks noChangeShapeType="1"/>
                </p:cNvSpPr>
                <p:nvPr/>
              </p:nvSpPr>
              <p:spPr bwMode="auto">
                <a:xfrm>
                  <a:off x="7164410" y="3208334"/>
                  <a:ext cx="11113" cy="349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0" name="Line 49"/>
                <p:cNvSpPr>
                  <a:spLocks noChangeShapeType="1"/>
                </p:cNvSpPr>
                <p:nvPr/>
              </p:nvSpPr>
              <p:spPr bwMode="auto">
                <a:xfrm>
                  <a:off x="7385073" y="3148009"/>
                  <a:ext cx="9525" cy="31750"/>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sp>
              <p:nvSpPr>
                <p:cNvPr id="81" name="Line 50"/>
                <p:cNvSpPr>
                  <a:spLocks noChangeShapeType="1"/>
                </p:cNvSpPr>
                <p:nvPr/>
              </p:nvSpPr>
              <p:spPr bwMode="auto">
                <a:xfrm>
                  <a:off x="7593035" y="3084509"/>
                  <a:ext cx="6350" cy="34925"/>
                </a:xfrm>
                <a:prstGeom prst="line">
                  <a:avLst/>
                </a:prstGeom>
                <a:noFill/>
                <a:ln w="9525">
                  <a:solidFill>
                    <a:srgbClr val="0000FF"/>
                  </a:solidFill>
                  <a:round/>
                  <a:headEnd/>
                  <a:tailEnd/>
                </a:ln>
                <a:effectLst/>
              </p:spPr>
              <p:txBody>
                <a:bodyPr/>
                <a:lstStyle/>
                <a:p>
                  <a:pPr>
                    <a:defRPr/>
                  </a:pPr>
                  <a:endParaRPr lang="ru-RU" sz="1400">
                    <a:effectLst>
                      <a:outerShdw blurRad="38100" dist="38100" dir="2700000" algn="tl">
                        <a:srgbClr val="000000">
                          <a:alpha val="43137"/>
                        </a:srgbClr>
                      </a:outerShdw>
                    </a:effectLst>
                    <a:latin typeface="Times New Roman" pitchFamily="18" charset="0"/>
                    <a:cs typeface="+mn-cs"/>
                  </a:endParaRPr>
                </a:p>
              </p:txBody>
            </p:sp>
          </p:grpSp>
        </p:grpSp>
        <p:sp>
          <p:nvSpPr>
            <p:cNvPr id="43" name="Полилиния 42"/>
            <p:cNvSpPr/>
            <p:nvPr/>
          </p:nvSpPr>
          <p:spPr>
            <a:xfrm>
              <a:off x="5214938" y="3214688"/>
              <a:ext cx="800100" cy="365125"/>
            </a:xfrm>
            <a:custGeom>
              <a:avLst/>
              <a:gdLst>
                <a:gd name="connsiteX0" fmla="*/ 57150 w 1365250"/>
                <a:gd name="connsiteY0" fmla="*/ 19050 h 717550"/>
                <a:gd name="connsiteX1" fmla="*/ 101600 w 1365250"/>
                <a:gd name="connsiteY1" fmla="*/ 107950 h 717550"/>
                <a:gd name="connsiteX2" fmla="*/ 50800 w 1365250"/>
                <a:gd name="connsiteY2" fmla="*/ 158750 h 717550"/>
                <a:gd name="connsiteX3" fmla="*/ 107950 w 1365250"/>
                <a:gd name="connsiteY3" fmla="*/ 234950 h 717550"/>
                <a:gd name="connsiteX4" fmla="*/ 31750 w 1365250"/>
                <a:gd name="connsiteY4" fmla="*/ 298450 h 717550"/>
                <a:gd name="connsiteX5" fmla="*/ 69850 w 1365250"/>
                <a:gd name="connsiteY5" fmla="*/ 361950 h 717550"/>
                <a:gd name="connsiteX6" fmla="*/ 31750 w 1365250"/>
                <a:gd name="connsiteY6" fmla="*/ 425450 h 717550"/>
                <a:gd name="connsiteX7" fmla="*/ 95250 w 1365250"/>
                <a:gd name="connsiteY7" fmla="*/ 495300 h 717550"/>
                <a:gd name="connsiteX8" fmla="*/ 19050 w 1365250"/>
                <a:gd name="connsiteY8" fmla="*/ 552450 h 717550"/>
                <a:gd name="connsiteX9" fmla="*/ 82550 w 1365250"/>
                <a:gd name="connsiteY9" fmla="*/ 615950 h 717550"/>
                <a:gd name="connsiteX10" fmla="*/ 0 w 1365250"/>
                <a:gd name="connsiteY10" fmla="*/ 717550 h 717550"/>
                <a:gd name="connsiteX11" fmla="*/ 273050 w 1365250"/>
                <a:gd name="connsiteY11" fmla="*/ 647700 h 717550"/>
                <a:gd name="connsiteX12" fmla="*/ 825500 w 1365250"/>
                <a:gd name="connsiteY12" fmla="*/ 444500 h 717550"/>
                <a:gd name="connsiteX13" fmla="*/ 977900 w 1365250"/>
                <a:gd name="connsiteY13" fmla="*/ 393700 h 717550"/>
                <a:gd name="connsiteX14" fmla="*/ 812800 w 1365250"/>
                <a:gd name="connsiteY14" fmla="*/ 539750 h 717550"/>
                <a:gd name="connsiteX15" fmla="*/ 1365250 w 1365250"/>
                <a:gd name="connsiteY15" fmla="*/ 260350 h 717550"/>
                <a:gd name="connsiteX16" fmla="*/ 863600 w 1365250"/>
                <a:gd name="connsiteY16" fmla="*/ 50800 h 717550"/>
                <a:gd name="connsiteX17" fmla="*/ 1009650 w 1365250"/>
                <a:gd name="connsiteY17" fmla="*/ 184150 h 717550"/>
                <a:gd name="connsiteX18" fmla="*/ 673100 w 1365250"/>
                <a:gd name="connsiteY18" fmla="*/ 139700 h 717550"/>
                <a:gd name="connsiteX19" fmla="*/ 431800 w 1365250"/>
                <a:gd name="connsiteY19" fmla="*/ 76200 h 717550"/>
                <a:gd name="connsiteX20" fmla="*/ 133350 w 1365250"/>
                <a:gd name="connsiteY20" fmla="*/ 0 h 717550"/>
                <a:gd name="connsiteX21" fmla="*/ 57150 w 1365250"/>
                <a:gd name="connsiteY21" fmla="*/ 19050 h 717550"/>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287370 w 1379570"/>
                <a:gd name="connsiteY11" fmla="*/ 7001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223839 w 1379570"/>
                <a:gd name="connsiteY6" fmla="*/ 417537 h 769962"/>
                <a:gd name="connsiteX7" fmla="*/ 46070 w 1379570"/>
                <a:gd name="connsiteY7" fmla="*/ 477862 h 769962"/>
                <a:gd name="connsiteX8" fmla="*/ 109570 w 1379570"/>
                <a:gd name="connsiteY8" fmla="*/ 547712 h 769962"/>
                <a:gd name="connsiteX9" fmla="*/ 33370 w 1379570"/>
                <a:gd name="connsiteY9" fmla="*/ 604862 h 769962"/>
                <a:gd name="connsiteX10" fmla="*/ 96870 w 1379570"/>
                <a:gd name="connsiteY10" fmla="*/ 668362 h 769962"/>
                <a:gd name="connsiteX11" fmla="*/ 14320 w 1379570"/>
                <a:gd name="connsiteY11" fmla="*/ 769962 h 769962"/>
                <a:gd name="connsiteX12" fmla="*/ 287370 w 1379570"/>
                <a:gd name="connsiteY12" fmla="*/ 700112 h 769962"/>
                <a:gd name="connsiteX13" fmla="*/ 839820 w 1379570"/>
                <a:gd name="connsiteY13" fmla="*/ 496912 h 769962"/>
                <a:gd name="connsiteX14" fmla="*/ 992220 w 1379570"/>
                <a:gd name="connsiteY14" fmla="*/ 446112 h 769962"/>
                <a:gd name="connsiteX15" fmla="*/ 827120 w 1379570"/>
                <a:gd name="connsiteY15" fmla="*/ 592162 h 769962"/>
                <a:gd name="connsiteX16" fmla="*/ 1379570 w 1379570"/>
                <a:gd name="connsiteY16" fmla="*/ 312762 h 769962"/>
                <a:gd name="connsiteX17" fmla="*/ 877920 w 1379570"/>
                <a:gd name="connsiteY17" fmla="*/ 103212 h 769962"/>
                <a:gd name="connsiteX18" fmla="*/ 1023970 w 1379570"/>
                <a:gd name="connsiteY18" fmla="*/ 236562 h 769962"/>
                <a:gd name="connsiteX19" fmla="*/ 687420 w 1379570"/>
                <a:gd name="connsiteY19" fmla="*/ 192112 h 769962"/>
                <a:gd name="connsiteX20" fmla="*/ 446120 w 1379570"/>
                <a:gd name="connsiteY20" fmla="*/ 128612 h 769962"/>
                <a:gd name="connsiteX21" fmla="*/ 147670 w 1379570"/>
                <a:gd name="connsiteY21" fmla="*/ 52412 h 769962"/>
                <a:gd name="connsiteX22" fmla="*/ 0 w 1379570"/>
                <a:gd name="connsiteY22"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223839 w 1379570"/>
                <a:gd name="connsiteY6" fmla="*/ 417537 h 769962"/>
                <a:gd name="connsiteX7" fmla="*/ 46070 w 1379570"/>
                <a:gd name="connsiteY7" fmla="*/ 477862 h 769962"/>
                <a:gd name="connsiteX8" fmla="*/ 109570 w 1379570"/>
                <a:gd name="connsiteY8" fmla="*/ 547712 h 769962"/>
                <a:gd name="connsiteX9" fmla="*/ 33370 w 1379570"/>
                <a:gd name="connsiteY9" fmla="*/ 604862 h 769962"/>
                <a:gd name="connsiteX10" fmla="*/ 96870 w 1379570"/>
                <a:gd name="connsiteY10" fmla="*/ 668362 h 769962"/>
                <a:gd name="connsiteX11" fmla="*/ 14320 w 1379570"/>
                <a:gd name="connsiteY11" fmla="*/ 769962 h 769962"/>
                <a:gd name="connsiteX12" fmla="*/ 287370 w 1379570"/>
                <a:gd name="connsiteY12" fmla="*/ 700112 h 769962"/>
                <a:gd name="connsiteX13" fmla="*/ 839820 w 1379570"/>
                <a:gd name="connsiteY13" fmla="*/ 496912 h 769962"/>
                <a:gd name="connsiteX14" fmla="*/ 992220 w 1379570"/>
                <a:gd name="connsiteY14" fmla="*/ 446112 h 769962"/>
                <a:gd name="connsiteX15" fmla="*/ 827120 w 1379570"/>
                <a:gd name="connsiteY15" fmla="*/ 592162 h 769962"/>
                <a:gd name="connsiteX16" fmla="*/ 1379570 w 1379570"/>
                <a:gd name="connsiteY16" fmla="*/ 312762 h 769962"/>
                <a:gd name="connsiteX17" fmla="*/ 877920 w 1379570"/>
                <a:gd name="connsiteY17" fmla="*/ 103212 h 769962"/>
                <a:gd name="connsiteX18" fmla="*/ 1023970 w 1379570"/>
                <a:gd name="connsiteY18" fmla="*/ 236562 h 769962"/>
                <a:gd name="connsiteX19" fmla="*/ 687420 w 1379570"/>
                <a:gd name="connsiteY19" fmla="*/ 192112 h 769962"/>
                <a:gd name="connsiteX20" fmla="*/ 446120 w 1379570"/>
                <a:gd name="connsiteY20" fmla="*/ 128612 h 769962"/>
                <a:gd name="connsiteX21" fmla="*/ 147670 w 1379570"/>
                <a:gd name="connsiteY21" fmla="*/ 52412 h 769962"/>
                <a:gd name="connsiteX22" fmla="*/ 0 w 1379570"/>
                <a:gd name="connsiteY22"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287370 w 1379570"/>
                <a:gd name="connsiteY11" fmla="*/ 7001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501652 w 1379570"/>
                <a:gd name="connsiteY11" fmla="*/ 5572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501652 w 1379570"/>
                <a:gd name="connsiteY11" fmla="*/ 5572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687420 w 1379570"/>
                <a:gd name="connsiteY17" fmla="*/ 192112 h 769962"/>
                <a:gd name="connsiteX18" fmla="*/ 446120 w 1379570"/>
                <a:gd name="connsiteY18" fmla="*/ 128612 h 769962"/>
                <a:gd name="connsiteX19" fmla="*/ 147670 w 1379570"/>
                <a:gd name="connsiteY19" fmla="*/ 52412 h 769962"/>
                <a:gd name="connsiteX20" fmla="*/ 0 w 1379570"/>
                <a:gd name="connsiteY20"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446120 w 1379570"/>
                <a:gd name="connsiteY17" fmla="*/ 128612 h 769962"/>
                <a:gd name="connsiteX18" fmla="*/ 147670 w 1379570"/>
                <a:gd name="connsiteY18" fmla="*/ 52412 h 769962"/>
                <a:gd name="connsiteX19" fmla="*/ 0 w 1379570"/>
                <a:gd name="connsiteY19"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446120 w 1379570"/>
                <a:gd name="connsiteY17" fmla="*/ 128612 h 769962"/>
                <a:gd name="connsiteX18" fmla="*/ 0 w 1379570"/>
                <a:gd name="connsiteY18" fmla="*/ 0 h 769962"/>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446120 w 1379570"/>
                <a:gd name="connsiteY17" fmla="*/ 133904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205318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451040"/>
                <a:gd name="connsiteY0" fmla="*/ 5292 h 846716"/>
                <a:gd name="connsiteX1" fmla="*/ 187390 w 1451040"/>
                <a:gd name="connsiteY1" fmla="*/ 237116 h 846716"/>
                <a:gd name="connsiteX2" fmla="*/ 136590 w 1451040"/>
                <a:gd name="connsiteY2" fmla="*/ 287916 h 846716"/>
                <a:gd name="connsiteX3" fmla="*/ 193740 w 1451040"/>
                <a:gd name="connsiteY3" fmla="*/ 364116 h 846716"/>
                <a:gd name="connsiteX4" fmla="*/ 117540 w 1451040"/>
                <a:gd name="connsiteY4" fmla="*/ 427616 h 846716"/>
                <a:gd name="connsiteX5" fmla="*/ 155640 w 1451040"/>
                <a:gd name="connsiteY5" fmla="*/ 491116 h 846716"/>
                <a:gd name="connsiteX6" fmla="*/ 117540 w 1451040"/>
                <a:gd name="connsiteY6" fmla="*/ 554616 h 846716"/>
                <a:gd name="connsiteX7" fmla="*/ 181040 w 1451040"/>
                <a:gd name="connsiteY7" fmla="*/ 624466 h 846716"/>
                <a:gd name="connsiteX8" fmla="*/ 104840 w 1451040"/>
                <a:gd name="connsiteY8" fmla="*/ 681616 h 846716"/>
                <a:gd name="connsiteX9" fmla="*/ 168340 w 1451040"/>
                <a:gd name="connsiteY9" fmla="*/ 745116 h 846716"/>
                <a:gd name="connsiteX10" fmla="*/ 85790 w 1451040"/>
                <a:gd name="connsiteY10" fmla="*/ 846716 h 846716"/>
                <a:gd name="connsiteX11" fmla="*/ 644496 w 1451040"/>
                <a:gd name="connsiteY11" fmla="*/ 633918 h 846716"/>
                <a:gd name="connsiteX12" fmla="*/ 1063690 w 1451040"/>
                <a:gd name="connsiteY12" fmla="*/ 522866 h 846716"/>
                <a:gd name="connsiteX13" fmla="*/ 898590 w 1451040"/>
                <a:gd name="connsiteY13" fmla="*/ 668916 h 846716"/>
                <a:gd name="connsiteX14" fmla="*/ 1451040 w 1451040"/>
                <a:gd name="connsiteY14" fmla="*/ 389516 h 846716"/>
                <a:gd name="connsiteX15" fmla="*/ 949390 w 1451040"/>
                <a:gd name="connsiteY15" fmla="*/ 179966 h 846716"/>
                <a:gd name="connsiteX16" fmla="*/ 1095440 w 1451040"/>
                <a:gd name="connsiteY16" fmla="*/ 313316 h 846716"/>
                <a:gd name="connsiteX17" fmla="*/ 588996 w 1451040"/>
                <a:gd name="connsiteY17" fmla="*/ 205318 h 846716"/>
                <a:gd name="connsiteX18" fmla="*/ 0 w 1451040"/>
                <a:gd name="connsiteY18" fmla="*/ 5292 h 846716"/>
                <a:gd name="connsiteX0" fmla="*/ 0 w 1451040"/>
                <a:gd name="connsiteY0" fmla="*/ 0 h 841424"/>
                <a:gd name="connsiteX1" fmla="*/ 187390 w 1451040"/>
                <a:gd name="connsiteY1" fmla="*/ 231824 h 841424"/>
                <a:gd name="connsiteX2" fmla="*/ 136590 w 1451040"/>
                <a:gd name="connsiteY2" fmla="*/ 282624 h 841424"/>
                <a:gd name="connsiteX3" fmla="*/ 193740 w 1451040"/>
                <a:gd name="connsiteY3" fmla="*/ 358824 h 841424"/>
                <a:gd name="connsiteX4" fmla="*/ 117540 w 1451040"/>
                <a:gd name="connsiteY4" fmla="*/ 422324 h 841424"/>
                <a:gd name="connsiteX5" fmla="*/ 155640 w 1451040"/>
                <a:gd name="connsiteY5" fmla="*/ 485824 h 841424"/>
                <a:gd name="connsiteX6" fmla="*/ 117540 w 1451040"/>
                <a:gd name="connsiteY6" fmla="*/ 549324 h 841424"/>
                <a:gd name="connsiteX7" fmla="*/ 181040 w 1451040"/>
                <a:gd name="connsiteY7" fmla="*/ 619174 h 841424"/>
                <a:gd name="connsiteX8" fmla="*/ 104840 w 1451040"/>
                <a:gd name="connsiteY8" fmla="*/ 676324 h 841424"/>
                <a:gd name="connsiteX9" fmla="*/ 168340 w 1451040"/>
                <a:gd name="connsiteY9" fmla="*/ 739824 h 841424"/>
                <a:gd name="connsiteX10" fmla="*/ 85790 w 1451040"/>
                <a:gd name="connsiteY10" fmla="*/ 841424 h 841424"/>
                <a:gd name="connsiteX11" fmla="*/ 644496 w 1451040"/>
                <a:gd name="connsiteY11" fmla="*/ 628626 h 841424"/>
                <a:gd name="connsiteX12" fmla="*/ 1063690 w 1451040"/>
                <a:gd name="connsiteY12" fmla="*/ 517574 h 841424"/>
                <a:gd name="connsiteX13" fmla="*/ 898590 w 1451040"/>
                <a:gd name="connsiteY13" fmla="*/ 663624 h 841424"/>
                <a:gd name="connsiteX14" fmla="*/ 1451040 w 1451040"/>
                <a:gd name="connsiteY14" fmla="*/ 384224 h 841424"/>
                <a:gd name="connsiteX15" fmla="*/ 949390 w 1451040"/>
                <a:gd name="connsiteY15" fmla="*/ 174674 h 841424"/>
                <a:gd name="connsiteX16" fmla="*/ 1095440 w 1451040"/>
                <a:gd name="connsiteY16" fmla="*/ 308024 h 841424"/>
                <a:gd name="connsiteX17" fmla="*/ 588996 w 1451040"/>
                <a:gd name="connsiteY17" fmla="*/ 200026 h 841424"/>
                <a:gd name="connsiteX18" fmla="*/ 0 w 1451040"/>
                <a:gd name="connsiteY18" fmla="*/ 0 h 841424"/>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877984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877984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727138 w 1379634"/>
                <a:gd name="connsiteY18" fmla="*/ 158798 h 770010"/>
                <a:gd name="connsiteX19" fmla="*/ 517590 w 1379634"/>
                <a:gd name="connsiteY19" fmla="*/ 128612 h 770010"/>
                <a:gd name="connsiteX20" fmla="*/ 0 w 1379634"/>
                <a:gd name="connsiteY20"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6610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69986"/>
                <a:gd name="connsiteX1" fmla="*/ 115984 w 1379634"/>
                <a:gd name="connsiteY1" fmla="*/ 160410 h 769986"/>
                <a:gd name="connsiteX2" fmla="*/ 65184 w 1379634"/>
                <a:gd name="connsiteY2" fmla="*/ 211210 h 769986"/>
                <a:gd name="connsiteX3" fmla="*/ 122334 w 1379634"/>
                <a:gd name="connsiteY3" fmla="*/ 287410 h 769986"/>
                <a:gd name="connsiteX4" fmla="*/ 46134 w 1379634"/>
                <a:gd name="connsiteY4" fmla="*/ 350910 h 769986"/>
                <a:gd name="connsiteX5" fmla="*/ 84234 w 1379634"/>
                <a:gd name="connsiteY5" fmla="*/ 414410 h 769986"/>
                <a:gd name="connsiteX6" fmla="*/ 46134 w 1379634"/>
                <a:gd name="connsiteY6" fmla="*/ 477910 h 769986"/>
                <a:gd name="connsiteX7" fmla="*/ 109634 w 1379634"/>
                <a:gd name="connsiteY7" fmla="*/ 547760 h 769986"/>
                <a:gd name="connsiteX8" fmla="*/ 33434 w 1379634"/>
                <a:gd name="connsiteY8" fmla="*/ 604910 h 769986"/>
                <a:gd name="connsiteX9" fmla="*/ 96934 w 1379634"/>
                <a:gd name="connsiteY9" fmla="*/ 668410 h 769986"/>
                <a:gd name="connsiteX10" fmla="*/ 14352 w 1379634"/>
                <a:gd name="connsiteY10" fmla="*/ 769986 h 769986"/>
                <a:gd name="connsiteX11" fmla="*/ 573090 w 1379634"/>
                <a:gd name="connsiteY11" fmla="*/ 557212 h 769986"/>
                <a:gd name="connsiteX12" fmla="*/ 992284 w 1379634"/>
                <a:gd name="connsiteY12" fmla="*/ 446160 h 769986"/>
                <a:gd name="connsiteX13" fmla="*/ 970028 w 1379634"/>
                <a:gd name="connsiteY13" fmla="*/ 592210 h 769986"/>
                <a:gd name="connsiteX14" fmla="*/ 1379634 w 1379634"/>
                <a:gd name="connsiteY14" fmla="*/ 312810 h 769986"/>
                <a:gd name="connsiteX15" fmla="*/ 949390 w 1379634"/>
                <a:gd name="connsiteY15" fmla="*/ 103260 h 769986"/>
                <a:gd name="connsiteX16" fmla="*/ 1024034 w 1379634"/>
                <a:gd name="connsiteY16" fmla="*/ 236610 h 769986"/>
                <a:gd name="connsiteX17" fmla="*/ 517590 w 1379634"/>
                <a:gd name="connsiteY17" fmla="*/ 128612 h 769986"/>
                <a:gd name="connsiteX18" fmla="*/ 0 w 1379634"/>
                <a:gd name="connsiteY18" fmla="*/ 0 h 769986"/>
                <a:gd name="connsiteX0" fmla="*/ 116575 w 1496209"/>
                <a:gd name="connsiteY0" fmla="*/ 0 h 769986"/>
                <a:gd name="connsiteX1" fmla="*/ 232559 w 1496209"/>
                <a:gd name="connsiteY1" fmla="*/ 160410 h 769986"/>
                <a:gd name="connsiteX2" fmla="*/ 181759 w 1496209"/>
                <a:gd name="connsiteY2" fmla="*/ 211210 h 769986"/>
                <a:gd name="connsiteX3" fmla="*/ 238909 w 1496209"/>
                <a:gd name="connsiteY3" fmla="*/ 287410 h 769986"/>
                <a:gd name="connsiteX4" fmla="*/ 162709 w 1496209"/>
                <a:gd name="connsiteY4" fmla="*/ 350910 h 769986"/>
                <a:gd name="connsiteX5" fmla="*/ 200809 w 1496209"/>
                <a:gd name="connsiteY5" fmla="*/ 414410 h 769986"/>
                <a:gd name="connsiteX6" fmla="*/ 6350 w 1496209"/>
                <a:gd name="connsiteY6" fmla="*/ 377656 h 769986"/>
                <a:gd name="connsiteX7" fmla="*/ 162709 w 1496209"/>
                <a:gd name="connsiteY7" fmla="*/ 477910 h 769986"/>
                <a:gd name="connsiteX8" fmla="*/ 226209 w 1496209"/>
                <a:gd name="connsiteY8" fmla="*/ 547760 h 769986"/>
                <a:gd name="connsiteX9" fmla="*/ 150009 w 1496209"/>
                <a:gd name="connsiteY9" fmla="*/ 604910 h 769986"/>
                <a:gd name="connsiteX10" fmla="*/ 213509 w 1496209"/>
                <a:gd name="connsiteY10" fmla="*/ 668410 h 769986"/>
                <a:gd name="connsiteX11" fmla="*/ 130927 w 1496209"/>
                <a:gd name="connsiteY11" fmla="*/ 769986 h 769986"/>
                <a:gd name="connsiteX12" fmla="*/ 689665 w 1496209"/>
                <a:gd name="connsiteY12" fmla="*/ 557212 h 769986"/>
                <a:gd name="connsiteX13" fmla="*/ 1108859 w 1496209"/>
                <a:gd name="connsiteY13" fmla="*/ 446160 h 769986"/>
                <a:gd name="connsiteX14" fmla="*/ 1086603 w 1496209"/>
                <a:gd name="connsiteY14" fmla="*/ 592210 h 769986"/>
                <a:gd name="connsiteX15" fmla="*/ 1496209 w 1496209"/>
                <a:gd name="connsiteY15" fmla="*/ 312810 h 769986"/>
                <a:gd name="connsiteX16" fmla="*/ 1065965 w 1496209"/>
                <a:gd name="connsiteY16" fmla="*/ 103260 h 769986"/>
                <a:gd name="connsiteX17" fmla="*/ 1140609 w 1496209"/>
                <a:gd name="connsiteY17" fmla="*/ 236610 h 769986"/>
                <a:gd name="connsiteX18" fmla="*/ 634165 w 1496209"/>
                <a:gd name="connsiteY18" fmla="*/ 128612 h 769986"/>
                <a:gd name="connsiteX19" fmla="*/ 116575 w 1496209"/>
                <a:gd name="connsiteY19" fmla="*/ 0 h 769986"/>
                <a:gd name="connsiteX0" fmla="*/ 116575 w 1496209"/>
                <a:gd name="connsiteY0" fmla="*/ 0 h 769986"/>
                <a:gd name="connsiteX1" fmla="*/ 232559 w 1496209"/>
                <a:gd name="connsiteY1" fmla="*/ 160410 h 769986"/>
                <a:gd name="connsiteX2" fmla="*/ 181759 w 1496209"/>
                <a:gd name="connsiteY2" fmla="*/ 211210 h 769986"/>
                <a:gd name="connsiteX3" fmla="*/ 238909 w 1496209"/>
                <a:gd name="connsiteY3" fmla="*/ 287410 h 769986"/>
                <a:gd name="connsiteX4" fmla="*/ 162709 w 1496209"/>
                <a:gd name="connsiteY4" fmla="*/ 350910 h 769986"/>
                <a:gd name="connsiteX5" fmla="*/ 200809 w 1496209"/>
                <a:gd name="connsiteY5" fmla="*/ 414410 h 769986"/>
                <a:gd name="connsiteX6" fmla="*/ 6350 w 1496209"/>
                <a:gd name="connsiteY6" fmla="*/ 377656 h 769986"/>
                <a:gd name="connsiteX7" fmla="*/ 162709 w 1496209"/>
                <a:gd name="connsiteY7" fmla="*/ 477910 h 769986"/>
                <a:gd name="connsiteX8" fmla="*/ 226209 w 1496209"/>
                <a:gd name="connsiteY8" fmla="*/ 547760 h 769986"/>
                <a:gd name="connsiteX9" fmla="*/ 3112 w 1496209"/>
                <a:gd name="connsiteY9" fmla="*/ 565078 h 769986"/>
                <a:gd name="connsiteX10" fmla="*/ 213509 w 1496209"/>
                <a:gd name="connsiteY10" fmla="*/ 668410 h 769986"/>
                <a:gd name="connsiteX11" fmla="*/ 130927 w 1496209"/>
                <a:gd name="connsiteY11" fmla="*/ 769986 h 769986"/>
                <a:gd name="connsiteX12" fmla="*/ 689665 w 1496209"/>
                <a:gd name="connsiteY12" fmla="*/ 557212 h 769986"/>
                <a:gd name="connsiteX13" fmla="*/ 1108859 w 1496209"/>
                <a:gd name="connsiteY13" fmla="*/ 446160 h 769986"/>
                <a:gd name="connsiteX14" fmla="*/ 1086603 w 1496209"/>
                <a:gd name="connsiteY14" fmla="*/ 592210 h 769986"/>
                <a:gd name="connsiteX15" fmla="*/ 1496209 w 1496209"/>
                <a:gd name="connsiteY15" fmla="*/ 312810 h 769986"/>
                <a:gd name="connsiteX16" fmla="*/ 1065965 w 1496209"/>
                <a:gd name="connsiteY16" fmla="*/ 103260 h 769986"/>
                <a:gd name="connsiteX17" fmla="*/ 1140609 w 1496209"/>
                <a:gd name="connsiteY17" fmla="*/ 236610 h 769986"/>
                <a:gd name="connsiteX18" fmla="*/ 634165 w 1496209"/>
                <a:gd name="connsiteY18" fmla="*/ 128612 h 769986"/>
                <a:gd name="connsiteX19" fmla="*/ 116575 w 1496209"/>
                <a:gd name="connsiteY19" fmla="*/ 0 h 769986"/>
                <a:gd name="connsiteX0" fmla="*/ 132545 w 1512179"/>
                <a:gd name="connsiteY0" fmla="*/ 0 h 873030"/>
                <a:gd name="connsiteX1" fmla="*/ 248529 w 1512179"/>
                <a:gd name="connsiteY1" fmla="*/ 160410 h 873030"/>
                <a:gd name="connsiteX2" fmla="*/ 197729 w 1512179"/>
                <a:gd name="connsiteY2" fmla="*/ 211210 h 873030"/>
                <a:gd name="connsiteX3" fmla="*/ 254879 w 1512179"/>
                <a:gd name="connsiteY3" fmla="*/ 287410 h 873030"/>
                <a:gd name="connsiteX4" fmla="*/ 178679 w 1512179"/>
                <a:gd name="connsiteY4" fmla="*/ 350910 h 873030"/>
                <a:gd name="connsiteX5" fmla="*/ 216779 w 1512179"/>
                <a:gd name="connsiteY5" fmla="*/ 414410 h 873030"/>
                <a:gd name="connsiteX6" fmla="*/ 22320 w 1512179"/>
                <a:gd name="connsiteY6" fmla="*/ 377656 h 873030"/>
                <a:gd name="connsiteX7" fmla="*/ 178679 w 1512179"/>
                <a:gd name="connsiteY7" fmla="*/ 477910 h 873030"/>
                <a:gd name="connsiteX8" fmla="*/ 242179 w 1512179"/>
                <a:gd name="connsiteY8" fmla="*/ 547760 h 873030"/>
                <a:gd name="connsiteX9" fmla="*/ 19082 w 1512179"/>
                <a:gd name="connsiteY9" fmla="*/ 565078 h 873030"/>
                <a:gd name="connsiteX10" fmla="*/ 229479 w 1512179"/>
                <a:gd name="connsiteY10" fmla="*/ 668410 h 873030"/>
                <a:gd name="connsiteX11" fmla="*/ 0 w 1512179"/>
                <a:gd name="connsiteY11" fmla="*/ 873030 h 873030"/>
                <a:gd name="connsiteX12" fmla="*/ 705635 w 1512179"/>
                <a:gd name="connsiteY12" fmla="*/ 557212 h 873030"/>
                <a:gd name="connsiteX13" fmla="*/ 1124829 w 1512179"/>
                <a:gd name="connsiteY13" fmla="*/ 446160 h 873030"/>
                <a:gd name="connsiteX14" fmla="*/ 1102573 w 1512179"/>
                <a:gd name="connsiteY14" fmla="*/ 592210 h 873030"/>
                <a:gd name="connsiteX15" fmla="*/ 1512179 w 1512179"/>
                <a:gd name="connsiteY15" fmla="*/ 312810 h 873030"/>
                <a:gd name="connsiteX16" fmla="*/ 1081935 w 1512179"/>
                <a:gd name="connsiteY16" fmla="*/ 103260 h 873030"/>
                <a:gd name="connsiteX17" fmla="*/ 1156579 w 1512179"/>
                <a:gd name="connsiteY17" fmla="*/ 236610 h 873030"/>
                <a:gd name="connsiteX18" fmla="*/ 650135 w 1512179"/>
                <a:gd name="connsiteY18" fmla="*/ 128612 h 873030"/>
                <a:gd name="connsiteX19" fmla="*/ 132545 w 1512179"/>
                <a:gd name="connsiteY19" fmla="*/ 0 h 873030"/>
                <a:gd name="connsiteX0" fmla="*/ 1618 w 1512179"/>
                <a:gd name="connsiteY0" fmla="*/ 0 h 944468"/>
                <a:gd name="connsiteX1" fmla="*/ 248529 w 1512179"/>
                <a:gd name="connsiteY1" fmla="*/ 231848 h 944468"/>
                <a:gd name="connsiteX2" fmla="*/ 197729 w 1512179"/>
                <a:gd name="connsiteY2" fmla="*/ 282648 h 944468"/>
                <a:gd name="connsiteX3" fmla="*/ 254879 w 1512179"/>
                <a:gd name="connsiteY3" fmla="*/ 358848 h 944468"/>
                <a:gd name="connsiteX4" fmla="*/ 178679 w 1512179"/>
                <a:gd name="connsiteY4" fmla="*/ 422348 h 944468"/>
                <a:gd name="connsiteX5" fmla="*/ 216779 w 1512179"/>
                <a:gd name="connsiteY5" fmla="*/ 485848 h 944468"/>
                <a:gd name="connsiteX6" fmla="*/ 22320 w 1512179"/>
                <a:gd name="connsiteY6" fmla="*/ 449094 h 944468"/>
                <a:gd name="connsiteX7" fmla="*/ 178679 w 1512179"/>
                <a:gd name="connsiteY7" fmla="*/ 549348 h 944468"/>
                <a:gd name="connsiteX8" fmla="*/ 242179 w 1512179"/>
                <a:gd name="connsiteY8" fmla="*/ 619198 h 944468"/>
                <a:gd name="connsiteX9" fmla="*/ 19082 w 1512179"/>
                <a:gd name="connsiteY9" fmla="*/ 636516 h 944468"/>
                <a:gd name="connsiteX10" fmla="*/ 229479 w 1512179"/>
                <a:gd name="connsiteY10" fmla="*/ 739848 h 944468"/>
                <a:gd name="connsiteX11" fmla="*/ 0 w 1512179"/>
                <a:gd name="connsiteY11" fmla="*/ 944468 h 944468"/>
                <a:gd name="connsiteX12" fmla="*/ 705635 w 1512179"/>
                <a:gd name="connsiteY12" fmla="*/ 628650 h 944468"/>
                <a:gd name="connsiteX13" fmla="*/ 1124829 w 1512179"/>
                <a:gd name="connsiteY13" fmla="*/ 517598 h 944468"/>
                <a:gd name="connsiteX14" fmla="*/ 1102573 w 1512179"/>
                <a:gd name="connsiteY14" fmla="*/ 663648 h 944468"/>
                <a:gd name="connsiteX15" fmla="*/ 1512179 w 1512179"/>
                <a:gd name="connsiteY15" fmla="*/ 384248 h 944468"/>
                <a:gd name="connsiteX16" fmla="*/ 1081935 w 1512179"/>
                <a:gd name="connsiteY16" fmla="*/ 174698 h 944468"/>
                <a:gd name="connsiteX17" fmla="*/ 1156579 w 1512179"/>
                <a:gd name="connsiteY17" fmla="*/ 308048 h 944468"/>
                <a:gd name="connsiteX18" fmla="*/ 650135 w 1512179"/>
                <a:gd name="connsiteY18" fmla="*/ 200050 h 944468"/>
                <a:gd name="connsiteX19" fmla="*/ 1618 w 1512179"/>
                <a:gd name="connsiteY19" fmla="*/ 0 h 944468"/>
                <a:gd name="connsiteX0" fmla="*/ 77735 w 1588296"/>
                <a:gd name="connsiteY0" fmla="*/ 0 h 944468"/>
                <a:gd name="connsiteX1" fmla="*/ 324646 w 1588296"/>
                <a:gd name="connsiteY1" fmla="*/ 231848 h 944468"/>
                <a:gd name="connsiteX2" fmla="*/ 273846 w 1588296"/>
                <a:gd name="connsiteY2" fmla="*/ 282648 h 944468"/>
                <a:gd name="connsiteX3" fmla="*/ 0 w 1588296"/>
                <a:gd name="connsiteY3" fmla="*/ 291283 h 944468"/>
                <a:gd name="connsiteX4" fmla="*/ 330996 w 1588296"/>
                <a:gd name="connsiteY4" fmla="*/ 358848 h 944468"/>
                <a:gd name="connsiteX5" fmla="*/ 254796 w 1588296"/>
                <a:gd name="connsiteY5" fmla="*/ 422348 h 944468"/>
                <a:gd name="connsiteX6" fmla="*/ 292896 w 1588296"/>
                <a:gd name="connsiteY6" fmla="*/ 485848 h 944468"/>
                <a:gd name="connsiteX7" fmla="*/ 98437 w 1588296"/>
                <a:gd name="connsiteY7" fmla="*/ 449094 h 944468"/>
                <a:gd name="connsiteX8" fmla="*/ 254796 w 1588296"/>
                <a:gd name="connsiteY8" fmla="*/ 549348 h 944468"/>
                <a:gd name="connsiteX9" fmla="*/ 318296 w 1588296"/>
                <a:gd name="connsiteY9" fmla="*/ 619198 h 944468"/>
                <a:gd name="connsiteX10" fmla="*/ 95199 w 1588296"/>
                <a:gd name="connsiteY10" fmla="*/ 636516 h 944468"/>
                <a:gd name="connsiteX11" fmla="*/ 305596 w 1588296"/>
                <a:gd name="connsiteY11" fmla="*/ 739848 h 944468"/>
                <a:gd name="connsiteX12" fmla="*/ 76117 w 1588296"/>
                <a:gd name="connsiteY12" fmla="*/ 944468 h 944468"/>
                <a:gd name="connsiteX13" fmla="*/ 781752 w 1588296"/>
                <a:gd name="connsiteY13" fmla="*/ 628650 h 944468"/>
                <a:gd name="connsiteX14" fmla="*/ 1200946 w 1588296"/>
                <a:gd name="connsiteY14" fmla="*/ 517598 h 944468"/>
                <a:gd name="connsiteX15" fmla="*/ 1178690 w 1588296"/>
                <a:gd name="connsiteY15" fmla="*/ 663648 h 944468"/>
                <a:gd name="connsiteX16" fmla="*/ 1588296 w 1588296"/>
                <a:gd name="connsiteY16" fmla="*/ 384248 h 944468"/>
                <a:gd name="connsiteX17" fmla="*/ 1158052 w 1588296"/>
                <a:gd name="connsiteY17" fmla="*/ 174698 h 944468"/>
                <a:gd name="connsiteX18" fmla="*/ 1232696 w 1588296"/>
                <a:gd name="connsiteY18" fmla="*/ 308048 h 944468"/>
                <a:gd name="connsiteX19" fmla="*/ 726252 w 1588296"/>
                <a:gd name="connsiteY19" fmla="*/ 200050 h 944468"/>
                <a:gd name="connsiteX20" fmla="*/ 77735 w 1588296"/>
                <a:gd name="connsiteY20"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54796 w 1588296"/>
                <a:gd name="connsiteY4" fmla="*/ 422348 h 944468"/>
                <a:gd name="connsiteX5" fmla="*/ 292896 w 1588296"/>
                <a:gd name="connsiteY5" fmla="*/ 485848 h 944468"/>
                <a:gd name="connsiteX6" fmla="*/ 98437 w 1588296"/>
                <a:gd name="connsiteY6" fmla="*/ 449094 h 944468"/>
                <a:gd name="connsiteX7" fmla="*/ 254796 w 1588296"/>
                <a:gd name="connsiteY7" fmla="*/ 549348 h 944468"/>
                <a:gd name="connsiteX8" fmla="*/ 318296 w 1588296"/>
                <a:gd name="connsiteY8" fmla="*/ 619198 h 944468"/>
                <a:gd name="connsiteX9" fmla="*/ 95199 w 1588296"/>
                <a:gd name="connsiteY9" fmla="*/ 636516 h 944468"/>
                <a:gd name="connsiteX10" fmla="*/ 305596 w 1588296"/>
                <a:gd name="connsiteY10" fmla="*/ 739848 h 944468"/>
                <a:gd name="connsiteX11" fmla="*/ 76117 w 1588296"/>
                <a:gd name="connsiteY11" fmla="*/ 944468 h 944468"/>
                <a:gd name="connsiteX12" fmla="*/ 781752 w 1588296"/>
                <a:gd name="connsiteY12" fmla="*/ 628650 h 944468"/>
                <a:gd name="connsiteX13" fmla="*/ 1200946 w 1588296"/>
                <a:gd name="connsiteY13" fmla="*/ 517598 h 944468"/>
                <a:gd name="connsiteX14" fmla="*/ 1178690 w 1588296"/>
                <a:gd name="connsiteY14" fmla="*/ 663648 h 944468"/>
                <a:gd name="connsiteX15" fmla="*/ 1588296 w 1588296"/>
                <a:gd name="connsiteY15" fmla="*/ 384248 h 944468"/>
                <a:gd name="connsiteX16" fmla="*/ 1158052 w 1588296"/>
                <a:gd name="connsiteY16" fmla="*/ 174698 h 944468"/>
                <a:gd name="connsiteX17" fmla="*/ 1232696 w 1588296"/>
                <a:gd name="connsiteY17" fmla="*/ 308048 h 944468"/>
                <a:gd name="connsiteX18" fmla="*/ 726252 w 1588296"/>
                <a:gd name="connsiteY18" fmla="*/ 200050 h 944468"/>
                <a:gd name="connsiteX19" fmla="*/ 77735 w 1588296"/>
                <a:gd name="connsiteY19"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98437 w 1588296"/>
                <a:gd name="connsiteY5" fmla="*/ 449094 h 944468"/>
                <a:gd name="connsiteX6" fmla="*/ 254796 w 1588296"/>
                <a:gd name="connsiteY6" fmla="*/ 549348 h 944468"/>
                <a:gd name="connsiteX7" fmla="*/ 318296 w 1588296"/>
                <a:gd name="connsiteY7" fmla="*/ 619198 h 944468"/>
                <a:gd name="connsiteX8" fmla="*/ 95199 w 1588296"/>
                <a:gd name="connsiteY8" fmla="*/ 636516 h 944468"/>
                <a:gd name="connsiteX9" fmla="*/ 305596 w 1588296"/>
                <a:gd name="connsiteY9" fmla="*/ 739848 h 944468"/>
                <a:gd name="connsiteX10" fmla="*/ 76117 w 1588296"/>
                <a:gd name="connsiteY10" fmla="*/ 944468 h 944468"/>
                <a:gd name="connsiteX11" fmla="*/ 781752 w 1588296"/>
                <a:gd name="connsiteY11" fmla="*/ 628650 h 944468"/>
                <a:gd name="connsiteX12" fmla="*/ 1200946 w 1588296"/>
                <a:gd name="connsiteY12" fmla="*/ 517598 h 944468"/>
                <a:gd name="connsiteX13" fmla="*/ 1178690 w 1588296"/>
                <a:gd name="connsiteY13" fmla="*/ 663648 h 944468"/>
                <a:gd name="connsiteX14" fmla="*/ 1588296 w 1588296"/>
                <a:gd name="connsiteY14" fmla="*/ 384248 h 944468"/>
                <a:gd name="connsiteX15" fmla="*/ 1158052 w 1588296"/>
                <a:gd name="connsiteY15" fmla="*/ 174698 h 944468"/>
                <a:gd name="connsiteX16" fmla="*/ 1232696 w 1588296"/>
                <a:gd name="connsiteY16" fmla="*/ 308048 h 944468"/>
                <a:gd name="connsiteX17" fmla="*/ 726252 w 1588296"/>
                <a:gd name="connsiteY17" fmla="*/ 200050 h 944468"/>
                <a:gd name="connsiteX18" fmla="*/ 77735 w 1588296"/>
                <a:gd name="connsiteY18"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254796 w 1588296"/>
                <a:gd name="connsiteY5" fmla="*/ 549348 h 944468"/>
                <a:gd name="connsiteX6" fmla="*/ 318296 w 1588296"/>
                <a:gd name="connsiteY6" fmla="*/ 619198 h 944468"/>
                <a:gd name="connsiteX7" fmla="*/ 95199 w 1588296"/>
                <a:gd name="connsiteY7" fmla="*/ 636516 h 944468"/>
                <a:gd name="connsiteX8" fmla="*/ 305596 w 1588296"/>
                <a:gd name="connsiteY8" fmla="*/ 739848 h 944468"/>
                <a:gd name="connsiteX9" fmla="*/ 76117 w 1588296"/>
                <a:gd name="connsiteY9" fmla="*/ 944468 h 944468"/>
                <a:gd name="connsiteX10" fmla="*/ 781752 w 1588296"/>
                <a:gd name="connsiteY10" fmla="*/ 628650 h 944468"/>
                <a:gd name="connsiteX11" fmla="*/ 1200946 w 1588296"/>
                <a:gd name="connsiteY11" fmla="*/ 517598 h 944468"/>
                <a:gd name="connsiteX12" fmla="*/ 1178690 w 1588296"/>
                <a:gd name="connsiteY12" fmla="*/ 663648 h 944468"/>
                <a:gd name="connsiteX13" fmla="*/ 1588296 w 1588296"/>
                <a:gd name="connsiteY13" fmla="*/ 384248 h 944468"/>
                <a:gd name="connsiteX14" fmla="*/ 1158052 w 1588296"/>
                <a:gd name="connsiteY14" fmla="*/ 174698 h 944468"/>
                <a:gd name="connsiteX15" fmla="*/ 1232696 w 1588296"/>
                <a:gd name="connsiteY15" fmla="*/ 308048 h 944468"/>
                <a:gd name="connsiteX16" fmla="*/ 726252 w 1588296"/>
                <a:gd name="connsiteY16" fmla="*/ 200050 h 944468"/>
                <a:gd name="connsiteX17" fmla="*/ 77735 w 1588296"/>
                <a:gd name="connsiteY17"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318296 w 1588296"/>
                <a:gd name="connsiteY5" fmla="*/ 619198 h 944468"/>
                <a:gd name="connsiteX6" fmla="*/ 95199 w 1588296"/>
                <a:gd name="connsiteY6" fmla="*/ 636516 h 944468"/>
                <a:gd name="connsiteX7" fmla="*/ 305596 w 1588296"/>
                <a:gd name="connsiteY7" fmla="*/ 739848 h 944468"/>
                <a:gd name="connsiteX8" fmla="*/ 76117 w 1588296"/>
                <a:gd name="connsiteY8" fmla="*/ 944468 h 944468"/>
                <a:gd name="connsiteX9" fmla="*/ 781752 w 1588296"/>
                <a:gd name="connsiteY9" fmla="*/ 628650 h 944468"/>
                <a:gd name="connsiteX10" fmla="*/ 1200946 w 1588296"/>
                <a:gd name="connsiteY10" fmla="*/ 517598 h 944468"/>
                <a:gd name="connsiteX11" fmla="*/ 1178690 w 1588296"/>
                <a:gd name="connsiteY11" fmla="*/ 663648 h 944468"/>
                <a:gd name="connsiteX12" fmla="*/ 1588296 w 1588296"/>
                <a:gd name="connsiteY12" fmla="*/ 384248 h 944468"/>
                <a:gd name="connsiteX13" fmla="*/ 1158052 w 1588296"/>
                <a:gd name="connsiteY13" fmla="*/ 174698 h 944468"/>
                <a:gd name="connsiteX14" fmla="*/ 1232696 w 1588296"/>
                <a:gd name="connsiteY14" fmla="*/ 308048 h 944468"/>
                <a:gd name="connsiteX15" fmla="*/ 726252 w 1588296"/>
                <a:gd name="connsiteY15" fmla="*/ 200050 h 944468"/>
                <a:gd name="connsiteX16" fmla="*/ 77735 w 1588296"/>
                <a:gd name="connsiteY16" fmla="*/ 0 h 944468"/>
                <a:gd name="connsiteX0" fmla="*/ 318296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84336 w 1588296"/>
                <a:gd name="connsiteY15" fmla="*/ 577288 h 944468"/>
                <a:gd name="connsiteX0" fmla="*/ 318296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334926 w 1588296"/>
                <a:gd name="connsiteY0" fmla="*/ 547760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280118 w 1588296"/>
                <a:gd name="connsiteY0" fmla="*/ 476322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280118 w 1588296"/>
                <a:gd name="connsiteY0" fmla="*/ 476322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16" fmla="*/ 280118 w 1588296"/>
                <a:gd name="connsiteY16" fmla="*/ 476322 h 944468"/>
                <a:gd name="connsiteX0" fmla="*/ 225310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16" fmla="*/ 225310 w 1588296"/>
                <a:gd name="connsiteY16" fmla="*/ 61919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57069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57069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40391 w 1588296"/>
                <a:gd name="connsiteY1" fmla="*/ 707954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7267 w 1586035"/>
                <a:gd name="connsiteY0" fmla="*/ 577288 h 944468"/>
                <a:gd name="connsiteX1" fmla="*/ 38130 w 1586035"/>
                <a:gd name="connsiteY1" fmla="*/ 707954 h 944468"/>
                <a:gd name="connsiteX2" fmla="*/ 30333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327267 w 1586035"/>
                <a:gd name="connsiteY16" fmla="*/ 577288 h 944468"/>
                <a:gd name="connsiteX0" fmla="*/ 327267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327267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93876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1775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93876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1775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23991 w 1586035"/>
                <a:gd name="connsiteY9" fmla="*/ 200050 h 944468"/>
                <a:gd name="connsiteX10" fmla="*/ 75474 w 1586035"/>
                <a:gd name="connsiteY10" fmla="*/ 0 h 944468"/>
                <a:gd name="connsiteX11" fmla="*/ 136805 w 1586035"/>
                <a:gd name="connsiteY11" fmla="*/ 160410 h 944468"/>
                <a:gd name="connsiteX12" fmla="*/ 14369 w 1586035"/>
                <a:gd name="connsiteY12" fmla="*/ 219845 h 944468"/>
                <a:gd name="connsiteX13" fmla="*/ 128788 w 1586035"/>
                <a:gd name="connsiteY13" fmla="*/ 358848 h 944468"/>
                <a:gd name="connsiteX14" fmla="*/ 0 w 1586035"/>
                <a:gd name="connsiteY14" fmla="*/ 472258 h 944468"/>
                <a:gd name="connsiteX15" fmla="*/ 127320 w 1586035"/>
                <a:gd name="connsiteY15"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035" h="944468">
                  <a:moveTo>
                    <a:pt x="127320" y="577288"/>
                  </a:moveTo>
                  <a:lnTo>
                    <a:pt x="38130" y="707954"/>
                  </a:lnTo>
                  <a:lnTo>
                    <a:pt x="132122" y="811286"/>
                  </a:lnTo>
                  <a:lnTo>
                    <a:pt x="73856" y="944468"/>
                  </a:lnTo>
                  <a:cubicBezTo>
                    <a:pt x="580196" y="840760"/>
                    <a:pt x="767234" y="752531"/>
                    <a:pt x="1198685" y="517598"/>
                  </a:cubicBezTo>
                  <a:lnTo>
                    <a:pt x="1176429" y="663648"/>
                  </a:lnTo>
                  <a:lnTo>
                    <a:pt x="1586035" y="384248"/>
                  </a:lnTo>
                  <a:lnTo>
                    <a:pt x="1155791" y="174698"/>
                  </a:lnTo>
                  <a:lnTo>
                    <a:pt x="1230435" y="308048"/>
                  </a:lnTo>
                  <a:cubicBezTo>
                    <a:pt x="1050382" y="278932"/>
                    <a:pt x="633950" y="255602"/>
                    <a:pt x="75474" y="0"/>
                  </a:cubicBezTo>
                  <a:lnTo>
                    <a:pt x="136805" y="160410"/>
                  </a:lnTo>
                  <a:lnTo>
                    <a:pt x="14369" y="219845"/>
                  </a:lnTo>
                  <a:lnTo>
                    <a:pt x="128788" y="358848"/>
                  </a:lnTo>
                  <a:lnTo>
                    <a:pt x="0" y="472258"/>
                  </a:lnTo>
                  <a:lnTo>
                    <a:pt x="127320" y="577288"/>
                  </a:lnTo>
                  <a:close/>
                </a:path>
              </a:pathLst>
            </a:custGeom>
            <a:solidFill>
              <a:srgbClr val="FF0000">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44" name="Полилиния 43"/>
            <p:cNvSpPr/>
            <p:nvPr/>
          </p:nvSpPr>
          <p:spPr>
            <a:xfrm rot="19185098">
              <a:off x="3452813" y="1358900"/>
              <a:ext cx="800100" cy="365125"/>
            </a:xfrm>
            <a:custGeom>
              <a:avLst/>
              <a:gdLst>
                <a:gd name="connsiteX0" fmla="*/ 57150 w 1365250"/>
                <a:gd name="connsiteY0" fmla="*/ 19050 h 717550"/>
                <a:gd name="connsiteX1" fmla="*/ 101600 w 1365250"/>
                <a:gd name="connsiteY1" fmla="*/ 107950 h 717550"/>
                <a:gd name="connsiteX2" fmla="*/ 50800 w 1365250"/>
                <a:gd name="connsiteY2" fmla="*/ 158750 h 717550"/>
                <a:gd name="connsiteX3" fmla="*/ 107950 w 1365250"/>
                <a:gd name="connsiteY3" fmla="*/ 234950 h 717550"/>
                <a:gd name="connsiteX4" fmla="*/ 31750 w 1365250"/>
                <a:gd name="connsiteY4" fmla="*/ 298450 h 717550"/>
                <a:gd name="connsiteX5" fmla="*/ 69850 w 1365250"/>
                <a:gd name="connsiteY5" fmla="*/ 361950 h 717550"/>
                <a:gd name="connsiteX6" fmla="*/ 31750 w 1365250"/>
                <a:gd name="connsiteY6" fmla="*/ 425450 h 717550"/>
                <a:gd name="connsiteX7" fmla="*/ 95250 w 1365250"/>
                <a:gd name="connsiteY7" fmla="*/ 495300 h 717550"/>
                <a:gd name="connsiteX8" fmla="*/ 19050 w 1365250"/>
                <a:gd name="connsiteY8" fmla="*/ 552450 h 717550"/>
                <a:gd name="connsiteX9" fmla="*/ 82550 w 1365250"/>
                <a:gd name="connsiteY9" fmla="*/ 615950 h 717550"/>
                <a:gd name="connsiteX10" fmla="*/ 0 w 1365250"/>
                <a:gd name="connsiteY10" fmla="*/ 717550 h 717550"/>
                <a:gd name="connsiteX11" fmla="*/ 273050 w 1365250"/>
                <a:gd name="connsiteY11" fmla="*/ 647700 h 717550"/>
                <a:gd name="connsiteX12" fmla="*/ 825500 w 1365250"/>
                <a:gd name="connsiteY12" fmla="*/ 444500 h 717550"/>
                <a:gd name="connsiteX13" fmla="*/ 977900 w 1365250"/>
                <a:gd name="connsiteY13" fmla="*/ 393700 h 717550"/>
                <a:gd name="connsiteX14" fmla="*/ 812800 w 1365250"/>
                <a:gd name="connsiteY14" fmla="*/ 539750 h 717550"/>
                <a:gd name="connsiteX15" fmla="*/ 1365250 w 1365250"/>
                <a:gd name="connsiteY15" fmla="*/ 260350 h 717550"/>
                <a:gd name="connsiteX16" fmla="*/ 863600 w 1365250"/>
                <a:gd name="connsiteY16" fmla="*/ 50800 h 717550"/>
                <a:gd name="connsiteX17" fmla="*/ 1009650 w 1365250"/>
                <a:gd name="connsiteY17" fmla="*/ 184150 h 717550"/>
                <a:gd name="connsiteX18" fmla="*/ 673100 w 1365250"/>
                <a:gd name="connsiteY18" fmla="*/ 139700 h 717550"/>
                <a:gd name="connsiteX19" fmla="*/ 431800 w 1365250"/>
                <a:gd name="connsiteY19" fmla="*/ 76200 h 717550"/>
                <a:gd name="connsiteX20" fmla="*/ 133350 w 1365250"/>
                <a:gd name="connsiteY20" fmla="*/ 0 h 717550"/>
                <a:gd name="connsiteX21" fmla="*/ 57150 w 1365250"/>
                <a:gd name="connsiteY21" fmla="*/ 19050 h 717550"/>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287370 w 1379570"/>
                <a:gd name="connsiteY11" fmla="*/ 7001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223839 w 1379570"/>
                <a:gd name="connsiteY6" fmla="*/ 417537 h 769962"/>
                <a:gd name="connsiteX7" fmla="*/ 46070 w 1379570"/>
                <a:gd name="connsiteY7" fmla="*/ 477862 h 769962"/>
                <a:gd name="connsiteX8" fmla="*/ 109570 w 1379570"/>
                <a:gd name="connsiteY8" fmla="*/ 547712 h 769962"/>
                <a:gd name="connsiteX9" fmla="*/ 33370 w 1379570"/>
                <a:gd name="connsiteY9" fmla="*/ 604862 h 769962"/>
                <a:gd name="connsiteX10" fmla="*/ 96870 w 1379570"/>
                <a:gd name="connsiteY10" fmla="*/ 668362 h 769962"/>
                <a:gd name="connsiteX11" fmla="*/ 14320 w 1379570"/>
                <a:gd name="connsiteY11" fmla="*/ 769962 h 769962"/>
                <a:gd name="connsiteX12" fmla="*/ 287370 w 1379570"/>
                <a:gd name="connsiteY12" fmla="*/ 700112 h 769962"/>
                <a:gd name="connsiteX13" fmla="*/ 839820 w 1379570"/>
                <a:gd name="connsiteY13" fmla="*/ 496912 h 769962"/>
                <a:gd name="connsiteX14" fmla="*/ 992220 w 1379570"/>
                <a:gd name="connsiteY14" fmla="*/ 446112 h 769962"/>
                <a:gd name="connsiteX15" fmla="*/ 827120 w 1379570"/>
                <a:gd name="connsiteY15" fmla="*/ 592162 h 769962"/>
                <a:gd name="connsiteX16" fmla="*/ 1379570 w 1379570"/>
                <a:gd name="connsiteY16" fmla="*/ 312762 h 769962"/>
                <a:gd name="connsiteX17" fmla="*/ 877920 w 1379570"/>
                <a:gd name="connsiteY17" fmla="*/ 103212 h 769962"/>
                <a:gd name="connsiteX18" fmla="*/ 1023970 w 1379570"/>
                <a:gd name="connsiteY18" fmla="*/ 236562 h 769962"/>
                <a:gd name="connsiteX19" fmla="*/ 687420 w 1379570"/>
                <a:gd name="connsiteY19" fmla="*/ 192112 h 769962"/>
                <a:gd name="connsiteX20" fmla="*/ 446120 w 1379570"/>
                <a:gd name="connsiteY20" fmla="*/ 128612 h 769962"/>
                <a:gd name="connsiteX21" fmla="*/ 147670 w 1379570"/>
                <a:gd name="connsiteY21" fmla="*/ 52412 h 769962"/>
                <a:gd name="connsiteX22" fmla="*/ 0 w 1379570"/>
                <a:gd name="connsiteY22"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223839 w 1379570"/>
                <a:gd name="connsiteY6" fmla="*/ 417537 h 769962"/>
                <a:gd name="connsiteX7" fmla="*/ 46070 w 1379570"/>
                <a:gd name="connsiteY7" fmla="*/ 477862 h 769962"/>
                <a:gd name="connsiteX8" fmla="*/ 109570 w 1379570"/>
                <a:gd name="connsiteY8" fmla="*/ 547712 h 769962"/>
                <a:gd name="connsiteX9" fmla="*/ 33370 w 1379570"/>
                <a:gd name="connsiteY9" fmla="*/ 604862 h 769962"/>
                <a:gd name="connsiteX10" fmla="*/ 96870 w 1379570"/>
                <a:gd name="connsiteY10" fmla="*/ 668362 h 769962"/>
                <a:gd name="connsiteX11" fmla="*/ 14320 w 1379570"/>
                <a:gd name="connsiteY11" fmla="*/ 769962 h 769962"/>
                <a:gd name="connsiteX12" fmla="*/ 287370 w 1379570"/>
                <a:gd name="connsiteY12" fmla="*/ 700112 h 769962"/>
                <a:gd name="connsiteX13" fmla="*/ 839820 w 1379570"/>
                <a:gd name="connsiteY13" fmla="*/ 496912 h 769962"/>
                <a:gd name="connsiteX14" fmla="*/ 992220 w 1379570"/>
                <a:gd name="connsiteY14" fmla="*/ 446112 h 769962"/>
                <a:gd name="connsiteX15" fmla="*/ 827120 w 1379570"/>
                <a:gd name="connsiteY15" fmla="*/ 592162 h 769962"/>
                <a:gd name="connsiteX16" fmla="*/ 1379570 w 1379570"/>
                <a:gd name="connsiteY16" fmla="*/ 312762 h 769962"/>
                <a:gd name="connsiteX17" fmla="*/ 877920 w 1379570"/>
                <a:gd name="connsiteY17" fmla="*/ 103212 h 769962"/>
                <a:gd name="connsiteX18" fmla="*/ 1023970 w 1379570"/>
                <a:gd name="connsiteY18" fmla="*/ 236562 h 769962"/>
                <a:gd name="connsiteX19" fmla="*/ 687420 w 1379570"/>
                <a:gd name="connsiteY19" fmla="*/ 192112 h 769962"/>
                <a:gd name="connsiteX20" fmla="*/ 446120 w 1379570"/>
                <a:gd name="connsiteY20" fmla="*/ 128612 h 769962"/>
                <a:gd name="connsiteX21" fmla="*/ 147670 w 1379570"/>
                <a:gd name="connsiteY21" fmla="*/ 52412 h 769962"/>
                <a:gd name="connsiteX22" fmla="*/ 0 w 1379570"/>
                <a:gd name="connsiteY22"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287370 w 1379570"/>
                <a:gd name="connsiteY11" fmla="*/ 7001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501652 w 1379570"/>
                <a:gd name="connsiteY11" fmla="*/ 5572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501652 w 1379570"/>
                <a:gd name="connsiteY11" fmla="*/ 5572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687420 w 1379570"/>
                <a:gd name="connsiteY17" fmla="*/ 192112 h 769962"/>
                <a:gd name="connsiteX18" fmla="*/ 446120 w 1379570"/>
                <a:gd name="connsiteY18" fmla="*/ 128612 h 769962"/>
                <a:gd name="connsiteX19" fmla="*/ 147670 w 1379570"/>
                <a:gd name="connsiteY19" fmla="*/ 52412 h 769962"/>
                <a:gd name="connsiteX20" fmla="*/ 0 w 1379570"/>
                <a:gd name="connsiteY20"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446120 w 1379570"/>
                <a:gd name="connsiteY17" fmla="*/ 128612 h 769962"/>
                <a:gd name="connsiteX18" fmla="*/ 147670 w 1379570"/>
                <a:gd name="connsiteY18" fmla="*/ 52412 h 769962"/>
                <a:gd name="connsiteX19" fmla="*/ 0 w 1379570"/>
                <a:gd name="connsiteY19"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446120 w 1379570"/>
                <a:gd name="connsiteY17" fmla="*/ 128612 h 769962"/>
                <a:gd name="connsiteX18" fmla="*/ 0 w 1379570"/>
                <a:gd name="connsiteY18" fmla="*/ 0 h 769962"/>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446120 w 1379570"/>
                <a:gd name="connsiteY17" fmla="*/ 133904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205318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451040"/>
                <a:gd name="connsiteY0" fmla="*/ 5292 h 846716"/>
                <a:gd name="connsiteX1" fmla="*/ 187390 w 1451040"/>
                <a:gd name="connsiteY1" fmla="*/ 237116 h 846716"/>
                <a:gd name="connsiteX2" fmla="*/ 136590 w 1451040"/>
                <a:gd name="connsiteY2" fmla="*/ 287916 h 846716"/>
                <a:gd name="connsiteX3" fmla="*/ 193740 w 1451040"/>
                <a:gd name="connsiteY3" fmla="*/ 364116 h 846716"/>
                <a:gd name="connsiteX4" fmla="*/ 117540 w 1451040"/>
                <a:gd name="connsiteY4" fmla="*/ 427616 h 846716"/>
                <a:gd name="connsiteX5" fmla="*/ 155640 w 1451040"/>
                <a:gd name="connsiteY5" fmla="*/ 491116 h 846716"/>
                <a:gd name="connsiteX6" fmla="*/ 117540 w 1451040"/>
                <a:gd name="connsiteY6" fmla="*/ 554616 h 846716"/>
                <a:gd name="connsiteX7" fmla="*/ 181040 w 1451040"/>
                <a:gd name="connsiteY7" fmla="*/ 624466 h 846716"/>
                <a:gd name="connsiteX8" fmla="*/ 104840 w 1451040"/>
                <a:gd name="connsiteY8" fmla="*/ 681616 h 846716"/>
                <a:gd name="connsiteX9" fmla="*/ 168340 w 1451040"/>
                <a:gd name="connsiteY9" fmla="*/ 745116 h 846716"/>
                <a:gd name="connsiteX10" fmla="*/ 85790 w 1451040"/>
                <a:gd name="connsiteY10" fmla="*/ 846716 h 846716"/>
                <a:gd name="connsiteX11" fmla="*/ 644496 w 1451040"/>
                <a:gd name="connsiteY11" fmla="*/ 633918 h 846716"/>
                <a:gd name="connsiteX12" fmla="*/ 1063690 w 1451040"/>
                <a:gd name="connsiteY12" fmla="*/ 522866 h 846716"/>
                <a:gd name="connsiteX13" fmla="*/ 898590 w 1451040"/>
                <a:gd name="connsiteY13" fmla="*/ 668916 h 846716"/>
                <a:gd name="connsiteX14" fmla="*/ 1451040 w 1451040"/>
                <a:gd name="connsiteY14" fmla="*/ 389516 h 846716"/>
                <a:gd name="connsiteX15" fmla="*/ 949390 w 1451040"/>
                <a:gd name="connsiteY15" fmla="*/ 179966 h 846716"/>
                <a:gd name="connsiteX16" fmla="*/ 1095440 w 1451040"/>
                <a:gd name="connsiteY16" fmla="*/ 313316 h 846716"/>
                <a:gd name="connsiteX17" fmla="*/ 588996 w 1451040"/>
                <a:gd name="connsiteY17" fmla="*/ 205318 h 846716"/>
                <a:gd name="connsiteX18" fmla="*/ 0 w 1451040"/>
                <a:gd name="connsiteY18" fmla="*/ 5292 h 846716"/>
                <a:gd name="connsiteX0" fmla="*/ 0 w 1451040"/>
                <a:gd name="connsiteY0" fmla="*/ 0 h 841424"/>
                <a:gd name="connsiteX1" fmla="*/ 187390 w 1451040"/>
                <a:gd name="connsiteY1" fmla="*/ 231824 h 841424"/>
                <a:gd name="connsiteX2" fmla="*/ 136590 w 1451040"/>
                <a:gd name="connsiteY2" fmla="*/ 282624 h 841424"/>
                <a:gd name="connsiteX3" fmla="*/ 193740 w 1451040"/>
                <a:gd name="connsiteY3" fmla="*/ 358824 h 841424"/>
                <a:gd name="connsiteX4" fmla="*/ 117540 w 1451040"/>
                <a:gd name="connsiteY4" fmla="*/ 422324 h 841424"/>
                <a:gd name="connsiteX5" fmla="*/ 155640 w 1451040"/>
                <a:gd name="connsiteY5" fmla="*/ 485824 h 841424"/>
                <a:gd name="connsiteX6" fmla="*/ 117540 w 1451040"/>
                <a:gd name="connsiteY6" fmla="*/ 549324 h 841424"/>
                <a:gd name="connsiteX7" fmla="*/ 181040 w 1451040"/>
                <a:gd name="connsiteY7" fmla="*/ 619174 h 841424"/>
                <a:gd name="connsiteX8" fmla="*/ 104840 w 1451040"/>
                <a:gd name="connsiteY8" fmla="*/ 676324 h 841424"/>
                <a:gd name="connsiteX9" fmla="*/ 168340 w 1451040"/>
                <a:gd name="connsiteY9" fmla="*/ 739824 h 841424"/>
                <a:gd name="connsiteX10" fmla="*/ 85790 w 1451040"/>
                <a:gd name="connsiteY10" fmla="*/ 841424 h 841424"/>
                <a:gd name="connsiteX11" fmla="*/ 644496 w 1451040"/>
                <a:gd name="connsiteY11" fmla="*/ 628626 h 841424"/>
                <a:gd name="connsiteX12" fmla="*/ 1063690 w 1451040"/>
                <a:gd name="connsiteY12" fmla="*/ 517574 h 841424"/>
                <a:gd name="connsiteX13" fmla="*/ 898590 w 1451040"/>
                <a:gd name="connsiteY13" fmla="*/ 663624 h 841424"/>
                <a:gd name="connsiteX14" fmla="*/ 1451040 w 1451040"/>
                <a:gd name="connsiteY14" fmla="*/ 384224 h 841424"/>
                <a:gd name="connsiteX15" fmla="*/ 949390 w 1451040"/>
                <a:gd name="connsiteY15" fmla="*/ 174674 h 841424"/>
                <a:gd name="connsiteX16" fmla="*/ 1095440 w 1451040"/>
                <a:gd name="connsiteY16" fmla="*/ 308024 h 841424"/>
                <a:gd name="connsiteX17" fmla="*/ 588996 w 1451040"/>
                <a:gd name="connsiteY17" fmla="*/ 200026 h 841424"/>
                <a:gd name="connsiteX18" fmla="*/ 0 w 1451040"/>
                <a:gd name="connsiteY18" fmla="*/ 0 h 841424"/>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877984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877984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727138 w 1379634"/>
                <a:gd name="connsiteY18" fmla="*/ 158798 h 770010"/>
                <a:gd name="connsiteX19" fmla="*/ 517590 w 1379634"/>
                <a:gd name="connsiteY19" fmla="*/ 128612 h 770010"/>
                <a:gd name="connsiteX20" fmla="*/ 0 w 1379634"/>
                <a:gd name="connsiteY20"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6610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69986"/>
                <a:gd name="connsiteX1" fmla="*/ 115984 w 1379634"/>
                <a:gd name="connsiteY1" fmla="*/ 160410 h 769986"/>
                <a:gd name="connsiteX2" fmla="*/ 65184 w 1379634"/>
                <a:gd name="connsiteY2" fmla="*/ 211210 h 769986"/>
                <a:gd name="connsiteX3" fmla="*/ 122334 w 1379634"/>
                <a:gd name="connsiteY3" fmla="*/ 287410 h 769986"/>
                <a:gd name="connsiteX4" fmla="*/ 46134 w 1379634"/>
                <a:gd name="connsiteY4" fmla="*/ 350910 h 769986"/>
                <a:gd name="connsiteX5" fmla="*/ 84234 w 1379634"/>
                <a:gd name="connsiteY5" fmla="*/ 414410 h 769986"/>
                <a:gd name="connsiteX6" fmla="*/ 46134 w 1379634"/>
                <a:gd name="connsiteY6" fmla="*/ 477910 h 769986"/>
                <a:gd name="connsiteX7" fmla="*/ 109634 w 1379634"/>
                <a:gd name="connsiteY7" fmla="*/ 547760 h 769986"/>
                <a:gd name="connsiteX8" fmla="*/ 33434 w 1379634"/>
                <a:gd name="connsiteY8" fmla="*/ 604910 h 769986"/>
                <a:gd name="connsiteX9" fmla="*/ 96934 w 1379634"/>
                <a:gd name="connsiteY9" fmla="*/ 668410 h 769986"/>
                <a:gd name="connsiteX10" fmla="*/ 14352 w 1379634"/>
                <a:gd name="connsiteY10" fmla="*/ 769986 h 769986"/>
                <a:gd name="connsiteX11" fmla="*/ 573090 w 1379634"/>
                <a:gd name="connsiteY11" fmla="*/ 557212 h 769986"/>
                <a:gd name="connsiteX12" fmla="*/ 992284 w 1379634"/>
                <a:gd name="connsiteY12" fmla="*/ 446160 h 769986"/>
                <a:gd name="connsiteX13" fmla="*/ 970028 w 1379634"/>
                <a:gd name="connsiteY13" fmla="*/ 592210 h 769986"/>
                <a:gd name="connsiteX14" fmla="*/ 1379634 w 1379634"/>
                <a:gd name="connsiteY14" fmla="*/ 312810 h 769986"/>
                <a:gd name="connsiteX15" fmla="*/ 949390 w 1379634"/>
                <a:gd name="connsiteY15" fmla="*/ 103260 h 769986"/>
                <a:gd name="connsiteX16" fmla="*/ 1024034 w 1379634"/>
                <a:gd name="connsiteY16" fmla="*/ 236610 h 769986"/>
                <a:gd name="connsiteX17" fmla="*/ 517590 w 1379634"/>
                <a:gd name="connsiteY17" fmla="*/ 128612 h 769986"/>
                <a:gd name="connsiteX18" fmla="*/ 0 w 1379634"/>
                <a:gd name="connsiteY18" fmla="*/ 0 h 769986"/>
                <a:gd name="connsiteX0" fmla="*/ 116575 w 1496209"/>
                <a:gd name="connsiteY0" fmla="*/ 0 h 769986"/>
                <a:gd name="connsiteX1" fmla="*/ 232559 w 1496209"/>
                <a:gd name="connsiteY1" fmla="*/ 160410 h 769986"/>
                <a:gd name="connsiteX2" fmla="*/ 181759 w 1496209"/>
                <a:gd name="connsiteY2" fmla="*/ 211210 h 769986"/>
                <a:gd name="connsiteX3" fmla="*/ 238909 w 1496209"/>
                <a:gd name="connsiteY3" fmla="*/ 287410 h 769986"/>
                <a:gd name="connsiteX4" fmla="*/ 162709 w 1496209"/>
                <a:gd name="connsiteY4" fmla="*/ 350910 h 769986"/>
                <a:gd name="connsiteX5" fmla="*/ 200809 w 1496209"/>
                <a:gd name="connsiteY5" fmla="*/ 414410 h 769986"/>
                <a:gd name="connsiteX6" fmla="*/ 6350 w 1496209"/>
                <a:gd name="connsiteY6" fmla="*/ 377656 h 769986"/>
                <a:gd name="connsiteX7" fmla="*/ 162709 w 1496209"/>
                <a:gd name="connsiteY7" fmla="*/ 477910 h 769986"/>
                <a:gd name="connsiteX8" fmla="*/ 226209 w 1496209"/>
                <a:gd name="connsiteY8" fmla="*/ 547760 h 769986"/>
                <a:gd name="connsiteX9" fmla="*/ 150009 w 1496209"/>
                <a:gd name="connsiteY9" fmla="*/ 604910 h 769986"/>
                <a:gd name="connsiteX10" fmla="*/ 213509 w 1496209"/>
                <a:gd name="connsiteY10" fmla="*/ 668410 h 769986"/>
                <a:gd name="connsiteX11" fmla="*/ 130927 w 1496209"/>
                <a:gd name="connsiteY11" fmla="*/ 769986 h 769986"/>
                <a:gd name="connsiteX12" fmla="*/ 689665 w 1496209"/>
                <a:gd name="connsiteY12" fmla="*/ 557212 h 769986"/>
                <a:gd name="connsiteX13" fmla="*/ 1108859 w 1496209"/>
                <a:gd name="connsiteY13" fmla="*/ 446160 h 769986"/>
                <a:gd name="connsiteX14" fmla="*/ 1086603 w 1496209"/>
                <a:gd name="connsiteY14" fmla="*/ 592210 h 769986"/>
                <a:gd name="connsiteX15" fmla="*/ 1496209 w 1496209"/>
                <a:gd name="connsiteY15" fmla="*/ 312810 h 769986"/>
                <a:gd name="connsiteX16" fmla="*/ 1065965 w 1496209"/>
                <a:gd name="connsiteY16" fmla="*/ 103260 h 769986"/>
                <a:gd name="connsiteX17" fmla="*/ 1140609 w 1496209"/>
                <a:gd name="connsiteY17" fmla="*/ 236610 h 769986"/>
                <a:gd name="connsiteX18" fmla="*/ 634165 w 1496209"/>
                <a:gd name="connsiteY18" fmla="*/ 128612 h 769986"/>
                <a:gd name="connsiteX19" fmla="*/ 116575 w 1496209"/>
                <a:gd name="connsiteY19" fmla="*/ 0 h 769986"/>
                <a:gd name="connsiteX0" fmla="*/ 116575 w 1496209"/>
                <a:gd name="connsiteY0" fmla="*/ 0 h 769986"/>
                <a:gd name="connsiteX1" fmla="*/ 232559 w 1496209"/>
                <a:gd name="connsiteY1" fmla="*/ 160410 h 769986"/>
                <a:gd name="connsiteX2" fmla="*/ 181759 w 1496209"/>
                <a:gd name="connsiteY2" fmla="*/ 211210 h 769986"/>
                <a:gd name="connsiteX3" fmla="*/ 238909 w 1496209"/>
                <a:gd name="connsiteY3" fmla="*/ 287410 h 769986"/>
                <a:gd name="connsiteX4" fmla="*/ 162709 w 1496209"/>
                <a:gd name="connsiteY4" fmla="*/ 350910 h 769986"/>
                <a:gd name="connsiteX5" fmla="*/ 200809 w 1496209"/>
                <a:gd name="connsiteY5" fmla="*/ 414410 h 769986"/>
                <a:gd name="connsiteX6" fmla="*/ 6350 w 1496209"/>
                <a:gd name="connsiteY6" fmla="*/ 377656 h 769986"/>
                <a:gd name="connsiteX7" fmla="*/ 162709 w 1496209"/>
                <a:gd name="connsiteY7" fmla="*/ 477910 h 769986"/>
                <a:gd name="connsiteX8" fmla="*/ 226209 w 1496209"/>
                <a:gd name="connsiteY8" fmla="*/ 547760 h 769986"/>
                <a:gd name="connsiteX9" fmla="*/ 3112 w 1496209"/>
                <a:gd name="connsiteY9" fmla="*/ 565078 h 769986"/>
                <a:gd name="connsiteX10" fmla="*/ 213509 w 1496209"/>
                <a:gd name="connsiteY10" fmla="*/ 668410 h 769986"/>
                <a:gd name="connsiteX11" fmla="*/ 130927 w 1496209"/>
                <a:gd name="connsiteY11" fmla="*/ 769986 h 769986"/>
                <a:gd name="connsiteX12" fmla="*/ 689665 w 1496209"/>
                <a:gd name="connsiteY12" fmla="*/ 557212 h 769986"/>
                <a:gd name="connsiteX13" fmla="*/ 1108859 w 1496209"/>
                <a:gd name="connsiteY13" fmla="*/ 446160 h 769986"/>
                <a:gd name="connsiteX14" fmla="*/ 1086603 w 1496209"/>
                <a:gd name="connsiteY14" fmla="*/ 592210 h 769986"/>
                <a:gd name="connsiteX15" fmla="*/ 1496209 w 1496209"/>
                <a:gd name="connsiteY15" fmla="*/ 312810 h 769986"/>
                <a:gd name="connsiteX16" fmla="*/ 1065965 w 1496209"/>
                <a:gd name="connsiteY16" fmla="*/ 103260 h 769986"/>
                <a:gd name="connsiteX17" fmla="*/ 1140609 w 1496209"/>
                <a:gd name="connsiteY17" fmla="*/ 236610 h 769986"/>
                <a:gd name="connsiteX18" fmla="*/ 634165 w 1496209"/>
                <a:gd name="connsiteY18" fmla="*/ 128612 h 769986"/>
                <a:gd name="connsiteX19" fmla="*/ 116575 w 1496209"/>
                <a:gd name="connsiteY19" fmla="*/ 0 h 769986"/>
                <a:gd name="connsiteX0" fmla="*/ 132545 w 1512179"/>
                <a:gd name="connsiteY0" fmla="*/ 0 h 873030"/>
                <a:gd name="connsiteX1" fmla="*/ 248529 w 1512179"/>
                <a:gd name="connsiteY1" fmla="*/ 160410 h 873030"/>
                <a:gd name="connsiteX2" fmla="*/ 197729 w 1512179"/>
                <a:gd name="connsiteY2" fmla="*/ 211210 h 873030"/>
                <a:gd name="connsiteX3" fmla="*/ 254879 w 1512179"/>
                <a:gd name="connsiteY3" fmla="*/ 287410 h 873030"/>
                <a:gd name="connsiteX4" fmla="*/ 178679 w 1512179"/>
                <a:gd name="connsiteY4" fmla="*/ 350910 h 873030"/>
                <a:gd name="connsiteX5" fmla="*/ 216779 w 1512179"/>
                <a:gd name="connsiteY5" fmla="*/ 414410 h 873030"/>
                <a:gd name="connsiteX6" fmla="*/ 22320 w 1512179"/>
                <a:gd name="connsiteY6" fmla="*/ 377656 h 873030"/>
                <a:gd name="connsiteX7" fmla="*/ 178679 w 1512179"/>
                <a:gd name="connsiteY7" fmla="*/ 477910 h 873030"/>
                <a:gd name="connsiteX8" fmla="*/ 242179 w 1512179"/>
                <a:gd name="connsiteY8" fmla="*/ 547760 h 873030"/>
                <a:gd name="connsiteX9" fmla="*/ 19082 w 1512179"/>
                <a:gd name="connsiteY9" fmla="*/ 565078 h 873030"/>
                <a:gd name="connsiteX10" fmla="*/ 229479 w 1512179"/>
                <a:gd name="connsiteY10" fmla="*/ 668410 h 873030"/>
                <a:gd name="connsiteX11" fmla="*/ 0 w 1512179"/>
                <a:gd name="connsiteY11" fmla="*/ 873030 h 873030"/>
                <a:gd name="connsiteX12" fmla="*/ 705635 w 1512179"/>
                <a:gd name="connsiteY12" fmla="*/ 557212 h 873030"/>
                <a:gd name="connsiteX13" fmla="*/ 1124829 w 1512179"/>
                <a:gd name="connsiteY13" fmla="*/ 446160 h 873030"/>
                <a:gd name="connsiteX14" fmla="*/ 1102573 w 1512179"/>
                <a:gd name="connsiteY14" fmla="*/ 592210 h 873030"/>
                <a:gd name="connsiteX15" fmla="*/ 1512179 w 1512179"/>
                <a:gd name="connsiteY15" fmla="*/ 312810 h 873030"/>
                <a:gd name="connsiteX16" fmla="*/ 1081935 w 1512179"/>
                <a:gd name="connsiteY16" fmla="*/ 103260 h 873030"/>
                <a:gd name="connsiteX17" fmla="*/ 1156579 w 1512179"/>
                <a:gd name="connsiteY17" fmla="*/ 236610 h 873030"/>
                <a:gd name="connsiteX18" fmla="*/ 650135 w 1512179"/>
                <a:gd name="connsiteY18" fmla="*/ 128612 h 873030"/>
                <a:gd name="connsiteX19" fmla="*/ 132545 w 1512179"/>
                <a:gd name="connsiteY19" fmla="*/ 0 h 873030"/>
                <a:gd name="connsiteX0" fmla="*/ 1618 w 1512179"/>
                <a:gd name="connsiteY0" fmla="*/ 0 h 944468"/>
                <a:gd name="connsiteX1" fmla="*/ 248529 w 1512179"/>
                <a:gd name="connsiteY1" fmla="*/ 231848 h 944468"/>
                <a:gd name="connsiteX2" fmla="*/ 197729 w 1512179"/>
                <a:gd name="connsiteY2" fmla="*/ 282648 h 944468"/>
                <a:gd name="connsiteX3" fmla="*/ 254879 w 1512179"/>
                <a:gd name="connsiteY3" fmla="*/ 358848 h 944468"/>
                <a:gd name="connsiteX4" fmla="*/ 178679 w 1512179"/>
                <a:gd name="connsiteY4" fmla="*/ 422348 h 944468"/>
                <a:gd name="connsiteX5" fmla="*/ 216779 w 1512179"/>
                <a:gd name="connsiteY5" fmla="*/ 485848 h 944468"/>
                <a:gd name="connsiteX6" fmla="*/ 22320 w 1512179"/>
                <a:gd name="connsiteY6" fmla="*/ 449094 h 944468"/>
                <a:gd name="connsiteX7" fmla="*/ 178679 w 1512179"/>
                <a:gd name="connsiteY7" fmla="*/ 549348 h 944468"/>
                <a:gd name="connsiteX8" fmla="*/ 242179 w 1512179"/>
                <a:gd name="connsiteY8" fmla="*/ 619198 h 944468"/>
                <a:gd name="connsiteX9" fmla="*/ 19082 w 1512179"/>
                <a:gd name="connsiteY9" fmla="*/ 636516 h 944468"/>
                <a:gd name="connsiteX10" fmla="*/ 229479 w 1512179"/>
                <a:gd name="connsiteY10" fmla="*/ 739848 h 944468"/>
                <a:gd name="connsiteX11" fmla="*/ 0 w 1512179"/>
                <a:gd name="connsiteY11" fmla="*/ 944468 h 944468"/>
                <a:gd name="connsiteX12" fmla="*/ 705635 w 1512179"/>
                <a:gd name="connsiteY12" fmla="*/ 628650 h 944468"/>
                <a:gd name="connsiteX13" fmla="*/ 1124829 w 1512179"/>
                <a:gd name="connsiteY13" fmla="*/ 517598 h 944468"/>
                <a:gd name="connsiteX14" fmla="*/ 1102573 w 1512179"/>
                <a:gd name="connsiteY14" fmla="*/ 663648 h 944468"/>
                <a:gd name="connsiteX15" fmla="*/ 1512179 w 1512179"/>
                <a:gd name="connsiteY15" fmla="*/ 384248 h 944468"/>
                <a:gd name="connsiteX16" fmla="*/ 1081935 w 1512179"/>
                <a:gd name="connsiteY16" fmla="*/ 174698 h 944468"/>
                <a:gd name="connsiteX17" fmla="*/ 1156579 w 1512179"/>
                <a:gd name="connsiteY17" fmla="*/ 308048 h 944468"/>
                <a:gd name="connsiteX18" fmla="*/ 650135 w 1512179"/>
                <a:gd name="connsiteY18" fmla="*/ 200050 h 944468"/>
                <a:gd name="connsiteX19" fmla="*/ 1618 w 1512179"/>
                <a:gd name="connsiteY19" fmla="*/ 0 h 944468"/>
                <a:gd name="connsiteX0" fmla="*/ 77735 w 1588296"/>
                <a:gd name="connsiteY0" fmla="*/ 0 h 944468"/>
                <a:gd name="connsiteX1" fmla="*/ 324646 w 1588296"/>
                <a:gd name="connsiteY1" fmla="*/ 231848 h 944468"/>
                <a:gd name="connsiteX2" fmla="*/ 273846 w 1588296"/>
                <a:gd name="connsiteY2" fmla="*/ 282648 h 944468"/>
                <a:gd name="connsiteX3" fmla="*/ 0 w 1588296"/>
                <a:gd name="connsiteY3" fmla="*/ 291283 h 944468"/>
                <a:gd name="connsiteX4" fmla="*/ 330996 w 1588296"/>
                <a:gd name="connsiteY4" fmla="*/ 358848 h 944468"/>
                <a:gd name="connsiteX5" fmla="*/ 254796 w 1588296"/>
                <a:gd name="connsiteY5" fmla="*/ 422348 h 944468"/>
                <a:gd name="connsiteX6" fmla="*/ 292896 w 1588296"/>
                <a:gd name="connsiteY6" fmla="*/ 485848 h 944468"/>
                <a:gd name="connsiteX7" fmla="*/ 98437 w 1588296"/>
                <a:gd name="connsiteY7" fmla="*/ 449094 h 944468"/>
                <a:gd name="connsiteX8" fmla="*/ 254796 w 1588296"/>
                <a:gd name="connsiteY8" fmla="*/ 549348 h 944468"/>
                <a:gd name="connsiteX9" fmla="*/ 318296 w 1588296"/>
                <a:gd name="connsiteY9" fmla="*/ 619198 h 944468"/>
                <a:gd name="connsiteX10" fmla="*/ 95199 w 1588296"/>
                <a:gd name="connsiteY10" fmla="*/ 636516 h 944468"/>
                <a:gd name="connsiteX11" fmla="*/ 305596 w 1588296"/>
                <a:gd name="connsiteY11" fmla="*/ 739848 h 944468"/>
                <a:gd name="connsiteX12" fmla="*/ 76117 w 1588296"/>
                <a:gd name="connsiteY12" fmla="*/ 944468 h 944468"/>
                <a:gd name="connsiteX13" fmla="*/ 781752 w 1588296"/>
                <a:gd name="connsiteY13" fmla="*/ 628650 h 944468"/>
                <a:gd name="connsiteX14" fmla="*/ 1200946 w 1588296"/>
                <a:gd name="connsiteY14" fmla="*/ 517598 h 944468"/>
                <a:gd name="connsiteX15" fmla="*/ 1178690 w 1588296"/>
                <a:gd name="connsiteY15" fmla="*/ 663648 h 944468"/>
                <a:gd name="connsiteX16" fmla="*/ 1588296 w 1588296"/>
                <a:gd name="connsiteY16" fmla="*/ 384248 h 944468"/>
                <a:gd name="connsiteX17" fmla="*/ 1158052 w 1588296"/>
                <a:gd name="connsiteY17" fmla="*/ 174698 h 944468"/>
                <a:gd name="connsiteX18" fmla="*/ 1232696 w 1588296"/>
                <a:gd name="connsiteY18" fmla="*/ 308048 h 944468"/>
                <a:gd name="connsiteX19" fmla="*/ 726252 w 1588296"/>
                <a:gd name="connsiteY19" fmla="*/ 200050 h 944468"/>
                <a:gd name="connsiteX20" fmla="*/ 77735 w 1588296"/>
                <a:gd name="connsiteY20"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54796 w 1588296"/>
                <a:gd name="connsiteY4" fmla="*/ 422348 h 944468"/>
                <a:gd name="connsiteX5" fmla="*/ 292896 w 1588296"/>
                <a:gd name="connsiteY5" fmla="*/ 485848 h 944468"/>
                <a:gd name="connsiteX6" fmla="*/ 98437 w 1588296"/>
                <a:gd name="connsiteY6" fmla="*/ 449094 h 944468"/>
                <a:gd name="connsiteX7" fmla="*/ 254796 w 1588296"/>
                <a:gd name="connsiteY7" fmla="*/ 549348 h 944468"/>
                <a:gd name="connsiteX8" fmla="*/ 318296 w 1588296"/>
                <a:gd name="connsiteY8" fmla="*/ 619198 h 944468"/>
                <a:gd name="connsiteX9" fmla="*/ 95199 w 1588296"/>
                <a:gd name="connsiteY9" fmla="*/ 636516 h 944468"/>
                <a:gd name="connsiteX10" fmla="*/ 305596 w 1588296"/>
                <a:gd name="connsiteY10" fmla="*/ 739848 h 944468"/>
                <a:gd name="connsiteX11" fmla="*/ 76117 w 1588296"/>
                <a:gd name="connsiteY11" fmla="*/ 944468 h 944468"/>
                <a:gd name="connsiteX12" fmla="*/ 781752 w 1588296"/>
                <a:gd name="connsiteY12" fmla="*/ 628650 h 944468"/>
                <a:gd name="connsiteX13" fmla="*/ 1200946 w 1588296"/>
                <a:gd name="connsiteY13" fmla="*/ 517598 h 944468"/>
                <a:gd name="connsiteX14" fmla="*/ 1178690 w 1588296"/>
                <a:gd name="connsiteY14" fmla="*/ 663648 h 944468"/>
                <a:gd name="connsiteX15" fmla="*/ 1588296 w 1588296"/>
                <a:gd name="connsiteY15" fmla="*/ 384248 h 944468"/>
                <a:gd name="connsiteX16" fmla="*/ 1158052 w 1588296"/>
                <a:gd name="connsiteY16" fmla="*/ 174698 h 944468"/>
                <a:gd name="connsiteX17" fmla="*/ 1232696 w 1588296"/>
                <a:gd name="connsiteY17" fmla="*/ 308048 h 944468"/>
                <a:gd name="connsiteX18" fmla="*/ 726252 w 1588296"/>
                <a:gd name="connsiteY18" fmla="*/ 200050 h 944468"/>
                <a:gd name="connsiteX19" fmla="*/ 77735 w 1588296"/>
                <a:gd name="connsiteY19"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98437 w 1588296"/>
                <a:gd name="connsiteY5" fmla="*/ 449094 h 944468"/>
                <a:gd name="connsiteX6" fmla="*/ 254796 w 1588296"/>
                <a:gd name="connsiteY6" fmla="*/ 549348 h 944468"/>
                <a:gd name="connsiteX7" fmla="*/ 318296 w 1588296"/>
                <a:gd name="connsiteY7" fmla="*/ 619198 h 944468"/>
                <a:gd name="connsiteX8" fmla="*/ 95199 w 1588296"/>
                <a:gd name="connsiteY8" fmla="*/ 636516 h 944468"/>
                <a:gd name="connsiteX9" fmla="*/ 305596 w 1588296"/>
                <a:gd name="connsiteY9" fmla="*/ 739848 h 944468"/>
                <a:gd name="connsiteX10" fmla="*/ 76117 w 1588296"/>
                <a:gd name="connsiteY10" fmla="*/ 944468 h 944468"/>
                <a:gd name="connsiteX11" fmla="*/ 781752 w 1588296"/>
                <a:gd name="connsiteY11" fmla="*/ 628650 h 944468"/>
                <a:gd name="connsiteX12" fmla="*/ 1200946 w 1588296"/>
                <a:gd name="connsiteY12" fmla="*/ 517598 h 944468"/>
                <a:gd name="connsiteX13" fmla="*/ 1178690 w 1588296"/>
                <a:gd name="connsiteY13" fmla="*/ 663648 h 944468"/>
                <a:gd name="connsiteX14" fmla="*/ 1588296 w 1588296"/>
                <a:gd name="connsiteY14" fmla="*/ 384248 h 944468"/>
                <a:gd name="connsiteX15" fmla="*/ 1158052 w 1588296"/>
                <a:gd name="connsiteY15" fmla="*/ 174698 h 944468"/>
                <a:gd name="connsiteX16" fmla="*/ 1232696 w 1588296"/>
                <a:gd name="connsiteY16" fmla="*/ 308048 h 944468"/>
                <a:gd name="connsiteX17" fmla="*/ 726252 w 1588296"/>
                <a:gd name="connsiteY17" fmla="*/ 200050 h 944468"/>
                <a:gd name="connsiteX18" fmla="*/ 77735 w 1588296"/>
                <a:gd name="connsiteY18"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254796 w 1588296"/>
                <a:gd name="connsiteY5" fmla="*/ 549348 h 944468"/>
                <a:gd name="connsiteX6" fmla="*/ 318296 w 1588296"/>
                <a:gd name="connsiteY6" fmla="*/ 619198 h 944468"/>
                <a:gd name="connsiteX7" fmla="*/ 95199 w 1588296"/>
                <a:gd name="connsiteY7" fmla="*/ 636516 h 944468"/>
                <a:gd name="connsiteX8" fmla="*/ 305596 w 1588296"/>
                <a:gd name="connsiteY8" fmla="*/ 739848 h 944468"/>
                <a:gd name="connsiteX9" fmla="*/ 76117 w 1588296"/>
                <a:gd name="connsiteY9" fmla="*/ 944468 h 944468"/>
                <a:gd name="connsiteX10" fmla="*/ 781752 w 1588296"/>
                <a:gd name="connsiteY10" fmla="*/ 628650 h 944468"/>
                <a:gd name="connsiteX11" fmla="*/ 1200946 w 1588296"/>
                <a:gd name="connsiteY11" fmla="*/ 517598 h 944468"/>
                <a:gd name="connsiteX12" fmla="*/ 1178690 w 1588296"/>
                <a:gd name="connsiteY12" fmla="*/ 663648 h 944468"/>
                <a:gd name="connsiteX13" fmla="*/ 1588296 w 1588296"/>
                <a:gd name="connsiteY13" fmla="*/ 384248 h 944468"/>
                <a:gd name="connsiteX14" fmla="*/ 1158052 w 1588296"/>
                <a:gd name="connsiteY14" fmla="*/ 174698 h 944468"/>
                <a:gd name="connsiteX15" fmla="*/ 1232696 w 1588296"/>
                <a:gd name="connsiteY15" fmla="*/ 308048 h 944468"/>
                <a:gd name="connsiteX16" fmla="*/ 726252 w 1588296"/>
                <a:gd name="connsiteY16" fmla="*/ 200050 h 944468"/>
                <a:gd name="connsiteX17" fmla="*/ 77735 w 1588296"/>
                <a:gd name="connsiteY17"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318296 w 1588296"/>
                <a:gd name="connsiteY5" fmla="*/ 619198 h 944468"/>
                <a:gd name="connsiteX6" fmla="*/ 95199 w 1588296"/>
                <a:gd name="connsiteY6" fmla="*/ 636516 h 944468"/>
                <a:gd name="connsiteX7" fmla="*/ 305596 w 1588296"/>
                <a:gd name="connsiteY7" fmla="*/ 739848 h 944468"/>
                <a:gd name="connsiteX8" fmla="*/ 76117 w 1588296"/>
                <a:gd name="connsiteY8" fmla="*/ 944468 h 944468"/>
                <a:gd name="connsiteX9" fmla="*/ 781752 w 1588296"/>
                <a:gd name="connsiteY9" fmla="*/ 628650 h 944468"/>
                <a:gd name="connsiteX10" fmla="*/ 1200946 w 1588296"/>
                <a:gd name="connsiteY10" fmla="*/ 517598 h 944468"/>
                <a:gd name="connsiteX11" fmla="*/ 1178690 w 1588296"/>
                <a:gd name="connsiteY11" fmla="*/ 663648 h 944468"/>
                <a:gd name="connsiteX12" fmla="*/ 1588296 w 1588296"/>
                <a:gd name="connsiteY12" fmla="*/ 384248 h 944468"/>
                <a:gd name="connsiteX13" fmla="*/ 1158052 w 1588296"/>
                <a:gd name="connsiteY13" fmla="*/ 174698 h 944468"/>
                <a:gd name="connsiteX14" fmla="*/ 1232696 w 1588296"/>
                <a:gd name="connsiteY14" fmla="*/ 308048 h 944468"/>
                <a:gd name="connsiteX15" fmla="*/ 726252 w 1588296"/>
                <a:gd name="connsiteY15" fmla="*/ 200050 h 944468"/>
                <a:gd name="connsiteX16" fmla="*/ 77735 w 1588296"/>
                <a:gd name="connsiteY16" fmla="*/ 0 h 944468"/>
                <a:gd name="connsiteX0" fmla="*/ 318296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84336 w 1588296"/>
                <a:gd name="connsiteY15" fmla="*/ 577288 h 944468"/>
                <a:gd name="connsiteX0" fmla="*/ 318296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334926 w 1588296"/>
                <a:gd name="connsiteY0" fmla="*/ 547760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280118 w 1588296"/>
                <a:gd name="connsiteY0" fmla="*/ 476322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280118 w 1588296"/>
                <a:gd name="connsiteY0" fmla="*/ 476322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16" fmla="*/ 280118 w 1588296"/>
                <a:gd name="connsiteY16" fmla="*/ 476322 h 944468"/>
                <a:gd name="connsiteX0" fmla="*/ 225310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16" fmla="*/ 225310 w 1588296"/>
                <a:gd name="connsiteY16" fmla="*/ 61919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57069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57069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40391 w 1588296"/>
                <a:gd name="connsiteY1" fmla="*/ 707954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7267 w 1586035"/>
                <a:gd name="connsiteY0" fmla="*/ 577288 h 944468"/>
                <a:gd name="connsiteX1" fmla="*/ 38130 w 1586035"/>
                <a:gd name="connsiteY1" fmla="*/ 707954 h 944468"/>
                <a:gd name="connsiteX2" fmla="*/ 30333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327267 w 1586035"/>
                <a:gd name="connsiteY16" fmla="*/ 577288 h 944468"/>
                <a:gd name="connsiteX0" fmla="*/ 327267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327267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93876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1775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93876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1775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23991 w 1586035"/>
                <a:gd name="connsiteY9" fmla="*/ 200050 h 944468"/>
                <a:gd name="connsiteX10" fmla="*/ 75474 w 1586035"/>
                <a:gd name="connsiteY10" fmla="*/ 0 h 944468"/>
                <a:gd name="connsiteX11" fmla="*/ 136805 w 1586035"/>
                <a:gd name="connsiteY11" fmla="*/ 160410 h 944468"/>
                <a:gd name="connsiteX12" fmla="*/ 14369 w 1586035"/>
                <a:gd name="connsiteY12" fmla="*/ 219845 h 944468"/>
                <a:gd name="connsiteX13" fmla="*/ 128788 w 1586035"/>
                <a:gd name="connsiteY13" fmla="*/ 358848 h 944468"/>
                <a:gd name="connsiteX14" fmla="*/ 0 w 1586035"/>
                <a:gd name="connsiteY14" fmla="*/ 472258 h 944468"/>
                <a:gd name="connsiteX15" fmla="*/ 127320 w 1586035"/>
                <a:gd name="connsiteY15"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035" h="944468">
                  <a:moveTo>
                    <a:pt x="127320" y="577288"/>
                  </a:moveTo>
                  <a:lnTo>
                    <a:pt x="38130" y="707954"/>
                  </a:lnTo>
                  <a:lnTo>
                    <a:pt x="132122" y="811286"/>
                  </a:lnTo>
                  <a:lnTo>
                    <a:pt x="73856" y="944468"/>
                  </a:lnTo>
                  <a:cubicBezTo>
                    <a:pt x="580196" y="840760"/>
                    <a:pt x="767234" y="752531"/>
                    <a:pt x="1198685" y="517598"/>
                  </a:cubicBezTo>
                  <a:lnTo>
                    <a:pt x="1176429" y="663648"/>
                  </a:lnTo>
                  <a:lnTo>
                    <a:pt x="1586035" y="384248"/>
                  </a:lnTo>
                  <a:lnTo>
                    <a:pt x="1155791" y="174698"/>
                  </a:lnTo>
                  <a:lnTo>
                    <a:pt x="1230435" y="308048"/>
                  </a:lnTo>
                  <a:cubicBezTo>
                    <a:pt x="1050382" y="278932"/>
                    <a:pt x="633950" y="255602"/>
                    <a:pt x="75474" y="0"/>
                  </a:cubicBezTo>
                  <a:lnTo>
                    <a:pt x="136805" y="160410"/>
                  </a:lnTo>
                  <a:lnTo>
                    <a:pt x="14369" y="219845"/>
                  </a:lnTo>
                  <a:lnTo>
                    <a:pt x="128788" y="358848"/>
                  </a:lnTo>
                  <a:lnTo>
                    <a:pt x="0" y="472258"/>
                  </a:lnTo>
                  <a:lnTo>
                    <a:pt x="127320" y="577288"/>
                  </a:lnTo>
                  <a:close/>
                </a:path>
              </a:pathLst>
            </a:custGeom>
            <a:solidFill>
              <a:srgbClr val="FF0000">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sp>
          <p:nvSpPr>
            <p:cNvPr id="45" name="Полилиния 44"/>
            <p:cNvSpPr/>
            <p:nvPr/>
          </p:nvSpPr>
          <p:spPr>
            <a:xfrm rot="20898185" flipH="1">
              <a:off x="885825" y="1863725"/>
              <a:ext cx="800100" cy="365125"/>
            </a:xfrm>
            <a:custGeom>
              <a:avLst/>
              <a:gdLst>
                <a:gd name="connsiteX0" fmla="*/ 57150 w 1365250"/>
                <a:gd name="connsiteY0" fmla="*/ 19050 h 717550"/>
                <a:gd name="connsiteX1" fmla="*/ 101600 w 1365250"/>
                <a:gd name="connsiteY1" fmla="*/ 107950 h 717550"/>
                <a:gd name="connsiteX2" fmla="*/ 50800 w 1365250"/>
                <a:gd name="connsiteY2" fmla="*/ 158750 h 717550"/>
                <a:gd name="connsiteX3" fmla="*/ 107950 w 1365250"/>
                <a:gd name="connsiteY3" fmla="*/ 234950 h 717550"/>
                <a:gd name="connsiteX4" fmla="*/ 31750 w 1365250"/>
                <a:gd name="connsiteY4" fmla="*/ 298450 h 717550"/>
                <a:gd name="connsiteX5" fmla="*/ 69850 w 1365250"/>
                <a:gd name="connsiteY5" fmla="*/ 361950 h 717550"/>
                <a:gd name="connsiteX6" fmla="*/ 31750 w 1365250"/>
                <a:gd name="connsiteY6" fmla="*/ 425450 h 717550"/>
                <a:gd name="connsiteX7" fmla="*/ 95250 w 1365250"/>
                <a:gd name="connsiteY7" fmla="*/ 495300 h 717550"/>
                <a:gd name="connsiteX8" fmla="*/ 19050 w 1365250"/>
                <a:gd name="connsiteY8" fmla="*/ 552450 h 717550"/>
                <a:gd name="connsiteX9" fmla="*/ 82550 w 1365250"/>
                <a:gd name="connsiteY9" fmla="*/ 615950 h 717550"/>
                <a:gd name="connsiteX10" fmla="*/ 0 w 1365250"/>
                <a:gd name="connsiteY10" fmla="*/ 717550 h 717550"/>
                <a:gd name="connsiteX11" fmla="*/ 273050 w 1365250"/>
                <a:gd name="connsiteY11" fmla="*/ 647700 h 717550"/>
                <a:gd name="connsiteX12" fmla="*/ 825500 w 1365250"/>
                <a:gd name="connsiteY12" fmla="*/ 444500 h 717550"/>
                <a:gd name="connsiteX13" fmla="*/ 977900 w 1365250"/>
                <a:gd name="connsiteY13" fmla="*/ 393700 h 717550"/>
                <a:gd name="connsiteX14" fmla="*/ 812800 w 1365250"/>
                <a:gd name="connsiteY14" fmla="*/ 539750 h 717550"/>
                <a:gd name="connsiteX15" fmla="*/ 1365250 w 1365250"/>
                <a:gd name="connsiteY15" fmla="*/ 260350 h 717550"/>
                <a:gd name="connsiteX16" fmla="*/ 863600 w 1365250"/>
                <a:gd name="connsiteY16" fmla="*/ 50800 h 717550"/>
                <a:gd name="connsiteX17" fmla="*/ 1009650 w 1365250"/>
                <a:gd name="connsiteY17" fmla="*/ 184150 h 717550"/>
                <a:gd name="connsiteX18" fmla="*/ 673100 w 1365250"/>
                <a:gd name="connsiteY18" fmla="*/ 139700 h 717550"/>
                <a:gd name="connsiteX19" fmla="*/ 431800 w 1365250"/>
                <a:gd name="connsiteY19" fmla="*/ 76200 h 717550"/>
                <a:gd name="connsiteX20" fmla="*/ 133350 w 1365250"/>
                <a:gd name="connsiteY20" fmla="*/ 0 h 717550"/>
                <a:gd name="connsiteX21" fmla="*/ 57150 w 1365250"/>
                <a:gd name="connsiteY21" fmla="*/ 19050 h 717550"/>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287370 w 1379570"/>
                <a:gd name="connsiteY11" fmla="*/ 7001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223839 w 1379570"/>
                <a:gd name="connsiteY6" fmla="*/ 417537 h 769962"/>
                <a:gd name="connsiteX7" fmla="*/ 46070 w 1379570"/>
                <a:gd name="connsiteY7" fmla="*/ 477862 h 769962"/>
                <a:gd name="connsiteX8" fmla="*/ 109570 w 1379570"/>
                <a:gd name="connsiteY8" fmla="*/ 547712 h 769962"/>
                <a:gd name="connsiteX9" fmla="*/ 33370 w 1379570"/>
                <a:gd name="connsiteY9" fmla="*/ 604862 h 769962"/>
                <a:gd name="connsiteX10" fmla="*/ 96870 w 1379570"/>
                <a:gd name="connsiteY10" fmla="*/ 668362 h 769962"/>
                <a:gd name="connsiteX11" fmla="*/ 14320 w 1379570"/>
                <a:gd name="connsiteY11" fmla="*/ 769962 h 769962"/>
                <a:gd name="connsiteX12" fmla="*/ 287370 w 1379570"/>
                <a:gd name="connsiteY12" fmla="*/ 700112 h 769962"/>
                <a:gd name="connsiteX13" fmla="*/ 839820 w 1379570"/>
                <a:gd name="connsiteY13" fmla="*/ 496912 h 769962"/>
                <a:gd name="connsiteX14" fmla="*/ 992220 w 1379570"/>
                <a:gd name="connsiteY14" fmla="*/ 446112 h 769962"/>
                <a:gd name="connsiteX15" fmla="*/ 827120 w 1379570"/>
                <a:gd name="connsiteY15" fmla="*/ 592162 h 769962"/>
                <a:gd name="connsiteX16" fmla="*/ 1379570 w 1379570"/>
                <a:gd name="connsiteY16" fmla="*/ 312762 h 769962"/>
                <a:gd name="connsiteX17" fmla="*/ 877920 w 1379570"/>
                <a:gd name="connsiteY17" fmla="*/ 103212 h 769962"/>
                <a:gd name="connsiteX18" fmla="*/ 1023970 w 1379570"/>
                <a:gd name="connsiteY18" fmla="*/ 236562 h 769962"/>
                <a:gd name="connsiteX19" fmla="*/ 687420 w 1379570"/>
                <a:gd name="connsiteY19" fmla="*/ 192112 h 769962"/>
                <a:gd name="connsiteX20" fmla="*/ 446120 w 1379570"/>
                <a:gd name="connsiteY20" fmla="*/ 128612 h 769962"/>
                <a:gd name="connsiteX21" fmla="*/ 147670 w 1379570"/>
                <a:gd name="connsiteY21" fmla="*/ 52412 h 769962"/>
                <a:gd name="connsiteX22" fmla="*/ 0 w 1379570"/>
                <a:gd name="connsiteY22"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223839 w 1379570"/>
                <a:gd name="connsiteY6" fmla="*/ 417537 h 769962"/>
                <a:gd name="connsiteX7" fmla="*/ 46070 w 1379570"/>
                <a:gd name="connsiteY7" fmla="*/ 477862 h 769962"/>
                <a:gd name="connsiteX8" fmla="*/ 109570 w 1379570"/>
                <a:gd name="connsiteY8" fmla="*/ 547712 h 769962"/>
                <a:gd name="connsiteX9" fmla="*/ 33370 w 1379570"/>
                <a:gd name="connsiteY9" fmla="*/ 604862 h 769962"/>
                <a:gd name="connsiteX10" fmla="*/ 96870 w 1379570"/>
                <a:gd name="connsiteY10" fmla="*/ 668362 h 769962"/>
                <a:gd name="connsiteX11" fmla="*/ 14320 w 1379570"/>
                <a:gd name="connsiteY11" fmla="*/ 769962 h 769962"/>
                <a:gd name="connsiteX12" fmla="*/ 287370 w 1379570"/>
                <a:gd name="connsiteY12" fmla="*/ 700112 h 769962"/>
                <a:gd name="connsiteX13" fmla="*/ 839820 w 1379570"/>
                <a:gd name="connsiteY13" fmla="*/ 496912 h 769962"/>
                <a:gd name="connsiteX14" fmla="*/ 992220 w 1379570"/>
                <a:gd name="connsiteY14" fmla="*/ 446112 h 769962"/>
                <a:gd name="connsiteX15" fmla="*/ 827120 w 1379570"/>
                <a:gd name="connsiteY15" fmla="*/ 592162 h 769962"/>
                <a:gd name="connsiteX16" fmla="*/ 1379570 w 1379570"/>
                <a:gd name="connsiteY16" fmla="*/ 312762 h 769962"/>
                <a:gd name="connsiteX17" fmla="*/ 877920 w 1379570"/>
                <a:gd name="connsiteY17" fmla="*/ 103212 h 769962"/>
                <a:gd name="connsiteX18" fmla="*/ 1023970 w 1379570"/>
                <a:gd name="connsiteY18" fmla="*/ 236562 h 769962"/>
                <a:gd name="connsiteX19" fmla="*/ 687420 w 1379570"/>
                <a:gd name="connsiteY19" fmla="*/ 192112 h 769962"/>
                <a:gd name="connsiteX20" fmla="*/ 446120 w 1379570"/>
                <a:gd name="connsiteY20" fmla="*/ 128612 h 769962"/>
                <a:gd name="connsiteX21" fmla="*/ 147670 w 1379570"/>
                <a:gd name="connsiteY21" fmla="*/ 52412 h 769962"/>
                <a:gd name="connsiteX22" fmla="*/ 0 w 1379570"/>
                <a:gd name="connsiteY22"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287370 w 1379570"/>
                <a:gd name="connsiteY11" fmla="*/ 7001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501652 w 1379570"/>
                <a:gd name="connsiteY11" fmla="*/ 5572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501652 w 1379570"/>
                <a:gd name="connsiteY11" fmla="*/ 557212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839820 w 1379570"/>
                <a:gd name="connsiteY12" fmla="*/ 496912 h 769962"/>
                <a:gd name="connsiteX13" fmla="*/ 992220 w 1379570"/>
                <a:gd name="connsiteY13" fmla="*/ 446112 h 769962"/>
                <a:gd name="connsiteX14" fmla="*/ 827120 w 1379570"/>
                <a:gd name="connsiteY14" fmla="*/ 592162 h 769962"/>
                <a:gd name="connsiteX15" fmla="*/ 1379570 w 1379570"/>
                <a:gd name="connsiteY15" fmla="*/ 312762 h 769962"/>
                <a:gd name="connsiteX16" fmla="*/ 877920 w 1379570"/>
                <a:gd name="connsiteY16" fmla="*/ 103212 h 769962"/>
                <a:gd name="connsiteX17" fmla="*/ 1023970 w 1379570"/>
                <a:gd name="connsiteY17" fmla="*/ 236562 h 769962"/>
                <a:gd name="connsiteX18" fmla="*/ 687420 w 1379570"/>
                <a:gd name="connsiteY18" fmla="*/ 192112 h 769962"/>
                <a:gd name="connsiteX19" fmla="*/ 446120 w 1379570"/>
                <a:gd name="connsiteY19" fmla="*/ 128612 h 769962"/>
                <a:gd name="connsiteX20" fmla="*/ 147670 w 1379570"/>
                <a:gd name="connsiteY20" fmla="*/ 52412 h 769962"/>
                <a:gd name="connsiteX21" fmla="*/ 0 w 1379570"/>
                <a:gd name="connsiteY21"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687420 w 1379570"/>
                <a:gd name="connsiteY17" fmla="*/ 192112 h 769962"/>
                <a:gd name="connsiteX18" fmla="*/ 446120 w 1379570"/>
                <a:gd name="connsiteY18" fmla="*/ 128612 h 769962"/>
                <a:gd name="connsiteX19" fmla="*/ 147670 w 1379570"/>
                <a:gd name="connsiteY19" fmla="*/ 52412 h 769962"/>
                <a:gd name="connsiteX20" fmla="*/ 0 w 1379570"/>
                <a:gd name="connsiteY20"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446120 w 1379570"/>
                <a:gd name="connsiteY17" fmla="*/ 128612 h 769962"/>
                <a:gd name="connsiteX18" fmla="*/ 147670 w 1379570"/>
                <a:gd name="connsiteY18" fmla="*/ 52412 h 769962"/>
                <a:gd name="connsiteX19" fmla="*/ 0 w 1379570"/>
                <a:gd name="connsiteY19" fmla="*/ 0 h 769962"/>
                <a:gd name="connsiteX0" fmla="*/ 0 w 1379570"/>
                <a:gd name="connsiteY0" fmla="*/ 0 h 769962"/>
                <a:gd name="connsiteX1" fmla="*/ 115920 w 1379570"/>
                <a:gd name="connsiteY1" fmla="*/ 160362 h 769962"/>
                <a:gd name="connsiteX2" fmla="*/ 65120 w 1379570"/>
                <a:gd name="connsiteY2" fmla="*/ 211162 h 769962"/>
                <a:gd name="connsiteX3" fmla="*/ 122270 w 1379570"/>
                <a:gd name="connsiteY3" fmla="*/ 287362 h 769962"/>
                <a:gd name="connsiteX4" fmla="*/ 46070 w 1379570"/>
                <a:gd name="connsiteY4" fmla="*/ 350862 h 769962"/>
                <a:gd name="connsiteX5" fmla="*/ 84170 w 1379570"/>
                <a:gd name="connsiteY5" fmla="*/ 414362 h 769962"/>
                <a:gd name="connsiteX6" fmla="*/ 46070 w 1379570"/>
                <a:gd name="connsiteY6" fmla="*/ 477862 h 769962"/>
                <a:gd name="connsiteX7" fmla="*/ 109570 w 1379570"/>
                <a:gd name="connsiteY7" fmla="*/ 547712 h 769962"/>
                <a:gd name="connsiteX8" fmla="*/ 33370 w 1379570"/>
                <a:gd name="connsiteY8" fmla="*/ 604862 h 769962"/>
                <a:gd name="connsiteX9" fmla="*/ 96870 w 1379570"/>
                <a:gd name="connsiteY9" fmla="*/ 668362 h 769962"/>
                <a:gd name="connsiteX10" fmla="*/ 14320 w 1379570"/>
                <a:gd name="connsiteY10" fmla="*/ 769962 h 769962"/>
                <a:gd name="connsiteX11" fmla="*/ 430182 w 1379570"/>
                <a:gd name="connsiteY11" fmla="*/ 628626 h 769962"/>
                <a:gd name="connsiteX12" fmla="*/ 992220 w 1379570"/>
                <a:gd name="connsiteY12" fmla="*/ 446112 h 769962"/>
                <a:gd name="connsiteX13" fmla="*/ 827120 w 1379570"/>
                <a:gd name="connsiteY13" fmla="*/ 592162 h 769962"/>
                <a:gd name="connsiteX14" fmla="*/ 1379570 w 1379570"/>
                <a:gd name="connsiteY14" fmla="*/ 312762 h 769962"/>
                <a:gd name="connsiteX15" fmla="*/ 877920 w 1379570"/>
                <a:gd name="connsiteY15" fmla="*/ 103212 h 769962"/>
                <a:gd name="connsiteX16" fmla="*/ 1023970 w 1379570"/>
                <a:gd name="connsiteY16" fmla="*/ 236562 h 769962"/>
                <a:gd name="connsiteX17" fmla="*/ 446120 w 1379570"/>
                <a:gd name="connsiteY17" fmla="*/ 128612 h 769962"/>
                <a:gd name="connsiteX18" fmla="*/ 0 w 1379570"/>
                <a:gd name="connsiteY18" fmla="*/ 0 h 769962"/>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446120 w 1379570"/>
                <a:gd name="connsiteY17" fmla="*/ 133904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205318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430182 w 1379570"/>
                <a:gd name="connsiteY11" fmla="*/ 633918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379570"/>
                <a:gd name="connsiteY0" fmla="*/ 5292 h 775254"/>
                <a:gd name="connsiteX1" fmla="*/ 115920 w 1379570"/>
                <a:gd name="connsiteY1" fmla="*/ 165654 h 775254"/>
                <a:gd name="connsiteX2" fmla="*/ 65120 w 1379570"/>
                <a:gd name="connsiteY2" fmla="*/ 216454 h 775254"/>
                <a:gd name="connsiteX3" fmla="*/ 122270 w 1379570"/>
                <a:gd name="connsiteY3" fmla="*/ 292654 h 775254"/>
                <a:gd name="connsiteX4" fmla="*/ 46070 w 1379570"/>
                <a:gd name="connsiteY4" fmla="*/ 356154 h 775254"/>
                <a:gd name="connsiteX5" fmla="*/ 84170 w 1379570"/>
                <a:gd name="connsiteY5" fmla="*/ 419654 h 775254"/>
                <a:gd name="connsiteX6" fmla="*/ 46070 w 1379570"/>
                <a:gd name="connsiteY6" fmla="*/ 483154 h 775254"/>
                <a:gd name="connsiteX7" fmla="*/ 109570 w 1379570"/>
                <a:gd name="connsiteY7" fmla="*/ 553004 h 775254"/>
                <a:gd name="connsiteX8" fmla="*/ 33370 w 1379570"/>
                <a:gd name="connsiteY8" fmla="*/ 610154 h 775254"/>
                <a:gd name="connsiteX9" fmla="*/ 96870 w 1379570"/>
                <a:gd name="connsiteY9" fmla="*/ 673654 h 775254"/>
                <a:gd name="connsiteX10" fmla="*/ 14320 w 1379570"/>
                <a:gd name="connsiteY10" fmla="*/ 775254 h 775254"/>
                <a:gd name="connsiteX11" fmla="*/ 573026 w 1379570"/>
                <a:gd name="connsiteY11" fmla="*/ 562456 h 775254"/>
                <a:gd name="connsiteX12" fmla="*/ 992220 w 1379570"/>
                <a:gd name="connsiteY12" fmla="*/ 451404 h 775254"/>
                <a:gd name="connsiteX13" fmla="*/ 827120 w 1379570"/>
                <a:gd name="connsiteY13" fmla="*/ 597454 h 775254"/>
                <a:gd name="connsiteX14" fmla="*/ 1379570 w 1379570"/>
                <a:gd name="connsiteY14" fmla="*/ 318054 h 775254"/>
                <a:gd name="connsiteX15" fmla="*/ 877920 w 1379570"/>
                <a:gd name="connsiteY15" fmla="*/ 108504 h 775254"/>
                <a:gd name="connsiteX16" fmla="*/ 1023970 w 1379570"/>
                <a:gd name="connsiteY16" fmla="*/ 241854 h 775254"/>
                <a:gd name="connsiteX17" fmla="*/ 517526 w 1379570"/>
                <a:gd name="connsiteY17" fmla="*/ 133856 h 775254"/>
                <a:gd name="connsiteX18" fmla="*/ 0 w 1379570"/>
                <a:gd name="connsiteY18" fmla="*/ 5292 h 775254"/>
                <a:gd name="connsiteX0" fmla="*/ 0 w 1451040"/>
                <a:gd name="connsiteY0" fmla="*/ 5292 h 846716"/>
                <a:gd name="connsiteX1" fmla="*/ 187390 w 1451040"/>
                <a:gd name="connsiteY1" fmla="*/ 237116 h 846716"/>
                <a:gd name="connsiteX2" fmla="*/ 136590 w 1451040"/>
                <a:gd name="connsiteY2" fmla="*/ 287916 h 846716"/>
                <a:gd name="connsiteX3" fmla="*/ 193740 w 1451040"/>
                <a:gd name="connsiteY3" fmla="*/ 364116 h 846716"/>
                <a:gd name="connsiteX4" fmla="*/ 117540 w 1451040"/>
                <a:gd name="connsiteY4" fmla="*/ 427616 h 846716"/>
                <a:gd name="connsiteX5" fmla="*/ 155640 w 1451040"/>
                <a:gd name="connsiteY5" fmla="*/ 491116 h 846716"/>
                <a:gd name="connsiteX6" fmla="*/ 117540 w 1451040"/>
                <a:gd name="connsiteY6" fmla="*/ 554616 h 846716"/>
                <a:gd name="connsiteX7" fmla="*/ 181040 w 1451040"/>
                <a:gd name="connsiteY7" fmla="*/ 624466 h 846716"/>
                <a:gd name="connsiteX8" fmla="*/ 104840 w 1451040"/>
                <a:gd name="connsiteY8" fmla="*/ 681616 h 846716"/>
                <a:gd name="connsiteX9" fmla="*/ 168340 w 1451040"/>
                <a:gd name="connsiteY9" fmla="*/ 745116 h 846716"/>
                <a:gd name="connsiteX10" fmla="*/ 85790 w 1451040"/>
                <a:gd name="connsiteY10" fmla="*/ 846716 h 846716"/>
                <a:gd name="connsiteX11" fmla="*/ 644496 w 1451040"/>
                <a:gd name="connsiteY11" fmla="*/ 633918 h 846716"/>
                <a:gd name="connsiteX12" fmla="*/ 1063690 w 1451040"/>
                <a:gd name="connsiteY12" fmla="*/ 522866 h 846716"/>
                <a:gd name="connsiteX13" fmla="*/ 898590 w 1451040"/>
                <a:gd name="connsiteY13" fmla="*/ 668916 h 846716"/>
                <a:gd name="connsiteX14" fmla="*/ 1451040 w 1451040"/>
                <a:gd name="connsiteY14" fmla="*/ 389516 h 846716"/>
                <a:gd name="connsiteX15" fmla="*/ 949390 w 1451040"/>
                <a:gd name="connsiteY15" fmla="*/ 179966 h 846716"/>
                <a:gd name="connsiteX16" fmla="*/ 1095440 w 1451040"/>
                <a:gd name="connsiteY16" fmla="*/ 313316 h 846716"/>
                <a:gd name="connsiteX17" fmla="*/ 588996 w 1451040"/>
                <a:gd name="connsiteY17" fmla="*/ 205318 h 846716"/>
                <a:gd name="connsiteX18" fmla="*/ 0 w 1451040"/>
                <a:gd name="connsiteY18" fmla="*/ 5292 h 846716"/>
                <a:gd name="connsiteX0" fmla="*/ 0 w 1451040"/>
                <a:gd name="connsiteY0" fmla="*/ 0 h 841424"/>
                <a:gd name="connsiteX1" fmla="*/ 187390 w 1451040"/>
                <a:gd name="connsiteY1" fmla="*/ 231824 h 841424"/>
                <a:gd name="connsiteX2" fmla="*/ 136590 w 1451040"/>
                <a:gd name="connsiteY2" fmla="*/ 282624 h 841424"/>
                <a:gd name="connsiteX3" fmla="*/ 193740 w 1451040"/>
                <a:gd name="connsiteY3" fmla="*/ 358824 h 841424"/>
                <a:gd name="connsiteX4" fmla="*/ 117540 w 1451040"/>
                <a:gd name="connsiteY4" fmla="*/ 422324 h 841424"/>
                <a:gd name="connsiteX5" fmla="*/ 155640 w 1451040"/>
                <a:gd name="connsiteY5" fmla="*/ 485824 h 841424"/>
                <a:gd name="connsiteX6" fmla="*/ 117540 w 1451040"/>
                <a:gd name="connsiteY6" fmla="*/ 549324 h 841424"/>
                <a:gd name="connsiteX7" fmla="*/ 181040 w 1451040"/>
                <a:gd name="connsiteY7" fmla="*/ 619174 h 841424"/>
                <a:gd name="connsiteX8" fmla="*/ 104840 w 1451040"/>
                <a:gd name="connsiteY8" fmla="*/ 676324 h 841424"/>
                <a:gd name="connsiteX9" fmla="*/ 168340 w 1451040"/>
                <a:gd name="connsiteY9" fmla="*/ 739824 h 841424"/>
                <a:gd name="connsiteX10" fmla="*/ 85790 w 1451040"/>
                <a:gd name="connsiteY10" fmla="*/ 841424 h 841424"/>
                <a:gd name="connsiteX11" fmla="*/ 644496 w 1451040"/>
                <a:gd name="connsiteY11" fmla="*/ 628626 h 841424"/>
                <a:gd name="connsiteX12" fmla="*/ 1063690 w 1451040"/>
                <a:gd name="connsiteY12" fmla="*/ 517574 h 841424"/>
                <a:gd name="connsiteX13" fmla="*/ 898590 w 1451040"/>
                <a:gd name="connsiteY13" fmla="*/ 663624 h 841424"/>
                <a:gd name="connsiteX14" fmla="*/ 1451040 w 1451040"/>
                <a:gd name="connsiteY14" fmla="*/ 384224 h 841424"/>
                <a:gd name="connsiteX15" fmla="*/ 949390 w 1451040"/>
                <a:gd name="connsiteY15" fmla="*/ 174674 h 841424"/>
                <a:gd name="connsiteX16" fmla="*/ 1095440 w 1451040"/>
                <a:gd name="connsiteY16" fmla="*/ 308024 h 841424"/>
                <a:gd name="connsiteX17" fmla="*/ 588996 w 1451040"/>
                <a:gd name="connsiteY17" fmla="*/ 200026 h 841424"/>
                <a:gd name="connsiteX18" fmla="*/ 0 w 1451040"/>
                <a:gd name="connsiteY18" fmla="*/ 0 h 841424"/>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877984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877984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827184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727138 w 1379634"/>
                <a:gd name="connsiteY18" fmla="*/ 158798 h 770010"/>
                <a:gd name="connsiteX19" fmla="*/ 517590 w 1379634"/>
                <a:gd name="connsiteY19" fmla="*/ 128612 h 770010"/>
                <a:gd name="connsiteX20" fmla="*/ 0 w 1379634"/>
                <a:gd name="connsiteY20"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3435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946214 w 1379634"/>
                <a:gd name="connsiteY17" fmla="*/ 236610 h 770010"/>
                <a:gd name="connsiteX18" fmla="*/ 517590 w 1379634"/>
                <a:gd name="connsiteY18" fmla="*/ 128612 h 770010"/>
                <a:gd name="connsiteX19" fmla="*/ 0 w 1379634"/>
                <a:gd name="connsiteY19" fmla="*/ 0 h 770010"/>
                <a:gd name="connsiteX0" fmla="*/ 0 w 1379634"/>
                <a:gd name="connsiteY0" fmla="*/ 0 h 770010"/>
                <a:gd name="connsiteX1" fmla="*/ 115984 w 1379634"/>
                <a:gd name="connsiteY1" fmla="*/ 160410 h 770010"/>
                <a:gd name="connsiteX2" fmla="*/ 65184 w 1379634"/>
                <a:gd name="connsiteY2" fmla="*/ 211210 h 770010"/>
                <a:gd name="connsiteX3" fmla="*/ 122334 w 1379634"/>
                <a:gd name="connsiteY3" fmla="*/ 287410 h 770010"/>
                <a:gd name="connsiteX4" fmla="*/ 46134 w 1379634"/>
                <a:gd name="connsiteY4" fmla="*/ 350910 h 770010"/>
                <a:gd name="connsiteX5" fmla="*/ 84234 w 1379634"/>
                <a:gd name="connsiteY5" fmla="*/ 414410 h 770010"/>
                <a:gd name="connsiteX6" fmla="*/ 46134 w 1379634"/>
                <a:gd name="connsiteY6" fmla="*/ 477910 h 770010"/>
                <a:gd name="connsiteX7" fmla="*/ 109634 w 1379634"/>
                <a:gd name="connsiteY7" fmla="*/ 547760 h 770010"/>
                <a:gd name="connsiteX8" fmla="*/ 33434 w 1379634"/>
                <a:gd name="connsiteY8" fmla="*/ 604910 h 770010"/>
                <a:gd name="connsiteX9" fmla="*/ 96934 w 1379634"/>
                <a:gd name="connsiteY9" fmla="*/ 668410 h 770010"/>
                <a:gd name="connsiteX10" fmla="*/ 14384 w 1379634"/>
                <a:gd name="connsiteY10" fmla="*/ 770010 h 770010"/>
                <a:gd name="connsiteX11" fmla="*/ 573090 w 1379634"/>
                <a:gd name="connsiteY11" fmla="*/ 557212 h 770010"/>
                <a:gd name="connsiteX12" fmla="*/ 992284 w 1379634"/>
                <a:gd name="connsiteY12" fmla="*/ 446160 h 770010"/>
                <a:gd name="connsiteX13" fmla="*/ 970028 w 1379634"/>
                <a:gd name="connsiteY13" fmla="*/ 592210 h 770010"/>
                <a:gd name="connsiteX14" fmla="*/ 1379634 w 1379634"/>
                <a:gd name="connsiteY14" fmla="*/ 312810 h 770010"/>
                <a:gd name="connsiteX15" fmla="*/ 949390 w 1379634"/>
                <a:gd name="connsiteY15" fmla="*/ 103260 h 770010"/>
                <a:gd name="connsiteX16" fmla="*/ 1024034 w 1379634"/>
                <a:gd name="connsiteY16" fmla="*/ 236610 h 770010"/>
                <a:gd name="connsiteX17" fmla="*/ 517590 w 1379634"/>
                <a:gd name="connsiteY17" fmla="*/ 128612 h 770010"/>
                <a:gd name="connsiteX18" fmla="*/ 0 w 1379634"/>
                <a:gd name="connsiteY18" fmla="*/ 0 h 770010"/>
                <a:gd name="connsiteX0" fmla="*/ 0 w 1379634"/>
                <a:gd name="connsiteY0" fmla="*/ 0 h 769986"/>
                <a:gd name="connsiteX1" fmla="*/ 115984 w 1379634"/>
                <a:gd name="connsiteY1" fmla="*/ 160410 h 769986"/>
                <a:gd name="connsiteX2" fmla="*/ 65184 w 1379634"/>
                <a:gd name="connsiteY2" fmla="*/ 211210 h 769986"/>
                <a:gd name="connsiteX3" fmla="*/ 122334 w 1379634"/>
                <a:gd name="connsiteY3" fmla="*/ 287410 h 769986"/>
                <a:gd name="connsiteX4" fmla="*/ 46134 w 1379634"/>
                <a:gd name="connsiteY4" fmla="*/ 350910 h 769986"/>
                <a:gd name="connsiteX5" fmla="*/ 84234 w 1379634"/>
                <a:gd name="connsiteY5" fmla="*/ 414410 h 769986"/>
                <a:gd name="connsiteX6" fmla="*/ 46134 w 1379634"/>
                <a:gd name="connsiteY6" fmla="*/ 477910 h 769986"/>
                <a:gd name="connsiteX7" fmla="*/ 109634 w 1379634"/>
                <a:gd name="connsiteY7" fmla="*/ 547760 h 769986"/>
                <a:gd name="connsiteX8" fmla="*/ 33434 w 1379634"/>
                <a:gd name="connsiteY8" fmla="*/ 604910 h 769986"/>
                <a:gd name="connsiteX9" fmla="*/ 96934 w 1379634"/>
                <a:gd name="connsiteY9" fmla="*/ 668410 h 769986"/>
                <a:gd name="connsiteX10" fmla="*/ 14352 w 1379634"/>
                <a:gd name="connsiteY10" fmla="*/ 769986 h 769986"/>
                <a:gd name="connsiteX11" fmla="*/ 573090 w 1379634"/>
                <a:gd name="connsiteY11" fmla="*/ 557212 h 769986"/>
                <a:gd name="connsiteX12" fmla="*/ 992284 w 1379634"/>
                <a:gd name="connsiteY12" fmla="*/ 446160 h 769986"/>
                <a:gd name="connsiteX13" fmla="*/ 970028 w 1379634"/>
                <a:gd name="connsiteY13" fmla="*/ 592210 h 769986"/>
                <a:gd name="connsiteX14" fmla="*/ 1379634 w 1379634"/>
                <a:gd name="connsiteY14" fmla="*/ 312810 h 769986"/>
                <a:gd name="connsiteX15" fmla="*/ 949390 w 1379634"/>
                <a:gd name="connsiteY15" fmla="*/ 103260 h 769986"/>
                <a:gd name="connsiteX16" fmla="*/ 1024034 w 1379634"/>
                <a:gd name="connsiteY16" fmla="*/ 236610 h 769986"/>
                <a:gd name="connsiteX17" fmla="*/ 517590 w 1379634"/>
                <a:gd name="connsiteY17" fmla="*/ 128612 h 769986"/>
                <a:gd name="connsiteX18" fmla="*/ 0 w 1379634"/>
                <a:gd name="connsiteY18" fmla="*/ 0 h 769986"/>
                <a:gd name="connsiteX0" fmla="*/ 116575 w 1496209"/>
                <a:gd name="connsiteY0" fmla="*/ 0 h 769986"/>
                <a:gd name="connsiteX1" fmla="*/ 232559 w 1496209"/>
                <a:gd name="connsiteY1" fmla="*/ 160410 h 769986"/>
                <a:gd name="connsiteX2" fmla="*/ 181759 w 1496209"/>
                <a:gd name="connsiteY2" fmla="*/ 211210 h 769986"/>
                <a:gd name="connsiteX3" fmla="*/ 238909 w 1496209"/>
                <a:gd name="connsiteY3" fmla="*/ 287410 h 769986"/>
                <a:gd name="connsiteX4" fmla="*/ 162709 w 1496209"/>
                <a:gd name="connsiteY4" fmla="*/ 350910 h 769986"/>
                <a:gd name="connsiteX5" fmla="*/ 200809 w 1496209"/>
                <a:gd name="connsiteY5" fmla="*/ 414410 h 769986"/>
                <a:gd name="connsiteX6" fmla="*/ 6350 w 1496209"/>
                <a:gd name="connsiteY6" fmla="*/ 377656 h 769986"/>
                <a:gd name="connsiteX7" fmla="*/ 162709 w 1496209"/>
                <a:gd name="connsiteY7" fmla="*/ 477910 h 769986"/>
                <a:gd name="connsiteX8" fmla="*/ 226209 w 1496209"/>
                <a:gd name="connsiteY8" fmla="*/ 547760 h 769986"/>
                <a:gd name="connsiteX9" fmla="*/ 150009 w 1496209"/>
                <a:gd name="connsiteY9" fmla="*/ 604910 h 769986"/>
                <a:gd name="connsiteX10" fmla="*/ 213509 w 1496209"/>
                <a:gd name="connsiteY10" fmla="*/ 668410 h 769986"/>
                <a:gd name="connsiteX11" fmla="*/ 130927 w 1496209"/>
                <a:gd name="connsiteY11" fmla="*/ 769986 h 769986"/>
                <a:gd name="connsiteX12" fmla="*/ 689665 w 1496209"/>
                <a:gd name="connsiteY12" fmla="*/ 557212 h 769986"/>
                <a:gd name="connsiteX13" fmla="*/ 1108859 w 1496209"/>
                <a:gd name="connsiteY13" fmla="*/ 446160 h 769986"/>
                <a:gd name="connsiteX14" fmla="*/ 1086603 w 1496209"/>
                <a:gd name="connsiteY14" fmla="*/ 592210 h 769986"/>
                <a:gd name="connsiteX15" fmla="*/ 1496209 w 1496209"/>
                <a:gd name="connsiteY15" fmla="*/ 312810 h 769986"/>
                <a:gd name="connsiteX16" fmla="*/ 1065965 w 1496209"/>
                <a:gd name="connsiteY16" fmla="*/ 103260 h 769986"/>
                <a:gd name="connsiteX17" fmla="*/ 1140609 w 1496209"/>
                <a:gd name="connsiteY17" fmla="*/ 236610 h 769986"/>
                <a:gd name="connsiteX18" fmla="*/ 634165 w 1496209"/>
                <a:gd name="connsiteY18" fmla="*/ 128612 h 769986"/>
                <a:gd name="connsiteX19" fmla="*/ 116575 w 1496209"/>
                <a:gd name="connsiteY19" fmla="*/ 0 h 769986"/>
                <a:gd name="connsiteX0" fmla="*/ 116575 w 1496209"/>
                <a:gd name="connsiteY0" fmla="*/ 0 h 769986"/>
                <a:gd name="connsiteX1" fmla="*/ 232559 w 1496209"/>
                <a:gd name="connsiteY1" fmla="*/ 160410 h 769986"/>
                <a:gd name="connsiteX2" fmla="*/ 181759 w 1496209"/>
                <a:gd name="connsiteY2" fmla="*/ 211210 h 769986"/>
                <a:gd name="connsiteX3" fmla="*/ 238909 w 1496209"/>
                <a:gd name="connsiteY3" fmla="*/ 287410 h 769986"/>
                <a:gd name="connsiteX4" fmla="*/ 162709 w 1496209"/>
                <a:gd name="connsiteY4" fmla="*/ 350910 h 769986"/>
                <a:gd name="connsiteX5" fmla="*/ 200809 w 1496209"/>
                <a:gd name="connsiteY5" fmla="*/ 414410 h 769986"/>
                <a:gd name="connsiteX6" fmla="*/ 6350 w 1496209"/>
                <a:gd name="connsiteY6" fmla="*/ 377656 h 769986"/>
                <a:gd name="connsiteX7" fmla="*/ 162709 w 1496209"/>
                <a:gd name="connsiteY7" fmla="*/ 477910 h 769986"/>
                <a:gd name="connsiteX8" fmla="*/ 226209 w 1496209"/>
                <a:gd name="connsiteY8" fmla="*/ 547760 h 769986"/>
                <a:gd name="connsiteX9" fmla="*/ 3112 w 1496209"/>
                <a:gd name="connsiteY9" fmla="*/ 565078 h 769986"/>
                <a:gd name="connsiteX10" fmla="*/ 213509 w 1496209"/>
                <a:gd name="connsiteY10" fmla="*/ 668410 h 769986"/>
                <a:gd name="connsiteX11" fmla="*/ 130927 w 1496209"/>
                <a:gd name="connsiteY11" fmla="*/ 769986 h 769986"/>
                <a:gd name="connsiteX12" fmla="*/ 689665 w 1496209"/>
                <a:gd name="connsiteY12" fmla="*/ 557212 h 769986"/>
                <a:gd name="connsiteX13" fmla="*/ 1108859 w 1496209"/>
                <a:gd name="connsiteY13" fmla="*/ 446160 h 769986"/>
                <a:gd name="connsiteX14" fmla="*/ 1086603 w 1496209"/>
                <a:gd name="connsiteY14" fmla="*/ 592210 h 769986"/>
                <a:gd name="connsiteX15" fmla="*/ 1496209 w 1496209"/>
                <a:gd name="connsiteY15" fmla="*/ 312810 h 769986"/>
                <a:gd name="connsiteX16" fmla="*/ 1065965 w 1496209"/>
                <a:gd name="connsiteY16" fmla="*/ 103260 h 769986"/>
                <a:gd name="connsiteX17" fmla="*/ 1140609 w 1496209"/>
                <a:gd name="connsiteY17" fmla="*/ 236610 h 769986"/>
                <a:gd name="connsiteX18" fmla="*/ 634165 w 1496209"/>
                <a:gd name="connsiteY18" fmla="*/ 128612 h 769986"/>
                <a:gd name="connsiteX19" fmla="*/ 116575 w 1496209"/>
                <a:gd name="connsiteY19" fmla="*/ 0 h 769986"/>
                <a:gd name="connsiteX0" fmla="*/ 132545 w 1512179"/>
                <a:gd name="connsiteY0" fmla="*/ 0 h 873030"/>
                <a:gd name="connsiteX1" fmla="*/ 248529 w 1512179"/>
                <a:gd name="connsiteY1" fmla="*/ 160410 h 873030"/>
                <a:gd name="connsiteX2" fmla="*/ 197729 w 1512179"/>
                <a:gd name="connsiteY2" fmla="*/ 211210 h 873030"/>
                <a:gd name="connsiteX3" fmla="*/ 254879 w 1512179"/>
                <a:gd name="connsiteY3" fmla="*/ 287410 h 873030"/>
                <a:gd name="connsiteX4" fmla="*/ 178679 w 1512179"/>
                <a:gd name="connsiteY4" fmla="*/ 350910 h 873030"/>
                <a:gd name="connsiteX5" fmla="*/ 216779 w 1512179"/>
                <a:gd name="connsiteY5" fmla="*/ 414410 h 873030"/>
                <a:gd name="connsiteX6" fmla="*/ 22320 w 1512179"/>
                <a:gd name="connsiteY6" fmla="*/ 377656 h 873030"/>
                <a:gd name="connsiteX7" fmla="*/ 178679 w 1512179"/>
                <a:gd name="connsiteY7" fmla="*/ 477910 h 873030"/>
                <a:gd name="connsiteX8" fmla="*/ 242179 w 1512179"/>
                <a:gd name="connsiteY8" fmla="*/ 547760 h 873030"/>
                <a:gd name="connsiteX9" fmla="*/ 19082 w 1512179"/>
                <a:gd name="connsiteY9" fmla="*/ 565078 h 873030"/>
                <a:gd name="connsiteX10" fmla="*/ 229479 w 1512179"/>
                <a:gd name="connsiteY10" fmla="*/ 668410 h 873030"/>
                <a:gd name="connsiteX11" fmla="*/ 0 w 1512179"/>
                <a:gd name="connsiteY11" fmla="*/ 873030 h 873030"/>
                <a:gd name="connsiteX12" fmla="*/ 705635 w 1512179"/>
                <a:gd name="connsiteY12" fmla="*/ 557212 h 873030"/>
                <a:gd name="connsiteX13" fmla="*/ 1124829 w 1512179"/>
                <a:gd name="connsiteY13" fmla="*/ 446160 h 873030"/>
                <a:gd name="connsiteX14" fmla="*/ 1102573 w 1512179"/>
                <a:gd name="connsiteY14" fmla="*/ 592210 h 873030"/>
                <a:gd name="connsiteX15" fmla="*/ 1512179 w 1512179"/>
                <a:gd name="connsiteY15" fmla="*/ 312810 h 873030"/>
                <a:gd name="connsiteX16" fmla="*/ 1081935 w 1512179"/>
                <a:gd name="connsiteY16" fmla="*/ 103260 h 873030"/>
                <a:gd name="connsiteX17" fmla="*/ 1156579 w 1512179"/>
                <a:gd name="connsiteY17" fmla="*/ 236610 h 873030"/>
                <a:gd name="connsiteX18" fmla="*/ 650135 w 1512179"/>
                <a:gd name="connsiteY18" fmla="*/ 128612 h 873030"/>
                <a:gd name="connsiteX19" fmla="*/ 132545 w 1512179"/>
                <a:gd name="connsiteY19" fmla="*/ 0 h 873030"/>
                <a:gd name="connsiteX0" fmla="*/ 1618 w 1512179"/>
                <a:gd name="connsiteY0" fmla="*/ 0 h 944468"/>
                <a:gd name="connsiteX1" fmla="*/ 248529 w 1512179"/>
                <a:gd name="connsiteY1" fmla="*/ 231848 h 944468"/>
                <a:gd name="connsiteX2" fmla="*/ 197729 w 1512179"/>
                <a:gd name="connsiteY2" fmla="*/ 282648 h 944468"/>
                <a:gd name="connsiteX3" fmla="*/ 254879 w 1512179"/>
                <a:gd name="connsiteY3" fmla="*/ 358848 h 944468"/>
                <a:gd name="connsiteX4" fmla="*/ 178679 w 1512179"/>
                <a:gd name="connsiteY4" fmla="*/ 422348 h 944468"/>
                <a:gd name="connsiteX5" fmla="*/ 216779 w 1512179"/>
                <a:gd name="connsiteY5" fmla="*/ 485848 h 944468"/>
                <a:gd name="connsiteX6" fmla="*/ 22320 w 1512179"/>
                <a:gd name="connsiteY6" fmla="*/ 449094 h 944468"/>
                <a:gd name="connsiteX7" fmla="*/ 178679 w 1512179"/>
                <a:gd name="connsiteY7" fmla="*/ 549348 h 944468"/>
                <a:gd name="connsiteX8" fmla="*/ 242179 w 1512179"/>
                <a:gd name="connsiteY8" fmla="*/ 619198 h 944468"/>
                <a:gd name="connsiteX9" fmla="*/ 19082 w 1512179"/>
                <a:gd name="connsiteY9" fmla="*/ 636516 h 944468"/>
                <a:gd name="connsiteX10" fmla="*/ 229479 w 1512179"/>
                <a:gd name="connsiteY10" fmla="*/ 739848 h 944468"/>
                <a:gd name="connsiteX11" fmla="*/ 0 w 1512179"/>
                <a:gd name="connsiteY11" fmla="*/ 944468 h 944468"/>
                <a:gd name="connsiteX12" fmla="*/ 705635 w 1512179"/>
                <a:gd name="connsiteY12" fmla="*/ 628650 h 944468"/>
                <a:gd name="connsiteX13" fmla="*/ 1124829 w 1512179"/>
                <a:gd name="connsiteY13" fmla="*/ 517598 h 944468"/>
                <a:gd name="connsiteX14" fmla="*/ 1102573 w 1512179"/>
                <a:gd name="connsiteY14" fmla="*/ 663648 h 944468"/>
                <a:gd name="connsiteX15" fmla="*/ 1512179 w 1512179"/>
                <a:gd name="connsiteY15" fmla="*/ 384248 h 944468"/>
                <a:gd name="connsiteX16" fmla="*/ 1081935 w 1512179"/>
                <a:gd name="connsiteY16" fmla="*/ 174698 h 944468"/>
                <a:gd name="connsiteX17" fmla="*/ 1156579 w 1512179"/>
                <a:gd name="connsiteY17" fmla="*/ 308048 h 944468"/>
                <a:gd name="connsiteX18" fmla="*/ 650135 w 1512179"/>
                <a:gd name="connsiteY18" fmla="*/ 200050 h 944468"/>
                <a:gd name="connsiteX19" fmla="*/ 1618 w 1512179"/>
                <a:gd name="connsiteY19" fmla="*/ 0 h 944468"/>
                <a:gd name="connsiteX0" fmla="*/ 77735 w 1588296"/>
                <a:gd name="connsiteY0" fmla="*/ 0 h 944468"/>
                <a:gd name="connsiteX1" fmla="*/ 324646 w 1588296"/>
                <a:gd name="connsiteY1" fmla="*/ 231848 h 944468"/>
                <a:gd name="connsiteX2" fmla="*/ 273846 w 1588296"/>
                <a:gd name="connsiteY2" fmla="*/ 282648 h 944468"/>
                <a:gd name="connsiteX3" fmla="*/ 0 w 1588296"/>
                <a:gd name="connsiteY3" fmla="*/ 291283 h 944468"/>
                <a:gd name="connsiteX4" fmla="*/ 330996 w 1588296"/>
                <a:gd name="connsiteY4" fmla="*/ 358848 h 944468"/>
                <a:gd name="connsiteX5" fmla="*/ 254796 w 1588296"/>
                <a:gd name="connsiteY5" fmla="*/ 422348 h 944468"/>
                <a:gd name="connsiteX6" fmla="*/ 292896 w 1588296"/>
                <a:gd name="connsiteY6" fmla="*/ 485848 h 944468"/>
                <a:gd name="connsiteX7" fmla="*/ 98437 w 1588296"/>
                <a:gd name="connsiteY7" fmla="*/ 449094 h 944468"/>
                <a:gd name="connsiteX8" fmla="*/ 254796 w 1588296"/>
                <a:gd name="connsiteY8" fmla="*/ 549348 h 944468"/>
                <a:gd name="connsiteX9" fmla="*/ 318296 w 1588296"/>
                <a:gd name="connsiteY9" fmla="*/ 619198 h 944468"/>
                <a:gd name="connsiteX10" fmla="*/ 95199 w 1588296"/>
                <a:gd name="connsiteY10" fmla="*/ 636516 h 944468"/>
                <a:gd name="connsiteX11" fmla="*/ 305596 w 1588296"/>
                <a:gd name="connsiteY11" fmla="*/ 739848 h 944468"/>
                <a:gd name="connsiteX12" fmla="*/ 76117 w 1588296"/>
                <a:gd name="connsiteY12" fmla="*/ 944468 h 944468"/>
                <a:gd name="connsiteX13" fmla="*/ 781752 w 1588296"/>
                <a:gd name="connsiteY13" fmla="*/ 628650 h 944468"/>
                <a:gd name="connsiteX14" fmla="*/ 1200946 w 1588296"/>
                <a:gd name="connsiteY14" fmla="*/ 517598 h 944468"/>
                <a:gd name="connsiteX15" fmla="*/ 1178690 w 1588296"/>
                <a:gd name="connsiteY15" fmla="*/ 663648 h 944468"/>
                <a:gd name="connsiteX16" fmla="*/ 1588296 w 1588296"/>
                <a:gd name="connsiteY16" fmla="*/ 384248 h 944468"/>
                <a:gd name="connsiteX17" fmla="*/ 1158052 w 1588296"/>
                <a:gd name="connsiteY17" fmla="*/ 174698 h 944468"/>
                <a:gd name="connsiteX18" fmla="*/ 1232696 w 1588296"/>
                <a:gd name="connsiteY18" fmla="*/ 308048 h 944468"/>
                <a:gd name="connsiteX19" fmla="*/ 726252 w 1588296"/>
                <a:gd name="connsiteY19" fmla="*/ 200050 h 944468"/>
                <a:gd name="connsiteX20" fmla="*/ 77735 w 1588296"/>
                <a:gd name="connsiteY20"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54796 w 1588296"/>
                <a:gd name="connsiteY4" fmla="*/ 422348 h 944468"/>
                <a:gd name="connsiteX5" fmla="*/ 292896 w 1588296"/>
                <a:gd name="connsiteY5" fmla="*/ 485848 h 944468"/>
                <a:gd name="connsiteX6" fmla="*/ 98437 w 1588296"/>
                <a:gd name="connsiteY6" fmla="*/ 449094 h 944468"/>
                <a:gd name="connsiteX7" fmla="*/ 254796 w 1588296"/>
                <a:gd name="connsiteY7" fmla="*/ 549348 h 944468"/>
                <a:gd name="connsiteX8" fmla="*/ 318296 w 1588296"/>
                <a:gd name="connsiteY8" fmla="*/ 619198 h 944468"/>
                <a:gd name="connsiteX9" fmla="*/ 95199 w 1588296"/>
                <a:gd name="connsiteY9" fmla="*/ 636516 h 944468"/>
                <a:gd name="connsiteX10" fmla="*/ 305596 w 1588296"/>
                <a:gd name="connsiteY10" fmla="*/ 739848 h 944468"/>
                <a:gd name="connsiteX11" fmla="*/ 76117 w 1588296"/>
                <a:gd name="connsiteY11" fmla="*/ 944468 h 944468"/>
                <a:gd name="connsiteX12" fmla="*/ 781752 w 1588296"/>
                <a:gd name="connsiteY12" fmla="*/ 628650 h 944468"/>
                <a:gd name="connsiteX13" fmla="*/ 1200946 w 1588296"/>
                <a:gd name="connsiteY13" fmla="*/ 517598 h 944468"/>
                <a:gd name="connsiteX14" fmla="*/ 1178690 w 1588296"/>
                <a:gd name="connsiteY14" fmla="*/ 663648 h 944468"/>
                <a:gd name="connsiteX15" fmla="*/ 1588296 w 1588296"/>
                <a:gd name="connsiteY15" fmla="*/ 384248 h 944468"/>
                <a:gd name="connsiteX16" fmla="*/ 1158052 w 1588296"/>
                <a:gd name="connsiteY16" fmla="*/ 174698 h 944468"/>
                <a:gd name="connsiteX17" fmla="*/ 1232696 w 1588296"/>
                <a:gd name="connsiteY17" fmla="*/ 308048 h 944468"/>
                <a:gd name="connsiteX18" fmla="*/ 726252 w 1588296"/>
                <a:gd name="connsiteY18" fmla="*/ 200050 h 944468"/>
                <a:gd name="connsiteX19" fmla="*/ 77735 w 1588296"/>
                <a:gd name="connsiteY19"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98437 w 1588296"/>
                <a:gd name="connsiteY5" fmla="*/ 449094 h 944468"/>
                <a:gd name="connsiteX6" fmla="*/ 254796 w 1588296"/>
                <a:gd name="connsiteY6" fmla="*/ 549348 h 944468"/>
                <a:gd name="connsiteX7" fmla="*/ 318296 w 1588296"/>
                <a:gd name="connsiteY7" fmla="*/ 619198 h 944468"/>
                <a:gd name="connsiteX8" fmla="*/ 95199 w 1588296"/>
                <a:gd name="connsiteY8" fmla="*/ 636516 h 944468"/>
                <a:gd name="connsiteX9" fmla="*/ 305596 w 1588296"/>
                <a:gd name="connsiteY9" fmla="*/ 739848 h 944468"/>
                <a:gd name="connsiteX10" fmla="*/ 76117 w 1588296"/>
                <a:gd name="connsiteY10" fmla="*/ 944468 h 944468"/>
                <a:gd name="connsiteX11" fmla="*/ 781752 w 1588296"/>
                <a:gd name="connsiteY11" fmla="*/ 628650 h 944468"/>
                <a:gd name="connsiteX12" fmla="*/ 1200946 w 1588296"/>
                <a:gd name="connsiteY12" fmla="*/ 517598 h 944468"/>
                <a:gd name="connsiteX13" fmla="*/ 1178690 w 1588296"/>
                <a:gd name="connsiteY13" fmla="*/ 663648 h 944468"/>
                <a:gd name="connsiteX14" fmla="*/ 1588296 w 1588296"/>
                <a:gd name="connsiteY14" fmla="*/ 384248 h 944468"/>
                <a:gd name="connsiteX15" fmla="*/ 1158052 w 1588296"/>
                <a:gd name="connsiteY15" fmla="*/ 174698 h 944468"/>
                <a:gd name="connsiteX16" fmla="*/ 1232696 w 1588296"/>
                <a:gd name="connsiteY16" fmla="*/ 308048 h 944468"/>
                <a:gd name="connsiteX17" fmla="*/ 726252 w 1588296"/>
                <a:gd name="connsiteY17" fmla="*/ 200050 h 944468"/>
                <a:gd name="connsiteX18" fmla="*/ 77735 w 1588296"/>
                <a:gd name="connsiteY18"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254796 w 1588296"/>
                <a:gd name="connsiteY5" fmla="*/ 549348 h 944468"/>
                <a:gd name="connsiteX6" fmla="*/ 318296 w 1588296"/>
                <a:gd name="connsiteY6" fmla="*/ 619198 h 944468"/>
                <a:gd name="connsiteX7" fmla="*/ 95199 w 1588296"/>
                <a:gd name="connsiteY7" fmla="*/ 636516 h 944468"/>
                <a:gd name="connsiteX8" fmla="*/ 305596 w 1588296"/>
                <a:gd name="connsiteY8" fmla="*/ 739848 h 944468"/>
                <a:gd name="connsiteX9" fmla="*/ 76117 w 1588296"/>
                <a:gd name="connsiteY9" fmla="*/ 944468 h 944468"/>
                <a:gd name="connsiteX10" fmla="*/ 781752 w 1588296"/>
                <a:gd name="connsiteY10" fmla="*/ 628650 h 944468"/>
                <a:gd name="connsiteX11" fmla="*/ 1200946 w 1588296"/>
                <a:gd name="connsiteY11" fmla="*/ 517598 h 944468"/>
                <a:gd name="connsiteX12" fmla="*/ 1178690 w 1588296"/>
                <a:gd name="connsiteY12" fmla="*/ 663648 h 944468"/>
                <a:gd name="connsiteX13" fmla="*/ 1588296 w 1588296"/>
                <a:gd name="connsiteY13" fmla="*/ 384248 h 944468"/>
                <a:gd name="connsiteX14" fmla="*/ 1158052 w 1588296"/>
                <a:gd name="connsiteY14" fmla="*/ 174698 h 944468"/>
                <a:gd name="connsiteX15" fmla="*/ 1232696 w 1588296"/>
                <a:gd name="connsiteY15" fmla="*/ 308048 h 944468"/>
                <a:gd name="connsiteX16" fmla="*/ 726252 w 1588296"/>
                <a:gd name="connsiteY16" fmla="*/ 200050 h 944468"/>
                <a:gd name="connsiteX17" fmla="*/ 77735 w 1588296"/>
                <a:gd name="connsiteY17" fmla="*/ 0 h 944468"/>
                <a:gd name="connsiteX0" fmla="*/ 77735 w 1588296"/>
                <a:gd name="connsiteY0" fmla="*/ 0 h 944468"/>
                <a:gd name="connsiteX1" fmla="*/ 324646 w 1588296"/>
                <a:gd name="connsiteY1" fmla="*/ 231848 h 944468"/>
                <a:gd name="connsiteX2" fmla="*/ 0 w 1588296"/>
                <a:gd name="connsiteY2" fmla="*/ 291283 h 944468"/>
                <a:gd name="connsiteX3" fmla="*/ 330996 w 1588296"/>
                <a:gd name="connsiteY3" fmla="*/ 358848 h 944468"/>
                <a:gd name="connsiteX4" fmla="*/ 292896 w 1588296"/>
                <a:gd name="connsiteY4" fmla="*/ 485848 h 944468"/>
                <a:gd name="connsiteX5" fmla="*/ 318296 w 1588296"/>
                <a:gd name="connsiteY5" fmla="*/ 619198 h 944468"/>
                <a:gd name="connsiteX6" fmla="*/ 95199 w 1588296"/>
                <a:gd name="connsiteY6" fmla="*/ 636516 h 944468"/>
                <a:gd name="connsiteX7" fmla="*/ 305596 w 1588296"/>
                <a:gd name="connsiteY7" fmla="*/ 739848 h 944468"/>
                <a:gd name="connsiteX8" fmla="*/ 76117 w 1588296"/>
                <a:gd name="connsiteY8" fmla="*/ 944468 h 944468"/>
                <a:gd name="connsiteX9" fmla="*/ 781752 w 1588296"/>
                <a:gd name="connsiteY9" fmla="*/ 628650 h 944468"/>
                <a:gd name="connsiteX10" fmla="*/ 1200946 w 1588296"/>
                <a:gd name="connsiteY10" fmla="*/ 517598 h 944468"/>
                <a:gd name="connsiteX11" fmla="*/ 1178690 w 1588296"/>
                <a:gd name="connsiteY11" fmla="*/ 663648 h 944468"/>
                <a:gd name="connsiteX12" fmla="*/ 1588296 w 1588296"/>
                <a:gd name="connsiteY12" fmla="*/ 384248 h 944468"/>
                <a:gd name="connsiteX13" fmla="*/ 1158052 w 1588296"/>
                <a:gd name="connsiteY13" fmla="*/ 174698 h 944468"/>
                <a:gd name="connsiteX14" fmla="*/ 1232696 w 1588296"/>
                <a:gd name="connsiteY14" fmla="*/ 308048 h 944468"/>
                <a:gd name="connsiteX15" fmla="*/ 726252 w 1588296"/>
                <a:gd name="connsiteY15" fmla="*/ 200050 h 944468"/>
                <a:gd name="connsiteX16" fmla="*/ 77735 w 1588296"/>
                <a:gd name="connsiteY16" fmla="*/ 0 h 944468"/>
                <a:gd name="connsiteX0" fmla="*/ 318296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84336 w 1588296"/>
                <a:gd name="connsiteY15" fmla="*/ 577288 h 944468"/>
                <a:gd name="connsiteX0" fmla="*/ 318296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334926 w 1588296"/>
                <a:gd name="connsiteY0" fmla="*/ 547760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280118 w 1588296"/>
                <a:gd name="connsiteY0" fmla="*/ 476322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280118 w 1588296"/>
                <a:gd name="connsiteY0" fmla="*/ 476322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16" fmla="*/ 280118 w 1588296"/>
                <a:gd name="connsiteY16" fmla="*/ 476322 h 944468"/>
                <a:gd name="connsiteX0" fmla="*/ 225310 w 1588296"/>
                <a:gd name="connsiteY0" fmla="*/ 61919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16" fmla="*/ 225310 w 1588296"/>
                <a:gd name="connsiteY16" fmla="*/ 61919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329528 w 1588296"/>
                <a:gd name="connsiteY15"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57069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57069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95199 w 1588296"/>
                <a:gd name="connsiteY1" fmla="*/ 636516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9528 w 1588296"/>
                <a:gd name="connsiteY0" fmla="*/ 577288 h 944468"/>
                <a:gd name="connsiteX1" fmla="*/ 40391 w 1588296"/>
                <a:gd name="connsiteY1" fmla="*/ 707954 h 944468"/>
                <a:gd name="connsiteX2" fmla="*/ 305596 w 1588296"/>
                <a:gd name="connsiteY2" fmla="*/ 739848 h 944468"/>
                <a:gd name="connsiteX3" fmla="*/ 76117 w 1588296"/>
                <a:gd name="connsiteY3" fmla="*/ 944468 h 944468"/>
                <a:gd name="connsiteX4" fmla="*/ 781752 w 1588296"/>
                <a:gd name="connsiteY4" fmla="*/ 628650 h 944468"/>
                <a:gd name="connsiteX5" fmla="*/ 1200946 w 1588296"/>
                <a:gd name="connsiteY5" fmla="*/ 517598 h 944468"/>
                <a:gd name="connsiteX6" fmla="*/ 1178690 w 1588296"/>
                <a:gd name="connsiteY6" fmla="*/ 663648 h 944468"/>
                <a:gd name="connsiteX7" fmla="*/ 1588296 w 1588296"/>
                <a:gd name="connsiteY7" fmla="*/ 384248 h 944468"/>
                <a:gd name="connsiteX8" fmla="*/ 1158052 w 1588296"/>
                <a:gd name="connsiteY8" fmla="*/ 174698 h 944468"/>
                <a:gd name="connsiteX9" fmla="*/ 1232696 w 1588296"/>
                <a:gd name="connsiteY9" fmla="*/ 308048 h 944468"/>
                <a:gd name="connsiteX10" fmla="*/ 726252 w 1588296"/>
                <a:gd name="connsiteY10" fmla="*/ 200050 h 944468"/>
                <a:gd name="connsiteX11" fmla="*/ 77735 w 1588296"/>
                <a:gd name="connsiteY11" fmla="*/ 0 h 944468"/>
                <a:gd name="connsiteX12" fmla="*/ 324646 w 1588296"/>
                <a:gd name="connsiteY12" fmla="*/ 231848 h 944468"/>
                <a:gd name="connsiteX13" fmla="*/ 0 w 1588296"/>
                <a:gd name="connsiteY13" fmla="*/ 291283 h 944468"/>
                <a:gd name="connsiteX14" fmla="*/ 330996 w 1588296"/>
                <a:gd name="connsiteY14" fmla="*/ 358848 h 944468"/>
                <a:gd name="connsiteX15" fmla="*/ 2261 w 1588296"/>
                <a:gd name="connsiteY15" fmla="*/ 472258 h 944468"/>
                <a:gd name="connsiteX16" fmla="*/ 329528 w 1588296"/>
                <a:gd name="connsiteY16" fmla="*/ 577288 h 944468"/>
                <a:gd name="connsiteX0" fmla="*/ 327267 w 1586035"/>
                <a:gd name="connsiteY0" fmla="*/ 577288 h 944468"/>
                <a:gd name="connsiteX1" fmla="*/ 38130 w 1586035"/>
                <a:gd name="connsiteY1" fmla="*/ 707954 h 944468"/>
                <a:gd name="connsiteX2" fmla="*/ 30333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327267 w 1586035"/>
                <a:gd name="connsiteY16" fmla="*/ 577288 h 944468"/>
                <a:gd name="connsiteX0" fmla="*/ 327267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327267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328735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322385 w 1586035"/>
                <a:gd name="connsiteY12" fmla="*/ 231848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74826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93876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1775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93876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17755 w 1586035"/>
                <a:gd name="connsiteY2" fmla="*/ 739848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779491 w 1586035"/>
                <a:gd name="connsiteY4" fmla="*/ 628650 h 944468"/>
                <a:gd name="connsiteX5" fmla="*/ 1198685 w 1586035"/>
                <a:gd name="connsiteY5" fmla="*/ 517598 h 944468"/>
                <a:gd name="connsiteX6" fmla="*/ 1176429 w 1586035"/>
                <a:gd name="connsiteY6" fmla="*/ 663648 h 944468"/>
                <a:gd name="connsiteX7" fmla="*/ 1586035 w 1586035"/>
                <a:gd name="connsiteY7" fmla="*/ 384248 h 944468"/>
                <a:gd name="connsiteX8" fmla="*/ 1155791 w 1586035"/>
                <a:gd name="connsiteY8" fmla="*/ 174698 h 944468"/>
                <a:gd name="connsiteX9" fmla="*/ 1230435 w 1586035"/>
                <a:gd name="connsiteY9" fmla="*/ 308048 h 944468"/>
                <a:gd name="connsiteX10" fmla="*/ 723991 w 1586035"/>
                <a:gd name="connsiteY10" fmla="*/ 200050 h 944468"/>
                <a:gd name="connsiteX11" fmla="*/ 75474 w 1586035"/>
                <a:gd name="connsiteY11" fmla="*/ 0 h 944468"/>
                <a:gd name="connsiteX12" fmla="*/ 136805 w 1586035"/>
                <a:gd name="connsiteY12" fmla="*/ 160410 h 944468"/>
                <a:gd name="connsiteX13" fmla="*/ 14369 w 1586035"/>
                <a:gd name="connsiteY13" fmla="*/ 219845 h 944468"/>
                <a:gd name="connsiteX14" fmla="*/ 128788 w 1586035"/>
                <a:gd name="connsiteY14" fmla="*/ 358848 h 944468"/>
                <a:gd name="connsiteX15" fmla="*/ 0 w 1586035"/>
                <a:gd name="connsiteY15" fmla="*/ 472258 h 944468"/>
                <a:gd name="connsiteX16" fmla="*/ 127320 w 1586035"/>
                <a:gd name="connsiteY16"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23991 w 1586035"/>
                <a:gd name="connsiteY9" fmla="*/ 200050 h 944468"/>
                <a:gd name="connsiteX10" fmla="*/ 75474 w 1586035"/>
                <a:gd name="connsiteY10" fmla="*/ 0 h 944468"/>
                <a:gd name="connsiteX11" fmla="*/ 136805 w 1586035"/>
                <a:gd name="connsiteY11" fmla="*/ 160410 h 944468"/>
                <a:gd name="connsiteX12" fmla="*/ 14369 w 1586035"/>
                <a:gd name="connsiteY12" fmla="*/ 219845 h 944468"/>
                <a:gd name="connsiteX13" fmla="*/ 128788 w 1586035"/>
                <a:gd name="connsiteY13" fmla="*/ 358848 h 944468"/>
                <a:gd name="connsiteX14" fmla="*/ 0 w 1586035"/>
                <a:gd name="connsiteY14" fmla="*/ 472258 h 944468"/>
                <a:gd name="connsiteX15" fmla="*/ 127320 w 1586035"/>
                <a:gd name="connsiteY15"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 name="connsiteX0" fmla="*/ 127320 w 1586035"/>
                <a:gd name="connsiteY0" fmla="*/ 577288 h 944468"/>
                <a:gd name="connsiteX1" fmla="*/ 38130 w 1586035"/>
                <a:gd name="connsiteY1" fmla="*/ 707954 h 944468"/>
                <a:gd name="connsiteX2" fmla="*/ 132122 w 1586035"/>
                <a:gd name="connsiteY2" fmla="*/ 811286 h 944468"/>
                <a:gd name="connsiteX3" fmla="*/ 73856 w 1586035"/>
                <a:gd name="connsiteY3" fmla="*/ 944468 h 944468"/>
                <a:gd name="connsiteX4" fmla="*/ 1198685 w 1586035"/>
                <a:gd name="connsiteY4" fmla="*/ 517598 h 944468"/>
                <a:gd name="connsiteX5" fmla="*/ 1176429 w 1586035"/>
                <a:gd name="connsiteY5" fmla="*/ 663648 h 944468"/>
                <a:gd name="connsiteX6" fmla="*/ 1586035 w 1586035"/>
                <a:gd name="connsiteY6" fmla="*/ 384248 h 944468"/>
                <a:gd name="connsiteX7" fmla="*/ 1155791 w 1586035"/>
                <a:gd name="connsiteY7" fmla="*/ 174698 h 944468"/>
                <a:gd name="connsiteX8" fmla="*/ 1230435 w 1586035"/>
                <a:gd name="connsiteY8" fmla="*/ 308048 h 944468"/>
                <a:gd name="connsiteX9" fmla="*/ 75474 w 1586035"/>
                <a:gd name="connsiteY9" fmla="*/ 0 h 944468"/>
                <a:gd name="connsiteX10" fmla="*/ 136805 w 1586035"/>
                <a:gd name="connsiteY10" fmla="*/ 160410 h 944468"/>
                <a:gd name="connsiteX11" fmla="*/ 14369 w 1586035"/>
                <a:gd name="connsiteY11" fmla="*/ 219845 h 944468"/>
                <a:gd name="connsiteX12" fmla="*/ 128788 w 1586035"/>
                <a:gd name="connsiteY12" fmla="*/ 358848 h 944468"/>
                <a:gd name="connsiteX13" fmla="*/ 0 w 1586035"/>
                <a:gd name="connsiteY13" fmla="*/ 472258 h 944468"/>
                <a:gd name="connsiteX14" fmla="*/ 127320 w 1586035"/>
                <a:gd name="connsiteY14" fmla="*/ 577288 h 94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035" h="944468">
                  <a:moveTo>
                    <a:pt x="127320" y="577288"/>
                  </a:moveTo>
                  <a:lnTo>
                    <a:pt x="38130" y="707954"/>
                  </a:lnTo>
                  <a:lnTo>
                    <a:pt x="132122" y="811286"/>
                  </a:lnTo>
                  <a:lnTo>
                    <a:pt x="73856" y="944468"/>
                  </a:lnTo>
                  <a:cubicBezTo>
                    <a:pt x="580196" y="840760"/>
                    <a:pt x="767234" y="752531"/>
                    <a:pt x="1198685" y="517598"/>
                  </a:cubicBezTo>
                  <a:lnTo>
                    <a:pt x="1176429" y="663648"/>
                  </a:lnTo>
                  <a:lnTo>
                    <a:pt x="1586035" y="384248"/>
                  </a:lnTo>
                  <a:lnTo>
                    <a:pt x="1155791" y="174698"/>
                  </a:lnTo>
                  <a:lnTo>
                    <a:pt x="1230435" y="308048"/>
                  </a:lnTo>
                  <a:cubicBezTo>
                    <a:pt x="1050382" y="278932"/>
                    <a:pt x="633950" y="255602"/>
                    <a:pt x="75474" y="0"/>
                  </a:cubicBezTo>
                  <a:lnTo>
                    <a:pt x="136805" y="160410"/>
                  </a:lnTo>
                  <a:lnTo>
                    <a:pt x="14369" y="219845"/>
                  </a:lnTo>
                  <a:lnTo>
                    <a:pt x="128788" y="358848"/>
                  </a:lnTo>
                  <a:lnTo>
                    <a:pt x="0" y="472258"/>
                  </a:lnTo>
                  <a:lnTo>
                    <a:pt x="127320" y="577288"/>
                  </a:lnTo>
                  <a:close/>
                </a:path>
              </a:pathLst>
            </a:custGeom>
            <a:solidFill>
              <a:srgbClr val="FF0000">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a:effectLst>
                  <a:outerShdw blurRad="38100" dist="38100" dir="2700000" algn="tl">
                    <a:srgbClr val="000000">
                      <a:alpha val="43137"/>
                    </a:srgbClr>
                  </a:outerShdw>
                </a:effectLst>
              </a:endParaRPr>
            </a:p>
          </p:txBody>
        </p:sp>
      </p:grpSp>
      <p:pic>
        <p:nvPicPr>
          <p:cNvPr id="337" name="Picture 8" descr="рис 6"/>
          <p:cNvPicPr>
            <a:picLocks noChangeAspect="1" noChangeArrowheads="1"/>
          </p:cNvPicPr>
          <p:nvPr/>
        </p:nvPicPr>
        <p:blipFill rotWithShape="1">
          <a:blip r:embed="rId5"/>
          <a:srcRect l="51732" b="11618"/>
          <a:stretch/>
        </p:blipFill>
        <p:spPr bwMode="auto">
          <a:xfrm>
            <a:off x="6187827" y="1348620"/>
            <a:ext cx="2283074" cy="2211198"/>
          </a:xfrm>
          <a:prstGeom prst="rect">
            <a:avLst/>
          </a:prstGeom>
          <a:noFill/>
          <a:ln w="9525">
            <a:noFill/>
            <a:miter lim="800000"/>
            <a:headEnd/>
            <a:tailEnd/>
          </a:ln>
        </p:spPr>
      </p:pic>
      <p:sp>
        <p:nvSpPr>
          <p:cNvPr id="338" name="TextBox 337"/>
          <p:cNvSpPr txBox="1"/>
          <p:nvPr/>
        </p:nvSpPr>
        <p:spPr>
          <a:xfrm>
            <a:off x="3730930" y="3560056"/>
            <a:ext cx="4913794" cy="646331"/>
          </a:xfrm>
          <a:prstGeom prst="rect">
            <a:avLst/>
          </a:prstGeom>
          <a:noFill/>
        </p:spPr>
        <p:txBody>
          <a:bodyPr wrap="square" rtlCol="0">
            <a:spAutoFit/>
          </a:bodyPr>
          <a:lstStyle/>
          <a:p>
            <a:pPr algn="ctr"/>
            <a:r>
              <a:rPr lang="ru-RU" dirty="0"/>
              <a:t>Структурные планы и прогноз изменения ФЕС по целевым объектам</a:t>
            </a:r>
          </a:p>
        </p:txBody>
      </p:sp>
      <p:pic>
        <p:nvPicPr>
          <p:cNvPr id="339" name="Picture 6" descr="RIS5"/>
          <p:cNvPicPr>
            <a:picLocks noChangeAspect="1" noChangeArrowheads="1"/>
          </p:cNvPicPr>
          <p:nvPr/>
        </p:nvPicPr>
        <p:blipFill>
          <a:blip r:embed="rId6"/>
          <a:srcRect/>
          <a:stretch>
            <a:fillRect/>
          </a:stretch>
        </p:blipFill>
        <p:spPr bwMode="auto">
          <a:xfrm>
            <a:off x="3570514" y="4190095"/>
            <a:ext cx="2626139" cy="1613348"/>
          </a:xfrm>
          <a:prstGeom prst="rect">
            <a:avLst/>
          </a:prstGeom>
          <a:noFill/>
          <a:ln w="9525">
            <a:noFill/>
            <a:miter lim="800000"/>
            <a:headEnd/>
            <a:tailEnd/>
          </a:ln>
        </p:spPr>
      </p:pic>
      <p:sp>
        <p:nvSpPr>
          <p:cNvPr id="340" name="Rectangle 91"/>
          <p:cNvSpPr>
            <a:spLocks noChangeArrowheads="1"/>
          </p:cNvSpPr>
          <p:nvPr/>
        </p:nvSpPr>
        <p:spPr bwMode="auto">
          <a:xfrm>
            <a:off x="4225240" y="5123762"/>
            <a:ext cx="434217" cy="489784"/>
          </a:xfrm>
          <a:prstGeom prst="rect">
            <a:avLst/>
          </a:prstGeom>
          <a:noFill/>
          <a:ln w="25400">
            <a:solidFill>
              <a:srgbClr val="FF0000"/>
            </a:solidFill>
            <a:miter lim="800000"/>
            <a:headEnd/>
            <a:tailEnd/>
          </a:ln>
        </p:spPr>
        <p:txBody>
          <a:bodyPr wrap="none" anchor="ctr"/>
          <a:lstStyle/>
          <a:p>
            <a:endParaRPr lang="ru-RU" sz="1800"/>
          </a:p>
        </p:txBody>
      </p:sp>
      <p:sp>
        <p:nvSpPr>
          <p:cNvPr id="341" name="TextBox 340"/>
          <p:cNvSpPr txBox="1"/>
          <p:nvPr/>
        </p:nvSpPr>
        <p:spPr>
          <a:xfrm>
            <a:off x="3867229" y="5819735"/>
            <a:ext cx="4913794" cy="646331"/>
          </a:xfrm>
          <a:prstGeom prst="rect">
            <a:avLst/>
          </a:prstGeom>
          <a:noFill/>
        </p:spPr>
        <p:txBody>
          <a:bodyPr wrap="square" rtlCol="0">
            <a:spAutoFit/>
          </a:bodyPr>
          <a:lstStyle/>
          <a:p>
            <a:pPr algn="ctr"/>
            <a:r>
              <a:rPr lang="ru-RU" dirty="0"/>
              <a:t>Информация об анизотропии и ориентированной трещиноватости</a:t>
            </a:r>
          </a:p>
        </p:txBody>
      </p:sp>
      <p:pic>
        <p:nvPicPr>
          <p:cNvPr id="342" name="Picture 7" descr="Ris1"/>
          <p:cNvPicPr>
            <a:picLocks noChangeAspect="1" noChangeArrowheads="1"/>
          </p:cNvPicPr>
          <p:nvPr/>
        </p:nvPicPr>
        <p:blipFill rotWithShape="1">
          <a:blip r:embed="rId7"/>
          <a:srcRect b="8056"/>
          <a:stretch/>
        </p:blipFill>
        <p:spPr bwMode="auto">
          <a:xfrm>
            <a:off x="6023063" y="4247717"/>
            <a:ext cx="1224634" cy="1498104"/>
          </a:xfrm>
          <a:prstGeom prst="rect">
            <a:avLst/>
          </a:prstGeom>
          <a:noFill/>
          <a:ln w="9525">
            <a:noFill/>
            <a:miter lim="800000"/>
            <a:headEnd/>
            <a:tailEnd/>
          </a:ln>
        </p:spPr>
      </p:pic>
      <p:pic>
        <p:nvPicPr>
          <p:cNvPr id="343" name="Picture 9" descr="рис 5"/>
          <p:cNvPicPr>
            <a:picLocks noChangeAspect="1" noChangeArrowheads="1"/>
          </p:cNvPicPr>
          <p:nvPr/>
        </p:nvPicPr>
        <p:blipFill rotWithShape="1">
          <a:blip r:embed="rId8"/>
          <a:srcRect l="21741" r="25549" b="10817"/>
          <a:stretch/>
        </p:blipFill>
        <p:spPr bwMode="auto">
          <a:xfrm>
            <a:off x="7370793" y="4350419"/>
            <a:ext cx="1410230" cy="1395402"/>
          </a:xfrm>
          <a:prstGeom prst="rect">
            <a:avLst/>
          </a:prstGeom>
          <a:noFill/>
          <a:ln w="9525">
            <a:noFill/>
            <a:miter lim="800000"/>
            <a:headEnd/>
            <a:tailEnd/>
          </a:ln>
        </p:spPr>
      </p:pic>
      <p:sp>
        <p:nvSpPr>
          <p:cNvPr id="3" name="Прямоугольник 2"/>
          <p:cNvSpPr/>
          <p:nvPr/>
        </p:nvSpPr>
        <p:spPr>
          <a:xfrm>
            <a:off x="54427" y="3957122"/>
            <a:ext cx="3396343" cy="2646878"/>
          </a:xfrm>
          <a:prstGeom prst="rect">
            <a:avLst/>
          </a:prstGeom>
        </p:spPr>
        <p:txBody>
          <a:bodyPr wrap="square">
            <a:spAutoFit/>
          </a:bodyPr>
          <a:lstStyle/>
          <a:p>
            <a:pPr algn="ctr">
              <a:spcAft>
                <a:spcPts val="600"/>
              </a:spcAft>
            </a:pPr>
            <a:r>
              <a:rPr lang="ru-RU" b="1" dirty="0"/>
              <a:t>Недостатки НВСП</a:t>
            </a:r>
          </a:p>
          <a:p>
            <a:pPr marL="285750" indent="-285750">
              <a:spcAft>
                <a:spcPts val="600"/>
              </a:spcAft>
              <a:buFont typeface="Arial" panose="020B0604020202020204" pitchFamily="34" charset="0"/>
              <a:buChar char="•"/>
            </a:pPr>
            <a:r>
              <a:rPr lang="ru-RU" sz="1600" dirty="0"/>
              <a:t>Ограниченная область изучения </a:t>
            </a:r>
          </a:p>
          <a:p>
            <a:pPr marL="285750" indent="-285750">
              <a:spcAft>
                <a:spcPts val="600"/>
              </a:spcAft>
              <a:buFont typeface="Arial" panose="020B0604020202020204" pitchFamily="34" charset="0"/>
              <a:buChar char="•"/>
            </a:pPr>
            <a:r>
              <a:rPr lang="ru-RU" sz="1600" dirty="0"/>
              <a:t>Зависимость от наклона скважины</a:t>
            </a:r>
          </a:p>
          <a:p>
            <a:pPr marL="285750" indent="-285750">
              <a:spcAft>
                <a:spcPts val="600"/>
              </a:spcAft>
              <a:buFont typeface="Arial" panose="020B0604020202020204" pitchFamily="34" charset="0"/>
              <a:buChar char="•"/>
            </a:pPr>
            <a:r>
              <a:rPr lang="ru-RU" sz="1600" dirty="0"/>
              <a:t>Наличие зоны сейсмической тени под забоем</a:t>
            </a:r>
          </a:p>
          <a:p>
            <a:pPr marL="285750" indent="-285750">
              <a:spcAft>
                <a:spcPts val="600"/>
              </a:spcAft>
              <a:buFont typeface="Arial" panose="020B0604020202020204" pitchFamily="34" charset="0"/>
              <a:buChar char="•"/>
            </a:pPr>
            <a:r>
              <a:rPr lang="ru-RU" sz="1600" dirty="0"/>
              <a:t>Интерференция с кратными волнами </a:t>
            </a:r>
          </a:p>
        </p:txBody>
      </p:sp>
    </p:spTree>
    <p:extLst>
      <p:ext uri="{BB962C8B-B14F-4D97-AF65-F5344CB8AC3E}">
        <p14:creationId xmlns:p14="http://schemas.microsoft.com/office/powerpoint/2010/main" val="47670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574675" y="711200"/>
            <a:ext cx="8569325" cy="471488"/>
          </a:xfrm>
          <a:solidFill>
            <a:srgbClr val="FFFFFF">
              <a:alpha val="0"/>
            </a:srgbClr>
          </a:solidFill>
        </p:spPr>
        <p:txBody>
          <a:bodyPr/>
          <a:lstStyle/>
          <a:p>
            <a:pPr>
              <a:defRPr/>
            </a:pPr>
            <a:r>
              <a:rPr lang="ru-RU" altLang="ru-RU" sz="2400" dirty="0">
                <a:latin typeface="Trebuchet MS" pitchFamily="34" charset="0"/>
              </a:rPr>
              <a:t>АППАРАТУРНО-ПРОГРАММНЫЙ КОМПЛЕКС «</a:t>
            </a:r>
            <a:r>
              <a:rPr lang="en-US" altLang="ru-RU" sz="2400" dirty="0">
                <a:latin typeface="Trebuchet MS" pitchFamily="34" charset="0"/>
              </a:rPr>
              <a:t>SLIMWAVE</a:t>
            </a:r>
            <a:r>
              <a:rPr lang="ru-RU" altLang="ru-RU" sz="2400" dirty="0">
                <a:latin typeface="Trebuchet MS" pitchFamily="34" charset="0"/>
              </a:rPr>
              <a:t>»</a:t>
            </a:r>
          </a:p>
        </p:txBody>
      </p:sp>
      <p:sp>
        <p:nvSpPr>
          <p:cNvPr id="10" name="Прямоугольник 9"/>
          <p:cNvSpPr/>
          <p:nvPr/>
        </p:nvSpPr>
        <p:spPr>
          <a:xfrm>
            <a:off x="3667126" y="1792564"/>
            <a:ext cx="5203824" cy="4062651"/>
          </a:xfrm>
          <a:prstGeom prst="rect">
            <a:avLst/>
          </a:prstGeom>
        </p:spPr>
        <p:txBody>
          <a:bodyPr wrap="square">
            <a:spAutoFit/>
          </a:bodyPr>
          <a:lstStyle/>
          <a:p>
            <a:pPr marL="285750" indent="-285750">
              <a:spcAft>
                <a:spcPts val="1800"/>
              </a:spcAft>
              <a:buFont typeface="Arial" panose="020B0604020202020204" pitchFamily="34" charset="0"/>
              <a:buChar char="•"/>
              <a:tabLst>
                <a:tab pos="363538" algn="l"/>
              </a:tabLst>
              <a:defRPr/>
            </a:pPr>
            <a:r>
              <a:rPr lang="ru-RU" dirty="0">
                <a:solidFill>
                  <a:srgbClr val="002060"/>
                </a:solidFill>
                <a:cs typeface="Arial" charset="0"/>
              </a:rPr>
              <a:t>Ускорение времени проведения работ в 2-3 раза при полном обеспечении безопасности</a:t>
            </a:r>
          </a:p>
          <a:p>
            <a:pPr marL="285750" indent="-285750">
              <a:spcAft>
                <a:spcPts val="1800"/>
              </a:spcAft>
              <a:buFont typeface="Arial" panose="020B0604020202020204" pitchFamily="34" charset="0"/>
              <a:buChar char="•"/>
              <a:tabLst>
                <a:tab pos="363538" algn="l"/>
              </a:tabLst>
              <a:defRPr/>
            </a:pPr>
            <a:r>
              <a:rPr lang="ru-RU" dirty="0">
                <a:solidFill>
                  <a:srgbClr val="002060"/>
                </a:solidFill>
                <a:cs typeface="Arial" charset="0"/>
              </a:rPr>
              <a:t>Повышение качества сейсмических данных</a:t>
            </a:r>
          </a:p>
          <a:p>
            <a:pPr marL="285750" indent="-285750">
              <a:spcAft>
                <a:spcPts val="1800"/>
              </a:spcAft>
              <a:buFont typeface="Arial" panose="020B0604020202020204" pitchFamily="34" charset="0"/>
              <a:buChar char="•"/>
              <a:tabLst>
                <a:tab pos="363538" algn="l"/>
              </a:tabLst>
              <a:defRPr/>
            </a:pPr>
            <a:r>
              <a:rPr lang="ru-RU" dirty="0">
                <a:solidFill>
                  <a:srgbClr val="002060"/>
                </a:solidFill>
                <a:cs typeface="Arial" charset="0"/>
              </a:rPr>
              <a:t>Соблюдение технологических требований проведения работ ВСП-МОГ/         ВСП-</a:t>
            </a:r>
            <a:r>
              <a:rPr lang="en-GB" dirty="0">
                <a:solidFill>
                  <a:srgbClr val="002060"/>
                </a:solidFill>
                <a:cs typeface="Arial" charset="0"/>
              </a:rPr>
              <a:t>3D</a:t>
            </a:r>
            <a:r>
              <a:rPr lang="ru-RU" dirty="0">
                <a:solidFill>
                  <a:srgbClr val="002060"/>
                </a:solidFill>
                <a:cs typeface="Arial" charset="0"/>
              </a:rPr>
              <a:t>/МГРП</a:t>
            </a:r>
          </a:p>
          <a:p>
            <a:pPr marL="285750" indent="-285750">
              <a:spcAft>
                <a:spcPts val="1800"/>
              </a:spcAft>
              <a:buFont typeface="Arial" panose="020B0604020202020204" pitchFamily="34" charset="0"/>
              <a:buChar char="•"/>
              <a:tabLst>
                <a:tab pos="363538" algn="l"/>
              </a:tabLst>
              <a:defRPr/>
            </a:pPr>
            <a:r>
              <a:rPr lang="ru-RU" dirty="0">
                <a:solidFill>
                  <a:srgbClr val="002060"/>
                </a:solidFill>
                <a:cs typeface="Arial" charset="0"/>
              </a:rPr>
              <a:t>Соответствие принципам сохранения окружающей среды</a:t>
            </a:r>
          </a:p>
          <a:p>
            <a:pPr marL="285750" indent="-285750">
              <a:spcAft>
                <a:spcPts val="1800"/>
              </a:spcAft>
              <a:buFont typeface="Arial" panose="020B0604020202020204" pitchFamily="34" charset="0"/>
              <a:buChar char="•"/>
              <a:tabLst>
                <a:tab pos="363538" algn="l"/>
              </a:tabLst>
              <a:defRPr/>
            </a:pPr>
            <a:endParaRPr lang="ru-RU" dirty="0">
              <a:solidFill>
                <a:srgbClr val="002060"/>
              </a:solidFill>
              <a:cs typeface="Arial"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a:ext>
            </a:extLst>
          </a:blip>
          <a:srcRect b="17266"/>
          <a:stretch/>
        </p:blipFill>
        <p:spPr>
          <a:xfrm>
            <a:off x="348369" y="1539080"/>
            <a:ext cx="3023481" cy="4569620"/>
          </a:xfrm>
          <a:prstGeom prst="rect">
            <a:avLst/>
          </a:prstGeom>
        </p:spPr>
      </p:pic>
      <p:sp>
        <p:nvSpPr>
          <p:cNvPr id="7"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4</a:t>
            </a:fld>
            <a:endParaRPr lang="ru-RU" sz="1400">
              <a:solidFill>
                <a:srgbClr val="002060"/>
              </a:solidFill>
            </a:endParaRPr>
          </a:p>
        </p:txBody>
      </p:sp>
    </p:spTree>
    <p:extLst>
      <p:ext uri="{BB962C8B-B14F-4D97-AF65-F5344CB8AC3E}">
        <p14:creationId xmlns:p14="http://schemas.microsoft.com/office/powerpoint/2010/main" val="323996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txBox="1">
            <a:spLocks noChangeArrowheads="1"/>
          </p:cNvSpPr>
          <p:nvPr/>
        </p:nvSpPr>
        <p:spPr bwMode="auto">
          <a:xfrm>
            <a:off x="0" y="630028"/>
            <a:ext cx="9064869"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r>
              <a:rPr lang="ru-RU" altLang="ru-RU" sz="2400" b="1" dirty="0">
                <a:latin typeface="+mn-lt"/>
              </a:rPr>
              <a:t>ТЕХНИЧЕСКИЕ ХАРАКТЕРИСТИКИ «</a:t>
            </a:r>
            <a:r>
              <a:rPr lang="en-US" altLang="ru-RU" sz="2400" b="1" dirty="0">
                <a:latin typeface="+mn-lt"/>
              </a:rPr>
              <a:t>SLIMWAVE</a:t>
            </a:r>
            <a:r>
              <a:rPr lang="ru-RU" altLang="ru-RU" sz="2400" b="1" dirty="0">
                <a:latin typeface="+mn-lt"/>
              </a:rPr>
              <a:t>» (</a:t>
            </a:r>
            <a:r>
              <a:rPr lang="en-US" altLang="ru-RU" sz="2400" b="1" dirty="0">
                <a:latin typeface="+mn-lt"/>
              </a:rPr>
              <a:t>SERCE</a:t>
            </a:r>
            <a:r>
              <a:rPr lang="en-GB" altLang="ru-RU" sz="2400" b="1" dirty="0">
                <a:latin typeface="+mn-lt"/>
              </a:rPr>
              <a:t>L)</a:t>
            </a:r>
            <a:endParaRPr lang="ru-RU" altLang="ru-RU" sz="1800" b="1" dirty="0">
              <a:latin typeface="+mn-lt"/>
            </a:endParaRPr>
          </a:p>
        </p:txBody>
      </p:sp>
      <p:graphicFrame>
        <p:nvGraphicFramePr>
          <p:cNvPr id="17478" name="Group 70"/>
          <p:cNvGraphicFramePr>
            <a:graphicFrameLocks noGrp="1"/>
          </p:cNvGraphicFramePr>
          <p:nvPr>
            <p:extLst>
              <p:ext uri="{D42A27DB-BD31-4B8C-83A1-F6EECF244321}">
                <p14:modId xmlns:p14="http://schemas.microsoft.com/office/powerpoint/2010/main" val="4053034296"/>
              </p:ext>
            </p:extLst>
          </p:nvPr>
        </p:nvGraphicFramePr>
        <p:xfrm>
          <a:off x="331788" y="1255229"/>
          <a:ext cx="8480425" cy="2926016"/>
        </p:xfrm>
        <a:graphic>
          <a:graphicData uri="http://schemas.openxmlformats.org/drawingml/2006/table">
            <a:tbl>
              <a:tblPr>
                <a:tableStyleId>{793D81CF-94F2-401A-BA57-92F5A7B2D0C5}</a:tableStyleId>
              </a:tblPr>
              <a:tblGrid>
                <a:gridCol w="5116512">
                  <a:extLst>
                    <a:ext uri="{9D8B030D-6E8A-4147-A177-3AD203B41FA5}">
                      <a16:colId xmlns:a16="http://schemas.microsoft.com/office/drawing/2014/main" val="20000"/>
                    </a:ext>
                  </a:extLst>
                </a:gridCol>
                <a:gridCol w="3363913">
                  <a:extLst>
                    <a:ext uri="{9D8B030D-6E8A-4147-A177-3AD203B41FA5}">
                      <a16:colId xmlns:a16="http://schemas.microsoft.com/office/drawing/2014/main" val="20001"/>
                    </a:ext>
                  </a:extLst>
                </a:gridCol>
              </a:tblGrid>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Тип кабеля (количество жил)</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1, 3, 7,</a:t>
                      </a:r>
                      <a:r>
                        <a:rPr kumimoji="0" lang="en-GB" altLang="ru-RU" sz="1800" u="none" strike="noStrike" cap="none" normalizeH="0" baseline="0" dirty="0">
                          <a:ln>
                            <a:noFill/>
                          </a:ln>
                          <a:effectLst/>
                          <a:latin typeface="+mn-lt"/>
                        </a:rPr>
                        <a:t> </a:t>
                      </a:r>
                      <a:r>
                        <a:rPr kumimoji="0" lang="ru-RU" altLang="ru-RU" sz="1800" u="none" strike="noStrike" cap="none" normalizeH="0" baseline="0" dirty="0">
                          <a:ln>
                            <a:noFill/>
                          </a:ln>
                          <a:effectLst/>
                          <a:latin typeface="+mn-lt"/>
                        </a:rPr>
                        <a:t>коаксиал</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0"/>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Количество приёмных модулей</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24</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1"/>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Дополнительные модули</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solidFill>
                            <a:schemeClr val="tx1"/>
                          </a:solidFill>
                          <a:effectLst/>
                          <a:latin typeface="+mn-lt"/>
                        </a:rPr>
                        <a:t>ГК, ЛМ, датчик натяжения</a:t>
                      </a:r>
                      <a:endParaRPr kumimoji="0" lang="ru-RU" altLang="ru-RU" sz="1800" b="0" i="0" u="none" strike="noStrike" cap="none" normalizeH="0" baseline="0" dirty="0">
                        <a:ln>
                          <a:noFill/>
                        </a:ln>
                        <a:solidFill>
                          <a:schemeClr val="tx1"/>
                        </a:solidFill>
                        <a:effectLst/>
                        <a:latin typeface="+mn-lt"/>
                      </a:endParaRPr>
                    </a:p>
                  </a:txBody>
                  <a:tcPr marL="91439" marR="91439" marT="45716" marB="45716" anchor="ctr" horzOverflow="overflow"/>
                </a:tc>
                <a:extLst>
                  <a:ext uri="{0D108BD9-81ED-4DB2-BD59-A6C34878D82A}">
                    <a16:rowId xmlns:a16="http://schemas.microsoft.com/office/drawing/2014/main" val="10002"/>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Рабочая температура (пиковая), </a:t>
                      </a:r>
                      <a:r>
                        <a:rPr kumimoji="0" lang="ru-RU" altLang="ru-RU" sz="1800" u="none" strike="noStrike" cap="none" normalizeH="0" baseline="30000" dirty="0">
                          <a:ln>
                            <a:noFill/>
                          </a:ln>
                          <a:effectLst/>
                          <a:latin typeface="+mn-lt"/>
                        </a:rPr>
                        <a:t>0</a:t>
                      </a:r>
                      <a:r>
                        <a:rPr kumimoji="0" lang="ru-RU" altLang="ru-RU" sz="1800" u="none" strike="noStrike" cap="none" normalizeH="0" baseline="0" dirty="0">
                          <a:ln>
                            <a:noFill/>
                          </a:ln>
                          <a:effectLst/>
                          <a:latin typeface="+mn-lt"/>
                        </a:rPr>
                        <a:t>С</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135 (150)</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3"/>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Максимальное давление, бар</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1</a:t>
                      </a:r>
                      <a:r>
                        <a:rPr kumimoji="0" lang="en-US" altLang="ru-RU" sz="1800" u="none" strike="noStrike" cap="none" normalizeH="0" baseline="0" dirty="0">
                          <a:ln>
                            <a:noFill/>
                          </a:ln>
                          <a:effectLst/>
                          <a:latin typeface="+mn-lt"/>
                        </a:rPr>
                        <a:t>00</a:t>
                      </a:r>
                      <a:r>
                        <a:rPr kumimoji="0" lang="ru-RU" altLang="ru-RU" sz="1800" u="none" strike="noStrike" cap="none" normalizeH="0" baseline="0" dirty="0">
                          <a:ln>
                            <a:noFill/>
                          </a:ln>
                          <a:effectLst/>
                          <a:latin typeface="+mn-lt"/>
                        </a:rPr>
                        <a:t>0</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4"/>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Диаметр модуля, мм</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43</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5"/>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a:ln>
                            <a:noFill/>
                          </a:ln>
                          <a:effectLst/>
                          <a:latin typeface="+mn-lt"/>
                        </a:rPr>
                        <a:t>Длина модуля, мм</a:t>
                      </a:r>
                      <a:endParaRPr kumimoji="0" lang="ru-RU" altLang="ru-RU" sz="1800" b="0" i="0" u="none" strike="noStrike" cap="none" normalizeH="0" baseline="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1110</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6"/>
                  </a:ext>
                </a:extLst>
              </a:tr>
              <a:tr h="0">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Скорость передачи, Мбит/с</a:t>
                      </a:r>
                      <a:endParaRPr kumimoji="0" lang="ru-RU" altLang="ru-RU" sz="1800" b="0" i="0" u="none" strike="noStrike" cap="none" normalizeH="0" baseline="0" dirty="0">
                        <a:ln>
                          <a:noFill/>
                        </a:ln>
                        <a:solidFill>
                          <a:srgbClr val="27297B"/>
                        </a:solidFill>
                        <a:effectLst/>
                        <a:latin typeface="+mn-lt"/>
                      </a:endParaRPr>
                    </a:p>
                  </a:txBody>
                  <a:tcPr marL="91439" marR="91439" marT="45716" marB="45716" anchor="ctr" horzOverflow="overflow"/>
                </a:tc>
                <a:tc>
                  <a:txBody>
                    <a:bodyPr/>
                    <a:lstStyle>
                      <a:lvl1pPr algn="l" eaLnBrk="0" hangingPunct="0">
                        <a:spcBef>
                          <a:spcPct val="20000"/>
                        </a:spcBef>
                        <a:defRPr sz="2800">
                          <a:solidFill>
                            <a:schemeClr val="tx1"/>
                          </a:solidFill>
                          <a:latin typeface="Arial" pitchFamily="34" charset="0"/>
                        </a:defRPr>
                      </a:lvl1pPr>
                      <a:lvl2pPr marL="742950" indent="-285750" algn="l" eaLnBrk="0" hangingPunct="0">
                        <a:spcBef>
                          <a:spcPct val="20000"/>
                        </a:spcBef>
                        <a:defRPr sz="2400">
                          <a:solidFill>
                            <a:schemeClr val="tx1"/>
                          </a:solidFill>
                          <a:latin typeface="Arial" pitchFamily="34" charset="0"/>
                        </a:defRPr>
                      </a:lvl2pPr>
                      <a:lvl3pPr marL="1143000" indent="-228600" algn="l" eaLnBrk="0" hangingPunct="0">
                        <a:spcBef>
                          <a:spcPct val="20000"/>
                        </a:spcBef>
                        <a:defRPr sz="2000">
                          <a:solidFill>
                            <a:schemeClr val="tx1"/>
                          </a:solidFill>
                          <a:latin typeface="Arial" pitchFamily="34" charset="0"/>
                        </a:defRPr>
                      </a:lvl3pPr>
                      <a:lvl4pPr marL="1600200" indent="-228600" algn="l" eaLnBrk="0" hangingPunct="0">
                        <a:spcBef>
                          <a:spcPct val="20000"/>
                        </a:spcBef>
                        <a:defRPr>
                          <a:solidFill>
                            <a:schemeClr val="tx1"/>
                          </a:solidFill>
                          <a:latin typeface="Arial" pitchFamily="34" charset="0"/>
                        </a:defRPr>
                      </a:lvl4pPr>
                      <a:lvl5pPr marL="2057400" indent="-228600" algn="l"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latin typeface="+mn-lt"/>
                        </a:rPr>
                        <a:t>до 4</a:t>
                      </a:r>
                      <a:endParaRPr kumimoji="0" lang="ru-RU" altLang="ru-RU" sz="1800" b="0" i="0" u="none" strike="noStrike" cap="none" normalizeH="0" baseline="0" dirty="0">
                        <a:ln>
                          <a:noFill/>
                        </a:ln>
                        <a:solidFill>
                          <a:schemeClr val="accent6">
                            <a:lumMod val="75000"/>
                          </a:schemeClr>
                        </a:solidFill>
                        <a:effectLst/>
                        <a:latin typeface="+mn-lt"/>
                      </a:endParaRPr>
                    </a:p>
                  </a:txBody>
                  <a:tcPr marL="91439" marR="91439" marT="45716" marB="45716" anchor="ctr" horzOverflow="overflow"/>
                </a:tc>
                <a:extLst>
                  <a:ext uri="{0D108BD9-81ED-4DB2-BD59-A6C34878D82A}">
                    <a16:rowId xmlns:a16="http://schemas.microsoft.com/office/drawing/2014/main" val="10007"/>
                  </a:ext>
                </a:extLst>
              </a:tr>
            </a:tbl>
          </a:graphicData>
        </a:graphic>
      </p:graphicFrame>
      <p:grpSp>
        <p:nvGrpSpPr>
          <p:cNvPr id="2" name="Группа 1"/>
          <p:cNvGrpSpPr/>
          <p:nvPr/>
        </p:nvGrpSpPr>
        <p:grpSpPr>
          <a:xfrm>
            <a:off x="2931463" y="4318850"/>
            <a:ext cx="3812237" cy="2324160"/>
            <a:chOff x="268697" y="1266964"/>
            <a:chExt cx="4303304" cy="2631936"/>
          </a:xfrm>
        </p:grpSpPr>
        <p:pic>
          <p:nvPicPr>
            <p:cNvPr id="5" name="Picture 4" descr="C:\Users\damir_i\Documents\Презентация по опытным Sercel\Рисунок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697" y="1266964"/>
              <a:ext cx="4303303" cy="26319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49019" y="1266964"/>
              <a:ext cx="1122982" cy="348534"/>
            </a:xfrm>
            <a:prstGeom prst="rect">
              <a:avLst/>
            </a:prstGeom>
            <a:solidFill>
              <a:schemeClr val="tx1">
                <a:lumMod val="20000"/>
                <a:lumOff val="80000"/>
              </a:schemeClr>
            </a:solidFill>
          </p:spPr>
          <p:txBody>
            <a:bodyPr wrap="square" rtlCol="0">
              <a:spAutoFit/>
            </a:bodyPr>
            <a:lstStyle/>
            <a:p>
              <a:r>
                <a:rPr lang="en-US" sz="1400" dirty="0" err="1">
                  <a:solidFill>
                    <a:srgbClr val="002060"/>
                  </a:solidFill>
                </a:rPr>
                <a:t>SlimWave</a:t>
              </a:r>
              <a:endParaRPr lang="ru-RU" sz="1400" dirty="0">
                <a:solidFill>
                  <a:srgbClr val="002060"/>
                </a:solidFill>
              </a:endParaRPr>
            </a:p>
          </p:txBody>
        </p:sp>
      </p:grpSp>
      <p:sp>
        <p:nvSpPr>
          <p:cNvPr id="11"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5</a:t>
            </a:fld>
            <a:endParaRPr lang="ru-RU" sz="1400">
              <a:solidFill>
                <a:srgbClr val="002060"/>
              </a:solidFill>
            </a:endParaRPr>
          </a:p>
        </p:txBody>
      </p:sp>
    </p:spTree>
    <p:extLst>
      <p:ext uri="{BB962C8B-B14F-4D97-AF65-F5344CB8AC3E}">
        <p14:creationId xmlns:p14="http://schemas.microsoft.com/office/powerpoint/2010/main" val="390652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0281" y="600411"/>
            <a:ext cx="7886700" cy="310283"/>
          </a:xfrm>
        </p:spPr>
        <p:txBody>
          <a:bodyPr>
            <a:noAutofit/>
          </a:bodyPr>
          <a:lstStyle/>
          <a:p>
            <a:r>
              <a:rPr lang="ru-RU" dirty="0">
                <a:solidFill>
                  <a:srgbClr val="002060"/>
                </a:solidFill>
              </a:rPr>
              <a:t>ПРОГРАММНЫЙ КОМПЛЕКС </a:t>
            </a:r>
            <a:r>
              <a:rPr lang="en-US" dirty="0">
                <a:solidFill>
                  <a:srgbClr val="002060"/>
                </a:solidFill>
              </a:rPr>
              <a:t>GEOSEIS PRO</a:t>
            </a:r>
            <a:endParaRPr lang="ru-RU" dirty="0">
              <a:solidFill>
                <a:srgbClr val="002060"/>
              </a:solidFill>
            </a:endParaRPr>
          </a:p>
        </p:txBody>
      </p:sp>
      <p:sp>
        <p:nvSpPr>
          <p:cNvPr id="3" name="Объект 2"/>
          <p:cNvSpPr>
            <a:spLocks noGrp="1"/>
          </p:cNvSpPr>
          <p:nvPr>
            <p:ph idx="1"/>
          </p:nvPr>
        </p:nvSpPr>
        <p:spPr>
          <a:xfrm>
            <a:off x="211772" y="1393343"/>
            <a:ext cx="6395452" cy="4710006"/>
          </a:xfrm>
        </p:spPr>
        <p:txBody>
          <a:bodyPr>
            <a:noAutofit/>
          </a:bodyPr>
          <a:lstStyle/>
          <a:p>
            <a:pPr algn="just">
              <a:lnSpc>
                <a:spcPct val="100000"/>
              </a:lnSpc>
              <a:spcBef>
                <a:spcPts val="0"/>
              </a:spcBef>
            </a:pPr>
            <a:r>
              <a:rPr lang="ru-RU" sz="1800" b="1" dirty="0">
                <a:solidFill>
                  <a:srgbClr val="002060"/>
                </a:solidFill>
              </a:rPr>
              <a:t>Оценка качества и работа с волновыми полями:</a:t>
            </a:r>
            <a:endParaRPr lang="ru-RU" sz="1800" dirty="0">
              <a:solidFill>
                <a:srgbClr val="002060"/>
              </a:solidFill>
            </a:endParaRPr>
          </a:p>
          <a:p>
            <a:pPr marL="444500" lvl="0" indent="-177800" algn="just">
              <a:lnSpc>
                <a:spcPct val="100000"/>
              </a:lnSpc>
              <a:spcBef>
                <a:spcPts val="0"/>
              </a:spcBef>
            </a:pPr>
            <a:r>
              <a:rPr lang="ru-RU" sz="1800" dirty="0">
                <a:solidFill>
                  <a:srgbClr val="002060"/>
                </a:solidFill>
              </a:rPr>
              <a:t>Сборка и оценка качества исходного материала</a:t>
            </a:r>
          </a:p>
          <a:p>
            <a:pPr marL="444500" lvl="0" indent="-177800" algn="just">
              <a:lnSpc>
                <a:spcPct val="100000"/>
              </a:lnSpc>
              <a:spcBef>
                <a:spcPts val="0"/>
              </a:spcBef>
            </a:pPr>
            <a:r>
              <a:rPr lang="ru-RU" sz="1800" dirty="0">
                <a:solidFill>
                  <a:srgbClr val="002060"/>
                </a:solidFill>
              </a:rPr>
              <a:t>и др.</a:t>
            </a:r>
          </a:p>
          <a:p>
            <a:pPr algn="just">
              <a:lnSpc>
                <a:spcPct val="100000"/>
              </a:lnSpc>
              <a:spcBef>
                <a:spcPts val="1800"/>
              </a:spcBef>
            </a:pPr>
            <a:r>
              <a:rPr lang="ru-RU" sz="1800" b="1" dirty="0">
                <a:solidFill>
                  <a:srgbClr val="002060"/>
                </a:solidFill>
              </a:rPr>
              <a:t>Основной граф обработки:</a:t>
            </a:r>
            <a:endParaRPr lang="ru-RU" sz="1800" dirty="0">
              <a:solidFill>
                <a:srgbClr val="002060"/>
              </a:solidFill>
            </a:endParaRPr>
          </a:p>
          <a:p>
            <a:pPr marL="444500" lvl="0" indent="-177800" algn="just">
              <a:lnSpc>
                <a:spcPct val="100000"/>
              </a:lnSpc>
              <a:spcBef>
                <a:spcPts val="0"/>
              </a:spcBef>
            </a:pPr>
            <a:r>
              <a:rPr lang="ru-RU" sz="1800" dirty="0">
                <a:solidFill>
                  <a:srgbClr val="002060"/>
                </a:solidFill>
              </a:rPr>
              <a:t>Трехкомпонентная обработка</a:t>
            </a:r>
          </a:p>
          <a:p>
            <a:pPr marL="444500" lvl="0" indent="-177800" algn="just">
              <a:lnSpc>
                <a:spcPct val="100000"/>
              </a:lnSpc>
              <a:spcBef>
                <a:spcPts val="0"/>
              </a:spcBef>
            </a:pPr>
            <a:r>
              <a:rPr lang="ru-RU" sz="1800" dirty="0">
                <a:solidFill>
                  <a:srgbClr val="002060"/>
                </a:solidFill>
              </a:rPr>
              <a:t>Расчет пластовой модели</a:t>
            </a:r>
          </a:p>
          <a:p>
            <a:pPr marL="444500" lvl="0" indent="-177800" algn="just">
              <a:lnSpc>
                <a:spcPct val="100000"/>
              </a:lnSpc>
              <a:spcBef>
                <a:spcPts val="0"/>
              </a:spcBef>
            </a:pPr>
            <a:r>
              <a:rPr lang="ru-RU" sz="1800" dirty="0" err="1">
                <a:solidFill>
                  <a:srgbClr val="002060"/>
                </a:solidFill>
              </a:rPr>
              <a:t>Деконволюция</a:t>
            </a:r>
            <a:r>
              <a:rPr lang="ru-RU" sz="1800" dirty="0">
                <a:solidFill>
                  <a:srgbClr val="002060"/>
                </a:solidFill>
              </a:rPr>
              <a:t> по форме сигнала </a:t>
            </a:r>
            <a:endParaRPr lang="en-GB" sz="1800" dirty="0">
              <a:solidFill>
                <a:srgbClr val="002060"/>
              </a:solidFill>
            </a:endParaRPr>
          </a:p>
          <a:p>
            <a:pPr marL="444500" lvl="0" indent="-177800" algn="just">
              <a:lnSpc>
                <a:spcPct val="100000"/>
              </a:lnSpc>
              <a:spcBef>
                <a:spcPts val="0"/>
              </a:spcBef>
            </a:pPr>
            <a:r>
              <a:rPr lang="ru-RU" sz="1800" dirty="0">
                <a:solidFill>
                  <a:srgbClr val="002060"/>
                </a:solidFill>
              </a:rPr>
              <a:t>Миграция волнового поля</a:t>
            </a:r>
          </a:p>
          <a:p>
            <a:pPr marL="444500" lvl="0" indent="-177800" algn="just">
              <a:lnSpc>
                <a:spcPct val="100000"/>
              </a:lnSpc>
              <a:spcBef>
                <a:spcPts val="0"/>
              </a:spcBef>
            </a:pPr>
            <a:r>
              <a:rPr lang="ru-RU" sz="1800" dirty="0">
                <a:solidFill>
                  <a:srgbClr val="002060"/>
                </a:solidFill>
              </a:rPr>
              <a:t>и др.</a:t>
            </a:r>
          </a:p>
          <a:p>
            <a:pPr algn="just">
              <a:lnSpc>
                <a:spcPct val="100000"/>
              </a:lnSpc>
              <a:spcBef>
                <a:spcPts val="1800"/>
              </a:spcBef>
            </a:pPr>
            <a:r>
              <a:rPr lang="ru-RU" sz="1800" b="1" dirty="0">
                <a:solidFill>
                  <a:srgbClr val="002060"/>
                </a:solidFill>
              </a:rPr>
              <a:t>Формирование отчетов и графических приложений:</a:t>
            </a:r>
            <a:endParaRPr lang="ru-RU" sz="1800" dirty="0">
              <a:solidFill>
                <a:srgbClr val="002060"/>
              </a:solidFill>
            </a:endParaRPr>
          </a:p>
          <a:p>
            <a:pPr marL="444500" indent="-177800" algn="just">
              <a:lnSpc>
                <a:spcPct val="100000"/>
              </a:lnSpc>
              <a:spcBef>
                <a:spcPts val="0"/>
              </a:spcBef>
            </a:pPr>
            <a:r>
              <a:rPr lang="ru-RU" sz="1800" dirty="0">
                <a:solidFill>
                  <a:srgbClr val="002060"/>
                </a:solidFill>
              </a:rPr>
              <a:t>Планшеты волновых полей</a:t>
            </a:r>
          </a:p>
          <a:p>
            <a:pPr marL="444500" indent="-177800" algn="just">
              <a:lnSpc>
                <a:spcPct val="100000"/>
              </a:lnSpc>
              <a:spcBef>
                <a:spcPts val="0"/>
              </a:spcBef>
            </a:pPr>
            <a:r>
              <a:rPr lang="ru-RU" sz="1800" dirty="0">
                <a:solidFill>
                  <a:srgbClr val="002060"/>
                </a:solidFill>
              </a:rPr>
              <a:t>Планшет скоростных характеристик разреза</a:t>
            </a:r>
          </a:p>
          <a:p>
            <a:pPr marL="444500" lvl="0" indent="-177800" algn="just">
              <a:lnSpc>
                <a:spcPct val="100000"/>
              </a:lnSpc>
              <a:spcBef>
                <a:spcPts val="0"/>
              </a:spcBef>
            </a:pPr>
            <a:r>
              <a:rPr lang="ru-RU" sz="1800" dirty="0">
                <a:solidFill>
                  <a:srgbClr val="002060"/>
                </a:solidFill>
              </a:rPr>
              <a:t>Планшет стратиграфической привязки</a:t>
            </a:r>
          </a:p>
          <a:p>
            <a:pPr marL="444500" lvl="0" indent="-177800" algn="just">
              <a:lnSpc>
                <a:spcPct val="100000"/>
              </a:lnSpc>
              <a:spcBef>
                <a:spcPts val="0"/>
              </a:spcBef>
            </a:pPr>
            <a:r>
              <a:rPr lang="ru-RU" sz="1800" dirty="0">
                <a:solidFill>
                  <a:srgbClr val="002060"/>
                </a:solidFill>
              </a:rPr>
              <a:t>и др.</a:t>
            </a:r>
          </a:p>
        </p:txBody>
      </p:sp>
      <p:pic>
        <p:nvPicPr>
          <p:cNvPr id="13" name="Picture 129" descr="FK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94833" y="995234"/>
            <a:ext cx="2076117" cy="17477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0" descr="FK2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94833" y="2810422"/>
            <a:ext cx="2072147" cy="17495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6882063" y="4653304"/>
            <a:ext cx="1988887" cy="1920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6</a:t>
            </a:fld>
            <a:endParaRPr lang="ru-RU" sz="1400">
              <a:solidFill>
                <a:srgbClr val="002060"/>
              </a:solidFill>
            </a:endParaRPr>
          </a:p>
        </p:txBody>
      </p:sp>
    </p:spTree>
    <p:extLst>
      <p:ext uri="{BB962C8B-B14F-4D97-AF65-F5344CB8AC3E}">
        <p14:creationId xmlns:p14="http://schemas.microsoft.com/office/powerpoint/2010/main" val="217969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1200" y="773342"/>
            <a:ext cx="7886700" cy="714374"/>
          </a:xfrm>
        </p:spPr>
        <p:txBody>
          <a:bodyPr>
            <a:normAutofit/>
          </a:bodyPr>
          <a:lstStyle/>
          <a:p>
            <a:r>
              <a:rPr lang="ru-RU" sz="2800" dirty="0"/>
              <a:t>АКТУАЛЬНЫЕ ЗАДАЧИ</a:t>
            </a:r>
          </a:p>
        </p:txBody>
      </p:sp>
      <p:sp>
        <p:nvSpPr>
          <p:cNvPr id="3" name="Объект 2"/>
          <p:cNvSpPr>
            <a:spLocks noGrp="1"/>
          </p:cNvSpPr>
          <p:nvPr>
            <p:ph idx="1"/>
          </p:nvPr>
        </p:nvSpPr>
        <p:spPr>
          <a:xfrm>
            <a:off x="781051" y="1868742"/>
            <a:ext cx="7696200" cy="4132008"/>
          </a:xfrm>
        </p:spPr>
        <p:txBody>
          <a:bodyPr>
            <a:noAutofit/>
          </a:bodyPr>
          <a:lstStyle/>
          <a:p>
            <a:pPr marL="0" lvl="1" indent="0" algn="just">
              <a:lnSpc>
                <a:spcPct val="120000"/>
              </a:lnSpc>
              <a:spcBef>
                <a:spcPts val="0"/>
              </a:spcBef>
              <a:spcAft>
                <a:spcPts val="1800"/>
              </a:spcAft>
              <a:buNone/>
              <a:tabLst>
                <a:tab pos="1168400" algn="l"/>
              </a:tabLst>
            </a:pPr>
            <a:r>
              <a:rPr lang="ru-RU" b="1" dirty="0"/>
              <a:t>Повышение эффективности комплекса ГРР: </a:t>
            </a:r>
          </a:p>
          <a:p>
            <a:pPr marL="342900" lvl="1" indent="-342900" algn="just">
              <a:lnSpc>
                <a:spcPct val="120000"/>
              </a:lnSpc>
              <a:spcBef>
                <a:spcPts val="0"/>
              </a:spcBef>
              <a:spcAft>
                <a:spcPts val="1800"/>
              </a:spcAft>
              <a:tabLst>
                <a:tab pos="1168400" algn="l"/>
              </a:tabLst>
            </a:pPr>
            <a:r>
              <a:rPr lang="ru-RU" dirty="0"/>
              <a:t>Повышение достоверности подсчета запасов за счет уточнения локальной геологической модели околоскважинного пространства.</a:t>
            </a:r>
          </a:p>
          <a:p>
            <a:pPr marL="342900" lvl="1" indent="-342900" algn="just">
              <a:lnSpc>
                <a:spcPct val="120000"/>
              </a:lnSpc>
              <a:spcBef>
                <a:spcPts val="0"/>
              </a:spcBef>
              <a:spcAft>
                <a:spcPts val="1800"/>
              </a:spcAft>
              <a:tabLst>
                <a:tab pos="1168400" algn="l"/>
              </a:tabLst>
            </a:pPr>
            <a:r>
              <a:rPr lang="ru-RU" dirty="0"/>
              <a:t>Уточнение коллекторских свойств продуктивных пластов и определение анизотропии упругих свойств геологического  разреза. </a:t>
            </a:r>
          </a:p>
          <a:p>
            <a:pPr marL="342900" lvl="1" indent="-342900" algn="just">
              <a:lnSpc>
                <a:spcPct val="120000"/>
              </a:lnSpc>
              <a:spcBef>
                <a:spcPts val="0"/>
              </a:spcBef>
              <a:spcAft>
                <a:spcPts val="1800"/>
              </a:spcAft>
              <a:tabLst>
                <a:tab pos="1168400" algn="l"/>
              </a:tabLst>
            </a:pPr>
            <a:r>
              <a:rPr lang="ru-RU" dirty="0"/>
              <a:t>Оптимизация размещения разведочных скважин и  последующего комплекса ГТМ.</a:t>
            </a:r>
          </a:p>
        </p:txBody>
      </p:sp>
      <p:sp>
        <p:nvSpPr>
          <p:cNvPr id="5"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7</a:t>
            </a:fld>
            <a:endParaRPr lang="ru-RU" sz="1400">
              <a:solidFill>
                <a:srgbClr val="002060"/>
              </a:solidFill>
            </a:endParaRPr>
          </a:p>
        </p:txBody>
      </p:sp>
    </p:spTree>
    <p:extLst>
      <p:ext uri="{BB962C8B-B14F-4D97-AF65-F5344CB8AC3E}">
        <p14:creationId xmlns:p14="http://schemas.microsoft.com/office/powerpoint/2010/main" val="139009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Заголовок 1"/>
          <p:cNvSpPr txBox="1">
            <a:spLocks/>
          </p:cNvSpPr>
          <p:nvPr/>
        </p:nvSpPr>
        <p:spPr>
          <a:xfrm>
            <a:off x="0" y="322112"/>
            <a:ext cx="9144000" cy="1043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ru-RU" sz="2400" b="1" dirty="0">
                <a:solidFill>
                  <a:srgbClr val="143F6A"/>
                </a:solidFill>
              </a:rPr>
              <a:t>СКВАЖИННЫЕ И КОМПЛЕКСНЫЕ СЕЙСМИЧЕСКИЕ ИССЛЕДОВАНИЯ</a:t>
            </a:r>
          </a:p>
        </p:txBody>
      </p:sp>
      <p:grpSp>
        <p:nvGrpSpPr>
          <p:cNvPr id="14" name="Группа 13"/>
          <p:cNvGrpSpPr/>
          <p:nvPr/>
        </p:nvGrpSpPr>
        <p:grpSpPr>
          <a:xfrm>
            <a:off x="389033" y="2279028"/>
            <a:ext cx="2691690" cy="2072742"/>
            <a:chOff x="457200" y="3758084"/>
            <a:chExt cx="2691690" cy="2072742"/>
          </a:xfrm>
        </p:grpSpPr>
        <p:sp>
          <p:nvSpPr>
            <p:cNvPr id="26" name="Прямоугольник 25"/>
            <p:cNvSpPr/>
            <p:nvPr/>
          </p:nvSpPr>
          <p:spPr>
            <a:xfrm>
              <a:off x="457200" y="3758084"/>
              <a:ext cx="2691690" cy="2072742"/>
            </a:xfrm>
            <a:prstGeom prst="rect">
              <a:avLst/>
            </a:prstGeom>
            <a:solidFill>
              <a:srgbClr val="FFFF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Picture 105" descr="в"/>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22876"/>
            <a:stretch>
              <a:fillRect/>
            </a:stretch>
          </p:blipFill>
          <p:spPr bwMode="auto">
            <a:xfrm>
              <a:off x="1049003" y="3828295"/>
              <a:ext cx="1590675" cy="185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Полилиния 12"/>
          <p:cNvSpPr/>
          <p:nvPr/>
        </p:nvSpPr>
        <p:spPr>
          <a:xfrm>
            <a:off x="622384" y="4203671"/>
            <a:ext cx="2307581" cy="725980"/>
          </a:xfrm>
          <a:custGeom>
            <a:avLst/>
            <a:gdLst>
              <a:gd name="connsiteX0" fmla="*/ 0 w 2307581"/>
              <a:gd name="connsiteY0" fmla="*/ 0 h 725980"/>
              <a:gd name="connsiteX1" fmla="*/ 1346089 w 2307581"/>
              <a:gd name="connsiteY1" fmla="*/ 0 h 725980"/>
              <a:gd name="connsiteX2" fmla="*/ 1621076 w 2307581"/>
              <a:gd name="connsiteY2" fmla="*/ -77680 h 725980"/>
              <a:gd name="connsiteX3" fmla="*/ 1922984 w 2307581"/>
              <a:gd name="connsiteY3" fmla="*/ 0 h 725980"/>
              <a:gd name="connsiteX4" fmla="*/ 2307581 w 2307581"/>
              <a:gd name="connsiteY4" fmla="*/ 0 h 725980"/>
              <a:gd name="connsiteX5" fmla="*/ 2307581 w 2307581"/>
              <a:gd name="connsiteY5" fmla="*/ 120997 h 725980"/>
              <a:gd name="connsiteX6" fmla="*/ 2307581 w 2307581"/>
              <a:gd name="connsiteY6" fmla="*/ 120997 h 725980"/>
              <a:gd name="connsiteX7" fmla="*/ 2307581 w 2307581"/>
              <a:gd name="connsiteY7" fmla="*/ 302492 h 725980"/>
              <a:gd name="connsiteX8" fmla="*/ 2307581 w 2307581"/>
              <a:gd name="connsiteY8" fmla="*/ 725980 h 725980"/>
              <a:gd name="connsiteX9" fmla="*/ 1922984 w 2307581"/>
              <a:gd name="connsiteY9" fmla="*/ 725980 h 725980"/>
              <a:gd name="connsiteX10" fmla="*/ 1346089 w 2307581"/>
              <a:gd name="connsiteY10" fmla="*/ 725980 h 725980"/>
              <a:gd name="connsiteX11" fmla="*/ 1346089 w 2307581"/>
              <a:gd name="connsiteY11" fmla="*/ 725980 h 725980"/>
              <a:gd name="connsiteX12" fmla="*/ 0 w 2307581"/>
              <a:gd name="connsiteY12" fmla="*/ 725980 h 725980"/>
              <a:gd name="connsiteX13" fmla="*/ 0 w 2307581"/>
              <a:gd name="connsiteY13" fmla="*/ 302492 h 725980"/>
              <a:gd name="connsiteX14" fmla="*/ 0 w 2307581"/>
              <a:gd name="connsiteY14" fmla="*/ 120997 h 725980"/>
              <a:gd name="connsiteX15" fmla="*/ 0 w 2307581"/>
              <a:gd name="connsiteY15" fmla="*/ 120997 h 725980"/>
              <a:gd name="connsiteX16" fmla="*/ 0 w 2307581"/>
              <a:gd name="connsiteY16" fmla="*/ 0 h 7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81" h="725980">
                <a:moveTo>
                  <a:pt x="0" y="0"/>
                </a:moveTo>
                <a:lnTo>
                  <a:pt x="1346089" y="0"/>
                </a:lnTo>
                <a:lnTo>
                  <a:pt x="1621076" y="-77680"/>
                </a:lnTo>
                <a:lnTo>
                  <a:pt x="1922984" y="0"/>
                </a:lnTo>
                <a:lnTo>
                  <a:pt x="2307581" y="0"/>
                </a:lnTo>
                <a:lnTo>
                  <a:pt x="2307581" y="120997"/>
                </a:lnTo>
                <a:lnTo>
                  <a:pt x="2307581" y="120997"/>
                </a:lnTo>
                <a:lnTo>
                  <a:pt x="2307581" y="302492"/>
                </a:lnTo>
                <a:lnTo>
                  <a:pt x="2307581" y="725980"/>
                </a:lnTo>
                <a:lnTo>
                  <a:pt x="1922984" y="725980"/>
                </a:lnTo>
                <a:lnTo>
                  <a:pt x="1346089" y="725980"/>
                </a:lnTo>
                <a:lnTo>
                  <a:pt x="1346089" y="725980"/>
                </a:lnTo>
                <a:lnTo>
                  <a:pt x="0" y="725980"/>
                </a:lnTo>
                <a:lnTo>
                  <a:pt x="0" y="302492"/>
                </a:lnTo>
                <a:lnTo>
                  <a:pt x="0" y="120997"/>
                </a:lnTo>
                <a:lnTo>
                  <a:pt x="0" y="120997"/>
                </a:lnTo>
                <a:lnTo>
                  <a:pt x="0" y="0"/>
                </a:lnTo>
                <a:close/>
              </a:path>
            </a:pathLst>
          </a:custGeom>
          <a:solidFill>
            <a:schemeClr val="tx1">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Aft>
                <a:spcPct val="35000"/>
              </a:spcAft>
            </a:pPr>
            <a:r>
              <a:rPr lang="ru-RU" b="1" dirty="0">
                <a:solidFill>
                  <a:prstClr val="white"/>
                </a:solidFill>
                <a:effectLst>
                  <a:outerShdw blurRad="38100" dist="38100" dir="2700000" algn="tl">
                    <a:srgbClr val="000000">
                      <a:alpha val="43137"/>
                    </a:srgbClr>
                  </a:outerShdw>
                </a:effectLst>
              </a:rPr>
              <a:t>ВСП-МОГ</a:t>
            </a:r>
          </a:p>
        </p:txBody>
      </p:sp>
      <p:sp>
        <p:nvSpPr>
          <p:cNvPr id="57"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8</a:t>
            </a:fld>
            <a:endParaRPr lang="ru-RU" sz="1400">
              <a:solidFill>
                <a:srgbClr val="002060"/>
              </a:solidFill>
            </a:endParaRPr>
          </a:p>
        </p:txBody>
      </p:sp>
      <p:sp>
        <p:nvSpPr>
          <p:cNvPr id="3" name="Прямоугольник 2"/>
          <p:cNvSpPr/>
          <p:nvPr/>
        </p:nvSpPr>
        <p:spPr>
          <a:xfrm>
            <a:off x="3213100" y="1247307"/>
            <a:ext cx="5816600" cy="2631490"/>
          </a:xfrm>
          <a:prstGeom prst="rect">
            <a:avLst/>
          </a:prstGeom>
        </p:spPr>
        <p:txBody>
          <a:bodyPr wrap="square">
            <a:spAutoFit/>
          </a:bodyPr>
          <a:lstStyle/>
          <a:p>
            <a:pPr algn="ctr">
              <a:spcAft>
                <a:spcPts val="600"/>
              </a:spcAft>
            </a:pPr>
            <a:r>
              <a:rPr lang="ru-RU" sz="1500" b="1" dirty="0"/>
              <a:t>Преимущества метода: </a:t>
            </a:r>
          </a:p>
          <a:p>
            <a:pPr marL="285750" indent="-285750" algn="just">
              <a:spcAft>
                <a:spcPts val="600"/>
              </a:spcAft>
              <a:buFont typeface="Arial" panose="020B0604020202020204" pitchFamily="34" charset="0"/>
              <a:buChar char="•"/>
            </a:pPr>
            <a:r>
              <a:rPr lang="ru-RU" sz="1500" dirty="0"/>
              <a:t>Увеличенная дальность исследования (до 1-2 км)</a:t>
            </a:r>
          </a:p>
          <a:p>
            <a:pPr marL="285750" indent="-285750" algn="just">
              <a:spcAft>
                <a:spcPts val="600"/>
              </a:spcAft>
              <a:buFont typeface="Arial" panose="020B0604020202020204" pitchFamily="34" charset="0"/>
              <a:buChar char="•"/>
            </a:pPr>
            <a:r>
              <a:rPr lang="ru-RU" sz="1500" dirty="0"/>
              <a:t>Независимость размера области изучения от наклона скважины</a:t>
            </a:r>
          </a:p>
          <a:p>
            <a:pPr marL="285750" indent="-285750" algn="just">
              <a:spcAft>
                <a:spcPts val="600"/>
              </a:spcAft>
              <a:buFont typeface="Arial" panose="020B0604020202020204" pitchFamily="34" charset="0"/>
              <a:buChar char="•"/>
            </a:pPr>
            <a:r>
              <a:rPr lang="ru-RU" sz="1500" dirty="0"/>
              <a:t>Многократность системы наблюдения </a:t>
            </a:r>
          </a:p>
          <a:p>
            <a:pPr marL="285750" indent="-285750" algn="just">
              <a:spcAft>
                <a:spcPts val="600"/>
              </a:spcAft>
              <a:buFont typeface="Arial" panose="020B0604020202020204" pitchFamily="34" charset="0"/>
              <a:buChar char="•"/>
            </a:pPr>
            <a:r>
              <a:rPr lang="ru-RU" sz="1500" dirty="0"/>
              <a:t>Возможность выбора интервала глубин регистрации с наименьшим уровнем помех</a:t>
            </a:r>
          </a:p>
          <a:p>
            <a:pPr marL="285750" indent="-285750" algn="just">
              <a:spcAft>
                <a:spcPts val="600"/>
              </a:spcAft>
              <a:buFont typeface="Arial" panose="020B0604020202020204" pitchFamily="34" charset="0"/>
              <a:buChar char="•"/>
            </a:pPr>
            <a:r>
              <a:rPr lang="ru-RU" sz="1500" dirty="0"/>
              <a:t>Постоянство среды регистрации волнового поля </a:t>
            </a:r>
          </a:p>
          <a:p>
            <a:pPr marL="285750" indent="-285750" algn="just">
              <a:spcAft>
                <a:spcPts val="600"/>
              </a:spcAft>
              <a:buFont typeface="Arial" panose="020B0604020202020204" pitchFamily="34" charset="0"/>
              <a:buChar char="•"/>
            </a:pPr>
            <a:r>
              <a:rPr lang="ru-RU" sz="1500" dirty="0"/>
              <a:t>Отсутствие сейсмической тени под забоем. </a:t>
            </a:r>
          </a:p>
        </p:txBody>
      </p:sp>
      <p:sp>
        <p:nvSpPr>
          <p:cNvPr id="8" name="TextBox 7"/>
          <p:cNvSpPr txBox="1"/>
          <p:nvPr/>
        </p:nvSpPr>
        <p:spPr>
          <a:xfrm>
            <a:off x="4022987" y="6078365"/>
            <a:ext cx="830997" cy="369332"/>
          </a:xfrm>
          <a:prstGeom prst="rect">
            <a:avLst/>
          </a:prstGeom>
          <a:noFill/>
        </p:spPr>
        <p:txBody>
          <a:bodyPr wrap="none" rtlCol="0">
            <a:spAutoFit/>
          </a:bodyPr>
          <a:lstStyle/>
          <a:p>
            <a:r>
              <a:rPr lang="ru-RU" dirty="0"/>
              <a:t>НВСП</a:t>
            </a:r>
          </a:p>
        </p:txBody>
      </p:sp>
      <p:sp>
        <p:nvSpPr>
          <p:cNvPr id="60" name="TextBox 59"/>
          <p:cNvSpPr txBox="1"/>
          <p:nvPr/>
        </p:nvSpPr>
        <p:spPr>
          <a:xfrm>
            <a:off x="6733225" y="6089151"/>
            <a:ext cx="1300677" cy="369332"/>
          </a:xfrm>
          <a:prstGeom prst="rect">
            <a:avLst/>
          </a:prstGeom>
          <a:noFill/>
        </p:spPr>
        <p:txBody>
          <a:bodyPr wrap="none" rtlCol="0">
            <a:spAutoFit/>
          </a:bodyPr>
          <a:lstStyle/>
          <a:p>
            <a:r>
              <a:rPr lang="ru-RU" dirty="0"/>
              <a:t>ВСП-МОГ</a:t>
            </a:r>
          </a:p>
        </p:txBody>
      </p:sp>
      <p:pic>
        <p:nvPicPr>
          <p:cNvPr id="15" name="Picture 2" descr="D:\общая\Презентации\nvs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 r="-7733" b="1"/>
          <a:stretch/>
        </p:blipFill>
        <p:spPr bwMode="auto">
          <a:xfrm>
            <a:off x="3576738" y="3967441"/>
            <a:ext cx="2023961" cy="21086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общая\Презентации\mo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32" t="-3663" r="-3130"/>
          <a:stretch/>
        </p:blipFill>
        <p:spPr bwMode="auto">
          <a:xfrm>
            <a:off x="6008788" y="3878797"/>
            <a:ext cx="2862161" cy="2239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43500" y="6038351"/>
            <a:ext cx="429926" cy="200055"/>
          </a:xfrm>
          <a:prstGeom prst="rect">
            <a:avLst/>
          </a:prstGeom>
          <a:noFill/>
        </p:spPr>
        <p:txBody>
          <a:bodyPr wrap="none" rtlCol="0">
            <a:spAutoFit/>
          </a:bodyPr>
          <a:lstStyle/>
          <a:p>
            <a:r>
              <a:rPr lang="ru-RU" sz="700" dirty="0"/>
              <a:t>Т, </a:t>
            </a:r>
            <a:r>
              <a:rPr lang="ru-RU" sz="700" dirty="0" err="1"/>
              <a:t>мс</a:t>
            </a:r>
            <a:endParaRPr lang="ru-RU" sz="700" dirty="0"/>
          </a:p>
        </p:txBody>
      </p:sp>
      <p:sp>
        <p:nvSpPr>
          <p:cNvPr id="16" name="TextBox 15"/>
          <p:cNvSpPr txBox="1"/>
          <p:nvPr/>
        </p:nvSpPr>
        <p:spPr>
          <a:xfrm>
            <a:off x="8483600" y="6063751"/>
            <a:ext cx="429926" cy="200055"/>
          </a:xfrm>
          <a:prstGeom prst="rect">
            <a:avLst/>
          </a:prstGeom>
          <a:noFill/>
        </p:spPr>
        <p:txBody>
          <a:bodyPr wrap="none" rtlCol="0">
            <a:spAutoFit/>
          </a:bodyPr>
          <a:lstStyle/>
          <a:p>
            <a:r>
              <a:rPr lang="ru-RU" sz="700" dirty="0"/>
              <a:t>Т, </a:t>
            </a:r>
            <a:r>
              <a:rPr lang="ru-RU" sz="700" dirty="0" err="1"/>
              <a:t>мс</a:t>
            </a:r>
            <a:endParaRPr lang="ru-RU" sz="700" dirty="0"/>
          </a:p>
        </p:txBody>
      </p:sp>
      <p:sp>
        <p:nvSpPr>
          <p:cNvPr id="17" name="TextBox 16"/>
          <p:cNvSpPr txBox="1"/>
          <p:nvPr/>
        </p:nvSpPr>
        <p:spPr>
          <a:xfrm>
            <a:off x="5176225" y="3906665"/>
            <a:ext cx="492443" cy="200055"/>
          </a:xfrm>
          <a:prstGeom prst="rect">
            <a:avLst/>
          </a:prstGeom>
          <a:noFill/>
        </p:spPr>
        <p:txBody>
          <a:bodyPr wrap="none" rtlCol="0">
            <a:spAutoFit/>
          </a:bodyPr>
          <a:lstStyle/>
          <a:p>
            <a:r>
              <a:rPr lang="ru-RU" sz="700" dirty="0"/>
              <a:t>Трассы</a:t>
            </a:r>
          </a:p>
        </p:txBody>
      </p:sp>
      <p:sp>
        <p:nvSpPr>
          <p:cNvPr id="18" name="TextBox 17"/>
          <p:cNvSpPr txBox="1"/>
          <p:nvPr/>
        </p:nvSpPr>
        <p:spPr>
          <a:xfrm>
            <a:off x="8453918" y="3880113"/>
            <a:ext cx="492443" cy="200055"/>
          </a:xfrm>
          <a:prstGeom prst="rect">
            <a:avLst/>
          </a:prstGeom>
          <a:noFill/>
        </p:spPr>
        <p:txBody>
          <a:bodyPr wrap="none" rtlCol="0">
            <a:spAutoFit/>
          </a:bodyPr>
          <a:lstStyle/>
          <a:p>
            <a:r>
              <a:rPr lang="ru-RU" sz="700" dirty="0"/>
              <a:t>Трассы</a:t>
            </a:r>
          </a:p>
        </p:txBody>
      </p:sp>
    </p:spTree>
    <p:extLst>
      <p:ext uri="{BB962C8B-B14F-4D97-AF65-F5344CB8AC3E}">
        <p14:creationId xmlns:p14="http://schemas.microsoft.com/office/powerpoint/2010/main" val="1890979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306442" y="1316818"/>
            <a:ext cx="2691690" cy="2649646"/>
            <a:chOff x="3301290" y="3898207"/>
            <a:chExt cx="2691690" cy="2649646"/>
          </a:xfrm>
        </p:grpSpPr>
        <p:grpSp>
          <p:nvGrpSpPr>
            <p:cNvPr id="37" name="Группа 36"/>
            <p:cNvGrpSpPr/>
            <p:nvPr/>
          </p:nvGrpSpPr>
          <p:grpSpPr>
            <a:xfrm>
              <a:off x="3301290" y="3898207"/>
              <a:ext cx="2691690" cy="2072742"/>
              <a:chOff x="3301290" y="3759061"/>
              <a:chExt cx="2691690" cy="2072742"/>
            </a:xfrm>
          </p:grpSpPr>
          <p:sp>
            <p:nvSpPr>
              <p:cNvPr id="29" name="Прямоугольник 28"/>
              <p:cNvSpPr/>
              <p:nvPr/>
            </p:nvSpPr>
            <p:spPr>
              <a:xfrm>
                <a:off x="3301290" y="3759061"/>
                <a:ext cx="2691690" cy="2072742"/>
              </a:xfrm>
              <a:prstGeom prst="rect">
                <a:avLst/>
              </a:prstGeom>
              <a:solidFill>
                <a:srgbClr val="FFFF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107" descr="д"/>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171" t="19986" r="23879"/>
              <a:stretch/>
            </p:blipFill>
            <p:spPr bwMode="auto">
              <a:xfrm>
                <a:off x="4239041" y="3797122"/>
                <a:ext cx="1513312" cy="185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7" descr="д"/>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171" t="19986" r="23879"/>
              <a:stretch/>
            </p:blipFill>
            <p:spPr bwMode="auto">
              <a:xfrm flipH="1">
                <a:off x="3625972" y="3797122"/>
                <a:ext cx="1513312" cy="185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Полилиния 14"/>
            <p:cNvSpPr/>
            <p:nvPr/>
          </p:nvSpPr>
          <p:spPr>
            <a:xfrm>
              <a:off x="3496726" y="5821873"/>
              <a:ext cx="2307581" cy="725980"/>
            </a:xfrm>
            <a:custGeom>
              <a:avLst/>
              <a:gdLst>
                <a:gd name="connsiteX0" fmla="*/ 0 w 2307581"/>
                <a:gd name="connsiteY0" fmla="*/ 0 h 725980"/>
                <a:gd name="connsiteX1" fmla="*/ 1346089 w 2307581"/>
                <a:gd name="connsiteY1" fmla="*/ 0 h 725980"/>
                <a:gd name="connsiteX2" fmla="*/ 1621076 w 2307581"/>
                <a:gd name="connsiteY2" fmla="*/ -77680 h 725980"/>
                <a:gd name="connsiteX3" fmla="*/ 1922984 w 2307581"/>
                <a:gd name="connsiteY3" fmla="*/ 0 h 725980"/>
                <a:gd name="connsiteX4" fmla="*/ 2307581 w 2307581"/>
                <a:gd name="connsiteY4" fmla="*/ 0 h 725980"/>
                <a:gd name="connsiteX5" fmla="*/ 2307581 w 2307581"/>
                <a:gd name="connsiteY5" fmla="*/ 120997 h 725980"/>
                <a:gd name="connsiteX6" fmla="*/ 2307581 w 2307581"/>
                <a:gd name="connsiteY6" fmla="*/ 120997 h 725980"/>
                <a:gd name="connsiteX7" fmla="*/ 2307581 w 2307581"/>
                <a:gd name="connsiteY7" fmla="*/ 302492 h 725980"/>
                <a:gd name="connsiteX8" fmla="*/ 2307581 w 2307581"/>
                <a:gd name="connsiteY8" fmla="*/ 725980 h 725980"/>
                <a:gd name="connsiteX9" fmla="*/ 1922984 w 2307581"/>
                <a:gd name="connsiteY9" fmla="*/ 725980 h 725980"/>
                <a:gd name="connsiteX10" fmla="*/ 1346089 w 2307581"/>
                <a:gd name="connsiteY10" fmla="*/ 725980 h 725980"/>
                <a:gd name="connsiteX11" fmla="*/ 1346089 w 2307581"/>
                <a:gd name="connsiteY11" fmla="*/ 725980 h 725980"/>
                <a:gd name="connsiteX12" fmla="*/ 0 w 2307581"/>
                <a:gd name="connsiteY12" fmla="*/ 725980 h 725980"/>
                <a:gd name="connsiteX13" fmla="*/ 0 w 2307581"/>
                <a:gd name="connsiteY13" fmla="*/ 302492 h 725980"/>
                <a:gd name="connsiteX14" fmla="*/ 0 w 2307581"/>
                <a:gd name="connsiteY14" fmla="*/ 120997 h 725980"/>
                <a:gd name="connsiteX15" fmla="*/ 0 w 2307581"/>
                <a:gd name="connsiteY15" fmla="*/ 120997 h 725980"/>
                <a:gd name="connsiteX16" fmla="*/ 0 w 2307581"/>
                <a:gd name="connsiteY16" fmla="*/ 0 h 72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7581" h="725980">
                  <a:moveTo>
                    <a:pt x="0" y="0"/>
                  </a:moveTo>
                  <a:lnTo>
                    <a:pt x="1346089" y="0"/>
                  </a:lnTo>
                  <a:lnTo>
                    <a:pt x="1621076" y="-77680"/>
                  </a:lnTo>
                  <a:lnTo>
                    <a:pt x="1922984" y="0"/>
                  </a:lnTo>
                  <a:lnTo>
                    <a:pt x="2307581" y="0"/>
                  </a:lnTo>
                  <a:lnTo>
                    <a:pt x="2307581" y="120997"/>
                  </a:lnTo>
                  <a:lnTo>
                    <a:pt x="2307581" y="120997"/>
                  </a:lnTo>
                  <a:lnTo>
                    <a:pt x="2307581" y="302492"/>
                  </a:lnTo>
                  <a:lnTo>
                    <a:pt x="2307581" y="725980"/>
                  </a:lnTo>
                  <a:lnTo>
                    <a:pt x="1922984" y="725980"/>
                  </a:lnTo>
                  <a:lnTo>
                    <a:pt x="1346089" y="725980"/>
                  </a:lnTo>
                  <a:lnTo>
                    <a:pt x="1346089" y="725980"/>
                  </a:lnTo>
                  <a:lnTo>
                    <a:pt x="0" y="725980"/>
                  </a:lnTo>
                  <a:lnTo>
                    <a:pt x="0" y="302492"/>
                  </a:lnTo>
                  <a:lnTo>
                    <a:pt x="0" y="120997"/>
                  </a:lnTo>
                  <a:lnTo>
                    <a:pt x="0" y="120997"/>
                  </a:lnTo>
                  <a:lnTo>
                    <a:pt x="0" y="0"/>
                  </a:lnTo>
                  <a:close/>
                </a:path>
              </a:pathLst>
            </a:custGeom>
            <a:solidFill>
              <a:schemeClr val="tx1">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Aft>
                  <a:spcPct val="35000"/>
                </a:spcAft>
              </a:pPr>
              <a:r>
                <a:rPr lang="ru-RU" b="1" dirty="0">
                  <a:solidFill>
                    <a:prstClr val="white"/>
                  </a:solidFill>
                  <a:effectLst>
                    <a:outerShdw blurRad="38100" dist="38100" dir="2700000" algn="tl">
                      <a:srgbClr val="000000">
                        <a:alpha val="43137"/>
                      </a:srgbClr>
                    </a:outerShdw>
                  </a:effectLst>
                </a:rPr>
                <a:t>ВСП-</a:t>
              </a:r>
              <a:r>
                <a:rPr lang="en-GB" b="1" dirty="0">
                  <a:solidFill>
                    <a:prstClr val="white"/>
                  </a:solidFill>
                  <a:effectLst>
                    <a:outerShdw blurRad="38100" dist="38100" dir="2700000" algn="tl">
                      <a:srgbClr val="000000">
                        <a:alpha val="43137"/>
                      </a:srgbClr>
                    </a:outerShdw>
                  </a:effectLst>
                </a:rPr>
                <a:t>3D</a:t>
              </a:r>
              <a:endParaRPr lang="ru-RU" b="1" dirty="0">
                <a:solidFill>
                  <a:prstClr val="white"/>
                </a:solidFill>
                <a:effectLst>
                  <a:outerShdw blurRad="38100" dist="38100" dir="2700000" algn="tl">
                    <a:srgbClr val="000000">
                      <a:alpha val="43137"/>
                    </a:srgbClr>
                  </a:outerShdw>
                </a:effectLst>
              </a:endParaRPr>
            </a:p>
          </p:txBody>
        </p:sp>
      </p:grpSp>
      <p:sp>
        <p:nvSpPr>
          <p:cNvPr id="20" name="Заголовок 1"/>
          <p:cNvSpPr txBox="1">
            <a:spLocks/>
          </p:cNvSpPr>
          <p:nvPr/>
        </p:nvSpPr>
        <p:spPr>
          <a:xfrm>
            <a:off x="0" y="322112"/>
            <a:ext cx="9144000" cy="10436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ru-RU" sz="2400" b="1" dirty="0">
                <a:solidFill>
                  <a:srgbClr val="143F6A"/>
                </a:solidFill>
              </a:rPr>
              <a:t>СКВАЖИННЫЕ И КОМПЛЕКСНЫЕ СЕЙСМИЧЕСКИЕ ИССЛЕДОВАНИЯ</a:t>
            </a:r>
          </a:p>
        </p:txBody>
      </p:sp>
      <p:sp>
        <p:nvSpPr>
          <p:cNvPr id="57" name="Номер слайда 2"/>
          <p:cNvSpPr txBox="1">
            <a:spLocks/>
          </p:cNvSpPr>
          <p:nvPr/>
        </p:nvSpPr>
        <p:spPr>
          <a:xfrm>
            <a:off x="8597900" y="6421438"/>
            <a:ext cx="5461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30F4F1-1837-44B9-BDC1-F5472CE8CFCF}" type="slidenum">
              <a:rPr lang="ru-RU" sz="1400" smtClean="0">
                <a:solidFill>
                  <a:srgbClr val="002060"/>
                </a:solidFill>
              </a:rPr>
              <a:pPr algn="r"/>
              <a:t>9</a:t>
            </a:fld>
            <a:endParaRPr lang="ru-RU" sz="1400">
              <a:solidFill>
                <a:srgbClr val="002060"/>
              </a:solidFill>
            </a:endParaRPr>
          </a:p>
        </p:txBody>
      </p:sp>
      <p:sp>
        <p:nvSpPr>
          <p:cNvPr id="7" name="Прямоугольник 6"/>
          <p:cNvSpPr/>
          <p:nvPr/>
        </p:nvSpPr>
        <p:spPr>
          <a:xfrm>
            <a:off x="3485051" y="1493026"/>
            <a:ext cx="5479863" cy="646331"/>
          </a:xfrm>
          <a:prstGeom prst="rect">
            <a:avLst/>
          </a:prstGeom>
        </p:spPr>
        <p:txBody>
          <a:bodyPr wrap="square">
            <a:spAutoFit/>
          </a:bodyPr>
          <a:lstStyle/>
          <a:p>
            <a:pPr marL="285750" indent="-285750" algn="just">
              <a:buFont typeface="Arial" panose="020B0604020202020204" pitchFamily="34" charset="0"/>
              <a:buChar char="•"/>
            </a:pPr>
            <a:r>
              <a:rPr lang="ru-RU" dirty="0"/>
              <a:t>Куб сейсмических данных и объемное изучение среды</a:t>
            </a:r>
          </a:p>
        </p:txBody>
      </p:sp>
      <p:pic>
        <p:nvPicPr>
          <p:cNvPr id="5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104" y="4100199"/>
            <a:ext cx="1710445" cy="1659667"/>
          </a:xfrm>
          <a:prstGeom prst="rect">
            <a:avLst/>
          </a:prstGeom>
          <a:solidFill>
            <a:srgbClr val="FFFFFF"/>
          </a:solidFill>
          <a:ln w="3175">
            <a:solidFill>
              <a:srgbClr val="002060"/>
            </a:solidFill>
            <a:miter lim="800000"/>
            <a:headEnd/>
            <a:tailEnd/>
          </a:ln>
        </p:spPr>
      </p:pic>
      <p:pic>
        <p:nvPicPr>
          <p:cNvPr id="52" name="Рисунок 51"/>
          <p:cNvPicPr>
            <a:picLocks noChangeAspect="1"/>
          </p:cNvPicPr>
          <p:nvPr/>
        </p:nvPicPr>
        <p:blipFill rotWithShape="1">
          <a:blip r:embed="rId5" cstate="print">
            <a:extLst>
              <a:ext uri="{28A0092B-C50C-407E-A947-70E740481C1C}">
                <a14:useLocalDpi xmlns:a14="http://schemas.microsoft.com/office/drawing/2010/main" val="0"/>
              </a:ext>
            </a:extLst>
          </a:blip>
          <a:srcRect l="71053" t="8599" r="-516" b="22876"/>
          <a:stretch/>
        </p:blipFill>
        <p:spPr>
          <a:xfrm>
            <a:off x="1652287" y="4761771"/>
            <a:ext cx="1738800" cy="1659667"/>
          </a:xfrm>
          <a:prstGeom prst="rect">
            <a:avLst/>
          </a:prstGeom>
          <a:ln>
            <a:solidFill>
              <a:srgbClr val="000000"/>
            </a:solidFill>
          </a:ln>
        </p:spPr>
      </p:pic>
      <p:pic>
        <p:nvPicPr>
          <p:cNvPr id="59" name="Рисунок 5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5400" y="2285678"/>
            <a:ext cx="2135565" cy="2031633"/>
          </a:xfrm>
          <a:prstGeom prst="rect">
            <a:avLst/>
          </a:prstGeom>
          <a:noFill/>
          <a:ln>
            <a:noFill/>
          </a:ln>
        </p:spPr>
      </p:pic>
      <p:pic>
        <p:nvPicPr>
          <p:cNvPr id="60" name="Рисунок 59"/>
          <p:cNvPicPr>
            <a:picLocks noChangeAspect="1"/>
          </p:cNvPicPr>
          <p:nvPr/>
        </p:nvPicPr>
        <p:blipFill rotWithShape="1">
          <a:blip r:embed="rId7" cstate="print">
            <a:extLst>
              <a:ext uri="{28A0092B-C50C-407E-A947-70E740481C1C}">
                <a14:useLocalDpi xmlns:a14="http://schemas.microsoft.com/office/drawing/2010/main" val="0"/>
              </a:ext>
            </a:extLst>
          </a:blip>
          <a:srcRect l="11380" t="13681" r="8703" b="12330"/>
          <a:stretch/>
        </p:blipFill>
        <p:spPr>
          <a:xfrm rot="17071209">
            <a:off x="7466303" y="3661982"/>
            <a:ext cx="1572780" cy="1163452"/>
          </a:xfrm>
          <a:prstGeom prst="rect">
            <a:avLst/>
          </a:prstGeom>
        </p:spPr>
      </p:pic>
      <p:pic>
        <p:nvPicPr>
          <p:cNvPr id="65" name="Рисунок 64"/>
          <p:cNvPicPr/>
          <p:nvPr/>
        </p:nvPicPr>
        <p:blipFill>
          <a:blip r:embed="rId8" cstate="print">
            <a:clrChange>
              <a:clrFrom>
                <a:srgbClr val="696969"/>
              </a:clrFrom>
              <a:clrTo>
                <a:srgbClr val="696969">
                  <a:alpha val="0"/>
                </a:srgbClr>
              </a:clrTo>
            </a:clrChange>
            <a:extLst>
              <a:ext uri="{28A0092B-C50C-407E-A947-70E740481C1C}">
                <a14:useLocalDpi xmlns:a14="http://schemas.microsoft.com/office/drawing/2010/main" val="0"/>
              </a:ext>
            </a:extLst>
          </a:blip>
          <a:srcRect/>
          <a:stretch>
            <a:fillRect/>
          </a:stretch>
        </p:blipFill>
        <p:spPr bwMode="auto">
          <a:xfrm>
            <a:off x="6593302" y="1854257"/>
            <a:ext cx="1798163" cy="1845026"/>
          </a:xfrm>
          <a:prstGeom prst="rect">
            <a:avLst/>
          </a:prstGeom>
          <a:noFill/>
          <a:ln>
            <a:noFill/>
          </a:ln>
        </p:spPr>
      </p:pic>
      <p:grpSp>
        <p:nvGrpSpPr>
          <p:cNvPr id="68" name="Группа 67"/>
          <p:cNvGrpSpPr/>
          <p:nvPr/>
        </p:nvGrpSpPr>
        <p:grpSpPr>
          <a:xfrm>
            <a:off x="6299794" y="5286452"/>
            <a:ext cx="1919071" cy="1100663"/>
            <a:chOff x="4994029" y="2743198"/>
            <a:chExt cx="3259018" cy="1837591"/>
          </a:xfrm>
        </p:grpSpPr>
        <p:pic>
          <p:nvPicPr>
            <p:cNvPr id="71" name="Picture 2" descr="D:\общая\Разрезы пористости\547_Царичанская\Pril_1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486" t="54246" r="51502" b="33032"/>
            <a:stretch/>
          </p:blipFill>
          <p:spPr bwMode="auto">
            <a:xfrm>
              <a:off x="5448300" y="2743198"/>
              <a:ext cx="2804747" cy="1758462"/>
            </a:xfrm>
            <a:prstGeom prst="rect">
              <a:avLst/>
            </a:prstGeom>
            <a:noFill/>
            <a:ln>
              <a:solidFill>
                <a:schemeClr val="tx1"/>
              </a:solidFill>
            </a:ln>
            <a:scene3d>
              <a:camera prst="isometricOffAxis1Left">
                <a:rot lat="1063043" lon="3209793" rev="0"/>
              </a:camera>
              <a:lightRig rig="threePt" dir="t"/>
            </a:scene3d>
            <a:extLst>
              <a:ext uri="{909E8E84-426E-40DD-AFC4-6F175D3DCCD1}">
                <a14:hiddenFill xmlns:a14="http://schemas.microsoft.com/office/drawing/2010/main">
                  <a:solidFill>
                    <a:srgbClr val="FFFFFF"/>
                  </a:solidFill>
                </a14:hiddenFill>
              </a:ext>
            </a:extLst>
          </p:spPr>
        </p:pic>
        <p:pic>
          <p:nvPicPr>
            <p:cNvPr id="73" name="Picture 2" descr="D:\общая\Разрезы пористости\547_Царичанская\Pril_1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119" t="34734" r="55132" b="52701"/>
            <a:stretch/>
          </p:blipFill>
          <p:spPr bwMode="auto">
            <a:xfrm>
              <a:off x="5238756" y="2822327"/>
              <a:ext cx="2804747" cy="1758462"/>
            </a:xfrm>
            <a:prstGeom prst="rect">
              <a:avLst/>
            </a:prstGeom>
            <a:noFill/>
            <a:ln>
              <a:solidFill>
                <a:schemeClr val="tx1"/>
              </a:solidFill>
            </a:ln>
            <a:scene3d>
              <a:camera prst="isometricOffAxis1Left">
                <a:rot lat="1079999" lon="3840000" rev="0"/>
              </a:camera>
              <a:lightRig rig="threePt" dir="t"/>
            </a:scene3d>
            <a:extLst>
              <a:ext uri="{909E8E84-426E-40DD-AFC4-6F175D3DCCD1}">
                <a14:hiddenFill xmlns:a14="http://schemas.microsoft.com/office/drawing/2010/main">
                  <a:solidFill>
                    <a:srgbClr val="FFFFFF"/>
                  </a:solidFill>
                </a14:hiddenFill>
              </a:ext>
            </a:extLst>
          </p:spPr>
        </p:pic>
        <p:pic>
          <p:nvPicPr>
            <p:cNvPr id="76" name="Picture 2" descr="D:\общая\Разрезы пористости\547_Царичанская\Pril_1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78" t="15321" r="55673" b="72114"/>
            <a:stretch/>
          </p:blipFill>
          <p:spPr bwMode="auto">
            <a:xfrm>
              <a:off x="4994029" y="2813534"/>
              <a:ext cx="2804747" cy="1758462"/>
            </a:xfrm>
            <a:prstGeom prst="rect">
              <a:avLst/>
            </a:prstGeom>
            <a:noFill/>
            <a:ln>
              <a:solidFill>
                <a:schemeClr val="tx1"/>
              </a:solidFill>
            </a:ln>
            <a:scene3d>
              <a:camera prst="isometricOffAxis1Left">
                <a:rot lat="1063043" lon="4470206" rev="0"/>
              </a:camera>
              <a:lightRig rig="threePt" dir="t"/>
            </a:scene3d>
            <a:extLst>
              <a:ext uri="{909E8E84-426E-40DD-AFC4-6F175D3DCCD1}">
                <a14:hiddenFill xmlns:a14="http://schemas.microsoft.com/office/drawing/2010/main">
                  <a:solidFill>
                    <a:srgbClr val="FFFFFF"/>
                  </a:solidFill>
                </a14:hiddenFill>
              </a:ext>
            </a:extLst>
          </p:spPr>
        </p:pic>
      </p:grpSp>
      <p:pic>
        <p:nvPicPr>
          <p:cNvPr id="79" name="Рисунок 78"/>
          <p:cNvPicPr>
            <a:picLocks noChangeAspect="1"/>
          </p:cNvPicPr>
          <p:nvPr/>
        </p:nvPicPr>
        <p:blipFill rotWithShape="1">
          <a:blip r:embed="rId11" cstate="print">
            <a:extLst>
              <a:ext uri="{28A0092B-C50C-407E-A947-70E740481C1C}">
                <a14:useLocalDpi xmlns:a14="http://schemas.microsoft.com/office/drawing/2010/main"/>
              </a:ext>
            </a:extLst>
          </a:blip>
          <a:srcRect l="37896" t="49037" r="48775" b="21016"/>
          <a:stretch/>
        </p:blipFill>
        <p:spPr>
          <a:xfrm>
            <a:off x="4572000" y="5006205"/>
            <a:ext cx="1160992" cy="1507322"/>
          </a:xfrm>
          <a:prstGeom prst="rect">
            <a:avLst/>
          </a:prstGeom>
          <a:ln>
            <a:solidFill>
              <a:schemeClr val="tx1"/>
            </a:solidFill>
          </a:ln>
        </p:spPr>
      </p:pic>
      <p:cxnSp>
        <p:nvCxnSpPr>
          <p:cNvPr id="85" name="Прямая со стрелкой 84"/>
          <p:cNvCxnSpPr/>
          <p:nvPr/>
        </p:nvCxnSpPr>
        <p:spPr>
          <a:xfrm flipV="1">
            <a:off x="5856665" y="2776770"/>
            <a:ext cx="736637" cy="432541"/>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Прямая со стрелкой 85"/>
          <p:cNvCxnSpPr/>
          <p:nvPr/>
        </p:nvCxnSpPr>
        <p:spPr>
          <a:xfrm>
            <a:off x="5732992" y="4112170"/>
            <a:ext cx="979795" cy="894035"/>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Прямая со стрелкой 87"/>
          <p:cNvCxnSpPr/>
          <p:nvPr/>
        </p:nvCxnSpPr>
        <p:spPr>
          <a:xfrm>
            <a:off x="5856665" y="3810000"/>
            <a:ext cx="1712244" cy="400106"/>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Прямая со стрелкой 89"/>
          <p:cNvCxnSpPr/>
          <p:nvPr/>
        </p:nvCxnSpPr>
        <p:spPr>
          <a:xfrm>
            <a:off x="5110250" y="4430315"/>
            <a:ext cx="0" cy="471039"/>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550949"/>
      </p:ext>
    </p:extLst>
  </p:cSld>
  <p:clrMapOvr>
    <a:masterClrMapping/>
  </p:clrMapOvr>
</p:sld>
</file>

<file path=ppt/theme/theme1.xml><?xml version="1.0" encoding="utf-8"?>
<a:theme xmlns:a="http://schemas.openxmlformats.org/drawingml/2006/main" name="BNGF">
  <a:themeElements>
    <a:clrScheme name="БНГФ">
      <a:dk1>
        <a:srgbClr val="143F6A"/>
      </a:dk1>
      <a:lt1>
        <a:sysClr val="window" lastClr="FFFFFF"/>
      </a:lt1>
      <a:dk2>
        <a:srgbClr val="224F76"/>
      </a:dk2>
      <a:lt2>
        <a:srgbClr val="ACCBF9"/>
      </a:lt2>
      <a:accent1>
        <a:srgbClr val="4A66AC"/>
      </a:accent1>
      <a:accent2>
        <a:srgbClr val="629DD1"/>
      </a:accent2>
      <a:accent3>
        <a:srgbClr val="297FD5"/>
      </a:accent3>
      <a:accent4>
        <a:srgbClr val="7F8FA9"/>
      </a:accent4>
      <a:accent5>
        <a:srgbClr val="A88B60"/>
      </a:accent5>
      <a:accent6>
        <a:srgbClr val="9D90A0"/>
      </a:accent6>
      <a:hlink>
        <a:srgbClr val="FF0000"/>
      </a:hlink>
      <a:folHlink>
        <a:srgbClr val="3EBBF0"/>
      </a:folHlink>
    </a:clrScheme>
    <a:fontScheme name="БНГФ">
      <a:majorFont>
        <a:latin typeface="Vrinda"/>
        <a:ea typeface=""/>
        <a:cs typeface=""/>
      </a:majorFont>
      <a:minorFont>
        <a:latin typeface="Vrinda"/>
        <a:ea typeface=""/>
        <a:cs typeface=""/>
      </a:minorFont>
    </a:fontScheme>
    <a:fmtScheme name="Тонкие сплошные">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Шаблон" id="{9D8D7196-204C-4C35-A1F1-50C08D7E2C8D}" vid="{950BDAC4-8C5C-4358-90C8-E0FDB761955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BNGF</Template>
  <TotalTime>9974</TotalTime>
  <Words>2258</Words>
  <Application>Microsoft Office PowerPoint</Application>
  <PresentationFormat>Экран (4:3)</PresentationFormat>
  <Paragraphs>251</Paragraphs>
  <Slides>13</Slides>
  <Notes>12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Calibri</vt:lpstr>
      <vt:lpstr>Times New Roman</vt:lpstr>
      <vt:lpstr>Trebuchet MS</vt:lpstr>
      <vt:lpstr>Vrinda</vt:lpstr>
      <vt:lpstr>BNGF</vt:lpstr>
      <vt:lpstr>НОВЫЕ МЕТОДИКИ СКВАЖИННЫХ СЕЙСМИЧЕСКИХ НАБЛЮДЕНИЙ ВСП-3Д И ВСП-МОГ - ЭФФЕКТИВНЫЙ ИНСТРУМЕНТ ДЛЯ ОПЕРАТИВНОЙ КОРРЕКТИРОВКИ ГЕОЛОГИЧЕСКОЙ МОДЕЛИ</vt:lpstr>
      <vt:lpstr>Презентация PowerPoint</vt:lpstr>
      <vt:lpstr>Презентация PowerPoint</vt:lpstr>
      <vt:lpstr>АППАРАТУРНО-ПРОГРАММНЫЙ КОМПЛЕКС «SLIMWAVE»</vt:lpstr>
      <vt:lpstr>Презентация PowerPoint</vt:lpstr>
      <vt:lpstr>ПРОГРАММНЫЙ КОМПЛЕКС GEOSEIS PRO</vt:lpstr>
      <vt:lpstr>АКТУАЛЬНЫЕ ЗАДАЧИ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Хисматуллина Ольга Валентиновна</dc:creator>
  <cp:lastModifiedBy>Ливанов Петр Петрович</cp:lastModifiedBy>
  <cp:revision>322</cp:revision>
  <cp:lastPrinted>2016-12-13T04:32:25Z</cp:lastPrinted>
  <dcterms:created xsi:type="dcterms:W3CDTF">2015-04-02T03:56:41Z</dcterms:created>
  <dcterms:modified xsi:type="dcterms:W3CDTF">2017-04-12T05:59:37Z</dcterms:modified>
</cp:coreProperties>
</file>