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9" r:id="rId1"/>
  </p:sldMasterIdLst>
  <p:handoutMasterIdLst>
    <p:handoutMasterId r:id="rId12"/>
  </p:handout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72" r:id="rId10"/>
    <p:sldId id="261" r:id="rId11"/>
  </p:sldIdLst>
  <p:sldSz cx="9144000" cy="6858000" type="screen4x3"/>
  <p:notesSz cx="6815138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641D"/>
    <a:srgbClr val="C53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70" autoAdjust="0"/>
    <p:restoredTop sz="86437" autoAdjust="0"/>
  </p:normalViewPr>
  <p:slideViewPr>
    <p:cSldViewPr>
      <p:cViewPr varScale="1">
        <p:scale>
          <a:sx n="90" d="100"/>
          <a:sy n="90" d="100"/>
        </p:scale>
        <p:origin x="168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12865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work\&#1044;&#1086;&#1082;&#1083;&#1072;&#1076;&#1099;%20&#1080;%20&#1087;&#1088;&#1077;&#1079;&#1077;&#1085;&#1090;&#1072;&#1094;&#1080;&#1080;\&#1048;&#1089;&#1087;&#1099;&#1090;&#1072;&#1085;&#1080;&#1103;%20&#1085;&#1072;%20&#1089;&#1076;&#1074;&#1080;&#1075;\&#1043;&#1088;&#1072;&#1092;&#1080;&#1082;&#1080;%20&#1080;%20&#1076;&#1080;&#1072;&#1075;&#1088;&#1072;&#1084;&#1084;&#1099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work\&#1044;&#1086;&#1082;&#1083;&#1072;&#1076;&#1099;%20&#1080;%20&#1087;&#1088;&#1077;&#1079;&#1077;&#1085;&#1090;&#1072;&#1094;&#1080;&#1080;\&#1048;&#1089;&#1087;&#1099;&#1090;&#1072;&#1085;&#1080;&#1103;%20&#1085;&#1072;%20&#1089;&#1076;&#1074;&#1080;&#1075;\&#1043;&#1088;&#1072;&#1092;&#1080;&#1082;&#1080;%20&#1080;%20&#1076;&#1080;&#1072;&#1075;&#1088;&#1072;&#1084;&#1084;&#1099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work\&#1044;&#1086;&#1082;&#1083;&#1072;&#1076;&#1099;%20&#1080;%20&#1087;&#1088;&#1077;&#1079;&#1077;&#1085;&#1090;&#1072;&#1094;&#1080;&#1080;\&#1048;&#1089;&#1087;&#1099;&#1090;&#1072;&#1085;&#1080;&#1103;%20&#1085;&#1072;%20&#1089;&#1076;&#1074;&#1080;&#1075;\&#1043;&#1088;&#1072;&#1092;&#1080;&#1082;&#1080;%20&#1080;%20&#1076;&#1080;&#1072;&#1075;&#1088;&#1072;&#1084;&#1084;&#1099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work\&#1044;&#1086;&#1082;&#1083;&#1072;&#1076;&#1099;%20&#1080;%20&#1087;&#1088;&#1077;&#1079;&#1077;&#1085;&#1090;&#1072;&#1094;&#1080;&#1080;\&#1048;&#1089;&#1087;&#1099;&#1090;&#1072;&#1085;&#1080;&#1103;%20&#1085;&#1072;%20&#1089;&#1076;&#1074;&#1080;&#1075;\&#1043;&#1088;&#1072;&#1092;&#1080;&#1082;&#1080;%20&#1080;%20&#1076;&#1080;&#1072;&#1075;&#1088;&#1072;&#1084;&#1084;&#1099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work\&#1044;&#1086;&#1082;&#1083;&#1072;&#1076;&#1099;%20&#1080;%20&#1087;&#1088;&#1077;&#1079;&#1077;&#1085;&#1090;&#1072;&#1094;&#1080;&#1080;\&#1048;&#1089;&#1087;&#1099;&#1090;&#1072;&#1085;&#1080;&#1103;%20&#1085;&#1072;%20&#1089;&#1076;&#1074;&#1080;&#1075;\&#1043;&#1088;&#1072;&#1092;&#1080;&#1082;&#1080;%20&#1080;%20&#1076;&#1080;&#1072;&#1075;&#1088;&#1072;&#1084;&#1084;&#1099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work\&#1044;&#1086;&#1082;&#1083;&#1072;&#1076;&#1099;%20&#1080;%20&#1087;&#1088;&#1077;&#1079;&#1077;&#1085;&#1090;&#1072;&#1094;&#1080;&#1080;\&#1048;&#1089;&#1087;&#1099;&#1090;&#1072;&#1085;&#1080;&#1103;%20&#1085;&#1072;%20&#1089;&#1076;&#1074;&#1080;&#1075;\&#1043;&#1088;&#1072;&#1092;&#1080;&#1082;&#1080;%20&#1080;%20&#1076;&#1080;&#1072;&#1075;&#1088;&#1072;&#1084;&#1084;&#1099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work\&#1044;&#1086;&#1082;&#1083;&#1072;&#1076;&#1099;%20&#1080;%20&#1087;&#1088;&#1077;&#1079;&#1077;&#1085;&#1090;&#1072;&#1094;&#1080;&#1080;\&#1048;&#1089;&#1087;&#1099;&#1090;&#1072;&#1085;&#1080;&#1103;%20&#1085;&#1072;%20&#1089;&#1076;&#1074;&#1080;&#1075;\&#1043;&#1088;&#1072;&#1092;&#1080;&#1082;&#1080;%20&#1080;%20&#1076;&#1080;&#1072;&#1075;&#1088;&#1072;&#1084;&#1084;&#1099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work\&#1044;&#1086;&#1082;&#1083;&#1072;&#1076;&#1099;%20&#1080;%20&#1087;&#1088;&#1077;&#1079;&#1077;&#1085;&#1090;&#1072;&#1094;&#1080;&#1080;\&#1048;&#1089;&#1087;&#1099;&#1090;&#1072;&#1085;&#1080;&#1103;%20&#1085;&#1072;%20&#1089;&#1076;&#1074;&#1080;&#1075;\&#1043;&#1088;&#1072;&#1092;&#1080;&#1082;&#1080;%20&#1080;%20&#1076;&#1080;&#1072;&#1075;&#1088;&#1072;&#1084;&#1084;&#1099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work\&#1044;&#1086;&#1082;&#1083;&#1072;&#1076;&#1099;%20&#1080;%20&#1087;&#1088;&#1077;&#1079;&#1077;&#1085;&#1090;&#1072;&#1094;&#1080;&#1080;\&#1048;&#1089;&#1087;&#1099;&#1090;&#1072;&#1085;&#1080;&#1103;%20&#1085;&#1072;%20&#1089;&#1076;&#1074;&#1080;&#1075;\&#1043;&#1088;&#1072;&#1092;&#1080;&#1082;&#1080;%20&#1080;%20&#1076;&#1080;&#1072;&#1075;&#1088;&#1072;&#1084;&#1084;&#1099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/>
              <a:t>Опыт 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v>Сдвигающее усилие, т</c:v>
          </c:tx>
          <c:spPr>
            <a:gradFill rotWithShape="1">
              <a:gsLst>
                <a:gs pos="100000">
                  <a:schemeClr val="bg2">
                    <a:lumMod val="60000"/>
                    <a:lumOff val="40000"/>
                  </a:schemeClr>
                </a:gs>
                <a:gs pos="10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7.1814206076972364E-2"/>
                  <c:y val="-6.009248564759589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664-41F8-BEEC-8F4759F2AF56}"/>
                </c:ext>
              </c:extLst>
            </c:dLbl>
            <c:dLbl>
              <c:idx val="1"/>
              <c:layout>
                <c:manualLayout>
                  <c:x val="-6.0110127128950766E-2"/>
                  <c:y val="-3.004387697790626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lt1">
                          <a:lumMod val="8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9868155215463943E-2"/>
                      <c:h val="6.817516155178671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664-41F8-BEEC-8F4759F2AF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Лист1!$J$31:$J$32</c:f>
              <c:strCache>
                <c:ptCount val="2"/>
                <c:pt idx="0">
                  <c:v>Ду 150</c:v>
                </c:pt>
                <c:pt idx="1">
                  <c:v>Ду 200</c:v>
                </c:pt>
              </c:strCache>
            </c:strRef>
          </c:cat>
          <c:val>
            <c:numRef>
              <c:f>Лист1!$K$31:$K$32</c:f>
              <c:numCache>
                <c:formatCode>General</c:formatCode>
                <c:ptCount val="2"/>
                <c:pt idx="0">
                  <c:v>0.5</c:v>
                </c:pt>
                <c:pt idx="1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64-41F8-BEEC-8F4759F2AF56}"/>
            </c:ext>
          </c:extLst>
        </c:ser>
        <c:ser>
          <c:idx val="1"/>
          <c:order val="1"/>
          <c:tx>
            <c:v>Продольная устойчивость, т</c:v>
          </c:tx>
          <c:spPr>
            <a:gradFill rotWithShape="1">
              <a:gsLst>
                <a:gs pos="100000">
                  <a:srgbClr val="E3641D">
                    <a:lumMod val="100000"/>
                  </a:srgbClr>
                </a:gs>
                <a:gs pos="10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rgbClr val="E3641D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Лист1!$J$31:$J$32</c:f>
              <c:strCache>
                <c:ptCount val="2"/>
                <c:pt idx="0">
                  <c:v>Ду 150</c:v>
                </c:pt>
                <c:pt idx="1">
                  <c:v>Ду 200</c:v>
                </c:pt>
              </c:strCache>
            </c:strRef>
          </c:cat>
          <c:val>
            <c:numRef>
              <c:f>Лист1!$L$31:$L$32</c:f>
              <c:numCache>
                <c:formatCode>General</c:formatCode>
                <c:ptCount val="2"/>
                <c:pt idx="0">
                  <c:v>5</c:v>
                </c:pt>
                <c:pt idx="1">
                  <c:v>4.0999999999999996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64-41F8-BEEC-8F4759F2AF5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axId val="417150824"/>
        <c:axId val="417147872"/>
      </c:barChart>
      <c:catAx>
        <c:axId val="417150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7147872"/>
        <c:crosses val="autoZero"/>
        <c:auto val="1"/>
        <c:lblAlgn val="ctr"/>
        <c:lblOffset val="100"/>
        <c:noMultiLvlLbl val="0"/>
      </c:catAx>
      <c:valAx>
        <c:axId val="4171478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7150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5525233163717944E-2"/>
          <c:y val="0.87130735240373436"/>
          <c:w val="0.90397580337484085"/>
          <c:h val="9.49373733346622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/>
              <a:t>Опыт 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v>Сдвигающее усилие, т</c:v>
          </c:tx>
          <c:spPr>
            <a:gradFill rotWithShape="1">
              <a:gsLst>
                <a:gs pos="100000">
                  <a:schemeClr val="bg2">
                    <a:lumMod val="60000"/>
                    <a:lumOff val="40000"/>
                  </a:schemeClr>
                </a:gs>
                <a:gs pos="10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Лист1!$J$14:$J$15</c:f>
              <c:strCache>
                <c:ptCount val="2"/>
                <c:pt idx="0">
                  <c:v>Ду 150</c:v>
                </c:pt>
                <c:pt idx="1">
                  <c:v>Ду 200</c:v>
                </c:pt>
              </c:strCache>
            </c:strRef>
          </c:cat>
          <c:val>
            <c:numRef>
              <c:f>Лист1!$K$14:$K$15</c:f>
              <c:numCache>
                <c:formatCode>General</c:formatCode>
                <c:ptCount val="2"/>
                <c:pt idx="0">
                  <c:v>1.5</c:v>
                </c:pt>
                <c:pt idx="1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A7-47DE-A307-6EC38742F362}"/>
            </c:ext>
          </c:extLst>
        </c:ser>
        <c:ser>
          <c:idx val="1"/>
          <c:order val="1"/>
          <c:tx>
            <c:v>Продольная устойчивость, т</c:v>
          </c:tx>
          <c:spPr>
            <a:gradFill rotWithShape="1">
              <a:gsLst>
                <a:gs pos="100000">
                  <a:srgbClr val="E3641D"/>
                </a:gs>
                <a:gs pos="10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Лист1!$J$14:$J$15</c:f>
              <c:strCache>
                <c:ptCount val="2"/>
                <c:pt idx="0">
                  <c:v>Ду 150</c:v>
                </c:pt>
                <c:pt idx="1">
                  <c:v>Ду 200</c:v>
                </c:pt>
              </c:strCache>
            </c:strRef>
          </c:cat>
          <c:val>
            <c:numRef>
              <c:f>Лист1!$L$14:$L$15</c:f>
              <c:numCache>
                <c:formatCode>General</c:formatCode>
                <c:ptCount val="2"/>
                <c:pt idx="0">
                  <c:v>2.5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A7-47DE-A307-6EC38742F36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axId val="417150824"/>
        <c:axId val="417147872"/>
      </c:barChart>
      <c:catAx>
        <c:axId val="417150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7147872"/>
        <c:crosses val="autoZero"/>
        <c:auto val="1"/>
        <c:lblAlgn val="ctr"/>
        <c:lblOffset val="100"/>
        <c:noMultiLvlLbl val="0"/>
      </c:catAx>
      <c:valAx>
        <c:axId val="4171478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7150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5525233163717944E-2"/>
          <c:y val="0.87130735240373436"/>
          <c:w val="0.90397580337484085"/>
          <c:h val="9.49373733346622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/>
              <a:t>Опыт 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v>Сдвигающее усилие, т</c:v>
          </c:tx>
          <c:spPr>
            <a:gradFill rotWithShape="1">
              <a:gsLst>
                <a:gs pos="100000">
                  <a:schemeClr val="bg2">
                    <a:lumMod val="60000"/>
                    <a:lumOff val="40000"/>
                  </a:schemeClr>
                </a:gs>
                <a:gs pos="10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Лист1!$J$48:$J$49</c:f>
              <c:strCache>
                <c:ptCount val="2"/>
                <c:pt idx="0">
                  <c:v>Ду 150</c:v>
                </c:pt>
                <c:pt idx="1">
                  <c:v>Ду 200</c:v>
                </c:pt>
              </c:strCache>
            </c:strRef>
          </c:cat>
          <c:val>
            <c:numRef>
              <c:f>Лист1!$K$48:$K$49</c:f>
              <c:numCache>
                <c:formatCode>General</c:formatCode>
                <c:ptCount val="2"/>
                <c:pt idx="0">
                  <c:v>0.8</c:v>
                </c:pt>
                <c:pt idx="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0F-4FE9-BAA9-271961B55B06}"/>
            </c:ext>
          </c:extLst>
        </c:ser>
        <c:ser>
          <c:idx val="1"/>
          <c:order val="1"/>
          <c:tx>
            <c:v>Продольная устойчивость, т</c:v>
          </c:tx>
          <c:spPr>
            <a:gradFill rotWithShape="1">
              <a:gsLst>
                <a:gs pos="100000">
                  <a:srgbClr val="E3641D"/>
                </a:gs>
                <a:gs pos="10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Лист1!$J$48:$J$49</c:f>
              <c:strCache>
                <c:ptCount val="2"/>
                <c:pt idx="0">
                  <c:v>Ду 150</c:v>
                </c:pt>
                <c:pt idx="1">
                  <c:v>Ду 200</c:v>
                </c:pt>
              </c:strCache>
            </c:strRef>
          </c:cat>
          <c:val>
            <c:numRef>
              <c:f>Лист1!$L$48:$L$49</c:f>
              <c:numCache>
                <c:formatCode>General</c:formatCode>
                <c:ptCount val="2"/>
                <c:pt idx="0">
                  <c:v>4</c:v>
                </c:pt>
                <c:pt idx="1">
                  <c:v>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0F-4FE9-BAA9-271961B55B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axId val="417150824"/>
        <c:axId val="417147872"/>
      </c:barChart>
      <c:catAx>
        <c:axId val="417150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7147872"/>
        <c:crosses val="autoZero"/>
        <c:auto val="1"/>
        <c:lblAlgn val="ctr"/>
        <c:lblOffset val="100"/>
        <c:noMultiLvlLbl val="0"/>
      </c:catAx>
      <c:valAx>
        <c:axId val="4171478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7150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5525233163717944E-2"/>
          <c:y val="0.87130735240373436"/>
          <c:w val="0.67501381863690879"/>
          <c:h val="9.49373733346622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/>
              <a:t>Опыт 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v>Сдвигающее усилие, т</c:v>
          </c:tx>
          <c:spPr>
            <a:gradFill rotWithShape="1">
              <a:gsLst>
                <a:gs pos="100000">
                  <a:schemeClr val="bg2">
                    <a:lumMod val="60000"/>
                    <a:lumOff val="40000"/>
                  </a:schemeClr>
                </a:gs>
                <a:gs pos="10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Лист1!$S$14:$S$16</c:f>
              <c:strCache>
                <c:ptCount val="3"/>
                <c:pt idx="0">
                  <c:v>Ду 100</c:v>
                </c:pt>
                <c:pt idx="1">
                  <c:v>Ду 150</c:v>
                </c:pt>
                <c:pt idx="2">
                  <c:v>Ду 200</c:v>
                </c:pt>
              </c:strCache>
            </c:strRef>
          </c:cat>
          <c:val>
            <c:numRef>
              <c:f>Лист1!$T$14:$T$16</c:f>
              <c:numCache>
                <c:formatCode>General</c:formatCode>
                <c:ptCount val="3"/>
                <c:pt idx="0">
                  <c:v>1.8</c:v>
                </c:pt>
                <c:pt idx="1">
                  <c:v>2</c:v>
                </c:pt>
                <c:pt idx="2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96-40DB-A8E9-716C2CC3B69D}"/>
            </c:ext>
          </c:extLst>
        </c:ser>
        <c:ser>
          <c:idx val="1"/>
          <c:order val="1"/>
          <c:tx>
            <c:v>Продольная устойчивость, т</c:v>
          </c:tx>
          <c:spPr>
            <a:gradFill rotWithShape="1">
              <a:gsLst>
                <a:gs pos="100000">
                  <a:srgbClr val="E3641D"/>
                </a:gs>
                <a:gs pos="10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Лист1!$S$14:$S$16</c:f>
              <c:strCache>
                <c:ptCount val="3"/>
                <c:pt idx="0">
                  <c:v>Ду 100</c:v>
                </c:pt>
                <c:pt idx="1">
                  <c:v>Ду 150</c:v>
                </c:pt>
                <c:pt idx="2">
                  <c:v>Ду 200</c:v>
                </c:pt>
              </c:strCache>
            </c:strRef>
          </c:cat>
          <c:val>
            <c:numRef>
              <c:f>Лист1!$U$14:$U$16</c:f>
              <c:numCache>
                <c:formatCode>General</c:formatCode>
                <c:ptCount val="3"/>
                <c:pt idx="0">
                  <c:v>2.5</c:v>
                </c:pt>
                <c:pt idx="1">
                  <c:v>2.5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96-40DB-A8E9-716C2CC3B69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axId val="417150824"/>
        <c:axId val="417147872"/>
      </c:barChart>
      <c:catAx>
        <c:axId val="417150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7147872"/>
        <c:crosses val="autoZero"/>
        <c:auto val="1"/>
        <c:lblAlgn val="ctr"/>
        <c:lblOffset val="100"/>
        <c:noMultiLvlLbl val="0"/>
      </c:catAx>
      <c:valAx>
        <c:axId val="4171478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7150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5525233163717944E-2"/>
          <c:y val="0.87130735240373436"/>
          <c:w val="0.90397580337484085"/>
          <c:h val="9.49373733346622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/>
              <a:t>Опыт 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v>Сдвигающее усилие, т</c:v>
          </c:tx>
          <c:spPr>
            <a:gradFill rotWithShape="1">
              <a:gsLst>
                <a:gs pos="100000">
                  <a:schemeClr val="bg2">
                    <a:lumMod val="60000"/>
                    <a:lumOff val="40000"/>
                  </a:schemeClr>
                </a:gs>
                <a:gs pos="10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Лист1!$S$14:$S$16</c:f>
              <c:strCache>
                <c:ptCount val="3"/>
                <c:pt idx="0">
                  <c:v>Ду 100</c:v>
                </c:pt>
                <c:pt idx="1">
                  <c:v>Ду 150</c:v>
                </c:pt>
                <c:pt idx="2">
                  <c:v>Ду 200</c:v>
                </c:pt>
              </c:strCache>
            </c:strRef>
          </c:cat>
          <c:val>
            <c:numRef>
              <c:f>Лист1!$T$31:$T$33</c:f>
              <c:numCache>
                <c:formatCode>General</c:formatCode>
                <c:ptCount val="3"/>
                <c:pt idx="0">
                  <c:v>1.8</c:v>
                </c:pt>
                <c:pt idx="1">
                  <c:v>2</c:v>
                </c:pt>
                <c:pt idx="2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54-4B08-A2D4-1A0A3E34FFB4}"/>
            </c:ext>
          </c:extLst>
        </c:ser>
        <c:ser>
          <c:idx val="1"/>
          <c:order val="1"/>
          <c:tx>
            <c:v>Продольная устойчивость, т</c:v>
          </c:tx>
          <c:spPr>
            <a:gradFill rotWithShape="1">
              <a:gsLst>
                <a:gs pos="100000">
                  <a:srgbClr val="E3641D"/>
                </a:gs>
                <a:gs pos="10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Лист1!$S$14:$S$16</c:f>
              <c:strCache>
                <c:ptCount val="3"/>
                <c:pt idx="0">
                  <c:v>Ду 100</c:v>
                </c:pt>
                <c:pt idx="1">
                  <c:v>Ду 150</c:v>
                </c:pt>
                <c:pt idx="2">
                  <c:v>Ду 200</c:v>
                </c:pt>
              </c:strCache>
            </c:strRef>
          </c:cat>
          <c:val>
            <c:numRef>
              <c:f>Лист1!$U$31:$U$33</c:f>
              <c:numCache>
                <c:formatCode>General</c:formatCode>
                <c:ptCount val="3"/>
                <c:pt idx="0">
                  <c:v>2.5</c:v>
                </c:pt>
                <c:pt idx="1">
                  <c:v>2.5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54-4B08-A2D4-1A0A3E34FFB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axId val="417150824"/>
        <c:axId val="417147872"/>
      </c:barChart>
      <c:catAx>
        <c:axId val="417150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7147872"/>
        <c:crosses val="autoZero"/>
        <c:auto val="1"/>
        <c:lblAlgn val="ctr"/>
        <c:lblOffset val="100"/>
        <c:noMultiLvlLbl val="0"/>
      </c:catAx>
      <c:valAx>
        <c:axId val="4171478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7150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5525233163717944E-2"/>
          <c:y val="0.87130735240373436"/>
          <c:w val="0.90397580337484085"/>
          <c:h val="9.49373733346622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/>
              <a:t>Опыт 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v>Сдвигающее усилие, т</c:v>
          </c:tx>
          <c:spPr>
            <a:gradFill rotWithShape="1">
              <a:gsLst>
                <a:gs pos="100000">
                  <a:schemeClr val="bg2">
                    <a:lumMod val="60000"/>
                    <a:lumOff val="40000"/>
                  </a:schemeClr>
                </a:gs>
                <a:gs pos="10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Лист1!$S$48:$S$50</c:f>
              <c:strCache>
                <c:ptCount val="3"/>
                <c:pt idx="0">
                  <c:v>Ду 100</c:v>
                </c:pt>
                <c:pt idx="1">
                  <c:v>Ду 150</c:v>
                </c:pt>
                <c:pt idx="2">
                  <c:v>Ду 200</c:v>
                </c:pt>
              </c:strCache>
            </c:strRef>
          </c:cat>
          <c:val>
            <c:numRef>
              <c:f>Лист1!$T$48:$T$50</c:f>
              <c:numCache>
                <c:formatCode>General</c:formatCode>
                <c:ptCount val="3"/>
                <c:pt idx="0">
                  <c:v>1.2</c:v>
                </c:pt>
                <c:pt idx="1">
                  <c:v>1</c:v>
                </c:pt>
                <c:pt idx="2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62-4D85-92F0-4495083C09DB}"/>
            </c:ext>
          </c:extLst>
        </c:ser>
        <c:ser>
          <c:idx val="1"/>
          <c:order val="1"/>
          <c:tx>
            <c:v>Продольная устойчивость, т</c:v>
          </c:tx>
          <c:spPr>
            <a:gradFill rotWithShape="1">
              <a:gsLst>
                <a:gs pos="100000">
                  <a:srgbClr val="E3641D"/>
                </a:gs>
                <a:gs pos="10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Лист1!$S$48:$S$50</c:f>
              <c:strCache>
                <c:ptCount val="3"/>
                <c:pt idx="0">
                  <c:v>Ду 100</c:v>
                </c:pt>
                <c:pt idx="1">
                  <c:v>Ду 150</c:v>
                </c:pt>
                <c:pt idx="2">
                  <c:v>Ду 200</c:v>
                </c:pt>
              </c:strCache>
            </c:strRef>
          </c:cat>
          <c:val>
            <c:numRef>
              <c:f>Лист1!$U$48:$U$50</c:f>
              <c:numCache>
                <c:formatCode>General</c:formatCode>
                <c:ptCount val="3"/>
                <c:pt idx="0">
                  <c:v>2.6</c:v>
                </c:pt>
                <c:pt idx="1">
                  <c:v>4</c:v>
                </c:pt>
                <c:pt idx="2">
                  <c:v>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62-4D85-92F0-4495083C09D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axId val="417150824"/>
        <c:axId val="417147872"/>
      </c:barChart>
      <c:catAx>
        <c:axId val="417150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7147872"/>
        <c:crosses val="autoZero"/>
        <c:auto val="1"/>
        <c:lblAlgn val="ctr"/>
        <c:lblOffset val="100"/>
        <c:noMultiLvlLbl val="0"/>
      </c:catAx>
      <c:valAx>
        <c:axId val="4171478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7150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5525233163717944E-2"/>
          <c:y val="0.87130735240373436"/>
          <c:w val="0.90397580337484085"/>
          <c:h val="9.49373733346622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/>
              <a:t>Опыт 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v>Сдвигающее усилие, т</c:v>
          </c:tx>
          <c:spPr>
            <a:gradFill rotWithShape="1">
              <a:gsLst>
                <a:gs pos="100000">
                  <a:schemeClr val="bg2">
                    <a:lumMod val="60000"/>
                    <a:lumOff val="40000"/>
                  </a:schemeClr>
                </a:gs>
                <a:gs pos="10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Лист1!$B$14:$B$16</c:f>
              <c:strCache>
                <c:ptCount val="3"/>
                <c:pt idx="0">
                  <c:v>Ду 100</c:v>
                </c:pt>
                <c:pt idx="1">
                  <c:v>Ду 150</c:v>
                </c:pt>
                <c:pt idx="2">
                  <c:v>Ду 200</c:v>
                </c:pt>
              </c:strCache>
            </c:strRef>
          </c:cat>
          <c:val>
            <c:numRef>
              <c:f>Лист1!$C$14:$C$16</c:f>
              <c:numCache>
                <c:formatCode>General</c:formatCode>
                <c:ptCount val="3"/>
                <c:pt idx="0">
                  <c:v>1.2</c:v>
                </c:pt>
                <c:pt idx="1">
                  <c:v>1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DA-4A6F-9AD1-5E4221253372}"/>
            </c:ext>
          </c:extLst>
        </c:ser>
        <c:ser>
          <c:idx val="1"/>
          <c:order val="1"/>
          <c:tx>
            <c:v>Продольная устойчивость, т</c:v>
          </c:tx>
          <c:spPr>
            <a:gradFill rotWithShape="1">
              <a:gsLst>
                <a:gs pos="100000">
                  <a:srgbClr val="E3641D"/>
                </a:gs>
                <a:gs pos="10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Лист1!$B$14:$B$16</c:f>
              <c:strCache>
                <c:ptCount val="3"/>
                <c:pt idx="0">
                  <c:v>Ду 100</c:v>
                </c:pt>
                <c:pt idx="1">
                  <c:v>Ду 150</c:v>
                </c:pt>
                <c:pt idx="2">
                  <c:v>Ду 200</c:v>
                </c:pt>
              </c:strCache>
            </c:strRef>
          </c:cat>
          <c:val>
            <c:numRef>
              <c:f>Лист1!$D$14:$D$16</c:f>
              <c:numCache>
                <c:formatCode>General</c:formatCode>
                <c:ptCount val="3"/>
                <c:pt idx="0">
                  <c:v>2.5</c:v>
                </c:pt>
                <c:pt idx="1">
                  <c:v>2.5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DA-4A6F-9AD1-5E422125337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axId val="417150824"/>
        <c:axId val="417147872"/>
      </c:barChart>
      <c:catAx>
        <c:axId val="417150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7147872"/>
        <c:crosses val="autoZero"/>
        <c:auto val="1"/>
        <c:lblAlgn val="ctr"/>
        <c:lblOffset val="100"/>
        <c:noMultiLvlLbl val="0"/>
      </c:catAx>
      <c:valAx>
        <c:axId val="4171478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7150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5525233163717944E-2"/>
          <c:y val="0.87130735240373436"/>
          <c:w val="0.90397580337484085"/>
          <c:h val="9.49373733346622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/>
              <a:t>Опыт 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v>Сдвигающее усилие, т</c:v>
          </c:tx>
          <c:spPr>
            <a:gradFill rotWithShape="1">
              <a:gsLst>
                <a:gs pos="100000">
                  <a:schemeClr val="bg2">
                    <a:lumMod val="60000"/>
                    <a:lumOff val="40000"/>
                  </a:schemeClr>
                </a:gs>
                <a:gs pos="10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Лист1!$B$31:$B$33</c:f>
              <c:strCache>
                <c:ptCount val="3"/>
                <c:pt idx="0">
                  <c:v>Ду 100</c:v>
                </c:pt>
                <c:pt idx="1">
                  <c:v>Ду 150</c:v>
                </c:pt>
                <c:pt idx="2">
                  <c:v>Ду 200</c:v>
                </c:pt>
              </c:strCache>
            </c:strRef>
          </c:cat>
          <c:val>
            <c:numRef>
              <c:f>Лист1!$C$31:$C$33</c:f>
              <c:numCache>
                <c:formatCode>General</c:formatCode>
                <c:ptCount val="3"/>
                <c:pt idx="0">
                  <c:v>1.2</c:v>
                </c:pt>
                <c:pt idx="1">
                  <c:v>0.8</c:v>
                </c:pt>
                <c:pt idx="2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23-48BE-A88E-CECFCB98423B}"/>
            </c:ext>
          </c:extLst>
        </c:ser>
        <c:ser>
          <c:idx val="1"/>
          <c:order val="1"/>
          <c:tx>
            <c:v>Продольная устойчивость, т</c:v>
          </c:tx>
          <c:spPr>
            <a:gradFill rotWithShape="1">
              <a:gsLst>
                <a:gs pos="100000">
                  <a:srgbClr val="E3641D"/>
                </a:gs>
                <a:gs pos="10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Лист1!$B$31:$B$33</c:f>
              <c:strCache>
                <c:ptCount val="3"/>
                <c:pt idx="0">
                  <c:v>Ду 100</c:v>
                </c:pt>
                <c:pt idx="1">
                  <c:v>Ду 150</c:v>
                </c:pt>
                <c:pt idx="2">
                  <c:v>Ду 200</c:v>
                </c:pt>
              </c:strCache>
            </c:strRef>
          </c:cat>
          <c:val>
            <c:numRef>
              <c:f>Лист1!$D$31:$D$33</c:f>
              <c:numCache>
                <c:formatCode>General</c:formatCode>
                <c:ptCount val="3"/>
                <c:pt idx="0">
                  <c:v>2</c:v>
                </c:pt>
                <c:pt idx="1">
                  <c:v>5</c:v>
                </c:pt>
                <c:pt idx="2">
                  <c:v>4.0999999999999996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23-48BE-A88E-CECFCB98423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axId val="417150824"/>
        <c:axId val="417147872"/>
      </c:barChart>
      <c:catAx>
        <c:axId val="417150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7147872"/>
        <c:crosses val="autoZero"/>
        <c:auto val="1"/>
        <c:lblAlgn val="ctr"/>
        <c:lblOffset val="100"/>
        <c:noMultiLvlLbl val="0"/>
      </c:catAx>
      <c:valAx>
        <c:axId val="4171478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7150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5525233163717944E-2"/>
          <c:y val="0.87130735240373436"/>
          <c:w val="0.90397580337484085"/>
          <c:h val="9.49373733346622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/>
              <a:t>Опыт 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v>Сдвигающее усилие, т</c:v>
          </c:tx>
          <c:spPr>
            <a:gradFill rotWithShape="1">
              <a:gsLst>
                <a:gs pos="100000">
                  <a:schemeClr val="bg2">
                    <a:lumMod val="60000"/>
                    <a:lumOff val="40000"/>
                  </a:schemeClr>
                </a:gs>
                <a:gs pos="10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Лист1!$B$48:$B$50</c:f>
              <c:strCache>
                <c:ptCount val="3"/>
                <c:pt idx="0">
                  <c:v>Ду 100</c:v>
                </c:pt>
                <c:pt idx="1">
                  <c:v>Ду 150</c:v>
                </c:pt>
                <c:pt idx="2">
                  <c:v>Ду 200</c:v>
                </c:pt>
              </c:strCache>
            </c:strRef>
          </c:cat>
          <c:val>
            <c:numRef>
              <c:f>Лист1!$C$48:$C$50</c:f>
              <c:numCache>
                <c:formatCode>General</c:formatCode>
                <c:ptCount val="3"/>
                <c:pt idx="0">
                  <c:v>2.6</c:v>
                </c:pt>
                <c:pt idx="1">
                  <c:v>0.1</c:v>
                </c:pt>
                <c:pt idx="2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3E-4D3D-A1AF-6B417EEA931B}"/>
            </c:ext>
          </c:extLst>
        </c:ser>
        <c:ser>
          <c:idx val="1"/>
          <c:order val="1"/>
          <c:tx>
            <c:v>Продольная устойчивость, т</c:v>
          </c:tx>
          <c:spPr>
            <a:gradFill rotWithShape="1">
              <a:gsLst>
                <a:gs pos="100000">
                  <a:srgbClr val="E3641D"/>
                </a:gs>
                <a:gs pos="10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Лист1!$B$48:$B$50</c:f>
              <c:strCache>
                <c:ptCount val="3"/>
                <c:pt idx="0">
                  <c:v>Ду 100</c:v>
                </c:pt>
                <c:pt idx="1">
                  <c:v>Ду 150</c:v>
                </c:pt>
                <c:pt idx="2">
                  <c:v>Ду 200</c:v>
                </c:pt>
              </c:strCache>
            </c:strRef>
          </c:cat>
          <c:val>
            <c:numRef>
              <c:f>Лист1!$D$48:$D$50</c:f>
              <c:numCache>
                <c:formatCode>General</c:formatCode>
                <c:ptCount val="3"/>
                <c:pt idx="0">
                  <c:v>2.6</c:v>
                </c:pt>
                <c:pt idx="1">
                  <c:v>4</c:v>
                </c:pt>
                <c:pt idx="2">
                  <c:v>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3E-4D3D-A1AF-6B417EEA931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axId val="417150824"/>
        <c:axId val="417147872"/>
      </c:barChart>
      <c:catAx>
        <c:axId val="417150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7147872"/>
        <c:crosses val="autoZero"/>
        <c:auto val="1"/>
        <c:lblAlgn val="ctr"/>
        <c:lblOffset val="100"/>
        <c:noMultiLvlLbl val="0"/>
      </c:catAx>
      <c:valAx>
        <c:axId val="4171478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7150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5525233163717944E-2"/>
          <c:y val="0.87130735240373436"/>
          <c:w val="0.67680668402505462"/>
          <c:h val="9.49373733346622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539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61012" y="0"/>
            <a:ext cx="29525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620B42-2DF1-4ED7-AECE-D30B0A89226C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800"/>
            <a:ext cx="2952539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61012" y="9448800"/>
            <a:ext cx="295253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135E85-E52D-4180-9329-BADCBF27113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539667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39668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8E4F8-81D0-40E7-8175-DBD6A2617F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2C060-4680-4550-88E4-87C75A1E03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B062B-4686-4594-B829-A19C80C060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8229600" cy="18669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18669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98272-642F-4BFD-B5F0-E77AEB40CA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32A66-8C80-49FC-924A-8AC784C857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EAAE49-A750-4F28-B503-836C870D43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F786C-D60C-40A2-A648-AAAC238A65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5E6278-3D8F-4E22-88F6-C5DBB7FF74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CDC15-6A73-443E-9666-C02AB835FD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36871-6008-4458-8B5D-3A2DC47A0A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CF06C-BE86-473C-B5CC-92FAD4B4E5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050D0-23BF-4842-B2BC-67744E8C81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62839015-BADB-4D4E-B568-A28AE3558D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538629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38630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38631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800">
                <a:solidFill>
                  <a:schemeClr val="hlink"/>
                </a:solidFill>
              </a:endParaRPr>
            </a:p>
          </p:txBody>
        </p:sp>
        <p:sp>
          <p:nvSpPr>
            <p:cNvPr id="538632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800">
                <a:solidFill>
                  <a:schemeClr val="hlink"/>
                </a:solidFill>
              </a:endParaRPr>
            </a:p>
          </p:txBody>
        </p:sp>
        <p:sp>
          <p:nvSpPr>
            <p:cNvPr id="538633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800">
                <a:solidFill>
                  <a:schemeClr val="accent2"/>
                </a:solidFill>
              </a:endParaRPr>
            </a:p>
          </p:txBody>
        </p:sp>
        <p:sp>
          <p:nvSpPr>
            <p:cNvPr id="538634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800">
                <a:solidFill>
                  <a:schemeClr val="hlink"/>
                </a:solidFill>
              </a:endParaRPr>
            </a:p>
          </p:txBody>
        </p:sp>
        <p:sp>
          <p:nvSpPr>
            <p:cNvPr id="538635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38636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800">
                <a:solidFill>
                  <a:schemeClr val="accent2"/>
                </a:solidFill>
              </a:endParaRPr>
            </a:p>
          </p:txBody>
        </p:sp>
        <p:sp>
          <p:nvSpPr>
            <p:cNvPr id="538637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800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38640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  <p:sldLayoutId id="2147484046" r:id="rId12"/>
  </p:sldLayoutIdLst>
  <p:transition spd="med">
    <p:blinds dir="vert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9"/>
          <p:cNvSpPr>
            <a:spLocks noChangeArrowheads="1"/>
          </p:cNvSpPr>
          <p:nvPr/>
        </p:nvSpPr>
        <p:spPr bwMode="auto">
          <a:xfrm>
            <a:off x="1428750" y="3215819"/>
            <a:ext cx="6624638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b="1" dirty="0"/>
              <a:t>Определение запаса продольной устойчивости втулок CPS при прохождении СОД</a:t>
            </a:r>
            <a:endParaRPr lang="ru-RU" dirty="0"/>
          </a:p>
          <a:p>
            <a:pPr marL="342900" indent="-342900" algn="ctr"/>
            <a:endParaRPr lang="en-US" b="1" dirty="0"/>
          </a:p>
          <a:p>
            <a:pPr marL="342900" indent="-342900" algn="ctr"/>
            <a:endParaRPr lang="en-US" b="1" dirty="0"/>
          </a:p>
          <a:p>
            <a:pPr marL="342900" indent="-342900" algn="ctr"/>
            <a:endParaRPr lang="en-US" b="1" dirty="0"/>
          </a:p>
          <a:p>
            <a:pPr marL="342900" indent="-342900"/>
            <a:r>
              <a:rPr lang="ru-RU" sz="1600" b="1" dirty="0"/>
              <a:t>Инженер И.Е. Неткачева</a:t>
            </a:r>
            <a:endParaRPr lang="en-US" sz="1600" b="1" dirty="0"/>
          </a:p>
        </p:txBody>
      </p:sp>
      <p:pic>
        <p:nvPicPr>
          <p:cNvPr id="3075" name="Рисунок 6" descr="CPS_logotyp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50" y="785813"/>
            <a:ext cx="2214563" cy="166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blinds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9"/>
          <p:cNvSpPr>
            <a:spLocks noChangeArrowheads="1"/>
          </p:cNvSpPr>
          <p:nvPr/>
        </p:nvSpPr>
        <p:spPr bwMode="auto">
          <a:xfrm>
            <a:off x="1428750" y="3000375"/>
            <a:ext cx="6624638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25000"/>
                  </a:schemeClr>
                </a:solidFill>
              </a:rPr>
              <a:t>Общество с ограниченной ответственностью </a:t>
            </a:r>
            <a:endParaRPr lang="ru-RU" dirty="0">
              <a:solidFill>
                <a:schemeClr val="accent1">
                  <a:lumMod val="25000"/>
                </a:schemeClr>
              </a:solidFill>
            </a:endParaRPr>
          </a:p>
          <a:p>
            <a:pPr algn="ctr"/>
            <a:r>
              <a:rPr lang="ru-RU" b="1" dirty="0">
                <a:solidFill>
                  <a:schemeClr val="accent1">
                    <a:lumMod val="25000"/>
                  </a:schemeClr>
                </a:solidFill>
              </a:rPr>
              <a:t>«</a:t>
            </a:r>
            <a:r>
              <a:rPr lang="ru-RU" b="1" dirty="0" err="1">
                <a:solidFill>
                  <a:schemeClr val="accent1">
                    <a:lumMod val="25000"/>
                  </a:schemeClr>
                </a:solidFill>
              </a:rPr>
              <a:t>Си-Пи-Эс</a:t>
            </a:r>
            <a:r>
              <a:rPr lang="ru-RU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25000"/>
                  </a:schemeClr>
                </a:solidFill>
              </a:rPr>
              <a:t>Технолоджи</a:t>
            </a:r>
            <a:r>
              <a:rPr lang="ru-RU" b="1" dirty="0">
                <a:solidFill>
                  <a:schemeClr val="accent1">
                    <a:lumMod val="25000"/>
                  </a:schemeClr>
                </a:solidFill>
              </a:rPr>
              <a:t>»</a:t>
            </a:r>
            <a:endParaRPr lang="ru-RU" dirty="0">
              <a:solidFill>
                <a:schemeClr val="accent1">
                  <a:lumMod val="25000"/>
                </a:schemeClr>
              </a:solidFill>
            </a:endParaRPr>
          </a:p>
          <a:p>
            <a:pPr algn="ctr"/>
            <a:r>
              <a:rPr lang="ru-RU" dirty="0"/>
              <a:t>443052, г.Самара, </a:t>
            </a:r>
            <a:r>
              <a:rPr lang="ru-RU" dirty="0" err="1"/>
              <a:t>ул.Земеца</a:t>
            </a:r>
            <a:r>
              <a:rPr lang="ru-RU" dirty="0"/>
              <a:t>, дом 4, корпус 94 Б</a:t>
            </a:r>
          </a:p>
          <a:p>
            <a:pPr algn="ctr"/>
            <a:r>
              <a:rPr lang="ru-RU" dirty="0"/>
              <a:t>телефон/факс: (846) 212-97-57</a:t>
            </a:r>
          </a:p>
          <a:p>
            <a:pPr algn="ctr"/>
            <a:r>
              <a:rPr lang="en-US" dirty="0"/>
              <a:t>e</a:t>
            </a:r>
            <a:r>
              <a:rPr lang="ru-RU" dirty="0"/>
              <a:t>-</a:t>
            </a:r>
            <a:r>
              <a:rPr lang="en-US" dirty="0"/>
              <a:t>mail</a:t>
            </a:r>
            <a:r>
              <a:rPr lang="ru-RU" dirty="0"/>
              <a:t>: </a:t>
            </a:r>
            <a:r>
              <a:rPr lang="en-US" dirty="0"/>
              <a:t>info</a:t>
            </a:r>
            <a:r>
              <a:rPr lang="ru-RU" dirty="0"/>
              <a:t>@</a:t>
            </a:r>
            <a:r>
              <a:rPr lang="en-US" dirty="0"/>
              <a:t>cps</a:t>
            </a:r>
            <a:r>
              <a:rPr lang="ru-RU" dirty="0"/>
              <a:t>63.</a:t>
            </a:r>
            <a:r>
              <a:rPr lang="en-US" dirty="0" err="1"/>
              <a:t>ru</a:t>
            </a:r>
            <a:endParaRPr lang="en-US" b="1" dirty="0"/>
          </a:p>
          <a:p>
            <a:pPr marL="342900" indent="-342900" algn="ctr"/>
            <a:endParaRPr lang="en-US" b="1" dirty="0"/>
          </a:p>
          <a:p>
            <a:pPr marL="342900" indent="-342900" algn="ctr"/>
            <a:endParaRPr lang="en-US" b="1" dirty="0"/>
          </a:p>
          <a:p>
            <a:pPr marL="342900" indent="-342900" algn="ctr"/>
            <a:endParaRPr lang="en-US" b="1" dirty="0"/>
          </a:p>
          <a:p>
            <a:pPr marL="342900" indent="-342900" algn="ctr"/>
            <a:endParaRPr lang="en-US" b="1" dirty="0"/>
          </a:p>
        </p:txBody>
      </p:sp>
      <p:pic>
        <p:nvPicPr>
          <p:cNvPr id="3075" name="Рисунок 6" descr="CPS_logotyp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50" y="785813"/>
            <a:ext cx="2214563" cy="166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blinds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67546" y="1833602"/>
            <a:ext cx="4968552" cy="48245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07288" cy="1371600"/>
          </a:xfrm>
        </p:spPr>
        <p:txBody>
          <a:bodyPr/>
          <a:lstStyle/>
          <a:p>
            <a:br>
              <a:rPr lang="ru-RU" sz="2000" dirty="0"/>
            </a:br>
            <a:br>
              <a:rPr lang="ru-RU" sz="2000" dirty="0"/>
            </a:br>
            <a:r>
              <a:rPr lang="ru-RU" sz="2000" u="sng" dirty="0"/>
              <a:t>Задача</a:t>
            </a:r>
            <a:r>
              <a:rPr lang="ru-RU" sz="2000" dirty="0"/>
              <a:t>: определить, какие устройства могут быть применимы на трубопроводах с установленными втулками </a:t>
            </a:r>
            <a:r>
              <a:rPr lang="en-US" sz="2000" dirty="0"/>
              <a:t>CPS</a:t>
            </a:r>
            <a:r>
              <a:rPr lang="ru-RU" sz="2000" dirty="0"/>
              <a:t>.</a:t>
            </a:r>
            <a:br>
              <a:rPr lang="ru-RU" dirty="0"/>
            </a:b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5588173" y="2780928"/>
            <a:ext cx="3384377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br>
              <a:rPr lang="ru-RU" sz="2000" kern="0" dirty="0"/>
            </a:br>
            <a:br>
              <a:rPr lang="ru-RU" sz="2000" kern="0" dirty="0"/>
            </a:br>
            <a:r>
              <a:rPr lang="ru-RU" sz="2000" u="sng" kern="0" dirty="0"/>
              <a:t>Способ решения задачи: </a:t>
            </a:r>
            <a:r>
              <a:rPr lang="ru-RU" sz="2000" kern="0" dirty="0"/>
              <a:t> сравнение усилия, которое оказывает СОД на установленную в трубопровод втулку, с продольной устойчивостью втулки.</a:t>
            </a:r>
            <a:br>
              <a:rPr lang="ru-RU" kern="0" dirty="0"/>
            </a:br>
            <a:endParaRPr lang="ru-RU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632020" y="5163638"/>
            <a:ext cx="2252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Допущение</a:t>
            </a:r>
            <a:r>
              <a:rPr lang="ru-RU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2000" b="1" dirty="0"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46407" y="5132860"/>
            <a:ext cx="15119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ru-RU" sz="1400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СОД</a:t>
            </a:r>
            <a:r>
              <a:rPr lang="ru-RU" sz="2400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en-US" sz="2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ru-RU" sz="1400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ВТ.</a:t>
            </a:r>
            <a:r>
              <a:rPr lang="ru-RU" sz="2400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" t="3307" r="781" b="24115"/>
          <a:stretch/>
        </p:blipFill>
        <p:spPr>
          <a:xfrm rot="16200000">
            <a:off x="753850" y="2085463"/>
            <a:ext cx="4376879" cy="430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527832"/>
      </p:ext>
    </p:extLst>
  </p:cSld>
  <p:clrMapOvr>
    <a:masterClrMapping/>
  </p:clrMapOvr>
  <p:transition spd="med"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94582"/>
            <a:ext cx="8219256" cy="1675656"/>
          </a:xfrm>
        </p:spPr>
        <p:txBody>
          <a:bodyPr/>
          <a:lstStyle/>
          <a:p>
            <a:pPr algn="ctr"/>
            <a:r>
              <a:rPr lang="ru-RU" sz="2400" dirty="0"/>
              <a:t>Устройства, используемые в испытаниях по определению запаса продольной устойчивости втулок CPS при прохождении СОД</a:t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4" r="10881"/>
          <a:stretch/>
        </p:blipFill>
        <p:spPr>
          <a:xfrm>
            <a:off x="913083" y="1848087"/>
            <a:ext cx="2722813" cy="214822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9" r="3622" b="7013"/>
          <a:stretch/>
        </p:blipFill>
        <p:spPr>
          <a:xfrm>
            <a:off x="4427985" y="1958798"/>
            <a:ext cx="4032448" cy="200609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5" t="5507" r="5505" b="11874"/>
          <a:stretch/>
        </p:blipFill>
        <p:spPr>
          <a:xfrm>
            <a:off x="832756" y="4581128"/>
            <a:ext cx="3744416" cy="204240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1110709" y="4000673"/>
            <a:ext cx="2327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ru-RU" sz="1800" dirty="0"/>
              <a:t>Манжетные поршни</a:t>
            </a:r>
            <a:endParaRPr lang="en-US" sz="18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716016" y="4010250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1800" dirty="0"/>
              <a:t>Поролоновые поршни («пули»)</a:t>
            </a:r>
            <a:endParaRPr lang="en-US" sz="18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745343" y="5417666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1800" dirty="0"/>
              <a:t>Полиуретановые шары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5372588"/>
      </p:ext>
    </p:extLst>
  </p:cSld>
  <p:clrMapOvr>
    <a:masterClrMapping/>
  </p:clrMapOvr>
  <p:transition spd="med">
    <p:blinds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011" y="682992"/>
            <a:ext cx="8229600" cy="883569"/>
          </a:xfrm>
        </p:spPr>
        <p:txBody>
          <a:bodyPr/>
          <a:lstStyle/>
          <a:p>
            <a:pPr algn="ctr"/>
            <a:r>
              <a:rPr lang="ru-RU" sz="2400" dirty="0"/>
              <a:t>Оборудование и оснастка, применяемые в испытаниях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7" y="1614336"/>
            <a:ext cx="2457401" cy="43687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12" y="1647662"/>
            <a:ext cx="2454504" cy="436356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74192" y="6128458"/>
            <a:ext cx="23324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ru-RU" sz="1600" dirty="0"/>
              <a:t>Гидравлический пресс</a:t>
            </a:r>
            <a:endParaRPr lang="en-US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645488" y="6145251"/>
            <a:ext cx="22826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ru-RU" sz="1600" dirty="0"/>
              <a:t>Оснастка с поршнями</a:t>
            </a:r>
            <a:endParaRPr lang="en-US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928474" y="6134251"/>
            <a:ext cx="16494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ru-RU" sz="1600" dirty="0"/>
              <a:t>Штанга пресса </a:t>
            </a:r>
            <a:endParaRPr lang="en-US" sz="1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78" t="-7752" r="26626" b="7752"/>
          <a:stretch/>
        </p:blipFill>
        <p:spPr>
          <a:xfrm>
            <a:off x="6786738" y="1196752"/>
            <a:ext cx="1791162" cy="478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35672"/>
      </p:ext>
    </p:extLst>
  </p:cSld>
  <p:clrMapOvr>
    <a:masterClrMapping/>
  </p:clrMapOvr>
  <p:transition spd="med">
    <p:blinds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427986" y="788726"/>
            <a:ext cx="4320480" cy="4930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2" y="788726"/>
            <a:ext cx="2773601" cy="493084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" t="30382" r="9267" b="15140"/>
          <a:stretch/>
        </p:blipFill>
        <p:spPr>
          <a:xfrm rot="16200000">
            <a:off x="4319974" y="1381940"/>
            <a:ext cx="4536505" cy="3744418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>
            <a:cxnSpLocks/>
          </p:cNvCxnSpPr>
          <p:nvPr/>
        </p:nvCxnSpPr>
        <p:spPr>
          <a:xfrm flipH="1">
            <a:off x="6028200" y="2163959"/>
            <a:ext cx="754122" cy="1714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6767213" y="1962299"/>
            <a:ext cx="16212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1400" dirty="0"/>
              <a:t>Поршень пресса  </a:t>
            </a:r>
            <a:endParaRPr lang="en-US" sz="1400" dirty="0"/>
          </a:p>
        </p:txBody>
      </p:sp>
      <p:cxnSp>
        <p:nvCxnSpPr>
          <p:cNvPr id="23" name="Прямая соединительная линия 22"/>
          <p:cNvCxnSpPr>
            <a:cxnSpLocks/>
          </p:cNvCxnSpPr>
          <p:nvPr/>
        </p:nvCxnSpPr>
        <p:spPr>
          <a:xfrm flipH="1">
            <a:off x="6219822" y="2875211"/>
            <a:ext cx="562500" cy="1594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6795737" y="2687822"/>
            <a:ext cx="14002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1400" dirty="0"/>
              <a:t>Поролоновый</a:t>
            </a:r>
          </a:p>
          <a:p>
            <a:pPr marL="342900" indent="-342900"/>
            <a:r>
              <a:rPr lang="ru-RU" sz="1400" dirty="0"/>
              <a:t>поршень</a:t>
            </a:r>
            <a:endParaRPr lang="en-US" sz="1400" dirty="0"/>
          </a:p>
        </p:txBody>
      </p:sp>
      <p:cxnSp>
        <p:nvCxnSpPr>
          <p:cNvPr id="32" name="Прямая соединительная линия 31"/>
          <p:cNvCxnSpPr>
            <a:cxnSpLocks/>
          </p:cNvCxnSpPr>
          <p:nvPr/>
        </p:nvCxnSpPr>
        <p:spPr>
          <a:xfrm flipH="1">
            <a:off x="6228397" y="3786741"/>
            <a:ext cx="629510" cy="2131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6857907" y="3596948"/>
            <a:ext cx="11575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1400" dirty="0"/>
              <a:t>Втулка </a:t>
            </a:r>
            <a:endParaRPr lang="en-US" sz="1400" dirty="0"/>
          </a:p>
        </p:txBody>
      </p:sp>
      <p:cxnSp>
        <p:nvCxnSpPr>
          <p:cNvPr id="34" name="Прямая соединительная линия 33"/>
          <p:cNvCxnSpPr>
            <a:cxnSpLocks/>
          </p:cNvCxnSpPr>
          <p:nvPr/>
        </p:nvCxnSpPr>
        <p:spPr>
          <a:xfrm flipH="1">
            <a:off x="6188256" y="4492175"/>
            <a:ext cx="594066" cy="2614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6782322" y="4326535"/>
            <a:ext cx="17628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1400" dirty="0"/>
              <a:t>Катушка из трубы </a:t>
            </a:r>
            <a:endParaRPr lang="en-US" sz="14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522198" y="5881438"/>
            <a:ext cx="29523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ru-RU" sz="1600" dirty="0"/>
              <a:t>Оснастка с установленным</a:t>
            </a:r>
          </a:p>
          <a:p>
            <a:pPr marL="342900" indent="-342900" algn="ctr"/>
            <a:r>
              <a:rPr lang="ru-RU" sz="1600" dirty="0"/>
              <a:t>поролоновым поршнем</a:t>
            </a:r>
            <a:endParaRPr lang="en-US" sz="16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4424278" y="5881439"/>
            <a:ext cx="45458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1600" dirty="0"/>
              <a:t>Схема «</a:t>
            </a:r>
            <a:r>
              <a:rPr lang="ru-RU" sz="1600" dirty="0" err="1"/>
              <a:t>сминания</a:t>
            </a:r>
            <a:r>
              <a:rPr lang="ru-RU" sz="1600" dirty="0"/>
              <a:t>» поролонового поршня при его продавливании через втулку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44147395"/>
      </p:ext>
    </p:extLst>
  </p:cSld>
  <p:clrMapOvr>
    <a:masterClrMapping/>
  </p:clrMapOvr>
  <p:transition spd="med">
    <p:blinds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40582"/>
            <a:ext cx="8229600" cy="595536"/>
          </a:xfrm>
        </p:spPr>
        <p:txBody>
          <a:bodyPr/>
          <a:lstStyle/>
          <a:p>
            <a:r>
              <a:rPr lang="ru-RU" sz="2400" dirty="0"/>
              <a:t>Результаты испытаний манжетных очистных снарядов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7" r="20423"/>
          <a:stretch/>
        </p:blipFill>
        <p:spPr>
          <a:xfrm>
            <a:off x="1028455" y="1339684"/>
            <a:ext cx="2372964" cy="209050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52065" y="3411741"/>
            <a:ext cx="22322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1600" dirty="0"/>
              <a:t>Манжетный поршень во втулке С</a:t>
            </a:r>
            <a:r>
              <a:rPr lang="en-US" sz="1600" dirty="0"/>
              <a:t>PS</a:t>
            </a: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3981D68E-28E4-45B2-8D26-9F6C946D7B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5125605"/>
              </p:ext>
            </p:extLst>
          </p:nvPr>
        </p:nvGraphicFramePr>
        <p:xfrm>
          <a:off x="395536" y="4301549"/>
          <a:ext cx="4028980" cy="2113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Диаграмма 14">
            <a:extLst>
              <a:ext uri="{FF2B5EF4-FFF2-40B4-BE49-F238E27FC236}">
                <a16:creationId xmlns:a16="http://schemas.microsoft.com/office/drawing/2014/main" id="{C7957258-AB03-48EB-B7A9-2561D7BA7C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8976671"/>
              </p:ext>
            </p:extLst>
          </p:nvPr>
        </p:nvGraphicFramePr>
        <p:xfrm>
          <a:off x="4738460" y="1338217"/>
          <a:ext cx="4028980" cy="2113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id="{1ADE0961-9731-499A-9110-42272500C8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0151142"/>
              </p:ext>
            </p:extLst>
          </p:nvPr>
        </p:nvGraphicFramePr>
        <p:xfrm>
          <a:off x="4717313" y="4301549"/>
          <a:ext cx="4067944" cy="2113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736397265"/>
      </p:ext>
    </p:extLst>
  </p:cSld>
  <p:clrMapOvr>
    <a:masterClrMapping/>
  </p:clrMapOvr>
  <p:transition spd="med">
    <p:blinds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8229600" cy="595536"/>
          </a:xfrm>
        </p:spPr>
        <p:txBody>
          <a:bodyPr/>
          <a:lstStyle/>
          <a:p>
            <a:r>
              <a:rPr lang="ru-RU" sz="2400" dirty="0"/>
              <a:t>Результаты испытаний поролоновых поршней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88" b="16933"/>
          <a:stretch/>
        </p:blipFill>
        <p:spPr>
          <a:xfrm>
            <a:off x="1223628" y="1257999"/>
            <a:ext cx="1800200" cy="209876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27584" y="3424957"/>
            <a:ext cx="2592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ru-RU" sz="1400" dirty="0"/>
              <a:t>Поролоновый поршень</a:t>
            </a:r>
          </a:p>
          <a:p>
            <a:pPr marL="342900" indent="-342900" algn="ctr"/>
            <a:r>
              <a:rPr lang="ru-RU" sz="1400" dirty="0"/>
              <a:t>во втулке С</a:t>
            </a:r>
            <a:r>
              <a:rPr lang="en-US" sz="1400" dirty="0"/>
              <a:t>PS</a:t>
            </a: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8AD6B91D-7F67-4B8D-9750-667EBDBDF3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9959360"/>
              </p:ext>
            </p:extLst>
          </p:nvPr>
        </p:nvGraphicFramePr>
        <p:xfrm>
          <a:off x="4788024" y="1268760"/>
          <a:ext cx="3960440" cy="20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C67C058C-D78F-410D-8196-4EA32C9893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5974480"/>
              </p:ext>
            </p:extLst>
          </p:nvPr>
        </p:nvGraphicFramePr>
        <p:xfrm>
          <a:off x="251520" y="4282103"/>
          <a:ext cx="3960440" cy="20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057A5AA8-D0F4-4471-8299-2228C3494E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2444596"/>
              </p:ext>
            </p:extLst>
          </p:nvPr>
        </p:nvGraphicFramePr>
        <p:xfrm>
          <a:off x="4716017" y="4282103"/>
          <a:ext cx="4032448" cy="20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031199833"/>
      </p:ext>
    </p:extLst>
  </p:cSld>
  <p:clrMapOvr>
    <a:masterClrMapping/>
  </p:clrMapOvr>
  <p:transition spd="med">
    <p:blinds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8229600" cy="595536"/>
          </a:xfrm>
        </p:spPr>
        <p:txBody>
          <a:bodyPr/>
          <a:lstStyle/>
          <a:p>
            <a:r>
              <a:rPr lang="ru-RU" sz="2400" dirty="0"/>
              <a:t>Результаты испытаний полиуретановых шаров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0" t="6601" r="20075" b="3800"/>
          <a:stretch/>
        </p:blipFill>
        <p:spPr>
          <a:xfrm>
            <a:off x="1401563" y="1266019"/>
            <a:ext cx="2022750" cy="208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08431" y="3371391"/>
            <a:ext cx="2592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ru-RU" sz="1400" dirty="0"/>
              <a:t>Поролоновый поршень</a:t>
            </a:r>
          </a:p>
          <a:p>
            <a:pPr marL="342900" indent="-342900" algn="ctr"/>
            <a:r>
              <a:rPr lang="ru-RU" sz="1400" dirty="0"/>
              <a:t>во втулке С</a:t>
            </a:r>
            <a:r>
              <a:rPr lang="en-US" sz="1400" dirty="0"/>
              <a:t>PS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45C386BE-C8B7-40DE-A173-0931755316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6432553"/>
              </p:ext>
            </p:extLst>
          </p:nvPr>
        </p:nvGraphicFramePr>
        <p:xfrm>
          <a:off x="4852847" y="1266019"/>
          <a:ext cx="3888432" cy="20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7ED8D7DD-7A1A-4F3C-8C91-EA13D2D7EA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526396"/>
              </p:ext>
            </p:extLst>
          </p:nvPr>
        </p:nvGraphicFramePr>
        <p:xfrm>
          <a:off x="395536" y="4254656"/>
          <a:ext cx="3872446" cy="2027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E8A3672E-D920-43FA-B95A-F68E0496A2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5338977"/>
              </p:ext>
            </p:extLst>
          </p:nvPr>
        </p:nvGraphicFramePr>
        <p:xfrm>
          <a:off x="4860032" y="4243547"/>
          <a:ext cx="3888432" cy="202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91233587"/>
      </p:ext>
    </p:extLst>
  </p:cSld>
  <p:clrMapOvr>
    <a:masterClrMapping/>
  </p:clrMapOvr>
  <p:transition spd="med">
    <p:blinds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85784"/>
          </a:xfrm>
        </p:spPr>
        <p:txBody>
          <a:bodyPr/>
          <a:lstStyle/>
          <a:p>
            <a:pPr eaLnBrk="1" hangingPunct="1"/>
            <a:r>
              <a:rPr lang="ru-RU" sz="2800" b="1" dirty="0"/>
              <a:t>Выводы</a:t>
            </a:r>
          </a:p>
        </p:txBody>
      </p:sp>
      <p:sp>
        <p:nvSpPr>
          <p:cNvPr id="16" name="Содержимое 15"/>
          <p:cNvSpPr>
            <a:spLocks noGrp="1"/>
          </p:cNvSpPr>
          <p:nvPr>
            <p:ph idx="1"/>
          </p:nvPr>
        </p:nvSpPr>
        <p:spPr>
          <a:xfrm>
            <a:off x="428596" y="1357298"/>
            <a:ext cx="8286808" cy="5072098"/>
          </a:xfrm>
        </p:spPr>
        <p:txBody>
          <a:bodyPr/>
          <a:lstStyle/>
          <a:p>
            <a:pPr lvl="0" algn="just"/>
            <a:r>
              <a:rPr lang="ru-RU" sz="2000" dirty="0"/>
              <a:t>Представленный метод определения запаса продольной устойчивости втулок является работоспособным и позволяет определять возможность применения тех или иных СОД для очистки трубопроводов с установленными втулками защиты сварных швов.</a:t>
            </a:r>
          </a:p>
          <a:p>
            <a:pPr lvl="0" algn="just"/>
            <a:endParaRPr lang="ru-RU" sz="2000" dirty="0"/>
          </a:p>
          <a:p>
            <a:pPr algn="just"/>
            <a:r>
              <a:rPr lang="ru-RU" sz="2000" dirty="0"/>
              <a:t>При известных, даже единичных, случаях срыва втулок снарядами для выдачи рекомендаций требуется проведение обязательных испытаний.</a:t>
            </a:r>
          </a:p>
          <a:p>
            <a:pPr algn="just"/>
            <a:endParaRPr lang="ru-RU" sz="2000" dirty="0"/>
          </a:p>
          <a:p>
            <a:pPr lvl="0" algn="just"/>
            <a:r>
              <a:rPr lang="ru-RU" sz="2000" dirty="0"/>
              <a:t>Для трубопроводов с антикоррозионным покрытием и установленными втулками марки CPS в первую очередь рекомендуется использование манжетных и поролоновых СОД.</a:t>
            </a:r>
          </a:p>
          <a:p>
            <a:endParaRPr lang="ru-RU" sz="2000" dirty="0"/>
          </a:p>
        </p:txBody>
      </p:sp>
    </p:spTree>
  </p:cSld>
  <p:clrMapOvr>
    <a:masterClrMapping/>
  </p:clrMapOvr>
  <p:transition spd="med">
    <p:blinds dir="vert"/>
  </p:transition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2901</TotalTime>
  <Words>245</Words>
  <Application>Microsoft Office PowerPoint</Application>
  <PresentationFormat>Экран (4:3)</PresentationFormat>
  <Paragraphs>57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Arial Narrow</vt:lpstr>
      <vt:lpstr>Calibri</vt:lpstr>
      <vt:lpstr>Times New Roman</vt:lpstr>
      <vt:lpstr>Wingdings</vt:lpstr>
      <vt:lpstr>Пиксел</vt:lpstr>
      <vt:lpstr>Презентация PowerPoint</vt:lpstr>
      <vt:lpstr>  Задача: определить, какие устройства могут быть применимы на трубопроводах с установленными втулками CPS. </vt:lpstr>
      <vt:lpstr>Устройства, используемые в испытаниях по определению запаса продольной устойчивости втулок CPS при прохождении СОД </vt:lpstr>
      <vt:lpstr>Оборудование и оснастка, применяемые в испытаниях </vt:lpstr>
      <vt:lpstr>Презентация PowerPoint</vt:lpstr>
      <vt:lpstr>Результаты испытаний манжетных очистных снарядов </vt:lpstr>
      <vt:lpstr>Результаты испытаний поролоновых поршней</vt:lpstr>
      <vt:lpstr>Результаты испытаний полиуретановых шаров</vt:lpstr>
      <vt:lpstr>Выводы</vt:lpstr>
      <vt:lpstr>Презентация PowerPoint</vt:lpstr>
    </vt:vector>
  </TitlesOfParts>
  <Company>celer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Некоторые аспекты развития производства деталей труб с антикоррозионным полимерным покрытием</dc:title>
  <dc:creator>novikov</dc:creator>
  <cp:lastModifiedBy>User</cp:lastModifiedBy>
  <cp:revision>265</cp:revision>
  <dcterms:created xsi:type="dcterms:W3CDTF">2007-02-01T06:56:55Z</dcterms:created>
  <dcterms:modified xsi:type="dcterms:W3CDTF">2017-03-13T04:42:09Z</dcterms:modified>
</cp:coreProperties>
</file>