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4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7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8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1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58" r:id="rId2"/>
    <p:sldId id="310" r:id="rId3"/>
    <p:sldId id="359" r:id="rId4"/>
    <p:sldId id="447" r:id="rId5"/>
    <p:sldId id="360" r:id="rId6"/>
    <p:sldId id="362" r:id="rId7"/>
    <p:sldId id="363" r:id="rId8"/>
    <p:sldId id="397" r:id="rId9"/>
    <p:sldId id="365" r:id="rId10"/>
    <p:sldId id="399" r:id="rId11"/>
    <p:sldId id="407" r:id="rId12"/>
    <p:sldId id="373" r:id="rId13"/>
    <p:sldId id="401" r:id="rId14"/>
    <p:sldId id="402" r:id="rId15"/>
    <p:sldId id="380" r:id="rId16"/>
    <p:sldId id="383" r:id="rId17"/>
    <p:sldId id="384" r:id="rId18"/>
    <p:sldId id="385" r:id="rId19"/>
    <p:sldId id="386" r:id="rId20"/>
    <p:sldId id="387" r:id="rId21"/>
    <p:sldId id="391" r:id="rId22"/>
    <p:sldId id="392" r:id="rId23"/>
    <p:sldId id="448" r:id="rId24"/>
    <p:sldId id="449" r:id="rId25"/>
    <p:sldId id="450" r:id="rId26"/>
    <p:sldId id="394" r:id="rId27"/>
    <p:sldId id="395" r:id="rId28"/>
    <p:sldId id="332" r:id="rId29"/>
  </p:sldIdLst>
  <p:sldSz cx="9144000" cy="6858000" type="screen4x3"/>
  <p:notesSz cx="6400800" cy="86868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931" autoAdjust="0"/>
    <p:restoredTop sz="85089" autoAdjust="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30788" y="8250238"/>
            <a:ext cx="746125" cy="4413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825430">
              <a:defRPr sz="900">
                <a:latin typeface="Arial" charset="0"/>
              </a:defRPr>
            </a:lvl1pPr>
          </a:lstStyle>
          <a:p>
            <a:pPr>
              <a:defRPr/>
            </a:pPr>
            <a:fld id="{E0A3FA62-CE50-4149-9B1A-FEAC3B3BA1A0}" type="datetime5">
              <a:rPr lang="en-US"/>
              <a:pPr>
                <a:defRPr/>
              </a:pPr>
              <a:t>13-Apr-17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11150" y="8250238"/>
            <a:ext cx="4651375" cy="4413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5430">
              <a:defRPr sz="9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[Optional entry]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76913" y="8250238"/>
            <a:ext cx="338137" cy="4413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825430">
              <a:defRPr sz="900" b="1">
                <a:latin typeface="Arial" charset="0"/>
              </a:defRPr>
            </a:lvl1pPr>
          </a:lstStyle>
          <a:p>
            <a:pPr>
              <a:defRPr/>
            </a:pPr>
            <a:fld id="{CA099CCB-2A22-4EF7-B99D-50907397E1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97894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099050" y="512763"/>
            <a:ext cx="990600" cy="204787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5430">
              <a:defRPr sz="900">
                <a:latin typeface="Arial" charset="0"/>
              </a:defRPr>
            </a:lvl1pPr>
          </a:lstStyle>
          <a:p>
            <a:pPr>
              <a:defRPr/>
            </a:pPr>
            <a:fld id="{6CF69900-8BED-4185-B886-4B9F01096227}" type="datetime5">
              <a:rPr lang="en-US"/>
              <a:pPr>
                <a:defRPr/>
              </a:pPr>
              <a:t>13-Apr-17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61963" y="306388"/>
            <a:ext cx="4343400" cy="32575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11150" y="3795713"/>
            <a:ext cx="5778500" cy="439102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Firfth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11150" y="8250238"/>
            <a:ext cx="5803900" cy="43656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5430">
              <a:defRPr sz="9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[Optional entry]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099050" y="306388"/>
            <a:ext cx="990600" cy="2063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5430">
              <a:defRPr sz="900" b="1">
                <a:latin typeface="Arial" charset="0"/>
              </a:defRPr>
            </a:lvl1pPr>
          </a:lstStyle>
          <a:p>
            <a:pPr>
              <a:defRPr/>
            </a:pPr>
            <a:fld id="{50D9583F-E616-4667-90DB-0D108257E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7669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ts val="4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9388" indent="-179388" algn="l" rtl="0" eaLnBrk="0" fontAlgn="base" hangingPunct="0">
      <a:spcBef>
        <a:spcPts val="400"/>
      </a:spcBef>
      <a:spcAft>
        <a:spcPct val="0"/>
      </a:spcAft>
      <a:buClr>
        <a:schemeClr val="tx1"/>
      </a:buClr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1950" indent="-184150" algn="l" rtl="0" eaLnBrk="0" fontAlgn="base" hangingPunct="0">
      <a:spcBef>
        <a:spcPts val="400"/>
      </a:spcBef>
      <a:spcAft>
        <a:spcPct val="0"/>
      </a:spcAft>
      <a:buClr>
        <a:schemeClr val="tx1"/>
      </a:buClr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9750" indent="-177800" algn="l" rtl="0" eaLnBrk="0" fontAlgn="base" hangingPunct="0">
      <a:spcBef>
        <a:spcPts val="400"/>
      </a:spcBef>
      <a:spcAft>
        <a:spcPct val="0"/>
      </a:spcAft>
      <a:buClr>
        <a:schemeClr val="tx1"/>
      </a:buClr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17550" indent="-177800" algn="l" rtl="0" eaLnBrk="0" fontAlgn="base" hangingPunct="0">
      <a:spcBef>
        <a:spcPts val="400"/>
      </a:spcBef>
      <a:spcAft>
        <a:spcPct val="0"/>
      </a:spcAft>
      <a:buClr>
        <a:schemeClr val="tx1"/>
      </a:buClr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0288" y="650875"/>
            <a:ext cx="4343400" cy="325755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763" y="4127500"/>
            <a:ext cx="5121275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1875" y="652463"/>
            <a:ext cx="4341813" cy="3255962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0080" y="4126231"/>
            <a:ext cx="5120640" cy="39076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28700" y="652463"/>
            <a:ext cx="4344988" cy="3259137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8175" y="4127500"/>
            <a:ext cx="5124450" cy="3906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28700" y="650875"/>
            <a:ext cx="4343400" cy="3257550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8175" y="4127500"/>
            <a:ext cx="512445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2164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201" eaLnBrk="0" hangingPunct="0">
              <a:spcBef>
                <a:spcPts val="361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888" indent="-285396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1581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3pPr>
            <a:lvl4pPr marL="1599075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6568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5pPr>
            <a:lvl6pPr marL="2469602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6pPr>
            <a:lvl7pPr marL="2882636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7pPr>
            <a:lvl8pPr marL="3295671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8705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10AFA2-5B2B-4FAA-94CD-E38638CD3F55}" type="datetime5">
              <a:rPr lang="en-US" altLang="en-US" sz="900"/>
              <a:pPr eaLnBrk="1" hangingPunct="1">
                <a:spcBef>
                  <a:spcPct val="0"/>
                </a:spcBef>
              </a:pPr>
              <a:t>13-Apr-17</a:t>
            </a:fld>
            <a:endParaRPr lang="en-US" altLang="en-US" sz="900"/>
          </a:p>
        </p:txBody>
      </p:sp>
      <p:sp>
        <p:nvSpPr>
          <p:cNvPr id="9216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201" eaLnBrk="0" hangingPunct="0">
              <a:spcBef>
                <a:spcPts val="361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888" indent="-285396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1581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3pPr>
            <a:lvl4pPr marL="1599075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6568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5pPr>
            <a:lvl6pPr marL="2469602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6pPr>
            <a:lvl7pPr marL="2882636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7pPr>
            <a:lvl8pPr marL="3295671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8705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900"/>
              <a:t>[Optional entry]</a:t>
            </a:r>
          </a:p>
        </p:txBody>
      </p:sp>
      <p:sp>
        <p:nvSpPr>
          <p:cNvPr id="92166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201" eaLnBrk="0" hangingPunct="0">
              <a:spcBef>
                <a:spcPts val="361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42888" indent="-285396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2pPr>
            <a:lvl3pPr marL="1141581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3pPr>
            <a:lvl4pPr marL="1599075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6568" indent="-228030" defTabSz="823201" eaLnBrk="0" hangingPunct="0">
              <a:spcBef>
                <a:spcPts val="361"/>
              </a:spcBef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5pPr>
            <a:lvl6pPr marL="2469602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6pPr>
            <a:lvl7pPr marL="2882636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7pPr>
            <a:lvl8pPr marL="3295671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8pPr>
            <a:lvl9pPr marL="3708705" indent="-228030" defTabSz="823201" eaLnBrk="0" fontAlgn="base" hangingPunct="0">
              <a:spcBef>
                <a:spcPts val="361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488F64-A5E3-4B87-B8D7-2D0B9F24930E}" type="slidenum">
              <a:rPr lang="en-US" altLang="en-US" sz="900"/>
              <a:pPr eaLnBrk="1" hangingPunct="1">
                <a:spcBef>
                  <a:spcPct val="0"/>
                </a:spcBef>
              </a:pPr>
              <a:t>11</a:t>
            </a:fld>
            <a:endParaRPr lang="en-US" altLang="en-US" sz="9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7275" y="674688"/>
            <a:ext cx="4314825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58863" y="674688"/>
            <a:ext cx="4313237" cy="3235325"/>
          </a:xfr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gray">
          <a:xfrm>
            <a:off x="8604250" y="6669088"/>
            <a:ext cx="539750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3E1B0B1-8E05-44DB-836F-5A414EED942E}" type="slidenum">
              <a:rPr lang="en-US" sz="7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>
              <a:solidFill>
                <a:schemeClr val="tx1"/>
              </a:solidFill>
            </a:endParaRPr>
          </a:p>
        </p:txBody>
      </p:sp>
      <p:sp>
        <p:nvSpPr>
          <p:cNvPr id="6" name="Rectangle 218"/>
          <p:cNvSpPr>
            <a:spLocks noChangeArrowheads="1"/>
          </p:cNvSpPr>
          <p:nvPr/>
        </p:nvSpPr>
        <p:spPr bwMode="gray">
          <a:xfrm>
            <a:off x="0" y="1177925"/>
            <a:ext cx="9147175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219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gray">
          <a:xfrm>
            <a:off x="8604250" y="6669088"/>
            <a:ext cx="180975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&lt;</a:t>
            </a:r>
          </a:p>
        </p:txBody>
      </p:sp>
      <p:sp>
        <p:nvSpPr>
          <p:cNvPr id="8" name="Text Box 220">
            <a:hlinkClick r:id="" action="ppaction://hlinkshowjump?jump=nextslide"/>
          </p:cNvPr>
          <p:cNvSpPr txBox="1">
            <a:spLocks noChangeArrowheads="1"/>
          </p:cNvSpPr>
          <p:nvPr/>
        </p:nvSpPr>
        <p:spPr bwMode="gray">
          <a:xfrm>
            <a:off x="8964613" y="6669088"/>
            <a:ext cx="179387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&gt;</a:t>
            </a:r>
          </a:p>
        </p:txBody>
      </p:sp>
      <p:sp>
        <p:nvSpPr>
          <p:cNvPr id="10" name="Rechteck 9"/>
          <p:cNvSpPr/>
          <p:nvPr/>
        </p:nvSpPr>
        <p:spPr bwMode="gray">
          <a:xfrm>
            <a:off x="0" y="6669088"/>
            <a:ext cx="1979613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00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MAN [Company]</a:t>
            </a:r>
          </a:p>
        </p:txBody>
      </p:sp>
      <p:sp>
        <p:nvSpPr>
          <p:cNvPr id="11" name="Rechteck 10"/>
          <p:cNvSpPr/>
          <p:nvPr/>
        </p:nvSpPr>
        <p:spPr bwMode="gray">
          <a:xfrm>
            <a:off x="3203575" y="6669088"/>
            <a:ext cx="1512888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Author</a:t>
            </a:r>
          </a:p>
        </p:txBody>
      </p:sp>
      <p:sp>
        <p:nvSpPr>
          <p:cNvPr id="12" name="Rechteck 11"/>
          <p:cNvSpPr/>
          <p:nvPr/>
        </p:nvSpPr>
        <p:spPr bwMode="gray">
          <a:xfrm>
            <a:off x="4716463" y="6669088"/>
            <a:ext cx="2808287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>
                <a:solidFill>
                  <a:schemeClr val="tx1"/>
                </a:solidFill>
              </a:rPr>
              <a:t>Current topic</a:t>
            </a:r>
          </a:p>
        </p:txBody>
      </p:sp>
      <p:sp>
        <p:nvSpPr>
          <p:cNvPr id="13" name="Rechteck 12"/>
          <p:cNvSpPr/>
          <p:nvPr/>
        </p:nvSpPr>
        <p:spPr bwMode="gray">
          <a:xfrm>
            <a:off x="8027988" y="6669088"/>
            <a:ext cx="576262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00.00.2012</a:t>
            </a:r>
          </a:p>
        </p:txBody>
      </p:sp>
      <p:cxnSp>
        <p:nvCxnSpPr>
          <p:cNvPr id="14" name="Gerade Verbindung 13"/>
          <p:cNvCxnSpPr/>
          <p:nvPr/>
        </p:nvCxnSpPr>
        <p:spPr bwMode="gray">
          <a:xfrm>
            <a:off x="0" y="6669088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 bwMode="gray">
          <a:xfrm>
            <a:off x="86042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gray">
          <a:xfrm>
            <a:off x="8027988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 bwMode="gray">
          <a:xfrm>
            <a:off x="75247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 bwMode="gray">
          <a:xfrm>
            <a:off x="471646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 bwMode="gray">
          <a:xfrm>
            <a:off x="3203575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CT_Marker_ID_2" hidden="1"/>
          <p:cNvSpPr/>
          <p:nvPr>
            <p:custDataLst>
              <p:tags r:id="rId1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21" name="Gerade Verbindung 20"/>
          <p:cNvCxnSpPr/>
          <p:nvPr/>
        </p:nvCxnSpPr>
        <p:spPr bwMode="gray">
          <a:xfrm>
            <a:off x="197961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 bwMode="gray">
          <a:xfrm>
            <a:off x="1979613" y="6669088"/>
            <a:ext cx="1223962" cy="1889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[optional: Brand]</a:t>
            </a:r>
          </a:p>
        </p:txBody>
      </p:sp>
      <p:sp>
        <p:nvSpPr>
          <p:cNvPr id="23" name="Textfeld 46"/>
          <p:cNvSpPr txBox="1">
            <a:spLocks noChangeArrowheads="1"/>
          </p:cNvSpPr>
          <p:nvPr/>
        </p:nvSpPr>
        <p:spPr bwMode="gray">
          <a:xfrm>
            <a:off x="7524750" y="6694488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pic>
        <p:nvPicPr>
          <p:cNvPr id="24" name="Grafik 38" descr="Logo_MAN_4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9750" y="1773238"/>
            <a:ext cx="6335713" cy="23764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tabLst/>
              <a:defRPr>
                <a:solidFill>
                  <a:schemeClr val="bg1"/>
                </a:solidFill>
              </a:defRPr>
            </a:lvl2pPr>
            <a:lvl3pPr marL="0" indent="0">
              <a:buNone/>
              <a:tabLst/>
              <a:defRPr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  <a:lvl6pPr marL="0" indent="0">
              <a:buNone/>
              <a:defRPr>
                <a:solidFill>
                  <a:schemeClr val="bg1"/>
                </a:solidFill>
              </a:defRPr>
            </a:lvl6pPr>
            <a:lvl7pPr marL="0" indent="0">
              <a:buNone/>
              <a:defRPr>
                <a:solidFill>
                  <a:schemeClr val="bg1"/>
                </a:solidFill>
              </a:defRPr>
            </a:lvl7pPr>
            <a:lvl8pPr marL="0" indent="0">
              <a:buNone/>
              <a:defRPr>
                <a:solidFill>
                  <a:schemeClr val="bg1"/>
                </a:solidFill>
              </a:defRPr>
            </a:lvl8pPr>
            <a:lvl9pPr marL="0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123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0" y="1268413"/>
            <a:ext cx="9144000" cy="2592635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itchFamily="16" charset="2"/>
              <a:buNone/>
              <a:tabLst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539749" y="4076700"/>
            <a:ext cx="8064501" cy="2376488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94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0" y="4076700"/>
            <a:ext cx="9144000" cy="259320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539576" y="1484313"/>
            <a:ext cx="8064674" cy="2376487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39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gray">
          <a:xfrm>
            <a:off x="8604250" y="6669088"/>
            <a:ext cx="539750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63E13D8-BA72-4FBD-A6C0-E3BC39962545}" type="slidenum">
              <a:rPr lang="en-US" sz="7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>
              <a:solidFill>
                <a:schemeClr val="tx1"/>
              </a:solidFill>
            </a:endParaRPr>
          </a:p>
        </p:txBody>
      </p:sp>
      <p:sp>
        <p:nvSpPr>
          <p:cNvPr id="7" name="Rectangle 218"/>
          <p:cNvSpPr>
            <a:spLocks noChangeArrowheads="1"/>
          </p:cNvSpPr>
          <p:nvPr/>
        </p:nvSpPr>
        <p:spPr bwMode="gray">
          <a:xfrm>
            <a:off x="0" y="1177925"/>
            <a:ext cx="9147175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219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gray">
          <a:xfrm>
            <a:off x="8604250" y="6669088"/>
            <a:ext cx="180975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&lt;</a:t>
            </a:r>
          </a:p>
        </p:txBody>
      </p:sp>
      <p:sp>
        <p:nvSpPr>
          <p:cNvPr id="9" name="Text Box 220">
            <a:hlinkClick r:id="" action="ppaction://hlinkshowjump?jump=nextslide"/>
          </p:cNvPr>
          <p:cNvSpPr txBox="1">
            <a:spLocks noChangeArrowheads="1"/>
          </p:cNvSpPr>
          <p:nvPr/>
        </p:nvSpPr>
        <p:spPr bwMode="gray">
          <a:xfrm>
            <a:off x="8964613" y="6669088"/>
            <a:ext cx="179387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&gt;</a:t>
            </a:r>
          </a:p>
        </p:txBody>
      </p:sp>
      <p:sp>
        <p:nvSpPr>
          <p:cNvPr id="10" name="Rechteck 9"/>
          <p:cNvSpPr/>
          <p:nvPr/>
        </p:nvSpPr>
        <p:spPr bwMode="gray">
          <a:xfrm>
            <a:off x="0" y="6669088"/>
            <a:ext cx="1979613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00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MAN [Company]</a:t>
            </a:r>
          </a:p>
        </p:txBody>
      </p:sp>
      <p:sp>
        <p:nvSpPr>
          <p:cNvPr id="12" name="Rechteck 11"/>
          <p:cNvSpPr/>
          <p:nvPr/>
        </p:nvSpPr>
        <p:spPr bwMode="gray">
          <a:xfrm>
            <a:off x="3203575" y="6669088"/>
            <a:ext cx="1512888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Author</a:t>
            </a:r>
          </a:p>
        </p:txBody>
      </p:sp>
      <p:sp>
        <p:nvSpPr>
          <p:cNvPr id="13" name="Rechteck 12"/>
          <p:cNvSpPr/>
          <p:nvPr/>
        </p:nvSpPr>
        <p:spPr bwMode="gray">
          <a:xfrm>
            <a:off x="4716463" y="6669088"/>
            <a:ext cx="2808287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>
                <a:solidFill>
                  <a:schemeClr val="tx1"/>
                </a:solidFill>
              </a:rPr>
              <a:t>Current topic</a:t>
            </a:r>
          </a:p>
        </p:txBody>
      </p:sp>
      <p:sp>
        <p:nvSpPr>
          <p:cNvPr id="14" name="Rechteck 13"/>
          <p:cNvSpPr/>
          <p:nvPr/>
        </p:nvSpPr>
        <p:spPr bwMode="gray">
          <a:xfrm>
            <a:off x="8027988" y="6669088"/>
            <a:ext cx="576262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00.00.2012</a:t>
            </a:r>
          </a:p>
        </p:txBody>
      </p:sp>
      <p:cxnSp>
        <p:nvCxnSpPr>
          <p:cNvPr id="15" name="Gerade Verbindung 14"/>
          <p:cNvCxnSpPr/>
          <p:nvPr/>
        </p:nvCxnSpPr>
        <p:spPr bwMode="gray">
          <a:xfrm>
            <a:off x="0" y="6669088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gray">
          <a:xfrm>
            <a:off x="86042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 bwMode="gray">
          <a:xfrm>
            <a:off x="8027988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 bwMode="gray">
          <a:xfrm>
            <a:off x="75247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 bwMode="gray">
          <a:xfrm>
            <a:off x="471646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 bwMode="gray">
          <a:xfrm>
            <a:off x="3203575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VCT_Marker_ID_2" hidden="1"/>
          <p:cNvSpPr/>
          <p:nvPr>
            <p:custDataLst>
              <p:tags r:id="rId1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 bwMode="gray">
          <a:xfrm>
            <a:off x="197961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 bwMode="gray">
          <a:xfrm>
            <a:off x="1979613" y="6669088"/>
            <a:ext cx="1223962" cy="1889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[optional: Brand]</a:t>
            </a:r>
          </a:p>
        </p:txBody>
      </p:sp>
      <p:grpSp>
        <p:nvGrpSpPr>
          <p:cNvPr id="24" name="Gruppieren 7"/>
          <p:cNvGrpSpPr>
            <a:grpSpLocks/>
          </p:cNvGrpSpPr>
          <p:nvPr/>
        </p:nvGrpSpPr>
        <p:grpSpPr bwMode="auto">
          <a:xfrm>
            <a:off x="-396875" y="1484313"/>
            <a:ext cx="288925" cy="4968875"/>
            <a:chOff x="-468560" y="1484313"/>
            <a:chExt cx="288032" cy="4969023"/>
          </a:xfrm>
        </p:grpSpPr>
        <p:cxnSp>
          <p:nvCxnSpPr>
            <p:cNvPr id="25" name="Gerade Verbindung 24"/>
            <p:cNvCxnSpPr/>
            <p:nvPr/>
          </p:nvCxnSpPr>
          <p:spPr>
            <a:xfrm flipH="1">
              <a:off x="-468560" y="1484313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flipH="1">
              <a:off x="-468560" y="6453336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Gerade Verbindung 26"/>
          <p:cNvCxnSpPr/>
          <p:nvPr/>
        </p:nvCxnSpPr>
        <p:spPr>
          <a:xfrm flipH="1">
            <a:off x="9180513" y="1484313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flipH="1">
            <a:off x="9180513" y="6453188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32"/>
          <p:cNvGrpSpPr>
            <a:grpSpLocks/>
          </p:cNvGrpSpPr>
          <p:nvPr/>
        </p:nvGrpSpPr>
        <p:grpSpPr bwMode="auto">
          <a:xfrm rot="5400000">
            <a:off x="4427537" y="-4265612"/>
            <a:ext cx="288925" cy="8064500"/>
            <a:chOff x="-468560" y="-1611557"/>
            <a:chExt cx="288032" cy="8064893"/>
          </a:xfrm>
        </p:grpSpPr>
        <p:cxnSp>
          <p:nvCxnSpPr>
            <p:cNvPr id="30" name="Gerade Verbindung 29"/>
            <p:cNvCxnSpPr/>
            <p:nvPr/>
          </p:nvCxnSpPr>
          <p:spPr>
            <a:xfrm flipH="1">
              <a:off x="-485969" y="-1611557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 flipH="1">
              <a:off x="-451152" y="6435872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10"/>
          <p:cNvGrpSpPr>
            <a:grpSpLocks/>
          </p:cNvGrpSpPr>
          <p:nvPr/>
        </p:nvGrpSpPr>
        <p:grpSpPr bwMode="auto">
          <a:xfrm>
            <a:off x="539750" y="6958013"/>
            <a:ext cx="8064500" cy="287337"/>
            <a:chOff x="539551" y="6957392"/>
            <a:chExt cx="8064897" cy="288032"/>
          </a:xfrm>
        </p:grpSpPr>
        <p:cxnSp>
          <p:nvCxnSpPr>
            <p:cNvPr id="33" name="Gerade Verbindung 32"/>
            <p:cNvCxnSpPr/>
            <p:nvPr/>
          </p:nvCxnSpPr>
          <p:spPr>
            <a:xfrm rot="5400000" flipH="1">
              <a:off x="8460431" y="7101409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 rot="5400000" flipH="1">
              <a:off x="395534" y="7101409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feld 57"/>
          <p:cNvSpPr txBox="1">
            <a:spLocks noChangeArrowheads="1"/>
          </p:cNvSpPr>
          <p:nvPr/>
        </p:nvSpPr>
        <p:spPr bwMode="gray">
          <a:xfrm>
            <a:off x="7524750" y="7245350"/>
            <a:ext cx="503238" cy="1444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</a:t>
            </a:r>
            <a:r>
              <a:rPr lang="de-DE" sz="900" smtClean="0">
                <a:solidFill>
                  <a:schemeClr val="accent2"/>
                </a:solidFill>
                <a:sym typeface="Wingdings" pitchFamily="2" charset="2"/>
              </a:rPr>
              <a:t>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6" name="Textfeld 58"/>
          <p:cNvSpPr txBox="1">
            <a:spLocks noChangeArrowheads="1"/>
          </p:cNvSpPr>
          <p:nvPr/>
        </p:nvSpPr>
        <p:spPr bwMode="gray">
          <a:xfrm>
            <a:off x="7524750" y="6958013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tx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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7" name="Textfeld 59"/>
          <p:cNvSpPr txBox="1">
            <a:spLocks noChangeArrowheads="1"/>
          </p:cNvSpPr>
          <p:nvPr/>
        </p:nvSpPr>
        <p:spPr bwMode="gray">
          <a:xfrm>
            <a:off x="7524750" y="7389813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</a:t>
            </a:r>
            <a:r>
              <a:rPr lang="de-DE" sz="900" smtClean="0">
                <a:solidFill>
                  <a:schemeClr val="accent2"/>
                </a:solidFill>
                <a:sym typeface="Wingdings" pitchFamily="2" charset="2"/>
              </a:rPr>
              <a:t>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sp>
        <p:nvSpPr>
          <p:cNvPr id="38" name="Textfeld 60"/>
          <p:cNvSpPr txBox="1">
            <a:spLocks noChangeArrowheads="1"/>
          </p:cNvSpPr>
          <p:nvPr/>
        </p:nvSpPr>
        <p:spPr bwMode="gray">
          <a:xfrm>
            <a:off x="7524750" y="7100888"/>
            <a:ext cx="503238" cy="1444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rgbClr val="FFCD00"/>
                </a:solidFill>
                <a:sym typeface="Wingdings" pitchFamily="2" charset="2"/>
              </a:rPr>
              <a:t>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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9" name="Textfeld 64"/>
          <p:cNvSpPr txBox="1">
            <a:spLocks noChangeArrowheads="1"/>
          </p:cNvSpPr>
          <p:nvPr/>
        </p:nvSpPr>
        <p:spPr bwMode="gray">
          <a:xfrm>
            <a:off x="7524750" y="6694488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pic>
        <p:nvPicPr>
          <p:cNvPr id="40" name="Grafik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268413"/>
            <a:ext cx="91567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gray">
          <a:xfrm>
            <a:off x="540320" y="1772816"/>
            <a:ext cx="3096344" cy="1944464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2"/>
                </a:solidFill>
              </a:defRPr>
            </a:lvl2pPr>
            <a:lvl3pPr marL="0" indent="0">
              <a:buFontTx/>
              <a:buNone/>
              <a:defRPr>
                <a:solidFill>
                  <a:schemeClr val="bg2"/>
                </a:solidFill>
              </a:defRPr>
            </a:lvl3pPr>
            <a:lvl4pPr marL="0" indent="0">
              <a:buFontTx/>
              <a:buNone/>
              <a:defRPr>
                <a:solidFill>
                  <a:schemeClr val="bg2"/>
                </a:solidFill>
              </a:defRPr>
            </a:lvl4pPr>
            <a:lvl5pPr marL="0" indent="0">
              <a:buFontTx/>
              <a:buNone/>
              <a:defRPr>
                <a:solidFill>
                  <a:schemeClr val="bg2"/>
                </a:solidFill>
              </a:defRPr>
            </a:lvl5pPr>
            <a:lvl6pPr marL="0" indent="0">
              <a:buFontTx/>
              <a:buNone/>
              <a:defRPr>
                <a:solidFill>
                  <a:schemeClr val="bg2"/>
                </a:solidFill>
              </a:defRPr>
            </a:lvl6pPr>
            <a:lvl7pPr marL="0" indent="0">
              <a:buFontTx/>
              <a:buNone/>
              <a:defRPr>
                <a:solidFill>
                  <a:schemeClr val="bg2"/>
                </a:solidFill>
              </a:defRPr>
            </a:lvl7pPr>
            <a:lvl8pPr marL="0" indent="0">
              <a:buFontTx/>
              <a:buNone/>
              <a:defRPr>
                <a:solidFill>
                  <a:schemeClr val="bg2"/>
                </a:solidFill>
              </a:defRPr>
            </a:lvl8pPr>
            <a:lvl9pPr marL="0" indent="0">
              <a:buFontTx/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1"/>
          </p:nvPr>
        </p:nvSpPr>
        <p:spPr bwMode="gray">
          <a:xfrm>
            <a:off x="3779912" y="1772816"/>
            <a:ext cx="3096344" cy="1944464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2"/>
                </a:solidFill>
              </a:defRPr>
            </a:lvl2pPr>
            <a:lvl3pPr marL="0" indent="0">
              <a:buFontTx/>
              <a:buNone/>
              <a:defRPr>
                <a:solidFill>
                  <a:schemeClr val="bg2"/>
                </a:solidFill>
              </a:defRPr>
            </a:lvl3pPr>
            <a:lvl4pPr marL="0" indent="0">
              <a:buFontTx/>
              <a:buNone/>
              <a:defRPr>
                <a:solidFill>
                  <a:schemeClr val="bg2"/>
                </a:solidFill>
              </a:defRPr>
            </a:lvl4pPr>
            <a:lvl5pPr marL="0" indent="0">
              <a:buFontTx/>
              <a:buNone/>
              <a:defRPr>
                <a:solidFill>
                  <a:schemeClr val="bg2"/>
                </a:solidFill>
              </a:defRPr>
            </a:lvl5pPr>
            <a:lvl6pPr marL="0" indent="0">
              <a:buFontTx/>
              <a:buNone/>
              <a:defRPr>
                <a:solidFill>
                  <a:schemeClr val="bg2"/>
                </a:solidFill>
              </a:defRPr>
            </a:lvl6pPr>
            <a:lvl7pPr marL="0" indent="0">
              <a:buFontTx/>
              <a:buNone/>
              <a:defRPr>
                <a:solidFill>
                  <a:schemeClr val="bg2"/>
                </a:solidFill>
              </a:defRPr>
            </a:lvl7pPr>
            <a:lvl8pPr marL="0" indent="0">
              <a:buFontTx/>
              <a:buNone/>
              <a:defRPr>
                <a:solidFill>
                  <a:schemeClr val="bg2"/>
                </a:solidFill>
              </a:defRPr>
            </a:lvl8pPr>
            <a:lvl9pPr marL="0" indent="0">
              <a:buFontTx/>
              <a:buNone/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480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hort Legal Disclaimer für MDT (Pag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 bwMode="gray">
          <a:xfrm>
            <a:off x="8604250" y="6669088"/>
            <a:ext cx="539750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AA8356E-AB31-4662-BDF7-08F422A4DAA9}" type="slidenum">
              <a:rPr lang="en-US" sz="7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>
              <a:solidFill>
                <a:schemeClr val="tx1"/>
              </a:solidFill>
            </a:endParaRPr>
          </a:p>
        </p:txBody>
      </p:sp>
      <p:sp>
        <p:nvSpPr>
          <p:cNvPr id="6" name="Rectangle 218"/>
          <p:cNvSpPr>
            <a:spLocks noChangeArrowheads="1"/>
          </p:cNvSpPr>
          <p:nvPr/>
        </p:nvSpPr>
        <p:spPr bwMode="gray">
          <a:xfrm>
            <a:off x="0" y="1177925"/>
            <a:ext cx="9147175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219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gray">
          <a:xfrm>
            <a:off x="8604250" y="6669088"/>
            <a:ext cx="180975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&lt;</a:t>
            </a:r>
          </a:p>
        </p:txBody>
      </p:sp>
      <p:sp>
        <p:nvSpPr>
          <p:cNvPr id="8" name="Text Box 220">
            <a:hlinkClick r:id="" action="ppaction://hlinkshowjump?jump=nextslide"/>
          </p:cNvPr>
          <p:cNvSpPr txBox="1">
            <a:spLocks noChangeArrowheads="1"/>
          </p:cNvSpPr>
          <p:nvPr/>
        </p:nvSpPr>
        <p:spPr bwMode="gray">
          <a:xfrm>
            <a:off x="8964613" y="6669088"/>
            <a:ext cx="179387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&gt;</a:t>
            </a:r>
          </a:p>
        </p:txBody>
      </p:sp>
      <p:sp>
        <p:nvSpPr>
          <p:cNvPr id="9" name="Rechteck 8"/>
          <p:cNvSpPr/>
          <p:nvPr/>
        </p:nvSpPr>
        <p:spPr bwMode="gray">
          <a:xfrm>
            <a:off x="0" y="6669088"/>
            <a:ext cx="1979613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00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MAN [Company]</a:t>
            </a:r>
          </a:p>
        </p:txBody>
      </p:sp>
      <p:sp>
        <p:nvSpPr>
          <p:cNvPr id="10" name="Rechteck 9"/>
          <p:cNvSpPr/>
          <p:nvPr/>
        </p:nvSpPr>
        <p:spPr bwMode="gray">
          <a:xfrm>
            <a:off x="3203575" y="6669088"/>
            <a:ext cx="1512888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Author</a:t>
            </a:r>
          </a:p>
        </p:txBody>
      </p:sp>
      <p:sp>
        <p:nvSpPr>
          <p:cNvPr id="11" name="Rechteck 10"/>
          <p:cNvSpPr/>
          <p:nvPr/>
        </p:nvSpPr>
        <p:spPr bwMode="gray">
          <a:xfrm>
            <a:off x="4716463" y="6669088"/>
            <a:ext cx="2808287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>
                <a:solidFill>
                  <a:schemeClr val="tx1"/>
                </a:solidFill>
              </a:rPr>
              <a:t>Current topic</a:t>
            </a:r>
          </a:p>
        </p:txBody>
      </p:sp>
      <p:sp>
        <p:nvSpPr>
          <p:cNvPr id="12" name="Rechteck 11"/>
          <p:cNvSpPr/>
          <p:nvPr/>
        </p:nvSpPr>
        <p:spPr bwMode="gray">
          <a:xfrm>
            <a:off x="8027988" y="6669088"/>
            <a:ext cx="576262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00.00.2012</a:t>
            </a:r>
          </a:p>
        </p:txBody>
      </p:sp>
      <p:cxnSp>
        <p:nvCxnSpPr>
          <p:cNvPr id="13" name="Gerade Verbindung 12"/>
          <p:cNvCxnSpPr/>
          <p:nvPr/>
        </p:nvCxnSpPr>
        <p:spPr bwMode="gray">
          <a:xfrm>
            <a:off x="0" y="6669088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 bwMode="gray">
          <a:xfrm>
            <a:off x="86042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 bwMode="gray">
          <a:xfrm>
            <a:off x="8027988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gray">
          <a:xfrm>
            <a:off x="75247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 bwMode="gray">
          <a:xfrm>
            <a:off x="471646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 bwMode="gray">
          <a:xfrm>
            <a:off x="3203575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CT_Marker_ID_2" hidden="1"/>
          <p:cNvSpPr/>
          <p:nvPr>
            <p:custDataLst>
              <p:tags r:id="rId1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 bwMode="gray">
          <a:xfrm>
            <a:off x="197961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 bwMode="gray">
          <a:xfrm>
            <a:off x="1979613" y="6669088"/>
            <a:ext cx="1223962" cy="1889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[optional: Brand]</a:t>
            </a:r>
          </a:p>
        </p:txBody>
      </p:sp>
      <p:grpSp>
        <p:nvGrpSpPr>
          <p:cNvPr id="22" name="Gruppieren 7"/>
          <p:cNvGrpSpPr>
            <a:grpSpLocks/>
          </p:cNvGrpSpPr>
          <p:nvPr/>
        </p:nvGrpSpPr>
        <p:grpSpPr bwMode="auto">
          <a:xfrm>
            <a:off x="-396875" y="1484313"/>
            <a:ext cx="288925" cy="4968875"/>
            <a:chOff x="-468560" y="1484313"/>
            <a:chExt cx="288032" cy="4969023"/>
          </a:xfrm>
        </p:grpSpPr>
        <p:cxnSp>
          <p:nvCxnSpPr>
            <p:cNvPr id="23" name="Gerade Verbindung 22"/>
            <p:cNvCxnSpPr/>
            <p:nvPr/>
          </p:nvCxnSpPr>
          <p:spPr>
            <a:xfrm flipH="1">
              <a:off x="-468560" y="1484313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-468560" y="6453336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Gerade Verbindung 24"/>
          <p:cNvCxnSpPr/>
          <p:nvPr/>
        </p:nvCxnSpPr>
        <p:spPr>
          <a:xfrm flipH="1">
            <a:off x="9180513" y="1484313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H="1">
            <a:off x="9180513" y="6453188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32"/>
          <p:cNvGrpSpPr>
            <a:grpSpLocks/>
          </p:cNvGrpSpPr>
          <p:nvPr/>
        </p:nvGrpSpPr>
        <p:grpSpPr bwMode="auto">
          <a:xfrm rot="5400000">
            <a:off x="4427537" y="-4265612"/>
            <a:ext cx="288925" cy="8064500"/>
            <a:chOff x="-468560" y="-1611557"/>
            <a:chExt cx="288032" cy="8064893"/>
          </a:xfrm>
        </p:grpSpPr>
        <p:cxnSp>
          <p:nvCxnSpPr>
            <p:cNvPr id="28" name="Gerade Verbindung 27"/>
            <p:cNvCxnSpPr/>
            <p:nvPr/>
          </p:nvCxnSpPr>
          <p:spPr>
            <a:xfrm flipH="1">
              <a:off x="-485969" y="-1611557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flipH="1">
              <a:off x="-451152" y="6435872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10"/>
          <p:cNvGrpSpPr>
            <a:grpSpLocks/>
          </p:cNvGrpSpPr>
          <p:nvPr/>
        </p:nvGrpSpPr>
        <p:grpSpPr bwMode="auto">
          <a:xfrm>
            <a:off x="539750" y="6958013"/>
            <a:ext cx="8064500" cy="287337"/>
            <a:chOff x="539551" y="6957392"/>
            <a:chExt cx="8064897" cy="288032"/>
          </a:xfrm>
        </p:grpSpPr>
        <p:cxnSp>
          <p:nvCxnSpPr>
            <p:cNvPr id="31" name="Gerade Verbindung 30"/>
            <p:cNvCxnSpPr/>
            <p:nvPr/>
          </p:nvCxnSpPr>
          <p:spPr>
            <a:xfrm rot="5400000" flipH="1">
              <a:off x="8460431" y="7101409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 rot="5400000" flipH="1">
              <a:off x="395534" y="7101409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57"/>
          <p:cNvSpPr txBox="1">
            <a:spLocks noChangeArrowheads="1"/>
          </p:cNvSpPr>
          <p:nvPr/>
        </p:nvSpPr>
        <p:spPr bwMode="gray">
          <a:xfrm>
            <a:off x="7524750" y="7245350"/>
            <a:ext cx="503238" cy="1444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</a:t>
            </a:r>
            <a:r>
              <a:rPr lang="de-DE" sz="900" smtClean="0">
                <a:solidFill>
                  <a:schemeClr val="accent2"/>
                </a:solidFill>
                <a:sym typeface="Wingdings" pitchFamily="2" charset="2"/>
              </a:rPr>
              <a:t>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4" name="Textfeld 58"/>
          <p:cNvSpPr txBox="1">
            <a:spLocks noChangeArrowheads="1"/>
          </p:cNvSpPr>
          <p:nvPr/>
        </p:nvSpPr>
        <p:spPr bwMode="gray">
          <a:xfrm>
            <a:off x="7524750" y="6958013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tx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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5" name="Textfeld 59"/>
          <p:cNvSpPr txBox="1">
            <a:spLocks noChangeArrowheads="1"/>
          </p:cNvSpPr>
          <p:nvPr/>
        </p:nvSpPr>
        <p:spPr bwMode="gray">
          <a:xfrm>
            <a:off x="7524750" y="7389813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</a:t>
            </a:r>
            <a:r>
              <a:rPr lang="de-DE" sz="900" smtClean="0">
                <a:solidFill>
                  <a:schemeClr val="accent2"/>
                </a:solidFill>
                <a:sym typeface="Wingdings" pitchFamily="2" charset="2"/>
              </a:rPr>
              <a:t>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sp>
        <p:nvSpPr>
          <p:cNvPr id="36" name="Textfeld 60"/>
          <p:cNvSpPr txBox="1">
            <a:spLocks noChangeArrowheads="1"/>
          </p:cNvSpPr>
          <p:nvPr/>
        </p:nvSpPr>
        <p:spPr bwMode="gray">
          <a:xfrm>
            <a:off x="7524750" y="7100888"/>
            <a:ext cx="503238" cy="1444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rgbClr val="FFCD00"/>
                </a:solidFill>
                <a:sym typeface="Wingdings" pitchFamily="2" charset="2"/>
              </a:rPr>
              <a:t>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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7" name="Textfeld 64"/>
          <p:cNvSpPr txBox="1">
            <a:spLocks noChangeArrowheads="1"/>
          </p:cNvSpPr>
          <p:nvPr/>
        </p:nvSpPr>
        <p:spPr bwMode="gray">
          <a:xfrm>
            <a:off x="7524750" y="6694488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sp>
        <p:nvSpPr>
          <p:cNvPr id="38" name="Rechteck 66"/>
          <p:cNvSpPr>
            <a:spLocks noChangeArrowheads="1"/>
          </p:cNvSpPr>
          <p:nvPr/>
        </p:nvSpPr>
        <p:spPr bwMode="gray">
          <a:xfrm>
            <a:off x="539750" y="1773238"/>
            <a:ext cx="63357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400"/>
              </a:spcBef>
            </a:pPr>
            <a:r>
              <a:rPr lang="en-US"/>
              <a:t>All data provided on the following slides is for information purposes only, explicitly non-binding and subject to changes without further notice.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044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Legal Disclaimer für MDT (last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gray">
          <a:xfrm>
            <a:off x="8604250" y="6669088"/>
            <a:ext cx="539750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E8EA082-D813-4FBF-A848-28D2A5CD7A69}" type="slidenum">
              <a:rPr lang="en-US" sz="7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>
              <a:solidFill>
                <a:schemeClr val="tx1"/>
              </a:solidFill>
            </a:endParaRPr>
          </a:p>
        </p:txBody>
      </p:sp>
      <p:sp>
        <p:nvSpPr>
          <p:cNvPr id="5" name="Rectangle 218"/>
          <p:cNvSpPr>
            <a:spLocks noChangeArrowheads="1"/>
          </p:cNvSpPr>
          <p:nvPr/>
        </p:nvSpPr>
        <p:spPr bwMode="gray">
          <a:xfrm>
            <a:off x="0" y="1177925"/>
            <a:ext cx="9147175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219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gray">
          <a:xfrm>
            <a:off x="8604250" y="6669088"/>
            <a:ext cx="180975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&lt;</a:t>
            </a:r>
          </a:p>
        </p:txBody>
      </p:sp>
      <p:sp>
        <p:nvSpPr>
          <p:cNvPr id="7" name="Text Box 220">
            <a:hlinkClick r:id="" action="ppaction://hlinkshowjump?jump=nextslide"/>
          </p:cNvPr>
          <p:cNvSpPr txBox="1">
            <a:spLocks noChangeArrowheads="1"/>
          </p:cNvSpPr>
          <p:nvPr/>
        </p:nvSpPr>
        <p:spPr bwMode="gray">
          <a:xfrm>
            <a:off x="8964613" y="6669088"/>
            <a:ext cx="179387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&gt;</a:t>
            </a:r>
          </a:p>
        </p:txBody>
      </p:sp>
      <p:sp>
        <p:nvSpPr>
          <p:cNvPr id="8" name="Rechteck 7"/>
          <p:cNvSpPr/>
          <p:nvPr/>
        </p:nvSpPr>
        <p:spPr bwMode="gray">
          <a:xfrm>
            <a:off x="0" y="6669088"/>
            <a:ext cx="1979613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00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MAN [Company]</a:t>
            </a:r>
          </a:p>
        </p:txBody>
      </p:sp>
      <p:sp>
        <p:nvSpPr>
          <p:cNvPr id="9" name="Rechteck 8"/>
          <p:cNvSpPr/>
          <p:nvPr/>
        </p:nvSpPr>
        <p:spPr bwMode="gray">
          <a:xfrm>
            <a:off x="3203575" y="6669088"/>
            <a:ext cx="1512888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Author</a:t>
            </a:r>
          </a:p>
        </p:txBody>
      </p:sp>
      <p:sp>
        <p:nvSpPr>
          <p:cNvPr id="10" name="Rechteck 9"/>
          <p:cNvSpPr/>
          <p:nvPr/>
        </p:nvSpPr>
        <p:spPr bwMode="gray">
          <a:xfrm>
            <a:off x="4716463" y="6669088"/>
            <a:ext cx="2808287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1">
                <a:solidFill>
                  <a:schemeClr val="tx1"/>
                </a:solidFill>
              </a:rPr>
              <a:t>Current topic</a:t>
            </a:r>
          </a:p>
        </p:txBody>
      </p:sp>
      <p:sp>
        <p:nvSpPr>
          <p:cNvPr id="11" name="Rechteck 10"/>
          <p:cNvSpPr/>
          <p:nvPr/>
        </p:nvSpPr>
        <p:spPr bwMode="gray">
          <a:xfrm>
            <a:off x="8027988" y="6669088"/>
            <a:ext cx="576262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00.00.2012</a:t>
            </a:r>
          </a:p>
        </p:txBody>
      </p:sp>
      <p:cxnSp>
        <p:nvCxnSpPr>
          <p:cNvPr id="12" name="Gerade Verbindung 11"/>
          <p:cNvCxnSpPr/>
          <p:nvPr/>
        </p:nvCxnSpPr>
        <p:spPr bwMode="gray">
          <a:xfrm>
            <a:off x="0" y="6669088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 bwMode="gray">
          <a:xfrm>
            <a:off x="86042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 bwMode="gray">
          <a:xfrm>
            <a:off x="8027988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 bwMode="gray">
          <a:xfrm>
            <a:off x="75247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gray">
          <a:xfrm>
            <a:off x="471646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 bwMode="gray">
          <a:xfrm>
            <a:off x="3203575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CT_Marker_ID_2" hidden="1"/>
          <p:cNvSpPr/>
          <p:nvPr>
            <p:custDataLst>
              <p:tags r:id="rId1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19" name="Gerade Verbindung 18"/>
          <p:cNvCxnSpPr/>
          <p:nvPr/>
        </p:nvCxnSpPr>
        <p:spPr bwMode="gray">
          <a:xfrm>
            <a:off x="197961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 bwMode="gray">
          <a:xfrm>
            <a:off x="1979613" y="6669088"/>
            <a:ext cx="1223962" cy="1889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>
                <a:solidFill>
                  <a:schemeClr val="tx1"/>
                </a:solidFill>
              </a:rPr>
              <a:t>[optional: Brand]</a:t>
            </a:r>
          </a:p>
        </p:txBody>
      </p:sp>
      <p:grpSp>
        <p:nvGrpSpPr>
          <p:cNvPr id="21" name="Gruppieren 7"/>
          <p:cNvGrpSpPr>
            <a:grpSpLocks/>
          </p:cNvGrpSpPr>
          <p:nvPr/>
        </p:nvGrpSpPr>
        <p:grpSpPr bwMode="auto">
          <a:xfrm>
            <a:off x="-396875" y="1484313"/>
            <a:ext cx="288925" cy="4968875"/>
            <a:chOff x="-468560" y="1484313"/>
            <a:chExt cx="288032" cy="4969023"/>
          </a:xfrm>
        </p:grpSpPr>
        <p:cxnSp>
          <p:nvCxnSpPr>
            <p:cNvPr id="22" name="Gerade Verbindung 21"/>
            <p:cNvCxnSpPr/>
            <p:nvPr/>
          </p:nvCxnSpPr>
          <p:spPr>
            <a:xfrm flipH="1">
              <a:off x="-468560" y="1484313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flipH="1">
              <a:off x="-468560" y="6453336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Gerade Verbindung 23"/>
          <p:cNvCxnSpPr/>
          <p:nvPr/>
        </p:nvCxnSpPr>
        <p:spPr>
          <a:xfrm flipH="1">
            <a:off x="9180513" y="1484313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>
            <a:off x="9180513" y="6453188"/>
            <a:ext cx="287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ieren 32"/>
          <p:cNvGrpSpPr>
            <a:grpSpLocks/>
          </p:cNvGrpSpPr>
          <p:nvPr/>
        </p:nvGrpSpPr>
        <p:grpSpPr bwMode="auto">
          <a:xfrm rot="5400000">
            <a:off x="4427537" y="-4265612"/>
            <a:ext cx="288925" cy="8064500"/>
            <a:chOff x="-468560" y="-1611557"/>
            <a:chExt cx="288032" cy="8064893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-485969" y="-1611557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flipH="1">
              <a:off x="-451152" y="6435872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10"/>
          <p:cNvGrpSpPr>
            <a:grpSpLocks/>
          </p:cNvGrpSpPr>
          <p:nvPr/>
        </p:nvGrpSpPr>
        <p:grpSpPr bwMode="auto">
          <a:xfrm>
            <a:off x="539750" y="6958013"/>
            <a:ext cx="8064500" cy="287337"/>
            <a:chOff x="539551" y="6957392"/>
            <a:chExt cx="8064897" cy="288032"/>
          </a:xfrm>
        </p:grpSpPr>
        <p:cxnSp>
          <p:nvCxnSpPr>
            <p:cNvPr id="30" name="Gerade Verbindung 29"/>
            <p:cNvCxnSpPr/>
            <p:nvPr/>
          </p:nvCxnSpPr>
          <p:spPr>
            <a:xfrm rot="5400000" flipH="1">
              <a:off x="8460431" y="7101409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 rot="5400000" flipH="1">
              <a:off x="395534" y="7101409"/>
              <a:ext cx="2880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feld 57"/>
          <p:cNvSpPr txBox="1">
            <a:spLocks noChangeArrowheads="1"/>
          </p:cNvSpPr>
          <p:nvPr/>
        </p:nvSpPr>
        <p:spPr bwMode="gray">
          <a:xfrm>
            <a:off x="7524750" y="7245350"/>
            <a:ext cx="503238" cy="1444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</a:t>
            </a:r>
            <a:r>
              <a:rPr lang="de-DE" sz="900" smtClean="0">
                <a:solidFill>
                  <a:schemeClr val="accent2"/>
                </a:solidFill>
                <a:sym typeface="Wingdings" pitchFamily="2" charset="2"/>
              </a:rPr>
              <a:t>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3" name="Textfeld 58"/>
          <p:cNvSpPr txBox="1">
            <a:spLocks noChangeArrowheads="1"/>
          </p:cNvSpPr>
          <p:nvPr/>
        </p:nvSpPr>
        <p:spPr bwMode="gray">
          <a:xfrm>
            <a:off x="7524750" y="6958013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tx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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4" name="Textfeld 59"/>
          <p:cNvSpPr txBox="1">
            <a:spLocks noChangeArrowheads="1"/>
          </p:cNvSpPr>
          <p:nvPr/>
        </p:nvSpPr>
        <p:spPr bwMode="gray">
          <a:xfrm>
            <a:off x="7524750" y="7389813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</a:t>
            </a:r>
            <a:r>
              <a:rPr lang="de-DE" sz="900" smtClean="0">
                <a:solidFill>
                  <a:schemeClr val="accent2"/>
                </a:solidFill>
                <a:sym typeface="Wingdings" pitchFamily="2" charset="2"/>
              </a:rPr>
              <a:t>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sp>
        <p:nvSpPr>
          <p:cNvPr id="35" name="Textfeld 60"/>
          <p:cNvSpPr txBox="1">
            <a:spLocks noChangeArrowheads="1"/>
          </p:cNvSpPr>
          <p:nvPr/>
        </p:nvSpPr>
        <p:spPr bwMode="gray">
          <a:xfrm>
            <a:off x="7524750" y="7100888"/>
            <a:ext cx="503238" cy="1444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rgbClr val="FFCD00"/>
                </a:solidFill>
                <a:sym typeface="Wingdings" pitchFamily="2" charset="2"/>
              </a:rPr>
              <a:t>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</a:t>
            </a:r>
            <a:endParaRPr lang="de-DE" sz="900" smtClean="0">
              <a:solidFill>
                <a:schemeClr val="bg2"/>
              </a:solidFill>
            </a:endParaRPr>
          </a:p>
        </p:txBody>
      </p:sp>
      <p:sp>
        <p:nvSpPr>
          <p:cNvPr id="36" name="Textfeld 64"/>
          <p:cNvSpPr txBox="1">
            <a:spLocks noChangeArrowheads="1"/>
          </p:cNvSpPr>
          <p:nvPr/>
        </p:nvSpPr>
        <p:spPr bwMode="gray">
          <a:xfrm>
            <a:off x="7524750" y="6694488"/>
            <a:ext cx="503238" cy="142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</a:t>
            </a:r>
            <a:endParaRPr lang="de-DE" sz="900" smtClean="0">
              <a:solidFill>
                <a:schemeClr val="accent2"/>
              </a:solidFill>
            </a:endParaRPr>
          </a:p>
        </p:txBody>
      </p:sp>
      <p:sp>
        <p:nvSpPr>
          <p:cNvPr id="37" name="Rechteck 66"/>
          <p:cNvSpPr>
            <a:spLocks noChangeArrowheads="1"/>
          </p:cNvSpPr>
          <p:nvPr/>
        </p:nvSpPr>
        <p:spPr bwMode="gray">
          <a:xfrm>
            <a:off x="539750" y="1773238"/>
            <a:ext cx="63357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400"/>
              </a:spcBef>
            </a:pPr>
            <a:r>
              <a:rPr lang="en-US"/>
              <a:t>All data provided in this document is non-binding. </a:t>
            </a:r>
          </a:p>
          <a:p>
            <a:pPr>
              <a:spcBef>
                <a:spcPts val="400"/>
              </a:spcBef>
            </a:pPr>
            <a:r>
              <a:rPr lang="en-US"/>
              <a:t>This data serves informational purposes only and is especially not guaranteed in any way. Depending on the subsequent specific individual projects, the relevant data may be subject </a:t>
            </a:r>
            <a:br>
              <a:rPr lang="en-US"/>
            </a:br>
            <a:r>
              <a:rPr lang="en-US"/>
              <a:t>to changes and will be assessed and determined individually for each project. This will depend on the particular characteristics of each individual project, especially specific site and operational conditions.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02154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6335713" cy="863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9560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39560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8638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7" descr="Logo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1"/>
          <p:cNvSpPr>
            <a:spLocks noChangeArrowheads="1"/>
          </p:cNvSpPr>
          <p:nvPr/>
        </p:nvSpPr>
        <p:spPr bwMode="gray">
          <a:xfrm>
            <a:off x="0" y="0"/>
            <a:ext cx="9144000" cy="1196975"/>
          </a:xfrm>
          <a:prstGeom prst="rect">
            <a:avLst/>
          </a:prstGeom>
          <a:solidFill>
            <a:srgbClr val="2F3C4A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sp>
        <p:nvSpPr>
          <p:cNvPr id="5" name="Rectangle 112"/>
          <p:cNvSpPr>
            <a:spLocks noChangeArrowheads="1"/>
          </p:cNvSpPr>
          <p:nvPr/>
        </p:nvSpPr>
        <p:spPr bwMode="gray">
          <a:xfrm>
            <a:off x="0" y="1177925"/>
            <a:ext cx="9144000" cy="90488"/>
          </a:xfrm>
          <a:prstGeom prst="rect">
            <a:avLst/>
          </a:prstGeom>
          <a:solidFill>
            <a:srgbClr val="009E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None/>
            </a:pPr>
            <a:endParaRPr lang="en-US"/>
          </a:p>
        </p:txBody>
      </p:sp>
      <p:pic>
        <p:nvPicPr>
          <p:cNvPr id="6" name="Picture 32" descr="MAN_Logo_neg_100mm_50%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338138"/>
            <a:ext cx="10731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1" name="Textplatzhalter 19"/>
          <p:cNvSpPr>
            <a:spLocks noGrp="1"/>
          </p:cNvSpPr>
          <p:nvPr>
            <p:ph type="subTitle" idx="1"/>
          </p:nvPr>
        </p:nvSpPr>
        <p:spPr>
          <a:xfrm>
            <a:off x="6156325" y="5049838"/>
            <a:ext cx="2428875" cy="10795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de-CH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03336828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450" y="190500"/>
            <a:ext cx="5976938" cy="8604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187450" y="1493838"/>
            <a:ext cx="7777163" cy="4968875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629650" y="6688138"/>
            <a:ext cx="503238" cy="1524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 </a:t>
            </a:r>
            <a:fld id="{B99F3872-48BF-4A76-BB9B-9FF8C508B4DB}" type="slidenum">
              <a:rPr lang="en-US" b="1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>
          <a:xfrm>
            <a:off x="7772400" y="6686550"/>
            <a:ext cx="863600" cy="1714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Jun 19, 2012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1260475" y="6688138"/>
            <a:ext cx="2519363" cy="1444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MOPICO® Product Overview     OSSS/RB</a:t>
            </a:r>
          </a:p>
        </p:txBody>
      </p:sp>
    </p:spTree>
    <p:extLst>
      <p:ext uri="{BB962C8B-B14F-4D97-AF65-F5344CB8AC3E}">
        <p14:creationId xmlns:p14="http://schemas.microsoft.com/office/powerpoint/2010/main" val="1886891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61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575" y="1484312"/>
            <a:ext cx="8064675" cy="4968875"/>
          </a:xfrm>
        </p:spPr>
        <p:txBody>
          <a:bodyPr/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878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39575" y="1484312"/>
            <a:ext cx="8064675" cy="4968875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70709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gray">
          <a:xfrm>
            <a:off x="540321" y="1484314"/>
            <a:ext cx="3887663" cy="49688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 bwMode="gray">
          <a:xfrm>
            <a:off x="4716785" y="1484314"/>
            <a:ext cx="3887465" cy="49688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71951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35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52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0" y="1268413"/>
            <a:ext cx="9144000" cy="5400675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itchFamily="16" charset="2"/>
              <a:buNone/>
              <a:tabLst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3754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4716463" y="1268413"/>
            <a:ext cx="4427537" cy="5400675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itchFamily="16" charset="2"/>
              <a:buNone/>
              <a:tabLst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539750" y="1484314"/>
            <a:ext cx="3887788" cy="4968874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29405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0" y="1268413"/>
            <a:ext cx="4427538" cy="5400675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itchFamily="16" charset="2"/>
              <a:buNone/>
              <a:tabLst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gray">
          <a:xfrm>
            <a:off x="4716462" y="1484314"/>
            <a:ext cx="3887787" cy="4968874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0934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539750" y="1484313"/>
            <a:ext cx="6335713" cy="4968875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7019924" y="1268413"/>
            <a:ext cx="2124075" cy="5400675"/>
          </a:xfrm>
        </p:spPr>
        <p:txBody>
          <a:bodyPr anchor="ctr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Wingdings" pitchFamily="16" charset="2"/>
              <a:buNone/>
              <a:tabLst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2858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/>
        </p:nvSpPr>
        <p:spPr bwMode="gray">
          <a:xfrm>
            <a:off x="8604250" y="6669088"/>
            <a:ext cx="539750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241240D-587B-4605-99F7-D9F3305121C2}" type="slidenum">
              <a:rPr lang="en-US" sz="7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00" b="1">
              <a:solidFill>
                <a:schemeClr val="tx1"/>
              </a:solidFill>
            </a:endParaRPr>
          </a:p>
        </p:txBody>
      </p:sp>
      <p:sp>
        <p:nvSpPr>
          <p:cNvPr id="1028" name="Rectangle 218"/>
          <p:cNvSpPr>
            <a:spLocks noChangeArrowheads="1"/>
          </p:cNvSpPr>
          <p:nvPr/>
        </p:nvSpPr>
        <p:spPr bwMode="gray">
          <a:xfrm>
            <a:off x="0" y="1177925"/>
            <a:ext cx="9147175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Text Box 219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gray">
          <a:xfrm>
            <a:off x="8604250" y="6669088"/>
            <a:ext cx="180975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&lt;</a:t>
            </a:r>
          </a:p>
        </p:txBody>
      </p:sp>
      <p:sp>
        <p:nvSpPr>
          <p:cNvPr id="2054" name="Text Box 220">
            <a:hlinkClick r:id="" action="ppaction://hlinkshowjump?jump=nextslide"/>
          </p:cNvPr>
          <p:cNvSpPr txBox="1">
            <a:spLocks noChangeArrowheads="1"/>
          </p:cNvSpPr>
          <p:nvPr/>
        </p:nvSpPr>
        <p:spPr bwMode="gray">
          <a:xfrm>
            <a:off x="8964613" y="6669088"/>
            <a:ext cx="179387" cy="1889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700" b="1" smtClean="0"/>
              <a:t>&gt;</a:t>
            </a:r>
          </a:p>
        </p:txBody>
      </p:sp>
      <p:sp>
        <p:nvSpPr>
          <p:cNvPr id="4115" name="Rectangle 3"/>
          <p:cNvSpPr>
            <a:spLocks noGrp="1" noChangeArrowheads="1"/>
          </p:cNvSpPr>
          <p:nvPr>
            <p:ph type="body" idx="1"/>
            <p:custDataLst>
              <p:tags r:id="rId21"/>
            </p:custDataLst>
          </p:nvPr>
        </p:nvSpPr>
        <p:spPr bwMode="gray">
          <a:xfrm>
            <a:off x="539750" y="1484313"/>
            <a:ext cx="8064500" cy="496887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  <a:p>
            <a:pPr lvl="5"/>
            <a:r>
              <a:rPr lang="en-US" noProof="0" dirty="0" smtClean="0"/>
              <a:t>Sixth level</a:t>
            </a:r>
          </a:p>
          <a:p>
            <a:pPr lvl="6"/>
            <a:r>
              <a:rPr lang="en-US" noProof="0" dirty="0" smtClean="0"/>
              <a:t>Seventh level</a:t>
            </a:r>
          </a:p>
          <a:p>
            <a:pPr lvl="7"/>
            <a:r>
              <a:rPr lang="en-US" noProof="0" dirty="0" smtClean="0"/>
              <a:t>Eighth level</a:t>
            </a:r>
          </a:p>
          <a:p>
            <a:pPr lvl="8"/>
            <a:r>
              <a:rPr lang="en-US" noProof="0" dirty="0" smtClean="0"/>
              <a:t>Ninth level</a:t>
            </a:r>
          </a:p>
        </p:txBody>
      </p:sp>
      <p:sp>
        <p:nvSpPr>
          <p:cNvPr id="1032" name="Rectangle 19"/>
          <p:cNvSpPr>
            <a:spLocks noGrp="1" noChangeArrowheads="1"/>
          </p:cNvSpPr>
          <p:nvPr>
            <p:ph type="title"/>
          </p:nvPr>
        </p:nvSpPr>
        <p:spPr bwMode="gray">
          <a:xfrm>
            <a:off x="539750" y="188913"/>
            <a:ext cx="6335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64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Rechteck 4"/>
          <p:cNvSpPr/>
          <p:nvPr/>
        </p:nvSpPr>
        <p:spPr bwMode="gray">
          <a:xfrm>
            <a:off x="0" y="6669088"/>
            <a:ext cx="1979613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2000" tIns="0" rIns="0" bIns="0" anchor="ctr"/>
          <a:lstStyle/>
          <a:p>
            <a:pPr>
              <a:defRPr/>
            </a:pPr>
            <a:r>
              <a:rPr lang="en-US" sz="700">
                <a:solidFill>
                  <a:schemeClr val="tx1"/>
                </a:solidFill>
              </a:rPr>
              <a:t>MA</a:t>
            </a:r>
            <a:r>
              <a:rPr lang="de-CH" sz="700">
                <a:solidFill>
                  <a:schemeClr val="tx1"/>
                </a:solidFill>
              </a:rPr>
              <a:t>N Diesel &amp; Turbo Schweiz AG</a:t>
            </a:r>
          </a:p>
        </p:txBody>
      </p:sp>
      <p:sp>
        <p:nvSpPr>
          <p:cNvPr id="62" name="Rechteck 61"/>
          <p:cNvSpPr/>
          <p:nvPr/>
        </p:nvSpPr>
        <p:spPr bwMode="gray">
          <a:xfrm>
            <a:off x="3203575" y="6669088"/>
            <a:ext cx="1512888" cy="18891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700" dirty="0" smtClean="0">
                <a:solidFill>
                  <a:schemeClr val="tx1"/>
                </a:solidFill>
              </a:rPr>
              <a:t>STSIMZ/LU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63" name="Rechteck 62"/>
          <p:cNvSpPr/>
          <p:nvPr/>
        </p:nvSpPr>
        <p:spPr bwMode="gray">
          <a:xfrm>
            <a:off x="4716463" y="6669088"/>
            <a:ext cx="2808287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700" b="1" dirty="0" smtClean="0">
                <a:solidFill>
                  <a:schemeClr val="tx1"/>
                </a:solidFill>
              </a:rPr>
              <a:t>HOFIM </a:t>
            </a:r>
            <a:r>
              <a:rPr lang="en-US" sz="700" b="1" dirty="0">
                <a:solidFill>
                  <a:schemeClr val="tx1"/>
                </a:solidFill>
              </a:rPr>
              <a:t>Product Overview</a:t>
            </a:r>
          </a:p>
        </p:txBody>
      </p:sp>
      <p:sp>
        <p:nvSpPr>
          <p:cNvPr id="64" name="Rechteck 63"/>
          <p:cNvSpPr/>
          <p:nvPr/>
        </p:nvSpPr>
        <p:spPr bwMode="gray">
          <a:xfrm>
            <a:off x="8027988" y="6669088"/>
            <a:ext cx="576262" cy="18891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700" dirty="0" smtClean="0">
                <a:solidFill>
                  <a:schemeClr val="tx1"/>
                </a:solidFill>
              </a:rPr>
              <a:t>March 2017</a:t>
            </a:r>
            <a:endParaRPr lang="en-US" sz="700" dirty="0">
              <a:solidFill>
                <a:schemeClr val="tx1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 bwMode="gray">
          <a:xfrm>
            <a:off x="0" y="6669088"/>
            <a:ext cx="914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 bwMode="gray">
          <a:xfrm>
            <a:off x="86042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 bwMode="gray">
          <a:xfrm>
            <a:off x="8027988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 bwMode="gray">
          <a:xfrm>
            <a:off x="7524750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/>
          <p:nvPr/>
        </p:nvCxnSpPr>
        <p:spPr bwMode="gray">
          <a:xfrm>
            <a:off x="471646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 bwMode="gray">
          <a:xfrm>
            <a:off x="3203575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CT_Marker_ID_2" hidden="1"/>
          <p:cNvSpPr/>
          <p:nvPr>
            <p:custDataLst>
              <p:tags r:id="rId22"/>
            </p:custDataLst>
          </p:nvPr>
        </p:nvSpPr>
        <p:spPr bwMode="gray">
          <a:xfrm>
            <a:off x="1270000" y="127000"/>
            <a:ext cx="127000" cy="12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 bwMode="gray">
          <a:xfrm>
            <a:off x="1979613" y="6669088"/>
            <a:ext cx="0" cy="18891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 bwMode="gray">
          <a:xfrm>
            <a:off x="1979613" y="6669088"/>
            <a:ext cx="1223962" cy="18891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2070" name="Textfeld 42"/>
          <p:cNvSpPr txBox="1">
            <a:spLocks noChangeArrowheads="1"/>
          </p:cNvSpPr>
          <p:nvPr/>
        </p:nvSpPr>
        <p:spPr bwMode="gray">
          <a:xfrm>
            <a:off x="7524750" y="6694488"/>
            <a:ext cx="503238" cy="1444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00"/>
              </a:spcBef>
              <a:defRPr/>
            </a:pP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</a:t>
            </a:r>
            <a:r>
              <a:rPr lang="de-DE" sz="900" smtClean="0">
                <a:solidFill>
                  <a:srgbClr val="FFCD00"/>
                </a:solidFill>
                <a:sym typeface="Wingdings" pitchFamily="2" charset="2"/>
              </a:rPr>
              <a:t></a:t>
            </a:r>
            <a:r>
              <a:rPr lang="de-DE" sz="900" smtClean="0">
                <a:solidFill>
                  <a:schemeClr val="bg2"/>
                </a:solidFill>
                <a:sym typeface="Wingdings" pitchFamily="2" charset="2"/>
              </a:rPr>
              <a:t></a:t>
            </a:r>
            <a:endParaRPr lang="de-DE" sz="900" smtClean="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50" r:id="rId12"/>
    <p:sldLayoutId id="2147483951" r:id="rId13"/>
    <p:sldLayoutId id="2147483952" r:id="rId14"/>
    <p:sldLayoutId id="2147483948" r:id="rId15"/>
    <p:sldLayoutId id="2147483953" r:id="rId16"/>
    <p:sldLayoutId id="2147483955" r:id="rId17"/>
    <p:sldLayoutId id="2147483962" r:id="rId18"/>
    <p:sldLayoutId id="2147483963" r:id="rId1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400"/>
        </a:spcBef>
        <a:spcAft>
          <a:spcPct val="0"/>
        </a:spcAft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rtl="0" eaLnBrk="0" fontAlgn="base" hangingPunct="0">
        <a:spcBef>
          <a:spcPts val="400"/>
        </a:spcBef>
        <a:spcAft>
          <a:spcPct val="0"/>
        </a:spcAft>
        <a:buClr>
          <a:srgbClr val="E40045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358775" indent="-179388" algn="l" rtl="0" eaLnBrk="0" fontAlgn="base" hangingPunct="0">
        <a:spcBef>
          <a:spcPts val="400"/>
        </a:spcBef>
        <a:spcAft>
          <a:spcPct val="0"/>
        </a:spcAft>
        <a:buClr>
          <a:srgbClr val="E40045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539750" indent="-179388" algn="l" rtl="0" eaLnBrk="0" fontAlgn="base" hangingPunct="0">
        <a:spcBef>
          <a:spcPts val="400"/>
        </a:spcBef>
        <a:spcAft>
          <a:spcPct val="0"/>
        </a:spcAft>
        <a:buClr>
          <a:srgbClr val="E40045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719138" indent="-179388" algn="l" rtl="0" eaLnBrk="0" fontAlgn="base" hangingPunct="0">
        <a:spcBef>
          <a:spcPts val="400"/>
        </a:spcBef>
        <a:spcAft>
          <a:spcPct val="0"/>
        </a:spcAft>
        <a:buClr>
          <a:srgbClr val="E40045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720000" indent="-180000" algn="l" rtl="0" eaLnBrk="1" fontAlgn="base" hangingPunct="1">
        <a:spcBef>
          <a:spcPts val="400"/>
        </a:spcBef>
        <a:spcAft>
          <a:spcPct val="0"/>
        </a:spcAft>
        <a:buClr>
          <a:srgbClr val="E40045"/>
        </a:buClr>
        <a:buFont typeface="Wingdings" pitchFamily="16" charset="2"/>
        <a:buChar char="§"/>
        <a:defRPr>
          <a:solidFill>
            <a:schemeClr val="tx1"/>
          </a:solidFill>
          <a:latin typeface="+mn-lt"/>
        </a:defRPr>
      </a:lvl6pPr>
      <a:lvl7pPr marL="720000" indent="-180000" algn="l" rtl="0" eaLnBrk="1" fontAlgn="base" hangingPunct="1">
        <a:spcBef>
          <a:spcPts val="400"/>
        </a:spcBef>
        <a:spcAft>
          <a:spcPct val="0"/>
        </a:spcAft>
        <a:buClr>
          <a:srgbClr val="E40045"/>
        </a:buClr>
        <a:buFont typeface="Wingdings" pitchFamily="16" charset="2"/>
        <a:buChar char="§"/>
        <a:defRPr>
          <a:solidFill>
            <a:schemeClr val="tx1"/>
          </a:solidFill>
          <a:latin typeface="+mn-lt"/>
        </a:defRPr>
      </a:lvl7pPr>
      <a:lvl8pPr marL="720000" indent="-180000" algn="l" rtl="0" eaLnBrk="1" fontAlgn="base" hangingPunct="1">
        <a:spcBef>
          <a:spcPts val="400"/>
        </a:spcBef>
        <a:spcAft>
          <a:spcPct val="0"/>
        </a:spcAft>
        <a:buClr>
          <a:srgbClr val="E40045"/>
        </a:buClr>
        <a:buFont typeface="Wingdings" pitchFamily="16" charset="2"/>
        <a:buChar char="§"/>
        <a:defRPr>
          <a:solidFill>
            <a:schemeClr val="tx1"/>
          </a:solidFill>
          <a:latin typeface="+mn-lt"/>
        </a:defRPr>
      </a:lvl8pPr>
      <a:lvl9pPr marL="720000" indent="-180000" algn="l" rtl="0" eaLnBrk="1" fontAlgn="base" hangingPunct="1">
        <a:spcBef>
          <a:spcPts val="400"/>
        </a:spcBef>
        <a:spcAft>
          <a:spcPct val="0"/>
        </a:spcAft>
        <a:buClr>
          <a:srgbClr val="E40045"/>
        </a:buClr>
        <a:buFont typeface="Wingdings" pitchFamily="16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1" Type="http://schemas.openxmlformats.org/officeDocument/2006/relationships/slide" Target="slide2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slide" Target="slide5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10" Type="http://schemas.openxmlformats.org/officeDocument/2006/relationships/tags" Target="../tags/tag84.xml"/><Relationship Id="rId19" Type="http://schemas.openxmlformats.org/officeDocument/2006/relationships/notesSlide" Target="../notesSlides/notesSlide7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../media/image15.jpeg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14.jpe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96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103.xml"/><Relationship Id="rId21" Type="http://schemas.openxmlformats.org/officeDocument/2006/relationships/slide" Target="slide2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slide" Target="slide5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10" Type="http://schemas.openxmlformats.org/officeDocument/2006/relationships/tags" Target="../tags/tag110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tags" Target="../tags/tag130.xml"/><Relationship Id="rId18" Type="http://schemas.openxmlformats.org/officeDocument/2006/relationships/slide" Target="slide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tags" Target="../tags/tag129.xml"/><Relationship Id="rId17" Type="http://schemas.openxmlformats.org/officeDocument/2006/relationships/notesSlide" Target="../notesSlides/notesSlide11.xml"/><Relationship Id="rId2" Type="http://schemas.openxmlformats.org/officeDocument/2006/relationships/tags" Target="../tags/tag119.xml"/><Relationship Id="rId16" Type="http://schemas.openxmlformats.org/officeDocument/2006/relationships/slideLayout" Target="../slideLayouts/slideLayout4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10" Type="http://schemas.openxmlformats.org/officeDocument/2006/relationships/tags" Target="../tags/tag127.xml"/><Relationship Id="rId19" Type="http://schemas.openxmlformats.org/officeDocument/2006/relationships/slide" Target="slide2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11" Type="http://schemas.openxmlformats.org/officeDocument/2006/relationships/image" Target="../media/image30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7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slide" Target="slide5.xml"/><Relationship Id="rId2" Type="http://schemas.openxmlformats.org/officeDocument/2006/relationships/tags" Target="../tags/tag134.xml"/><Relationship Id="rId16" Type="http://schemas.openxmlformats.org/officeDocument/2006/relationships/slide" Target="slide2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2" Type="http://schemas.openxmlformats.org/officeDocument/2006/relationships/tags" Target="../tags/tag147.xml"/><Relationship Id="rId16" Type="http://schemas.openxmlformats.org/officeDocument/2006/relationships/slide" Target="slide5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5" Type="http://schemas.openxmlformats.org/officeDocument/2006/relationships/tags" Target="../tags/tag150.xml"/><Relationship Id="rId15" Type="http://schemas.openxmlformats.org/officeDocument/2006/relationships/slide" Target="slide2.xml"/><Relationship Id="rId10" Type="http://schemas.openxmlformats.org/officeDocument/2006/relationships/tags" Target="../tags/tag155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slide" Target="slide6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slide" Target="slide5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notesSlide" Target="../notesSlides/notesSlide1.xml"/><Relationship Id="rId30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slide" Target="slide2.xml"/><Relationship Id="rId2" Type="http://schemas.openxmlformats.org/officeDocument/2006/relationships/tags" Target="../tags/tag33.xml"/><Relationship Id="rId16" Type="http://schemas.openxmlformats.org/officeDocument/2006/relationships/slide" Target="slide5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slide" Target="slide2.xml"/><Relationship Id="rId2" Type="http://schemas.openxmlformats.org/officeDocument/2006/relationships/tags" Target="../tags/tag46.xml"/><Relationship Id="rId16" Type="http://schemas.openxmlformats.org/officeDocument/2006/relationships/slide" Target="slide5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1" Type="http://schemas.openxmlformats.org/officeDocument/2006/relationships/slide" Target="slide2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slide" Target="slide5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10" Type="http://schemas.openxmlformats.org/officeDocument/2006/relationships/tags" Target="../tags/tag67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Grp="1" noChangeArrowheads="1"/>
          </p:cNvSpPr>
          <p:nvPr>
            <p:ph type="title"/>
          </p:nvPr>
        </p:nvSpPr>
        <p:spPr bwMode="auto">
          <a:noFill/>
        </p:spPr>
        <p:txBody>
          <a:bodyPr tIns="46800" bIns="46800"/>
          <a:lstStyle/>
          <a:p>
            <a:r>
              <a:rPr lang="de-DE" dirty="0" smtClean="0"/>
              <a:t>HOFIM</a:t>
            </a:r>
            <a:r>
              <a:rPr lang="de-CH" baseline="30000" dirty="0" smtClean="0">
                <a:cs typeface="Arial" pitchFamily="34" charset="0"/>
              </a:rPr>
              <a:t>™ </a:t>
            </a:r>
            <a:r>
              <a:rPr lang="de-DE" dirty="0" smtClean="0"/>
              <a:t>: </a:t>
            </a:r>
            <a:r>
              <a:rPr lang="ru-RU" dirty="0" smtClean="0"/>
              <a:t>Презентация изделия</a:t>
            </a:r>
            <a:endParaRPr lang="de-CH" dirty="0" smtClean="0"/>
          </a:p>
        </p:txBody>
      </p:sp>
      <p:sp>
        <p:nvSpPr>
          <p:cNvPr id="10243" name="Rectangle 13"/>
          <p:cNvSpPr>
            <a:spLocks/>
          </p:cNvSpPr>
          <p:nvPr/>
        </p:nvSpPr>
        <p:spPr bwMode="auto">
          <a:xfrm>
            <a:off x="5219700" y="5083175"/>
            <a:ext cx="33655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40000"/>
              </a:spcBef>
              <a:buClr>
                <a:srgbClr val="3D4B5A"/>
              </a:buClr>
              <a:buSzPct val="110000"/>
              <a:buFont typeface="Wingdings" pitchFamily="2" charset="2"/>
              <a:buNone/>
            </a:pPr>
            <a:r>
              <a:rPr lang="ru-RU" sz="2000" b="1" dirty="0">
                <a:solidFill>
                  <a:srgbClr val="FFFFFF"/>
                </a:solidFill>
              </a:rPr>
              <a:t>Сегмент ПХГ и ГПА</a:t>
            </a:r>
            <a:endParaRPr lang="en-GB" sz="2000" b="1" dirty="0">
              <a:solidFill>
                <a:srgbClr val="FFFFFF"/>
              </a:solidFill>
            </a:endParaRPr>
          </a:p>
          <a:p>
            <a:pPr algn="r">
              <a:lnSpc>
                <a:spcPct val="110000"/>
              </a:lnSpc>
              <a:spcBef>
                <a:spcPct val="20000"/>
              </a:spcBef>
              <a:buClr>
                <a:srgbClr val="3D4B5A"/>
              </a:buClr>
              <a:buSzPct val="110000"/>
              <a:buFont typeface="Wingdings" pitchFamily="2" charset="2"/>
              <a:buNone/>
            </a:pPr>
            <a:endParaRPr lang="en-US" sz="1400" b="1" dirty="0">
              <a:solidFill>
                <a:srgbClr val="FFFFFF"/>
              </a:solidFill>
            </a:endParaRPr>
          </a:p>
          <a:p>
            <a:pPr algn="r">
              <a:lnSpc>
                <a:spcPct val="110000"/>
              </a:lnSpc>
              <a:spcBef>
                <a:spcPct val="20000"/>
              </a:spcBef>
              <a:buClr>
                <a:srgbClr val="3D4B5A"/>
              </a:buClr>
              <a:buSzPct val="110000"/>
              <a:buFont typeface="Wingdings" pitchFamily="2" charset="2"/>
              <a:buNone/>
            </a:pPr>
            <a:r>
              <a:rPr lang="en-US" sz="1400" b="1" dirty="0">
                <a:solidFill>
                  <a:srgbClr val="FFFFFF"/>
                </a:solidFill>
              </a:rPr>
              <a:t>MAN Diesel &amp; Turbo </a:t>
            </a:r>
            <a:r>
              <a:rPr lang="en-US" sz="1400" b="1" dirty="0" err="1">
                <a:solidFill>
                  <a:srgbClr val="FFFFFF"/>
                </a:solidFill>
              </a:rPr>
              <a:t>Schweiz</a:t>
            </a:r>
            <a:r>
              <a:rPr lang="en-US" sz="1400" b="1" dirty="0">
                <a:solidFill>
                  <a:srgbClr val="FFFFFF"/>
                </a:solidFill>
              </a:rPr>
              <a:t> AG</a:t>
            </a:r>
            <a:endParaRPr lang="ru-RU" sz="1400" b="1" dirty="0">
              <a:solidFill>
                <a:srgbClr val="FFFFFF"/>
              </a:solidFill>
            </a:endParaRPr>
          </a:p>
          <a:p>
            <a:pPr algn="r">
              <a:lnSpc>
                <a:spcPct val="110000"/>
              </a:lnSpc>
              <a:spcBef>
                <a:spcPct val="20000"/>
              </a:spcBef>
              <a:buClr>
                <a:srgbClr val="3D4B5A"/>
              </a:buClr>
              <a:buSzPct val="110000"/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FFFFFF"/>
                </a:solidFill>
              </a:rPr>
              <a:t>Швейцария</a:t>
            </a:r>
            <a:endParaRPr lang="de-CH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andem-Hofim_Cross-Section_Seite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8" b="18121"/>
          <a:stretch>
            <a:fillRect/>
          </a:stretch>
        </p:blipFill>
        <p:spPr bwMode="auto">
          <a:xfrm>
            <a:off x="1006475" y="2216150"/>
            <a:ext cx="7789863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76213" y="5645706"/>
            <a:ext cx="984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Ротор с импеллерами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1120775" y="4857750"/>
            <a:ext cx="873125" cy="116046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H="1" flipV="1">
            <a:off x="3595688" y="2754313"/>
            <a:ext cx="0" cy="1687512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892425" y="2134156"/>
            <a:ext cx="16589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Радиальный магнитный подшипник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822825" y="5124450"/>
            <a:ext cx="130175" cy="7493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551362" y="5964566"/>
            <a:ext cx="1892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Высокооборотный мотор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1244600" y="3768725"/>
            <a:ext cx="835025" cy="28416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12713" y="3491240"/>
            <a:ext cx="1501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Первая ступень компрессора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>
            <a:off x="7678738" y="1885950"/>
            <a:ext cx="198437" cy="178911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796088" y="1449716"/>
            <a:ext cx="1831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Картридж второй ступени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5048250" y="1835150"/>
            <a:ext cx="134938" cy="617538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648200" y="1229281"/>
            <a:ext cx="14144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Коробка выводов </a:t>
            </a:r>
            <a:r>
              <a:rPr lang="ru-RU" sz="1400" dirty="0" err="1" smtClean="0">
                <a:solidFill>
                  <a:srgbClr val="E60041"/>
                </a:solidFill>
              </a:rPr>
              <a:t>эл.двигателя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gray">
          <a:xfrm>
            <a:off x="660400" y="188913"/>
            <a:ext cx="64325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03C4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b"/>
          <a:lstStyle/>
          <a:p>
            <a:pPr eaLnBrk="0" hangingPunct="0"/>
            <a:r>
              <a:rPr lang="de-CH" sz="2600" b="1" dirty="0" smtClean="0">
                <a:solidFill>
                  <a:schemeClr val="bg1"/>
                </a:solidFill>
              </a:rPr>
              <a:t>HOFIM</a:t>
            </a:r>
            <a:r>
              <a:rPr lang="de-CH" sz="2600" b="1" baseline="30000" dirty="0">
                <a:solidFill>
                  <a:schemeClr val="bg1"/>
                </a:solidFill>
                <a:cs typeface="Arial" pitchFamily="34" charset="0"/>
              </a:rPr>
              <a:t>™</a:t>
            </a:r>
            <a:r>
              <a:rPr lang="de-CH" sz="2600" b="1" dirty="0">
                <a:solidFill>
                  <a:schemeClr val="bg1"/>
                </a:solidFill>
              </a:rPr>
              <a:t>  </a:t>
            </a:r>
            <a:r>
              <a:rPr lang="ru-RU" sz="2600" b="1" dirty="0" smtClean="0">
                <a:solidFill>
                  <a:schemeClr val="bg1"/>
                </a:solidFill>
              </a:rPr>
              <a:t>устройство компрессора</a:t>
            </a:r>
            <a:endParaRPr lang="de-DE" sz="2600" b="1" dirty="0">
              <a:solidFill>
                <a:schemeClr val="bg1"/>
              </a:solidFill>
            </a:endParaRPr>
          </a:p>
        </p:txBody>
      </p:sp>
      <p:sp>
        <p:nvSpPr>
          <p:cNvPr id="24592" name="AutoShape 20"/>
          <p:cNvSpPr>
            <a:spLocks noChangeArrowheads="1"/>
          </p:cNvSpPr>
          <p:nvPr/>
        </p:nvSpPr>
        <p:spPr bwMode="gray">
          <a:xfrm>
            <a:off x="7415213" y="4800600"/>
            <a:ext cx="142875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CH"/>
          </a:p>
        </p:txBody>
      </p:sp>
      <p:sp>
        <p:nvSpPr>
          <p:cNvPr id="24593" name="Line 21"/>
          <p:cNvSpPr>
            <a:spLocks noChangeShapeType="1"/>
          </p:cNvSpPr>
          <p:nvPr/>
        </p:nvSpPr>
        <p:spPr bwMode="auto">
          <a:xfrm flipH="1" flipV="1">
            <a:off x="2933700" y="3551238"/>
            <a:ext cx="131763" cy="88265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94" name="Text Box 22"/>
          <p:cNvSpPr txBox="1">
            <a:spLocks noChangeArrowheads="1"/>
          </p:cNvSpPr>
          <p:nvPr/>
        </p:nvSpPr>
        <p:spPr bwMode="auto">
          <a:xfrm>
            <a:off x="5813425" y="2226003"/>
            <a:ext cx="1414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Штуцеры газа охлаждения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95" name="Line 23"/>
          <p:cNvSpPr>
            <a:spLocks noChangeShapeType="1"/>
          </p:cNvSpPr>
          <p:nvPr/>
        </p:nvSpPr>
        <p:spPr bwMode="auto">
          <a:xfrm flipH="1" flipV="1">
            <a:off x="6213475" y="2749550"/>
            <a:ext cx="90488" cy="97631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96" name="Line 24"/>
          <p:cNvSpPr>
            <a:spLocks noChangeShapeType="1"/>
          </p:cNvSpPr>
          <p:nvPr/>
        </p:nvSpPr>
        <p:spPr bwMode="auto">
          <a:xfrm flipH="1" flipV="1">
            <a:off x="6710363" y="2732088"/>
            <a:ext cx="312737" cy="103505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597" name="Text Box 25"/>
          <p:cNvSpPr txBox="1">
            <a:spLocks noChangeArrowheads="1"/>
          </p:cNvSpPr>
          <p:nvPr/>
        </p:nvSpPr>
        <p:spPr bwMode="auto">
          <a:xfrm>
            <a:off x="2259013" y="2923144"/>
            <a:ext cx="16589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Осевой магнитный подшипник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98" name="Text Box 26"/>
          <p:cNvSpPr txBox="1">
            <a:spLocks noChangeArrowheads="1"/>
          </p:cNvSpPr>
          <p:nvPr/>
        </p:nvSpPr>
        <p:spPr bwMode="auto">
          <a:xfrm>
            <a:off x="6334125" y="5469265"/>
            <a:ext cx="1317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Ревизионная заглушка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599" name="Line 27"/>
          <p:cNvSpPr>
            <a:spLocks noChangeShapeType="1"/>
          </p:cNvSpPr>
          <p:nvPr/>
        </p:nvSpPr>
        <p:spPr bwMode="auto">
          <a:xfrm>
            <a:off x="6410325" y="4892675"/>
            <a:ext cx="587375" cy="7493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4600" name="Text Box 28"/>
          <p:cNvSpPr txBox="1">
            <a:spLocks noChangeArrowheads="1"/>
          </p:cNvSpPr>
          <p:nvPr/>
        </p:nvSpPr>
        <p:spPr bwMode="auto">
          <a:xfrm>
            <a:off x="2424113" y="5947103"/>
            <a:ext cx="1230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Штуцер </a:t>
            </a:r>
            <a:r>
              <a:rPr lang="ru-RU" sz="1400" dirty="0" err="1" smtClean="0">
                <a:solidFill>
                  <a:srgbClr val="E60041"/>
                </a:solidFill>
              </a:rPr>
              <a:t>охл.газа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24601" name="Line 29"/>
          <p:cNvSpPr>
            <a:spLocks noChangeShapeType="1"/>
          </p:cNvSpPr>
          <p:nvPr/>
        </p:nvSpPr>
        <p:spPr bwMode="auto">
          <a:xfrm flipH="1">
            <a:off x="2960688" y="5554663"/>
            <a:ext cx="258762" cy="4572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27" descr="image00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2047875"/>
            <a:ext cx="605948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4421188"/>
            <a:ext cx="141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E60041"/>
                </a:solidFill>
              </a:rPr>
              <a:t>Предвключен-ное колесо </a:t>
            </a:r>
            <a:endParaRPr lang="en-US" altLang="de-DE" sz="1200">
              <a:solidFill>
                <a:srgbClr val="E60041"/>
              </a:solidFill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 flipV="1">
            <a:off x="1593850" y="4581525"/>
            <a:ext cx="2155825" cy="1016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 flipV="1">
            <a:off x="2386013" y="1908175"/>
            <a:ext cx="1833562" cy="230981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39750" y="1384300"/>
            <a:ext cx="2132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E60041"/>
                </a:solidFill>
              </a:rPr>
              <a:t>Магнитный подшипник</a:t>
            </a:r>
            <a:r>
              <a:rPr lang="de-CH" altLang="de-DE" sz="1400">
                <a:solidFill>
                  <a:srgbClr val="E60041"/>
                </a:solidFill>
              </a:rPr>
              <a:t> </a:t>
            </a:r>
            <a:r>
              <a:rPr lang="en-US" altLang="de-DE" sz="1400">
                <a:solidFill>
                  <a:srgbClr val="E60041"/>
                </a:solidFill>
              </a:rPr>
              <a:t>(</a:t>
            </a:r>
            <a:r>
              <a:rPr lang="ru-RU" altLang="de-DE" sz="1400">
                <a:solidFill>
                  <a:srgbClr val="E60041"/>
                </a:solidFill>
              </a:rPr>
              <a:t>радиальные и осевые</a:t>
            </a:r>
            <a:r>
              <a:rPr lang="en-US" altLang="de-DE" sz="1400">
                <a:solidFill>
                  <a:srgbClr val="E60041"/>
                </a:solidFill>
              </a:rPr>
              <a:t>)</a:t>
            </a:r>
            <a:endParaRPr lang="en-US" altLang="de-DE" sz="1200">
              <a:solidFill>
                <a:srgbClr val="E60041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 flipV="1">
            <a:off x="4389438" y="1976438"/>
            <a:ext cx="711200" cy="2144712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203575" y="1584325"/>
            <a:ext cx="1700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E60041"/>
                </a:solidFill>
              </a:rPr>
              <a:t>Электромотор</a:t>
            </a:r>
            <a:endParaRPr lang="en-US" altLang="de-DE" sz="1200">
              <a:solidFill>
                <a:srgbClr val="E60041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222500" y="3413125"/>
            <a:ext cx="1196975" cy="1143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55650" y="3213100"/>
            <a:ext cx="1630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E60041"/>
                </a:solidFill>
              </a:rPr>
              <a:t>Первая ступень компрессора</a:t>
            </a:r>
            <a:endParaRPr lang="en-US" altLang="de-DE" sz="1200">
              <a:solidFill>
                <a:srgbClr val="E60041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7026275" y="1982788"/>
            <a:ext cx="66675" cy="727075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499225" y="1458913"/>
            <a:ext cx="2217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E60041"/>
                </a:solidFill>
              </a:rPr>
              <a:t>Вторая ступень компрессора</a:t>
            </a:r>
            <a:endParaRPr lang="en-US" altLang="de-DE" sz="1200">
              <a:solidFill>
                <a:srgbClr val="E60041"/>
              </a:solidFill>
            </a:endParaRPr>
          </a:p>
        </p:txBody>
      </p:sp>
      <p:sp>
        <p:nvSpPr>
          <p:cNvPr id="21517" name="Text Box 18"/>
          <p:cNvSpPr txBox="1">
            <a:spLocks noChangeArrowheads="1"/>
          </p:cNvSpPr>
          <p:nvPr/>
        </p:nvSpPr>
        <p:spPr bwMode="auto">
          <a:xfrm>
            <a:off x="755650" y="5826125"/>
            <a:ext cx="147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0096DC"/>
                </a:solidFill>
              </a:rPr>
              <a:t>Вход в компрессор</a:t>
            </a:r>
            <a:endParaRPr lang="en-US" altLang="de-DE" sz="1200">
              <a:solidFill>
                <a:srgbClr val="0096DC"/>
              </a:solidFill>
            </a:endParaRPr>
          </a:p>
        </p:txBody>
      </p:sp>
      <p:sp>
        <p:nvSpPr>
          <p:cNvPr id="21518" name="Line 19"/>
          <p:cNvSpPr>
            <a:spLocks noChangeShapeType="1"/>
          </p:cNvSpPr>
          <p:nvPr/>
        </p:nvSpPr>
        <p:spPr bwMode="auto">
          <a:xfrm flipV="1">
            <a:off x="5100638" y="3641725"/>
            <a:ext cx="652462" cy="1119188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Line 20"/>
          <p:cNvSpPr>
            <a:spLocks noChangeShapeType="1"/>
          </p:cNvSpPr>
          <p:nvPr/>
        </p:nvSpPr>
        <p:spPr bwMode="auto">
          <a:xfrm flipV="1">
            <a:off x="5715000" y="1843088"/>
            <a:ext cx="127000" cy="2541587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0" name="Text Box 21"/>
          <p:cNvSpPr txBox="1">
            <a:spLocks noChangeArrowheads="1"/>
          </p:cNvSpPr>
          <p:nvPr/>
        </p:nvSpPr>
        <p:spPr bwMode="auto">
          <a:xfrm>
            <a:off x="5003800" y="1212850"/>
            <a:ext cx="1479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E60041"/>
                </a:solidFill>
              </a:rPr>
              <a:t>Штуцеры для</a:t>
            </a:r>
            <a:r>
              <a:rPr lang="de-CH" altLang="de-DE" sz="1400">
                <a:solidFill>
                  <a:srgbClr val="E60041"/>
                </a:solidFill>
              </a:rPr>
              <a:t> </a:t>
            </a:r>
            <a:r>
              <a:rPr lang="ru-RU" altLang="de-DE" sz="1400">
                <a:solidFill>
                  <a:srgbClr val="E60041"/>
                </a:solidFill>
              </a:rPr>
              <a:t>охлаждающего газа</a:t>
            </a:r>
            <a:endParaRPr lang="en-US" altLang="de-DE" sz="1400">
              <a:solidFill>
                <a:srgbClr val="E60041"/>
              </a:solidFill>
            </a:endParaRPr>
          </a:p>
        </p:txBody>
      </p:sp>
      <p:sp>
        <p:nvSpPr>
          <p:cNvPr id="21521" name="Text Box 23"/>
          <p:cNvSpPr txBox="1">
            <a:spLocks noChangeArrowheads="1"/>
          </p:cNvSpPr>
          <p:nvPr/>
        </p:nvSpPr>
        <p:spPr bwMode="auto">
          <a:xfrm>
            <a:off x="6470650" y="6083300"/>
            <a:ext cx="165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0096DC"/>
                </a:solidFill>
              </a:rPr>
              <a:t>Выход компрессора</a:t>
            </a:r>
            <a:endParaRPr lang="en-US" altLang="de-DE" sz="1200">
              <a:solidFill>
                <a:srgbClr val="0096DC"/>
              </a:solidFill>
            </a:endParaRPr>
          </a:p>
        </p:txBody>
      </p:sp>
      <p:sp>
        <p:nvSpPr>
          <p:cNvPr id="21522" name="Rectangle 24"/>
          <p:cNvSpPr>
            <a:spLocks noChangeArrowheads="1"/>
          </p:cNvSpPr>
          <p:nvPr/>
        </p:nvSpPr>
        <p:spPr bwMode="gray">
          <a:xfrm>
            <a:off x="539750" y="188913"/>
            <a:ext cx="643255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600" b="1">
                <a:solidFill>
                  <a:schemeClr val="bg1"/>
                </a:solidFill>
              </a:rPr>
              <a:t>MOPICO</a:t>
            </a:r>
            <a:r>
              <a:rPr lang="de-CH" altLang="de-DE" sz="2600" b="1" baseline="30000">
                <a:solidFill>
                  <a:schemeClr val="bg1"/>
                </a:solidFill>
                <a:cs typeface="Arial" charset="0"/>
              </a:rPr>
              <a:t>®</a:t>
            </a:r>
            <a:r>
              <a:rPr lang="de-CH" altLang="de-DE" sz="2600" b="1">
                <a:solidFill>
                  <a:schemeClr val="bg1"/>
                </a:solidFill>
              </a:rPr>
              <a:t>: </a:t>
            </a:r>
            <a:r>
              <a:rPr lang="ru-RU" altLang="de-DE" sz="2600" b="1">
                <a:solidFill>
                  <a:schemeClr val="bg1"/>
                </a:solidFill>
              </a:rPr>
              <a:t>Моноблочная конструкция</a:t>
            </a:r>
            <a:endParaRPr lang="de-DE" altLang="de-DE" sz="2600" b="1">
              <a:solidFill>
                <a:schemeClr val="bg1"/>
              </a:solidFill>
            </a:endParaRPr>
          </a:p>
        </p:txBody>
      </p:sp>
      <p:sp>
        <p:nvSpPr>
          <p:cNvPr id="28" name="Freihandform 3"/>
          <p:cNvSpPr/>
          <p:nvPr/>
        </p:nvSpPr>
        <p:spPr bwMode="gray">
          <a:xfrm>
            <a:off x="2060575" y="4718050"/>
            <a:ext cx="2582863" cy="1108075"/>
          </a:xfrm>
          <a:custGeom>
            <a:avLst/>
            <a:gdLst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29640 w 2490918"/>
              <a:gd name="connsiteY24" fmla="*/ 670560 h 845820"/>
              <a:gd name="connsiteX25" fmla="*/ 784860 w 2490918"/>
              <a:gd name="connsiteY25" fmla="*/ 647700 h 845820"/>
              <a:gd name="connsiteX26" fmla="*/ 632460 w 2490918"/>
              <a:gd name="connsiteY26" fmla="*/ 563880 h 845820"/>
              <a:gd name="connsiteX27" fmla="*/ 480060 w 2490918"/>
              <a:gd name="connsiteY27" fmla="*/ 54864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29640 w 2490918"/>
              <a:gd name="connsiteY24" fmla="*/ 670560 h 845820"/>
              <a:gd name="connsiteX25" fmla="*/ 784860 w 2490918"/>
              <a:gd name="connsiteY25" fmla="*/ 647700 h 845820"/>
              <a:gd name="connsiteX26" fmla="*/ 632460 w 2490918"/>
              <a:gd name="connsiteY26" fmla="*/ 56388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29640 w 2490918"/>
              <a:gd name="connsiteY24" fmla="*/ 670560 h 845820"/>
              <a:gd name="connsiteX25" fmla="*/ 784860 w 2490918"/>
              <a:gd name="connsiteY25" fmla="*/ 647700 h 845820"/>
              <a:gd name="connsiteX26" fmla="*/ 617220 w 2490918"/>
              <a:gd name="connsiteY26" fmla="*/ 58674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06780 w 2490918"/>
              <a:gd name="connsiteY24" fmla="*/ 693420 h 845820"/>
              <a:gd name="connsiteX25" fmla="*/ 784860 w 2490918"/>
              <a:gd name="connsiteY25" fmla="*/ 647700 h 845820"/>
              <a:gd name="connsiteX26" fmla="*/ 617220 w 2490918"/>
              <a:gd name="connsiteY26" fmla="*/ 58674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46760 h 845820"/>
              <a:gd name="connsiteX24" fmla="*/ 906780 w 2490918"/>
              <a:gd name="connsiteY24" fmla="*/ 693420 h 845820"/>
              <a:gd name="connsiteX25" fmla="*/ 784860 w 2490918"/>
              <a:gd name="connsiteY25" fmla="*/ 647700 h 845820"/>
              <a:gd name="connsiteX26" fmla="*/ 617220 w 2490918"/>
              <a:gd name="connsiteY26" fmla="*/ 58674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8752"/>
              <a:gd name="connsiteX1" fmla="*/ 2369820 w 2490918"/>
              <a:gd name="connsiteY1" fmla="*/ 60960 h 848752"/>
              <a:gd name="connsiteX2" fmla="*/ 2446020 w 2490918"/>
              <a:gd name="connsiteY2" fmla="*/ 106680 h 848752"/>
              <a:gd name="connsiteX3" fmla="*/ 2484120 w 2490918"/>
              <a:gd name="connsiteY3" fmla="*/ 152400 h 848752"/>
              <a:gd name="connsiteX4" fmla="*/ 2484120 w 2490918"/>
              <a:gd name="connsiteY4" fmla="*/ 182880 h 848752"/>
              <a:gd name="connsiteX5" fmla="*/ 2415540 w 2490918"/>
              <a:gd name="connsiteY5" fmla="*/ 205740 h 848752"/>
              <a:gd name="connsiteX6" fmla="*/ 2354580 w 2490918"/>
              <a:gd name="connsiteY6" fmla="*/ 205740 h 848752"/>
              <a:gd name="connsiteX7" fmla="*/ 2308860 w 2490918"/>
              <a:gd name="connsiteY7" fmla="*/ 182880 h 848752"/>
              <a:gd name="connsiteX8" fmla="*/ 2308860 w 2490918"/>
              <a:gd name="connsiteY8" fmla="*/ 137160 h 848752"/>
              <a:gd name="connsiteX9" fmla="*/ 2331720 w 2490918"/>
              <a:gd name="connsiteY9" fmla="*/ 121920 h 848752"/>
              <a:gd name="connsiteX10" fmla="*/ 2377440 w 2490918"/>
              <a:gd name="connsiteY10" fmla="*/ 114300 h 848752"/>
              <a:gd name="connsiteX11" fmla="*/ 2423160 w 2490918"/>
              <a:gd name="connsiteY11" fmla="*/ 137160 h 848752"/>
              <a:gd name="connsiteX12" fmla="*/ 2430780 w 2490918"/>
              <a:gd name="connsiteY12" fmla="*/ 236220 h 848752"/>
              <a:gd name="connsiteX13" fmla="*/ 2430780 w 2490918"/>
              <a:gd name="connsiteY13" fmla="*/ 297180 h 848752"/>
              <a:gd name="connsiteX14" fmla="*/ 2407920 w 2490918"/>
              <a:gd name="connsiteY14" fmla="*/ 502920 h 848752"/>
              <a:gd name="connsiteX15" fmla="*/ 2331720 w 2490918"/>
              <a:gd name="connsiteY15" fmla="*/ 632460 h 848752"/>
              <a:gd name="connsiteX16" fmla="*/ 2270760 w 2490918"/>
              <a:gd name="connsiteY16" fmla="*/ 716280 h 848752"/>
              <a:gd name="connsiteX17" fmla="*/ 2118360 w 2490918"/>
              <a:gd name="connsiteY17" fmla="*/ 815340 h 848752"/>
              <a:gd name="connsiteX18" fmla="*/ 1973580 w 2490918"/>
              <a:gd name="connsiteY18" fmla="*/ 815340 h 848752"/>
              <a:gd name="connsiteX19" fmla="*/ 1798320 w 2490918"/>
              <a:gd name="connsiteY19" fmla="*/ 845820 h 848752"/>
              <a:gd name="connsiteX20" fmla="*/ 1645920 w 2490918"/>
              <a:gd name="connsiteY20" fmla="*/ 845820 h 848752"/>
              <a:gd name="connsiteX21" fmla="*/ 1470660 w 2490918"/>
              <a:gd name="connsiteY21" fmla="*/ 830580 h 848752"/>
              <a:gd name="connsiteX22" fmla="*/ 1264920 w 2490918"/>
              <a:gd name="connsiteY22" fmla="*/ 800100 h 848752"/>
              <a:gd name="connsiteX23" fmla="*/ 1074420 w 2490918"/>
              <a:gd name="connsiteY23" fmla="*/ 746760 h 848752"/>
              <a:gd name="connsiteX24" fmla="*/ 906780 w 2490918"/>
              <a:gd name="connsiteY24" fmla="*/ 693420 h 848752"/>
              <a:gd name="connsiteX25" fmla="*/ 784860 w 2490918"/>
              <a:gd name="connsiteY25" fmla="*/ 647700 h 848752"/>
              <a:gd name="connsiteX26" fmla="*/ 617220 w 2490918"/>
              <a:gd name="connsiteY26" fmla="*/ 586740 h 848752"/>
              <a:gd name="connsiteX27" fmla="*/ 480060 w 2490918"/>
              <a:gd name="connsiteY27" fmla="*/ 518160 h 848752"/>
              <a:gd name="connsiteX28" fmla="*/ 350520 w 2490918"/>
              <a:gd name="connsiteY28" fmla="*/ 464820 h 848752"/>
              <a:gd name="connsiteX29" fmla="*/ 228600 w 2490918"/>
              <a:gd name="connsiteY29" fmla="*/ 411480 h 848752"/>
              <a:gd name="connsiteX30" fmla="*/ 129540 w 2490918"/>
              <a:gd name="connsiteY30" fmla="*/ 358140 h 848752"/>
              <a:gd name="connsiteX31" fmla="*/ 0 w 2490918"/>
              <a:gd name="connsiteY31" fmla="*/ 312420 h 848752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502920 h 848077"/>
              <a:gd name="connsiteX15" fmla="*/ 2331720 w 2490918"/>
              <a:gd name="connsiteY15" fmla="*/ 63246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312420 h 848077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502920 h 848077"/>
              <a:gd name="connsiteX15" fmla="*/ 2362200 w 2490918"/>
              <a:gd name="connsiteY15" fmla="*/ 60198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312420 h 848077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457200 h 848077"/>
              <a:gd name="connsiteX15" fmla="*/ 2362200 w 2490918"/>
              <a:gd name="connsiteY15" fmla="*/ 60198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312420 h 848077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457200 h 848077"/>
              <a:gd name="connsiteX15" fmla="*/ 2362200 w 2490918"/>
              <a:gd name="connsiteY15" fmla="*/ 60198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289560 h 848077"/>
              <a:gd name="connsiteX0" fmla="*/ 2255520 w 2511064"/>
              <a:gd name="connsiteY0" fmla="*/ 0 h 848077"/>
              <a:gd name="connsiteX1" fmla="*/ 2369820 w 2511064"/>
              <a:gd name="connsiteY1" fmla="*/ 60960 h 848077"/>
              <a:gd name="connsiteX2" fmla="*/ 2446020 w 2511064"/>
              <a:gd name="connsiteY2" fmla="*/ 106680 h 848077"/>
              <a:gd name="connsiteX3" fmla="*/ 2509651 w 2511064"/>
              <a:gd name="connsiteY3" fmla="*/ 142934 h 848077"/>
              <a:gd name="connsiteX4" fmla="*/ 2484120 w 2511064"/>
              <a:gd name="connsiteY4" fmla="*/ 182880 h 848077"/>
              <a:gd name="connsiteX5" fmla="*/ 2415540 w 2511064"/>
              <a:gd name="connsiteY5" fmla="*/ 205740 h 848077"/>
              <a:gd name="connsiteX6" fmla="*/ 2354580 w 2511064"/>
              <a:gd name="connsiteY6" fmla="*/ 205740 h 848077"/>
              <a:gd name="connsiteX7" fmla="*/ 2308860 w 2511064"/>
              <a:gd name="connsiteY7" fmla="*/ 182880 h 848077"/>
              <a:gd name="connsiteX8" fmla="*/ 2308860 w 2511064"/>
              <a:gd name="connsiteY8" fmla="*/ 137160 h 848077"/>
              <a:gd name="connsiteX9" fmla="*/ 2331720 w 2511064"/>
              <a:gd name="connsiteY9" fmla="*/ 121920 h 848077"/>
              <a:gd name="connsiteX10" fmla="*/ 2377440 w 2511064"/>
              <a:gd name="connsiteY10" fmla="*/ 114300 h 848077"/>
              <a:gd name="connsiteX11" fmla="*/ 2423160 w 2511064"/>
              <a:gd name="connsiteY11" fmla="*/ 137160 h 848077"/>
              <a:gd name="connsiteX12" fmla="*/ 2430780 w 2511064"/>
              <a:gd name="connsiteY12" fmla="*/ 236220 h 848077"/>
              <a:gd name="connsiteX13" fmla="*/ 2430780 w 2511064"/>
              <a:gd name="connsiteY13" fmla="*/ 297180 h 848077"/>
              <a:gd name="connsiteX14" fmla="*/ 2407920 w 2511064"/>
              <a:gd name="connsiteY14" fmla="*/ 457200 h 848077"/>
              <a:gd name="connsiteX15" fmla="*/ 2362200 w 2511064"/>
              <a:gd name="connsiteY15" fmla="*/ 601980 h 848077"/>
              <a:gd name="connsiteX16" fmla="*/ 2270760 w 2511064"/>
              <a:gd name="connsiteY16" fmla="*/ 716280 h 848077"/>
              <a:gd name="connsiteX17" fmla="*/ 2118360 w 2511064"/>
              <a:gd name="connsiteY17" fmla="*/ 815340 h 848077"/>
              <a:gd name="connsiteX18" fmla="*/ 1950720 w 2511064"/>
              <a:gd name="connsiteY18" fmla="*/ 845820 h 848077"/>
              <a:gd name="connsiteX19" fmla="*/ 1798320 w 2511064"/>
              <a:gd name="connsiteY19" fmla="*/ 845820 h 848077"/>
              <a:gd name="connsiteX20" fmla="*/ 1645920 w 2511064"/>
              <a:gd name="connsiteY20" fmla="*/ 845820 h 848077"/>
              <a:gd name="connsiteX21" fmla="*/ 1470660 w 2511064"/>
              <a:gd name="connsiteY21" fmla="*/ 830580 h 848077"/>
              <a:gd name="connsiteX22" fmla="*/ 1264920 w 2511064"/>
              <a:gd name="connsiteY22" fmla="*/ 800100 h 848077"/>
              <a:gd name="connsiteX23" fmla="*/ 1074420 w 2511064"/>
              <a:gd name="connsiteY23" fmla="*/ 746760 h 848077"/>
              <a:gd name="connsiteX24" fmla="*/ 906780 w 2511064"/>
              <a:gd name="connsiteY24" fmla="*/ 693420 h 848077"/>
              <a:gd name="connsiteX25" fmla="*/ 784860 w 2511064"/>
              <a:gd name="connsiteY25" fmla="*/ 647700 h 848077"/>
              <a:gd name="connsiteX26" fmla="*/ 617220 w 2511064"/>
              <a:gd name="connsiteY26" fmla="*/ 586740 h 848077"/>
              <a:gd name="connsiteX27" fmla="*/ 480060 w 2511064"/>
              <a:gd name="connsiteY27" fmla="*/ 518160 h 848077"/>
              <a:gd name="connsiteX28" fmla="*/ 350520 w 2511064"/>
              <a:gd name="connsiteY28" fmla="*/ 464820 h 848077"/>
              <a:gd name="connsiteX29" fmla="*/ 228600 w 2511064"/>
              <a:gd name="connsiteY29" fmla="*/ 411480 h 848077"/>
              <a:gd name="connsiteX30" fmla="*/ 129540 w 2511064"/>
              <a:gd name="connsiteY30" fmla="*/ 358140 h 848077"/>
              <a:gd name="connsiteX31" fmla="*/ 0 w 2511064"/>
              <a:gd name="connsiteY31" fmla="*/ 289560 h 848077"/>
              <a:gd name="connsiteX0" fmla="*/ 2255520 w 2509651"/>
              <a:gd name="connsiteY0" fmla="*/ 0 h 848077"/>
              <a:gd name="connsiteX1" fmla="*/ 2369820 w 2509651"/>
              <a:gd name="connsiteY1" fmla="*/ 60960 h 848077"/>
              <a:gd name="connsiteX2" fmla="*/ 2484250 w 2509651"/>
              <a:gd name="connsiteY2" fmla="*/ 87666 h 848077"/>
              <a:gd name="connsiteX3" fmla="*/ 2509651 w 2509651"/>
              <a:gd name="connsiteY3" fmla="*/ 142934 h 848077"/>
              <a:gd name="connsiteX4" fmla="*/ 2484120 w 2509651"/>
              <a:gd name="connsiteY4" fmla="*/ 182880 h 848077"/>
              <a:gd name="connsiteX5" fmla="*/ 2415540 w 2509651"/>
              <a:gd name="connsiteY5" fmla="*/ 205740 h 848077"/>
              <a:gd name="connsiteX6" fmla="*/ 2354580 w 2509651"/>
              <a:gd name="connsiteY6" fmla="*/ 205740 h 848077"/>
              <a:gd name="connsiteX7" fmla="*/ 2308860 w 2509651"/>
              <a:gd name="connsiteY7" fmla="*/ 182880 h 848077"/>
              <a:gd name="connsiteX8" fmla="*/ 2308860 w 2509651"/>
              <a:gd name="connsiteY8" fmla="*/ 137160 h 848077"/>
              <a:gd name="connsiteX9" fmla="*/ 2331720 w 2509651"/>
              <a:gd name="connsiteY9" fmla="*/ 121920 h 848077"/>
              <a:gd name="connsiteX10" fmla="*/ 2377440 w 2509651"/>
              <a:gd name="connsiteY10" fmla="*/ 114300 h 848077"/>
              <a:gd name="connsiteX11" fmla="*/ 2423160 w 2509651"/>
              <a:gd name="connsiteY11" fmla="*/ 137160 h 848077"/>
              <a:gd name="connsiteX12" fmla="*/ 2430780 w 2509651"/>
              <a:gd name="connsiteY12" fmla="*/ 236220 h 848077"/>
              <a:gd name="connsiteX13" fmla="*/ 2430780 w 2509651"/>
              <a:gd name="connsiteY13" fmla="*/ 297180 h 848077"/>
              <a:gd name="connsiteX14" fmla="*/ 2407920 w 2509651"/>
              <a:gd name="connsiteY14" fmla="*/ 457200 h 848077"/>
              <a:gd name="connsiteX15" fmla="*/ 2362200 w 2509651"/>
              <a:gd name="connsiteY15" fmla="*/ 601980 h 848077"/>
              <a:gd name="connsiteX16" fmla="*/ 2270760 w 2509651"/>
              <a:gd name="connsiteY16" fmla="*/ 716280 h 848077"/>
              <a:gd name="connsiteX17" fmla="*/ 2118360 w 2509651"/>
              <a:gd name="connsiteY17" fmla="*/ 815340 h 848077"/>
              <a:gd name="connsiteX18" fmla="*/ 1950720 w 2509651"/>
              <a:gd name="connsiteY18" fmla="*/ 845820 h 848077"/>
              <a:gd name="connsiteX19" fmla="*/ 1798320 w 2509651"/>
              <a:gd name="connsiteY19" fmla="*/ 845820 h 848077"/>
              <a:gd name="connsiteX20" fmla="*/ 1645920 w 2509651"/>
              <a:gd name="connsiteY20" fmla="*/ 845820 h 848077"/>
              <a:gd name="connsiteX21" fmla="*/ 1470660 w 2509651"/>
              <a:gd name="connsiteY21" fmla="*/ 830580 h 848077"/>
              <a:gd name="connsiteX22" fmla="*/ 1264920 w 2509651"/>
              <a:gd name="connsiteY22" fmla="*/ 800100 h 848077"/>
              <a:gd name="connsiteX23" fmla="*/ 1074420 w 2509651"/>
              <a:gd name="connsiteY23" fmla="*/ 746760 h 848077"/>
              <a:gd name="connsiteX24" fmla="*/ 906780 w 2509651"/>
              <a:gd name="connsiteY24" fmla="*/ 693420 h 848077"/>
              <a:gd name="connsiteX25" fmla="*/ 784860 w 2509651"/>
              <a:gd name="connsiteY25" fmla="*/ 647700 h 848077"/>
              <a:gd name="connsiteX26" fmla="*/ 617220 w 2509651"/>
              <a:gd name="connsiteY26" fmla="*/ 586740 h 848077"/>
              <a:gd name="connsiteX27" fmla="*/ 480060 w 2509651"/>
              <a:gd name="connsiteY27" fmla="*/ 518160 h 848077"/>
              <a:gd name="connsiteX28" fmla="*/ 350520 w 2509651"/>
              <a:gd name="connsiteY28" fmla="*/ 464820 h 848077"/>
              <a:gd name="connsiteX29" fmla="*/ 228600 w 2509651"/>
              <a:gd name="connsiteY29" fmla="*/ 411480 h 848077"/>
              <a:gd name="connsiteX30" fmla="*/ 129540 w 2509651"/>
              <a:gd name="connsiteY30" fmla="*/ 358140 h 848077"/>
              <a:gd name="connsiteX31" fmla="*/ 0 w 2509651"/>
              <a:gd name="connsiteY31" fmla="*/ 289560 h 848077"/>
              <a:gd name="connsiteX0" fmla="*/ 2255520 w 2509651"/>
              <a:gd name="connsiteY0" fmla="*/ 0 h 848077"/>
              <a:gd name="connsiteX1" fmla="*/ 2398520 w 2509651"/>
              <a:gd name="connsiteY1" fmla="*/ 32398 h 848077"/>
              <a:gd name="connsiteX2" fmla="*/ 2484250 w 2509651"/>
              <a:gd name="connsiteY2" fmla="*/ 87666 h 848077"/>
              <a:gd name="connsiteX3" fmla="*/ 2509651 w 2509651"/>
              <a:gd name="connsiteY3" fmla="*/ 142934 h 848077"/>
              <a:gd name="connsiteX4" fmla="*/ 2484120 w 2509651"/>
              <a:gd name="connsiteY4" fmla="*/ 182880 h 848077"/>
              <a:gd name="connsiteX5" fmla="*/ 2415540 w 2509651"/>
              <a:gd name="connsiteY5" fmla="*/ 205740 h 848077"/>
              <a:gd name="connsiteX6" fmla="*/ 2354580 w 2509651"/>
              <a:gd name="connsiteY6" fmla="*/ 205740 h 848077"/>
              <a:gd name="connsiteX7" fmla="*/ 2308860 w 2509651"/>
              <a:gd name="connsiteY7" fmla="*/ 182880 h 848077"/>
              <a:gd name="connsiteX8" fmla="*/ 2308860 w 2509651"/>
              <a:gd name="connsiteY8" fmla="*/ 137160 h 848077"/>
              <a:gd name="connsiteX9" fmla="*/ 2331720 w 2509651"/>
              <a:gd name="connsiteY9" fmla="*/ 121920 h 848077"/>
              <a:gd name="connsiteX10" fmla="*/ 2377440 w 2509651"/>
              <a:gd name="connsiteY10" fmla="*/ 114300 h 848077"/>
              <a:gd name="connsiteX11" fmla="*/ 2423160 w 2509651"/>
              <a:gd name="connsiteY11" fmla="*/ 137160 h 848077"/>
              <a:gd name="connsiteX12" fmla="*/ 2430780 w 2509651"/>
              <a:gd name="connsiteY12" fmla="*/ 236220 h 848077"/>
              <a:gd name="connsiteX13" fmla="*/ 2430780 w 2509651"/>
              <a:gd name="connsiteY13" fmla="*/ 297180 h 848077"/>
              <a:gd name="connsiteX14" fmla="*/ 2407920 w 2509651"/>
              <a:gd name="connsiteY14" fmla="*/ 457200 h 848077"/>
              <a:gd name="connsiteX15" fmla="*/ 2362200 w 2509651"/>
              <a:gd name="connsiteY15" fmla="*/ 601980 h 848077"/>
              <a:gd name="connsiteX16" fmla="*/ 2270760 w 2509651"/>
              <a:gd name="connsiteY16" fmla="*/ 716280 h 848077"/>
              <a:gd name="connsiteX17" fmla="*/ 2118360 w 2509651"/>
              <a:gd name="connsiteY17" fmla="*/ 815340 h 848077"/>
              <a:gd name="connsiteX18" fmla="*/ 1950720 w 2509651"/>
              <a:gd name="connsiteY18" fmla="*/ 845820 h 848077"/>
              <a:gd name="connsiteX19" fmla="*/ 1798320 w 2509651"/>
              <a:gd name="connsiteY19" fmla="*/ 845820 h 848077"/>
              <a:gd name="connsiteX20" fmla="*/ 1645920 w 2509651"/>
              <a:gd name="connsiteY20" fmla="*/ 845820 h 848077"/>
              <a:gd name="connsiteX21" fmla="*/ 1470660 w 2509651"/>
              <a:gd name="connsiteY21" fmla="*/ 830580 h 848077"/>
              <a:gd name="connsiteX22" fmla="*/ 1264920 w 2509651"/>
              <a:gd name="connsiteY22" fmla="*/ 800100 h 848077"/>
              <a:gd name="connsiteX23" fmla="*/ 1074420 w 2509651"/>
              <a:gd name="connsiteY23" fmla="*/ 746760 h 848077"/>
              <a:gd name="connsiteX24" fmla="*/ 906780 w 2509651"/>
              <a:gd name="connsiteY24" fmla="*/ 693420 h 848077"/>
              <a:gd name="connsiteX25" fmla="*/ 784860 w 2509651"/>
              <a:gd name="connsiteY25" fmla="*/ 647700 h 848077"/>
              <a:gd name="connsiteX26" fmla="*/ 617220 w 2509651"/>
              <a:gd name="connsiteY26" fmla="*/ 586740 h 848077"/>
              <a:gd name="connsiteX27" fmla="*/ 480060 w 2509651"/>
              <a:gd name="connsiteY27" fmla="*/ 518160 h 848077"/>
              <a:gd name="connsiteX28" fmla="*/ 350520 w 2509651"/>
              <a:gd name="connsiteY28" fmla="*/ 464820 h 848077"/>
              <a:gd name="connsiteX29" fmla="*/ 228600 w 2509651"/>
              <a:gd name="connsiteY29" fmla="*/ 411480 h 848077"/>
              <a:gd name="connsiteX30" fmla="*/ 129540 w 2509651"/>
              <a:gd name="connsiteY30" fmla="*/ 358140 h 848077"/>
              <a:gd name="connsiteX31" fmla="*/ 0 w 2509651"/>
              <a:gd name="connsiteY31" fmla="*/ 289560 h 848077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30780 w 2509651"/>
              <a:gd name="connsiteY12" fmla="*/ 280688 h 892545"/>
              <a:gd name="connsiteX13" fmla="*/ 2430780 w 2509651"/>
              <a:gd name="connsiteY13" fmla="*/ 341648 h 892545"/>
              <a:gd name="connsiteX14" fmla="*/ 2407920 w 2509651"/>
              <a:gd name="connsiteY14" fmla="*/ 501668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30780 w 2509651"/>
              <a:gd name="connsiteY13" fmla="*/ 341648 h 892545"/>
              <a:gd name="connsiteX14" fmla="*/ 2407920 w 2509651"/>
              <a:gd name="connsiteY14" fmla="*/ 501668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43608 w 2509651"/>
              <a:gd name="connsiteY13" fmla="*/ 367200 h 892545"/>
              <a:gd name="connsiteX14" fmla="*/ 2407920 w 2509651"/>
              <a:gd name="connsiteY14" fmla="*/ 501668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43608 w 2509651"/>
              <a:gd name="connsiteY13" fmla="*/ 367200 h 892545"/>
              <a:gd name="connsiteX14" fmla="*/ 2417571 w 2509651"/>
              <a:gd name="connsiteY14" fmla="*/ 508229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5805 w 2509651"/>
              <a:gd name="connsiteY8" fmla="*/ 191232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43608 w 2509651"/>
              <a:gd name="connsiteY13" fmla="*/ 367200 h 892545"/>
              <a:gd name="connsiteX14" fmla="*/ 2417571 w 2509651"/>
              <a:gd name="connsiteY14" fmla="*/ 508229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900186"/>
              <a:gd name="connsiteX1" fmla="*/ 2398520 w 2509651"/>
              <a:gd name="connsiteY1" fmla="*/ 76866 h 900186"/>
              <a:gd name="connsiteX2" fmla="*/ 2484250 w 2509651"/>
              <a:gd name="connsiteY2" fmla="*/ 132134 h 900186"/>
              <a:gd name="connsiteX3" fmla="*/ 2509651 w 2509651"/>
              <a:gd name="connsiteY3" fmla="*/ 187402 h 900186"/>
              <a:gd name="connsiteX4" fmla="*/ 2484120 w 2509651"/>
              <a:gd name="connsiteY4" fmla="*/ 227348 h 900186"/>
              <a:gd name="connsiteX5" fmla="*/ 2415540 w 2509651"/>
              <a:gd name="connsiteY5" fmla="*/ 250208 h 900186"/>
              <a:gd name="connsiteX6" fmla="*/ 2354580 w 2509651"/>
              <a:gd name="connsiteY6" fmla="*/ 250208 h 900186"/>
              <a:gd name="connsiteX7" fmla="*/ 2308860 w 2509651"/>
              <a:gd name="connsiteY7" fmla="*/ 227348 h 900186"/>
              <a:gd name="connsiteX8" fmla="*/ 2305805 w 2509651"/>
              <a:gd name="connsiteY8" fmla="*/ 191232 h 900186"/>
              <a:gd name="connsiteX9" fmla="*/ 2331720 w 2509651"/>
              <a:gd name="connsiteY9" fmla="*/ 166388 h 900186"/>
              <a:gd name="connsiteX10" fmla="*/ 2377440 w 2509651"/>
              <a:gd name="connsiteY10" fmla="*/ 158768 h 900186"/>
              <a:gd name="connsiteX11" fmla="*/ 2423160 w 2509651"/>
              <a:gd name="connsiteY11" fmla="*/ 181628 h 900186"/>
              <a:gd name="connsiteX12" fmla="*/ 2449958 w 2509651"/>
              <a:gd name="connsiteY12" fmla="*/ 261747 h 900186"/>
              <a:gd name="connsiteX13" fmla="*/ 2443608 w 2509651"/>
              <a:gd name="connsiteY13" fmla="*/ 367200 h 900186"/>
              <a:gd name="connsiteX14" fmla="*/ 2417571 w 2509651"/>
              <a:gd name="connsiteY14" fmla="*/ 508229 h 900186"/>
              <a:gd name="connsiteX15" fmla="*/ 2362200 w 2509651"/>
              <a:gd name="connsiteY15" fmla="*/ 646448 h 900186"/>
              <a:gd name="connsiteX16" fmla="*/ 2270760 w 2509651"/>
              <a:gd name="connsiteY16" fmla="*/ 760748 h 900186"/>
              <a:gd name="connsiteX17" fmla="*/ 2118360 w 2509651"/>
              <a:gd name="connsiteY17" fmla="*/ 859808 h 900186"/>
              <a:gd name="connsiteX18" fmla="*/ 1950720 w 2509651"/>
              <a:gd name="connsiteY18" fmla="*/ 890288 h 900186"/>
              <a:gd name="connsiteX19" fmla="*/ 1798414 w 2509651"/>
              <a:gd name="connsiteY19" fmla="*/ 900186 h 900186"/>
              <a:gd name="connsiteX20" fmla="*/ 1645920 w 2509651"/>
              <a:gd name="connsiteY20" fmla="*/ 890288 h 900186"/>
              <a:gd name="connsiteX21" fmla="*/ 1470660 w 2509651"/>
              <a:gd name="connsiteY21" fmla="*/ 875048 h 900186"/>
              <a:gd name="connsiteX22" fmla="*/ 1264920 w 2509651"/>
              <a:gd name="connsiteY22" fmla="*/ 844568 h 900186"/>
              <a:gd name="connsiteX23" fmla="*/ 1074420 w 2509651"/>
              <a:gd name="connsiteY23" fmla="*/ 791228 h 900186"/>
              <a:gd name="connsiteX24" fmla="*/ 906780 w 2509651"/>
              <a:gd name="connsiteY24" fmla="*/ 737888 h 900186"/>
              <a:gd name="connsiteX25" fmla="*/ 784860 w 2509651"/>
              <a:gd name="connsiteY25" fmla="*/ 692168 h 900186"/>
              <a:gd name="connsiteX26" fmla="*/ 617220 w 2509651"/>
              <a:gd name="connsiteY26" fmla="*/ 631208 h 900186"/>
              <a:gd name="connsiteX27" fmla="*/ 480060 w 2509651"/>
              <a:gd name="connsiteY27" fmla="*/ 562628 h 900186"/>
              <a:gd name="connsiteX28" fmla="*/ 350520 w 2509651"/>
              <a:gd name="connsiteY28" fmla="*/ 509288 h 900186"/>
              <a:gd name="connsiteX29" fmla="*/ 228600 w 2509651"/>
              <a:gd name="connsiteY29" fmla="*/ 455948 h 900186"/>
              <a:gd name="connsiteX30" fmla="*/ 129540 w 2509651"/>
              <a:gd name="connsiteY30" fmla="*/ 402608 h 900186"/>
              <a:gd name="connsiteX31" fmla="*/ 0 w 2509651"/>
              <a:gd name="connsiteY31" fmla="*/ 334028 h 900186"/>
              <a:gd name="connsiteX0" fmla="*/ 2287389 w 2509651"/>
              <a:gd name="connsiteY0" fmla="*/ 0 h 900398"/>
              <a:gd name="connsiteX1" fmla="*/ 2398520 w 2509651"/>
              <a:gd name="connsiteY1" fmla="*/ 76866 h 900398"/>
              <a:gd name="connsiteX2" fmla="*/ 2484250 w 2509651"/>
              <a:gd name="connsiteY2" fmla="*/ 132134 h 900398"/>
              <a:gd name="connsiteX3" fmla="*/ 2509651 w 2509651"/>
              <a:gd name="connsiteY3" fmla="*/ 187402 h 900398"/>
              <a:gd name="connsiteX4" fmla="*/ 2484120 w 2509651"/>
              <a:gd name="connsiteY4" fmla="*/ 227348 h 900398"/>
              <a:gd name="connsiteX5" fmla="*/ 2415540 w 2509651"/>
              <a:gd name="connsiteY5" fmla="*/ 250208 h 900398"/>
              <a:gd name="connsiteX6" fmla="*/ 2354580 w 2509651"/>
              <a:gd name="connsiteY6" fmla="*/ 250208 h 900398"/>
              <a:gd name="connsiteX7" fmla="*/ 2308860 w 2509651"/>
              <a:gd name="connsiteY7" fmla="*/ 227348 h 900398"/>
              <a:gd name="connsiteX8" fmla="*/ 2305805 w 2509651"/>
              <a:gd name="connsiteY8" fmla="*/ 191232 h 900398"/>
              <a:gd name="connsiteX9" fmla="*/ 2331720 w 2509651"/>
              <a:gd name="connsiteY9" fmla="*/ 166388 h 900398"/>
              <a:gd name="connsiteX10" fmla="*/ 2377440 w 2509651"/>
              <a:gd name="connsiteY10" fmla="*/ 158768 h 900398"/>
              <a:gd name="connsiteX11" fmla="*/ 2423160 w 2509651"/>
              <a:gd name="connsiteY11" fmla="*/ 181628 h 900398"/>
              <a:gd name="connsiteX12" fmla="*/ 2449958 w 2509651"/>
              <a:gd name="connsiteY12" fmla="*/ 261747 h 900398"/>
              <a:gd name="connsiteX13" fmla="*/ 2443608 w 2509651"/>
              <a:gd name="connsiteY13" fmla="*/ 367200 h 900398"/>
              <a:gd name="connsiteX14" fmla="*/ 2417571 w 2509651"/>
              <a:gd name="connsiteY14" fmla="*/ 508229 h 900398"/>
              <a:gd name="connsiteX15" fmla="*/ 2362200 w 2509651"/>
              <a:gd name="connsiteY15" fmla="*/ 646448 h 900398"/>
              <a:gd name="connsiteX16" fmla="*/ 2270760 w 2509651"/>
              <a:gd name="connsiteY16" fmla="*/ 760748 h 900398"/>
              <a:gd name="connsiteX17" fmla="*/ 2118360 w 2509651"/>
              <a:gd name="connsiteY17" fmla="*/ 859808 h 900398"/>
              <a:gd name="connsiteX18" fmla="*/ 1963522 w 2509651"/>
              <a:gd name="connsiteY18" fmla="*/ 893833 h 900398"/>
              <a:gd name="connsiteX19" fmla="*/ 1798414 w 2509651"/>
              <a:gd name="connsiteY19" fmla="*/ 900186 h 900398"/>
              <a:gd name="connsiteX20" fmla="*/ 1645920 w 2509651"/>
              <a:gd name="connsiteY20" fmla="*/ 890288 h 900398"/>
              <a:gd name="connsiteX21" fmla="*/ 1470660 w 2509651"/>
              <a:gd name="connsiteY21" fmla="*/ 875048 h 900398"/>
              <a:gd name="connsiteX22" fmla="*/ 1264920 w 2509651"/>
              <a:gd name="connsiteY22" fmla="*/ 844568 h 900398"/>
              <a:gd name="connsiteX23" fmla="*/ 1074420 w 2509651"/>
              <a:gd name="connsiteY23" fmla="*/ 791228 h 900398"/>
              <a:gd name="connsiteX24" fmla="*/ 906780 w 2509651"/>
              <a:gd name="connsiteY24" fmla="*/ 737888 h 900398"/>
              <a:gd name="connsiteX25" fmla="*/ 784860 w 2509651"/>
              <a:gd name="connsiteY25" fmla="*/ 692168 h 900398"/>
              <a:gd name="connsiteX26" fmla="*/ 617220 w 2509651"/>
              <a:gd name="connsiteY26" fmla="*/ 631208 h 900398"/>
              <a:gd name="connsiteX27" fmla="*/ 480060 w 2509651"/>
              <a:gd name="connsiteY27" fmla="*/ 562628 h 900398"/>
              <a:gd name="connsiteX28" fmla="*/ 350520 w 2509651"/>
              <a:gd name="connsiteY28" fmla="*/ 509288 h 900398"/>
              <a:gd name="connsiteX29" fmla="*/ 228600 w 2509651"/>
              <a:gd name="connsiteY29" fmla="*/ 455948 h 900398"/>
              <a:gd name="connsiteX30" fmla="*/ 129540 w 2509651"/>
              <a:gd name="connsiteY30" fmla="*/ 402608 h 900398"/>
              <a:gd name="connsiteX31" fmla="*/ 0 w 2509651"/>
              <a:gd name="connsiteY31" fmla="*/ 334028 h 900398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28600 w 2509651"/>
              <a:gd name="connsiteY29" fmla="*/ 455948 h 902306"/>
              <a:gd name="connsiteX30" fmla="*/ 129540 w 2509651"/>
              <a:gd name="connsiteY30" fmla="*/ 402608 h 902306"/>
              <a:gd name="connsiteX31" fmla="*/ 0 w 2509651"/>
              <a:gd name="connsiteY31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0 w 2509651"/>
              <a:gd name="connsiteY31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120656 w 2509651"/>
              <a:gd name="connsiteY31" fmla="*/ 390686 h 902306"/>
              <a:gd name="connsiteX32" fmla="*/ 0 w 2509651"/>
              <a:gd name="connsiteY32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98436 w 2509651"/>
              <a:gd name="connsiteY31" fmla="*/ 387672 h 902306"/>
              <a:gd name="connsiteX32" fmla="*/ 0 w 2509651"/>
              <a:gd name="connsiteY32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0 w 2509651"/>
              <a:gd name="connsiteY31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0 w 2509651"/>
              <a:gd name="connsiteY30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231787 w 2509651"/>
              <a:gd name="connsiteY28" fmla="*/ 446608 h 902306"/>
              <a:gd name="connsiteX29" fmla="*/ 0 w 2509651"/>
              <a:gd name="connsiteY29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480060 w 2509651"/>
              <a:gd name="connsiteY26" fmla="*/ 562628 h 902306"/>
              <a:gd name="connsiteX27" fmla="*/ 231787 w 2509651"/>
              <a:gd name="connsiteY27" fmla="*/ 446608 h 902306"/>
              <a:gd name="connsiteX28" fmla="*/ 0 w 2509651"/>
              <a:gd name="connsiteY28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784860 w 2509651"/>
              <a:gd name="connsiteY24" fmla="*/ 692168 h 902306"/>
              <a:gd name="connsiteX25" fmla="*/ 480060 w 2509651"/>
              <a:gd name="connsiteY25" fmla="*/ 562628 h 902306"/>
              <a:gd name="connsiteX26" fmla="*/ 231787 w 2509651"/>
              <a:gd name="connsiteY26" fmla="*/ 446608 h 902306"/>
              <a:gd name="connsiteX27" fmla="*/ 0 w 2509651"/>
              <a:gd name="connsiteY27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074420 w 2509651"/>
              <a:gd name="connsiteY22" fmla="*/ 791228 h 902306"/>
              <a:gd name="connsiteX23" fmla="*/ 784860 w 2509651"/>
              <a:gd name="connsiteY23" fmla="*/ 692168 h 902306"/>
              <a:gd name="connsiteX24" fmla="*/ 480060 w 2509651"/>
              <a:gd name="connsiteY24" fmla="*/ 562628 h 902306"/>
              <a:gd name="connsiteX25" fmla="*/ 231787 w 2509651"/>
              <a:gd name="connsiteY25" fmla="*/ 446608 h 902306"/>
              <a:gd name="connsiteX26" fmla="*/ 0 w 2509651"/>
              <a:gd name="connsiteY26" fmla="*/ 334028 h 902306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54580 w 2509651"/>
              <a:gd name="connsiteY6" fmla="*/ 250208 h 901473"/>
              <a:gd name="connsiteX7" fmla="*/ 2308860 w 2509651"/>
              <a:gd name="connsiteY7" fmla="*/ 227348 h 901473"/>
              <a:gd name="connsiteX8" fmla="*/ 2305805 w 2509651"/>
              <a:gd name="connsiteY8" fmla="*/ 191232 h 901473"/>
              <a:gd name="connsiteX9" fmla="*/ 2331720 w 2509651"/>
              <a:gd name="connsiteY9" fmla="*/ 166388 h 901473"/>
              <a:gd name="connsiteX10" fmla="*/ 2377440 w 2509651"/>
              <a:gd name="connsiteY10" fmla="*/ 158768 h 901473"/>
              <a:gd name="connsiteX11" fmla="*/ 2423160 w 2509651"/>
              <a:gd name="connsiteY11" fmla="*/ 181628 h 901473"/>
              <a:gd name="connsiteX12" fmla="*/ 2449958 w 2509651"/>
              <a:gd name="connsiteY12" fmla="*/ 261747 h 901473"/>
              <a:gd name="connsiteX13" fmla="*/ 2443608 w 2509651"/>
              <a:gd name="connsiteY13" fmla="*/ 367200 h 901473"/>
              <a:gd name="connsiteX14" fmla="*/ 2417571 w 2509651"/>
              <a:gd name="connsiteY14" fmla="*/ 508229 h 901473"/>
              <a:gd name="connsiteX15" fmla="*/ 2362200 w 2509651"/>
              <a:gd name="connsiteY15" fmla="*/ 646448 h 901473"/>
              <a:gd name="connsiteX16" fmla="*/ 2270760 w 2509651"/>
              <a:gd name="connsiteY16" fmla="*/ 760748 h 901473"/>
              <a:gd name="connsiteX17" fmla="*/ 2118360 w 2509651"/>
              <a:gd name="connsiteY17" fmla="*/ 859808 h 901473"/>
              <a:gd name="connsiteX18" fmla="*/ 1963522 w 2509651"/>
              <a:gd name="connsiteY18" fmla="*/ 893833 h 901473"/>
              <a:gd name="connsiteX19" fmla="*/ 1798414 w 2509651"/>
              <a:gd name="connsiteY19" fmla="*/ 900186 h 901473"/>
              <a:gd name="connsiteX20" fmla="*/ 1470660 w 2509651"/>
              <a:gd name="connsiteY20" fmla="*/ 875048 h 901473"/>
              <a:gd name="connsiteX21" fmla="*/ 1074420 w 2509651"/>
              <a:gd name="connsiteY21" fmla="*/ 791228 h 901473"/>
              <a:gd name="connsiteX22" fmla="*/ 784860 w 2509651"/>
              <a:gd name="connsiteY22" fmla="*/ 692168 h 901473"/>
              <a:gd name="connsiteX23" fmla="*/ 480060 w 2509651"/>
              <a:gd name="connsiteY23" fmla="*/ 562628 h 901473"/>
              <a:gd name="connsiteX24" fmla="*/ 231787 w 2509651"/>
              <a:gd name="connsiteY24" fmla="*/ 446608 h 901473"/>
              <a:gd name="connsiteX25" fmla="*/ 0 w 2509651"/>
              <a:gd name="connsiteY25" fmla="*/ 334028 h 901473"/>
              <a:gd name="connsiteX0" fmla="*/ 2215787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54580 w 2509651"/>
              <a:gd name="connsiteY6" fmla="*/ 250208 h 901473"/>
              <a:gd name="connsiteX7" fmla="*/ 2308860 w 2509651"/>
              <a:gd name="connsiteY7" fmla="*/ 227348 h 901473"/>
              <a:gd name="connsiteX8" fmla="*/ 2305805 w 2509651"/>
              <a:gd name="connsiteY8" fmla="*/ 191232 h 901473"/>
              <a:gd name="connsiteX9" fmla="*/ 2331720 w 2509651"/>
              <a:gd name="connsiteY9" fmla="*/ 166388 h 901473"/>
              <a:gd name="connsiteX10" fmla="*/ 2377440 w 2509651"/>
              <a:gd name="connsiteY10" fmla="*/ 158768 h 901473"/>
              <a:gd name="connsiteX11" fmla="*/ 2423160 w 2509651"/>
              <a:gd name="connsiteY11" fmla="*/ 181628 h 901473"/>
              <a:gd name="connsiteX12" fmla="*/ 2449958 w 2509651"/>
              <a:gd name="connsiteY12" fmla="*/ 261747 h 901473"/>
              <a:gd name="connsiteX13" fmla="*/ 2443608 w 2509651"/>
              <a:gd name="connsiteY13" fmla="*/ 367200 h 901473"/>
              <a:gd name="connsiteX14" fmla="*/ 2417571 w 2509651"/>
              <a:gd name="connsiteY14" fmla="*/ 508229 h 901473"/>
              <a:gd name="connsiteX15" fmla="*/ 2362200 w 2509651"/>
              <a:gd name="connsiteY15" fmla="*/ 646448 h 901473"/>
              <a:gd name="connsiteX16" fmla="*/ 2270760 w 2509651"/>
              <a:gd name="connsiteY16" fmla="*/ 760748 h 901473"/>
              <a:gd name="connsiteX17" fmla="*/ 2118360 w 2509651"/>
              <a:gd name="connsiteY17" fmla="*/ 859808 h 901473"/>
              <a:gd name="connsiteX18" fmla="*/ 1963522 w 2509651"/>
              <a:gd name="connsiteY18" fmla="*/ 893833 h 901473"/>
              <a:gd name="connsiteX19" fmla="*/ 1798414 w 2509651"/>
              <a:gd name="connsiteY19" fmla="*/ 900186 h 901473"/>
              <a:gd name="connsiteX20" fmla="*/ 1470660 w 2509651"/>
              <a:gd name="connsiteY20" fmla="*/ 875048 h 901473"/>
              <a:gd name="connsiteX21" fmla="*/ 1074420 w 2509651"/>
              <a:gd name="connsiteY21" fmla="*/ 791228 h 901473"/>
              <a:gd name="connsiteX22" fmla="*/ 784860 w 2509651"/>
              <a:gd name="connsiteY22" fmla="*/ 692168 h 901473"/>
              <a:gd name="connsiteX23" fmla="*/ 480060 w 2509651"/>
              <a:gd name="connsiteY23" fmla="*/ 562628 h 901473"/>
              <a:gd name="connsiteX24" fmla="*/ 231787 w 2509651"/>
              <a:gd name="connsiteY24" fmla="*/ 446608 h 901473"/>
              <a:gd name="connsiteX25" fmla="*/ 0 w 2509651"/>
              <a:gd name="connsiteY25" fmla="*/ 334028 h 90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09651" h="901473">
                <a:moveTo>
                  <a:pt x="2215787" y="0"/>
                </a:moveTo>
                <a:cubicBezTo>
                  <a:pt x="2257062" y="21590"/>
                  <a:pt x="2353776" y="54844"/>
                  <a:pt x="2398520" y="76866"/>
                </a:cubicBezTo>
                <a:cubicBezTo>
                  <a:pt x="2443264" y="98888"/>
                  <a:pt x="2465728" y="113711"/>
                  <a:pt x="2484250" y="132134"/>
                </a:cubicBezTo>
                <a:cubicBezTo>
                  <a:pt x="2502772" y="150557"/>
                  <a:pt x="2509673" y="171533"/>
                  <a:pt x="2509651" y="187402"/>
                </a:cubicBezTo>
                <a:cubicBezTo>
                  <a:pt x="2509629" y="203271"/>
                  <a:pt x="2499805" y="216880"/>
                  <a:pt x="2484120" y="227348"/>
                </a:cubicBezTo>
                <a:cubicBezTo>
                  <a:pt x="2468435" y="237816"/>
                  <a:pt x="2437130" y="246398"/>
                  <a:pt x="2415540" y="250208"/>
                </a:cubicBezTo>
                <a:cubicBezTo>
                  <a:pt x="2393950" y="254018"/>
                  <a:pt x="2372360" y="254018"/>
                  <a:pt x="2354580" y="250208"/>
                </a:cubicBezTo>
                <a:cubicBezTo>
                  <a:pt x="2336800" y="246398"/>
                  <a:pt x="2316989" y="237177"/>
                  <a:pt x="2308860" y="227348"/>
                </a:cubicBezTo>
                <a:cubicBezTo>
                  <a:pt x="2300731" y="217519"/>
                  <a:pt x="2301995" y="201392"/>
                  <a:pt x="2305805" y="191232"/>
                </a:cubicBezTo>
                <a:cubicBezTo>
                  <a:pt x="2309615" y="181072"/>
                  <a:pt x="2319781" y="171799"/>
                  <a:pt x="2331720" y="166388"/>
                </a:cubicBezTo>
                <a:cubicBezTo>
                  <a:pt x="2343659" y="160977"/>
                  <a:pt x="2362200" y="156228"/>
                  <a:pt x="2377440" y="158768"/>
                </a:cubicBezTo>
                <a:cubicBezTo>
                  <a:pt x="2392680" y="161308"/>
                  <a:pt x="2411074" y="164465"/>
                  <a:pt x="2423160" y="181628"/>
                </a:cubicBezTo>
                <a:cubicBezTo>
                  <a:pt x="2435246" y="198791"/>
                  <a:pt x="2446550" y="230818"/>
                  <a:pt x="2449958" y="261747"/>
                </a:cubicBezTo>
                <a:cubicBezTo>
                  <a:pt x="2453366" y="292676"/>
                  <a:pt x="2449006" y="326120"/>
                  <a:pt x="2443608" y="367200"/>
                </a:cubicBezTo>
                <a:cubicBezTo>
                  <a:pt x="2438210" y="408280"/>
                  <a:pt x="2431139" y="461688"/>
                  <a:pt x="2417571" y="508229"/>
                </a:cubicBezTo>
                <a:cubicBezTo>
                  <a:pt x="2404003" y="554770"/>
                  <a:pt x="2386668" y="604362"/>
                  <a:pt x="2362200" y="646448"/>
                </a:cubicBezTo>
                <a:cubicBezTo>
                  <a:pt x="2337732" y="688534"/>
                  <a:pt x="2311400" y="725188"/>
                  <a:pt x="2270760" y="760748"/>
                </a:cubicBezTo>
                <a:cubicBezTo>
                  <a:pt x="2230120" y="796308"/>
                  <a:pt x="2169566" y="837627"/>
                  <a:pt x="2118360" y="859808"/>
                </a:cubicBezTo>
                <a:cubicBezTo>
                  <a:pt x="2067154" y="881989"/>
                  <a:pt x="2016846" y="887103"/>
                  <a:pt x="1963522" y="893833"/>
                </a:cubicBezTo>
                <a:cubicBezTo>
                  <a:pt x="1910198" y="900563"/>
                  <a:pt x="1880558" y="903317"/>
                  <a:pt x="1798414" y="900186"/>
                </a:cubicBezTo>
                <a:cubicBezTo>
                  <a:pt x="1716270" y="897055"/>
                  <a:pt x="1591326" y="893208"/>
                  <a:pt x="1470660" y="875048"/>
                </a:cubicBezTo>
                <a:cubicBezTo>
                  <a:pt x="1375925" y="856888"/>
                  <a:pt x="1188720" y="821708"/>
                  <a:pt x="1074420" y="791228"/>
                </a:cubicBezTo>
                <a:cubicBezTo>
                  <a:pt x="994410" y="765828"/>
                  <a:pt x="883920" y="730268"/>
                  <a:pt x="784860" y="692168"/>
                </a:cubicBezTo>
                <a:cubicBezTo>
                  <a:pt x="713740" y="662958"/>
                  <a:pt x="572239" y="603555"/>
                  <a:pt x="480060" y="562628"/>
                </a:cubicBezTo>
                <a:cubicBezTo>
                  <a:pt x="415821" y="531861"/>
                  <a:pt x="311797" y="484708"/>
                  <a:pt x="231787" y="446608"/>
                </a:cubicBezTo>
                <a:cubicBezTo>
                  <a:pt x="173367" y="417398"/>
                  <a:pt x="48289" y="357482"/>
                  <a:pt x="0" y="334028"/>
                </a:cubicBezTo>
              </a:path>
            </a:pathLst>
          </a:custGeom>
          <a:noFill/>
          <a:ln w="38100">
            <a:solidFill>
              <a:srgbClr val="0099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1524" name="Line 15"/>
          <p:cNvSpPr>
            <a:spLocks noChangeShapeType="1"/>
          </p:cNvSpPr>
          <p:nvPr/>
        </p:nvSpPr>
        <p:spPr bwMode="auto">
          <a:xfrm flipH="1">
            <a:off x="1547813" y="5256213"/>
            <a:ext cx="1027112" cy="404812"/>
          </a:xfrm>
          <a:prstGeom prst="line">
            <a:avLst/>
          </a:prstGeom>
          <a:noFill/>
          <a:ln w="50800">
            <a:solidFill>
              <a:srgbClr val="0096D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5" name="Freeform 17"/>
          <p:cNvSpPr>
            <a:spLocks/>
          </p:cNvSpPr>
          <p:nvPr/>
        </p:nvSpPr>
        <p:spPr bwMode="auto">
          <a:xfrm>
            <a:off x="2538413" y="4665663"/>
            <a:ext cx="1065212" cy="603250"/>
          </a:xfrm>
          <a:custGeom>
            <a:avLst/>
            <a:gdLst>
              <a:gd name="T0" fmla="*/ 0 w 9824"/>
              <a:gd name="T1" fmla="*/ 2147483647 h 9694"/>
              <a:gd name="T2" fmla="*/ 2147483647 w 9824"/>
              <a:gd name="T3" fmla="*/ 2147483647 h 9694"/>
              <a:gd name="T4" fmla="*/ 2147483647 w 9824"/>
              <a:gd name="T5" fmla="*/ 2147483647 h 9694"/>
              <a:gd name="T6" fmla="*/ 2147483647 w 9824"/>
              <a:gd name="T7" fmla="*/ 2147483647 h 9694"/>
              <a:gd name="T8" fmla="*/ 2147483647 w 9824"/>
              <a:gd name="T9" fmla="*/ 2147483647 h 9694"/>
              <a:gd name="T10" fmla="*/ 2147483647 w 9824"/>
              <a:gd name="T11" fmla="*/ 0 h 96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824" h="9694">
                <a:moveTo>
                  <a:pt x="0" y="9694"/>
                </a:moveTo>
                <a:lnTo>
                  <a:pt x="4485" y="6071"/>
                </a:lnTo>
                <a:lnTo>
                  <a:pt x="6850" y="3877"/>
                </a:lnTo>
                <a:lnTo>
                  <a:pt x="8067" y="2653"/>
                </a:lnTo>
                <a:lnTo>
                  <a:pt x="9148" y="1327"/>
                </a:lnTo>
                <a:lnTo>
                  <a:pt x="9824" y="0"/>
                </a:lnTo>
              </a:path>
            </a:pathLst>
          </a:custGeom>
          <a:noFill/>
          <a:ln w="38100" cap="flat" cmpd="sng">
            <a:solidFill>
              <a:srgbClr val="0096DC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Freeform 16"/>
          <p:cNvSpPr>
            <a:spLocks/>
          </p:cNvSpPr>
          <p:nvPr/>
        </p:nvSpPr>
        <p:spPr bwMode="auto">
          <a:xfrm>
            <a:off x="2493963" y="4859338"/>
            <a:ext cx="1179512" cy="434975"/>
          </a:xfrm>
          <a:custGeom>
            <a:avLst/>
            <a:gdLst>
              <a:gd name="T0" fmla="*/ 0 w 10027"/>
              <a:gd name="T1" fmla="*/ 2147483647 h 9257"/>
              <a:gd name="T2" fmla="*/ 2147483647 w 10027"/>
              <a:gd name="T3" fmla="*/ 2147483647 h 9257"/>
              <a:gd name="T4" fmla="*/ 2147483647 w 10027"/>
              <a:gd name="T5" fmla="*/ 2147483647 h 9257"/>
              <a:gd name="T6" fmla="*/ 2147483647 w 10027"/>
              <a:gd name="T7" fmla="*/ 2147483647 h 9257"/>
              <a:gd name="T8" fmla="*/ 2147483647 w 10027"/>
              <a:gd name="T9" fmla="*/ 0 h 9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27" h="9257">
                <a:moveTo>
                  <a:pt x="0" y="9257"/>
                </a:moveTo>
                <a:lnTo>
                  <a:pt x="4722" y="4595"/>
                </a:lnTo>
                <a:lnTo>
                  <a:pt x="6917" y="2432"/>
                </a:lnTo>
                <a:lnTo>
                  <a:pt x="8625" y="1081"/>
                </a:lnTo>
                <a:lnTo>
                  <a:pt x="10027" y="0"/>
                </a:lnTo>
              </a:path>
            </a:pathLst>
          </a:custGeom>
          <a:noFill/>
          <a:ln w="38100" cap="flat" cmpd="sng">
            <a:solidFill>
              <a:srgbClr val="0096DC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ihandform 22"/>
          <p:cNvSpPr/>
          <p:nvPr/>
        </p:nvSpPr>
        <p:spPr bwMode="gray">
          <a:xfrm>
            <a:off x="6169025" y="3789363"/>
            <a:ext cx="1716088" cy="1016000"/>
          </a:xfrm>
          <a:custGeom>
            <a:avLst/>
            <a:gdLst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29640 w 2490918"/>
              <a:gd name="connsiteY24" fmla="*/ 670560 h 845820"/>
              <a:gd name="connsiteX25" fmla="*/ 784860 w 2490918"/>
              <a:gd name="connsiteY25" fmla="*/ 647700 h 845820"/>
              <a:gd name="connsiteX26" fmla="*/ 632460 w 2490918"/>
              <a:gd name="connsiteY26" fmla="*/ 563880 h 845820"/>
              <a:gd name="connsiteX27" fmla="*/ 480060 w 2490918"/>
              <a:gd name="connsiteY27" fmla="*/ 54864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29640 w 2490918"/>
              <a:gd name="connsiteY24" fmla="*/ 670560 h 845820"/>
              <a:gd name="connsiteX25" fmla="*/ 784860 w 2490918"/>
              <a:gd name="connsiteY25" fmla="*/ 647700 h 845820"/>
              <a:gd name="connsiteX26" fmla="*/ 632460 w 2490918"/>
              <a:gd name="connsiteY26" fmla="*/ 56388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29640 w 2490918"/>
              <a:gd name="connsiteY24" fmla="*/ 670560 h 845820"/>
              <a:gd name="connsiteX25" fmla="*/ 784860 w 2490918"/>
              <a:gd name="connsiteY25" fmla="*/ 647700 h 845820"/>
              <a:gd name="connsiteX26" fmla="*/ 617220 w 2490918"/>
              <a:gd name="connsiteY26" fmla="*/ 58674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16280 h 845820"/>
              <a:gd name="connsiteX24" fmla="*/ 906780 w 2490918"/>
              <a:gd name="connsiteY24" fmla="*/ 693420 h 845820"/>
              <a:gd name="connsiteX25" fmla="*/ 784860 w 2490918"/>
              <a:gd name="connsiteY25" fmla="*/ 647700 h 845820"/>
              <a:gd name="connsiteX26" fmla="*/ 617220 w 2490918"/>
              <a:gd name="connsiteY26" fmla="*/ 58674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5820"/>
              <a:gd name="connsiteX1" fmla="*/ 2369820 w 2490918"/>
              <a:gd name="connsiteY1" fmla="*/ 60960 h 845820"/>
              <a:gd name="connsiteX2" fmla="*/ 2446020 w 2490918"/>
              <a:gd name="connsiteY2" fmla="*/ 106680 h 845820"/>
              <a:gd name="connsiteX3" fmla="*/ 2484120 w 2490918"/>
              <a:gd name="connsiteY3" fmla="*/ 152400 h 845820"/>
              <a:gd name="connsiteX4" fmla="*/ 2484120 w 2490918"/>
              <a:gd name="connsiteY4" fmla="*/ 182880 h 845820"/>
              <a:gd name="connsiteX5" fmla="*/ 2415540 w 2490918"/>
              <a:gd name="connsiteY5" fmla="*/ 205740 h 845820"/>
              <a:gd name="connsiteX6" fmla="*/ 2354580 w 2490918"/>
              <a:gd name="connsiteY6" fmla="*/ 205740 h 845820"/>
              <a:gd name="connsiteX7" fmla="*/ 2308860 w 2490918"/>
              <a:gd name="connsiteY7" fmla="*/ 182880 h 845820"/>
              <a:gd name="connsiteX8" fmla="*/ 2308860 w 2490918"/>
              <a:gd name="connsiteY8" fmla="*/ 137160 h 845820"/>
              <a:gd name="connsiteX9" fmla="*/ 2331720 w 2490918"/>
              <a:gd name="connsiteY9" fmla="*/ 121920 h 845820"/>
              <a:gd name="connsiteX10" fmla="*/ 2377440 w 2490918"/>
              <a:gd name="connsiteY10" fmla="*/ 114300 h 845820"/>
              <a:gd name="connsiteX11" fmla="*/ 2423160 w 2490918"/>
              <a:gd name="connsiteY11" fmla="*/ 137160 h 845820"/>
              <a:gd name="connsiteX12" fmla="*/ 2430780 w 2490918"/>
              <a:gd name="connsiteY12" fmla="*/ 236220 h 845820"/>
              <a:gd name="connsiteX13" fmla="*/ 2430780 w 2490918"/>
              <a:gd name="connsiteY13" fmla="*/ 297180 h 845820"/>
              <a:gd name="connsiteX14" fmla="*/ 2407920 w 2490918"/>
              <a:gd name="connsiteY14" fmla="*/ 502920 h 845820"/>
              <a:gd name="connsiteX15" fmla="*/ 2331720 w 2490918"/>
              <a:gd name="connsiteY15" fmla="*/ 632460 h 845820"/>
              <a:gd name="connsiteX16" fmla="*/ 2270760 w 2490918"/>
              <a:gd name="connsiteY16" fmla="*/ 716280 h 845820"/>
              <a:gd name="connsiteX17" fmla="*/ 2118360 w 2490918"/>
              <a:gd name="connsiteY17" fmla="*/ 815340 h 845820"/>
              <a:gd name="connsiteX18" fmla="*/ 1973580 w 2490918"/>
              <a:gd name="connsiteY18" fmla="*/ 815340 h 845820"/>
              <a:gd name="connsiteX19" fmla="*/ 1798320 w 2490918"/>
              <a:gd name="connsiteY19" fmla="*/ 845820 h 845820"/>
              <a:gd name="connsiteX20" fmla="*/ 1645920 w 2490918"/>
              <a:gd name="connsiteY20" fmla="*/ 845820 h 845820"/>
              <a:gd name="connsiteX21" fmla="*/ 1424940 w 2490918"/>
              <a:gd name="connsiteY21" fmla="*/ 815340 h 845820"/>
              <a:gd name="connsiteX22" fmla="*/ 1264920 w 2490918"/>
              <a:gd name="connsiteY22" fmla="*/ 800100 h 845820"/>
              <a:gd name="connsiteX23" fmla="*/ 1074420 w 2490918"/>
              <a:gd name="connsiteY23" fmla="*/ 746760 h 845820"/>
              <a:gd name="connsiteX24" fmla="*/ 906780 w 2490918"/>
              <a:gd name="connsiteY24" fmla="*/ 693420 h 845820"/>
              <a:gd name="connsiteX25" fmla="*/ 784860 w 2490918"/>
              <a:gd name="connsiteY25" fmla="*/ 647700 h 845820"/>
              <a:gd name="connsiteX26" fmla="*/ 617220 w 2490918"/>
              <a:gd name="connsiteY26" fmla="*/ 586740 h 845820"/>
              <a:gd name="connsiteX27" fmla="*/ 480060 w 2490918"/>
              <a:gd name="connsiteY27" fmla="*/ 518160 h 845820"/>
              <a:gd name="connsiteX28" fmla="*/ 350520 w 2490918"/>
              <a:gd name="connsiteY28" fmla="*/ 464820 h 845820"/>
              <a:gd name="connsiteX29" fmla="*/ 228600 w 2490918"/>
              <a:gd name="connsiteY29" fmla="*/ 411480 h 845820"/>
              <a:gd name="connsiteX30" fmla="*/ 129540 w 2490918"/>
              <a:gd name="connsiteY30" fmla="*/ 358140 h 845820"/>
              <a:gd name="connsiteX31" fmla="*/ 0 w 2490918"/>
              <a:gd name="connsiteY31" fmla="*/ 312420 h 845820"/>
              <a:gd name="connsiteX0" fmla="*/ 2255520 w 2490918"/>
              <a:gd name="connsiteY0" fmla="*/ 0 h 848752"/>
              <a:gd name="connsiteX1" fmla="*/ 2369820 w 2490918"/>
              <a:gd name="connsiteY1" fmla="*/ 60960 h 848752"/>
              <a:gd name="connsiteX2" fmla="*/ 2446020 w 2490918"/>
              <a:gd name="connsiteY2" fmla="*/ 106680 h 848752"/>
              <a:gd name="connsiteX3" fmla="*/ 2484120 w 2490918"/>
              <a:gd name="connsiteY3" fmla="*/ 152400 h 848752"/>
              <a:gd name="connsiteX4" fmla="*/ 2484120 w 2490918"/>
              <a:gd name="connsiteY4" fmla="*/ 182880 h 848752"/>
              <a:gd name="connsiteX5" fmla="*/ 2415540 w 2490918"/>
              <a:gd name="connsiteY5" fmla="*/ 205740 h 848752"/>
              <a:gd name="connsiteX6" fmla="*/ 2354580 w 2490918"/>
              <a:gd name="connsiteY6" fmla="*/ 205740 h 848752"/>
              <a:gd name="connsiteX7" fmla="*/ 2308860 w 2490918"/>
              <a:gd name="connsiteY7" fmla="*/ 182880 h 848752"/>
              <a:gd name="connsiteX8" fmla="*/ 2308860 w 2490918"/>
              <a:gd name="connsiteY8" fmla="*/ 137160 h 848752"/>
              <a:gd name="connsiteX9" fmla="*/ 2331720 w 2490918"/>
              <a:gd name="connsiteY9" fmla="*/ 121920 h 848752"/>
              <a:gd name="connsiteX10" fmla="*/ 2377440 w 2490918"/>
              <a:gd name="connsiteY10" fmla="*/ 114300 h 848752"/>
              <a:gd name="connsiteX11" fmla="*/ 2423160 w 2490918"/>
              <a:gd name="connsiteY11" fmla="*/ 137160 h 848752"/>
              <a:gd name="connsiteX12" fmla="*/ 2430780 w 2490918"/>
              <a:gd name="connsiteY12" fmla="*/ 236220 h 848752"/>
              <a:gd name="connsiteX13" fmla="*/ 2430780 w 2490918"/>
              <a:gd name="connsiteY13" fmla="*/ 297180 h 848752"/>
              <a:gd name="connsiteX14" fmla="*/ 2407920 w 2490918"/>
              <a:gd name="connsiteY14" fmla="*/ 502920 h 848752"/>
              <a:gd name="connsiteX15" fmla="*/ 2331720 w 2490918"/>
              <a:gd name="connsiteY15" fmla="*/ 632460 h 848752"/>
              <a:gd name="connsiteX16" fmla="*/ 2270760 w 2490918"/>
              <a:gd name="connsiteY16" fmla="*/ 716280 h 848752"/>
              <a:gd name="connsiteX17" fmla="*/ 2118360 w 2490918"/>
              <a:gd name="connsiteY17" fmla="*/ 815340 h 848752"/>
              <a:gd name="connsiteX18" fmla="*/ 1973580 w 2490918"/>
              <a:gd name="connsiteY18" fmla="*/ 815340 h 848752"/>
              <a:gd name="connsiteX19" fmla="*/ 1798320 w 2490918"/>
              <a:gd name="connsiteY19" fmla="*/ 845820 h 848752"/>
              <a:gd name="connsiteX20" fmla="*/ 1645920 w 2490918"/>
              <a:gd name="connsiteY20" fmla="*/ 845820 h 848752"/>
              <a:gd name="connsiteX21" fmla="*/ 1470660 w 2490918"/>
              <a:gd name="connsiteY21" fmla="*/ 830580 h 848752"/>
              <a:gd name="connsiteX22" fmla="*/ 1264920 w 2490918"/>
              <a:gd name="connsiteY22" fmla="*/ 800100 h 848752"/>
              <a:gd name="connsiteX23" fmla="*/ 1074420 w 2490918"/>
              <a:gd name="connsiteY23" fmla="*/ 746760 h 848752"/>
              <a:gd name="connsiteX24" fmla="*/ 906780 w 2490918"/>
              <a:gd name="connsiteY24" fmla="*/ 693420 h 848752"/>
              <a:gd name="connsiteX25" fmla="*/ 784860 w 2490918"/>
              <a:gd name="connsiteY25" fmla="*/ 647700 h 848752"/>
              <a:gd name="connsiteX26" fmla="*/ 617220 w 2490918"/>
              <a:gd name="connsiteY26" fmla="*/ 586740 h 848752"/>
              <a:gd name="connsiteX27" fmla="*/ 480060 w 2490918"/>
              <a:gd name="connsiteY27" fmla="*/ 518160 h 848752"/>
              <a:gd name="connsiteX28" fmla="*/ 350520 w 2490918"/>
              <a:gd name="connsiteY28" fmla="*/ 464820 h 848752"/>
              <a:gd name="connsiteX29" fmla="*/ 228600 w 2490918"/>
              <a:gd name="connsiteY29" fmla="*/ 411480 h 848752"/>
              <a:gd name="connsiteX30" fmla="*/ 129540 w 2490918"/>
              <a:gd name="connsiteY30" fmla="*/ 358140 h 848752"/>
              <a:gd name="connsiteX31" fmla="*/ 0 w 2490918"/>
              <a:gd name="connsiteY31" fmla="*/ 312420 h 848752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502920 h 848077"/>
              <a:gd name="connsiteX15" fmla="*/ 2331720 w 2490918"/>
              <a:gd name="connsiteY15" fmla="*/ 63246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312420 h 848077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502920 h 848077"/>
              <a:gd name="connsiteX15" fmla="*/ 2362200 w 2490918"/>
              <a:gd name="connsiteY15" fmla="*/ 60198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312420 h 848077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457200 h 848077"/>
              <a:gd name="connsiteX15" fmla="*/ 2362200 w 2490918"/>
              <a:gd name="connsiteY15" fmla="*/ 60198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312420 h 848077"/>
              <a:gd name="connsiteX0" fmla="*/ 2255520 w 2490918"/>
              <a:gd name="connsiteY0" fmla="*/ 0 h 848077"/>
              <a:gd name="connsiteX1" fmla="*/ 2369820 w 2490918"/>
              <a:gd name="connsiteY1" fmla="*/ 60960 h 848077"/>
              <a:gd name="connsiteX2" fmla="*/ 2446020 w 2490918"/>
              <a:gd name="connsiteY2" fmla="*/ 106680 h 848077"/>
              <a:gd name="connsiteX3" fmla="*/ 2484120 w 2490918"/>
              <a:gd name="connsiteY3" fmla="*/ 152400 h 848077"/>
              <a:gd name="connsiteX4" fmla="*/ 2484120 w 2490918"/>
              <a:gd name="connsiteY4" fmla="*/ 182880 h 848077"/>
              <a:gd name="connsiteX5" fmla="*/ 2415540 w 2490918"/>
              <a:gd name="connsiteY5" fmla="*/ 205740 h 848077"/>
              <a:gd name="connsiteX6" fmla="*/ 2354580 w 2490918"/>
              <a:gd name="connsiteY6" fmla="*/ 205740 h 848077"/>
              <a:gd name="connsiteX7" fmla="*/ 2308860 w 2490918"/>
              <a:gd name="connsiteY7" fmla="*/ 182880 h 848077"/>
              <a:gd name="connsiteX8" fmla="*/ 2308860 w 2490918"/>
              <a:gd name="connsiteY8" fmla="*/ 137160 h 848077"/>
              <a:gd name="connsiteX9" fmla="*/ 2331720 w 2490918"/>
              <a:gd name="connsiteY9" fmla="*/ 121920 h 848077"/>
              <a:gd name="connsiteX10" fmla="*/ 2377440 w 2490918"/>
              <a:gd name="connsiteY10" fmla="*/ 114300 h 848077"/>
              <a:gd name="connsiteX11" fmla="*/ 2423160 w 2490918"/>
              <a:gd name="connsiteY11" fmla="*/ 137160 h 848077"/>
              <a:gd name="connsiteX12" fmla="*/ 2430780 w 2490918"/>
              <a:gd name="connsiteY12" fmla="*/ 236220 h 848077"/>
              <a:gd name="connsiteX13" fmla="*/ 2430780 w 2490918"/>
              <a:gd name="connsiteY13" fmla="*/ 297180 h 848077"/>
              <a:gd name="connsiteX14" fmla="*/ 2407920 w 2490918"/>
              <a:gd name="connsiteY14" fmla="*/ 457200 h 848077"/>
              <a:gd name="connsiteX15" fmla="*/ 2362200 w 2490918"/>
              <a:gd name="connsiteY15" fmla="*/ 601980 h 848077"/>
              <a:gd name="connsiteX16" fmla="*/ 2270760 w 2490918"/>
              <a:gd name="connsiteY16" fmla="*/ 716280 h 848077"/>
              <a:gd name="connsiteX17" fmla="*/ 2118360 w 2490918"/>
              <a:gd name="connsiteY17" fmla="*/ 815340 h 848077"/>
              <a:gd name="connsiteX18" fmla="*/ 1950720 w 2490918"/>
              <a:gd name="connsiteY18" fmla="*/ 845820 h 848077"/>
              <a:gd name="connsiteX19" fmla="*/ 1798320 w 2490918"/>
              <a:gd name="connsiteY19" fmla="*/ 845820 h 848077"/>
              <a:gd name="connsiteX20" fmla="*/ 1645920 w 2490918"/>
              <a:gd name="connsiteY20" fmla="*/ 845820 h 848077"/>
              <a:gd name="connsiteX21" fmla="*/ 1470660 w 2490918"/>
              <a:gd name="connsiteY21" fmla="*/ 830580 h 848077"/>
              <a:gd name="connsiteX22" fmla="*/ 1264920 w 2490918"/>
              <a:gd name="connsiteY22" fmla="*/ 800100 h 848077"/>
              <a:gd name="connsiteX23" fmla="*/ 1074420 w 2490918"/>
              <a:gd name="connsiteY23" fmla="*/ 746760 h 848077"/>
              <a:gd name="connsiteX24" fmla="*/ 906780 w 2490918"/>
              <a:gd name="connsiteY24" fmla="*/ 693420 h 848077"/>
              <a:gd name="connsiteX25" fmla="*/ 784860 w 2490918"/>
              <a:gd name="connsiteY25" fmla="*/ 647700 h 848077"/>
              <a:gd name="connsiteX26" fmla="*/ 617220 w 2490918"/>
              <a:gd name="connsiteY26" fmla="*/ 586740 h 848077"/>
              <a:gd name="connsiteX27" fmla="*/ 480060 w 2490918"/>
              <a:gd name="connsiteY27" fmla="*/ 518160 h 848077"/>
              <a:gd name="connsiteX28" fmla="*/ 350520 w 2490918"/>
              <a:gd name="connsiteY28" fmla="*/ 464820 h 848077"/>
              <a:gd name="connsiteX29" fmla="*/ 228600 w 2490918"/>
              <a:gd name="connsiteY29" fmla="*/ 411480 h 848077"/>
              <a:gd name="connsiteX30" fmla="*/ 129540 w 2490918"/>
              <a:gd name="connsiteY30" fmla="*/ 358140 h 848077"/>
              <a:gd name="connsiteX31" fmla="*/ 0 w 2490918"/>
              <a:gd name="connsiteY31" fmla="*/ 289560 h 848077"/>
              <a:gd name="connsiteX0" fmla="*/ 2255520 w 2511064"/>
              <a:gd name="connsiteY0" fmla="*/ 0 h 848077"/>
              <a:gd name="connsiteX1" fmla="*/ 2369820 w 2511064"/>
              <a:gd name="connsiteY1" fmla="*/ 60960 h 848077"/>
              <a:gd name="connsiteX2" fmla="*/ 2446020 w 2511064"/>
              <a:gd name="connsiteY2" fmla="*/ 106680 h 848077"/>
              <a:gd name="connsiteX3" fmla="*/ 2509651 w 2511064"/>
              <a:gd name="connsiteY3" fmla="*/ 142934 h 848077"/>
              <a:gd name="connsiteX4" fmla="*/ 2484120 w 2511064"/>
              <a:gd name="connsiteY4" fmla="*/ 182880 h 848077"/>
              <a:gd name="connsiteX5" fmla="*/ 2415540 w 2511064"/>
              <a:gd name="connsiteY5" fmla="*/ 205740 h 848077"/>
              <a:gd name="connsiteX6" fmla="*/ 2354580 w 2511064"/>
              <a:gd name="connsiteY6" fmla="*/ 205740 h 848077"/>
              <a:gd name="connsiteX7" fmla="*/ 2308860 w 2511064"/>
              <a:gd name="connsiteY7" fmla="*/ 182880 h 848077"/>
              <a:gd name="connsiteX8" fmla="*/ 2308860 w 2511064"/>
              <a:gd name="connsiteY8" fmla="*/ 137160 h 848077"/>
              <a:gd name="connsiteX9" fmla="*/ 2331720 w 2511064"/>
              <a:gd name="connsiteY9" fmla="*/ 121920 h 848077"/>
              <a:gd name="connsiteX10" fmla="*/ 2377440 w 2511064"/>
              <a:gd name="connsiteY10" fmla="*/ 114300 h 848077"/>
              <a:gd name="connsiteX11" fmla="*/ 2423160 w 2511064"/>
              <a:gd name="connsiteY11" fmla="*/ 137160 h 848077"/>
              <a:gd name="connsiteX12" fmla="*/ 2430780 w 2511064"/>
              <a:gd name="connsiteY12" fmla="*/ 236220 h 848077"/>
              <a:gd name="connsiteX13" fmla="*/ 2430780 w 2511064"/>
              <a:gd name="connsiteY13" fmla="*/ 297180 h 848077"/>
              <a:gd name="connsiteX14" fmla="*/ 2407920 w 2511064"/>
              <a:gd name="connsiteY14" fmla="*/ 457200 h 848077"/>
              <a:gd name="connsiteX15" fmla="*/ 2362200 w 2511064"/>
              <a:gd name="connsiteY15" fmla="*/ 601980 h 848077"/>
              <a:gd name="connsiteX16" fmla="*/ 2270760 w 2511064"/>
              <a:gd name="connsiteY16" fmla="*/ 716280 h 848077"/>
              <a:gd name="connsiteX17" fmla="*/ 2118360 w 2511064"/>
              <a:gd name="connsiteY17" fmla="*/ 815340 h 848077"/>
              <a:gd name="connsiteX18" fmla="*/ 1950720 w 2511064"/>
              <a:gd name="connsiteY18" fmla="*/ 845820 h 848077"/>
              <a:gd name="connsiteX19" fmla="*/ 1798320 w 2511064"/>
              <a:gd name="connsiteY19" fmla="*/ 845820 h 848077"/>
              <a:gd name="connsiteX20" fmla="*/ 1645920 w 2511064"/>
              <a:gd name="connsiteY20" fmla="*/ 845820 h 848077"/>
              <a:gd name="connsiteX21" fmla="*/ 1470660 w 2511064"/>
              <a:gd name="connsiteY21" fmla="*/ 830580 h 848077"/>
              <a:gd name="connsiteX22" fmla="*/ 1264920 w 2511064"/>
              <a:gd name="connsiteY22" fmla="*/ 800100 h 848077"/>
              <a:gd name="connsiteX23" fmla="*/ 1074420 w 2511064"/>
              <a:gd name="connsiteY23" fmla="*/ 746760 h 848077"/>
              <a:gd name="connsiteX24" fmla="*/ 906780 w 2511064"/>
              <a:gd name="connsiteY24" fmla="*/ 693420 h 848077"/>
              <a:gd name="connsiteX25" fmla="*/ 784860 w 2511064"/>
              <a:gd name="connsiteY25" fmla="*/ 647700 h 848077"/>
              <a:gd name="connsiteX26" fmla="*/ 617220 w 2511064"/>
              <a:gd name="connsiteY26" fmla="*/ 586740 h 848077"/>
              <a:gd name="connsiteX27" fmla="*/ 480060 w 2511064"/>
              <a:gd name="connsiteY27" fmla="*/ 518160 h 848077"/>
              <a:gd name="connsiteX28" fmla="*/ 350520 w 2511064"/>
              <a:gd name="connsiteY28" fmla="*/ 464820 h 848077"/>
              <a:gd name="connsiteX29" fmla="*/ 228600 w 2511064"/>
              <a:gd name="connsiteY29" fmla="*/ 411480 h 848077"/>
              <a:gd name="connsiteX30" fmla="*/ 129540 w 2511064"/>
              <a:gd name="connsiteY30" fmla="*/ 358140 h 848077"/>
              <a:gd name="connsiteX31" fmla="*/ 0 w 2511064"/>
              <a:gd name="connsiteY31" fmla="*/ 289560 h 848077"/>
              <a:gd name="connsiteX0" fmla="*/ 2255520 w 2509651"/>
              <a:gd name="connsiteY0" fmla="*/ 0 h 848077"/>
              <a:gd name="connsiteX1" fmla="*/ 2369820 w 2509651"/>
              <a:gd name="connsiteY1" fmla="*/ 60960 h 848077"/>
              <a:gd name="connsiteX2" fmla="*/ 2484250 w 2509651"/>
              <a:gd name="connsiteY2" fmla="*/ 87666 h 848077"/>
              <a:gd name="connsiteX3" fmla="*/ 2509651 w 2509651"/>
              <a:gd name="connsiteY3" fmla="*/ 142934 h 848077"/>
              <a:gd name="connsiteX4" fmla="*/ 2484120 w 2509651"/>
              <a:gd name="connsiteY4" fmla="*/ 182880 h 848077"/>
              <a:gd name="connsiteX5" fmla="*/ 2415540 w 2509651"/>
              <a:gd name="connsiteY5" fmla="*/ 205740 h 848077"/>
              <a:gd name="connsiteX6" fmla="*/ 2354580 w 2509651"/>
              <a:gd name="connsiteY6" fmla="*/ 205740 h 848077"/>
              <a:gd name="connsiteX7" fmla="*/ 2308860 w 2509651"/>
              <a:gd name="connsiteY7" fmla="*/ 182880 h 848077"/>
              <a:gd name="connsiteX8" fmla="*/ 2308860 w 2509651"/>
              <a:gd name="connsiteY8" fmla="*/ 137160 h 848077"/>
              <a:gd name="connsiteX9" fmla="*/ 2331720 w 2509651"/>
              <a:gd name="connsiteY9" fmla="*/ 121920 h 848077"/>
              <a:gd name="connsiteX10" fmla="*/ 2377440 w 2509651"/>
              <a:gd name="connsiteY10" fmla="*/ 114300 h 848077"/>
              <a:gd name="connsiteX11" fmla="*/ 2423160 w 2509651"/>
              <a:gd name="connsiteY11" fmla="*/ 137160 h 848077"/>
              <a:gd name="connsiteX12" fmla="*/ 2430780 w 2509651"/>
              <a:gd name="connsiteY12" fmla="*/ 236220 h 848077"/>
              <a:gd name="connsiteX13" fmla="*/ 2430780 w 2509651"/>
              <a:gd name="connsiteY13" fmla="*/ 297180 h 848077"/>
              <a:gd name="connsiteX14" fmla="*/ 2407920 w 2509651"/>
              <a:gd name="connsiteY14" fmla="*/ 457200 h 848077"/>
              <a:gd name="connsiteX15" fmla="*/ 2362200 w 2509651"/>
              <a:gd name="connsiteY15" fmla="*/ 601980 h 848077"/>
              <a:gd name="connsiteX16" fmla="*/ 2270760 w 2509651"/>
              <a:gd name="connsiteY16" fmla="*/ 716280 h 848077"/>
              <a:gd name="connsiteX17" fmla="*/ 2118360 w 2509651"/>
              <a:gd name="connsiteY17" fmla="*/ 815340 h 848077"/>
              <a:gd name="connsiteX18" fmla="*/ 1950720 w 2509651"/>
              <a:gd name="connsiteY18" fmla="*/ 845820 h 848077"/>
              <a:gd name="connsiteX19" fmla="*/ 1798320 w 2509651"/>
              <a:gd name="connsiteY19" fmla="*/ 845820 h 848077"/>
              <a:gd name="connsiteX20" fmla="*/ 1645920 w 2509651"/>
              <a:gd name="connsiteY20" fmla="*/ 845820 h 848077"/>
              <a:gd name="connsiteX21" fmla="*/ 1470660 w 2509651"/>
              <a:gd name="connsiteY21" fmla="*/ 830580 h 848077"/>
              <a:gd name="connsiteX22" fmla="*/ 1264920 w 2509651"/>
              <a:gd name="connsiteY22" fmla="*/ 800100 h 848077"/>
              <a:gd name="connsiteX23" fmla="*/ 1074420 w 2509651"/>
              <a:gd name="connsiteY23" fmla="*/ 746760 h 848077"/>
              <a:gd name="connsiteX24" fmla="*/ 906780 w 2509651"/>
              <a:gd name="connsiteY24" fmla="*/ 693420 h 848077"/>
              <a:gd name="connsiteX25" fmla="*/ 784860 w 2509651"/>
              <a:gd name="connsiteY25" fmla="*/ 647700 h 848077"/>
              <a:gd name="connsiteX26" fmla="*/ 617220 w 2509651"/>
              <a:gd name="connsiteY26" fmla="*/ 586740 h 848077"/>
              <a:gd name="connsiteX27" fmla="*/ 480060 w 2509651"/>
              <a:gd name="connsiteY27" fmla="*/ 518160 h 848077"/>
              <a:gd name="connsiteX28" fmla="*/ 350520 w 2509651"/>
              <a:gd name="connsiteY28" fmla="*/ 464820 h 848077"/>
              <a:gd name="connsiteX29" fmla="*/ 228600 w 2509651"/>
              <a:gd name="connsiteY29" fmla="*/ 411480 h 848077"/>
              <a:gd name="connsiteX30" fmla="*/ 129540 w 2509651"/>
              <a:gd name="connsiteY30" fmla="*/ 358140 h 848077"/>
              <a:gd name="connsiteX31" fmla="*/ 0 w 2509651"/>
              <a:gd name="connsiteY31" fmla="*/ 289560 h 848077"/>
              <a:gd name="connsiteX0" fmla="*/ 2255520 w 2509651"/>
              <a:gd name="connsiteY0" fmla="*/ 0 h 848077"/>
              <a:gd name="connsiteX1" fmla="*/ 2398520 w 2509651"/>
              <a:gd name="connsiteY1" fmla="*/ 32398 h 848077"/>
              <a:gd name="connsiteX2" fmla="*/ 2484250 w 2509651"/>
              <a:gd name="connsiteY2" fmla="*/ 87666 h 848077"/>
              <a:gd name="connsiteX3" fmla="*/ 2509651 w 2509651"/>
              <a:gd name="connsiteY3" fmla="*/ 142934 h 848077"/>
              <a:gd name="connsiteX4" fmla="*/ 2484120 w 2509651"/>
              <a:gd name="connsiteY4" fmla="*/ 182880 h 848077"/>
              <a:gd name="connsiteX5" fmla="*/ 2415540 w 2509651"/>
              <a:gd name="connsiteY5" fmla="*/ 205740 h 848077"/>
              <a:gd name="connsiteX6" fmla="*/ 2354580 w 2509651"/>
              <a:gd name="connsiteY6" fmla="*/ 205740 h 848077"/>
              <a:gd name="connsiteX7" fmla="*/ 2308860 w 2509651"/>
              <a:gd name="connsiteY7" fmla="*/ 182880 h 848077"/>
              <a:gd name="connsiteX8" fmla="*/ 2308860 w 2509651"/>
              <a:gd name="connsiteY8" fmla="*/ 137160 h 848077"/>
              <a:gd name="connsiteX9" fmla="*/ 2331720 w 2509651"/>
              <a:gd name="connsiteY9" fmla="*/ 121920 h 848077"/>
              <a:gd name="connsiteX10" fmla="*/ 2377440 w 2509651"/>
              <a:gd name="connsiteY10" fmla="*/ 114300 h 848077"/>
              <a:gd name="connsiteX11" fmla="*/ 2423160 w 2509651"/>
              <a:gd name="connsiteY11" fmla="*/ 137160 h 848077"/>
              <a:gd name="connsiteX12" fmla="*/ 2430780 w 2509651"/>
              <a:gd name="connsiteY12" fmla="*/ 236220 h 848077"/>
              <a:gd name="connsiteX13" fmla="*/ 2430780 w 2509651"/>
              <a:gd name="connsiteY13" fmla="*/ 297180 h 848077"/>
              <a:gd name="connsiteX14" fmla="*/ 2407920 w 2509651"/>
              <a:gd name="connsiteY14" fmla="*/ 457200 h 848077"/>
              <a:gd name="connsiteX15" fmla="*/ 2362200 w 2509651"/>
              <a:gd name="connsiteY15" fmla="*/ 601980 h 848077"/>
              <a:gd name="connsiteX16" fmla="*/ 2270760 w 2509651"/>
              <a:gd name="connsiteY16" fmla="*/ 716280 h 848077"/>
              <a:gd name="connsiteX17" fmla="*/ 2118360 w 2509651"/>
              <a:gd name="connsiteY17" fmla="*/ 815340 h 848077"/>
              <a:gd name="connsiteX18" fmla="*/ 1950720 w 2509651"/>
              <a:gd name="connsiteY18" fmla="*/ 845820 h 848077"/>
              <a:gd name="connsiteX19" fmla="*/ 1798320 w 2509651"/>
              <a:gd name="connsiteY19" fmla="*/ 845820 h 848077"/>
              <a:gd name="connsiteX20" fmla="*/ 1645920 w 2509651"/>
              <a:gd name="connsiteY20" fmla="*/ 845820 h 848077"/>
              <a:gd name="connsiteX21" fmla="*/ 1470660 w 2509651"/>
              <a:gd name="connsiteY21" fmla="*/ 830580 h 848077"/>
              <a:gd name="connsiteX22" fmla="*/ 1264920 w 2509651"/>
              <a:gd name="connsiteY22" fmla="*/ 800100 h 848077"/>
              <a:gd name="connsiteX23" fmla="*/ 1074420 w 2509651"/>
              <a:gd name="connsiteY23" fmla="*/ 746760 h 848077"/>
              <a:gd name="connsiteX24" fmla="*/ 906780 w 2509651"/>
              <a:gd name="connsiteY24" fmla="*/ 693420 h 848077"/>
              <a:gd name="connsiteX25" fmla="*/ 784860 w 2509651"/>
              <a:gd name="connsiteY25" fmla="*/ 647700 h 848077"/>
              <a:gd name="connsiteX26" fmla="*/ 617220 w 2509651"/>
              <a:gd name="connsiteY26" fmla="*/ 586740 h 848077"/>
              <a:gd name="connsiteX27" fmla="*/ 480060 w 2509651"/>
              <a:gd name="connsiteY27" fmla="*/ 518160 h 848077"/>
              <a:gd name="connsiteX28" fmla="*/ 350520 w 2509651"/>
              <a:gd name="connsiteY28" fmla="*/ 464820 h 848077"/>
              <a:gd name="connsiteX29" fmla="*/ 228600 w 2509651"/>
              <a:gd name="connsiteY29" fmla="*/ 411480 h 848077"/>
              <a:gd name="connsiteX30" fmla="*/ 129540 w 2509651"/>
              <a:gd name="connsiteY30" fmla="*/ 358140 h 848077"/>
              <a:gd name="connsiteX31" fmla="*/ 0 w 2509651"/>
              <a:gd name="connsiteY31" fmla="*/ 289560 h 848077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30780 w 2509651"/>
              <a:gd name="connsiteY12" fmla="*/ 280688 h 892545"/>
              <a:gd name="connsiteX13" fmla="*/ 2430780 w 2509651"/>
              <a:gd name="connsiteY13" fmla="*/ 341648 h 892545"/>
              <a:gd name="connsiteX14" fmla="*/ 2407920 w 2509651"/>
              <a:gd name="connsiteY14" fmla="*/ 501668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30780 w 2509651"/>
              <a:gd name="connsiteY13" fmla="*/ 341648 h 892545"/>
              <a:gd name="connsiteX14" fmla="*/ 2407920 w 2509651"/>
              <a:gd name="connsiteY14" fmla="*/ 501668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43608 w 2509651"/>
              <a:gd name="connsiteY13" fmla="*/ 367200 h 892545"/>
              <a:gd name="connsiteX14" fmla="*/ 2407920 w 2509651"/>
              <a:gd name="connsiteY14" fmla="*/ 501668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8860 w 2509651"/>
              <a:gd name="connsiteY8" fmla="*/ 181628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43608 w 2509651"/>
              <a:gd name="connsiteY13" fmla="*/ 367200 h 892545"/>
              <a:gd name="connsiteX14" fmla="*/ 2417571 w 2509651"/>
              <a:gd name="connsiteY14" fmla="*/ 508229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892545"/>
              <a:gd name="connsiteX1" fmla="*/ 2398520 w 2509651"/>
              <a:gd name="connsiteY1" fmla="*/ 76866 h 892545"/>
              <a:gd name="connsiteX2" fmla="*/ 2484250 w 2509651"/>
              <a:gd name="connsiteY2" fmla="*/ 132134 h 892545"/>
              <a:gd name="connsiteX3" fmla="*/ 2509651 w 2509651"/>
              <a:gd name="connsiteY3" fmla="*/ 187402 h 892545"/>
              <a:gd name="connsiteX4" fmla="*/ 2484120 w 2509651"/>
              <a:gd name="connsiteY4" fmla="*/ 227348 h 892545"/>
              <a:gd name="connsiteX5" fmla="*/ 2415540 w 2509651"/>
              <a:gd name="connsiteY5" fmla="*/ 250208 h 892545"/>
              <a:gd name="connsiteX6" fmla="*/ 2354580 w 2509651"/>
              <a:gd name="connsiteY6" fmla="*/ 250208 h 892545"/>
              <a:gd name="connsiteX7" fmla="*/ 2308860 w 2509651"/>
              <a:gd name="connsiteY7" fmla="*/ 227348 h 892545"/>
              <a:gd name="connsiteX8" fmla="*/ 2305805 w 2509651"/>
              <a:gd name="connsiteY8" fmla="*/ 191232 h 892545"/>
              <a:gd name="connsiteX9" fmla="*/ 2331720 w 2509651"/>
              <a:gd name="connsiteY9" fmla="*/ 166388 h 892545"/>
              <a:gd name="connsiteX10" fmla="*/ 2377440 w 2509651"/>
              <a:gd name="connsiteY10" fmla="*/ 158768 h 892545"/>
              <a:gd name="connsiteX11" fmla="*/ 2423160 w 2509651"/>
              <a:gd name="connsiteY11" fmla="*/ 181628 h 892545"/>
              <a:gd name="connsiteX12" fmla="*/ 2449958 w 2509651"/>
              <a:gd name="connsiteY12" fmla="*/ 261747 h 892545"/>
              <a:gd name="connsiteX13" fmla="*/ 2443608 w 2509651"/>
              <a:gd name="connsiteY13" fmla="*/ 367200 h 892545"/>
              <a:gd name="connsiteX14" fmla="*/ 2417571 w 2509651"/>
              <a:gd name="connsiteY14" fmla="*/ 508229 h 892545"/>
              <a:gd name="connsiteX15" fmla="*/ 2362200 w 2509651"/>
              <a:gd name="connsiteY15" fmla="*/ 646448 h 892545"/>
              <a:gd name="connsiteX16" fmla="*/ 2270760 w 2509651"/>
              <a:gd name="connsiteY16" fmla="*/ 760748 h 892545"/>
              <a:gd name="connsiteX17" fmla="*/ 2118360 w 2509651"/>
              <a:gd name="connsiteY17" fmla="*/ 859808 h 892545"/>
              <a:gd name="connsiteX18" fmla="*/ 1950720 w 2509651"/>
              <a:gd name="connsiteY18" fmla="*/ 890288 h 892545"/>
              <a:gd name="connsiteX19" fmla="*/ 1798320 w 2509651"/>
              <a:gd name="connsiteY19" fmla="*/ 890288 h 892545"/>
              <a:gd name="connsiteX20" fmla="*/ 1645920 w 2509651"/>
              <a:gd name="connsiteY20" fmla="*/ 890288 h 892545"/>
              <a:gd name="connsiteX21" fmla="*/ 1470660 w 2509651"/>
              <a:gd name="connsiteY21" fmla="*/ 875048 h 892545"/>
              <a:gd name="connsiteX22" fmla="*/ 1264920 w 2509651"/>
              <a:gd name="connsiteY22" fmla="*/ 844568 h 892545"/>
              <a:gd name="connsiteX23" fmla="*/ 1074420 w 2509651"/>
              <a:gd name="connsiteY23" fmla="*/ 791228 h 892545"/>
              <a:gd name="connsiteX24" fmla="*/ 906780 w 2509651"/>
              <a:gd name="connsiteY24" fmla="*/ 737888 h 892545"/>
              <a:gd name="connsiteX25" fmla="*/ 784860 w 2509651"/>
              <a:gd name="connsiteY25" fmla="*/ 692168 h 892545"/>
              <a:gd name="connsiteX26" fmla="*/ 617220 w 2509651"/>
              <a:gd name="connsiteY26" fmla="*/ 631208 h 892545"/>
              <a:gd name="connsiteX27" fmla="*/ 480060 w 2509651"/>
              <a:gd name="connsiteY27" fmla="*/ 562628 h 892545"/>
              <a:gd name="connsiteX28" fmla="*/ 350520 w 2509651"/>
              <a:gd name="connsiteY28" fmla="*/ 509288 h 892545"/>
              <a:gd name="connsiteX29" fmla="*/ 228600 w 2509651"/>
              <a:gd name="connsiteY29" fmla="*/ 455948 h 892545"/>
              <a:gd name="connsiteX30" fmla="*/ 129540 w 2509651"/>
              <a:gd name="connsiteY30" fmla="*/ 402608 h 892545"/>
              <a:gd name="connsiteX31" fmla="*/ 0 w 2509651"/>
              <a:gd name="connsiteY31" fmla="*/ 334028 h 892545"/>
              <a:gd name="connsiteX0" fmla="*/ 2287389 w 2509651"/>
              <a:gd name="connsiteY0" fmla="*/ 0 h 900186"/>
              <a:gd name="connsiteX1" fmla="*/ 2398520 w 2509651"/>
              <a:gd name="connsiteY1" fmla="*/ 76866 h 900186"/>
              <a:gd name="connsiteX2" fmla="*/ 2484250 w 2509651"/>
              <a:gd name="connsiteY2" fmla="*/ 132134 h 900186"/>
              <a:gd name="connsiteX3" fmla="*/ 2509651 w 2509651"/>
              <a:gd name="connsiteY3" fmla="*/ 187402 h 900186"/>
              <a:gd name="connsiteX4" fmla="*/ 2484120 w 2509651"/>
              <a:gd name="connsiteY4" fmla="*/ 227348 h 900186"/>
              <a:gd name="connsiteX5" fmla="*/ 2415540 w 2509651"/>
              <a:gd name="connsiteY5" fmla="*/ 250208 h 900186"/>
              <a:gd name="connsiteX6" fmla="*/ 2354580 w 2509651"/>
              <a:gd name="connsiteY6" fmla="*/ 250208 h 900186"/>
              <a:gd name="connsiteX7" fmla="*/ 2308860 w 2509651"/>
              <a:gd name="connsiteY7" fmla="*/ 227348 h 900186"/>
              <a:gd name="connsiteX8" fmla="*/ 2305805 w 2509651"/>
              <a:gd name="connsiteY8" fmla="*/ 191232 h 900186"/>
              <a:gd name="connsiteX9" fmla="*/ 2331720 w 2509651"/>
              <a:gd name="connsiteY9" fmla="*/ 166388 h 900186"/>
              <a:gd name="connsiteX10" fmla="*/ 2377440 w 2509651"/>
              <a:gd name="connsiteY10" fmla="*/ 158768 h 900186"/>
              <a:gd name="connsiteX11" fmla="*/ 2423160 w 2509651"/>
              <a:gd name="connsiteY11" fmla="*/ 181628 h 900186"/>
              <a:gd name="connsiteX12" fmla="*/ 2449958 w 2509651"/>
              <a:gd name="connsiteY12" fmla="*/ 261747 h 900186"/>
              <a:gd name="connsiteX13" fmla="*/ 2443608 w 2509651"/>
              <a:gd name="connsiteY13" fmla="*/ 367200 h 900186"/>
              <a:gd name="connsiteX14" fmla="*/ 2417571 w 2509651"/>
              <a:gd name="connsiteY14" fmla="*/ 508229 h 900186"/>
              <a:gd name="connsiteX15" fmla="*/ 2362200 w 2509651"/>
              <a:gd name="connsiteY15" fmla="*/ 646448 h 900186"/>
              <a:gd name="connsiteX16" fmla="*/ 2270760 w 2509651"/>
              <a:gd name="connsiteY16" fmla="*/ 760748 h 900186"/>
              <a:gd name="connsiteX17" fmla="*/ 2118360 w 2509651"/>
              <a:gd name="connsiteY17" fmla="*/ 859808 h 900186"/>
              <a:gd name="connsiteX18" fmla="*/ 1950720 w 2509651"/>
              <a:gd name="connsiteY18" fmla="*/ 890288 h 900186"/>
              <a:gd name="connsiteX19" fmla="*/ 1798414 w 2509651"/>
              <a:gd name="connsiteY19" fmla="*/ 900186 h 900186"/>
              <a:gd name="connsiteX20" fmla="*/ 1645920 w 2509651"/>
              <a:gd name="connsiteY20" fmla="*/ 890288 h 900186"/>
              <a:gd name="connsiteX21" fmla="*/ 1470660 w 2509651"/>
              <a:gd name="connsiteY21" fmla="*/ 875048 h 900186"/>
              <a:gd name="connsiteX22" fmla="*/ 1264920 w 2509651"/>
              <a:gd name="connsiteY22" fmla="*/ 844568 h 900186"/>
              <a:gd name="connsiteX23" fmla="*/ 1074420 w 2509651"/>
              <a:gd name="connsiteY23" fmla="*/ 791228 h 900186"/>
              <a:gd name="connsiteX24" fmla="*/ 906780 w 2509651"/>
              <a:gd name="connsiteY24" fmla="*/ 737888 h 900186"/>
              <a:gd name="connsiteX25" fmla="*/ 784860 w 2509651"/>
              <a:gd name="connsiteY25" fmla="*/ 692168 h 900186"/>
              <a:gd name="connsiteX26" fmla="*/ 617220 w 2509651"/>
              <a:gd name="connsiteY26" fmla="*/ 631208 h 900186"/>
              <a:gd name="connsiteX27" fmla="*/ 480060 w 2509651"/>
              <a:gd name="connsiteY27" fmla="*/ 562628 h 900186"/>
              <a:gd name="connsiteX28" fmla="*/ 350520 w 2509651"/>
              <a:gd name="connsiteY28" fmla="*/ 509288 h 900186"/>
              <a:gd name="connsiteX29" fmla="*/ 228600 w 2509651"/>
              <a:gd name="connsiteY29" fmla="*/ 455948 h 900186"/>
              <a:gd name="connsiteX30" fmla="*/ 129540 w 2509651"/>
              <a:gd name="connsiteY30" fmla="*/ 402608 h 900186"/>
              <a:gd name="connsiteX31" fmla="*/ 0 w 2509651"/>
              <a:gd name="connsiteY31" fmla="*/ 334028 h 900186"/>
              <a:gd name="connsiteX0" fmla="*/ 2287389 w 2509651"/>
              <a:gd name="connsiteY0" fmla="*/ 0 h 900398"/>
              <a:gd name="connsiteX1" fmla="*/ 2398520 w 2509651"/>
              <a:gd name="connsiteY1" fmla="*/ 76866 h 900398"/>
              <a:gd name="connsiteX2" fmla="*/ 2484250 w 2509651"/>
              <a:gd name="connsiteY2" fmla="*/ 132134 h 900398"/>
              <a:gd name="connsiteX3" fmla="*/ 2509651 w 2509651"/>
              <a:gd name="connsiteY3" fmla="*/ 187402 h 900398"/>
              <a:gd name="connsiteX4" fmla="*/ 2484120 w 2509651"/>
              <a:gd name="connsiteY4" fmla="*/ 227348 h 900398"/>
              <a:gd name="connsiteX5" fmla="*/ 2415540 w 2509651"/>
              <a:gd name="connsiteY5" fmla="*/ 250208 h 900398"/>
              <a:gd name="connsiteX6" fmla="*/ 2354580 w 2509651"/>
              <a:gd name="connsiteY6" fmla="*/ 250208 h 900398"/>
              <a:gd name="connsiteX7" fmla="*/ 2308860 w 2509651"/>
              <a:gd name="connsiteY7" fmla="*/ 227348 h 900398"/>
              <a:gd name="connsiteX8" fmla="*/ 2305805 w 2509651"/>
              <a:gd name="connsiteY8" fmla="*/ 191232 h 900398"/>
              <a:gd name="connsiteX9" fmla="*/ 2331720 w 2509651"/>
              <a:gd name="connsiteY9" fmla="*/ 166388 h 900398"/>
              <a:gd name="connsiteX10" fmla="*/ 2377440 w 2509651"/>
              <a:gd name="connsiteY10" fmla="*/ 158768 h 900398"/>
              <a:gd name="connsiteX11" fmla="*/ 2423160 w 2509651"/>
              <a:gd name="connsiteY11" fmla="*/ 181628 h 900398"/>
              <a:gd name="connsiteX12" fmla="*/ 2449958 w 2509651"/>
              <a:gd name="connsiteY12" fmla="*/ 261747 h 900398"/>
              <a:gd name="connsiteX13" fmla="*/ 2443608 w 2509651"/>
              <a:gd name="connsiteY13" fmla="*/ 367200 h 900398"/>
              <a:gd name="connsiteX14" fmla="*/ 2417571 w 2509651"/>
              <a:gd name="connsiteY14" fmla="*/ 508229 h 900398"/>
              <a:gd name="connsiteX15" fmla="*/ 2362200 w 2509651"/>
              <a:gd name="connsiteY15" fmla="*/ 646448 h 900398"/>
              <a:gd name="connsiteX16" fmla="*/ 2270760 w 2509651"/>
              <a:gd name="connsiteY16" fmla="*/ 760748 h 900398"/>
              <a:gd name="connsiteX17" fmla="*/ 2118360 w 2509651"/>
              <a:gd name="connsiteY17" fmla="*/ 859808 h 900398"/>
              <a:gd name="connsiteX18" fmla="*/ 1963522 w 2509651"/>
              <a:gd name="connsiteY18" fmla="*/ 893833 h 900398"/>
              <a:gd name="connsiteX19" fmla="*/ 1798414 w 2509651"/>
              <a:gd name="connsiteY19" fmla="*/ 900186 h 900398"/>
              <a:gd name="connsiteX20" fmla="*/ 1645920 w 2509651"/>
              <a:gd name="connsiteY20" fmla="*/ 890288 h 900398"/>
              <a:gd name="connsiteX21" fmla="*/ 1470660 w 2509651"/>
              <a:gd name="connsiteY21" fmla="*/ 875048 h 900398"/>
              <a:gd name="connsiteX22" fmla="*/ 1264920 w 2509651"/>
              <a:gd name="connsiteY22" fmla="*/ 844568 h 900398"/>
              <a:gd name="connsiteX23" fmla="*/ 1074420 w 2509651"/>
              <a:gd name="connsiteY23" fmla="*/ 791228 h 900398"/>
              <a:gd name="connsiteX24" fmla="*/ 906780 w 2509651"/>
              <a:gd name="connsiteY24" fmla="*/ 737888 h 900398"/>
              <a:gd name="connsiteX25" fmla="*/ 784860 w 2509651"/>
              <a:gd name="connsiteY25" fmla="*/ 692168 h 900398"/>
              <a:gd name="connsiteX26" fmla="*/ 617220 w 2509651"/>
              <a:gd name="connsiteY26" fmla="*/ 631208 h 900398"/>
              <a:gd name="connsiteX27" fmla="*/ 480060 w 2509651"/>
              <a:gd name="connsiteY27" fmla="*/ 562628 h 900398"/>
              <a:gd name="connsiteX28" fmla="*/ 350520 w 2509651"/>
              <a:gd name="connsiteY28" fmla="*/ 509288 h 900398"/>
              <a:gd name="connsiteX29" fmla="*/ 228600 w 2509651"/>
              <a:gd name="connsiteY29" fmla="*/ 455948 h 900398"/>
              <a:gd name="connsiteX30" fmla="*/ 129540 w 2509651"/>
              <a:gd name="connsiteY30" fmla="*/ 402608 h 900398"/>
              <a:gd name="connsiteX31" fmla="*/ 0 w 2509651"/>
              <a:gd name="connsiteY31" fmla="*/ 334028 h 900398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28600 w 2509651"/>
              <a:gd name="connsiteY29" fmla="*/ 455948 h 902306"/>
              <a:gd name="connsiteX30" fmla="*/ 129540 w 2509651"/>
              <a:gd name="connsiteY30" fmla="*/ 402608 h 902306"/>
              <a:gd name="connsiteX31" fmla="*/ 0 w 2509651"/>
              <a:gd name="connsiteY31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0 w 2509651"/>
              <a:gd name="connsiteY31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120656 w 2509651"/>
              <a:gd name="connsiteY31" fmla="*/ 390686 h 902306"/>
              <a:gd name="connsiteX32" fmla="*/ 0 w 2509651"/>
              <a:gd name="connsiteY32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98436 w 2509651"/>
              <a:gd name="connsiteY31" fmla="*/ 387672 h 902306"/>
              <a:gd name="connsiteX32" fmla="*/ 0 w 2509651"/>
              <a:gd name="connsiteY32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129540 w 2509651"/>
              <a:gd name="connsiteY30" fmla="*/ 402608 h 902306"/>
              <a:gd name="connsiteX31" fmla="*/ 0 w 2509651"/>
              <a:gd name="connsiteY31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350520 w 2509651"/>
              <a:gd name="connsiteY28" fmla="*/ 509288 h 902306"/>
              <a:gd name="connsiteX29" fmla="*/ 231787 w 2509651"/>
              <a:gd name="connsiteY29" fmla="*/ 446608 h 902306"/>
              <a:gd name="connsiteX30" fmla="*/ 0 w 2509651"/>
              <a:gd name="connsiteY30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617220 w 2509651"/>
              <a:gd name="connsiteY26" fmla="*/ 631208 h 902306"/>
              <a:gd name="connsiteX27" fmla="*/ 480060 w 2509651"/>
              <a:gd name="connsiteY27" fmla="*/ 562628 h 902306"/>
              <a:gd name="connsiteX28" fmla="*/ 231787 w 2509651"/>
              <a:gd name="connsiteY28" fmla="*/ 446608 h 902306"/>
              <a:gd name="connsiteX29" fmla="*/ 0 w 2509651"/>
              <a:gd name="connsiteY29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906780 w 2509651"/>
              <a:gd name="connsiteY24" fmla="*/ 737888 h 902306"/>
              <a:gd name="connsiteX25" fmla="*/ 784860 w 2509651"/>
              <a:gd name="connsiteY25" fmla="*/ 692168 h 902306"/>
              <a:gd name="connsiteX26" fmla="*/ 480060 w 2509651"/>
              <a:gd name="connsiteY26" fmla="*/ 562628 h 902306"/>
              <a:gd name="connsiteX27" fmla="*/ 231787 w 2509651"/>
              <a:gd name="connsiteY27" fmla="*/ 446608 h 902306"/>
              <a:gd name="connsiteX28" fmla="*/ 0 w 2509651"/>
              <a:gd name="connsiteY28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264920 w 2509651"/>
              <a:gd name="connsiteY22" fmla="*/ 844568 h 902306"/>
              <a:gd name="connsiteX23" fmla="*/ 1074420 w 2509651"/>
              <a:gd name="connsiteY23" fmla="*/ 791228 h 902306"/>
              <a:gd name="connsiteX24" fmla="*/ 784860 w 2509651"/>
              <a:gd name="connsiteY24" fmla="*/ 692168 h 902306"/>
              <a:gd name="connsiteX25" fmla="*/ 480060 w 2509651"/>
              <a:gd name="connsiteY25" fmla="*/ 562628 h 902306"/>
              <a:gd name="connsiteX26" fmla="*/ 231787 w 2509651"/>
              <a:gd name="connsiteY26" fmla="*/ 446608 h 902306"/>
              <a:gd name="connsiteX27" fmla="*/ 0 w 2509651"/>
              <a:gd name="connsiteY27" fmla="*/ 334028 h 902306"/>
              <a:gd name="connsiteX0" fmla="*/ 2287389 w 2509651"/>
              <a:gd name="connsiteY0" fmla="*/ 0 h 902306"/>
              <a:gd name="connsiteX1" fmla="*/ 2398520 w 2509651"/>
              <a:gd name="connsiteY1" fmla="*/ 76866 h 902306"/>
              <a:gd name="connsiteX2" fmla="*/ 2484250 w 2509651"/>
              <a:gd name="connsiteY2" fmla="*/ 132134 h 902306"/>
              <a:gd name="connsiteX3" fmla="*/ 2509651 w 2509651"/>
              <a:gd name="connsiteY3" fmla="*/ 187402 h 902306"/>
              <a:gd name="connsiteX4" fmla="*/ 2484120 w 2509651"/>
              <a:gd name="connsiteY4" fmla="*/ 227348 h 902306"/>
              <a:gd name="connsiteX5" fmla="*/ 2415540 w 2509651"/>
              <a:gd name="connsiteY5" fmla="*/ 250208 h 902306"/>
              <a:gd name="connsiteX6" fmla="*/ 2354580 w 2509651"/>
              <a:gd name="connsiteY6" fmla="*/ 250208 h 902306"/>
              <a:gd name="connsiteX7" fmla="*/ 2308860 w 2509651"/>
              <a:gd name="connsiteY7" fmla="*/ 227348 h 902306"/>
              <a:gd name="connsiteX8" fmla="*/ 2305805 w 2509651"/>
              <a:gd name="connsiteY8" fmla="*/ 191232 h 902306"/>
              <a:gd name="connsiteX9" fmla="*/ 2331720 w 2509651"/>
              <a:gd name="connsiteY9" fmla="*/ 166388 h 902306"/>
              <a:gd name="connsiteX10" fmla="*/ 2377440 w 2509651"/>
              <a:gd name="connsiteY10" fmla="*/ 158768 h 902306"/>
              <a:gd name="connsiteX11" fmla="*/ 2423160 w 2509651"/>
              <a:gd name="connsiteY11" fmla="*/ 181628 h 902306"/>
              <a:gd name="connsiteX12" fmla="*/ 2449958 w 2509651"/>
              <a:gd name="connsiteY12" fmla="*/ 261747 h 902306"/>
              <a:gd name="connsiteX13" fmla="*/ 2443608 w 2509651"/>
              <a:gd name="connsiteY13" fmla="*/ 367200 h 902306"/>
              <a:gd name="connsiteX14" fmla="*/ 2417571 w 2509651"/>
              <a:gd name="connsiteY14" fmla="*/ 508229 h 902306"/>
              <a:gd name="connsiteX15" fmla="*/ 2362200 w 2509651"/>
              <a:gd name="connsiteY15" fmla="*/ 646448 h 902306"/>
              <a:gd name="connsiteX16" fmla="*/ 2270760 w 2509651"/>
              <a:gd name="connsiteY16" fmla="*/ 760748 h 902306"/>
              <a:gd name="connsiteX17" fmla="*/ 2118360 w 2509651"/>
              <a:gd name="connsiteY17" fmla="*/ 859808 h 902306"/>
              <a:gd name="connsiteX18" fmla="*/ 1963522 w 2509651"/>
              <a:gd name="connsiteY18" fmla="*/ 893833 h 902306"/>
              <a:gd name="connsiteX19" fmla="*/ 1798414 w 2509651"/>
              <a:gd name="connsiteY19" fmla="*/ 900186 h 902306"/>
              <a:gd name="connsiteX20" fmla="*/ 1642831 w 2509651"/>
              <a:gd name="connsiteY20" fmla="*/ 900186 h 902306"/>
              <a:gd name="connsiteX21" fmla="*/ 1470660 w 2509651"/>
              <a:gd name="connsiteY21" fmla="*/ 875048 h 902306"/>
              <a:gd name="connsiteX22" fmla="*/ 1074420 w 2509651"/>
              <a:gd name="connsiteY22" fmla="*/ 791228 h 902306"/>
              <a:gd name="connsiteX23" fmla="*/ 784860 w 2509651"/>
              <a:gd name="connsiteY23" fmla="*/ 692168 h 902306"/>
              <a:gd name="connsiteX24" fmla="*/ 480060 w 2509651"/>
              <a:gd name="connsiteY24" fmla="*/ 562628 h 902306"/>
              <a:gd name="connsiteX25" fmla="*/ 231787 w 2509651"/>
              <a:gd name="connsiteY25" fmla="*/ 446608 h 902306"/>
              <a:gd name="connsiteX26" fmla="*/ 0 w 2509651"/>
              <a:gd name="connsiteY26" fmla="*/ 334028 h 902306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54580 w 2509651"/>
              <a:gd name="connsiteY6" fmla="*/ 250208 h 901473"/>
              <a:gd name="connsiteX7" fmla="*/ 2308860 w 2509651"/>
              <a:gd name="connsiteY7" fmla="*/ 227348 h 901473"/>
              <a:gd name="connsiteX8" fmla="*/ 2305805 w 2509651"/>
              <a:gd name="connsiteY8" fmla="*/ 191232 h 901473"/>
              <a:gd name="connsiteX9" fmla="*/ 2331720 w 2509651"/>
              <a:gd name="connsiteY9" fmla="*/ 166388 h 901473"/>
              <a:gd name="connsiteX10" fmla="*/ 2377440 w 2509651"/>
              <a:gd name="connsiteY10" fmla="*/ 158768 h 901473"/>
              <a:gd name="connsiteX11" fmla="*/ 2423160 w 2509651"/>
              <a:gd name="connsiteY11" fmla="*/ 181628 h 901473"/>
              <a:gd name="connsiteX12" fmla="*/ 2449958 w 2509651"/>
              <a:gd name="connsiteY12" fmla="*/ 261747 h 901473"/>
              <a:gd name="connsiteX13" fmla="*/ 2443608 w 2509651"/>
              <a:gd name="connsiteY13" fmla="*/ 367200 h 901473"/>
              <a:gd name="connsiteX14" fmla="*/ 2417571 w 2509651"/>
              <a:gd name="connsiteY14" fmla="*/ 508229 h 901473"/>
              <a:gd name="connsiteX15" fmla="*/ 2362200 w 2509651"/>
              <a:gd name="connsiteY15" fmla="*/ 646448 h 901473"/>
              <a:gd name="connsiteX16" fmla="*/ 2270760 w 2509651"/>
              <a:gd name="connsiteY16" fmla="*/ 760748 h 901473"/>
              <a:gd name="connsiteX17" fmla="*/ 2118360 w 2509651"/>
              <a:gd name="connsiteY17" fmla="*/ 859808 h 901473"/>
              <a:gd name="connsiteX18" fmla="*/ 1963522 w 2509651"/>
              <a:gd name="connsiteY18" fmla="*/ 893833 h 901473"/>
              <a:gd name="connsiteX19" fmla="*/ 1798414 w 2509651"/>
              <a:gd name="connsiteY19" fmla="*/ 900186 h 901473"/>
              <a:gd name="connsiteX20" fmla="*/ 1470660 w 2509651"/>
              <a:gd name="connsiteY20" fmla="*/ 875048 h 901473"/>
              <a:gd name="connsiteX21" fmla="*/ 1074420 w 2509651"/>
              <a:gd name="connsiteY21" fmla="*/ 791228 h 901473"/>
              <a:gd name="connsiteX22" fmla="*/ 784860 w 2509651"/>
              <a:gd name="connsiteY22" fmla="*/ 692168 h 901473"/>
              <a:gd name="connsiteX23" fmla="*/ 480060 w 2509651"/>
              <a:gd name="connsiteY23" fmla="*/ 562628 h 901473"/>
              <a:gd name="connsiteX24" fmla="*/ 231787 w 2509651"/>
              <a:gd name="connsiteY24" fmla="*/ 446608 h 901473"/>
              <a:gd name="connsiteX25" fmla="*/ 0 w 2509651"/>
              <a:gd name="connsiteY25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08860 w 2509651"/>
              <a:gd name="connsiteY6" fmla="*/ 227348 h 901473"/>
              <a:gd name="connsiteX7" fmla="*/ 2305805 w 2509651"/>
              <a:gd name="connsiteY7" fmla="*/ 191232 h 901473"/>
              <a:gd name="connsiteX8" fmla="*/ 2331720 w 2509651"/>
              <a:gd name="connsiteY8" fmla="*/ 166388 h 901473"/>
              <a:gd name="connsiteX9" fmla="*/ 2377440 w 2509651"/>
              <a:gd name="connsiteY9" fmla="*/ 158768 h 901473"/>
              <a:gd name="connsiteX10" fmla="*/ 2423160 w 2509651"/>
              <a:gd name="connsiteY10" fmla="*/ 181628 h 901473"/>
              <a:gd name="connsiteX11" fmla="*/ 2449958 w 2509651"/>
              <a:gd name="connsiteY11" fmla="*/ 261747 h 901473"/>
              <a:gd name="connsiteX12" fmla="*/ 2443608 w 2509651"/>
              <a:gd name="connsiteY12" fmla="*/ 367200 h 901473"/>
              <a:gd name="connsiteX13" fmla="*/ 2417571 w 2509651"/>
              <a:gd name="connsiteY13" fmla="*/ 508229 h 901473"/>
              <a:gd name="connsiteX14" fmla="*/ 2362200 w 2509651"/>
              <a:gd name="connsiteY14" fmla="*/ 646448 h 901473"/>
              <a:gd name="connsiteX15" fmla="*/ 2270760 w 2509651"/>
              <a:gd name="connsiteY15" fmla="*/ 760748 h 901473"/>
              <a:gd name="connsiteX16" fmla="*/ 2118360 w 2509651"/>
              <a:gd name="connsiteY16" fmla="*/ 859808 h 901473"/>
              <a:gd name="connsiteX17" fmla="*/ 1963522 w 2509651"/>
              <a:gd name="connsiteY17" fmla="*/ 893833 h 901473"/>
              <a:gd name="connsiteX18" fmla="*/ 1798414 w 2509651"/>
              <a:gd name="connsiteY18" fmla="*/ 900186 h 901473"/>
              <a:gd name="connsiteX19" fmla="*/ 1470660 w 2509651"/>
              <a:gd name="connsiteY19" fmla="*/ 875048 h 901473"/>
              <a:gd name="connsiteX20" fmla="*/ 1074420 w 2509651"/>
              <a:gd name="connsiteY20" fmla="*/ 791228 h 901473"/>
              <a:gd name="connsiteX21" fmla="*/ 784860 w 2509651"/>
              <a:gd name="connsiteY21" fmla="*/ 692168 h 901473"/>
              <a:gd name="connsiteX22" fmla="*/ 480060 w 2509651"/>
              <a:gd name="connsiteY22" fmla="*/ 562628 h 901473"/>
              <a:gd name="connsiteX23" fmla="*/ 231787 w 2509651"/>
              <a:gd name="connsiteY23" fmla="*/ 446608 h 901473"/>
              <a:gd name="connsiteX24" fmla="*/ 0 w 2509651"/>
              <a:gd name="connsiteY24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05805 w 2509651"/>
              <a:gd name="connsiteY6" fmla="*/ 191232 h 901473"/>
              <a:gd name="connsiteX7" fmla="*/ 2331720 w 2509651"/>
              <a:gd name="connsiteY7" fmla="*/ 166388 h 901473"/>
              <a:gd name="connsiteX8" fmla="*/ 2377440 w 2509651"/>
              <a:gd name="connsiteY8" fmla="*/ 158768 h 901473"/>
              <a:gd name="connsiteX9" fmla="*/ 2423160 w 2509651"/>
              <a:gd name="connsiteY9" fmla="*/ 181628 h 901473"/>
              <a:gd name="connsiteX10" fmla="*/ 2449958 w 2509651"/>
              <a:gd name="connsiteY10" fmla="*/ 261747 h 901473"/>
              <a:gd name="connsiteX11" fmla="*/ 2443608 w 2509651"/>
              <a:gd name="connsiteY11" fmla="*/ 367200 h 901473"/>
              <a:gd name="connsiteX12" fmla="*/ 2417571 w 2509651"/>
              <a:gd name="connsiteY12" fmla="*/ 508229 h 901473"/>
              <a:gd name="connsiteX13" fmla="*/ 2362200 w 2509651"/>
              <a:gd name="connsiteY13" fmla="*/ 646448 h 901473"/>
              <a:gd name="connsiteX14" fmla="*/ 2270760 w 2509651"/>
              <a:gd name="connsiteY14" fmla="*/ 760748 h 901473"/>
              <a:gd name="connsiteX15" fmla="*/ 2118360 w 2509651"/>
              <a:gd name="connsiteY15" fmla="*/ 859808 h 901473"/>
              <a:gd name="connsiteX16" fmla="*/ 1963522 w 2509651"/>
              <a:gd name="connsiteY16" fmla="*/ 893833 h 901473"/>
              <a:gd name="connsiteX17" fmla="*/ 1798414 w 2509651"/>
              <a:gd name="connsiteY17" fmla="*/ 900186 h 901473"/>
              <a:gd name="connsiteX18" fmla="*/ 1470660 w 2509651"/>
              <a:gd name="connsiteY18" fmla="*/ 875048 h 901473"/>
              <a:gd name="connsiteX19" fmla="*/ 1074420 w 2509651"/>
              <a:gd name="connsiteY19" fmla="*/ 791228 h 901473"/>
              <a:gd name="connsiteX20" fmla="*/ 784860 w 2509651"/>
              <a:gd name="connsiteY20" fmla="*/ 692168 h 901473"/>
              <a:gd name="connsiteX21" fmla="*/ 480060 w 2509651"/>
              <a:gd name="connsiteY21" fmla="*/ 562628 h 901473"/>
              <a:gd name="connsiteX22" fmla="*/ 231787 w 2509651"/>
              <a:gd name="connsiteY22" fmla="*/ 446608 h 901473"/>
              <a:gd name="connsiteX23" fmla="*/ 0 w 2509651"/>
              <a:gd name="connsiteY23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31720 w 2509651"/>
              <a:gd name="connsiteY6" fmla="*/ 166388 h 901473"/>
              <a:gd name="connsiteX7" fmla="*/ 2377440 w 2509651"/>
              <a:gd name="connsiteY7" fmla="*/ 158768 h 901473"/>
              <a:gd name="connsiteX8" fmla="*/ 2423160 w 2509651"/>
              <a:gd name="connsiteY8" fmla="*/ 181628 h 901473"/>
              <a:gd name="connsiteX9" fmla="*/ 2449958 w 2509651"/>
              <a:gd name="connsiteY9" fmla="*/ 261747 h 901473"/>
              <a:gd name="connsiteX10" fmla="*/ 2443608 w 2509651"/>
              <a:gd name="connsiteY10" fmla="*/ 367200 h 901473"/>
              <a:gd name="connsiteX11" fmla="*/ 2417571 w 2509651"/>
              <a:gd name="connsiteY11" fmla="*/ 508229 h 901473"/>
              <a:gd name="connsiteX12" fmla="*/ 2362200 w 2509651"/>
              <a:gd name="connsiteY12" fmla="*/ 646448 h 901473"/>
              <a:gd name="connsiteX13" fmla="*/ 2270760 w 2509651"/>
              <a:gd name="connsiteY13" fmla="*/ 760748 h 901473"/>
              <a:gd name="connsiteX14" fmla="*/ 2118360 w 2509651"/>
              <a:gd name="connsiteY14" fmla="*/ 859808 h 901473"/>
              <a:gd name="connsiteX15" fmla="*/ 1963522 w 2509651"/>
              <a:gd name="connsiteY15" fmla="*/ 893833 h 901473"/>
              <a:gd name="connsiteX16" fmla="*/ 1798414 w 2509651"/>
              <a:gd name="connsiteY16" fmla="*/ 900186 h 901473"/>
              <a:gd name="connsiteX17" fmla="*/ 1470660 w 2509651"/>
              <a:gd name="connsiteY17" fmla="*/ 875048 h 901473"/>
              <a:gd name="connsiteX18" fmla="*/ 1074420 w 2509651"/>
              <a:gd name="connsiteY18" fmla="*/ 791228 h 901473"/>
              <a:gd name="connsiteX19" fmla="*/ 784860 w 2509651"/>
              <a:gd name="connsiteY19" fmla="*/ 692168 h 901473"/>
              <a:gd name="connsiteX20" fmla="*/ 480060 w 2509651"/>
              <a:gd name="connsiteY20" fmla="*/ 562628 h 901473"/>
              <a:gd name="connsiteX21" fmla="*/ 231787 w 2509651"/>
              <a:gd name="connsiteY21" fmla="*/ 446608 h 901473"/>
              <a:gd name="connsiteX22" fmla="*/ 0 w 2509651"/>
              <a:gd name="connsiteY22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377440 w 2509651"/>
              <a:gd name="connsiteY6" fmla="*/ 158768 h 901473"/>
              <a:gd name="connsiteX7" fmla="*/ 2423160 w 2509651"/>
              <a:gd name="connsiteY7" fmla="*/ 181628 h 901473"/>
              <a:gd name="connsiteX8" fmla="*/ 2449958 w 2509651"/>
              <a:gd name="connsiteY8" fmla="*/ 261747 h 901473"/>
              <a:gd name="connsiteX9" fmla="*/ 2443608 w 2509651"/>
              <a:gd name="connsiteY9" fmla="*/ 367200 h 901473"/>
              <a:gd name="connsiteX10" fmla="*/ 2417571 w 2509651"/>
              <a:gd name="connsiteY10" fmla="*/ 508229 h 901473"/>
              <a:gd name="connsiteX11" fmla="*/ 2362200 w 2509651"/>
              <a:gd name="connsiteY11" fmla="*/ 646448 h 901473"/>
              <a:gd name="connsiteX12" fmla="*/ 2270760 w 2509651"/>
              <a:gd name="connsiteY12" fmla="*/ 760748 h 901473"/>
              <a:gd name="connsiteX13" fmla="*/ 2118360 w 2509651"/>
              <a:gd name="connsiteY13" fmla="*/ 859808 h 901473"/>
              <a:gd name="connsiteX14" fmla="*/ 1963522 w 2509651"/>
              <a:gd name="connsiteY14" fmla="*/ 893833 h 901473"/>
              <a:gd name="connsiteX15" fmla="*/ 1798414 w 2509651"/>
              <a:gd name="connsiteY15" fmla="*/ 900186 h 901473"/>
              <a:gd name="connsiteX16" fmla="*/ 1470660 w 2509651"/>
              <a:gd name="connsiteY16" fmla="*/ 875048 h 901473"/>
              <a:gd name="connsiteX17" fmla="*/ 1074420 w 2509651"/>
              <a:gd name="connsiteY17" fmla="*/ 791228 h 901473"/>
              <a:gd name="connsiteX18" fmla="*/ 784860 w 2509651"/>
              <a:gd name="connsiteY18" fmla="*/ 692168 h 901473"/>
              <a:gd name="connsiteX19" fmla="*/ 480060 w 2509651"/>
              <a:gd name="connsiteY19" fmla="*/ 562628 h 901473"/>
              <a:gd name="connsiteX20" fmla="*/ 231787 w 2509651"/>
              <a:gd name="connsiteY20" fmla="*/ 446608 h 901473"/>
              <a:gd name="connsiteX21" fmla="*/ 0 w 2509651"/>
              <a:gd name="connsiteY21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423160 w 2509651"/>
              <a:gd name="connsiteY6" fmla="*/ 181628 h 901473"/>
              <a:gd name="connsiteX7" fmla="*/ 2449958 w 2509651"/>
              <a:gd name="connsiteY7" fmla="*/ 261747 h 901473"/>
              <a:gd name="connsiteX8" fmla="*/ 2443608 w 2509651"/>
              <a:gd name="connsiteY8" fmla="*/ 367200 h 901473"/>
              <a:gd name="connsiteX9" fmla="*/ 2417571 w 2509651"/>
              <a:gd name="connsiteY9" fmla="*/ 508229 h 901473"/>
              <a:gd name="connsiteX10" fmla="*/ 2362200 w 2509651"/>
              <a:gd name="connsiteY10" fmla="*/ 646448 h 901473"/>
              <a:gd name="connsiteX11" fmla="*/ 2270760 w 2509651"/>
              <a:gd name="connsiteY11" fmla="*/ 760748 h 901473"/>
              <a:gd name="connsiteX12" fmla="*/ 2118360 w 2509651"/>
              <a:gd name="connsiteY12" fmla="*/ 859808 h 901473"/>
              <a:gd name="connsiteX13" fmla="*/ 1963522 w 2509651"/>
              <a:gd name="connsiteY13" fmla="*/ 893833 h 901473"/>
              <a:gd name="connsiteX14" fmla="*/ 1798414 w 2509651"/>
              <a:gd name="connsiteY14" fmla="*/ 900186 h 901473"/>
              <a:gd name="connsiteX15" fmla="*/ 1470660 w 2509651"/>
              <a:gd name="connsiteY15" fmla="*/ 875048 h 901473"/>
              <a:gd name="connsiteX16" fmla="*/ 1074420 w 2509651"/>
              <a:gd name="connsiteY16" fmla="*/ 791228 h 901473"/>
              <a:gd name="connsiteX17" fmla="*/ 784860 w 2509651"/>
              <a:gd name="connsiteY17" fmla="*/ 692168 h 901473"/>
              <a:gd name="connsiteX18" fmla="*/ 480060 w 2509651"/>
              <a:gd name="connsiteY18" fmla="*/ 562628 h 901473"/>
              <a:gd name="connsiteX19" fmla="*/ 231787 w 2509651"/>
              <a:gd name="connsiteY19" fmla="*/ 446608 h 901473"/>
              <a:gd name="connsiteX20" fmla="*/ 0 w 2509651"/>
              <a:gd name="connsiteY20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15540 w 2509651"/>
              <a:gd name="connsiteY5" fmla="*/ 250208 h 901473"/>
              <a:gd name="connsiteX6" fmla="*/ 2449958 w 2509651"/>
              <a:gd name="connsiteY6" fmla="*/ 261747 h 901473"/>
              <a:gd name="connsiteX7" fmla="*/ 2443608 w 2509651"/>
              <a:gd name="connsiteY7" fmla="*/ 367200 h 901473"/>
              <a:gd name="connsiteX8" fmla="*/ 2417571 w 2509651"/>
              <a:gd name="connsiteY8" fmla="*/ 508229 h 901473"/>
              <a:gd name="connsiteX9" fmla="*/ 2362200 w 2509651"/>
              <a:gd name="connsiteY9" fmla="*/ 646448 h 901473"/>
              <a:gd name="connsiteX10" fmla="*/ 2270760 w 2509651"/>
              <a:gd name="connsiteY10" fmla="*/ 760748 h 901473"/>
              <a:gd name="connsiteX11" fmla="*/ 2118360 w 2509651"/>
              <a:gd name="connsiteY11" fmla="*/ 859808 h 901473"/>
              <a:gd name="connsiteX12" fmla="*/ 1963522 w 2509651"/>
              <a:gd name="connsiteY12" fmla="*/ 893833 h 901473"/>
              <a:gd name="connsiteX13" fmla="*/ 1798414 w 2509651"/>
              <a:gd name="connsiteY13" fmla="*/ 900186 h 901473"/>
              <a:gd name="connsiteX14" fmla="*/ 1470660 w 2509651"/>
              <a:gd name="connsiteY14" fmla="*/ 875048 h 901473"/>
              <a:gd name="connsiteX15" fmla="*/ 1074420 w 2509651"/>
              <a:gd name="connsiteY15" fmla="*/ 791228 h 901473"/>
              <a:gd name="connsiteX16" fmla="*/ 784860 w 2509651"/>
              <a:gd name="connsiteY16" fmla="*/ 692168 h 901473"/>
              <a:gd name="connsiteX17" fmla="*/ 480060 w 2509651"/>
              <a:gd name="connsiteY17" fmla="*/ 562628 h 901473"/>
              <a:gd name="connsiteX18" fmla="*/ 231787 w 2509651"/>
              <a:gd name="connsiteY18" fmla="*/ 446608 h 901473"/>
              <a:gd name="connsiteX19" fmla="*/ 0 w 2509651"/>
              <a:gd name="connsiteY19" fmla="*/ 334028 h 901473"/>
              <a:gd name="connsiteX0" fmla="*/ 2287389 w 2509651"/>
              <a:gd name="connsiteY0" fmla="*/ 0 h 901473"/>
              <a:gd name="connsiteX1" fmla="*/ 2398520 w 2509651"/>
              <a:gd name="connsiteY1" fmla="*/ 76866 h 901473"/>
              <a:gd name="connsiteX2" fmla="*/ 2484250 w 2509651"/>
              <a:gd name="connsiteY2" fmla="*/ 132134 h 901473"/>
              <a:gd name="connsiteX3" fmla="*/ 2509651 w 2509651"/>
              <a:gd name="connsiteY3" fmla="*/ 187402 h 901473"/>
              <a:gd name="connsiteX4" fmla="*/ 2484120 w 2509651"/>
              <a:gd name="connsiteY4" fmla="*/ 227348 h 901473"/>
              <a:gd name="connsiteX5" fmla="*/ 2449958 w 2509651"/>
              <a:gd name="connsiteY5" fmla="*/ 261747 h 901473"/>
              <a:gd name="connsiteX6" fmla="*/ 2443608 w 2509651"/>
              <a:gd name="connsiteY6" fmla="*/ 367200 h 901473"/>
              <a:gd name="connsiteX7" fmla="*/ 2417571 w 2509651"/>
              <a:gd name="connsiteY7" fmla="*/ 508229 h 901473"/>
              <a:gd name="connsiteX8" fmla="*/ 2362200 w 2509651"/>
              <a:gd name="connsiteY8" fmla="*/ 646448 h 901473"/>
              <a:gd name="connsiteX9" fmla="*/ 2270760 w 2509651"/>
              <a:gd name="connsiteY9" fmla="*/ 760748 h 901473"/>
              <a:gd name="connsiteX10" fmla="*/ 2118360 w 2509651"/>
              <a:gd name="connsiteY10" fmla="*/ 859808 h 901473"/>
              <a:gd name="connsiteX11" fmla="*/ 1963522 w 2509651"/>
              <a:gd name="connsiteY11" fmla="*/ 893833 h 901473"/>
              <a:gd name="connsiteX12" fmla="*/ 1798414 w 2509651"/>
              <a:gd name="connsiteY12" fmla="*/ 900186 h 901473"/>
              <a:gd name="connsiteX13" fmla="*/ 1470660 w 2509651"/>
              <a:gd name="connsiteY13" fmla="*/ 875048 h 901473"/>
              <a:gd name="connsiteX14" fmla="*/ 1074420 w 2509651"/>
              <a:gd name="connsiteY14" fmla="*/ 791228 h 901473"/>
              <a:gd name="connsiteX15" fmla="*/ 784860 w 2509651"/>
              <a:gd name="connsiteY15" fmla="*/ 692168 h 901473"/>
              <a:gd name="connsiteX16" fmla="*/ 480060 w 2509651"/>
              <a:gd name="connsiteY16" fmla="*/ 562628 h 901473"/>
              <a:gd name="connsiteX17" fmla="*/ 231787 w 2509651"/>
              <a:gd name="connsiteY17" fmla="*/ 446608 h 901473"/>
              <a:gd name="connsiteX18" fmla="*/ 0 w 2509651"/>
              <a:gd name="connsiteY18" fmla="*/ 334028 h 901473"/>
              <a:gd name="connsiteX0" fmla="*/ 2287389 w 2511040"/>
              <a:gd name="connsiteY0" fmla="*/ 0 h 901473"/>
              <a:gd name="connsiteX1" fmla="*/ 2398520 w 2511040"/>
              <a:gd name="connsiteY1" fmla="*/ 76866 h 901473"/>
              <a:gd name="connsiteX2" fmla="*/ 2484250 w 2511040"/>
              <a:gd name="connsiteY2" fmla="*/ 132134 h 901473"/>
              <a:gd name="connsiteX3" fmla="*/ 2509651 w 2511040"/>
              <a:gd name="connsiteY3" fmla="*/ 187402 h 901473"/>
              <a:gd name="connsiteX4" fmla="*/ 2449958 w 2511040"/>
              <a:gd name="connsiteY4" fmla="*/ 261747 h 901473"/>
              <a:gd name="connsiteX5" fmla="*/ 2443608 w 2511040"/>
              <a:gd name="connsiteY5" fmla="*/ 367200 h 901473"/>
              <a:gd name="connsiteX6" fmla="*/ 2417571 w 2511040"/>
              <a:gd name="connsiteY6" fmla="*/ 508229 h 901473"/>
              <a:gd name="connsiteX7" fmla="*/ 2362200 w 2511040"/>
              <a:gd name="connsiteY7" fmla="*/ 646448 h 901473"/>
              <a:gd name="connsiteX8" fmla="*/ 2270760 w 2511040"/>
              <a:gd name="connsiteY8" fmla="*/ 760748 h 901473"/>
              <a:gd name="connsiteX9" fmla="*/ 2118360 w 2511040"/>
              <a:gd name="connsiteY9" fmla="*/ 859808 h 901473"/>
              <a:gd name="connsiteX10" fmla="*/ 1963522 w 2511040"/>
              <a:gd name="connsiteY10" fmla="*/ 893833 h 901473"/>
              <a:gd name="connsiteX11" fmla="*/ 1798414 w 2511040"/>
              <a:gd name="connsiteY11" fmla="*/ 900186 h 901473"/>
              <a:gd name="connsiteX12" fmla="*/ 1470660 w 2511040"/>
              <a:gd name="connsiteY12" fmla="*/ 875048 h 901473"/>
              <a:gd name="connsiteX13" fmla="*/ 1074420 w 2511040"/>
              <a:gd name="connsiteY13" fmla="*/ 791228 h 901473"/>
              <a:gd name="connsiteX14" fmla="*/ 784860 w 2511040"/>
              <a:gd name="connsiteY14" fmla="*/ 692168 h 901473"/>
              <a:gd name="connsiteX15" fmla="*/ 480060 w 2511040"/>
              <a:gd name="connsiteY15" fmla="*/ 562628 h 901473"/>
              <a:gd name="connsiteX16" fmla="*/ 231787 w 2511040"/>
              <a:gd name="connsiteY16" fmla="*/ 446608 h 901473"/>
              <a:gd name="connsiteX17" fmla="*/ 0 w 2511040"/>
              <a:gd name="connsiteY17" fmla="*/ 334028 h 901473"/>
              <a:gd name="connsiteX0" fmla="*/ 2287389 w 2511414"/>
              <a:gd name="connsiteY0" fmla="*/ 0 h 901473"/>
              <a:gd name="connsiteX1" fmla="*/ 2398520 w 2511414"/>
              <a:gd name="connsiteY1" fmla="*/ 76866 h 901473"/>
              <a:gd name="connsiteX2" fmla="*/ 2484250 w 2511414"/>
              <a:gd name="connsiteY2" fmla="*/ 132134 h 901473"/>
              <a:gd name="connsiteX3" fmla="*/ 2509651 w 2511414"/>
              <a:gd name="connsiteY3" fmla="*/ 187402 h 901473"/>
              <a:gd name="connsiteX4" fmla="*/ 2443608 w 2511414"/>
              <a:gd name="connsiteY4" fmla="*/ 367200 h 901473"/>
              <a:gd name="connsiteX5" fmla="*/ 2417571 w 2511414"/>
              <a:gd name="connsiteY5" fmla="*/ 508229 h 901473"/>
              <a:gd name="connsiteX6" fmla="*/ 2362200 w 2511414"/>
              <a:gd name="connsiteY6" fmla="*/ 646448 h 901473"/>
              <a:gd name="connsiteX7" fmla="*/ 2270760 w 2511414"/>
              <a:gd name="connsiteY7" fmla="*/ 760748 h 901473"/>
              <a:gd name="connsiteX8" fmla="*/ 2118360 w 2511414"/>
              <a:gd name="connsiteY8" fmla="*/ 859808 h 901473"/>
              <a:gd name="connsiteX9" fmla="*/ 1963522 w 2511414"/>
              <a:gd name="connsiteY9" fmla="*/ 893833 h 901473"/>
              <a:gd name="connsiteX10" fmla="*/ 1798414 w 2511414"/>
              <a:gd name="connsiteY10" fmla="*/ 900186 h 901473"/>
              <a:gd name="connsiteX11" fmla="*/ 1470660 w 2511414"/>
              <a:gd name="connsiteY11" fmla="*/ 875048 h 901473"/>
              <a:gd name="connsiteX12" fmla="*/ 1074420 w 2511414"/>
              <a:gd name="connsiteY12" fmla="*/ 791228 h 901473"/>
              <a:gd name="connsiteX13" fmla="*/ 784860 w 2511414"/>
              <a:gd name="connsiteY13" fmla="*/ 692168 h 901473"/>
              <a:gd name="connsiteX14" fmla="*/ 480060 w 2511414"/>
              <a:gd name="connsiteY14" fmla="*/ 562628 h 901473"/>
              <a:gd name="connsiteX15" fmla="*/ 231787 w 2511414"/>
              <a:gd name="connsiteY15" fmla="*/ 446608 h 901473"/>
              <a:gd name="connsiteX16" fmla="*/ 0 w 2511414"/>
              <a:gd name="connsiteY16" fmla="*/ 334028 h 901473"/>
              <a:gd name="connsiteX0" fmla="*/ 2287389 w 2484474"/>
              <a:gd name="connsiteY0" fmla="*/ 0 h 901473"/>
              <a:gd name="connsiteX1" fmla="*/ 2398520 w 2484474"/>
              <a:gd name="connsiteY1" fmla="*/ 76866 h 901473"/>
              <a:gd name="connsiteX2" fmla="*/ 2484250 w 2484474"/>
              <a:gd name="connsiteY2" fmla="*/ 132134 h 901473"/>
              <a:gd name="connsiteX3" fmla="*/ 2424052 w 2484474"/>
              <a:gd name="connsiteY3" fmla="*/ 185098 h 901473"/>
              <a:gd name="connsiteX4" fmla="*/ 2443608 w 2484474"/>
              <a:gd name="connsiteY4" fmla="*/ 367200 h 901473"/>
              <a:gd name="connsiteX5" fmla="*/ 2417571 w 2484474"/>
              <a:gd name="connsiteY5" fmla="*/ 508229 h 901473"/>
              <a:gd name="connsiteX6" fmla="*/ 2362200 w 2484474"/>
              <a:gd name="connsiteY6" fmla="*/ 646448 h 901473"/>
              <a:gd name="connsiteX7" fmla="*/ 2270760 w 2484474"/>
              <a:gd name="connsiteY7" fmla="*/ 760748 h 901473"/>
              <a:gd name="connsiteX8" fmla="*/ 2118360 w 2484474"/>
              <a:gd name="connsiteY8" fmla="*/ 859808 h 901473"/>
              <a:gd name="connsiteX9" fmla="*/ 1963522 w 2484474"/>
              <a:gd name="connsiteY9" fmla="*/ 893833 h 901473"/>
              <a:gd name="connsiteX10" fmla="*/ 1798414 w 2484474"/>
              <a:gd name="connsiteY10" fmla="*/ 900186 h 901473"/>
              <a:gd name="connsiteX11" fmla="*/ 1470660 w 2484474"/>
              <a:gd name="connsiteY11" fmla="*/ 875048 h 901473"/>
              <a:gd name="connsiteX12" fmla="*/ 1074420 w 2484474"/>
              <a:gd name="connsiteY12" fmla="*/ 791228 h 901473"/>
              <a:gd name="connsiteX13" fmla="*/ 784860 w 2484474"/>
              <a:gd name="connsiteY13" fmla="*/ 692168 h 901473"/>
              <a:gd name="connsiteX14" fmla="*/ 480060 w 2484474"/>
              <a:gd name="connsiteY14" fmla="*/ 562628 h 901473"/>
              <a:gd name="connsiteX15" fmla="*/ 231787 w 2484474"/>
              <a:gd name="connsiteY15" fmla="*/ 446608 h 901473"/>
              <a:gd name="connsiteX16" fmla="*/ 0 w 2484474"/>
              <a:gd name="connsiteY16" fmla="*/ 334028 h 901473"/>
              <a:gd name="connsiteX0" fmla="*/ 2287389 w 2443670"/>
              <a:gd name="connsiteY0" fmla="*/ 0 h 901473"/>
              <a:gd name="connsiteX1" fmla="*/ 2398520 w 2443670"/>
              <a:gd name="connsiteY1" fmla="*/ 76866 h 901473"/>
              <a:gd name="connsiteX2" fmla="*/ 2424052 w 2443670"/>
              <a:gd name="connsiteY2" fmla="*/ 185098 h 901473"/>
              <a:gd name="connsiteX3" fmla="*/ 2443608 w 2443670"/>
              <a:gd name="connsiteY3" fmla="*/ 367200 h 901473"/>
              <a:gd name="connsiteX4" fmla="*/ 2417571 w 2443670"/>
              <a:gd name="connsiteY4" fmla="*/ 508229 h 901473"/>
              <a:gd name="connsiteX5" fmla="*/ 2362200 w 2443670"/>
              <a:gd name="connsiteY5" fmla="*/ 646448 h 901473"/>
              <a:gd name="connsiteX6" fmla="*/ 2270760 w 2443670"/>
              <a:gd name="connsiteY6" fmla="*/ 760748 h 901473"/>
              <a:gd name="connsiteX7" fmla="*/ 2118360 w 2443670"/>
              <a:gd name="connsiteY7" fmla="*/ 859808 h 901473"/>
              <a:gd name="connsiteX8" fmla="*/ 1963522 w 2443670"/>
              <a:gd name="connsiteY8" fmla="*/ 893833 h 901473"/>
              <a:gd name="connsiteX9" fmla="*/ 1798414 w 2443670"/>
              <a:gd name="connsiteY9" fmla="*/ 900186 h 901473"/>
              <a:gd name="connsiteX10" fmla="*/ 1470660 w 2443670"/>
              <a:gd name="connsiteY10" fmla="*/ 875048 h 901473"/>
              <a:gd name="connsiteX11" fmla="*/ 1074420 w 2443670"/>
              <a:gd name="connsiteY11" fmla="*/ 791228 h 901473"/>
              <a:gd name="connsiteX12" fmla="*/ 784860 w 2443670"/>
              <a:gd name="connsiteY12" fmla="*/ 692168 h 901473"/>
              <a:gd name="connsiteX13" fmla="*/ 480060 w 2443670"/>
              <a:gd name="connsiteY13" fmla="*/ 562628 h 901473"/>
              <a:gd name="connsiteX14" fmla="*/ 231787 w 2443670"/>
              <a:gd name="connsiteY14" fmla="*/ 446608 h 901473"/>
              <a:gd name="connsiteX15" fmla="*/ 0 w 2443670"/>
              <a:gd name="connsiteY15" fmla="*/ 334028 h 901473"/>
              <a:gd name="connsiteX0" fmla="*/ 2287389 w 2443714"/>
              <a:gd name="connsiteY0" fmla="*/ 0 h 901473"/>
              <a:gd name="connsiteX1" fmla="*/ 2362925 w 2443714"/>
              <a:gd name="connsiteY1" fmla="*/ 72133 h 901473"/>
              <a:gd name="connsiteX2" fmla="*/ 2424052 w 2443714"/>
              <a:gd name="connsiteY2" fmla="*/ 185098 h 901473"/>
              <a:gd name="connsiteX3" fmla="*/ 2443608 w 2443714"/>
              <a:gd name="connsiteY3" fmla="*/ 367200 h 901473"/>
              <a:gd name="connsiteX4" fmla="*/ 2417571 w 2443714"/>
              <a:gd name="connsiteY4" fmla="*/ 508229 h 901473"/>
              <a:gd name="connsiteX5" fmla="*/ 2362200 w 2443714"/>
              <a:gd name="connsiteY5" fmla="*/ 646448 h 901473"/>
              <a:gd name="connsiteX6" fmla="*/ 2270760 w 2443714"/>
              <a:gd name="connsiteY6" fmla="*/ 760748 h 901473"/>
              <a:gd name="connsiteX7" fmla="*/ 2118360 w 2443714"/>
              <a:gd name="connsiteY7" fmla="*/ 859808 h 901473"/>
              <a:gd name="connsiteX8" fmla="*/ 1963522 w 2443714"/>
              <a:gd name="connsiteY8" fmla="*/ 893833 h 901473"/>
              <a:gd name="connsiteX9" fmla="*/ 1798414 w 2443714"/>
              <a:gd name="connsiteY9" fmla="*/ 900186 h 901473"/>
              <a:gd name="connsiteX10" fmla="*/ 1470660 w 2443714"/>
              <a:gd name="connsiteY10" fmla="*/ 875048 h 901473"/>
              <a:gd name="connsiteX11" fmla="*/ 1074420 w 2443714"/>
              <a:gd name="connsiteY11" fmla="*/ 791228 h 901473"/>
              <a:gd name="connsiteX12" fmla="*/ 784860 w 2443714"/>
              <a:gd name="connsiteY12" fmla="*/ 692168 h 901473"/>
              <a:gd name="connsiteX13" fmla="*/ 480060 w 2443714"/>
              <a:gd name="connsiteY13" fmla="*/ 562628 h 901473"/>
              <a:gd name="connsiteX14" fmla="*/ 231787 w 2443714"/>
              <a:gd name="connsiteY14" fmla="*/ 446608 h 901473"/>
              <a:gd name="connsiteX15" fmla="*/ 0 w 2443714"/>
              <a:gd name="connsiteY15" fmla="*/ 334028 h 901473"/>
              <a:gd name="connsiteX0" fmla="*/ 2287389 w 2443714"/>
              <a:gd name="connsiteY0" fmla="*/ 0 h 901473"/>
              <a:gd name="connsiteX1" fmla="*/ 2362925 w 2443714"/>
              <a:gd name="connsiteY1" fmla="*/ 72133 h 901473"/>
              <a:gd name="connsiteX2" fmla="*/ 2424052 w 2443714"/>
              <a:gd name="connsiteY2" fmla="*/ 185098 h 901473"/>
              <a:gd name="connsiteX3" fmla="*/ 2443608 w 2443714"/>
              <a:gd name="connsiteY3" fmla="*/ 367200 h 901473"/>
              <a:gd name="connsiteX4" fmla="*/ 2417571 w 2443714"/>
              <a:gd name="connsiteY4" fmla="*/ 508229 h 901473"/>
              <a:gd name="connsiteX5" fmla="*/ 2362200 w 2443714"/>
              <a:gd name="connsiteY5" fmla="*/ 646448 h 901473"/>
              <a:gd name="connsiteX6" fmla="*/ 2270760 w 2443714"/>
              <a:gd name="connsiteY6" fmla="*/ 760748 h 901473"/>
              <a:gd name="connsiteX7" fmla="*/ 2118360 w 2443714"/>
              <a:gd name="connsiteY7" fmla="*/ 859808 h 901473"/>
              <a:gd name="connsiteX8" fmla="*/ 1963522 w 2443714"/>
              <a:gd name="connsiteY8" fmla="*/ 893833 h 901473"/>
              <a:gd name="connsiteX9" fmla="*/ 1798414 w 2443714"/>
              <a:gd name="connsiteY9" fmla="*/ 900186 h 901473"/>
              <a:gd name="connsiteX10" fmla="*/ 1470660 w 2443714"/>
              <a:gd name="connsiteY10" fmla="*/ 875048 h 901473"/>
              <a:gd name="connsiteX11" fmla="*/ 1081620 w 2443714"/>
              <a:gd name="connsiteY11" fmla="*/ 736766 h 901473"/>
              <a:gd name="connsiteX12" fmla="*/ 784860 w 2443714"/>
              <a:gd name="connsiteY12" fmla="*/ 692168 h 901473"/>
              <a:gd name="connsiteX13" fmla="*/ 480060 w 2443714"/>
              <a:gd name="connsiteY13" fmla="*/ 562628 h 901473"/>
              <a:gd name="connsiteX14" fmla="*/ 231787 w 2443714"/>
              <a:gd name="connsiteY14" fmla="*/ 446608 h 901473"/>
              <a:gd name="connsiteX15" fmla="*/ 0 w 2443714"/>
              <a:gd name="connsiteY15" fmla="*/ 334028 h 901473"/>
              <a:gd name="connsiteX0" fmla="*/ 2287389 w 2443714"/>
              <a:gd name="connsiteY0" fmla="*/ 0 h 901473"/>
              <a:gd name="connsiteX1" fmla="*/ 2362925 w 2443714"/>
              <a:gd name="connsiteY1" fmla="*/ 72133 h 901473"/>
              <a:gd name="connsiteX2" fmla="*/ 2424052 w 2443714"/>
              <a:gd name="connsiteY2" fmla="*/ 185098 h 901473"/>
              <a:gd name="connsiteX3" fmla="*/ 2443608 w 2443714"/>
              <a:gd name="connsiteY3" fmla="*/ 367200 h 901473"/>
              <a:gd name="connsiteX4" fmla="*/ 2417571 w 2443714"/>
              <a:gd name="connsiteY4" fmla="*/ 508229 h 901473"/>
              <a:gd name="connsiteX5" fmla="*/ 2362200 w 2443714"/>
              <a:gd name="connsiteY5" fmla="*/ 646448 h 901473"/>
              <a:gd name="connsiteX6" fmla="*/ 2270760 w 2443714"/>
              <a:gd name="connsiteY6" fmla="*/ 760748 h 901473"/>
              <a:gd name="connsiteX7" fmla="*/ 2118360 w 2443714"/>
              <a:gd name="connsiteY7" fmla="*/ 859808 h 901473"/>
              <a:gd name="connsiteX8" fmla="*/ 1963522 w 2443714"/>
              <a:gd name="connsiteY8" fmla="*/ 893833 h 901473"/>
              <a:gd name="connsiteX9" fmla="*/ 1798414 w 2443714"/>
              <a:gd name="connsiteY9" fmla="*/ 900186 h 901473"/>
              <a:gd name="connsiteX10" fmla="*/ 1470660 w 2443714"/>
              <a:gd name="connsiteY10" fmla="*/ 875048 h 901473"/>
              <a:gd name="connsiteX11" fmla="*/ 1081620 w 2443714"/>
              <a:gd name="connsiteY11" fmla="*/ 736766 h 901473"/>
              <a:gd name="connsiteX12" fmla="*/ 784901 w 2443714"/>
              <a:gd name="connsiteY12" fmla="*/ 561432 h 901473"/>
              <a:gd name="connsiteX13" fmla="*/ 480060 w 2443714"/>
              <a:gd name="connsiteY13" fmla="*/ 562628 h 901473"/>
              <a:gd name="connsiteX14" fmla="*/ 231787 w 2443714"/>
              <a:gd name="connsiteY14" fmla="*/ 446608 h 901473"/>
              <a:gd name="connsiteX15" fmla="*/ 0 w 2443714"/>
              <a:gd name="connsiteY15" fmla="*/ 334028 h 901473"/>
              <a:gd name="connsiteX0" fmla="*/ 2287389 w 2443714"/>
              <a:gd name="connsiteY0" fmla="*/ 0 h 901473"/>
              <a:gd name="connsiteX1" fmla="*/ 2362925 w 2443714"/>
              <a:gd name="connsiteY1" fmla="*/ 72133 h 901473"/>
              <a:gd name="connsiteX2" fmla="*/ 2424052 w 2443714"/>
              <a:gd name="connsiteY2" fmla="*/ 185098 h 901473"/>
              <a:gd name="connsiteX3" fmla="*/ 2443608 w 2443714"/>
              <a:gd name="connsiteY3" fmla="*/ 367200 h 901473"/>
              <a:gd name="connsiteX4" fmla="*/ 2417571 w 2443714"/>
              <a:gd name="connsiteY4" fmla="*/ 508229 h 901473"/>
              <a:gd name="connsiteX5" fmla="*/ 2362200 w 2443714"/>
              <a:gd name="connsiteY5" fmla="*/ 646448 h 901473"/>
              <a:gd name="connsiteX6" fmla="*/ 2270760 w 2443714"/>
              <a:gd name="connsiteY6" fmla="*/ 760748 h 901473"/>
              <a:gd name="connsiteX7" fmla="*/ 2118360 w 2443714"/>
              <a:gd name="connsiteY7" fmla="*/ 859808 h 901473"/>
              <a:gd name="connsiteX8" fmla="*/ 1963522 w 2443714"/>
              <a:gd name="connsiteY8" fmla="*/ 893833 h 901473"/>
              <a:gd name="connsiteX9" fmla="*/ 1798414 w 2443714"/>
              <a:gd name="connsiteY9" fmla="*/ 900186 h 901473"/>
              <a:gd name="connsiteX10" fmla="*/ 1470660 w 2443714"/>
              <a:gd name="connsiteY10" fmla="*/ 875048 h 901473"/>
              <a:gd name="connsiteX11" fmla="*/ 1081620 w 2443714"/>
              <a:gd name="connsiteY11" fmla="*/ 736766 h 901473"/>
              <a:gd name="connsiteX12" fmla="*/ 784901 w 2443714"/>
              <a:gd name="connsiteY12" fmla="*/ 561432 h 901473"/>
              <a:gd name="connsiteX13" fmla="*/ 508662 w 2443714"/>
              <a:gd name="connsiteY13" fmla="*/ 393722 h 901473"/>
              <a:gd name="connsiteX14" fmla="*/ 231787 w 2443714"/>
              <a:gd name="connsiteY14" fmla="*/ 446608 h 901473"/>
              <a:gd name="connsiteX15" fmla="*/ 0 w 2443714"/>
              <a:gd name="connsiteY15" fmla="*/ 334028 h 901473"/>
              <a:gd name="connsiteX0" fmla="*/ 2287389 w 2443714"/>
              <a:gd name="connsiteY0" fmla="*/ 0 h 901473"/>
              <a:gd name="connsiteX1" fmla="*/ 2362925 w 2443714"/>
              <a:gd name="connsiteY1" fmla="*/ 72133 h 901473"/>
              <a:gd name="connsiteX2" fmla="*/ 2424052 w 2443714"/>
              <a:gd name="connsiteY2" fmla="*/ 185098 h 901473"/>
              <a:gd name="connsiteX3" fmla="*/ 2443608 w 2443714"/>
              <a:gd name="connsiteY3" fmla="*/ 367200 h 901473"/>
              <a:gd name="connsiteX4" fmla="*/ 2417571 w 2443714"/>
              <a:gd name="connsiteY4" fmla="*/ 508229 h 901473"/>
              <a:gd name="connsiteX5" fmla="*/ 2362200 w 2443714"/>
              <a:gd name="connsiteY5" fmla="*/ 646448 h 901473"/>
              <a:gd name="connsiteX6" fmla="*/ 2270760 w 2443714"/>
              <a:gd name="connsiteY6" fmla="*/ 760748 h 901473"/>
              <a:gd name="connsiteX7" fmla="*/ 2118360 w 2443714"/>
              <a:gd name="connsiteY7" fmla="*/ 859808 h 901473"/>
              <a:gd name="connsiteX8" fmla="*/ 1963522 w 2443714"/>
              <a:gd name="connsiteY8" fmla="*/ 893833 h 901473"/>
              <a:gd name="connsiteX9" fmla="*/ 1798414 w 2443714"/>
              <a:gd name="connsiteY9" fmla="*/ 900186 h 901473"/>
              <a:gd name="connsiteX10" fmla="*/ 1470660 w 2443714"/>
              <a:gd name="connsiteY10" fmla="*/ 875048 h 901473"/>
              <a:gd name="connsiteX11" fmla="*/ 1081620 w 2443714"/>
              <a:gd name="connsiteY11" fmla="*/ 736766 h 901473"/>
              <a:gd name="connsiteX12" fmla="*/ 784901 w 2443714"/>
              <a:gd name="connsiteY12" fmla="*/ 561432 h 901473"/>
              <a:gd name="connsiteX13" fmla="*/ 508662 w 2443714"/>
              <a:gd name="connsiteY13" fmla="*/ 393722 h 901473"/>
              <a:gd name="connsiteX14" fmla="*/ 298478 w 2443714"/>
              <a:gd name="connsiteY14" fmla="*/ 253831 h 901473"/>
              <a:gd name="connsiteX15" fmla="*/ 0 w 2443714"/>
              <a:gd name="connsiteY15" fmla="*/ 334028 h 901473"/>
              <a:gd name="connsiteX0" fmla="*/ 2215947 w 2372272"/>
              <a:gd name="connsiteY0" fmla="*/ 0 h 901473"/>
              <a:gd name="connsiteX1" fmla="*/ 2291483 w 2372272"/>
              <a:gd name="connsiteY1" fmla="*/ 72133 h 901473"/>
              <a:gd name="connsiteX2" fmla="*/ 2352610 w 2372272"/>
              <a:gd name="connsiteY2" fmla="*/ 185098 h 901473"/>
              <a:gd name="connsiteX3" fmla="*/ 2372166 w 2372272"/>
              <a:gd name="connsiteY3" fmla="*/ 367200 h 901473"/>
              <a:gd name="connsiteX4" fmla="*/ 2346129 w 2372272"/>
              <a:gd name="connsiteY4" fmla="*/ 508229 h 901473"/>
              <a:gd name="connsiteX5" fmla="*/ 2290758 w 2372272"/>
              <a:gd name="connsiteY5" fmla="*/ 646448 h 901473"/>
              <a:gd name="connsiteX6" fmla="*/ 2199318 w 2372272"/>
              <a:gd name="connsiteY6" fmla="*/ 760748 h 901473"/>
              <a:gd name="connsiteX7" fmla="*/ 2046918 w 2372272"/>
              <a:gd name="connsiteY7" fmla="*/ 859808 h 901473"/>
              <a:gd name="connsiteX8" fmla="*/ 1892080 w 2372272"/>
              <a:gd name="connsiteY8" fmla="*/ 893833 h 901473"/>
              <a:gd name="connsiteX9" fmla="*/ 1726972 w 2372272"/>
              <a:gd name="connsiteY9" fmla="*/ 900186 h 901473"/>
              <a:gd name="connsiteX10" fmla="*/ 1399218 w 2372272"/>
              <a:gd name="connsiteY10" fmla="*/ 875048 h 901473"/>
              <a:gd name="connsiteX11" fmla="*/ 1010178 w 2372272"/>
              <a:gd name="connsiteY11" fmla="*/ 736766 h 901473"/>
              <a:gd name="connsiteX12" fmla="*/ 713459 w 2372272"/>
              <a:gd name="connsiteY12" fmla="*/ 561432 h 901473"/>
              <a:gd name="connsiteX13" fmla="*/ 437220 w 2372272"/>
              <a:gd name="connsiteY13" fmla="*/ 393722 h 901473"/>
              <a:gd name="connsiteX14" fmla="*/ 227036 w 2372272"/>
              <a:gd name="connsiteY14" fmla="*/ 253831 h 901473"/>
              <a:gd name="connsiteX15" fmla="*/ 0 w 2372272"/>
              <a:gd name="connsiteY15" fmla="*/ 105472 h 901473"/>
              <a:gd name="connsiteX0" fmla="*/ 2215947 w 2372272"/>
              <a:gd name="connsiteY0" fmla="*/ 0 h 901473"/>
              <a:gd name="connsiteX1" fmla="*/ 2291483 w 2372272"/>
              <a:gd name="connsiteY1" fmla="*/ 72133 h 901473"/>
              <a:gd name="connsiteX2" fmla="*/ 2352610 w 2372272"/>
              <a:gd name="connsiteY2" fmla="*/ 185098 h 901473"/>
              <a:gd name="connsiteX3" fmla="*/ 2372166 w 2372272"/>
              <a:gd name="connsiteY3" fmla="*/ 367200 h 901473"/>
              <a:gd name="connsiteX4" fmla="*/ 2346129 w 2372272"/>
              <a:gd name="connsiteY4" fmla="*/ 508229 h 901473"/>
              <a:gd name="connsiteX5" fmla="*/ 2290758 w 2372272"/>
              <a:gd name="connsiteY5" fmla="*/ 646448 h 901473"/>
              <a:gd name="connsiteX6" fmla="*/ 2199318 w 2372272"/>
              <a:gd name="connsiteY6" fmla="*/ 760748 h 901473"/>
              <a:gd name="connsiteX7" fmla="*/ 2046918 w 2372272"/>
              <a:gd name="connsiteY7" fmla="*/ 859808 h 901473"/>
              <a:gd name="connsiteX8" fmla="*/ 1892080 w 2372272"/>
              <a:gd name="connsiteY8" fmla="*/ 893833 h 901473"/>
              <a:gd name="connsiteX9" fmla="*/ 1726972 w 2372272"/>
              <a:gd name="connsiteY9" fmla="*/ 900186 h 901473"/>
              <a:gd name="connsiteX10" fmla="*/ 1399218 w 2372272"/>
              <a:gd name="connsiteY10" fmla="*/ 875048 h 901473"/>
              <a:gd name="connsiteX11" fmla="*/ 986417 w 2372272"/>
              <a:gd name="connsiteY11" fmla="*/ 718014 h 901473"/>
              <a:gd name="connsiteX12" fmla="*/ 713459 w 2372272"/>
              <a:gd name="connsiteY12" fmla="*/ 561432 h 901473"/>
              <a:gd name="connsiteX13" fmla="*/ 437220 w 2372272"/>
              <a:gd name="connsiteY13" fmla="*/ 393722 h 901473"/>
              <a:gd name="connsiteX14" fmla="*/ 227036 w 2372272"/>
              <a:gd name="connsiteY14" fmla="*/ 253831 h 901473"/>
              <a:gd name="connsiteX15" fmla="*/ 0 w 2372272"/>
              <a:gd name="connsiteY15" fmla="*/ 105472 h 901473"/>
              <a:gd name="connsiteX0" fmla="*/ 2215947 w 2372272"/>
              <a:gd name="connsiteY0" fmla="*/ 0 h 901967"/>
              <a:gd name="connsiteX1" fmla="*/ 2291483 w 2372272"/>
              <a:gd name="connsiteY1" fmla="*/ 72133 h 901967"/>
              <a:gd name="connsiteX2" fmla="*/ 2352610 w 2372272"/>
              <a:gd name="connsiteY2" fmla="*/ 185098 h 901967"/>
              <a:gd name="connsiteX3" fmla="*/ 2372166 w 2372272"/>
              <a:gd name="connsiteY3" fmla="*/ 367200 h 901967"/>
              <a:gd name="connsiteX4" fmla="*/ 2346129 w 2372272"/>
              <a:gd name="connsiteY4" fmla="*/ 508229 h 901967"/>
              <a:gd name="connsiteX5" fmla="*/ 2290758 w 2372272"/>
              <a:gd name="connsiteY5" fmla="*/ 646448 h 901967"/>
              <a:gd name="connsiteX6" fmla="*/ 2199318 w 2372272"/>
              <a:gd name="connsiteY6" fmla="*/ 760748 h 901967"/>
              <a:gd name="connsiteX7" fmla="*/ 2046918 w 2372272"/>
              <a:gd name="connsiteY7" fmla="*/ 859808 h 901967"/>
              <a:gd name="connsiteX8" fmla="*/ 1892080 w 2372272"/>
              <a:gd name="connsiteY8" fmla="*/ 893833 h 901967"/>
              <a:gd name="connsiteX9" fmla="*/ 1726972 w 2372272"/>
              <a:gd name="connsiteY9" fmla="*/ 900186 h 901967"/>
              <a:gd name="connsiteX10" fmla="*/ 1394529 w 2372272"/>
              <a:gd name="connsiteY10" fmla="*/ 868264 h 901967"/>
              <a:gd name="connsiteX11" fmla="*/ 986417 w 2372272"/>
              <a:gd name="connsiteY11" fmla="*/ 718014 h 901967"/>
              <a:gd name="connsiteX12" fmla="*/ 713459 w 2372272"/>
              <a:gd name="connsiteY12" fmla="*/ 561432 h 901967"/>
              <a:gd name="connsiteX13" fmla="*/ 437220 w 2372272"/>
              <a:gd name="connsiteY13" fmla="*/ 393722 h 901967"/>
              <a:gd name="connsiteX14" fmla="*/ 227036 w 2372272"/>
              <a:gd name="connsiteY14" fmla="*/ 253831 h 901967"/>
              <a:gd name="connsiteX15" fmla="*/ 0 w 2372272"/>
              <a:gd name="connsiteY15" fmla="*/ 105472 h 901967"/>
              <a:gd name="connsiteX0" fmla="*/ 2215947 w 2372272"/>
              <a:gd name="connsiteY0" fmla="*/ 0 h 906495"/>
              <a:gd name="connsiteX1" fmla="*/ 2291483 w 2372272"/>
              <a:gd name="connsiteY1" fmla="*/ 72133 h 906495"/>
              <a:gd name="connsiteX2" fmla="*/ 2352610 w 2372272"/>
              <a:gd name="connsiteY2" fmla="*/ 185098 h 906495"/>
              <a:gd name="connsiteX3" fmla="*/ 2372166 w 2372272"/>
              <a:gd name="connsiteY3" fmla="*/ 367200 h 906495"/>
              <a:gd name="connsiteX4" fmla="*/ 2346129 w 2372272"/>
              <a:gd name="connsiteY4" fmla="*/ 508229 h 906495"/>
              <a:gd name="connsiteX5" fmla="*/ 2290758 w 2372272"/>
              <a:gd name="connsiteY5" fmla="*/ 646448 h 906495"/>
              <a:gd name="connsiteX6" fmla="*/ 2199318 w 2372272"/>
              <a:gd name="connsiteY6" fmla="*/ 760748 h 906495"/>
              <a:gd name="connsiteX7" fmla="*/ 2046918 w 2372272"/>
              <a:gd name="connsiteY7" fmla="*/ 859808 h 906495"/>
              <a:gd name="connsiteX8" fmla="*/ 1892080 w 2372272"/>
              <a:gd name="connsiteY8" fmla="*/ 893833 h 906495"/>
              <a:gd name="connsiteX9" fmla="*/ 1688960 w 2372272"/>
              <a:gd name="connsiteY9" fmla="*/ 905323 h 906495"/>
              <a:gd name="connsiteX10" fmla="*/ 1394529 w 2372272"/>
              <a:gd name="connsiteY10" fmla="*/ 868264 h 906495"/>
              <a:gd name="connsiteX11" fmla="*/ 986417 w 2372272"/>
              <a:gd name="connsiteY11" fmla="*/ 718014 h 906495"/>
              <a:gd name="connsiteX12" fmla="*/ 713459 w 2372272"/>
              <a:gd name="connsiteY12" fmla="*/ 561432 h 906495"/>
              <a:gd name="connsiteX13" fmla="*/ 437220 w 2372272"/>
              <a:gd name="connsiteY13" fmla="*/ 393722 h 906495"/>
              <a:gd name="connsiteX14" fmla="*/ 227036 w 2372272"/>
              <a:gd name="connsiteY14" fmla="*/ 253831 h 906495"/>
              <a:gd name="connsiteX15" fmla="*/ 0 w 2372272"/>
              <a:gd name="connsiteY15" fmla="*/ 105472 h 906495"/>
              <a:gd name="connsiteX0" fmla="*/ 2215947 w 2372252"/>
              <a:gd name="connsiteY0" fmla="*/ 0 h 906495"/>
              <a:gd name="connsiteX1" fmla="*/ 2303509 w 2372252"/>
              <a:gd name="connsiteY1" fmla="*/ 67399 h 906495"/>
              <a:gd name="connsiteX2" fmla="*/ 2352610 w 2372252"/>
              <a:gd name="connsiteY2" fmla="*/ 185098 h 906495"/>
              <a:gd name="connsiteX3" fmla="*/ 2372166 w 2372252"/>
              <a:gd name="connsiteY3" fmla="*/ 367200 h 906495"/>
              <a:gd name="connsiteX4" fmla="*/ 2346129 w 2372252"/>
              <a:gd name="connsiteY4" fmla="*/ 508229 h 906495"/>
              <a:gd name="connsiteX5" fmla="*/ 2290758 w 2372252"/>
              <a:gd name="connsiteY5" fmla="*/ 646448 h 906495"/>
              <a:gd name="connsiteX6" fmla="*/ 2199318 w 2372252"/>
              <a:gd name="connsiteY6" fmla="*/ 760748 h 906495"/>
              <a:gd name="connsiteX7" fmla="*/ 2046918 w 2372252"/>
              <a:gd name="connsiteY7" fmla="*/ 859808 h 906495"/>
              <a:gd name="connsiteX8" fmla="*/ 1892080 w 2372252"/>
              <a:gd name="connsiteY8" fmla="*/ 893833 h 906495"/>
              <a:gd name="connsiteX9" fmla="*/ 1688960 w 2372252"/>
              <a:gd name="connsiteY9" fmla="*/ 905323 h 906495"/>
              <a:gd name="connsiteX10" fmla="*/ 1394529 w 2372252"/>
              <a:gd name="connsiteY10" fmla="*/ 868264 h 906495"/>
              <a:gd name="connsiteX11" fmla="*/ 986417 w 2372252"/>
              <a:gd name="connsiteY11" fmla="*/ 718014 h 906495"/>
              <a:gd name="connsiteX12" fmla="*/ 713459 w 2372252"/>
              <a:gd name="connsiteY12" fmla="*/ 561432 h 906495"/>
              <a:gd name="connsiteX13" fmla="*/ 437220 w 2372252"/>
              <a:gd name="connsiteY13" fmla="*/ 393722 h 906495"/>
              <a:gd name="connsiteX14" fmla="*/ 227036 w 2372252"/>
              <a:gd name="connsiteY14" fmla="*/ 253831 h 906495"/>
              <a:gd name="connsiteX15" fmla="*/ 0 w 2372252"/>
              <a:gd name="connsiteY15" fmla="*/ 105472 h 906495"/>
              <a:gd name="connsiteX0" fmla="*/ 2225588 w 2372252"/>
              <a:gd name="connsiteY0" fmla="*/ 0 h 932700"/>
              <a:gd name="connsiteX1" fmla="*/ 2303509 w 2372252"/>
              <a:gd name="connsiteY1" fmla="*/ 93604 h 932700"/>
              <a:gd name="connsiteX2" fmla="*/ 2352610 w 2372252"/>
              <a:gd name="connsiteY2" fmla="*/ 211303 h 932700"/>
              <a:gd name="connsiteX3" fmla="*/ 2372166 w 2372252"/>
              <a:gd name="connsiteY3" fmla="*/ 393405 h 932700"/>
              <a:gd name="connsiteX4" fmla="*/ 2346129 w 2372252"/>
              <a:gd name="connsiteY4" fmla="*/ 534434 h 932700"/>
              <a:gd name="connsiteX5" fmla="*/ 2290758 w 2372252"/>
              <a:gd name="connsiteY5" fmla="*/ 672653 h 932700"/>
              <a:gd name="connsiteX6" fmla="*/ 2199318 w 2372252"/>
              <a:gd name="connsiteY6" fmla="*/ 786953 h 932700"/>
              <a:gd name="connsiteX7" fmla="*/ 2046918 w 2372252"/>
              <a:gd name="connsiteY7" fmla="*/ 886013 h 932700"/>
              <a:gd name="connsiteX8" fmla="*/ 1892080 w 2372252"/>
              <a:gd name="connsiteY8" fmla="*/ 920038 h 932700"/>
              <a:gd name="connsiteX9" fmla="*/ 1688960 w 2372252"/>
              <a:gd name="connsiteY9" fmla="*/ 931528 h 932700"/>
              <a:gd name="connsiteX10" fmla="*/ 1394529 w 2372252"/>
              <a:gd name="connsiteY10" fmla="*/ 894469 h 932700"/>
              <a:gd name="connsiteX11" fmla="*/ 986417 w 2372252"/>
              <a:gd name="connsiteY11" fmla="*/ 744219 h 932700"/>
              <a:gd name="connsiteX12" fmla="*/ 713459 w 2372252"/>
              <a:gd name="connsiteY12" fmla="*/ 587637 h 932700"/>
              <a:gd name="connsiteX13" fmla="*/ 437220 w 2372252"/>
              <a:gd name="connsiteY13" fmla="*/ 419927 h 932700"/>
              <a:gd name="connsiteX14" fmla="*/ 227036 w 2372252"/>
              <a:gd name="connsiteY14" fmla="*/ 280036 h 932700"/>
              <a:gd name="connsiteX15" fmla="*/ 0 w 2372252"/>
              <a:gd name="connsiteY15" fmla="*/ 131677 h 932700"/>
              <a:gd name="connsiteX0" fmla="*/ 2225588 w 2372240"/>
              <a:gd name="connsiteY0" fmla="*/ 0 h 932700"/>
              <a:gd name="connsiteX1" fmla="*/ 2313155 w 2372240"/>
              <a:gd name="connsiteY1" fmla="*/ 88879 h 932700"/>
              <a:gd name="connsiteX2" fmla="*/ 2352610 w 2372240"/>
              <a:gd name="connsiteY2" fmla="*/ 211303 h 932700"/>
              <a:gd name="connsiteX3" fmla="*/ 2372166 w 2372240"/>
              <a:gd name="connsiteY3" fmla="*/ 393405 h 932700"/>
              <a:gd name="connsiteX4" fmla="*/ 2346129 w 2372240"/>
              <a:gd name="connsiteY4" fmla="*/ 534434 h 932700"/>
              <a:gd name="connsiteX5" fmla="*/ 2290758 w 2372240"/>
              <a:gd name="connsiteY5" fmla="*/ 672653 h 932700"/>
              <a:gd name="connsiteX6" fmla="*/ 2199318 w 2372240"/>
              <a:gd name="connsiteY6" fmla="*/ 786953 h 932700"/>
              <a:gd name="connsiteX7" fmla="*/ 2046918 w 2372240"/>
              <a:gd name="connsiteY7" fmla="*/ 886013 h 932700"/>
              <a:gd name="connsiteX8" fmla="*/ 1892080 w 2372240"/>
              <a:gd name="connsiteY8" fmla="*/ 920038 h 932700"/>
              <a:gd name="connsiteX9" fmla="*/ 1688960 w 2372240"/>
              <a:gd name="connsiteY9" fmla="*/ 931528 h 932700"/>
              <a:gd name="connsiteX10" fmla="*/ 1394529 w 2372240"/>
              <a:gd name="connsiteY10" fmla="*/ 894469 h 932700"/>
              <a:gd name="connsiteX11" fmla="*/ 986417 w 2372240"/>
              <a:gd name="connsiteY11" fmla="*/ 744219 h 932700"/>
              <a:gd name="connsiteX12" fmla="*/ 713459 w 2372240"/>
              <a:gd name="connsiteY12" fmla="*/ 587637 h 932700"/>
              <a:gd name="connsiteX13" fmla="*/ 437220 w 2372240"/>
              <a:gd name="connsiteY13" fmla="*/ 419927 h 932700"/>
              <a:gd name="connsiteX14" fmla="*/ 227036 w 2372240"/>
              <a:gd name="connsiteY14" fmla="*/ 280036 h 932700"/>
              <a:gd name="connsiteX15" fmla="*/ 0 w 2372240"/>
              <a:gd name="connsiteY15" fmla="*/ 131677 h 932700"/>
              <a:gd name="connsiteX0" fmla="*/ 1998552 w 2145204"/>
              <a:gd name="connsiteY0" fmla="*/ 0 h 932700"/>
              <a:gd name="connsiteX1" fmla="*/ 2086119 w 2145204"/>
              <a:gd name="connsiteY1" fmla="*/ 88879 h 932700"/>
              <a:gd name="connsiteX2" fmla="*/ 2125574 w 2145204"/>
              <a:gd name="connsiteY2" fmla="*/ 211303 h 932700"/>
              <a:gd name="connsiteX3" fmla="*/ 2145130 w 2145204"/>
              <a:gd name="connsiteY3" fmla="*/ 393405 h 932700"/>
              <a:gd name="connsiteX4" fmla="*/ 2119093 w 2145204"/>
              <a:gd name="connsiteY4" fmla="*/ 534434 h 932700"/>
              <a:gd name="connsiteX5" fmla="*/ 2063722 w 2145204"/>
              <a:gd name="connsiteY5" fmla="*/ 672653 h 932700"/>
              <a:gd name="connsiteX6" fmla="*/ 1972282 w 2145204"/>
              <a:gd name="connsiteY6" fmla="*/ 786953 h 932700"/>
              <a:gd name="connsiteX7" fmla="*/ 1819882 w 2145204"/>
              <a:gd name="connsiteY7" fmla="*/ 886013 h 932700"/>
              <a:gd name="connsiteX8" fmla="*/ 1665044 w 2145204"/>
              <a:gd name="connsiteY8" fmla="*/ 920038 h 932700"/>
              <a:gd name="connsiteX9" fmla="*/ 1461924 w 2145204"/>
              <a:gd name="connsiteY9" fmla="*/ 931528 h 932700"/>
              <a:gd name="connsiteX10" fmla="*/ 1167493 w 2145204"/>
              <a:gd name="connsiteY10" fmla="*/ 894469 h 932700"/>
              <a:gd name="connsiteX11" fmla="*/ 759381 w 2145204"/>
              <a:gd name="connsiteY11" fmla="*/ 744219 h 932700"/>
              <a:gd name="connsiteX12" fmla="*/ 486423 w 2145204"/>
              <a:gd name="connsiteY12" fmla="*/ 587637 h 932700"/>
              <a:gd name="connsiteX13" fmla="*/ 210184 w 2145204"/>
              <a:gd name="connsiteY13" fmla="*/ 419927 h 932700"/>
              <a:gd name="connsiteX14" fmla="*/ 0 w 2145204"/>
              <a:gd name="connsiteY14" fmla="*/ 280036 h 932700"/>
              <a:gd name="connsiteX0" fmla="*/ 1788368 w 1935020"/>
              <a:gd name="connsiteY0" fmla="*/ 0 h 932700"/>
              <a:gd name="connsiteX1" fmla="*/ 1875935 w 1935020"/>
              <a:gd name="connsiteY1" fmla="*/ 88879 h 932700"/>
              <a:gd name="connsiteX2" fmla="*/ 1915390 w 1935020"/>
              <a:gd name="connsiteY2" fmla="*/ 211303 h 932700"/>
              <a:gd name="connsiteX3" fmla="*/ 1934946 w 1935020"/>
              <a:gd name="connsiteY3" fmla="*/ 393405 h 932700"/>
              <a:gd name="connsiteX4" fmla="*/ 1908909 w 1935020"/>
              <a:gd name="connsiteY4" fmla="*/ 534434 h 932700"/>
              <a:gd name="connsiteX5" fmla="*/ 1853538 w 1935020"/>
              <a:gd name="connsiteY5" fmla="*/ 672653 h 932700"/>
              <a:gd name="connsiteX6" fmla="*/ 1762098 w 1935020"/>
              <a:gd name="connsiteY6" fmla="*/ 786953 h 932700"/>
              <a:gd name="connsiteX7" fmla="*/ 1609698 w 1935020"/>
              <a:gd name="connsiteY7" fmla="*/ 886013 h 932700"/>
              <a:gd name="connsiteX8" fmla="*/ 1454860 w 1935020"/>
              <a:gd name="connsiteY8" fmla="*/ 920038 h 932700"/>
              <a:gd name="connsiteX9" fmla="*/ 1251740 w 1935020"/>
              <a:gd name="connsiteY9" fmla="*/ 931528 h 932700"/>
              <a:gd name="connsiteX10" fmla="*/ 957309 w 1935020"/>
              <a:gd name="connsiteY10" fmla="*/ 894469 h 932700"/>
              <a:gd name="connsiteX11" fmla="*/ 549197 w 1935020"/>
              <a:gd name="connsiteY11" fmla="*/ 744219 h 932700"/>
              <a:gd name="connsiteX12" fmla="*/ 276239 w 1935020"/>
              <a:gd name="connsiteY12" fmla="*/ 587637 h 932700"/>
              <a:gd name="connsiteX13" fmla="*/ 0 w 1935020"/>
              <a:gd name="connsiteY13" fmla="*/ 419927 h 932700"/>
              <a:gd name="connsiteX0" fmla="*/ 1512129 w 1658781"/>
              <a:gd name="connsiteY0" fmla="*/ 0 h 932700"/>
              <a:gd name="connsiteX1" fmla="*/ 1599696 w 1658781"/>
              <a:gd name="connsiteY1" fmla="*/ 88879 h 932700"/>
              <a:gd name="connsiteX2" fmla="*/ 1639151 w 1658781"/>
              <a:gd name="connsiteY2" fmla="*/ 211303 h 932700"/>
              <a:gd name="connsiteX3" fmla="*/ 1658707 w 1658781"/>
              <a:gd name="connsiteY3" fmla="*/ 393405 h 932700"/>
              <a:gd name="connsiteX4" fmla="*/ 1632670 w 1658781"/>
              <a:gd name="connsiteY4" fmla="*/ 534434 h 932700"/>
              <a:gd name="connsiteX5" fmla="*/ 1577299 w 1658781"/>
              <a:gd name="connsiteY5" fmla="*/ 672653 h 932700"/>
              <a:gd name="connsiteX6" fmla="*/ 1485859 w 1658781"/>
              <a:gd name="connsiteY6" fmla="*/ 786953 h 932700"/>
              <a:gd name="connsiteX7" fmla="*/ 1333459 w 1658781"/>
              <a:gd name="connsiteY7" fmla="*/ 886013 h 932700"/>
              <a:gd name="connsiteX8" fmla="*/ 1178621 w 1658781"/>
              <a:gd name="connsiteY8" fmla="*/ 920038 h 932700"/>
              <a:gd name="connsiteX9" fmla="*/ 975501 w 1658781"/>
              <a:gd name="connsiteY9" fmla="*/ 931528 h 932700"/>
              <a:gd name="connsiteX10" fmla="*/ 681070 w 1658781"/>
              <a:gd name="connsiteY10" fmla="*/ 894469 h 932700"/>
              <a:gd name="connsiteX11" fmla="*/ 272958 w 1658781"/>
              <a:gd name="connsiteY11" fmla="*/ 744219 h 932700"/>
              <a:gd name="connsiteX12" fmla="*/ 0 w 1658781"/>
              <a:gd name="connsiteY12" fmla="*/ 587637 h 932700"/>
              <a:gd name="connsiteX0" fmla="*/ 1512129 w 1658763"/>
              <a:gd name="connsiteY0" fmla="*/ 0 h 932700"/>
              <a:gd name="connsiteX1" fmla="*/ 1623593 w 1658763"/>
              <a:gd name="connsiteY1" fmla="*/ 79387 h 932700"/>
              <a:gd name="connsiteX2" fmla="*/ 1639151 w 1658763"/>
              <a:gd name="connsiteY2" fmla="*/ 211303 h 932700"/>
              <a:gd name="connsiteX3" fmla="*/ 1658707 w 1658763"/>
              <a:gd name="connsiteY3" fmla="*/ 393405 h 932700"/>
              <a:gd name="connsiteX4" fmla="*/ 1632670 w 1658763"/>
              <a:gd name="connsiteY4" fmla="*/ 534434 h 932700"/>
              <a:gd name="connsiteX5" fmla="*/ 1577299 w 1658763"/>
              <a:gd name="connsiteY5" fmla="*/ 672653 h 932700"/>
              <a:gd name="connsiteX6" fmla="*/ 1485859 w 1658763"/>
              <a:gd name="connsiteY6" fmla="*/ 786953 h 932700"/>
              <a:gd name="connsiteX7" fmla="*/ 1333459 w 1658763"/>
              <a:gd name="connsiteY7" fmla="*/ 886013 h 932700"/>
              <a:gd name="connsiteX8" fmla="*/ 1178621 w 1658763"/>
              <a:gd name="connsiteY8" fmla="*/ 920038 h 932700"/>
              <a:gd name="connsiteX9" fmla="*/ 975501 w 1658763"/>
              <a:gd name="connsiteY9" fmla="*/ 931528 h 932700"/>
              <a:gd name="connsiteX10" fmla="*/ 681070 w 1658763"/>
              <a:gd name="connsiteY10" fmla="*/ 894469 h 932700"/>
              <a:gd name="connsiteX11" fmla="*/ 272958 w 1658763"/>
              <a:gd name="connsiteY11" fmla="*/ 744219 h 932700"/>
              <a:gd name="connsiteX12" fmla="*/ 0 w 1658763"/>
              <a:gd name="connsiteY12" fmla="*/ 587637 h 932700"/>
              <a:gd name="connsiteX0" fmla="*/ 1569361 w 1658763"/>
              <a:gd name="connsiteY0" fmla="*/ 0 h 980345"/>
              <a:gd name="connsiteX1" fmla="*/ 1623593 w 1658763"/>
              <a:gd name="connsiteY1" fmla="*/ 127032 h 980345"/>
              <a:gd name="connsiteX2" fmla="*/ 1639151 w 1658763"/>
              <a:gd name="connsiteY2" fmla="*/ 258948 h 980345"/>
              <a:gd name="connsiteX3" fmla="*/ 1658707 w 1658763"/>
              <a:gd name="connsiteY3" fmla="*/ 441050 h 980345"/>
              <a:gd name="connsiteX4" fmla="*/ 1632670 w 1658763"/>
              <a:gd name="connsiteY4" fmla="*/ 582079 h 980345"/>
              <a:gd name="connsiteX5" fmla="*/ 1577299 w 1658763"/>
              <a:gd name="connsiteY5" fmla="*/ 720298 h 980345"/>
              <a:gd name="connsiteX6" fmla="*/ 1485859 w 1658763"/>
              <a:gd name="connsiteY6" fmla="*/ 834598 h 980345"/>
              <a:gd name="connsiteX7" fmla="*/ 1333459 w 1658763"/>
              <a:gd name="connsiteY7" fmla="*/ 933658 h 980345"/>
              <a:gd name="connsiteX8" fmla="*/ 1178621 w 1658763"/>
              <a:gd name="connsiteY8" fmla="*/ 967683 h 980345"/>
              <a:gd name="connsiteX9" fmla="*/ 975501 w 1658763"/>
              <a:gd name="connsiteY9" fmla="*/ 979173 h 980345"/>
              <a:gd name="connsiteX10" fmla="*/ 681070 w 1658763"/>
              <a:gd name="connsiteY10" fmla="*/ 942114 h 980345"/>
              <a:gd name="connsiteX11" fmla="*/ 272958 w 1658763"/>
              <a:gd name="connsiteY11" fmla="*/ 791864 h 980345"/>
              <a:gd name="connsiteX12" fmla="*/ 0 w 1658763"/>
              <a:gd name="connsiteY12" fmla="*/ 635282 h 980345"/>
              <a:gd name="connsiteX0" fmla="*/ 1623593 w 1658763"/>
              <a:gd name="connsiteY0" fmla="*/ 0 h 853313"/>
              <a:gd name="connsiteX1" fmla="*/ 1639151 w 1658763"/>
              <a:gd name="connsiteY1" fmla="*/ 131916 h 853313"/>
              <a:gd name="connsiteX2" fmla="*/ 1658707 w 1658763"/>
              <a:gd name="connsiteY2" fmla="*/ 314018 h 853313"/>
              <a:gd name="connsiteX3" fmla="*/ 1632670 w 1658763"/>
              <a:gd name="connsiteY3" fmla="*/ 455047 h 853313"/>
              <a:gd name="connsiteX4" fmla="*/ 1577299 w 1658763"/>
              <a:gd name="connsiteY4" fmla="*/ 593266 h 853313"/>
              <a:gd name="connsiteX5" fmla="*/ 1485859 w 1658763"/>
              <a:gd name="connsiteY5" fmla="*/ 707566 h 853313"/>
              <a:gd name="connsiteX6" fmla="*/ 1333459 w 1658763"/>
              <a:gd name="connsiteY6" fmla="*/ 806626 h 853313"/>
              <a:gd name="connsiteX7" fmla="*/ 1178621 w 1658763"/>
              <a:gd name="connsiteY7" fmla="*/ 840651 h 853313"/>
              <a:gd name="connsiteX8" fmla="*/ 975501 w 1658763"/>
              <a:gd name="connsiteY8" fmla="*/ 852141 h 853313"/>
              <a:gd name="connsiteX9" fmla="*/ 681070 w 1658763"/>
              <a:gd name="connsiteY9" fmla="*/ 815082 h 853313"/>
              <a:gd name="connsiteX10" fmla="*/ 272958 w 1658763"/>
              <a:gd name="connsiteY10" fmla="*/ 664832 h 853313"/>
              <a:gd name="connsiteX11" fmla="*/ 0 w 1658763"/>
              <a:gd name="connsiteY11" fmla="*/ 508250 h 853313"/>
              <a:gd name="connsiteX0" fmla="*/ 1623593 w 1649381"/>
              <a:gd name="connsiteY0" fmla="*/ 0 h 853313"/>
              <a:gd name="connsiteX1" fmla="*/ 1639151 w 1649381"/>
              <a:gd name="connsiteY1" fmla="*/ 131916 h 853313"/>
              <a:gd name="connsiteX2" fmla="*/ 1649269 w 1649381"/>
              <a:gd name="connsiteY2" fmla="*/ 285561 h 853313"/>
              <a:gd name="connsiteX3" fmla="*/ 1632670 w 1649381"/>
              <a:gd name="connsiteY3" fmla="*/ 455047 h 853313"/>
              <a:gd name="connsiteX4" fmla="*/ 1577299 w 1649381"/>
              <a:gd name="connsiteY4" fmla="*/ 593266 h 853313"/>
              <a:gd name="connsiteX5" fmla="*/ 1485859 w 1649381"/>
              <a:gd name="connsiteY5" fmla="*/ 707566 h 853313"/>
              <a:gd name="connsiteX6" fmla="*/ 1333459 w 1649381"/>
              <a:gd name="connsiteY6" fmla="*/ 806626 h 853313"/>
              <a:gd name="connsiteX7" fmla="*/ 1178621 w 1649381"/>
              <a:gd name="connsiteY7" fmla="*/ 840651 h 853313"/>
              <a:gd name="connsiteX8" fmla="*/ 975501 w 1649381"/>
              <a:gd name="connsiteY8" fmla="*/ 852141 h 853313"/>
              <a:gd name="connsiteX9" fmla="*/ 681070 w 1649381"/>
              <a:gd name="connsiteY9" fmla="*/ 815082 h 853313"/>
              <a:gd name="connsiteX10" fmla="*/ 272958 w 1649381"/>
              <a:gd name="connsiteY10" fmla="*/ 664832 h 853313"/>
              <a:gd name="connsiteX11" fmla="*/ 0 w 1649381"/>
              <a:gd name="connsiteY11" fmla="*/ 508250 h 853313"/>
              <a:gd name="connsiteX0" fmla="*/ 1623593 w 1649381"/>
              <a:gd name="connsiteY0" fmla="*/ 0 h 879181"/>
              <a:gd name="connsiteX1" fmla="*/ 1639151 w 1649381"/>
              <a:gd name="connsiteY1" fmla="*/ 131916 h 879181"/>
              <a:gd name="connsiteX2" fmla="*/ 1649269 w 1649381"/>
              <a:gd name="connsiteY2" fmla="*/ 285561 h 879181"/>
              <a:gd name="connsiteX3" fmla="*/ 1632670 w 1649381"/>
              <a:gd name="connsiteY3" fmla="*/ 455047 h 879181"/>
              <a:gd name="connsiteX4" fmla="*/ 1577299 w 1649381"/>
              <a:gd name="connsiteY4" fmla="*/ 593266 h 879181"/>
              <a:gd name="connsiteX5" fmla="*/ 1485859 w 1649381"/>
              <a:gd name="connsiteY5" fmla="*/ 707566 h 879181"/>
              <a:gd name="connsiteX6" fmla="*/ 1338293 w 1649381"/>
              <a:gd name="connsiteY6" fmla="*/ 873663 h 879181"/>
              <a:gd name="connsiteX7" fmla="*/ 1178621 w 1649381"/>
              <a:gd name="connsiteY7" fmla="*/ 840651 h 879181"/>
              <a:gd name="connsiteX8" fmla="*/ 975501 w 1649381"/>
              <a:gd name="connsiteY8" fmla="*/ 852141 h 879181"/>
              <a:gd name="connsiteX9" fmla="*/ 681070 w 1649381"/>
              <a:gd name="connsiteY9" fmla="*/ 815082 h 879181"/>
              <a:gd name="connsiteX10" fmla="*/ 272958 w 1649381"/>
              <a:gd name="connsiteY10" fmla="*/ 664832 h 879181"/>
              <a:gd name="connsiteX11" fmla="*/ 0 w 1649381"/>
              <a:gd name="connsiteY11" fmla="*/ 508250 h 879181"/>
              <a:gd name="connsiteX0" fmla="*/ 1623593 w 1649381"/>
              <a:gd name="connsiteY0" fmla="*/ 0 h 984070"/>
              <a:gd name="connsiteX1" fmla="*/ 1639151 w 1649381"/>
              <a:gd name="connsiteY1" fmla="*/ 131916 h 984070"/>
              <a:gd name="connsiteX2" fmla="*/ 1649269 w 1649381"/>
              <a:gd name="connsiteY2" fmla="*/ 285561 h 984070"/>
              <a:gd name="connsiteX3" fmla="*/ 1632670 w 1649381"/>
              <a:gd name="connsiteY3" fmla="*/ 455047 h 984070"/>
              <a:gd name="connsiteX4" fmla="*/ 1577299 w 1649381"/>
              <a:gd name="connsiteY4" fmla="*/ 593266 h 984070"/>
              <a:gd name="connsiteX5" fmla="*/ 1485859 w 1649381"/>
              <a:gd name="connsiteY5" fmla="*/ 707566 h 984070"/>
              <a:gd name="connsiteX6" fmla="*/ 1338293 w 1649381"/>
              <a:gd name="connsiteY6" fmla="*/ 873663 h 984070"/>
              <a:gd name="connsiteX7" fmla="*/ 1097716 w 1649381"/>
              <a:gd name="connsiteY7" fmla="*/ 983934 h 984070"/>
              <a:gd name="connsiteX8" fmla="*/ 975501 w 1649381"/>
              <a:gd name="connsiteY8" fmla="*/ 852141 h 984070"/>
              <a:gd name="connsiteX9" fmla="*/ 681070 w 1649381"/>
              <a:gd name="connsiteY9" fmla="*/ 815082 h 984070"/>
              <a:gd name="connsiteX10" fmla="*/ 272958 w 1649381"/>
              <a:gd name="connsiteY10" fmla="*/ 664832 h 984070"/>
              <a:gd name="connsiteX11" fmla="*/ 0 w 1649381"/>
              <a:gd name="connsiteY11" fmla="*/ 508250 h 984070"/>
              <a:gd name="connsiteX0" fmla="*/ 1623593 w 1649381"/>
              <a:gd name="connsiteY0" fmla="*/ 0 h 1024909"/>
              <a:gd name="connsiteX1" fmla="*/ 1639151 w 1649381"/>
              <a:gd name="connsiteY1" fmla="*/ 131916 h 1024909"/>
              <a:gd name="connsiteX2" fmla="*/ 1649269 w 1649381"/>
              <a:gd name="connsiteY2" fmla="*/ 285561 h 1024909"/>
              <a:gd name="connsiteX3" fmla="*/ 1632670 w 1649381"/>
              <a:gd name="connsiteY3" fmla="*/ 455047 h 1024909"/>
              <a:gd name="connsiteX4" fmla="*/ 1577299 w 1649381"/>
              <a:gd name="connsiteY4" fmla="*/ 593266 h 1024909"/>
              <a:gd name="connsiteX5" fmla="*/ 1485859 w 1649381"/>
              <a:gd name="connsiteY5" fmla="*/ 707566 h 1024909"/>
              <a:gd name="connsiteX6" fmla="*/ 1338293 w 1649381"/>
              <a:gd name="connsiteY6" fmla="*/ 873663 h 1024909"/>
              <a:gd name="connsiteX7" fmla="*/ 1097716 w 1649381"/>
              <a:gd name="connsiteY7" fmla="*/ 983934 h 1024909"/>
              <a:gd name="connsiteX8" fmla="*/ 818381 w 1649381"/>
              <a:gd name="connsiteY8" fmla="*/ 1014488 h 1024909"/>
              <a:gd name="connsiteX9" fmla="*/ 681070 w 1649381"/>
              <a:gd name="connsiteY9" fmla="*/ 815082 h 1024909"/>
              <a:gd name="connsiteX10" fmla="*/ 272958 w 1649381"/>
              <a:gd name="connsiteY10" fmla="*/ 664832 h 1024909"/>
              <a:gd name="connsiteX11" fmla="*/ 0 w 1649381"/>
              <a:gd name="connsiteY11" fmla="*/ 508250 h 1024909"/>
              <a:gd name="connsiteX0" fmla="*/ 1623593 w 1649381"/>
              <a:gd name="connsiteY0" fmla="*/ 0 h 1017335"/>
              <a:gd name="connsiteX1" fmla="*/ 1639151 w 1649381"/>
              <a:gd name="connsiteY1" fmla="*/ 131916 h 1017335"/>
              <a:gd name="connsiteX2" fmla="*/ 1649269 w 1649381"/>
              <a:gd name="connsiteY2" fmla="*/ 285561 h 1017335"/>
              <a:gd name="connsiteX3" fmla="*/ 1632670 w 1649381"/>
              <a:gd name="connsiteY3" fmla="*/ 455047 h 1017335"/>
              <a:gd name="connsiteX4" fmla="*/ 1577299 w 1649381"/>
              <a:gd name="connsiteY4" fmla="*/ 593266 h 1017335"/>
              <a:gd name="connsiteX5" fmla="*/ 1485859 w 1649381"/>
              <a:gd name="connsiteY5" fmla="*/ 707566 h 1017335"/>
              <a:gd name="connsiteX6" fmla="*/ 1338293 w 1649381"/>
              <a:gd name="connsiteY6" fmla="*/ 873663 h 1017335"/>
              <a:gd name="connsiteX7" fmla="*/ 1097716 w 1649381"/>
              <a:gd name="connsiteY7" fmla="*/ 983934 h 1017335"/>
              <a:gd name="connsiteX8" fmla="*/ 818381 w 1649381"/>
              <a:gd name="connsiteY8" fmla="*/ 1014488 h 1017335"/>
              <a:gd name="connsiteX9" fmla="*/ 514410 w 1649381"/>
              <a:gd name="connsiteY9" fmla="*/ 925003 h 1017335"/>
              <a:gd name="connsiteX10" fmla="*/ 272958 w 1649381"/>
              <a:gd name="connsiteY10" fmla="*/ 664832 h 1017335"/>
              <a:gd name="connsiteX11" fmla="*/ 0 w 1649381"/>
              <a:gd name="connsiteY11" fmla="*/ 508250 h 1017335"/>
              <a:gd name="connsiteX0" fmla="*/ 1623593 w 1649381"/>
              <a:gd name="connsiteY0" fmla="*/ 0 h 1017335"/>
              <a:gd name="connsiteX1" fmla="*/ 1639151 w 1649381"/>
              <a:gd name="connsiteY1" fmla="*/ 131916 h 1017335"/>
              <a:gd name="connsiteX2" fmla="*/ 1649269 w 1649381"/>
              <a:gd name="connsiteY2" fmla="*/ 285561 h 1017335"/>
              <a:gd name="connsiteX3" fmla="*/ 1632670 w 1649381"/>
              <a:gd name="connsiteY3" fmla="*/ 455047 h 1017335"/>
              <a:gd name="connsiteX4" fmla="*/ 1577299 w 1649381"/>
              <a:gd name="connsiteY4" fmla="*/ 593266 h 1017335"/>
              <a:gd name="connsiteX5" fmla="*/ 1485859 w 1649381"/>
              <a:gd name="connsiteY5" fmla="*/ 707566 h 1017335"/>
              <a:gd name="connsiteX6" fmla="*/ 1338293 w 1649381"/>
              <a:gd name="connsiteY6" fmla="*/ 873663 h 1017335"/>
              <a:gd name="connsiteX7" fmla="*/ 1097716 w 1649381"/>
              <a:gd name="connsiteY7" fmla="*/ 983934 h 1017335"/>
              <a:gd name="connsiteX8" fmla="*/ 818381 w 1649381"/>
              <a:gd name="connsiteY8" fmla="*/ 1014488 h 1017335"/>
              <a:gd name="connsiteX9" fmla="*/ 514410 w 1649381"/>
              <a:gd name="connsiteY9" fmla="*/ 925003 h 1017335"/>
              <a:gd name="connsiteX10" fmla="*/ 239633 w 1649381"/>
              <a:gd name="connsiteY10" fmla="*/ 769927 h 1017335"/>
              <a:gd name="connsiteX11" fmla="*/ 0 w 1649381"/>
              <a:gd name="connsiteY11" fmla="*/ 508250 h 1017335"/>
              <a:gd name="connsiteX0" fmla="*/ 1680746 w 1706534"/>
              <a:gd name="connsiteY0" fmla="*/ 0 h 1017335"/>
              <a:gd name="connsiteX1" fmla="*/ 1696304 w 1706534"/>
              <a:gd name="connsiteY1" fmla="*/ 131916 h 1017335"/>
              <a:gd name="connsiteX2" fmla="*/ 1706422 w 1706534"/>
              <a:gd name="connsiteY2" fmla="*/ 285561 h 1017335"/>
              <a:gd name="connsiteX3" fmla="*/ 1689823 w 1706534"/>
              <a:gd name="connsiteY3" fmla="*/ 455047 h 1017335"/>
              <a:gd name="connsiteX4" fmla="*/ 1634452 w 1706534"/>
              <a:gd name="connsiteY4" fmla="*/ 593266 h 1017335"/>
              <a:gd name="connsiteX5" fmla="*/ 1543012 w 1706534"/>
              <a:gd name="connsiteY5" fmla="*/ 707566 h 1017335"/>
              <a:gd name="connsiteX6" fmla="*/ 1395446 w 1706534"/>
              <a:gd name="connsiteY6" fmla="*/ 873663 h 1017335"/>
              <a:gd name="connsiteX7" fmla="*/ 1154869 w 1706534"/>
              <a:gd name="connsiteY7" fmla="*/ 983934 h 1017335"/>
              <a:gd name="connsiteX8" fmla="*/ 875534 w 1706534"/>
              <a:gd name="connsiteY8" fmla="*/ 1014488 h 1017335"/>
              <a:gd name="connsiteX9" fmla="*/ 571563 w 1706534"/>
              <a:gd name="connsiteY9" fmla="*/ 925003 h 1017335"/>
              <a:gd name="connsiteX10" fmla="*/ 296786 w 1706534"/>
              <a:gd name="connsiteY10" fmla="*/ 769927 h 1017335"/>
              <a:gd name="connsiteX11" fmla="*/ 0 w 1706534"/>
              <a:gd name="connsiteY11" fmla="*/ 575164 h 1017335"/>
              <a:gd name="connsiteX0" fmla="*/ 1680746 w 1716566"/>
              <a:gd name="connsiteY0" fmla="*/ 0 h 1017335"/>
              <a:gd name="connsiteX1" fmla="*/ 1715444 w 1716566"/>
              <a:gd name="connsiteY1" fmla="*/ 131971 h 1017335"/>
              <a:gd name="connsiteX2" fmla="*/ 1706422 w 1716566"/>
              <a:gd name="connsiteY2" fmla="*/ 285561 h 1017335"/>
              <a:gd name="connsiteX3" fmla="*/ 1689823 w 1716566"/>
              <a:gd name="connsiteY3" fmla="*/ 455047 h 1017335"/>
              <a:gd name="connsiteX4" fmla="*/ 1634452 w 1716566"/>
              <a:gd name="connsiteY4" fmla="*/ 593266 h 1017335"/>
              <a:gd name="connsiteX5" fmla="*/ 1543012 w 1716566"/>
              <a:gd name="connsiteY5" fmla="*/ 707566 h 1017335"/>
              <a:gd name="connsiteX6" fmla="*/ 1395446 w 1716566"/>
              <a:gd name="connsiteY6" fmla="*/ 873663 h 1017335"/>
              <a:gd name="connsiteX7" fmla="*/ 1154869 w 1716566"/>
              <a:gd name="connsiteY7" fmla="*/ 983934 h 1017335"/>
              <a:gd name="connsiteX8" fmla="*/ 875534 w 1716566"/>
              <a:gd name="connsiteY8" fmla="*/ 1014488 h 1017335"/>
              <a:gd name="connsiteX9" fmla="*/ 571563 w 1716566"/>
              <a:gd name="connsiteY9" fmla="*/ 925003 h 1017335"/>
              <a:gd name="connsiteX10" fmla="*/ 296786 w 1716566"/>
              <a:gd name="connsiteY10" fmla="*/ 769927 h 1017335"/>
              <a:gd name="connsiteX11" fmla="*/ 0 w 1716566"/>
              <a:gd name="connsiteY11" fmla="*/ 575164 h 1017335"/>
              <a:gd name="connsiteX0" fmla="*/ 1680746 w 1716634"/>
              <a:gd name="connsiteY0" fmla="*/ 0 h 1017335"/>
              <a:gd name="connsiteX1" fmla="*/ 1715444 w 1716634"/>
              <a:gd name="connsiteY1" fmla="*/ 131971 h 1017335"/>
              <a:gd name="connsiteX2" fmla="*/ 1706422 w 1716634"/>
              <a:gd name="connsiteY2" fmla="*/ 285561 h 1017335"/>
              <a:gd name="connsiteX3" fmla="*/ 1685150 w 1716634"/>
              <a:gd name="connsiteY3" fmla="*/ 436178 h 1017335"/>
              <a:gd name="connsiteX4" fmla="*/ 1634452 w 1716634"/>
              <a:gd name="connsiteY4" fmla="*/ 593266 h 1017335"/>
              <a:gd name="connsiteX5" fmla="*/ 1543012 w 1716634"/>
              <a:gd name="connsiteY5" fmla="*/ 707566 h 1017335"/>
              <a:gd name="connsiteX6" fmla="*/ 1395446 w 1716634"/>
              <a:gd name="connsiteY6" fmla="*/ 873663 h 1017335"/>
              <a:gd name="connsiteX7" fmla="*/ 1154869 w 1716634"/>
              <a:gd name="connsiteY7" fmla="*/ 983934 h 1017335"/>
              <a:gd name="connsiteX8" fmla="*/ 875534 w 1716634"/>
              <a:gd name="connsiteY8" fmla="*/ 1014488 h 1017335"/>
              <a:gd name="connsiteX9" fmla="*/ 571563 w 1716634"/>
              <a:gd name="connsiteY9" fmla="*/ 925003 h 1017335"/>
              <a:gd name="connsiteX10" fmla="*/ 296786 w 1716634"/>
              <a:gd name="connsiteY10" fmla="*/ 769927 h 1017335"/>
              <a:gd name="connsiteX11" fmla="*/ 0 w 1716634"/>
              <a:gd name="connsiteY11" fmla="*/ 575164 h 1017335"/>
              <a:gd name="connsiteX0" fmla="*/ 1680746 w 1716634"/>
              <a:gd name="connsiteY0" fmla="*/ 0 h 1017335"/>
              <a:gd name="connsiteX1" fmla="*/ 1715444 w 1716634"/>
              <a:gd name="connsiteY1" fmla="*/ 131971 h 1017335"/>
              <a:gd name="connsiteX2" fmla="*/ 1706422 w 1716634"/>
              <a:gd name="connsiteY2" fmla="*/ 285561 h 1017335"/>
              <a:gd name="connsiteX3" fmla="*/ 1685150 w 1716634"/>
              <a:gd name="connsiteY3" fmla="*/ 436178 h 1017335"/>
              <a:gd name="connsiteX4" fmla="*/ 1634452 w 1716634"/>
              <a:gd name="connsiteY4" fmla="*/ 593266 h 1017335"/>
              <a:gd name="connsiteX5" fmla="*/ 1524043 w 1716634"/>
              <a:gd name="connsiteY5" fmla="*/ 745976 h 1017335"/>
              <a:gd name="connsiteX6" fmla="*/ 1395446 w 1716634"/>
              <a:gd name="connsiteY6" fmla="*/ 873663 h 1017335"/>
              <a:gd name="connsiteX7" fmla="*/ 1154869 w 1716634"/>
              <a:gd name="connsiteY7" fmla="*/ 983934 h 1017335"/>
              <a:gd name="connsiteX8" fmla="*/ 875534 w 1716634"/>
              <a:gd name="connsiteY8" fmla="*/ 1014488 h 1017335"/>
              <a:gd name="connsiteX9" fmla="*/ 571563 w 1716634"/>
              <a:gd name="connsiteY9" fmla="*/ 925003 h 1017335"/>
              <a:gd name="connsiteX10" fmla="*/ 296786 w 1716634"/>
              <a:gd name="connsiteY10" fmla="*/ 769927 h 1017335"/>
              <a:gd name="connsiteX11" fmla="*/ 0 w 1716634"/>
              <a:gd name="connsiteY11" fmla="*/ 575164 h 101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16634" h="1017335">
                <a:moveTo>
                  <a:pt x="1680746" y="0"/>
                </a:moveTo>
                <a:cubicBezTo>
                  <a:pt x="1692378" y="43158"/>
                  <a:pt x="1711165" y="84378"/>
                  <a:pt x="1715444" y="131971"/>
                </a:cubicBezTo>
                <a:cubicBezTo>
                  <a:pt x="1719723" y="179564"/>
                  <a:pt x="1711471" y="234860"/>
                  <a:pt x="1706422" y="285561"/>
                </a:cubicBezTo>
                <a:cubicBezTo>
                  <a:pt x="1701373" y="336262"/>
                  <a:pt x="1697145" y="384894"/>
                  <a:pt x="1685150" y="436178"/>
                </a:cubicBezTo>
                <a:cubicBezTo>
                  <a:pt x="1673155" y="487462"/>
                  <a:pt x="1661303" y="541633"/>
                  <a:pt x="1634452" y="593266"/>
                </a:cubicBezTo>
                <a:cubicBezTo>
                  <a:pt x="1607601" y="644899"/>
                  <a:pt x="1563877" y="699243"/>
                  <a:pt x="1524043" y="745976"/>
                </a:cubicBezTo>
                <a:cubicBezTo>
                  <a:pt x="1484209" y="792709"/>
                  <a:pt x="1456975" y="834003"/>
                  <a:pt x="1395446" y="873663"/>
                </a:cubicBezTo>
                <a:cubicBezTo>
                  <a:pt x="1333917" y="913323"/>
                  <a:pt x="1241521" y="960463"/>
                  <a:pt x="1154869" y="983934"/>
                </a:cubicBezTo>
                <a:cubicBezTo>
                  <a:pt x="1068217" y="1007405"/>
                  <a:pt x="972752" y="1024310"/>
                  <a:pt x="875534" y="1014488"/>
                </a:cubicBezTo>
                <a:cubicBezTo>
                  <a:pt x="778316" y="1004666"/>
                  <a:pt x="668021" y="965763"/>
                  <a:pt x="571563" y="925003"/>
                </a:cubicBezTo>
                <a:cubicBezTo>
                  <a:pt x="475105" y="884243"/>
                  <a:pt x="392046" y="828233"/>
                  <a:pt x="296786" y="769927"/>
                </a:cubicBezTo>
                <a:cubicBezTo>
                  <a:pt x="201526" y="711621"/>
                  <a:pt x="91533" y="629213"/>
                  <a:pt x="0" y="575164"/>
                </a:cubicBezTo>
              </a:path>
            </a:pathLst>
          </a:custGeom>
          <a:noFill/>
          <a:ln w="38100">
            <a:solidFill>
              <a:srgbClr val="0099FF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1528" name="Line 15"/>
          <p:cNvSpPr>
            <a:spLocks noChangeShapeType="1"/>
          </p:cNvSpPr>
          <p:nvPr/>
        </p:nvSpPr>
        <p:spPr bwMode="auto">
          <a:xfrm flipH="1">
            <a:off x="8081963" y="3005138"/>
            <a:ext cx="1027112" cy="423862"/>
          </a:xfrm>
          <a:prstGeom prst="line">
            <a:avLst/>
          </a:prstGeom>
          <a:noFill/>
          <a:ln w="50800">
            <a:solidFill>
              <a:srgbClr val="0096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18"/>
          <p:cNvSpPr txBox="1">
            <a:spLocks noChangeArrowheads="1"/>
          </p:cNvSpPr>
          <p:nvPr/>
        </p:nvSpPr>
        <p:spPr bwMode="auto">
          <a:xfrm>
            <a:off x="7786688" y="2120900"/>
            <a:ext cx="1276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de-DE" sz="1400">
                <a:solidFill>
                  <a:srgbClr val="0096DC"/>
                </a:solidFill>
              </a:rPr>
              <a:t>Вход второй ступени в компрессор</a:t>
            </a:r>
            <a:endParaRPr lang="en-US" altLang="de-DE" sz="1200">
              <a:solidFill>
                <a:srgbClr val="0096DC"/>
              </a:solidFill>
            </a:endParaRPr>
          </a:p>
        </p:txBody>
      </p:sp>
      <p:sp>
        <p:nvSpPr>
          <p:cNvPr id="21530" name="Line 15"/>
          <p:cNvSpPr>
            <a:spLocks noChangeShapeType="1"/>
          </p:cNvSpPr>
          <p:nvPr/>
        </p:nvSpPr>
        <p:spPr bwMode="auto">
          <a:xfrm flipH="1" flipV="1">
            <a:off x="6650038" y="4760913"/>
            <a:ext cx="26987" cy="1435100"/>
          </a:xfrm>
          <a:prstGeom prst="line">
            <a:avLst/>
          </a:prstGeom>
          <a:noFill/>
          <a:ln w="50800">
            <a:solidFill>
              <a:srgbClr val="0096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Комплектный дизайн</a:t>
            </a:r>
            <a:endParaRPr lang="de-DE" smtClean="0"/>
          </a:p>
        </p:txBody>
      </p:sp>
      <p:sp>
        <p:nvSpPr>
          <p:cNvPr id="31747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1748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1749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1750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1751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1752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1753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1754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756" name="Rectangle 12">
            <a:hlinkClick r:id="rId20" action="ppaction://hlinksldjump"/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51050" y="24320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 dirty="0">
                <a:solidFill>
                  <a:srgbClr val="254B71"/>
                </a:solidFill>
              </a:rPr>
              <a:t>Схема </a:t>
            </a:r>
            <a:r>
              <a:rPr lang="ru-RU" b="1" dirty="0" smtClean="0">
                <a:solidFill>
                  <a:srgbClr val="254B71"/>
                </a:solidFill>
              </a:rPr>
              <a:t>монтажа</a:t>
            </a:r>
            <a:endParaRPr lang="en-GB" b="1" dirty="0">
              <a:solidFill>
                <a:srgbClr val="254B71"/>
              </a:solidFill>
            </a:endParaRPr>
          </a:p>
        </p:txBody>
      </p:sp>
      <p:sp>
        <p:nvSpPr>
          <p:cNvPr id="31757" name="Rectangle 13">
            <a:hlinkClick r:id="rId20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1050" y="3275013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Система охлаждения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31758" name="Rectangle 14">
            <a:hlinkClick r:id="rId21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Комплектный дизайн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31759" name="Rectangle 15">
            <a:hlinkClick r:id="rId20" action="ppaction://hlinksldjump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51050" y="2852738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Площадь основания и вес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31760" name="Rectangle 16">
            <a:hlinkClick r:id="rId20" action="ppaction://hlinksldjump"/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51050" y="454977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Сертификация </a:t>
            </a:r>
            <a:r>
              <a:rPr lang="en-GB" b="1">
                <a:solidFill>
                  <a:srgbClr val="254B71"/>
                </a:solidFill>
              </a:rPr>
              <a:t>ATEX</a:t>
            </a:r>
          </a:p>
        </p:txBody>
      </p:sp>
      <p:sp>
        <p:nvSpPr>
          <p:cNvPr id="31761" name="Rectangle 17">
            <a:hlinkClick r:id="rId20" action="ppaction://hlinksldjump"/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51050" y="369570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GB" b="1" dirty="0" smtClean="0">
                <a:solidFill>
                  <a:srgbClr val="254B71"/>
                </a:solidFill>
              </a:rPr>
              <a:t>AM</a:t>
            </a:r>
            <a:r>
              <a:rPr lang="ru-RU" b="1" dirty="0" smtClean="0">
                <a:solidFill>
                  <a:srgbClr val="254B71"/>
                </a:solidFill>
              </a:rPr>
              <a:t>П</a:t>
            </a:r>
            <a:r>
              <a:rPr lang="en-GB" b="1" dirty="0" smtClean="0">
                <a:solidFill>
                  <a:srgbClr val="254B71"/>
                </a:solidFill>
              </a:rPr>
              <a:t> </a:t>
            </a:r>
            <a:r>
              <a:rPr lang="ru-RU" b="1" dirty="0">
                <a:solidFill>
                  <a:srgbClr val="254B71"/>
                </a:solidFill>
              </a:rPr>
              <a:t>система управления</a:t>
            </a:r>
            <a:endParaRPr lang="en-GB" b="1" dirty="0">
              <a:solidFill>
                <a:srgbClr val="254B71"/>
              </a:solidFill>
            </a:endParaRPr>
          </a:p>
        </p:txBody>
      </p:sp>
      <p:sp>
        <p:nvSpPr>
          <p:cNvPr id="31762" name="Rectangle 18">
            <a:hlinkClick r:id="rId20" action="ppaction://hlinksldjump"/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51050" y="411797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Процедура испытаний</a:t>
            </a:r>
            <a:endParaRPr lang="en-GB" b="1">
              <a:solidFill>
                <a:srgbClr val="254B7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andem_HOF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3831" r="12212" b="23785"/>
          <a:stretch>
            <a:fillRect/>
          </a:stretch>
        </p:blipFill>
        <p:spPr bwMode="auto">
          <a:xfrm>
            <a:off x="2811463" y="2384425"/>
            <a:ext cx="610393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/>
          </p:cNvSpPr>
          <p:nvPr>
            <p:ph type="title"/>
          </p:nvPr>
        </p:nvSpPr>
        <p:spPr>
          <a:xfrm>
            <a:off x="611188" y="188913"/>
            <a:ext cx="6334125" cy="858837"/>
          </a:xfrm>
        </p:spPr>
        <p:txBody>
          <a:bodyPr/>
          <a:lstStyle/>
          <a:p>
            <a:r>
              <a:rPr lang="de-CH" dirty="0" smtClean="0"/>
              <a:t>HOFIM</a:t>
            </a:r>
            <a:r>
              <a:rPr lang="de-CH" baseline="30000" dirty="0" smtClean="0">
                <a:cs typeface="Arial" pitchFamily="34" charset="0"/>
              </a:rPr>
              <a:t>™</a:t>
            </a:r>
            <a:r>
              <a:rPr lang="de-CH" dirty="0" smtClean="0"/>
              <a:t> </a:t>
            </a:r>
            <a:r>
              <a:rPr lang="ru-RU" dirty="0" smtClean="0"/>
              <a:t>Схема монтажа</a:t>
            </a:r>
            <a:endParaRPr lang="de-DE" dirty="0" smtClean="0"/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 flipH="1" flipV="1">
            <a:off x="8408988" y="2476500"/>
            <a:ext cx="146050" cy="84296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699792" y="5443735"/>
            <a:ext cx="16287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Фильтр </a:t>
            </a:r>
            <a:r>
              <a:rPr lang="ru-RU" sz="1400" dirty="0" err="1" smtClean="0">
                <a:solidFill>
                  <a:srgbClr val="E60041"/>
                </a:solidFill>
              </a:rPr>
              <a:t>охл</a:t>
            </a:r>
            <a:r>
              <a:rPr lang="ru-RU" sz="1400" dirty="0" smtClean="0">
                <a:solidFill>
                  <a:srgbClr val="E60041"/>
                </a:solidFill>
              </a:rPr>
              <a:t>. газа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 flipH="1" flipV="1">
            <a:off x="7923213" y="5314950"/>
            <a:ext cx="107950" cy="84296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7646988" y="6075690"/>
            <a:ext cx="1190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Опорная рама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 flipV="1">
            <a:off x="3203847" y="4098925"/>
            <a:ext cx="629965" cy="1346299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7236296" y="1916832"/>
            <a:ext cx="1576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АМП</a:t>
            </a:r>
            <a:r>
              <a:rPr lang="en-US" sz="1400" dirty="0" smtClean="0">
                <a:solidFill>
                  <a:srgbClr val="E60041"/>
                </a:solidFill>
              </a:rPr>
              <a:t> </a:t>
            </a:r>
            <a:r>
              <a:rPr lang="ru-RU" sz="1400" dirty="0" smtClean="0">
                <a:solidFill>
                  <a:srgbClr val="E60041"/>
                </a:solidFill>
              </a:rPr>
              <a:t>шкаф управления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 flipH="1" flipV="1">
            <a:off x="6764338" y="1804988"/>
            <a:ext cx="314325" cy="8890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6043613" y="1197531"/>
            <a:ext cx="15557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Коробка выводов </a:t>
            </a:r>
            <a:r>
              <a:rPr lang="ru-RU" sz="1400" dirty="0" err="1" smtClean="0">
                <a:solidFill>
                  <a:srgbClr val="E60041"/>
                </a:solidFill>
              </a:rPr>
              <a:t>эл.двигателя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805" name="Line 15"/>
          <p:cNvSpPr>
            <a:spLocks noChangeShapeType="1"/>
          </p:cNvSpPr>
          <p:nvPr/>
        </p:nvSpPr>
        <p:spPr bwMode="auto">
          <a:xfrm flipV="1">
            <a:off x="6018213" y="4972050"/>
            <a:ext cx="828675" cy="133191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4975225" y="6159828"/>
            <a:ext cx="16335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Контрольные элементы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807" name="Text Box 17"/>
          <p:cNvSpPr txBox="1">
            <a:spLocks noChangeArrowheads="1"/>
          </p:cNvSpPr>
          <p:nvPr/>
        </p:nvSpPr>
        <p:spPr bwMode="auto">
          <a:xfrm>
            <a:off x="2771800" y="6021288"/>
            <a:ext cx="21476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Запорные элементы системы </a:t>
            </a:r>
            <a:r>
              <a:rPr lang="ru-RU" sz="1400" dirty="0" err="1" smtClean="0">
                <a:solidFill>
                  <a:srgbClr val="E60041"/>
                </a:solidFill>
              </a:rPr>
              <a:t>охл</a:t>
            </a:r>
            <a:r>
              <a:rPr lang="ru-RU" sz="1400" dirty="0" smtClean="0">
                <a:solidFill>
                  <a:srgbClr val="E60041"/>
                </a:solidFill>
              </a:rPr>
              <a:t>.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808" name="Line 18"/>
          <p:cNvSpPr>
            <a:spLocks noChangeShapeType="1"/>
          </p:cNvSpPr>
          <p:nvPr/>
        </p:nvSpPr>
        <p:spPr bwMode="auto">
          <a:xfrm flipV="1">
            <a:off x="4355975" y="4156075"/>
            <a:ext cx="1432049" cy="1865213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3809" name="Text Box 19"/>
          <p:cNvSpPr txBox="1">
            <a:spLocks noChangeArrowheads="1"/>
          </p:cNvSpPr>
          <p:nvPr/>
        </p:nvSpPr>
        <p:spPr bwMode="auto">
          <a:xfrm>
            <a:off x="4097338" y="1378278"/>
            <a:ext cx="1611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 dirty="0" smtClean="0">
                <a:solidFill>
                  <a:srgbClr val="E60041"/>
                </a:solidFill>
              </a:rPr>
              <a:t>Отвод газа охлаждения</a:t>
            </a:r>
            <a:endParaRPr lang="en-US" sz="1200" dirty="0">
              <a:solidFill>
                <a:srgbClr val="E60041"/>
              </a:solidFill>
            </a:endParaRPr>
          </a:p>
        </p:txBody>
      </p:sp>
      <p:sp>
        <p:nvSpPr>
          <p:cNvPr id="33810" name="Line 20"/>
          <p:cNvSpPr>
            <a:spLocks noChangeShapeType="1"/>
          </p:cNvSpPr>
          <p:nvPr/>
        </p:nvSpPr>
        <p:spPr bwMode="auto">
          <a:xfrm flipV="1">
            <a:off x="4772025" y="1870075"/>
            <a:ext cx="150813" cy="1701800"/>
          </a:xfrm>
          <a:prstGeom prst="line">
            <a:avLst/>
          </a:prstGeom>
          <a:noFill/>
          <a:ln w="25400">
            <a:solidFill>
              <a:srgbClr val="E600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9" name="Rectangle 18"/>
          <p:cNvSpPr/>
          <p:nvPr/>
        </p:nvSpPr>
        <p:spPr>
          <a:xfrm>
            <a:off x="0" y="1268760"/>
            <a:ext cx="298782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b="1" dirty="0" smtClean="0">
                <a:solidFill>
                  <a:srgbClr val="59636D"/>
                </a:solidFill>
              </a:rPr>
              <a:t>Схема монтажа</a:t>
            </a:r>
            <a:endParaRPr lang="en-GB" b="1" dirty="0" smtClean="0">
              <a:solidFill>
                <a:srgbClr val="59636D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dirty="0" smtClean="0">
                <a:solidFill>
                  <a:srgbClr val="59636D"/>
                </a:solidFill>
              </a:rPr>
              <a:t>Стандартизированная рама</a:t>
            </a:r>
            <a:endParaRPr lang="en-GB" dirty="0" smtClean="0">
              <a:solidFill>
                <a:srgbClr val="59636D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dirty="0" smtClean="0">
                <a:solidFill>
                  <a:srgbClr val="59636D"/>
                </a:solidFill>
              </a:rPr>
              <a:t>Для параллельного или последовательного соединения</a:t>
            </a:r>
            <a:endParaRPr lang="en-GB" dirty="0" smtClean="0">
              <a:solidFill>
                <a:srgbClr val="59636D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dirty="0" smtClean="0">
                <a:solidFill>
                  <a:srgbClr val="59636D"/>
                </a:solidFill>
              </a:rPr>
              <a:t>Минимальное пространство</a:t>
            </a:r>
            <a:endParaRPr lang="en-GB" dirty="0" smtClean="0">
              <a:solidFill>
                <a:srgbClr val="59636D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dirty="0" smtClean="0">
                <a:solidFill>
                  <a:srgbClr val="59636D"/>
                </a:solidFill>
              </a:rPr>
              <a:t>Высокая энерговооруженность</a:t>
            </a:r>
            <a:r>
              <a:rPr lang="en-GB" dirty="0" smtClean="0">
                <a:solidFill>
                  <a:srgbClr val="59636D"/>
                </a:solidFill>
              </a:rPr>
              <a:t> </a:t>
            </a:r>
            <a:br>
              <a:rPr lang="en-GB" dirty="0" smtClean="0">
                <a:solidFill>
                  <a:srgbClr val="59636D"/>
                </a:solidFill>
              </a:rPr>
            </a:br>
            <a:r>
              <a:rPr lang="en-GB" dirty="0" smtClean="0">
                <a:solidFill>
                  <a:srgbClr val="59636D"/>
                </a:solidFill>
                <a:sym typeface="Wingdings" pitchFamily="2" charset="2"/>
              </a:rPr>
              <a:t> </a:t>
            </a:r>
            <a:r>
              <a:rPr lang="ru-RU" dirty="0" smtClean="0">
                <a:solidFill>
                  <a:srgbClr val="59636D"/>
                </a:solidFill>
              </a:rPr>
              <a:t>снижение веса</a:t>
            </a:r>
            <a:endParaRPr lang="en-GB" dirty="0" smtClean="0">
              <a:solidFill>
                <a:srgbClr val="59636D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dirty="0" smtClean="0">
                <a:solidFill>
                  <a:srgbClr val="59636D"/>
                </a:solidFill>
              </a:rPr>
              <a:t>Небольшой фундамент</a:t>
            </a:r>
            <a:endParaRPr lang="en-GB" dirty="0" smtClean="0">
              <a:solidFill>
                <a:srgbClr val="59636D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dirty="0" smtClean="0">
                <a:solidFill>
                  <a:srgbClr val="59636D"/>
                </a:solidFill>
              </a:rPr>
              <a:t>Интегрированное управление</a:t>
            </a:r>
            <a:r>
              <a:rPr lang="en-GB" dirty="0" smtClean="0">
                <a:solidFill>
                  <a:srgbClr val="59636D"/>
                </a:solidFill>
              </a:rPr>
              <a:t>  </a:t>
            </a:r>
            <a:r>
              <a:rPr lang="ru-RU" dirty="0" smtClean="0">
                <a:solidFill>
                  <a:srgbClr val="59636D"/>
                </a:solidFill>
              </a:rPr>
              <a:t>магнитными подшипниками (АМВ)</a:t>
            </a:r>
            <a:endParaRPr lang="en-GB" dirty="0">
              <a:solidFill>
                <a:srgbClr val="59636D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611188" y="190500"/>
            <a:ext cx="5976937" cy="860425"/>
          </a:xfrm>
        </p:spPr>
        <p:txBody>
          <a:bodyPr/>
          <a:lstStyle/>
          <a:p>
            <a:r>
              <a:rPr lang="ru-RU" dirty="0" smtClean="0"/>
              <a:t>Площадь основания и вес</a:t>
            </a:r>
            <a:endParaRPr lang="de-DE" dirty="0" smtClean="0"/>
          </a:p>
        </p:txBody>
      </p:sp>
      <p:sp>
        <p:nvSpPr>
          <p:cNvPr id="35843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F5358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44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97D8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5845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F5358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46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97D8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5847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F5358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5848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97D8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35849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4F5358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5850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97D8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35851" name="Group 17"/>
          <p:cNvGrpSpPr>
            <a:grpSpLocks/>
          </p:cNvGrpSpPr>
          <p:nvPr/>
        </p:nvGrpSpPr>
        <p:grpSpPr bwMode="auto">
          <a:xfrm>
            <a:off x="277813" y="1525588"/>
            <a:ext cx="8228012" cy="5222875"/>
            <a:chOff x="96" y="762"/>
            <a:chExt cx="5183" cy="3290"/>
          </a:xfrm>
        </p:grpSpPr>
        <p:pic>
          <p:nvPicPr>
            <p:cNvPr id="35852" name="Picture 18" descr="Conventiona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62"/>
              <a:ext cx="3552" cy="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19" descr="Hole_House_II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" y="934"/>
              <a:ext cx="1728" cy="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4" name="Line 20"/>
            <p:cNvSpPr>
              <a:spLocks noChangeShapeType="1"/>
            </p:cNvSpPr>
            <p:nvPr/>
          </p:nvSpPr>
          <p:spPr bwMode="auto">
            <a:xfrm>
              <a:off x="96" y="2208"/>
              <a:ext cx="2304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55" name="Text Box 21"/>
            <p:cNvSpPr txBox="1">
              <a:spLocks noChangeArrowheads="1"/>
            </p:cNvSpPr>
            <p:nvPr/>
          </p:nvSpPr>
          <p:spPr bwMode="auto">
            <a:xfrm rot="2085887">
              <a:off x="940" y="2930"/>
              <a:ext cx="45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1400" b="1"/>
                <a:t>14‘000</a:t>
              </a:r>
              <a:endParaRPr lang="de-DE" sz="1600" b="1"/>
            </a:p>
          </p:txBody>
        </p:sp>
        <p:sp>
          <p:nvSpPr>
            <p:cNvPr id="35856" name="Line 22"/>
            <p:cNvSpPr>
              <a:spLocks noChangeShapeType="1"/>
            </p:cNvSpPr>
            <p:nvPr/>
          </p:nvSpPr>
          <p:spPr bwMode="auto">
            <a:xfrm>
              <a:off x="3132" y="1728"/>
              <a:ext cx="115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57" name="Text Box 23"/>
            <p:cNvSpPr txBox="1">
              <a:spLocks noChangeArrowheads="1"/>
            </p:cNvSpPr>
            <p:nvPr/>
          </p:nvSpPr>
          <p:spPr bwMode="auto">
            <a:xfrm rot="2033190">
              <a:off x="3414" y="2018"/>
              <a:ext cx="39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1400" b="1"/>
                <a:t>5‘700</a:t>
              </a:r>
            </a:p>
          </p:txBody>
        </p:sp>
        <p:sp>
          <p:nvSpPr>
            <p:cNvPr id="35858" name="Text Box 24"/>
            <p:cNvSpPr txBox="1">
              <a:spLocks noChangeArrowheads="1"/>
            </p:cNvSpPr>
            <p:nvPr/>
          </p:nvSpPr>
          <p:spPr bwMode="auto">
            <a:xfrm rot="-2540900">
              <a:off x="3140" y="3408"/>
              <a:ext cx="36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1400" b="1"/>
                <a:t>4000</a:t>
              </a:r>
              <a:endParaRPr lang="de-DE" sz="1600" b="1"/>
            </a:p>
          </p:txBody>
        </p:sp>
        <p:sp>
          <p:nvSpPr>
            <p:cNvPr id="35859" name="Line 25"/>
            <p:cNvSpPr>
              <a:spLocks noChangeShapeType="1"/>
            </p:cNvSpPr>
            <p:nvPr/>
          </p:nvSpPr>
          <p:spPr bwMode="auto">
            <a:xfrm rot="879582" flipV="1">
              <a:off x="3010" y="3119"/>
              <a:ext cx="486" cy="7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60" name="Line 26"/>
            <p:cNvSpPr>
              <a:spLocks noChangeShapeType="1"/>
            </p:cNvSpPr>
            <p:nvPr/>
          </p:nvSpPr>
          <p:spPr bwMode="auto">
            <a:xfrm rot="879582" flipV="1">
              <a:off x="4512" y="1816"/>
              <a:ext cx="432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61" name="Text Box 27"/>
            <p:cNvSpPr txBox="1">
              <a:spLocks noChangeArrowheads="1"/>
            </p:cNvSpPr>
            <p:nvPr/>
          </p:nvSpPr>
          <p:spPr bwMode="auto">
            <a:xfrm rot="-2772693">
              <a:off x="4564" y="2152"/>
              <a:ext cx="40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1400" b="1"/>
                <a:t>4000</a:t>
              </a:r>
            </a:p>
          </p:txBody>
        </p:sp>
        <p:sp>
          <p:nvSpPr>
            <p:cNvPr id="35862" name="Text Box 28"/>
            <p:cNvSpPr txBox="1">
              <a:spLocks noChangeArrowheads="1"/>
            </p:cNvSpPr>
            <p:nvPr/>
          </p:nvSpPr>
          <p:spPr bwMode="auto">
            <a:xfrm rot="-5376739">
              <a:off x="1512" y="1079"/>
              <a:ext cx="43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1400" b="1"/>
                <a:t>4200</a:t>
              </a:r>
            </a:p>
          </p:txBody>
        </p:sp>
        <p:sp>
          <p:nvSpPr>
            <p:cNvPr id="35863" name="Line 29"/>
            <p:cNvSpPr>
              <a:spLocks noChangeShapeType="1"/>
            </p:cNvSpPr>
            <p:nvPr/>
          </p:nvSpPr>
          <p:spPr bwMode="auto">
            <a:xfrm flipH="1" flipV="1">
              <a:off x="4620" y="912"/>
              <a:ext cx="1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64" name="Line 30"/>
            <p:cNvSpPr>
              <a:spLocks noChangeShapeType="1"/>
            </p:cNvSpPr>
            <p:nvPr/>
          </p:nvSpPr>
          <p:spPr bwMode="auto">
            <a:xfrm flipH="1">
              <a:off x="1344" y="81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65" name="Line 31"/>
            <p:cNvSpPr>
              <a:spLocks noChangeShapeType="1"/>
            </p:cNvSpPr>
            <p:nvPr/>
          </p:nvSpPr>
          <p:spPr bwMode="auto">
            <a:xfrm flipH="1" flipV="1">
              <a:off x="1632" y="864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lg"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66" name="Text Box 32"/>
            <p:cNvSpPr txBox="1">
              <a:spLocks noChangeArrowheads="1"/>
            </p:cNvSpPr>
            <p:nvPr/>
          </p:nvSpPr>
          <p:spPr bwMode="auto">
            <a:xfrm rot="-5376739">
              <a:off x="4501" y="1081"/>
              <a:ext cx="43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1400" b="1"/>
                <a:t>2700</a:t>
              </a:r>
            </a:p>
          </p:txBody>
        </p:sp>
        <p:sp>
          <p:nvSpPr>
            <p:cNvPr id="35867" name="Line 33"/>
            <p:cNvSpPr>
              <a:spLocks noChangeShapeType="1"/>
            </p:cNvSpPr>
            <p:nvPr/>
          </p:nvSpPr>
          <p:spPr bwMode="auto">
            <a:xfrm flipH="1">
              <a:off x="4380" y="864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35868" name="Rectangle 34"/>
            <p:cNvSpPr>
              <a:spLocks noChangeArrowheads="1"/>
            </p:cNvSpPr>
            <p:nvPr/>
          </p:nvSpPr>
          <p:spPr bwMode="auto">
            <a:xfrm>
              <a:off x="4555" y="2479"/>
              <a:ext cx="724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/>
                <a:t>HOFIM:</a:t>
              </a:r>
            </a:p>
            <a:p>
              <a:pPr eaLnBrk="0" hangingPunct="0"/>
              <a:r>
                <a:rPr lang="en-US" b="1" dirty="0"/>
                <a:t>2 x RB45</a:t>
              </a:r>
            </a:p>
            <a:p>
              <a:pPr eaLnBrk="0" hangingPunct="0">
                <a:buClr>
                  <a:schemeClr val="hlink"/>
                </a:buClr>
              </a:pPr>
              <a:r>
                <a:rPr lang="en-US" b="1" dirty="0"/>
                <a:t>~ 12 MW</a:t>
              </a:r>
            </a:p>
            <a:p>
              <a:pPr eaLnBrk="0" hangingPunct="0">
                <a:buClr>
                  <a:schemeClr val="hlink"/>
                </a:buClr>
              </a:pPr>
              <a:r>
                <a:rPr lang="en-US" b="1" dirty="0"/>
                <a:t>60 </a:t>
              </a:r>
              <a:r>
                <a:rPr lang="ru-RU" b="1" dirty="0" err="1" smtClean="0"/>
                <a:t>тн</a:t>
              </a:r>
              <a:endParaRPr lang="de-DE" b="1" dirty="0"/>
            </a:p>
          </p:txBody>
        </p:sp>
        <p:sp>
          <p:nvSpPr>
            <p:cNvPr id="35869" name="Rectangle 35"/>
            <p:cNvSpPr>
              <a:spLocks noChangeArrowheads="1"/>
            </p:cNvSpPr>
            <p:nvPr/>
          </p:nvSpPr>
          <p:spPr bwMode="auto">
            <a:xfrm>
              <a:off x="96" y="3087"/>
              <a:ext cx="1390" cy="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buClr>
                  <a:schemeClr val="hlink"/>
                </a:buClr>
              </a:pPr>
              <a:r>
                <a:rPr lang="ru-RU" b="1" dirty="0" smtClean="0"/>
                <a:t>Традиционное решение</a:t>
              </a:r>
              <a:r>
                <a:rPr lang="en-US" b="1" dirty="0" smtClean="0"/>
                <a:t>:</a:t>
              </a:r>
              <a:endParaRPr lang="en-US" b="1" dirty="0"/>
            </a:p>
            <a:p>
              <a:pPr eaLnBrk="0" hangingPunct="0">
                <a:lnSpc>
                  <a:spcPct val="120000"/>
                </a:lnSpc>
                <a:buClr>
                  <a:schemeClr val="hlink"/>
                </a:buClr>
              </a:pPr>
              <a:r>
                <a:rPr lang="en-US" b="1" dirty="0"/>
                <a:t>RBZ35 + RB35</a:t>
              </a:r>
            </a:p>
            <a:p>
              <a:pPr eaLnBrk="0" hangingPunct="0">
                <a:buClr>
                  <a:schemeClr val="hlink"/>
                </a:buClr>
              </a:pPr>
              <a:r>
                <a:rPr lang="en-US" b="1" dirty="0"/>
                <a:t>~ 12 MW</a:t>
              </a:r>
            </a:p>
            <a:p>
              <a:pPr eaLnBrk="0" hangingPunct="0">
                <a:buClr>
                  <a:schemeClr val="hlink"/>
                </a:buClr>
              </a:pPr>
              <a:r>
                <a:rPr lang="en-US" b="1" dirty="0"/>
                <a:t>90 </a:t>
              </a:r>
              <a:r>
                <a:rPr lang="ru-RU" b="1" dirty="0" err="1" smtClean="0"/>
                <a:t>тн</a:t>
              </a:r>
              <a:endParaRPr lang="de-DE" dirty="0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0">
            <a:hlinkClick r:id="rId2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050" y="45656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Дистанционное управление и диагностика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3011" name="Rectangle 16">
            <a:hlinkClick r:id="rId2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1050" y="3706813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Потребность в технологической воде/воздухе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3012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dirty="0" smtClean="0"/>
              <a:t>Преимущества в эксплуатации</a:t>
            </a:r>
            <a:endParaRPr lang="de-DE" dirty="0" smtClean="0"/>
          </a:p>
        </p:txBody>
      </p:sp>
      <p:sp>
        <p:nvSpPr>
          <p:cNvPr id="43013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014" name="Rectangle 4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3015" name="Rectangle 5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3016" name="Rectangle 6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3017" name="Rectangle 7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3018" name="Rectangle 8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3019" name="Rectangle 9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3020" name="Rectangle 10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43021" name="Rectangle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3022" name="Rectangle 13">
            <a:hlinkClick r:id="rId20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1050" y="413702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Без выбросов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3023" name="Rectangle 14">
            <a:hlinkClick r:id="rId21" action="ppaction://hlinksldjump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Достоинства в использовании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3024" name="Rectangle 17">
            <a:hlinkClick r:id="rId20" action="ppaction://hlinksldjump"/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51050" y="24193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Последовательное</a:t>
            </a:r>
            <a:r>
              <a:rPr lang="en-GB" b="1">
                <a:solidFill>
                  <a:srgbClr val="254B71"/>
                </a:solidFill>
              </a:rPr>
              <a:t> /</a:t>
            </a:r>
            <a:r>
              <a:rPr lang="ru-RU" b="1">
                <a:solidFill>
                  <a:srgbClr val="254B71"/>
                </a:solidFill>
              </a:rPr>
              <a:t>Параллельное</a:t>
            </a:r>
            <a:r>
              <a:rPr lang="en-GB" b="1">
                <a:solidFill>
                  <a:srgbClr val="254B71"/>
                </a:solidFill>
              </a:rPr>
              <a:t> </a:t>
            </a:r>
            <a:r>
              <a:rPr lang="ru-RU" b="1">
                <a:solidFill>
                  <a:srgbClr val="254B71"/>
                </a:solidFill>
              </a:rPr>
              <a:t>применение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3025" name="Rectangle 18">
            <a:hlinkClick r:id="rId20" action="ppaction://hlinksldjump"/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51050" y="284797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Увеличенный рабочий диапазон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3026" name="Rectangle 19">
            <a:hlinkClick r:id="rId20" action="ppaction://hlinksldjump"/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51050" y="3284538"/>
            <a:ext cx="6392863" cy="31273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Быстрый запуск/выход на рабочий режим</a:t>
            </a:r>
            <a:endParaRPr lang="en-GB" b="1">
              <a:solidFill>
                <a:srgbClr val="254B7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Быстрый запуск/выход на рабочий режим</a:t>
            </a:r>
            <a:endParaRPr lang="en-GB" smtClean="0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gray">
          <a:xfrm>
            <a:off x="2555875" y="4652963"/>
            <a:ext cx="48244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При запуске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: </a:t>
            </a:r>
            <a:br>
              <a:rPr lang="en-GB" b="1">
                <a:solidFill>
                  <a:schemeClr val="accent1"/>
                </a:solidFill>
                <a:ea typeface="ＭＳ Ｐゴシック" pitchFamily="34" charset="-128"/>
              </a:rPr>
            </a:b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Подогрев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  6’000 </a:t>
            </a: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литров смазочного масла 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15 kW </a:t>
            </a: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подогревателем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/>
            </a:r>
            <a:br>
              <a:rPr lang="en-GB" b="1">
                <a:solidFill>
                  <a:schemeClr val="accent1"/>
                </a:solidFill>
                <a:ea typeface="ＭＳ Ｐゴシック" pitchFamily="34" charset="-128"/>
              </a:rPr>
            </a:b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 температуры с 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10°C </a:t>
            </a: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до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 40°C</a:t>
            </a:r>
          </a:p>
          <a:p>
            <a:pPr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Во время работы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: </a:t>
            </a:r>
            <a:br>
              <a:rPr lang="en-GB" b="1">
                <a:solidFill>
                  <a:schemeClr val="accent1"/>
                </a:solidFill>
                <a:ea typeface="ＭＳ Ｐゴシック" pitchFamily="34" charset="-128"/>
              </a:rPr>
            </a:br>
            <a:r>
              <a:rPr lang="ru-RU" b="1">
                <a:solidFill>
                  <a:schemeClr val="accent1"/>
                </a:solidFill>
                <a:ea typeface="ＭＳ Ｐゴシック" pitchFamily="34" charset="-128"/>
              </a:rPr>
              <a:t>Термостатично </a:t>
            </a:r>
            <a:r>
              <a:rPr lang="en-GB" b="1">
                <a:solidFill>
                  <a:schemeClr val="accent1"/>
                </a:solidFill>
                <a:ea typeface="ＭＳ Ｐゴシック" pitchFamily="34" charset="-128"/>
              </a:rPr>
              <a:t>40°C</a:t>
            </a:r>
          </a:p>
        </p:txBody>
      </p:sp>
      <p:pic>
        <p:nvPicPr>
          <p:cNvPr id="47108" name="Picture 4" descr="Lube oil syst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24400"/>
            <a:ext cx="23018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gray">
          <a:xfrm>
            <a:off x="3779838" y="4005263"/>
            <a:ext cx="4032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58775" lvl="2" indent="-177800" algn="ctr" eaLnBrk="0" hangingPunct="0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b="1">
                <a:solidFill>
                  <a:srgbClr val="254B71"/>
                </a:solidFill>
              </a:rPr>
              <a:t>Обычная станция</a:t>
            </a:r>
            <a:r>
              <a:rPr lang="en-GB" b="1">
                <a:solidFill>
                  <a:srgbClr val="254B71"/>
                </a:solidFill>
              </a:rPr>
              <a:t>: ~ 7 </a:t>
            </a:r>
            <a:r>
              <a:rPr lang="ru-RU" b="1">
                <a:solidFill>
                  <a:srgbClr val="254B71"/>
                </a:solidFill>
              </a:rPr>
              <a:t>часов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gray">
          <a:xfrm>
            <a:off x="107950" y="4076700"/>
            <a:ext cx="2232025" cy="6477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sz="2000" b="1">
                <a:solidFill>
                  <a:srgbClr val="254B71"/>
                </a:solidFill>
                <a:ea typeface="ＭＳ Ｐゴシック" pitchFamily="34" charset="-128"/>
              </a:rPr>
              <a:t>Масляная станция</a:t>
            </a:r>
            <a:r>
              <a:rPr lang="de-DE" sz="2000" b="1">
                <a:solidFill>
                  <a:srgbClr val="254B71"/>
                </a:solidFill>
                <a:ea typeface="ＭＳ Ｐゴシック" pitchFamily="34" charset="-128"/>
              </a:rPr>
              <a:t>:</a:t>
            </a:r>
          </a:p>
        </p:txBody>
      </p:sp>
      <p:grpSp>
        <p:nvGrpSpPr>
          <p:cNvPr id="47111" name="Group 7"/>
          <p:cNvGrpSpPr>
            <a:grpSpLocks/>
          </p:cNvGrpSpPr>
          <p:nvPr/>
        </p:nvGrpSpPr>
        <p:grpSpPr bwMode="auto">
          <a:xfrm>
            <a:off x="598488" y="3749675"/>
            <a:ext cx="8043862" cy="217488"/>
            <a:chOff x="353" y="2362"/>
            <a:chExt cx="5125" cy="137"/>
          </a:xfrm>
        </p:grpSpPr>
        <p:sp>
          <p:nvSpPr>
            <p:cNvPr id="47126" name="Line 8"/>
            <p:cNvSpPr>
              <a:spLocks noChangeShapeType="1"/>
            </p:cNvSpPr>
            <p:nvPr/>
          </p:nvSpPr>
          <p:spPr bwMode="auto">
            <a:xfrm>
              <a:off x="353" y="2431"/>
              <a:ext cx="5125" cy="0"/>
            </a:xfrm>
            <a:prstGeom prst="line">
              <a:avLst/>
            </a:prstGeom>
            <a:noFill/>
            <a:ln w="63500">
              <a:solidFill>
                <a:schemeClr val="hlink"/>
              </a:solidFill>
              <a:round/>
              <a:headEnd type="diamond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47127" name="Group 9"/>
            <p:cNvGrpSpPr>
              <a:grpSpLocks/>
            </p:cNvGrpSpPr>
            <p:nvPr/>
          </p:nvGrpSpPr>
          <p:grpSpPr bwMode="auto">
            <a:xfrm>
              <a:off x="975" y="2362"/>
              <a:ext cx="4264" cy="137"/>
              <a:chOff x="975" y="2362"/>
              <a:chExt cx="4264" cy="137"/>
            </a:xfrm>
          </p:grpSpPr>
          <p:sp>
            <p:nvSpPr>
              <p:cNvPr id="47128" name="Line 10"/>
              <p:cNvSpPr>
                <a:spLocks noChangeShapeType="1"/>
              </p:cNvSpPr>
              <p:nvPr/>
            </p:nvSpPr>
            <p:spPr bwMode="auto">
              <a:xfrm>
                <a:off x="1685" y="236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29" name="Line 11"/>
              <p:cNvSpPr>
                <a:spLocks noChangeShapeType="1"/>
              </p:cNvSpPr>
              <p:nvPr/>
            </p:nvSpPr>
            <p:spPr bwMode="auto">
              <a:xfrm>
                <a:off x="2396" y="236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30" name="Line 12"/>
              <p:cNvSpPr>
                <a:spLocks noChangeShapeType="1"/>
              </p:cNvSpPr>
              <p:nvPr/>
            </p:nvSpPr>
            <p:spPr bwMode="auto">
              <a:xfrm>
                <a:off x="3107" y="236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31" name="Line 13"/>
              <p:cNvSpPr>
                <a:spLocks noChangeShapeType="1"/>
              </p:cNvSpPr>
              <p:nvPr/>
            </p:nvSpPr>
            <p:spPr bwMode="auto">
              <a:xfrm>
                <a:off x="3817" y="236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32" name="Line 14"/>
              <p:cNvSpPr>
                <a:spLocks noChangeShapeType="1"/>
              </p:cNvSpPr>
              <p:nvPr/>
            </p:nvSpPr>
            <p:spPr bwMode="auto">
              <a:xfrm>
                <a:off x="4528" y="236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33" name="Line 15"/>
              <p:cNvSpPr>
                <a:spLocks noChangeShapeType="1"/>
              </p:cNvSpPr>
              <p:nvPr/>
            </p:nvSpPr>
            <p:spPr bwMode="auto">
              <a:xfrm>
                <a:off x="5239" y="2363"/>
                <a:ext cx="0" cy="136"/>
              </a:xfrm>
              <a:prstGeom prst="line">
                <a:avLst/>
              </a:prstGeom>
              <a:noFill/>
              <a:ln w="57150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34" name="Line 16"/>
              <p:cNvSpPr>
                <a:spLocks noChangeShapeType="1"/>
              </p:cNvSpPr>
              <p:nvPr/>
            </p:nvSpPr>
            <p:spPr bwMode="auto">
              <a:xfrm>
                <a:off x="975" y="2362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sp>
        <p:nvSpPr>
          <p:cNvPr id="47112" name="AutoShape 17"/>
          <p:cNvSpPr>
            <a:spLocks noChangeArrowheads="1"/>
          </p:cNvSpPr>
          <p:nvPr/>
        </p:nvSpPr>
        <p:spPr bwMode="auto">
          <a:xfrm>
            <a:off x="7397750" y="4005263"/>
            <a:ext cx="1727200" cy="792162"/>
          </a:xfrm>
          <a:prstGeom prst="upArrowCallout">
            <a:avLst>
              <a:gd name="adj1" fmla="val 15727"/>
              <a:gd name="adj2" fmla="val 23590"/>
              <a:gd name="adj3" fmla="val 26454"/>
              <a:gd name="adj4" fmla="val 58116"/>
            </a:avLst>
          </a:prstGeom>
          <a:solidFill>
            <a:schemeClr val="folHlink"/>
          </a:solidFill>
          <a:ln w="222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b="1"/>
              <a:t> Unit „START“ </a:t>
            </a:r>
            <a:endParaRPr lang="de-DE" b="1"/>
          </a:p>
        </p:txBody>
      </p:sp>
      <p:sp>
        <p:nvSpPr>
          <p:cNvPr id="47113" name="Rectangle 18"/>
          <p:cNvSpPr>
            <a:spLocks noChangeArrowheads="1"/>
          </p:cNvSpPr>
          <p:nvPr/>
        </p:nvSpPr>
        <p:spPr bwMode="gray">
          <a:xfrm>
            <a:off x="7380288" y="3357563"/>
            <a:ext cx="1585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58775" lvl="2" indent="-177800" algn="ctr" eaLnBrk="0" hangingPunct="0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b="1">
                <a:solidFill>
                  <a:srgbClr val="254B71"/>
                </a:solidFill>
              </a:rPr>
              <a:t>время</a:t>
            </a:r>
            <a:r>
              <a:rPr lang="en-GB" b="1">
                <a:solidFill>
                  <a:srgbClr val="254B71"/>
                </a:solidFill>
              </a:rPr>
              <a:t> [ h ]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2863" y="1411288"/>
            <a:ext cx="8921750" cy="2254250"/>
            <a:chOff x="27" y="889"/>
            <a:chExt cx="5620" cy="1420"/>
          </a:xfrm>
        </p:grpSpPr>
        <p:grpSp>
          <p:nvGrpSpPr>
            <p:cNvPr id="47115" name="Group 20"/>
            <p:cNvGrpSpPr>
              <a:grpSpLocks/>
            </p:cNvGrpSpPr>
            <p:nvPr/>
          </p:nvGrpSpPr>
          <p:grpSpPr bwMode="auto">
            <a:xfrm>
              <a:off x="27" y="889"/>
              <a:ext cx="5620" cy="1420"/>
              <a:chOff x="27" y="889"/>
              <a:chExt cx="5620" cy="1420"/>
            </a:xfrm>
          </p:grpSpPr>
          <p:graphicFrame>
            <p:nvGraphicFramePr>
              <p:cNvPr id="47119" name="Object 21"/>
              <p:cNvGraphicFramePr>
                <a:graphicFrameLocks/>
              </p:cNvGraphicFramePr>
              <p:nvPr/>
            </p:nvGraphicFramePr>
            <p:xfrm>
              <a:off x="1190" y="1353"/>
              <a:ext cx="616" cy="9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164" name="CorelDRAW" r:id="rId5" imgW="2762250" imgH="4286250" progId="">
                      <p:embed/>
                    </p:oleObj>
                  </mc:Choice>
                  <mc:Fallback>
                    <p:oleObj name="CorelDRAW" r:id="rId5" imgW="2762250" imgH="4286250" progId="">
                      <p:embed/>
                      <p:pic>
                        <p:nvPicPr>
                          <p:cNvPr id="0" name="Picture 31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90" y="1353"/>
                            <a:ext cx="616" cy="9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7120" name="Picture 22" descr="Magnetlager009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6" t="2713" r="36604" b="1718"/>
              <a:stretch>
                <a:fillRect/>
              </a:stretch>
            </p:blipFill>
            <p:spPr bwMode="auto">
              <a:xfrm>
                <a:off x="1853" y="1492"/>
                <a:ext cx="709" cy="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121" name="Text Box 23"/>
              <p:cNvSpPr txBox="1">
                <a:spLocks noChangeArrowheads="1"/>
              </p:cNvSpPr>
              <p:nvPr/>
            </p:nvSpPr>
            <p:spPr bwMode="gray">
              <a:xfrm>
                <a:off x="71" y="889"/>
                <a:ext cx="1315" cy="40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marL="179388" indent="-179388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ts val="438"/>
                  </a:spcBef>
                  <a:buSzPct val="100000"/>
                  <a:buFont typeface="Wingdings" pitchFamily="2" charset="2"/>
                  <a:buNone/>
                </a:pPr>
                <a:r>
                  <a:rPr lang="de-DE" sz="2000" b="1" dirty="0" smtClean="0">
                    <a:solidFill>
                      <a:srgbClr val="254B71"/>
                    </a:solidFill>
                    <a:ea typeface="ＭＳ Ｐゴシック" pitchFamily="34" charset="-128"/>
                  </a:rPr>
                  <a:t>AM</a:t>
                </a:r>
                <a:r>
                  <a:rPr lang="ru-RU" sz="2000" b="1" dirty="0" smtClean="0">
                    <a:solidFill>
                      <a:srgbClr val="254B71"/>
                    </a:solidFill>
                    <a:ea typeface="ＭＳ Ｐゴシック" pitchFamily="34" charset="-128"/>
                  </a:rPr>
                  <a:t>П</a:t>
                </a:r>
                <a:r>
                  <a:rPr lang="de-DE" sz="2000" b="1" dirty="0" smtClean="0">
                    <a:solidFill>
                      <a:srgbClr val="254B71"/>
                    </a:solidFill>
                    <a:ea typeface="ＭＳ Ｐゴシック" pitchFamily="34" charset="-128"/>
                  </a:rPr>
                  <a:t> </a:t>
                </a:r>
                <a:r>
                  <a:rPr lang="ru-RU" sz="2000" b="1" dirty="0">
                    <a:solidFill>
                      <a:srgbClr val="254B71"/>
                    </a:solidFill>
                    <a:ea typeface="ＭＳ Ｐゴシック" pitchFamily="34" charset="-128"/>
                  </a:rPr>
                  <a:t>система</a:t>
                </a:r>
                <a:r>
                  <a:rPr lang="de-DE" sz="2000" b="1" dirty="0">
                    <a:solidFill>
                      <a:srgbClr val="254B71"/>
                    </a:solidFill>
                    <a:ea typeface="ＭＳ Ｐゴシック" pitchFamily="34" charset="-128"/>
                  </a:rPr>
                  <a:t>:</a:t>
                </a:r>
              </a:p>
            </p:txBody>
          </p:sp>
          <p:sp>
            <p:nvSpPr>
              <p:cNvPr id="47122" name="Text Box 24"/>
              <p:cNvSpPr txBox="1">
                <a:spLocks noChangeArrowheads="1"/>
              </p:cNvSpPr>
              <p:nvPr/>
            </p:nvSpPr>
            <p:spPr bwMode="gray">
              <a:xfrm>
                <a:off x="2744" y="1344"/>
                <a:ext cx="2903" cy="7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179388" indent="-179388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ts val="438"/>
                  </a:spcBef>
                  <a:buSzPct val="100000"/>
                  <a:buFont typeface="Wingdings" pitchFamily="2" charset="2"/>
                  <a:buNone/>
                </a:pPr>
                <a:r>
                  <a:rPr lang="ru-RU" b="1">
                    <a:solidFill>
                      <a:schemeClr val="accent1"/>
                    </a:solidFill>
                    <a:ea typeface="ＭＳ Ｐゴシック" pitchFamily="34" charset="-128"/>
                  </a:rPr>
                  <a:t>При запуске</a:t>
                </a:r>
                <a:r>
                  <a:rPr lang="en-GB" b="1">
                    <a:solidFill>
                      <a:schemeClr val="accent1"/>
                    </a:solidFill>
                    <a:ea typeface="ＭＳ Ｐゴシック" pitchFamily="34" charset="-128"/>
                  </a:rPr>
                  <a:t>: </a:t>
                </a:r>
                <a:br>
                  <a:rPr lang="en-GB" b="1">
                    <a:solidFill>
                      <a:schemeClr val="accent1"/>
                    </a:solidFill>
                    <a:ea typeface="ＭＳ Ｐゴシック" pitchFamily="34" charset="-128"/>
                  </a:rPr>
                </a:br>
                <a: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  <a:t>1-2 </a:t>
                </a:r>
                <a:r>
                  <a:rPr lang="ru-RU" b="1">
                    <a:solidFill>
                      <a:schemeClr val="accent1"/>
                    </a:solidFill>
                    <a:ea typeface="ＭＳ Ｐゴシック" pitchFamily="34" charset="-128"/>
                  </a:rPr>
                  <a:t>мин</a:t>
                </a:r>
                <a: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  <a:t> </a:t>
                </a:r>
                <a:r>
                  <a:rPr lang="ru-RU" b="1">
                    <a:solidFill>
                      <a:schemeClr val="accent1"/>
                    </a:solidFill>
                    <a:ea typeface="ＭＳ Ｐゴシック" pitchFamily="34" charset="-128"/>
                  </a:rPr>
                  <a:t>самодиагностика</a:t>
                </a:r>
                <a: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  <a:t/>
                </a:r>
                <a:b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</a:br>
                <a: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  <a:t>2-3 </a:t>
                </a:r>
                <a:r>
                  <a:rPr lang="ru-RU" b="1">
                    <a:solidFill>
                      <a:schemeClr val="accent1"/>
                    </a:solidFill>
                    <a:ea typeface="ＭＳ Ｐゴシック" pitchFamily="34" charset="-128"/>
                  </a:rPr>
                  <a:t>сек</a:t>
                </a:r>
                <a: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  <a:t> “</a:t>
                </a:r>
                <a:r>
                  <a:rPr lang="ru-RU" b="1">
                    <a:solidFill>
                      <a:schemeClr val="accent1"/>
                    </a:solidFill>
                    <a:ea typeface="ＭＳ Ｐゴシック" pitchFamily="34" charset="-128"/>
                  </a:rPr>
                  <a:t>Готовность к пуску</a:t>
                </a:r>
                <a: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  <a:t>”</a:t>
                </a:r>
                <a:br>
                  <a:rPr lang="en-US" b="1">
                    <a:solidFill>
                      <a:schemeClr val="accent1"/>
                    </a:solidFill>
                    <a:ea typeface="ＭＳ Ｐゴシック" pitchFamily="34" charset="-128"/>
                  </a:rPr>
                </a:br>
                <a:endParaRPr lang="en-GB" b="1">
                  <a:solidFill>
                    <a:schemeClr val="accent1"/>
                  </a:solidFill>
                  <a:ea typeface="ＭＳ Ｐゴシック" pitchFamily="34" charset="-128"/>
                </a:endParaRPr>
              </a:p>
            </p:txBody>
          </p:sp>
          <p:grpSp>
            <p:nvGrpSpPr>
              <p:cNvPr id="47123" name="Group 25"/>
              <p:cNvGrpSpPr>
                <a:grpSpLocks/>
              </p:cNvGrpSpPr>
              <p:nvPr/>
            </p:nvGrpSpPr>
            <p:grpSpPr bwMode="auto">
              <a:xfrm>
                <a:off x="27" y="1480"/>
                <a:ext cx="948" cy="672"/>
                <a:chOff x="1589" y="1473"/>
                <a:chExt cx="948" cy="672"/>
              </a:xfrm>
            </p:grpSpPr>
            <p:pic>
              <p:nvPicPr>
                <p:cNvPr id="47124" name="Picture 26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95" y="1480"/>
                  <a:ext cx="935" cy="465"/>
                </a:xfrm>
                <a:prstGeom prst="rect">
                  <a:avLst/>
                </a:prstGeom>
                <a:solidFill>
                  <a:srgbClr val="009E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7125" name="AutoShape 27"/>
                <p:cNvSpPr>
                  <a:spLocks noChangeArrowheads="1"/>
                </p:cNvSpPr>
                <p:nvPr/>
              </p:nvSpPr>
              <p:spPr bwMode="auto">
                <a:xfrm rot="10800000">
                  <a:off x="1589" y="1473"/>
                  <a:ext cx="948" cy="672"/>
                </a:xfrm>
                <a:prstGeom prst="upArrowCallout">
                  <a:avLst>
                    <a:gd name="adj1" fmla="val 10123"/>
                    <a:gd name="adj2" fmla="val 11612"/>
                    <a:gd name="adj3" fmla="val 21130"/>
                    <a:gd name="adj4" fmla="val 70389"/>
                  </a:avLst>
                </a:prstGeom>
                <a:noFill/>
                <a:ln w="22225">
                  <a:solidFill>
                    <a:schemeClr val="accent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pPr algn="ctr"/>
                  <a:endParaRPr lang="de-CH" b="1"/>
                </a:p>
              </p:txBody>
            </p:sp>
          </p:grpSp>
        </p:grpSp>
        <p:grpSp>
          <p:nvGrpSpPr>
            <p:cNvPr id="47116" name="Group 28"/>
            <p:cNvGrpSpPr>
              <a:grpSpLocks/>
            </p:cNvGrpSpPr>
            <p:nvPr/>
          </p:nvGrpSpPr>
          <p:grpSpPr bwMode="auto">
            <a:xfrm>
              <a:off x="380" y="2165"/>
              <a:ext cx="347" cy="136"/>
              <a:chOff x="380" y="2165"/>
              <a:chExt cx="347" cy="136"/>
            </a:xfrm>
          </p:grpSpPr>
          <p:sp>
            <p:nvSpPr>
              <p:cNvPr id="47117" name="Line 29"/>
              <p:cNvSpPr>
                <a:spLocks noChangeShapeType="1"/>
              </p:cNvSpPr>
              <p:nvPr/>
            </p:nvSpPr>
            <p:spPr bwMode="auto">
              <a:xfrm>
                <a:off x="380" y="2234"/>
                <a:ext cx="347" cy="0"/>
              </a:xfrm>
              <a:prstGeom prst="line">
                <a:avLst/>
              </a:prstGeom>
              <a:noFill/>
              <a:ln w="63500">
                <a:solidFill>
                  <a:schemeClr val="hlink"/>
                </a:solidFill>
                <a:round/>
                <a:headEnd type="diamond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7118" name="Line 30"/>
              <p:cNvSpPr>
                <a:spLocks noChangeShapeType="1"/>
              </p:cNvSpPr>
              <p:nvPr/>
            </p:nvSpPr>
            <p:spPr bwMode="auto">
              <a:xfrm>
                <a:off x="501" y="2165"/>
                <a:ext cx="0" cy="136"/>
              </a:xfrm>
              <a:prstGeom prst="line">
                <a:avLst/>
              </a:prstGeom>
              <a:noFill/>
              <a:ln w="57150">
                <a:solidFill>
                  <a:srgbClr val="66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6"/>
          <p:cNvSpPr>
            <a:spLocks noGrp="1"/>
          </p:cNvSpPr>
          <p:nvPr>
            <p:ph type="title"/>
          </p:nvPr>
        </p:nvSpPr>
        <p:spPr>
          <a:xfrm>
            <a:off x="539750" y="190500"/>
            <a:ext cx="6696075" cy="860425"/>
          </a:xfrm>
        </p:spPr>
        <p:txBody>
          <a:bodyPr/>
          <a:lstStyle/>
          <a:p>
            <a:r>
              <a:rPr lang="ru-RU" sz="2400" dirty="0" smtClean="0"/>
              <a:t>Потребность в технологической воде/воздухе </a:t>
            </a:r>
            <a:r>
              <a:rPr lang="en-US" sz="2400" dirty="0" smtClean="0"/>
              <a:t>HOFIM</a:t>
            </a:r>
            <a:r>
              <a:rPr lang="en-GB" sz="2400" baseline="30000" dirty="0" smtClean="0">
                <a:cs typeface="Arial" pitchFamily="34" charset="0"/>
              </a:rPr>
              <a:t>®</a:t>
            </a: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2916238" y="1916114"/>
            <a:ext cx="5546725" cy="1655763"/>
            <a:chOff x="1837" y="1207"/>
            <a:chExt cx="3494" cy="1043"/>
          </a:xfrm>
        </p:grpSpPr>
        <p:sp>
          <p:nvSpPr>
            <p:cNvPr id="48141" name="AutoShape 34"/>
            <p:cNvSpPr>
              <a:spLocks noChangeArrowheads="1"/>
            </p:cNvSpPr>
            <p:nvPr/>
          </p:nvSpPr>
          <p:spPr bwMode="auto">
            <a:xfrm>
              <a:off x="1837" y="1570"/>
              <a:ext cx="680" cy="317"/>
            </a:xfrm>
            <a:prstGeom prst="leftArrow">
              <a:avLst>
                <a:gd name="adj1" fmla="val 60250"/>
                <a:gd name="adj2" fmla="val 184231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CH" b="1">
                <a:solidFill>
                  <a:schemeClr val="folHlink"/>
                </a:solidFill>
              </a:endParaRPr>
            </a:p>
          </p:txBody>
        </p:sp>
        <p:sp>
          <p:nvSpPr>
            <p:cNvPr id="48142" name="AutoShape 35"/>
            <p:cNvSpPr>
              <a:spLocks noChangeArrowheads="1"/>
            </p:cNvSpPr>
            <p:nvPr/>
          </p:nvSpPr>
          <p:spPr bwMode="auto">
            <a:xfrm>
              <a:off x="1837" y="1207"/>
              <a:ext cx="2449" cy="317"/>
            </a:xfrm>
            <a:prstGeom prst="leftArrow">
              <a:avLst>
                <a:gd name="adj1" fmla="val 68454"/>
                <a:gd name="adj2" fmla="val 183911"/>
              </a:avLst>
            </a:prstGeom>
            <a:solidFill>
              <a:srgbClr val="BA668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chemeClr val="folHlink"/>
                  </a:solidFill>
                </a:rPr>
                <a:t>Питание сети </a:t>
              </a:r>
              <a:r>
                <a:rPr lang="de-CH" b="1">
                  <a:solidFill>
                    <a:schemeClr val="folHlink"/>
                  </a:solidFill>
                </a:rPr>
                <a:t>400/230/110V</a:t>
              </a:r>
              <a:endParaRPr lang="de-DE" b="1">
                <a:solidFill>
                  <a:schemeClr val="folHlink"/>
                </a:solidFill>
              </a:endParaRPr>
            </a:p>
          </p:txBody>
        </p:sp>
        <p:sp>
          <p:nvSpPr>
            <p:cNvPr id="48143" name="AutoShape 36"/>
            <p:cNvSpPr>
              <a:spLocks noChangeArrowheads="1"/>
            </p:cNvSpPr>
            <p:nvPr/>
          </p:nvSpPr>
          <p:spPr bwMode="auto">
            <a:xfrm>
              <a:off x="2925" y="1570"/>
              <a:ext cx="1270" cy="317"/>
            </a:xfrm>
            <a:prstGeom prst="leftArrow">
              <a:avLst>
                <a:gd name="adj1" fmla="val 64704"/>
                <a:gd name="adj2" fmla="val 7823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b="1"/>
                <a:t>Технический воздух</a:t>
              </a:r>
              <a:endParaRPr lang="de-DE" b="1"/>
            </a:p>
          </p:txBody>
        </p:sp>
        <p:sp>
          <p:nvSpPr>
            <p:cNvPr id="48144" name="AutoShape 38"/>
            <p:cNvSpPr>
              <a:spLocks noChangeArrowheads="1"/>
            </p:cNvSpPr>
            <p:nvPr/>
          </p:nvSpPr>
          <p:spPr bwMode="auto">
            <a:xfrm>
              <a:off x="2653" y="1933"/>
              <a:ext cx="1542" cy="317"/>
            </a:xfrm>
            <a:prstGeom prst="leftArrow">
              <a:avLst>
                <a:gd name="adj1" fmla="val 64704"/>
                <a:gd name="adj2" fmla="val 9499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08000"/>
                  </a:solidFill>
                </a:rPr>
                <a:t>Азот</a:t>
              </a:r>
              <a:endParaRPr lang="de-DE" b="1">
                <a:solidFill>
                  <a:srgbClr val="008000"/>
                </a:solidFill>
              </a:endParaRPr>
            </a:p>
          </p:txBody>
        </p:sp>
        <p:sp>
          <p:nvSpPr>
            <p:cNvPr id="48145" name="Rectangle 39"/>
            <p:cNvSpPr>
              <a:spLocks noChangeArrowheads="1"/>
            </p:cNvSpPr>
            <p:nvPr/>
          </p:nvSpPr>
          <p:spPr bwMode="gray">
            <a:xfrm>
              <a:off x="4604" y="1615"/>
              <a:ext cx="72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358775" lvl="2" indent="-177800" algn="ctr" eaLnBrk="0" hangingPunct="0">
                <a:spcBef>
                  <a:spcPts val="438"/>
                </a:spcBef>
                <a:buSzPct val="100000"/>
                <a:buFont typeface="Wingdings" pitchFamily="2" charset="2"/>
                <a:buNone/>
              </a:pPr>
              <a:r>
                <a:rPr lang="en-GB" b="1">
                  <a:solidFill>
                    <a:srgbClr val="254B71"/>
                  </a:solidFill>
                </a:rPr>
                <a:t>- 80%</a:t>
              </a:r>
            </a:p>
          </p:txBody>
        </p:sp>
        <p:sp>
          <p:nvSpPr>
            <p:cNvPr id="48146" name="Rectangle 40"/>
            <p:cNvSpPr>
              <a:spLocks noChangeArrowheads="1"/>
            </p:cNvSpPr>
            <p:nvPr/>
          </p:nvSpPr>
          <p:spPr bwMode="gray">
            <a:xfrm>
              <a:off x="4604" y="1979"/>
              <a:ext cx="72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358775" lvl="2" indent="-177800" algn="ctr" eaLnBrk="0" hangingPunct="0">
                <a:spcBef>
                  <a:spcPts val="438"/>
                </a:spcBef>
                <a:buSzPct val="100000"/>
                <a:buFont typeface="Wingdings" pitchFamily="2" charset="2"/>
                <a:buNone/>
              </a:pPr>
              <a:r>
                <a:rPr lang="en-GB" b="1">
                  <a:solidFill>
                    <a:srgbClr val="254B71"/>
                  </a:solidFill>
                </a:rPr>
                <a:t>- 100%</a:t>
              </a:r>
            </a:p>
          </p:txBody>
        </p:sp>
        <p:sp>
          <p:nvSpPr>
            <p:cNvPr id="48147" name="Rectangle 41"/>
            <p:cNvSpPr>
              <a:spLocks noChangeArrowheads="1"/>
            </p:cNvSpPr>
            <p:nvPr/>
          </p:nvSpPr>
          <p:spPr bwMode="gray">
            <a:xfrm>
              <a:off x="4604" y="1252"/>
              <a:ext cx="727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marL="358775" lvl="2" indent="-177800" algn="ctr" eaLnBrk="0" hangingPunct="0">
                <a:spcBef>
                  <a:spcPts val="438"/>
                </a:spcBef>
                <a:buSzPct val="100000"/>
                <a:buFont typeface="Wingdings" pitchFamily="2" charset="2"/>
                <a:buNone/>
              </a:pPr>
              <a:r>
                <a:rPr lang="en-GB" b="1">
                  <a:solidFill>
                    <a:srgbClr val="254B71"/>
                  </a:solidFill>
                </a:rPr>
                <a:t>- 20%</a:t>
              </a:r>
            </a:p>
          </p:txBody>
        </p:sp>
        <p:grpSp>
          <p:nvGrpSpPr>
            <p:cNvPr id="48149" name="Group 50"/>
            <p:cNvGrpSpPr>
              <a:grpSpLocks/>
            </p:cNvGrpSpPr>
            <p:nvPr/>
          </p:nvGrpSpPr>
          <p:grpSpPr bwMode="auto">
            <a:xfrm>
              <a:off x="3198" y="1978"/>
              <a:ext cx="635" cy="227"/>
              <a:chOff x="3198" y="3611"/>
              <a:chExt cx="635" cy="227"/>
            </a:xfrm>
          </p:grpSpPr>
          <p:sp>
            <p:nvSpPr>
              <p:cNvPr id="48152" name="Line 48"/>
              <p:cNvSpPr>
                <a:spLocks noChangeShapeType="1"/>
              </p:cNvSpPr>
              <p:nvPr/>
            </p:nvSpPr>
            <p:spPr bwMode="auto">
              <a:xfrm flipV="1">
                <a:off x="3198" y="3612"/>
                <a:ext cx="635" cy="226"/>
              </a:xfrm>
              <a:prstGeom prst="line">
                <a:avLst/>
              </a:prstGeom>
              <a:noFill/>
              <a:ln w="28575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48153" name="Line 49"/>
              <p:cNvSpPr>
                <a:spLocks noChangeShapeType="1"/>
              </p:cNvSpPr>
              <p:nvPr/>
            </p:nvSpPr>
            <p:spPr bwMode="auto">
              <a:xfrm>
                <a:off x="3198" y="3611"/>
                <a:ext cx="635" cy="227"/>
              </a:xfrm>
              <a:prstGeom prst="line">
                <a:avLst/>
              </a:prstGeom>
              <a:noFill/>
              <a:ln w="28575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48132" name="Group 59"/>
          <p:cNvGrpSpPr>
            <a:grpSpLocks/>
          </p:cNvGrpSpPr>
          <p:nvPr/>
        </p:nvGrpSpPr>
        <p:grpSpPr bwMode="auto">
          <a:xfrm>
            <a:off x="484188" y="4076700"/>
            <a:ext cx="7272338" cy="2232025"/>
            <a:chOff x="295" y="799"/>
            <a:chExt cx="4581" cy="1406"/>
          </a:xfrm>
        </p:grpSpPr>
        <p:grpSp>
          <p:nvGrpSpPr>
            <p:cNvPr id="48134" name="Group 47"/>
            <p:cNvGrpSpPr>
              <a:grpSpLocks/>
            </p:cNvGrpSpPr>
            <p:nvPr/>
          </p:nvGrpSpPr>
          <p:grpSpPr bwMode="auto">
            <a:xfrm>
              <a:off x="1837" y="1162"/>
              <a:ext cx="3039" cy="1043"/>
              <a:chOff x="1837" y="1162"/>
              <a:chExt cx="3039" cy="1043"/>
            </a:xfrm>
          </p:grpSpPr>
          <p:sp>
            <p:nvSpPr>
              <p:cNvPr id="48138" name="AutoShape 30"/>
              <p:cNvSpPr>
                <a:spLocks noChangeArrowheads="1"/>
              </p:cNvSpPr>
              <p:nvPr/>
            </p:nvSpPr>
            <p:spPr bwMode="auto">
              <a:xfrm>
                <a:off x="1837" y="1888"/>
                <a:ext cx="3039" cy="317"/>
              </a:xfrm>
              <a:prstGeom prst="leftArrow">
                <a:avLst>
                  <a:gd name="adj1" fmla="val 64704"/>
                  <a:gd name="adj2" fmla="val 187208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b="1">
                    <a:solidFill>
                      <a:schemeClr val="folHlink"/>
                    </a:solidFill>
                  </a:rPr>
                  <a:t>Азот</a:t>
                </a:r>
                <a:endParaRPr lang="de-DE" b="1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48139" name="AutoShape 31"/>
              <p:cNvSpPr>
                <a:spLocks noChangeArrowheads="1"/>
              </p:cNvSpPr>
              <p:nvPr/>
            </p:nvSpPr>
            <p:spPr bwMode="auto">
              <a:xfrm>
                <a:off x="1837" y="1525"/>
                <a:ext cx="3039" cy="317"/>
              </a:xfrm>
              <a:prstGeom prst="leftArrow">
                <a:avLst>
                  <a:gd name="adj1" fmla="val 64704"/>
                  <a:gd name="adj2" fmla="val 187208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b="1">
                    <a:solidFill>
                      <a:schemeClr val="folHlink"/>
                    </a:solidFill>
                  </a:rPr>
                  <a:t>Технический воздух</a:t>
                </a:r>
                <a:endParaRPr lang="de-DE" b="1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48140" name="AutoShape 32"/>
              <p:cNvSpPr>
                <a:spLocks noChangeArrowheads="1"/>
              </p:cNvSpPr>
              <p:nvPr/>
            </p:nvSpPr>
            <p:spPr bwMode="auto">
              <a:xfrm>
                <a:off x="1837" y="1162"/>
                <a:ext cx="3039" cy="317"/>
              </a:xfrm>
              <a:prstGeom prst="leftArrow">
                <a:avLst>
                  <a:gd name="adj1" fmla="val 64704"/>
                  <a:gd name="adj2" fmla="val 187208"/>
                </a:avLst>
              </a:prstGeom>
              <a:solidFill>
                <a:srgbClr val="BA668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b="1">
                    <a:solidFill>
                      <a:schemeClr val="folHlink"/>
                    </a:solidFill>
                  </a:rPr>
                  <a:t>Питание сети </a:t>
                </a:r>
                <a:r>
                  <a:rPr lang="de-CH" b="1">
                    <a:solidFill>
                      <a:schemeClr val="folHlink"/>
                    </a:solidFill>
                  </a:rPr>
                  <a:t>400/230/110V</a:t>
                </a:r>
                <a:endParaRPr lang="de-DE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8136" name="Text Box 56"/>
            <p:cNvSpPr txBox="1">
              <a:spLocks noChangeArrowheads="1"/>
            </p:cNvSpPr>
            <p:nvPr/>
          </p:nvSpPr>
          <p:spPr bwMode="auto">
            <a:xfrm>
              <a:off x="295" y="799"/>
              <a:ext cx="131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sz="1600" b="1"/>
                <a:t>Обычная станция</a:t>
              </a:r>
              <a:endParaRPr lang="de-DE" sz="1600" b="1"/>
            </a:p>
          </p:txBody>
        </p:sp>
      </p:grpSp>
      <p:sp>
        <p:nvSpPr>
          <p:cNvPr id="28" name="Text Box 60"/>
          <p:cNvSpPr txBox="1">
            <a:spLocks noChangeArrowheads="1"/>
          </p:cNvSpPr>
          <p:nvPr/>
        </p:nvSpPr>
        <p:spPr bwMode="auto">
          <a:xfrm>
            <a:off x="468313" y="1340768"/>
            <a:ext cx="20875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CH" sz="1600" b="1" dirty="0"/>
              <a:t>HOFIM</a:t>
            </a:r>
            <a:r>
              <a:rPr lang="de-CH" sz="1600" b="1" baseline="30000" dirty="0">
                <a:cs typeface="Arial" pitchFamily="34" charset="0"/>
              </a:rPr>
              <a:t>™</a:t>
            </a:r>
          </a:p>
        </p:txBody>
      </p:sp>
      <p:pic>
        <p:nvPicPr>
          <p:cNvPr id="29" name="Picture 22" descr="MAN_Turbo_Tandem_HOF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697038"/>
            <a:ext cx="28432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1" descr="HAIDACH_24012008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"/>
          <a:stretch>
            <a:fillRect/>
          </a:stretch>
        </p:blipFill>
        <p:spPr bwMode="auto">
          <a:xfrm>
            <a:off x="71438" y="4651375"/>
            <a:ext cx="28432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611188" y="190500"/>
            <a:ext cx="5976937" cy="860425"/>
          </a:xfrm>
        </p:spPr>
        <p:txBody>
          <a:bodyPr/>
          <a:lstStyle/>
          <a:p>
            <a:r>
              <a:rPr lang="ru-RU" sz="2400" smtClean="0"/>
              <a:t>Без выбросов</a:t>
            </a:r>
            <a:endParaRPr lang="de-DE" sz="2400" smtClean="0"/>
          </a:p>
        </p:txBody>
      </p:sp>
      <p:grpSp>
        <p:nvGrpSpPr>
          <p:cNvPr id="49155" name="Group 24"/>
          <p:cNvGrpSpPr>
            <a:grpSpLocks/>
          </p:cNvGrpSpPr>
          <p:nvPr/>
        </p:nvGrpSpPr>
        <p:grpSpPr bwMode="auto">
          <a:xfrm>
            <a:off x="504783" y="4076700"/>
            <a:ext cx="8459829" cy="2474913"/>
            <a:chOff x="295" y="799"/>
            <a:chExt cx="4944" cy="1559"/>
          </a:xfrm>
        </p:grpSpPr>
        <p:sp>
          <p:nvSpPr>
            <p:cNvPr id="49165" name="AutoShape 14"/>
            <p:cNvSpPr>
              <a:spLocks noChangeArrowheads="1"/>
            </p:cNvSpPr>
            <p:nvPr/>
          </p:nvSpPr>
          <p:spPr bwMode="auto">
            <a:xfrm flipH="1">
              <a:off x="1791" y="935"/>
              <a:ext cx="3448" cy="317"/>
            </a:xfrm>
            <a:prstGeom prst="leftArrow">
              <a:avLst>
                <a:gd name="adj1" fmla="val 64704"/>
                <a:gd name="adj2" fmla="val 212403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chemeClr val="folHlink"/>
                  </a:solidFill>
                </a:rPr>
                <a:t>Выброс в вентиляцию</a:t>
              </a:r>
              <a:r>
                <a:rPr lang="de-CH" b="1">
                  <a:solidFill>
                    <a:schemeClr val="folHlink"/>
                  </a:solidFill>
                </a:rPr>
                <a:t>(</a:t>
              </a:r>
              <a:r>
                <a:rPr lang="ru-RU" b="1">
                  <a:solidFill>
                    <a:schemeClr val="folHlink"/>
                  </a:solidFill>
                </a:rPr>
                <a:t>режим</a:t>
              </a:r>
              <a:r>
                <a:rPr lang="de-CH" b="1">
                  <a:solidFill>
                    <a:schemeClr val="folHlink"/>
                  </a:solidFill>
                </a:rPr>
                <a:t>&amp;</a:t>
              </a:r>
              <a:r>
                <a:rPr lang="ru-RU" b="1">
                  <a:solidFill>
                    <a:schemeClr val="folHlink"/>
                  </a:solidFill>
                </a:rPr>
                <a:t>останов</a:t>
              </a:r>
              <a:r>
                <a:rPr lang="de-CH" b="1">
                  <a:solidFill>
                    <a:schemeClr val="folHlink"/>
                  </a:solidFill>
                </a:rPr>
                <a:t>) </a:t>
              </a:r>
              <a:endParaRPr lang="de-DE" b="1">
                <a:solidFill>
                  <a:schemeClr val="folHlink"/>
                </a:solidFill>
              </a:endParaRPr>
            </a:p>
          </p:txBody>
        </p:sp>
        <p:grpSp>
          <p:nvGrpSpPr>
            <p:cNvPr id="49166" name="Group 15"/>
            <p:cNvGrpSpPr>
              <a:grpSpLocks/>
            </p:cNvGrpSpPr>
            <p:nvPr/>
          </p:nvGrpSpPr>
          <p:grpSpPr bwMode="auto">
            <a:xfrm>
              <a:off x="1791" y="1460"/>
              <a:ext cx="3448" cy="670"/>
              <a:chOff x="1791" y="1535"/>
              <a:chExt cx="3448" cy="670"/>
            </a:xfrm>
          </p:grpSpPr>
          <p:sp>
            <p:nvSpPr>
              <p:cNvPr id="49171" name="AutoShape 16"/>
              <p:cNvSpPr>
                <a:spLocks noChangeArrowheads="1"/>
              </p:cNvSpPr>
              <p:nvPr/>
            </p:nvSpPr>
            <p:spPr bwMode="auto">
              <a:xfrm flipH="1">
                <a:off x="1791" y="1888"/>
                <a:ext cx="3448" cy="317"/>
              </a:xfrm>
              <a:prstGeom prst="leftArrow">
                <a:avLst>
                  <a:gd name="adj1" fmla="val 69093"/>
                  <a:gd name="adj2" fmla="val 213309"/>
                </a:avLst>
              </a:prstGeom>
              <a:solidFill>
                <a:srgbClr val="BA6684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b="1">
                    <a:solidFill>
                      <a:schemeClr val="folHlink"/>
                    </a:solidFill>
                  </a:rPr>
                  <a:t>Смазывание</a:t>
                </a:r>
                <a:r>
                  <a:rPr lang="de-CH" b="1">
                    <a:solidFill>
                      <a:schemeClr val="folHlink"/>
                    </a:solidFill>
                  </a:rPr>
                  <a:t>(</a:t>
                </a:r>
                <a:r>
                  <a:rPr lang="ru-RU" b="1">
                    <a:solidFill>
                      <a:schemeClr val="folHlink"/>
                    </a:solidFill>
                  </a:rPr>
                  <a:t>обслуживание</a:t>
                </a:r>
                <a:r>
                  <a:rPr lang="de-CH" b="1">
                    <a:solidFill>
                      <a:schemeClr val="folHlink"/>
                    </a:solidFill>
                  </a:rPr>
                  <a:t>)</a:t>
                </a:r>
                <a:endParaRPr lang="de-DE" b="1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49172" name="AutoShape 17"/>
              <p:cNvSpPr>
                <a:spLocks noChangeArrowheads="1"/>
              </p:cNvSpPr>
              <p:nvPr/>
            </p:nvSpPr>
            <p:spPr bwMode="auto">
              <a:xfrm flipH="1">
                <a:off x="1791" y="1535"/>
                <a:ext cx="3448" cy="317"/>
              </a:xfrm>
              <a:prstGeom prst="leftArrow">
                <a:avLst>
                  <a:gd name="adj1" fmla="val 64704"/>
                  <a:gd name="adj2" fmla="val 212403"/>
                </a:avLst>
              </a:prstGeom>
              <a:solidFill>
                <a:srgbClr val="BA668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b="1">
                    <a:solidFill>
                      <a:schemeClr val="folHlink"/>
                    </a:solidFill>
                  </a:rPr>
                  <a:t>Смешение с маслом</a:t>
                </a:r>
                <a:r>
                  <a:rPr lang="de-CH" b="1">
                    <a:solidFill>
                      <a:schemeClr val="folHlink"/>
                    </a:solidFill>
                  </a:rPr>
                  <a:t>(</a:t>
                </a:r>
                <a:r>
                  <a:rPr lang="ru-RU" b="1">
                    <a:solidFill>
                      <a:schemeClr val="folHlink"/>
                    </a:solidFill>
                  </a:rPr>
                  <a:t>режим</a:t>
                </a:r>
                <a:r>
                  <a:rPr lang="de-CH" b="1">
                    <a:solidFill>
                      <a:schemeClr val="folHlink"/>
                    </a:solidFill>
                  </a:rPr>
                  <a:t>)</a:t>
                </a:r>
                <a:endParaRPr lang="de-DE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9167" name="Text Box 18"/>
            <p:cNvSpPr txBox="1">
              <a:spLocks noChangeArrowheads="1"/>
            </p:cNvSpPr>
            <p:nvPr/>
          </p:nvSpPr>
          <p:spPr bwMode="auto">
            <a:xfrm>
              <a:off x="1787" y="1177"/>
              <a:ext cx="2857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1400" b="1">
                  <a:solidFill>
                    <a:srgbClr val="008000"/>
                  </a:solidFill>
                </a:rPr>
                <a:t>Эквивалентно</a:t>
              </a:r>
              <a:r>
                <a:rPr lang="de-CH" sz="1400" b="1">
                  <a:solidFill>
                    <a:srgbClr val="008000"/>
                  </a:solidFill>
                </a:rPr>
                <a:t> CO</a:t>
              </a:r>
              <a:r>
                <a:rPr lang="de-CH" sz="1400" b="1" baseline="-25000">
                  <a:solidFill>
                    <a:srgbClr val="008000"/>
                  </a:solidFill>
                </a:rPr>
                <a:t>2</a:t>
              </a:r>
              <a:r>
                <a:rPr lang="de-CH" sz="1400" b="1">
                  <a:solidFill>
                    <a:srgbClr val="008000"/>
                  </a:solidFill>
                </a:rPr>
                <a:t> </a:t>
              </a:r>
              <a:r>
                <a:rPr lang="ru-RU" sz="1400" b="1">
                  <a:solidFill>
                    <a:srgbClr val="008000"/>
                  </a:solidFill>
                </a:rPr>
                <a:t>выбросам </a:t>
              </a:r>
              <a:r>
                <a:rPr lang="de-CH" sz="1400" b="1">
                  <a:solidFill>
                    <a:srgbClr val="008000"/>
                  </a:solidFill>
                </a:rPr>
                <a:t>400 </a:t>
              </a:r>
              <a:r>
                <a:rPr lang="ru-RU" sz="1400" b="1">
                  <a:solidFill>
                    <a:srgbClr val="008000"/>
                  </a:solidFill>
                </a:rPr>
                <a:t>автомобилей</a:t>
              </a:r>
              <a:r>
                <a:rPr lang="de-CH" sz="1400" b="1">
                  <a:solidFill>
                    <a:srgbClr val="008000"/>
                  </a:solidFill>
                </a:rPr>
                <a:t/>
              </a:r>
              <a:br>
                <a:rPr lang="de-CH" sz="1400" b="1">
                  <a:solidFill>
                    <a:srgbClr val="008000"/>
                  </a:solidFill>
                </a:rPr>
              </a:br>
              <a:r>
                <a:rPr lang="ru-RU" sz="1400" b="1">
                  <a:solidFill>
                    <a:srgbClr val="008000"/>
                  </a:solidFill>
                </a:rPr>
                <a:t>За</a:t>
              </a:r>
              <a:r>
                <a:rPr lang="de-CH" sz="1400" b="1">
                  <a:solidFill>
                    <a:srgbClr val="008000"/>
                  </a:solidFill>
                </a:rPr>
                <a:t> 20 </a:t>
              </a:r>
              <a:r>
                <a:rPr lang="ru-RU" sz="1400" b="1">
                  <a:solidFill>
                    <a:srgbClr val="008000"/>
                  </a:solidFill>
                </a:rPr>
                <a:t>лет</a:t>
              </a:r>
              <a:r>
                <a:rPr lang="de-CH" sz="1400" b="1">
                  <a:solidFill>
                    <a:srgbClr val="008000"/>
                  </a:solidFill>
                </a:rPr>
                <a:t>: 25 000 </a:t>
              </a:r>
              <a:r>
                <a:rPr lang="ru-RU" sz="1400" b="1">
                  <a:solidFill>
                    <a:srgbClr val="008000"/>
                  </a:solidFill>
                </a:rPr>
                <a:t>тн</a:t>
              </a:r>
              <a:r>
                <a:rPr lang="de-CH" sz="1400" b="1">
                  <a:solidFill>
                    <a:srgbClr val="008000"/>
                  </a:solidFill>
                </a:rPr>
                <a:t> CO</a:t>
              </a:r>
              <a:r>
                <a:rPr lang="de-CH" sz="1400" b="1" baseline="-25000">
                  <a:solidFill>
                    <a:srgbClr val="008000"/>
                  </a:solidFill>
                </a:rPr>
                <a:t>2 </a:t>
              </a:r>
              <a:r>
                <a:rPr lang="de-CH" sz="1400" b="1">
                  <a:solidFill>
                    <a:srgbClr val="008000"/>
                  </a:solidFill>
                </a:rPr>
                <a:t>/ € 400‘000 </a:t>
              </a:r>
              <a:r>
                <a:rPr lang="ru-RU" sz="1400" b="1">
                  <a:solidFill>
                    <a:srgbClr val="008000"/>
                  </a:solidFill>
                </a:rPr>
                <a:t>квот</a:t>
              </a:r>
              <a:r>
                <a:rPr lang="de-CH" sz="1400" b="1">
                  <a:solidFill>
                    <a:srgbClr val="008000"/>
                  </a:solidFill>
                </a:rPr>
                <a:t> EEX</a:t>
              </a:r>
              <a:endParaRPr lang="de-DE" sz="1400" b="1">
                <a:solidFill>
                  <a:srgbClr val="008000"/>
                </a:solidFill>
              </a:endParaRPr>
            </a:p>
          </p:txBody>
        </p:sp>
        <p:sp>
          <p:nvSpPr>
            <p:cNvPr id="49168" name="Text Box 19"/>
            <p:cNvSpPr txBox="1">
              <a:spLocks noChangeArrowheads="1"/>
            </p:cNvSpPr>
            <p:nvPr/>
          </p:nvSpPr>
          <p:spPr bwMode="auto">
            <a:xfrm>
              <a:off x="1791" y="1979"/>
              <a:ext cx="2857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sz="1400" b="1">
                <a:solidFill>
                  <a:srgbClr val="BA6684"/>
                </a:solidFill>
              </a:endParaRPr>
            </a:p>
            <a:p>
              <a:pPr eaLnBrk="1" hangingPunct="1"/>
              <a:r>
                <a:rPr lang="ru-RU" sz="1400" b="1">
                  <a:solidFill>
                    <a:srgbClr val="BA6684"/>
                  </a:solidFill>
                </a:rPr>
                <a:t>Эквивалентно</a:t>
              </a:r>
              <a:r>
                <a:rPr lang="de-CH" sz="1400" b="1">
                  <a:solidFill>
                    <a:srgbClr val="BA6684"/>
                  </a:solidFill>
                </a:rPr>
                <a:t> </a:t>
              </a:r>
              <a:r>
                <a:rPr lang="ru-RU" sz="1400" b="1">
                  <a:solidFill>
                    <a:srgbClr val="BA6684"/>
                  </a:solidFill>
                </a:rPr>
                <a:t>потреблению </a:t>
              </a:r>
              <a:r>
                <a:rPr lang="de-CH" sz="1400" b="1">
                  <a:solidFill>
                    <a:srgbClr val="BA6684"/>
                  </a:solidFill>
                </a:rPr>
                <a:t>150 </a:t>
              </a:r>
              <a:r>
                <a:rPr lang="ru-RU" sz="1400" b="1">
                  <a:solidFill>
                    <a:srgbClr val="BA6684"/>
                  </a:solidFill>
                </a:rPr>
                <a:t>автомобилей</a:t>
              </a:r>
              <a:r>
                <a:rPr lang="de-CH" sz="1400" b="1">
                  <a:solidFill>
                    <a:srgbClr val="BA6684"/>
                  </a:solidFill>
                </a:rPr>
                <a:t/>
              </a:r>
              <a:br>
                <a:rPr lang="de-CH" sz="1400" b="1">
                  <a:solidFill>
                    <a:srgbClr val="BA6684"/>
                  </a:solidFill>
                </a:rPr>
              </a:br>
              <a:r>
                <a:rPr lang="ru-RU" sz="1400" b="1">
                  <a:solidFill>
                    <a:srgbClr val="BA6684"/>
                  </a:solidFill>
                </a:rPr>
                <a:t>За</a:t>
              </a:r>
              <a:r>
                <a:rPr lang="de-CH" sz="1400" b="1">
                  <a:solidFill>
                    <a:srgbClr val="BA6684"/>
                  </a:solidFill>
                </a:rPr>
                <a:t> 20 </a:t>
              </a:r>
              <a:r>
                <a:rPr lang="ru-RU" sz="1400" b="1">
                  <a:solidFill>
                    <a:srgbClr val="BA6684"/>
                  </a:solidFill>
                </a:rPr>
                <a:t>лет</a:t>
              </a:r>
              <a:r>
                <a:rPr lang="de-CH" sz="1400" b="1">
                  <a:solidFill>
                    <a:srgbClr val="BA6684"/>
                  </a:solidFill>
                </a:rPr>
                <a:t>: 20 000 </a:t>
              </a:r>
              <a:r>
                <a:rPr lang="ru-RU" sz="1400" b="1">
                  <a:solidFill>
                    <a:srgbClr val="BA6684"/>
                  </a:solidFill>
                </a:rPr>
                <a:t>литров смазки</a:t>
              </a:r>
              <a:r>
                <a:rPr lang="de-CH" sz="1400" b="1">
                  <a:solidFill>
                    <a:srgbClr val="BA6684"/>
                  </a:solidFill>
                </a:rPr>
                <a:t>/ € 50‘000</a:t>
              </a:r>
              <a:endParaRPr lang="de-DE" sz="1400" b="1">
                <a:solidFill>
                  <a:srgbClr val="BA6684"/>
                </a:solidFill>
              </a:endParaRPr>
            </a:p>
          </p:txBody>
        </p:sp>
        <p:sp>
          <p:nvSpPr>
            <p:cNvPr id="49169" name="Text Box 20"/>
            <p:cNvSpPr txBox="1">
              <a:spLocks noChangeArrowheads="1"/>
            </p:cNvSpPr>
            <p:nvPr/>
          </p:nvSpPr>
          <p:spPr bwMode="auto">
            <a:xfrm>
              <a:off x="295" y="799"/>
              <a:ext cx="1315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sz="1600" b="1"/>
                <a:t>Традиционная схема</a:t>
              </a:r>
              <a:endParaRPr lang="de-DE" sz="1600" b="1"/>
            </a:p>
          </p:txBody>
        </p:sp>
      </p:grpSp>
      <p:grpSp>
        <p:nvGrpSpPr>
          <p:cNvPr id="49157" name="Group 10"/>
          <p:cNvGrpSpPr>
            <a:grpSpLocks/>
          </p:cNvGrpSpPr>
          <p:nvPr/>
        </p:nvGrpSpPr>
        <p:grpSpPr bwMode="auto">
          <a:xfrm>
            <a:off x="3132138" y="1412875"/>
            <a:ext cx="3527425" cy="2374900"/>
            <a:chOff x="2029" y="2614"/>
            <a:chExt cx="1542" cy="1088"/>
          </a:xfrm>
        </p:grpSpPr>
        <p:sp>
          <p:nvSpPr>
            <p:cNvPr id="49162" name="AutoShape 11"/>
            <p:cNvSpPr>
              <a:spLocks noChangeArrowheads="1"/>
            </p:cNvSpPr>
            <p:nvPr/>
          </p:nvSpPr>
          <p:spPr bwMode="auto">
            <a:xfrm>
              <a:off x="2091" y="3385"/>
              <a:ext cx="1270" cy="317"/>
            </a:xfrm>
            <a:prstGeom prst="lef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2000" b="1">
                  <a:solidFill>
                    <a:srgbClr val="BA6684"/>
                  </a:solidFill>
                </a:rPr>
                <a:t>Нет протечек масла</a:t>
              </a:r>
              <a:endParaRPr lang="de-DE" sz="2000" b="1">
                <a:solidFill>
                  <a:srgbClr val="BA6684"/>
                </a:solidFill>
              </a:endParaRPr>
            </a:p>
          </p:txBody>
        </p:sp>
        <p:sp>
          <p:nvSpPr>
            <p:cNvPr id="49163" name="AutoShape 12"/>
            <p:cNvSpPr>
              <a:spLocks noChangeArrowheads="1"/>
            </p:cNvSpPr>
            <p:nvPr/>
          </p:nvSpPr>
          <p:spPr bwMode="auto">
            <a:xfrm>
              <a:off x="2029" y="2614"/>
              <a:ext cx="1542" cy="635"/>
            </a:xfrm>
            <a:prstGeom prst="lef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ru-RU" sz="2000" b="1">
                  <a:solidFill>
                    <a:srgbClr val="008000"/>
                  </a:solidFill>
                </a:rPr>
                <a:t>Без смешения с воздухом</a:t>
              </a:r>
              <a:endParaRPr lang="de-DE" sz="2000" b="1">
                <a:solidFill>
                  <a:srgbClr val="008000"/>
                </a:solidFill>
              </a:endParaRPr>
            </a:p>
          </p:txBody>
        </p:sp>
      </p:grpSp>
      <p:sp>
        <p:nvSpPr>
          <p:cNvPr id="49158" name="Text Box 13"/>
          <p:cNvSpPr txBox="1">
            <a:spLocks noChangeArrowheads="1"/>
          </p:cNvSpPr>
          <p:nvPr/>
        </p:nvSpPr>
        <p:spPr bwMode="gray">
          <a:xfrm>
            <a:off x="5867400" y="2420938"/>
            <a:ext cx="2449513" cy="72072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sz="2400" b="1">
                <a:solidFill>
                  <a:srgbClr val="254B71"/>
                </a:solidFill>
                <a:ea typeface="ＭＳ Ｐゴシック" pitchFamily="34" charset="-128"/>
              </a:rPr>
              <a:t>Без выбросов</a:t>
            </a:r>
            <a:r>
              <a:rPr lang="de-DE" sz="2400" b="1">
                <a:solidFill>
                  <a:srgbClr val="254B71"/>
                </a:solidFill>
                <a:ea typeface="ＭＳ Ｐゴシック" pitchFamily="34" charset="-128"/>
              </a:rPr>
              <a:t>!</a:t>
            </a:r>
          </a:p>
        </p:txBody>
      </p:sp>
      <p:pic>
        <p:nvPicPr>
          <p:cNvPr id="21" name="Picture 17" descr="MAN_Turbo_Tandem_HOF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698625"/>
            <a:ext cx="28432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468313" y="1340768"/>
            <a:ext cx="20875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CH" sz="1600" b="1" dirty="0"/>
              <a:t>HOFIM</a:t>
            </a:r>
            <a:r>
              <a:rPr lang="de-CH" sz="1600" b="1" baseline="30000" dirty="0">
                <a:cs typeface="Arial" pitchFamily="34" charset="0"/>
              </a:rPr>
              <a:t>™</a:t>
            </a:r>
          </a:p>
        </p:txBody>
      </p:sp>
      <p:pic>
        <p:nvPicPr>
          <p:cNvPr id="23" name="Picture 21" descr="HAIDACH_24012008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"/>
          <a:stretch>
            <a:fillRect/>
          </a:stretch>
        </p:blipFill>
        <p:spPr bwMode="auto">
          <a:xfrm>
            <a:off x="71438" y="4651375"/>
            <a:ext cx="28432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z="2400" smtClean="0"/>
              <a:t>Дистанционное управление и диагностика</a:t>
            </a:r>
            <a:endParaRPr lang="de-DE" sz="2400" smtClean="0"/>
          </a:p>
        </p:txBody>
      </p:sp>
      <p:sp>
        <p:nvSpPr>
          <p:cNvPr id="52227" name="Rectangle 14"/>
          <p:cNvSpPr>
            <a:spLocks noChangeArrowheads="1"/>
          </p:cNvSpPr>
          <p:nvPr/>
        </p:nvSpPr>
        <p:spPr bwMode="gray">
          <a:xfrm>
            <a:off x="539750" y="1628775"/>
            <a:ext cx="5040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b="1" dirty="0">
                <a:solidFill>
                  <a:srgbClr val="254B71"/>
                </a:solidFill>
              </a:rPr>
              <a:t>Эффективное </a:t>
            </a:r>
            <a:r>
              <a:rPr lang="ru-RU" b="1" dirty="0" err="1">
                <a:solidFill>
                  <a:srgbClr val="254B71"/>
                </a:solidFill>
              </a:rPr>
              <a:t>дист</a:t>
            </a:r>
            <a:r>
              <a:rPr lang="ru-RU" b="1" dirty="0">
                <a:solidFill>
                  <a:srgbClr val="254B71"/>
                </a:solidFill>
              </a:rPr>
              <a:t>. управление</a:t>
            </a:r>
            <a:endParaRPr lang="en-GB" b="1" dirty="0">
              <a:solidFill>
                <a:srgbClr val="254B71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en-GB" b="1" dirty="0" smtClean="0">
                <a:solidFill>
                  <a:srgbClr val="254B71"/>
                </a:solidFill>
              </a:rPr>
              <a:t>He</a:t>
            </a:r>
            <a:r>
              <a:rPr lang="ru-RU" b="1" dirty="0" smtClean="0">
                <a:solidFill>
                  <a:srgbClr val="254B71"/>
                </a:solidFill>
              </a:rPr>
              <a:t>сколько способов дистанционного контроля </a:t>
            </a:r>
            <a:r>
              <a:rPr lang="en-GB" b="1" dirty="0" smtClean="0">
                <a:solidFill>
                  <a:srgbClr val="254B71"/>
                </a:solidFill>
              </a:rPr>
              <a:t> </a:t>
            </a:r>
            <a:r>
              <a:rPr lang="ru-RU" b="1" dirty="0">
                <a:solidFill>
                  <a:srgbClr val="254B71"/>
                </a:solidFill>
              </a:rPr>
              <a:t>или</a:t>
            </a:r>
            <a:endParaRPr lang="en-GB" b="1" dirty="0">
              <a:solidFill>
                <a:srgbClr val="254B71"/>
              </a:solidFill>
            </a:endParaRPr>
          </a:p>
          <a:p>
            <a:pPr marL="358775" lvl="2" indent="-177800" eaLnBrk="0" hangingPunct="0">
              <a:spcBef>
                <a:spcPts val="438"/>
              </a:spcBef>
              <a:buSzPct val="100000"/>
              <a:buFont typeface="Wingdings" pitchFamily="2" charset="2"/>
              <a:buChar char="§"/>
            </a:pPr>
            <a:r>
              <a:rPr lang="ru-RU" b="1" dirty="0">
                <a:solidFill>
                  <a:srgbClr val="254B71"/>
                </a:solidFill>
              </a:rPr>
              <a:t>Ручное управление </a:t>
            </a:r>
            <a:r>
              <a:rPr lang="ru-RU" b="1" dirty="0" smtClean="0">
                <a:solidFill>
                  <a:srgbClr val="254B71"/>
                </a:solidFill>
              </a:rPr>
              <a:t>при необходимости</a:t>
            </a:r>
            <a:endParaRPr lang="en-GB" b="1" dirty="0">
              <a:solidFill>
                <a:srgbClr val="254B71"/>
              </a:solidFill>
            </a:endParaRPr>
          </a:p>
        </p:txBody>
      </p:sp>
      <p:pic>
        <p:nvPicPr>
          <p:cNvPr id="5222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8240" r="1503" b="13695"/>
          <a:stretch>
            <a:fillRect/>
          </a:stretch>
        </p:blipFill>
        <p:spPr bwMode="auto">
          <a:xfrm>
            <a:off x="827088" y="3644900"/>
            <a:ext cx="453548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60475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0" name="Object 24"/>
          <p:cNvGraphicFramePr>
            <a:graphicFrameLocks noGrp="1" noChangeAspect="1"/>
          </p:cNvGraphicFramePr>
          <p:nvPr>
            <p:ph idx="1"/>
          </p:nvPr>
        </p:nvGraphicFramePr>
        <p:xfrm>
          <a:off x="6156325" y="4430713"/>
          <a:ext cx="2987675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3" name="Photo Editor Photo" r:id="rId5" imgW="7803556" imgH="5852667" progId="">
                  <p:embed/>
                </p:oleObj>
              </mc:Choice>
              <mc:Fallback>
                <p:oleObj name="Photo Editor Photo" r:id="rId5" imgW="7803556" imgH="5852667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430713"/>
                        <a:ext cx="2987675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Text Box 28"/>
          <p:cNvSpPr txBox="1">
            <a:spLocks noChangeArrowheads="1"/>
          </p:cNvSpPr>
          <p:nvPr/>
        </p:nvSpPr>
        <p:spPr bwMode="auto">
          <a:xfrm>
            <a:off x="6156325" y="3506788"/>
            <a:ext cx="2987675" cy="9175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254B71"/>
                </a:solidFill>
              </a:rPr>
              <a:t>Компрессорная</a:t>
            </a:r>
            <a:r>
              <a:rPr lang="de-CH" b="1">
                <a:solidFill>
                  <a:srgbClr val="254B71"/>
                </a:solidFill>
              </a:rPr>
              <a:t>:</a:t>
            </a:r>
            <a:br>
              <a:rPr lang="de-CH" b="1">
                <a:solidFill>
                  <a:srgbClr val="254B71"/>
                </a:solidFill>
              </a:rPr>
            </a:br>
            <a:r>
              <a:rPr lang="de-CH" b="1">
                <a:solidFill>
                  <a:srgbClr val="254B71"/>
                </a:solidFill>
              </a:rPr>
              <a:t>Lachenaie, </a:t>
            </a:r>
            <a:br>
              <a:rPr lang="de-CH" b="1">
                <a:solidFill>
                  <a:srgbClr val="254B71"/>
                </a:solidFill>
              </a:rPr>
            </a:br>
            <a:r>
              <a:rPr lang="de-CH" b="1">
                <a:solidFill>
                  <a:srgbClr val="254B71"/>
                </a:solidFill>
              </a:rPr>
              <a:t>Quebec, Canada</a:t>
            </a:r>
            <a:endParaRPr lang="de-DE" b="1">
              <a:solidFill>
                <a:srgbClr val="254B71"/>
              </a:solidFill>
            </a:endParaRPr>
          </a:p>
        </p:txBody>
      </p:sp>
      <p:sp>
        <p:nvSpPr>
          <p:cNvPr id="52232" name="Text Box 29"/>
          <p:cNvSpPr txBox="1">
            <a:spLocks noChangeArrowheads="1"/>
          </p:cNvSpPr>
          <p:nvPr/>
        </p:nvSpPr>
        <p:spPr bwMode="auto">
          <a:xfrm>
            <a:off x="0" y="4005263"/>
            <a:ext cx="2339975" cy="9159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254B71"/>
                </a:solidFill>
              </a:rPr>
              <a:t>Пункт управления</a:t>
            </a:r>
            <a:r>
              <a:rPr lang="de-CH" b="1">
                <a:solidFill>
                  <a:srgbClr val="254B71"/>
                </a:solidFill>
              </a:rPr>
              <a:t>:</a:t>
            </a:r>
            <a:br>
              <a:rPr lang="de-CH" b="1">
                <a:solidFill>
                  <a:srgbClr val="254B71"/>
                </a:solidFill>
              </a:rPr>
            </a:br>
            <a:r>
              <a:rPr lang="de-CH" b="1">
                <a:solidFill>
                  <a:srgbClr val="254B71"/>
                </a:solidFill>
              </a:rPr>
              <a:t>Calgary,</a:t>
            </a:r>
            <a:br>
              <a:rPr lang="de-CH" b="1">
                <a:solidFill>
                  <a:srgbClr val="254B71"/>
                </a:solidFill>
              </a:rPr>
            </a:br>
            <a:r>
              <a:rPr lang="de-CH" b="1">
                <a:solidFill>
                  <a:srgbClr val="254B71"/>
                </a:solidFill>
              </a:rPr>
              <a:t>Alberta, Canada</a:t>
            </a:r>
            <a:endParaRPr lang="de-DE" b="1">
              <a:solidFill>
                <a:srgbClr val="254B71"/>
              </a:solidFill>
            </a:endParaRPr>
          </a:p>
        </p:txBody>
      </p:sp>
      <p:sp>
        <p:nvSpPr>
          <p:cNvPr id="52233" name="AutoShape 35"/>
          <p:cNvSpPr>
            <a:spLocks noChangeArrowheads="1"/>
          </p:cNvSpPr>
          <p:nvPr/>
        </p:nvSpPr>
        <p:spPr bwMode="auto">
          <a:xfrm rot="617333">
            <a:off x="1887538" y="5770563"/>
            <a:ext cx="2290762" cy="322262"/>
          </a:xfrm>
          <a:prstGeom prst="leftRightArrow">
            <a:avLst>
              <a:gd name="adj1" fmla="val 71389"/>
              <a:gd name="adj2" fmla="val 89579"/>
            </a:avLst>
          </a:prstGeom>
          <a:solidFill>
            <a:srgbClr val="BA668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CH" b="1">
                <a:solidFill>
                  <a:schemeClr val="folHlink"/>
                </a:solidFill>
              </a:rPr>
              <a:t>&gt; 3000 km</a:t>
            </a:r>
            <a:endParaRPr lang="de-DE" b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Ограничение ответственности</a:t>
            </a:r>
            <a:endParaRPr lang="de-DE" smtClean="0"/>
          </a:p>
        </p:txBody>
      </p:sp>
      <p:sp>
        <p:nvSpPr>
          <p:cNvPr id="12291" name="Inhaltsplatzhalter 1"/>
          <p:cNvSpPr>
            <a:spLocks/>
          </p:cNvSpPr>
          <p:nvPr/>
        </p:nvSpPr>
        <p:spPr bwMode="auto">
          <a:xfrm>
            <a:off x="1187450" y="2781300"/>
            <a:ext cx="7416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en-US">
                <a:solidFill>
                  <a:schemeClr val="bg1"/>
                </a:solidFill>
              </a:rPr>
              <a:t>All data provided on the following slides is for information purposes only, explicitly non-binding and subject to changes without further notice.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292" name="Rechteck 4"/>
          <p:cNvSpPr>
            <a:spLocks noChangeArrowheads="1"/>
          </p:cNvSpPr>
          <p:nvPr/>
        </p:nvSpPr>
        <p:spPr bwMode="auto">
          <a:xfrm>
            <a:off x="3175" y="1263650"/>
            <a:ext cx="9144000" cy="5394325"/>
          </a:xfrm>
          <a:prstGeom prst="rect">
            <a:avLst/>
          </a:prstGeom>
          <a:solidFill>
            <a:schemeClr val="accent1"/>
          </a:solidFill>
          <a:ln w="6350" algn="ctr">
            <a:solidFill>
              <a:schemeClr val="accent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Font typeface="Wingdings" pitchFamily="2" charset="2"/>
              <a:buNone/>
            </a:pPr>
            <a:endParaRPr lang="en-GB"/>
          </a:p>
        </p:txBody>
      </p:sp>
      <p:sp>
        <p:nvSpPr>
          <p:cNvPr id="12293" name="Inhaltsplatzhalter 1"/>
          <p:cNvSpPr>
            <a:spLocks/>
          </p:cNvSpPr>
          <p:nvPr/>
        </p:nvSpPr>
        <p:spPr bwMode="auto">
          <a:xfrm>
            <a:off x="755650" y="2636838"/>
            <a:ext cx="7416800" cy="781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>
                <a:solidFill>
                  <a:schemeClr val="bg1"/>
                </a:solidFill>
              </a:rPr>
              <a:t>Все сведения в данной презентации не имеют обязательной силы. Используемые данные приведены в информационных целях и могут изменяться без предварительного уведомления.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9">
            <a:hlinkClick r:id="rId18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050" y="2852738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Типовой комплект запасных частей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53251" name="Rectangle 20">
            <a:hlinkClick r:id="rId18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1050" y="32829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График обслуживания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53252" name="Rectangle 3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Установка и обслуживание</a:t>
            </a:r>
            <a:endParaRPr lang="de-DE" smtClean="0"/>
          </a:p>
        </p:txBody>
      </p:sp>
      <p:sp>
        <p:nvSpPr>
          <p:cNvPr id="53253" name="Rectangle 4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3254" name="Rectangle 5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3255" name="Rectangle 6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3256" name="Rectangle 7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3257" name="Rectangle 8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3258" name="Rectangle 9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3259" name="Rectangle 10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3260" name="Rectangle 11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3261" name="Rectangle 1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3262" name="Rectangle 14">
            <a:hlinkClick r:id="rId19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Установка и обслуживание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53263" name="Rectangle 16">
            <a:hlinkClick r:id="rId18" action="ppaction://hlinksldjump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51050" y="24320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Монтаж</a:t>
            </a:r>
            <a:r>
              <a:rPr lang="en-GB" b="1">
                <a:solidFill>
                  <a:srgbClr val="254B71"/>
                </a:solidFill>
              </a:rPr>
              <a:t> </a:t>
            </a:r>
            <a:r>
              <a:rPr lang="ru-RU" b="1">
                <a:solidFill>
                  <a:srgbClr val="254B71"/>
                </a:solidFill>
              </a:rPr>
              <a:t>и наладка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53264" name="Rectangle 21">
            <a:hlinkClick r:id="rId18" action="ppaction://hlinksldjump"/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51050" y="37147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Дистанционное управление с </a:t>
            </a:r>
            <a:r>
              <a:rPr lang="en-GB" b="1">
                <a:solidFill>
                  <a:srgbClr val="254B71"/>
                </a:solidFill>
              </a:rPr>
              <a:t>irds</a:t>
            </a:r>
            <a:r>
              <a:rPr lang="en-GB" b="1" baseline="30000">
                <a:solidFill>
                  <a:srgbClr val="254B71"/>
                </a:solidFill>
              </a:rPr>
              <a:t>®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7"/>
          <p:cNvSpPr txBox="1">
            <a:spLocks noChangeArrowheads="1"/>
          </p:cNvSpPr>
          <p:nvPr/>
        </p:nvSpPr>
        <p:spPr bwMode="auto">
          <a:xfrm>
            <a:off x="2195513" y="2852738"/>
            <a:ext cx="3168650" cy="5492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600" b="1">
                <a:solidFill>
                  <a:srgbClr val="254B71"/>
                </a:solidFill>
              </a:rPr>
              <a:t>irds</a:t>
            </a:r>
            <a:r>
              <a:rPr lang="de-CH" sz="1600" b="1" baseline="30000">
                <a:solidFill>
                  <a:srgbClr val="254B71"/>
                </a:solidFill>
              </a:rPr>
              <a:t>®</a:t>
            </a:r>
            <a:r>
              <a:rPr lang="de-CH" sz="1600" b="1">
                <a:solidFill>
                  <a:srgbClr val="254B71"/>
                </a:solidFill>
              </a:rPr>
              <a:t>  </a:t>
            </a:r>
            <a:r>
              <a:rPr lang="ru-RU" sz="1600" b="1">
                <a:solidFill>
                  <a:srgbClr val="254B71"/>
                </a:solidFill>
              </a:rPr>
              <a:t>контроллер</a:t>
            </a:r>
            <a:r>
              <a:rPr lang="de-CH" sz="1600" b="1">
                <a:solidFill>
                  <a:srgbClr val="254B71"/>
                </a:solidFill>
              </a:rPr>
              <a:t/>
            </a:r>
            <a:br>
              <a:rPr lang="de-CH" sz="1600" b="1">
                <a:solidFill>
                  <a:srgbClr val="254B71"/>
                </a:solidFill>
              </a:rPr>
            </a:br>
            <a:r>
              <a:rPr lang="de-CH" sz="1400" b="1">
                <a:solidFill>
                  <a:srgbClr val="254B71"/>
                </a:solidFill>
              </a:rPr>
              <a:t>intelligent remote diagnostics service</a:t>
            </a:r>
            <a:endParaRPr lang="de-DE" sz="1400" b="1">
              <a:solidFill>
                <a:srgbClr val="254B71"/>
              </a:solidFill>
            </a:endParaRPr>
          </a:p>
        </p:txBody>
      </p:sp>
      <p:sp>
        <p:nvSpPr>
          <p:cNvPr id="57347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z="2400" smtClean="0"/>
              <a:t>Дистанционное управление с </a:t>
            </a:r>
            <a:r>
              <a:rPr lang="de-CH" sz="2800" smtClean="0"/>
              <a:t>irds</a:t>
            </a:r>
            <a:r>
              <a:rPr lang="de-CH" sz="2200" baseline="30000" smtClean="0"/>
              <a:t>®</a:t>
            </a:r>
            <a:r>
              <a:rPr lang="de-CH" sz="2200" smtClean="0"/>
              <a:t> </a:t>
            </a:r>
            <a:endParaRPr lang="de-DE" sz="2200" smtClean="0"/>
          </a:p>
        </p:txBody>
      </p:sp>
      <p:sp>
        <p:nvSpPr>
          <p:cNvPr id="57348" name="Line 13"/>
          <p:cNvSpPr>
            <a:spLocks noChangeShapeType="1"/>
          </p:cNvSpPr>
          <p:nvPr/>
        </p:nvSpPr>
        <p:spPr bwMode="auto">
          <a:xfrm>
            <a:off x="2179638" y="2493963"/>
            <a:ext cx="611187" cy="0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graphicFrame>
        <p:nvGraphicFramePr>
          <p:cNvPr id="57349" name="Object 18"/>
          <p:cNvGraphicFramePr>
            <a:graphicFrameLocks noChangeAspect="1"/>
          </p:cNvGraphicFramePr>
          <p:nvPr/>
        </p:nvGraphicFramePr>
        <p:xfrm>
          <a:off x="611188" y="4652963"/>
          <a:ext cx="126365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70" name="Clip" r:id="rId3" imgW="944575" imgH="1180490" progId="">
                  <p:embed/>
                </p:oleObj>
              </mc:Choice>
              <mc:Fallback>
                <p:oleObj name="Clip" r:id="rId3" imgW="944575" imgH="1180490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652963"/>
                        <a:ext cx="1263650" cy="157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0" name="Object 27"/>
          <p:cNvGraphicFramePr>
            <a:graphicFrameLocks noChangeAspect="1"/>
          </p:cNvGraphicFramePr>
          <p:nvPr/>
        </p:nvGraphicFramePr>
        <p:xfrm>
          <a:off x="3276600" y="3644900"/>
          <a:ext cx="12827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71" name="Clip" r:id="rId5" imgW="1744675" imgH="1584655" progId="">
                  <p:embed/>
                </p:oleObj>
              </mc:Choice>
              <mc:Fallback>
                <p:oleObj name="Clip" r:id="rId5" imgW="1744675" imgH="1584655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644900"/>
                        <a:ext cx="1282700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1" name="Picture 3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911350"/>
            <a:ext cx="112553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605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Line 67"/>
          <p:cNvSpPr>
            <a:spLocks noChangeShapeType="1"/>
          </p:cNvSpPr>
          <p:nvPr/>
        </p:nvSpPr>
        <p:spPr bwMode="auto">
          <a:xfrm flipV="1">
            <a:off x="4592638" y="2492375"/>
            <a:ext cx="1635125" cy="1588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54" name="Text Box 68"/>
          <p:cNvSpPr txBox="1">
            <a:spLocks noChangeArrowheads="1"/>
          </p:cNvSpPr>
          <p:nvPr/>
        </p:nvSpPr>
        <p:spPr bwMode="auto">
          <a:xfrm>
            <a:off x="4643438" y="1939925"/>
            <a:ext cx="1584325" cy="5842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254B71"/>
                </a:solidFill>
              </a:rPr>
              <a:t>Передача данных</a:t>
            </a:r>
            <a:r>
              <a:rPr lang="de-CH" sz="1600" b="1">
                <a:solidFill>
                  <a:srgbClr val="254B71"/>
                </a:solidFill>
              </a:rPr>
              <a:t>*)</a:t>
            </a:r>
            <a:endParaRPr lang="de-DE" sz="1600" b="1">
              <a:solidFill>
                <a:srgbClr val="254B71"/>
              </a:solidFill>
            </a:endParaRPr>
          </a:p>
        </p:txBody>
      </p:sp>
      <p:graphicFrame>
        <p:nvGraphicFramePr>
          <p:cNvPr id="57355" name="Object 15"/>
          <p:cNvGraphicFramePr>
            <a:graphicFrameLocks noChangeAspect="1"/>
          </p:cNvGraphicFramePr>
          <p:nvPr/>
        </p:nvGraphicFramePr>
        <p:xfrm>
          <a:off x="6130925" y="4292600"/>
          <a:ext cx="1489075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72" name="Clip" r:id="rId9" imgW="5640388" imgH="6415088" progId="">
                  <p:embed/>
                </p:oleObj>
              </mc:Choice>
              <mc:Fallback>
                <p:oleObj name="Clip" r:id="rId9" imgW="5640388" imgH="6415088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925" y="4292600"/>
                        <a:ext cx="1489075" cy="169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6" name="Text Box 69"/>
          <p:cNvSpPr txBox="1">
            <a:spLocks noChangeArrowheads="1"/>
          </p:cNvSpPr>
          <p:nvPr/>
        </p:nvSpPr>
        <p:spPr bwMode="auto">
          <a:xfrm>
            <a:off x="5435600" y="6116638"/>
            <a:ext cx="3240088" cy="33813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600" b="1">
                <a:solidFill>
                  <a:srgbClr val="254B71"/>
                </a:solidFill>
              </a:rPr>
              <a:t>MAN Diesel &amp; Turbo </a:t>
            </a:r>
            <a:r>
              <a:rPr lang="ru-RU" sz="1600" b="1">
                <a:solidFill>
                  <a:srgbClr val="254B71"/>
                </a:solidFill>
              </a:rPr>
              <a:t>эксперты</a:t>
            </a:r>
            <a:endParaRPr lang="de-DE" sz="1600" b="1">
              <a:solidFill>
                <a:srgbClr val="254B71"/>
              </a:solidFill>
            </a:endParaRPr>
          </a:p>
        </p:txBody>
      </p:sp>
      <p:grpSp>
        <p:nvGrpSpPr>
          <p:cNvPr id="57357" name="Group 75"/>
          <p:cNvGrpSpPr>
            <a:grpSpLocks/>
          </p:cNvGrpSpPr>
          <p:nvPr/>
        </p:nvGrpSpPr>
        <p:grpSpPr bwMode="auto">
          <a:xfrm>
            <a:off x="6011863" y="1412875"/>
            <a:ext cx="1439862" cy="1423988"/>
            <a:chOff x="3742" y="890"/>
            <a:chExt cx="907" cy="897"/>
          </a:xfrm>
        </p:grpSpPr>
        <p:grpSp>
          <p:nvGrpSpPr>
            <p:cNvPr id="57376" name="Group 47"/>
            <p:cNvGrpSpPr>
              <a:grpSpLocks/>
            </p:cNvGrpSpPr>
            <p:nvPr/>
          </p:nvGrpSpPr>
          <p:grpSpPr bwMode="auto">
            <a:xfrm>
              <a:off x="3908" y="1170"/>
              <a:ext cx="576" cy="617"/>
              <a:chOff x="4104" y="1141"/>
              <a:chExt cx="592" cy="818"/>
            </a:xfrm>
          </p:grpSpPr>
          <p:sp>
            <p:nvSpPr>
              <p:cNvPr id="57378" name="Oval 48"/>
              <p:cNvSpPr>
                <a:spLocks noChangeArrowheads="1"/>
              </p:cNvSpPr>
              <p:nvPr/>
            </p:nvSpPr>
            <p:spPr bwMode="auto">
              <a:xfrm>
                <a:off x="4104" y="1692"/>
                <a:ext cx="592" cy="267"/>
              </a:xfrm>
              <a:prstGeom prst="ellipse">
                <a:avLst/>
              </a:prstGeom>
              <a:solidFill>
                <a:srgbClr val="3E8DF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57379" name="Rectangle 49"/>
              <p:cNvSpPr>
                <a:spLocks noChangeArrowheads="1"/>
              </p:cNvSpPr>
              <p:nvPr/>
            </p:nvSpPr>
            <p:spPr bwMode="auto">
              <a:xfrm>
                <a:off x="4104" y="1269"/>
                <a:ext cx="592" cy="557"/>
              </a:xfrm>
              <a:prstGeom prst="rect">
                <a:avLst/>
              </a:prstGeom>
              <a:solidFill>
                <a:srgbClr val="3E8D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57380" name="Oval 50"/>
              <p:cNvSpPr>
                <a:spLocks noChangeArrowheads="1"/>
              </p:cNvSpPr>
              <p:nvPr/>
            </p:nvSpPr>
            <p:spPr bwMode="auto">
              <a:xfrm>
                <a:off x="4104" y="1141"/>
                <a:ext cx="592" cy="267"/>
              </a:xfrm>
              <a:prstGeom prst="ellipse">
                <a:avLst/>
              </a:prstGeom>
              <a:solidFill>
                <a:srgbClr val="3E8DF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57381" name="Line 51"/>
              <p:cNvSpPr>
                <a:spLocks noChangeShapeType="1"/>
              </p:cNvSpPr>
              <p:nvPr/>
            </p:nvSpPr>
            <p:spPr bwMode="auto">
              <a:xfrm>
                <a:off x="4104" y="1269"/>
                <a:ext cx="0" cy="5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57382" name="Line 52"/>
              <p:cNvSpPr>
                <a:spLocks noChangeShapeType="1"/>
              </p:cNvSpPr>
              <p:nvPr/>
            </p:nvSpPr>
            <p:spPr bwMode="auto">
              <a:xfrm>
                <a:off x="4696" y="1273"/>
                <a:ext cx="0" cy="5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sp>
          <p:nvSpPr>
            <p:cNvPr id="57377" name="Text Box 71"/>
            <p:cNvSpPr txBox="1">
              <a:spLocks noChangeArrowheads="1"/>
            </p:cNvSpPr>
            <p:nvPr/>
          </p:nvSpPr>
          <p:spPr bwMode="auto">
            <a:xfrm>
              <a:off x="3742" y="890"/>
              <a:ext cx="907" cy="212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000" rIns="54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1600" b="1">
                  <a:solidFill>
                    <a:srgbClr val="254B71"/>
                  </a:solidFill>
                </a:rPr>
                <a:t>Сервер</a:t>
              </a:r>
              <a:endParaRPr lang="de-DE" sz="1600" b="1">
                <a:solidFill>
                  <a:srgbClr val="254B71"/>
                </a:solidFill>
              </a:endParaRPr>
            </a:p>
          </p:txBody>
        </p:sp>
      </p:grpSp>
      <p:sp>
        <p:nvSpPr>
          <p:cNvPr id="57358" name="Text Box 72"/>
          <p:cNvSpPr txBox="1">
            <a:spLocks noChangeArrowheads="1"/>
          </p:cNvSpPr>
          <p:nvPr/>
        </p:nvSpPr>
        <p:spPr bwMode="auto">
          <a:xfrm>
            <a:off x="7704138" y="5153025"/>
            <a:ext cx="1189037" cy="8302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254B71"/>
                </a:solidFill>
              </a:rPr>
              <a:t>Индивидуальный анализ</a:t>
            </a:r>
            <a:endParaRPr lang="de-DE" sz="1600" b="1">
              <a:solidFill>
                <a:srgbClr val="254B71"/>
              </a:solidFill>
            </a:endParaRPr>
          </a:p>
        </p:txBody>
      </p:sp>
      <p:sp>
        <p:nvSpPr>
          <p:cNvPr id="57359" name="Line 73"/>
          <p:cNvSpPr>
            <a:spLocks noChangeShapeType="1"/>
          </p:cNvSpPr>
          <p:nvPr/>
        </p:nvSpPr>
        <p:spPr bwMode="auto">
          <a:xfrm flipV="1">
            <a:off x="7235825" y="2492375"/>
            <a:ext cx="769938" cy="1588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0" name="Line 74"/>
          <p:cNvSpPr>
            <a:spLocks noChangeShapeType="1"/>
          </p:cNvSpPr>
          <p:nvPr/>
        </p:nvSpPr>
        <p:spPr bwMode="auto">
          <a:xfrm flipH="1">
            <a:off x="7451725" y="2924175"/>
            <a:ext cx="936625" cy="1225550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1" name="Line 76"/>
          <p:cNvSpPr>
            <a:spLocks noChangeShapeType="1"/>
          </p:cNvSpPr>
          <p:nvPr/>
        </p:nvSpPr>
        <p:spPr bwMode="auto">
          <a:xfrm>
            <a:off x="6804025" y="2924175"/>
            <a:ext cx="215900" cy="1225550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2" name="Line 77"/>
          <p:cNvSpPr>
            <a:spLocks noChangeShapeType="1"/>
          </p:cNvSpPr>
          <p:nvPr/>
        </p:nvSpPr>
        <p:spPr bwMode="auto">
          <a:xfrm>
            <a:off x="827088" y="3141663"/>
            <a:ext cx="720725" cy="1943100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3" name="Line 78"/>
          <p:cNvSpPr>
            <a:spLocks noChangeShapeType="1"/>
          </p:cNvSpPr>
          <p:nvPr/>
        </p:nvSpPr>
        <p:spPr bwMode="auto">
          <a:xfrm flipH="1" flipV="1">
            <a:off x="1042988" y="3141663"/>
            <a:ext cx="649287" cy="1871662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4" name="Text Box 79"/>
          <p:cNvSpPr txBox="1">
            <a:spLocks noChangeArrowheads="1"/>
          </p:cNvSpPr>
          <p:nvPr/>
        </p:nvSpPr>
        <p:spPr bwMode="auto">
          <a:xfrm>
            <a:off x="468313" y="6237288"/>
            <a:ext cx="1439862" cy="33655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254B71"/>
                </a:solidFill>
              </a:rPr>
              <a:t>Оператор</a:t>
            </a:r>
            <a:endParaRPr lang="de-DE" sz="1600" b="1">
              <a:solidFill>
                <a:srgbClr val="254B71"/>
              </a:solidFill>
            </a:endParaRPr>
          </a:p>
        </p:txBody>
      </p:sp>
      <p:grpSp>
        <p:nvGrpSpPr>
          <p:cNvPr id="57365" name="Group 86"/>
          <p:cNvGrpSpPr>
            <a:grpSpLocks/>
          </p:cNvGrpSpPr>
          <p:nvPr/>
        </p:nvGrpSpPr>
        <p:grpSpPr bwMode="auto">
          <a:xfrm>
            <a:off x="1979613" y="5516563"/>
            <a:ext cx="4105275" cy="219075"/>
            <a:chOff x="1247" y="3475"/>
            <a:chExt cx="2858" cy="138"/>
          </a:xfrm>
        </p:grpSpPr>
        <p:sp>
          <p:nvSpPr>
            <p:cNvPr id="57374" name="Line 80"/>
            <p:cNvSpPr>
              <a:spLocks noChangeShapeType="1"/>
            </p:cNvSpPr>
            <p:nvPr/>
          </p:nvSpPr>
          <p:spPr bwMode="auto">
            <a:xfrm flipV="1">
              <a:off x="1247" y="3610"/>
              <a:ext cx="2858" cy="3"/>
            </a:xfrm>
            <a:prstGeom prst="line">
              <a:avLst/>
            </a:prstGeom>
            <a:noFill/>
            <a:ln w="50800">
              <a:solidFill>
                <a:srgbClr val="BA6684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57375" name="Line 81"/>
            <p:cNvSpPr>
              <a:spLocks noChangeShapeType="1"/>
            </p:cNvSpPr>
            <p:nvPr/>
          </p:nvSpPr>
          <p:spPr bwMode="auto">
            <a:xfrm flipH="1">
              <a:off x="1247" y="3475"/>
              <a:ext cx="2858" cy="0"/>
            </a:xfrm>
            <a:prstGeom prst="line">
              <a:avLst/>
            </a:prstGeom>
            <a:noFill/>
            <a:ln w="50800">
              <a:solidFill>
                <a:srgbClr val="BA6684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sp>
        <p:nvSpPr>
          <p:cNvPr id="57366" name="Text Box 82"/>
          <p:cNvSpPr txBox="1">
            <a:spLocks noChangeArrowheads="1"/>
          </p:cNvSpPr>
          <p:nvPr/>
        </p:nvSpPr>
        <p:spPr bwMode="auto">
          <a:xfrm>
            <a:off x="3132138" y="4868863"/>
            <a:ext cx="1655762" cy="33813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254B71"/>
                </a:solidFill>
              </a:rPr>
              <a:t>Обслуживание</a:t>
            </a:r>
            <a:endParaRPr lang="de-DE" sz="1600" b="1">
              <a:solidFill>
                <a:srgbClr val="254B71"/>
              </a:solidFill>
            </a:endParaRPr>
          </a:p>
        </p:txBody>
      </p:sp>
      <p:sp>
        <p:nvSpPr>
          <p:cNvPr id="57367" name="Line 83"/>
          <p:cNvSpPr>
            <a:spLocks noChangeShapeType="1"/>
          </p:cNvSpPr>
          <p:nvPr/>
        </p:nvSpPr>
        <p:spPr bwMode="auto">
          <a:xfrm flipH="1" flipV="1">
            <a:off x="4716463" y="4508500"/>
            <a:ext cx="1584325" cy="433388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8" name="Line 84"/>
          <p:cNvSpPr>
            <a:spLocks noChangeShapeType="1"/>
          </p:cNvSpPr>
          <p:nvPr/>
        </p:nvSpPr>
        <p:spPr bwMode="auto">
          <a:xfrm flipH="1" flipV="1">
            <a:off x="1908175" y="3141663"/>
            <a:ext cx="1368425" cy="935037"/>
          </a:xfrm>
          <a:prstGeom prst="line">
            <a:avLst/>
          </a:prstGeom>
          <a:noFill/>
          <a:ln w="50800">
            <a:solidFill>
              <a:srgbClr val="BA6684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57369" name="Text Box 85"/>
          <p:cNvSpPr txBox="1">
            <a:spLocks noChangeArrowheads="1"/>
          </p:cNvSpPr>
          <p:nvPr/>
        </p:nvSpPr>
        <p:spPr bwMode="auto">
          <a:xfrm>
            <a:off x="7831138" y="1301750"/>
            <a:ext cx="1189037" cy="8302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254B71"/>
                </a:solidFill>
              </a:rPr>
              <a:t>Автоматический анализ</a:t>
            </a:r>
            <a:endParaRPr lang="de-DE" sz="1600" b="1">
              <a:solidFill>
                <a:srgbClr val="254B71"/>
              </a:solidFill>
            </a:endParaRPr>
          </a:p>
        </p:txBody>
      </p:sp>
      <p:sp>
        <p:nvSpPr>
          <p:cNvPr id="57370" name="Text Box 9"/>
          <p:cNvSpPr txBox="1">
            <a:spLocks noChangeArrowheads="1"/>
          </p:cNvSpPr>
          <p:nvPr/>
        </p:nvSpPr>
        <p:spPr bwMode="auto">
          <a:xfrm>
            <a:off x="2771775" y="1844675"/>
            <a:ext cx="1728788" cy="33655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>
                <a:solidFill>
                  <a:srgbClr val="254B71"/>
                </a:solidFill>
              </a:rPr>
              <a:t>Оцифровка</a:t>
            </a:r>
            <a:endParaRPr lang="de-DE" sz="1600" b="1">
              <a:solidFill>
                <a:srgbClr val="254B71"/>
              </a:solidFill>
            </a:endParaRPr>
          </a:p>
        </p:txBody>
      </p:sp>
      <p:pic>
        <p:nvPicPr>
          <p:cNvPr id="57371" name="Picture 6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232025"/>
            <a:ext cx="180816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2" name="Line 89"/>
          <p:cNvSpPr>
            <a:spLocks noChangeShapeType="1"/>
          </p:cNvSpPr>
          <p:nvPr/>
        </p:nvSpPr>
        <p:spPr bwMode="auto">
          <a:xfrm flipV="1">
            <a:off x="5364163" y="2276475"/>
            <a:ext cx="0" cy="43180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57373" name="Text Box 90"/>
          <p:cNvSpPr txBox="1">
            <a:spLocks noChangeArrowheads="1"/>
          </p:cNvSpPr>
          <p:nvPr/>
        </p:nvSpPr>
        <p:spPr bwMode="auto">
          <a:xfrm>
            <a:off x="2555875" y="6092825"/>
            <a:ext cx="2520950" cy="5238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400" b="1">
                <a:solidFill>
                  <a:srgbClr val="254B71"/>
                </a:solidFill>
              </a:rPr>
              <a:t>*) </a:t>
            </a:r>
            <a:r>
              <a:rPr lang="ru-RU" sz="1400" b="1">
                <a:solidFill>
                  <a:srgbClr val="254B71"/>
                </a:solidFill>
              </a:rPr>
              <a:t>периодические проверки оператором</a:t>
            </a:r>
            <a:r>
              <a:rPr lang="de-CH" sz="1400" b="1">
                <a:solidFill>
                  <a:srgbClr val="254B71"/>
                </a:solidFill>
              </a:rPr>
              <a:t>/ </a:t>
            </a:r>
            <a:r>
              <a:rPr lang="ru-RU" sz="1400" b="1">
                <a:solidFill>
                  <a:srgbClr val="254B71"/>
                </a:solidFill>
              </a:rPr>
              <a:t>клиентом</a:t>
            </a:r>
            <a:endParaRPr lang="de-DE" sz="1400" b="1">
              <a:solidFill>
                <a:srgbClr val="254B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Референции</a:t>
            </a:r>
            <a:endParaRPr lang="de-DE" smtClean="0"/>
          </a:p>
        </p:txBody>
      </p:sp>
      <p:sp>
        <p:nvSpPr>
          <p:cNvPr id="58371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8372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8373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8374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8375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8376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8377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8378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58379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8380" name="Rectangle 12">
            <a:hlinkClick r:id="rId16" action="ppaction://hlinksldjump"/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Референции</a:t>
            </a:r>
            <a:r>
              <a:rPr lang="en-GB" b="1">
                <a:solidFill>
                  <a:srgbClr val="254B71"/>
                </a:solidFill>
              </a:rPr>
              <a:t> </a:t>
            </a:r>
          </a:p>
        </p:txBody>
      </p:sp>
      <p:sp>
        <p:nvSpPr>
          <p:cNvPr id="58381" name="Rectangle 13">
            <a:hlinkClick r:id="rId17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1050" y="2871788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Референции по установленным блокам – отдельно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58382" name="Rectangle 16">
            <a:hlinkClick r:id="rId17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1050" y="24320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Утверждения клиентов</a:t>
            </a:r>
            <a:endParaRPr lang="en-GB" b="1">
              <a:solidFill>
                <a:srgbClr val="254B7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2200" smtClean="0"/>
              <a:t>Нагнетатели выпуска </a:t>
            </a:r>
            <a:r>
              <a:rPr lang="de-DE" altLang="en-US" sz="2200" smtClean="0"/>
              <a:t>MAN Diesel &amp; Turbo</a:t>
            </a:r>
            <a:br>
              <a:rPr lang="de-DE" altLang="en-US" sz="2200" smtClean="0"/>
            </a:br>
            <a:r>
              <a:rPr lang="bg-BG" altLang="en-US" sz="2200" smtClean="0"/>
              <a:t>Тип </a:t>
            </a:r>
            <a:r>
              <a:rPr lang="de-CH" altLang="en-US" sz="2200" smtClean="0"/>
              <a:t>MOPICO</a:t>
            </a:r>
            <a:r>
              <a:rPr lang="bg-BG" altLang="en-US" sz="2200" smtClean="0"/>
              <a:t> </a:t>
            </a:r>
            <a:r>
              <a:rPr lang="de-DE" altLang="en-US" sz="2200" smtClean="0"/>
              <a:t>– </a:t>
            </a:r>
            <a:r>
              <a:rPr lang="bg-BG" altLang="en-US" sz="2000" smtClean="0"/>
              <a:t>Референции</a:t>
            </a:r>
            <a:endParaRPr lang="en-US" altLang="en-US" sz="2000" smtClean="0"/>
          </a:p>
        </p:txBody>
      </p:sp>
      <p:pic>
        <p:nvPicPr>
          <p:cNvPr id="50179" name="Picture 6" descr="Weltka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1800"/>
            <a:ext cx="88566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 descr="Weltkar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8566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3563938" y="4941888"/>
            <a:ext cx="576262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0182" name="Line 9"/>
          <p:cNvSpPr>
            <a:spLocks noChangeShapeType="1"/>
          </p:cNvSpPr>
          <p:nvPr/>
        </p:nvSpPr>
        <p:spPr bwMode="auto">
          <a:xfrm flipH="1" flipV="1">
            <a:off x="3276600" y="4491038"/>
            <a:ext cx="287338" cy="450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1763713" y="4294188"/>
            <a:ext cx="576262" cy="3921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184" name="Line 11"/>
          <p:cNvSpPr>
            <a:spLocks noChangeShapeType="1"/>
          </p:cNvSpPr>
          <p:nvPr/>
        </p:nvSpPr>
        <p:spPr bwMode="auto">
          <a:xfrm flipV="1">
            <a:off x="2411413" y="3860800"/>
            <a:ext cx="215900" cy="577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4"/>
          <p:cNvSpPr txBox="1">
            <a:spLocks noChangeArrowheads="1"/>
          </p:cNvSpPr>
          <p:nvPr/>
        </p:nvSpPr>
        <p:spPr bwMode="auto">
          <a:xfrm>
            <a:off x="5695950" y="3800475"/>
            <a:ext cx="576263" cy="368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186" name="Line 15"/>
          <p:cNvSpPr>
            <a:spLocks noChangeShapeType="1"/>
          </p:cNvSpPr>
          <p:nvPr/>
        </p:nvSpPr>
        <p:spPr bwMode="auto">
          <a:xfrm flipH="1" flipV="1">
            <a:off x="4310063" y="2954338"/>
            <a:ext cx="1377950" cy="1041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6"/>
          <p:cNvSpPr txBox="1">
            <a:spLocks noChangeArrowheads="1"/>
          </p:cNvSpPr>
          <p:nvPr/>
        </p:nvSpPr>
        <p:spPr bwMode="auto">
          <a:xfrm>
            <a:off x="4027488" y="1341438"/>
            <a:ext cx="576262" cy="3921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0188" name="Line 17"/>
          <p:cNvSpPr>
            <a:spLocks noChangeShapeType="1"/>
          </p:cNvSpPr>
          <p:nvPr/>
        </p:nvSpPr>
        <p:spPr bwMode="auto">
          <a:xfrm>
            <a:off x="4357688" y="1724025"/>
            <a:ext cx="142875" cy="5889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3348038" y="1341438"/>
            <a:ext cx="576262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 dirty="0" smtClean="0">
                <a:solidFill>
                  <a:srgbClr val="FF0000"/>
                </a:solidFill>
              </a:rPr>
              <a:t>32</a:t>
            </a:r>
            <a:endParaRPr lang="de-DE" altLang="en-US" b="1" dirty="0">
              <a:solidFill>
                <a:srgbClr val="FF0000"/>
              </a:solidFill>
            </a:endParaRPr>
          </a:p>
        </p:txBody>
      </p:sp>
      <p:sp>
        <p:nvSpPr>
          <p:cNvPr id="50190" name="Line 19"/>
          <p:cNvSpPr>
            <a:spLocks noChangeShapeType="1"/>
          </p:cNvSpPr>
          <p:nvPr/>
        </p:nvSpPr>
        <p:spPr bwMode="auto">
          <a:xfrm>
            <a:off x="3708400" y="1773238"/>
            <a:ext cx="863600" cy="8651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Text Box 20"/>
          <p:cNvSpPr txBox="1">
            <a:spLocks noChangeArrowheads="1"/>
          </p:cNvSpPr>
          <p:nvPr/>
        </p:nvSpPr>
        <p:spPr bwMode="auto">
          <a:xfrm>
            <a:off x="3648075" y="3943350"/>
            <a:ext cx="576263" cy="369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0192" name="Line 21"/>
          <p:cNvSpPr>
            <a:spLocks noChangeShapeType="1"/>
          </p:cNvSpPr>
          <p:nvPr/>
        </p:nvSpPr>
        <p:spPr bwMode="auto">
          <a:xfrm flipV="1">
            <a:off x="3997325" y="2670175"/>
            <a:ext cx="574675" cy="127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Text Box 22"/>
          <p:cNvSpPr txBox="1">
            <a:spLocks noChangeArrowheads="1"/>
          </p:cNvSpPr>
          <p:nvPr/>
        </p:nvSpPr>
        <p:spPr bwMode="auto">
          <a:xfrm>
            <a:off x="6011863" y="1341438"/>
            <a:ext cx="576262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194" name="Line 23"/>
          <p:cNvSpPr>
            <a:spLocks noChangeShapeType="1"/>
          </p:cNvSpPr>
          <p:nvPr/>
        </p:nvSpPr>
        <p:spPr bwMode="auto">
          <a:xfrm flipH="1">
            <a:off x="5292725" y="1724025"/>
            <a:ext cx="935038" cy="1130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Text Box 24"/>
          <p:cNvSpPr txBox="1">
            <a:spLocks noChangeArrowheads="1"/>
          </p:cNvSpPr>
          <p:nvPr/>
        </p:nvSpPr>
        <p:spPr bwMode="auto">
          <a:xfrm>
            <a:off x="900113" y="2914650"/>
            <a:ext cx="576262" cy="369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0196" name="Line 25"/>
          <p:cNvSpPr>
            <a:spLocks noChangeShapeType="1"/>
          </p:cNvSpPr>
          <p:nvPr/>
        </p:nvSpPr>
        <p:spPr bwMode="auto">
          <a:xfrm flipV="1">
            <a:off x="1476375" y="2973388"/>
            <a:ext cx="574675" cy="952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Text Box 26"/>
          <p:cNvSpPr txBox="1">
            <a:spLocks noChangeArrowheads="1"/>
          </p:cNvSpPr>
          <p:nvPr/>
        </p:nvSpPr>
        <p:spPr bwMode="auto">
          <a:xfrm>
            <a:off x="2987675" y="6227763"/>
            <a:ext cx="43926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en-US" b="1" dirty="0"/>
              <a:t>ВСЕГО</a:t>
            </a:r>
            <a:r>
              <a:rPr lang="en-US" altLang="en-US" b="1" dirty="0"/>
              <a:t>: </a:t>
            </a:r>
            <a:r>
              <a:rPr lang="en-US" altLang="en-US" b="1" dirty="0" smtClean="0"/>
              <a:t>111 </a:t>
            </a:r>
            <a:r>
              <a:rPr lang="bg-BG" altLang="en-US" b="1" dirty="0"/>
              <a:t>нагнетателей</a:t>
            </a:r>
            <a:endParaRPr lang="en-US" altLang="en-US" b="1" dirty="0"/>
          </a:p>
        </p:txBody>
      </p:sp>
      <p:sp>
        <p:nvSpPr>
          <p:cNvPr id="50198" name="Line 21"/>
          <p:cNvSpPr>
            <a:spLocks noChangeShapeType="1"/>
          </p:cNvSpPr>
          <p:nvPr/>
        </p:nvSpPr>
        <p:spPr bwMode="auto">
          <a:xfrm flipV="1">
            <a:off x="3779838" y="2625725"/>
            <a:ext cx="652462" cy="695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Text Box 20"/>
          <p:cNvSpPr txBox="1">
            <a:spLocks noChangeArrowheads="1"/>
          </p:cNvSpPr>
          <p:nvPr/>
        </p:nvSpPr>
        <p:spPr bwMode="auto">
          <a:xfrm>
            <a:off x="3203575" y="3349625"/>
            <a:ext cx="576263" cy="368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2627313" y="1416050"/>
            <a:ext cx="576262" cy="369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3203575" y="1785938"/>
            <a:ext cx="1081088" cy="7889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Text Box 18"/>
          <p:cNvSpPr txBox="1">
            <a:spLocks noChangeArrowheads="1"/>
          </p:cNvSpPr>
          <p:nvPr/>
        </p:nvSpPr>
        <p:spPr bwMode="auto">
          <a:xfrm>
            <a:off x="1920875" y="1671638"/>
            <a:ext cx="576263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203" name="Line 19"/>
          <p:cNvSpPr>
            <a:spLocks noChangeShapeType="1"/>
          </p:cNvSpPr>
          <p:nvPr/>
        </p:nvSpPr>
        <p:spPr bwMode="auto">
          <a:xfrm>
            <a:off x="2195513" y="2060575"/>
            <a:ext cx="0" cy="4016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Text Box 8"/>
          <p:cNvSpPr txBox="1">
            <a:spLocks noChangeArrowheads="1"/>
          </p:cNvSpPr>
          <p:nvPr/>
        </p:nvSpPr>
        <p:spPr bwMode="auto">
          <a:xfrm>
            <a:off x="3160713" y="2670175"/>
            <a:ext cx="576262" cy="368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0205" name="Line 25"/>
          <p:cNvSpPr>
            <a:spLocks noChangeShapeType="1"/>
          </p:cNvSpPr>
          <p:nvPr/>
        </p:nvSpPr>
        <p:spPr bwMode="auto">
          <a:xfrm flipV="1">
            <a:off x="3709988" y="2759075"/>
            <a:ext cx="576262" cy="952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Text Box 16"/>
          <p:cNvSpPr txBox="1">
            <a:spLocks noChangeArrowheads="1"/>
          </p:cNvSpPr>
          <p:nvPr/>
        </p:nvSpPr>
        <p:spPr bwMode="auto">
          <a:xfrm>
            <a:off x="5291138" y="1341438"/>
            <a:ext cx="576262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0207" name="Line 17"/>
          <p:cNvSpPr>
            <a:spLocks noChangeShapeType="1"/>
          </p:cNvSpPr>
          <p:nvPr/>
        </p:nvSpPr>
        <p:spPr bwMode="auto">
          <a:xfrm flipH="1">
            <a:off x="4756150" y="1724025"/>
            <a:ext cx="823913" cy="850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Text Box 8"/>
          <p:cNvSpPr txBox="1">
            <a:spLocks noChangeArrowheads="1"/>
          </p:cNvSpPr>
          <p:nvPr/>
        </p:nvSpPr>
        <p:spPr bwMode="auto">
          <a:xfrm>
            <a:off x="3071813" y="2205038"/>
            <a:ext cx="576262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0209" name="Line 25"/>
          <p:cNvSpPr>
            <a:spLocks noChangeShapeType="1"/>
          </p:cNvSpPr>
          <p:nvPr/>
        </p:nvSpPr>
        <p:spPr bwMode="auto">
          <a:xfrm>
            <a:off x="3652838" y="2444750"/>
            <a:ext cx="847725" cy="314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Text Box 16"/>
          <p:cNvSpPr txBox="1">
            <a:spLocks noChangeArrowheads="1"/>
          </p:cNvSpPr>
          <p:nvPr/>
        </p:nvSpPr>
        <p:spPr bwMode="auto">
          <a:xfrm>
            <a:off x="4643438" y="1370013"/>
            <a:ext cx="576262" cy="3683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n-US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0211" name="Line 17"/>
          <p:cNvSpPr>
            <a:spLocks noChangeShapeType="1"/>
          </p:cNvSpPr>
          <p:nvPr/>
        </p:nvSpPr>
        <p:spPr bwMode="auto">
          <a:xfrm flipH="1">
            <a:off x="4603750" y="1773238"/>
            <a:ext cx="328613" cy="6921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Text Box 26"/>
          <p:cNvSpPr txBox="1">
            <a:spLocks noChangeArrowheads="1"/>
          </p:cNvSpPr>
          <p:nvPr/>
        </p:nvSpPr>
        <p:spPr bwMode="auto">
          <a:xfrm>
            <a:off x="7956550" y="5516563"/>
            <a:ext cx="1106488" cy="785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421974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7561262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400" smtClean="0"/>
              <a:t>Проекты «Газпром»</a:t>
            </a:r>
            <a:r>
              <a:rPr lang="de-CH" altLang="en-US" sz="2400" smtClean="0"/>
              <a:t/>
            </a:r>
            <a:br>
              <a:rPr lang="de-CH" altLang="en-US" sz="2400" smtClean="0"/>
            </a:br>
            <a:r>
              <a:rPr lang="ru-RU" altLang="en-US" sz="2400" smtClean="0"/>
              <a:t>Объекты хранения газа</a:t>
            </a:r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1386868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950" y="1989138"/>
          <a:ext cx="8928100" cy="3925532"/>
        </p:xfrm>
        <a:graphic>
          <a:graphicData uri="http://schemas.openxmlformats.org/drawingml/2006/table">
            <a:tbl>
              <a:tblPr/>
              <a:tblGrid>
                <a:gridCol w="792163"/>
                <a:gridCol w="576262"/>
                <a:gridCol w="855663"/>
                <a:gridCol w="728662"/>
                <a:gridCol w="790575"/>
                <a:gridCol w="649288"/>
                <a:gridCol w="863600"/>
                <a:gridCol w="792162"/>
                <a:gridCol w="503238"/>
                <a:gridCol w="431800"/>
                <a:gridCol w="1009650"/>
                <a:gridCol w="935037"/>
              </a:tblGrid>
              <a:tr h="514350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Проект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Страна установки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Заказчик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Страна заказчика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Оператор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Материнская компания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Акционер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Акционер </a:t>
                      </a:r>
                      <a:b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Год заказа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Кол-во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Тип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Статус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Rehden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Герма-ния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GASCADE Gastransport GmbH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GASCADE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Wingas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Wintershall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BASF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Газпром-Экспорт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2010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MOPICO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RM50 M43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эксплуатация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Bunde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Герма-ния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GASCADE Gastransport GmbH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GASCADE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2010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 MOPICO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RM40 M33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эксплуатация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Bergermeer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Голлан-дия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Taqa Onshore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Голлан-дия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TAQA Energy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TAQA Energy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2009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Tandem HOFIM</a:t>
                      </a: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RB45 M43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Контракт в исполнении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EKB Etzel / Viking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Герма-ния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EKB (Etzel Kavernen Betriebsgesellschaft)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Англия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Viking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BP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Dong Energy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Газпром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2008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Single HOFIM</a:t>
                      </a: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RB35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(2xLP, 1xHP)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эксплуатация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Katarina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Bernburg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Герма-ния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Erdgasspeicher Peissen GmbH (EPG)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Германия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VNG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VNG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Газпром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2013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Tandem HOFIM</a:t>
                      </a:r>
                      <a:r>
                        <a:rPr kumimoji="0" lang="de-CH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RB45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Tandem HOFIM</a:t>
                      </a:r>
                      <a:r>
                        <a:rPr kumimoji="0" lang="de-CH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RB35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Контракт в исполнении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Haidach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Австрия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RAG Austria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Австрия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RAG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Газпром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Газпром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2005/ 2009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RB 35 + </a:t>
                      </a:r>
                      <a:r>
                        <a:rPr kumimoji="0" lang="ru-RU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мультипликатор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+ ABB VSDS</a:t>
                      </a: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E40045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эксплуатация</a:t>
                      </a:r>
                      <a:endParaRPr kumimoji="0" lang="en-US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5694" marR="5694" marT="569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804" name="Title 1"/>
          <p:cNvSpPr>
            <a:spLocks noGrp="1"/>
          </p:cNvSpPr>
          <p:nvPr>
            <p:ph type="title"/>
          </p:nvPr>
        </p:nvSpPr>
        <p:spPr>
          <a:xfrm>
            <a:off x="395288" y="190500"/>
            <a:ext cx="7032625" cy="858838"/>
          </a:xfrm>
        </p:spPr>
        <p:txBody>
          <a:bodyPr/>
          <a:lstStyle/>
          <a:p>
            <a:r>
              <a:rPr lang="ru-RU" altLang="en-US" sz="2400" smtClean="0"/>
              <a:t>Проекты </a:t>
            </a:r>
            <a:r>
              <a:rPr lang="en-US" altLang="en-US" sz="2400" smtClean="0"/>
              <a:t>MAN Diesel &amp; Turbo </a:t>
            </a:r>
            <a:r>
              <a:rPr lang="ru-RU" altLang="en-US" sz="2400" smtClean="0"/>
              <a:t>с герметичными компрессорами с участием «Газпром»</a:t>
            </a:r>
            <a:endParaRPr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12457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Заключение</a:t>
            </a:r>
            <a:endParaRPr lang="de-DE" smtClean="0"/>
          </a:p>
        </p:txBody>
      </p:sp>
      <p:sp>
        <p:nvSpPr>
          <p:cNvPr id="60419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0420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60421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0422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60423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0424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60425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60426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60427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0428" name="Rectangle 12">
            <a:hlinkClick r:id="rId15" action="ppaction://hlinksldjump"/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Заключение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60429" name="Rectangle 14">
            <a:hlinkClick r:id="rId16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1050" y="2432050"/>
            <a:ext cx="6408738" cy="70961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GB" b="1" dirty="0" smtClean="0">
                <a:solidFill>
                  <a:srgbClr val="254B71"/>
                </a:solidFill>
              </a:rPr>
              <a:t>HOFIM</a:t>
            </a:r>
            <a:r>
              <a:rPr lang="en-GB" b="1" baseline="30000" dirty="0" smtClean="0">
                <a:solidFill>
                  <a:srgbClr val="254B71"/>
                </a:solidFill>
                <a:cs typeface="Arial" pitchFamily="34" charset="0"/>
              </a:rPr>
              <a:t>®</a:t>
            </a:r>
            <a:r>
              <a:rPr lang="en-GB" b="1" dirty="0" smtClean="0">
                <a:solidFill>
                  <a:srgbClr val="254B71"/>
                </a:solidFill>
              </a:rPr>
              <a:t> </a:t>
            </a:r>
            <a:r>
              <a:rPr lang="ru-RU" b="1" dirty="0">
                <a:solidFill>
                  <a:srgbClr val="254B71"/>
                </a:solidFill>
              </a:rPr>
              <a:t>является Вашим решением если </a:t>
            </a:r>
            <a:r>
              <a:rPr lang="ru-RU" b="1" dirty="0" smtClean="0">
                <a:solidFill>
                  <a:srgbClr val="254B71"/>
                </a:solidFill>
              </a:rPr>
              <a:t>необходимо…</a:t>
            </a:r>
            <a:endParaRPr lang="en-GB" b="1" dirty="0">
              <a:solidFill>
                <a:srgbClr val="254B7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13"/>
          <p:cNvSpPr>
            <a:spLocks noChangeShapeType="1"/>
          </p:cNvSpPr>
          <p:nvPr/>
        </p:nvSpPr>
        <p:spPr bwMode="auto">
          <a:xfrm flipH="1" flipV="1">
            <a:off x="2239963" y="3163888"/>
            <a:ext cx="1066800" cy="152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43" name="Line 14"/>
          <p:cNvSpPr>
            <a:spLocks noChangeShapeType="1"/>
          </p:cNvSpPr>
          <p:nvPr/>
        </p:nvSpPr>
        <p:spPr bwMode="auto">
          <a:xfrm flipH="1" flipV="1">
            <a:off x="2843213" y="2133600"/>
            <a:ext cx="792162" cy="8636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44" name="Line 15"/>
          <p:cNvSpPr>
            <a:spLocks noChangeShapeType="1"/>
          </p:cNvSpPr>
          <p:nvPr/>
        </p:nvSpPr>
        <p:spPr bwMode="auto">
          <a:xfrm flipV="1">
            <a:off x="5435600" y="2205038"/>
            <a:ext cx="288925" cy="792162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45" name="Line 16"/>
          <p:cNvSpPr>
            <a:spLocks noChangeShapeType="1"/>
          </p:cNvSpPr>
          <p:nvPr/>
        </p:nvSpPr>
        <p:spPr bwMode="auto">
          <a:xfrm flipV="1">
            <a:off x="5795963" y="3141663"/>
            <a:ext cx="936625" cy="2159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46" name="Line 17"/>
          <p:cNvSpPr>
            <a:spLocks noChangeShapeType="1"/>
          </p:cNvSpPr>
          <p:nvPr/>
        </p:nvSpPr>
        <p:spPr bwMode="auto">
          <a:xfrm>
            <a:off x="5656263" y="3762375"/>
            <a:ext cx="931862" cy="2428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47" name="Line 18"/>
          <p:cNvSpPr>
            <a:spLocks noChangeShapeType="1"/>
          </p:cNvSpPr>
          <p:nvPr/>
        </p:nvSpPr>
        <p:spPr bwMode="auto">
          <a:xfrm flipH="1">
            <a:off x="2514600" y="3730625"/>
            <a:ext cx="747713" cy="32543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49" name="Rectangle 3"/>
          <p:cNvSpPr>
            <a:spLocks noGrp="1"/>
          </p:cNvSpPr>
          <p:nvPr>
            <p:ph type="title"/>
          </p:nvPr>
        </p:nvSpPr>
        <p:spPr>
          <a:xfrm>
            <a:off x="395288" y="0"/>
            <a:ext cx="8748712" cy="1120775"/>
          </a:xfrm>
        </p:spPr>
        <p:txBody>
          <a:bodyPr/>
          <a:lstStyle/>
          <a:p>
            <a:r>
              <a:rPr lang="en-US" sz="2400" dirty="0" smtClean="0"/>
              <a:t>HOFIM</a:t>
            </a:r>
            <a:r>
              <a:rPr lang="en-GB" sz="2400" baseline="30000" dirty="0" smtClean="0">
                <a:cs typeface="Arial" pitchFamily="34" charset="0"/>
              </a:rPr>
              <a:t>®</a:t>
            </a:r>
            <a:r>
              <a:rPr lang="de-CH" dirty="0" smtClean="0">
                <a:cs typeface="Arial" pitchFamily="34" charset="0"/>
              </a:rPr>
              <a:t>:</a:t>
            </a:r>
            <a:r>
              <a:rPr lang="de-DE" dirty="0" smtClean="0"/>
              <a:t>  </a:t>
            </a:r>
            <a:br>
              <a:rPr lang="de-DE" dirty="0" smtClean="0"/>
            </a:br>
            <a:r>
              <a:rPr lang="ru-RU" dirty="0" smtClean="0"/>
              <a:t>Вам необходим, если требуется.</a:t>
            </a:r>
            <a:r>
              <a:rPr lang="de-DE" dirty="0" smtClean="0"/>
              <a:t>..</a:t>
            </a:r>
          </a:p>
        </p:txBody>
      </p:sp>
      <p:grpSp>
        <p:nvGrpSpPr>
          <p:cNvPr id="61450" name="Group 26"/>
          <p:cNvGrpSpPr>
            <a:grpSpLocks/>
          </p:cNvGrpSpPr>
          <p:nvPr/>
        </p:nvGrpSpPr>
        <p:grpSpPr bwMode="auto">
          <a:xfrm>
            <a:off x="2268538" y="1357313"/>
            <a:ext cx="4500562" cy="1071562"/>
            <a:chOff x="1293" y="855"/>
            <a:chExt cx="2835" cy="675"/>
          </a:xfrm>
        </p:grpSpPr>
        <p:sp>
          <p:nvSpPr>
            <p:cNvPr id="61459" name="AutoShape 9"/>
            <p:cNvSpPr>
              <a:spLocks noChangeArrowheads="1"/>
            </p:cNvSpPr>
            <p:nvPr/>
          </p:nvSpPr>
          <p:spPr bwMode="auto">
            <a:xfrm>
              <a:off x="1293" y="856"/>
              <a:ext cx="1316" cy="674"/>
            </a:xfrm>
            <a:prstGeom prst="octagon">
              <a:avLst>
                <a:gd name="adj" fmla="val 15801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CH" b="1">
                  <a:solidFill>
                    <a:srgbClr val="254B71"/>
                  </a:solidFill>
                </a:rPr>
                <a:t>…</a:t>
              </a:r>
              <a:r>
                <a:rPr lang="ru-RU" b="1">
                  <a:solidFill>
                    <a:srgbClr val="254B71"/>
                  </a:solidFill>
                </a:rPr>
                <a:t>избежать масляного хозяйства</a:t>
              </a:r>
              <a:endParaRPr lang="de-DE" b="1">
                <a:solidFill>
                  <a:srgbClr val="254B71"/>
                </a:solidFill>
              </a:endParaRPr>
            </a:p>
          </p:txBody>
        </p:sp>
        <p:sp>
          <p:nvSpPr>
            <p:cNvPr id="61460" name="AutoShape 10"/>
            <p:cNvSpPr>
              <a:spLocks noChangeArrowheads="1"/>
            </p:cNvSpPr>
            <p:nvPr/>
          </p:nvSpPr>
          <p:spPr bwMode="auto">
            <a:xfrm>
              <a:off x="2811" y="855"/>
              <a:ext cx="1317" cy="674"/>
            </a:xfrm>
            <a:prstGeom prst="octagon">
              <a:avLst>
                <a:gd name="adj" fmla="val 15801"/>
              </a:avLst>
            </a:prstGeom>
            <a:solidFill>
              <a:schemeClr val="folHlink"/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CH" b="1">
                  <a:solidFill>
                    <a:srgbClr val="254B71"/>
                  </a:solidFill>
                </a:rPr>
                <a:t>…</a:t>
              </a:r>
              <a:r>
                <a:rPr lang="ru-RU" b="1">
                  <a:solidFill>
                    <a:srgbClr val="254B71"/>
                  </a:solidFill>
                </a:rPr>
                <a:t>зеленый проект</a:t>
              </a:r>
              <a:r>
                <a:rPr lang="de-CH" b="1">
                  <a:solidFill>
                    <a:srgbClr val="254B71"/>
                  </a:solidFill>
                </a:rPr>
                <a:t>„</a:t>
              </a:r>
              <a:r>
                <a:rPr lang="ru-RU" b="1">
                  <a:solidFill>
                    <a:srgbClr val="254B71"/>
                  </a:solidFill>
                </a:rPr>
                <a:t>0 выбросов</a:t>
              </a:r>
              <a:r>
                <a:rPr lang="de-CH" b="1">
                  <a:solidFill>
                    <a:srgbClr val="254B71"/>
                  </a:solidFill>
                </a:rPr>
                <a:t>“</a:t>
              </a:r>
              <a:endParaRPr lang="de-DE" b="1">
                <a:solidFill>
                  <a:srgbClr val="254B71"/>
                </a:solidFill>
              </a:endParaRPr>
            </a:p>
          </p:txBody>
        </p:sp>
      </p:grpSp>
      <p:grpSp>
        <p:nvGrpSpPr>
          <p:cNvPr id="61451" name="Group 27"/>
          <p:cNvGrpSpPr>
            <a:grpSpLocks/>
          </p:cNvGrpSpPr>
          <p:nvPr/>
        </p:nvGrpSpPr>
        <p:grpSpPr bwMode="auto">
          <a:xfrm>
            <a:off x="211138" y="2416175"/>
            <a:ext cx="8721725" cy="1060450"/>
            <a:chOff x="71" y="1827"/>
            <a:chExt cx="5494" cy="668"/>
          </a:xfrm>
        </p:grpSpPr>
        <p:sp>
          <p:nvSpPr>
            <p:cNvPr id="61457" name="AutoShape 8"/>
            <p:cNvSpPr>
              <a:spLocks noChangeArrowheads="1"/>
            </p:cNvSpPr>
            <p:nvPr/>
          </p:nvSpPr>
          <p:spPr bwMode="auto">
            <a:xfrm>
              <a:off x="71" y="1827"/>
              <a:ext cx="1348" cy="668"/>
            </a:xfrm>
            <a:prstGeom prst="octagon">
              <a:avLst>
                <a:gd name="adj" fmla="val 1561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b="1">
                  <a:solidFill>
                    <a:srgbClr val="254B71"/>
                  </a:solidFill>
                </a:rPr>
                <a:t>…</a:t>
              </a:r>
              <a:r>
                <a:rPr lang="ru-RU" b="1">
                  <a:solidFill>
                    <a:srgbClr val="254B71"/>
                  </a:solidFill>
                </a:rPr>
                <a:t>высочайшая гибкость в обслуживании</a:t>
              </a:r>
              <a:endParaRPr lang="de-DE" b="1">
                <a:solidFill>
                  <a:srgbClr val="254B71"/>
                </a:solidFill>
              </a:endParaRPr>
            </a:p>
          </p:txBody>
        </p:sp>
        <p:sp>
          <p:nvSpPr>
            <p:cNvPr id="61458" name="AutoShape 11"/>
            <p:cNvSpPr>
              <a:spLocks noChangeArrowheads="1"/>
            </p:cNvSpPr>
            <p:nvPr/>
          </p:nvSpPr>
          <p:spPr bwMode="auto">
            <a:xfrm>
              <a:off x="4083" y="1927"/>
              <a:ext cx="1482" cy="467"/>
            </a:xfrm>
            <a:prstGeom prst="octagon">
              <a:avLst>
                <a:gd name="adj" fmla="val 15801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CH" b="1">
                  <a:solidFill>
                    <a:srgbClr val="254B71"/>
                  </a:solidFill>
                </a:rPr>
                <a:t>…</a:t>
              </a:r>
              <a:r>
                <a:rPr lang="ru-RU" b="1">
                  <a:solidFill>
                    <a:srgbClr val="254B71"/>
                  </a:solidFill>
                </a:rPr>
                <a:t>тратить меньше на обслуживание</a:t>
              </a:r>
              <a:endParaRPr lang="de-DE" b="1">
                <a:solidFill>
                  <a:srgbClr val="254B71"/>
                </a:solidFill>
              </a:endParaRPr>
            </a:p>
          </p:txBody>
        </p:sp>
      </p:grpSp>
      <p:grpSp>
        <p:nvGrpSpPr>
          <p:cNvPr id="61452" name="Group 28"/>
          <p:cNvGrpSpPr>
            <a:grpSpLocks/>
          </p:cNvGrpSpPr>
          <p:nvPr/>
        </p:nvGrpSpPr>
        <p:grpSpPr bwMode="auto">
          <a:xfrm>
            <a:off x="123825" y="3736975"/>
            <a:ext cx="8855075" cy="1069975"/>
            <a:chOff x="68" y="1825"/>
            <a:chExt cx="5578" cy="674"/>
          </a:xfrm>
        </p:grpSpPr>
        <p:sp>
          <p:nvSpPr>
            <p:cNvPr id="61455" name="AutoShape 12"/>
            <p:cNvSpPr>
              <a:spLocks noChangeArrowheads="1"/>
            </p:cNvSpPr>
            <p:nvPr/>
          </p:nvSpPr>
          <p:spPr bwMode="auto">
            <a:xfrm>
              <a:off x="4059" y="1825"/>
              <a:ext cx="1587" cy="674"/>
            </a:xfrm>
            <a:prstGeom prst="octagon">
              <a:avLst>
                <a:gd name="adj" fmla="val 15801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CH" b="1">
                  <a:solidFill>
                    <a:srgbClr val="254B71"/>
                  </a:solidFill>
                </a:rPr>
                <a:t>…</a:t>
              </a:r>
              <a:r>
                <a:rPr lang="ru-RU" b="1">
                  <a:solidFill>
                    <a:srgbClr val="254B71"/>
                  </a:solidFill>
                </a:rPr>
                <a:t>дистанционное управление станцией</a:t>
              </a:r>
              <a:endParaRPr lang="de-DE" b="1">
                <a:solidFill>
                  <a:srgbClr val="254B71"/>
                </a:solidFill>
              </a:endParaRPr>
            </a:p>
          </p:txBody>
        </p:sp>
        <p:sp>
          <p:nvSpPr>
            <p:cNvPr id="61456" name="AutoShape 7"/>
            <p:cNvSpPr>
              <a:spLocks noChangeArrowheads="1"/>
            </p:cNvSpPr>
            <p:nvPr/>
          </p:nvSpPr>
          <p:spPr bwMode="auto">
            <a:xfrm>
              <a:off x="68" y="1935"/>
              <a:ext cx="1537" cy="456"/>
            </a:xfrm>
            <a:prstGeom prst="octagon">
              <a:avLst>
                <a:gd name="adj" fmla="val 14236"/>
              </a:avLst>
            </a:prstGeom>
            <a:solidFill>
              <a:schemeClr val="folHlink"/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lIns="36000" tIns="36000" rIns="36000" bIns="36000" anchor="ctr" anchorCtr="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CH" b="1">
                  <a:solidFill>
                    <a:srgbClr val="254B71"/>
                  </a:solidFill>
                </a:rPr>
                <a:t>…</a:t>
              </a:r>
              <a:r>
                <a:rPr lang="ru-RU" b="1">
                  <a:solidFill>
                    <a:srgbClr val="254B71"/>
                  </a:solidFill>
                </a:rPr>
                <a:t>минимальные размеры станции</a:t>
              </a:r>
              <a:endParaRPr lang="de-DE" b="1">
                <a:solidFill>
                  <a:srgbClr val="254B71"/>
                </a:solidFill>
              </a:endParaRPr>
            </a:p>
          </p:txBody>
        </p:sp>
      </p:grpSp>
      <p:sp>
        <p:nvSpPr>
          <p:cNvPr id="61453" name="AutoShape 6"/>
          <p:cNvSpPr>
            <a:spLocks noChangeArrowheads="1"/>
          </p:cNvSpPr>
          <p:nvPr/>
        </p:nvSpPr>
        <p:spPr bwMode="auto">
          <a:xfrm>
            <a:off x="3197225" y="2892425"/>
            <a:ext cx="2628900" cy="1270000"/>
          </a:xfrm>
          <a:prstGeom prst="octagon">
            <a:avLst>
              <a:gd name="adj" fmla="val 29287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CH" b="1" dirty="0" smtClean="0">
                <a:solidFill>
                  <a:srgbClr val="254B71"/>
                </a:solidFill>
              </a:rPr>
              <a:t>HOFIM</a:t>
            </a:r>
            <a:r>
              <a:rPr lang="de-CH" b="1" baseline="30000" dirty="0" smtClean="0">
                <a:solidFill>
                  <a:srgbClr val="254B71"/>
                </a:solidFill>
                <a:cs typeface="Arial" pitchFamily="34" charset="0"/>
              </a:rPr>
              <a:t>®</a:t>
            </a:r>
            <a:r>
              <a:rPr lang="de-CH" b="1" dirty="0" smtClean="0">
                <a:solidFill>
                  <a:srgbClr val="254B71"/>
                </a:solidFill>
              </a:rPr>
              <a:t> </a:t>
            </a:r>
            <a:r>
              <a:rPr lang="ru-RU" dirty="0"/>
              <a:t>Вам </a:t>
            </a:r>
            <a:r>
              <a:rPr lang="ru-RU" dirty="0" smtClean="0"/>
              <a:t>необходим, </a:t>
            </a:r>
            <a:r>
              <a:rPr lang="ru-RU" dirty="0"/>
              <a:t>если требуется </a:t>
            </a:r>
            <a:r>
              <a:rPr lang="de-CH" b="1" dirty="0">
                <a:solidFill>
                  <a:srgbClr val="254B71"/>
                </a:solidFill>
              </a:rPr>
              <a:t>…</a:t>
            </a:r>
            <a:endParaRPr lang="de-DE" b="1" dirty="0">
              <a:solidFill>
                <a:srgbClr val="254B71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7355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765800" y="3729038"/>
            <a:ext cx="29194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4000" b="1"/>
              <a:t>MAN Turbo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773738" y="3792538"/>
            <a:ext cx="29622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000" b="1"/>
              <a:t> </a:t>
            </a:r>
          </a:p>
          <a:p>
            <a:pPr eaLnBrk="1" hangingPunct="1"/>
            <a:r>
              <a:rPr lang="en-US" sz="2000"/>
              <a:t>Engineering the future – </a:t>
            </a:r>
            <a:br>
              <a:rPr lang="en-US" sz="2000"/>
            </a:br>
            <a:r>
              <a:rPr lang="en-US" sz="2000"/>
              <a:t>since 1758.</a:t>
            </a:r>
          </a:p>
          <a:p>
            <a:pPr eaLnBrk="1" hangingPunct="1"/>
            <a:endParaRPr lang="en-US" sz="2000"/>
          </a:p>
        </p:txBody>
      </p:sp>
      <p:sp>
        <p:nvSpPr>
          <p:cNvPr id="63492" name="AutoShape 4"/>
          <p:cNvSpPr>
            <a:spLocks noChangeAspect="1" noChangeArrowheads="1" noTextEdit="1"/>
          </p:cNvSpPr>
          <p:nvPr/>
        </p:nvSpPr>
        <p:spPr bwMode="auto">
          <a:xfrm>
            <a:off x="0" y="1231900"/>
            <a:ext cx="9144000" cy="5430838"/>
          </a:xfrm>
          <a:prstGeom prst="rect">
            <a:avLst/>
          </a:prstGeom>
          <a:solidFill>
            <a:srgbClr val="2F3C4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5318125" y="4284663"/>
            <a:ext cx="2235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58825" eaLnBrk="0" hangingPunct="0"/>
            <a:r>
              <a:rPr lang="de-DE" sz="1600">
                <a:solidFill>
                  <a:srgbClr val="D6D8DB"/>
                </a:solidFill>
              </a:rPr>
              <a:t>Engineering the Future –</a:t>
            </a:r>
          </a:p>
          <a:p>
            <a:pPr defTabSz="758825" eaLnBrk="0" hangingPunct="0"/>
            <a:r>
              <a:rPr lang="de-DE" sz="1600">
                <a:solidFill>
                  <a:srgbClr val="D6D8DB"/>
                </a:solidFill>
              </a:rPr>
              <a:t>Since 1758.</a:t>
            </a:r>
          </a:p>
        </p:txBody>
      </p:sp>
      <p:sp>
        <p:nvSpPr>
          <p:cNvPr id="63494" name="Rectangle 7"/>
          <p:cNvSpPr>
            <a:spLocks noChangeArrowheads="1"/>
          </p:cNvSpPr>
          <p:nvPr/>
        </p:nvSpPr>
        <p:spPr bwMode="auto">
          <a:xfrm>
            <a:off x="5529263" y="3363913"/>
            <a:ext cx="3011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defTabSz="758825" eaLnBrk="0" hangingPunct="0"/>
            <a:r>
              <a:rPr lang="ru-RU" sz="4800" b="1">
                <a:solidFill>
                  <a:srgbClr val="FFFFFF"/>
                </a:solidFill>
              </a:rPr>
              <a:t>внимание</a:t>
            </a:r>
            <a:endParaRPr lang="de-DE" sz="2800" b="1">
              <a:solidFill>
                <a:schemeClr val="bg1"/>
              </a:solidFill>
            </a:endParaRPr>
          </a:p>
        </p:txBody>
      </p:sp>
      <p:sp>
        <p:nvSpPr>
          <p:cNvPr id="63495" name="Rectangle 9"/>
          <p:cNvSpPr>
            <a:spLocks noChangeArrowheads="1"/>
          </p:cNvSpPr>
          <p:nvPr/>
        </p:nvSpPr>
        <p:spPr bwMode="auto">
          <a:xfrm>
            <a:off x="2446338" y="2565400"/>
            <a:ext cx="4051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 defTabSz="758825" eaLnBrk="0" hangingPunct="0"/>
            <a:r>
              <a:rPr lang="ru-RU" sz="4800" b="1">
                <a:solidFill>
                  <a:srgbClr val="FFFFFF"/>
                </a:solidFill>
              </a:rPr>
              <a:t>Спасибо Вам</a:t>
            </a:r>
            <a:endParaRPr lang="de-DE" sz="2800" b="1">
              <a:solidFill>
                <a:schemeClr val="bg1"/>
              </a:solidFill>
            </a:endParaRPr>
          </a:p>
        </p:txBody>
      </p:sp>
      <p:sp>
        <p:nvSpPr>
          <p:cNvPr id="63496" name="Rectangle 10"/>
          <p:cNvSpPr>
            <a:spLocks noChangeArrowheads="1"/>
          </p:cNvSpPr>
          <p:nvPr/>
        </p:nvSpPr>
        <p:spPr bwMode="auto">
          <a:xfrm>
            <a:off x="5648325" y="3252788"/>
            <a:ext cx="823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58825" eaLnBrk="0" hangingPunct="0"/>
            <a:r>
              <a:rPr lang="ru-RU" sz="1600">
                <a:solidFill>
                  <a:srgbClr val="FFFFFF"/>
                </a:solidFill>
              </a:rPr>
              <a:t>За Ваше</a:t>
            </a: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63497" name="Inhaltsplatzhalter 5"/>
          <p:cNvSpPr txBox="1">
            <a:spLocks/>
          </p:cNvSpPr>
          <p:nvPr/>
        </p:nvSpPr>
        <p:spPr bwMode="auto">
          <a:xfrm>
            <a:off x="468313" y="5516563"/>
            <a:ext cx="3860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1793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ts val="438"/>
              </a:spcBef>
              <a:buSzPct val="100000"/>
              <a:buFont typeface="Wingdings" pitchFamily="2" charset="2"/>
              <a:buNone/>
            </a:pPr>
            <a:r>
              <a:rPr lang="ru-RU" sz="1100">
                <a:solidFill>
                  <a:schemeClr val="bg1"/>
                </a:solidFill>
              </a:rPr>
              <a:t>Все сведения в данной презентации не имеют обязательной силы. Используемые данные приведены в информационных целях и могут изменяться без предварительного уведомления</a:t>
            </a:r>
            <a:endParaRPr lang="en-US" sz="110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29650" y="6688138"/>
            <a:ext cx="5032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 </a:t>
            </a:r>
            <a:fld id="{22D9906C-C27F-43BF-9AED-638DA140AE15}" type="slidenum">
              <a:rPr lang="en-US" b="1"/>
              <a:pPr eaLnBrk="1" hangingPunct="1"/>
              <a:t>3</a:t>
            </a:fld>
            <a:r>
              <a:rPr lang="en-US"/>
              <a:t> </a:t>
            </a:r>
          </a:p>
        </p:txBody>
      </p:sp>
      <p:sp>
        <p:nvSpPr>
          <p:cNvPr id="13315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en-US" sz="1400" dirty="0" smtClean="0"/>
              <a:t>HOFIM</a:t>
            </a:r>
            <a:r>
              <a:rPr lang="de-DE" sz="1400" baseline="30000" dirty="0" smtClean="0">
                <a:cs typeface="Arial" pitchFamily="34" charset="0"/>
              </a:rPr>
              <a:t>®</a:t>
            </a:r>
            <a:r>
              <a:rPr lang="de-DE" sz="1400" dirty="0" smtClean="0"/>
              <a:t> </a:t>
            </a:r>
            <a:r>
              <a:rPr lang="ru-RU" sz="1400" dirty="0" smtClean="0"/>
              <a:t>обзор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ru-RU" dirty="0" smtClean="0"/>
              <a:t>Разделы</a:t>
            </a:r>
            <a:endParaRPr lang="de-DE" dirty="0" smtClean="0"/>
          </a:p>
        </p:txBody>
      </p:sp>
      <p:sp>
        <p:nvSpPr>
          <p:cNvPr id="13316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317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3318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3319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3320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321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3322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3323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3324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325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87450" y="2430463"/>
            <a:ext cx="320675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326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87450" y="2873375"/>
            <a:ext cx="320675" cy="3190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327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87450" y="3316288"/>
            <a:ext cx="320675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328" name="Rectangle 15">
            <a:hlinkClick r:id="rId28" action="ppaction://hlinksldjump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609725" y="24320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Сферы применения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29" name="Rectangle 16">
            <a:hlinkClick r:id="rId28" action="ppaction://hlinksldjump"/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09725" y="2873375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Блочное исполнение и основные компоненты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30" name="Rectangle 17">
            <a:hlinkClick r:id="rId29" action="ppaction://hlinksldjump"/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609725" y="33162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Комплектный дизайн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31" name="Rectangle 18">
            <a:hlinkClick r:id="rId30" action="ppaction://hlinksldjump"/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Вступление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32" name="Rectangle 2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187450" y="3757613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333" name="Rectangle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187450" y="4202113"/>
            <a:ext cx="320675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3334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187450" y="4645025"/>
            <a:ext cx="320675" cy="3190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335" name="Rectangle 2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187450" y="5087938"/>
            <a:ext cx="320675" cy="3190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3336" name="Rectangle 24">
            <a:hlinkClick r:id="rId28" action="ppaction://hlinksldjump"/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09725" y="4202113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Техническое обслуживание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37" name="Rectangle 25">
            <a:hlinkClick r:id="rId28" action="ppaction://hlinksldjump"/>
          </p:cNvPr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609725" y="464343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Референции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38" name="Rectangle 26">
            <a:hlinkClick r:id="rId29" action="ppaction://hlinksldjump"/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609725" y="50863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Заключение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3339" name="Rectangle 27">
            <a:hlinkClick r:id="rId30" action="ppaction://hlinksldjump"/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609725" y="3757613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Эксплуатационные преимущества</a:t>
            </a:r>
            <a:endParaRPr lang="en-GB" b="1">
              <a:solidFill>
                <a:srgbClr val="254B7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12"/>
          <p:cNvSpPr>
            <a:spLocks noChangeArrowheads="1"/>
          </p:cNvSpPr>
          <p:nvPr/>
        </p:nvSpPr>
        <p:spPr bwMode="auto">
          <a:xfrm>
            <a:off x="0" y="1270000"/>
            <a:ext cx="9144000" cy="5397500"/>
          </a:xfrm>
          <a:prstGeom prst="rect">
            <a:avLst/>
          </a:prstGeom>
          <a:solidFill>
            <a:srgbClr val="2F3C4A"/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CH" altLang="en-US"/>
          </a:p>
        </p:txBody>
      </p:sp>
      <p:pic>
        <p:nvPicPr>
          <p:cNvPr id="11267" name="Bild 8" descr="MAN-Logo_History_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984500"/>
            <a:ext cx="87503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 txBox="1">
            <a:spLocks noChangeArrowheads="1"/>
          </p:cNvSpPr>
          <p:nvPr/>
        </p:nvSpPr>
        <p:spPr bwMode="gray">
          <a:xfrm>
            <a:off x="549275" y="169863"/>
            <a:ext cx="72802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 eaLnBrk="0" hangingPunct="0">
              <a:spcBef>
                <a:spcPts val="400"/>
              </a:spcBef>
              <a:buFont typeface="Wingdings" pitchFamily="2" charset="2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40045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2600">
                <a:solidFill>
                  <a:srgbClr val="FFFFFF"/>
                </a:solidFill>
                <a:sym typeface="Arial" pitchFamily="34" charset="0"/>
              </a:rPr>
              <a:t>Энергетические решения</a:t>
            </a:r>
            <a:r>
              <a:rPr lang="en-US" altLang="en-US" sz="2600">
                <a:solidFill>
                  <a:srgbClr val="FFFFFF"/>
                </a:solidFill>
                <a:sym typeface="Arial" pitchFamily="34" charset="0"/>
              </a:rPr>
              <a:t/>
            </a:r>
            <a:br>
              <a:rPr lang="en-US" altLang="en-US" sz="2600">
                <a:solidFill>
                  <a:srgbClr val="FFFFFF"/>
                </a:solidFill>
                <a:sym typeface="Arial" pitchFamily="34" charset="0"/>
              </a:rPr>
            </a:br>
            <a:r>
              <a:rPr lang="en-US" altLang="en-US">
                <a:solidFill>
                  <a:srgbClr val="AFAFAF"/>
                </a:solidFill>
                <a:sym typeface="Arial" pitchFamily="34" charset="0"/>
              </a:rPr>
              <a:t>MAN Diesel &amp; Turbo – </a:t>
            </a:r>
            <a:r>
              <a:rPr lang="ru-RU" altLang="en-US">
                <a:solidFill>
                  <a:srgbClr val="AFAFAF"/>
                </a:solidFill>
                <a:sym typeface="Arial" pitchFamily="34" charset="0"/>
              </a:rPr>
              <a:t>история компании</a:t>
            </a:r>
            <a:endParaRPr lang="en-US" altLang="en-US">
              <a:solidFill>
                <a:srgbClr val="AFAFAF"/>
              </a:solidFill>
              <a:sym typeface="Arial" pitchFamily="34" charset="0"/>
            </a:endParaRPr>
          </a:p>
        </p:txBody>
      </p:sp>
      <p:grpSp>
        <p:nvGrpSpPr>
          <p:cNvPr id="11269" name="Group 8"/>
          <p:cNvGrpSpPr>
            <a:grpSpLocks/>
          </p:cNvGrpSpPr>
          <p:nvPr/>
        </p:nvGrpSpPr>
        <p:grpSpPr bwMode="auto">
          <a:xfrm>
            <a:off x="395288" y="1668463"/>
            <a:ext cx="8367712" cy="681037"/>
            <a:chOff x="323528" y="3983607"/>
            <a:chExt cx="8367762" cy="681159"/>
          </a:xfrm>
        </p:grpSpPr>
        <p:pic>
          <p:nvPicPr>
            <p:cNvPr id="1127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76"/>
            <a:stretch>
              <a:fillRect/>
            </a:stretch>
          </p:blipFill>
          <p:spPr bwMode="auto">
            <a:xfrm>
              <a:off x="323528" y="3987180"/>
              <a:ext cx="2751138" cy="67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5" b="43700"/>
            <a:stretch>
              <a:fillRect/>
            </a:stretch>
          </p:blipFill>
          <p:spPr bwMode="auto">
            <a:xfrm>
              <a:off x="3131840" y="3983607"/>
              <a:ext cx="2751138" cy="67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05" b="15315"/>
            <a:stretch>
              <a:fillRect/>
            </a:stretch>
          </p:blipFill>
          <p:spPr bwMode="auto">
            <a:xfrm>
              <a:off x="5940152" y="3987180"/>
              <a:ext cx="2751138" cy="67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80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Вступление</a:t>
            </a:r>
            <a:endParaRPr lang="de-DE" smtClean="0"/>
          </a:p>
        </p:txBody>
      </p:sp>
      <p:sp>
        <p:nvSpPr>
          <p:cNvPr id="14339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340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4341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342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4343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344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4345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346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4347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348" name="Rectangle 12">
            <a:hlinkClick r:id="rId16" action="ppaction://hlinksldjump"/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51050" y="24320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Основные преимущества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4349" name="Rectangle 13">
            <a:hlinkClick r:id="rId16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1050" y="287337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Исключение традиционных компонентов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4350" name="Rectangle 14">
            <a:hlinkClick r:id="rId17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Вступление</a:t>
            </a:r>
            <a:endParaRPr lang="en-GB" b="1">
              <a:solidFill>
                <a:srgbClr val="254B7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890713"/>
            <a:ext cx="77882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7991475" y="3200400"/>
            <a:ext cx="9286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Flare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773613" y="2051050"/>
            <a:ext cx="1447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HP </a:t>
            </a:r>
            <a:r>
              <a:rPr lang="ru-RU" sz="1200"/>
              <a:t>компрессор</a:t>
            </a:r>
            <a:endParaRPr lang="en-US" sz="1200"/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862763" y="1992313"/>
            <a:ext cx="1444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LP </a:t>
            </a:r>
            <a:r>
              <a:rPr lang="ru-RU" sz="1200"/>
              <a:t>компрессор</a:t>
            </a:r>
            <a:endParaRPr lang="en-US" sz="12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4137025" y="2432050"/>
            <a:ext cx="1108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/>
              <a:t>Муфта</a:t>
            </a:r>
            <a:endParaRPr lang="en-US" sz="12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6107113" y="2460625"/>
            <a:ext cx="1187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/>
              <a:t>Муфта</a:t>
            </a:r>
            <a:endParaRPr lang="en-US" sz="120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3133725" y="1963738"/>
            <a:ext cx="1106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Coupling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1803400" y="3776663"/>
            <a:ext cx="939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/>
              <a:t>Эл.мотор</a:t>
            </a:r>
            <a:endParaRPr lang="en-US" sz="1200"/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3132138" y="3776663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/>
              <a:t>Мультипликатор</a:t>
            </a:r>
            <a:endParaRPr lang="en-US" sz="1200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5989638" y="3802063"/>
            <a:ext cx="1208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200"/>
              <a:t>Уплотнения</a:t>
            </a:r>
            <a:endParaRPr lang="en-US" sz="1200"/>
          </a:p>
        </p:txBody>
      </p:sp>
      <p:sp>
        <p:nvSpPr>
          <p:cNvPr id="16396" name="Text Box 23"/>
          <p:cNvSpPr txBox="1">
            <a:spLocks noChangeArrowheads="1"/>
          </p:cNvSpPr>
          <p:nvPr/>
        </p:nvSpPr>
        <p:spPr bwMode="auto">
          <a:xfrm>
            <a:off x="963613" y="1524000"/>
            <a:ext cx="4313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chemeClr val="hlink"/>
              </a:buClr>
            </a:pPr>
            <a:r>
              <a:rPr lang="ru-RU" b="1">
                <a:solidFill>
                  <a:srgbClr val="254B71"/>
                </a:solidFill>
              </a:rPr>
              <a:t>Традиционная конпоновка</a:t>
            </a:r>
            <a:endParaRPr lang="en-US" b="1">
              <a:solidFill>
                <a:srgbClr val="254B71"/>
              </a:solidFill>
            </a:endParaRPr>
          </a:p>
        </p:txBody>
      </p:sp>
      <p:sp>
        <p:nvSpPr>
          <p:cNvPr id="16397" name="Rectangle 29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6380163" cy="858837"/>
          </a:xfrm>
        </p:spPr>
        <p:txBody>
          <a:bodyPr/>
          <a:lstStyle/>
          <a:p>
            <a:r>
              <a:rPr lang="ru-RU" smtClean="0"/>
              <a:t>Исключение традиционных компонентов</a:t>
            </a:r>
            <a:endParaRPr lang="de-DE" sz="1400" smtClean="0"/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4787900" y="4357688"/>
            <a:ext cx="3962400" cy="2097087"/>
            <a:chOff x="2734" y="2745"/>
            <a:chExt cx="2778" cy="1321"/>
          </a:xfrm>
        </p:grpSpPr>
        <p:sp>
          <p:nvSpPr>
            <p:cNvPr id="16441" name="Text Box 35"/>
            <p:cNvSpPr txBox="1">
              <a:spLocks noChangeArrowheads="1"/>
            </p:cNvSpPr>
            <p:nvPr/>
          </p:nvSpPr>
          <p:spPr bwMode="auto">
            <a:xfrm>
              <a:off x="3257" y="2745"/>
              <a:ext cx="20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chemeClr val="hlink"/>
                </a:buClr>
              </a:pPr>
              <a:r>
                <a:rPr lang="en-US" b="1"/>
                <a:t>MOPICO</a:t>
              </a:r>
              <a:r>
                <a:rPr lang="en-US" b="1" baseline="30000">
                  <a:cs typeface="Arial" pitchFamily="34" charset="0"/>
                </a:rPr>
                <a:t>®</a:t>
              </a:r>
              <a:r>
                <a:rPr lang="en-US" b="1"/>
                <a:t> / HOFIM</a:t>
              </a:r>
              <a:r>
                <a:rPr lang="en-US" b="1">
                  <a:cs typeface="Arial" pitchFamily="34" charset="0"/>
                </a:rPr>
                <a:t>™</a:t>
              </a:r>
              <a:endParaRPr lang="en-US" b="1"/>
            </a:p>
          </p:txBody>
        </p:sp>
        <p:sp>
          <p:nvSpPr>
            <p:cNvPr id="16442" name="Line 36"/>
            <p:cNvSpPr>
              <a:spLocks noChangeShapeType="1"/>
            </p:cNvSpPr>
            <p:nvPr/>
          </p:nvSpPr>
          <p:spPr bwMode="auto">
            <a:xfrm>
              <a:off x="2823" y="4065"/>
              <a:ext cx="2571" cy="1"/>
            </a:xfrm>
            <a:prstGeom prst="line">
              <a:avLst/>
            </a:prstGeom>
            <a:noFill/>
            <a:ln w="38100">
              <a:solidFill>
                <a:srgbClr val="0096DC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16443" name="Group 37"/>
            <p:cNvGrpSpPr>
              <a:grpSpLocks/>
            </p:cNvGrpSpPr>
            <p:nvPr/>
          </p:nvGrpSpPr>
          <p:grpSpPr bwMode="auto">
            <a:xfrm>
              <a:off x="2734" y="2968"/>
              <a:ext cx="2778" cy="999"/>
              <a:chOff x="2734" y="2968"/>
              <a:chExt cx="2778" cy="999"/>
            </a:xfrm>
          </p:grpSpPr>
          <p:sp>
            <p:nvSpPr>
              <p:cNvPr id="16444" name="Text Box 38"/>
              <p:cNvSpPr txBox="1">
                <a:spLocks noChangeArrowheads="1"/>
              </p:cNvSpPr>
              <p:nvPr/>
            </p:nvSpPr>
            <p:spPr bwMode="auto">
              <a:xfrm>
                <a:off x="2835" y="3793"/>
                <a:ext cx="91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1" tIns="45716" rIns="91431" bIns="4571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/>
                  <a:t>HP </a:t>
                </a:r>
                <a:r>
                  <a:rPr lang="ru-RU" sz="1200"/>
                  <a:t>компрессор</a:t>
                </a:r>
                <a:endParaRPr lang="en-US" sz="1200"/>
              </a:p>
            </p:txBody>
          </p:sp>
          <p:sp>
            <p:nvSpPr>
              <p:cNvPr id="16445" name="Text Box 39"/>
              <p:cNvSpPr txBox="1">
                <a:spLocks noChangeArrowheads="1"/>
              </p:cNvSpPr>
              <p:nvPr/>
            </p:nvSpPr>
            <p:spPr bwMode="auto">
              <a:xfrm>
                <a:off x="3744" y="3793"/>
                <a:ext cx="59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1" tIns="45716" rIns="91431" bIns="4571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ru-RU" sz="1200"/>
                  <a:t>Эл.мотор</a:t>
                </a:r>
                <a:endParaRPr lang="en-US" sz="1200"/>
              </a:p>
            </p:txBody>
          </p:sp>
          <p:sp>
            <p:nvSpPr>
              <p:cNvPr id="16446" name="Text Box 40"/>
              <p:cNvSpPr txBox="1">
                <a:spLocks noChangeArrowheads="1"/>
              </p:cNvSpPr>
              <p:nvPr/>
            </p:nvSpPr>
            <p:spPr bwMode="auto">
              <a:xfrm>
                <a:off x="4497" y="3794"/>
                <a:ext cx="91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1" tIns="45716" rIns="91431" bIns="45716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/>
                  <a:t>LP </a:t>
                </a:r>
                <a:r>
                  <a:rPr lang="ru-RU" sz="1200"/>
                  <a:t>компрессор</a:t>
                </a:r>
                <a:endParaRPr lang="en-US" sz="1200"/>
              </a:p>
            </p:txBody>
          </p:sp>
          <p:pic>
            <p:nvPicPr>
              <p:cNvPr id="16447" name="Picture 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4" y="2968"/>
                <a:ext cx="2778" cy="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8" name="Freeform 42"/>
              <p:cNvSpPr>
                <a:spLocks/>
              </p:cNvSpPr>
              <p:nvPr/>
            </p:nvSpPr>
            <p:spPr bwMode="auto">
              <a:xfrm>
                <a:off x="3617" y="3129"/>
                <a:ext cx="793" cy="578"/>
              </a:xfrm>
              <a:custGeom>
                <a:avLst/>
                <a:gdLst>
                  <a:gd name="T0" fmla="*/ 2 w 1377"/>
                  <a:gd name="T1" fmla="*/ 43 h 936"/>
                  <a:gd name="T2" fmla="*/ 2 w 1377"/>
                  <a:gd name="T3" fmla="*/ 52 h 936"/>
                  <a:gd name="T4" fmla="*/ 49 w 1377"/>
                  <a:gd name="T5" fmla="*/ 52 h 936"/>
                  <a:gd name="T6" fmla="*/ 49 w 1377"/>
                  <a:gd name="T7" fmla="*/ 44 h 936"/>
                  <a:gd name="T8" fmla="*/ 50 w 1377"/>
                  <a:gd name="T9" fmla="*/ 44 h 936"/>
                  <a:gd name="T10" fmla="*/ 50 w 1377"/>
                  <a:gd name="T11" fmla="*/ 6 h 936"/>
                  <a:gd name="T12" fmla="*/ 49 w 1377"/>
                  <a:gd name="T13" fmla="*/ 6 h 936"/>
                  <a:gd name="T14" fmla="*/ 49 w 1377"/>
                  <a:gd name="T15" fmla="*/ 0 h 936"/>
                  <a:gd name="T16" fmla="*/ 2 w 1377"/>
                  <a:gd name="T17" fmla="*/ 0 h 936"/>
                  <a:gd name="T18" fmla="*/ 2 w 1377"/>
                  <a:gd name="T19" fmla="*/ 9 h 936"/>
                  <a:gd name="T20" fmla="*/ 0 w 1377"/>
                  <a:gd name="T21" fmla="*/ 9 h 936"/>
                  <a:gd name="T22" fmla="*/ 1 w 1377"/>
                  <a:gd name="T23" fmla="*/ 43 h 936"/>
                  <a:gd name="T24" fmla="*/ 2 w 1377"/>
                  <a:gd name="T25" fmla="*/ 43 h 9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77"/>
                  <a:gd name="T40" fmla="*/ 0 h 936"/>
                  <a:gd name="T41" fmla="*/ 1377 w 1377"/>
                  <a:gd name="T42" fmla="*/ 936 h 9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77" h="936">
                    <a:moveTo>
                      <a:pt x="45" y="775"/>
                    </a:moveTo>
                    <a:lnTo>
                      <a:pt x="44" y="934"/>
                    </a:lnTo>
                    <a:lnTo>
                      <a:pt x="1347" y="936"/>
                    </a:lnTo>
                    <a:lnTo>
                      <a:pt x="1346" y="795"/>
                    </a:lnTo>
                    <a:lnTo>
                      <a:pt x="1376" y="790"/>
                    </a:lnTo>
                    <a:lnTo>
                      <a:pt x="1377" y="102"/>
                    </a:lnTo>
                    <a:lnTo>
                      <a:pt x="1346" y="103"/>
                    </a:lnTo>
                    <a:lnTo>
                      <a:pt x="1344" y="0"/>
                    </a:lnTo>
                    <a:lnTo>
                      <a:pt x="44" y="0"/>
                    </a:lnTo>
                    <a:lnTo>
                      <a:pt x="45" y="166"/>
                    </a:lnTo>
                    <a:lnTo>
                      <a:pt x="0" y="166"/>
                    </a:lnTo>
                    <a:lnTo>
                      <a:pt x="3" y="781"/>
                    </a:lnTo>
                    <a:lnTo>
                      <a:pt x="45" y="784"/>
                    </a:lnTo>
                  </a:path>
                </a:pathLst>
              </a:custGeom>
              <a:noFill/>
              <a:ln w="25400" cap="flat" cmpd="sng">
                <a:solidFill>
                  <a:srgbClr val="0096DC"/>
                </a:solidFill>
                <a:prstDash val="solid"/>
                <a:round/>
                <a:headEnd type="none" w="lg" len="lg"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344488" y="2551113"/>
            <a:ext cx="8043862" cy="2606675"/>
            <a:chOff x="217" y="1607"/>
            <a:chExt cx="5067" cy="1642"/>
          </a:xfrm>
        </p:grpSpPr>
        <p:grpSp>
          <p:nvGrpSpPr>
            <p:cNvPr id="16424" name="Group 71"/>
            <p:cNvGrpSpPr>
              <a:grpSpLocks/>
            </p:cNvGrpSpPr>
            <p:nvPr/>
          </p:nvGrpSpPr>
          <p:grpSpPr bwMode="auto">
            <a:xfrm>
              <a:off x="787" y="1607"/>
              <a:ext cx="4497" cy="552"/>
              <a:chOff x="787" y="1607"/>
              <a:chExt cx="4497" cy="552"/>
            </a:xfrm>
          </p:grpSpPr>
          <p:sp>
            <p:nvSpPr>
              <p:cNvPr id="16426" name="Rectangle 43"/>
              <p:cNvSpPr>
                <a:spLocks noChangeArrowheads="1"/>
              </p:cNvSpPr>
              <p:nvPr/>
            </p:nvSpPr>
            <p:spPr bwMode="gray">
              <a:xfrm>
                <a:off x="787" y="1607"/>
                <a:ext cx="161" cy="290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CH"/>
              </a:p>
            </p:txBody>
          </p:sp>
          <p:sp>
            <p:nvSpPr>
              <p:cNvPr id="16427" name="Rectangle 44"/>
              <p:cNvSpPr>
                <a:spLocks noChangeArrowheads="1"/>
              </p:cNvSpPr>
              <p:nvPr/>
            </p:nvSpPr>
            <p:spPr bwMode="gray">
              <a:xfrm>
                <a:off x="1803" y="1607"/>
                <a:ext cx="161" cy="290"/>
              </a:xfrm>
              <a:prstGeom prst="rect">
                <a:avLst/>
              </a:prstGeom>
              <a:noFill/>
              <a:ln w="25400" algn="ctr">
                <a:solidFill>
                  <a:srgbClr val="FF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CH"/>
              </a:p>
            </p:txBody>
          </p:sp>
          <p:grpSp>
            <p:nvGrpSpPr>
              <p:cNvPr id="16428" name="Group 54"/>
              <p:cNvGrpSpPr>
                <a:grpSpLocks/>
              </p:cNvGrpSpPr>
              <p:nvPr/>
            </p:nvGrpSpPr>
            <p:grpSpPr bwMode="auto">
              <a:xfrm>
                <a:off x="4280" y="1860"/>
                <a:ext cx="1004" cy="299"/>
                <a:chOff x="2919" y="1860"/>
                <a:chExt cx="1004" cy="299"/>
              </a:xfrm>
            </p:grpSpPr>
            <p:sp>
              <p:nvSpPr>
                <p:cNvPr id="16438" name="Rectangle 45"/>
                <p:cNvSpPr>
                  <a:spLocks noChangeArrowheads="1"/>
                </p:cNvSpPr>
                <p:nvPr/>
              </p:nvSpPr>
              <p:spPr bwMode="gray">
                <a:xfrm>
                  <a:off x="2919" y="1910"/>
                  <a:ext cx="116" cy="205"/>
                </a:xfrm>
                <a:prstGeom prst="rect">
                  <a:avLst/>
                </a:prstGeom>
                <a:noFill/>
                <a:ln w="25400" algn="ctr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de-CH"/>
                </a:p>
              </p:txBody>
            </p:sp>
            <p:sp>
              <p:nvSpPr>
                <p:cNvPr id="16439" name="Rectangle 46"/>
                <p:cNvSpPr>
                  <a:spLocks noChangeArrowheads="1"/>
                </p:cNvSpPr>
                <p:nvPr/>
              </p:nvSpPr>
              <p:spPr bwMode="gray">
                <a:xfrm>
                  <a:off x="3761" y="1910"/>
                  <a:ext cx="108" cy="205"/>
                </a:xfrm>
                <a:prstGeom prst="rect">
                  <a:avLst/>
                </a:prstGeom>
                <a:noFill/>
                <a:ln w="25400" algn="ctr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de-CH"/>
                </a:p>
              </p:txBody>
            </p:sp>
            <p:sp>
              <p:nvSpPr>
                <p:cNvPr id="16440" name="Rectangle 47"/>
                <p:cNvSpPr>
                  <a:spLocks noChangeArrowheads="1"/>
                </p:cNvSpPr>
                <p:nvPr/>
              </p:nvSpPr>
              <p:spPr bwMode="gray">
                <a:xfrm>
                  <a:off x="3871" y="1860"/>
                  <a:ext cx="52" cy="299"/>
                </a:xfrm>
                <a:prstGeom prst="rect">
                  <a:avLst/>
                </a:prstGeom>
                <a:noFill/>
                <a:ln w="25400" algn="ctr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de-CH"/>
                </a:p>
              </p:txBody>
            </p:sp>
          </p:grpSp>
          <p:grpSp>
            <p:nvGrpSpPr>
              <p:cNvPr id="16429" name="Group 55"/>
              <p:cNvGrpSpPr>
                <a:grpSpLocks/>
              </p:cNvGrpSpPr>
              <p:nvPr/>
            </p:nvGrpSpPr>
            <p:grpSpPr bwMode="auto">
              <a:xfrm>
                <a:off x="2919" y="1860"/>
                <a:ext cx="1004" cy="299"/>
                <a:chOff x="2919" y="1860"/>
                <a:chExt cx="1004" cy="299"/>
              </a:xfrm>
            </p:grpSpPr>
            <p:sp>
              <p:nvSpPr>
                <p:cNvPr id="16435" name="Rectangle 56"/>
                <p:cNvSpPr>
                  <a:spLocks noChangeArrowheads="1"/>
                </p:cNvSpPr>
                <p:nvPr/>
              </p:nvSpPr>
              <p:spPr bwMode="gray">
                <a:xfrm>
                  <a:off x="2919" y="1910"/>
                  <a:ext cx="116" cy="205"/>
                </a:xfrm>
                <a:prstGeom prst="rect">
                  <a:avLst/>
                </a:prstGeom>
                <a:noFill/>
                <a:ln w="25400" algn="ctr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de-CH"/>
                </a:p>
              </p:txBody>
            </p:sp>
            <p:sp>
              <p:nvSpPr>
                <p:cNvPr id="16436" name="Rectangle 57"/>
                <p:cNvSpPr>
                  <a:spLocks noChangeArrowheads="1"/>
                </p:cNvSpPr>
                <p:nvPr/>
              </p:nvSpPr>
              <p:spPr bwMode="gray">
                <a:xfrm>
                  <a:off x="3761" y="1910"/>
                  <a:ext cx="108" cy="205"/>
                </a:xfrm>
                <a:prstGeom prst="rect">
                  <a:avLst/>
                </a:prstGeom>
                <a:noFill/>
                <a:ln w="25400" algn="ctr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de-CH"/>
                </a:p>
              </p:txBody>
            </p:sp>
            <p:sp>
              <p:nvSpPr>
                <p:cNvPr id="16437" name="Rectangle 58"/>
                <p:cNvSpPr>
                  <a:spLocks noChangeArrowheads="1"/>
                </p:cNvSpPr>
                <p:nvPr/>
              </p:nvSpPr>
              <p:spPr bwMode="gray">
                <a:xfrm>
                  <a:off x="3871" y="1860"/>
                  <a:ext cx="52" cy="299"/>
                </a:xfrm>
                <a:prstGeom prst="rect">
                  <a:avLst/>
                </a:prstGeom>
                <a:noFill/>
                <a:ln w="25400" algn="ctr">
                  <a:solidFill>
                    <a:srgbClr val="FF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de-CH"/>
                </a:p>
              </p:txBody>
            </p:sp>
          </p:grpSp>
          <p:cxnSp>
            <p:nvCxnSpPr>
              <p:cNvPr id="16430" name="AutoShape 60"/>
              <p:cNvCxnSpPr>
                <a:cxnSpLocks noChangeShapeType="1"/>
                <a:stCxn id="16435" idx="2"/>
                <a:endCxn id="16427" idx="2"/>
              </p:cNvCxnSpPr>
              <p:nvPr/>
            </p:nvCxnSpPr>
            <p:spPr bwMode="auto">
              <a:xfrm rot="16200000" flipV="1">
                <a:off x="2322" y="1467"/>
                <a:ext cx="218" cy="1093"/>
              </a:xfrm>
              <a:prstGeom prst="bentConnector3">
                <a:avLst>
                  <a:gd name="adj1" fmla="val -204588"/>
                </a:avLst>
              </a:prstGeom>
              <a:noFill/>
              <a:ln w="19050">
                <a:solidFill>
                  <a:srgbClr val="FF99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431" name="AutoShape 61"/>
              <p:cNvCxnSpPr>
                <a:cxnSpLocks noChangeShapeType="1"/>
              </p:cNvCxnSpPr>
              <p:nvPr/>
            </p:nvCxnSpPr>
            <p:spPr bwMode="auto">
              <a:xfrm rot="5400000">
                <a:off x="1375" y="1398"/>
                <a:ext cx="1" cy="1016"/>
              </a:xfrm>
              <a:prstGeom prst="bentConnector3">
                <a:avLst>
                  <a:gd name="adj1" fmla="val 66200014"/>
                </a:avLst>
              </a:prstGeom>
              <a:noFill/>
              <a:ln w="19050">
                <a:solidFill>
                  <a:srgbClr val="FF99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432" name="AutoShape 62"/>
              <p:cNvCxnSpPr>
                <a:cxnSpLocks noChangeShapeType="1"/>
                <a:stCxn id="16435" idx="2"/>
                <a:endCxn id="16436" idx="2"/>
              </p:cNvCxnSpPr>
              <p:nvPr/>
            </p:nvCxnSpPr>
            <p:spPr bwMode="auto">
              <a:xfrm rot="16200000" flipH="1">
                <a:off x="3395" y="1705"/>
                <a:ext cx="1" cy="838"/>
              </a:xfrm>
              <a:prstGeom prst="bentConnector3">
                <a:avLst>
                  <a:gd name="adj1" fmla="val 44700014"/>
                </a:avLst>
              </a:prstGeom>
              <a:noFill/>
              <a:ln w="19050">
                <a:solidFill>
                  <a:srgbClr val="FF99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433" name="AutoShape 63"/>
              <p:cNvCxnSpPr>
                <a:cxnSpLocks noChangeShapeType="1"/>
                <a:stCxn id="16436" idx="2"/>
                <a:endCxn id="16438" idx="2"/>
              </p:cNvCxnSpPr>
              <p:nvPr/>
            </p:nvCxnSpPr>
            <p:spPr bwMode="auto">
              <a:xfrm rot="16200000" flipH="1">
                <a:off x="4076" y="1862"/>
                <a:ext cx="1" cy="523"/>
              </a:xfrm>
              <a:prstGeom prst="bentConnector3">
                <a:avLst>
                  <a:gd name="adj1" fmla="val 45200014"/>
                </a:avLst>
              </a:prstGeom>
              <a:noFill/>
              <a:ln w="19050">
                <a:solidFill>
                  <a:srgbClr val="FF99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434" name="AutoShape 64"/>
              <p:cNvCxnSpPr>
                <a:cxnSpLocks noChangeShapeType="1"/>
                <a:stCxn id="16438" idx="2"/>
                <a:endCxn id="16439" idx="2"/>
              </p:cNvCxnSpPr>
              <p:nvPr/>
            </p:nvCxnSpPr>
            <p:spPr bwMode="auto">
              <a:xfrm rot="16200000" flipH="1">
                <a:off x="4756" y="1705"/>
                <a:ext cx="1" cy="838"/>
              </a:xfrm>
              <a:prstGeom prst="bentConnector3">
                <a:avLst>
                  <a:gd name="adj1" fmla="val 44900014"/>
                </a:avLst>
              </a:prstGeom>
              <a:noFill/>
              <a:ln w="19050">
                <a:solidFill>
                  <a:srgbClr val="FF9900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425" name="Text Box 65"/>
            <p:cNvSpPr txBox="1">
              <a:spLocks noChangeArrowheads="1"/>
            </p:cNvSpPr>
            <p:nvPr/>
          </p:nvSpPr>
          <p:spPr bwMode="auto">
            <a:xfrm>
              <a:off x="217" y="3075"/>
              <a:ext cx="189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chemeClr val="hlink"/>
                </a:buClr>
                <a:buFontTx/>
                <a:buChar char="+"/>
              </a:pPr>
              <a:r>
                <a:rPr lang="en-US" b="1">
                  <a:solidFill>
                    <a:srgbClr val="FAB900"/>
                  </a:solidFill>
                </a:rPr>
                <a:t> </a:t>
              </a:r>
              <a:r>
                <a:rPr lang="ru-RU" b="1">
                  <a:solidFill>
                    <a:srgbClr val="FF9900"/>
                  </a:solidFill>
                </a:rPr>
                <a:t>Без маслянной системы</a:t>
              </a:r>
              <a:endParaRPr lang="en-US" b="1">
                <a:solidFill>
                  <a:srgbClr val="FF9900"/>
                </a:solidFill>
              </a:endParaRPr>
            </a:p>
          </p:txBody>
        </p:sp>
      </p:grp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344488" y="2955925"/>
            <a:ext cx="8283575" cy="2562225"/>
            <a:chOff x="217" y="1862"/>
            <a:chExt cx="5218" cy="1614"/>
          </a:xfrm>
        </p:grpSpPr>
        <p:grpSp>
          <p:nvGrpSpPr>
            <p:cNvPr id="16412" name="Group 73"/>
            <p:cNvGrpSpPr>
              <a:grpSpLocks/>
            </p:cNvGrpSpPr>
            <p:nvPr/>
          </p:nvGrpSpPr>
          <p:grpSpPr bwMode="auto">
            <a:xfrm>
              <a:off x="3073" y="1862"/>
              <a:ext cx="2362" cy="649"/>
              <a:chOff x="3073" y="1862"/>
              <a:chExt cx="2362" cy="649"/>
            </a:xfrm>
          </p:grpSpPr>
          <p:sp>
            <p:nvSpPr>
              <p:cNvPr id="16414" name="Line 13"/>
              <p:cNvSpPr>
                <a:spLocks noChangeShapeType="1"/>
              </p:cNvSpPr>
              <p:nvPr/>
            </p:nvSpPr>
            <p:spPr bwMode="auto">
              <a:xfrm>
                <a:off x="3144" y="2153"/>
                <a:ext cx="0" cy="358"/>
              </a:xfrm>
              <a:prstGeom prst="line">
                <a:avLst/>
              </a:prstGeom>
              <a:noFill/>
              <a:ln w="19050">
                <a:solidFill>
                  <a:srgbClr val="E6004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6415" name="Line 14"/>
              <p:cNvSpPr>
                <a:spLocks noChangeShapeType="1"/>
              </p:cNvSpPr>
              <p:nvPr/>
            </p:nvSpPr>
            <p:spPr bwMode="auto">
              <a:xfrm>
                <a:off x="3610" y="2152"/>
                <a:ext cx="0" cy="351"/>
              </a:xfrm>
              <a:prstGeom prst="line">
                <a:avLst/>
              </a:prstGeom>
              <a:noFill/>
              <a:ln w="19050">
                <a:solidFill>
                  <a:srgbClr val="E6004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6416" name="Line 15"/>
              <p:cNvSpPr>
                <a:spLocks noChangeShapeType="1"/>
              </p:cNvSpPr>
              <p:nvPr/>
            </p:nvSpPr>
            <p:spPr bwMode="auto">
              <a:xfrm>
                <a:off x="4550" y="2161"/>
                <a:ext cx="0" cy="337"/>
              </a:xfrm>
              <a:prstGeom prst="line">
                <a:avLst/>
              </a:prstGeom>
              <a:noFill/>
              <a:ln w="19050">
                <a:solidFill>
                  <a:srgbClr val="E6004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6417" name="Line 16"/>
              <p:cNvSpPr>
                <a:spLocks noChangeShapeType="1"/>
              </p:cNvSpPr>
              <p:nvPr/>
            </p:nvSpPr>
            <p:spPr bwMode="auto">
              <a:xfrm>
                <a:off x="5012" y="2166"/>
                <a:ext cx="0" cy="327"/>
              </a:xfrm>
              <a:prstGeom prst="line">
                <a:avLst/>
              </a:prstGeom>
              <a:noFill/>
              <a:ln w="19050">
                <a:solidFill>
                  <a:srgbClr val="E6004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6418" name="Line 17"/>
              <p:cNvSpPr>
                <a:spLocks noChangeShapeType="1"/>
              </p:cNvSpPr>
              <p:nvPr/>
            </p:nvSpPr>
            <p:spPr bwMode="auto">
              <a:xfrm flipV="1">
                <a:off x="3150" y="2498"/>
                <a:ext cx="613" cy="5"/>
              </a:xfrm>
              <a:prstGeom prst="line">
                <a:avLst/>
              </a:prstGeom>
              <a:noFill/>
              <a:ln w="19050">
                <a:solidFill>
                  <a:srgbClr val="E6004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6419" name="Line 18"/>
              <p:cNvSpPr>
                <a:spLocks noChangeShapeType="1"/>
              </p:cNvSpPr>
              <p:nvPr/>
            </p:nvSpPr>
            <p:spPr bwMode="auto">
              <a:xfrm flipV="1">
                <a:off x="4361" y="2493"/>
                <a:ext cx="1074" cy="5"/>
              </a:xfrm>
              <a:prstGeom prst="line">
                <a:avLst/>
              </a:prstGeom>
              <a:noFill/>
              <a:ln w="19050">
                <a:solidFill>
                  <a:srgbClr val="E6004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16420" name="Rectangle 25"/>
              <p:cNvSpPr>
                <a:spLocks noChangeArrowheads="1"/>
              </p:cNvSpPr>
              <p:nvPr/>
            </p:nvSpPr>
            <p:spPr bwMode="gray">
              <a:xfrm>
                <a:off x="3073" y="1862"/>
                <a:ext cx="161" cy="290"/>
              </a:xfrm>
              <a:prstGeom prst="rect">
                <a:avLst/>
              </a:prstGeom>
              <a:noFill/>
              <a:ln w="38100" algn="ctr">
                <a:solidFill>
                  <a:srgbClr val="E6004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CH"/>
              </a:p>
            </p:txBody>
          </p:sp>
          <p:sp>
            <p:nvSpPr>
              <p:cNvPr id="16421" name="Rectangle 26"/>
              <p:cNvSpPr>
                <a:spLocks noChangeArrowheads="1"/>
              </p:cNvSpPr>
              <p:nvPr/>
            </p:nvSpPr>
            <p:spPr bwMode="gray">
              <a:xfrm>
                <a:off x="3572" y="1862"/>
                <a:ext cx="161" cy="290"/>
              </a:xfrm>
              <a:prstGeom prst="rect">
                <a:avLst/>
              </a:prstGeom>
              <a:noFill/>
              <a:ln w="38100" algn="ctr">
                <a:solidFill>
                  <a:srgbClr val="E6004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CH"/>
              </a:p>
            </p:txBody>
          </p:sp>
          <p:sp>
            <p:nvSpPr>
              <p:cNvPr id="16422" name="Rectangle 27"/>
              <p:cNvSpPr>
                <a:spLocks noChangeArrowheads="1"/>
              </p:cNvSpPr>
              <p:nvPr/>
            </p:nvSpPr>
            <p:spPr bwMode="gray">
              <a:xfrm>
                <a:off x="4434" y="1862"/>
                <a:ext cx="161" cy="290"/>
              </a:xfrm>
              <a:prstGeom prst="rect">
                <a:avLst/>
              </a:prstGeom>
              <a:noFill/>
              <a:ln w="38100" algn="ctr">
                <a:solidFill>
                  <a:srgbClr val="E6004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CH"/>
              </a:p>
            </p:txBody>
          </p:sp>
          <p:sp>
            <p:nvSpPr>
              <p:cNvPr id="16423" name="Rectangle 28"/>
              <p:cNvSpPr>
                <a:spLocks noChangeArrowheads="1"/>
              </p:cNvSpPr>
              <p:nvPr/>
            </p:nvSpPr>
            <p:spPr bwMode="gray">
              <a:xfrm>
                <a:off x="4931" y="1863"/>
                <a:ext cx="161" cy="290"/>
              </a:xfrm>
              <a:prstGeom prst="rect">
                <a:avLst/>
              </a:prstGeom>
              <a:noFill/>
              <a:ln w="38100" algn="ctr">
                <a:solidFill>
                  <a:srgbClr val="E6004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de-CH"/>
              </a:p>
            </p:txBody>
          </p:sp>
        </p:grpSp>
        <p:sp>
          <p:nvSpPr>
            <p:cNvPr id="16413" name="Text Box 66"/>
            <p:cNvSpPr txBox="1">
              <a:spLocks noChangeArrowheads="1"/>
            </p:cNvSpPr>
            <p:nvPr/>
          </p:nvSpPr>
          <p:spPr bwMode="auto">
            <a:xfrm>
              <a:off x="217" y="3302"/>
              <a:ext cx="293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chemeClr val="hlink"/>
                </a:buClr>
                <a:buFontTx/>
                <a:buChar char="+"/>
              </a:pPr>
              <a:r>
                <a:rPr lang="ru-RU" b="1" dirty="0" smtClean="0">
                  <a:solidFill>
                    <a:srgbClr val="E60041"/>
                  </a:solidFill>
                </a:rPr>
                <a:t> Без </a:t>
              </a:r>
              <a:r>
                <a:rPr lang="ru-RU" b="1" dirty="0">
                  <a:solidFill>
                    <a:srgbClr val="E60041"/>
                  </a:solidFill>
                </a:rPr>
                <a:t>уплотнений вала и </a:t>
              </a:r>
              <a:r>
                <a:rPr lang="ru-RU" b="1" dirty="0" err="1">
                  <a:solidFill>
                    <a:srgbClr val="E60041"/>
                  </a:solidFill>
                </a:rPr>
                <a:t>обсл</a:t>
              </a:r>
              <a:r>
                <a:rPr lang="ru-RU" b="1" dirty="0">
                  <a:solidFill>
                    <a:srgbClr val="E60041"/>
                  </a:solidFill>
                </a:rPr>
                <a:t>. системы</a:t>
              </a:r>
              <a:r>
                <a:rPr lang="en-US" b="1" dirty="0">
                  <a:solidFill>
                    <a:srgbClr val="E60041"/>
                  </a:solidFill>
                </a:rPr>
                <a:t> </a:t>
              </a:r>
              <a:endParaRPr lang="en-US" b="1" dirty="0">
                <a:solidFill>
                  <a:schemeClr val="hlink"/>
                </a:solidFill>
              </a:endParaRPr>
            </a:p>
          </p:txBody>
        </p:sp>
      </p:grpSp>
      <p:grpSp>
        <p:nvGrpSpPr>
          <p:cNvPr id="10" name="Group 75"/>
          <p:cNvGrpSpPr>
            <a:grpSpLocks/>
          </p:cNvGrpSpPr>
          <p:nvPr/>
        </p:nvGrpSpPr>
        <p:grpSpPr bwMode="auto">
          <a:xfrm>
            <a:off x="344488" y="1435100"/>
            <a:ext cx="8621712" cy="4443413"/>
            <a:chOff x="217" y="904"/>
            <a:chExt cx="5431" cy="2799"/>
          </a:xfrm>
        </p:grpSpPr>
        <p:sp>
          <p:nvSpPr>
            <p:cNvPr id="16409" name="Line 21"/>
            <p:cNvSpPr>
              <a:spLocks noChangeShapeType="1"/>
            </p:cNvSpPr>
            <p:nvPr/>
          </p:nvSpPr>
          <p:spPr bwMode="auto">
            <a:xfrm>
              <a:off x="5441" y="1301"/>
              <a:ext cx="0" cy="1202"/>
            </a:xfrm>
            <a:prstGeom prst="line">
              <a:avLst/>
            </a:prstGeom>
            <a:noFill/>
            <a:ln w="19050">
              <a:solidFill>
                <a:srgbClr val="00963C"/>
              </a:solidFill>
              <a:prstDash val="dash"/>
              <a:round/>
              <a:headEnd type="triangle" w="sm" len="lg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6410" name="Text Box 22"/>
            <p:cNvSpPr txBox="1">
              <a:spLocks noChangeArrowheads="1"/>
            </p:cNvSpPr>
            <p:nvPr/>
          </p:nvSpPr>
          <p:spPr bwMode="auto">
            <a:xfrm rot="-5400000">
              <a:off x="5155" y="1205"/>
              <a:ext cx="7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8733" tIns="44367" rIns="88733" bIns="44367">
              <a:spAutoFit/>
            </a:bodyPr>
            <a:lstStyle>
              <a:lvl1pPr defTabSz="8874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8874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8874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8874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8874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887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887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887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8874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1400" b="1">
                  <a:solidFill>
                    <a:srgbClr val="00963C"/>
                  </a:solidFill>
                  <a:ea typeface="ＭＳ Ｐゴシック" pitchFamily="34" charset="-128"/>
                </a:rPr>
                <a:t>Вентиляция</a:t>
              </a:r>
              <a:endParaRPr lang="de-DE" sz="1400" b="1">
                <a:solidFill>
                  <a:srgbClr val="00963C"/>
                </a:solidFill>
                <a:ea typeface="ＭＳ Ｐゴシック" pitchFamily="34" charset="-128"/>
              </a:endParaRPr>
            </a:p>
          </p:txBody>
        </p:sp>
        <p:sp>
          <p:nvSpPr>
            <p:cNvPr id="16411" name="Text Box 67"/>
            <p:cNvSpPr txBox="1">
              <a:spLocks noChangeArrowheads="1"/>
            </p:cNvSpPr>
            <p:nvPr/>
          </p:nvSpPr>
          <p:spPr bwMode="auto">
            <a:xfrm>
              <a:off x="217" y="3529"/>
              <a:ext cx="205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chemeClr val="hlink"/>
                </a:buClr>
                <a:buFontTx/>
                <a:buChar char="+"/>
              </a:pPr>
              <a:r>
                <a:rPr lang="en-US" b="1">
                  <a:solidFill>
                    <a:srgbClr val="00963C"/>
                  </a:solidFill>
                </a:rPr>
                <a:t> </a:t>
              </a:r>
              <a:r>
                <a:rPr lang="ru-RU" b="1">
                  <a:solidFill>
                    <a:srgbClr val="00963C"/>
                  </a:solidFill>
                </a:rPr>
                <a:t>Без выбросов в окр.среду</a:t>
              </a:r>
              <a:endParaRPr lang="en-US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11" name="Group 76"/>
          <p:cNvGrpSpPr>
            <a:grpSpLocks/>
          </p:cNvGrpSpPr>
          <p:nvPr/>
        </p:nvGrpSpPr>
        <p:grpSpPr bwMode="auto">
          <a:xfrm>
            <a:off x="344488" y="2074863"/>
            <a:ext cx="8224837" cy="4164012"/>
            <a:chOff x="217" y="1307"/>
            <a:chExt cx="5181" cy="2623"/>
          </a:xfrm>
        </p:grpSpPr>
        <p:sp>
          <p:nvSpPr>
            <p:cNvPr id="16406" name="Line 20"/>
            <p:cNvSpPr>
              <a:spLocks noChangeShapeType="1"/>
            </p:cNvSpPr>
            <p:nvPr/>
          </p:nvSpPr>
          <p:spPr bwMode="auto">
            <a:xfrm>
              <a:off x="607" y="2658"/>
              <a:ext cx="4791" cy="1"/>
            </a:xfrm>
            <a:prstGeom prst="line">
              <a:avLst/>
            </a:prstGeom>
            <a:noFill/>
            <a:ln w="38100">
              <a:solidFill>
                <a:srgbClr val="0096DC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6407" name="Freeform 33"/>
            <p:cNvSpPr>
              <a:spLocks/>
            </p:cNvSpPr>
            <p:nvPr/>
          </p:nvSpPr>
          <p:spPr bwMode="auto">
            <a:xfrm>
              <a:off x="654" y="1307"/>
              <a:ext cx="1377" cy="936"/>
            </a:xfrm>
            <a:custGeom>
              <a:avLst/>
              <a:gdLst>
                <a:gd name="T0" fmla="*/ 45 w 1377"/>
                <a:gd name="T1" fmla="*/ 775 h 936"/>
                <a:gd name="T2" fmla="*/ 44 w 1377"/>
                <a:gd name="T3" fmla="*/ 934 h 936"/>
                <a:gd name="T4" fmla="*/ 1347 w 1377"/>
                <a:gd name="T5" fmla="*/ 936 h 936"/>
                <a:gd name="T6" fmla="*/ 1346 w 1377"/>
                <a:gd name="T7" fmla="*/ 795 h 936"/>
                <a:gd name="T8" fmla="*/ 1376 w 1377"/>
                <a:gd name="T9" fmla="*/ 790 h 936"/>
                <a:gd name="T10" fmla="*/ 1377 w 1377"/>
                <a:gd name="T11" fmla="*/ 102 h 936"/>
                <a:gd name="T12" fmla="*/ 1346 w 1377"/>
                <a:gd name="T13" fmla="*/ 103 h 936"/>
                <a:gd name="T14" fmla="*/ 1344 w 1377"/>
                <a:gd name="T15" fmla="*/ 0 h 936"/>
                <a:gd name="T16" fmla="*/ 44 w 1377"/>
                <a:gd name="T17" fmla="*/ 0 h 936"/>
                <a:gd name="T18" fmla="*/ 45 w 1377"/>
                <a:gd name="T19" fmla="*/ 166 h 936"/>
                <a:gd name="T20" fmla="*/ 0 w 1377"/>
                <a:gd name="T21" fmla="*/ 166 h 936"/>
                <a:gd name="T22" fmla="*/ 3 w 1377"/>
                <a:gd name="T23" fmla="*/ 781 h 936"/>
                <a:gd name="T24" fmla="*/ 45 w 1377"/>
                <a:gd name="T25" fmla="*/ 784 h 9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77"/>
                <a:gd name="T40" fmla="*/ 0 h 936"/>
                <a:gd name="T41" fmla="*/ 1377 w 1377"/>
                <a:gd name="T42" fmla="*/ 936 h 9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77" h="936">
                  <a:moveTo>
                    <a:pt x="45" y="775"/>
                  </a:moveTo>
                  <a:lnTo>
                    <a:pt x="44" y="934"/>
                  </a:lnTo>
                  <a:lnTo>
                    <a:pt x="1347" y="936"/>
                  </a:lnTo>
                  <a:lnTo>
                    <a:pt x="1346" y="795"/>
                  </a:lnTo>
                  <a:lnTo>
                    <a:pt x="1376" y="790"/>
                  </a:lnTo>
                  <a:lnTo>
                    <a:pt x="1377" y="102"/>
                  </a:lnTo>
                  <a:lnTo>
                    <a:pt x="1346" y="103"/>
                  </a:lnTo>
                  <a:lnTo>
                    <a:pt x="1344" y="0"/>
                  </a:lnTo>
                  <a:lnTo>
                    <a:pt x="44" y="0"/>
                  </a:lnTo>
                  <a:lnTo>
                    <a:pt x="45" y="166"/>
                  </a:lnTo>
                  <a:lnTo>
                    <a:pt x="0" y="166"/>
                  </a:lnTo>
                  <a:lnTo>
                    <a:pt x="3" y="781"/>
                  </a:lnTo>
                  <a:lnTo>
                    <a:pt x="45" y="784"/>
                  </a:lnTo>
                </a:path>
              </a:pathLst>
            </a:custGeom>
            <a:noFill/>
            <a:ln w="25400" cap="flat" cmpd="sng">
              <a:solidFill>
                <a:srgbClr val="0096DC"/>
              </a:solidFill>
              <a:prstDash val="solid"/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16408" name="Text Box 68"/>
            <p:cNvSpPr txBox="1">
              <a:spLocks noChangeArrowheads="1"/>
            </p:cNvSpPr>
            <p:nvPr/>
          </p:nvSpPr>
          <p:spPr bwMode="auto">
            <a:xfrm>
              <a:off x="217" y="3756"/>
              <a:ext cx="29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chemeClr val="hlink"/>
                </a:buClr>
                <a:buFontTx/>
                <a:buChar char="+"/>
              </a:pPr>
              <a:r>
                <a:rPr lang="en-US" b="1">
                  <a:solidFill>
                    <a:srgbClr val="0096DC"/>
                  </a:solidFill>
                </a:rPr>
                <a:t> </a:t>
              </a:r>
              <a:r>
                <a:rPr lang="ru-RU" b="1">
                  <a:solidFill>
                    <a:srgbClr val="0096DC"/>
                  </a:solidFill>
                </a:rPr>
                <a:t>Меньше фундамент</a:t>
              </a:r>
              <a:r>
                <a:rPr lang="en-US" b="1">
                  <a:solidFill>
                    <a:srgbClr val="0096DC"/>
                  </a:solidFill>
                </a:rPr>
                <a:t>/ </a:t>
              </a:r>
              <a:r>
                <a:rPr lang="ru-RU" b="1">
                  <a:solidFill>
                    <a:srgbClr val="0096DC"/>
                  </a:solidFill>
                </a:rPr>
                <a:t>меньше эл.мотор</a:t>
              </a:r>
              <a:endParaRPr lang="en-US" b="1">
                <a:solidFill>
                  <a:schemeClr val="hlink"/>
                </a:solidFill>
              </a:endParaRPr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344488" y="2325688"/>
            <a:ext cx="3802062" cy="2473325"/>
            <a:chOff x="217" y="1465"/>
            <a:chExt cx="2395" cy="1558"/>
          </a:xfrm>
        </p:grpSpPr>
        <p:sp>
          <p:nvSpPr>
            <p:cNvPr id="16404" name="Rectangle 24"/>
            <p:cNvSpPr>
              <a:spLocks noChangeArrowheads="1"/>
            </p:cNvSpPr>
            <p:nvPr/>
          </p:nvSpPr>
          <p:spPr bwMode="gray">
            <a:xfrm>
              <a:off x="2327" y="1465"/>
              <a:ext cx="285" cy="749"/>
            </a:xfrm>
            <a:prstGeom prst="rect">
              <a:avLst/>
            </a:prstGeom>
            <a:noFill/>
            <a:ln w="76200" algn="ctr">
              <a:solidFill>
                <a:srgbClr val="FAB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de-CH"/>
            </a:p>
          </p:txBody>
        </p:sp>
        <p:sp>
          <p:nvSpPr>
            <p:cNvPr id="16405" name="Text Box 69"/>
            <p:cNvSpPr txBox="1">
              <a:spLocks noChangeArrowheads="1"/>
            </p:cNvSpPr>
            <p:nvPr/>
          </p:nvSpPr>
          <p:spPr bwMode="auto">
            <a:xfrm>
              <a:off x="217" y="2849"/>
              <a:ext cx="239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buClr>
                  <a:schemeClr val="hlink"/>
                </a:buClr>
                <a:buFontTx/>
                <a:buChar char="+"/>
              </a:pPr>
              <a:r>
                <a:rPr lang="en-US" b="1">
                  <a:solidFill>
                    <a:schemeClr val="hlink"/>
                  </a:solidFill>
                </a:rPr>
                <a:t> </a:t>
              </a:r>
              <a:r>
                <a:rPr lang="ru-RU" b="1">
                  <a:solidFill>
                    <a:srgbClr val="FAB900"/>
                  </a:solidFill>
                </a:rPr>
                <a:t>Без мультипликатора</a:t>
              </a:r>
              <a:r>
                <a:rPr lang="en-US" b="1">
                  <a:solidFill>
                    <a:srgbClr val="FAB900"/>
                  </a:solidFill>
                </a:rPr>
                <a:t> </a:t>
              </a:r>
              <a:r>
                <a:rPr lang="ru-RU" b="1">
                  <a:solidFill>
                    <a:srgbClr val="FAB900"/>
                  </a:solidFill>
                </a:rPr>
                <a:t>нет муфт</a:t>
              </a:r>
              <a:endParaRPr lang="en-US" b="1">
                <a:solidFill>
                  <a:schemeClr val="hlin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5976938" cy="860425"/>
          </a:xfrm>
        </p:spPr>
        <p:txBody>
          <a:bodyPr/>
          <a:lstStyle/>
          <a:p>
            <a:r>
              <a:rPr lang="ru-RU" smtClean="0"/>
              <a:t>Применение</a:t>
            </a:r>
            <a:endParaRPr lang="de-DE" smtClean="0"/>
          </a:p>
        </p:txBody>
      </p:sp>
      <p:sp>
        <p:nvSpPr>
          <p:cNvPr id="17411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412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7413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7414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7415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7416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7417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7418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420" name="Rectangle 15">
            <a:hlinkClick r:id="rId16" action="ppaction://hlinksldjump"/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51050" y="243205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 dirty="0" smtClean="0">
                <a:solidFill>
                  <a:srgbClr val="254B71"/>
                </a:solidFill>
              </a:rPr>
              <a:t>Подземные хранилища газа (ПХГ)</a:t>
            </a:r>
          </a:p>
        </p:txBody>
      </p:sp>
      <p:sp>
        <p:nvSpPr>
          <p:cNvPr id="17421" name="Rectangle 18">
            <a:hlinkClick r:id="rId17" action="ppaction://hlinksldjump"/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Применения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15" name="Rectangle 15">
            <a:hlinkClick r:id="rId16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1720" y="2893888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 dirty="0" smtClean="0">
                <a:solidFill>
                  <a:srgbClr val="254B71"/>
                </a:solidFill>
              </a:rPr>
              <a:t>Газотранспортная система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4" name="Text Box 22"/>
          <p:cNvSpPr txBox="1">
            <a:spLocks noChangeArrowheads="1"/>
          </p:cNvSpPr>
          <p:nvPr/>
        </p:nvSpPr>
        <p:spPr bwMode="gray">
          <a:xfrm>
            <a:off x="179512" y="1268760"/>
            <a:ext cx="346710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rgbClr val="0096DC"/>
                </a:solidFill>
              </a:rPr>
              <a:t>Для последовательного и параллельного применения</a:t>
            </a:r>
            <a:endParaRPr lang="de-DE" b="1" dirty="0">
              <a:solidFill>
                <a:srgbClr val="0096DC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1" y="1861422"/>
            <a:ext cx="59150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gray">
          <a:xfrm>
            <a:off x="611188" y="188913"/>
            <a:ext cx="6219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03C4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b"/>
          <a:lstStyle/>
          <a:p>
            <a:pPr eaLnBrk="0" hangingPunct="0"/>
            <a:r>
              <a:rPr lang="ru-RU" sz="2600" b="1" dirty="0" smtClean="0">
                <a:solidFill>
                  <a:schemeClr val="bg1"/>
                </a:solidFill>
              </a:rPr>
              <a:t>Применение для </a:t>
            </a:r>
            <a:r>
              <a:rPr lang="de-CH" sz="2600" b="1" dirty="0" smtClean="0">
                <a:solidFill>
                  <a:schemeClr val="bg1"/>
                </a:solidFill>
              </a:rPr>
              <a:t>HOFIM</a:t>
            </a:r>
            <a:r>
              <a:rPr lang="de-CH" sz="2600" b="1" baseline="30000" dirty="0" smtClean="0">
                <a:solidFill>
                  <a:schemeClr val="bg1"/>
                </a:solidFill>
                <a:cs typeface="Arial" pitchFamily="34" charset="0"/>
              </a:rPr>
              <a:t>™</a:t>
            </a:r>
            <a:endParaRPr lang="de-CH" sz="2600" b="1" baseline="30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gray">
          <a:xfrm rot="-1400974">
            <a:off x="636936" y="2069495"/>
            <a:ext cx="1984375" cy="3160713"/>
          </a:xfrm>
          <a:prstGeom prst="ellipse">
            <a:avLst/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CH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gray">
          <a:xfrm>
            <a:off x="5938838" y="3166330"/>
            <a:ext cx="3146152" cy="1471493"/>
          </a:xfrm>
          <a:prstGeom prst="octagon">
            <a:avLst>
              <a:gd name="adj" fmla="val 29287"/>
            </a:avLst>
          </a:prstGeom>
          <a:noFill/>
          <a:ln w="38100" algn="ctr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59636D"/>
                </a:solidFill>
                <a:latin typeface="Arial" charset="0"/>
              </a:rPr>
              <a:t>Применение</a:t>
            </a:r>
            <a:r>
              <a:rPr lang="de-CH" b="1" dirty="0" smtClean="0">
                <a:solidFill>
                  <a:srgbClr val="59636D"/>
                </a:solidFill>
                <a:latin typeface="Arial" charset="0"/>
              </a:rPr>
              <a:t> </a:t>
            </a:r>
            <a:r>
              <a:rPr lang="ru-RU" b="1" dirty="0" smtClean="0">
                <a:solidFill>
                  <a:srgbClr val="59636D"/>
                </a:solidFill>
                <a:latin typeface="Arial" charset="0"/>
              </a:rPr>
              <a:t>2</a:t>
            </a:r>
            <a:r>
              <a:rPr lang="de-CH" b="1" dirty="0" smtClean="0">
                <a:solidFill>
                  <a:srgbClr val="59636D"/>
                </a:solidFill>
                <a:latin typeface="Arial" charset="0"/>
              </a:rPr>
              <a:t>: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59636D"/>
                </a:solidFill>
                <a:latin typeface="Arial" charset="0"/>
              </a:rPr>
              <a:t>ГПА</a:t>
            </a:r>
            <a:endParaRPr lang="de-CH" dirty="0">
              <a:solidFill>
                <a:srgbClr val="59636D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59636D"/>
                </a:solidFill>
                <a:latin typeface="Arial" charset="0"/>
              </a:rPr>
              <a:t>Средняя степень </a:t>
            </a:r>
            <a:r>
              <a:rPr lang="ru-RU" sz="1600" b="1" dirty="0">
                <a:solidFill>
                  <a:srgbClr val="59636D"/>
                </a:solidFill>
                <a:latin typeface="Arial" charset="0"/>
              </a:rPr>
              <a:t>сжатия</a:t>
            </a:r>
            <a:r>
              <a:rPr lang="de-CH" sz="1600" b="1" dirty="0" smtClean="0">
                <a:solidFill>
                  <a:srgbClr val="59636D"/>
                </a:solidFill>
                <a:latin typeface="Arial" charset="0"/>
              </a:rPr>
              <a:t>/ </a:t>
            </a:r>
            <a:r>
              <a:rPr lang="ru-RU" sz="1600" b="1" dirty="0" smtClean="0">
                <a:solidFill>
                  <a:srgbClr val="59636D"/>
                </a:solidFill>
                <a:latin typeface="Arial" charset="0"/>
              </a:rPr>
              <a:t>Большой расход</a:t>
            </a:r>
            <a:endParaRPr lang="de-DE" sz="1600" b="1" dirty="0">
              <a:solidFill>
                <a:srgbClr val="59636D"/>
              </a:solidFill>
              <a:latin typeface="Arial" charset="0"/>
            </a:endParaRPr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gray">
          <a:xfrm>
            <a:off x="5938838" y="4797152"/>
            <a:ext cx="3146152" cy="1558052"/>
          </a:xfrm>
          <a:prstGeom prst="octagon">
            <a:avLst>
              <a:gd name="adj" fmla="val 29287"/>
            </a:avLst>
          </a:prstGeom>
          <a:noFill/>
          <a:ln w="38100" algn="ctr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59636D"/>
                </a:solidFill>
                <a:latin typeface="Arial" charset="0"/>
              </a:rPr>
              <a:t>Диапазон мощности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(</a:t>
            </a:r>
            <a:r>
              <a:rPr lang="ru-RU" dirty="0" smtClean="0">
                <a:solidFill>
                  <a:srgbClr val="59636D"/>
                </a:solidFill>
                <a:latin typeface="Arial" charset="0"/>
              </a:rPr>
              <a:t>установки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):</a:t>
            </a:r>
            <a:endParaRPr lang="de-CH" dirty="0">
              <a:solidFill>
                <a:srgbClr val="59636D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de-CH" dirty="0">
                <a:solidFill>
                  <a:srgbClr val="59636D"/>
                </a:solidFill>
                <a:latin typeface="Arial" charset="0"/>
              </a:rPr>
              <a:t> ~ 4 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.</a:t>
            </a:r>
            <a:r>
              <a:rPr lang="ru-RU" dirty="0">
                <a:solidFill>
                  <a:srgbClr val="59636D"/>
                </a:solidFill>
                <a:latin typeface="Arial" charset="0"/>
              </a:rPr>
              <a:t>.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. </a:t>
            </a:r>
            <a:r>
              <a:rPr lang="de-CH" dirty="0">
                <a:solidFill>
                  <a:srgbClr val="59636D"/>
                </a:solidFill>
                <a:latin typeface="Arial" charset="0"/>
              </a:rPr>
              <a:t>~ 18 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M</a:t>
            </a:r>
            <a:r>
              <a:rPr lang="ru-RU" dirty="0" smtClean="0">
                <a:solidFill>
                  <a:srgbClr val="59636D"/>
                </a:solidFill>
                <a:latin typeface="Arial" charset="0"/>
              </a:rPr>
              <a:t>Вт</a:t>
            </a:r>
            <a:endParaRPr lang="de-CH" dirty="0">
              <a:solidFill>
                <a:srgbClr val="59636D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de-CH" dirty="0">
                <a:solidFill>
                  <a:srgbClr val="59636D"/>
                </a:solidFill>
                <a:latin typeface="Arial" charset="0"/>
              </a:rPr>
              <a:t>(5‘300 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.</a:t>
            </a:r>
            <a:r>
              <a:rPr lang="ru-RU" dirty="0" smtClean="0">
                <a:solidFill>
                  <a:srgbClr val="59636D"/>
                </a:solidFill>
                <a:latin typeface="Arial" charset="0"/>
              </a:rPr>
              <a:t>.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. </a:t>
            </a:r>
            <a:r>
              <a:rPr lang="de-CH" dirty="0">
                <a:solidFill>
                  <a:srgbClr val="59636D"/>
                </a:solidFill>
                <a:latin typeface="Arial" charset="0"/>
              </a:rPr>
              <a:t>25‘400 </a:t>
            </a:r>
            <a:r>
              <a:rPr lang="ru-RU" dirty="0" smtClean="0">
                <a:solidFill>
                  <a:srgbClr val="59636D"/>
                </a:solidFill>
                <a:latin typeface="Arial" charset="0"/>
              </a:rPr>
              <a:t>об/мин</a:t>
            </a:r>
            <a:r>
              <a:rPr lang="de-CH" dirty="0" smtClean="0">
                <a:solidFill>
                  <a:srgbClr val="59636D"/>
                </a:solidFill>
                <a:latin typeface="Arial" charset="0"/>
              </a:rPr>
              <a:t>)</a:t>
            </a:r>
            <a:endParaRPr lang="de-DE" dirty="0">
              <a:solidFill>
                <a:srgbClr val="59636D"/>
              </a:solidFill>
              <a:latin typeface="Arial" charset="0"/>
            </a:endParaRPr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gray">
          <a:xfrm>
            <a:off x="5940152" y="1585180"/>
            <a:ext cx="3144838" cy="1471493"/>
          </a:xfrm>
          <a:prstGeom prst="octagon">
            <a:avLst>
              <a:gd name="adj" fmla="val 29287"/>
            </a:avLst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1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59636D"/>
                </a:solidFill>
                <a:latin typeface="Arial" charset="0"/>
              </a:rPr>
              <a:t>Применение</a:t>
            </a:r>
            <a:r>
              <a:rPr lang="de-CH" b="1" dirty="0" smtClean="0">
                <a:solidFill>
                  <a:srgbClr val="59636D"/>
                </a:solidFill>
                <a:latin typeface="Arial" charset="0"/>
              </a:rPr>
              <a:t> </a:t>
            </a:r>
            <a:r>
              <a:rPr lang="de-CH" b="1" dirty="0">
                <a:solidFill>
                  <a:srgbClr val="59636D"/>
                </a:solidFill>
                <a:latin typeface="Arial" charset="0"/>
              </a:rPr>
              <a:t>1: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59636D"/>
                </a:solidFill>
                <a:latin typeface="Arial" charset="0"/>
              </a:rPr>
              <a:t>ПХГ</a:t>
            </a:r>
            <a:endParaRPr lang="de-CH" dirty="0">
              <a:solidFill>
                <a:srgbClr val="59636D"/>
              </a:solidFill>
              <a:latin typeface="Arial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59636D"/>
                </a:solidFill>
                <a:latin typeface="Arial" charset="0"/>
              </a:rPr>
              <a:t>Высокая степень сжатия </a:t>
            </a:r>
            <a:r>
              <a:rPr lang="de-CH" sz="1600" b="1" dirty="0" smtClean="0">
                <a:solidFill>
                  <a:srgbClr val="59636D"/>
                </a:solidFill>
                <a:latin typeface="Arial" charset="0"/>
              </a:rPr>
              <a:t>/ </a:t>
            </a:r>
            <a:r>
              <a:rPr lang="ru-RU" sz="1600" b="1" dirty="0" smtClean="0">
                <a:solidFill>
                  <a:srgbClr val="59636D"/>
                </a:solidFill>
                <a:latin typeface="Arial" charset="0"/>
              </a:rPr>
              <a:t>Средний расход</a:t>
            </a:r>
            <a:endParaRPr lang="de-DE" sz="1600" b="1" dirty="0">
              <a:solidFill>
                <a:srgbClr val="59636D"/>
              </a:solidFill>
              <a:latin typeface="Arial" charset="0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gray">
          <a:xfrm rot="-2854482">
            <a:off x="2417660" y="3888288"/>
            <a:ext cx="1528762" cy="2084388"/>
          </a:xfrm>
          <a:prstGeom prst="ellipse">
            <a:avLst/>
          </a:prstGeom>
          <a:noFill/>
          <a:ln w="25400" algn="ctr">
            <a:solidFill>
              <a:srgbClr val="0096D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CH"/>
          </a:p>
        </p:txBody>
      </p:sp>
      <p:sp>
        <p:nvSpPr>
          <p:cNvPr id="19467" name="Freeform 11"/>
          <p:cNvSpPr>
            <a:spLocks/>
          </p:cNvSpPr>
          <p:nvPr/>
        </p:nvSpPr>
        <p:spPr bwMode="gray">
          <a:xfrm>
            <a:off x="2123728" y="1731963"/>
            <a:ext cx="3828442" cy="760933"/>
          </a:xfrm>
          <a:custGeom>
            <a:avLst/>
            <a:gdLst>
              <a:gd name="T0" fmla="*/ 0 w 2649"/>
              <a:gd name="T1" fmla="*/ 1421368125 h 564"/>
              <a:gd name="T2" fmla="*/ 2147483647 w 2649"/>
              <a:gd name="T3" fmla="*/ 146169063 h 564"/>
              <a:gd name="T4" fmla="*/ 2147483647 w 2649"/>
              <a:gd name="T5" fmla="*/ 539313438 h 5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49" h="564">
                <a:moveTo>
                  <a:pt x="0" y="564"/>
                </a:moveTo>
                <a:cubicBezTo>
                  <a:pt x="277" y="340"/>
                  <a:pt x="555" y="116"/>
                  <a:pt x="996" y="58"/>
                </a:cubicBezTo>
                <a:cubicBezTo>
                  <a:pt x="1437" y="0"/>
                  <a:pt x="2357" y="166"/>
                  <a:pt x="2649" y="214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CH"/>
          </a:p>
        </p:txBody>
      </p:sp>
      <p:sp>
        <p:nvSpPr>
          <p:cNvPr id="19468" name="Freeform 12"/>
          <p:cNvSpPr>
            <a:spLocks/>
          </p:cNvSpPr>
          <p:nvPr/>
        </p:nvSpPr>
        <p:spPr bwMode="gray">
          <a:xfrm rot="10210296">
            <a:off x="4030006" y="4489311"/>
            <a:ext cx="2088228" cy="430213"/>
          </a:xfrm>
          <a:custGeom>
            <a:avLst/>
            <a:gdLst>
              <a:gd name="T0" fmla="*/ 0 w 2649"/>
              <a:gd name="T1" fmla="*/ 328161747 h 564"/>
              <a:gd name="T2" fmla="*/ 1425095852 w 2649"/>
              <a:gd name="T3" fmla="*/ 33747311 h 564"/>
              <a:gd name="T4" fmla="*/ 2147483647 w 2649"/>
              <a:gd name="T5" fmla="*/ 124515389 h 5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49" h="564">
                <a:moveTo>
                  <a:pt x="0" y="564"/>
                </a:moveTo>
                <a:cubicBezTo>
                  <a:pt x="277" y="340"/>
                  <a:pt x="555" y="116"/>
                  <a:pt x="996" y="58"/>
                </a:cubicBezTo>
                <a:cubicBezTo>
                  <a:pt x="1437" y="0"/>
                  <a:pt x="2357" y="166"/>
                  <a:pt x="2649" y="214"/>
                </a:cubicBezTo>
              </a:path>
            </a:pathLst>
          </a:custGeom>
          <a:noFill/>
          <a:ln w="25400" cap="flat" cmpd="sng">
            <a:solidFill>
              <a:srgbClr val="0096DC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de-CH"/>
          </a:p>
        </p:txBody>
      </p:sp>
      <p:sp>
        <p:nvSpPr>
          <p:cNvPr id="19475" name="Text Box 13"/>
          <p:cNvSpPr txBox="1">
            <a:spLocks noChangeArrowheads="1"/>
          </p:cNvSpPr>
          <p:nvPr/>
        </p:nvSpPr>
        <p:spPr bwMode="gray">
          <a:xfrm>
            <a:off x="1573213" y="5838725"/>
            <a:ext cx="1387475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CH" sz="1200" b="1" dirty="0">
                <a:solidFill>
                  <a:srgbClr val="0096DC"/>
                </a:solidFill>
              </a:rPr>
              <a:t>Flow / Nm</a:t>
            </a:r>
            <a:r>
              <a:rPr lang="de-CH" sz="1200" b="1" baseline="30000" dirty="0">
                <a:solidFill>
                  <a:srgbClr val="0096DC"/>
                </a:solidFill>
              </a:rPr>
              <a:t>3</a:t>
            </a:r>
            <a:r>
              <a:rPr lang="de-CH" sz="1200" b="1" dirty="0">
                <a:solidFill>
                  <a:srgbClr val="0096DC"/>
                </a:solidFill>
              </a:rPr>
              <a:t>/h           </a:t>
            </a:r>
            <a:endParaRPr lang="de-DE" sz="1200" b="1" dirty="0">
              <a:solidFill>
                <a:srgbClr val="0096DC"/>
              </a:solidFill>
            </a:endParaRP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gray">
          <a:xfrm rot="-5400000">
            <a:off x="228725" y="2130425"/>
            <a:ext cx="84137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CH" sz="1200" b="1" dirty="0">
                <a:solidFill>
                  <a:srgbClr val="0096DC"/>
                </a:solidFill>
              </a:rPr>
              <a:t>8</a:t>
            </a:r>
            <a:endParaRPr lang="de-DE" sz="1200" b="1" dirty="0">
              <a:solidFill>
                <a:srgbClr val="0096DC"/>
              </a:solidFill>
            </a:endParaRP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gray">
          <a:xfrm rot="-5400000">
            <a:off x="228725" y="3152775"/>
            <a:ext cx="84137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CH" sz="1200" b="1" dirty="0">
                <a:solidFill>
                  <a:srgbClr val="0096DC"/>
                </a:solidFill>
              </a:rPr>
              <a:t>4</a:t>
            </a:r>
            <a:endParaRPr lang="de-DE" sz="1200" b="1" dirty="0">
              <a:solidFill>
                <a:srgbClr val="0096DC"/>
              </a:solidFill>
            </a:endParaRPr>
          </a:p>
        </p:txBody>
      </p:sp>
      <p:sp>
        <p:nvSpPr>
          <p:cNvPr id="19472" name="Text Box 17"/>
          <p:cNvSpPr txBox="1">
            <a:spLocks noChangeArrowheads="1"/>
          </p:cNvSpPr>
          <p:nvPr/>
        </p:nvSpPr>
        <p:spPr bwMode="gray">
          <a:xfrm rot="-5400000">
            <a:off x="228725" y="4175125"/>
            <a:ext cx="84137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CH" sz="1200" b="1" dirty="0">
                <a:solidFill>
                  <a:srgbClr val="0096DC"/>
                </a:solidFill>
              </a:rPr>
              <a:t>2</a:t>
            </a:r>
            <a:endParaRPr lang="de-DE" sz="1200" b="1" dirty="0">
              <a:solidFill>
                <a:srgbClr val="0096DC"/>
              </a:solidFill>
            </a:endParaRPr>
          </a:p>
        </p:txBody>
      </p:sp>
      <p:sp>
        <p:nvSpPr>
          <p:cNvPr id="19473" name="Text Box 18"/>
          <p:cNvSpPr txBox="1">
            <a:spLocks noChangeArrowheads="1"/>
          </p:cNvSpPr>
          <p:nvPr/>
        </p:nvSpPr>
        <p:spPr bwMode="gray">
          <a:xfrm rot="-5400000">
            <a:off x="228725" y="5197475"/>
            <a:ext cx="84137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de-CH" sz="1200" b="1" dirty="0">
                <a:solidFill>
                  <a:srgbClr val="0096DC"/>
                </a:solidFill>
              </a:rPr>
              <a:t>1</a:t>
            </a:r>
            <a:endParaRPr lang="de-DE" sz="1200" b="1" dirty="0">
              <a:solidFill>
                <a:srgbClr val="0096DC"/>
              </a:solidFill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gray">
          <a:xfrm rot="-5400000">
            <a:off x="-520922" y="3841403"/>
            <a:ext cx="1296987" cy="184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ru-RU" sz="1200" b="1" dirty="0" smtClean="0">
                <a:solidFill>
                  <a:srgbClr val="0096DC"/>
                </a:solidFill>
              </a:rPr>
              <a:t>Степень сжатия</a:t>
            </a:r>
            <a:r>
              <a:rPr lang="de-CH" sz="1200" b="1" dirty="0" smtClean="0">
                <a:solidFill>
                  <a:srgbClr val="0096DC"/>
                </a:solidFill>
              </a:rPr>
              <a:t>     </a:t>
            </a:r>
            <a:endParaRPr lang="de-DE" sz="1200" b="1" dirty="0">
              <a:solidFill>
                <a:srgbClr val="0096D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6">
            <a:hlinkClick r:id="rId2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1050" y="372110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Высокооборотный электромотор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20483" name="Rectangle 18">
            <a:hlinkClick r:id="rId2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1050" y="3289300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Центробежный компрессор с верт. разъемом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20484" name="Rectangle 2"/>
          <p:cNvSpPr>
            <a:spLocks noGrp="1"/>
          </p:cNvSpPr>
          <p:nvPr>
            <p:ph type="title"/>
          </p:nvPr>
        </p:nvSpPr>
        <p:spPr>
          <a:xfrm>
            <a:off x="539750" y="190500"/>
            <a:ext cx="6408738" cy="860425"/>
          </a:xfrm>
        </p:spPr>
        <p:txBody>
          <a:bodyPr/>
          <a:lstStyle/>
          <a:p>
            <a:r>
              <a:rPr lang="ru-RU" smtClean="0"/>
              <a:t>Компрессорная установка</a:t>
            </a:r>
            <a:br>
              <a:rPr lang="ru-RU" smtClean="0"/>
            </a:br>
            <a:r>
              <a:rPr lang="ru-RU" smtClean="0"/>
              <a:t>и основные компоненты</a:t>
            </a:r>
            <a:endParaRPr lang="de-DE" smtClean="0"/>
          </a:p>
        </p:txBody>
      </p:sp>
      <p:sp>
        <p:nvSpPr>
          <p:cNvPr id="20485" name="Rectangle 3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87450" y="3963988"/>
            <a:ext cx="320675" cy="319087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0486" name="Rectangle 4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09725" y="3963988"/>
            <a:ext cx="6834188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0487" name="Rectangle 5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87450" y="4346575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0488" name="Rectangle 6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9725" y="4346575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0489" name="Rectangle 7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7450" y="4730750"/>
            <a:ext cx="320675" cy="319088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490" name="Rectangle 8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609725" y="4730750"/>
            <a:ext cx="6834188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0491" name="Rectangle 9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7450" y="5113338"/>
            <a:ext cx="320675" cy="320675"/>
          </a:xfrm>
          <a:prstGeom prst="rect">
            <a:avLst/>
          </a:prstGeom>
          <a:solidFill>
            <a:srgbClr val="838A92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0492" name="Rectangle 10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9725" y="51133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endParaRPr lang="en-GB">
              <a:solidFill>
                <a:schemeClr val="bg1"/>
              </a:solidFill>
            </a:endParaRPr>
          </a:p>
        </p:txBody>
      </p:sp>
      <p:sp>
        <p:nvSpPr>
          <p:cNvPr id="20493" name="Rectangle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87450" y="1987550"/>
            <a:ext cx="320675" cy="320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494" name="Rectangle 12">
            <a:hlinkClick r:id="rId20" action="ppaction://hlinksldjump"/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051050" y="242252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Модульная конструкция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20495" name="Rectangle 13">
            <a:hlinkClick r:id="rId20" action="ppaction://hlinksldjump"/>
          </p:cNvPr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051050" y="2855913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Общий вид установки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20496" name="Rectangle 14">
            <a:hlinkClick r:id="rId21" action="ppaction://hlinksldjump"/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09725" y="1989138"/>
            <a:ext cx="6834188" cy="3206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Компрессорная установка и основные компоненты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20497" name="Rectangle 20">
            <a:hlinkClick r:id="rId20" action="ppaction://hlinksldjump"/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51050" y="4154488"/>
            <a:ext cx="6392863" cy="319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Магнитный подвес</a:t>
            </a:r>
            <a:endParaRPr lang="en-GB" b="1">
              <a:solidFill>
                <a:srgbClr val="254B71"/>
              </a:solidFill>
            </a:endParaRPr>
          </a:p>
        </p:txBody>
      </p:sp>
      <p:sp>
        <p:nvSpPr>
          <p:cNvPr id="20498" name="Rectangle 21">
            <a:hlinkClick r:id="rId20" action="ppaction://hlinksldjump"/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051050" y="4587875"/>
            <a:ext cx="6392863" cy="3190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ru-RU" b="1">
                <a:solidFill>
                  <a:srgbClr val="254B71"/>
                </a:solidFill>
              </a:rPr>
              <a:t>Частотно-регулируемый привод</a:t>
            </a:r>
            <a:r>
              <a:rPr lang="en-GB" b="1">
                <a:solidFill>
                  <a:srgbClr val="254B71"/>
                </a:solidFill>
              </a:rPr>
              <a:t>(VSDS)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-0.04818916;14.12504;14.07677;28.25;28.37496;42.5;42.51968;56.69291;42.51968;56.69291;42.51968;56.69291;42.51968;56.69291;42.51968;56.69291;"/>
  <p:tag name="VCT-BULLETVISIBILITY" val="G ********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_ASSOC" val="-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_ASSOC" val="-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4_ASSOC" val="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9.01.2012 14:35:23"/>
  <p:tag name="VCT-TEMPLATE" val="MAN Slide Master 2007.2010_4.3_ENG.potx"/>
  <p:tag name="VCTMASTER" val="MAN Slide Master 2007.2010_4.3_ENG"/>
  <p:tag name="VCT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4" val="-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_ASSOC" val="-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_ASSOC" val="-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4_ASSOC" val="-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9.01.2012 14:35:23"/>
  <p:tag name="VCT-TEMPLATE" val="MAN Slide Master 2007.2010_4.3_ENG.potx"/>
  <p:tag name="VCTMASTER" val="MAN Slide Master 2007.2010_4.3_ENG"/>
  <p:tag name="VCT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4" val="-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9.01.2012 14:35:23"/>
  <p:tag name="VCT-TEMPLATE" val="MAN Slide Master 2007.2010_4.3_ENG.potx"/>
  <p:tag name="VCTMASTER" val="MAN Slide Master 2007.2010_4.3_ENG"/>
  <p:tag name="VCT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9.01.2012 14:35:23"/>
  <p:tag name="VCT-TEMPLATE" val="MAN Slide Master 2007.2010_4.3_ENG.potx"/>
  <p:tag name="VCTMASTER" val="MAN Slide Master 2007.2010_4.3_ENG"/>
  <p:tag name="VCT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9.01.2012 14:35:23"/>
  <p:tag name="VCT-TEMPLATE" val="MAN Slide Master 2007.2010_4.3_ENG.potx"/>
  <p:tag name="VCTMASTER" val="MAN Slide Master 2007.2010_4.3_ENG"/>
  <p:tag name="VCT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  <p:tag name="SLIDENAME" val="v_50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heme/theme1.xml><?xml version="1.0" encoding="utf-8"?>
<a:theme xmlns:a="http://schemas.openxmlformats.org/drawingml/2006/main" name="MAN_SlideMaster_2003_4.3_2012_EN">
  <a:themeElements>
    <a:clrScheme name="MAN Farben">
      <a:dk1>
        <a:srgbClr val="303C49"/>
      </a:dk1>
      <a:lt1>
        <a:sysClr val="window" lastClr="FFFFFF"/>
      </a:lt1>
      <a:dk2>
        <a:srgbClr val="91B900"/>
      </a:dk2>
      <a:lt2>
        <a:srgbClr val="AFAFAF"/>
      </a:lt2>
      <a:accent1>
        <a:srgbClr val="303C49"/>
      </a:accent1>
      <a:accent2>
        <a:srgbClr val="E40045"/>
      </a:accent2>
      <a:accent3>
        <a:srgbClr val="6E7E8D"/>
      </a:accent3>
      <a:accent4>
        <a:srgbClr val="CAD0D8"/>
      </a:accent4>
      <a:accent5>
        <a:srgbClr val="4B96D2"/>
      </a:accent5>
      <a:accent6>
        <a:srgbClr val="FFCD00"/>
      </a:accent6>
      <a:hlink>
        <a:srgbClr val="6E7E8D"/>
      </a:hlink>
      <a:folHlink>
        <a:srgbClr val="CAD0D8"/>
      </a:folHlink>
    </a:clrScheme>
    <a:fontScheme name="M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vert="horz" wrap="square" lIns="0" tIns="0" rIns="0" bIns="0" rtlCol="0" anchor="t" anchorCtr="0">
        <a:noAutofit/>
      </a:bodyPr>
      <a:lstStyle>
        <a:defPPr marL="180975" indent="-180975">
          <a:spcBef>
            <a:spcPts val="400"/>
          </a:spcBef>
          <a:spcAft>
            <a:spcPct val="0"/>
          </a:spcAft>
          <a:buFont typeface="Wingdings" pitchFamily="2" charset="2"/>
          <a:buChar char="§"/>
          <a:defRPr dirty="0" err="1" smtClean="0">
            <a:latin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MAN Farbskala final">
      <a:dk1>
        <a:srgbClr val="303C49"/>
      </a:dk1>
      <a:lt1>
        <a:sysClr val="window" lastClr="FFFFFF"/>
      </a:lt1>
      <a:dk2>
        <a:srgbClr val="91B900"/>
      </a:dk2>
      <a:lt2>
        <a:srgbClr val="AFAFAF"/>
      </a:lt2>
      <a:accent1>
        <a:srgbClr val="303C49"/>
      </a:accent1>
      <a:accent2>
        <a:srgbClr val="E40045"/>
      </a:accent2>
      <a:accent3>
        <a:srgbClr val="6E7E8D"/>
      </a:accent3>
      <a:accent4>
        <a:srgbClr val="CAD0D8"/>
      </a:accent4>
      <a:accent5>
        <a:srgbClr val="4B96D2"/>
      </a:accent5>
      <a:accent6>
        <a:srgbClr val="FFCD00"/>
      </a:accent6>
      <a:hlink>
        <a:srgbClr val="485B6B"/>
      </a:hlink>
      <a:folHlink>
        <a:srgbClr val="9CA6B2"/>
      </a:folHlink>
    </a:clrScheme>
    <a:fontScheme name="M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MAN Farbskala final">
      <a:dk1>
        <a:srgbClr val="303C49"/>
      </a:dk1>
      <a:lt1>
        <a:sysClr val="window" lastClr="FFFFFF"/>
      </a:lt1>
      <a:dk2>
        <a:srgbClr val="91B900"/>
      </a:dk2>
      <a:lt2>
        <a:srgbClr val="AFAFAF"/>
      </a:lt2>
      <a:accent1>
        <a:srgbClr val="303C49"/>
      </a:accent1>
      <a:accent2>
        <a:srgbClr val="E40045"/>
      </a:accent2>
      <a:accent3>
        <a:srgbClr val="6E7E8D"/>
      </a:accent3>
      <a:accent4>
        <a:srgbClr val="CAD0D8"/>
      </a:accent4>
      <a:accent5>
        <a:srgbClr val="4B96D2"/>
      </a:accent5>
      <a:accent6>
        <a:srgbClr val="FFCD00"/>
      </a:accent6>
      <a:hlink>
        <a:srgbClr val="485B6B"/>
      </a:hlink>
      <a:folHlink>
        <a:srgbClr val="9CA6B2"/>
      </a:folHlink>
    </a:clrScheme>
    <a:fontScheme name="M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MAN_SlideMaster_2003_4.3_2012_EN</Template>
  <TotalTime>1</TotalTime>
  <Words>956</Words>
  <Application>Microsoft Office PowerPoint</Application>
  <PresentationFormat>Экран (4:3)</PresentationFormat>
  <Paragraphs>389</Paragraphs>
  <Slides>28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MAN_SlideMaster_2003_4.3_2012_EN</vt:lpstr>
      <vt:lpstr>CorelDRAW</vt:lpstr>
      <vt:lpstr>Photo Editor Photo</vt:lpstr>
      <vt:lpstr>Clip</vt:lpstr>
      <vt:lpstr>HOFIM™ : Презентация изделия</vt:lpstr>
      <vt:lpstr>Ограничение ответственности</vt:lpstr>
      <vt:lpstr>HOFIM® обзор Разделы</vt:lpstr>
      <vt:lpstr>Презентация PowerPoint</vt:lpstr>
      <vt:lpstr>Вступление</vt:lpstr>
      <vt:lpstr>Исключение традиционных компонентов</vt:lpstr>
      <vt:lpstr>Применение</vt:lpstr>
      <vt:lpstr>Презентация PowerPoint</vt:lpstr>
      <vt:lpstr>Компрессорная установка и основные компоненты</vt:lpstr>
      <vt:lpstr>Презентация PowerPoint</vt:lpstr>
      <vt:lpstr>Презентация PowerPoint</vt:lpstr>
      <vt:lpstr>Комплектный дизайн</vt:lpstr>
      <vt:lpstr>HOFIM™ Схема монтажа</vt:lpstr>
      <vt:lpstr>Площадь основания и вес</vt:lpstr>
      <vt:lpstr>Преимущества в эксплуатации</vt:lpstr>
      <vt:lpstr>Быстрый запуск/выход на рабочий режим</vt:lpstr>
      <vt:lpstr>Потребность в технологической воде/воздухе HOFIM®</vt:lpstr>
      <vt:lpstr>Без выбросов</vt:lpstr>
      <vt:lpstr>Дистанционное управление и диагностика</vt:lpstr>
      <vt:lpstr>Установка и обслуживание</vt:lpstr>
      <vt:lpstr>Дистанционное управление с irds® </vt:lpstr>
      <vt:lpstr>Референции</vt:lpstr>
      <vt:lpstr>Нагнетатели выпуска MAN Diesel &amp; Turbo Тип MOPICO – Референции</vt:lpstr>
      <vt:lpstr>Проекты «Газпром» Объекты хранения газа</vt:lpstr>
      <vt:lpstr>Проекты MAN Diesel &amp; Turbo с герметичными компрессорами с участием «Газпром»</vt:lpstr>
      <vt:lpstr>Заключение</vt:lpstr>
      <vt:lpstr>HOFIM®:   Вам необходим, если требуется...</vt:lpstr>
      <vt:lpstr>Презентация PowerPoint</vt:lpstr>
    </vt:vector>
  </TitlesOfParts>
  <Company>MAN TURBO AG Schweiz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Subtitle of presentation</dc:subject>
  <dc:creator>Bernhart, Robert -OSSS-</dc:creator>
  <dc:description>This slide master ist optimized for Office 2007/2010</dc:description>
  <cp:lastModifiedBy>user</cp:lastModifiedBy>
  <cp:revision>192</cp:revision>
  <cp:lastPrinted>2012-08-28T09:40:46Z</cp:lastPrinted>
  <dcterms:created xsi:type="dcterms:W3CDTF">2012-06-20T09:50:24Z</dcterms:created>
  <dcterms:modified xsi:type="dcterms:W3CDTF">2017-04-13T12:43:40Z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-1662821864</vt:i4>
  </property>
  <property fmtid="{D5CDD505-2E9C-101B-9397-08002B2CF9AE}" pid="3" name="_NewReviewCycle">
    <vt:lpwstr/>
  </property>
  <property fmtid="{D5CDD505-2E9C-101B-9397-08002B2CF9AE}" pid="4" name="_EmailSubject">
    <vt:lpwstr>gazprom</vt:lpwstr>
  </property>
  <property fmtid="{D5CDD505-2E9C-101B-9397-08002B2CF9AE}" pid="5" name="_AuthorEmail">
    <vt:lpwstr>Kirill.Olesevich@man.eu</vt:lpwstr>
  </property>
  <property fmtid="{D5CDD505-2E9C-101B-9397-08002B2CF9AE}" pid="6" name="_AuthorEmailDisplayName">
    <vt:lpwstr>Kirill Olesevich</vt:lpwstr>
  </property>
</Properties>
</file>