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</p:sldMasterIdLst>
  <p:notesMasterIdLst>
    <p:notesMasterId r:id="rId25"/>
  </p:notesMasterIdLst>
  <p:sldIdLst>
    <p:sldId id="256" r:id="rId2"/>
    <p:sldId id="337" r:id="rId3"/>
    <p:sldId id="308" r:id="rId4"/>
    <p:sldId id="309" r:id="rId5"/>
    <p:sldId id="342" r:id="rId6"/>
    <p:sldId id="341" r:id="rId7"/>
    <p:sldId id="277" r:id="rId8"/>
    <p:sldId id="312" r:id="rId9"/>
    <p:sldId id="319" r:id="rId10"/>
    <p:sldId id="355" r:id="rId11"/>
    <p:sldId id="356" r:id="rId12"/>
    <p:sldId id="321" r:id="rId13"/>
    <p:sldId id="322" r:id="rId14"/>
    <p:sldId id="358" r:id="rId15"/>
    <p:sldId id="344" r:id="rId16"/>
    <p:sldId id="294" r:id="rId17"/>
    <p:sldId id="345" r:id="rId18"/>
    <p:sldId id="350" r:id="rId19"/>
    <p:sldId id="348" r:id="rId20"/>
    <p:sldId id="333" r:id="rId21"/>
    <p:sldId id="301" r:id="rId22"/>
    <p:sldId id="352" r:id="rId23"/>
    <p:sldId id="323" r:id="rId24"/>
  </p:sldIdLst>
  <p:sldSz cx="9144000" cy="6858000" type="screen4x3"/>
  <p:notesSz cx="6796088" cy="9928225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06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15" autoAdjust="0"/>
    <p:restoredTop sz="94602" autoAdjust="0"/>
  </p:normalViewPr>
  <p:slideViewPr>
    <p:cSldViewPr>
      <p:cViewPr varScale="1">
        <p:scale>
          <a:sx n="81" d="100"/>
          <a:sy n="81" d="100"/>
        </p:scale>
        <p:origin x="102" y="82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5123" name="AutoShape 2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5124" name="AutoShape 3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5128" name="AutoShape 7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5129" name="AutoShape 8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5130" name="AutoShape 9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2539" name="Rectangle 1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46650" cy="370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9" name="Rectangle 11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  <p:sp>
        <p:nvSpPr>
          <p:cNvPr id="5133" name="Text Box 12"/>
          <p:cNvSpPr txBox="1">
            <a:spLocks noChangeArrowheads="1"/>
          </p:cNvSpPr>
          <p:nvPr/>
        </p:nvSpPr>
        <p:spPr bwMode="auto">
          <a:xfrm>
            <a:off x="0" y="0"/>
            <a:ext cx="2941638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5134" name="Text Box 13"/>
          <p:cNvSpPr txBox="1">
            <a:spLocks noChangeArrowheads="1"/>
          </p:cNvSpPr>
          <p:nvPr/>
        </p:nvSpPr>
        <p:spPr bwMode="auto">
          <a:xfrm>
            <a:off x="3846513" y="0"/>
            <a:ext cx="29432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5135" name="Text Box 14"/>
          <p:cNvSpPr txBox="1">
            <a:spLocks noChangeArrowheads="1"/>
          </p:cNvSpPr>
          <p:nvPr/>
        </p:nvSpPr>
        <p:spPr bwMode="auto">
          <a:xfrm>
            <a:off x="0" y="9429750"/>
            <a:ext cx="2941638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46513" y="9429750"/>
            <a:ext cx="2936875" cy="4810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fld id="{EFA2C403-7AB2-475C-AE37-2A616E847E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4930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D6E9806-9752-420B-ABF2-A4D5EEE161E3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1</a:t>
            </a:fld>
            <a:endParaRPr lang="ru-RU" dirty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46513" y="9429750"/>
            <a:ext cx="294005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4582F40-FE14-4356-8C25-4CB61BE7EA0C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sz="13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46513" y="9429750"/>
            <a:ext cx="29432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BFA817D-50A9-47F3-92B1-63A1AB39DB22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sz="13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5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355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40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54063"/>
            <a:ext cx="4943475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>
                <a:latin typeface="Arial" pitchFamily="34" charset="0"/>
              </a:rPr>
              <a:t>Нужно было укрупнить сборки, добавить вес</a:t>
            </a:r>
          </a:p>
        </p:txBody>
      </p:sp>
    </p:spTree>
    <p:extLst>
      <p:ext uri="{BB962C8B-B14F-4D97-AF65-F5344CB8AC3E}">
        <p14:creationId xmlns:p14="http://schemas.microsoft.com/office/powerpoint/2010/main" val="1967441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5"/>
          <p:cNvSpPr txBox="1">
            <a:spLocks noGrp="1" noChangeArrowheads="1"/>
          </p:cNvSpPr>
          <p:nvPr/>
        </p:nvSpPr>
        <p:spPr bwMode="auto">
          <a:xfrm>
            <a:off x="3826233" y="9444110"/>
            <a:ext cx="2922197" cy="4808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211" algn="l"/>
                <a:tab pos="896021" algn="l"/>
                <a:tab pos="1344829" algn="l"/>
                <a:tab pos="1795235" algn="l"/>
                <a:tab pos="2244044" algn="l"/>
                <a:tab pos="2692852" algn="l"/>
                <a:tab pos="3143258" algn="l"/>
                <a:tab pos="3592067" algn="l"/>
                <a:tab pos="4040875" algn="l"/>
                <a:tab pos="4491281" algn="l"/>
                <a:tab pos="4940090" algn="l"/>
                <a:tab pos="5388898" algn="l"/>
                <a:tab pos="5837707" algn="l"/>
                <a:tab pos="6288113" algn="l"/>
                <a:tab pos="6736921" algn="l"/>
                <a:tab pos="7185730" algn="l"/>
                <a:tab pos="7636136" algn="l"/>
                <a:tab pos="8084944" algn="l"/>
                <a:tab pos="8533753" algn="l"/>
                <a:tab pos="8984159" algn="l"/>
              </a:tabLst>
            </a:pPr>
            <a:fld id="{BF774B38-5841-434B-AAD7-098BA7E2F3AE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211" algn="l"/>
                  <a:tab pos="896021" algn="l"/>
                  <a:tab pos="1344829" algn="l"/>
                  <a:tab pos="1795235" algn="l"/>
                  <a:tab pos="2244044" algn="l"/>
                  <a:tab pos="2692852" algn="l"/>
                  <a:tab pos="3143258" algn="l"/>
                  <a:tab pos="3592067" algn="l"/>
                  <a:tab pos="4040875" algn="l"/>
                  <a:tab pos="4491281" algn="l"/>
                  <a:tab pos="4940090" algn="l"/>
                  <a:tab pos="5388898" algn="l"/>
                  <a:tab pos="5837707" algn="l"/>
                  <a:tab pos="6288113" algn="l"/>
                  <a:tab pos="6736921" algn="l"/>
                  <a:tab pos="7185730" algn="l"/>
                  <a:tab pos="7636136" algn="l"/>
                  <a:tab pos="8084944" algn="l"/>
                  <a:tab pos="8533753" algn="l"/>
                  <a:tab pos="8984159" algn="l"/>
                </a:tabLst>
              </a:pPr>
              <a:t>11</a:t>
            </a:fld>
            <a:endParaRPr lang="ru-RU" sz="13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3826233" y="9444110"/>
            <a:ext cx="2925381" cy="4840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211" algn="l"/>
                <a:tab pos="896021" algn="l"/>
                <a:tab pos="1344829" algn="l"/>
                <a:tab pos="1795235" algn="l"/>
                <a:tab pos="2244044" algn="l"/>
                <a:tab pos="2692852" algn="l"/>
                <a:tab pos="3143258" algn="l"/>
                <a:tab pos="3592067" algn="l"/>
                <a:tab pos="4040875" algn="l"/>
                <a:tab pos="4491281" algn="l"/>
                <a:tab pos="4940090" algn="l"/>
                <a:tab pos="5388898" algn="l"/>
                <a:tab pos="5837707" algn="l"/>
                <a:tab pos="6288113" algn="l"/>
                <a:tab pos="6736921" algn="l"/>
                <a:tab pos="7185730" algn="l"/>
                <a:tab pos="7636136" algn="l"/>
                <a:tab pos="8084944" algn="l"/>
                <a:tab pos="8533753" algn="l"/>
                <a:tab pos="8984159" algn="l"/>
              </a:tabLst>
            </a:pPr>
            <a:fld id="{FDBA4C3D-683A-4C7F-AEA7-4EB8DBCB8C66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211" algn="l"/>
                  <a:tab pos="896021" algn="l"/>
                  <a:tab pos="1344829" algn="l"/>
                  <a:tab pos="1795235" algn="l"/>
                  <a:tab pos="2244044" algn="l"/>
                  <a:tab pos="2692852" algn="l"/>
                  <a:tab pos="3143258" algn="l"/>
                  <a:tab pos="3592067" algn="l"/>
                  <a:tab pos="4040875" algn="l"/>
                  <a:tab pos="4491281" algn="l"/>
                  <a:tab pos="4940090" algn="l"/>
                  <a:tab pos="5388898" algn="l"/>
                  <a:tab pos="5837707" algn="l"/>
                  <a:tab pos="6288113" algn="l"/>
                  <a:tab pos="6736921" algn="l"/>
                  <a:tab pos="7185730" algn="l"/>
                  <a:tab pos="7636136" algn="l"/>
                  <a:tab pos="8084944" algn="l"/>
                  <a:tab pos="8533753" algn="l"/>
                  <a:tab pos="8984159" algn="l"/>
                </a:tabLst>
              </a:pPr>
              <a:t>11</a:t>
            </a:fld>
            <a:endParaRPr lang="ru-RU" sz="13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2" name="Text Box 2"/>
          <p:cNvSpPr txBox="1">
            <a:spLocks noChangeArrowheads="1"/>
          </p:cNvSpPr>
          <p:nvPr/>
        </p:nvSpPr>
        <p:spPr bwMode="auto">
          <a:xfrm>
            <a:off x="3826233" y="9444110"/>
            <a:ext cx="2928564" cy="4872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211" algn="l"/>
                <a:tab pos="896021" algn="l"/>
                <a:tab pos="1344829" algn="l"/>
                <a:tab pos="1795235" algn="l"/>
                <a:tab pos="2244044" algn="l"/>
                <a:tab pos="2692852" algn="l"/>
                <a:tab pos="3143258" algn="l"/>
                <a:tab pos="3592067" algn="l"/>
                <a:tab pos="4040875" algn="l"/>
                <a:tab pos="4491281" algn="l"/>
                <a:tab pos="4940090" algn="l"/>
                <a:tab pos="5388898" algn="l"/>
                <a:tab pos="5837707" algn="l"/>
                <a:tab pos="6288113" algn="l"/>
                <a:tab pos="6736921" algn="l"/>
                <a:tab pos="7185730" algn="l"/>
                <a:tab pos="7636136" algn="l"/>
                <a:tab pos="8084944" algn="l"/>
                <a:tab pos="8533753" algn="l"/>
                <a:tab pos="8984159" algn="l"/>
              </a:tabLst>
            </a:pPr>
            <a:fld id="{0ABC8C96-BBD7-4608-96DA-24CBFBDC36FB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211" algn="l"/>
                  <a:tab pos="896021" algn="l"/>
                  <a:tab pos="1344829" algn="l"/>
                  <a:tab pos="1795235" algn="l"/>
                  <a:tab pos="2244044" algn="l"/>
                  <a:tab pos="2692852" algn="l"/>
                  <a:tab pos="3143258" algn="l"/>
                  <a:tab pos="3592067" algn="l"/>
                  <a:tab pos="4040875" algn="l"/>
                  <a:tab pos="4491281" algn="l"/>
                  <a:tab pos="4940090" algn="l"/>
                  <a:tab pos="5388898" algn="l"/>
                  <a:tab pos="5837707" algn="l"/>
                  <a:tab pos="6288113" algn="l"/>
                  <a:tab pos="6736921" algn="l"/>
                  <a:tab pos="7185730" algn="l"/>
                  <a:tab pos="7636136" algn="l"/>
                  <a:tab pos="8084944" algn="l"/>
                  <a:tab pos="8533753" algn="l"/>
                  <a:tab pos="8984159" algn="l"/>
                </a:tabLst>
              </a:pPr>
              <a:t>11</a:t>
            </a:fld>
            <a:endParaRPr lang="ru-RU" sz="13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755650"/>
            <a:ext cx="4970463" cy="3727450"/>
          </a:xfrm>
          <a:solidFill>
            <a:srgbClr val="FFFFFF"/>
          </a:solidFill>
          <a:ln/>
        </p:spPr>
      </p:sp>
      <p:sp>
        <p:nvSpPr>
          <p:cNvPr id="4813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6435" y="4723654"/>
            <a:ext cx="5409885" cy="4472853"/>
          </a:xfrm>
          <a:noFill/>
          <a:ln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241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5"/>
          <p:cNvSpPr txBox="1">
            <a:spLocks noGrp="1" noChangeArrowheads="1"/>
          </p:cNvSpPr>
          <p:nvPr/>
        </p:nvSpPr>
        <p:spPr bwMode="auto">
          <a:xfrm>
            <a:off x="4017589" y="9721567"/>
            <a:ext cx="3068342" cy="4949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 hangingPunct="1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63436" algn="l"/>
                <a:tab pos="928527" algn="l"/>
                <a:tab pos="1393617" algn="l"/>
                <a:tab pos="1860363" algn="l"/>
                <a:tab pos="2325455" algn="l"/>
                <a:tab pos="2790545" algn="l"/>
                <a:tab pos="3257291" algn="l"/>
                <a:tab pos="3722382" algn="l"/>
                <a:tab pos="4187473" algn="l"/>
                <a:tab pos="4654219" algn="l"/>
                <a:tab pos="5119310" algn="l"/>
                <a:tab pos="5584400" algn="l"/>
                <a:tab pos="6049492" algn="l"/>
                <a:tab pos="6516237" algn="l"/>
                <a:tab pos="6981328" algn="l"/>
                <a:tab pos="7446419" algn="l"/>
                <a:tab pos="7913165" algn="l"/>
                <a:tab pos="8378255" algn="l"/>
                <a:tab pos="8843347" algn="l"/>
                <a:tab pos="9310093" algn="l"/>
              </a:tabLst>
            </a:pPr>
            <a:fld id="{7F381C41-0762-4A52-B2ED-3271C1BF119C}" type="slidenum">
              <a:rPr lang="ru-RU"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 hangingPunct="1">
                <a:lnSpc>
                  <a:spcPct val="95000"/>
                </a:lnSpc>
                <a:buClrTx/>
                <a:buSzTx/>
                <a:buFontTx/>
                <a:buNone/>
                <a:tabLst>
                  <a:tab pos="0" algn="l"/>
                  <a:tab pos="463436" algn="l"/>
                  <a:tab pos="928527" algn="l"/>
                  <a:tab pos="1393617" algn="l"/>
                  <a:tab pos="1860363" algn="l"/>
                  <a:tab pos="2325455" algn="l"/>
                  <a:tab pos="2790545" algn="l"/>
                  <a:tab pos="3257291" algn="l"/>
                  <a:tab pos="3722382" algn="l"/>
                  <a:tab pos="4187473" algn="l"/>
                  <a:tab pos="4654219" algn="l"/>
                  <a:tab pos="5119310" algn="l"/>
                  <a:tab pos="5584400" algn="l"/>
                  <a:tab pos="6049492" algn="l"/>
                  <a:tab pos="6516237" algn="l"/>
                  <a:tab pos="6981328" algn="l"/>
                  <a:tab pos="7446419" algn="l"/>
                  <a:tab pos="7913165" algn="l"/>
                  <a:tab pos="8378255" algn="l"/>
                  <a:tab pos="8843347" algn="l"/>
                  <a:tab pos="9310093" algn="l"/>
                </a:tabLst>
              </a:pPr>
              <a:t>12</a:t>
            </a:fld>
            <a:endParaRPr lang="ru-RU" sz="14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4017589" y="9721567"/>
            <a:ext cx="3071684" cy="4982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 hangingPunct="1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63436" algn="l"/>
                <a:tab pos="928527" algn="l"/>
                <a:tab pos="1393617" algn="l"/>
                <a:tab pos="1860363" algn="l"/>
                <a:tab pos="2325455" algn="l"/>
                <a:tab pos="2790545" algn="l"/>
                <a:tab pos="3257291" algn="l"/>
                <a:tab pos="3722382" algn="l"/>
                <a:tab pos="4187473" algn="l"/>
                <a:tab pos="4654219" algn="l"/>
                <a:tab pos="5119310" algn="l"/>
                <a:tab pos="5584400" algn="l"/>
                <a:tab pos="6049492" algn="l"/>
                <a:tab pos="6516237" algn="l"/>
                <a:tab pos="6981328" algn="l"/>
                <a:tab pos="7446419" algn="l"/>
                <a:tab pos="7913165" algn="l"/>
                <a:tab pos="8378255" algn="l"/>
                <a:tab pos="8843347" algn="l"/>
                <a:tab pos="9310093" algn="l"/>
              </a:tabLst>
            </a:pPr>
            <a:fld id="{6415C1F8-EEEB-494C-9E66-8B6A068BF655}" type="slidenum">
              <a:rPr lang="ru-RU"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 hangingPunct="1">
                <a:lnSpc>
                  <a:spcPct val="95000"/>
                </a:lnSpc>
                <a:buClrTx/>
                <a:buSzTx/>
                <a:buFontTx/>
                <a:buNone/>
                <a:tabLst>
                  <a:tab pos="0" algn="l"/>
                  <a:tab pos="463436" algn="l"/>
                  <a:tab pos="928527" algn="l"/>
                  <a:tab pos="1393617" algn="l"/>
                  <a:tab pos="1860363" algn="l"/>
                  <a:tab pos="2325455" algn="l"/>
                  <a:tab pos="2790545" algn="l"/>
                  <a:tab pos="3257291" algn="l"/>
                  <a:tab pos="3722382" algn="l"/>
                  <a:tab pos="4187473" algn="l"/>
                  <a:tab pos="4654219" algn="l"/>
                  <a:tab pos="5119310" algn="l"/>
                  <a:tab pos="5584400" algn="l"/>
                  <a:tab pos="6049492" algn="l"/>
                  <a:tab pos="6516237" algn="l"/>
                  <a:tab pos="6981328" algn="l"/>
                  <a:tab pos="7446419" algn="l"/>
                  <a:tab pos="7913165" algn="l"/>
                  <a:tab pos="8378255" algn="l"/>
                  <a:tab pos="8843347" algn="l"/>
                  <a:tab pos="9310093" algn="l"/>
                </a:tabLst>
              </a:pPr>
              <a:t>12</a:t>
            </a:fld>
            <a:endParaRPr lang="ru-RU" sz="14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4017589" y="9721567"/>
            <a:ext cx="3075026" cy="501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 hangingPunct="1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63436" algn="l"/>
                <a:tab pos="928527" algn="l"/>
                <a:tab pos="1393617" algn="l"/>
                <a:tab pos="1860363" algn="l"/>
                <a:tab pos="2325455" algn="l"/>
                <a:tab pos="2790545" algn="l"/>
                <a:tab pos="3257291" algn="l"/>
                <a:tab pos="3722382" algn="l"/>
                <a:tab pos="4187473" algn="l"/>
                <a:tab pos="4654219" algn="l"/>
                <a:tab pos="5119310" algn="l"/>
                <a:tab pos="5584400" algn="l"/>
                <a:tab pos="6049492" algn="l"/>
                <a:tab pos="6516237" algn="l"/>
                <a:tab pos="6981328" algn="l"/>
                <a:tab pos="7446419" algn="l"/>
                <a:tab pos="7913165" algn="l"/>
                <a:tab pos="8378255" algn="l"/>
                <a:tab pos="8843347" algn="l"/>
                <a:tab pos="9310093" algn="l"/>
              </a:tabLst>
            </a:pPr>
            <a:fld id="{17688775-C288-4A19-9A5E-B7CBBE0C0C54}" type="slidenum">
              <a:rPr lang="ru-RU"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 hangingPunct="1">
                <a:lnSpc>
                  <a:spcPct val="95000"/>
                </a:lnSpc>
                <a:buClrTx/>
                <a:buSzTx/>
                <a:buFontTx/>
                <a:buNone/>
                <a:tabLst>
                  <a:tab pos="0" algn="l"/>
                  <a:tab pos="463436" algn="l"/>
                  <a:tab pos="928527" algn="l"/>
                  <a:tab pos="1393617" algn="l"/>
                  <a:tab pos="1860363" algn="l"/>
                  <a:tab pos="2325455" algn="l"/>
                  <a:tab pos="2790545" algn="l"/>
                  <a:tab pos="3257291" algn="l"/>
                  <a:tab pos="3722382" algn="l"/>
                  <a:tab pos="4187473" algn="l"/>
                  <a:tab pos="4654219" algn="l"/>
                  <a:tab pos="5119310" algn="l"/>
                  <a:tab pos="5584400" algn="l"/>
                  <a:tab pos="6049492" algn="l"/>
                  <a:tab pos="6516237" algn="l"/>
                  <a:tab pos="6981328" algn="l"/>
                  <a:tab pos="7446419" algn="l"/>
                  <a:tab pos="7913165" algn="l"/>
                  <a:tab pos="8378255" algn="l"/>
                  <a:tab pos="8843347" algn="l"/>
                  <a:tab pos="9310093" algn="l"/>
                </a:tabLst>
              </a:pPr>
              <a:t>12</a:t>
            </a:fld>
            <a:endParaRPr lang="ru-RU" sz="14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3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553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265" y="4862428"/>
            <a:ext cx="5680442" cy="4604260"/>
          </a:xfrm>
          <a:noFill/>
          <a:ln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37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5"/>
          <p:cNvSpPr txBox="1">
            <a:spLocks noGrp="1" noChangeArrowheads="1"/>
          </p:cNvSpPr>
          <p:nvPr/>
        </p:nvSpPr>
        <p:spPr bwMode="auto">
          <a:xfrm>
            <a:off x="4017589" y="9721567"/>
            <a:ext cx="3068342" cy="4949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 hangingPunct="1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63436" algn="l"/>
                <a:tab pos="928527" algn="l"/>
                <a:tab pos="1393617" algn="l"/>
                <a:tab pos="1860363" algn="l"/>
                <a:tab pos="2325455" algn="l"/>
                <a:tab pos="2790545" algn="l"/>
                <a:tab pos="3257291" algn="l"/>
                <a:tab pos="3722382" algn="l"/>
                <a:tab pos="4187473" algn="l"/>
                <a:tab pos="4654219" algn="l"/>
                <a:tab pos="5119310" algn="l"/>
                <a:tab pos="5584400" algn="l"/>
                <a:tab pos="6049492" algn="l"/>
                <a:tab pos="6516237" algn="l"/>
                <a:tab pos="6981328" algn="l"/>
                <a:tab pos="7446419" algn="l"/>
                <a:tab pos="7913165" algn="l"/>
                <a:tab pos="8378255" algn="l"/>
                <a:tab pos="8843347" algn="l"/>
                <a:tab pos="9310093" algn="l"/>
              </a:tabLst>
            </a:pPr>
            <a:fld id="{7F381C41-0762-4A52-B2ED-3271C1BF119C}" type="slidenum">
              <a:rPr lang="ru-RU"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 hangingPunct="1">
                <a:lnSpc>
                  <a:spcPct val="95000"/>
                </a:lnSpc>
                <a:buClrTx/>
                <a:buSzTx/>
                <a:buFontTx/>
                <a:buNone/>
                <a:tabLst>
                  <a:tab pos="0" algn="l"/>
                  <a:tab pos="463436" algn="l"/>
                  <a:tab pos="928527" algn="l"/>
                  <a:tab pos="1393617" algn="l"/>
                  <a:tab pos="1860363" algn="l"/>
                  <a:tab pos="2325455" algn="l"/>
                  <a:tab pos="2790545" algn="l"/>
                  <a:tab pos="3257291" algn="l"/>
                  <a:tab pos="3722382" algn="l"/>
                  <a:tab pos="4187473" algn="l"/>
                  <a:tab pos="4654219" algn="l"/>
                  <a:tab pos="5119310" algn="l"/>
                  <a:tab pos="5584400" algn="l"/>
                  <a:tab pos="6049492" algn="l"/>
                  <a:tab pos="6516237" algn="l"/>
                  <a:tab pos="6981328" algn="l"/>
                  <a:tab pos="7446419" algn="l"/>
                  <a:tab pos="7913165" algn="l"/>
                  <a:tab pos="8378255" algn="l"/>
                  <a:tab pos="8843347" algn="l"/>
                  <a:tab pos="9310093" algn="l"/>
                </a:tabLst>
              </a:pPr>
              <a:t>13</a:t>
            </a:fld>
            <a:endParaRPr lang="ru-RU" sz="14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4017589" y="9721567"/>
            <a:ext cx="3071684" cy="4982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 hangingPunct="1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63436" algn="l"/>
                <a:tab pos="928527" algn="l"/>
                <a:tab pos="1393617" algn="l"/>
                <a:tab pos="1860363" algn="l"/>
                <a:tab pos="2325455" algn="l"/>
                <a:tab pos="2790545" algn="l"/>
                <a:tab pos="3257291" algn="l"/>
                <a:tab pos="3722382" algn="l"/>
                <a:tab pos="4187473" algn="l"/>
                <a:tab pos="4654219" algn="l"/>
                <a:tab pos="5119310" algn="l"/>
                <a:tab pos="5584400" algn="l"/>
                <a:tab pos="6049492" algn="l"/>
                <a:tab pos="6516237" algn="l"/>
                <a:tab pos="6981328" algn="l"/>
                <a:tab pos="7446419" algn="l"/>
                <a:tab pos="7913165" algn="l"/>
                <a:tab pos="8378255" algn="l"/>
                <a:tab pos="8843347" algn="l"/>
                <a:tab pos="9310093" algn="l"/>
              </a:tabLst>
            </a:pPr>
            <a:fld id="{6415C1F8-EEEB-494C-9E66-8B6A068BF655}" type="slidenum">
              <a:rPr lang="ru-RU"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 hangingPunct="1">
                <a:lnSpc>
                  <a:spcPct val="95000"/>
                </a:lnSpc>
                <a:buClrTx/>
                <a:buSzTx/>
                <a:buFontTx/>
                <a:buNone/>
                <a:tabLst>
                  <a:tab pos="0" algn="l"/>
                  <a:tab pos="463436" algn="l"/>
                  <a:tab pos="928527" algn="l"/>
                  <a:tab pos="1393617" algn="l"/>
                  <a:tab pos="1860363" algn="l"/>
                  <a:tab pos="2325455" algn="l"/>
                  <a:tab pos="2790545" algn="l"/>
                  <a:tab pos="3257291" algn="l"/>
                  <a:tab pos="3722382" algn="l"/>
                  <a:tab pos="4187473" algn="l"/>
                  <a:tab pos="4654219" algn="l"/>
                  <a:tab pos="5119310" algn="l"/>
                  <a:tab pos="5584400" algn="l"/>
                  <a:tab pos="6049492" algn="l"/>
                  <a:tab pos="6516237" algn="l"/>
                  <a:tab pos="6981328" algn="l"/>
                  <a:tab pos="7446419" algn="l"/>
                  <a:tab pos="7913165" algn="l"/>
                  <a:tab pos="8378255" algn="l"/>
                  <a:tab pos="8843347" algn="l"/>
                  <a:tab pos="9310093" algn="l"/>
                </a:tabLst>
              </a:pPr>
              <a:t>13</a:t>
            </a:fld>
            <a:endParaRPr lang="ru-RU" sz="14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4017589" y="9721567"/>
            <a:ext cx="3075026" cy="501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 hangingPunct="1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63436" algn="l"/>
                <a:tab pos="928527" algn="l"/>
                <a:tab pos="1393617" algn="l"/>
                <a:tab pos="1860363" algn="l"/>
                <a:tab pos="2325455" algn="l"/>
                <a:tab pos="2790545" algn="l"/>
                <a:tab pos="3257291" algn="l"/>
                <a:tab pos="3722382" algn="l"/>
                <a:tab pos="4187473" algn="l"/>
                <a:tab pos="4654219" algn="l"/>
                <a:tab pos="5119310" algn="l"/>
                <a:tab pos="5584400" algn="l"/>
                <a:tab pos="6049492" algn="l"/>
                <a:tab pos="6516237" algn="l"/>
                <a:tab pos="6981328" algn="l"/>
                <a:tab pos="7446419" algn="l"/>
                <a:tab pos="7913165" algn="l"/>
                <a:tab pos="8378255" algn="l"/>
                <a:tab pos="8843347" algn="l"/>
                <a:tab pos="9310093" algn="l"/>
              </a:tabLst>
            </a:pPr>
            <a:fld id="{17688775-C288-4A19-9A5E-B7CBBE0C0C54}" type="slidenum">
              <a:rPr lang="ru-RU"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 hangingPunct="1">
                <a:lnSpc>
                  <a:spcPct val="95000"/>
                </a:lnSpc>
                <a:buClrTx/>
                <a:buSzTx/>
                <a:buFontTx/>
                <a:buNone/>
                <a:tabLst>
                  <a:tab pos="0" algn="l"/>
                  <a:tab pos="463436" algn="l"/>
                  <a:tab pos="928527" algn="l"/>
                  <a:tab pos="1393617" algn="l"/>
                  <a:tab pos="1860363" algn="l"/>
                  <a:tab pos="2325455" algn="l"/>
                  <a:tab pos="2790545" algn="l"/>
                  <a:tab pos="3257291" algn="l"/>
                  <a:tab pos="3722382" algn="l"/>
                  <a:tab pos="4187473" algn="l"/>
                  <a:tab pos="4654219" algn="l"/>
                  <a:tab pos="5119310" algn="l"/>
                  <a:tab pos="5584400" algn="l"/>
                  <a:tab pos="6049492" algn="l"/>
                  <a:tab pos="6516237" algn="l"/>
                  <a:tab pos="6981328" algn="l"/>
                  <a:tab pos="7446419" algn="l"/>
                  <a:tab pos="7913165" algn="l"/>
                  <a:tab pos="8378255" algn="l"/>
                  <a:tab pos="8843347" algn="l"/>
                  <a:tab pos="9310093" algn="l"/>
                </a:tabLst>
              </a:pPr>
              <a:t>13</a:t>
            </a:fld>
            <a:endParaRPr lang="ru-RU" sz="1400" dirty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53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5530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265" y="4862428"/>
            <a:ext cx="5680442" cy="4604260"/>
          </a:xfrm>
          <a:noFill/>
          <a:ln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45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54063"/>
            <a:ext cx="4943475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>
                <a:latin typeface="Arial" pitchFamily="34" charset="0"/>
              </a:rPr>
              <a:t>Нужно было укрупнить сборки, добавить вес</a:t>
            </a:r>
          </a:p>
        </p:txBody>
      </p:sp>
    </p:spTree>
    <p:extLst>
      <p:ext uri="{BB962C8B-B14F-4D97-AF65-F5344CB8AC3E}">
        <p14:creationId xmlns:p14="http://schemas.microsoft.com/office/powerpoint/2010/main" val="1173567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5"/>
          <p:cNvSpPr txBox="1">
            <a:spLocks noGrp="1" noChangeArrowheads="1"/>
          </p:cNvSpPr>
          <p:nvPr/>
        </p:nvSpPr>
        <p:spPr bwMode="auto">
          <a:xfrm>
            <a:off x="3846513" y="9429750"/>
            <a:ext cx="2936875" cy="48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71660B5-F3BF-4BE1-B055-7E89A1378F30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3846513" y="9429750"/>
            <a:ext cx="294005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95751B0-F689-4D37-A1A8-52B98BB3678D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4" name="Text Box 2"/>
          <p:cNvSpPr txBox="1">
            <a:spLocks noChangeArrowheads="1"/>
          </p:cNvSpPr>
          <p:nvPr/>
        </p:nvSpPr>
        <p:spPr bwMode="auto">
          <a:xfrm>
            <a:off x="3846513" y="9429750"/>
            <a:ext cx="29432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DC53293-A40C-4755-AA00-6F3540A3568B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17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5"/>
          <p:cNvSpPr txBox="1">
            <a:spLocks noGrp="1" noChangeArrowheads="1"/>
          </p:cNvSpPr>
          <p:nvPr/>
        </p:nvSpPr>
        <p:spPr bwMode="auto">
          <a:xfrm>
            <a:off x="3846513" y="9429750"/>
            <a:ext cx="2936875" cy="48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6D95BA2-EC5C-47E7-BEAA-1BF7E5402D2C}" type="slidenum">
              <a:rPr lang="ru-RU" sz="1300" b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ru-RU" sz="1300" b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46513" y="9429750"/>
            <a:ext cx="294005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8642A1-4FCC-472F-8A07-6EE48C476EB2}" type="slidenum">
              <a:rPr lang="ru-RU" sz="1300" b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ru-RU" sz="1300" b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3846513" y="9429750"/>
            <a:ext cx="29432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hangingPunct="0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87A830F-530B-4FE5-9B4F-BDEF734EE0B8}" type="slidenum">
              <a:rPr lang="ru-RU" sz="1300" b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hangingPunct="0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ru-RU" sz="1300" b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90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5"/>
          <p:cNvSpPr txBox="1">
            <a:spLocks noGrp="1" noChangeArrowheads="1"/>
          </p:cNvSpPr>
          <p:nvPr/>
        </p:nvSpPr>
        <p:spPr bwMode="auto">
          <a:xfrm>
            <a:off x="3846513" y="9429750"/>
            <a:ext cx="2936875" cy="48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E264ACF-84F9-408F-85A0-7B9ED09AE768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3846513" y="9429750"/>
            <a:ext cx="294005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62896A0-6D03-45C9-9EB7-4908F4C7D850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3846513" y="9429750"/>
            <a:ext cx="29432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7C054C6-0F90-469A-8023-0F7D7DD6FBEB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741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5"/>
          <p:cNvSpPr txBox="1">
            <a:spLocks noGrp="1" noChangeArrowheads="1"/>
          </p:cNvSpPr>
          <p:nvPr/>
        </p:nvSpPr>
        <p:spPr bwMode="auto">
          <a:xfrm>
            <a:off x="3846514" y="9429752"/>
            <a:ext cx="2936875" cy="48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1963A82-66A0-483A-9782-572FDA4737B8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3846513" y="9429750"/>
            <a:ext cx="294005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E598D78-50BB-4D6E-9A69-A3B61F3616E9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Text Box 2"/>
          <p:cNvSpPr txBox="1">
            <a:spLocks noChangeArrowheads="1"/>
          </p:cNvSpPr>
          <p:nvPr/>
        </p:nvSpPr>
        <p:spPr bwMode="auto">
          <a:xfrm>
            <a:off x="3846514" y="9429752"/>
            <a:ext cx="29432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C1DBA3B-27C1-4DAA-B07E-F74A62268801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1" y="4716465"/>
            <a:ext cx="5438775" cy="446722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35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5"/>
          <p:cNvSpPr txBox="1">
            <a:spLocks noGrp="1" noChangeArrowheads="1"/>
          </p:cNvSpPr>
          <p:nvPr/>
        </p:nvSpPr>
        <p:spPr bwMode="auto">
          <a:xfrm>
            <a:off x="3846513" y="9429750"/>
            <a:ext cx="2936875" cy="48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DF38CA6-9706-4A93-B7E1-EC5AABFE22E5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3846513" y="9429750"/>
            <a:ext cx="294005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6CF06FF-3F51-4596-8ED2-F7A1BE3A68A0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3846513" y="9429750"/>
            <a:ext cx="29432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92AC1B8-073B-4763-ADCD-E0413925F79B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91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386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BB5D71B-6B1E-4270-820D-382BB5536866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2</a:t>
            </a:fld>
            <a:endParaRPr lang="ru-RU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46513" y="9429750"/>
            <a:ext cx="294005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49263" hangingPunct="0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27950E3-75F9-42C0-80D0-1828A586DDD9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449263" hangingPunct="0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46513" y="9429750"/>
            <a:ext cx="29432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449263" hangingPunct="0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8A3203E-99BB-485F-81A6-4B08B09B0E2B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449263" hangingPunct="0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8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10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1BCC25-CEE1-45D3-8389-BD0B40813301}" type="slidenum">
              <a:rPr lang="ru-RU">
                <a:solidFill>
                  <a:prstClr val="black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20</a:t>
            </a:fld>
            <a:endParaRPr lang="ru-RU">
              <a:solidFill>
                <a:prstClr val="black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3846398" y="9430091"/>
            <a:ext cx="2940251" cy="4843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E8E1DE9-088D-4AF0-B613-31BF8E104EAB}" type="slidenum">
              <a:rPr lang="ru-RU" sz="1300" b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ru-RU" sz="1300" b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3846397" y="9430091"/>
            <a:ext cx="2943398" cy="4877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6CF56CF-924F-4C35-80D2-F78B9D516D7A}" type="slidenum">
              <a:rPr lang="ru-RU" sz="1300" b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ru-RU" sz="1300" b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52475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609" y="4715907"/>
            <a:ext cx="5438444" cy="4467701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970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5"/>
          <p:cNvSpPr txBox="1">
            <a:spLocks noGrp="1" noChangeArrowheads="1"/>
          </p:cNvSpPr>
          <p:nvPr/>
        </p:nvSpPr>
        <p:spPr bwMode="auto">
          <a:xfrm>
            <a:off x="3846513" y="9429750"/>
            <a:ext cx="2936875" cy="48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1963A82-66A0-483A-9782-572FDA4737B8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3846513" y="9429750"/>
            <a:ext cx="294005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E598D78-50BB-4D6E-9A69-A3B61F3616E9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Text Box 2"/>
          <p:cNvSpPr txBox="1">
            <a:spLocks noChangeArrowheads="1"/>
          </p:cNvSpPr>
          <p:nvPr/>
        </p:nvSpPr>
        <p:spPr bwMode="auto">
          <a:xfrm>
            <a:off x="3846513" y="9429750"/>
            <a:ext cx="29432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C1DBA3B-27C1-4DAA-B07E-F74A62268801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128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5"/>
          <p:cNvSpPr txBox="1">
            <a:spLocks noGrp="1" noChangeArrowheads="1"/>
          </p:cNvSpPr>
          <p:nvPr/>
        </p:nvSpPr>
        <p:spPr bwMode="auto">
          <a:xfrm>
            <a:off x="3846513" y="9429750"/>
            <a:ext cx="2936875" cy="48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1963A82-66A0-483A-9782-572FDA4737B8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3846513" y="9429750"/>
            <a:ext cx="294005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E598D78-50BB-4D6E-9A69-A3B61F3616E9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Text Box 2"/>
          <p:cNvSpPr txBox="1">
            <a:spLocks noChangeArrowheads="1"/>
          </p:cNvSpPr>
          <p:nvPr/>
        </p:nvSpPr>
        <p:spPr bwMode="auto">
          <a:xfrm>
            <a:off x="3846513" y="9429750"/>
            <a:ext cx="29432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C1DBA3B-27C1-4DAA-B07E-F74A62268801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096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552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D92B920-FBC6-4914-AC0C-7A5D779DFCAE}" type="slidenum">
              <a:rPr lang="ru-RU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/>
              <a:t>23</a:t>
            </a:fld>
            <a:endParaRPr lang="ru-RU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3846513" y="9429750"/>
            <a:ext cx="294005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AEC4E93-A2A2-487B-B95F-C75FF07F2743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3846513" y="9429750"/>
            <a:ext cx="29432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96F687D-5B01-4505-BCFD-EC8FFCBEDC6A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01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659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5"/>
          <p:cNvSpPr txBox="1">
            <a:spLocks noGrp="1" noChangeArrowheads="1"/>
          </p:cNvSpPr>
          <p:nvPr/>
        </p:nvSpPr>
        <p:spPr bwMode="auto">
          <a:xfrm>
            <a:off x="3816350" y="9385300"/>
            <a:ext cx="2914650" cy="477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 hangingPunct="1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44500" algn="l"/>
                <a:tab pos="890588" algn="l"/>
                <a:tab pos="1336675" algn="l"/>
                <a:tab pos="1784350" algn="l"/>
                <a:tab pos="2230438" algn="l"/>
                <a:tab pos="2676525" algn="l"/>
                <a:tab pos="3124200" algn="l"/>
                <a:tab pos="3570288" algn="l"/>
                <a:tab pos="4016375" algn="l"/>
                <a:tab pos="4464050" algn="l"/>
                <a:tab pos="4910138" algn="l"/>
                <a:tab pos="5356225" algn="l"/>
                <a:tab pos="5802313" algn="l"/>
                <a:tab pos="6249988" algn="l"/>
                <a:tab pos="6696075" algn="l"/>
                <a:tab pos="7142163" algn="l"/>
                <a:tab pos="7589838" algn="l"/>
                <a:tab pos="8035925" algn="l"/>
                <a:tab pos="8482013" algn="l"/>
                <a:tab pos="8929688" algn="l"/>
              </a:tabLst>
            </a:pPr>
            <a:fld id="{CBAE38F6-8E50-4787-BEBE-B4B3D49632B8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 hangingPunct="1">
                <a:lnSpc>
                  <a:spcPct val="95000"/>
                </a:lnSpc>
                <a:buClrTx/>
                <a:buSzTx/>
                <a:buFontTx/>
                <a:buNone/>
                <a:tabLst>
                  <a:tab pos="0" algn="l"/>
                  <a:tab pos="444500" algn="l"/>
                  <a:tab pos="890588" algn="l"/>
                  <a:tab pos="1336675" algn="l"/>
                  <a:tab pos="1784350" algn="l"/>
                  <a:tab pos="2230438" algn="l"/>
                  <a:tab pos="2676525" algn="l"/>
                  <a:tab pos="3124200" algn="l"/>
                  <a:tab pos="3570288" algn="l"/>
                  <a:tab pos="4016375" algn="l"/>
                  <a:tab pos="4464050" algn="l"/>
                  <a:tab pos="4910138" algn="l"/>
                  <a:tab pos="5356225" algn="l"/>
                  <a:tab pos="5802313" algn="l"/>
                  <a:tab pos="6249988" algn="l"/>
                  <a:tab pos="6696075" algn="l"/>
                  <a:tab pos="7142163" algn="l"/>
                  <a:tab pos="7589838" algn="l"/>
                  <a:tab pos="8035925" algn="l"/>
                  <a:tab pos="8482013" algn="l"/>
                  <a:tab pos="8929688" algn="l"/>
                </a:tabLst>
              </a:pPr>
              <a:t>3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16350" y="9385300"/>
            <a:ext cx="2917825" cy="48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 hangingPunct="1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44500" algn="l"/>
                <a:tab pos="890588" algn="l"/>
                <a:tab pos="1336675" algn="l"/>
                <a:tab pos="1784350" algn="l"/>
                <a:tab pos="2230438" algn="l"/>
                <a:tab pos="2676525" algn="l"/>
                <a:tab pos="3124200" algn="l"/>
                <a:tab pos="3570288" algn="l"/>
                <a:tab pos="4016375" algn="l"/>
                <a:tab pos="4464050" algn="l"/>
                <a:tab pos="4910138" algn="l"/>
                <a:tab pos="5356225" algn="l"/>
                <a:tab pos="5802313" algn="l"/>
                <a:tab pos="6249988" algn="l"/>
                <a:tab pos="6696075" algn="l"/>
                <a:tab pos="7142163" algn="l"/>
                <a:tab pos="7589838" algn="l"/>
                <a:tab pos="8035925" algn="l"/>
                <a:tab pos="8482013" algn="l"/>
                <a:tab pos="8929688" algn="l"/>
              </a:tabLst>
            </a:pPr>
            <a:fld id="{7BA5E2B3-CB81-47D6-9B0E-FFA7D3281049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 hangingPunct="1">
                <a:lnSpc>
                  <a:spcPct val="95000"/>
                </a:lnSpc>
                <a:buClrTx/>
                <a:buSzTx/>
                <a:buFontTx/>
                <a:buNone/>
                <a:tabLst>
                  <a:tab pos="0" algn="l"/>
                  <a:tab pos="444500" algn="l"/>
                  <a:tab pos="890588" algn="l"/>
                  <a:tab pos="1336675" algn="l"/>
                  <a:tab pos="1784350" algn="l"/>
                  <a:tab pos="2230438" algn="l"/>
                  <a:tab pos="2676525" algn="l"/>
                  <a:tab pos="3124200" algn="l"/>
                  <a:tab pos="3570288" algn="l"/>
                  <a:tab pos="4016375" algn="l"/>
                  <a:tab pos="4464050" algn="l"/>
                  <a:tab pos="4910138" algn="l"/>
                  <a:tab pos="5356225" algn="l"/>
                  <a:tab pos="5802313" algn="l"/>
                  <a:tab pos="6249988" algn="l"/>
                  <a:tab pos="6696075" algn="l"/>
                  <a:tab pos="7142163" algn="l"/>
                  <a:tab pos="7589838" algn="l"/>
                  <a:tab pos="8035925" algn="l"/>
                  <a:tab pos="8482013" algn="l"/>
                  <a:tab pos="8929688" algn="l"/>
                </a:tabLst>
              </a:pPr>
              <a:t>3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3816350" y="9385300"/>
            <a:ext cx="292100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 hangingPunct="1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44500" algn="l"/>
                <a:tab pos="890588" algn="l"/>
                <a:tab pos="1336675" algn="l"/>
                <a:tab pos="1784350" algn="l"/>
                <a:tab pos="2230438" algn="l"/>
                <a:tab pos="2676525" algn="l"/>
                <a:tab pos="3124200" algn="l"/>
                <a:tab pos="3570288" algn="l"/>
                <a:tab pos="4016375" algn="l"/>
                <a:tab pos="4464050" algn="l"/>
                <a:tab pos="4910138" algn="l"/>
                <a:tab pos="5356225" algn="l"/>
                <a:tab pos="5802313" algn="l"/>
                <a:tab pos="6249988" algn="l"/>
                <a:tab pos="6696075" algn="l"/>
                <a:tab pos="7142163" algn="l"/>
                <a:tab pos="7589838" algn="l"/>
                <a:tab pos="8035925" algn="l"/>
                <a:tab pos="8482013" algn="l"/>
                <a:tab pos="8929688" algn="l"/>
              </a:tabLst>
            </a:pPr>
            <a:fld id="{6435A7ED-D343-4BE7-8EA2-E8128BA10A05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 hangingPunct="1">
                <a:lnSpc>
                  <a:spcPct val="95000"/>
                </a:lnSpc>
                <a:buClrTx/>
                <a:buSzTx/>
                <a:buFontTx/>
                <a:buNone/>
                <a:tabLst>
                  <a:tab pos="0" algn="l"/>
                  <a:tab pos="444500" algn="l"/>
                  <a:tab pos="890588" algn="l"/>
                  <a:tab pos="1336675" algn="l"/>
                  <a:tab pos="1784350" algn="l"/>
                  <a:tab pos="2230438" algn="l"/>
                  <a:tab pos="2676525" algn="l"/>
                  <a:tab pos="3124200" algn="l"/>
                  <a:tab pos="3570288" algn="l"/>
                  <a:tab pos="4016375" algn="l"/>
                  <a:tab pos="4464050" algn="l"/>
                  <a:tab pos="4910138" algn="l"/>
                  <a:tab pos="5356225" algn="l"/>
                  <a:tab pos="5802313" algn="l"/>
                  <a:tab pos="6249988" algn="l"/>
                  <a:tab pos="6696075" algn="l"/>
                  <a:tab pos="7142163" algn="l"/>
                  <a:tab pos="7589838" algn="l"/>
                  <a:tab pos="8035925" algn="l"/>
                  <a:tab pos="8482013" algn="l"/>
                  <a:tab pos="8929688" algn="l"/>
                </a:tabLst>
              </a:pPr>
              <a:t>3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06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50888"/>
            <a:ext cx="4937125" cy="3703637"/>
          </a:xfrm>
          <a:solidFill>
            <a:srgbClr val="FFFFFF"/>
          </a:solidFill>
          <a:ln/>
        </p:spPr>
      </p:sp>
      <p:sp>
        <p:nvSpPr>
          <p:cNvPr id="4506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4688" y="4694238"/>
            <a:ext cx="5395912" cy="4445000"/>
          </a:xfrm>
          <a:noFill/>
          <a:ln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5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5"/>
          <p:cNvSpPr txBox="1">
            <a:spLocks noGrp="1" noChangeArrowheads="1"/>
          </p:cNvSpPr>
          <p:nvPr/>
        </p:nvSpPr>
        <p:spPr bwMode="auto">
          <a:xfrm>
            <a:off x="3816350" y="9385300"/>
            <a:ext cx="2914650" cy="477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 hangingPunct="1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44500" algn="l"/>
                <a:tab pos="890588" algn="l"/>
                <a:tab pos="1336675" algn="l"/>
                <a:tab pos="1784350" algn="l"/>
                <a:tab pos="2230438" algn="l"/>
                <a:tab pos="2676525" algn="l"/>
                <a:tab pos="3124200" algn="l"/>
                <a:tab pos="3570288" algn="l"/>
                <a:tab pos="4016375" algn="l"/>
                <a:tab pos="4464050" algn="l"/>
                <a:tab pos="4910138" algn="l"/>
                <a:tab pos="5356225" algn="l"/>
                <a:tab pos="5802313" algn="l"/>
                <a:tab pos="6249988" algn="l"/>
                <a:tab pos="6696075" algn="l"/>
                <a:tab pos="7142163" algn="l"/>
                <a:tab pos="7589838" algn="l"/>
                <a:tab pos="8035925" algn="l"/>
                <a:tab pos="8482013" algn="l"/>
                <a:tab pos="8929688" algn="l"/>
              </a:tabLst>
            </a:pPr>
            <a:fld id="{CB1E89DF-C0A2-4D2B-BCF2-7F8F06D4E964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 hangingPunct="1">
                <a:lnSpc>
                  <a:spcPct val="95000"/>
                </a:lnSpc>
                <a:buClrTx/>
                <a:buSzTx/>
                <a:buFontTx/>
                <a:buNone/>
                <a:tabLst>
                  <a:tab pos="0" algn="l"/>
                  <a:tab pos="444500" algn="l"/>
                  <a:tab pos="890588" algn="l"/>
                  <a:tab pos="1336675" algn="l"/>
                  <a:tab pos="1784350" algn="l"/>
                  <a:tab pos="2230438" algn="l"/>
                  <a:tab pos="2676525" algn="l"/>
                  <a:tab pos="3124200" algn="l"/>
                  <a:tab pos="3570288" algn="l"/>
                  <a:tab pos="4016375" algn="l"/>
                  <a:tab pos="4464050" algn="l"/>
                  <a:tab pos="4910138" algn="l"/>
                  <a:tab pos="5356225" algn="l"/>
                  <a:tab pos="5802313" algn="l"/>
                  <a:tab pos="6249988" algn="l"/>
                  <a:tab pos="6696075" algn="l"/>
                  <a:tab pos="7142163" algn="l"/>
                  <a:tab pos="7589838" algn="l"/>
                  <a:tab pos="8035925" algn="l"/>
                  <a:tab pos="8482013" algn="l"/>
                  <a:tab pos="8929688" algn="l"/>
                </a:tabLst>
              </a:pPr>
              <a:t>4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3816350" y="9385300"/>
            <a:ext cx="2917825" cy="48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 hangingPunct="1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44500" algn="l"/>
                <a:tab pos="890588" algn="l"/>
                <a:tab pos="1336675" algn="l"/>
                <a:tab pos="1784350" algn="l"/>
                <a:tab pos="2230438" algn="l"/>
                <a:tab pos="2676525" algn="l"/>
                <a:tab pos="3124200" algn="l"/>
                <a:tab pos="3570288" algn="l"/>
                <a:tab pos="4016375" algn="l"/>
                <a:tab pos="4464050" algn="l"/>
                <a:tab pos="4910138" algn="l"/>
                <a:tab pos="5356225" algn="l"/>
                <a:tab pos="5802313" algn="l"/>
                <a:tab pos="6249988" algn="l"/>
                <a:tab pos="6696075" algn="l"/>
                <a:tab pos="7142163" algn="l"/>
                <a:tab pos="7589838" algn="l"/>
                <a:tab pos="8035925" algn="l"/>
                <a:tab pos="8482013" algn="l"/>
                <a:tab pos="8929688" algn="l"/>
              </a:tabLst>
            </a:pPr>
            <a:fld id="{529EAB9F-9012-4971-BEC6-34DD8000A5CA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 hangingPunct="1">
                <a:lnSpc>
                  <a:spcPct val="95000"/>
                </a:lnSpc>
                <a:buClrTx/>
                <a:buSzTx/>
                <a:buFontTx/>
                <a:buNone/>
                <a:tabLst>
                  <a:tab pos="0" algn="l"/>
                  <a:tab pos="444500" algn="l"/>
                  <a:tab pos="890588" algn="l"/>
                  <a:tab pos="1336675" algn="l"/>
                  <a:tab pos="1784350" algn="l"/>
                  <a:tab pos="2230438" algn="l"/>
                  <a:tab pos="2676525" algn="l"/>
                  <a:tab pos="3124200" algn="l"/>
                  <a:tab pos="3570288" algn="l"/>
                  <a:tab pos="4016375" algn="l"/>
                  <a:tab pos="4464050" algn="l"/>
                  <a:tab pos="4910138" algn="l"/>
                  <a:tab pos="5356225" algn="l"/>
                  <a:tab pos="5802313" algn="l"/>
                  <a:tab pos="6249988" algn="l"/>
                  <a:tab pos="6696075" algn="l"/>
                  <a:tab pos="7142163" algn="l"/>
                  <a:tab pos="7589838" algn="l"/>
                  <a:tab pos="8035925" algn="l"/>
                  <a:tab pos="8482013" algn="l"/>
                  <a:tab pos="8929688" algn="l"/>
                </a:tabLst>
              </a:pPr>
              <a:t>4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3816350" y="9385300"/>
            <a:ext cx="292100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914400" hangingPunct="1">
              <a:lnSpc>
                <a:spcPct val="95000"/>
              </a:lnSpc>
              <a:buClrTx/>
              <a:buSzTx/>
              <a:buFontTx/>
              <a:buNone/>
              <a:tabLst>
                <a:tab pos="0" algn="l"/>
                <a:tab pos="444500" algn="l"/>
                <a:tab pos="890588" algn="l"/>
                <a:tab pos="1336675" algn="l"/>
                <a:tab pos="1784350" algn="l"/>
                <a:tab pos="2230438" algn="l"/>
                <a:tab pos="2676525" algn="l"/>
                <a:tab pos="3124200" algn="l"/>
                <a:tab pos="3570288" algn="l"/>
                <a:tab pos="4016375" algn="l"/>
                <a:tab pos="4464050" algn="l"/>
                <a:tab pos="4910138" algn="l"/>
                <a:tab pos="5356225" algn="l"/>
                <a:tab pos="5802313" algn="l"/>
                <a:tab pos="6249988" algn="l"/>
                <a:tab pos="6696075" algn="l"/>
                <a:tab pos="7142163" algn="l"/>
                <a:tab pos="7589838" algn="l"/>
                <a:tab pos="8035925" algn="l"/>
                <a:tab pos="8482013" algn="l"/>
                <a:tab pos="8929688" algn="l"/>
              </a:tabLst>
            </a:pPr>
            <a:fld id="{B9FDB821-ADC2-43D7-BAC4-3503E51E5748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defTabSz="914400" hangingPunct="1">
                <a:lnSpc>
                  <a:spcPct val="95000"/>
                </a:lnSpc>
                <a:buClrTx/>
                <a:buSzTx/>
                <a:buFontTx/>
                <a:buNone/>
                <a:tabLst>
                  <a:tab pos="0" algn="l"/>
                  <a:tab pos="444500" algn="l"/>
                  <a:tab pos="890588" algn="l"/>
                  <a:tab pos="1336675" algn="l"/>
                  <a:tab pos="1784350" algn="l"/>
                  <a:tab pos="2230438" algn="l"/>
                  <a:tab pos="2676525" algn="l"/>
                  <a:tab pos="3124200" algn="l"/>
                  <a:tab pos="3570288" algn="l"/>
                  <a:tab pos="4016375" algn="l"/>
                  <a:tab pos="4464050" algn="l"/>
                  <a:tab pos="4910138" algn="l"/>
                  <a:tab pos="5356225" algn="l"/>
                  <a:tab pos="5802313" algn="l"/>
                  <a:tab pos="6249988" algn="l"/>
                  <a:tab pos="6696075" algn="l"/>
                  <a:tab pos="7142163" algn="l"/>
                  <a:tab pos="7589838" algn="l"/>
                  <a:tab pos="8035925" algn="l"/>
                  <a:tab pos="8482013" algn="l"/>
                  <a:tab pos="8929688" algn="l"/>
                </a:tabLst>
              </a:pPr>
              <a:t>4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0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50888"/>
            <a:ext cx="4937125" cy="3703637"/>
          </a:xfrm>
          <a:solidFill>
            <a:srgbClr val="FFFFFF"/>
          </a:solidFill>
          <a:ln/>
        </p:spPr>
      </p:sp>
      <p:sp>
        <p:nvSpPr>
          <p:cNvPr id="460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4688" y="4694238"/>
            <a:ext cx="5395912" cy="4445000"/>
          </a:xfrm>
          <a:noFill/>
          <a:ln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76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5"/>
          <p:cNvSpPr txBox="1">
            <a:spLocks noGrp="1" noChangeArrowheads="1"/>
          </p:cNvSpPr>
          <p:nvPr/>
        </p:nvSpPr>
        <p:spPr bwMode="auto">
          <a:xfrm>
            <a:off x="3846513" y="9429750"/>
            <a:ext cx="2936875" cy="48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6962171-8F88-400C-8FC4-EA8AC4EF1928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3846513" y="9429750"/>
            <a:ext cx="294005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26046B4-F6B8-498A-AC0C-7E8E1F1DDFDE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3846513" y="9429750"/>
            <a:ext cx="29432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4542DCB-DB5B-4609-844A-55378DE2903B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94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5"/>
          <p:cNvSpPr txBox="1">
            <a:spLocks noGrp="1" noChangeArrowheads="1"/>
          </p:cNvSpPr>
          <p:nvPr/>
        </p:nvSpPr>
        <p:spPr bwMode="auto">
          <a:xfrm>
            <a:off x="3846513" y="9429750"/>
            <a:ext cx="2936875" cy="481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BB6520A-C2E3-4317-8458-273F5D0EC5E8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3846513" y="9429750"/>
            <a:ext cx="2940050" cy="48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451A51D-D80D-4267-833D-BFA324ED7B9D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Text Box 2"/>
          <p:cNvSpPr txBox="1">
            <a:spLocks noChangeArrowheads="1"/>
          </p:cNvSpPr>
          <p:nvPr/>
        </p:nvSpPr>
        <p:spPr bwMode="auto">
          <a:xfrm>
            <a:off x="3846513" y="9429750"/>
            <a:ext cx="2943225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2F05F55-7157-4C14-BC99-CF017E904E1D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2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17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5"/>
          <p:cNvSpPr txBox="1">
            <a:spLocks noGrp="1" noChangeArrowheads="1"/>
          </p:cNvSpPr>
          <p:nvPr/>
        </p:nvSpPr>
        <p:spPr bwMode="auto">
          <a:xfrm>
            <a:off x="3826631" y="9443662"/>
            <a:ext cx="2922011" cy="4815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B3C62D4-F1E5-47DC-A2A0-3AE7083FA7D9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3826631" y="9443662"/>
            <a:ext cx="2925142" cy="4850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F1FFEB8-6ECB-4B0A-AF3B-D224A05B83F4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3826631" y="9443662"/>
            <a:ext cx="2928272" cy="4884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3ADBC8E-C8F5-469C-B428-4D224BB28CFE}" type="slidenum">
              <a:rPr lang="ru-RU"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ru-RU" sz="13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3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95350" y="754063"/>
            <a:ext cx="4970463" cy="37290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9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116" y="4722694"/>
            <a:ext cx="5410496" cy="4474131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330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54063"/>
            <a:ext cx="4943475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>
                <a:latin typeface="Arial" pitchFamily="34" charset="0"/>
              </a:rPr>
              <a:t>Нужно было укрупнить сборки, добавить вес</a:t>
            </a:r>
          </a:p>
        </p:txBody>
      </p:sp>
    </p:spTree>
    <p:extLst>
      <p:ext uri="{BB962C8B-B14F-4D97-AF65-F5344CB8AC3E}">
        <p14:creationId xmlns:p14="http://schemas.microsoft.com/office/powerpoint/2010/main" val="382193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54063"/>
            <a:ext cx="4943475" cy="3708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>
                <a:latin typeface="Arial" pitchFamily="34" charset="0"/>
              </a:rPr>
              <a:t>Нужно было укрупнить сборки, добавить вес</a:t>
            </a:r>
          </a:p>
        </p:txBody>
      </p:sp>
    </p:spTree>
    <p:extLst>
      <p:ext uri="{BB962C8B-B14F-4D97-AF65-F5344CB8AC3E}">
        <p14:creationId xmlns:p14="http://schemas.microsoft.com/office/powerpoint/2010/main" val="2335011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B93EC-787C-49B9-B4D5-4073C33A2A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C6964-19AF-4F51-B509-B05685F3E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8288" y="271463"/>
            <a:ext cx="2052637" cy="58435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1463"/>
            <a:ext cx="6008688" cy="58435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718EB-3590-44A5-9CCB-33C14D791E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F5248-94B0-4BA4-9EAE-0DD5A0B83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A2242-D98C-4797-B626-7E1D6D9BD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0663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0263" y="1604963"/>
            <a:ext cx="4030662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17892-7E3A-4246-A664-E97C36F1E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4F511-9D63-41F4-A6E9-CC3EC5BDDD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D25D5-F395-471F-B98C-EBBD5A10AC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AD63F-735E-4A61-A06D-E427504AE1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B64F9-4A07-433C-B74B-CDF8827B4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CADC1-CAD4-4A86-94BB-D6B344174B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1463"/>
            <a:ext cx="8213725" cy="1131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3725" cy="451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55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Четвёртый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4"/>
            <a:r>
              <a:rPr lang="en-GB"/>
              <a:t>Шестой уровень структуры</a:t>
            </a:r>
          </a:p>
          <a:p>
            <a:pPr lvl="4"/>
            <a:r>
              <a:rPr lang="en-GB"/>
              <a:t>Седьмой уровень структуры</a:t>
            </a:r>
          </a:p>
          <a:p>
            <a:pPr lvl="4"/>
            <a:r>
              <a:rPr lang="en-GB"/>
              <a:t>Восьмой уровень структуры</a:t>
            </a:r>
          </a:p>
          <a:p>
            <a:pPr lvl="4"/>
            <a:r>
              <a:rPr lang="en-GB"/>
              <a:t>Девятый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6813"/>
            <a:ext cx="212090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7375" y="6246813"/>
            <a:ext cx="288925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14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2C8A33F-F0F5-4872-9682-6A06885C9E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itchFamily="18" charset="0"/>
        <a:buChar char="•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itchFamily="18" charset="0"/>
        <a:buChar char="–"/>
        <a:defRPr sz="25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itchFamily="18" charset="0"/>
        <a:buChar char="•"/>
        <a:defRPr sz="22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http://www.gazprom.ru/f/posts/37/273612/img34559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1588"/>
            <a:ext cx="9140825" cy="685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342900" y="2997200"/>
            <a:ext cx="5813425" cy="2659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>
              <a:lnSpc>
                <a:spcPct val="12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666666"/>
                </a:solidFill>
                <a:ea typeface="Arial Unicode MS" pitchFamily="34" charset="-128"/>
                <a:cs typeface="Arial" charset="0"/>
              </a:rPr>
              <a:t>Крупноузловая сборка </a:t>
            </a:r>
          </a:p>
          <a:p>
            <a:pPr>
              <a:lnSpc>
                <a:spcPct val="12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666666"/>
                </a:solidFill>
                <a:ea typeface="Arial Unicode MS" pitchFamily="34" charset="-128"/>
                <a:cs typeface="Arial" charset="0"/>
              </a:rPr>
              <a:t>и её частные применения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1953799-F5F9-45B0-AAFB-1897B0682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4797152"/>
            <a:ext cx="3744416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b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</a:b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Начальник</a:t>
            </a:r>
            <a:r>
              <a:rPr kumimoji="0" lang="ru-RU" sz="1800" b="0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 отдела маркетинга</a:t>
            </a:r>
          </a:p>
          <a:p>
            <a:r>
              <a:rPr lang="ru-RU" kern="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Arial" panose="020B0604020202020204" pitchFamily="34" charset="0"/>
              </a:rPr>
              <a:t>Малинов</a:t>
            </a:r>
            <a:r>
              <a:rPr lang="ru-RU" kern="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Arial" panose="020B0604020202020204" pitchFamily="34" charset="0"/>
              </a:rPr>
              <a:t> Константин Игоревич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2B9B200-B5CC-4EA1-8962-87A122CE5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34" y="6165304"/>
            <a:ext cx="3118817" cy="330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7240" rIns="90000" bIns="45000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Нижний Новгород, 23 октября 2019 г.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C:\Users\design\Desktop\TD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25"/>
          <p:cNvSpPr txBox="1">
            <a:spLocks noChangeArrowheads="1"/>
          </p:cNvSpPr>
          <p:nvPr/>
        </p:nvSpPr>
        <p:spPr bwMode="auto">
          <a:xfrm>
            <a:off x="1115616" y="182766"/>
            <a:ext cx="7416824" cy="4930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  <a:t>Крановые узлы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3" r="4829" b="4475"/>
          <a:stretch/>
        </p:blipFill>
        <p:spPr>
          <a:xfrm>
            <a:off x="755576" y="990600"/>
            <a:ext cx="3149595" cy="378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358F97-0ABF-487A-B051-EA5371C70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962551"/>
            <a:ext cx="2397381" cy="1798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A38D83-4399-4E54-BB63-DCCBDA8B7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04" y="963992"/>
            <a:ext cx="2397381" cy="1798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408721-D150-4580-9537-4D3626BD0D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0" y="4928684"/>
            <a:ext cx="3180397" cy="1660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3F8968-DB04-45F5-9F57-6315DF7B35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204" y="2985022"/>
            <a:ext cx="4765276" cy="35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400397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2" descr="C:\Users\design\Desktop\TD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1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t="8571" r="1627" b="5086"/>
          <a:stretch/>
        </p:blipFill>
        <p:spPr>
          <a:xfrm>
            <a:off x="6318418" y="5339192"/>
            <a:ext cx="2262611" cy="149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9512" y="188900"/>
            <a:ext cx="9144000" cy="54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Пробкоуловитель</a:t>
            </a:r>
            <a:r>
              <a:rPr lang="ru-RU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Ямал-СПГ</a:t>
            </a:r>
          </a:p>
        </p:txBody>
      </p:sp>
      <p:sp>
        <p:nvSpPr>
          <p:cNvPr id="54" name="Rectangle 6"/>
          <p:cNvSpPr>
            <a:spLocks noChangeArrowheads="1"/>
          </p:cNvSpPr>
          <p:nvPr/>
        </p:nvSpPr>
        <p:spPr bwMode="auto">
          <a:xfrm>
            <a:off x="102634" y="1079191"/>
            <a:ext cx="5904333" cy="530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  <a:tabLst>
                <a:tab pos="2605088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Предназначен для устранения пульсаций рабочей среды и </a:t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снижения импульсных нагрузок на агрегаты, а также</a:t>
            </a:r>
          </a:p>
          <a:p>
            <a:pPr>
              <a:buFont typeface="Wingdings" pitchFamily="2" charset="2"/>
              <a:buNone/>
              <a:tabLst>
                <a:tab pos="2605088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задержания механических примесей. Защищает агрегаты и оборудование от преждевременного выхода из строя.</a:t>
            </a:r>
          </a:p>
          <a:p>
            <a:pPr>
              <a:buFont typeface="Wingdings" pitchFamily="2" charset="2"/>
              <a:buNone/>
              <a:tabLst>
                <a:tab pos="2605088" algn="l"/>
              </a:tabLst>
              <a:defRPr/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None/>
              <a:tabLst>
                <a:tab pos="2605088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Рабочая среда:	природный газ</a:t>
            </a:r>
          </a:p>
          <a:p>
            <a:pPr>
              <a:buFont typeface="Wingdings" pitchFamily="2" charset="2"/>
              <a:buNone/>
              <a:tabLst>
                <a:tab pos="2605088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Рабочее давление:	79 атм. (7,9 МПа)</a:t>
            </a:r>
          </a:p>
          <a:p>
            <a:pPr>
              <a:buFont typeface="Wingdings" pitchFamily="2" charset="2"/>
              <a:buNone/>
              <a:tabLst>
                <a:tab pos="2605088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Минимальная температура:	-63°С</a:t>
            </a:r>
          </a:p>
          <a:p>
            <a:pPr>
              <a:tabLst>
                <a:tab pos="2605088" algn="l"/>
              </a:tabLst>
              <a:defRPr/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605088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Заказчик:	ОАО «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Новатэк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>
              <a:tabLst>
                <a:tab pos="2605088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Разработчик конструкции:	ПАО «ЮЖНИИГИПРОГАЗ», </a:t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г. Донецк, Украина</a:t>
            </a:r>
          </a:p>
          <a:p>
            <a:pPr>
              <a:tabLst>
                <a:tab pos="2605088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Период выполнения заказа:	2 пол. 2015 г.</a:t>
            </a:r>
          </a:p>
          <a:p>
            <a:pPr>
              <a:tabLst>
                <a:tab pos="2605088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Место установки:	Ямал СПГ (п.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Сабетта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за полярным кругом)</a:t>
            </a:r>
          </a:p>
          <a:p>
            <a:pPr>
              <a:tabLst>
                <a:tab pos="2605088" algn="l"/>
              </a:tabLst>
              <a:defRPr/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605088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Масса изделия:	221 тонна</a:t>
            </a:r>
          </a:p>
          <a:p>
            <a:pPr>
              <a:tabLst>
                <a:tab pos="2860675" algn="l"/>
              </a:tabLst>
              <a:defRPr/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860675" algn="l"/>
              </a:tabLst>
              <a:defRPr/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tabLst>
                <a:tab pos="2860675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Особенности:</a:t>
            </a:r>
          </a:p>
          <a:p>
            <a:pPr marL="174625" indent="-174625">
              <a:buClr>
                <a:srgbClr val="FF0000"/>
              </a:buClr>
              <a:buFont typeface="Arial" pitchFamily="34" charset="0"/>
              <a:buChar char="●"/>
              <a:tabLst>
                <a:tab pos="174625" algn="l"/>
                <a:tab pos="2860675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впервые применяются в РФ</a:t>
            </a:r>
          </a:p>
          <a:p>
            <a:pPr marL="174625" indent="-174625">
              <a:buClr>
                <a:srgbClr val="FF0000"/>
              </a:buClr>
              <a:buFont typeface="Arial" pitchFamily="34" charset="0"/>
              <a:buChar char="●"/>
              <a:tabLst>
                <a:tab pos="174625" algn="l"/>
                <a:tab pos="2860675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сложная геометрия конечного изделия – ярусы располагаются под углом друг к другу</a:t>
            </a:r>
          </a:p>
          <a:p>
            <a:pPr marL="174625" indent="-174625">
              <a:buClr>
                <a:srgbClr val="FF0000"/>
              </a:buClr>
              <a:buFont typeface="Arial" pitchFamily="34" charset="0"/>
              <a:buChar char="●"/>
              <a:tabLst>
                <a:tab pos="174625" algn="l"/>
                <a:tab pos="2860675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высокие требования к точности изготовления узлов</a:t>
            </a:r>
          </a:p>
          <a:p>
            <a:pPr marL="174625" indent="-174625">
              <a:buClr>
                <a:srgbClr val="FF0000"/>
              </a:buClr>
              <a:buFont typeface="Arial" pitchFamily="34" charset="0"/>
              <a:buChar char="●"/>
              <a:tabLst>
                <a:tab pos="174625" algn="l"/>
                <a:tab pos="2860675" algn="l"/>
              </a:tabLst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высокие требования к механическим свойствам (прочность,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хладостойкость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32684" r="1994" b="17805"/>
          <a:stretch/>
        </p:blipFill>
        <p:spPr bwMode="auto">
          <a:xfrm>
            <a:off x="5095744" y="3845773"/>
            <a:ext cx="3945622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1615DC-C80B-4E52-B37B-DE3A1A8C27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9" t="11652" r="4494" b="1178"/>
          <a:stretch/>
        </p:blipFill>
        <p:spPr>
          <a:xfrm>
            <a:off x="5359451" y="1148462"/>
            <a:ext cx="3681915" cy="247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5626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314" y="4813093"/>
            <a:ext cx="2952328" cy="199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38" name="Picture 12" descr="C:\Users\design\Desktop\TD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870075" y="59129"/>
            <a:ext cx="7273925" cy="1104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73080" rIns="90000" bIns="45000" anchor="ctr" anchorCtr="0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FF0000"/>
                </a:solidFill>
                <a:cs typeface="Arial" charset="0"/>
              </a:rPr>
              <a:t>Лаборатория неразрушающего</a:t>
            </a:r>
            <a:br>
              <a:rPr lang="ru-RU" sz="3200" b="1" dirty="0">
                <a:solidFill>
                  <a:srgbClr val="FF0000"/>
                </a:solidFill>
                <a:cs typeface="Arial" charset="0"/>
              </a:rPr>
            </a:br>
            <a:r>
              <a:rPr lang="ru-RU" sz="3200" b="1" dirty="0">
                <a:solidFill>
                  <a:srgbClr val="FF0000"/>
                </a:solidFill>
                <a:cs typeface="Arial" charset="0"/>
              </a:rPr>
              <a:t>контроля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69314" y="1236817"/>
            <a:ext cx="489477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defTabSz="914400" eaLnBrk="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На разных этапах производства проверяются:</a:t>
            </a:r>
          </a:p>
          <a:p>
            <a:pPr marL="285750" indent="-285750" defTabSz="914400" eaLnBrk="0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геометрия изделий,</a:t>
            </a:r>
          </a:p>
          <a:p>
            <a:pPr marL="285750" indent="-285750" defTabSz="914400" eaLnBrk="0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сварные соединения,</a:t>
            </a:r>
          </a:p>
          <a:p>
            <a:pPr marL="285750" indent="-285750" defTabSz="914400" eaLnBrk="0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качество обработки и очистки поверхностей и другие параметры</a:t>
            </a:r>
          </a:p>
          <a:p>
            <a:pPr marL="285750" indent="-285750" defTabSz="914400" eaLnBrk="0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endParaRPr lang="ru-RU" sz="160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defTabSz="914400" eaLnBrk="0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Виды проводимого неразрушающего контроля:</a:t>
            </a:r>
          </a:p>
          <a:p>
            <a:pPr marL="285750" indent="-285750" defTabSz="914400" eaLnBrk="0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Ультразвуковой.</a:t>
            </a:r>
          </a:p>
          <a:p>
            <a:pPr marL="285750" indent="-285750" defTabSz="914400" eaLnBrk="0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Ретгено</a:t>
            </a: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- и гаммаграфический (</a:t>
            </a: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10 камер</a:t>
            </a: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marL="285750" indent="-285750" defTabSz="914400" eaLnBrk="0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Магнитно-порошковый.</a:t>
            </a:r>
          </a:p>
          <a:p>
            <a:pPr marL="285750" indent="-285750" defTabSz="914400" eaLnBrk="0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Контроль проникающими веществами.</a:t>
            </a:r>
          </a:p>
          <a:p>
            <a:pPr marL="285750" indent="-285750" defTabSz="914400" eaLnBrk="0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Электро-искровой.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9094" y="4813093"/>
            <a:ext cx="2585367" cy="199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08196" y="3028748"/>
            <a:ext cx="2966265" cy="166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24128" y="1268760"/>
            <a:ext cx="2966265" cy="166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1222" y="4813093"/>
            <a:ext cx="2068293" cy="1996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082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2" descr="C:\Users\design\Desktop\TD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870075" y="305350"/>
            <a:ext cx="7273925" cy="6116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73080" rIns="90000" bIns="45000" anchor="ctr" anchorCtr="0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FF0000"/>
                </a:solidFill>
                <a:cs typeface="Arial" charset="0"/>
              </a:rPr>
              <a:t>Испытательный центр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79513" y="1311609"/>
            <a:ext cx="4464495" cy="521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defTabSz="914400" ea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defRPr/>
            </a:pP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В настоящее время ИЦ имеет в своем </a:t>
            </a:r>
            <a:b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составе </a:t>
            </a:r>
            <a:r>
              <a:rPr lang="ru-RU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пять</a:t>
            </a: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 лабораторий:</a:t>
            </a:r>
          </a:p>
          <a:p>
            <a:pPr marL="285750" indent="-285750" defTabSz="914400" ea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механическая лаборатория;</a:t>
            </a:r>
          </a:p>
          <a:p>
            <a:pPr marL="285750" indent="-285750" defTabSz="914400" ea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химическая лаборатория;</a:t>
            </a:r>
          </a:p>
          <a:p>
            <a:pPr marL="285750" indent="-285750" defTabSz="914400" ea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лаборатория изоляционных покрытий;</a:t>
            </a:r>
          </a:p>
          <a:p>
            <a:pPr marL="285750" indent="-285750" defTabSz="914400" ea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лаборатория металлографии;</a:t>
            </a:r>
          </a:p>
          <a:p>
            <a:pPr marL="285750" indent="-285750" defTabSz="914400" ea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санитарно-промышленная лаборатория.</a:t>
            </a:r>
          </a:p>
          <a:p>
            <a:pPr defTabSz="914400" ea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defRPr/>
            </a:pPr>
            <a:endParaRPr lang="ru-RU" sz="1600" dirty="0">
              <a:solidFill>
                <a:srgbClr val="000000">
                  <a:lumMod val="65000"/>
                  <a:lumOff val="3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defTabSz="914400" ea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defRPr/>
            </a:pP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Основное оборудование (краткий перечень):</a:t>
            </a:r>
          </a:p>
          <a:p>
            <a:pPr marL="285750" indent="-285750" defTabSz="914400" ea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испытательные машины фирмы </a:t>
            </a:r>
            <a:r>
              <a:rPr 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ZWICK</a:t>
            </a: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defTabSz="914400" ea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спектрометр </a:t>
            </a:r>
            <a:r>
              <a:rPr 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LECO SA-2000</a:t>
            </a: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defTabSz="914400" ea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твердомеры  фирм </a:t>
            </a:r>
            <a:r>
              <a:rPr 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LECO</a:t>
            </a: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1600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EmcoTest</a:t>
            </a:r>
            <a:endParaRPr lang="ru-RU" sz="1600" b="1" dirty="0">
              <a:solidFill>
                <a:srgbClr val="000000">
                  <a:lumMod val="65000"/>
                  <a:lumOff val="3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defTabSz="914400" eaLnBrk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●"/>
              <a:defRPr/>
            </a:pP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программно-аппаратные комплексы по анализу микроструктуры с системами анализа изображения фирм </a:t>
            </a:r>
            <a:r>
              <a:rPr lang="ru-RU" sz="1600" b="1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Thixomet</a:t>
            </a:r>
            <a:r>
              <a:rPr lang="ru-RU" sz="16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34" charset="0"/>
                <a:cs typeface="Arial" pitchFamily="34" charset="0"/>
              </a:rPr>
              <a:t>LECO</a:t>
            </a:r>
          </a:p>
        </p:txBody>
      </p:sp>
      <p:pic>
        <p:nvPicPr>
          <p:cNvPr id="10" name="Picture 9" descr="IMG_437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557" y="4077072"/>
            <a:ext cx="4250576" cy="23762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IMG_43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5233" y="1468139"/>
            <a:ext cx="3269900" cy="24524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833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494" y="4250733"/>
            <a:ext cx="4932040" cy="227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32040" y="3699929"/>
            <a:ext cx="3886200" cy="3482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73080" rIns="90000" bIns="45000" anchor="ctr" anchorCtr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666666"/>
                </a:solidFill>
                <a:cs typeface="Arial" panose="020B0604020202020204" pitchFamily="34" charset="0"/>
              </a:rPr>
              <a:t>Проект упаковки узла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07504" y="3501008"/>
            <a:ext cx="4932040" cy="6116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73080" rIns="90000" bIns="45000" anchor="ctr" anchorCtr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rgbClr val="666666"/>
                </a:solidFill>
                <a:cs typeface="Arial" panose="020B0604020202020204" pitchFamily="34" charset="0"/>
              </a:rPr>
              <a:t>Обвязка компрессорного цеха </a:t>
            </a:r>
            <a:br>
              <a:rPr lang="ru-RU" sz="1600" b="1" dirty="0">
                <a:solidFill>
                  <a:srgbClr val="666666"/>
                </a:solidFill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666666"/>
                </a:solidFill>
                <a:cs typeface="Arial" panose="020B0604020202020204" pitchFamily="34" charset="0"/>
              </a:rPr>
              <a:t>КС Интинская с указанием расположения узла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7" y="4112684"/>
            <a:ext cx="3735967" cy="2274798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987824" y="143736"/>
            <a:ext cx="4724400" cy="9810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73080" rIns="90000" bIns="45000" anchor="ctr" anchorCtr="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  <a:t>Проект Монтажного узла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  <a:t>в усиленной упаковке</a:t>
            </a:r>
          </a:p>
        </p:txBody>
      </p:sp>
      <p:pic>
        <p:nvPicPr>
          <p:cNvPr id="12" name="Picture 12" descr="C:\Users\design\Desktop\TD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250824" y="1410462"/>
            <a:ext cx="8137599" cy="109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0" bIns="0">
            <a:spAutoFit/>
          </a:bodyPr>
          <a:lstStyle/>
          <a:p>
            <a:pPr marL="285750" indent="-285750">
              <a:lnSpc>
                <a:spcPct val="114000"/>
              </a:lnSpc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1600" dirty="0">
                <a:solidFill>
                  <a:srgbClr val="666666"/>
                </a:solidFill>
                <a:cs typeface="Arial" panose="020B0604020202020204" pitchFamily="34" charset="0"/>
              </a:rPr>
              <a:t>На такую упаковку возможна </a:t>
            </a:r>
            <a:r>
              <a:rPr lang="ru-RU" sz="1600" b="1" dirty="0">
                <a:solidFill>
                  <a:srgbClr val="666666"/>
                </a:solidFill>
                <a:cs typeface="Arial" panose="020B0604020202020204" pitchFamily="34" charset="0"/>
              </a:rPr>
              <a:t>погрузка вторым ярусом</a:t>
            </a:r>
            <a:r>
              <a:rPr lang="ru-RU" sz="1600" dirty="0">
                <a:solidFill>
                  <a:srgbClr val="666666"/>
                </a:solidFill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14000"/>
              </a:lnSpc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1600" dirty="0">
                <a:solidFill>
                  <a:srgbClr val="666666"/>
                </a:solidFill>
                <a:cs typeface="Arial" panose="020B0604020202020204" pitchFamily="34" charset="0"/>
              </a:rPr>
              <a:t>Упаковка выдерживает </a:t>
            </a:r>
            <a:r>
              <a:rPr lang="ru-RU" sz="1600" b="1" dirty="0">
                <a:solidFill>
                  <a:srgbClr val="666666"/>
                </a:solidFill>
                <a:cs typeface="Arial" panose="020B0604020202020204" pitchFamily="34" charset="0"/>
              </a:rPr>
              <a:t>более 10-ти перегрузок</a:t>
            </a:r>
            <a:r>
              <a:rPr lang="ru-RU" sz="1600" dirty="0">
                <a:solidFill>
                  <a:srgbClr val="666666"/>
                </a:solidFill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14000"/>
              </a:lnSpc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1600" dirty="0">
                <a:solidFill>
                  <a:srgbClr val="666666"/>
                </a:solidFill>
                <a:cs typeface="Arial" panose="020B0604020202020204" pitchFamily="34" charset="0"/>
              </a:rPr>
              <a:t>Снижает транспортные издержки за счет привлечения меньшего количества транспорта.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C:\Users\design\Desktop\TD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250825" y="1196752"/>
            <a:ext cx="4969247" cy="2062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ct val="50000"/>
              </a:spcAft>
              <a:tabLst>
                <a:tab pos="176213" algn="l"/>
              </a:tabLst>
              <a:defRPr/>
            </a:pPr>
            <a:r>
              <a:rPr lang="ru-RU" sz="1600" dirty="0">
                <a:solidFill>
                  <a:srgbClr val="606060"/>
                </a:solidFill>
              </a:rPr>
              <a:t>Антикоррозийное покрытие из </a:t>
            </a:r>
            <a:r>
              <a:rPr lang="ru-RU" sz="1600" b="1" dirty="0">
                <a:solidFill>
                  <a:srgbClr val="FF0000"/>
                </a:solidFill>
              </a:rPr>
              <a:t>полиуретана</a:t>
            </a:r>
            <a:r>
              <a:rPr lang="ru-RU" sz="1600" dirty="0">
                <a:solidFill>
                  <a:srgbClr val="606060"/>
                </a:solidFill>
              </a:rPr>
              <a:t> наносится на изделия </a:t>
            </a:r>
            <a:r>
              <a:rPr lang="en-US" sz="1600" b="1" dirty="0">
                <a:solidFill>
                  <a:srgbClr val="606060"/>
                </a:solidFill>
              </a:rPr>
              <a:t>DN</a:t>
            </a:r>
            <a:r>
              <a:rPr lang="ru-RU" sz="1600" b="1" dirty="0">
                <a:solidFill>
                  <a:srgbClr val="606060"/>
                </a:solidFill>
              </a:rPr>
              <a:t> 57 – 1420 мм </a:t>
            </a:r>
          </a:p>
          <a:p>
            <a:pPr>
              <a:lnSpc>
                <a:spcPct val="100000"/>
              </a:lnSpc>
              <a:spcAft>
                <a:spcPct val="50000"/>
              </a:spcAft>
              <a:tabLst>
                <a:tab pos="176213" algn="l"/>
              </a:tabLst>
              <a:defRPr/>
            </a:pPr>
            <a:endParaRPr lang="ru-RU" sz="1600" b="1" dirty="0">
              <a:solidFill>
                <a:srgbClr val="606060"/>
              </a:solidFill>
            </a:endParaRPr>
          </a:p>
          <a:p>
            <a:pPr>
              <a:lnSpc>
                <a:spcPct val="100000"/>
              </a:lnSpc>
              <a:spcAft>
                <a:spcPct val="50000"/>
              </a:spcAft>
              <a:tabLst>
                <a:tab pos="176213" algn="l"/>
              </a:tabLst>
              <a:defRPr/>
            </a:pPr>
            <a:endParaRPr lang="ru-RU" sz="1600" b="1" dirty="0">
              <a:solidFill>
                <a:srgbClr val="606060"/>
              </a:solidFill>
            </a:endParaRPr>
          </a:p>
          <a:p>
            <a:pPr algn="ctr">
              <a:lnSpc>
                <a:spcPct val="100000"/>
              </a:lnSpc>
              <a:spcAft>
                <a:spcPct val="50000"/>
              </a:spcAft>
              <a:tabLst>
                <a:tab pos="176213" algn="l"/>
              </a:tabLst>
              <a:defRPr/>
            </a:pPr>
            <a:r>
              <a:rPr lang="ru-RU" sz="1600" b="1" dirty="0">
                <a:solidFill>
                  <a:srgbClr val="606060"/>
                </a:solidFill>
              </a:rPr>
              <a:t>Производственные мощности</a:t>
            </a:r>
          </a:p>
          <a:p>
            <a:pPr algn="ctr">
              <a:lnSpc>
                <a:spcPct val="100000"/>
              </a:lnSpc>
              <a:spcAft>
                <a:spcPct val="50000"/>
              </a:spcAft>
              <a:tabLst>
                <a:tab pos="176213" algn="l"/>
              </a:tabLst>
              <a:defRPr/>
            </a:pPr>
            <a:r>
              <a:rPr lang="ru-RU" sz="1600" b="1" dirty="0">
                <a:solidFill>
                  <a:srgbClr val="606060"/>
                </a:solidFill>
              </a:rPr>
              <a:t>до 100 000 м</a:t>
            </a:r>
            <a:r>
              <a:rPr lang="ru-RU" sz="1600" b="1" baseline="30000" dirty="0">
                <a:solidFill>
                  <a:srgbClr val="606060"/>
                </a:solidFill>
              </a:rPr>
              <a:t>2</a:t>
            </a:r>
            <a:r>
              <a:rPr lang="ru-RU" sz="1600" b="1" dirty="0">
                <a:solidFill>
                  <a:srgbClr val="606060"/>
                </a:solidFill>
              </a:rPr>
              <a:t>/год</a:t>
            </a: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1835150" y="116681"/>
            <a:ext cx="730885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FF0000"/>
                </a:solidFill>
              </a:rPr>
              <a:t>Наружная антикоррозионная</a:t>
            </a: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FF0000"/>
                </a:solidFill>
              </a:rPr>
              <a:t>изоляция</a:t>
            </a:r>
          </a:p>
        </p:txBody>
      </p:sp>
      <p:pic>
        <p:nvPicPr>
          <p:cNvPr id="14341" name="Picture 1" descr="O:\Стратегическое планирование и развитие\Презентации для всяких разных поводов\Рабочая презентация\Изображения\Новая папка (2)\Маляр\IMG_565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84784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2" descr="O:\Стратегическое планирование и развитие\Презентации для всяких разных поводов\Рабочая презентация\Изображения\Новая папка\3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804048"/>
            <a:ext cx="411480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3" descr="O:\Стратегическое планирование и развитие\Презентации для всяких разных поводов\Рабочая презентация\Изображения\Новая папка\3-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4180160"/>
            <a:ext cx="2735262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9574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943100" y="116632"/>
            <a:ext cx="6661150" cy="8993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 algn="ctr" hangingPunct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FF0000"/>
                </a:solidFill>
              </a:rPr>
              <a:t>Внутренняя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и наружная</a:t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антикоррозионная изоляция</a:t>
            </a:r>
          </a:p>
          <a:p>
            <a:pPr algn="ctr" hangingPunct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Rectangle 17"/>
          <p:cNvSpPr>
            <a:spLocks noChangeArrowheads="1"/>
          </p:cNvSpPr>
          <p:nvPr/>
        </p:nvSpPr>
        <p:spPr bwMode="auto">
          <a:xfrm>
            <a:off x="323405" y="1196752"/>
            <a:ext cx="8641083" cy="1399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Aft>
                <a:spcPct val="50000"/>
              </a:spcAft>
              <a:tabLst>
                <a:tab pos="2330450" algn="l"/>
              </a:tabLst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b="1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Сортамент изделий:</a:t>
            </a:r>
          </a:p>
          <a:p>
            <a:pPr defTabSz="914400">
              <a:spcAft>
                <a:spcPct val="50000"/>
              </a:spcAft>
              <a:tabLst>
                <a:tab pos="1524000" algn="l"/>
              </a:tabLst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– 630 мм</a:t>
            </a:r>
            <a:r>
              <a:rPr lang="ru-RU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СДТ с удлинительными кольцами под втулочное соединение</a:t>
            </a:r>
            <a:br>
              <a:rPr lang="ru-RU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узлы трубопроводов</a:t>
            </a:r>
          </a:p>
          <a:p>
            <a:pPr defTabSz="914400">
              <a:spcAft>
                <a:spcPct val="50000"/>
              </a:spcAft>
              <a:tabLst>
                <a:tab pos="1524000" algn="l"/>
              </a:tabLst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– 530 мм</a:t>
            </a:r>
            <a:r>
              <a:rPr lang="ru-RU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отводы гнутые методом индукционного нагрева </a:t>
            </a:r>
            <a:r>
              <a:rPr lang="ru-RU" u="sng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длиной до 5 м</a:t>
            </a:r>
          </a:p>
        </p:txBody>
      </p:sp>
      <p:pic>
        <p:nvPicPr>
          <p:cNvPr id="18" name="Picture 12" descr="C:\Users\design\Desktop\TD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493802" y="3347079"/>
            <a:ext cx="3643338" cy="49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Однослойное наружное и/или внутреннее покрытие</a:t>
            </a:r>
          </a:p>
        </p:txBody>
      </p:sp>
      <p:sp>
        <p:nvSpPr>
          <p:cNvPr id="20" name="Text Box 39"/>
          <p:cNvSpPr txBox="1">
            <a:spLocks noChangeArrowheads="1"/>
          </p:cNvSpPr>
          <p:nvPr/>
        </p:nvSpPr>
        <p:spPr bwMode="auto">
          <a:xfrm>
            <a:off x="5033750" y="3344340"/>
            <a:ext cx="3571900" cy="49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Двухслойное наружное и/или внутреннее покрытие</a:t>
            </a: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1091" y="3871303"/>
            <a:ext cx="1428760" cy="11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1039" y="3871303"/>
            <a:ext cx="1357322" cy="10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86645" y="5162254"/>
            <a:ext cx="3857652" cy="70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06060"/>
              </a:buClr>
              <a:buSzTx/>
              <a:buFontTx/>
              <a:buAutoNum type="arabicPeriod"/>
              <a:tabLst>
                <a:tab pos="735013" algn="l"/>
              </a:tabLst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Стальная деталь.</a:t>
            </a:r>
          </a:p>
          <a:p>
            <a:pPr lvl="0" indent="450850" algn="just">
              <a:buClr>
                <a:srgbClr val="606060"/>
              </a:buClr>
              <a:buFontTx/>
              <a:buAutoNum type="arabicPeriod"/>
              <a:tabLst>
                <a:tab pos="735013" algn="l"/>
              </a:tabLst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Один слоя порошкового эпоксидного покрытия толщиной не менее 350 мкм. 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890874" y="5085245"/>
            <a:ext cx="3857652" cy="110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06060"/>
              </a:buClr>
              <a:buSzTx/>
              <a:buFontTx/>
              <a:buAutoNum type="arabicPeriod"/>
              <a:tabLst>
                <a:tab pos="735013" algn="l"/>
              </a:tabLst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Стальная деталь.</a:t>
            </a:r>
          </a:p>
          <a:p>
            <a:pPr lvl="0" indent="450850" algn="just">
              <a:buClr>
                <a:srgbClr val="606060"/>
              </a:buClr>
              <a:buFontTx/>
              <a:buAutoNum type="arabicPeriod"/>
              <a:tabLst>
                <a:tab pos="735013" algn="l"/>
              </a:tabLst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Первый слой эпокси-фенольный или фенольный праймер толщиной 15-25 мкм. </a:t>
            </a:r>
          </a:p>
          <a:p>
            <a:pPr lvl="0" indent="450850" algn="just">
              <a:buClr>
                <a:srgbClr val="606060"/>
              </a:buClr>
              <a:buFontTx/>
              <a:buAutoNum type="arabicPeriod"/>
              <a:tabLst>
                <a:tab pos="735013" algn="l"/>
              </a:tabLst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Второй слой порошкового эпоксидного покрытия толщиной не менее 350 мкм. 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2750331" y="2924944"/>
            <a:ext cx="3643338" cy="4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cs typeface="Arial" panose="020B0604020202020204" pitchFamily="34" charset="0"/>
              </a:rPr>
              <a:t>КОНСТРУКЦИИ</a:t>
            </a:r>
          </a:p>
        </p:txBody>
      </p:sp>
    </p:spTree>
    <p:extLst>
      <p:ext uri="{BB962C8B-B14F-4D97-AF65-F5344CB8AC3E}">
        <p14:creationId xmlns:p14="http://schemas.microsoft.com/office/powerpoint/2010/main" val="1330965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2" descr="C:\Users\design\Desktop\TD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6" descr="Рисунок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0870" y="2147491"/>
            <a:ext cx="3240087" cy="243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3"/>
          <p:cNvSpPr txBox="1">
            <a:spLocks noChangeArrowheads="1"/>
          </p:cNvSpPr>
          <p:nvPr/>
        </p:nvSpPr>
        <p:spPr bwMode="auto">
          <a:xfrm>
            <a:off x="1835150" y="116632"/>
            <a:ext cx="730885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 err="1">
                <a:solidFill>
                  <a:srgbClr val="FF0000"/>
                </a:solidFill>
              </a:rPr>
              <a:t>Теплогидроизоляция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3850" y="1101352"/>
            <a:ext cx="748851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606060"/>
                </a:solidFill>
              </a:rPr>
              <a:t>Теплоизоляция ППУ наносится на изделия </a:t>
            </a:r>
            <a:r>
              <a:rPr lang="en-US" b="1" dirty="0">
                <a:solidFill>
                  <a:srgbClr val="606060"/>
                </a:solidFill>
              </a:rPr>
              <a:t>DN</a:t>
            </a:r>
            <a:r>
              <a:rPr lang="ru-RU" b="1" dirty="0">
                <a:solidFill>
                  <a:srgbClr val="606060"/>
                </a:solidFill>
              </a:rPr>
              <a:t> </a:t>
            </a:r>
            <a:r>
              <a:rPr lang="en-US" b="1" dirty="0">
                <a:solidFill>
                  <a:srgbClr val="606060"/>
                </a:solidFill>
              </a:rPr>
              <a:t>57</a:t>
            </a:r>
            <a:r>
              <a:rPr lang="ru-RU" b="1" dirty="0">
                <a:solidFill>
                  <a:srgbClr val="606060"/>
                </a:solidFill>
              </a:rPr>
              <a:t> – 1420 мм</a:t>
            </a:r>
            <a:r>
              <a:rPr lang="ru-RU" dirty="0">
                <a:solidFill>
                  <a:srgbClr val="606060"/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endParaRPr lang="ru-RU" sz="800" dirty="0">
              <a:solidFill>
                <a:srgbClr val="606060"/>
              </a:solidFill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FF0000"/>
                </a:solidFill>
              </a:rPr>
              <a:t>Варианты внешней защитной оболочки:</a:t>
            </a:r>
          </a:p>
          <a:p>
            <a:pPr marL="285750" indent="-28575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solidFill>
                  <a:srgbClr val="606060"/>
                </a:solidFill>
              </a:rPr>
              <a:t>оцинкованная оболочка </a:t>
            </a:r>
            <a:r>
              <a:rPr lang="ru-RU" b="1" dirty="0">
                <a:solidFill>
                  <a:srgbClr val="606060"/>
                </a:solidFill>
              </a:rPr>
              <a:t>(ОЦ)</a:t>
            </a:r>
          </a:p>
          <a:p>
            <a:pPr marL="285750" indent="-28575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solidFill>
                  <a:srgbClr val="606060"/>
                </a:solidFill>
              </a:rPr>
              <a:t>полиэтиленовая оболочка </a:t>
            </a:r>
            <a:r>
              <a:rPr lang="ru-RU" b="1" dirty="0">
                <a:solidFill>
                  <a:srgbClr val="606060"/>
                </a:solidFill>
              </a:rPr>
              <a:t>(ПЭ)</a:t>
            </a:r>
          </a:p>
          <a:p>
            <a:pPr marL="285750" indent="-28575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 err="1">
                <a:solidFill>
                  <a:srgbClr val="606060"/>
                </a:solidFill>
              </a:rPr>
              <a:t>металлполимерная</a:t>
            </a:r>
            <a:r>
              <a:rPr lang="ru-RU" dirty="0">
                <a:solidFill>
                  <a:srgbClr val="606060"/>
                </a:solidFill>
              </a:rPr>
              <a:t> оболочка </a:t>
            </a:r>
            <a:r>
              <a:rPr lang="ru-RU" b="1" dirty="0">
                <a:solidFill>
                  <a:srgbClr val="606060"/>
                </a:solidFill>
              </a:rPr>
              <a:t>(МП)</a:t>
            </a:r>
          </a:p>
          <a:p>
            <a:pPr indent="233363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dirty="0">
              <a:solidFill>
                <a:srgbClr val="606060"/>
              </a:solidFill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1" dirty="0">
                <a:solidFill>
                  <a:srgbClr val="FF0000"/>
                </a:solidFill>
              </a:rPr>
              <a:t>Особенности конструкции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(устанавливаются по запросу):</a:t>
            </a:r>
          </a:p>
          <a:p>
            <a:pPr marL="268288" indent="-268288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  <a:tabLst>
                <a:tab pos="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solidFill>
                  <a:srgbClr val="606060"/>
                </a:solidFill>
              </a:rPr>
              <a:t>система оперативного дистанционного </a:t>
            </a:r>
            <a:br>
              <a:rPr lang="ru-RU" dirty="0">
                <a:solidFill>
                  <a:srgbClr val="606060"/>
                </a:solidFill>
              </a:rPr>
            </a:br>
            <a:r>
              <a:rPr lang="ru-RU" dirty="0">
                <a:solidFill>
                  <a:srgbClr val="606060"/>
                </a:solidFill>
              </a:rPr>
              <a:t>контроля (СОДК)</a:t>
            </a:r>
          </a:p>
          <a:p>
            <a:pPr marL="268288" indent="-268288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  <a:tabLst>
                <a:tab pos="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solidFill>
                  <a:srgbClr val="606060"/>
                </a:solidFill>
              </a:rPr>
              <a:t>система путевого подогрева СДТ (скин-эффект)</a:t>
            </a:r>
          </a:p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dirty="0">
              <a:solidFill>
                <a:srgbClr val="606060"/>
              </a:solidFill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tabLst>
                <a:tab pos="2600325" algn="ctr"/>
              </a:tabLst>
              <a:defRPr/>
            </a:pPr>
            <a:r>
              <a:rPr lang="ru-RU" b="1" dirty="0">
                <a:solidFill>
                  <a:srgbClr val="606060"/>
                </a:solidFill>
              </a:rPr>
              <a:t>	Производственные мощности </a:t>
            </a:r>
            <a:br>
              <a:rPr lang="ru-RU" b="1" dirty="0">
                <a:solidFill>
                  <a:srgbClr val="606060"/>
                </a:solidFill>
              </a:rPr>
            </a:br>
            <a:r>
              <a:rPr lang="ru-RU" b="1" dirty="0">
                <a:solidFill>
                  <a:srgbClr val="606060"/>
                </a:solidFill>
              </a:rPr>
              <a:t>	до 2 500 изделий в 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69" y="4720600"/>
            <a:ext cx="3240087" cy="16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40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3850" y="1318984"/>
            <a:ext cx="864063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endParaRPr lang="ru-RU" sz="16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600" b="1" u="sng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Характеристики:</a:t>
            </a:r>
          </a:p>
          <a:p>
            <a:pPr marL="285750" lvl="0" indent="-28575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диаметры от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89 до 1220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мм</a:t>
            </a:r>
          </a:p>
          <a:p>
            <a:pPr marL="285750" lvl="0" indent="-28575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рабочее давление до 32 МПа</a:t>
            </a:r>
          </a:p>
          <a:p>
            <a:pPr lvl="0">
              <a:lnSpc>
                <a:spcPct val="100000"/>
              </a:lnSpc>
            </a:pPr>
            <a:endParaRPr lang="ru-RU" sz="1600" b="1" u="sng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endParaRPr lang="ru-RU" sz="1600" b="1" u="sng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ru-RU" sz="1600" b="1" u="sng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Типы камер:</a:t>
            </a:r>
          </a:p>
          <a:p>
            <a:pPr marL="269875" lvl="0" indent="-269875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длинные камеры (могут поставляться с дополнительным оборудованием);</a:t>
            </a:r>
          </a:p>
          <a:p>
            <a:pPr marL="269875" indent="-269875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короткие камеры (могут поставляться с дополнительным оборудованием);</a:t>
            </a:r>
          </a:p>
          <a:p>
            <a:pPr marL="269875" lvl="0" indent="-269875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временные (мобильные камеры);</a:t>
            </a:r>
          </a:p>
          <a:p>
            <a:pPr marL="269875" lvl="0" indent="-269875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камеры с обвязкой.</a:t>
            </a:r>
          </a:p>
          <a:p>
            <a:pPr marL="285750" lvl="0" indent="-285750">
              <a:lnSpc>
                <a:spcPct val="100000"/>
              </a:lnSpc>
            </a:pPr>
            <a:endParaRPr lang="ru-RU" sz="1600" b="1" u="sng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</a:pPr>
            <a:r>
              <a:rPr lang="ru-RU" sz="1600" b="1" u="sng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Применяемые затворы:</a:t>
            </a:r>
          </a:p>
          <a:p>
            <a:pPr marL="285750" lvl="0" indent="-28575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фланцевый;</a:t>
            </a:r>
          </a:p>
          <a:p>
            <a:pPr marL="285750" lvl="0" indent="-28575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хомутовый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резьбовой.</a:t>
            </a:r>
          </a:p>
          <a:p>
            <a:pPr marL="285750" lvl="0" indent="-28575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●"/>
            </a:pPr>
            <a:r>
              <a:rPr lang="ru-RU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байонетный</a:t>
            </a:r>
            <a:endParaRPr lang="ru-RU" sz="16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ru-RU" sz="1600" b="1" u="sng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0000"/>
              </a:lnSpc>
            </a:pPr>
            <a:r>
              <a:rPr lang="ru-RU" sz="1600" b="1" u="sng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Материалы:</a:t>
            </a:r>
          </a:p>
          <a:p>
            <a:pPr marL="285750" lvl="0" indent="-285750">
              <a:lnSpc>
                <a:spcPct val="100000"/>
              </a:lnSpc>
            </a:pPr>
            <a:r>
              <a:rPr lang="ru-RU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09Г2С, 13ХФА, 09ГСФ</a:t>
            </a:r>
          </a:p>
        </p:txBody>
      </p:sp>
      <p:pic>
        <p:nvPicPr>
          <p:cNvPr id="19462" name="Picture 9" descr="O:\Стратегическое планирование и развитие\Презентации для всяких разных поводов\фото для презентации\Выставочные образцы\Камера прие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1870" y="1010651"/>
            <a:ext cx="4868280" cy="234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12" descr="C:\Users\design\Desktop\TD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35150" y="188913"/>
            <a:ext cx="730885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FF0000"/>
                </a:solidFill>
              </a:rPr>
              <a:t>КАМЕРЫ ПРИЕМА-ЗАПУСКА</a:t>
            </a: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FF0000"/>
                </a:solidFill>
              </a:rPr>
              <a:t>для промысловых трубопроводов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5178" r="8161" b="7473"/>
          <a:stretch/>
        </p:blipFill>
        <p:spPr>
          <a:xfrm>
            <a:off x="6908806" y="4183343"/>
            <a:ext cx="2235194" cy="24140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4" t="19677" r="9838" b="23205"/>
          <a:stretch/>
        </p:blipFill>
        <p:spPr>
          <a:xfrm>
            <a:off x="3544021" y="4417961"/>
            <a:ext cx="3364785" cy="217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16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img2.board.com.ua/a/2000329134/wm/2-prodam-otvodyi-perehodyi-trojniki-nerzhaveyusch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433724"/>
            <a:ext cx="4464496" cy="340925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44016" y="1169653"/>
            <a:ext cx="4536503" cy="458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1500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Отводы (в том числе гнутые), тройники, переходы, днища (заглушки), кольца переходные, детали с кольцами, монтажные узлы.</a:t>
            </a:r>
            <a:endParaRPr lang="en-US" sz="1500" dirty="0">
              <a:solidFill>
                <a:srgbClr val="606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1500" b="1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Диаметры: </a:t>
            </a:r>
            <a:r>
              <a:rPr lang="ru-RU" sz="1500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от 57 до 1420 мм</a:t>
            </a:r>
            <a:endParaRPr lang="en-US" sz="1500" dirty="0">
              <a:solidFill>
                <a:srgbClr val="606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1500" b="1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Марки стали:</a:t>
            </a:r>
            <a:r>
              <a:rPr lang="ru-RU" sz="1500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 различные углеродистые и легированные </a:t>
            </a:r>
            <a:r>
              <a:rPr lang="ru-RU" sz="1500" u="sng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нержавеющие</a:t>
            </a:r>
            <a:r>
              <a:rPr lang="ru-RU" sz="1500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1500" u="sng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жаропрочные</a:t>
            </a:r>
            <a:r>
              <a:rPr lang="ru-RU" sz="1500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 стали: 20, 09Г2С, 15Х5М, 08Х18Н10Т, 12Х1МФ и другие (19 марок)</a:t>
            </a: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1500" b="1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Условия работы:</a:t>
            </a: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1500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Температура: от -196°С до +650°С</a:t>
            </a: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ru-RU" sz="1500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Давление:  до 32 МПа  </a:t>
            </a:r>
          </a:p>
        </p:txBody>
      </p:sp>
      <p:pic>
        <p:nvPicPr>
          <p:cNvPr id="17410" name="Picture 12" descr="C:\Users\design\Desktop\TD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92786" y="5688347"/>
            <a:ext cx="889248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500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- предназначены для использования при строительстве технологических трубопроводов</a:t>
            </a:r>
          </a:p>
          <a:p>
            <a:pPr>
              <a:lnSpc>
                <a:spcPct val="150000"/>
              </a:lnSpc>
              <a:defRPr/>
            </a:pPr>
            <a:r>
              <a:rPr lang="ru-RU" sz="1500" dirty="0">
                <a:solidFill>
                  <a:srgbClr val="606060"/>
                </a:solidFill>
                <a:latin typeface="Arial" pitchFamily="34" charset="0"/>
                <a:cs typeface="Arial" pitchFamily="34" charset="0"/>
              </a:rPr>
              <a:t>- применимы в химической, нефтехимической, нефтеперерабатывающей, нефтегазовой промышленностях и в коммунальном хозяйстве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561299" y="96454"/>
            <a:ext cx="730885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FF0000"/>
                </a:solidFill>
              </a:rPr>
              <a:t>СДТ для технологических 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трубопроводов</a:t>
            </a:r>
          </a:p>
        </p:txBody>
      </p:sp>
    </p:spTree>
    <p:extLst>
      <p:ext uri="{BB962C8B-B14F-4D97-AF65-F5344CB8AC3E}">
        <p14:creationId xmlns:p14="http://schemas.microsoft.com/office/powerpoint/2010/main" val="3115872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2" descr="C:\Users\design\Desktop\TDL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 Box 6"/>
          <p:cNvSpPr txBox="1">
            <a:spLocks noChangeArrowheads="1"/>
          </p:cNvSpPr>
          <p:nvPr/>
        </p:nvSpPr>
        <p:spPr bwMode="auto">
          <a:xfrm>
            <a:off x="323850" y="1430508"/>
            <a:ext cx="1092263" cy="5771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 anchor="ctr" anchorCtr="0">
            <a:spAutoFit/>
          </a:bodyPr>
          <a:lstStyle/>
          <a:p>
            <a:pPr defTabSz="449263" hangingPunct="0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FF0000"/>
                </a:solidFill>
                <a:latin typeface="Arial" charset="0"/>
              </a:rPr>
              <a:t>ОМК</a:t>
            </a:r>
          </a:p>
        </p:txBody>
      </p:sp>
      <p:sp>
        <p:nvSpPr>
          <p:cNvPr id="3081" name="Text Box 7"/>
          <p:cNvSpPr txBox="1">
            <a:spLocks noChangeArrowheads="1"/>
          </p:cNvSpPr>
          <p:nvPr/>
        </p:nvSpPr>
        <p:spPr bwMode="auto">
          <a:xfrm>
            <a:off x="323850" y="2774777"/>
            <a:ext cx="8375650" cy="21679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40" rIns="90000" bIns="45000" anchor="ctr" anchorCtr="0">
            <a:spAutoFit/>
          </a:bodyPr>
          <a:lstStyle/>
          <a:p>
            <a:pPr defTabSz="449263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>
                <a:solidFill>
                  <a:srgbClr val="666666"/>
                </a:solidFill>
                <a:latin typeface="Arial" charset="0"/>
              </a:rPr>
              <a:t>Объединенная металлургическая компания – один из </a:t>
            </a:r>
            <a:br>
              <a:rPr lang="ru-RU" sz="1800" dirty="0">
                <a:solidFill>
                  <a:srgbClr val="666666"/>
                </a:solidFill>
                <a:latin typeface="Arial" charset="0"/>
              </a:rPr>
            </a:br>
            <a:r>
              <a:rPr lang="ru-RU" sz="1800" dirty="0">
                <a:solidFill>
                  <a:srgbClr val="666666"/>
                </a:solidFill>
                <a:latin typeface="Arial" charset="0"/>
              </a:rPr>
              <a:t>крупнейших отечественных производителей труб, </a:t>
            </a:r>
          </a:p>
          <a:p>
            <a:pPr defTabSz="449263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>
                <a:solidFill>
                  <a:srgbClr val="666666"/>
                </a:solidFill>
                <a:latin typeface="Arial" charset="0"/>
              </a:rPr>
              <a:t>железнодорожных колес и другой металлопродукции </a:t>
            </a:r>
            <a:br>
              <a:rPr lang="ru-RU" sz="1800" dirty="0">
                <a:solidFill>
                  <a:srgbClr val="666666"/>
                </a:solidFill>
                <a:latin typeface="Arial" charset="0"/>
              </a:rPr>
            </a:br>
            <a:r>
              <a:rPr lang="ru-RU" sz="1800" dirty="0">
                <a:solidFill>
                  <a:srgbClr val="666666"/>
                </a:solidFill>
                <a:latin typeface="Arial" charset="0"/>
              </a:rPr>
              <a:t>для энергетических, транспортных и промышленных </a:t>
            </a:r>
            <a:br>
              <a:rPr lang="ru-RU" sz="1800" dirty="0">
                <a:solidFill>
                  <a:srgbClr val="666666"/>
                </a:solidFill>
                <a:latin typeface="Arial" charset="0"/>
              </a:rPr>
            </a:br>
            <a:r>
              <a:rPr lang="ru-RU" sz="1800" dirty="0">
                <a:solidFill>
                  <a:srgbClr val="666666"/>
                </a:solidFill>
                <a:latin typeface="Arial" charset="0"/>
              </a:rPr>
              <a:t>компаний. </a:t>
            </a:r>
            <a:br>
              <a:rPr lang="ru-RU" sz="1800" dirty="0">
                <a:solidFill>
                  <a:srgbClr val="666666"/>
                </a:solidFill>
                <a:latin typeface="Arial" charset="0"/>
              </a:rPr>
            </a:br>
            <a:endParaRPr lang="ru-RU" sz="1800" dirty="0">
              <a:solidFill>
                <a:srgbClr val="666666"/>
              </a:solidFill>
              <a:latin typeface="Arial" charset="0"/>
            </a:endParaRPr>
          </a:p>
          <a:p>
            <a:pPr defTabSz="449263" hangingPunct="0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>
                <a:solidFill>
                  <a:srgbClr val="FF0000"/>
                </a:solidFill>
                <a:latin typeface="Arial" charset="0"/>
              </a:rPr>
              <a:t>В составе ОМК пять крупных предприятий</a:t>
            </a:r>
            <a:br>
              <a:rPr lang="ru-RU" sz="1800" dirty="0">
                <a:solidFill>
                  <a:srgbClr val="FF0000"/>
                </a:solidFill>
                <a:latin typeface="Arial" charset="0"/>
              </a:rPr>
            </a:br>
            <a:r>
              <a:rPr lang="ru-RU" sz="1800" dirty="0">
                <a:solidFill>
                  <a:srgbClr val="FF0000"/>
                </a:solidFill>
                <a:latin typeface="Arial" charset="0"/>
              </a:rPr>
              <a:t>металлургической отрасли: </a:t>
            </a:r>
          </a:p>
        </p:txBody>
      </p:sp>
      <p:pic>
        <p:nvPicPr>
          <p:cNvPr id="3083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3050" y="350838"/>
            <a:ext cx="5060950" cy="2109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3"/>
          <a:stretch/>
        </p:blipFill>
        <p:spPr bwMode="auto">
          <a:xfrm>
            <a:off x="3121241" y="5256881"/>
            <a:ext cx="1329283" cy="648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3"/>
          <a:stretch/>
        </p:blipFill>
        <p:spPr bwMode="auto">
          <a:xfrm>
            <a:off x="1759567" y="5256881"/>
            <a:ext cx="1329283" cy="8640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72"/>
          <a:stretch/>
        </p:blipFill>
        <p:spPr bwMode="auto">
          <a:xfrm>
            <a:off x="397893" y="5256881"/>
            <a:ext cx="1329283" cy="8640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251520" y="6213312"/>
            <a:ext cx="8172400" cy="2196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 anchor="ctr" anchorCtr="0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9563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8975725" algn="l"/>
                <a:tab pos="9424988" algn="l"/>
                <a:tab pos="9874250" algn="l"/>
                <a:tab pos="10323513" algn="l"/>
                <a:tab pos="10779125" algn="l"/>
                <a:tab pos="10780713" algn="l"/>
              </a:tabLst>
            </a:pPr>
            <a:r>
              <a:rPr lang="ru-RU" sz="900" dirty="0">
                <a:solidFill>
                  <a:srgbClr val="666666"/>
                </a:solidFill>
                <a:latin typeface="Arial" charset="0"/>
                <a:cs typeface="Arial" charset="0"/>
              </a:rPr>
              <a:t>  (Нижегородская обл.)</a:t>
            </a:r>
            <a:r>
              <a:rPr lang="en-US" sz="900" dirty="0">
                <a:solidFill>
                  <a:srgbClr val="666666"/>
                </a:solidFill>
                <a:latin typeface="Arial" charset="0"/>
                <a:cs typeface="Arial" charset="0"/>
              </a:rPr>
              <a:t>       </a:t>
            </a:r>
            <a:r>
              <a:rPr lang="ru-RU" sz="900" dirty="0">
                <a:solidFill>
                  <a:srgbClr val="666666"/>
                </a:solidFill>
                <a:latin typeface="Arial" charset="0"/>
                <a:cs typeface="Arial" charset="0"/>
              </a:rPr>
              <a:t>(</a:t>
            </a:r>
            <a:r>
              <a:rPr lang="ru-RU" sz="900" dirty="0" err="1">
                <a:solidFill>
                  <a:srgbClr val="666666"/>
                </a:solidFill>
                <a:latin typeface="Arial" charset="0"/>
                <a:cs typeface="Arial" charset="0"/>
              </a:rPr>
              <a:t>респ</a:t>
            </a:r>
            <a:r>
              <a:rPr lang="ru-RU" sz="900" dirty="0">
                <a:solidFill>
                  <a:srgbClr val="666666"/>
                </a:solidFill>
                <a:latin typeface="Arial" charset="0"/>
                <a:cs typeface="Arial" charset="0"/>
              </a:rPr>
              <a:t>. Татарстан)       </a:t>
            </a:r>
            <a:r>
              <a:rPr lang="en-US" sz="900" dirty="0">
                <a:solidFill>
                  <a:srgbClr val="666666"/>
                </a:solidFill>
                <a:latin typeface="Arial" charset="0"/>
                <a:cs typeface="Arial" charset="0"/>
              </a:rPr>
              <a:t>      </a:t>
            </a:r>
            <a:r>
              <a:rPr lang="ru-RU" sz="900" dirty="0">
                <a:solidFill>
                  <a:srgbClr val="666666"/>
                </a:solidFill>
                <a:latin typeface="Arial" charset="0"/>
                <a:cs typeface="Arial" charset="0"/>
              </a:rPr>
              <a:t>(Челябинская обл.)</a:t>
            </a:r>
            <a:r>
              <a:rPr lang="en-US" sz="900" dirty="0">
                <a:solidFill>
                  <a:srgbClr val="666666"/>
                </a:solidFill>
                <a:latin typeface="Arial" charset="0"/>
                <a:cs typeface="Arial" charset="0"/>
              </a:rPr>
              <a:t>          </a:t>
            </a:r>
            <a:r>
              <a:rPr lang="ru-RU" sz="900" dirty="0">
                <a:solidFill>
                  <a:srgbClr val="666666"/>
                </a:solidFill>
                <a:latin typeface="Arial" charset="0"/>
                <a:cs typeface="Arial" charset="0"/>
              </a:rPr>
              <a:t>(</a:t>
            </a:r>
            <a:r>
              <a:rPr lang="ru-RU" sz="900" dirty="0" err="1">
                <a:solidFill>
                  <a:srgbClr val="666666"/>
                </a:solidFill>
                <a:latin typeface="Arial" charset="0"/>
                <a:cs typeface="Arial" charset="0"/>
              </a:rPr>
              <a:t>респ</a:t>
            </a:r>
            <a:r>
              <a:rPr lang="ru-RU" sz="900" dirty="0">
                <a:solidFill>
                  <a:srgbClr val="666666"/>
                </a:solidFill>
                <a:latin typeface="Arial" charset="0"/>
                <a:cs typeface="Arial" charset="0"/>
              </a:rPr>
              <a:t>. Башкортостан)     </a:t>
            </a:r>
            <a:r>
              <a:rPr lang="en-US" sz="900" dirty="0">
                <a:solidFill>
                  <a:srgbClr val="666666"/>
                </a:solidFill>
                <a:latin typeface="Arial" charset="0"/>
                <a:cs typeface="Arial" charset="0"/>
              </a:rPr>
              <a:t> </a:t>
            </a:r>
            <a:r>
              <a:rPr lang="ru-RU" sz="900" dirty="0">
                <a:solidFill>
                  <a:srgbClr val="666666"/>
                </a:solidFill>
                <a:latin typeface="Arial" charset="0"/>
                <a:cs typeface="Arial" charset="0"/>
              </a:rPr>
              <a:t>(Пермский край</a:t>
            </a:r>
            <a:r>
              <a:rPr lang="en-US" sz="900" dirty="0">
                <a:solidFill>
                  <a:srgbClr val="666666"/>
                </a:solidFill>
                <a:latin typeface="Arial" charset="0"/>
                <a:cs typeface="Arial" charset="0"/>
              </a:rPr>
              <a:t>)</a:t>
            </a:r>
            <a:endParaRPr lang="ru-RU" sz="900" dirty="0">
              <a:solidFill>
                <a:srgbClr val="666666"/>
              </a:solidFill>
              <a:latin typeface="Arial" charset="0"/>
              <a:cs typeface="Arial" charset="0"/>
            </a:endParaRPr>
          </a:p>
        </p:txBody>
      </p:sp>
      <p:pic>
        <p:nvPicPr>
          <p:cNvPr id="25" name="Picture 13" descr="C:\Users\design\Desktop\Untitled-2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29"/>
          <a:stretch/>
        </p:blipFill>
        <p:spPr bwMode="auto">
          <a:xfrm>
            <a:off x="4473330" y="5256881"/>
            <a:ext cx="132928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C:\Documents and Settings\tech024\Рабочий стол\logo_chusovskoy.png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17" t="8088" r="-7475" b="10014"/>
          <a:stretch/>
        </p:blipFill>
        <p:spPr bwMode="auto">
          <a:xfrm>
            <a:off x="5835004" y="5256881"/>
            <a:ext cx="1329284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5569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877888" y="5335588"/>
            <a:ext cx="180975" cy="344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ru-RU" b="0">
              <a:solidFill>
                <a:srgbClr val="606060"/>
              </a:solidFill>
              <a:latin typeface="+mj-lt"/>
              <a:ea typeface="+mn-ea"/>
            </a:endParaRPr>
          </a:p>
        </p:txBody>
      </p:sp>
      <p:sp>
        <p:nvSpPr>
          <p:cNvPr id="12293" name="Rectangle 15"/>
          <p:cNvSpPr>
            <a:spLocks noChangeArrowheads="1"/>
          </p:cNvSpPr>
          <p:nvPr/>
        </p:nvSpPr>
        <p:spPr bwMode="auto">
          <a:xfrm>
            <a:off x="3637409" y="1417580"/>
            <a:ext cx="5040313" cy="128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defTabSz="914400" eaLnBrk="0">
              <a:lnSpc>
                <a:spcPct val="150000"/>
              </a:lnSpc>
            </a:pPr>
            <a:r>
              <a:rPr lang="ru-RU" b="0" dirty="0">
                <a:solidFill>
                  <a:srgbClr val="606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Муфты ремонтные, предназначенные для ремонта несквозных и сквозных дефектов труб и сварных соединений трубопроводов</a:t>
            </a:r>
            <a:r>
              <a:rPr lang="en-GB" b="0" dirty="0">
                <a:solidFill>
                  <a:srgbClr val="60606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. </a:t>
            </a:r>
            <a:endParaRPr lang="ru-RU" b="0" dirty="0">
              <a:solidFill>
                <a:srgbClr val="60606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3" name="Picture 12" descr="C:\Users\design\Desktop\TD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835150" y="116632"/>
            <a:ext cx="730885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FF0000"/>
                </a:solidFill>
              </a:rPr>
              <a:t>Муфты ремонта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79512" y="1376035"/>
            <a:ext cx="4249738" cy="159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endParaRPr lang="ru-RU" sz="800" dirty="0">
              <a:solidFill>
                <a:srgbClr val="606060"/>
              </a:solidFill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2651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solidFill>
                  <a:srgbClr val="606060"/>
                </a:solidFill>
              </a:rPr>
              <a:t>		Диаметром</a:t>
            </a:r>
            <a:r>
              <a:rPr lang="en-US" dirty="0">
                <a:solidFill>
                  <a:srgbClr val="606060"/>
                </a:solidFill>
              </a:rPr>
              <a:t>: 150 – 1420 </a:t>
            </a:r>
            <a:r>
              <a:rPr lang="ru-RU" dirty="0">
                <a:solidFill>
                  <a:srgbClr val="606060"/>
                </a:solidFill>
              </a:rPr>
              <a:t>мм</a:t>
            </a:r>
          </a:p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2651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solidFill>
                  <a:srgbClr val="606060"/>
                </a:solidFill>
              </a:rPr>
              <a:t>		</a:t>
            </a:r>
          </a:p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2651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solidFill>
                  <a:srgbClr val="606060"/>
                </a:solidFill>
              </a:rPr>
              <a:t>		</a:t>
            </a:r>
            <a:r>
              <a:rPr lang="ru-RU" b="1" dirty="0">
                <a:solidFill>
                  <a:srgbClr val="606060"/>
                </a:solidFill>
              </a:rPr>
              <a:t>7 типов </a:t>
            </a:r>
            <a:r>
              <a:rPr lang="ru-RU" dirty="0">
                <a:solidFill>
                  <a:srgbClr val="606060"/>
                </a:solidFill>
              </a:rPr>
              <a:t>муфт</a:t>
            </a:r>
          </a:p>
          <a:p>
            <a:pPr>
              <a:lnSpc>
                <a:spcPct val="100000"/>
              </a:lnSpc>
              <a:buClr>
                <a:srgbClr val="FF0000"/>
              </a:buClr>
              <a:tabLst>
                <a:tab pos="0" algn="l"/>
                <a:tab pos="265113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dirty="0">
                <a:solidFill>
                  <a:srgbClr val="606060"/>
                </a:solidFill>
              </a:rPr>
              <a:t>		</a:t>
            </a:r>
            <a:r>
              <a:rPr lang="ru-RU" b="1" dirty="0">
                <a:solidFill>
                  <a:srgbClr val="606060"/>
                </a:solidFill>
              </a:rPr>
              <a:t>11 исполнений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473071"/>
            <a:ext cx="4421267" cy="27535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462" y="3463559"/>
            <a:ext cx="4132024" cy="271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64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 descr="C:\Users\design\Desktop\TD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835150" y="188913"/>
            <a:ext cx="730885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FF0000"/>
                </a:solidFill>
              </a:rPr>
              <a:t>Блочно-модульные конструкции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44988" y="1556792"/>
            <a:ext cx="4252913" cy="5112568"/>
          </a:xfrm>
          <a:prstGeom prst="rect">
            <a:avLst/>
          </a:prstGeom>
        </p:spPr>
        <p:txBody>
          <a:bodyPr anchor="t"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02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5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13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Модульные установки: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 предварительного сброса воды (УПСВ)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 подготовки нефти (УПН)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 комплексной подготовки газа и конденсата (УКПГ)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 подготовки попутного нефтяного газа (УППГ)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 предварительного отбора газа (УПОГ)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 очистки и осушки газа (УОГ)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 подготовки топливного и пускового газа (УПГПГ)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Узлы учета газа (УУГ)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Узлы учета нефти (УУН)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Узлы учета воды (УУВ) 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Автоматизированная групповая замерная установка (АГЗУ)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дозирования </a:t>
            </a:r>
            <a:r>
              <a:rPr lang="ru-RU" sz="1200" kern="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химреагентов</a:t>
            </a: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метанола (БДР, БДМ)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Блочно</a:t>
            </a: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-модульные котельные установки (БКО)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ru-RU" sz="12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Насосные установки и станции: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Блочная кустовая насосная станция (БКНС)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Блочные насосные станции перекачки нефти, нефтепродуктов, конденсата и воды (НПСН, НПСВ, НПСНП)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Насосные станции пожаротушения (НСП)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567559" y="1556792"/>
            <a:ext cx="4252913" cy="4968552"/>
          </a:xfrm>
          <a:prstGeom prst="rect">
            <a:avLst/>
          </a:prstGeom>
        </p:spPr>
        <p:txBody>
          <a:bodyPr anchor="t"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9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025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5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775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2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13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6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Емкостное и сепарационное оборудование: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Нефтегазовые сепараторы (НГС)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Нефтегазовые сепараторы со сбросом пластовой воды модернизированные (НГСВМ-А)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Сепараторы газовые модернизированные (ГС)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Сепараторы-</a:t>
            </a:r>
            <a:r>
              <a:rPr lang="ru-RU" sz="1200" kern="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пробкоуловители</a:t>
            </a: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(СП)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фильтрации и очистки (Ф)</a:t>
            </a: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ru-RU" sz="12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Факельное хозяйство: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Вертикальные и горизонтальные факельные установки (ФУ, ГФУ), Свечи рассеивания (СР)</a:t>
            </a: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ru-RU" sz="12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Отдельные виды оборудования: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Внутренние интенсифицирующие устройства (ВН)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пожарных гидрантов (МПГ)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Блоки переключения (БП)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напорной гребенки (входной </a:t>
            </a:r>
            <a:r>
              <a:rPr lang="ru-RU" sz="1200" kern="0" dirty="0" err="1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манифольд</a:t>
            </a: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(БГ, М)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Теплообменное оборудование (ТО)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Холодильное оборудование (ХО)</a:t>
            </a: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ru-RU" sz="12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Тестовое оборудование: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Малогабаритные блочные сепарационно-наливные установки (МБСНУ)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Мобильные сепарационные установки (МСУ)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endParaRPr lang="ru-RU" sz="1200" kern="0" dirty="0">
              <a:solidFill>
                <a:srgbClr val="606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Трубное оборудование: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Трубные концевые делители фаз (КДФТ)</a:t>
            </a:r>
          </a:p>
          <a:p>
            <a:pPr marL="179388" lvl="1" indent="-177800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Трубные отстойники воды (ОВТ)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7818" y="1179513"/>
            <a:ext cx="8472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30238">
              <a:lnSpc>
                <a:spcPct val="100000"/>
              </a:lnSpc>
              <a:tabLst>
                <a:tab pos="265113" algn="l"/>
              </a:tabLst>
              <a:defRPr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АО «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Трубодеталь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» разрабатывает и изготавливает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блочно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-модульное оборудование:</a:t>
            </a:r>
          </a:p>
          <a:p>
            <a:pPr defTabSz="630238">
              <a:lnSpc>
                <a:spcPct val="100000"/>
              </a:lnSpc>
              <a:tabLst>
                <a:tab pos="265113" algn="l"/>
              </a:tabLst>
              <a:defRPr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41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5616624" cy="353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12" descr="C:\Users\design\Desktop\TD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835150" y="188913"/>
            <a:ext cx="730885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 err="1">
                <a:solidFill>
                  <a:srgbClr val="FF0000"/>
                </a:solidFill>
              </a:rPr>
              <a:t>Блочно</a:t>
            </a:r>
            <a:r>
              <a:rPr lang="ru-RU" sz="3200" b="1" dirty="0">
                <a:solidFill>
                  <a:srgbClr val="FF0000"/>
                </a:solidFill>
              </a:rPr>
              <a:t>-модульные конструкции</a:t>
            </a:r>
          </a:p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rgbClr val="FF0000"/>
                </a:solidFill>
              </a:rPr>
              <a:t>Изготовленные изделия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1268760"/>
            <a:ext cx="554461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5113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●"/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Блоки напорных гребенок (открытая, закрытая)</a:t>
            </a:r>
          </a:p>
          <a:p>
            <a:pPr indent="265113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●"/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АГЗУ</a:t>
            </a:r>
          </a:p>
          <a:p>
            <a:pPr indent="265113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●"/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Блок дозирования реагента</a:t>
            </a:r>
          </a:p>
          <a:p>
            <a:pPr indent="265113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●"/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Автоматическая газораспределительная станция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55" y="4221088"/>
            <a:ext cx="3131840" cy="20906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r="23226"/>
          <a:stretch/>
        </p:blipFill>
        <p:spPr>
          <a:xfrm>
            <a:off x="5924255" y="1357028"/>
            <a:ext cx="3133618" cy="26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73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342900" y="3451225"/>
            <a:ext cx="3873500" cy="2205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>
                <a:solidFill>
                  <a:srgbClr val="666666"/>
                </a:solidFill>
                <a:latin typeface="Arail" charset="0"/>
                <a:ea typeface="Arial Unicode MS" pitchFamily="34" charset="-128"/>
                <a:cs typeface="Arial Unicode MS" pitchFamily="34" charset="-128"/>
              </a:rPr>
              <a:t>Спасибо </a:t>
            </a:r>
            <a:br>
              <a:rPr lang="ru-RU" sz="3200">
                <a:solidFill>
                  <a:srgbClr val="666666"/>
                </a:solidFill>
                <a:latin typeface="Arail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3200">
                <a:solidFill>
                  <a:srgbClr val="666666"/>
                </a:solidFill>
                <a:latin typeface="Arail" charset="0"/>
                <a:ea typeface="Arial Unicode MS" pitchFamily="34" charset="-128"/>
                <a:cs typeface="Arial Unicode MS" pitchFamily="34" charset="-128"/>
              </a:rPr>
              <a:t>за внимание!</a:t>
            </a: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373063" y="5805488"/>
            <a:ext cx="2108200" cy="54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168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251520" y="1268760"/>
            <a:ext cx="3968055" cy="54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FF0000"/>
                </a:solidFill>
                <a:cs typeface="Arial" charset="0"/>
              </a:rPr>
              <a:t>О предприятии</a:t>
            </a:r>
          </a:p>
        </p:txBody>
      </p:sp>
      <p:pic>
        <p:nvPicPr>
          <p:cNvPr id="29700" name="Picture 12" descr="C:\Users\design\Desktop\TD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25438" y="2060848"/>
            <a:ext cx="8134994" cy="3933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40" rIns="90000" bIns="45000"/>
          <a:lstStyle/>
          <a:p>
            <a:pPr>
              <a:lnSpc>
                <a:spcPct val="100000"/>
              </a:lnSpc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Сегодня АО «Трубодеталь» - ведущий производитель соединительных деталей трубопроводов на российском рынке.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Завод был создан в 1949 году, как комбинат по выпуску строительных конструкций.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С 60-х годов XX века завод приступает к производству соединительных деталей трубопроводов.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Сегодня АО «Трубодеталь» - это</a:t>
            </a:r>
          </a:p>
          <a:p>
            <a:pPr indent="28575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000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ru-RU" sz="2000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6 производственных участков;</a:t>
            </a:r>
          </a:p>
          <a:p>
            <a:pPr indent="285750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"/>
              <a:tabLst>
                <a:tab pos="0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более 1 </a:t>
            </a:r>
            <a:r>
              <a:rPr lang="en-US" sz="2000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6</a:t>
            </a:r>
            <a:r>
              <a:rPr lang="ru-RU" sz="2000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00 сотрудников;</a:t>
            </a:r>
          </a:p>
          <a:p>
            <a:pPr marL="268288" indent="-268288">
              <a:lnSpc>
                <a:spcPct val="100000"/>
              </a:lnSpc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"/>
              <a:tabLst>
                <a:tab pos="268288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выпуск около </a:t>
            </a:r>
            <a:r>
              <a:rPr lang="ru-RU" sz="2000" b="1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80 000 </a:t>
            </a:r>
            <a:r>
              <a:rPr lang="ru-RU" sz="2000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штук или </a:t>
            </a:r>
            <a:r>
              <a:rPr lang="ru-RU" sz="2000" b="1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16 000</a:t>
            </a:r>
            <a:br>
              <a:rPr lang="ru-RU" sz="2000" b="1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ru-RU" sz="2000" dirty="0">
                <a:solidFill>
                  <a:srgbClr val="000000">
                    <a:lumMod val="65000"/>
                    <a:lumOff val="35000"/>
                  </a:srgbClr>
                </a:solidFill>
                <a:ea typeface="Arial Unicode MS" pitchFamily="34" charset="-128"/>
                <a:cs typeface="Arial Unicode MS" pitchFamily="34" charset="-128"/>
              </a:rPr>
              <a:t>тонн соединительных деталей в год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78AFA746-8445-4159-BB96-916B1D2A7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49080"/>
            <a:ext cx="3763962" cy="2508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5302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5" descr="img_2306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0163" y="4325938"/>
            <a:ext cx="4033837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23850" y="1412776"/>
            <a:ext cx="3895725" cy="54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FF0000"/>
                </a:solidFill>
                <a:cs typeface="Arial" charset="0"/>
              </a:rPr>
              <a:t>Наши ключевые</a:t>
            </a:r>
            <a:br>
              <a:rPr lang="ru-RU" sz="3200" b="1" dirty="0">
                <a:solidFill>
                  <a:srgbClr val="FF0000"/>
                </a:solidFill>
                <a:cs typeface="Arial" charset="0"/>
              </a:rPr>
            </a:br>
            <a:r>
              <a:rPr lang="ru-RU" sz="3200" b="1" dirty="0">
                <a:solidFill>
                  <a:srgbClr val="FF0000"/>
                </a:solidFill>
                <a:cs typeface="Arial" charset="0"/>
              </a:rPr>
              <a:t>Клиенты</a:t>
            </a: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877888" y="5335588"/>
            <a:ext cx="180975" cy="344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endParaRPr lang="ru-RU" sz="12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725" name="Picture 12" descr="C:\Users\design\Desktop\TD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4722813"/>
            <a:ext cx="16446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975" y="4219575"/>
            <a:ext cx="244951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9" descr="газпром нефть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75038" y="2897188"/>
            <a:ext cx="21939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 descr="gazprom-stroit-jelektrostanciju-400x19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7088" y="2898775"/>
            <a:ext cx="219392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6" descr="Lukoi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4652963"/>
            <a:ext cx="12493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komionline.ru/files/media/image/preview/visio_%D1%81%D0%B8%D0%BC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988" y="3042802"/>
            <a:ext cx="2694279" cy="111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179157_mai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00563" y="188640"/>
            <a:ext cx="4643437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65720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C:\Users\design\Desktop\TD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835150" y="260648"/>
            <a:ext cx="7308850" cy="54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FF0000"/>
                </a:solidFill>
              </a:rPr>
              <a:t>Наша продукция</a:t>
            </a:r>
          </a:p>
        </p:txBody>
      </p:sp>
      <p:sp>
        <p:nvSpPr>
          <p:cNvPr id="31" name="AutoShape 17"/>
          <p:cNvSpPr>
            <a:spLocks noChangeArrowheads="1"/>
          </p:cNvSpPr>
          <p:nvPr/>
        </p:nvSpPr>
        <p:spPr bwMode="auto">
          <a:xfrm>
            <a:off x="56803" y="1204169"/>
            <a:ext cx="2066925" cy="928687"/>
          </a:xfrm>
          <a:prstGeom prst="flowChartAlternateProcess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Отводы гнутые 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ТВЧ (токи высокой частоты), </a:t>
            </a:r>
          </a:p>
          <a:p>
            <a:pPr algn="ctr">
              <a:defRPr/>
            </a:pPr>
            <a:r>
              <a:rPr lang="ru-RU" sz="10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ХГ (холодное гнутье)</a:t>
            </a:r>
          </a:p>
        </p:txBody>
      </p:sp>
      <p:sp>
        <p:nvSpPr>
          <p:cNvPr id="32" name="AutoShape 18"/>
          <p:cNvSpPr>
            <a:spLocks noChangeArrowheads="1"/>
          </p:cNvSpPr>
          <p:nvPr/>
        </p:nvSpPr>
        <p:spPr bwMode="auto">
          <a:xfrm>
            <a:off x="2222078" y="1199927"/>
            <a:ext cx="2428875" cy="925512"/>
          </a:xfrm>
          <a:prstGeom prst="flowChartAlternateProcess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Штампосварные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соединительные детали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трубопроводов (ШСДТ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4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auto">
          <a:xfrm>
            <a:off x="4749303" y="1199927"/>
            <a:ext cx="2316163" cy="925512"/>
          </a:xfrm>
          <a:prstGeom prst="flowChartAlternateProcess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Соединительные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детали трубопроводов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малого и среднего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диаметра</a:t>
            </a: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>
            <a:off x="7163816" y="1196752"/>
            <a:ext cx="1944688" cy="928687"/>
          </a:xfrm>
          <a:prstGeom prst="flowChartAlternateProcess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Монтажные узлы</a:t>
            </a:r>
          </a:p>
        </p:txBody>
      </p:sp>
      <p:pic>
        <p:nvPicPr>
          <p:cNvPr id="7181" name="Picture 3099" descr="Нанесение покрытия GOO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365104"/>
            <a:ext cx="2068513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31" descr="Рисунок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293096"/>
            <a:ext cx="20161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O:\Стратегическое планирование и развитие\Презентации для всяких разных поводов\фото для презентации\ТВЧ СТО ЦКТИ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2204864"/>
            <a:ext cx="3024336" cy="1665174"/>
          </a:xfrm>
          <a:prstGeom prst="rect">
            <a:avLst/>
          </a:prstGeom>
          <a:noFill/>
        </p:spPr>
      </p:pic>
      <p:pic>
        <p:nvPicPr>
          <p:cNvPr id="1028" name="Picture 4" descr="C:\Documents and Settings\tech024\Рабочий стол\ГОСТики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60443" y="2308108"/>
            <a:ext cx="1906447" cy="1122208"/>
          </a:xfrm>
          <a:prstGeom prst="rect">
            <a:avLst/>
          </a:prstGeom>
          <a:noFill/>
        </p:spPr>
      </p:pic>
      <p:pic>
        <p:nvPicPr>
          <p:cNvPr id="1030" name="Picture 6" descr="C:\Documents and Settings\tech024\Рабочий стол\ТШС 2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1289" y="2276872"/>
            <a:ext cx="1550711" cy="129661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AutoShape 17"/>
          <p:cNvSpPr>
            <a:spLocks noChangeArrowheads="1"/>
          </p:cNvSpPr>
          <p:nvPr/>
        </p:nvSpPr>
        <p:spPr bwMode="auto">
          <a:xfrm>
            <a:off x="2339752" y="5877272"/>
            <a:ext cx="2088232" cy="784671"/>
          </a:xfrm>
          <a:prstGeom prst="flowChartAlternateProcess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Изделия с </a:t>
            </a:r>
            <a:b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антикоррозийным </a:t>
            </a:r>
            <a:b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покрытием</a:t>
            </a:r>
          </a:p>
        </p:txBody>
      </p:sp>
      <p:sp>
        <p:nvSpPr>
          <p:cNvPr id="51" name="AutoShape 17"/>
          <p:cNvSpPr>
            <a:spLocks noChangeArrowheads="1"/>
          </p:cNvSpPr>
          <p:nvPr/>
        </p:nvSpPr>
        <p:spPr bwMode="auto">
          <a:xfrm>
            <a:off x="35496" y="5877272"/>
            <a:ext cx="2088232" cy="784671"/>
          </a:xfrm>
          <a:prstGeom prst="flowChartAlternateProcess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Изделия с</a:t>
            </a:r>
          </a:p>
          <a:p>
            <a:pPr algn="ctr">
              <a:defRPr/>
            </a:pPr>
            <a:r>
              <a:rPr lang="ru-RU" sz="1400" b="1" dirty="0" err="1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теплогидроизоляцией</a:t>
            </a:r>
            <a:endParaRPr lang="ru-RU" sz="14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AutoShape 17"/>
          <p:cNvSpPr>
            <a:spLocks noChangeArrowheads="1"/>
          </p:cNvSpPr>
          <p:nvPr/>
        </p:nvSpPr>
        <p:spPr bwMode="auto">
          <a:xfrm>
            <a:off x="5724128" y="5884689"/>
            <a:ext cx="2016224" cy="784671"/>
          </a:xfrm>
          <a:prstGeom prst="flowChartAlternateProcess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Нестандартные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изделия</a:t>
            </a:r>
          </a:p>
        </p:txBody>
      </p:sp>
      <p:pic>
        <p:nvPicPr>
          <p:cNvPr id="53" name="Picture 44" descr="C:\Documents and Settings\tech024\Рабочий стол\фото для презентации\Выставочные образцы\БОКШС для през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3199063"/>
            <a:ext cx="1591395" cy="109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6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4253589"/>
            <a:ext cx="2227350" cy="155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O:\Стратегическое планирование и развитие\Презентации для всяких разных поводов\фото для презентации\Выставочные образцы\Камера запуска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0870" y="4077072"/>
            <a:ext cx="2408861" cy="1161343"/>
          </a:xfrm>
          <a:prstGeom prst="rect">
            <a:avLst/>
          </a:prstGeom>
          <a:noFill/>
        </p:spPr>
      </p:pic>
      <p:pic>
        <p:nvPicPr>
          <p:cNvPr id="22" name="Picture 7" descr="O:\Стратегическое планирование и развитие\Презентации для всяких разных поводов\фото для презентации\Выставочные образцы\Вантуз для презы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259" y="4845440"/>
            <a:ext cx="1080120" cy="192108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5334" y="2276872"/>
            <a:ext cx="2431422" cy="13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54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C:\Users\design\Desktop\TD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1165" y="1216109"/>
            <a:ext cx="6341696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b="1" dirty="0">
                <a:solidFill>
                  <a:srgbClr val="606060"/>
                </a:solidFill>
              </a:rPr>
              <a:t>Производственные мощности до 7 500 т/год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44874" y="260648"/>
            <a:ext cx="7399126" cy="755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3080" rIns="90000" bIns="45000"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rgbClr val="FF0000"/>
                </a:solidFill>
              </a:rPr>
              <a:t>Производство монтажных узлов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1775" y="1756960"/>
            <a:ext cx="5904656" cy="4900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Применение монтажных узлов при строительстве технически сложных, труднодоступных объектов и объектов в условиях крайнего севера обеспечивает:</a:t>
            </a:r>
          </a:p>
          <a:p>
            <a:pPr algn="just"/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 algn="just">
              <a:buClr>
                <a:srgbClr val="606060"/>
              </a:buClr>
              <a:buFont typeface="Times New Roman" pitchFamily="18" charset="0"/>
              <a:buAutoNum type="arabicPeriod"/>
            </a:pP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 algn="just">
              <a:buClr>
                <a:srgbClr val="606060"/>
              </a:buClr>
              <a:buFont typeface="Times New Roman" pitchFamily="18" charset="0"/>
              <a:buAutoNum type="arabicPeriod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Гарантированное выполнение сроков комплектации объекта строительства.</a:t>
            </a:r>
          </a:p>
          <a:p>
            <a:pPr marL="342900" indent="-342900" algn="just">
              <a:buClr>
                <a:srgbClr val="606060"/>
              </a:buClr>
              <a:buFont typeface="Times New Roman" pitchFamily="18" charset="0"/>
              <a:buAutoNum type="arabicPeriod"/>
            </a:pP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 algn="just">
              <a:buClr>
                <a:srgbClr val="606060"/>
              </a:buClr>
              <a:buFont typeface="Times New Roman" pitchFamily="18" charset="0"/>
              <a:buAutoNum type="arabicPeriod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Значительное сокращение сроков строительства объектов. (с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варка и неразрушающий контроль сварных швов в заводских условиях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)</a:t>
            </a:r>
          </a:p>
          <a:p>
            <a:pPr marL="342900" indent="-342900" algn="just">
              <a:buClr>
                <a:srgbClr val="606060"/>
              </a:buClr>
              <a:buFont typeface="Times New Roman" pitchFamily="18" charset="0"/>
              <a:buAutoNum type="arabicPeriod"/>
            </a:pP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 algn="just">
              <a:buClr>
                <a:srgbClr val="606060"/>
              </a:buClr>
              <a:buFont typeface="Times New Roman" pitchFamily="18" charset="0"/>
              <a:buAutoNum type="arabicPeriod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Снижение вероятности отказа объекта строительства в связи с принципиальным повышением качества сборки, сварки и антикоррозионного покрытия монтажных узлов на площадке завода.</a:t>
            </a:r>
          </a:p>
          <a:p>
            <a:pPr marL="342900" indent="-342900" algn="just">
              <a:buClr>
                <a:srgbClr val="606060"/>
              </a:buClr>
              <a:buFont typeface="Times New Roman" pitchFamily="18" charset="0"/>
              <a:buAutoNum type="arabicPeriod"/>
            </a:pP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marL="342900" indent="-342900" algn="just">
              <a:buClr>
                <a:srgbClr val="606060"/>
              </a:buClr>
              <a:buFont typeface="Times New Roman" pitchFamily="18" charset="0"/>
              <a:buAutoNum type="arabicPeriod"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Сокращение издержек на монтаж за счет экономии на подборе, размещении, обучении и аттестации персонала, оборудовании, технике, материалах.</a:t>
            </a:r>
          </a:p>
          <a:p>
            <a:pPr marL="342900" indent="-342900" algn="just">
              <a:buClr>
                <a:srgbClr val="606060"/>
              </a:buClr>
              <a:buFont typeface="Times New Roman" pitchFamily="18" charset="0"/>
              <a:buAutoNum type="arabicPeriod"/>
            </a:pP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12" name="Picture 11" descr="Картинка 31 из 1238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341696" y="902592"/>
            <a:ext cx="2670048" cy="178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7" descr="mu-2-5p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341696" y="2732214"/>
            <a:ext cx="2670048" cy="200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GOPR09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41696" y="4784341"/>
            <a:ext cx="2672376" cy="2004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1451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Прямоугольник 25"/>
          <p:cNvSpPr>
            <a:spLocks noChangeArrowheads="1"/>
          </p:cNvSpPr>
          <p:nvPr/>
        </p:nvSpPr>
        <p:spPr bwMode="auto">
          <a:xfrm>
            <a:off x="2051720" y="188640"/>
            <a:ext cx="70922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Качество узлов при изготовлении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на ОАО «</a:t>
            </a:r>
            <a:r>
              <a:rPr lang="ru-RU" sz="3200" b="1" dirty="0" err="1">
                <a:solidFill>
                  <a:srgbClr val="FF0000"/>
                </a:solidFill>
              </a:rPr>
              <a:t>Трубодеталь</a:t>
            </a:r>
            <a:r>
              <a:rPr lang="ru-RU" sz="3200" b="1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5D1E94D-9CA8-4869-B179-1A9083ED6B34}" type="slidenum">
              <a:rPr lang="ru-RU" smtClean="0"/>
              <a:pPr>
                <a:defRPr/>
              </a:pPr>
              <a:t>7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73559"/>
            <a:ext cx="2952328" cy="1967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51520" y="1196752"/>
            <a:ext cx="8640960" cy="502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В развитие производства Монтажных узлов инвестировано более 1 млрд рублей в </a:t>
            </a:r>
          </a:p>
          <a:p>
            <a:pPr eaLnBrk="0" fontAlgn="auto" hangingPunct="0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период с 2005 по 2013</a:t>
            </a:r>
            <a:r>
              <a:rPr lang="en-US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ru-RU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гг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. </a:t>
            </a:r>
          </a:p>
          <a:p>
            <a:pPr eaLnBrk="0" fontAlgn="auto" hangingPunct="0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500" u="sng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Мощности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 по производству монтажных узлов </a:t>
            </a:r>
            <a:r>
              <a:rPr lang="ru-RU" sz="1500" u="sng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увеличены в 3 раза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; </a:t>
            </a:r>
            <a:br>
              <a:rPr lang="en-US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значительно </a:t>
            </a:r>
            <a:r>
              <a:rPr lang="ru-RU" sz="1500" u="sng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увеличена производительность труда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. </a:t>
            </a:r>
            <a:endParaRPr lang="en-US" sz="1500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eaLnBrk="0" fontAlgn="auto" hangingPunct="0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500" u="sng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Достигнута почти 100% годность по сварке с 1 предъявления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.</a:t>
            </a:r>
          </a:p>
          <a:p>
            <a:pPr marL="457200" indent="-457200" eaLnBrk="0" fontAlgn="auto" hangingPunc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Изготовление МУ на ОАО «Трубодеталь» это:</a:t>
            </a:r>
          </a:p>
          <a:p>
            <a:pPr marL="457200" indent="-457200" eaLnBrk="0" fontAlgn="auto" hangingPunct="0">
              <a:lnSpc>
                <a:spcPts val="1500"/>
              </a:lnSpc>
              <a:spcBef>
                <a:spcPct val="2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Высококвалифицированный персонал  (</a:t>
            </a:r>
            <a:r>
              <a:rPr lang="ru-RU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107 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аттестованных сварщиков, </a:t>
            </a:r>
            <a:r>
              <a:rPr lang="ru-RU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30 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аттестованных технологий сварки, </a:t>
            </a:r>
            <a:r>
              <a:rPr lang="ru-RU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180 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единиц оборудования).</a:t>
            </a:r>
          </a:p>
          <a:p>
            <a:pPr marL="457200" indent="-457200" eaLnBrk="0" fontAlgn="auto" hangingPunct="0">
              <a:lnSpc>
                <a:spcPts val="1500"/>
              </a:lnSpc>
              <a:spcBef>
                <a:spcPct val="2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Оперативная и качественная корректировка чертежей и ПСД от института (при необходимости). Разбивка общего чертежа на узлы.</a:t>
            </a:r>
          </a:p>
          <a:p>
            <a:pPr marL="457200" indent="-457200" eaLnBrk="0" fontAlgn="auto" hangingPunct="0">
              <a:lnSpc>
                <a:spcPts val="1500"/>
              </a:lnSpc>
              <a:spcBef>
                <a:spcPct val="2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Современное, высокопроизводительное оборудование: </a:t>
            </a:r>
            <a:r>
              <a:rPr lang="en-US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ESAB, EWM, </a:t>
            </a:r>
            <a:r>
              <a:rPr lang="en-US" sz="1500" b="1" dirty="0" err="1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Zwi</a:t>
            </a:r>
            <a:r>
              <a:rPr lang="ru-RU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с</a:t>
            </a:r>
            <a:r>
              <a:rPr lang="en-US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k, </a:t>
            </a:r>
            <a:br>
              <a:rPr lang="ru-RU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</a:br>
            <a:r>
              <a:rPr lang="en-US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LOI Poland, </a:t>
            </a:r>
            <a:r>
              <a:rPr lang="en-US" sz="1500" b="1" dirty="0" err="1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Haeusler</a:t>
            </a:r>
            <a:r>
              <a:rPr lang="en-US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, </a:t>
            </a:r>
            <a:r>
              <a:rPr lang="en-US" sz="1500" b="1" dirty="0" err="1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Roundo</a:t>
            </a:r>
            <a:r>
              <a:rPr lang="en-US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и др.</a:t>
            </a:r>
          </a:p>
          <a:p>
            <a:pPr marL="457200" indent="-457200" eaLnBrk="0" fontAlgn="auto" hangingPunct="0">
              <a:lnSpc>
                <a:spcPts val="1500"/>
              </a:lnSpc>
              <a:spcBef>
                <a:spcPct val="2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Контроль качества 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специалистами ОТК и контролирующими организациями </a:t>
            </a:r>
            <a:b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заказчика (Бизнес-Тренд, Газпром </a:t>
            </a:r>
            <a:r>
              <a:rPr lang="ru-RU" sz="1500" dirty="0" err="1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Газнадзор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, </a:t>
            </a:r>
            <a:r>
              <a:rPr lang="ru-RU" sz="1500" dirty="0" err="1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Оргэнергогаз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 и др.) на всех этапах изготовления деталей и узлов.</a:t>
            </a:r>
          </a:p>
          <a:p>
            <a:pPr marL="457200" indent="-457200" eaLnBrk="0" fontAlgn="auto" hangingPunct="0">
              <a:lnSpc>
                <a:spcPts val="1500"/>
              </a:lnSpc>
              <a:spcBef>
                <a:spcPct val="2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Контроль качества 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сварных соединений и механических </a:t>
            </a:r>
            <a:br>
              <a:rPr lang="en-US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свойств на самом современном оборудовании. </a:t>
            </a:r>
          </a:p>
          <a:p>
            <a:pPr marL="457200" indent="-457200" eaLnBrk="0" fontAlgn="auto" hangingPunct="0">
              <a:lnSpc>
                <a:spcPts val="1500"/>
              </a:lnSpc>
              <a:spcBef>
                <a:spcPct val="20000"/>
              </a:spcBef>
              <a:spcAft>
                <a:spcPts val="0"/>
              </a:spcAft>
              <a:buFontTx/>
              <a:buAutoNum type="arabicPeriod" startAt="6"/>
              <a:defRPr/>
            </a:pP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Более  70% сварочных работ производится на </a:t>
            </a:r>
            <a:br>
              <a:rPr lang="en-US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</a:br>
            <a:r>
              <a:rPr lang="ru-RU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автоматических сварочных комплексах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. </a:t>
            </a:r>
          </a:p>
          <a:p>
            <a:pPr marL="457200" indent="-457200" eaLnBrk="0" fontAlgn="auto" hangingPunct="0">
              <a:lnSpc>
                <a:spcPts val="1500"/>
              </a:lnSpc>
              <a:spcBef>
                <a:spcPct val="20000"/>
              </a:spcBef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ru-RU" sz="15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Нанесение покрытия 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на всю  длину узла в заводских </a:t>
            </a:r>
            <a:br>
              <a:rPr lang="en-US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условиях (без применения </a:t>
            </a:r>
            <a:r>
              <a:rPr lang="ru-RU" sz="1500" dirty="0" err="1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термоусаживающихся</a:t>
            </a:r>
            <a:r>
              <a:rPr lang="ru-RU" sz="15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 муфт).</a:t>
            </a:r>
          </a:p>
        </p:txBody>
      </p:sp>
      <p:pic>
        <p:nvPicPr>
          <p:cNvPr id="13" name="Picture 12" descr="C:\Users\design\Desktop\TD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25"/>
          <p:cNvSpPr txBox="1">
            <a:spLocks noChangeArrowheads="1"/>
          </p:cNvSpPr>
          <p:nvPr/>
        </p:nvSpPr>
        <p:spPr bwMode="auto">
          <a:xfrm>
            <a:off x="2195513" y="115888"/>
            <a:ext cx="640873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  <a:t>Производство </a:t>
            </a:r>
            <a:br>
              <a:rPr 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  <a:t>«СЛОЖНЫХ» УЗЛОВ</a:t>
            </a: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251520" y="1181651"/>
            <a:ext cx="8569325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16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Проведенная модернизация производства, рост квалификации и компетенций руководителей, инженерно-технического персонала и рабочих позволяет производить </a:t>
            </a:r>
            <a:r>
              <a:rPr lang="ru-RU" sz="16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уникальные изделия</a:t>
            </a:r>
            <a:r>
              <a:rPr lang="ru-RU" sz="16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1200"/>
              </a:spcAft>
            </a:pPr>
            <a:r>
              <a:rPr lang="ru-RU" sz="16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Выполнять со 100% качеством заказы на поставку узлов для самых сложных объектов, например таких как КС «Русская» (</a:t>
            </a:r>
            <a:r>
              <a:rPr lang="ru-RU" sz="1600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давление 28,45 МПа, толщина изделий до 86 мм</a:t>
            </a:r>
            <a:r>
              <a:rPr lang="ru-RU" sz="1600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43204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O:\Стратегическое планирование и развитие\Презентации для всяких разных поводов\фото для презентации\Выставочные образцы\Гребенк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4" y="4116466"/>
            <a:ext cx="5845982" cy="24071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Прямая со стрелкой 25"/>
          <p:cNvCxnSpPr/>
          <p:nvPr/>
        </p:nvCxnSpPr>
        <p:spPr>
          <a:xfrm flipV="1">
            <a:off x="4536182" y="4437113"/>
            <a:ext cx="3276178" cy="9361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488367" y="6490308"/>
            <a:ext cx="331418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cs typeface="Arial" panose="020B0604020202020204" pitchFamily="34" charset="0"/>
              </a:rPr>
              <a:t>Коллектор штампованный</a:t>
            </a:r>
          </a:p>
        </p:txBody>
      </p:sp>
      <p:pic>
        <p:nvPicPr>
          <p:cNvPr id="29" name="Picture 12" descr="C:\Users\design\Desktop\TD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107504" y="1268760"/>
            <a:ext cx="8784976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cs typeface="Arial" panose="020B0604020202020204" pitchFamily="34" charset="0"/>
              </a:rPr>
              <a:t>ОАО «Трубодеталь» готово производить узлы </a:t>
            </a:r>
            <a:r>
              <a:rPr lang="ru-RU" sz="2400" u="sng" dirty="0">
                <a:solidFill>
                  <a:srgbClr val="FF0000"/>
                </a:solidFill>
                <a:cs typeface="Arial" panose="020B0604020202020204" pitchFamily="34" charset="0"/>
              </a:rPr>
              <a:t>с большим количеством сварных швов, пространственные узлы</a:t>
            </a:r>
            <a:r>
              <a:rPr lang="ru-RU" sz="2400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algn="just"/>
            <a:endParaRPr lang="ru-RU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2" name="Рисунок 11" descr="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060848"/>
            <a:ext cx="3297907" cy="2255054"/>
          </a:xfrm>
          <a:prstGeom prst="rect">
            <a:avLst/>
          </a:prstGeom>
        </p:spPr>
      </p:pic>
      <p:pic>
        <p:nvPicPr>
          <p:cNvPr id="13" name="Рисунок 12" descr="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86" y="2190910"/>
            <a:ext cx="2219662" cy="2030178"/>
          </a:xfrm>
          <a:prstGeom prst="rect">
            <a:avLst/>
          </a:prstGeom>
        </p:spPr>
      </p:pic>
      <p:pic>
        <p:nvPicPr>
          <p:cNvPr id="14" name="Рисунок 13" descr="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0" y="2061031"/>
            <a:ext cx="3043048" cy="2232065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57" y="4464496"/>
            <a:ext cx="3366319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20" y="4403114"/>
            <a:ext cx="3871664" cy="232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2195513" y="115888"/>
            <a:ext cx="640873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  <a:t>Производство </a:t>
            </a:r>
            <a:br>
              <a:rPr 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FF0000"/>
                </a:solidFill>
                <a:cs typeface="Arial" panose="020B0604020202020204" pitchFamily="34" charset="0"/>
              </a:rPr>
              <a:t>«СЛОЖНЫХ» УЗЛОВ</a:t>
            </a:r>
          </a:p>
        </p:txBody>
      </p:sp>
      <p:pic>
        <p:nvPicPr>
          <p:cNvPr id="15" name="Picture 12" descr="C:\Users\design\Desktop\TD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1546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1145</Words>
  <Application>Microsoft Office PowerPoint</Application>
  <PresentationFormat>Экран (4:3)</PresentationFormat>
  <Paragraphs>309</Paragraphs>
  <Slides>23</Slides>
  <Notes>23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Arail</vt:lpstr>
      <vt:lpstr>Arial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2015-08-24T04:38:51Z</dcterms:created>
  <dcterms:modified xsi:type="dcterms:W3CDTF">2019-10-20T20:33:02Z</dcterms:modified>
  <cp:contentStatus/>
</cp:coreProperties>
</file>