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4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heme/themeOverride2.xml" ContentType="application/vnd.openxmlformats-officedocument.themeOverride+xml"/>
  <Override PartName="/ppt/charts/chart13.xml" ContentType="application/vnd.openxmlformats-officedocument.drawingml.chart+xml"/>
  <Override PartName="/ppt/theme/themeOverride3.xml" ContentType="application/vnd.openxmlformats-officedocument.themeOverr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3" r:id="rId1"/>
    <p:sldMasterId id="2147483648" r:id="rId2"/>
    <p:sldMasterId id="2147483671" r:id="rId3"/>
  </p:sldMasterIdLst>
  <p:notesMasterIdLst>
    <p:notesMasterId r:id="rId20"/>
  </p:notesMasterIdLst>
  <p:handoutMasterIdLst>
    <p:handoutMasterId r:id="rId21"/>
  </p:handoutMasterIdLst>
  <p:sldIdLst>
    <p:sldId id="616" r:id="rId4"/>
    <p:sldId id="737" r:id="rId5"/>
    <p:sldId id="779" r:id="rId6"/>
    <p:sldId id="772" r:id="rId7"/>
    <p:sldId id="787" r:id="rId8"/>
    <p:sldId id="771" r:id="rId9"/>
    <p:sldId id="773" r:id="rId10"/>
    <p:sldId id="785" r:id="rId11"/>
    <p:sldId id="777" r:id="rId12"/>
    <p:sldId id="778" r:id="rId13"/>
    <p:sldId id="781" r:id="rId14"/>
    <p:sldId id="793" r:id="rId15"/>
    <p:sldId id="794" r:id="rId16"/>
    <p:sldId id="795" r:id="rId17"/>
    <p:sldId id="753" r:id="rId18"/>
    <p:sldId id="640" r:id="rId19"/>
  </p:sldIdLst>
  <p:sldSz cx="13442950" cy="7561263"/>
  <p:notesSz cx="9926638" cy="6797675"/>
  <p:defaultTextStyle>
    <a:defPPr>
      <a:defRPr lang="ru-RU"/>
    </a:defPPr>
    <a:lvl1pPr marL="0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298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598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3895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193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492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7790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088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386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orient="horz" pos="4241" userDrawn="1">
          <p15:clr>
            <a:srgbClr val="A4A3A4"/>
          </p15:clr>
        </p15:guide>
        <p15:guide id="5" pos="414" userDrawn="1">
          <p15:clr>
            <a:srgbClr val="A4A3A4"/>
          </p15:clr>
        </p15:guide>
        <p15:guide id="6" pos="4234" userDrawn="1">
          <p15:clr>
            <a:srgbClr val="A4A3A4"/>
          </p15:clr>
        </p15:guide>
        <p15:guide id="9" pos="8054" userDrawn="1">
          <p15:clr>
            <a:srgbClr val="A4A3A4"/>
          </p15:clr>
        </p15:guide>
        <p15:guide id="10" orient="horz" pos="204" userDrawn="1">
          <p15:clr>
            <a:srgbClr val="A4A3A4"/>
          </p15:clr>
        </p15:guide>
        <p15:guide id="13" pos="4063" userDrawn="1">
          <p15:clr>
            <a:srgbClr val="A4A3A4"/>
          </p15:clr>
        </p15:guide>
        <p15:guide id="14" pos="4405" userDrawn="1">
          <p15:clr>
            <a:srgbClr val="A4A3A4"/>
          </p15:clr>
        </p15:guide>
        <p15:guide id="15" orient="horz" pos="794" userDrawn="1">
          <p15:clr>
            <a:srgbClr val="A4A3A4"/>
          </p15:clr>
        </p15:guide>
        <p15:guide id="16" orient="horz" pos="930" userDrawn="1">
          <p15:clr>
            <a:srgbClr val="A4A3A4"/>
          </p15:clr>
        </p15:guide>
        <p15:guide id="17" pos="1439" userDrawn="1">
          <p15:clr>
            <a:srgbClr val="A4A3A4"/>
          </p15:clr>
        </p15:guide>
        <p15:guide id="18" orient="horz" pos="1066" userDrawn="1">
          <p15:clr>
            <a:srgbClr val="A4A3A4"/>
          </p15:clr>
        </p15:guide>
        <p15:guide id="19" orient="horz" pos="68" userDrawn="1">
          <p15:clr>
            <a:srgbClr val="A4A3A4"/>
          </p15:clr>
        </p15:guide>
        <p15:guide id="20" orient="horz" pos="23" userDrawn="1">
          <p15:clr>
            <a:srgbClr val="A4A3A4"/>
          </p15:clr>
        </p15:guide>
        <p15:guide id="21" orient="horz" pos="114" userDrawn="1">
          <p15:clr>
            <a:srgbClr val="A4A3A4"/>
          </p15:clr>
        </p15:guide>
        <p15:guide id="22" orient="horz" pos="4196" userDrawn="1">
          <p15:clr>
            <a:srgbClr val="A4A3A4"/>
          </p15:clr>
        </p15:guide>
        <p15:guide id="23" orient="horz" pos="885" userDrawn="1">
          <p15:clr>
            <a:srgbClr val="A4A3A4"/>
          </p15:clr>
        </p15:guide>
        <p15:guide id="24" orient="horz" pos="975" userDrawn="1">
          <p15:clr>
            <a:srgbClr val="A4A3A4"/>
          </p15:clr>
        </p15:guide>
        <p15:guide id="25" orient="horz" pos="1292" userDrawn="1">
          <p15:clr>
            <a:srgbClr val="A4A3A4"/>
          </p15:clr>
        </p15:guide>
        <p15:guide id="26" orient="horz" pos="113" userDrawn="1">
          <p15:clr>
            <a:srgbClr val="A4A3A4"/>
          </p15:clr>
        </p15:guide>
        <p15:guide id="27" pos="8225" userDrawn="1">
          <p15:clr>
            <a:srgbClr val="A4A3A4"/>
          </p15:clr>
        </p15:guide>
        <p15:guide id="28" pos="6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2142">
          <p15:clr>
            <a:srgbClr val="A4A3A4"/>
          </p15:clr>
        </p15:guide>
        <p15:guide id="4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3366"/>
    <a:srgbClr val="00DA58"/>
    <a:srgbClr val="FF00FF"/>
    <a:srgbClr val="0079C1"/>
    <a:srgbClr val="DBEEF4"/>
    <a:srgbClr val="2999FF"/>
    <a:srgbClr val="FBC58F"/>
    <a:srgbClr val="FBFBFB"/>
    <a:srgbClr val="29A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94" autoAdjust="0"/>
    <p:restoredTop sz="95501" autoAdjust="0"/>
  </p:normalViewPr>
  <p:slideViewPr>
    <p:cSldViewPr snapToObjects="1">
      <p:cViewPr varScale="1">
        <p:scale>
          <a:sx n="84" d="100"/>
          <a:sy n="84" d="100"/>
        </p:scale>
        <p:origin x="594" y="60"/>
      </p:cViewPr>
      <p:guideLst>
        <p:guide orient="horz" pos="4241"/>
        <p:guide pos="414"/>
        <p:guide pos="4234"/>
        <p:guide pos="8054"/>
        <p:guide orient="horz" pos="204"/>
        <p:guide pos="4063"/>
        <p:guide pos="4405"/>
        <p:guide orient="horz" pos="794"/>
        <p:guide orient="horz" pos="930"/>
        <p:guide pos="1439"/>
        <p:guide orient="horz" pos="1066"/>
        <p:guide orient="horz" pos="68"/>
        <p:guide orient="horz" pos="23"/>
        <p:guide orient="horz" pos="114"/>
        <p:guide orient="horz" pos="4196"/>
        <p:guide orient="horz" pos="885"/>
        <p:guide orient="horz" pos="975"/>
        <p:guide orient="horz" pos="1292"/>
        <p:guide orient="horz" pos="113"/>
        <p:guide pos="8225"/>
        <p:guide pos="6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94" d="100"/>
          <a:sy n="94" d="100"/>
        </p:scale>
        <p:origin x="768" y="72"/>
      </p:cViewPr>
      <p:guideLst>
        <p:guide orient="horz" pos="3111"/>
        <p:guide pos="2141"/>
        <p:guide orient="horz" pos="214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54;&#1073;&#1079;&#1086;&#1088;&#1099;\2018\16-&#1075;&#1085;\16-&#1075;&#1085;%20&#1057;&#1074;&#1086;&#1076;&#1085;&#1072;&#1103;%20&#1040;&#1048;&#1057;.xlsx" TargetMode="External"/><Relationship Id="rId1" Type="http://schemas.openxmlformats.org/officeDocument/2006/relationships/themeOverride" Target="../theme/themeOverride1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54;&#1050;&#1044;&#1080;&#1069;&#1061;&#1047;\&#1044;&#1086;&#1082;&#1083;&#1072;&#1076;&#1099;\2018\&#1050;&#1077;&#1095;&#1072;&#1077;&#1074;%20&#1076;&#1083;&#1103;%20&#1044;&#1086;&#1082;&#1091;&#1090;&#1086;&#1074;&#1080;&#1095;&#1072;%20&#1048;&#1090;&#1086;&#1075;&#1080;%20&#1055;&#1054;&#1069;&#1052;&#1043;\&#1076;&#1083;&#1103;%20&#1076;&#1086;&#1082;&#1083;&#1072;&#1076;&#1072;%20&#1050;&#1077;&#1095;&#1072;&#1077;&#1074;&#1091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54;&#1073;&#1079;&#1086;&#1088;&#1099;\2018\16-&#1075;&#1085;\16-&#1075;&#1085;%20&#1057;&#1074;&#1086;&#1076;&#1085;&#1072;&#1103;%20&#1040;&#1048;&#1057;.xlsx" TargetMode="External"/><Relationship Id="rId1" Type="http://schemas.openxmlformats.org/officeDocument/2006/relationships/themeOverride" Target="../theme/themeOverride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54;&#1073;&#1079;&#1086;&#1088;&#1099;\2018\16-&#1075;&#1085;\16-&#1075;&#1085;%20&#1057;&#1074;&#1086;&#1076;&#1085;&#1072;&#1103;%20&#1040;&#1048;&#1057;.xlsx" TargetMode="External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manenko\Documents\&#1056;&#1086;&#1084;&#1072;&#1085;&#1077;&#1085;&#1082;&#1086;%20&#1056;&#1042;\&#1043;&#1056;&#1057;%20&#1079;&#1072;%201-3%20&#1082;&#1074;.%202018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944113676247674E-2"/>
          <c:y val="2.33742435579447E-2"/>
          <c:w val="0.92705588632375235"/>
          <c:h val="0.976434177996286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Газпром газнадзор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285</c:v>
                </c:pt>
                <c:pt idx="1">
                  <c:v>196</c:v>
                </c:pt>
                <c:pt idx="2">
                  <c:v>173</c:v>
                </c:pt>
                <c:pt idx="3">
                  <c:v>425</c:v>
                </c:pt>
                <c:pt idx="4">
                  <c:v>92</c:v>
                </c:pt>
                <c:pt idx="5">
                  <c:v>749</c:v>
                </c:pt>
                <c:pt idx="6">
                  <c:v>261</c:v>
                </c:pt>
                <c:pt idx="7">
                  <c:v>197</c:v>
                </c:pt>
                <c:pt idx="8">
                  <c:v>86</c:v>
                </c:pt>
                <c:pt idx="9">
                  <c:v>113</c:v>
                </c:pt>
                <c:pt idx="10">
                  <c:v>322</c:v>
                </c:pt>
                <c:pt idx="11">
                  <c:v>45</c:v>
                </c:pt>
                <c:pt idx="12">
                  <c:v>118</c:v>
                </c:pt>
                <c:pt idx="13">
                  <c:v>82</c:v>
                </c:pt>
                <c:pt idx="14">
                  <c:v>113</c:v>
                </c:pt>
                <c:pt idx="15">
                  <c:v>226</c:v>
                </c:pt>
                <c:pt idx="16">
                  <c:v>165</c:v>
                </c:pt>
                <c:pt idx="17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Ростехнадзор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Лист1!$C$2:$C$19</c:f>
              <c:numCache>
                <c:formatCode>General</c:formatCode>
                <c:ptCount val="18"/>
                <c:pt idx="0">
                  <c:v>0</c:v>
                </c:pt>
                <c:pt idx="1">
                  <c:v>4</c:v>
                </c:pt>
                <c:pt idx="2">
                  <c:v>143</c:v>
                </c:pt>
                <c:pt idx="3">
                  <c:v>65</c:v>
                </c:pt>
                <c:pt idx="4">
                  <c:v>0</c:v>
                </c:pt>
                <c:pt idx="5">
                  <c:v>201</c:v>
                </c:pt>
                <c:pt idx="6">
                  <c:v>2</c:v>
                </c:pt>
                <c:pt idx="7">
                  <c:v>37</c:v>
                </c:pt>
                <c:pt idx="8">
                  <c:v>56</c:v>
                </c:pt>
                <c:pt idx="9">
                  <c:v>25</c:v>
                </c:pt>
                <c:pt idx="10">
                  <c:v>14</c:v>
                </c:pt>
                <c:pt idx="11">
                  <c:v>0</c:v>
                </c:pt>
                <c:pt idx="12">
                  <c:v>7</c:v>
                </c:pt>
                <c:pt idx="13">
                  <c:v>1</c:v>
                </c:pt>
                <c:pt idx="14">
                  <c:v>0</c:v>
                </c:pt>
                <c:pt idx="15">
                  <c:v>21</c:v>
                </c:pt>
                <c:pt idx="16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1"/>
        <c:axId val="2126368832"/>
        <c:axId val="2126369920"/>
      </c:barChart>
      <c:catAx>
        <c:axId val="212636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26369920"/>
        <c:crosses val="autoZero"/>
        <c:auto val="1"/>
        <c:lblAlgn val="ctr"/>
        <c:lblOffset val="100"/>
        <c:noMultiLvlLbl val="0"/>
      </c:catAx>
      <c:valAx>
        <c:axId val="21263699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26368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27106708505699"/>
          <c:y val="0.1681660538387301"/>
          <c:w val="0.28699003936914724"/>
          <c:h val="8.17332210744990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3933928753103997"/>
          <c:w val="1"/>
          <c:h val="0.75478009785443756"/>
        </c:manualLayout>
      </c:layout>
      <c:pie3DChart>
        <c:varyColors val="1"/>
        <c:ser>
          <c:idx val="0"/>
          <c:order val="0"/>
          <c:explosion val="25"/>
          <c:dLbls>
            <c:dLbl>
              <c:idx val="3"/>
              <c:layout>
                <c:manualLayout>
                  <c:x val="-2.4922118380062305E-2"/>
                  <c:y val="-2.179836512261580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0384215991692551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9.5534787123572176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ГРС!$A$79:$A$86</c:f>
              <c:strCache>
                <c:ptCount val="8"/>
                <c:pt idx="0">
                  <c:v>При ведении исполнительной 
и технической документации</c:v>
                </c:pt>
                <c:pt idx="1">
                  <c:v>Оснащенность и укомплектованность 
бригад и подразделений</c:v>
                </c:pt>
                <c:pt idx="2">
                  <c:v>Поверка и аттестация 
применяемого оборудование</c:v>
                </c:pt>
                <c:pt idx="3">
                  <c:v>Технология проведения работ</c:v>
                </c:pt>
                <c:pt idx="4">
                  <c:v>Обучение, аттестация персонала</c:v>
                </c:pt>
                <c:pt idx="5">
                  <c:v>Разрешительная документация</c:v>
                </c:pt>
                <c:pt idx="6">
                  <c:v>Отчетная документация</c:v>
                </c:pt>
                <c:pt idx="7">
                  <c:v>Прочие несоответствия</c:v>
                </c:pt>
              </c:strCache>
            </c:strRef>
          </c:cat>
          <c:val>
            <c:numRef>
              <c:f>ГРС!$B$79:$B$86</c:f>
              <c:numCache>
                <c:formatCode>General</c:formatCode>
                <c:ptCount val="8"/>
                <c:pt idx="0">
                  <c:v>63</c:v>
                </c:pt>
                <c:pt idx="1">
                  <c:v>44</c:v>
                </c:pt>
                <c:pt idx="2">
                  <c:v>15</c:v>
                </c:pt>
                <c:pt idx="3">
                  <c:v>11</c:v>
                </c:pt>
                <c:pt idx="4">
                  <c:v>8</c:v>
                </c:pt>
                <c:pt idx="5">
                  <c:v>8</c:v>
                </c:pt>
                <c:pt idx="6">
                  <c:v>5</c:v>
                </c:pt>
                <c:pt idx="7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1.860455013290053E-4"/>
          <c:y val="1.1449163177196433E-3"/>
          <c:w val="0.27992721536972398"/>
          <c:h val="0.99770996099896636"/>
        </c:manualLayout>
      </c:layout>
      <c:overlay val="0"/>
      <c:txPr>
        <a:bodyPr/>
        <a:lstStyle/>
        <a:p>
          <a:pPr algn="ctr">
            <a:defRPr lang="ru-RU" sz="15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230416633534067"/>
          <c:y val="0"/>
          <c:w val="0.68618853604419716"/>
          <c:h val="0.92706929774050562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1.688889956213422E-2"/>
          <c:y val="0.71497077116343422"/>
          <c:w val="0.98178281233669784"/>
          <c:h val="0.27176910115302205"/>
        </c:manualLayout>
      </c:layout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800" baseline="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305419566908025"/>
          <c:y val="1.1107745952636781E-3"/>
          <c:w val="0.57103407592393129"/>
          <c:h val="0.976054321962887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ГРС!$B$5</c:f>
              <c:strCache>
                <c:ptCount val="1"/>
                <c:pt idx="0">
                  <c:v>Выявлено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1"/>
            <c:invertIfNegative val="0"/>
            <c:bubble3D val="0"/>
          </c:dPt>
          <c:dPt>
            <c:idx val="14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ГРС!$A$6:$A$15</c:f>
              <c:strCache>
                <c:ptCount val="10"/>
                <c:pt idx="0">
                  <c:v>АО "Газпром оргэнергогаз"</c:v>
                </c:pt>
                <c:pt idx="1">
                  <c:v>ООО "ГАЗМАШПРОЕКТ"</c:v>
                </c:pt>
                <c:pt idx="2">
                  <c:v>ИТЦ ГТ Москва</c:v>
                </c:pt>
                <c:pt idx="3">
                  <c:v>ООО "ГРИНТЕК"</c:v>
                </c:pt>
                <c:pt idx="4">
                  <c:v>ООО "ИТЦ-"ТЕКФ"</c:v>
                </c:pt>
                <c:pt idx="5">
                  <c:v>ООО "МОНОЛИТ-СПБ"</c:v>
                </c:pt>
                <c:pt idx="6">
                  <c:v>ООО "НОЦ ЭТ ТД"</c:v>
                </c:pt>
                <c:pt idx="7">
                  <c:v>ООО "Промгазинжиниринг"</c:v>
                </c:pt>
                <c:pt idx="8">
                  <c:v>ООО "СТД"</c:v>
                </c:pt>
                <c:pt idx="9">
                  <c:v>Среднее по
ПАО "Газпром"</c:v>
                </c:pt>
              </c:strCache>
            </c:strRef>
          </c:cat>
          <c:val>
            <c:numRef>
              <c:f>ГРС!$B$6:$B$15</c:f>
              <c:numCache>
                <c:formatCode>General</c:formatCode>
                <c:ptCount val="10"/>
                <c:pt idx="0">
                  <c:v>11</c:v>
                </c:pt>
                <c:pt idx="1">
                  <c:v>34</c:v>
                </c:pt>
                <c:pt idx="2">
                  <c:v>10</c:v>
                </c:pt>
                <c:pt idx="3">
                  <c:v>21</c:v>
                </c:pt>
                <c:pt idx="4">
                  <c:v>4</c:v>
                </c:pt>
                <c:pt idx="5">
                  <c:v>24</c:v>
                </c:pt>
                <c:pt idx="6">
                  <c:v>25</c:v>
                </c:pt>
                <c:pt idx="7">
                  <c:v>25</c:v>
                </c:pt>
                <c:pt idx="8">
                  <c:v>3</c:v>
                </c:pt>
                <c:pt idx="9" formatCode="0.0">
                  <c:v>17.444444444444443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9754624"/>
        <c:axId val="1939758432"/>
      </c:barChart>
      <c:catAx>
        <c:axId val="193975462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939758432"/>
        <c:crosses val="autoZero"/>
        <c:auto val="1"/>
        <c:lblAlgn val="ctr"/>
        <c:lblOffset val="100"/>
        <c:noMultiLvlLbl val="0"/>
      </c:catAx>
      <c:valAx>
        <c:axId val="1939758432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9397546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2936634238433959E-3"/>
          <c:y val="1.4600892037715777E-2"/>
          <c:w val="0.98288012839728334"/>
          <c:h val="0.985399107962284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ГРС!$E$5</c:f>
              <c:strCache>
                <c:ptCount val="1"/>
                <c:pt idx="0">
                  <c:v>приведенный показатель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1"/>
            <c:invertIfNegative val="0"/>
            <c:bubble3D val="0"/>
          </c:dPt>
          <c:dPt>
            <c:idx val="14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ГРС!$A$6:$A$15</c:f>
              <c:strCache>
                <c:ptCount val="10"/>
                <c:pt idx="0">
                  <c:v>АО "Газпром оргэнергогаз"</c:v>
                </c:pt>
                <c:pt idx="1">
                  <c:v>ООО "ГАЗМАШПРОЕКТ"</c:v>
                </c:pt>
                <c:pt idx="2">
                  <c:v>ИТЦ ГТ Москва</c:v>
                </c:pt>
                <c:pt idx="3">
                  <c:v>ООО "ГРИНТЕК"</c:v>
                </c:pt>
                <c:pt idx="4">
                  <c:v>ООО "ИТЦ-"ТЕКФ"</c:v>
                </c:pt>
                <c:pt idx="5">
                  <c:v>ООО "МОНОЛИТ-СПБ"</c:v>
                </c:pt>
                <c:pt idx="6">
                  <c:v>ООО "НОЦ ЭТ ТД"</c:v>
                </c:pt>
                <c:pt idx="7">
                  <c:v>ООО "Промгазинжиниринг"</c:v>
                </c:pt>
                <c:pt idx="8">
                  <c:v>ООО "СТД"</c:v>
                </c:pt>
                <c:pt idx="9">
                  <c:v>Среднее по
ПАО "Газпром"</c:v>
                </c:pt>
              </c:strCache>
            </c:strRef>
          </c:cat>
          <c:val>
            <c:numRef>
              <c:f>ГРС!$E$6:$E$15</c:f>
              <c:numCache>
                <c:formatCode>0.0</c:formatCode>
                <c:ptCount val="10"/>
                <c:pt idx="0">
                  <c:v>3.6666666666666665</c:v>
                </c:pt>
                <c:pt idx="1">
                  <c:v>5.666666666666667</c:v>
                </c:pt>
                <c:pt idx="2">
                  <c:v>3.3333333333333335</c:v>
                </c:pt>
                <c:pt idx="3">
                  <c:v>3</c:v>
                </c:pt>
                <c:pt idx="4">
                  <c:v>4</c:v>
                </c:pt>
                <c:pt idx="5">
                  <c:v>3.4285714285714284</c:v>
                </c:pt>
                <c:pt idx="6">
                  <c:v>8.3333333333333339</c:v>
                </c:pt>
                <c:pt idx="7">
                  <c:v>6.25</c:v>
                </c:pt>
                <c:pt idx="8">
                  <c:v>3</c:v>
                </c:pt>
                <c:pt idx="9">
                  <c:v>4.5198412698412698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9743744"/>
        <c:axId val="1939756256"/>
      </c:barChart>
      <c:catAx>
        <c:axId val="1939743744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1939756256"/>
        <c:crosses val="autoZero"/>
        <c:auto val="1"/>
        <c:lblAlgn val="ctr"/>
        <c:lblOffset val="100"/>
        <c:noMultiLvlLbl val="0"/>
      </c:catAx>
      <c:valAx>
        <c:axId val="1939756256"/>
        <c:scaling>
          <c:orientation val="minMax"/>
        </c:scaling>
        <c:delete val="1"/>
        <c:axPos val="t"/>
        <c:numFmt formatCode="0.0" sourceLinked="1"/>
        <c:majorTickMark val="out"/>
        <c:minorTickMark val="none"/>
        <c:tickLblPos val="nextTo"/>
        <c:crossAx val="193974374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121506850049408E-2"/>
          <c:y val="0"/>
          <c:w val="0.97887849314995057"/>
          <c:h val="0.77039432030979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spPr>
                <a:solidFill>
                  <a:schemeClr val="lt1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Казань</c:v>
                </c:pt>
                <c:pt idx="3">
                  <c:v>ГТ Краснодар</c:v>
                </c:pt>
                <c:pt idx="4">
                  <c:v>ГТ Махачкала</c:v>
                </c:pt>
                <c:pt idx="5">
                  <c:v>ГТ Москва</c:v>
                </c:pt>
                <c:pt idx="6">
                  <c:v>ГТ Нижний Новгород</c:v>
                </c:pt>
                <c:pt idx="7">
                  <c:v>ГТ Самара</c:v>
                </c:pt>
                <c:pt idx="8">
                  <c:v>ГТ Санкт-Петербург</c:v>
                </c:pt>
                <c:pt idx="9">
                  <c:v>ГТ Саратов</c:v>
                </c:pt>
                <c:pt idx="10">
                  <c:v>ГТ Ставрополь</c:v>
                </c:pt>
                <c:pt idx="11">
                  <c:v>ГТ Сургут</c:v>
                </c:pt>
                <c:pt idx="12">
                  <c:v>ГТ Томск</c:v>
                </c:pt>
                <c:pt idx="13">
                  <c:v>ГТ Уфа</c:v>
                </c:pt>
                <c:pt idx="14">
                  <c:v>ГТ Ухта</c:v>
                </c:pt>
                <c:pt idx="15">
                  <c:v>ГТ Чайковский</c:v>
                </c:pt>
                <c:pt idx="16">
                  <c:v>ГТ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172</c:v>
                </c:pt>
                <c:pt idx="1">
                  <c:v>232</c:v>
                </c:pt>
                <c:pt idx="2">
                  <c:v>110</c:v>
                </c:pt>
                <c:pt idx="3">
                  <c:v>174</c:v>
                </c:pt>
                <c:pt idx="4">
                  <c:v>75</c:v>
                </c:pt>
                <c:pt idx="5">
                  <c:v>360</c:v>
                </c:pt>
                <c:pt idx="6">
                  <c:v>238</c:v>
                </c:pt>
                <c:pt idx="7">
                  <c:v>152</c:v>
                </c:pt>
                <c:pt idx="8">
                  <c:v>89</c:v>
                </c:pt>
                <c:pt idx="9">
                  <c:v>122</c:v>
                </c:pt>
                <c:pt idx="10">
                  <c:v>258</c:v>
                </c:pt>
                <c:pt idx="11">
                  <c:v>115</c:v>
                </c:pt>
                <c:pt idx="12">
                  <c:v>131</c:v>
                </c:pt>
                <c:pt idx="13">
                  <c:v>115</c:v>
                </c:pt>
                <c:pt idx="14">
                  <c:v>74</c:v>
                </c:pt>
                <c:pt idx="15">
                  <c:v>114</c:v>
                </c:pt>
                <c:pt idx="16">
                  <c:v>137</c:v>
                </c:pt>
                <c:pt idx="17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Казань</c:v>
                </c:pt>
                <c:pt idx="3">
                  <c:v>ГТ Краснодар</c:v>
                </c:pt>
                <c:pt idx="4">
                  <c:v>ГТ Махачкала</c:v>
                </c:pt>
                <c:pt idx="5">
                  <c:v>ГТ Москва</c:v>
                </c:pt>
                <c:pt idx="6">
                  <c:v>ГТ Нижний Новгород</c:v>
                </c:pt>
                <c:pt idx="7">
                  <c:v>ГТ Самара</c:v>
                </c:pt>
                <c:pt idx="8">
                  <c:v>ГТ Санкт-Петербург</c:v>
                </c:pt>
                <c:pt idx="9">
                  <c:v>ГТ Саратов</c:v>
                </c:pt>
                <c:pt idx="10">
                  <c:v>ГТ Ставрополь</c:v>
                </c:pt>
                <c:pt idx="11">
                  <c:v>ГТ Сургут</c:v>
                </c:pt>
                <c:pt idx="12">
                  <c:v>ГТ Томск</c:v>
                </c:pt>
                <c:pt idx="13">
                  <c:v>ГТ Уфа</c:v>
                </c:pt>
                <c:pt idx="14">
                  <c:v>ГТ Ухта</c:v>
                </c:pt>
                <c:pt idx="15">
                  <c:v>ГТ Чайковский</c:v>
                </c:pt>
                <c:pt idx="16">
                  <c:v>ГТ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Лист1!$C$2:$C$19</c:f>
              <c:numCache>
                <c:formatCode>General</c:formatCode>
                <c:ptCount val="18"/>
                <c:pt idx="0">
                  <c:v>194</c:v>
                </c:pt>
                <c:pt idx="1">
                  <c:v>209</c:v>
                </c:pt>
                <c:pt idx="2">
                  <c:v>114</c:v>
                </c:pt>
                <c:pt idx="3">
                  <c:v>213</c:v>
                </c:pt>
                <c:pt idx="4">
                  <c:v>65</c:v>
                </c:pt>
                <c:pt idx="5">
                  <c:v>800</c:v>
                </c:pt>
                <c:pt idx="6">
                  <c:v>272</c:v>
                </c:pt>
                <c:pt idx="7">
                  <c:v>161</c:v>
                </c:pt>
                <c:pt idx="8">
                  <c:v>132</c:v>
                </c:pt>
                <c:pt idx="9">
                  <c:v>94</c:v>
                </c:pt>
                <c:pt idx="10">
                  <c:v>220</c:v>
                </c:pt>
                <c:pt idx="11">
                  <c:v>60</c:v>
                </c:pt>
                <c:pt idx="12">
                  <c:v>104</c:v>
                </c:pt>
                <c:pt idx="13">
                  <c:v>119</c:v>
                </c:pt>
                <c:pt idx="14">
                  <c:v>48</c:v>
                </c:pt>
                <c:pt idx="15">
                  <c:v>146</c:v>
                </c:pt>
                <c:pt idx="16">
                  <c:v>199</c:v>
                </c:pt>
                <c:pt idx="17">
                  <c:v>13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Казань</c:v>
                </c:pt>
                <c:pt idx="3">
                  <c:v>ГТ Краснодар</c:v>
                </c:pt>
                <c:pt idx="4">
                  <c:v>ГТ Махачкала</c:v>
                </c:pt>
                <c:pt idx="5">
                  <c:v>ГТ Москва</c:v>
                </c:pt>
                <c:pt idx="6">
                  <c:v>ГТ Нижний Новгород</c:v>
                </c:pt>
                <c:pt idx="7">
                  <c:v>ГТ Самара</c:v>
                </c:pt>
                <c:pt idx="8">
                  <c:v>ГТ Санкт-Петербург</c:v>
                </c:pt>
                <c:pt idx="9">
                  <c:v>ГТ Саратов</c:v>
                </c:pt>
                <c:pt idx="10">
                  <c:v>ГТ Ставрополь</c:v>
                </c:pt>
                <c:pt idx="11">
                  <c:v>ГТ Сургут</c:v>
                </c:pt>
                <c:pt idx="12">
                  <c:v>ГТ Томск</c:v>
                </c:pt>
                <c:pt idx="13">
                  <c:v>ГТ Уфа</c:v>
                </c:pt>
                <c:pt idx="14">
                  <c:v>ГТ Ухта</c:v>
                </c:pt>
                <c:pt idx="15">
                  <c:v>ГТ Чайковский</c:v>
                </c:pt>
                <c:pt idx="16">
                  <c:v>ГТ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Лист1!$D$2:$D$19</c:f>
              <c:numCache>
                <c:formatCode>General</c:formatCode>
                <c:ptCount val="18"/>
                <c:pt idx="0">
                  <c:v>285</c:v>
                </c:pt>
                <c:pt idx="1">
                  <c:v>196</c:v>
                </c:pt>
                <c:pt idx="2">
                  <c:v>173</c:v>
                </c:pt>
                <c:pt idx="3">
                  <c:v>425</c:v>
                </c:pt>
                <c:pt idx="4">
                  <c:v>92</c:v>
                </c:pt>
                <c:pt idx="5">
                  <c:v>749</c:v>
                </c:pt>
                <c:pt idx="6">
                  <c:v>261</c:v>
                </c:pt>
                <c:pt idx="7">
                  <c:v>197</c:v>
                </c:pt>
                <c:pt idx="8">
                  <c:v>86</c:v>
                </c:pt>
                <c:pt idx="9">
                  <c:v>113</c:v>
                </c:pt>
                <c:pt idx="10">
                  <c:v>322</c:v>
                </c:pt>
                <c:pt idx="11">
                  <c:v>45</c:v>
                </c:pt>
                <c:pt idx="12">
                  <c:v>118</c:v>
                </c:pt>
                <c:pt idx="13">
                  <c:v>82</c:v>
                </c:pt>
                <c:pt idx="14">
                  <c:v>113</c:v>
                </c:pt>
                <c:pt idx="15">
                  <c:v>226</c:v>
                </c:pt>
                <c:pt idx="16">
                  <c:v>165</c:v>
                </c:pt>
                <c:pt idx="17">
                  <c:v>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9"/>
        <c:overlap val="-15"/>
        <c:axId val="2126370464"/>
        <c:axId val="2126374816"/>
      </c:barChart>
      <c:catAx>
        <c:axId val="212637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26374816"/>
        <c:crosses val="autoZero"/>
        <c:auto val="1"/>
        <c:lblAlgn val="ctr"/>
        <c:lblOffset val="100"/>
        <c:noMultiLvlLbl val="0"/>
      </c:catAx>
      <c:valAx>
        <c:axId val="21263748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2637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76654305788535"/>
          <c:y val="7.2456967770590493E-3"/>
          <c:w val="0.16611227553587873"/>
          <c:h val="5.38343798480222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597943667991772E-2"/>
          <c:y val="0"/>
          <c:w val="0.94273303106832951"/>
          <c:h val="0.758781152830408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spPr>
                <a:solidFill>
                  <a:schemeClr val="lt1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Казань</c:v>
                </c:pt>
                <c:pt idx="3">
                  <c:v>ГТ Краснодар</c:v>
                </c:pt>
                <c:pt idx="4">
                  <c:v>ГТ Махачкала</c:v>
                </c:pt>
                <c:pt idx="5">
                  <c:v>ГТ Москва</c:v>
                </c:pt>
                <c:pt idx="6">
                  <c:v>ГТ Нижний Новгород</c:v>
                </c:pt>
                <c:pt idx="7">
                  <c:v>ГТ Самара</c:v>
                </c:pt>
                <c:pt idx="8">
                  <c:v>ГТ Санкт-Петербург</c:v>
                </c:pt>
                <c:pt idx="9">
                  <c:v>ГТ Саратов</c:v>
                </c:pt>
                <c:pt idx="10">
                  <c:v>ГТ Ставрополь</c:v>
                </c:pt>
                <c:pt idx="11">
                  <c:v>ГТ Сургут</c:v>
                </c:pt>
                <c:pt idx="12">
                  <c:v>ГТ Томск</c:v>
                </c:pt>
                <c:pt idx="13">
                  <c:v>ГТ Уфа</c:v>
                </c:pt>
                <c:pt idx="14">
                  <c:v>ГТ Ухта</c:v>
                </c:pt>
                <c:pt idx="15">
                  <c:v>ГТ Чайковский</c:v>
                </c:pt>
                <c:pt idx="16">
                  <c:v>ГТ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Лист1!$B$2:$B$19</c:f>
              <c:numCache>
                <c:formatCode>0.00</c:formatCode>
                <c:ptCount val="18"/>
                <c:pt idx="0">
                  <c:v>0.95027624309392267</c:v>
                </c:pt>
                <c:pt idx="1">
                  <c:v>1.1262135922330097</c:v>
                </c:pt>
                <c:pt idx="2">
                  <c:v>0.79710144927536231</c:v>
                </c:pt>
                <c:pt idx="3">
                  <c:v>0.71900826446280997</c:v>
                </c:pt>
                <c:pt idx="4">
                  <c:v>1</c:v>
                </c:pt>
                <c:pt idx="5">
                  <c:v>0.73022312373225151</c:v>
                </c:pt>
                <c:pt idx="6">
                  <c:v>0.99581589958159</c:v>
                </c:pt>
                <c:pt idx="7">
                  <c:v>1.5833333333333333</c:v>
                </c:pt>
                <c:pt idx="8">
                  <c:v>0.51445086705202314</c:v>
                </c:pt>
                <c:pt idx="9">
                  <c:v>0.73939393939393938</c:v>
                </c:pt>
                <c:pt idx="10">
                  <c:v>1.1072961373390557</c:v>
                </c:pt>
                <c:pt idx="11">
                  <c:v>2.4468085106382977</c:v>
                </c:pt>
                <c:pt idx="12">
                  <c:v>1.4719101123595506</c:v>
                </c:pt>
                <c:pt idx="13">
                  <c:v>1.116504854368932</c:v>
                </c:pt>
                <c:pt idx="14">
                  <c:v>0.54814814814814816</c:v>
                </c:pt>
                <c:pt idx="15">
                  <c:v>1.3103448275862069</c:v>
                </c:pt>
                <c:pt idx="16">
                  <c:v>3.2619047619047619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Казань</c:v>
                </c:pt>
                <c:pt idx="3">
                  <c:v>ГТ Краснодар</c:v>
                </c:pt>
                <c:pt idx="4">
                  <c:v>ГТ Махачкала</c:v>
                </c:pt>
                <c:pt idx="5">
                  <c:v>ГТ Москва</c:v>
                </c:pt>
                <c:pt idx="6">
                  <c:v>ГТ Нижний Новгород</c:v>
                </c:pt>
                <c:pt idx="7">
                  <c:v>ГТ Самара</c:v>
                </c:pt>
                <c:pt idx="8">
                  <c:v>ГТ Санкт-Петербург</c:v>
                </c:pt>
                <c:pt idx="9">
                  <c:v>ГТ Саратов</c:v>
                </c:pt>
                <c:pt idx="10">
                  <c:v>ГТ Ставрополь</c:v>
                </c:pt>
                <c:pt idx="11">
                  <c:v>ГТ Сургут</c:v>
                </c:pt>
                <c:pt idx="12">
                  <c:v>ГТ Томск</c:v>
                </c:pt>
                <c:pt idx="13">
                  <c:v>ГТ Уфа</c:v>
                </c:pt>
                <c:pt idx="14">
                  <c:v>ГТ Ухта</c:v>
                </c:pt>
                <c:pt idx="15">
                  <c:v>ГТ Чайковский</c:v>
                </c:pt>
                <c:pt idx="16">
                  <c:v>ГТ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Лист1!$C$2:$C$19</c:f>
              <c:numCache>
                <c:formatCode>0.00</c:formatCode>
                <c:ptCount val="18"/>
                <c:pt idx="0">
                  <c:v>1.1345029239766082</c:v>
                </c:pt>
                <c:pt idx="1">
                  <c:v>1.0048076923076923</c:v>
                </c:pt>
                <c:pt idx="2">
                  <c:v>0.82014388489208634</c:v>
                </c:pt>
                <c:pt idx="3">
                  <c:v>0.91025641025641024</c:v>
                </c:pt>
                <c:pt idx="4">
                  <c:v>0.8666666666666667</c:v>
                </c:pt>
                <c:pt idx="5">
                  <c:v>1.6161616161616161</c:v>
                </c:pt>
                <c:pt idx="6">
                  <c:v>1.1056910569105691</c:v>
                </c:pt>
                <c:pt idx="7">
                  <c:v>1.6947368421052631</c:v>
                </c:pt>
                <c:pt idx="8">
                  <c:v>0.76300578034682076</c:v>
                </c:pt>
                <c:pt idx="9">
                  <c:v>0.5696969696969697</c:v>
                </c:pt>
                <c:pt idx="10">
                  <c:v>0.95652173913043481</c:v>
                </c:pt>
                <c:pt idx="11">
                  <c:v>1.4634146341463414</c:v>
                </c:pt>
                <c:pt idx="12">
                  <c:v>1.1818181818181819</c:v>
                </c:pt>
                <c:pt idx="13">
                  <c:v>1.1121495327102804</c:v>
                </c:pt>
                <c:pt idx="14">
                  <c:v>0.37795275590551181</c:v>
                </c:pt>
                <c:pt idx="15">
                  <c:v>1.6404494382022472</c:v>
                </c:pt>
                <c:pt idx="16">
                  <c:v>4.6279069767441863</c:v>
                </c:pt>
                <c:pt idx="17">
                  <c:v>1.3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Казань</c:v>
                </c:pt>
                <c:pt idx="3">
                  <c:v>ГТ Краснодар</c:v>
                </c:pt>
                <c:pt idx="4">
                  <c:v>ГТ Махачкала</c:v>
                </c:pt>
                <c:pt idx="5">
                  <c:v>ГТ Москва</c:v>
                </c:pt>
                <c:pt idx="6">
                  <c:v>ГТ Нижний Новгород</c:v>
                </c:pt>
                <c:pt idx="7">
                  <c:v>ГТ Самара</c:v>
                </c:pt>
                <c:pt idx="8">
                  <c:v>ГТ Санкт-Петербург</c:v>
                </c:pt>
                <c:pt idx="9">
                  <c:v>ГТ Саратов</c:v>
                </c:pt>
                <c:pt idx="10">
                  <c:v>ГТ Ставрополь</c:v>
                </c:pt>
                <c:pt idx="11">
                  <c:v>ГТ Сургут</c:v>
                </c:pt>
                <c:pt idx="12">
                  <c:v>ГТ Томск</c:v>
                </c:pt>
                <c:pt idx="13">
                  <c:v>ГТ Уфа</c:v>
                </c:pt>
                <c:pt idx="14">
                  <c:v>ГТ Ухта</c:v>
                </c:pt>
                <c:pt idx="15">
                  <c:v>ГТ Чайковский</c:v>
                </c:pt>
                <c:pt idx="16">
                  <c:v>ГТ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Лист1!$D$2:$D$19</c:f>
              <c:numCache>
                <c:formatCode>0.00</c:formatCode>
                <c:ptCount val="18"/>
                <c:pt idx="0">
                  <c:v>1.6666666666666667</c:v>
                </c:pt>
                <c:pt idx="1">
                  <c:v>0.94230769230769229</c:v>
                </c:pt>
                <c:pt idx="2">
                  <c:v>1.2446043165467626</c:v>
                </c:pt>
                <c:pt idx="3">
                  <c:v>1.8162393162393162</c:v>
                </c:pt>
                <c:pt idx="4">
                  <c:v>1.2266666666666666</c:v>
                </c:pt>
                <c:pt idx="5">
                  <c:v>1.5131313131313131</c:v>
                </c:pt>
                <c:pt idx="6">
                  <c:v>1.0609756097560976</c:v>
                </c:pt>
                <c:pt idx="7">
                  <c:v>2.0736842105263156</c:v>
                </c:pt>
                <c:pt idx="8">
                  <c:v>0.49710982658959535</c:v>
                </c:pt>
                <c:pt idx="9">
                  <c:v>0.68484848484848482</c:v>
                </c:pt>
                <c:pt idx="10">
                  <c:v>1.4</c:v>
                </c:pt>
                <c:pt idx="11">
                  <c:v>1.0975609756097562</c:v>
                </c:pt>
                <c:pt idx="12">
                  <c:v>1.3409090909090908</c:v>
                </c:pt>
                <c:pt idx="13">
                  <c:v>0.76635514018691586</c:v>
                </c:pt>
                <c:pt idx="14">
                  <c:v>0.88976377952755903</c:v>
                </c:pt>
                <c:pt idx="15">
                  <c:v>2.6279069767441858</c:v>
                </c:pt>
                <c:pt idx="16">
                  <c:v>3.8372093023255816</c:v>
                </c:pt>
                <c:pt idx="17">
                  <c:v>0.57777777777777772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9"/>
        <c:overlap val="-15"/>
        <c:axId val="2126375904"/>
        <c:axId val="2126379712"/>
      </c:barChart>
      <c:catAx>
        <c:axId val="212637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26379712"/>
        <c:crosses val="autoZero"/>
        <c:auto val="1"/>
        <c:lblAlgn val="ctr"/>
        <c:lblOffset val="100"/>
        <c:noMultiLvlLbl val="0"/>
      </c:catAx>
      <c:valAx>
        <c:axId val="2126379712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212637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520204384674902"/>
          <c:y val="5.1207496355826585E-3"/>
          <c:w val="0.19731588016627624"/>
          <c:h val="7.72086234059669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539943133013449E-2"/>
          <c:y val="0.12112108025480435"/>
          <c:w val="0.97146005686698644"/>
          <c:h val="0.66110793579829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0"/>
              <c:layout>
                <c:manualLayout>
                  <c:x val="-2.8341995495184875E-3"/>
                  <c:y val="-9.7391556415865787E-1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4.7236659158641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 Казань</c:v>
                </c:pt>
                <c:pt idx="3">
                  <c:v>ГТ  Краснодар</c:v>
                </c:pt>
                <c:pt idx="4">
                  <c:v>ГТ  Махачкала</c:v>
                </c:pt>
                <c:pt idx="5">
                  <c:v>ГТ  Москва</c:v>
                </c:pt>
                <c:pt idx="6">
                  <c:v>ГТ  Нижний Новгород</c:v>
                </c:pt>
                <c:pt idx="7">
                  <c:v>ГТ  Самара</c:v>
                </c:pt>
                <c:pt idx="8">
                  <c:v>ГТ  Санкт-Петербург</c:v>
                </c:pt>
                <c:pt idx="9">
                  <c:v>ГТ  Саратов</c:v>
                </c:pt>
                <c:pt idx="10">
                  <c:v>ГТ  Ставрополь</c:v>
                </c:pt>
                <c:pt idx="11">
                  <c:v>ГТ  Сургут</c:v>
                </c:pt>
                <c:pt idx="12">
                  <c:v>ГТ  Томск</c:v>
                </c:pt>
                <c:pt idx="13">
                  <c:v>ГТ  Уфа</c:v>
                </c:pt>
                <c:pt idx="14">
                  <c:v>ГТ  Ухта</c:v>
                </c:pt>
                <c:pt idx="15">
                  <c:v>ГТ  Чайковский</c:v>
                </c:pt>
                <c:pt idx="16">
                  <c:v>ГТ 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99.42</c:v>
                </c:pt>
                <c:pt idx="1">
                  <c:v>94.83</c:v>
                </c:pt>
                <c:pt idx="2">
                  <c:v>100</c:v>
                </c:pt>
                <c:pt idx="3">
                  <c:v>95.4</c:v>
                </c:pt>
                <c:pt idx="4">
                  <c:v>98.67</c:v>
                </c:pt>
                <c:pt idx="5">
                  <c:v>88.61</c:v>
                </c:pt>
                <c:pt idx="6">
                  <c:v>88.24</c:v>
                </c:pt>
                <c:pt idx="7">
                  <c:v>94.08</c:v>
                </c:pt>
                <c:pt idx="8">
                  <c:v>100</c:v>
                </c:pt>
                <c:pt idx="9">
                  <c:v>94.26</c:v>
                </c:pt>
                <c:pt idx="10">
                  <c:v>100</c:v>
                </c:pt>
                <c:pt idx="11">
                  <c:v>93.91</c:v>
                </c:pt>
                <c:pt idx="12">
                  <c:v>88.55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99.27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"/>
              <c:layout>
                <c:manualLayout>
                  <c:x val="7.557865465382633E-3"/>
                  <c:y val="-1.487451862778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784130029802207E-2"/>
                  <c:y val="8.49972493016170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7949930480283753E-2"/>
                  <c:y val="-9.7391556415865787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0"/>
                  <c:y val="6.374793697621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3.7789327326913165E-3"/>
                  <c:y val="-1.6999449860323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 Казань</c:v>
                </c:pt>
                <c:pt idx="3">
                  <c:v>ГТ  Краснодар</c:v>
                </c:pt>
                <c:pt idx="4">
                  <c:v>ГТ  Махачкала</c:v>
                </c:pt>
                <c:pt idx="5">
                  <c:v>ГТ  Москва</c:v>
                </c:pt>
                <c:pt idx="6">
                  <c:v>ГТ  Нижний Новгород</c:v>
                </c:pt>
                <c:pt idx="7">
                  <c:v>ГТ  Самара</c:v>
                </c:pt>
                <c:pt idx="8">
                  <c:v>ГТ  Санкт-Петербург</c:v>
                </c:pt>
                <c:pt idx="9">
                  <c:v>ГТ  Саратов</c:v>
                </c:pt>
                <c:pt idx="10">
                  <c:v>ГТ  Ставрополь</c:v>
                </c:pt>
                <c:pt idx="11">
                  <c:v>ГТ  Сургут</c:v>
                </c:pt>
                <c:pt idx="12">
                  <c:v>ГТ  Томск</c:v>
                </c:pt>
                <c:pt idx="13">
                  <c:v>ГТ  Уфа</c:v>
                </c:pt>
                <c:pt idx="14">
                  <c:v>ГТ  Ухта</c:v>
                </c:pt>
                <c:pt idx="15">
                  <c:v>ГТ  Чайковский</c:v>
                </c:pt>
                <c:pt idx="16">
                  <c:v>ГТ 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Лист1!$C$2:$C$19</c:f>
              <c:numCache>
                <c:formatCode>0.00</c:formatCode>
                <c:ptCount val="18"/>
                <c:pt idx="0">
                  <c:v>87.11</c:v>
                </c:pt>
                <c:pt idx="1">
                  <c:v>96.17</c:v>
                </c:pt>
                <c:pt idx="2">
                  <c:v>84.21</c:v>
                </c:pt>
                <c:pt idx="3">
                  <c:v>87.79</c:v>
                </c:pt>
                <c:pt idx="4">
                  <c:v>100</c:v>
                </c:pt>
                <c:pt idx="5">
                  <c:v>85.25</c:v>
                </c:pt>
                <c:pt idx="6">
                  <c:v>86.4</c:v>
                </c:pt>
                <c:pt idx="7">
                  <c:v>99.38</c:v>
                </c:pt>
                <c:pt idx="8" formatCode="General">
                  <c:v>88.64</c:v>
                </c:pt>
                <c:pt idx="9">
                  <c:v>88.3</c:v>
                </c:pt>
                <c:pt idx="10" formatCode="General">
                  <c:v>100</c:v>
                </c:pt>
                <c:pt idx="11">
                  <c:v>91.67</c:v>
                </c:pt>
                <c:pt idx="12">
                  <c:v>88.46</c:v>
                </c:pt>
                <c:pt idx="13" formatCode="General">
                  <c:v>100</c:v>
                </c:pt>
                <c:pt idx="14" formatCode="General">
                  <c:v>97.92</c:v>
                </c:pt>
                <c:pt idx="15" formatCode="General">
                  <c:v>95.89</c:v>
                </c:pt>
                <c:pt idx="16">
                  <c:v>97.49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2"/>
              <c:layout>
                <c:manualLayout>
                  <c:x val="-1.3855926621688121E-16"/>
                  <c:y val="-3.187396848810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6576" tIns="18288" rIns="36576" bIns="18288" anchor="ctr" anchorCtr="1">
                <a:norm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borderCallout1">
                    <a:avLst/>
                  </a:prstGeom>
                </c15:spPr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 Казань</c:v>
                </c:pt>
                <c:pt idx="3">
                  <c:v>ГТ  Краснодар</c:v>
                </c:pt>
                <c:pt idx="4">
                  <c:v>ГТ  Махачкала</c:v>
                </c:pt>
                <c:pt idx="5">
                  <c:v>ГТ  Москва</c:v>
                </c:pt>
                <c:pt idx="6">
                  <c:v>ГТ  Нижний Новгород</c:v>
                </c:pt>
                <c:pt idx="7">
                  <c:v>ГТ  Самара</c:v>
                </c:pt>
                <c:pt idx="8">
                  <c:v>ГТ  Санкт-Петербург</c:v>
                </c:pt>
                <c:pt idx="9">
                  <c:v>ГТ  Саратов</c:v>
                </c:pt>
                <c:pt idx="10">
                  <c:v>ГТ  Ставрополь</c:v>
                </c:pt>
                <c:pt idx="11">
                  <c:v>ГТ  Сургут</c:v>
                </c:pt>
                <c:pt idx="12">
                  <c:v>ГТ  Томск</c:v>
                </c:pt>
                <c:pt idx="13">
                  <c:v>ГТ  Уфа</c:v>
                </c:pt>
                <c:pt idx="14">
                  <c:v>ГТ  Ухта</c:v>
                </c:pt>
                <c:pt idx="15">
                  <c:v>ГТ  Чайковский</c:v>
                </c:pt>
                <c:pt idx="16">
                  <c:v>ГТ 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Лист1!$D$2:$D$19</c:f>
              <c:numCache>
                <c:formatCode>0.00</c:formatCode>
                <c:ptCount val="18"/>
                <c:pt idx="0">
                  <c:v>97.54</c:v>
                </c:pt>
                <c:pt idx="1">
                  <c:v>66.33</c:v>
                </c:pt>
                <c:pt idx="2">
                  <c:v>93.06</c:v>
                </c:pt>
                <c:pt idx="3">
                  <c:v>93.41</c:v>
                </c:pt>
                <c:pt idx="4" formatCode="General">
                  <c:v>100</c:v>
                </c:pt>
                <c:pt idx="5">
                  <c:v>88.12</c:v>
                </c:pt>
                <c:pt idx="6">
                  <c:v>77.78</c:v>
                </c:pt>
                <c:pt idx="7">
                  <c:v>100</c:v>
                </c:pt>
                <c:pt idx="8">
                  <c:v>93.02</c:v>
                </c:pt>
                <c:pt idx="9">
                  <c:v>95.58</c:v>
                </c:pt>
                <c:pt idx="10" formatCode="General">
                  <c:v>97.83</c:v>
                </c:pt>
                <c:pt idx="11">
                  <c:v>100</c:v>
                </c:pt>
                <c:pt idx="12">
                  <c:v>97.46</c:v>
                </c:pt>
                <c:pt idx="13" formatCode="General">
                  <c:v>100</c:v>
                </c:pt>
                <c:pt idx="14">
                  <c:v>100</c:v>
                </c:pt>
                <c:pt idx="15">
                  <c:v>98.23</c:v>
                </c:pt>
                <c:pt idx="16">
                  <c:v>96.36</c:v>
                </c:pt>
                <c:pt idx="17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16"/>
        <c:axId val="2126373728"/>
        <c:axId val="2126365024"/>
      </c:barChart>
      <c:catAx>
        <c:axId val="212637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26365024"/>
        <c:crosses val="autoZero"/>
        <c:auto val="1"/>
        <c:lblAlgn val="ctr"/>
        <c:lblOffset val="100"/>
        <c:noMultiLvlLbl val="0"/>
      </c:catAx>
      <c:valAx>
        <c:axId val="21263650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26373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693946618409398"/>
          <c:y val="1.3046073863278928E-2"/>
          <c:w val="0.16307284956596949"/>
          <c:h val="5.0026570006277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499999999999999E-2"/>
          <c:y val="1.5788078225984589E-2"/>
          <c:w val="0.89946333661417321"/>
          <c:h val="0.85416746792062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</c:v>
                </c:pt>
                <c:pt idx="1">
                  <c:v>9</c:v>
                </c:pt>
                <c:pt idx="2">
                  <c:v>5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Инциденты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49</c:v>
                </c:pt>
                <c:pt idx="1">
                  <c:v>22</c:v>
                </c:pt>
                <c:pt idx="2">
                  <c:v>21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5"/>
        <c:overlap val="100"/>
        <c:axId val="2126372640"/>
        <c:axId val="2126379168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Отказы на ГРС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3.8734057628719884E-2"/>
                  <c:y val="3.1885141757072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4402456306093525E-2"/>
                  <c:y val="-9.3377915145711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6378624"/>
        <c:axId val="2126373184"/>
      </c:lineChart>
      <c:valAx>
        <c:axId val="2126379168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dirty="0"/>
                  <a:t>АБСОЛЮТНОЕ ЧИСЛО ОТКАЗОВ В ГОД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26372640"/>
        <c:crosses val="max"/>
        <c:crossBetween val="between"/>
      </c:valAx>
      <c:catAx>
        <c:axId val="212637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26379168"/>
        <c:crosses val="autoZero"/>
        <c:auto val="1"/>
        <c:lblAlgn val="ctr"/>
        <c:lblOffset val="100"/>
        <c:noMultiLvlLbl val="0"/>
      </c:catAx>
      <c:valAx>
        <c:axId val="21263731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26378624"/>
        <c:crosses val="autoZero"/>
        <c:crossBetween val="between"/>
      </c:valAx>
      <c:catAx>
        <c:axId val="21263786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263731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2176999840064874"/>
          <c:y val="0.94172748246362037"/>
          <c:w val="0.36905247732082613"/>
          <c:h val="5.81737058766037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499999999999999E-2"/>
          <c:y val="1.5788078225984589E-2"/>
          <c:w val="0.89946333661417321"/>
          <c:h val="0.85416746792062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Инциденты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4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5"/>
        <c:overlap val="100"/>
        <c:axId val="2126367200"/>
        <c:axId val="2126366656"/>
      </c:barChart>
      <c:valAx>
        <c:axId val="2126366656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dirty="0"/>
                  <a:t>АБСОЛЮТНОЕ ЧИСЛО </a:t>
                </a:r>
                <a:r>
                  <a:rPr lang="ru-RU" dirty="0" smtClean="0"/>
                  <a:t>инцидентов В </a:t>
                </a:r>
                <a:r>
                  <a:rPr lang="ru-RU" dirty="0"/>
                  <a:t>ГОД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26367200"/>
        <c:crosses val="max"/>
        <c:crossBetween val="between"/>
      </c:valAx>
      <c:catAx>
        <c:axId val="212636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26366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2291386935159508E-3"/>
          <c:y val="0.94172748246362037"/>
          <c:w val="0.97838361371573956"/>
          <c:h val="4.4227857226244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018593540643026E-2"/>
          <c:y val="1.0245969929602904E-3"/>
          <c:w val="0.90036307512310543"/>
          <c:h val="0.62324157227732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0</c:v>
                </c:pt>
                <c:pt idx="4">
                  <c:v>74</c:v>
                </c:pt>
                <c:pt idx="5">
                  <c:v>70</c:v>
                </c:pt>
                <c:pt idx="6">
                  <c:v>1</c:v>
                </c:pt>
                <c:pt idx="7">
                  <c:v>5</c:v>
                </c:pt>
                <c:pt idx="8">
                  <c:v>76</c:v>
                </c:pt>
                <c:pt idx="9">
                  <c:v>6</c:v>
                </c:pt>
                <c:pt idx="10">
                  <c:v>15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11</c:v>
                </c:pt>
                <c:pt idx="16">
                  <c:v>0</c:v>
                </c:pt>
                <c:pt idx="17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ОЗ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3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Лист1!$C$2:$C$19</c:f>
              <c:numCache>
                <c:formatCode>General</c:formatCode>
                <c:ptCount val="18"/>
                <c:pt idx="0">
                  <c:v>1</c:v>
                </c:pt>
                <c:pt idx="1">
                  <c:v>8</c:v>
                </c:pt>
                <c:pt idx="2">
                  <c:v>17</c:v>
                </c:pt>
                <c:pt idx="3">
                  <c:v>1</c:v>
                </c:pt>
                <c:pt idx="4">
                  <c:v>25</c:v>
                </c:pt>
                <c:pt idx="5">
                  <c:v>93</c:v>
                </c:pt>
                <c:pt idx="6">
                  <c:v>2</c:v>
                </c:pt>
                <c:pt idx="7">
                  <c:v>5</c:v>
                </c:pt>
                <c:pt idx="8">
                  <c:v>13</c:v>
                </c:pt>
                <c:pt idx="9">
                  <c:v>9</c:v>
                </c:pt>
                <c:pt idx="10">
                  <c:v>50</c:v>
                </c:pt>
                <c:pt idx="11">
                  <c:v>1</c:v>
                </c:pt>
                <c:pt idx="12">
                  <c:v>2</c:v>
                </c:pt>
                <c:pt idx="13">
                  <c:v>0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  <c:pt idx="17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axId val="2130759312"/>
        <c:axId val="2130759856"/>
      </c:barChart>
      <c:catAx>
        <c:axId val="2130759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30759856"/>
        <c:crosses val="autoZero"/>
        <c:auto val="1"/>
        <c:lblAlgn val="ctr"/>
        <c:lblOffset val="100"/>
        <c:noMultiLvlLbl val="0"/>
      </c:catAx>
      <c:valAx>
        <c:axId val="21307598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3075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878259143753293"/>
          <c:y val="2.8414945619210506E-2"/>
          <c:w val="8.456225524341833E-2"/>
          <c:h val="4.98205080694719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5207045359395872E-2"/>
          <c:y val="3.0191775042818038E-2"/>
          <c:w val="0.96288723277066901"/>
          <c:h val="0.760114079198148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7.557866027600502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0,004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7236662672503083E-3"/>
                  <c:y val="-2.11617853481796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0,003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0,239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9.447332534500686E-3"/>
                  <c:y val="-4.23235706963593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 smtClean="0"/>
                      <a:t>0,079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4.7236662672503777E-3"/>
                  <c:y val="-4.23235706963593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 smtClean="0"/>
                      <a:t>0,016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8.5025992810505557E-3"/>
                  <c:y val="-2.1161785348179688E-3"/>
                </c:manualLayout>
              </c:layout>
              <c:tx>
                <c:rich>
                  <a:bodyPr rot="0" spcFirstLastPara="1" vertOverflow="ellipsis" vert="horz" wrap="square" anchor="ctr" anchorCtr="0"/>
                  <a:lstStyle/>
                  <a:p>
                    <a:pPr algn="ctr">
                      <a:defRPr lang="en-US" sz="1197" b="0" i="0" u="none" strike="noStrike" kern="1200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197" b="0" i="0" u="none" strike="noStrike" kern="1200" baseline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0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0"/>
                <a:lstStyle/>
                <a:p>
                  <a:pPr algn="ctr">
                    <a:defRPr lang="en-US" sz="1197" b="0" i="0" u="none" strike="noStrike" kern="1200" baseline="0" smtClean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4.7236662672503083E-3"/>
                  <c:y val="-7.75923165902630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 smtClean="0"/>
                      <a:t>0,008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8.5025992810505557E-3"/>
                  <c:y val="-2.116178534817968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Казань</c:v>
                </c:pt>
                <c:pt idx="3">
                  <c:v>ГТ Краснодар</c:v>
                </c:pt>
                <c:pt idx="4">
                  <c:v>ГТ Махачкала</c:v>
                </c:pt>
                <c:pt idx="5">
                  <c:v>ГТ Москва</c:v>
                </c:pt>
                <c:pt idx="6">
                  <c:v>ГТ Нижний Новгород</c:v>
                </c:pt>
                <c:pt idx="7">
                  <c:v>ГТ Самара</c:v>
                </c:pt>
                <c:pt idx="8">
                  <c:v>ГТ Санкт-Петербург</c:v>
                </c:pt>
                <c:pt idx="9">
                  <c:v>ГТ Саратов</c:v>
                </c:pt>
                <c:pt idx="10">
                  <c:v>ГТ Ставрополь</c:v>
                </c:pt>
                <c:pt idx="11">
                  <c:v>ГТ Сургут</c:v>
                </c:pt>
                <c:pt idx="12">
                  <c:v>ГТ Томск</c:v>
                </c:pt>
                <c:pt idx="13">
                  <c:v>ГТ Уфа</c:v>
                </c:pt>
                <c:pt idx="14">
                  <c:v>ГТ Ухта</c:v>
                </c:pt>
                <c:pt idx="15">
                  <c:v>ГТ Чайковский</c:v>
                </c:pt>
                <c:pt idx="16">
                  <c:v>ГТ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Лист1!$B$2:$B$19</c:f>
              <c:numCache>
                <c:formatCode>0.000</c:formatCode>
                <c:ptCount val="18"/>
                <c:pt idx="0">
                  <c:v>4.3103448275862068E-3</c:v>
                </c:pt>
                <c:pt idx="1">
                  <c:v>6.5972222222222224E-2</c:v>
                </c:pt>
                <c:pt idx="2">
                  <c:v>0.21717171717171718</c:v>
                </c:pt>
                <c:pt idx="3">
                  <c:v>3.1847133757961785E-3</c:v>
                </c:pt>
                <c:pt idx="4">
                  <c:v>0.83177570093457942</c:v>
                </c:pt>
                <c:pt idx="5">
                  <c:v>0.23871906841339155</c:v>
                </c:pt>
                <c:pt idx="6">
                  <c:v>9.0634441087613302E-3</c:v>
                </c:pt>
                <c:pt idx="7">
                  <c:v>7.407407407407407E-2</c:v>
                </c:pt>
                <c:pt idx="8">
                  <c:v>0.36437246963562753</c:v>
                </c:pt>
                <c:pt idx="9">
                  <c:v>7.8703703703703706E-2</c:v>
                </c:pt>
                <c:pt idx="10">
                  <c:v>5.4216867469879519E-2</c:v>
                </c:pt>
                <c:pt idx="11">
                  <c:v>1.7241379310344827E-2</c:v>
                </c:pt>
                <c:pt idx="12">
                  <c:v>1.6393442622950821E-2</c:v>
                </c:pt>
                <c:pt idx="13">
                  <c:v>0</c:v>
                </c:pt>
                <c:pt idx="14">
                  <c:v>5.8139534883720929E-3</c:v>
                </c:pt>
                <c:pt idx="15">
                  <c:v>8.4745762711864406E-3</c:v>
                </c:pt>
                <c:pt idx="16">
                  <c:v>0</c:v>
                </c:pt>
                <c:pt idx="17">
                  <c:v>0.62222222222222223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0,237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mtClean="0"/>
                      <a:t>0,01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smtClean="0"/>
                      <a:t>0,07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8341997603501851E-3"/>
                  <c:y val="-8.60000545118463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2.8341997603502545E-3"/>
                  <c:y val="-4.30000272559227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7.5578660276004938E-3"/>
                  <c:y val="-2.116178534817968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4.7236662672503083E-3"/>
                  <c:y val="-7.7592316590263056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4.7236662672503083E-3"/>
                  <c:y val="-2.116178534817968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Лист1!$A$2:$A$19</c:f>
              <c:strCache>
                <c:ptCount val="18"/>
                <c:pt idx="0">
                  <c:v>ГТ Волгоград</c:v>
                </c:pt>
                <c:pt idx="1">
                  <c:v>ГТ Екатеринбург</c:v>
                </c:pt>
                <c:pt idx="2">
                  <c:v>ГТ Казань</c:v>
                </c:pt>
                <c:pt idx="3">
                  <c:v>ГТ Краснодар</c:v>
                </c:pt>
                <c:pt idx="4">
                  <c:v>ГТ Махачкала</c:v>
                </c:pt>
                <c:pt idx="5">
                  <c:v>ГТ Москва</c:v>
                </c:pt>
                <c:pt idx="6">
                  <c:v>ГТ Нижний Новгород</c:v>
                </c:pt>
                <c:pt idx="7">
                  <c:v>ГТ Самара</c:v>
                </c:pt>
                <c:pt idx="8">
                  <c:v>ГТ Санкт-Петербург</c:v>
                </c:pt>
                <c:pt idx="9">
                  <c:v>ГТ Саратов</c:v>
                </c:pt>
                <c:pt idx="10">
                  <c:v>ГТ Ставрополь</c:v>
                </c:pt>
                <c:pt idx="11">
                  <c:v>ГТ Сургут</c:v>
                </c:pt>
                <c:pt idx="12">
                  <c:v>ГТ Томск</c:v>
                </c:pt>
                <c:pt idx="13">
                  <c:v>ГТ Уфа</c:v>
                </c:pt>
                <c:pt idx="14">
                  <c:v>ГТ Ухта</c:v>
                </c:pt>
                <c:pt idx="15">
                  <c:v>ГТ Чайковский</c:v>
                </c:pt>
                <c:pt idx="16">
                  <c:v>ГТ Югорск</c:v>
                </c:pt>
                <c:pt idx="17">
                  <c:v>Чеченгазпром</c:v>
                </c:pt>
              </c:strCache>
            </c:strRef>
          </c:cat>
          <c:val>
            <c:numRef>
              <c:f>Лист1!$C$2:$C$19</c:f>
              <c:numCache>
                <c:formatCode>0.000</c:formatCode>
                <c:ptCount val="18"/>
                <c:pt idx="0">
                  <c:v>4.3103448275862068E-3</c:v>
                </c:pt>
                <c:pt idx="1">
                  <c:v>6.25E-2</c:v>
                </c:pt>
                <c:pt idx="2">
                  <c:v>0.21212121212121213</c:v>
                </c:pt>
                <c:pt idx="3">
                  <c:v>3.1847133757961785E-3</c:v>
                </c:pt>
                <c:pt idx="4">
                  <c:v>0.92523364485981308</c:v>
                </c:pt>
                <c:pt idx="5">
                  <c:v>0.23726346433770015</c:v>
                </c:pt>
                <c:pt idx="6">
                  <c:v>9.0634441087613302E-3</c:v>
                </c:pt>
                <c:pt idx="7">
                  <c:v>7.407407407407407E-2</c:v>
                </c:pt>
                <c:pt idx="8">
                  <c:v>0.36032388663967613</c:v>
                </c:pt>
                <c:pt idx="9">
                  <c:v>6.9444444444444448E-2</c:v>
                </c:pt>
                <c:pt idx="10">
                  <c:v>0.19578313253012047</c:v>
                </c:pt>
                <c:pt idx="11">
                  <c:v>1.7241379310344827E-2</c:v>
                </c:pt>
                <c:pt idx="12">
                  <c:v>2.4590163934426229E-2</c:v>
                </c:pt>
                <c:pt idx="13">
                  <c:v>0</c:v>
                </c:pt>
                <c:pt idx="14">
                  <c:v>0</c:v>
                </c:pt>
                <c:pt idx="15">
                  <c:v>0.11016949152542373</c:v>
                </c:pt>
                <c:pt idx="16">
                  <c:v>0</c:v>
                </c:pt>
                <c:pt idx="17">
                  <c:v>0.48888888888888887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-24"/>
        <c:axId val="2130765296"/>
        <c:axId val="2130757136"/>
      </c:barChart>
      <c:catAx>
        <c:axId val="21307652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30757136"/>
        <c:crosses val="autoZero"/>
        <c:auto val="1"/>
        <c:lblAlgn val="ctr"/>
        <c:lblOffset val="100"/>
        <c:noMultiLvlLbl val="0"/>
      </c:catAx>
      <c:valAx>
        <c:axId val="21307571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crossAx val="213076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9995878880138495"/>
          <c:y val="0.10036501580302144"/>
          <c:w val="0.14935027644233989"/>
          <c:h val="4.04664990608832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237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8576663210388E-2"/>
          <c:y val="0"/>
          <c:w val="0.95635207870821426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873403-9A69-4C59-9EE6-4EA7FEF2E47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907231-3E40-4FD5-91CB-7DF3DAD2EF2A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Включать в планы капитального ремонта и реконструкции объекты по которым имеются длительно не устраненные нарушения норм и правил, в целях исключения увеличения количества отказов технологического оборудования и трубопроводов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1355F3-D1B8-41B5-9A3A-D949CECCE552}" type="parTrans" cxnId="{95A9CC5E-8F99-4EFC-8FBD-D422E88A4AFD}">
      <dgm:prSet/>
      <dgm:spPr/>
      <dgm:t>
        <a:bodyPr/>
        <a:lstStyle/>
        <a:p>
          <a:endParaRPr lang="ru-RU"/>
        </a:p>
      </dgm:t>
    </dgm:pt>
    <dgm:pt modelId="{1BE07E03-6527-49ED-A2A8-86C6C69E14DC}" type="sibTrans" cxnId="{95A9CC5E-8F99-4EFC-8FBD-D422E88A4AFD}">
      <dgm:prSet/>
      <dgm:spPr/>
      <dgm:t>
        <a:bodyPr/>
        <a:lstStyle/>
        <a:p>
          <a:endParaRPr lang="ru-RU"/>
        </a:p>
      </dgm:t>
    </dgm:pt>
    <dgm:pt modelId="{E73A5B67-20C6-4EC8-BD89-3C2E527E42AB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Принимать все необходимые меры к повышению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устраняемости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выявленных Федеральными надзорными органами, комиссиями и органами корпоративного контроля нарушений норм и правил при эксплуатации газовых объектов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9E3659-0CE7-4FDD-95CA-10B403F4AE99}" type="parTrans" cxnId="{8A878A07-4CCF-42CD-BE75-91B5A11A42A6}">
      <dgm:prSet/>
      <dgm:spPr/>
      <dgm:t>
        <a:bodyPr/>
        <a:lstStyle/>
        <a:p>
          <a:endParaRPr lang="ru-RU"/>
        </a:p>
      </dgm:t>
    </dgm:pt>
    <dgm:pt modelId="{74F484AF-81A4-4F57-905C-43E556F363E6}" type="sibTrans" cxnId="{8A878A07-4CCF-42CD-BE75-91B5A11A42A6}">
      <dgm:prSet/>
      <dgm:spPr/>
      <dgm:t>
        <a:bodyPr/>
        <a:lstStyle/>
        <a:p>
          <a:endParaRPr lang="ru-RU"/>
        </a:p>
      </dgm:t>
    </dgm:pt>
    <dgm:pt modelId="{6127D1F8-0F1E-4DD3-ADDC-3984EBFC3C6B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Своевременно предупреждать возникновение новых нарушений ОЗ и МР газораспределительных станций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3D9249-12EB-4974-8FB4-75D879EC6071}" type="parTrans" cxnId="{46DD7135-2787-4D39-AA67-B6CCD1E11FAB}">
      <dgm:prSet/>
      <dgm:spPr/>
      <dgm:t>
        <a:bodyPr/>
        <a:lstStyle/>
        <a:p>
          <a:endParaRPr lang="ru-RU"/>
        </a:p>
      </dgm:t>
    </dgm:pt>
    <dgm:pt modelId="{720129DC-5C6C-4452-BD1C-BB41081C6876}" type="sibTrans" cxnId="{46DD7135-2787-4D39-AA67-B6CCD1E11FAB}">
      <dgm:prSet/>
      <dgm:spPr/>
      <dgm:t>
        <a:bodyPr/>
        <a:lstStyle/>
        <a:p>
          <a:endParaRPr lang="ru-RU"/>
        </a:p>
      </dgm:t>
    </dgm:pt>
    <dgm:pt modelId="{F3880BBC-584E-4F86-8FB2-3E6E8586DE96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допускать применение труб, соединительных деталей, изоляционных и сварочных материалов, не имеющих разрешения ПАО «Газпром» к их применению и не прошедших входной контроль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D02550-8F6B-4B47-BB4A-AA7FF4301F18}" type="parTrans" cxnId="{45B9BC8A-2CAB-4023-8913-EFB3DD9C079C}">
      <dgm:prSet/>
      <dgm:spPr/>
      <dgm:t>
        <a:bodyPr/>
        <a:lstStyle/>
        <a:p>
          <a:endParaRPr lang="ru-RU"/>
        </a:p>
      </dgm:t>
    </dgm:pt>
    <dgm:pt modelId="{E6BD1267-987D-41F4-9C61-83A4C5FA1B8E}" type="sibTrans" cxnId="{45B9BC8A-2CAB-4023-8913-EFB3DD9C079C}">
      <dgm:prSet/>
      <dgm:spPr/>
      <dgm:t>
        <a:bodyPr/>
        <a:lstStyle/>
        <a:p>
          <a:endParaRPr lang="ru-RU"/>
        </a:p>
      </dgm:t>
    </dgm:pt>
    <dgm:pt modelId="{814C7E7D-BE56-4904-99FF-876DBA53EAAE}" type="pres">
      <dgm:prSet presAssocID="{5F873403-9A69-4C59-9EE6-4EA7FEF2E47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91E68FB-69E8-4326-9BCE-460EDA8A0777}" type="pres">
      <dgm:prSet presAssocID="{5F873403-9A69-4C59-9EE6-4EA7FEF2E478}" presName="Name1" presStyleCnt="0"/>
      <dgm:spPr/>
    </dgm:pt>
    <dgm:pt modelId="{7998526D-8F18-4238-9EDA-D6DD33E4620C}" type="pres">
      <dgm:prSet presAssocID="{5F873403-9A69-4C59-9EE6-4EA7FEF2E478}" presName="cycle" presStyleCnt="0"/>
      <dgm:spPr/>
    </dgm:pt>
    <dgm:pt modelId="{1ABC8574-A9C5-4199-BAB2-1A32A355A0F2}" type="pres">
      <dgm:prSet presAssocID="{5F873403-9A69-4C59-9EE6-4EA7FEF2E478}" presName="srcNode" presStyleLbl="node1" presStyleIdx="0" presStyleCnt="4"/>
      <dgm:spPr/>
    </dgm:pt>
    <dgm:pt modelId="{4B3C1040-5AAA-4D8B-9F75-584402285243}" type="pres">
      <dgm:prSet presAssocID="{5F873403-9A69-4C59-9EE6-4EA7FEF2E478}" presName="conn" presStyleLbl="parChTrans1D2" presStyleIdx="0" presStyleCnt="1"/>
      <dgm:spPr/>
      <dgm:t>
        <a:bodyPr/>
        <a:lstStyle/>
        <a:p>
          <a:endParaRPr lang="ru-RU"/>
        </a:p>
      </dgm:t>
    </dgm:pt>
    <dgm:pt modelId="{6C13B131-204F-4DFB-90E2-C0EAB6608DE8}" type="pres">
      <dgm:prSet presAssocID="{5F873403-9A69-4C59-9EE6-4EA7FEF2E478}" presName="extraNode" presStyleLbl="node1" presStyleIdx="0" presStyleCnt="4"/>
      <dgm:spPr/>
    </dgm:pt>
    <dgm:pt modelId="{E7D88946-2B35-4E6C-B2A7-2629E640B30F}" type="pres">
      <dgm:prSet presAssocID="{5F873403-9A69-4C59-9EE6-4EA7FEF2E478}" presName="dstNode" presStyleLbl="node1" presStyleIdx="0" presStyleCnt="4"/>
      <dgm:spPr/>
    </dgm:pt>
    <dgm:pt modelId="{90F3F2AD-522E-49F0-BF3E-3AEC00C4C8F4}" type="pres">
      <dgm:prSet presAssocID="{6127D1F8-0F1E-4DD3-ADDC-3984EBFC3C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7475CE-C7C7-44DA-BC38-B5992D43F975}" type="pres">
      <dgm:prSet presAssocID="{6127D1F8-0F1E-4DD3-ADDC-3984EBFC3C6B}" presName="accent_1" presStyleCnt="0"/>
      <dgm:spPr/>
    </dgm:pt>
    <dgm:pt modelId="{1CC9B18C-048C-45EB-9884-0FC8B66385C8}" type="pres">
      <dgm:prSet presAssocID="{6127D1F8-0F1E-4DD3-ADDC-3984EBFC3C6B}" presName="accentRepeatNode" presStyleLbl="solidFgAcc1" presStyleIdx="0" presStyleCnt="4" custScaleX="83073" custScaleY="85949" custLinFactNeighborX="-11729" custLinFactNeighborY="-1332"/>
      <dgm:spPr/>
    </dgm:pt>
    <dgm:pt modelId="{0A814AE9-895B-413D-806B-D881AE5E0F38}" type="pres">
      <dgm:prSet presAssocID="{F0907231-3E40-4FD5-91CB-7DF3DAD2EF2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BB456-7669-4EB9-8DE5-B7500A8A0F8F}" type="pres">
      <dgm:prSet presAssocID="{F0907231-3E40-4FD5-91CB-7DF3DAD2EF2A}" presName="accent_2" presStyleCnt="0"/>
      <dgm:spPr/>
    </dgm:pt>
    <dgm:pt modelId="{55BF732F-4D9A-48EF-99A4-5A19C2EDCA33}" type="pres">
      <dgm:prSet presAssocID="{F0907231-3E40-4FD5-91CB-7DF3DAD2EF2A}" presName="accentRepeatNode" presStyleLbl="solidFgAcc1" presStyleIdx="1" presStyleCnt="4" custScaleX="99151" custScaleY="96081" custLinFactNeighborX="-6309" custLinFactNeighborY="2121"/>
      <dgm:spPr/>
      <dgm:t>
        <a:bodyPr/>
        <a:lstStyle/>
        <a:p>
          <a:endParaRPr lang="ru-RU"/>
        </a:p>
      </dgm:t>
    </dgm:pt>
    <dgm:pt modelId="{7DE0634E-7487-4BFF-BAF9-89FD24AA4497}" type="pres">
      <dgm:prSet presAssocID="{E73A5B67-20C6-4EC8-BD89-3C2E527E42A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53B48-A6DF-4C0F-8C3E-46651A5C9982}" type="pres">
      <dgm:prSet presAssocID="{E73A5B67-20C6-4EC8-BD89-3C2E527E42AB}" presName="accent_3" presStyleCnt="0"/>
      <dgm:spPr/>
    </dgm:pt>
    <dgm:pt modelId="{B76057EB-C115-4576-ACAF-1AB6DE942863}" type="pres">
      <dgm:prSet presAssocID="{E73A5B67-20C6-4EC8-BD89-3C2E527E42AB}" presName="accentRepeatNode" presStyleLbl="solidFgAcc1" presStyleIdx="2" presStyleCnt="4" custScaleX="90362" custScaleY="89201" custLinFactNeighborX="3589" custLinFactNeighborY="640"/>
      <dgm:spPr/>
    </dgm:pt>
    <dgm:pt modelId="{0E2D12B7-4256-4321-8D50-8263F5B26947}" type="pres">
      <dgm:prSet presAssocID="{F3880BBC-584E-4F86-8FB2-3E6E8586DE9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40A620-E40C-454D-94C7-BBF6CC425144}" type="pres">
      <dgm:prSet presAssocID="{F3880BBC-584E-4F86-8FB2-3E6E8586DE96}" presName="accent_4" presStyleCnt="0"/>
      <dgm:spPr/>
    </dgm:pt>
    <dgm:pt modelId="{4B44C884-2511-4FB6-87AF-689D0194323B}" type="pres">
      <dgm:prSet presAssocID="{F3880BBC-584E-4F86-8FB2-3E6E8586DE96}" presName="accentRepeatNode" presStyleLbl="solidFgAcc1" presStyleIdx="3" presStyleCnt="4" custScaleX="93322" custScaleY="96842" custLinFactNeighborX="10371" custLinFactNeighborY="0"/>
      <dgm:spPr/>
    </dgm:pt>
  </dgm:ptLst>
  <dgm:cxnLst>
    <dgm:cxn modelId="{566D0C98-45DD-4673-8C0B-1901287C6906}" type="presOf" srcId="{5F873403-9A69-4C59-9EE6-4EA7FEF2E478}" destId="{814C7E7D-BE56-4904-99FF-876DBA53EAAE}" srcOrd="0" destOrd="0" presId="urn:microsoft.com/office/officeart/2008/layout/VerticalCurvedList"/>
    <dgm:cxn modelId="{774755FC-3A70-4279-82E1-56E85EF0A5ED}" type="presOf" srcId="{E73A5B67-20C6-4EC8-BD89-3C2E527E42AB}" destId="{7DE0634E-7487-4BFF-BAF9-89FD24AA4497}" srcOrd="0" destOrd="0" presId="urn:microsoft.com/office/officeart/2008/layout/VerticalCurvedList"/>
    <dgm:cxn modelId="{1893D9E5-74F6-4737-BAA0-058325CF9633}" type="presOf" srcId="{720129DC-5C6C-4452-BD1C-BB41081C6876}" destId="{4B3C1040-5AAA-4D8B-9F75-584402285243}" srcOrd="0" destOrd="0" presId="urn:microsoft.com/office/officeart/2008/layout/VerticalCurvedList"/>
    <dgm:cxn modelId="{46DD7135-2787-4D39-AA67-B6CCD1E11FAB}" srcId="{5F873403-9A69-4C59-9EE6-4EA7FEF2E478}" destId="{6127D1F8-0F1E-4DD3-ADDC-3984EBFC3C6B}" srcOrd="0" destOrd="0" parTransId="{853D9249-12EB-4974-8FB4-75D879EC6071}" sibTransId="{720129DC-5C6C-4452-BD1C-BB41081C6876}"/>
    <dgm:cxn modelId="{F53BD66F-3663-4CA2-BB0C-D8ED8EA14BBE}" type="presOf" srcId="{F0907231-3E40-4FD5-91CB-7DF3DAD2EF2A}" destId="{0A814AE9-895B-413D-806B-D881AE5E0F38}" srcOrd="0" destOrd="0" presId="urn:microsoft.com/office/officeart/2008/layout/VerticalCurvedList"/>
    <dgm:cxn modelId="{DB579FC6-8D56-4582-AACD-3E5BFD645BFC}" type="presOf" srcId="{F3880BBC-584E-4F86-8FB2-3E6E8586DE96}" destId="{0E2D12B7-4256-4321-8D50-8263F5B26947}" srcOrd="0" destOrd="0" presId="urn:microsoft.com/office/officeart/2008/layout/VerticalCurvedList"/>
    <dgm:cxn modelId="{8A878A07-4CCF-42CD-BE75-91B5A11A42A6}" srcId="{5F873403-9A69-4C59-9EE6-4EA7FEF2E478}" destId="{E73A5B67-20C6-4EC8-BD89-3C2E527E42AB}" srcOrd="2" destOrd="0" parTransId="{009E3659-0CE7-4FDD-95CA-10B403F4AE99}" sibTransId="{74F484AF-81A4-4F57-905C-43E556F363E6}"/>
    <dgm:cxn modelId="{95A9CC5E-8F99-4EFC-8FBD-D422E88A4AFD}" srcId="{5F873403-9A69-4C59-9EE6-4EA7FEF2E478}" destId="{F0907231-3E40-4FD5-91CB-7DF3DAD2EF2A}" srcOrd="1" destOrd="0" parTransId="{481355F3-D1B8-41B5-9A3A-D949CECCE552}" sibTransId="{1BE07E03-6527-49ED-A2A8-86C6C69E14DC}"/>
    <dgm:cxn modelId="{45B9BC8A-2CAB-4023-8913-EFB3DD9C079C}" srcId="{5F873403-9A69-4C59-9EE6-4EA7FEF2E478}" destId="{F3880BBC-584E-4F86-8FB2-3E6E8586DE96}" srcOrd="3" destOrd="0" parTransId="{30D02550-8F6B-4B47-BB4A-AA7FF4301F18}" sibTransId="{E6BD1267-987D-41F4-9C61-83A4C5FA1B8E}"/>
    <dgm:cxn modelId="{1D35E2AA-D0F4-4110-B51A-10DA73044334}" type="presOf" srcId="{6127D1F8-0F1E-4DD3-ADDC-3984EBFC3C6B}" destId="{90F3F2AD-522E-49F0-BF3E-3AEC00C4C8F4}" srcOrd="0" destOrd="0" presId="urn:microsoft.com/office/officeart/2008/layout/VerticalCurvedList"/>
    <dgm:cxn modelId="{9AB04172-12E3-45A0-904B-B8DB449E1298}" type="presParOf" srcId="{814C7E7D-BE56-4904-99FF-876DBA53EAAE}" destId="{D91E68FB-69E8-4326-9BCE-460EDA8A0777}" srcOrd="0" destOrd="0" presId="urn:microsoft.com/office/officeart/2008/layout/VerticalCurvedList"/>
    <dgm:cxn modelId="{7FE78478-CA6C-4DDA-A5C9-E5F516BC03CB}" type="presParOf" srcId="{D91E68FB-69E8-4326-9BCE-460EDA8A0777}" destId="{7998526D-8F18-4238-9EDA-D6DD33E4620C}" srcOrd="0" destOrd="0" presId="urn:microsoft.com/office/officeart/2008/layout/VerticalCurvedList"/>
    <dgm:cxn modelId="{6FB5C3A2-4095-4FB2-98E7-A39967B706DF}" type="presParOf" srcId="{7998526D-8F18-4238-9EDA-D6DD33E4620C}" destId="{1ABC8574-A9C5-4199-BAB2-1A32A355A0F2}" srcOrd="0" destOrd="0" presId="urn:microsoft.com/office/officeart/2008/layout/VerticalCurvedList"/>
    <dgm:cxn modelId="{7555A3FF-4E1B-46E6-B5A0-1B671C742682}" type="presParOf" srcId="{7998526D-8F18-4238-9EDA-D6DD33E4620C}" destId="{4B3C1040-5AAA-4D8B-9F75-584402285243}" srcOrd="1" destOrd="0" presId="urn:microsoft.com/office/officeart/2008/layout/VerticalCurvedList"/>
    <dgm:cxn modelId="{40808E90-A0A6-4549-A79B-CE61C06122C7}" type="presParOf" srcId="{7998526D-8F18-4238-9EDA-D6DD33E4620C}" destId="{6C13B131-204F-4DFB-90E2-C0EAB6608DE8}" srcOrd="2" destOrd="0" presId="urn:microsoft.com/office/officeart/2008/layout/VerticalCurvedList"/>
    <dgm:cxn modelId="{132D143D-95F6-4406-81DF-DA5C06AD00AE}" type="presParOf" srcId="{7998526D-8F18-4238-9EDA-D6DD33E4620C}" destId="{E7D88946-2B35-4E6C-B2A7-2629E640B30F}" srcOrd="3" destOrd="0" presId="urn:microsoft.com/office/officeart/2008/layout/VerticalCurvedList"/>
    <dgm:cxn modelId="{1C45F25A-6870-43ED-8CF3-A787601D38A8}" type="presParOf" srcId="{D91E68FB-69E8-4326-9BCE-460EDA8A0777}" destId="{90F3F2AD-522E-49F0-BF3E-3AEC00C4C8F4}" srcOrd="1" destOrd="0" presId="urn:microsoft.com/office/officeart/2008/layout/VerticalCurvedList"/>
    <dgm:cxn modelId="{F32A7F95-A66B-4057-8A1D-50BF0DD5AF7B}" type="presParOf" srcId="{D91E68FB-69E8-4326-9BCE-460EDA8A0777}" destId="{487475CE-C7C7-44DA-BC38-B5992D43F975}" srcOrd="2" destOrd="0" presId="urn:microsoft.com/office/officeart/2008/layout/VerticalCurvedList"/>
    <dgm:cxn modelId="{0B0A65C4-324F-445F-9BA1-CA8E54CB4E63}" type="presParOf" srcId="{487475CE-C7C7-44DA-BC38-B5992D43F975}" destId="{1CC9B18C-048C-45EB-9884-0FC8B66385C8}" srcOrd="0" destOrd="0" presId="urn:microsoft.com/office/officeart/2008/layout/VerticalCurvedList"/>
    <dgm:cxn modelId="{A5D4C8FD-BECE-4D3A-A6F6-F44EF71BB59F}" type="presParOf" srcId="{D91E68FB-69E8-4326-9BCE-460EDA8A0777}" destId="{0A814AE9-895B-413D-806B-D881AE5E0F38}" srcOrd="3" destOrd="0" presId="urn:microsoft.com/office/officeart/2008/layout/VerticalCurvedList"/>
    <dgm:cxn modelId="{F5EC1A8A-6419-42EF-B5BE-8F717FAACE80}" type="presParOf" srcId="{D91E68FB-69E8-4326-9BCE-460EDA8A0777}" destId="{292BB456-7669-4EB9-8DE5-B7500A8A0F8F}" srcOrd="4" destOrd="0" presId="urn:microsoft.com/office/officeart/2008/layout/VerticalCurvedList"/>
    <dgm:cxn modelId="{26C8B21A-8156-4ABE-90FD-B0E4BCD92CBB}" type="presParOf" srcId="{292BB456-7669-4EB9-8DE5-B7500A8A0F8F}" destId="{55BF732F-4D9A-48EF-99A4-5A19C2EDCA33}" srcOrd="0" destOrd="0" presId="urn:microsoft.com/office/officeart/2008/layout/VerticalCurvedList"/>
    <dgm:cxn modelId="{AC18F358-13DE-4CB4-87B7-182DD2C71C6B}" type="presParOf" srcId="{D91E68FB-69E8-4326-9BCE-460EDA8A0777}" destId="{7DE0634E-7487-4BFF-BAF9-89FD24AA4497}" srcOrd="5" destOrd="0" presId="urn:microsoft.com/office/officeart/2008/layout/VerticalCurvedList"/>
    <dgm:cxn modelId="{0B32B41D-5CD8-405F-BC5C-DC3C7DFECCF0}" type="presParOf" srcId="{D91E68FB-69E8-4326-9BCE-460EDA8A0777}" destId="{EBF53B48-A6DF-4C0F-8C3E-46651A5C9982}" srcOrd="6" destOrd="0" presId="urn:microsoft.com/office/officeart/2008/layout/VerticalCurvedList"/>
    <dgm:cxn modelId="{4427580F-9F05-4361-9011-0794BC6BA254}" type="presParOf" srcId="{EBF53B48-A6DF-4C0F-8C3E-46651A5C9982}" destId="{B76057EB-C115-4576-ACAF-1AB6DE942863}" srcOrd="0" destOrd="0" presId="urn:microsoft.com/office/officeart/2008/layout/VerticalCurvedList"/>
    <dgm:cxn modelId="{4BADB897-6EBD-41AB-90BE-7B7D12BB2E5B}" type="presParOf" srcId="{D91E68FB-69E8-4326-9BCE-460EDA8A0777}" destId="{0E2D12B7-4256-4321-8D50-8263F5B26947}" srcOrd="7" destOrd="0" presId="urn:microsoft.com/office/officeart/2008/layout/VerticalCurvedList"/>
    <dgm:cxn modelId="{F60CEB22-92A7-4B9E-9437-83A242FC39BB}" type="presParOf" srcId="{D91E68FB-69E8-4326-9BCE-460EDA8A0777}" destId="{5940A620-E40C-454D-94C7-BBF6CC425144}" srcOrd="8" destOrd="0" presId="urn:microsoft.com/office/officeart/2008/layout/VerticalCurvedList"/>
    <dgm:cxn modelId="{2EB7626A-8711-41C8-8D86-180F27AA03F1}" type="presParOf" srcId="{5940A620-E40C-454D-94C7-BBF6CC425144}" destId="{4B44C884-2511-4FB6-87AF-689D0194323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0.01788</cdr:x>
      <cdr:y>0.59276</cdr:y>
    </cdr:from>
    <cdr:to>
      <cdr:x>0.98212</cdr:x>
      <cdr:y>0.6048</cdr:y>
    </cdr:to>
    <cdr:pic>
      <cdr:nvPicPr>
        <cdr:cNvPr id="2" name="Рисунок 1"/>
        <cdr:cNvPicPr/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240149" y="3542733"/>
          <a:ext cx="12950846" cy="71959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0.0025</cdr:x>
      <cdr:y>0.53711</cdr:y>
    </cdr:from>
    <cdr:to>
      <cdr:x>0.97922</cdr:x>
      <cdr:y>0.5615</cdr:y>
    </cdr:to>
    <cdr:pic>
      <cdr:nvPicPr>
        <cdr:cNvPr id="2" name="Рисунок 1"/>
        <cdr:cNvPicPr/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4480" y="3210115"/>
          <a:ext cx="13445970" cy="145771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0.69819</cdr:x>
      <cdr:y>0.04581</cdr:y>
    </cdr:from>
    <cdr:to>
      <cdr:x>0.98745</cdr:x>
      <cdr:y>0.09834</cdr:y>
    </cdr:to>
    <cdr:sp macro="" textlink="">
      <cdr:nvSpPr>
        <cdr:cNvPr id="2" name="Text Box 20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385771" y="273791"/>
          <a:ext cx="3888406" cy="3139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miter lim="800000"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  <cdr:txBody>
        <a:bodyPr xmlns:a="http://schemas.openxmlformats.org/drawingml/2006/main" rot="0" vert="horz" wrap="square" lIns="91440" tIns="45720" rIns="91440" bIns="45720" anchor="t" anchorCtr="0" upright="1">
          <a:noAutofit/>
        </a:bodyPr>
        <a:lstStyle xmlns:a="http://schemas.openxmlformats.org/drawingml/2006/main">
          <a:defPPr>
            <a:defRPr lang="ru-RU"/>
          </a:defPPr>
          <a:lvl1pPr marL="0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21298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42598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63895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85193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606492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27790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49088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70386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Aft>
              <a:spcPts val="0"/>
            </a:spcAft>
          </a:pPr>
          <a:r>
            <a:rPr lang="ru-RU" sz="1200" b="1" dirty="0">
              <a:solidFill>
                <a:srgbClr val="4A44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 </a:t>
          </a:r>
          <a:r>
            <a:rPr lang="ru-RU" sz="1200" b="1" dirty="0" smtClean="0">
              <a:solidFill>
                <a:srgbClr val="4A44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Средний </a:t>
          </a:r>
          <a:r>
            <a:rPr lang="ru-RU" sz="1200" b="1" dirty="0">
              <a:solidFill>
                <a:srgbClr val="4A44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по ПАО «Газпром</a:t>
          </a:r>
          <a:r>
            <a:rPr lang="ru-RU" sz="1200" b="1" dirty="0" smtClean="0">
              <a:solidFill>
                <a:srgbClr val="4A44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» за 2018 год (</a:t>
          </a:r>
          <a:r>
            <a:rPr lang="ru-RU" sz="1200" b="1" dirty="0" smtClean="0">
              <a:solidFill>
                <a:srgbClr val="4A442A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92,</a:t>
          </a:r>
          <a:r>
            <a:rPr lang="en-US" sz="1200" b="1" dirty="0" smtClean="0">
              <a:solidFill>
                <a:srgbClr val="4A442A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16</a:t>
          </a:r>
          <a:r>
            <a:rPr lang="ru-RU" sz="1200" b="1" dirty="0" smtClean="0">
              <a:solidFill>
                <a:srgbClr val="4A442A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%</a:t>
          </a:r>
          <a:r>
            <a:rPr lang="ru-RU" sz="1200" b="1" dirty="0" smtClean="0">
              <a:solidFill>
                <a:srgbClr val="4A44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400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0.74105</cdr:x>
      <cdr:y>0.09834</cdr:y>
    </cdr:from>
    <cdr:to>
      <cdr:x>0.84282</cdr:x>
      <cdr:y>0.28474</cdr:y>
    </cdr:to>
    <cdr:cxnSp macro="">
      <cdr:nvCxnSpPr>
        <cdr:cNvPr id="3" name="Прямая соединительная линия 2"/>
        <cdr:cNvCxnSpPr>
          <a:stCxn xmlns:a="http://schemas.openxmlformats.org/drawingml/2006/main" id="2" idx="2"/>
        </cdr:cNvCxnSpPr>
      </cdr:nvCxnSpPr>
      <cdr:spPr>
        <a:xfrm xmlns:a="http://schemas.openxmlformats.org/drawingml/2006/main" flipH="1">
          <a:off x="9961834" y="587745"/>
          <a:ext cx="1368140" cy="111403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0.02414</cdr:x>
      <cdr:y>0.63808</cdr:y>
    </cdr:from>
    <cdr:to>
      <cdr:x>1</cdr:x>
      <cdr:y>0.66237</cdr:y>
    </cdr:to>
    <cdr:pic>
      <cdr:nvPicPr>
        <cdr:cNvPr id="2" name="Рисунок 1"/>
        <cdr:cNvPicPr/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324481" y="3769136"/>
          <a:ext cx="13118467" cy="143478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" y="5"/>
            <a:ext cx="4301544" cy="34106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807" y="5"/>
            <a:ext cx="4301544" cy="34106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A6242909-C1B7-456E-8DAC-0A9A68502CD4}" type="datetimeFigureOut">
              <a:rPr lang="ru-RU" smtClean="0"/>
              <a:pPr/>
              <a:t>08.10.2019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1" y="6456616"/>
            <a:ext cx="4301544" cy="341063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807" y="6456616"/>
            <a:ext cx="4301544" cy="341063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31669A0F-3786-4040-82A5-D13EFD92D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359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" y="5"/>
            <a:ext cx="4301544" cy="339883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7" y="5"/>
            <a:ext cx="4301544" cy="339883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DEED8C17-95DB-4B4C-B722-48A640268163}" type="datetimeFigureOut">
              <a:rPr lang="ru-RU" smtClean="0"/>
              <a:pPr/>
              <a:t>08.10.2019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3228902"/>
            <a:ext cx="7941310" cy="3058953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" y="6456620"/>
            <a:ext cx="4301544" cy="339883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7" y="6456620"/>
            <a:ext cx="4301544" cy="339883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8F6EC477-2D71-4FDF-B0B7-9CFEBDAB14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940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298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598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895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193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492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7790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088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386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701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3679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129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375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9498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041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8047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9051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354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900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923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089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739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70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441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67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0548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575" y="1884363"/>
            <a:ext cx="11593513" cy="31464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7575" y="5059363"/>
            <a:ext cx="11593513" cy="16541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08.10.2019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610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23925" y="2012950"/>
            <a:ext cx="5721350" cy="4797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97675" y="2012950"/>
            <a:ext cx="5721350" cy="4797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08.10.2019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997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513" y="403225"/>
            <a:ext cx="11595100" cy="14605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5513" y="1854200"/>
            <a:ext cx="56880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25513" y="2762250"/>
            <a:ext cx="5688012" cy="406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805613" y="1854200"/>
            <a:ext cx="5715000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805613" y="2762250"/>
            <a:ext cx="5715000" cy="406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08.10.2019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31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08.10.2019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949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08.10.2019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22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513" y="504825"/>
            <a:ext cx="4335462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5000" y="1089025"/>
            <a:ext cx="6805613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5513" y="2268538"/>
            <a:ext cx="4335462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08.10.2019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2074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513" y="504825"/>
            <a:ext cx="4335462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715000" y="1089025"/>
            <a:ext cx="6805613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5513" y="2268538"/>
            <a:ext cx="4335462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08.10.2019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453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08.10.2019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147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620250" y="403225"/>
            <a:ext cx="2898775" cy="64071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23925" y="403225"/>
            <a:ext cx="8543925" cy="64071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08.10.2019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69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203813" y="7201247"/>
            <a:ext cx="715110" cy="19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300" b="0" baseline="0" smtClean="0">
                <a:solidFill>
                  <a:schemeClr val="bg1"/>
                </a:solidFill>
                <a:latin typeface="Arial"/>
                <a:cs typeface="Arial"/>
              </a:rPr>
              <a:pPr algn="l"/>
              <a:t>‹#›</a:t>
            </a:fld>
            <a:endParaRPr lang="en-US" sz="13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985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032" y="0"/>
            <a:ext cx="10268920" cy="1113186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190199"/>
            <a:ext cx="6609450" cy="1685532"/>
          </a:xfrm>
          <a:prstGeom prst="rect">
            <a:avLst/>
          </a:prstGeom>
        </p:spPr>
        <p:txBody>
          <a:bodyPr/>
          <a:lstStyle>
            <a:lvl1pPr>
              <a:defRPr sz="3087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3500" y="1190199"/>
            <a:ext cx="6609450" cy="1685532"/>
          </a:xfrm>
          <a:prstGeom prst="rect">
            <a:avLst/>
          </a:prstGeom>
        </p:spPr>
        <p:txBody>
          <a:bodyPr/>
          <a:lstStyle>
            <a:lvl1pPr>
              <a:defRPr sz="3087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1068" y="7015172"/>
            <a:ext cx="2186812" cy="5250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&lt;#&gt;</a:t>
            </a:r>
            <a:endParaRPr lang="ru-RU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3026" y="7015172"/>
            <a:ext cx="9951517" cy="5250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НАЗВАНИЕ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577878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4937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creen One Column">
    <p:bg>
      <p:bgPr>
        <a:solidFill>
          <a:srgbClr val="7DCE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05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220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reen One Column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ChangeArrowheads="1"/>
          </p:cNvSpPr>
          <p:nvPr userDrawn="1"/>
        </p:nvSpPr>
        <p:spPr bwMode="auto">
          <a:xfrm>
            <a:off x="203812" y="7152667"/>
            <a:ext cx="715110" cy="19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600" b="0" baseline="0" smtClean="0">
                <a:solidFill>
                  <a:schemeClr val="bg1"/>
                </a:solidFill>
                <a:latin typeface="HeliosCondC" panose="00000500000000000000" pitchFamily="50" charset="0"/>
                <a:cs typeface="FuturaBookC"/>
              </a:rPr>
              <a:pPr algn="l"/>
              <a:t>‹#›</a:t>
            </a:fld>
            <a:endParaRPr lang="en-US" sz="900" b="0" dirty="0">
              <a:solidFill>
                <a:schemeClr val="bg1"/>
              </a:solidFill>
              <a:latin typeface="HeliosCondC" panose="00000500000000000000" pitchFamily="50" charset="0"/>
              <a:cs typeface="FuturaBookC"/>
            </a:endParaRPr>
          </a:p>
        </p:txBody>
      </p:sp>
    </p:spTree>
    <p:extLst>
      <p:ext uri="{BB962C8B-B14F-4D97-AF65-F5344CB8AC3E}">
        <p14:creationId xmlns:p14="http://schemas.microsoft.com/office/powerpoint/2010/main" val="3313691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1163" y="1238250"/>
            <a:ext cx="10082212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81163" y="3971925"/>
            <a:ext cx="10082212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08.10.2019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9377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08.10.2019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50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35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8" r:id="rId2"/>
    <p:sldLayoutId id="214748366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042622" rtl="0" eaLnBrk="1" latinLnBrk="0" hangingPunct="1">
        <a:spcBef>
          <a:spcPct val="0"/>
        </a:spcBef>
        <a:buNone/>
        <a:defRPr sz="50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983" indent="-390983" algn="l" defTabSz="104262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130" indent="-325818" algn="l" defTabSz="104262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276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586" indent="-260654" algn="l" defTabSz="104262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896" indent="-260654" algn="l" defTabSz="104262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20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51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82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13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10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2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931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241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55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86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17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48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203812" y="7152667"/>
            <a:ext cx="715110" cy="19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600" b="0" baseline="0" smtClean="0">
                <a:solidFill>
                  <a:schemeClr val="bg1"/>
                </a:solidFill>
                <a:latin typeface="HeliosCondC" panose="00000500000000000000" pitchFamily="50" charset="0"/>
                <a:cs typeface="FuturaBookC"/>
              </a:rPr>
              <a:pPr algn="l"/>
              <a:t>‹#›</a:t>
            </a:fld>
            <a:endParaRPr lang="en-US" sz="900" b="0" dirty="0">
              <a:solidFill>
                <a:schemeClr val="bg1"/>
              </a:solidFill>
              <a:latin typeface="HeliosCondC" panose="00000500000000000000" pitchFamily="50" charset="0"/>
              <a:cs typeface="FuturaBookC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2" y="7008174"/>
            <a:ext cx="2014274" cy="553091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>
              <a:defRPr/>
            </a:pPr>
            <a:endParaRPr lang="ru-RU" sz="2100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3" y="-1"/>
            <a:ext cx="13442949" cy="972319"/>
            <a:chOff x="1" y="0"/>
            <a:chExt cx="10693399" cy="809626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1" y="0"/>
              <a:ext cx="1602284" cy="809626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l">
                <a:defRPr/>
              </a:pPr>
              <a:endParaRPr lang="ru-RU" sz="2100" dirty="0"/>
            </a:p>
          </p:txBody>
        </p:sp>
        <p:sp>
          <p:nvSpPr>
            <p:cNvPr id="24" name="Rectangle 8"/>
            <p:cNvSpPr>
              <a:spLocks noChangeArrowheads="1"/>
            </p:cNvSpPr>
            <p:nvPr userDrawn="1"/>
          </p:nvSpPr>
          <p:spPr bwMode="auto">
            <a:xfrm>
              <a:off x="1609032" y="0"/>
              <a:ext cx="9084368" cy="809625"/>
            </a:xfrm>
            <a:prstGeom prst="rect">
              <a:avLst/>
            </a:prstGeom>
            <a:solidFill>
              <a:srgbClr val="0033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l">
                <a:defRPr/>
              </a:pPr>
              <a:endParaRPr lang="ru-RU" sz="2100" dirty="0"/>
            </a:p>
          </p:txBody>
        </p:sp>
      </p:grp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2022756" y="7008175"/>
            <a:ext cx="11420194" cy="551169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>
              <a:defRPr/>
            </a:pPr>
            <a:endParaRPr lang="ru-RU" sz="21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005371" y="6946743"/>
            <a:ext cx="11437579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</a:pPr>
            <a:r>
              <a:rPr lang="ru-RU" sz="1400" b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Соблюдение газотранспортными обществами ПАО «Газпром» требований действующих норм и правил при эксплуатации ГРС по результатам проверок ООО «Газпром газнадзор» и Ростехнадзора в 2018 году. Проблемные вопросы.</a:t>
            </a:r>
            <a:endParaRPr lang="ru-RU" sz="900" b="1" baseline="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10" y="124947"/>
            <a:ext cx="1615135" cy="631351"/>
          </a:xfrm>
          <a:prstGeom prst="rect">
            <a:avLst/>
          </a:prstGeom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93766" y="7172144"/>
            <a:ext cx="715110" cy="19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200" b="0" baseline="0" smtClean="0">
                <a:solidFill>
                  <a:schemeClr val="bg1"/>
                </a:solidFill>
                <a:latin typeface="Arial"/>
                <a:cs typeface="Arial"/>
              </a:rPr>
              <a:pPr algn="l"/>
              <a:t>‹#›</a:t>
            </a:fld>
            <a:endParaRPr lang="en-US" sz="12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74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042622" rtl="0" eaLnBrk="1" latinLnBrk="0" hangingPunct="1">
        <a:spcBef>
          <a:spcPct val="0"/>
        </a:spcBef>
        <a:buNone/>
        <a:defRPr sz="50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983" indent="-390983" algn="l" defTabSz="104262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130" indent="-325818" algn="l" defTabSz="104262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276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586" indent="-260654" algn="l" defTabSz="104262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896" indent="-260654" algn="l" defTabSz="104262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20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51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82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13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10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2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931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241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55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86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17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48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3925" y="403225"/>
            <a:ext cx="11595100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3925" y="2012950"/>
            <a:ext cx="11595100" cy="4797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3925" y="7008813"/>
            <a:ext cx="3024188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4F43D-5558-4939-8CAE-21D1583582BD}" type="datetimeFigureOut">
              <a:rPr lang="ru-RU" smtClean="0"/>
              <a:t>08.10.2019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452938" y="7008813"/>
            <a:ext cx="453707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94838" y="7008813"/>
            <a:ext cx="3024187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60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Рисунок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023" y="463934"/>
            <a:ext cx="1813560" cy="893064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960835" y="1692399"/>
            <a:ext cx="11521280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газотранспортными обществами ПАО «Газпром» требований действующих норм и правил при эксплуатации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ГРС 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проверок ООО «Газпром газнадзор» и Ростехнадзора в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году.</a:t>
            </a:r>
          </a:p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вопросы</a:t>
            </a:r>
            <a:endParaRPr lang="ru-RU" sz="12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9067" y="4572719"/>
            <a:ext cx="73191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по контролю за эксплуатацией объектов магистральных трубопроводов и ГРС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по контролю за газовыми и нефтяными объектами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«Газпром газнадзор»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Крастелев Игорь Анатольевич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Нижний Новгород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ктябрь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32815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77059" y="96277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аварий и инцидентов на газораспределительных станциях</a:t>
            </a:r>
          </a:p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газотранспортных</a:t>
            </a:r>
            <a:r>
              <a:rPr lang="en-US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 ПАО «Газпром»</a:t>
            </a:r>
            <a:endParaRPr lang="en-US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2010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59523" y="6373010"/>
            <a:ext cx="7596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33" name="Диаграмма 32"/>
          <p:cNvGraphicFramePr/>
          <p:nvPr>
            <p:extLst>
              <p:ext uri="{D42A27DB-BD31-4B8C-83A1-F6EECF244321}">
                <p14:modId xmlns:p14="http://schemas.microsoft.com/office/powerpoint/2010/main" val="2910146811"/>
              </p:ext>
            </p:extLst>
          </p:nvPr>
        </p:nvGraphicFramePr>
        <p:xfrm>
          <a:off x="0" y="1188343"/>
          <a:ext cx="13442949" cy="5390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61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40954" y="96277"/>
            <a:ext cx="114019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нарушений охранных зон и минимальных расстояний газораспределительных станций газотранспортных</a:t>
            </a:r>
            <a:r>
              <a:rPr lang="en-US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 ПАО «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Газпром»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2018 г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59523" y="6373010"/>
            <a:ext cx="7596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55801803"/>
              </p:ext>
            </p:extLst>
          </p:nvPr>
        </p:nvGraphicFramePr>
        <p:xfrm>
          <a:off x="1" y="1019607"/>
          <a:ext cx="13442948" cy="6001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351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40954" y="96277"/>
            <a:ext cx="114019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Приведённый показатель нарушений охранных зон и минимальных расстояний газораспределительных станций газотранспортных</a:t>
            </a:r>
            <a:r>
              <a:rPr lang="en-US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 ПАО «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Газпром» за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59523" y="6373010"/>
            <a:ext cx="7596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966789560"/>
              </p:ext>
            </p:extLst>
          </p:nvPr>
        </p:nvGraphicFramePr>
        <p:xfrm>
          <a:off x="1" y="1019607"/>
          <a:ext cx="13442948" cy="5906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889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0955" y="35783"/>
            <a:ext cx="11401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результата контроля за проведением диагностических обследований газораспределительных станций дочерних обществ ПАО «Газпром» в 2018 году</a:t>
            </a: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/>
          </p:nvPr>
        </p:nvGraphicFramePr>
        <p:xfrm>
          <a:off x="6279500" y="2165098"/>
          <a:ext cx="7076082" cy="2619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832765" y="1893755"/>
            <a:ext cx="1822639" cy="7386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274491" y="2844527"/>
            <a:ext cx="2916222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157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2240" y="1149435"/>
            <a:ext cx="10834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Распределение несоответствий, выявленных при контроле за выполнением диагностических обследований газораспределительных станций ПАО «Газпром», по видам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Диаграмма 22"/>
          <p:cNvGraphicFramePr/>
          <p:nvPr>
            <p:extLst/>
          </p:nvPr>
        </p:nvGraphicFramePr>
        <p:xfrm>
          <a:off x="2" y="2052706"/>
          <a:ext cx="13442948" cy="4845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4162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0955" y="35783"/>
            <a:ext cx="11401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результата контроля за проведением диагностических обследований газораспределительных станций дочерних обществ ПАО «Газпром» в 2018 году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1200-000003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569792" y="4784190"/>
          <a:ext cx="6785790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42239" y="1149433"/>
            <a:ext cx="12859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Распределение несоответствий, выявленных у  специализированных организаций при контроле за выполнением работ по диагностике ГРС ПАО «Газпром»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56781" y="1857319"/>
            <a:ext cx="2470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Абсолютный показатель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83215" y="1857319"/>
            <a:ext cx="25748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Приведенный показатель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>
            <p:extLst/>
          </p:nvPr>
        </p:nvGraphicFramePr>
        <p:xfrm>
          <a:off x="888827" y="2124407"/>
          <a:ext cx="6624736" cy="489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/>
          <p:nvPr>
            <p:extLst/>
          </p:nvPr>
        </p:nvGraphicFramePr>
        <p:xfrm>
          <a:off x="8521675" y="2052439"/>
          <a:ext cx="3635377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1175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21807" y="181973"/>
            <a:ext cx="9046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и предложения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554995033"/>
              </p:ext>
            </p:extLst>
          </p:nvPr>
        </p:nvGraphicFramePr>
        <p:xfrm>
          <a:off x="1464893" y="1044327"/>
          <a:ext cx="10441159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61035" y="1044327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Газотранспортным обществам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ПАО «Газпром»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0231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2111806" y="3424329"/>
            <a:ext cx="9219345" cy="736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1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altLang="ru-RU" sz="4100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31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77059" y="25089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«Газпром газнадзор» и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газораспределительных станций газотранспортных дочерних обществ ПАО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</a:t>
            </a:r>
            <a:endParaRPr lang="ru-RU" alt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2018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промышленной безопасности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528787" y="1836415"/>
            <a:ext cx="11821826" cy="4221763"/>
            <a:chOff x="3194702" y="1710971"/>
            <a:chExt cx="6645875" cy="2562797"/>
          </a:xfrm>
        </p:grpSpPr>
        <p:sp>
          <p:nvSpPr>
            <p:cNvPr id="15" name="Полилиния 14"/>
            <p:cNvSpPr/>
            <p:nvPr/>
          </p:nvSpPr>
          <p:spPr>
            <a:xfrm>
              <a:off x="4359089" y="2260467"/>
              <a:ext cx="1934165" cy="1008893"/>
            </a:xfrm>
            <a:custGeom>
              <a:avLst/>
              <a:gdLst>
                <a:gd name="connsiteX0" fmla="*/ 0 w 1699507"/>
                <a:gd name="connsiteY0" fmla="*/ 0 h 1008893"/>
                <a:gd name="connsiteX1" fmla="*/ 1699507 w 1699507"/>
                <a:gd name="connsiteY1" fmla="*/ 0 h 1008893"/>
                <a:gd name="connsiteX2" fmla="*/ 1699507 w 1699507"/>
                <a:gd name="connsiteY2" fmla="*/ 1008893 h 1008893"/>
                <a:gd name="connsiteX3" fmla="*/ 0 w 1699507"/>
                <a:gd name="connsiteY3" fmla="*/ 1008893 h 1008893"/>
                <a:gd name="connsiteX4" fmla="*/ 0 w 1699507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9507" h="1008893">
                  <a:moveTo>
                    <a:pt x="0" y="0"/>
                  </a:moveTo>
                  <a:lnTo>
                    <a:pt x="1699507" y="0"/>
                  </a:lnTo>
                  <a:lnTo>
                    <a:pt x="1699507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1921" tIns="85344" rIns="85344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55 проверок</a:t>
              </a:r>
              <a:endPara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4467625" y="3255691"/>
              <a:ext cx="1603324" cy="1008893"/>
            </a:xfrm>
            <a:custGeom>
              <a:avLst/>
              <a:gdLst>
                <a:gd name="connsiteX0" fmla="*/ 0 w 1603324"/>
                <a:gd name="connsiteY0" fmla="*/ 0 h 1008893"/>
                <a:gd name="connsiteX1" fmla="*/ 1603324 w 1603324"/>
                <a:gd name="connsiteY1" fmla="*/ 0 h 1008893"/>
                <a:gd name="connsiteX2" fmla="*/ 1603324 w 1603324"/>
                <a:gd name="connsiteY2" fmla="*/ 1008893 h 1008893"/>
                <a:gd name="connsiteX3" fmla="*/ 0 w 1603324"/>
                <a:gd name="connsiteY3" fmla="*/ 1008893 h 1008893"/>
                <a:gd name="connsiteX4" fmla="*/ 0 w 1603324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3324" h="1008893">
                  <a:moveTo>
                    <a:pt x="0" y="0"/>
                  </a:moveTo>
                  <a:lnTo>
                    <a:pt x="1603324" y="0"/>
                  </a:lnTo>
                  <a:lnTo>
                    <a:pt x="1603324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532" tIns="85344" rIns="85344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Выявлено</a:t>
              </a:r>
            </a:p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58</a:t>
              </a:r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нарушение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3194702" y="1710971"/>
              <a:ext cx="1633484" cy="1256382"/>
            </a:xfrm>
            <a:custGeom>
              <a:avLst/>
              <a:gdLst>
                <a:gd name="connsiteX0" fmla="*/ 0 w 1256382"/>
                <a:gd name="connsiteY0" fmla="*/ 628191 h 1256382"/>
                <a:gd name="connsiteX1" fmla="*/ 628191 w 1256382"/>
                <a:gd name="connsiteY1" fmla="*/ 0 h 1256382"/>
                <a:gd name="connsiteX2" fmla="*/ 1256382 w 1256382"/>
                <a:gd name="connsiteY2" fmla="*/ 628191 h 1256382"/>
                <a:gd name="connsiteX3" fmla="*/ 628191 w 1256382"/>
                <a:gd name="connsiteY3" fmla="*/ 1256382 h 1256382"/>
                <a:gd name="connsiteX4" fmla="*/ 0 w 1256382"/>
                <a:gd name="connsiteY4" fmla="*/ 628191 h 1256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6382" h="1256382">
                  <a:moveTo>
                    <a:pt x="0" y="628191"/>
                  </a:moveTo>
                  <a:cubicBezTo>
                    <a:pt x="0" y="281251"/>
                    <a:pt x="281251" y="0"/>
                    <a:pt x="628191" y="0"/>
                  </a:cubicBezTo>
                  <a:cubicBezTo>
                    <a:pt x="975131" y="0"/>
                    <a:pt x="1256382" y="281251"/>
                    <a:pt x="1256382" y="628191"/>
                  </a:cubicBezTo>
                  <a:cubicBezTo>
                    <a:pt x="1256382" y="975131"/>
                    <a:pt x="975131" y="1256382"/>
                    <a:pt x="628191" y="1256382"/>
                  </a:cubicBezTo>
                  <a:cubicBezTo>
                    <a:pt x="281251" y="1256382"/>
                    <a:pt x="0" y="975131"/>
                    <a:pt x="0" y="628191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3993" tIns="183993" rIns="183993" bIns="183993" numCol="1" spcCol="1270" anchor="ctr" anchorCtr="0">
              <a:noAutofit/>
            </a:bodyPr>
            <a:lstStyle/>
            <a:p>
              <a:pPr algn="ctr" defTabSz="160023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dirty="0">
                  <a:latin typeface="Aharoni" panose="02010803020104030203" pitchFamily="2" charset="-79"/>
                  <a:cs typeface="Aharoni" panose="02010803020104030203" pitchFamily="2" charset="-79"/>
                </a:rPr>
                <a:t>Ростехнадзор</a:t>
              </a:r>
              <a:endParaRPr lang="ru-RU" sz="2000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7937983" y="2266796"/>
              <a:ext cx="1902594" cy="1008893"/>
            </a:xfrm>
            <a:custGeom>
              <a:avLst/>
              <a:gdLst>
                <a:gd name="connsiteX0" fmla="*/ 0 w 1673028"/>
                <a:gd name="connsiteY0" fmla="*/ 0 h 1008893"/>
                <a:gd name="connsiteX1" fmla="*/ 1673028 w 1673028"/>
                <a:gd name="connsiteY1" fmla="*/ 0 h 1008893"/>
                <a:gd name="connsiteX2" fmla="*/ 1673028 w 1673028"/>
                <a:gd name="connsiteY2" fmla="*/ 1008893 h 1008893"/>
                <a:gd name="connsiteX3" fmla="*/ 0 w 1673028"/>
                <a:gd name="connsiteY3" fmla="*/ 1008893 h 1008893"/>
                <a:gd name="connsiteX4" fmla="*/ 0 w 1673028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3028" h="1008893">
                  <a:moveTo>
                    <a:pt x="0" y="0"/>
                  </a:moveTo>
                  <a:lnTo>
                    <a:pt x="1673028" y="0"/>
                  </a:lnTo>
                  <a:lnTo>
                    <a:pt x="1673028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7684" tIns="85344" rIns="85344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ru-RU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 проверки</a:t>
              </a:r>
              <a:endPara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8088266" y="3264875"/>
              <a:ext cx="1590785" cy="1008893"/>
            </a:xfrm>
            <a:custGeom>
              <a:avLst/>
              <a:gdLst>
                <a:gd name="connsiteX0" fmla="*/ 0 w 1590785"/>
                <a:gd name="connsiteY0" fmla="*/ 0 h 1008893"/>
                <a:gd name="connsiteX1" fmla="*/ 1590785 w 1590785"/>
                <a:gd name="connsiteY1" fmla="*/ 0 h 1008893"/>
                <a:gd name="connsiteX2" fmla="*/ 1590785 w 1590785"/>
                <a:gd name="connsiteY2" fmla="*/ 1008893 h 1008893"/>
                <a:gd name="connsiteX3" fmla="*/ 0 w 1590785"/>
                <a:gd name="connsiteY3" fmla="*/ 1008893 h 1008893"/>
                <a:gd name="connsiteX4" fmla="*/ 0 w 1590785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0785" h="1008893">
                  <a:moveTo>
                    <a:pt x="0" y="0"/>
                  </a:moveTo>
                  <a:lnTo>
                    <a:pt x="1590785" y="0"/>
                  </a:lnTo>
                  <a:lnTo>
                    <a:pt x="1590785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525" tIns="85344" rIns="85345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Выявлено</a:t>
              </a:r>
            </a:p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3674 </a:t>
              </a: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несоответствия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6757006" y="1710972"/>
              <a:ext cx="1679121" cy="1240662"/>
            </a:xfrm>
            <a:custGeom>
              <a:avLst/>
              <a:gdLst>
                <a:gd name="connsiteX0" fmla="*/ 0 w 1240662"/>
                <a:gd name="connsiteY0" fmla="*/ 620331 h 1240662"/>
                <a:gd name="connsiteX1" fmla="*/ 620331 w 1240662"/>
                <a:gd name="connsiteY1" fmla="*/ 0 h 1240662"/>
                <a:gd name="connsiteX2" fmla="*/ 1240662 w 1240662"/>
                <a:gd name="connsiteY2" fmla="*/ 620331 h 1240662"/>
                <a:gd name="connsiteX3" fmla="*/ 620331 w 1240662"/>
                <a:gd name="connsiteY3" fmla="*/ 1240662 h 1240662"/>
                <a:gd name="connsiteX4" fmla="*/ 0 w 1240662"/>
                <a:gd name="connsiteY4" fmla="*/ 620331 h 124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662" h="1240662">
                  <a:moveTo>
                    <a:pt x="0" y="620331"/>
                  </a:moveTo>
                  <a:cubicBezTo>
                    <a:pt x="0" y="277732"/>
                    <a:pt x="277732" y="0"/>
                    <a:pt x="620331" y="0"/>
                  </a:cubicBezTo>
                  <a:cubicBezTo>
                    <a:pt x="962930" y="0"/>
                    <a:pt x="1240662" y="277732"/>
                    <a:pt x="1240662" y="620331"/>
                  </a:cubicBezTo>
                  <a:cubicBezTo>
                    <a:pt x="1240662" y="962930"/>
                    <a:pt x="962930" y="1240662"/>
                    <a:pt x="620331" y="1240662"/>
                  </a:cubicBezTo>
                  <a:cubicBezTo>
                    <a:pt x="277732" y="1240662"/>
                    <a:pt x="0" y="962930"/>
                    <a:pt x="0" y="620331"/>
                  </a:cubicBez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1691" tIns="181691" rIns="181691" bIns="181691" numCol="1" spcCol="1270" anchor="ctr" anchorCtr="0">
              <a:noAutofit/>
            </a:bodyPr>
            <a:lstStyle/>
            <a:p>
              <a:pPr algn="ctr" defTabSz="160023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Газпром газнадзор</a:t>
              </a:r>
              <a:endParaRPr lang="ru-RU" sz="2000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862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5064071"/>
              </p:ext>
            </p:extLst>
          </p:nvPr>
        </p:nvGraphicFramePr>
        <p:xfrm>
          <a:off x="0" y="972319"/>
          <a:ext cx="13442949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040955" y="36215"/>
            <a:ext cx="114019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выявленных ООО «Газпром газнадзор» и Ростехнадзором нарушений </a:t>
            </a:r>
            <a:endParaRPr lang="en-US" alt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газораспределительных станциях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газотранспортных дочерних обществ ПАО «Газпром» в 2018 году</a:t>
            </a:r>
            <a:endParaRPr lang="ru-RU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9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0954" y="108223"/>
            <a:ext cx="114019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выявленных </a:t>
            </a: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на </a:t>
            </a:r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ГРС</a:t>
            </a:r>
            <a:endParaRPr lang="en-US" alt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газотранспортным дочерним </a:t>
            </a: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обществам ПАО </a:t>
            </a:r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</a:t>
            </a: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2016 - 2018 годы</a:t>
            </a:r>
            <a:endParaRPr lang="ru-RU" alt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45958559"/>
              </p:ext>
            </p:extLst>
          </p:nvPr>
        </p:nvGraphicFramePr>
        <p:xfrm>
          <a:off x="11805" y="972319"/>
          <a:ext cx="13431144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35610"/>
              </p:ext>
            </p:extLst>
          </p:nvPr>
        </p:nvGraphicFramePr>
        <p:xfrm>
          <a:off x="9914557" y="1044327"/>
          <a:ext cx="352839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131"/>
                <a:gridCol w="1176131"/>
                <a:gridCol w="1176131"/>
              </a:tblGrid>
              <a:tr h="3600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Итого</a:t>
                      </a:r>
                      <a:r>
                        <a:rPr lang="ru-RU" sz="1800" baseline="0" dirty="0" smtClean="0"/>
                        <a:t> по ПАО «Газпром»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 г.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 г.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2018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г.</a:t>
                      </a:r>
                      <a:endParaRPr lang="ru-RU" sz="18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2668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3163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3674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09"/>
          <p:cNvSpPr txBox="1">
            <a:spLocks noChangeArrowheads="1"/>
          </p:cNvSpPr>
          <p:nvPr/>
        </p:nvSpPr>
        <p:spPr bwMode="auto">
          <a:xfrm>
            <a:off x="6505451" y="2628503"/>
            <a:ext cx="3888432" cy="31393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400" b="1" dirty="0" smtClean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</a:t>
            </a:r>
            <a:r>
              <a:rPr lang="ru-RU" sz="1400" b="1" dirty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ПАО «Газпром</a:t>
            </a:r>
            <a:r>
              <a:rPr lang="ru-RU" sz="1400" b="1" dirty="0" smtClean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за 2018 год (204)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>
            <a:stCxn id="6" idx="2"/>
          </p:cNvCxnSpPr>
          <p:nvPr/>
        </p:nvCxnSpPr>
        <p:spPr>
          <a:xfrm>
            <a:off x="8449667" y="2942436"/>
            <a:ext cx="436461" cy="16561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6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557438375"/>
              </p:ext>
            </p:extLst>
          </p:nvPr>
        </p:nvGraphicFramePr>
        <p:xfrm>
          <a:off x="11805" y="972319"/>
          <a:ext cx="13431144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359648"/>
              </p:ext>
            </p:extLst>
          </p:nvPr>
        </p:nvGraphicFramePr>
        <p:xfrm>
          <a:off x="24730" y="975795"/>
          <a:ext cx="352839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131"/>
                <a:gridCol w="1176131"/>
                <a:gridCol w="1176131"/>
              </a:tblGrid>
              <a:tr h="3600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среднем по ПАО «Газпром»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1,16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09"/>
          <p:cNvSpPr txBox="1">
            <a:spLocks noChangeArrowheads="1"/>
          </p:cNvSpPr>
          <p:nvPr/>
        </p:nvSpPr>
        <p:spPr bwMode="auto">
          <a:xfrm>
            <a:off x="5140530" y="2602602"/>
            <a:ext cx="4170001" cy="31393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ru-RU" sz="1400" b="1" dirty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400" b="1" dirty="0" smtClean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</a:t>
            </a:r>
            <a:r>
              <a:rPr lang="ru-RU" sz="1400" b="1" dirty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ПАО «Газпром</a:t>
            </a:r>
            <a:r>
              <a:rPr lang="ru-RU" sz="1400" b="1" dirty="0" smtClean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за 2018 год (1,33)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6361435" y="2916535"/>
            <a:ext cx="864096" cy="13975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040955" y="35783"/>
            <a:ext cx="11401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Приведенный показатель нарушений,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выявленных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«Газпром газнадзор»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эксплуатации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газораспределительных станций в 2018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</p:spTree>
    <p:extLst>
      <p:ext uri="{BB962C8B-B14F-4D97-AF65-F5344CB8AC3E}">
        <p14:creationId xmlns:p14="http://schemas.microsoft.com/office/powerpoint/2010/main" val="241510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07766" y="183098"/>
            <a:ext cx="11401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Устраняемость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нарушений,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выявленных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эксплуатации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газораспределительных станций в 2018 году в сравнении с периодом 2016 – 2017 гг.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20858452"/>
              </p:ext>
            </p:extLst>
          </p:nvPr>
        </p:nvGraphicFramePr>
        <p:xfrm>
          <a:off x="0" y="972319"/>
          <a:ext cx="13442949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302140"/>
              </p:ext>
            </p:extLst>
          </p:nvPr>
        </p:nvGraphicFramePr>
        <p:xfrm>
          <a:off x="0" y="922015"/>
          <a:ext cx="280831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936104"/>
                <a:gridCol w="936104"/>
              </a:tblGrid>
              <a:tr h="28803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среднем по ПАО «Газпром»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4496">
                <a:tc>
                  <a:txBody>
                    <a:bodyPr/>
                    <a:lstStyle/>
                    <a:p>
                      <a:pPr marL="0" marR="0" lvl="0" indent="0" algn="ctr" defTabSz="10426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95,13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763" y="2554740"/>
            <a:ext cx="13096997" cy="1457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210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953095"/>
              </p:ext>
            </p:extLst>
          </p:nvPr>
        </p:nvGraphicFramePr>
        <p:xfrm>
          <a:off x="0" y="948422"/>
          <a:ext cx="13442949" cy="5991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036"/>
                <a:gridCol w="7858954"/>
                <a:gridCol w="2184709"/>
                <a:gridCol w="2882250"/>
              </a:tblGrid>
              <a:tr h="712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Основные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Типовые нарушения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</a:t>
                      </a:r>
                      <a:r>
                        <a:rPr lang="ru-RU" sz="1400" dirty="0" smtClean="0">
                          <a:effectLst/>
                        </a:rPr>
                        <a:t>Ростехнадзором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в </a:t>
                      </a:r>
                      <a:r>
                        <a:rPr lang="ru-RU" sz="1400" dirty="0" smtClean="0">
                          <a:effectLst/>
                        </a:rPr>
                        <a:t>2018 </a:t>
                      </a:r>
                      <a:r>
                        <a:rPr lang="ru-RU" sz="1400" dirty="0">
                          <a:effectLst/>
                        </a:rPr>
                        <a:t>году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</a:t>
                      </a:r>
                      <a:r>
                        <a:rPr lang="ru-RU" sz="1400" dirty="0" smtClean="0">
                          <a:effectLst/>
                        </a:rPr>
                        <a:t>ООО «Газпром газнадзор» в 2018 </a:t>
                      </a:r>
                      <a:r>
                        <a:rPr lang="ru-RU" sz="1400" dirty="0">
                          <a:effectLst/>
                        </a:rPr>
                        <a:t>году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</a:tr>
              <a:tr h="531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Оформление лицензий на эксплуатацию взрывопожароопасных производственных объектов в установленном порядке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44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обеспечена полнота и достоверность сведений, при регистрации опасных производственных объектов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(0,2%)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(0,03%)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13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разработана вновь (уточнена) декларация ПБ ОПО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456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Ведение производственной документации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961 (26,8%)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65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Эксплуатация технических устройств зданий, сооружений, без продления срока службы, не выполнение мероприятий, </a:t>
                      </a:r>
                      <a:r>
                        <a:rPr lang="ru-RU" sz="1400" dirty="0" smtClean="0">
                          <a:effectLst/>
                        </a:rPr>
                        <a:t>указанных </a:t>
                      </a:r>
                      <a:r>
                        <a:rPr lang="ru-RU" sz="1400" dirty="0">
                          <a:effectLst/>
                        </a:rPr>
                        <a:t>в заключении экспертизы ПБ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125 (21,5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64 (1,7%)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Отсутствие либо не качественное оформление технологических регламентов по эксплуатации ОПО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 (4,1%)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180 (4,9%)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18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Замечания по оформлению и согласованию ПЛА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(1,7%)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58 (1,6%)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4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Отсутствие проектной документации, паспортов на технологическое оборудование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(0,3%)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(0,6%)</a:t>
                      </a:r>
                    </a:p>
                  </a:txBody>
                  <a:tcPr marL="68580" marR="68580" marT="0" marB="0" anchor="ctr"/>
                </a:tc>
              </a:tr>
              <a:tr h="44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Внесение изменений в технологическое оборудование без оформления проектных решений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(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1,4%)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0,2%)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0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Замечания по аттестации персонала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(0,2%)</a:t>
                      </a:r>
                    </a:p>
                  </a:txBody>
                  <a:tcPr marL="68580" marR="68580" marT="0" marB="0" anchor="ctr"/>
                </a:tc>
              </a:tr>
              <a:tr h="44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Неудовлетворительная организация производственного контроля на предприятии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 (1,9%)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102 (2,8%)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5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Нарушения содержания охранных зон (наличие ДКР и т.д.)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(1,2%)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(0,3%)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040954" y="25089"/>
            <a:ext cx="114019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нарушения Ростехнадзора (в сравнении с ООО «Газпром газнадзор») выявленные на объектах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газораспределительных станций газотранспортных дочерних обществ </a:t>
            </a:r>
          </a:p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в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</p:spTree>
    <p:extLst>
      <p:ext uri="{BB962C8B-B14F-4D97-AF65-F5344CB8AC3E}">
        <p14:creationId xmlns:p14="http://schemas.microsoft.com/office/powerpoint/2010/main" val="405126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25719"/>
              </p:ext>
            </p:extLst>
          </p:nvPr>
        </p:nvGraphicFramePr>
        <p:xfrm>
          <a:off x="0" y="948422"/>
          <a:ext cx="13442949" cy="6000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036"/>
                <a:gridCol w="7858954"/>
                <a:gridCol w="2449941"/>
                <a:gridCol w="2617018"/>
              </a:tblGrid>
              <a:tr h="911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Вид нарушения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</a:t>
                      </a:r>
                      <a:r>
                        <a:rPr lang="ru-RU" sz="1400" dirty="0" smtClean="0">
                          <a:effectLst/>
                        </a:rPr>
                        <a:t>Ростехнадзором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в </a:t>
                      </a:r>
                      <a:r>
                        <a:rPr lang="ru-RU" sz="1400" dirty="0" smtClean="0">
                          <a:effectLst/>
                        </a:rPr>
                        <a:t>2018 </a:t>
                      </a:r>
                      <a:r>
                        <a:rPr lang="ru-RU" sz="1400" dirty="0">
                          <a:effectLst/>
                        </a:rPr>
                        <a:t>году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</a:t>
                      </a:r>
                      <a:r>
                        <a:rPr lang="ru-RU" sz="1400" dirty="0" smtClean="0">
                          <a:effectLst/>
                        </a:rPr>
                        <a:t>ООО «Газпром газнадзор» в 2018 </a:t>
                      </a:r>
                      <a:r>
                        <a:rPr lang="ru-RU" sz="1400" dirty="0">
                          <a:effectLst/>
                        </a:rPr>
                        <a:t>году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</a:tr>
              <a:tr h="679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Содержание территорий, зданий и оборудования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132 (22,7%)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835 (22,8%)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672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Техническое обслуживание и текущий ремонт оборудования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 (9,3%)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711 (19,4%)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4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Оформление информационными знаками и знаками безопасности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76 (13,1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488 (13,3%)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37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Отсутствие или частичное разрушение защитного покрытия от атмосферной коррозии надземной части газопроводов и оборудования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52 (8,9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181 (4,9%)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77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Соблюдение требований охраны труда и пожарной безопасности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0,7%)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134 (3,6%)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672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Формирование, содержание и пополнение аварийного запаса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(1%)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449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Оснащенность и укомплектованность служб и подразделений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(0,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 (0,8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%)</a:t>
                      </a:r>
                    </a:p>
                  </a:txBody>
                  <a:tcPr marL="68580" marR="68580" marT="0" marB="0" anchor="ctr"/>
                </a:tc>
              </a:tr>
              <a:tr h="5672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Частичное отсутствие или срабатывание периметральной охранной сигнализации объектов МГ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(1,7%)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 (0,3%)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672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Утечки газа, масла и пр.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0,9%)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(0,3%)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040954" y="25089"/>
            <a:ext cx="114019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по видам нарушений, выявленных Ростехнадзором и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«Газпром газнадзор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на газораспределительных станциях газотранспортных дочерних обществ ПАО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в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</p:txBody>
      </p:sp>
    </p:spTree>
    <p:extLst>
      <p:ext uri="{BB962C8B-B14F-4D97-AF65-F5344CB8AC3E}">
        <p14:creationId xmlns:p14="http://schemas.microsoft.com/office/powerpoint/2010/main" val="313925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77059" y="96277"/>
            <a:ext cx="9217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Аварийность на</a:t>
            </a:r>
            <a:r>
              <a:rPr lang="en-US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газовых объектах ПАО «Газпром»</a:t>
            </a:r>
            <a:endParaRPr lang="en-US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59523" y="6373010"/>
            <a:ext cx="7596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33" name="Диаграмма 32"/>
          <p:cNvGraphicFramePr/>
          <p:nvPr>
            <p:extLst>
              <p:ext uri="{D42A27DB-BD31-4B8C-83A1-F6EECF244321}">
                <p14:modId xmlns:p14="http://schemas.microsoft.com/office/powerpoint/2010/main" val="1060043827"/>
              </p:ext>
            </p:extLst>
          </p:nvPr>
        </p:nvGraphicFramePr>
        <p:xfrm>
          <a:off x="0" y="1002255"/>
          <a:ext cx="13442950" cy="5576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281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35211</TotalTime>
  <Words>961</Words>
  <Application>Microsoft Office PowerPoint</Application>
  <PresentationFormat>Произвольный</PresentationFormat>
  <Paragraphs>213</Paragraphs>
  <Slides>16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Aharoni</vt:lpstr>
      <vt:lpstr>Arial</vt:lpstr>
      <vt:lpstr>Calibri</vt:lpstr>
      <vt:lpstr>Calibri Light</vt:lpstr>
      <vt:lpstr>FuturaBookC</vt:lpstr>
      <vt:lpstr>HeliosCondC</vt:lpstr>
      <vt:lpstr>Times New Roman</vt:lpstr>
      <vt:lpstr>1_Тема Office</vt:lpstr>
      <vt:lpstr>Тема Office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</dc:creator>
  <cp:lastModifiedBy>Крастелев Игорь Анатольевич</cp:lastModifiedBy>
  <cp:revision>3182</cp:revision>
  <cp:lastPrinted>2019-09-12T13:09:27Z</cp:lastPrinted>
  <dcterms:created xsi:type="dcterms:W3CDTF">2016-10-27T05:13:56Z</dcterms:created>
  <dcterms:modified xsi:type="dcterms:W3CDTF">2019-10-08T10:44:34Z</dcterms:modified>
</cp:coreProperties>
</file>