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rawings/drawing2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bookmarkIdSeed="2">
  <p:sldMasterIdLst>
    <p:sldMasterId id="2147483649" r:id="rId1"/>
  </p:sldMasterIdLst>
  <p:notesMasterIdLst>
    <p:notesMasterId r:id="rId15"/>
  </p:notesMasterIdLst>
  <p:handoutMasterIdLst>
    <p:handoutMasterId r:id="rId16"/>
  </p:handoutMasterIdLst>
  <p:sldIdLst>
    <p:sldId id="447" r:id="rId2"/>
    <p:sldId id="462" r:id="rId3"/>
    <p:sldId id="469" r:id="rId4"/>
    <p:sldId id="468" r:id="rId5"/>
    <p:sldId id="444" r:id="rId6"/>
    <p:sldId id="475" r:id="rId7"/>
    <p:sldId id="470" r:id="rId8"/>
    <p:sldId id="472" r:id="rId9"/>
    <p:sldId id="458" r:id="rId10"/>
    <p:sldId id="473" r:id="rId11"/>
    <p:sldId id="474" r:id="rId12"/>
    <p:sldId id="476" r:id="rId13"/>
    <p:sldId id="409" r:id="rId14"/>
  </p:sldIdLst>
  <p:sldSz cx="9144000" cy="6858000" type="screen4x3"/>
  <p:notesSz cx="9928225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141">
          <p15:clr>
            <a:srgbClr val="A4A3A4"/>
          </p15:clr>
        </p15:guide>
        <p15:guide id="2" pos="312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FFFF"/>
    <a:srgbClr val="B5E9A9"/>
    <a:srgbClr val="E2C0CF"/>
    <a:srgbClr val="A6BFDE"/>
    <a:srgbClr val="CCDAEC"/>
    <a:srgbClr val="396497"/>
    <a:srgbClr val="0000CC"/>
    <a:srgbClr val="4F81BD"/>
    <a:srgbClr val="9BBB59"/>
    <a:srgbClr val="C5D8A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7246" autoAdjust="0"/>
    <p:restoredTop sz="99872" autoAdjust="0"/>
  </p:normalViewPr>
  <p:slideViewPr>
    <p:cSldViewPr>
      <p:cViewPr varScale="1">
        <p:scale>
          <a:sx n="91" d="100"/>
          <a:sy n="91" d="100"/>
        </p:scale>
        <p:origin x="-1254" y="-108"/>
      </p:cViewPr>
      <p:guideLst>
        <p:guide orient="horz" pos="2160"/>
        <p:guide pos="2880"/>
      </p:guideLst>
    </p:cSldViewPr>
  </p:slideViewPr>
  <p:outlineViewPr>
    <p:cViewPr>
      <p:scale>
        <a:sx n="30" d="100"/>
        <a:sy n="3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2160" y="-96"/>
      </p:cViewPr>
      <p:guideLst>
        <p:guide orient="horz" pos="2141"/>
        <p:guide pos="312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vprokopovich\Desktop\&#1054;&#1093;&#1088;&#1072;&#1085;&#1072;&#1090;&#1088;&#1091;&#1076;&#1072;\&#1042;&#1088;&#1077;&#1084;.&#1085;&#1077;&#1090;&#1088;&#1091;&#1076;&#1086;&#1089;&#1087;&#1086;&#1089;&#1086;&#1073;&#1085;&#1086;&#1089;&#1090;&#1100;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vprokopovich\Desktop\&#1054;&#1093;&#1088;&#1072;&#1085;&#1072;&#1090;&#1088;&#1091;&#1076;&#1072;\&#1057;&#1084;&#1077;&#1088;&#1090;&#1085;&#1086;&#1089;&#1090;&#1100;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vprokopovich\Desktop\&#1040;&#1087;&#1086;&#1089;&#1090;&#1086;&#1083;&#1086;&#1074;\&#1044;&#1054;&#1050;&#1051;&#1040;&#1044;&#1067;\&#1044;&#1086;&#1082;&#1083;&#1072;&#1076;&#1099;\2017\&#1054;&#1093;&#1088;&#1072;&#1085;&#1072;&#1090;&#1088;&#1091;&#1076;&#1072;\&#1056;&#1072;&#1073;&#1086;&#1095;&#1080;&#1077;%20&#1084;&#1072;&#1090;&#1077;&#1088;&#1080;&#1072;&#1083;&#1099;\&#1055;&#1088;&#1080;&#1095;&#1080;&#1085;&#1099;%20&#1085;.&#1089;&#1083;._&#1076;&#1080;&#1072;&#1075;&#1088;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dvprokopovich\Desktop\&#1054;&#1093;&#1088;&#1072;&#1085;&#1072;&#1090;&#1088;&#1091;&#1076;&#1072;\&#1055;&#1088;&#1080;&#1095;&#1080;&#1085;&#1099;%20&#1085;.&#1089;&#1083;._&#1076;&#1080;&#1072;&#1075;&#1088;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dvprokopovich\Desktop\&#1054;&#1093;&#1088;&#1072;&#1085;&#1072;&#1090;&#1088;&#1091;&#1076;&#1072;\&#1055;&#1088;&#1080;&#1095;&#1080;&#1085;&#1099;%20&#1085;.&#1089;&#1083;._&#1076;&#1080;&#1072;&#1075;&#1088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dirty="0">
                <a:solidFill>
                  <a:schemeClr val="bg1"/>
                </a:solidFill>
              </a:rPr>
              <a:t>Количество</a:t>
            </a:r>
            <a:r>
              <a:rPr lang="ru-RU" baseline="0" dirty="0">
                <a:solidFill>
                  <a:schemeClr val="bg1"/>
                </a:solidFill>
              </a:rPr>
              <a:t> зарегистрированных случаев временной нетрудоспособности в Российской Федерации (</a:t>
            </a:r>
            <a:r>
              <a:rPr lang="ru-RU" baseline="0" dirty="0" smtClean="0">
                <a:solidFill>
                  <a:schemeClr val="bg1"/>
                </a:solidFill>
              </a:rPr>
              <a:t>1998-2015)</a:t>
            </a:r>
            <a:endParaRPr lang="ru-RU" dirty="0">
              <a:solidFill>
                <a:schemeClr val="bg1"/>
              </a:solidFill>
            </a:endParaRPr>
          </a:p>
        </c:rich>
      </c:tx>
      <c:layout>
        <c:manualLayout>
          <c:xMode val="edge"/>
          <c:yMode val="edge"/>
          <c:x val="0.14534722222222246"/>
          <c:y val="0"/>
        </c:manualLayout>
      </c:layout>
    </c:title>
    <c:plotArea>
      <c:layout>
        <c:manualLayout>
          <c:layoutTarget val="inner"/>
          <c:xMode val="edge"/>
          <c:yMode val="edge"/>
          <c:x val="7.6721354103182926E-2"/>
          <c:y val="0.1192211822578783"/>
          <c:w val="0.87241340708420012"/>
          <c:h val="0.83687750881707867"/>
        </c:manualLayout>
      </c:layout>
      <c:lineChart>
        <c:grouping val="standard"/>
        <c:ser>
          <c:idx val="0"/>
          <c:order val="0"/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strRef>
              <c:f>INJ_DAYS_SEX_ECO_NB!$E$7:$V$7</c:f>
              <c:strCach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strCache>
            </c:strRef>
          </c:cat>
          <c:val>
            <c:numRef>
              <c:f>INJ_DAYS_SEX_ECO_NB!$E$10:$V$10</c:f>
              <c:numCache>
                <c:formatCode>_(* #,##0_);_(* \(#,##0\);_(* "-"??_);_(@_)</c:formatCode>
                <c:ptCount val="18"/>
                <c:pt idx="0">
                  <c:v>4418500</c:v>
                </c:pt>
                <c:pt idx="1">
                  <c:v>4275030</c:v>
                </c:pt>
                <c:pt idx="2">
                  <c:v>4295150</c:v>
                </c:pt>
                <c:pt idx="3">
                  <c:v>4110830</c:v>
                </c:pt>
                <c:pt idx="4">
                  <c:v>3679750</c:v>
                </c:pt>
                <c:pt idx="5">
                  <c:v>3258730</c:v>
                </c:pt>
                <c:pt idx="6">
                  <c:v>2755230</c:v>
                </c:pt>
                <c:pt idx="7">
                  <c:v>2499450</c:v>
                </c:pt>
                <c:pt idx="8">
                  <c:v>2324460</c:v>
                </c:pt>
                <c:pt idx="9">
                  <c:v>2718670</c:v>
                </c:pt>
                <c:pt idx="10">
                  <c:v>2720560</c:v>
                </c:pt>
                <c:pt idx="11">
                  <c:v>2179057</c:v>
                </c:pt>
                <c:pt idx="12">
                  <c:v>2187544</c:v>
                </c:pt>
                <c:pt idx="13">
                  <c:v>2111273</c:v>
                </c:pt>
                <c:pt idx="14">
                  <c:v>1840588</c:v>
                </c:pt>
                <c:pt idx="15">
                  <c:v>1686617</c:v>
                </c:pt>
                <c:pt idx="16">
                  <c:v>1525441</c:v>
                </c:pt>
                <c:pt idx="17" formatCode="General">
                  <c:v>1296625</c:v>
                </c:pt>
              </c:numCache>
            </c:numRef>
          </c:val>
        </c:ser>
        <c:marker val="1"/>
        <c:axId val="84079360"/>
        <c:axId val="84080896"/>
      </c:lineChart>
      <c:catAx>
        <c:axId val="84079360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baseline="0">
                <a:solidFill>
                  <a:schemeClr val="bg1"/>
                </a:solidFill>
              </a:defRPr>
            </a:pPr>
            <a:endParaRPr lang="ru-RU"/>
          </a:p>
        </c:txPr>
        <c:crossAx val="84080896"/>
        <c:crosses val="autoZero"/>
        <c:auto val="1"/>
        <c:lblAlgn val="ctr"/>
        <c:lblOffset val="100"/>
      </c:catAx>
      <c:valAx>
        <c:axId val="84080896"/>
        <c:scaling>
          <c:orientation val="minMax"/>
          <c:max val="4500000"/>
          <c:min val="1000000"/>
        </c:scaling>
        <c:axPos val="l"/>
        <c:majorGridlines/>
        <c:minorGridlines>
          <c:spPr>
            <a:ln>
              <a:solidFill>
                <a:prstClr val="white">
                  <a:alpha val="0"/>
                </a:prstClr>
              </a:solidFill>
            </a:ln>
          </c:spPr>
        </c:minorGridlines>
        <c:numFmt formatCode="_(* #,##0_);_(* \(#,##0\);_(* &quot;-&quot;??_);_(@_)" sourceLinked="1"/>
        <c:majorTickMark val="none"/>
        <c:tickLblPos val="low"/>
        <c:spPr>
          <a:noFill/>
          <a:ln>
            <a:noFill/>
          </a:ln>
        </c:spPr>
        <c:txPr>
          <a:bodyPr/>
          <a:lstStyle/>
          <a:p>
            <a:pPr>
              <a:defRPr baseline="0">
                <a:solidFill>
                  <a:schemeClr val="bg1"/>
                </a:solidFill>
              </a:defRPr>
            </a:pPr>
            <a:endParaRPr lang="ru-RU"/>
          </a:p>
        </c:txPr>
        <c:crossAx val="84079360"/>
        <c:crosses val="autoZero"/>
        <c:crossBetween val="between"/>
      </c:valAx>
    </c:plotArea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4"/>
  <c:chart>
    <c:title>
      <c:tx>
        <c:rich>
          <a:bodyPr/>
          <a:lstStyle/>
          <a:p>
            <a:pPr>
              <a:defRPr/>
            </a:pPr>
            <a:r>
              <a:rPr lang="ru-RU" dirty="0">
                <a:solidFill>
                  <a:schemeClr val="bg1"/>
                </a:solidFill>
              </a:rPr>
              <a:t>Количество зарегистрированных случаев летального исхода в результате профессиональной деятельности в Российской Федерации (</a:t>
            </a:r>
            <a:r>
              <a:rPr lang="ru-RU" dirty="0" smtClean="0">
                <a:solidFill>
                  <a:schemeClr val="bg1"/>
                </a:solidFill>
              </a:rPr>
              <a:t>1998-2015)</a:t>
            </a:r>
            <a:endParaRPr lang="ru-RU" dirty="0">
              <a:solidFill>
                <a:schemeClr val="bg1"/>
              </a:solidFill>
            </a:endParaRPr>
          </a:p>
        </c:rich>
      </c:tx>
      <c:layout/>
    </c:title>
    <c:plotArea>
      <c:layout>
        <c:manualLayout>
          <c:layoutTarget val="inner"/>
          <c:xMode val="edge"/>
          <c:yMode val="edge"/>
          <c:x val="5.6425556836101731E-2"/>
          <c:y val="0.21189506485488421"/>
          <c:w val="0.93402138959856262"/>
          <c:h val="0.73258214710624359"/>
        </c:manualLayout>
      </c:layout>
      <c:lineChart>
        <c:grouping val="standard"/>
        <c:ser>
          <c:idx val="0"/>
          <c:order val="0"/>
          <c:marker>
            <c:symbol val="none"/>
          </c:marker>
          <c:cat>
            <c:strRef>
              <c:f>INJ_FATL_SEX_ECO_NB!$E$7:$V$7</c:f>
              <c:strCach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strCache>
            </c:strRef>
          </c:cat>
          <c:val>
            <c:numRef>
              <c:f>INJ_FATL_SEX_ECO_NB!$E$12:$V$12</c:f>
              <c:numCache>
                <c:formatCode>General</c:formatCode>
                <c:ptCount val="18"/>
                <c:pt idx="0">
                  <c:v>4300</c:v>
                </c:pt>
                <c:pt idx="1">
                  <c:v>4260</c:v>
                </c:pt>
                <c:pt idx="2">
                  <c:v>4400</c:v>
                </c:pt>
                <c:pt idx="3">
                  <c:v>4370</c:v>
                </c:pt>
                <c:pt idx="4">
                  <c:v>3920</c:v>
                </c:pt>
                <c:pt idx="5">
                  <c:v>3540</c:v>
                </c:pt>
                <c:pt idx="6">
                  <c:v>3290</c:v>
                </c:pt>
                <c:pt idx="7">
                  <c:v>3090</c:v>
                </c:pt>
                <c:pt idx="8">
                  <c:v>2900</c:v>
                </c:pt>
                <c:pt idx="9">
                  <c:v>2990</c:v>
                </c:pt>
                <c:pt idx="10">
                  <c:v>2550</c:v>
                </c:pt>
                <c:pt idx="11">
                  <c:v>1967</c:v>
                </c:pt>
                <c:pt idx="12">
                  <c:v>2004</c:v>
                </c:pt>
                <c:pt idx="13">
                  <c:v>1824</c:v>
                </c:pt>
                <c:pt idx="14">
                  <c:v>1820</c:v>
                </c:pt>
                <c:pt idx="15">
                  <c:v>1699</c:v>
                </c:pt>
                <c:pt idx="16">
                  <c:v>1456</c:v>
                </c:pt>
                <c:pt idx="17">
                  <c:v>1238</c:v>
                </c:pt>
              </c:numCache>
            </c:numRef>
          </c:val>
        </c:ser>
        <c:marker val="1"/>
        <c:axId val="84143104"/>
        <c:axId val="84148992"/>
      </c:lineChart>
      <c:catAx>
        <c:axId val="84143104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ru-RU"/>
          </a:p>
        </c:txPr>
        <c:crossAx val="84148992"/>
        <c:crosses val="autoZero"/>
        <c:auto val="1"/>
        <c:lblAlgn val="ctr"/>
        <c:lblOffset val="100"/>
      </c:catAx>
      <c:valAx>
        <c:axId val="84148992"/>
        <c:scaling>
          <c:orientation val="minMax"/>
          <c:max val="4500"/>
          <c:min val="1000"/>
        </c:scaling>
        <c:axPos val="l"/>
        <c:majorGridlines/>
        <c:numFmt formatCode="General" sourceLinked="1"/>
        <c:maj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ru-RU"/>
          </a:p>
        </c:txPr>
        <c:crossAx val="84143104"/>
        <c:crosses val="autoZero"/>
        <c:crossBetween val="between"/>
        <c:majorUnit val="500"/>
        <c:minorUnit val="100"/>
      </c:valAx>
    </c:plotArea>
    <c:plotVisOnly val="1"/>
    <c:dispBlanksAs val="gap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0933903453758739"/>
          <c:y val="3.7833307469553108E-2"/>
          <c:w val="0.87974559450363921"/>
          <c:h val="0.78206125245343128"/>
        </c:manualLayout>
      </c:layout>
      <c:barChart>
        <c:barDir val="col"/>
        <c:grouping val="stacked"/>
        <c:ser>
          <c:idx val="0"/>
          <c:order val="0"/>
          <c:tx>
            <c:strRef>
              <c:f>СРО!$A$4</c:f>
              <c:strCache>
                <c:ptCount val="1"/>
                <c:pt idx="0">
                  <c:v>Несоответствия по кадровому составу</c:v>
                </c:pt>
              </c:strCache>
            </c:strRef>
          </c:tx>
          <c:dLbls>
            <c:txPr>
              <a:bodyPr/>
              <a:lstStyle/>
              <a:p>
                <a:pPr>
                  <a:defRPr sz="1400" b="1" baseline="0">
                    <a:solidFill>
                      <a:sysClr val="windowText" lastClr="000000"/>
                    </a:solidFill>
                  </a:defRPr>
                </a:pPr>
                <a:endParaRPr lang="ru-RU"/>
              </a:p>
            </c:txPr>
            <c:showVal val="1"/>
          </c:dLbls>
          <c:cat>
            <c:numRef>
              <c:f>СРО!$F$2:$H$2</c:f>
              <c:numCache>
                <c:formatCode>General</c:formatCode>
                <c:ptCount val="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</c:numCache>
            </c:numRef>
          </c:cat>
          <c:val>
            <c:numRef>
              <c:f>СРО!$B$4:$H$4</c:f>
              <c:numCache>
                <c:formatCode>0%</c:formatCode>
                <c:ptCount val="3"/>
                <c:pt idx="0">
                  <c:v>0.39247311827956993</c:v>
                </c:pt>
                <c:pt idx="1">
                  <c:v>0.43715846994535529</c:v>
                </c:pt>
                <c:pt idx="2">
                  <c:v>0.39325842696629221</c:v>
                </c:pt>
              </c:numCache>
            </c:numRef>
          </c:val>
        </c:ser>
        <c:ser>
          <c:idx val="1"/>
          <c:order val="1"/>
          <c:tx>
            <c:strRef>
              <c:f>СРО!$A$5</c:f>
              <c:strCache>
                <c:ptCount val="1"/>
                <c:pt idx="0">
                  <c:v>Несоответствия в области ОТ и ПБ</c:v>
                </c:pt>
              </c:strCache>
            </c:strRef>
          </c:tx>
          <c:dLbls>
            <c:txPr>
              <a:bodyPr/>
              <a:lstStyle/>
              <a:p>
                <a:pPr>
                  <a:defRPr sz="1400" b="1" baseline="0"/>
                </a:pPr>
                <a:endParaRPr lang="ru-RU"/>
              </a:p>
            </c:txPr>
            <c:showVal val="1"/>
          </c:dLbls>
          <c:cat>
            <c:numRef>
              <c:f>СРО!$F$2:$H$2</c:f>
              <c:numCache>
                <c:formatCode>General</c:formatCode>
                <c:ptCount val="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</c:numCache>
            </c:numRef>
          </c:cat>
          <c:val>
            <c:numRef>
              <c:f>СРО!$B$5:$H$5</c:f>
              <c:numCache>
                <c:formatCode>0%</c:formatCode>
                <c:ptCount val="3"/>
                <c:pt idx="0">
                  <c:v>0.26075268817204306</c:v>
                </c:pt>
                <c:pt idx="1">
                  <c:v>0.31420765027322406</c:v>
                </c:pt>
                <c:pt idx="2">
                  <c:v>0.24157303370786523</c:v>
                </c:pt>
              </c:numCache>
            </c:numRef>
          </c:val>
        </c:ser>
        <c:ser>
          <c:idx val="2"/>
          <c:order val="2"/>
          <c:tx>
            <c:strRef>
              <c:f>СРО!$A$6</c:f>
              <c:strCache>
                <c:ptCount val="1"/>
                <c:pt idx="0">
                  <c:v>Несоответствия к наличию системы контроля (менеджмента) качества</c:v>
                </c:pt>
              </c:strCache>
            </c:strRef>
          </c:tx>
          <c:dLbls>
            <c:txPr>
              <a:bodyPr/>
              <a:lstStyle/>
              <a:p>
                <a:pPr>
                  <a:defRPr sz="1400" b="1" baseline="0"/>
                </a:pPr>
                <a:endParaRPr lang="ru-RU"/>
              </a:p>
            </c:txPr>
            <c:showVal val="1"/>
          </c:dLbls>
          <c:cat>
            <c:numRef>
              <c:f>СРО!$F$2:$H$2</c:f>
              <c:numCache>
                <c:formatCode>General</c:formatCode>
                <c:ptCount val="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</c:numCache>
            </c:numRef>
          </c:cat>
          <c:val>
            <c:numRef>
              <c:f>СРО!$B$6:$H$6</c:f>
              <c:numCache>
                <c:formatCode>0%</c:formatCode>
                <c:ptCount val="3"/>
                <c:pt idx="0">
                  <c:v>0.33602150537634418</c:v>
                </c:pt>
                <c:pt idx="1">
                  <c:v>0.18579234972677602</c:v>
                </c:pt>
                <c:pt idx="2">
                  <c:v>0.16853932584269668</c:v>
                </c:pt>
              </c:numCache>
            </c:numRef>
          </c:val>
        </c:ser>
        <c:ser>
          <c:idx val="3"/>
          <c:order val="3"/>
          <c:tx>
            <c:strRef>
              <c:f>СРО!$A$7</c:f>
              <c:strCache>
                <c:ptCount val="1"/>
                <c:pt idx="0">
                  <c:v>Нарушения на объектах строительства</c:v>
                </c:pt>
              </c:strCache>
            </c:strRef>
          </c:tx>
          <c:spPr>
            <a:solidFill>
              <a:srgbClr val="FFFF00"/>
            </a:solidFill>
          </c:spPr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</c:dLbls>
          <c:cat>
            <c:numRef>
              <c:f>СРО!$F$2:$H$2</c:f>
              <c:numCache>
                <c:formatCode>General</c:formatCode>
                <c:ptCount val="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</c:numCache>
            </c:numRef>
          </c:cat>
          <c:val>
            <c:numRef>
              <c:f>СРО!$B$7:$H$7</c:f>
              <c:numCache>
                <c:formatCode>0%</c:formatCode>
                <c:ptCount val="3"/>
                <c:pt idx="0">
                  <c:v>9.1397849462365593E-2</c:v>
                </c:pt>
                <c:pt idx="1">
                  <c:v>0.12568306010928962</c:v>
                </c:pt>
                <c:pt idx="2">
                  <c:v>8.4269662921348326E-2</c:v>
                </c:pt>
              </c:numCache>
            </c:numRef>
          </c:val>
        </c:ser>
        <c:ser>
          <c:idx val="4"/>
          <c:order val="4"/>
          <c:tx>
            <c:strRef>
              <c:f>СРО!$A$8</c:f>
              <c:strCache>
                <c:ptCount val="1"/>
                <c:pt idx="0">
                  <c:v>Нарушения требований к страхованию гражданской ответственности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</c:spPr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</c:dLbls>
          <c:cat>
            <c:numRef>
              <c:f>СРО!$F$2:$H$2</c:f>
              <c:numCache>
                <c:formatCode>General</c:formatCode>
                <c:ptCount val="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</c:numCache>
            </c:numRef>
          </c:cat>
          <c:val>
            <c:numRef>
              <c:f>СРО!$B$8:$H$8</c:f>
              <c:numCache>
                <c:formatCode>0%</c:formatCode>
                <c:ptCount val="3"/>
                <c:pt idx="0">
                  <c:v>4.3010752688172046E-2</c:v>
                </c:pt>
                <c:pt idx="1">
                  <c:v>2.7322404371584692E-2</c:v>
                </c:pt>
                <c:pt idx="2">
                  <c:v>3.9325842696629219E-2</c:v>
                </c:pt>
              </c:numCache>
            </c:numRef>
          </c:val>
        </c:ser>
        <c:dLbls>
          <c:showVal val="1"/>
        </c:dLbls>
        <c:gapWidth val="75"/>
        <c:overlap val="100"/>
        <c:axId val="85399040"/>
        <c:axId val="85400576"/>
      </c:barChart>
      <c:catAx>
        <c:axId val="85399040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85400576"/>
        <c:crosses val="autoZero"/>
        <c:auto val="1"/>
        <c:lblAlgn val="ctr"/>
        <c:lblOffset val="100"/>
      </c:catAx>
      <c:valAx>
        <c:axId val="85400576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r>
                  <a:rPr lang="ru-RU" sz="1400" b="1">
                    <a:solidFill>
                      <a:schemeClr val="bg1"/>
                    </a:solidFill>
                  </a:rPr>
                  <a:t>% от общего числа проверенных организаций</a:t>
                </a:r>
              </a:p>
            </c:rich>
          </c:tx>
          <c:layout/>
        </c:title>
        <c:numFmt formatCode="0%" sourceLinked="1"/>
        <c:maj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ru-RU"/>
          </a:p>
        </c:txPr>
        <c:crossAx val="8539904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"/>
          <c:y val="0.88710583310802016"/>
          <c:w val="0.97659214368047098"/>
          <c:h val="0.10035448463962975"/>
        </c:manualLayout>
      </c:layout>
      <c:txPr>
        <a:bodyPr/>
        <a:lstStyle/>
        <a:p>
          <a:pPr>
            <a:defRPr sz="1000" b="1">
              <a:solidFill>
                <a:schemeClr val="bg1"/>
              </a:solidFill>
            </a:defRPr>
          </a:pPr>
          <a:endParaRPr lang="ru-RU"/>
        </a:p>
      </c:txPr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4"/>
          <c:order val="4"/>
          <c:dLbls>
            <c:dLbl>
              <c:idx val="0"/>
              <c:layout>
                <c:manualLayout>
                  <c:x val="3.300076192030163E-2"/>
                  <c:y val="7.7577164628766737E-2"/>
                </c:manualLayout>
              </c:layout>
              <c:showCatName val="1"/>
              <c:showPercent val="1"/>
            </c:dLbl>
            <c:dLbl>
              <c:idx val="1"/>
              <c:layout>
                <c:manualLayout>
                  <c:x val="0.1503669816828242"/>
                  <c:y val="-6.1978724590020018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Иные причины</a:t>
                    </a:r>
                    <a:r>
                      <a:rPr lang="ru-RU" baseline="0" dirty="0" smtClean="0"/>
                      <a:t> </a:t>
                    </a:r>
                    <a:r>
                      <a:rPr lang="ru-RU" dirty="0" smtClean="0"/>
                      <a:t>по </a:t>
                    </a:r>
                    <a:r>
                      <a:rPr lang="ru-RU" dirty="0"/>
                      <a:t>материалам расследования несчастных случаев 
28%</a:t>
                    </a:r>
                  </a:p>
                </c:rich>
              </c:tx>
              <c:showCatName val="1"/>
              <c:showPercent val="1"/>
            </c:dLbl>
            <c:dLbl>
              <c:idx val="2"/>
              <c:layout>
                <c:manualLayout>
                  <c:x val="-3.8860560054619402E-2"/>
                  <c:y val="1.2853963938647339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Нарушение </a:t>
                    </a:r>
                    <a:r>
                      <a:rPr lang="ru-RU" dirty="0"/>
                      <a:t>требований безопасности при эксплуатации </a:t>
                    </a:r>
                    <a:r>
                      <a:rPr lang="ru-RU" dirty="0" smtClean="0"/>
                      <a:t>ТС, </a:t>
                    </a:r>
                    <a:r>
                      <a:rPr lang="ru-RU" dirty="0"/>
                      <a:t>в т.ч. ПДД
13%</a:t>
                    </a:r>
                  </a:p>
                </c:rich>
              </c:tx>
              <c:showCatName val="1"/>
              <c:showPercent val="1"/>
            </c:dLbl>
            <c:dLbl>
              <c:idx val="3"/>
              <c:layout>
                <c:manualLayout>
                  <c:x val="-2.4539148672446612E-2"/>
                  <c:y val="2.7812677676336686E-2"/>
                </c:manualLayout>
              </c:layout>
              <c:showCatName val="1"/>
              <c:showPercent val="1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ru-RU" dirty="0"/>
                      <a:t>Недостатки в организации и проведении подготовки работников </a:t>
                    </a:r>
                    <a:r>
                      <a:rPr lang="ru-RU"/>
                      <a:t>по </a:t>
                    </a:r>
                    <a:r>
                      <a:rPr lang="ru-RU" smtClean="0"/>
                      <a:t>ОТ</a:t>
                    </a:r>
                    <a:r>
                      <a:rPr lang="ru-RU" dirty="0"/>
                      <a:t>
5%</a:t>
                    </a:r>
                  </a:p>
                </c:rich>
              </c:tx>
              <c:showCatName val="1"/>
              <c:showPercent val="1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ru-RU"/>
                      <a:t>Неприменение </a:t>
                    </a:r>
                    <a:r>
                      <a:rPr lang="ru-RU" smtClean="0"/>
                      <a:t>СИЗ</a:t>
                    </a:r>
                    <a:r>
                      <a:rPr lang="ru-RU" dirty="0"/>
                      <a:t>
4%</a:t>
                    </a:r>
                  </a:p>
                </c:rich>
              </c:tx>
              <c:showCatName val="1"/>
              <c:showPercent val="1"/>
            </c:dLbl>
            <c:dLbl>
              <c:idx val="7"/>
              <c:layout>
                <c:manualLayout>
                  <c:x val="0.19642834684729427"/>
                  <c:y val="1.4367276184999048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Недостатки </a:t>
                    </a:r>
                    <a:r>
                      <a:rPr lang="ru-RU" dirty="0"/>
                      <a:t>в организации рабочих мест 
4%</a:t>
                    </a:r>
                  </a:p>
                </c:rich>
              </c:tx>
              <c:showCatName val="1"/>
              <c:showPercent val="1"/>
            </c:dLbl>
            <c:txPr>
              <a:bodyPr/>
              <a:lstStyle/>
              <a:p>
                <a:pPr>
                  <a:defRPr sz="1200" baseline="0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CatName val="1"/>
            <c:showPercent val="1"/>
            <c:showLeaderLines val="1"/>
          </c:dLbls>
          <c:cat>
            <c:strRef>
              <c:f>Лист1!$K$5:$K$12</c:f>
              <c:strCache>
                <c:ptCount val="8"/>
                <c:pt idx="0">
                  <c:v>Неудовлетворительная организация производства работ </c:v>
                </c:pt>
                <c:pt idx="1">
                  <c:v>Прочие причины, квалифицированные по материалам расследования несчастных случаев </c:v>
                </c:pt>
                <c:pt idx="2">
                  <c:v>Нарушение требований безопасности при эксплуатации транспортных средств, в т.ч. ПДД</c:v>
                </c:pt>
                <c:pt idx="3">
                  <c:v>Нарушение работником трудового распорядка и дисциплины труда </c:v>
                </c:pt>
                <c:pt idx="4">
                  <c:v>Нарушение технологического процесса </c:v>
                </c:pt>
                <c:pt idx="5">
                  <c:v>Недостатки в организации и проведении подготовки работников по охране труда </c:v>
                </c:pt>
                <c:pt idx="6">
                  <c:v>Неприменение средств индивидуальной и коллективной защиты </c:v>
                </c:pt>
                <c:pt idx="7">
                  <c:v>Неудовлетворительное содержание и недостатки в организации рабочих мест </c:v>
                </c:pt>
              </c:strCache>
            </c:strRef>
          </c:cat>
          <c:val>
            <c:numRef>
              <c:f>Лист1!$P$5:$P$12</c:f>
              <c:numCache>
                <c:formatCode>0.0%</c:formatCode>
                <c:ptCount val="8"/>
                <c:pt idx="0">
                  <c:v>0.3176134333690615</c:v>
                </c:pt>
                <c:pt idx="1">
                  <c:v>0.28000000000000008</c:v>
                </c:pt>
                <c:pt idx="2">
                  <c:v>0.13600000000000001</c:v>
                </c:pt>
                <c:pt idx="3">
                  <c:v>7.6455877098963898E-2</c:v>
                </c:pt>
                <c:pt idx="4">
                  <c:v>6.3951411218292301E-2</c:v>
                </c:pt>
                <c:pt idx="5">
                  <c:v>4.6087888531618437E-2</c:v>
                </c:pt>
                <c:pt idx="6">
                  <c:v>4.2000000000000023E-2</c:v>
                </c:pt>
                <c:pt idx="7">
                  <c:v>3.8227938549481956E-2</c:v>
                </c:pt>
              </c:numCache>
            </c:numRef>
          </c:val>
        </c:ser>
        <c:ser>
          <c:idx val="3"/>
          <c:order val="3"/>
          <c:dLbls>
            <c:showCatName val="1"/>
            <c:showPercent val="1"/>
            <c:showLeaderLines val="1"/>
          </c:dLbls>
          <c:cat>
            <c:strRef>
              <c:f>Лист1!$K$5:$K$12</c:f>
              <c:strCache>
                <c:ptCount val="8"/>
                <c:pt idx="0">
                  <c:v>Неудовлетворительная организация производства работ </c:v>
                </c:pt>
                <c:pt idx="1">
                  <c:v>Прочие причины, квалифицированные по материалам расследования несчастных случаев </c:v>
                </c:pt>
                <c:pt idx="2">
                  <c:v>Нарушение требований безопасности при эксплуатации транспортных средств, в т.ч. ПДД</c:v>
                </c:pt>
                <c:pt idx="3">
                  <c:v>Нарушение работником трудового распорядка и дисциплины труда </c:v>
                </c:pt>
                <c:pt idx="4">
                  <c:v>Нарушение технологического процесса </c:v>
                </c:pt>
                <c:pt idx="5">
                  <c:v>Недостатки в организации и проведении подготовки работников по охране труда </c:v>
                </c:pt>
                <c:pt idx="6">
                  <c:v>Неприменение средств индивидуальной и коллективной защиты </c:v>
                </c:pt>
                <c:pt idx="7">
                  <c:v>Неудовлетворительное содержание и недостатки в организации рабочих мест </c:v>
                </c:pt>
              </c:strCache>
            </c:strRef>
          </c:cat>
          <c:val>
            <c:numRef>
              <c:f>Лист1!$O$5:$O$12</c:f>
            </c:numRef>
          </c:val>
        </c:ser>
        <c:ser>
          <c:idx val="2"/>
          <c:order val="2"/>
          <c:dLbls>
            <c:showCatName val="1"/>
            <c:showPercent val="1"/>
            <c:showLeaderLines val="1"/>
          </c:dLbls>
          <c:cat>
            <c:strRef>
              <c:f>Лист1!$K$5:$K$12</c:f>
              <c:strCache>
                <c:ptCount val="8"/>
                <c:pt idx="0">
                  <c:v>Неудовлетворительная организация производства работ </c:v>
                </c:pt>
                <c:pt idx="1">
                  <c:v>Прочие причины, квалифицированные по материалам расследования несчастных случаев </c:v>
                </c:pt>
                <c:pt idx="2">
                  <c:v>Нарушение требований безопасности при эксплуатации транспортных средств, в т.ч. ПДД</c:v>
                </c:pt>
                <c:pt idx="3">
                  <c:v>Нарушение работником трудового распорядка и дисциплины труда </c:v>
                </c:pt>
                <c:pt idx="4">
                  <c:v>Нарушение технологического процесса </c:v>
                </c:pt>
                <c:pt idx="5">
                  <c:v>Недостатки в организации и проведении подготовки работников по охране труда </c:v>
                </c:pt>
                <c:pt idx="6">
                  <c:v>Неприменение средств индивидуальной и коллективной защиты </c:v>
                </c:pt>
                <c:pt idx="7">
                  <c:v>Неудовлетворительное содержание и недостатки в организации рабочих мест </c:v>
                </c:pt>
              </c:strCache>
            </c:strRef>
          </c:cat>
          <c:val>
            <c:numRef>
              <c:f>Лист1!$N$5:$N$12</c:f>
            </c:numRef>
          </c:val>
        </c:ser>
        <c:ser>
          <c:idx val="1"/>
          <c:order val="1"/>
          <c:dLbls>
            <c:showCatName val="1"/>
            <c:showPercent val="1"/>
            <c:showLeaderLines val="1"/>
          </c:dLbls>
          <c:cat>
            <c:strRef>
              <c:f>Лист1!$K$5:$K$12</c:f>
              <c:strCache>
                <c:ptCount val="8"/>
                <c:pt idx="0">
                  <c:v>Неудовлетворительная организация производства работ </c:v>
                </c:pt>
                <c:pt idx="1">
                  <c:v>Прочие причины, квалифицированные по материалам расследования несчастных случаев </c:v>
                </c:pt>
                <c:pt idx="2">
                  <c:v>Нарушение требований безопасности при эксплуатации транспортных средств, в т.ч. ПДД</c:v>
                </c:pt>
                <c:pt idx="3">
                  <c:v>Нарушение работником трудового распорядка и дисциплины труда </c:v>
                </c:pt>
                <c:pt idx="4">
                  <c:v>Нарушение технологического процесса </c:v>
                </c:pt>
                <c:pt idx="5">
                  <c:v>Недостатки в организации и проведении подготовки работников по охране труда </c:v>
                </c:pt>
                <c:pt idx="6">
                  <c:v>Неприменение средств индивидуальной и коллективной защиты </c:v>
                </c:pt>
                <c:pt idx="7">
                  <c:v>Неудовлетворительное содержание и недостатки в организации рабочих мест </c:v>
                </c:pt>
              </c:strCache>
            </c:strRef>
          </c:cat>
          <c:val>
            <c:numRef>
              <c:f>Лист1!$M$5:$M$12</c:f>
            </c:numRef>
          </c:val>
        </c:ser>
        <c:ser>
          <c:idx val="0"/>
          <c:order val="0"/>
          <c:dLbls>
            <c:showCatName val="1"/>
            <c:showPercent val="1"/>
            <c:showLeaderLines val="1"/>
          </c:dLbls>
          <c:cat>
            <c:strRef>
              <c:f>Лист1!$K$5:$K$12</c:f>
              <c:strCache>
                <c:ptCount val="8"/>
                <c:pt idx="0">
                  <c:v>Неудовлетворительная организация производства работ </c:v>
                </c:pt>
                <c:pt idx="1">
                  <c:v>Прочие причины, квалифицированные по материалам расследования несчастных случаев </c:v>
                </c:pt>
                <c:pt idx="2">
                  <c:v>Нарушение требований безопасности при эксплуатации транспортных средств, в т.ч. ПДД</c:v>
                </c:pt>
                <c:pt idx="3">
                  <c:v>Нарушение работником трудового распорядка и дисциплины труда </c:v>
                </c:pt>
                <c:pt idx="4">
                  <c:v>Нарушение технологического процесса </c:v>
                </c:pt>
                <c:pt idx="5">
                  <c:v>Недостатки в организации и проведении подготовки работников по охране труда </c:v>
                </c:pt>
                <c:pt idx="6">
                  <c:v>Неприменение средств индивидуальной и коллективной защиты </c:v>
                </c:pt>
                <c:pt idx="7">
                  <c:v>Неудовлетворительное содержание и недостатки в организации рабочих мест </c:v>
                </c:pt>
              </c:strCache>
            </c:strRef>
          </c:cat>
          <c:val>
            <c:numRef>
              <c:f>Лист1!$L$5:$L$12</c:f>
            </c:numRef>
          </c:val>
        </c:ser>
        <c:dLbls>
          <c:showCatName val="1"/>
          <c:showPercent val="1"/>
        </c:dLbls>
        <c:firstSliceAng val="0"/>
      </c:pieChart>
    </c:plotArea>
    <c:plotVisOnly val="1"/>
  </c:chart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dirty="0">
                <a:solidFill>
                  <a:schemeClr val="bg1"/>
                </a:solidFill>
              </a:rPr>
              <a:t>Структура</a:t>
            </a:r>
            <a:r>
              <a:rPr lang="ru-RU" baseline="0" dirty="0">
                <a:solidFill>
                  <a:schemeClr val="bg1"/>
                </a:solidFill>
              </a:rPr>
              <a:t> причин несчастных случаев при производстве </a:t>
            </a:r>
            <a:r>
              <a:rPr lang="ru-RU" baseline="0" dirty="0" smtClean="0">
                <a:solidFill>
                  <a:schemeClr val="bg1"/>
                </a:solidFill>
              </a:rPr>
              <a:t>работ членами </a:t>
            </a:r>
            <a:r>
              <a:rPr lang="ru-RU" baseline="0" dirty="0">
                <a:solidFill>
                  <a:schemeClr val="bg1"/>
                </a:solidFill>
              </a:rPr>
              <a:t>СРО </a:t>
            </a:r>
            <a:r>
              <a:rPr lang="ru-RU" baseline="0" dirty="0" err="1">
                <a:solidFill>
                  <a:schemeClr val="bg1"/>
                </a:solidFill>
              </a:rPr>
              <a:t>АСГиНК</a:t>
            </a:r>
            <a:endParaRPr lang="ru-RU" dirty="0">
              <a:solidFill>
                <a:schemeClr val="bg1"/>
              </a:solidFill>
            </a:endParaRPr>
          </a:p>
        </c:rich>
      </c:tx>
      <c:layout>
        <c:manualLayout>
          <c:xMode val="edge"/>
          <c:yMode val="edge"/>
          <c:x val="0.13702777777777778"/>
          <c:y val="1.5066369135534451E-2"/>
        </c:manualLayout>
      </c:layout>
    </c:title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1.7627937577768336E-2"/>
                  <c:y val="2.138292630840714E-2"/>
                </c:manualLayout>
              </c:layout>
              <c:showCatName val="1"/>
              <c:showPercent val="1"/>
            </c:dLbl>
            <c:dLbl>
              <c:idx val="1"/>
              <c:layout>
                <c:manualLayout>
                  <c:x val="-0.10557993935170831"/>
                  <c:y val="-4.1826317728505494E-2"/>
                </c:manualLayout>
              </c:layout>
              <c:showCatName val="1"/>
              <c:showPercent val="1"/>
            </c:dLbl>
            <c:dLbl>
              <c:idx val="2"/>
              <c:layout>
                <c:manualLayout>
                  <c:x val="-6.860968941382331E-2"/>
                  <c:y val="0.14662009141845714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Нарушение требований безопасности при эксплуатации </a:t>
                    </a:r>
                    <a:r>
                      <a:rPr lang="ru-RU" dirty="0" smtClean="0"/>
                      <a:t>ТС, </a:t>
                    </a:r>
                    <a:r>
                      <a:rPr lang="ru-RU" dirty="0"/>
                      <a:t>в т.ч. ПДД
15%</a:t>
                    </a:r>
                  </a:p>
                </c:rich>
              </c:tx>
              <c:showCatName val="1"/>
              <c:showPercent val="1"/>
            </c:dLbl>
            <c:dLbl>
              <c:idx val="3"/>
              <c:layout>
                <c:manualLayout>
                  <c:x val="-0.13136242344706939"/>
                  <c:y val="0.17797534098040577"/>
                </c:manualLayout>
              </c:layout>
              <c:showCatName val="1"/>
              <c:showPercent val="1"/>
            </c:dLbl>
            <c:dLbl>
              <c:idx val="4"/>
              <c:layout>
                <c:manualLayout>
                  <c:x val="0.37812937445319333"/>
                  <c:y val="0.11241646766009784"/>
                </c:manualLayout>
              </c:layout>
              <c:showCatName val="1"/>
              <c:showPercent val="1"/>
            </c:dLbl>
            <c:txPr>
              <a:bodyPr/>
              <a:lstStyle/>
              <a:p>
                <a:pPr>
                  <a:defRPr sz="1400" baseline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CatName val="1"/>
            <c:showPercent val="1"/>
            <c:showLeaderLines val="1"/>
          </c:dLbls>
          <c:cat>
            <c:strRef>
              <c:f>Лист1!$C$15:$C$19</c:f>
              <c:strCache>
                <c:ptCount val="5"/>
                <c:pt idx="0">
                  <c:v>Неудовлетворительная организация производства работ</c:v>
                </c:pt>
                <c:pt idx="1">
                  <c:v>Иные причины </c:v>
                </c:pt>
                <c:pt idx="2">
                  <c:v>Нарушение требований безопасности при эксплуатации транспортных средств, в т.ч. ПДД</c:v>
                </c:pt>
                <c:pt idx="3">
                  <c:v>Неудовлетворительное содержание и недостатки в организации рабочих мест </c:v>
                </c:pt>
                <c:pt idx="4">
                  <c:v>Нарушение работником трудового распорядка и дисциплины труда </c:v>
                </c:pt>
              </c:strCache>
            </c:strRef>
          </c:cat>
          <c:val>
            <c:numRef>
              <c:f>Лист1!$I$15:$I$19</c:f>
              <c:numCache>
                <c:formatCode>0%</c:formatCode>
                <c:ptCount val="5"/>
                <c:pt idx="0">
                  <c:v>0.4</c:v>
                </c:pt>
                <c:pt idx="1">
                  <c:v>0.28571428571428642</c:v>
                </c:pt>
                <c:pt idx="2">
                  <c:v>0.14285714285714324</c:v>
                </c:pt>
                <c:pt idx="3">
                  <c:v>8.5714285714285715E-2</c:v>
                </c:pt>
                <c:pt idx="4">
                  <c:v>5.7142857142857141E-2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</c:chart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0.48425</cdr:x>
      <cdr:y>0.07353</cdr:y>
    </cdr:from>
    <cdr:to>
      <cdr:x>0.563</cdr:x>
      <cdr:y>0.08824</cdr:y>
    </cdr:to>
    <cdr:sp macro="" textlink="">
      <cdr:nvSpPr>
        <cdr:cNvPr id="3" name="Прямая соединительная линия 2"/>
        <cdr:cNvSpPr/>
      </cdr:nvSpPr>
      <cdr:spPr bwMode="auto">
        <a:xfrm xmlns:a="http://schemas.openxmlformats.org/drawingml/2006/main" flipV="1">
          <a:off x="4427985" y="360040"/>
          <a:ext cx="720080" cy="72008"/>
        </a:xfrm>
        <a:prstGeom xmlns:a="http://schemas.openxmlformats.org/drawingml/2006/main" prst="line">
          <a:avLst/>
        </a:prstGeom>
        <a:solidFill xmlns:a="http://schemas.openxmlformats.org/drawingml/2006/main">
          <a:srgbClr val="CCECFF"/>
        </a:solidFill>
        <a:ln xmlns:a="http://schemas.openxmlformats.org/drawingml/2006/main"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  <cdr:txBody>
        <a:bodyPr xmlns:a="http://schemas.openxmlformats.org/drawingml/2006/main" vertOverflow="clip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0.4685</cdr:x>
      <cdr:y>0.15661</cdr:y>
    </cdr:from>
    <cdr:to>
      <cdr:x>0.689</cdr:x>
      <cdr:y>0.21356</cdr:y>
    </cdr:to>
    <cdr:sp macro="" textlink="">
      <cdr:nvSpPr>
        <cdr:cNvPr id="3" name="Прямая соединительная линия 2"/>
        <cdr:cNvSpPr/>
      </cdr:nvSpPr>
      <cdr:spPr bwMode="auto">
        <a:xfrm xmlns:a="http://schemas.openxmlformats.org/drawingml/2006/main" flipV="1">
          <a:off x="4283968" y="792088"/>
          <a:ext cx="2016224" cy="288032"/>
        </a:xfrm>
        <a:prstGeom xmlns:a="http://schemas.openxmlformats.org/drawingml/2006/main" prst="line">
          <a:avLst/>
        </a:prstGeom>
        <a:solidFill xmlns:a="http://schemas.openxmlformats.org/drawingml/2006/main">
          <a:srgbClr val="CCECFF"/>
        </a:solidFill>
        <a:ln xmlns:a="http://schemas.openxmlformats.org/drawingml/2006/main"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  <cdr:txBody>
        <a:bodyPr xmlns:a="http://schemas.openxmlformats.org/drawingml/2006/main" vertOverflow="clip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endParaRPr lang="ru-RU">
            <a:ln>
              <a:solidFill>
                <a:schemeClr val="tx1"/>
              </a:solidFill>
            </a:ln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0486" cy="33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41" tIns="46069" rIns="92141" bIns="46069" numCol="1" anchor="t" anchorCtr="0" compatLnSpc="1">
            <a:prstTxWarp prst="textNoShape">
              <a:avLst/>
            </a:prstTxWarp>
          </a:bodyPr>
          <a:lstStyle>
            <a:lvl1pPr defTabSz="921205" eaLnBrk="0" hangingPunct="0">
              <a:spcBef>
                <a:spcPct val="50000"/>
              </a:spcBef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4570" y="0"/>
            <a:ext cx="4302072" cy="33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41" tIns="46069" rIns="92141" bIns="46069" numCol="1" anchor="t" anchorCtr="0" compatLnSpc="1">
            <a:prstTxWarp prst="textNoShape">
              <a:avLst/>
            </a:prstTxWarp>
          </a:bodyPr>
          <a:lstStyle>
            <a:lvl1pPr algn="r" defTabSz="921205" eaLnBrk="0" hangingPunct="0">
              <a:spcBef>
                <a:spcPct val="50000"/>
              </a:spcBef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EC24C9D6-D00E-4E39-ADFC-70596EC4BDB3}" type="datetimeFigureOut">
              <a:rPr lang="ru-RU"/>
              <a:pPr>
                <a:defRPr/>
              </a:pPr>
              <a:t>07.04.2017</a:t>
            </a:fld>
            <a:endParaRPr lang="ru-RU" dirty="0"/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6456841"/>
            <a:ext cx="4300486" cy="33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41" tIns="46069" rIns="92141" bIns="46069" numCol="1" anchor="b" anchorCtr="0" compatLnSpc="1">
            <a:prstTxWarp prst="textNoShape">
              <a:avLst/>
            </a:prstTxWarp>
          </a:bodyPr>
          <a:lstStyle>
            <a:lvl1pPr defTabSz="921205" eaLnBrk="0" hangingPunct="0">
              <a:spcBef>
                <a:spcPct val="50000"/>
              </a:spcBef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4570" y="6456841"/>
            <a:ext cx="4302072" cy="33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41" tIns="46069" rIns="92141" bIns="46069" numCol="1" anchor="b" anchorCtr="0" compatLnSpc="1">
            <a:prstTxWarp prst="textNoShape">
              <a:avLst/>
            </a:prstTxWarp>
          </a:bodyPr>
          <a:lstStyle>
            <a:lvl1pPr algn="r" defTabSz="921205" eaLnBrk="0" hangingPunct="0">
              <a:spcBef>
                <a:spcPct val="50000"/>
              </a:spcBef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8CFF9ADD-6D26-4059-913B-EC1B25E80CE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188992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0486" cy="33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41" tIns="46069" rIns="92141" bIns="46069" numCol="1" anchor="t" anchorCtr="0" compatLnSpc="1">
            <a:prstTxWarp prst="textNoShape">
              <a:avLst/>
            </a:prstTxWarp>
          </a:bodyPr>
          <a:lstStyle>
            <a:lvl1pPr defTabSz="921205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4570" y="0"/>
            <a:ext cx="4302072" cy="33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41" tIns="46069" rIns="92141" bIns="46069" numCol="1" anchor="t" anchorCtr="0" compatLnSpc="1">
            <a:prstTxWarp prst="textNoShape">
              <a:avLst/>
            </a:prstTxWarp>
          </a:bodyPr>
          <a:lstStyle>
            <a:lvl1pPr algn="r" defTabSz="921205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5488" y="511175"/>
            <a:ext cx="3397250" cy="25479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669" y="3229216"/>
            <a:ext cx="7942897" cy="3058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41" tIns="46069" rIns="92141" bIns="4606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456841"/>
            <a:ext cx="4300486" cy="33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41" tIns="46069" rIns="92141" bIns="46069" numCol="1" anchor="b" anchorCtr="0" compatLnSpc="1">
            <a:prstTxWarp prst="textNoShape">
              <a:avLst/>
            </a:prstTxWarp>
          </a:bodyPr>
          <a:lstStyle>
            <a:lvl1pPr defTabSz="921205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4570" y="6456841"/>
            <a:ext cx="4302072" cy="33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41" tIns="46069" rIns="92141" bIns="46069" numCol="1" anchor="b" anchorCtr="0" compatLnSpc="1">
            <a:prstTxWarp prst="textNoShape">
              <a:avLst/>
            </a:prstTxWarp>
          </a:bodyPr>
          <a:lstStyle>
            <a:lvl1pPr algn="r" defTabSz="921205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AD9B4FC4-457E-4110-B154-D7A6B2A48B2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045121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5488" y="511175"/>
            <a:ext cx="3397250" cy="2547938"/>
          </a:xfrm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38335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5488" y="511175"/>
            <a:ext cx="3397250" cy="2547938"/>
          </a:xfrm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84600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5488" y="511175"/>
            <a:ext cx="3397250" cy="2547938"/>
          </a:xfrm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84600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5488" y="511175"/>
            <a:ext cx="3397250" cy="2547938"/>
          </a:xfrm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84600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5488" y="511175"/>
            <a:ext cx="3397250" cy="2547938"/>
          </a:xfrm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72728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5488" y="511175"/>
            <a:ext cx="3397250" cy="2547938"/>
          </a:xfrm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84600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5488" y="511175"/>
            <a:ext cx="3397250" cy="2547938"/>
          </a:xfrm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84600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5488" y="511175"/>
            <a:ext cx="3397250" cy="2547938"/>
          </a:xfrm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84600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5488" y="511175"/>
            <a:ext cx="3397250" cy="2547938"/>
          </a:xfrm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90967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5488" y="511175"/>
            <a:ext cx="3397250" cy="2547938"/>
          </a:xfrm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72728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5488" y="511175"/>
            <a:ext cx="3397250" cy="2547938"/>
          </a:xfrm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84600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5488" y="511175"/>
            <a:ext cx="3397250" cy="2547938"/>
          </a:xfrm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84600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5488" y="511175"/>
            <a:ext cx="3397250" cy="2547938"/>
          </a:xfrm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1233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38975" y="188913"/>
            <a:ext cx="1925638" cy="63357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58890" y="188913"/>
            <a:ext cx="5627687" cy="63357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8888" y="188914"/>
            <a:ext cx="5618162" cy="7191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258888" y="1052513"/>
            <a:ext cx="7705725" cy="5472112"/>
          </a:xfrm>
        </p:spPr>
        <p:txBody>
          <a:bodyPr/>
          <a:lstStyle/>
          <a:p>
            <a:pPr lvl="0"/>
            <a:endParaRPr lang="ru-RU" noProof="0" dirty="0" smtClean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58888" y="1052513"/>
            <a:ext cx="3776662" cy="54721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87952" y="1052513"/>
            <a:ext cx="3776663" cy="54721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58889" y="188914"/>
            <a:ext cx="5761037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58888" y="1052513"/>
            <a:ext cx="7705725" cy="547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</a:p>
        </p:txBody>
      </p:sp>
      <p:sp>
        <p:nvSpPr>
          <p:cNvPr id="7177" name="Номер слайда 5"/>
          <p:cNvSpPr txBox="1">
            <a:spLocks/>
          </p:cNvSpPr>
          <p:nvPr/>
        </p:nvSpPr>
        <p:spPr bwMode="auto">
          <a:xfrm>
            <a:off x="8786815" y="6602413"/>
            <a:ext cx="357187" cy="25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90C7CB0B-2A2E-4ECC-B3CA-DA81E483E7BA}" type="slidenum">
              <a:rPr lang="ru-RU" sz="1100" b="1" smtClean="0"/>
              <a:pPr algn="r">
                <a:defRPr/>
              </a:pPr>
              <a:t>‹#›</a:t>
            </a:fld>
            <a:endParaRPr lang="ru-RU" sz="1100" b="1" dirty="0"/>
          </a:p>
        </p:txBody>
      </p:sp>
      <p:sp>
        <p:nvSpPr>
          <p:cNvPr id="9" name="Rectangle 30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>
              <a:defRPr/>
            </a:pPr>
            <a:endParaRPr lang="ru-RU" sz="1700"/>
          </a:p>
        </p:txBody>
      </p:sp>
      <p:sp>
        <p:nvSpPr>
          <p:cNvPr id="12" name="Rectangle 14"/>
          <p:cNvSpPr>
            <a:spLocks noChangeArrowheads="1"/>
          </p:cNvSpPr>
          <p:nvPr/>
        </p:nvSpPr>
        <p:spPr bwMode="auto">
          <a:xfrm>
            <a:off x="-23812" y="1"/>
            <a:ext cx="7200900" cy="1079500"/>
          </a:xfrm>
          <a:prstGeom prst="rect">
            <a:avLst/>
          </a:prstGeom>
          <a:solidFill>
            <a:srgbClr val="3399FF"/>
          </a:solidFill>
          <a:ln w="9525" algn="ctr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0" y="6313488"/>
            <a:ext cx="9144000" cy="544512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15" name="Line 3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16" name="Line 33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pic>
        <p:nvPicPr>
          <p:cNvPr id="17" name="Рисунок 16" descr="Логотип ОСГиНК рисунок новый.jpg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164288" y="0"/>
            <a:ext cx="1979712" cy="105273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Univers Condensed Cyr" pitchFamily="34" charset="-5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Univers Condensed Cyr" pitchFamily="34" charset="-5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Univers Condensed Cyr" pitchFamily="34" charset="-5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Univers Condensed Cyr" pitchFamily="34" charset="-52"/>
        </a:defRPr>
      </a:lvl5pPr>
      <a:lvl6pPr marL="457200" algn="l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Univers Condensed Cyr" pitchFamily="34" charset="-52"/>
        </a:defRPr>
      </a:lvl6pPr>
      <a:lvl7pPr marL="914400" algn="l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Univers Condensed Cyr" pitchFamily="34" charset="-52"/>
        </a:defRPr>
      </a:lvl7pPr>
      <a:lvl8pPr marL="1371600" algn="l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Univers Condensed Cyr" pitchFamily="34" charset="-52"/>
        </a:defRPr>
      </a:lvl8pPr>
      <a:lvl9pPr marL="1828800" algn="l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Univers Condensed Cyr" pitchFamily="34" charset="-5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6600"/>
        </a:buClr>
        <a:buFont typeface="Wingdings" pitchFamily="2" charset="2"/>
        <a:buChar char="§"/>
        <a:defRPr sz="2400">
          <a:solidFill>
            <a:schemeClr val="tx1"/>
          </a:solidFill>
          <a:latin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Заголовок 6"/>
          <p:cNvSpPr txBox="1">
            <a:spLocks/>
          </p:cNvSpPr>
          <p:nvPr/>
        </p:nvSpPr>
        <p:spPr>
          <a:xfrm>
            <a:off x="323528" y="2130426"/>
            <a:ext cx="8606190" cy="14700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Univers Condensed Cyr" pitchFamily="34" charset="-52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Univers Condensed Cyr" pitchFamily="34" charset="-52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Univers Condensed Cyr" pitchFamily="34" charset="-52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Univers Condensed Cyr" pitchFamily="34" charset="-5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Univers Condensed Cyr" pitchFamily="34" charset="-5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Univers Condensed Cyr" pitchFamily="34" charset="-5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Univers Condensed Cyr" pitchFamily="34" charset="-5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Univers Condensed Cyr" pitchFamily="34" charset="-52"/>
              </a:defRPr>
            </a:lvl9pPr>
          </a:lstStyle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Участие СРО 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АСГиНК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 реализации</a:t>
            </a:r>
          </a:p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государственной политики </a:t>
            </a:r>
          </a:p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области охраны труда и промышленной безопасности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Заголовок 6"/>
          <p:cNvSpPr txBox="1">
            <a:spLocks/>
          </p:cNvSpPr>
          <p:nvPr/>
        </p:nvSpPr>
        <p:spPr bwMode="auto">
          <a:xfrm>
            <a:off x="1428728" y="3929068"/>
            <a:ext cx="7572428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sz="2400" b="1" kern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sz="2400" b="1" kern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Апостолов Александр Андреевич</a:t>
            </a:r>
            <a:r>
              <a:rPr kumimoji="0" lang="ru-RU" sz="2000" b="1" i="0" u="none" strike="noStrike" kern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</a:t>
            </a:r>
            <a:br>
              <a:rPr kumimoji="0" lang="ru-RU" sz="2000" b="1" i="0" u="none" strike="noStrike" kern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000" b="1" kern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генеральный директор</a:t>
            </a:r>
            <a:r>
              <a:rPr lang="en-US" sz="2000" b="1" kern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000" b="1" kern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СРО </a:t>
            </a:r>
            <a:r>
              <a:rPr lang="ru-RU" sz="2000" b="1" kern="0" noProof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АСГиНК</a:t>
            </a:r>
            <a:r>
              <a:rPr lang="ru-RU" sz="2000" b="1" kern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д.т.н.</a:t>
            </a:r>
            <a:endParaRPr kumimoji="0" lang="ru-RU" sz="2000" b="1" i="0" u="none" strike="noStrike" kern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SALedenev\Desktop\Работа\Бланки (АСГиНК)\Логотип АСГиНК растровый новый 201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4288" y="0"/>
            <a:ext cx="1979712" cy="10527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6"/>
          <p:cNvSpPr txBox="1">
            <a:spLocks/>
          </p:cNvSpPr>
          <p:nvPr/>
        </p:nvSpPr>
        <p:spPr bwMode="auto">
          <a:xfrm>
            <a:off x="0" y="6396335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Сочи-2017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75520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>
          <a:xfrm>
            <a:off x="71500" y="379205"/>
            <a:ext cx="360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0" name="Rectangle 2"/>
          <p:cNvSpPr txBox="1">
            <a:spLocks noChangeArrowheads="1"/>
          </p:cNvSpPr>
          <p:nvPr/>
        </p:nvSpPr>
        <p:spPr bwMode="auto">
          <a:xfrm>
            <a:off x="0" y="188914"/>
            <a:ext cx="7164288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9" name="Заголовок 6"/>
          <p:cNvSpPr txBox="1">
            <a:spLocks/>
          </p:cNvSpPr>
          <p:nvPr/>
        </p:nvSpPr>
        <p:spPr bwMode="auto">
          <a:xfrm>
            <a:off x="0" y="6396335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Сочи-2017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C:\Users\SALedenev\Desktop\Работа\Бланки (АСГиНК)\Логотип АСГиНК растровый новый 201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4288" y="0"/>
            <a:ext cx="1979712" cy="1052736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0" y="188640"/>
            <a:ext cx="7164288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520" y="404664"/>
            <a:ext cx="360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9 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27584" y="1844824"/>
            <a:ext cx="74888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chemeClr val="bg1"/>
              </a:solidFill>
            </a:endParaRPr>
          </a:p>
          <a:p>
            <a:pPr algn="just"/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dvprokopovich\Desktop\Охранатруда\00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052736"/>
            <a:ext cx="9144000" cy="52565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985311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>
          <a:xfrm>
            <a:off x="71500" y="379205"/>
            <a:ext cx="360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0" name="Rectangle 2"/>
          <p:cNvSpPr txBox="1">
            <a:spLocks noChangeArrowheads="1"/>
          </p:cNvSpPr>
          <p:nvPr/>
        </p:nvSpPr>
        <p:spPr bwMode="auto">
          <a:xfrm>
            <a:off x="0" y="188914"/>
            <a:ext cx="7164288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9" name="Заголовок 6"/>
          <p:cNvSpPr txBox="1">
            <a:spLocks/>
          </p:cNvSpPr>
          <p:nvPr/>
        </p:nvSpPr>
        <p:spPr bwMode="auto">
          <a:xfrm>
            <a:off x="0" y="6396335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Сочи-2017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C:\Users\SALedenev\Desktop\Работа\Бланки (АСГиНК)\Логотип АСГиНК растровый новый 201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4288" y="0"/>
            <a:ext cx="1979712" cy="1052736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0" y="188640"/>
            <a:ext cx="7164288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520" y="404664"/>
            <a:ext cx="504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10 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27584" y="1844824"/>
            <a:ext cx="74888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chemeClr val="bg1"/>
              </a:solidFill>
            </a:endParaRPr>
          </a:p>
          <a:p>
            <a:pPr algn="just"/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Диаграмма 9"/>
          <p:cNvGraphicFramePr>
            <a:graphicFrameLocks noGrp="1"/>
          </p:cNvGraphicFramePr>
          <p:nvPr/>
        </p:nvGraphicFramePr>
        <p:xfrm>
          <a:off x="0" y="1196752"/>
          <a:ext cx="9144000" cy="50576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36985311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>
          <a:xfrm>
            <a:off x="71500" y="379205"/>
            <a:ext cx="360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0" name="Rectangle 2"/>
          <p:cNvSpPr txBox="1">
            <a:spLocks noChangeArrowheads="1"/>
          </p:cNvSpPr>
          <p:nvPr/>
        </p:nvSpPr>
        <p:spPr bwMode="auto">
          <a:xfrm>
            <a:off x="0" y="188914"/>
            <a:ext cx="7164288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9" name="Заголовок 6"/>
          <p:cNvSpPr txBox="1">
            <a:spLocks/>
          </p:cNvSpPr>
          <p:nvPr/>
        </p:nvSpPr>
        <p:spPr bwMode="auto">
          <a:xfrm>
            <a:off x="0" y="6396335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Сочи-2017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C:\Users\SALedenev\Desktop\Работа\Бланки (АСГиНК)\Логотип АСГиНК растровый новый 201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4288" y="0"/>
            <a:ext cx="1979712" cy="1052736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0" y="188640"/>
            <a:ext cx="7164288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520" y="404664"/>
            <a:ext cx="504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11 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27584" y="1844824"/>
            <a:ext cx="74888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chemeClr val="bg1"/>
              </a:solidFill>
            </a:endParaRPr>
          </a:p>
          <a:p>
            <a:pPr algn="just"/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dvprokopovich\Desktop\IMG_6507.JPG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124744"/>
            <a:ext cx="9144000" cy="51845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985311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3071812"/>
            <a:ext cx="6143625" cy="719137"/>
          </a:xfrm>
        </p:spPr>
        <p:txBody>
          <a:bodyPr/>
          <a:lstStyle/>
          <a:p>
            <a:pPr algn="ctr"/>
            <a:r>
              <a:rPr lang="ru-RU" sz="2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+mn-lt"/>
              </a:rPr>
              <a:t>Спасибо за внимание!</a:t>
            </a:r>
          </a:p>
        </p:txBody>
      </p:sp>
      <p:pic>
        <p:nvPicPr>
          <p:cNvPr id="7" name="Рисунок 6" descr="C:\Users\SALedenev\Desktop\Работа\Бланки (АСГиНК)\Логотип АСГиНК растровый новый 201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4288" y="0"/>
            <a:ext cx="1979712" cy="105273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0" y="357091"/>
            <a:ext cx="4675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12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Заголовок 6"/>
          <p:cNvSpPr txBox="1">
            <a:spLocks/>
          </p:cNvSpPr>
          <p:nvPr/>
        </p:nvSpPr>
        <p:spPr bwMode="auto">
          <a:xfrm>
            <a:off x="0" y="6396335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Сочи-2017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>
          <a:xfrm>
            <a:off x="71500" y="379205"/>
            <a:ext cx="360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0" name="Rectangle 2"/>
          <p:cNvSpPr txBox="1">
            <a:spLocks noChangeArrowheads="1"/>
          </p:cNvSpPr>
          <p:nvPr/>
        </p:nvSpPr>
        <p:spPr bwMode="auto">
          <a:xfrm>
            <a:off x="0" y="188914"/>
            <a:ext cx="7164288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9" name="Заголовок 6"/>
          <p:cNvSpPr txBox="1">
            <a:spLocks/>
          </p:cNvSpPr>
          <p:nvPr/>
        </p:nvSpPr>
        <p:spPr bwMode="auto">
          <a:xfrm>
            <a:off x="0" y="6396335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Сочи-2017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C:\Users\SALedenev\Desktop\Работа\Бланки (АСГиНК)\Логотип АСГиНК растровый новый 201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4288" y="0"/>
            <a:ext cx="1979712" cy="1052736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0" y="188640"/>
            <a:ext cx="7164288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520" y="404664"/>
            <a:ext cx="360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 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1340768"/>
            <a:ext cx="842493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Приоритетные направления в области охраны труда:</a:t>
            </a:r>
          </a:p>
          <a:p>
            <a:pPr algn="ctr"/>
            <a:endParaRPr lang="ru-RU" sz="2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27584" y="1844824"/>
            <a:ext cx="748883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chemeClr val="bg1"/>
              </a:solidFill>
            </a:endParaRPr>
          </a:p>
          <a:p>
            <a:pPr algn="just"/>
            <a:r>
              <a:rPr lang="ru-RU" sz="2400" dirty="0" smtClean="0">
                <a:solidFill>
                  <a:schemeClr val="bg1"/>
                </a:solidFill>
              </a:rPr>
              <a:t>-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реализация ведомственных целевых программ улучшения условий и охраны труда;</a:t>
            </a:r>
          </a:p>
          <a:p>
            <a:pPr algn="just"/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профилактика несчастных случаев и повреждения здоровья работников;</a:t>
            </a:r>
          </a:p>
          <a:p>
            <a:pPr algn="just"/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расследование и учет несчастных случаев на производстве и профессиональных заболеваний;</a:t>
            </a:r>
          </a:p>
          <a:p>
            <a:pPr algn="just"/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подготовка специалистов по охране труда и их дополнительное профессиональное образование;</a:t>
            </a:r>
          </a:p>
          <a:p>
            <a:pPr algn="just"/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установление порядка обеспечения работников средствами индивидуальной и коллективной защиты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85311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>
          <a:xfrm>
            <a:off x="71500" y="379205"/>
            <a:ext cx="360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0" name="Rectangle 2"/>
          <p:cNvSpPr txBox="1">
            <a:spLocks noChangeArrowheads="1"/>
          </p:cNvSpPr>
          <p:nvPr/>
        </p:nvSpPr>
        <p:spPr bwMode="auto">
          <a:xfrm>
            <a:off x="0" y="188914"/>
            <a:ext cx="7164288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9" name="Заголовок 6"/>
          <p:cNvSpPr txBox="1">
            <a:spLocks/>
          </p:cNvSpPr>
          <p:nvPr/>
        </p:nvSpPr>
        <p:spPr bwMode="auto">
          <a:xfrm>
            <a:off x="0" y="6396335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Сочи-2017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C:\Users\SALedenev\Desktop\Работа\Бланки (АСГиНК)\Логотип АСГиНК растровый новый 201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4288" y="0"/>
            <a:ext cx="1979712" cy="1052736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0" y="188640"/>
            <a:ext cx="7164288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520" y="404664"/>
            <a:ext cx="360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 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5536" y="6021288"/>
            <a:ext cx="5544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Источник: Международная организация труда</a:t>
            </a:r>
            <a:r>
              <a:rPr lang="en-US" b="1" dirty="0" smtClean="0">
                <a:solidFill>
                  <a:schemeClr val="bg1"/>
                </a:solidFill>
              </a:rPr>
              <a:t> (ILO)</a:t>
            </a:r>
            <a:endParaRPr lang="ru-RU" b="1" dirty="0">
              <a:solidFill>
                <a:schemeClr val="bg1"/>
              </a:solidFill>
            </a:endParaRPr>
          </a:p>
        </p:txBody>
      </p:sp>
      <p:graphicFrame>
        <p:nvGraphicFramePr>
          <p:cNvPr id="13" name="Диаграмма 12"/>
          <p:cNvGraphicFramePr>
            <a:graphicFrameLocks noGrp="1"/>
          </p:cNvGraphicFramePr>
          <p:nvPr/>
        </p:nvGraphicFramePr>
        <p:xfrm>
          <a:off x="0" y="1196752"/>
          <a:ext cx="9144000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36985311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>
          <a:xfrm>
            <a:off x="71500" y="379205"/>
            <a:ext cx="360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0" name="Rectangle 2"/>
          <p:cNvSpPr txBox="1">
            <a:spLocks noChangeArrowheads="1"/>
          </p:cNvSpPr>
          <p:nvPr/>
        </p:nvSpPr>
        <p:spPr bwMode="auto">
          <a:xfrm>
            <a:off x="0" y="188914"/>
            <a:ext cx="7164288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9" name="Заголовок 6"/>
          <p:cNvSpPr txBox="1">
            <a:spLocks/>
          </p:cNvSpPr>
          <p:nvPr/>
        </p:nvSpPr>
        <p:spPr bwMode="auto">
          <a:xfrm>
            <a:off x="0" y="6396335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Москва, 24 марта 2017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C:\Users\SALedenev\Desktop\Работа\Бланки (АСГиНК)\Логотип АСГиНК растровый новый 201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4288" y="0"/>
            <a:ext cx="1979712" cy="1052736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0" y="188640"/>
            <a:ext cx="7164288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520" y="404664"/>
            <a:ext cx="360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 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5536" y="6021288"/>
            <a:ext cx="5544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Источник: Международная организация труда </a:t>
            </a:r>
            <a:r>
              <a:rPr lang="en-US" b="1" dirty="0" smtClean="0">
                <a:solidFill>
                  <a:schemeClr val="bg1"/>
                </a:solidFill>
              </a:rPr>
              <a:t>(ILO)</a:t>
            </a:r>
            <a:endParaRPr lang="ru-RU" b="1" dirty="0">
              <a:solidFill>
                <a:schemeClr val="bg1"/>
              </a:solidFill>
            </a:endParaRPr>
          </a:p>
        </p:txBody>
      </p:sp>
      <p:graphicFrame>
        <p:nvGraphicFramePr>
          <p:cNvPr id="10" name="Диаграмма 9"/>
          <p:cNvGraphicFramePr>
            <a:graphicFrameLocks noGrp="1"/>
          </p:cNvGraphicFramePr>
          <p:nvPr/>
        </p:nvGraphicFramePr>
        <p:xfrm>
          <a:off x="-80962" y="1052735"/>
          <a:ext cx="9305925" cy="5040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36985311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88641"/>
            <a:ext cx="9144001" cy="719137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Безопасность строительства – это …</a:t>
            </a:r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3264518" y="3329110"/>
            <a:ext cx="2520280" cy="57606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Безопасность строительства</a:t>
            </a: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1752102" y="1882351"/>
            <a:ext cx="2160240" cy="86409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chemeClr val="bg1"/>
                </a:solidFill>
                <a:latin typeface="Arial" charset="0"/>
              </a:rPr>
              <a:t>Адаптация законодательной базы</a:t>
            </a:r>
            <a:endParaRPr lang="ru-RU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6212530" y="3214686"/>
            <a:ext cx="2160240" cy="7858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chemeClr val="bg1"/>
                </a:solidFill>
                <a:latin typeface="Arial" charset="0"/>
              </a:rPr>
              <a:t>Качественные проверки</a:t>
            </a:r>
            <a:endParaRPr lang="ru-RU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785786" y="3214686"/>
            <a:ext cx="2050876" cy="82760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50000"/>
              </a:spcBef>
            </a:pPr>
            <a:r>
              <a:rPr lang="ru-RU" b="1" dirty="0" err="1" smtClean="0">
                <a:solidFill>
                  <a:schemeClr val="bg1"/>
                </a:solidFill>
                <a:latin typeface="Arial" charset="0"/>
              </a:rPr>
              <a:t>Квалифици-рованные</a:t>
            </a:r>
            <a:r>
              <a:rPr lang="ru-RU" b="1" dirty="0" smtClean="0">
                <a:solidFill>
                  <a:schemeClr val="bg1"/>
                </a:solidFill>
                <a:latin typeface="Arial" charset="0"/>
              </a:rPr>
              <a:t>                 кадры</a:t>
            </a:r>
            <a:endParaRPr lang="ru-RU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4896840" y="1873347"/>
            <a:ext cx="2410916" cy="86409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chemeClr val="bg1"/>
                </a:solidFill>
                <a:latin typeface="Arial" charset="0"/>
              </a:rPr>
              <a:t>Система менеджмента качества </a:t>
            </a:r>
            <a:endParaRPr lang="ru-RU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1396378" y="4410842"/>
            <a:ext cx="2410916" cy="86409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chemeClr val="bg1"/>
                </a:solidFill>
                <a:latin typeface="Arial" charset="0"/>
              </a:rPr>
              <a:t>Актуализация</a:t>
            </a:r>
          </a:p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chemeClr val="bg1"/>
                </a:solidFill>
                <a:latin typeface="Arial" charset="0"/>
              </a:rPr>
              <a:t>НТД</a:t>
            </a:r>
            <a:endParaRPr lang="ru-RU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5011140" y="4410346"/>
            <a:ext cx="2410916" cy="86409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chemeClr val="bg1"/>
                </a:solidFill>
                <a:latin typeface="Arial" charset="0"/>
              </a:rPr>
              <a:t>Противодействие контрафактной продукции</a:t>
            </a:r>
            <a:endParaRPr lang="ru-RU" b="1" dirty="0">
              <a:solidFill>
                <a:schemeClr val="bg1"/>
              </a:solidFill>
              <a:latin typeface="Arial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3645394" y="2505342"/>
            <a:ext cx="199148" cy="195323"/>
            <a:chOff x="6193532" y="3089662"/>
            <a:chExt cx="199148" cy="195322"/>
          </a:xfrm>
        </p:grpSpPr>
        <p:sp>
          <p:nvSpPr>
            <p:cNvPr id="10" name="Блок-схема: узел 9"/>
            <p:cNvSpPr/>
            <p:nvPr/>
          </p:nvSpPr>
          <p:spPr>
            <a:xfrm>
              <a:off x="6233413" y="3129402"/>
              <a:ext cx="114601" cy="114045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Кольцо 10"/>
            <p:cNvSpPr/>
            <p:nvPr/>
          </p:nvSpPr>
          <p:spPr>
            <a:xfrm>
              <a:off x="6193532" y="3089662"/>
              <a:ext cx="199148" cy="195322"/>
            </a:xfrm>
            <a:prstGeom prst="donut">
              <a:avLst>
                <a:gd name="adj" fmla="val 8055"/>
              </a:avLst>
            </a:prstGeom>
            <a:solidFill>
              <a:schemeClr val="bg1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4967186" y="2509038"/>
            <a:ext cx="199148" cy="195323"/>
            <a:chOff x="6193532" y="3089662"/>
            <a:chExt cx="199148" cy="195322"/>
          </a:xfrm>
        </p:grpSpPr>
        <p:sp>
          <p:nvSpPr>
            <p:cNvPr id="19" name="Блок-схема: узел 18"/>
            <p:cNvSpPr/>
            <p:nvPr/>
          </p:nvSpPr>
          <p:spPr>
            <a:xfrm>
              <a:off x="6233413" y="3129402"/>
              <a:ext cx="114601" cy="114045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Кольцо 19"/>
            <p:cNvSpPr/>
            <p:nvPr/>
          </p:nvSpPr>
          <p:spPr>
            <a:xfrm>
              <a:off x="6193532" y="3089662"/>
              <a:ext cx="199148" cy="195322"/>
            </a:xfrm>
            <a:prstGeom prst="donut">
              <a:avLst>
                <a:gd name="adj" fmla="val 8055"/>
              </a:avLst>
            </a:prstGeom>
            <a:solidFill>
              <a:schemeClr val="bg1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2552078" y="3557327"/>
            <a:ext cx="199148" cy="195323"/>
            <a:chOff x="6193532" y="3089662"/>
            <a:chExt cx="199148" cy="195322"/>
          </a:xfrm>
        </p:grpSpPr>
        <p:sp>
          <p:nvSpPr>
            <p:cNvPr id="24" name="Блок-схема: узел 23"/>
            <p:cNvSpPr/>
            <p:nvPr/>
          </p:nvSpPr>
          <p:spPr>
            <a:xfrm>
              <a:off x="6233413" y="3129402"/>
              <a:ext cx="114601" cy="114045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Кольцо 24"/>
            <p:cNvSpPr/>
            <p:nvPr/>
          </p:nvSpPr>
          <p:spPr>
            <a:xfrm>
              <a:off x="6193532" y="3089662"/>
              <a:ext cx="199148" cy="195322"/>
            </a:xfrm>
            <a:prstGeom prst="donut">
              <a:avLst>
                <a:gd name="adj" fmla="val 8055"/>
              </a:avLst>
            </a:prstGeom>
            <a:solidFill>
              <a:schemeClr val="bg1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6260352" y="3523991"/>
            <a:ext cx="199148" cy="195323"/>
            <a:chOff x="6193532" y="3089662"/>
            <a:chExt cx="199148" cy="195322"/>
          </a:xfrm>
        </p:grpSpPr>
        <p:sp>
          <p:nvSpPr>
            <p:cNvPr id="27" name="Блок-схема: узел 26"/>
            <p:cNvSpPr/>
            <p:nvPr/>
          </p:nvSpPr>
          <p:spPr>
            <a:xfrm>
              <a:off x="6233413" y="3129402"/>
              <a:ext cx="114601" cy="114045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Кольцо 27"/>
            <p:cNvSpPr/>
            <p:nvPr/>
          </p:nvSpPr>
          <p:spPr>
            <a:xfrm>
              <a:off x="6193532" y="3089662"/>
              <a:ext cx="199148" cy="195322"/>
            </a:xfrm>
            <a:prstGeom prst="donut">
              <a:avLst>
                <a:gd name="adj" fmla="val 8055"/>
              </a:avLst>
            </a:prstGeom>
            <a:solidFill>
              <a:schemeClr val="bg1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5079093" y="4745229"/>
            <a:ext cx="199148" cy="195323"/>
            <a:chOff x="6193532" y="3089662"/>
            <a:chExt cx="199148" cy="195322"/>
          </a:xfrm>
        </p:grpSpPr>
        <p:sp>
          <p:nvSpPr>
            <p:cNvPr id="30" name="Блок-схема: узел 29"/>
            <p:cNvSpPr/>
            <p:nvPr/>
          </p:nvSpPr>
          <p:spPr>
            <a:xfrm>
              <a:off x="6233413" y="3129402"/>
              <a:ext cx="114601" cy="114045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Кольцо 30"/>
            <p:cNvSpPr/>
            <p:nvPr/>
          </p:nvSpPr>
          <p:spPr>
            <a:xfrm>
              <a:off x="6193532" y="3089662"/>
              <a:ext cx="199148" cy="195322"/>
            </a:xfrm>
            <a:prstGeom prst="donut">
              <a:avLst>
                <a:gd name="adj" fmla="val 8055"/>
              </a:avLst>
            </a:prstGeom>
            <a:solidFill>
              <a:schemeClr val="bg1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3514767" y="4771497"/>
            <a:ext cx="199148" cy="195323"/>
            <a:chOff x="6193532" y="3089662"/>
            <a:chExt cx="199148" cy="195322"/>
          </a:xfrm>
        </p:grpSpPr>
        <p:sp>
          <p:nvSpPr>
            <p:cNvPr id="33" name="Блок-схема: узел 32"/>
            <p:cNvSpPr/>
            <p:nvPr/>
          </p:nvSpPr>
          <p:spPr>
            <a:xfrm>
              <a:off x="6233413" y="3129402"/>
              <a:ext cx="114601" cy="114045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Кольцо 33"/>
            <p:cNvSpPr/>
            <p:nvPr/>
          </p:nvSpPr>
          <p:spPr>
            <a:xfrm>
              <a:off x="6193532" y="3089662"/>
              <a:ext cx="199148" cy="195322"/>
            </a:xfrm>
            <a:prstGeom prst="donut">
              <a:avLst>
                <a:gd name="adj" fmla="val 8055"/>
              </a:avLst>
            </a:prstGeom>
            <a:solidFill>
              <a:schemeClr val="bg1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cxnSp>
        <p:nvCxnSpPr>
          <p:cNvPr id="35" name="Прямая соединительная линия 34"/>
          <p:cNvCxnSpPr/>
          <p:nvPr/>
        </p:nvCxnSpPr>
        <p:spPr bwMode="auto">
          <a:xfrm>
            <a:off x="4090514" y="2599578"/>
            <a:ext cx="0" cy="720080"/>
          </a:xfrm>
          <a:prstGeom prst="line">
            <a:avLst/>
          </a:prstGeom>
          <a:solidFill>
            <a:srgbClr val="CCECFF"/>
          </a:solidFill>
          <a:ln w="158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Прямая соединительная линия 36"/>
          <p:cNvCxnSpPr/>
          <p:nvPr/>
        </p:nvCxnSpPr>
        <p:spPr bwMode="auto">
          <a:xfrm flipH="1">
            <a:off x="3846164" y="2609030"/>
            <a:ext cx="244351" cy="0"/>
          </a:xfrm>
          <a:prstGeom prst="line">
            <a:avLst/>
          </a:prstGeom>
          <a:solidFill>
            <a:srgbClr val="CCECFF"/>
          </a:solidFill>
          <a:ln w="158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Прямая соединительная линия 39"/>
          <p:cNvCxnSpPr/>
          <p:nvPr/>
        </p:nvCxnSpPr>
        <p:spPr bwMode="auto">
          <a:xfrm>
            <a:off x="4704678" y="2597465"/>
            <a:ext cx="0" cy="720080"/>
          </a:xfrm>
          <a:prstGeom prst="line">
            <a:avLst/>
          </a:prstGeom>
          <a:solidFill>
            <a:srgbClr val="CCECFF"/>
          </a:solidFill>
          <a:ln w="158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Прямая соединительная линия 40"/>
          <p:cNvCxnSpPr/>
          <p:nvPr/>
        </p:nvCxnSpPr>
        <p:spPr bwMode="auto">
          <a:xfrm flipH="1">
            <a:off x="4706069" y="2594217"/>
            <a:ext cx="244351" cy="0"/>
          </a:xfrm>
          <a:prstGeom prst="line">
            <a:avLst/>
          </a:prstGeom>
          <a:solidFill>
            <a:srgbClr val="CCECFF"/>
          </a:solidFill>
          <a:ln w="158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Прямая соединительная линия 41"/>
          <p:cNvCxnSpPr/>
          <p:nvPr/>
        </p:nvCxnSpPr>
        <p:spPr bwMode="auto">
          <a:xfrm>
            <a:off x="4077938" y="3902595"/>
            <a:ext cx="0" cy="940265"/>
          </a:xfrm>
          <a:prstGeom prst="line">
            <a:avLst/>
          </a:prstGeom>
          <a:solidFill>
            <a:srgbClr val="CCECFF"/>
          </a:solidFill>
          <a:ln w="158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Прямая соединительная линия 43"/>
          <p:cNvCxnSpPr/>
          <p:nvPr/>
        </p:nvCxnSpPr>
        <p:spPr bwMode="auto">
          <a:xfrm flipH="1" flipV="1">
            <a:off x="3744970" y="4855559"/>
            <a:ext cx="332847" cy="899"/>
          </a:xfrm>
          <a:prstGeom prst="line">
            <a:avLst/>
          </a:prstGeom>
          <a:solidFill>
            <a:srgbClr val="CCECFF"/>
          </a:solidFill>
          <a:ln w="158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7" name="Прямая соединительная линия 46"/>
          <p:cNvCxnSpPr/>
          <p:nvPr/>
        </p:nvCxnSpPr>
        <p:spPr bwMode="auto">
          <a:xfrm>
            <a:off x="4704678" y="3870974"/>
            <a:ext cx="0" cy="940265"/>
          </a:xfrm>
          <a:prstGeom prst="line">
            <a:avLst/>
          </a:prstGeom>
          <a:solidFill>
            <a:srgbClr val="CCECFF"/>
          </a:solidFill>
          <a:ln w="158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8" name="Прямая соединительная линия 47"/>
          <p:cNvCxnSpPr/>
          <p:nvPr/>
        </p:nvCxnSpPr>
        <p:spPr bwMode="auto">
          <a:xfrm flipH="1" flipV="1">
            <a:off x="4706069" y="4825271"/>
            <a:ext cx="332847" cy="899"/>
          </a:xfrm>
          <a:prstGeom prst="line">
            <a:avLst/>
          </a:prstGeom>
          <a:solidFill>
            <a:srgbClr val="CCECFF"/>
          </a:solidFill>
          <a:ln w="158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9" name="Прямая соединительная линия 48"/>
          <p:cNvCxnSpPr/>
          <p:nvPr/>
        </p:nvCxnSpPr>
        <p:spPr bwMode="auto">
          <a:xfrm flipH="1">
            <a:off x="2760462" y="3615792"/>
            <a:ext cx="512442" cy="5863"/>
          </a:xfrm>
          <a:prstGeom prst="line">
            <a:avLst/>
          </a:prstGeom>
          <a:solidFill>
            <a:srgbClr val="CCECFF"/>
          </a:solidFill>
          <a:ln w="158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4" name="Прямая соединительная линия 53"/>
          <p:cNvCxnSpPr/>
          <p:nvPr/>
        </p:nvCxnSpPr>
        <p:spPr bwMode="auto">
          <a:xfrm flipH="1">
            <a:off x="5691456" y="3618197"/>
            <a:ext cx="512442" cy="5863"/>
          </a:xfrm>
          <a:prstGeom prst="line">
            <a:avLst/>
          </a:prstGeom>
          <a:solidFill>
            <a:srgbClr val="CCECFF"/>
          </a:solidFill>
          <a:ln w="158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45" name="Рисунок 44" descr="C:\Users\SALedenev\Desktop\Работа\Бланки (АСГиНК)\Логотип АСГиНК растровый новый 201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4288" y="0"/>
            <a:ext cx="1979712" cy="1052736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TextBox 45"/>
          <p:cNvSpPr txBox="1"/>
          <p:nvPr/>
        </p:nvSpPr>
        <p:spPr>
          <a:xfrm>
            <a:off x="107503" y="378932"/>
            <a:ext cx="2880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0" name="Заголовок 6"/>
          <p:cNvSpPr txBox="1">
            <a:spLocks/>
          </p:cNvSpPr>
          <p:nvPr/>
        </p:nvSpPr>
        <p:spPr bwMode="auto">
          <a:xfrm>
            <a:off x="0" y="6396335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Сочи-2017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3" name="Прямая соединительная линия 42"/>
          <p:cNvCxnSpPr/>
          <p:nvPr/>
        </p:nvCxnSpPr>
        <p:spPr bwMode="auto">
          <a:xfrm>
            <a:off x="4427984" y="3933056"/>
            <a:ext cx="0" cy="1656184"/>
          </a:xfrm>
          <a:prstGeom prst="line">
            <a:avLst/>
          </a:prstGeom>
          <a:solidFill>
            <a:srgbClr val="CCECFF"/>
          </a:solidFill>
          <a:ln w="158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2" name="Прямоугольник 51"/>
          <p:cNvSpPr/>
          <p:nvPr/>
        </p:nvSpPr>
        <p:spPr bwMode="auto">
          <a:xfrm>
            <a:off x="1403648" y="5415256"/>
            <a:ext cx="5976664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chemeClr val="bg1"/>
                </a:solidFill>
                <a:latin typeface="Arial" charset="0"/>
              </a:rPr>
              <a:t>Реализация мероприятий в области охраны труда</a:t>
            </a:r>
            <a:endParaRPr lang="ru-RU" b="1" dirty="0">
              <a:solidFill>
                <a:schemeClr val="bg1"/>
              </a:solidFill>
              <a:latin typeface="Arial" charset="0"/>
            </a:endParaRPr>
          </a:p>
        </p:txBody>
      </p:sp>
      <p:grpSp>
        <p:nvGrpSpPr>
          <p:cNvPr id="53" name="Группа 52"/>
          <p:cNvGrpSpPr/>
          <p:nvPr/>
        </p:nvGrpSpPr>
        <p:grpSpPr>
          <a:xfrm>
            <a:off x="4334956" y="5301208"/>
            <a:ext cx="199148" cy="195323"/>
            <a:chOff x="6193532" y="3089662"/>
            <a:chExt cx="199148" cy="195322"/>
          </a:xfrm>
        </p:grpSpPr>
        <p:sp>
          <p:nvSpPr>
            <p:cNvPr id="55" name="Блок-схема: узел 54"/>
            <p:cNvSpPr/>
            <p:nvPr/>
          </p:nvSpPr>
          <p:spPr>
            <a:xfrm>
              <a:off x="6233413" y="3129402"/>
              <a:ext cx="114601" cy="114045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Кольцо 55"/>
            <p:cNvSpPr/>
            <p:nvPr/>
          </p:nvSpPr>
          <p:spPr>
            <a:xfrm>
              <a:off x="6193532" y="3089662"/>
              <a:ext cx="199148" cy="195322"/>
            </a:xfrm>
            <a:prstGeom prst="donut">
              <a:avLst>
                <a:gd name="adj" fmla="val 8055"/>
              </a:avLst>
            </a:prstGeom>
            <a:solidFill>
              <a:schemeClr val="bg1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9257517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:\Users\SALedenev\Desktop\Работа\Бланки (АСГиНК)\Логотип АСГиНК растровый новый 201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4288" y="0"/>
            <a:ext cx="1979712" cy="105273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0" y="357091"/>
            <a:ext cx="4675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Заголовок 6"/>
          <p:cNvSpPr txBox="1">
            <a:spLocks/>
          </p:cNvSpPr>
          <p:nvPr/>
        </p:nvSpPr>
        <p:spPr bwMode="auto">
          <a:xfrm>
            <a:off x="0" y="6396335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Сочи-2017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9552" y="116632"/>
            <a:ext cx="64807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 smtClean="0">
                <a:solidFill>
                  <a:prstClr val="white"/>
                </a:solidFill>
              </a:rPr>
              <a:t>Структура нарушений, выявленных по результатам проверок членов СРО </a:t>
            </a:r>
            <a:r>
              <a:rPr lang="ru-RU" sz="2000" b="1" dirty="0" err="1" smtClean="0">
                <a:solidFill>
                  <a:prstClr val="white"/>
                </a:solidFill>
              </a:rPr>
              <a:t>АСГиНК</a:t>
            </a:r>
            <a:r>
              <a:rPr lang="ru-RU" sz="2000" b="1" dirty="0" smtClean="0">
                <a:solidFill>
                  <a:prstClr val="white"/>
                </a:solidFill>
              </a:rPr>
              <a:t> (2014-2016)</a:t>
            </a:r>
          </a:p>
          <a:p>
            <a:pPr lvl="0" algn="ctr"/>
            <a:endParaRPr lang="ru-RU" sz="2000" b="1" dirty="0" smtClean="0">
              <a:solidFill>
                <a:prstClr val="white"/>
              </a:solidFill>
            </a:endParaRPr>
          </a:p>
        </p:txBody>
      </p:sp>
      <p:graphicFrame>
        <p:nvGraphicFramePr>
          <p:cNvPr id="11" name="Диаграмма 10"/>
          <p:cNvGraphicFramePr>
            <a:graphicFrameLocks noGrp="1"/>
          </p:cNvGraphicFramePr>
          <p:nvPr/>
        </p:nvGraphicFramePr>
        <p:xfrm>
          <a:off x="0" y="1124744"/>
          <a:ext cx="9036496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>
          <a:xfrm>
            <a:off x="71500" y="379205"/>
            <a:ext cx="360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0" name="Rectangle 2"/>
          <p:cNvSpPr txBox="1">
            <a:spLocks noChangeArrowheads="1"/>
          </p:cNvSpPr>
          <p:nvPr/>
        </p:nvSpPr>
        <p:spPr bwMode="auto">
          <a:xfrm>
            <a:off x="0" y="188914"/>
            <a:ext cx="7164288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9" name="Заголовок 6"/>
          <p:cNvSpPr txBox="1">
            <a:spLocks/>
          </p:cNvSpPr>
          <p:nvPr/>
        </p:nvSpPr>
        <p:spPr bwMode="auto">
          <a:xfrm>
            <a:off x="0" y="6396335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Сочи-2017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C:\Users\SALedenev\Desktop\Работа\Бланки (АСГиНК)\Логотип АСГиНК растровый новый 201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4288" y="0"/>
            <a:ext cx="1979712" cy="1052736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0" y="188640"/>
            <a:ext cx="7164288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520" y="404664"/>
            <a:ext cx="360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6 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10" name="Диаграмма 9"/>
          <p:cNvGraphicFramePr>
            <a:graphicFrameLocks noGrp="1"/>
          </p:cNvGraphicFramePr>
          <p:nvPr/>
        </p:nvGraphicFramePr>
        <p:xfrm>
          <a:off x="-1" y="1196752"/>
          <a:ext cx="9144001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683568" y="116632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chemeClr val="bg1"/>
                </a:solidFill>
              </a:rPr>
              <a:t>Структура причин возникновения несчастных случаев на производстве в РФ (2015)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85311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>
          <a:xfrm>
            <a:off x="71500" y="379205"/>
            <a:ext cx="360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0" name="Rectangle 2"/>
          <p:cNvSpPr txBox="1">
            <a:spLocks noChangeArrowheads="1"/>
          </p:cNvSpPr>
          <p:nvPr/>
        </p:nvSpPr>
        <p:spPr bwMode="auto">
          <a:xfrm>
            <a:off x="0" y="188914"/>
            <a:ext cx="7164288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9" name="Заголовок 6"/>
          <p:cNvSpPr txBox="1">
            <a:spLocks/>
          </p:cNvSpPr>
          <p:nvPr/>
        </p:nvSpPr>
        <p:spPr bwMode="auto">
          <a:xfrm>
            <a:off x="0" y="6396335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Сочи-2017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C:\Users\SALedenev\Desktop\Работа\Бланки (АСГиНК)\Логотип АСГиНК растровый новый 201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4288" y="0"/>
            <a:ext cx="1979712" cy="1052736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0" y="188640"/>
            <a:ext cx="7164288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520" y="404664"/>
            <a:ext cx="360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7 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1340768"/>
            <a:ext cx="842493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27584" y="1348800"/>
            <a:ext cx="784887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chemeClr val="bg1"/>
              </a:solidFill>
            </a:endParaRPr>
          </a:p>
          <a:p>
            <a:pPr algn="just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1) Организация обучения, проверки знаний, инструктажей по охране труда, актуализация нормативных документов организации;</a:t>
            </a:r>
          </a:p>
          <a:p>
            <a:pPr algn="just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2) Приобретение нормативной, справочной литературы, плакатов и наглядных пособий по охране труда;</a:t>
            </a:r>
          </a:p>
          <a:p>
            <a:pPr algn="just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3) Организация и проведение периодических медосмотров, приобретение аптечек, профилактика профессиональных заболеваний;</a:t>
            </a:r>
          </a:p>
          <a:p>
            <a:pPr algn="just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4) Приобретение и обеспечение работников спецодеждой,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спецобувью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СИЗ и средствами гигиены;</a:t>
            </a:r>
          </a:p>
          <a:p>
            <a:pPr algn="just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5) Проведение технического освидетельствования технических устройств, эксплуатируемых на ОПО;</a:t>
            </a:r>
          </a:p>
          <a:p>
            <a:pPr algn="just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6) Проведение проверок и контроль за состоянием ОТ на рабочих местах, участках с целью улучшения условий труда;</a:t>
            </a:r>
          </a:p>
          <a:p>
            <a:pPr algn="just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7) Осуществление мероприятий по пожарной и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электробезопасности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3568" y="1"/>
            <a:ext cx="61983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2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деятельности членов СРО </a:t>
            </a:r>
            <a:r>
              <a:rPr lang="ru-RU" sz="2200" b="1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АСГиНК</a:t>
            </a:r>
            <a:r>
              <a:rPr lang="ru-RU" sz="22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 области охраны труда</a:t>
            </a:r>
          </a:p>
        </p:txBody>
      </p:sp>
    </p:spTree>
    <p:extLst>
      <p:ext uri="{BB962C8B-B14F-4D97-AF65-F5344CB8AC3E}">
        <p14:creationId xmlns:p14="http://schemas.microsoft.com/office/powerpoint/2010/main" xmlns="" val="36985311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Заголовок 6"/>
          <p:cNvSpPr txBox="1">
            <a:spLocks/>
          </p:cNvSpPr>
          <p:nvPr/>
        </p:nvSpPr>
        <p:spPr bwMode="auto">
          <a:xfrm>
            <a:off x="1428728" y="3929066"/>
            <a:ext cx="7572428" cy="187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sz="2400" b="1" kern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sz="2400" b="1" kern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504" y="404664"/>
            <a:ext cx="360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8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3" name="Рисунок 12" descr="C:\Users\SALedenev\Desktop\Работа\Бланки (АСГиНК)\Логотип АСГиНК растровый новый 201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4288" y="0"/>
            <a:ext cx="1979712" cy="1052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 descr="C:\Users\dvprokopovich\Desktop\057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1196752"/>
            <a:ext cx="4464496" cy="2544400"/>
          </a:xfrm>
          <a:prstGeom prst="rect">
            <a:avLst/>
          </a:prstGeom>
          <a:noFill/>
        </p:spPr>
      </p:pic>
      <p:pic>
        <p:nvPicPr>
          <p:cNvPr id="1028" name="Picture 4" descr="C:\Users\dvprokopovich\Desktop\ph_0320 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789040"/>
            <a:ext cx="4445287" cy="2411976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4644008" y="1349152"/>
            <a:ext cx="446018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</a:rPr>
              <a:t>ВСЕРОССИЙСКИЙ КОНКУРС </a:t>
            </a:r>
          </a:p>
          <a:p>
            <a:pPr algn="ctr"/>
            <a:endParaRPr lang="ru-RU" sz="2000" dirty="0" smtClean="0">
              <a:solidFill>
                <a:schemeClr val="bg1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«ЛУЧШИЙ 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МОЛОДОЙ СПЕЦИАЛИСТ 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НЕФТЕГАЗОВОЙ ОТРАСЛИ»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979712" y="116632"/>
            <a:ext cx="50405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prstClr val="white"/>
                </a:solidFill>
              </a:rPr>
              <a:t>Благотворительный фонд «имени Андрея Андреева»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0"/>
            <a:ext cx="1656184" cy="105273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0" y="3872566"/>
            <a:ext cx="44999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При поддержке:</a:t>
            </a:r>
          </a:p>
          <a:p>
            <a:pPr algn="ctr"/>
            <a:endParaRPr lang="ru-RU" sz="2400" b="1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</a:rPr>
              <a:t>АО «</a:t>
            </a:r>
            <a:r>
              <a:rPr lang="ru-RU" sz="2400" b="1" dirty="0" err="1" smtClean="0">
                <a:solidFill>
                  <a:schemeClr val="bg1"/>
                </a:solidFill>
              </a:rPr>
              <a:t>Краснодаргазстрой</a:t>
            </a:r>
            <a:r>
              <a:rPr lang="ru-RU" sz="2400" b="1" dirty="0" smtClean="0">
                <a:solidFill>
                  <a:schemeClr val="bg1"/>
                </a:solidFill>
              </a:rPr>
              <a:t>»</a:t>
            </a:r>
          </a:p>
          <a:p>
            <a:pPr>
              <a:buFontTx/>
              <a:buChar char="-"/>
            </a:pPr>
            <a:r>
              <a:rPr lang="ru-RU" sz="2400" b="1" dirty="0" smtClean="0">
                <a:solidFill>
                  <a:schemeClr val="bg1"/>
                </a:solidFill>
              </a:rPr>
              <a:t> ООО «СГМ»</a:t>
            </a:r>
          </a:p>
          <a:p>
            <a:pPr>
              <a:buFontTx/>
              <a:buChar char="-"/>
            </a:pPr>
            <a:r>
              <a:rPr lang="ru-RU" sz="2400" b="1" dirty="0" smtClean="0">
                <a:solidFill>
                  <a:schemeClr val="bg1"/>
                </a:solidFill>
              </a:rPr>
              <a:t> СРО </a:t>
            </a:r>
            <a:r>
              <a:rPr lang="ru-RU" sz="2400" b="1" dirty="0" err="1" smtClean="0">
                <a:solidFill>
                  <a:schemeClr val="bg1"/>
                </a:solidFill>
              </a:rPr>
              <a:t>АСГиНК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Заголовок 6"/>
          <p:cNvSpPr txBox="1">
            <a:spLocks/>
          </p:cNvSpPr>
          <p:nvPr/>
        </p:nvSpPr>
        <p:spPr bwMode="auto">
          <a:xfrm>
            <a:off x="0" y="6396335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Сочи-2017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75520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BS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Шаблон BS">
      <a:majorFont>
        <a:latin typeface="Univers Condensed Cyr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ECFF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ru-RU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ECFF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ru-RU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Шаблон B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B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B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B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B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B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B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B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B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B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B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B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48515</TotalTime>
  <Words>457</Words>
  <Application>Microsoft Office PowerPoint</Application>
  <PresentationFormat>Экран (4:3)</PresentationFormat>
  <Paragraphs>118</Paragraphs>
  <Slides>13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Шаблон BS</vt:lpstr>
      <vt:lpstr>Слайд 0</vt:lpstr>
      <vt:lpstr>Слайд 1</vt:lpstr>
      <vt:lpstr>Слайд 2</vt:lpstr>
      <vt:lpstr>Слайд 3</vt:lpstr>
      <vt:lpstr>Безопасность строительства – это …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Спасибо за внимание!</vt:lpstr>
    </vt:vector>
  </TitlesOfParts>
  <Company>Byte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Шевцов Данила</dc:creator>
  <cp:lastModifiedBy>dvprokopovich</cp:lastModifiedBy>
  <cp:revision>1566</cp:revision>
  <cp:lastPrinted>2013-03-19T13:21:33Z</cp:lastPrinted>
  <dcterms:created xsi:type="dcterms:W3CDTF">2005-02-28T11:24:50Z</dcterms:created>
  <dcterms:modified xsi:type="dcterms:W3CDTF">2017-04-07T08:51:56Z</dcterms:modified>
</cp:coreProperties>
</file>